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61" r:id="rId3"/>
    <p:sldId id="290" r:id="rId4"/>
    <p:sldId id="424" r:id="rId5"/>
    <p:sldId id="425" r:id="rId6"/>
    <p:sldId id="427" r:id="rId7"/>
    <p:sldId id="428" r:id="rId8"/>
    <p:sldId id="430" r:id="rId9"/>
    <p:sldId id="429" r:id="rId10"/>
    <p:sldId id="431" r:id="rId11"/>
    <p:sldId id="432" r:id="rId12"/>
    <p:sldId id="433" r:id="rId13"/>
    <p:sldId id="434" r:id="rId14"/>
    <p:sldId id="378" r:id="rId15"/>
    <p:sldId id="296" r:id="rId16"/>
    <p:sldId id="300" r:id="rId17"/>
    <p:sldId id="321" r:id="rId18"/>
    <p:sldId id="323" r:id="rId19"/>
    <p:sldId id="462" r:id="rId20"/>
    <p:sldId id="379" r:id="rId21"/>
    <p:sldId id="288" r:id="rId22"/>
    <p:sldId id="381" r:id="rId23"/>
    <p:sldId id="435" r:id="rId24"/>
    <p:sldId id="463" r:id="rId25"/>
    <p:sldId id="464" r:id="rId26"/>
    <p:sldId id="380" r:id="rId27"/>
    <p:sldId id="382" r:id="rId28"/>
    <p:sldId id="367" r:id="rId29"/>
    <p:sldId id="369" r:id="rId30"/>
    <p:sldId id="436" r:id="rId31"/>
    <p:sldId id="400" r:id="rId32"/>
    <p:sldId id="437" r:id="rId33"/>
    <p:sldId id="403" r:id="rId34"/>
    <p:sldId id="438"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22" r:id="rId57"/>
    <p:sldId id="423" r:id="rId58"/>
    <p:sldId id="461"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Limberis" initials="NL"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33CC33"/>
    <a:srgbClr val="00CC00"/>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849" autoAdjust="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90" d="100"/>
        <a:sy n="90" d="100"/>
      </p:scale>
      <p:origin x="0" y="26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EED07-F0A3-489B-AA71-1913D1BCF6CE}" type="doc">
      <dgm:prSet loTypeId="urn:microsoft.com/office/officeart/2005/8/layout/pyramid2" loCatId="pyramid" qsTypeId="urn:microsoft.com/office/officeart/2005/8/quickstyle/3d2" qsCatId="3D" csTypeId="urn:microsoft.com/office/officeart/2005/8/colors/accent3_4" csCatId="accent3" phldr="1"/>
      <dgm:spPr/>
    </dgm:pt>
    <dgm:pt modelId="{98A685A3-00B9-433C-9BFF-C8624F1CF46E}">
      <dgm:prSet phldrT="[Text]" custT="1"/>
      <dgm:spPr/>
      <dgm:t>
        <a:bodyPr/>
        <a:lstStyle/>
        <a:p>
          <a:r>
            <a:rPr lang="en-ZA" sz="1600" dirty="0" smtClean="0"/>
            <a:t>Limited surveillance capability &amp; coverage over the country’s airspace; many small airstrips close to the borderline </a:t>
          </a:r>
          <a:endParaRPr lang="en-ZA" sz="1600" dirty="0"/>
        </a:p>
      </dgm:t>
    </dgm:pt>
    <dgm:pt modelId="{710216E7-0C8A-416A-8340-FF3187732EEC}" type="parTrans" cxnId="{C077BF1C-17FD-4A96-B722-21F1AD4DCEAA}">
      <dgm:prSet/>
      <dgm:spPr/>
      <dgm:t>
        <a:bodyPr/>
        <a:lstStyle/>
        <a:p>
          <a:endParaRPr lang="en-ZA"/>
        </a:p>
      </dgm:t>
    </dgm:pt>
    <dgm:pt modelId="{E9C000CB-1B9E-4AE9-8787-8D861866F99D}" type="sibTrans" cxnId="{C077BF1C-17FD-4A96-B722-21F1AD4DCEAA}">
      <dgm:prSet/>
      <dgm:spPr/>
      <dgm:t>
        <a:bodyPr/>
        <a:lstStyle/>
        <a:p>
          <a:endParaRPr lang="en-ZA"/>
        </a:p>
      </dgm:t>
    </dgm:pt>
    <dgm:pt modelId="{984196F4-546E-4814-8EC8-A222D37EE656}">
      <dgm:prSet phldrT="[Text]" custT="1"/>
      <dgm:spPr/>
      <dgm:t>
        <a:bodyPr/>
        <a:lstStyle/>
        <a:p>
          <a:r>
            <a:rPr lang="en-ZA" sz="1600" dirty="0" smtClean="0"/>
            <a:t>Extensive maritime jurisdiction; Vessel Monitoring System (VMS) is transponder based; Large volumes of cargo pass through maritime Ports of Entry; illegal fishing; illicit movement of contraband and narcotics </a:t>
          </a:r>
          <a:endParaRPr lang="en-ZA" sz="1600" dirty="0"/>
        </a:p>
      </dgm:t>
    </dgm:pt>
    <dgm:pt modelId="{42BC8F26-8559-4250-877D-94BF109C1549}" type="parTrans" cxnId="{B38D10E4-302B-4F1A-9BC5-9FDBB5A4B64B}">
      <dgm:prSet/>
      <dgm:spPr/>
      <dgm:t>
        <a:bodyPr/>
        <a:lstStyle/>
        <a:p>
          <a:endParaRPr lang="en-ZA"/>
        </a:p>
      </dgm:t>
    </dgm:pt>
    <dgm:pt modelId="{88DD27F8-1E8D-47EB-A147-49AFB78C9D89}" type="sibTrans" cxnId="{B38D10E4-302B-4F1A-9BC5-9FDBB5A4B64B}">
      <dgm:prSet/>
      <dgm:spPr/>
      <dgm:t>
        <a:bodyPr/>
        <a:lstStyle/>
        <a:p>
          <a:endParaRPr lang="en-ZA"/>
        </a:p>
      </dgm:t>
    </dgm:pt>
    <dgm:pt modelId="{8A752127-43D9-440B-A4D0-C8A8EBF48D59}">
      <dgm:prSet phldrT="[Text]" custT="1"/>
      <dgm:spPr/>
      <dgm:t>
        <a:bodyPr/>
        <a:lstStyle/>
        <a:p>
          <a:r>
            <a:rPr lang="en-ZA" sz="1600" dirty="0" smtClean="0"/>
            <a:t>Over 39m people move through 72 Ports of Entry annually; Extensive land (4471km) &amp; coastal (3924km) borders; high number of Ports of Entry; 7 </a:t>
          </a:r>
          <a:r>
            <a:rPr lang="en-ZA" sz="1600" dirty="0" err="1" smtClean="0"/>
            <a:t>Transfrontier</a:t>
          </a:r>
          <a:r>
            <a:rPr lang="en-ZA" sz="1600" dirty="0" smtClean="0"/>
            <a:t> Conservation Parks; many informal border crossings;  cross-border communities; inadequate border fences &amp; patrol roads; strategic gaps in the borderline; wild-life poaching; illegal migration    </a:t>
          </a:r>
          <a:endParaRPr lang="en-ZA" sz="1600" dirty="0"/>
        </a:p>
      </dgm:t>
    </dgm:pt>
    <dgm:pt modelId="{36655838-45B0-42B8-AFBD-813CF2D11E7C}" type="parTrans" cxnId="{7309B9E1-1BA3-4FDA-A92F-8D2B95425461}">
      <dgm:prSet/>
      <dgm:spPr/>
      <dgm:t>
        <a:bodyPr/>
        <a:lstStyle/>
        <a:p>
          <a:endParaRPr lang="en-ZA"/>
        </a:p>
      </dgm:t>
    </dgm:pt>
    <dgm:pt modelId="{83FACED5-FBE7-483A-9785-F1D8AE163042}" type="sibTrans" cxnId="{7309B9E1-1BA3-4FDA-A92F-8D2B95425461}">
      <dgm:prSet/>
      <dgm:spPr/>
      <dgm:t>
        <a:bodyPr/>
        <a:lstStyle/>
        <a:p>
          <a:endParaRPr lang="en-ZA"/>
        </a:p>
      </dgm:t>
    </dgm:pt>
    <dgm:pt modelId="{7C519386-338F-4B6B-B801-97FD1EE9187D}" type="pres">
      <dgm:prSet presAssocID="{738EED07-F0A3-489B-AA71-1913D1BCF6CE}" presName="compositeShape" presStyleCnt="0">
        <dgm:presLayoutVars>
          <dgm:dir/>
          <dgm:resizeHandles/>
        </dgm:presLayoutVars>
      </dgm:prSet>
      <dgm:spPr/>
    </dgm:pt>
    <dgm:pt modelId="{797C9FFB-978B-4656-8C17-D9B9855E69C1}" type="pres">
      <dgm:prSet presAssocID="{738EED07-F0A3-489B-AA71-1913D1BCF6CE}" presName="pyramid" presStyleLbl="node1" presStyleIdx="0" presStyleCnt="1"/>
      <dgm:spPr/>
    </dgm:pt>
    <dgm:pt modelId="{3505D5B4-B4EC-4D8C-87EC-82FCFFE124AC}" type="pres">
      <dgm:prSet presAssocID="{738EED07-F0A3-489B-AA71-1913D1BCF6CE}" presName="theList" presStyleCnt="0"/>
      <dgm:spPr/>
    </dgm:pt>
    <dgm:pt modelId="{73DC96E3-C5C4-441A-BD8C-D7767BBC3446}" type="pres">
      <dgm:prSet presAssocID="{98A685A3-00B9-433C-9BFF-C8624F1CF46E}" presName="aNode" presStyleLbl="fgAcc1" presStyleIdx="0" presStyleCnt="3">
        <dgm:presLayoutVars>
          <dgm:bulletEnabled val="1"/>
        </dgm:presLayoutVars>
      </dgm:prSet>
      <dgm:spPr/>
      <dgm:t>
        <a:bodyPr/>
        <a:lstStyle/>
        <a:p>
          <a:endParaRPr lang="en-ZA"/>
        </a:p>
      </dgm:t>
    </dgm:pt>
    <dgm:pt modelId="{66DB42CD-13D3-481C-89B7-7A9B9FA9038E}" type="pres">
      <dgm:prSet presAssocID="{98A685A3-00B9-433C-9BFF-C8624F1CF46E}" presName="aSpace" presStyleCnt="0"/>
      <dgm:spPr/>
    </dgm:pt>
    <dgm:pt modelId="{ED363A33-E3FF-4637-AC20-26FAC60D78B0}" type="pres">
      <dgm:prSet presAssocID="{984196F4-546E-4814-8EC8-A222D37EE656}" presName="aNode" presStyleLbl="fgAcc1" presStyleIdx="1" presStyleCnt="3" custScaleX="173553">
        <dgm:presLayoutVars>
          <dgm:bulletEnabled val="1"/>
        </dgm:presLayoutVars>
      </dgm:prSet>
      <dgm:spPr/>
      <dgm:t>
        <a:bodyPr/>
        <a:lstStyle/>
        <a:p>
          <a:endParaRPr lang="en-ZA"/>
        </a:p>
      </dgm:t>
    </dgm:pt>
    <dgm:pt modelId="{1F68A383-DD9F-4027-8CD8-CDB7C1BEA89F}" type="pres">
      <dgm:prSet presAssocID="{984196F4-546E-4814-8EC8-A222D37EE656}" presName="aSpace" presStyleCnt="0"/>
      <dgm:spPr/>
    </dgm:pt>
    <dgm:pt modelId="{7D3EE237-6E78-4D7A-B5EF-BCECA75157A0}" type="pres">
      <dgm:prSet presAssocID="{8A752127-43D9-440B-A4D0-C8A8EBF48D59}" presName="aNode" presStyleLbl="fgAcc1" presStyleIdx="2" presStyleCnt="3" custScaleX="184287" custScaleY="161447">
        <dgm:presLayoutVars>
          <dgm:bulletEnabled val="1"/>
        </dgm:presLayoutVars>
      </dgm:prSet>
      <dgm:spPr/>
      <dgm:t>
        <a:bodyPr/>
        <a:lstStyle/>
        <a:p>
          <a:endParaRPr lang="en-ZA"/>
        </a:p>
      </dgm:t>
    </dgm:pt>
    <dgm:pt modelId="{2FCB970A-00F7-432D-9BE2-58EFB1387866}" type="pres">
      <dgm:prSet presAssocID="{8A752127-43D9-440B-A4D0-C8A8EBF48D59}" presName="aSpace" presStyleCnt="0"/>
      <dgm:spPr/>
    </dgm:pt>
  </dgm:ptLst>
  <dgm:cxnLst>
    <dgm:cxn modelId="{C077BF1C-17FD-4A96-B722-21F1AD4DCEAA}" srcId="{738EED07-F0A3-489B-AA71-1913D1BCF6CE}" destId="{98A685A3-00B9-433C-9BFF-C8624F1CF46E}" srcOrd="0" destOrd="0" parTransId="{710216E7-0C8A-416A-8340-FF3187732EEC}" sibTransId="{E9C000CB-1B9E-4AE9-8787-8D861866F99D}"/>
    <dgm:cxn modelId="{4FABDB00-926C-4011-94A8-0A4F05B9BDA0}" type="presOf" srcId="{8A752127-43D9-440B-A4D0-C8A8EBF48D59}" destId="{7D3EE237-6E78-4D7A-B5EF-BCECA75157A0}" srcOrd="0" destOrd="0" presId="urn:microsoft.com/office/officeart/2005/8/layout/pyramid2"/>
    <dgm:cxn modelId="{B38D10E4-302B-4F1A-9BC5-9FDBB5A4B64B}" srcId="{738EED07-F0A3-489B-AA71-1913D1BCF6CE}" destId="{984196F4-546E-4814-8EC8-A222D37EE656}" srcOrd="1" destOrd="0" parTransId="{42BC8F26-8559-4250-877D-94BF109C1549}" sibTransId="{88DD27F8-1E8D-47EB-A147-49AFB78C9D89}"/>
    <dgm:cxn modelId="{7309B9E1-1BA3-4FDA-A92F-8D2B95425461}" srcId="{738EED07-F0A3-489B-AA71-1913D1BCF6CE}" destId="{8A752127-43D9-440B-A4D0-C8A8EBF48D59}" srcOrd="2" destOrd="0" parTransId="{36655838-45B0-42B8-AFBD-813CF2D11E7C}" sibTransId="{83FACED5-FBE7-483A-9785-F1D8AE163042}"/>
    <dgm:cxn modelId="{227E9BD2-60B3-470A-9B3D-D8076E18345E}" type="presOf" srcId="{738EED07-F0A3-489B-AA71-1913D1BCF6CE}" destId="{7C519386-338F-4B6B-B801-97FD1EE9187D}" srcOrd="0" destOrd="0" presId="urn:microsoft.com/office/officeart/2005/8/layout/pyramid2"/>
    <dgm:cxn modelId="{2FB0A8F5-CCB3-4615-B2EA-BA57CF208D05}" type="presOf" srcId="{98A685A3-00B9-433C-9BFF-C8624F1CF46E}" destId="{73DC96E3-C5C4-441A-BD8C-D7767BBC3446}" srcOrd="0" destOrd="0" presId="urn:microsoft.com/office/officeart/2005/8/layout/pyramid2"/>
    <dgm:cxn modelId="{236134E3-A6B1-4AF1-8766-0A2E451FE78D}" type="presOf" srcId="{984196F4-546E-4814-8EC8-A222D37EE656}" destId="{ED363A33-E3FF-4637-AC20-26FAC60D78B0}" srcOrd="0" destOrd="0" presId="urn:microsoft.com/office/officeart/2005/8/layout/pyramid2"/>
    <dgm:cxn modelId="{7D3989F7-6A21-4486-8494-A8C8C6D95CAD}" type="presParOf" srcId="{7C519386-338F-4B6B-B801-97FD1EE9187D}" destId="{797C9FFB-978B-4656-8C17-D9B9855E69C1}" srcOrd="0" destOrd="0" presId="urn:microsoft.com/office/officeart/2005/8/layout/pyramid2"/>
    <dgm:cxn modelId="{519EF58C-435A-4679-AD46-61416EC673A1}" type="presParOf" srcId="{7C519386-338F-4B6B-B801-97FD1EE9187D}" destId="{3505D5B4-B4EC-4D8C-87EC-82FCFFE124AC}" srcOrd="1" destOrd="0" presId="urn:microsoft.com/office/officeart/2005/8/layout/pyramid2"/>
    <dgm:cxn modelId="{833C5E43-ECD3-402C-AAAA-0E38360A89CF}" type="presParOf" srcId="{3505D5B4-B4EC-4D8C-87EC-82FCFFE124AC}" destId="{73DC96E3-C5C4-441A-BD8C-D7767BBC3446}" srcOrd="0" destOrd="0" presId="urn:microsoft.com/office/officeart/2005/8/layout/pyramid2"/>
    <dgm:cxn modelId="{DC8D24A4-7184-4DB0-A928-0ABE4340C3FE}" type="presParOf" srcId="{3505D5B4-B4EC-4D8C-87EC-82FCFFE124AC}" destId="{66DB42CD-13D3-481C-89B7-7A9B9FA9038E}" srcOrd="1" destOrd="0" presId="urn:microsoft.com/office/officeart/2005/8/layout/pyramid2"/>
    <dgm:cxn modelId="{E3A9D6AB-178A-45F0-BF59-F9CE8CECB156}" type="presParOf" srcId="{3505D5B4-B4EC-4D8C-87EC-82FCFFE124AC}" destId="{ED363A33-E3FF-4637-AC20-26FAC60D78B0}" srcOrd="2" destOrd="0" presId="urn:microsoft.com/office/officeart/2005/8/layout/pyramid2"/>
    <dgm:cxn modelId="{386F03D6-4606-496F-BC79-74C9B5F6BB7F}" type="presParOf" srcId="{3505D5B4-B4EC-4D8C-87EC-82FCFFE124AC}" destId="{1F68A383-DD9F-4027-8CD8-CDB7C1BEA89F}" srcOrd="3" destOrd="0" presId="urn:microsoft.com/office/officeart/2005/8/layout/pyramid2"/>
    <dgm:cxn modelId="{3BEAE47E-D0D5-4FA6-8E2E-A57DEF97A36F}" type="presParOf" srcId="{3505D5B4-B4EC-4D8C-87EC-82FCFFE124AC}" destId="{7D3EE237-6E78-4D7A-B5EF-BCECA75157A0}" srcOrd="4" destOrd="0" presId="urn:microsoft.com/office/officeart/2005/8/layout/pyramid2"/>
    <dgm:cxn modelId="{CA4D71E3-247F-415E-BB6C-3212F152A471}" type="presParOf" srcId="{3505D5B4-B4EC-4D8C-87EC-82FCFFE124AC}" destId="{2FCB970A-00F7-432D-9BE2-58EFB138786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6400" cy="49641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3"/>
            <a:ext cx="2946400" cy="496412"/>
          </a:xfrm>
          <a:prstGeom prst="rect">
            <a:avLst/>
          </a:prstGeom>
        </p:spPr>
        <p:txBody>
          <a:bodyPr vert="horz" lIns="91440" tIns="45720" rIns="91440" bIns="45720" rtlCol="0"/>
          <a:lstStyle>
            <a:lvl1pPr algn="r">
              <a:defRPr sz="1200"/>
            </a:lvl1pPr>
          </a:lstStyle>
          <a:p>
            <a:fld id="{653008FE-55AF-42B4-9F63-2C87416D0496}" type="datetimeFigureOut">
              <a:rPr lang="en-ZA" smtClean="0"/>
              <a:pPr/>
              <a:t>2017/09/13</a:t>
            </a:fld>
            <a:endParaRPr lang="en-ZA" dirty="0"/>
          </a:p>
        </p:txBody>
      </p:sp>
      <p:sp>
        <p:nvSpPr>
          <p:cNvPr id="4" name="Footer Placeholder 3"/>
          <p:cNvSpPr>
            <a:spLocks noGrp="1"/>
          </p:cNvSpPr>
          <p:nvPr>
            <p:ph type="ftr" sz="quarter" idx="2"/>
          </p:nvPr>
        </p:nvSpPr>
        <p:spPr>
          <a:xfrm>
            <a:off x="2" y="9428631"/>
            <a:ext cx="2946400" cy="49641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631"/>
            <a:ext cx="2946400" cy="496411"/>
          </a:xfrm>
          <a:prstGeom prst="rect">
            <a:avLst/>
          </a:prstGeom>
        </p:spPr>
        <p:txBody>
          <a:bodyPr vert="horz" lIns="91440" tIns="45720" rIns="91440" bIns="45720" rtlCol="0" anchor="b"/>
          <a:lstStyle>
            <a:lvl1pPr algn="r">
              <a:defRPr sz="1200"/>
            </a:lvl1pPr>
          </a:lstStyle>
          <a:p>
            <a:fld id="{47449A1E-10FB-4E63-957E-64D5CDF17726}" type="slidenum">
              <a:rPr lang="en-ZA" smtClean="0"/>
              <a:pPr/>
              <a:t>‹#›</a:t>
            </a:fld>
            <a:endParaRPr lang="en-ZA" dirty="0"/>
          </a:p>
        </p:txBody>
      </p:sp>
    </p:spTree>
    <p:extLst>
      <p:ext uri="{BB962C8B-B14F-4D97-AF65-F5344CB8AC3E}">
        <p14:creationId xmlns:p14="http://schemas.microsoft.com/office/powerpoint/2010/main" xmlns="" val="273662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61FC69BD-7A01-484E-AFB5-67296923DA1A}" type="datetimeFigureOut">
              <a:rPr lang="en-ZA" smtClean="0"/>
              <a:pPr/>
              <a:t>2017/09/13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606" y="4714878"/>
            <a:ext cx="5438464"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6"/>
            <a:ext cx="2944958" cy="4968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1098" y="9428166"/>
            <a:ext cx="2944958" cy="496887"/>
          </a:xfrm>
          <a:prstGeom prst="rect">
            <a:avLst/>
          </a:prstGeom>
        </p:spPr>
        <p:txBody>
          <a:bodyPr vert="horz" lIns="91440" tIns="45720" rIns="91440" bIns="45720" rtlCol="0" anchor="b"/>
          <a:lstStyle>
            <a:lvl1pPr algn="r">
              <a:defRPr sz="1200"/>
            </a:lvl1pPr>
          </a:lstStyle>
          <a:p>
            <a:fld id="{A49EE4B8-AE22-4164-9962-6DE0BACC11CD}" type="slidenum">
              <a:rPr lang="en-ZA" smtClean="0"/>
              <a:pPr/>
              <a:t>‹#›</a:t>
            </a:fld>
            <a:endParaRPr lang="en-ZA" dirty="0"/>
          </a:p>
        </p:txBody>
      </p:sp>
    </p:spTree>
    <p:extLst>
      <p:ext uri="{BB962C8B-B14F-4D97-AF65-F5344CB8AC3E}">
        <p14:creationId xmlns:p14="http://schemas.microsoft.com/office/powerpoint/2010/main" xmlns="" val="105045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17</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18</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19</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20</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21</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24</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27</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28</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29</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30</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31</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34</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37</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38</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39</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40</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41</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44</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47</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48</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49</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50</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51</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54</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C86B2A3-9AC1-3847-9EBB-AB1AC65F3A53}" type="slidenum">
              <a:rPr lang="en-US" smtClean="0"/>
              <a:pPr/>
              <a:t>8</a:t>
            </a:fld>
            <a:endParaRPr lang="en-US" dirty="0"/>
          </a:p>
        </p:txBody>
      </p:sp>
    </p:spTree>
    <p:extLst>
      <p:ext uri="{BB962C8B-B14F-4D97-AF65-F5344CB8AC3E}">
        <p14:creationId xmlns:p14="http://schemas.microsoft.com/office/powerpoint/2010/main" xmlns="" val="636748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content of this slide conforms to what was indicated as ASSUMPTIONS in previous BMA presentations.  However, we do not regard all the statements made as ASSUMPTIONS as per the definition of an assumption.</a:t>
            </a:r>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55</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56</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57</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11</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12</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13</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9EE4B8-AE22-4164-9962-6DE0BACC11CD}" type="slidenum">
              <a:rPr lang="en-ZA" smtClean="0"/>
              <a:pPr/>
              <a:t>14</a:t>
            </a:fld>
            <a:endParaRPr lang="en-ZA" dirty="0"/>
          </a:p>
        </p:txBody>
      </p:sp>
    </p:spTree>
    <p:extLst>
      <p:ext uri="{BB962C8B-B14F-4D97-AF65-F5344CB8AC3E}">
        <p14:creationId xmlns:p14="http://schemas.microsoft.com/office/powerpoint/2010/main" xmlns="" val="329257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0B332AB-F7D9-4D3E-B1AD-05AE99C4F98C}" type="datetime1">
              <a:rPr lang="en-ZA" smtClean="0"/>
              <a:pPr/>
              <a:t>2017/09/13</a:t>
            </a:fld>
            <a:endParaRPr lang="en-ZA" dirty="0"/>
          </a:p>
        </p:txBody>
      </p:sp>
      <p:sp>
        <p:nvSpPr>
          <p:cNvPr id="5" name="Footer Placeholder 4"/>
          <p:cNvSpPr>
            <a:spLocks noGrp="1"/>
          </p:cNvSpPr>
          <p:nvPr>
            <p:ph type="ftr" sz="quarter" idx="11"/>
          </p:nvPr>
        </p:nvSpPr>
        <p:spPr/>
        <p:txBody>
          <a:bodyPr/>
          <a:lstStyle/>
          <a:p>
            <a:r>
              <a:rPr lang="en-ZA" dirty="0" smtClean="0"/>
              <a:t>CONFIDENTIAL</a:t>
            </a:r>
            <a:endParaRPr lang="en-ZA" dirty="0"/>
          </a:p>
        </p:txBody>
      </p:sp>
      <p:sp>
        <p:nvSpPr>
          <p:cNvPr id="6" name="Slide Number Placeholder 5"/>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56514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FA8699D-4360-448B-A29A-ADDD6E4A7516}" type="datetime1">
              <a:rPr lang="en-ZA" smtClean="0"/>
              <a:pPr/>
              <a:t>2017/09/13</a:t>
            </a:fld>
            <a:endParaRPr lang="en-ZA" dirty="0"/>
          </a:p>
        </p:txBody>
      </p:sp>
      <p:sp>
        <p:nvSpPr>
          <p:cNvPr id="5" name="Footer Placeholder 4"/>
          <p:cNvSpPr>
            <a:spLocks noGrp="1"/>
          </p:cNvSpPr>
          <p:nvPr>
            <p:ph type="ftr" sz="quarter" idx="11"/>
          </p:nvPr>
        </p:nvSpPr>
        <p:spPr/>
        <p:txBody>
          <a:bodyPr/>
          <a:lstStyle/>
          <a:p>
            <a:r>
              <a:rPr lang="en-ZA" dirty="0" smtClean="0"/>
              <a:t>CONFIDENTIAL</a:t>
            </a:r>
            <a:endParaRPr lang="en-ZA" dirty="0"/>
          </a:p>
        </p:txBody>
      </p:sp>
      <p:sp>
        <p:nvSpPr>
          <p:cNvPr id="6" name="Slide Number Placeholder 5"/>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0362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12A16B1-C8D5-4948-8C3A-3B598FE2C81F}" type="datetime1">
              <a:rPr lang="en-ZA" smtClean="0"/>
              <a:pPr/>
              <a:t>2017/09/13</a:t>
            </a:fld>
            <a:endParaRPr lang="en-ZA" dirty="0"/>
          </a:p>
        </p:txBody>
      </p:sp>
      <p:sp>
        <p:nvSpPr>
          <p:cNvPr id="5" name="Footer Placeholder 4"/>
          <p:cNvSpPr>
            <a:spLocks noGrp="1"/>
          </p:cNvSpPr>
          <p:nvPr>
            <p:ph type="ftr" sz="quarter" idx="11"/>
          </p:nvPr>
        </p:nvSpPr>
        <p:spPr/>
        <p:txBody>
          <a:bodyPr/>
          <a:lstStyle/>
          <a:p>
            <a:r>
              <a:rPr lang="en-ZA" dirty="0" smtClean="0"/>
              <a:t>CONFIDENTIAL</a:t>
            </a:r>
            <a:endParaRPr lang="en-ZA" dirty="0"/>
          </a:p>
        </p:txBody>
      </p:sp>
      <p:sp>
        <p:nvSpPr>
          <p:cNvPr id="6" name="Slide Number Placeholder 5"/>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0567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E3DA819-0244-404A-B340-5CD2B0ADC29B}" type="datetime1">
              <a:rPr lang="en-ZA" smtClean="0"/>
              <a:pPr/>
              <a:t>2017/09/13</a:t>
            </a:fld>
            <a:endParaRPr lang="en-ZA" dirty="0"/>
          </a:p>
        </p:txBody>
      </p:sp>
      <p:sp>
        <p:nvSpPr>
          <p:cNvPr id="5" name="Footer Placeholder 4"/>
          <p:cNvSpPr>
            <a:spLocks noGrp="1"/>
          </p:cNvSpPr>
          <p:nvPr>
            <p:ph type="ftr" sz="quarter" idx="11"/>
          </p:nvPr>
        </p:nvSpPr>
        <p:spPr/>
        <p:txBody>
          <a:bodyPr/>
          <a:lstStyle/>
          <a:p>
            <a:r>
              <a:rPr lang="en-ZA" dirty="0" smtClean="0"/>
              <a:t>CONFIDENTIAL</a:t>
            </a:r>
            <a:endParaRPr lang="en-ZA" dirty="0"/>
          </a:p>
        </p:txBody>
      </p:sp>
      <p:sp>
        <p:nvSpPr>
          <p:cNvPr id="6" name="Slide Number Placeholder 5"/>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171157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E2CAD-1734-4064-B039-93AC21DB0C9E}" type="datetime1">
              <a:rPr lang="en-ZA" smtClean="0"/>
              <a:pPr/>
              <a:t>2017/09/13</a:t>
            </a:fld>
            <a:endParaRPr lang="en-ZA" dirty="0"/>
          </a:p>
        </p:txBody>
      </p:sp>
      <p:sp>
        <p:nvSpPr>
          <p:cNvPr id="5" name="Footer Placeholder 4"/>
          <p:cNvSpPr>
            <a:spLocks noGrp="1"/>
          </p:cNvSpPr>
          <p:nvPr>
            <p:ph type="ftr" sz="quarter" idx="11"/>
          </p:nvPr>
        </p:nvSpPr>
        <p:spPr/>
        <p:txBody>
          <a:bodyPr/>
          <a:lstStyle/>
          <a:p>
            <a:r>
              <a:rPr lang="en-ZA" dirty="0" smtClean="0"/>
              <a:t>CONFIDENTIAL</a:t>
            </a:r>
            <a:endParaRPr lang="en-ZA" dirty="0"/>
          </a:p>
        </p:txBody>
      </p:sp>
      <p:sp>
        <p:nvSpPr>
          <p:cNvPr id="6" name="Slide Number Placeholder 5"/>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4334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A591D28-2D98-4D12-B8E7-0B3B98AF743E}" type="datetime1">
              <a:rPr lang="en-ZA" smtClean="0"/>
              <a:pPr/>
              <a:t>2017/09/13</a:t>
            </a:fld>
            <a:endParaRPr lang="en-ZA" dirty="0"/>
          </a:p>
        </p:txBody>
      </p:sp>
      <p:sp>
        <p:nvSpPr>
          <p:cNvPr id="6" name="Footer Placeholder 5"/>
          <p:cNvSpPr>
            <a:spLocks noGrp="1"/>
          </p:cNvSpPr>
          <p:nvPr>
            <p:ph type="ftr" sz="quarter" idx="11"/>
          </p:nvPr>
        </p:nvSpPr>
        <p:spPr/>
        <p:txBody>
          <a:bodyPr/>
          <a:lstStyle/>
          <a:p>
            <a:r>
              <a:rPr lang="en-ZA" dirty="0"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03085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D13BC94-B2DD-4F3C-A1C2-0D49EC8EF816}" type="datetime1">
              <a:rPr lang="en-ZA" smtClean="0"/>
              <a:pPr/>
              <a:t>2017/09/13</a:t>
            </a:fld>
            <a:endParaRPr lang="en-ZA" dirty="0"/>
          </a:p>
        </p:txBody>
      </p:sp>
      <p:sp>
        <p:nvSpPr>
          <p:cNvPr id="8" name="Footer Placeholder 7"/>
          <p:cNvSpPr>
            <a:spLocks noGrp="1"/>
          </p:cNvSpPr>
          <p:nvPr>
            <p:ph type="ftr" sz="quarter" idx="11"/>
          </p:nvPr>
        </p:nvSpPr>
        <p:spPr/>
        <p:txBody>
          <a:bodyPr/>
          <a:lstStyle/>
          <a:p>
            <a:r>
              <a:rPr lang="en-ZA" dirty="0" smtClean="0"/>
              <a:t>CONFIDENTIAL</a:t>
            </a:r>
            <a:endParaRPr lang="en-ZA" dirty="0"/>
          </a:p>
        </p:txBody>
      </p:sp>
      <p:sp>
        <p:nvSpPr>
          <p:cNvPr id="9" name="Slide Number Placeholder 8"/>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72246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12C516B-F2CC-494D-AA81-A5D2EE6EAB04}" type="datetime1">
              <a:rPr lang="en-ZA" smtClean="0"/>
              <a:pPr/>
              <a:t>2017/09/13</a:t>
            </a:fld>
            <a:endParaRPr lang="en-ZA" dirty="0"/>
          </a:p>
        </p:txBody>
      </p:sp>
      <p:sp>
        <p:nvSpPr>
          <p:cNvPr id="4" name="Footer Placeholder 3"/>
          <p:cNvSpPr>
            <a:spLocks noGrp="1"/>
          </p:cNvSpPr>
          <p:nvPr>
            <p:ph type="ftr" sz="quarter" idx="11"/>
          </p:nvPr>
        </p:nvSpPr>
        <p:spPr/>
        <p:txBody>
          <a:bodyPr/>
          <a:lstStyle/>
          <a:p>
            <a:r>
              <a:rPr lang="en-ZA" dirty="0" smtClean="0"/>
              <a:t>CONFIDENTIAL</a:t>
            </a:r>
            <a:endParaRPr lang="en-ZA" dirty="0"/>
          </a:p>
        </p:txBody>
      </p:sp>
      <p:sp>
        <p:nvSpPr>
          <p:cNvPr id="5" name="Slide Number Placeholder 4"/>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321031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4E7DF-6209-47FC-8C9E-9F2999A96F2E}" type="datetime1">
              <a:rPr lang="en-ZA" smtClean="0"/>
              <a:pPr/>
              <a:t>2017/09/13</a:t>
            </a:fld>
            <a:endParaRPr lang="en-ZA" dirty="0"/>
          </a:p>
        </p:txBody>
      </p:sp>
      <p:sp>
        <p:nvSpPr>
          <p:cNvPr id="3" name="Footer Placeholder 2"/>
          <p:cNvSpPr>
            <a:spLocks noGrp="1"/>
          </p:cNvSpPr>
          <p:nvPr>
            <p:ph type="ftr" sz="quarter" idx="11"/>
          </p:nvPr>
        </p:nvSpPr>
        <p:spPr/>
        <p:txBody>
          <a:bodyPr/>
          <a:lstStyle/>
          <a:p>
            <a:r>
              <a:rPr lang="en-ZA" dirty="0" smtClean="0"/>
              <a:t>CONFIDENTIAL</a:t>
            </a:r>
            <a:endParaRPr lang="en-ZA" dirty="0"/>
          </a:p>
        </p:txBody>
      </p:sp>
      <p:sp>
        <p:nvSpPr>
          <p:cNvPr id="4" name="Slide Number Placeholder 3"/>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155949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4463A-718B-48EF-9B5C-78DFC7645ACB}" type="datetime1">
              <a:rPr lang="en-ZA" smtClean="0"/>
              <a:pPr/>
              <a:t>2017/09/13</a:t>
            </a:fld>
            <a:endParaRPr lang="en-ZA" dirty="0"/>
          </a:p>
        </p:txBody>
      </p:sp>
      <p:sp>
        <p:nvSpPr>
          <p:cNvPr id="6" name="Footer Placeholder 5"/>
          <p:cNvSpPr>
            <a:spLocks noGrp="1"/>
          </p:cNvSpPr>
          <p:nvPr>
            <p:ph type="ftr" sz="quarter" idx="11"/>
          </p:nvPr>
        </p:nvSpPr>
        <p:spPr/>
        <p:txBody>
          <a:bodyPr/>
          <a:lstStyle/>
          <a:p>
            <a:r>
              <a:rPr lang="en-ZA" dirty="0"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257620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2475A-4D5C-4523-955F-0BC1163EF007}" type="datetime1">
              <a:rPr lang="en-ZA" smtClean="0"/>
              <a:pPr/>
              <a:t>2017/09/13</a:t>
            </a:fld>
            <a:endParaRPr lang="en-ZA" dirty="0"/>
          </a:p>
        </p:txBody>
      </p:sp>
      <p:sp>
        <p:nvSpPr>
          <p:cNvPr id="6" name="Footer Placeholder 5"/>
          <p:cNvSpPr>
            <a:spLocks noGrp="1"/>
          </p:cNvSpPr>
          <p:nvPr>
            <p:ph type="ftr" sz="quarter" idx="11"/>
          </p:nvPr>
        </p:nvSpPr>
        <p:spPr/>
        <p:txBody>
          <a:bodyPr/>
          <a:lstStyle/>
          <a:p>
            <a:r>
              <a:rPr lang="en-ZA" dirty="0"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158108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80E40-46B5-4EA7-BC52-ACEE42535B18}" type="datetime1">
              <a:rPr lang="en-ZA" smtClean="0"/>
              <a:pPr/>
              <a:t>2017/09/13</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CONFIDENTIAL</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23117-1FA1-40CD-8E90-1A700EF97A9B}" type="slidenum">
              <a:rPr lang="en-ZA" smtClean="0"/>
              <a:pPr/>
              <a:t>‹#›</a:t>
            </a:fld>
            <a:endParaRPr lang="en-ZA" dirty="0"/>
          </a:p>
        </p:txBody>
      </p:sp>
    </p:spTree>
    <p:extLst>
      <p:ext uri="{BB962C8B-B14F-4D97-AF65-F5344CB8AC3E}">
        <p14:creationId xmlns:p14="http://schemas.microsoft.com/office/powerpoint/2010/main" xmlns="" val="93594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352927" cy="1440160"/>
          </a:xfrm>
          <a:solidFill>
            <a:schemeClr val="accent6">
              <a:lumMod val="75000"/>
            </a:schemeClr>
          </a:solidFill>
        </p:spPr>
        <p:txBody>
          <a:bodyPr>
            <a:normAutofit/>
          </a:bodyPr>
          <a:lstStyle/>
          <a:p>
            <a:r>
              <a:rPr lang="en-ZA" sz="3200" b="1" dirty="0" smtClean="0">
                <a:solidFill>
                  <a:schemeClr val="bg1"/>
                </a:solidFill>
                <a:latin typeface="Arial" pitchFamily="34" charset="0"/>
                <a:cs typeface="Arial" pitchFamily="34" charset="0"/>
              </a:rPr>
              <a:t>BORDER MANAGEMENT AUTHORITY (BMA) BILL, 2016</a:t>
            </a:r>
            <a:br>
              <a:rPr lang="en-ZA" sz="3200" b="1" dirty="0" smtClean="0">
                <a:solidFill>
                  <a:schemeClr val="bg1"/>
                </a:solidFill>
                <a:latin typeface="Arial" pitchFamily="34" charset="0"/>
                <a:cs typeface="Arial" pitchFamily="34" charset="0"/>
              </a:rPr>
            </a:br>
            <a:r>
              <a:rPr lang="en-ZA" sz="2000" b="1" dirty="0" smtClean="0">
                <a:latin typeface="Arial" pitchFamily="34" charset="0"/>
                <a:cs typeface="Arial" pitchFamily="34" charset="0"/>
              </a:rPr>
              <a:t>-OVERVIEW-</a:t>
            </a:r>
            <a:endParaRPr lang="en-ZA" sz="2000" b="1" dirty="0">
              <a:latin typeface="Arial" pitchFamily="34" charset="0"/>
              <a:cs typeface="Arial" pitchFamily="34" charset="0"/>
            </a:endParaRPr>
          </a:p>
        </p:txBody>
      </p:sp>
      <p:sp>
        <p:nvSpPr>
          <p:cNvPr id="3" name="Subtitle 2"/>
          <p:cNvSpPr>
            <a:spLocks noGrp="1"/>
          </p:cNvSpPr>
          <p:nvPr>
            <p:ph type="subTitle" idx="1"/>
          </p:nvPr>
        </p:nvSpPr>
        <p:spPr>
          <a:xfrm>
            <a:off x="6660232" y="5866132"/>
            <a:ext cx="2016224" cy="515196"/>
          </a:xfrm>
        </p:spPr>
        <p:txBody>
          <a:bodyPr>
            <a:normAutofit/>
          </a:bodyPr>
          <a:lstStyle/>
          <a:p>
            <a:pPr algn="r"/>
            <a:r>
              <a:rPr lang="en-ZA" sz="1800" b="1" dirty="0" smtClean="0">
                <a:solidFill>
                  <a:srgbClr val="FF0000"/>
                </a:solidFill>
                <a:latin typeface="Arial" pitchFamily="34" charset="0"/>
                <a:cs typeface="Arial" pitchFamily="34" charset="0"/>
              </a:rPr>
              <a:t>March 2017</a:t>
            </a:r>
            <a:endParaRPr lang="en-ZA" sz="1800" b="1" dirty="0">
              <a:solidFill>
                <a:srgbClr val="FF0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ZA" sz="1050" dirty="0" smtClean="0">
                <a:latin typeface="Arial" pitchFamily="34" charset="0"/>
                <a:cs typeface="Arial" pitchFamily="34" charset="0"/>
              </a:rPr>
              <a:t>CONFIDENTIAL</a:t>
            </a:r>
            <a:endParaRPr lang="en-ZA" sz="1050" dirty="0">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400" y="1916832"/>
            <a:ext cx="7734300" cy="3600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529825"/>
            <a:ext cx="3380740" cy="1128395"/>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1</a:t>
            </a:fld>
            <a:endParaRPr lang="en-ZA" dirty="0"/>
          </a:p>
        </p:txBody>
      </p:sp>
    </p:spTree>
    <p:extLst>
      <p:ext uri="{BB962C8B-B14F-4D97-AF65-F5344CB8AC3E}">
        <p14:creationId xmlns:p14="http://schemas.microsoft.com/office/powerpoint/2010/main" xmlns="" val="181519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229600" cy="3024336"/>
          </a:xfrm>
          <a:solidFill>
            <a:srgbClr val="FFFF00"/>
          </a:solidFill>
        </p:spPr>
        <p:txBody>
          <a:bodyPr>
            <a:noAutofit/>
          </a:bodyPr>
          <a:lstStyle/>
          <a:p>
            <a:r>
              <a:rPr lang="en-GB" sz="5400" b="1" dirty="0" smtClean="0">
                <a:solidFill>
                  <a:srgbClr val="0000FF"/>
                </a:solidFill>
              </a:rPr>
              <a:t>FRAGMENTED MANAGEMENT OF THE SA BORDER ENVIRONMENT</a:t>
            </a:r>
            <a:endParaRPr lang="en-ZA" sz="5400" b="1" dirty="0">
              <a:solidFill>
                <a:srgbClr val="0000FF"/>
              </a:solidFill>
            </a:endParaRPr>
          </a:p>
        </p:txBody>
      </p:sp>
      <p:sp>
        <p:nvSpPr>
          <p:cNvPr id="3" name="Footer Placeholder 2"/>
          <p:cNvSpPr>
            <a:spLocks noGrp="1"/>
          </p:cNvSpPr>
          <p:nvPr>
            <p:ph type="ftr" sz="quarter" idx="11"/>
          </p:nvPr>
        </p:nvSpPr>
        <p:spPr/>
        <p:txBody>
          <a:bodyPr/>
          <a:lstStyle/>
          <a:p>
            <a:r>
              <a:rPr lang="en-ZA" smtClean="0"/>
              <a:t>CONFIDENTIAL</a:t>
            </a:r>
            <a:endParaRPr lang="en-ZA" dirty="0"/>
          </a:p>
        </p:txBody>
      </p:sp>
      <p:pic>
        <p:nvPicPr>
          <p:cNvPr id="6" name="Picture 5" descr="home affair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10</a:t>
            </a:fld>
            <a:endParaRPr lang="en-ZA" dirty="0"/>
          </a:p>
        </p:txBody>
      </p:sp>
    </p:spTree>
    <p:extLst>
      <p:ext uri="{BB962C8B-B14F-4D97-AF65-F5344CB8AC3E}">
        <p14:creationId xmlns:p14="http://schemas.microsoft.com/office/powerpoint/2010/main" xmlns="" val="2283776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chemeClr val="bg1"/>
                </a:solidFill>
              </a:rPr>
              <a:t>HISTORY AND FAILURE OF FRAGMENTED BORDER MANAGEMENT</a:t>
            </a:r>
            <a:endParaRPr lang="en-ZA" sz="2000" dirty="0">
              <a:solidFill>
                <a:schemeClr val="bg1"/>
              </a:solidFill>
            </a:endParaRPr>
          </a:p>
        </p:txBody>
      </p:sp>
      <p:sp>
        <p:nvSpPr>
          <p:cNvPr id="2" name="Content Placeholder 1"/>
          <p:cNvSpPr>
            <a:spLocks noGrp="1"/>
          </p:cNvSpPr>
          <p:nvPr>
            <p:ph idx="1"/>
          </p:nvPr>
        </p:nvSpPr>
        <p:spPr>
          <a:xfrm>
            <a:off x="473873" y="980728"/>
            <a:ext cx="8219256" cy="5688632"/>
          </a:xfrm>
          <a:solidFill>
            <a:schemeClr val="bg1"/>
          </a:solidFill>
          <a:ln w="12700">
            <a:noFill/>
          </a:ln>
        </p:spPr>
        <p:txBody>
          <a:bodyPr>
            <a:noAutofit/>
          </a:bodyPr>
          <a:lstStyle/>
          <a:p>
            <a:pPr algn="just">
              <a:buFont typeface="+mj-lt"/>
              <a:buAutoNum type="alphaLcParenR"/>
            </a:pPr>
            <a:r>
              <a:rPr lang="en-ZA" sz="1600" dirty="0" smtClean="0"/>
              <a:t>Since 1994 SA made gallant strides in demilitarising and deracialising the management of the country’s borders by introducing various capabilities to give effect to border management.</a:t>
            </a:r>
          </a:p>
          <a:p>
            <a:pPr algn="just">
              <a:buFont typeface="+mj-lt"/>
              <a:buAutoNum type="alphaLcParenR"/>
            </a:pPr>
            <a:endParaRPr lang="en-ZA" sz="1600" dirty="0" smtClean="0"/>
          </a:p>
          <a:p>
            <a:pPr algn="just">
              <a:buFont typeface="+mj-lt"/>
              <a:buAutoNum type="alphaLcParenR"/>
            </a:pPr>
            <a:r>
              <a:rPr lang="en-ZA" sz="1600" dirty="0" smtClean="0"/>
              <a:t>The </a:t>
            </a:r>
            <a:r>
              <a:rPr lang="en-ZA" sz="1600" b="1" dirty="0" smtClean="0">
                <a:solidFill>
                  <a:srgbClr val="FF0000"/>
                </a:solidFill>
              </a:rPr>
              <a:t>consequence of establishing these various organs of state, e.g. immigration control, customs control, border policing etc., resulted in the emergence of a silo approach </a:t>
            </a:r>
            <a:r>
              <a:rPr lang="en-ZA" sz="1600" dirty="0" smtClean="0"/>
              <a:t>to border control, border law enforcement and border protection.</a:t>
            </a:r>
          </a:p>
          <a:p>
            <a:pPr algn="just">
              <a:buFont typeface="+mj-lt"/>
              <a:buAutoNum type="alphaLcParenR"/>
            </a:pPr>
            <a:endParaRPr lang="en-ZA" sz="1600" dirty="0"/>
          </a:p>
          <a:p>
            <a:pPr algn="just">
              <a:buFont typeface="+mj-lt"/>
              <a:buAutoNum type="alphaLcParenR"/>
            </a:pPr>
            <a:r>
              <a:rPr lang="en-ZA" sz="1600" dirty="0" smtClean="0"/>
              <a:t>Various structures were subsequently put in place to attempt to coordinate the mandates and actions of these distinct organs of state in the border environment:</a:t>
            </a:r>
          </a:p>
          <a:p>
            <a:pPr lvl="1" algn="just">
              <a:buFont typeface="Wingdings" panose="05000000000000000000" pitchFamily="2" charset="2"/>
              <a:buChar char="§"/>
            </a:pPr>
            <a:r>
              <a:rPr lang="en-ZA" sz="1400" dirty="0"/>
              <a:t>Border Affairs Committee Coordinating Committee (1996)</a:t>
            </a:r>
          </a:p>
          <a:p>
            <a:pPr lvl="1" algn="just">
              <a:buFont typeface="Wingdings" panose="05000000000000000000" pitchFamily="2" charset="2"/>
              <a:buChar char="§"/>
            </a:pPr>
            <a:r>
              <a:rPr lang="en-ZA" sz="1400" dirty="0"/>
              <a:t>National Inter-Departmental Structure (NIDS) (1997)</a:t>
            </a:r>
          </a:p>
          <a:p>
            <a:pPr lvl="1" algn="just">
              <a:buFont typeface="Wingdings" panose="05000000000000000000" pitchFamily="2" charset="2"/>
              <a:buChar char="§"/>
            </a:pPr>
            <a:r>
              <a:rPr lang="en-ZA" sz="1400" dirty="0"/>
              <a:t>Border Control Operational Coordinating Committee (BCOCC) (2001)</a:t>
            </a:r>
          </a:p>
          <a:p>
            <a:pPr lvl="1" algn="just">
              <a:buFont typeface="Wingdings" panose="05000000000000000000" pitchFamily="2" charset="2"/>
              <a:buChar char="§"/>
            </a:pPr>
            <a:r>
              <a:rPr lang="en-ZA" sz="1400" dirty="0"/>
              <a:t>Inter-Agency Clearing Forum (IACF) (2010)</a:t>
            </a:r>
          </a:p>
          <a:p>
            <a:pPr algn="just">
              <a:buFont typeface="+mj-lt"/>
              <a:buAutoNum type="alphaLcParenR"/>
            </a:pPr>
            <a:endParaRPr lang="en-ZA" sz="1600" dirty="0"/>
          </a:p>
          <a:p>
            <a:pPr algn="just">
              <a:buFont typeface="+mj-lt"/>
              <a:buAutoNum type="alphaLcParenR"/>
            </a:pPr>
            <a:r>
              <a:rPr lang="en-ZA" sz="1600" dirty="0" smtClean="0"/>
              <a:t>From at least the mid-2000 various studies and reports have pointed to the failure of these structures to address the systemic and structural problems of coordination model associated with fragmented border management.</a:t>
            </a:r>
          </a:p>
          <a:p>
            <a:pPr algn="just">
              <a:buFont typeface="+mj-lt"/>
              <a:buAutoNum type="alphaLcParenR"/>
            </a:pPr>
            <a:endParaRPr lang="en-ZA" sz="1600" dirty="0" smtClean="0"/>
          </a:p>
          <a:p>
            <a:pPr algn="just">
              <a:buFont typeface="+mj-lt"/>
              <a:buAutoNum type="alphaLcParenR"/>
            </a:pPr>
            <a:r>
              <a:rPr lang="en-ZA" sz="1600" dirty="0" smtClean="0"/>
              <a:t>It is against this background that </a:t>
            </a:r>
            <a:r>
              <a:rPr lang="en-ZA" sz="1600" b="1" dirty="0" smtClean="0">
                <a:solidFill>
                  <a:srgbClr val="FF0000"/>
                </a:solidFill>
              </a:rPr>
              <a:t>Cabinet decided on the 26</a:t>
            </a:r>
            <a:r>
              <a:rPr lang="en-ZA" sz="1600" b="1" baseline="30000" dirty="0" smtClean="0">
                <a:solidFill>
                  <a:srgbClr val="FF0000"/>
                </a:solidFill>
              </a:rPr>
              <a:t>th</a:t>
            </a:r>
            <a:r>
              <a:rPr lang="en-ZA" sz="1600" b="1" dirty="0" smtClean="0">
                <a:solidFill>
                  <a:srgbClr val="FF0000"/>
                </a:solidFill>
              </a:rPr>
              <a:t> </a:t>
            </a:r>
            <a:r>
              <a:rPr lang="en-ZA" sz="1600" b="1" dirty="0">
                <a:solidFill>
                  <a:srgbClr val="FF0000"/>
                </a:solidFill>
              </a:rPr>
              <a:t>of June 2013 </a:t>
            </a:r>
            <a:r>
              <a:rPr lang="en-ZA" sz="1600" b="1" dirty="0" smtClean="0">
                <a:solidFill>
                  <a:srgbClr val="FF0000"/>
                </a:solidFill>
              </a:rPr>
              <a:t>to </a:t>
            </a:r>
            <a:r>
              <a:rPr lang="en-ZA" sz="1600" b="1" dirty="0">
                <a:solidFill>
                  <a:srgbClr val="FF0000"/>
                </a:solidFill>
              </a:rPr>
              <a:t>establish a Border Management Agency (BMA) </a:t>
            </a:r>
            <a:r>
              <a:rPr lang="en-ZA" sz="1600" dirty="0"/>
              <a:t>in South Africa </a:t>
            </a:r>
            <a:r>
              <a:rPr lang="en-ZA" sz="1600" dirty="0" smtClean="0"/>
              <a:t>under an integrated approach</a:t>
            </a:r>
            <a:endParaRPr lang="en-ZA" sz="1600" dirty="0"/>
          </a:p>
          <a:p>
            <a:pPr>
              <a:buFont typeface="+mj-lt"/>
              <a:buAutoNum type="alphaLcParenR"/>
            </a:pPr>
            <a:endParaRPr lang="en-ZA" sz="1600"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300198"/>
            <a:ext cx="1584176" cy="564197"/>
          </a:xfrm>
          <a:prstGeom prst="rect">
            <a:avLst/>
          </a:prstGeom>
          <a:noFill/>
          <a:ln>
            <a:noFill/>
          </a:ln>
          <a:extLst/>
        </p:spPr>
      </p:pic>
      <p:sp>
        <p:nvSpPr>
          <p:cNvPr id="3" name="Footer Placeholder 2"/>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11</a:t>
            </a:fld>
            <a:endParaRPr lang="en-ZA" dirty="0"/>
          </a:p>
        </p:txBody>
      </p:sp>
    </p:spTree>
    <p:extLst>
      <p:ext uri="{BB962C8B-B14F-4D97-AF65-F5344CB8AC3E}">
        <p14:creationId xmlns:p14="http://schemas.microsoft.com/office/powerpoint/2010/main" xmlns="" val="978527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300" b="1" dirty="0" smtClean="0">
                <a:solidFill>
                  <a:schemeClr val="bg1"/>
                </a:solidFill>
              </a:rPr>
              <a:t>KEY FEATURES OF FRAGMENTED BORDER MANAGEMENT APPROACH</a:t>
            </a:r>
            <a:endParaRPr lang="en-ZA" sz="3000" dirty="0">
              <a:solidFill>
                <a:schemeClr val="bg1"/>
              </a:solidFill>
            </a:endParaRPr>
          </a:p>
        </p:txBody>
      </p:sp>
      <p:sp>
        <p:nvSpPr>
          <p:cNvPr id="2" name="Content Placeholder 1"/>
          <p:cNvSpPr>
            <a:spLocks noGrp="1"/>
          </p:cNvSpPr>
          <p:nvPr>
            <p:ph idx="1"/>
          </p:nvPr>
        </p:nvSpPr>
        <p:spPr>
          <a:xfrm>
            <a:off x="473873" y="1124744"/>
            <a:ext cx="8346599" cy="5544616"/>
          </a:xfrm>
          <a:solidFill>
            <a:schemeClr val="bg1"/>
          </a:solidFill>
          <a:ln w="12700">
            <a:noFill/>
          </a:ln>
        </p:spPr>
        <p:txBody>
          <a:bodyPr>
            <a:noAutofit/>
          </a:bodyPr>
          <a:lstStyle/>
          <a:p>
            <a:pPr marL="457200" indent="-457200" algn="just">
              <a:buFont typeface="+mj-lt"/>
              <a:buAutoNum type="arabicPeriod"/>
            </a:pPr>
            <a:r>
              <a:rPr lang="en-ZA" sz="2400" b="1" dirty="0" smtClean="0">
                <a:solidFill>
                  <a:srgbClr val="FF0000"/>
                </a:solidFill>
              </a:rPr>
              <a:t>About 8891 state officials from at least 5 organs of state (DHA, SARS, DAFF, SAPS, </a:t>
            </a:r>
            <a:r>
              <a:rPr lang="en-ZA" sz="2400" b="1" dirty="0" err="1" smtClean="0">
                <a:solidFill>
                  <a:srgbClr val="FF0000"/>
                </a:solidFill>
              </a:rPr>
              <a:t>DoH</a:t>
            </a:r>
            <a:r>
              <a:rPr lang="en-ZA" sz="2400" b="1" dirty="0" smtClean="0">
                <a:solidFill>
                  <a:srgbClr val="FF0000"/>
                </a:solidFill>
              </a:rPr>
              <a:t>) are working at the country’s 72 Ports of Entry,</a:t>
            </a:r>
          </a:p>
          <a:p>
            <a:pPr marL="457200" indent="-457200" algn="just">
              <a:buFont typeface="+mj-lt"/>
              <a:buAutoNum type="arabicPeriod"/>
            </a:pPr>
            <a:endParaRPr lang="en-ZA" sz="2800" b="1" dirty="0" smtClean="0">
              <a:solidFill>
                <a:srgbClr val="FF0000"/>
              </a:solidFill>
            </a:endParaRPr>
          </a:p>
          <a:p>
            <a:pPr marL="800100" lvl="1" indent="-342900" algn="just">
              <a:buFont typeface="+mj-lt"/>
              <a:buAutoNum type="alphaLcParenR"/>
            </a:pPr>
            <a:r>
              <a:rPr lang="en-ZA" sz="2000" dirty="0" smtClean="0"/>
              <a:t>With different conditions of service and remuneration;</a:t>
            </a:r>
          </a:p>
          <a:p>
            <a:pPr marL="800100" lvl="1" indent="-342900" algn="just">
              <a:buFont typeface="+mj-lt"/>
              <a:buAutoNum type="alphaLcParenR"/>
            </a:pPr>
            <a:r>
              <a:rPr lang="en-ZA" sz="2000" dirty="0" smtClean="0"/>
              <a:t>Implementing distinct Departmental mandates in at least 58 pieces of legislation;</a:t>
            </a:r>
          </a:p>
          <a:p>
            <a:pPr marL="800100" lvl="1" indent="-342900" algn="just">
              <a:buFont typeface="+mj-lt"/>
              <a:buAutoNum type="alphaLcParenR"/>
            </a:pPr>
            <a:r>
              <a:rPr lang="en-ZA" sz="2000" dirty="0" smtClean="0"/>
              <a:t>With competing priorities and deliverables;</a:t>
            </a:r>
          </a:p>
          <a:p>
            <a:pPr marL="800100" lvl="1" indent="-342900" algn="just">
              <a:buFont typeface="+mj-lt"/>
              <a:buAutoNum type="alphaLcParenR"/>
            </a:pPr>
            <a:r>
              <a:rPr lang="en-ZA" sz="2000" dirty="0" smtClean="0"/>
              <a:t>Having dissimilar tools of trade and equipment;</a:t>
            </a:r>
          </a:p>
          <a:p>
            <a:pPr marL="800100" lvl="1" indent="-342900" algn="just">
              <a:buFont typeface="+mj-lt"/>
              <a:buAutoNum type="alphaLcParenR"/>
            </a:pPr>
            <a:r>
              <a:rPr lang="en-ZA" sz="2000" dirty="0" smtClean="0"/>
              <a:t>With some systems that are not automated, e.g. DOH </a:t>
            </a:r>
            <a:r>
              <a:rPr lang="en-ZA" sz="2000" dirty="0"/>
              <a:t>and </a:t>
            </a:r>
            <a:r>
              <a:rPr lang="en-ZA" sz="2000" dirty="0" smtClean="0"/>
              <a:t>DAFF; </a:t>
            </a:r>
          </a:p>
          <a:p>
            <a:pPr marL="800100" lvl="1" indent="-342900" algn="just">
              <a:buFont typeface="+mj-lt"/>
              <a:buAutoNum type="alphaLcParenR"/>
            </a:pPr>
            <a:r>
              <a:rPr lang="en-ZA" sz="2000" dirty="0" smtClean="0"/>
              <a:t>Engaging in limited sharing of information; and</a:t>
            </a:r>
          </a:p>
          <a:p>
            <a:pPr marL="800100" lvl="1" indent="-342900" algn="just">
              <a:buFont typeface="+mj-lt"/>
              <a:buAutoNum type="alphaLcParenR"/>
            </a:pPr>
            <a:r>
              <a:rPr lang="en-ZA" sz="2000" dirty="0" smtClean="0"/>
              <a:t>Lacking a single management, command and control structure.</a:t>
            </a:r>
          </a:p>
          <a:p>
            <a:pPr lvl="1">
              <a:buFont typeface="+mj-lt"/>
              <a:buAutoNum type="alphaLcParenR"/>
            </a:pPr>
            <a:endParaRPr lang="en-ZA" sz="2000" dirty="0" smtClean="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49179"/>
            <a:ext cx="1584176" cy="564197"/>
          </a:xfrm>
          <a:prstGeom prst="rect">
            <a:avLst/>
          </a:prstGeom>
          <a:noFill/>
          <a:ln>
            <a:noFill/>
          </a:ln>
          <a:extLst/>
        </p:spPr>
      </p:pic>
      <p:sp>
        <p:nvSpPr>
          <p:cNvPr id="3" name="Footer Placeholder 2"/>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12</a:t>
            </a:fld>
            <a:endParaRPr lang="en-ZA" dirty="0"/>
          </a:p>
        </p:txBody>
      </p:sp>
    </p:spTree>
    <p:extLst>
      <p:ext uri="{BB962C8B-B14F-4D97-AF65-F5344CB8AC3E}">
        <p14:creationId xmlns:p14="http://schemas.microsoft.com/office/powerpoint/2010/main" xmlns="" val="404363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300" b="1" dirty="0" smtClean="0">
                <a:solidFill>
                  <a:schemeClr val="bg1"/>
                </a:solidFill>
              </a:rPr>
              <a:t>KEY FEATURES OF FRAGMENTED BORDER MANAGEMENT APPROACH</a:t>
            </a:r>
            <a:endParaRPr lang="en-ZA" sz="3000" dirty="0">
              <a:solidFill>
                <a:schemeClr val="bg1"/>
              </a:solidFill>
            </a:endParaRPr>
          </a:p>
        </p:txBody>
      </p:sp>
      <p:sp>
        <p:nvSpPr>
          <p:cNvPr id="2" name="Content Placeholder 1"/>
          <p:cNvSpPr>
            <a:spLocks noGrp="1"/>
          </p:cNvSpPr>
          <p:nvPr>
            <p:ph idx="1"/>
          </p:nvPr>
        </p:nvSpPr>
        <p:spPr>
          <a:xfrm>
            <a:off x="473873" y="1124744"/>
            <a:ext cx="8346599" cy="5544616"/>
          </a:xfrm>
          <a:solidFill>
            <a:schemeClr val="bg1"/>
          </a:solidFill>
          <a:ln w="12700">
            <a:noFill/>
          </a:ln>
        </p:spPr>
        <p:txBody>
          <a:bodyPr>
            <a:noAutofit/>
          </a:bodyPr>
          <a:lstStyle/>
          <a:p>
            <a:pPr marL="457200" lvl="0" indent="-457200" algn="just">
              <a:buFont typeface="+mj-lt"/>
              <a:buAutoNum type="arabicPeriod" startAt="2"/>
            </a:pPr>
            <a:r>
              <a:rPr lang="en-ZA" sz="2400" b="1" dirty="0" smtClean="0">
                <a:solidFill>
                  <a:srgbClr val="FF0000"/>
                </a:solidFill>
              </a:rPr>
              <a:t>The consequences of the above fragmentation are:</a:t>
            </a:r>
          </a:p>
          <a:p>
            <a:pPr marL="0" lvl="0" indent="0" algn="just">
              <a:buNone/>
            </a:pPr>
            <a:endParaRPr lang="en-ZA" sz="2400" b="1" dirty="0" smtClean="0">
              <a:solidFill>
                <a:srgbClr val="FF0000"/>
              </a:solidFill>
            </a:endParaRPr>
          </a:p>
          <a:p>
            <a:pPr marL="857250" lvl="1" indent="-457200" algn="just">
              <a:buFont typeface="+mj-lt"/>
              <a:buAutoNum type="alphaLcParenR"/>
            </a:pPr>
            <a:r>
              <a:rPr lang="en-ZA" sz="1800" dirty="0" smtClean="0"/>
              <a:t>Non-aligned and often poor border control-related service </a:t>
            </a:r>
            <a:r>
              <a:rPr lang="en-ZA" sz="1800" dirty="0"/>
              <a:t>delivery </a:t>
            </a:r>
            <a:r>
              <a:rPr lang="en-ZA" sz="1800" dirty="0" smtClean="0"/>
              <a:t>;</a:t>
            </a:r>
            <a:endParaRPr lang="en-ZA" sz="1800" dirty="0"/>
          </a:p>
          <a:p>
            <a:pPr marL="857250" lvl="1" indent="-457200" algn="just">
              <a:buFont typeface="+mj-lt"/>
              <a:buAutoNum type="alphaLcParenR"/>
            </a:pPr>
            <a:r>
              <a:rPr lang="en-ZA" sz="1800" dirty="0"/>
              <a:t>Ineffective facilitation of the movement of persons and goods (unnecessary delays and cost to clients)</a:t>
            </a:r>
          </a:p>
          <a:p>
            <a:pPr marL="857250" lvl="1" indent="-457200" algn="just">
              <a:buFont typeface="+mj-lt"/>
              <a:buAutoNum type="alphaLcParenR"/>
            </a:pPr>
            <a:r>
              <a:rPr lang="en-ZA" sz="1800" dirty="0"/>
              <a:t>Compromised </a:t>
            </a:r>
            <a:r>
              <a:rPr lang="en-ZA" sz="1800" dirty="0" smtClean="0"/>
              <a:t>joint efforts </a:t>
            </a:r>
            <a:r>
              <a:rPr lang="en-ZA" sz="1800" dirty="0"/>
              <a:t>and </a:t>
            </a:r>
            <a:r>
              <a:rPr lang="en-ZA" sz="1800" dirty="0" smtClean="0"/>
              <a:t>outcomes resulting from different risk management tools and approaches;</a:t>
            </a:r>
            <a:endParaRPr lang="en-ZA" sz="1800" dirty="0"/>
          </a:p>
          <a:p>
            <a:pPr marL="857250" lvl="1" indent="-457200" algn="just">
              <a:buFont typeface="+mj-lt"/>
              <a:buAutoNum type="alphaLcParenR"/>
            </a:pPr>
            <a:r>
              <a:rPr lang="en-ZA" sz="1800" dirty="0" smtClean="0"/>
              <a:t>The ineffective </a:t>
            </a:r>
            <a:r>
              <a:rPr lang="en-ZA" sz="1800" dirty="0" err="1" smtClean="0"/>
              <a:t>utilisaton</a:t>
            </a:r>
            <a:r>
              <a:rPr lang="en-ZA" sz="1800" dirty="0" smtClean="0"/>
              <a:t> of public resources </a:t>
            </a:r>
            <a:r>
              <a:rPr lang="en-ZA" sz="1800" dirty="0"/>
              <a:t>due to </a:t>
            </a:r>
            <a:r>
              <a:rPr lang="en-ZA" sz="1800" dirty="0" smtClean="0"/>
              <a:t>limited </a:t>
            </a:r>
            <a:r>
              <a:rPr lang="en-ZA" sz="1800" dirty="0"/>
              <a:t>information </a:t>
            </a:r>
            <a:r>
              <a:rPr lang="en-ZA" sz="1800" dirty="0" smtClean="0"/>
              <a:t>sharing;</a:t>
            </a:r>
            <a:endParaRPr lang="en-ZA" sz="1800" dirty="0"/>
          </a:p>
          <a:p>
            <a:pPr marL="857250" lvl="1" indent="-457200" algn="just">
              <a:buFont typeface="+mj-lt"/>
              <a:buAutoNum type="alphaLcParenR"/>
            </a:pPr>
            <a:r>
              <a:rPr lang="en-ZA" sz="1800" dirty="0"/>
              <a:t>Inability to enforce a standard approach in dealing with </a:t>
            </a:r>
            <a:r>
              <a:rPr lang="en-ZA" sz="1800" dirty="0" smtClean="0"/>
              <a:t>border law enforcement transgressions;</a:t>
            </a:r>
            <a:endParaRPr lang="en-ZA" sz="1800" dirty="0"/>
          </a:p>
          <a:p>
            <a:pPr marL="857250" lvl="1" indent="-457200" algn="just">
              <a:buFont typeface="+mj-lt"/>
              <a:buAutoNum type="alphaLcParenR"/>
            </a:pPr>
            <a:r>
              <a:rPr lang="en-ZA" sz="1800" dirty="0" smtClean="0"/>
              <a:t>A higher volume of Illegal </a:t>
            </a:r>
            <a:r>
              <a:rPr lang="en-ZA" sz="1800" dirty="0"/>
              <a:t>goods </a:t>
            </a:r>
            <a:r>
              <a:rPr lang="en-ZA" sz="1800" dirty="0" smtClean="0"/>
              <a:t>entering </a:t>
            </a:r>
            <a:r>
              <a:rPr lang="en-ZA" sz="1800" dirty="0"/>
              <a:t>the </a:t>
            </a:r>
            <a:r>
              <a:rPr lang="en-ZA" sz="1800" dirty="0" smtClean="0"/>
              <a:t>country;</a:t>
            </a:r>
          </a:p>
          <a:p>
            <a:pPr marL="857250" lvl="1" indent="-457200" algn="just">
              <a:buFont typeface="+mj-lt"/>
              <a:buAutoNum type="alphaLcParenR"/>
            </a:pPr>
            <a:r>
              <a:rPr lang="en-ZA" sz="1800" dirty="0" smtClean="0"/>
              <a:t>Corruption and organised crime thriving in a fragmented management environment</a:t>
            </a:r>
            <a:endParaRPr lang="en-ZA" sz="1800" dirty="0"/>
          </a:p>
          <a:p>
            <a:pPr marL="857250" lvl="1" indent="-457200" algn="just">
              <a:buFont typeface="+mj-lt"/>
              <a:buAutoNum type="alphaLcParenR"/>
            </a:pPr>
            <a:r>
              <a:rPr lang="en-ZA" sz="1800" dirty="0"/>
              <a:t>An increase of undocumented foreign nationals within the </a:t>
            </a:r>
            <a:r>
              <a:rPr lang="en-ZA" sz="1800" dirty="0" smtClean="0"/>
              <a:t>country; and</a:t>
            </a:r>
            <a:endParaRPr lang="en-ZA" sz="1800" dirty="0"/>
          </a:p>
          <a:p>
            <a:pPr marL="857250" lvl="1" indent="-457200" algn="just">
              <a:buFont typeface="+mj-lt"/>
              <a:buAutoNum type="alphaLcParenR"/>
            </a:pPr>
            <a:r>
              <a:rPr lang="en-ZA" sz="1800" dirty="0" err="1" smtClean="0"/>
              <a:t>Siloism</a:t>
            </a:r>
            <a:r>
              <a:rPr lang="en-ZA" sz="1800" dirty="0" smtClean="0"/>
              <a:t> </a:t>
            </a:r>
            <a:r>
              <a:rPr lang="en-ZA" sz="1800" dirty="0"/>
              <a:t>with agencies focusing on their own </a:t>
            </a:r>
            <a:r>
              <a:rPr lang="en-ZA" sz="1800" dirty="0" smtClean="0"/>
              <a:t>mandates. </a:t>
            </a:r>
            <a:endParaRPr lang="en-ZA" sz="1800" dirty="0"/>
          </a:p>
          <a:p>
            <a:pPr>
              <a:buFont typeface="+mj-lt"/>
              <a:buAutoNum type="alphaLcParenR"/>
            </a:pPr>
            <a:endParaRPr lang="en-ZA" sz="2400"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75" y="6293803"/>
            <a:ext cx="1584176" cy="564197"/>
          </a:xfrm>
          <a:prstGeom prst="rect">
            <a:avLst/>
          </a:prstGeom>
          <a:noFill/>
          <a:ln>
            <a:noFill/>
          </a:ln>
          <a:extLst/>
        </p:spPr>
      </p:pic>
      <p:sp>
        <p:nvSpPr>
          <p:cNvPr id="3" name="Footer Placeholder 2"/>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13</a:t>
            </a:fld>
            <a:endParaRPr lang="en-ZA" dirty="0"/>
          </a:p>
        </p:txBody>
      </p:sp>
    </p:spTree>
    <p:extLst>
      <p:ext uri="{BB962C8B-B14F-4D97-AF65-F5344CB8AC3E}">
        <p14:creationId xmlns:p14="http://schemas.microsoft.com/office/powerpoint/2010/main" xmlns="" val="3016311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2392103"/>
          </a:xfrm>
          <a:solidFill>
            <a:srgbClr val="FFFF00"/>
          </a:solidFill>
        </p:spPr>
        <p:txBody>
          <a:bodyPr>
            <a:noAutofit/>
          </a:bodyPr>
          <a:lstStyle/>
          <a:p>
            <a:pPr marL="0" indent="0">
              <a:buNone/>
            </a:pPr>
            <a:endParaRPr lang="en-ZA" sz="1200" b="1" dirty="0">
              <a:solidFill>
                <a:srgbClr val="FF0000"/>
              </a:solidFill>
              <a:latin typeface="Arial" panose="020B0604020202020204" pitchFamily="34" charset="0"/>
              <a:cs typeface="Arial" panose="020B0604020202020204" pitchFamily="34" charset="0"/>
            </a:endParaRPr>
          </a:p>
          <a:p>
            <a:pPr marL="0" indent="0" algn="ctr">
              <a:buNone/>
            </a:pPr>
            <a:r>
              <a:rPr lang="en-GB" sz="4400" b="1" dirty="0" smtClean="0">
                <a:solidFill>
                  <a:srgbClr val="0000FF"/>
                </a:solidFill>
                <a:latin typeface="Arial" panose="020B0604020202020204" pitchFamily="34" charset="0"/>
                <a:cs typeface="Arial" panose="020B0604020202020204" pitchFamily="34" charset="0"/>
              </a:rPr>
              <a:t>POLITICAL MANDATE AND PRINCIPLES INFORMING THE BMA BILL</a:t>
            </a:r>
            <a:endParaRPr lang="en-ZA" sz="4400" b="1" dirty="0" smtClean="0">
              <a:solidFill>
                <a:srgbClr val="0000FF"/>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14</a:t>
            </a:fld>
            <a:endParaRPr lang="en-ZA" dirty="0"/>
          </a:p>
        </p:txBody>
      </p:sp>
    </p:spTree>
    <p:extLst>
      <p:ext uri="{BB962C8B-B14F-4D97-AF65-F5344CB8AC3E}">
        <p14:creationId xmlns:p14="http://schemas.microsoft.com/office/powerpoint/2010/main" xmlns="" val="949740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29" y="1112540"/>
            <a:ext cx="8229600" cy="4980756"/>
          </a:xfrm>
        </p:spPr>
        <p:txBody>
          <a:bodyPr>
            <a:noAutofit/>
          </a:bodyPr>
          <a:lstStyle/>
          <a:p>
            <a:pPr algn="just">
              <a:buFont typeface="+mj-lt"/>
              <a:buAutoNum type="arabicPeriod"/>
            </a:pPr>
            <a:r>
              <a:rPr lang="en-ZA" sz="1600" b="1" u="sng" dirty="0" smtClean="0">
                <a:solidFill>
                  <a:srgbClr val="FF0000"/>
                </a:solidFill>
                <a:latin typeface="Arial" panose="020B0604020202020204" pitchFamily="34" charset="0"/>
                <a:cs typeface="Arial" panose="020B0604020202020204" pitchFamily="34" charset="0"/>
              </a:rPr>
              <a:t>3 </a:t>
            </a:r>
            <a:r>
              <a:rPr lang="en-ZA" sz="1600" b="1" u="sng" dirty="0">
                <a:solidFill>
                  <a:srgbClr val="FF0000"/>
                </a:solidFill>
                <a:latin typeface="Arial" panose="020B0604020202020204" pitchFamily="34" charset="0"/>
                <a:cs typeface="Arial" panose="020B0604020202020204" pitchFamily="34" charset="0"/>
              </a:rPr>
              <a:t>June 2009 </a:t>
            </a:r>
            <a:endParaRPr lang="en-ZA" sz="1600" u="sng" dirty="0">
              <a:solidFill>
                <a:srgbClr val="FF0000"/>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In </a:t>
            </a:r>
            <a:r>
              <a:rPr lang="en-ZA" sz="1500" dirty="0">
                <a:latin typeface="Arial" panose="020B0604020202020204" pitchFamily="34" charset="0"/>
                <a:cs typeface="Arial" panose="020B0604020202020204" pitchFamily="34" charset="0"/>
              </a:rPr>
              <a:t>the State of the Nation Address: President JG Zuma stated that government “</a:t>
            </a:r>
            <a:r>
              <a:rPr lang="en-ZA" sz="1500" i="1" dirty="0">
                <a:latin typeface="Arial" panose="020B0604020202020204" pitchFamily="34" charset="0"/>
                <a:cs typeface="Arial" panose="020B0604020202020204" pitchFamily="34" charset="0"/>
              </a:rPr>
              <a:t>will start the process of setting up a Border Management Agency</a:t>
            </a:r>
            <a:r>
              <a:rPr lang="en-ZA" sz="1500" dirty="0">
                <a:latin typeface="Arial" panose="020B0604020202020204" pitchFamily="34" charset="0"/>
                <a:cs typeface="Arial" panose="020B0604020202020204" pitchFamily="34" charset="0"/>
              </a:rPr>
              <a:t>” in South </a:t>
            </a:r>
            <a:r>
              <a:rPr lang="en-ZA" sz="1500" dirty="0" smtClean="0">
                <a:latin typeface="Arial" panose="020B0604020202020204" pitchFamily="34" charset="0"/>
                <a:cs typeface="Arial" panose="020B0604020202020204" pitchFamily="34" charset="0"/>
              </a:rPr>
              <a:t>Africa</a:t>
            </a:r>
            <a:endParaRPr lang="en-ZA" sz="1500" dirty="0">
              <a:latin typeface="Arial" panose="020B0604020202020204" pitchFamily="34" charset="0"/>
              <a:cs typeface="Arial" panose="020B0604020202020204" pitchFamily="34" charset="0"/>
            </a:endParaRPr>
          </a:p>
          <a:p>
            <a:pPr algn="just">
              <a:buFont typeface="+mj-lt"/>
              <a:buAutoNum type="arabicPeriod"/>
            </a:pPr>
            <a:r>
              <a:rPr lang="en-ZA" sz="1600" b="1" u="sng" dirty="0" smtClean="0">
                <a:solidFill>
                  <a:srgbClr val="FF0000"/>
                </a:solidFill>
                <a:latin typeface="Arial" panose="020B0604020202020204" pitchFamily="34" charset="0"/>
                <a:cs typeface="Arial" panose="020B0604020202020204" pitchFamily="34" charset="0"/>
              </a:rPr>
              <a:t>26 </a:t>
            </a:r>
            <a:r>
              <a:rPr lang="en-ZA" sz="1600" b="1" u="sng" dirty="0">
                <a:solidFill>
                  <a:srgbClr val="FF0000"/>
                </a:solidFill>
                <a:latin typeface="Arial" panose="020B0604020202020204" pitchFamily="34" charset="0"/>
                <a:cs typeface="Arial" panose="020B0604020202020204" pitchFamily="34" charset="0"/>
              </a:rPr>
              <a:t>June 2013 </a:t>
            </a:r>
            <a:endParaRPr lang="en-ZA" sz="1600" u="sng" dirty="0">
              <a:solidFill>
                <a:srgbClr val="FF0000"/>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Cabinet decided: </a:t>
            </a:r>
            <a:endParaRPr lang="en-ZA" sz="1500" dirty="0">
              <a:latin typeface="Arial" panose="020B0604020202020204" pitchFamily="34" charset="0"/>
              <a:cs typeface="Arial" panose="020B0604020202020204" pitchFamily="34" charset="0"/>
            </a:endParaRP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To </a:t>
            </a:r>
            <a:r>
              <a:rPr lang="en-ZA" sz="1500" dirty="0">
                <a:latin typeface="Arial" panose="020B0604020202020204" pitchFamily="34" charset="0"/>
                <a:cs typeface="Arial" panose="020B0604020202020204" pitchFamily="34" charset="0"/>
              </a:rPr>
              <a:t>establish a BMA that would include the ceding of functions from relevant organs of state </a:t>
            </a: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Implementation </a:t>
            </a:r>
            <a:r>
              <a:rPr lang="en-ZA" sz="1500" dirty="0">
                <a:latin typeface="Arial" panose="020B0604020202020204" pitchFamily="34" charset="0"/>
                <a:cs typeface="Arial" panose="020B0604020202020204" pitchFamily="34" charset="0"/>
              </a:rPr>
              <a:t>steps </a:t>
            </a: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DHA </a:t>
            </a:r>
            <a:r>
              <a:rPr lang="en-ZA" sz="1500" dirty="0">
                <a:latin typeface="Arial" panose="020B0604020202020204" pitchFamily="34" charset="0"/>
                <a:cs typeface="Arial" panose="020B0604020202020204" pitchFamily="34" charset="0"/>
              </a:rPr>
              <a:t>designated as the lead department for the BMA </a:t>
            </a:r>
          </a:p>
          <a:p>
            <a:pPr algn="just">
              <a:buFont typeface="+mj-lt"/>
              <a:buAutoNum type="arabicPeriod"/>
            </a:pPr>
            <a:r>
              <a:rPr lang="en-ZA" sz="1600" b="1" u="sng" dirty="0" smtClean="0">
                <a:solidFill>
                  <a:srgbClr val="FF0000"/>
                </a:solidFill>
                <a:latin typeface="Arial" panose="020B0604020202020204" pitchFamily="34" charset="0"/>
                <a:cs typeface="Arial" panose="020B0604020202020204" pitchFamily="34" charset="0"/>
              </a:rPr>
              <a:t>10 </a:t>
            </a:r>
            <a:r>
              <a:rPr lang="en-ZA" sz="1600" b="1" u="sng" dirty="0">
                <a:solidFill>
                  <a:srgbClr val="FF0000"/>
                </a:solidFill>
                <a:latin typeface="Arial" panose="020B0604020202020204" pitchFamily="34" charset="0"/>
                <a:cs typeface="Arial" panose="020B0604020202020204" pitchFamily="34" charset="0"/>
              </a:rPr>
              <a:t>December 2014 </a:t>
            </a:r>
            <a:endParaRPr lang="en-ZA" sz="1600" u="sng" dirty="0">
              <a:solidFill>
                <a:srgbClr val="FF0000"/>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Cabinet approved: </a:t>
            </a:r>
            <a:endParaRPr lang="en-ZA" sz="1500" dirty="0">
              <a:latin typeface="Arial" panose="020B0604020202020204" pitchFamily="34" charset="0"/>
              <a:cs typeface="Arial" panose="020B0604020202020204" pitchFamily="34" charset="0"/>
            </a:endParaRP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BMA </a:t>
            </a:r>
            <a:r>
              <a:rPr lang="en-ZA" sz="1500" dirty="0">
                <a:latin typeface="Arial" panose="020B0604020202020204" pitchFamily="34" charset="0"/>
                <a:cs typeface="Arial" panose="020B0604020202020204" pitchFamily="34" charset="0"/>
              </a:rPr>
              <a:t>Vision </a:t>
            </a: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Key </a:t>
            </a:r>
            <a:r>
              <a:rPr lang="en-ZA" sz="1500" dirty="0">
                <a:latin typeface="Arial" panose="020B0604020202020204" pitchFamily="34" charset="0"/>
                <a:cs typeface="Arial" panose="020B0604020202020204" pitchFamily="34" charset="0"/>
              </a:rPr>
              <a:t>priorities for the Transitional Period (2015-2016) </a:t>
            </a: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DHA </a:t>
            </a:r>
            <a:r>
              <a:rPr lang="en-ZA" sz="1500" dirty="0">
                <a:latin typeface="Arial" panose="020B0604020202020204" pitchFamily="34" charset="0"/>
                <a:cs typeface="Arial" panose="020B0604020202020204" pitchFamily="34" charset="0"/>
              </a:rPr>
              <a:t>to assume the lead agency role for the BCOCC </a:t>
            </a:r>
          </a:p>
          <a:p>
            <a:pPr marL="1028700" lvl="2" algn="just">
              <a:buFont typeface="+mj-lt"/>
              <a:buAutoNum type="alphaLcParenR"/>
            </a:pPr>
            <a:r>
              <a:rPr lang="en-ZA" sz="1500" dirty="0" smtClean="0">
                <a:latin typeface="Arial" panose="020B0604020202020204" pitchFamily="34" charset="0"/>
                <a:cs typeface="Arial" panose="020B0604020202020204" pitchFamily="34" charset="0"/>
              </a:rPr>
              <a:t>BMA </a:t>
            </a:r>
            <a:r>
              <a:rPr lang="en-ZA" sz="1500" dirty="0">
                <a:latin typeface="Arial" panose="020B0604020202020204" pitchFamily="34" charset="0"/>
                <a:cs typeface="Arial" panose="020B0604020202020204" pitchFamily="34" charset="0"/>
              </a:rPr>
              <a:t>should be established by December 2016 </a:t>
            </a:r>
            <a:endParaRPr lang="en-ZA" sz="1500" dirty="0" smtClean="0">
              <a:latin typeface="Arial" panose="020B0604020202020204" pitchFamily="34" charset="0"/>
              <a:cs typeface="Arial" panose="020B0604020202020204" pitchFamily="34" charset="0"/>
            </a:endParaRPr>
          </a:p>
          <a:p>
            <a:pPr algn="just">
              <a:buFont typeface="+mj-lt"/>
              <a:buAutoNum type="arabicPeriod"/>
            </a:pPr>
            <a:r>
              <a:rPr lang="en-ZA" sz="1600" b="1" dirty="0" smtClean="0">
                <a:solidFill>
                  <a:srgbClr val="FF0000"/>
                </a:solidFill>
                <a:latin typeface="Arial" panose="020B0604020202020204" pitchFamily="34" charset="0"/>
                <a:cs typeface="Arial" panose="020B0604020202020204" pitchFamily="34" charset="0"/>
              </a:rPr>
              <a:t> </a:t>
            </a:r>
            <a:r>
              <a:rPr lang="en-ZA" sz="1600" b="1" u="sng" dirty="0" smtClean="0">
                <a:solidFill>
                  <a:srgbClr val="FF0000"/>
                </a:solidFill>
                <a:latin typeface="Arial" panose="020B0604020202020204" pitchFamily="34" charset="0"/>
                <a:cs typeface="Arial" panose="020B0604020202020204" pitchFamily="34" charset="0"/>
              </a:rPr>
              <a:t>23 September 2015 </a:t>
            </a:r>
            <a:endParaRPr lang="en-ZA" sz="1600" u="sng" dirty="0" smtClean="0">
              <a:solidFill>
                <a:srgbClr val="FF0000"/>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Cabinet </a:t>
            </a:r>
            <a:r>
              <a:rPr lang="en-ZA" sz="1500" dirty="0">
                <a:latin typeface="Arial" panose="020B0604020202020204" pitchFamily="34" charset="0"/>
                <a:cs typeface="Arial" panose="020B0604020202020204" pitchFamily="34" charset="0"/>
              </a:rPr>
              <a:t>endorsed: </a:t>
            </a:r>
          </a:p>
          <a:p>
            <a:pPr lvl="2" algn="just">
              <a:buFont typeface="+mj-lt"/>
              <a:buAutoNum type="alphaLcParenR"/>
            </a:pPr>
            <a:r>
              <a:rPr lang="en-ZA" sz="1500" dirty="0" smtClean="0">
                <a:latin typeface="Arial" panose="020B0604020202020204" pitchFamily="34" charset="0"/>
                <a:cs typeface="Arial" panose="020B0604020202020204" pitchFamily="34" charset="0"/>
              </a:rPr>
              <a:t>That </a:t>
            </a:r>
            <a:r>
              <a:rPr lang="en-ZA" sz="1500" dirty="0">
                <a:latin typeface="Arial" panose="020B0604020202020204" pitchFamily="34" charset="0"/>
                <a:cs typeface="Arial" panose="020B0604020202020204" pitchFamily="34" charset="0"/>
              </a:rPr>
              <a:t>the </a:t>
            </a:r>
            <a:r>
              <a:rPr lang="en-ZA" sz="1500" dirty="0" smtClean="0">
                <a:latin typeface="Arial" panose="020B0604020202020204" pitchFamily="34" charset="0"/>
                <a:cs typeface="Arial" panose="020B0604020202020204" pitchFamily="34" charset="0"/>
              </a:rPr>
              <a:t>draft BMA </a:t>
            </a:r>
            <a:r>
              <a:rPr lang="en-ZA" sz="1500" dirty="0">
                <a:latin typeface="Arial" panose="020B0604020202020204" pitchFamily="34" charset="0"/>
                <a:cs typeface="Arial" panose="020B0604020202020204" pitchFamily="34" charset="0"/>
              </a:rPr>
              <a:t>Bill, 2015 should be introduced into </a:t>
            </a:r>
            <a:r>
              <a:rPr lang="en-ZA" sz="1500" dirty="0" smtClean="0">
                <a:latin typeface="Arial" panose="020B0604020202020204" pitchFamily="34" charset="0"/>
                <a:cs typeface="Arial" panose="020B0604020202020204" pitchFamily="34" charset="0"/>
              </a:rPr>
              <a:t>Parliament</a:t>
            </a:r>
            <a:r>
              <a:rPr lang="en-ZA" sz="140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marL="400050" lvl="1" indent="0" algn="just">
              <a:buNone/>
            </a:pPr>
            <a:endParaRPr lang="en-ZA" sz="1400" b="1" dirty="0">
              <a:solidFill>
                <a:srgbClr val="FF0000"/>
              </a:solidFill>
            </a:endParaRPr>
          </a:p>
        </p:txBody>
      </p:sp>
      <p:sp>
        <p:nvSpPr>
          <p:cNvPr id="4" name="Title 1"/>
          <p:cNvSpPr txBox="1">
            <a:spLocks/>
          </p:cNvSpPr>
          <p:nvPr/>
        </p:nvSpPr>
        <p:spPr>
          <a:xfrm>
            <a:off x="473873" y="116632"/>
            <a:ext cx="8219256" cy="792088"/>
          </a:xfrm>
          <a:prstGeom prst="rect">
            <a:avLst/>
          </a:prstGeom>
          <a:solidFill>
            <a:schemeClr val="accent6">
              <a:lumMod val="75000"/>
            </a:schemeClr>
          </a:solidFill>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4800" b="1" dirty="0" smtClean="0">
                <a:solidFill>
                  <a:schemeClr val="bg1"/>
                </a:solidFill>
              </a:rPr>
              <a:t>POLITICAL MANDATE</a:t>
            </a:r>
            <a:endParaRPr lang="en-ZA" sz="48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15</a:t>
            </a:fld>
            <a:endParaRPr lang="en-ZA" dirty="0"/>
          </a:p>
        </p:txBody>
      </p:sp>
    </p:spTree>
    <p:extLst>
      <p:ext uri="{BB962C8B-B14F-4D97-AF65-F5344CB8AC3E}">
        <p14:creationId xmlns:p14="http://schemas.microsoft.com/office/powerpoint/2010/main" xmlns="" val="13882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29" y="1124744"/>
            <a:ext cx="8229600" cy="5256584"/>
          </a:xfrm>
        </p:spPr>
        <p:txBody>
          <a:bodyPr>
            <a:noAutofit/>
          </a:bodyPr>
          <a:lstStyle/>
          <a:p>
            <a:pPr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BMA </a:t>
            </a:r>
            <a:r>
              <a:rPr lang="en-ZA" sz="1800" b="1" dirty="0">
                <a:solidFill>
                  <a:srgbClr val="0000FF"/>
                </a:solidFill>
                <a:latin typeface="Arial" panose="020B0604020202020204" pitchFamily="34" charset="0"/>
                <a:cs typeface="Arial" panose="020B0604020202020204" pitchFamily="34" charset="0"/>
              </a:rPr>
              <a:t>will be outcomes focused</a:t>
            </a:r>
            <a:r>
              <a:rPr lang="en-ZA" sz="1600" dirty="0">
                <a:latin typeface="Arial" panose="020B0604020202020204" pitchFamily="34" charset="0"/>
                <a:cs typeface="Arial" panose="020B0604020202020204" pitchFamily="34" charset="0"/>
              </a:rPr>
              <a:t>: Balance facilitation of legitimate trade and travel </a:t>
            </a:r>
            <a:r>
              <a:rPr lang="en-ZA" sz="1600" dirty="0" smtClean="0">
                <a:latin typeface="Arial" panose="020B0604020202020204" pitchFamily="34" charset="0"/>
                <a:cs typeface="Arial" panose="020B0604020202020204" pitchFamily="34" charset="0"/>
              </a:rPr>
              <a:t>functions, </a:t>
            </a:r>
            <a:r>
              <a:rPr lang="en-ZA" sz="1600" dirty="0">
                <a:latin typeface="Arial" panose="020B0604020202020204" pitchFamily="34" charset="0"/>
                <a:cs typeface="Arial" panose="020B0604020202020204" pitchFamily="34" charset="0"/>
              </a:rPr>
              <a:t>while simultaneously addressing security risks </a:t>
            </a:r>
          </a:p>
          <a:p>
            <a:pPr algn="just">
              <a:buFont typeface="+mj-lt"/>
              <a:buAutoNum type="arabicPeriod"/>
            </a:pPr>
            <a:endParaRPr lang="en-ZA" sz="1600" b="1" dirty="0" smtClean="0">
              <a:latin typeface="Arial" panose="020B0604020202020204" pitchFamily="34" charset="0"/>
              <a:cs typeface="Arial" panose="020B0604020202020204" pitchFamily="34" charset="0"/>
            </a:endParaRPr>
          </a:p>
          <a:p>
            <a:pPr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BMA </a:t>
            </a:r>
            <a:r>
              <a:rPr lang="en-ZA" sz="1800" b="1" dirty="0">
                <a:solidFill>
                  <a:srgbClr val="0000FF"/>
                </a:solidFill>
                <a:latin typeface="Arial" panose="020B0604020202020204" pitchFamily="34" charset="0"/>
                <a:cs typeface="Arial" panose="020B0604020202020204" pitchFamily="34" charset="0"/>
              </a:rPr>
              <a:t>will be established as a single </a:t>
            </a:r>
            <a:r>
              <a:rPr lang="en-ZA" sz="1800" b="1" dirty="0" smtClean="0">
                <a:solidFill>
                  <a:srgbClr val="0000FF"/>
                </a:solidFill>
                <a:latin typeface="Arial" panose="020B0604020202020204" pitchFamily="34" charset="0"/>
                <a:cs typeface="Arial" panose="020B0604020202020204" pitchFamily="34" charset="0"/>
              </a:rPr>
              <a:t>implementation entity</a:t>
            </a:r>
            <a:r>
              <a:rPr lang="en-ZA" sz="180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marL="628650" lvl="1" indent="-228600" algn="just">
              <a:buFont typeface="+mj-lt"/>
              <a:buAutoNum type="alphaLcParenR"/>
            </a:pP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a single executive authority </a:t>
            </a:r>
          </a:p>
          <a:p>
            <a:pPr marL="628650" lvl="1" indent="-228600" algn="just">
              <a:buFont typeface="+mj-lt"/>
              <a:buAutoNum type="alphaLcParenR"/>
            </a:pPr>
            <a:r>
              <a:rPr lang="en-ZA" sz="1600" dirty="0" smtClean="0">
                <a:latin typeface="Arial" panose="020B0604020202020204" pitchFamily="34" charset="0"/>
                <a:cs typeface="Arial" panose="020B0604020202020204" pitchFamily="34" charset="0"/>
              </a:rPr>
              <a:t>Constituted </a:t>
            </a:r>
            <a:r>
              <a:rPr lang="en-ZA" sz="1600" dirty="0">
                <a:latin typeface="Arial" panose="020B0604020202020204" pitchFamily="34" charset="0"/>
                <a:cs typeface="Arial" panose="020B0604020202020204" pitchFamily="34" charset="0"/>
              </a:rPr>
              <a:t>as a single accounting authority </a:t>
            </a:r>
          </a:p>
          <a:p>
            <a:pPr marL="628650" lvl="1" indent="-228600" algn="just">
              <a:buFont typeface="+mj-lt"/>
              <a:buAutoNum type="alphaLcParenR"/>
            </a:pPr>
            <a:r>
              <a:rPr lang="en-ZA" sz="1600" dirty="0" smtClean="0">
                <a:latin typeface="Arial" panose="020B0604020202020204" pitchFamily="34" charset="0"/>
                <a:cs typeface="Arial" panose="020B0604020202020204" pitchFamily="34" charset="0"/>
              </a:rPr>
              <a:t>Established </a:t>
            </a:r>
            <a:r>
              <a:rPr lang="en-ZA" sz="1600" dirty="0">
                <a:latin typeface="Arial" panose="020B0604020202020204" pitchFamily="34" charset="0"/>
                <a:cs typeface="Arial" panose="020B0604020202020204" pitchFamily="34" charset="0"/>
              </a:rPr>
              <a:t>by an enabling Act </a:t>
            </a:r>
          </a:p>
          <a:p>
            <a:pPr algn="just">
              <a:buFont typeface="+mj-lt"/>
              <a:buAutoNum type="arabicPeriod" startAt="3"/>
            </a:pPr>
            <a:endParaRPr lang="en-ZA" sz="1600" b="1" dirty="0" smtClean="0">
              <a:latin typeface="Arial" panose="020B0604020202020204" pitchFamily="34" charset="0"/>
              <a:cs typeface="Arial" panose="020B0604020202020204" pitchFamily="34" charset="0"/>
            </a:endParaRPr>
          </a:p>
          <a:p>
            <a:pPr algn="just">
              <a:buFont typeface="+mj-lt"/>
              <a:buAutoNum type="arabicPeriod" startAt="3"/>
            </a:pPr>
            <a:r>
              <a:rPr lang="en-ZA" sz="1800" b="1" dirty="0" smtClean="0">
                <a:solidFill>
                  <a:srgbClr val="0000FF"/>
                </a:solidFill>
                <a:latin typeface="Arial" panose="020B0604020202020204" pitchFamily="34" charset="0"/>
                <a:cs typeface="Arial" panose="020B0604020202020204" pitchFamily="34" charset="0"/>
              </a:rPr>
              <a:t>BMA </a:t>
            </a:r>
            <a:r>
              <a:rPr lang="en-ZA" sz="1800" b="1" dirty="0">
                <a:solidFill>
                  <a:srgbClr val="0000FF"/>
                </a:solidFill>
                <a:latin typeface="Arial" panose="020B0604020202020204" pitchFamily="34" charset="0"/>
                <a:cs typeface="Arial" panose="020B0604020202020204" pitchFamily="34" charset="0"/>
              </a:rPr>
              <a:t>will assume control of </a:t>
            </a:r>
            <a:r>
              <a:rPr lang="en-ZA" sz="1800" b="1" dirty="0" smtClean="0">
                <a:solidFill>
                  <a:srgbClr val="0000FF"/>
                </a:solidFill>
                <a:latin typeface="Arial" panose="020B0604020202020204" pitchFamily="34" charset="0"/>
                <a:cs typeface="Arial" panose="020B0604020202020204" pitchFamily="34" charset="0"/>
              </a:rPr>
              <a:t>all Ports </a:t>
            </a:r>
            <a:r>
              <a:rPr lang="en-ZA" sz="1800" b="1" dirty="0">
                <a:solidFill>
                  <a:srgbClr val="0000FF"/>
                </a:solidFill>
                <a:latin typeface="Arial" panose="020B0604020202020204" pitchFamily="34" charset="0"/>
                <a:cs typeface="Arial" panose="020B0604020202020204" pitchFamily="34" charset="0"/>
              </a:rPr>
              <a:t>of </a:t>
            </a:r>
            <a:r>
              <a:rPr lang="en-ZA" sz="1800" b="1" dirty="0" smtClean="0">
                <a:solidFill>
                  <a:srgbClr val="0000FF"/>
                </a:solidFill>
                <a:latin typeface="Arial" panose="020B0604020202020204" pitchFamily="34" charset="0"/>
                <a:cs typeface="Arial" panose="020B0604020202020204" pitchFamily="34" charset="0"/>
              </a:rPr>
              <a:t>Entry </a:t>
            </a:r>
            <a:r>
              <a:rPr lang="en-ZA" sz="1800" b="1" dirty="0">
                <a:solidFill>
                  <a:srgbClr val="0000FF"/>
                </a:solidFill>
                <a:latin typeface="Arial" panose="020B0604020202020204" pitchFamily="34" charset="0"/>
                <a:cs typeface="Arial" panose="020B0604020202020204" pitchFamily="34" charset="0"/>
              </a:rPr>
              <a:t>and borderline functions</a:t>
            </a:r>
            <a:r>
              <a:rPr lang="en-ZA" sz="1600" dirty="0">
                <a:latin typeface="Arial" panose="020B0604020202020204" pitchFamily="34" charset="0"/>
                <a:cs typeface="Arial" panose="020B0604020202020204" pitchFamily="34" charset="0"/>
              </a:rPr>
              <a:t>: </a:t>
            </a:r>
          </a:p>
          <a:p>
            <a:pPr lvl="1" indent="-342900" algn="just">
              <a:buFont typeface="+mj-lt"/>
              <a:buAutoNum type="alphaLcParenR"/>
            </a:pPr>
            <a:r>
              <a:rPr lang="en-ZA" sz="1400" b="1" dirty="0" smtClean="0">
                <a:latin typeface="Arial" panose="020B0604020202020204" pitchFamily="34" charset="0"/>
                <a:cs typeface="Arial" panose="020B0604020202020204" pitchFamily="34" charset="0"/>
              </a:rPr>
              <a:t>Ports </a:t>
            </a:r>
            <a:r>
              <a:rPr lang="en-ZA" sz="1400" b="1" dirty="0">
                <a:latin typeface="Arial" panose="020B0604020202020204" pitchFamily="34" charset="0"/>
                <a:cs typeface="Arial" panose="020B0604020202020204" pitchFamily="34" charset="0"/>
              </a:rPr>
              <a:t>of Entry </a:t>
            </a:r>
            <a:r>
              <a:rPr lang="en-ZA" sz="1400" b="1" dirty="0" smtClean="0">
                <a:latin typeface="Arial" panose="020B0604020202020204" pitchFamily="34" charset="0"/>
                <a:cs typeface="Arial" panose="020B0604020202020204" pitchFamily="34" charset="0"/>
              </a:rPr>
              <a:t>functions</a:t>
            </a:r>
            <a:r>
              <a:rPr lang="en-ZA" sz="1400" dirty="0" smtClean="0">
                <a:latin typeface="Arial" panose="020B0604020202020204" pitchFamily="34" charset="0"/>
                <a:cs typeface="Arial" panose="020B0604020202020204" pitchFamily="34" charset="0"/>
              </a:rPr>
              <a:t>: Immigration </a:t>
            </a:r>
            <a:r>
              <a:rPr lang="en-ZA" sz="1400" dirty="0">
                <a:latin typeface="Arial" panose="020B0604020202020204" pitchFamily="34" charset="0"/>
                <a:cs typeface="Arial" panose="020B0604020202020204" pitchFamily="34" charset="0"/>
              </a:rPr>
              <a:t>control; customs control; human health inspection; </a:t>
            </a:r>
            <a:r>
              <a:rPr lang="en-ZA" sz="1400" dirty="0" smtClean="0">
                <a:latin typeface="Arial" panose="020B0604020202020204" pitchFamily="34" charset="0"/>
                <a:cs typeface="Arial" panose="020B0604020202020204" pitchFamily="34" charset="0"/>
              </a:rPr>
              <a:t>bio-security; inspections </a:t>
            </a:r>
            <a:r>
              <a:rPr lang="en-ZA" sz="1400" dirty="0">
                <a:latin typeface="Arial" panose="020B0604020202020204" pitchFamily="34" charset="0"/>
                <a:cs typeface="Arial" panose="020B0604020202020204" pitchFamily="34" charset="0"/>
              </a:rPr>
              <a:t>of animals, fish and associated foodstuffs and products; inspections of plants and related products; border policing; and full custodianship for </a:t>
            </a:r>
            <a:r>
              <a:rPr lang="en-ZA" sz="1400" dirty="0" smtClean="0">
                <a:latin typeface="Arial" panose="020B0604020202020204" pitchFamily="34" charset="0"/>
                <a:cs typeface="Arial" panose="020B0604020202020204" pitchFamily="34" charset="0"/>
              </a:rPr>
              <a:t>infrastructure at </a:t>
            </a:r>
            <a:r>
              <a:rPr lang="en-ZA" sz="1400" dirty="0">
                <a:latin typeface="Arial" panose="020B0604020202020204" pitchFamily="34" charset="0"/>
                <a:cs typeface="Arial" panose="020B0604020202020204" pitchFamily="34" charset="0"/>
              </a:rPr>
              <a:t>land Ports of </a:t>
            </a:r>
            <a:r>
              <a:rPr lang="en-ZA" sz="1400" dirty="0" smtClean="0">
                <a:latin typeface="Arial" panose="020B0604020202020204" pitchFamily="34" charset="0"/>
                <a:cs typeface="Arial" panose="020B0604020202020204" pitchFamily="34" charset="0"/>
              </a:rPr>
              <a:t>Entry </a:t>
            </a:r>
          </a:p>
          <a:p>
            <a:pPr lvl="1" indent="-342900" algn="just">
              <a:buFont typeface="+mj-lt"/>
              <a:buAutoNum type="alphaLcParenR"/>
            </a:pPr>
            <a:r>
              <a:rPr lang="en-ZA" sz="1400" b="1" dirty="0" smtClean="0">
                <a:latin typeface="Arial" panose="020B0604020202020204" pitchFamily="34" charset="0"/>
                <a:cs typeface="Arial" panose="020B0604020202020204" pitchFamily="34" charset="0"/>
              </a:rPr>
              <a:t>Maritime environment</a:t>
            </a:r>
            <a:r>
              <a:rPr lang="en-ZA" sz="1400" dirty="0" smtClean="0">
                <a:latin typeface="Arial" panose="020B0604020202020204" pitchFamily="34" charset="0"/>
                <a:cs typeface="Arial" panose="020B0604020202020204" pitchFamily="34" charset="0"/>
              </a:rPr>
              <a:t>: BMA Coast Guard will be established to patrol up to the extent of the Exclusive Economic Zone</a:t>
            </a:r>
          </a:p>
          <a:p>
            <a:pPr lvl="1" indent="-342900" algn="just">
              <a:buFont typeface="+mj-lt"/>
              <a:buAutoNum type="alphaLcParenR"/>
            </a:pPr>
            <a:r>
              <a:rPr lang="en-ZA" sz="1400" b="1" dirty="0" smtClean="0">
                <a:latin typeface="Arial" panose="020B0604020202020204" pitchFamily="34" charset="0"/>
                <a:cs typeface="Arial" panose="020B0604020202020204" pitchFamily="34" charset="0"/>
              </a:rPr>
              <a:t>Land </a:t>
            </a:r>
            <a:r>
              <a:rPr lang="en-ZA" sz="1400" b="1" dirty="0">
                <a:latin typeface="Arial" panose="020B0604020202020204" pitchFamily="34" charset="0"/>
                <a:cs typeface="Arial" panose="020B0604020202020204" pitchFamily="34" charset="0"/>
              </a:rPr>
              <a:t>borderline: </a:t>
            </a:r>
            <a:r>
              <a:rPr lang="en-ZA" sz="1400" dirty="0">
                <a:latin typeface="Arial" panose="020B0604020202020204" pitchFamily="34" charset="0"/>
                <a:cs typeface="Arial" panose="020B0604020202020204" pitchFamily="34" charset="0"/>
              </a:rPr>
              <a:t>BMA Border Guard will be established </a:t>
            </a:r>
            <a:r>
              <a:rPr lang="en-ZA" sz="1400" dirty="0" smtClean="0">
                <a:latin typeface="Arial" panose="020B0604020202020204" pitchFamily="34" charset="0"/>
                <a:cs typeface="Arial" panose="020B0604020202020204" pitchFamily="34" charset="0"/>
              </a:rPr>
              <a:t>to patrol an </a:t>
            </a:r>
            <a:r>
              <a:rPr lang="en-ZA" sz="1400" dirty="0">
                <a:latin typeface="Arial" panose="020B0604020202020204" pitchFamily="34" charset="0"/>
                <a:cs typeface="Arial" panose="020B0604020202020204" pitchFamily="34" charset="0"/>
              </a:rPr>
              <a:t>area of 10km from the international </a:t>
            </a:r>
            <a:r>
              <a:rPr lang="en-ZA" sz="1400" dirty="0" smtClean="0">
                <a:latin typeface="Arial" panose="020B0604020202020204" pitchFamily="34" charset="0"/>
                <a:cs typeface="Arial" panose="020B0604020202020204" pitchFamily="34" charset="0"/>
              </a:rPr>
              <a:t>border </a:t>
            </a:r>
            <a:endParaRPr lang="en-ZA" sz="1400" dirty="0">
              <a:latin typeface="Arial" panose="020B0604020202020204" pitchFamily="34" charset="0"/>
              <a:cs typeface="Arial" panose="020B0604020202020204" pitchFamily="34" charset="0"/>
            </a:endParaRPr>
          </a:p>
          <a:p>
            <a:pPr lvl="1" indent="-342900" algn="just">
              <a:buFont typeface="+mj-lt"/>
              <a:buAutoNum type="alphaLcParenR"/>
            </a:pPr>
            <a:r>
              <a:rPr lang="en-ZA" sz="1400" b="1" dirty="0" smtClean="0">
                <a:latin typeface="Arial" panose="020B0604020202020204" pitchFamily="34" charset="0"/>
                <a:cs typeface="Arial" panose="020B0604020202020204" pitchFamily="34" charset="0"/>
              </a:rPr>
              <a:t>Air </a:t>
            </a:r>
            <a:r>
              <a:rPr lang="en-ZA" sz="1400" b="1" dirty="0">
                <a:latin typeface="Arial" panose="020B0604020202020204" pitchFamily="34" charset="0"/>
                <a:cs typeface="Arial" panose="020B0604020202020204" pitchFamily="34" charset="0"/>
              </a:rPr>
              <a:t>border </a:t>
            </a:r>
            <a:r>
              <a:rPr lang="en-ZA" sz="1400" b="1" dirty="0" smtClean="0">
                <a:latin typeface="Arial" panose="020B0604020202020204" pitchFamily="34" charset="0"/>
                <a:cs typeface="Arial" panose="020B0604020202020204" pitchFamily="34" charset="0"/>
              </a:rPr>
              <a:t>environment</a:t>
            </a:r>
            <a:r>
              <a:rPr lang="en-ZA" sz="1400" dirty="0" smtClean="0">
                <a:latin typeface="Arial" panose="020B0604020202020204" pitchFamily="34" charset="0"/>
                <a:cs typeface="Arial" panose="020B0604020202020204" pitchFamily="34" charset="0"/>
              </a:rPr>
              <a:t>: The </a:t>
            </a:r>
            <a:r>
              <a:rPr lang="en-ZA" sz="1400" dirty="0">
                <a:latin typeface="Arial" panose="020B0604020202020204" pitchFamily="34" charset="0"/>
                <a:cs typeface="Arial" panose="020B0604020202020204" pitchFamily="34" charset="0"/>
              </a:rPr>
              <a:t>South African </a:t>
            </a:r>
            <a:r>
              <a:rPr lang="en-ZA" sz="1400" dirty="0" smtClean="0">
                <a:latin typeface="Arial" panose="020B0604020202020204" pitchFamily="34" charset="0"/>
                <a:cs typeface="Arial" panose="020B0604020202020204" pitchFamily="34" charset="0"/>
              </a:rPr>
              <a:t>National Defence </a:t>
            </a:r>
            <a:r>
              <a:rPr lang="en-ZA" sz="1400" dirty="0">
                <a:latin typeface="Arial" panose="020B0604020202020204" pitchFamily="34" charset="0"/>
                <a:cs typeface="Arial" panose="020B0604020202020204" pitchFamily="34" charset="0"/>
              </a:rPr>
              <a:t>Force </a:t>
            </a:r>
            <a:r>
              <a:rPr lang="en-ZA" sz="1400" dirty="0" smtClean="0">
                <a:latin typeface="Arial" panose="020B0604020202020204" pitchFamily="34" charset="0"/>
                <a:cs typeface="Arial" panose="020B0604020202020204" pitchFamily="34" charset="0"/>
              </a:rPr>
              <a:t>(primarily through the South African Air Force) </a:t>
            </a:r>
            <a:r>
              <a:rPr lang="en-ZA" sz="1400" dirty="0">
                <a:latin typeface="Arial" panose="020B0604020202020204" pitchFamily="34" charset="0"/>
                <a:cs typeface="Arial" panose="020B0604020202020204" pitchFamily="34" charset="0"/>
              </a:rPr>
              <a:t>will assume </a:t>
            </a:r>
            <a:r>
              <a:rPr lang="en-ZA" sz="1400" dirty="0" smtClean="0">
                <a:latin typeface="Arial" panose="020B0604020202020204" pitchFamily="34" charset="0"/>
                <a:cs typeface="Arial" panose="020B0604020202020204" pitchFamily="34" charset="0"/>
              </a:rPr>
              <a:t>responsibility </a:t>
            </a:r>
            <a:endParaRPr lang="en-ZA" sz="1400" dirty="0">
              <a:latin typeface="Arial" panose="020B0604020202020204" pitchFamily="34" charset="0"/>
              <a:cs typeface="Arial" panose="020B0604020202020204" pitchFamily="34" charset="0"/>
            </a:endParaRPr>
          </a:p>
          <a:p>
            <a:pPr marL="0" indent="0">
              <a:buNone/>
            </a:pPr>
            <a:endParaRPr lang="en-ZA" sz="2000" b="1" dirty="0">
              <a:solidFill>
                <a:srgbClr val="FF0000"/>
              </a:solidFill>
            </a:endParaRPr>
          </a:p>
        </p:txBody>
      </p:sp>
      <p:sp>
        <p:nvSpPr>
          <p:cNvPr id="4" name="Title 1"/>
          <p:cNvSpPr txBox="1">
            <a:spLocks/>
          </p:cNvSpPr>
          <p:nvPr/>
        </p:nvSpPr>
        <p:spPr>
          <a:xfrm>
            <a:off x="473873" y="116632"/>
            <a:ext cx="8219256" cy="792088"/>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2800" b="1" dirty="0" smtClean="0"/>
          </a:p>
          <a:p>
            <a:r>
              <a:rPr lang="en-ZA" sz="3200" b="1" dirty="0" smtClean="0">
                <a:solidFill>
                  <a:schemeClr val="bg1"/>
                </a:solidFill>
              </a:rPr>
              <a:t>PRINCIPLES INFORMING THE BMA BILL</a:t>
            </a:r>
            <a:endParaRPr lang="en-ZA" sz="3200" b="1" dirty="0">
              <a:solidFill>
                <a:schemeClr val="bg1"/>
              </a:solidFill>
            </a:endParaRPr>
          </a:p>
          <a:p>
            <a:endParaRPr lang="en-ZA" sz="24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16</a:t>
            </a:fld>
            <a:endParaRPr lang="en-ZA" dirty="0"/>
          </a:p>
        </p:txBody>
      </p:sp>
    </p:spTree>
    <p:extLst>
      <p:ext uri="{BB962C8B-B14F-4D97-AF65-F5344CB8AC3E}">
        <p14:creationId xmlns:p14="http://schemas.microsoft.com/office/powerpoint/2010/main" xmlns="" val="1048614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29" y="1252921"/>
            <a:ext cx="8229600" cy="4955221"/>
          </a:xfrm>
        </p:spPr>
        <p:txBody>
          <a:bodyPr>
            <a:noAutofit/>
          </a:bodyPr>
          <a:lstStyle/>
          <a:p>
            <a:pPr marL="457200" indent="-457200" algn="just">
              <a:buFont typeface="+mj-lt"/>
              <a:buAutoNum type="arabicPeriod" startAt="4"/>
            </a:pPr>
            <a:r>
              <a:rPr lang="en-GB" sz="2000" b="1" dirty="0" smtClean="0">
                <a:solidFill>
                  <a:srgbClr val="0000FF"/>
                </a:solidFill>
                <a:latin typeface="Arial" panose="020B0604020202020204" pitchFamily="34" charset="0"/>
                <a:cs typeface="Arial" panose="020B0604020202020204" pitchFamily="34" charset="0"/>
              </a:rPr>
              <a:t>BMA will be established as a command and control organisation </a:t>
            </a:r>
            <a:r>
              <a:rPr lang="en-GB" sz="2000" dirty="0" smtClean="0">
                <a:latin typeface="Arial" panose="020B0604020202020204" pitchFamily="34" charset="0"/>
                <a:cs typeface="Arial" panose="020B0604020202020204" pitchFamily="34" charset="0"/>
              </a:rPr>
              <a:t>with complete management authority within all Ports of Entry and border law enforcement areas</a:t>
            </a:r>
          </a:p>
          <a:p>
            <a:pPr marL="457200" indent="-457200" algn="just">
              <a:buFont typeface="+mj-lt"/>
              <a:buAutoNum type="arabicPeriod" startAt="4"/>
            </a:pPr>
            <a:endParaRPr lang="en-GB" sz="2000" b="1" dirty="0">
              <a:latin typeface="Arial" panose="020B0604020202020204" pitchFamily="34" charset="0"/>
              <a:cs typeface="Arial" panose="020B0604020202020204" pitchFamily="34" charset="0"/>
            </a:endParaRPr>
          </a:p>
          <a:p>
            <a:pPr marL="457200" indent="-457200" algn="just">
              <a:buFont typeface="+mj-lt"/>
              <a:buAutoNum type="arabicPeriod" startAt="4"/>
            </a:pPr>
            <a:r>
              <a:rPr lang="en-GB" sz="2000" b="1" dirty="0" smtClean="0">
                <a:solidFill>
                  <a:srgbClr val="0000FF"/>
                </a:solidFill>
                <a:latin typeface="Arial" panose="020B0604020202020204" pitchFamily="34" charset="0"/>
                <a:cs typeface="Arial" panose="020B0604020202020204" pitchFamily="34" charset="0"/>
              </a:rPr>
              <a:t>A basket of border law enforcement functions will be ceded and/or  transferred </a:t>
            </a:r>
            <a:r>
              <a:rPr lang="en-GB" sz="2000" dirty="0" smtClean="0">
                <a:latin typeface="Arial" panose="020B0604020202020204" pitchFamily="34" charset="0"/>
                <a:cs typeface="Arial" panose="020B0604020202020204" pitchFamily="34" charset="0"/>
              </a:rPr>
              <a:t>from relevant organs of state to the BMA</a:t>
            </a:r>
            <a:endParaRPr lang="en-ZA" sz="2000" dirty="0" smtClean="0">
              <a:latin typeface="Arial" panose="020B0604020202020204" pitchFamily="34" charset="0"/>
              <a:cs typeface="Arial" panose="020B0604020202020204" pitchFamily="34" charset="0"/>
            </a:endParaRPr>
          </a:p>
          <a:p>
            <a:pPr marL="457200" indent="-457200" algn="just">
              <a:buFont typeface="+mj-lt"/>
              <a:buAutoNum type="arabicPeriod" startAt="4"/>
            </a:pPr>
            <a:endParaRPr lang="en-ZA" sz="2000" b="1" dirty="0">
              <a:latin typeface="Arial" panose="020B0604020202020204" pitchFamily="34" charset="0"/>
              <a:cs typeface="Arial" panose="020B0604020202020204" pitchFamily="34" charset="0"/>
            </a:endParaRPr>
          </a:p>
          <a:p>
            <a:pPr marL="457200" indent="-457200" algn="just">
              <a:buFont typeface="+mj-lt"/>
              <a:buAutoNum type="arabicPeriod" startAt="4"/>
            </a:pPr>
            <a:r>
              <a:rPr lang="en-GB" sz="2000" b="1" dirty="0" smtClean="0">
                <a:solidFill>
                  <a:srgbClr val="0000FF"/>
                </a:solidFill>
                <a:latin typeface="Arial" panose="020B0604020202020204" pitchFamily="34" charset="0"/>
                <a:cs typeface="Arial" panose="020B0604020202020204" pitchFamily="34" charset="0"/>
              </a:rPr>
              <a:t>The BMA will be established on the basis of primarily “frontline integration” </a:t>
            </a:r>
            <a:r>
              <a:rPr lang="en-GB" sz="2000" dirty="0" smtClean="0">
                <a:latin typeface="Arial" panose="020B0604020202020204" pitchFamily="34" charset="0"/>
                <a:cs typeface="Arial" panose="020B0604020202020204" pitchFamily="34" charset="0"/>
              </a:rPr>
              <a:t>of border law enforcement functions at Ports of Entry and the border law enforcement areas. </a:t>
            </a:r>
          </a:p>
          <a:p>
            <a:pPr marL="457200" indent="-457200" algn="just">
              <a:buFont typeface="+mj-lt"/>
              <a:buAutoNum type="arabicPeriod" startAt="4"/>
            </a:pPr>
            <a:endParaRPr lang="en-ZA" sz="2000" b="1" dirty="0" smtClean="0">
              <a:latin typeface="Arial" panose="020B0604020202020204" pitchFamily="34" charset="0"/>
              <a:cs typeface="Arial" panose="020B0604020202020204" pitchFamily="34" charset="0"/>
            </a:endParaRPr>
          </a:p>
          <a:p>
            <a:pPr marL="457200" indent="-457200" algn="just">
              <a:buFont typeface="+mj-lt"/>
              <a:buAutoNum type="arabicPeriod" startAt="4"/>
            </a:pPr>
            <a:r>
              <a:rPr lang="en-ZA" sz="2000" b="1" dirty="0" smtClean="0">
                <a:solidFill>
                  <a:srgbClr val="0000FF"/>
                </a:solidFill>
                <a:latin typeface="Arial" panose="020B0604020202020204" pitchFamily="34" charset="0"/>
                <a:cs typeface="Arial" panose="020B0604020202020204" pitchFamily="34" charset="0"/>
              </a:rPr>
              <a:t>The establishment </a:t>
            </a:r>
            <a:r>
              <a:rPr lang="en-ZA" sz="2000" b="1" dirty="0">
                <a:solidFill>
                  <a:srgbClr val="0000FF"/>
                </a:solidFill>
                <a:latin typeface="Arial" panose="020B0604020202020204" pitchFamily="34" charset="0"/>
                <a:cs typeface="Arial" panose="020B0604020202020204" pitchFamily="34" charset="0"/>
              </a:rPr>
              <a:t>of a National Border Risk Management and Targeting Centre </a:t>
            </a:r>
            <a:r>
              <a:rPr lang="en-ZA" sz="2000" dirty="0" smtClean="0">
                <a:latin typeface="Arial" panose="020B0604020202020204" pitchFamily="34" charset="0"/>
                <a:cs typeface="Arial" panose="020B0604020202020204" pitchFamily="34" charset="0"/>
              </a:rPr>
              <a:t>will be key to the functioning of the BMA</a:t>
            </a:r>
            <a:endParaRPr lang="en-ZA" sz="2000" dirty="0">
              <a:solidFill>
                <a:srgbClr val="0000FF"/>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73873" y="116632"/>
            <a:ext cx="8219256" cy="936104"/>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3700" b="1" dirty="0">
                <a:solidFill>
                  <a:schemeClr val="bg1"/>
                </a:solidFill>
              </a:rPr>
              <a:t>PRINCIPLES INFORMING THE BMA </a:t>
            </a:r>
            <a:r>
              <a:rPr lang="en-ZA" sz="3700" b="1" dirty="0" smtClean="0">
                <a:solidFill>
                  <a:schemeClr val="bg1"/>
                </a:solidFill>
              </a:rPr>
              <a:t>BILL</a:t>
            </a:r>
            <a:endParaRPr lang="en-ZA" sz="37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17</a:t>
            </a:fld>
            <a:endParaRPr lang="en-ZA" dirty="0"/>
          </a:p>
        </p:txBody>
      </p:sp>
    </p:spTree>
    <p:extLst>
      <p:ext uri="{BB962C8B-B14F-4D97-AF65-F5344CB8AC3E}">
        <p14:creationId xmlns:p14="http://schemas.microsoft.com/office/powerpoint/2010/main" xmlns="" val="315818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873" y="980728"/>
            <a:ext cx="8229600" cy="5472608"/>
          </a:xfrm>
        </p:spPr>
        <p:txBody>
          <a:bodyPr>
            <a:noAutofit/>
          </a:bodyPr>
          <a:lstStyle/>
          <a:p>
            <a:pPr algn="just">
              <a:buFont typeface="+mj-lt"/>
              <a:buAutoNum type="arabicPeriod" startAt="8"/>
            </a:pPr>
            <a:r>
              <a:rPr lang="en-ZA" sz="1800" b="1" dirty="0" smtClean="0">
                <a:latin typeface="Arial" panose="020B0604020202020204" pitchFamily="34" charset="0"/>
                <a:cs typeface="Arial" panose="020B0604020202020204" pitchFamily="34" charset="0"/>
              </a:rPr>
              <a:t>The </a:t>
            </a:r>
            <a:r>
              <a:rPr lang="en-ZA" sz="1800" b="1" dirty="0" smtClean="0">
                <a:solidFill>
                  <a:srgbClr val="0000FF"/>
                </a:solidFill>
                <a:latin typeface="Arial" panose="020B0604020202020204" pitchFamily="34" charset="0"/>
                <a:cs typeface="Arial" panose="020B0604020202020204" pitchFamily="34" charset="0"/>
              </a:rPr>
              <a:t>BMA </a:t>
            </a:r>
            <a:r>
              <a:rPr lang="en-ZA" sz="1800" b="1" dirty="0">
                <a:solidFill>
                  <a:srgbClr val="0000FF"/>
                </a:solidFill>
                <a:latin typeface="Arial" panose="020B0604020202020204" pitchFamily="34" charset="0"/>
                <a:cs typeface="Arial" panose="020B0604020202020204" pitchFamily="34" charset="0"/>
              </a:rPr>
              <a:t>will establish its own organisational culture, identity and conditions of service</a:t>
            </a:r>
            <a:r>
              <a:rPr lang="en-ZA" sz="1800" dirty="0">
                <a:latin typeface="Arial" panose="020B0604020202020204" pitchFamily="34" charset="0"/>
                <a:cs typeface="Arial" panose="020B0604020202020204" pitchFamily="34" charset="0"/>
              </a:rPr>
              <a:t>: </a:t>
            </a:r>
          </a:p>
          <a:p>
            <a:pPr lvl="1" indent="-342900" algn="just">
              <a:buFont typeface="+mj-lt"/>
              <a:buAutoNum type="alphaLcParenR"/>
            </a:pPr>
            <a:r>
              <a:rPr lang="en-ZA" sz="1600" dirty="0" smtClean="0">
                <a:latin typeface="Arial" panose="020B0604020202020204" pitchFamily="34" charset="0"/>
                <a:cs typeface="Arial" panose="020B0604020202020204" pitchFamily="34" charset="0"/>
              </a:rPr>
              <a:t>Foster </a:t>
            </a:r>
            <a:r>
              <a:rPr lang="en-ZA" sz="1600" dirty="0">
                <a:latin typeface="Arial" panose="020B0604020202020204" pitchFamily="34" charset="0"/>
                <a:cs typeface="Arial" panose="020B0604020202020204" pitchFamily="34" charset="0"/>
              </a:rPr>
              <a:t>a uniform organisational culture and </a:t>
            </a:r>
            <a:r>
              <a:rPr lang="en-ZA" sz="1600" dirty="0" smtClean="0">
                <a:latin typeface="Arial" panose="020B0604020202020204" pitchFamily="34" charset="0"/>
                <a:cs typeface="Arial" panose="020B0604020202020204" pitchFamily="34" charset="0"/>
              </a:rPr>
              <a:t>identity: One </a:t>
            </a:r>
            <a:r>
              <a:rPr lang="en-ZA" sz="1600" dirty="0">
                <a:latin typeface="Arial" panose="020B0604020202020204" pitchFamily="34" charset="0"/>
                <a:cs typeface="Arial" panose="020B0604020202020204" pitchFamily="34" charset="0"/>
              </a:rPr>
              <a:t>face, one brand, one uniform; and </a:t>
            </a:r>
            <a:r>
              <a:rPr lang="en-ZA" sz="1600" dirty="0" smtClean="0">
                <a:latin typeface="Arial" panose="020B0604020202020204" pitchFamily="34" charset="0"/>
                <a:cs typeface="Arial" panose="020B0604020202020204" pitchFamily="34" charset="0"/>
              </a:rPr>
              <a:t>Uniform </a:t>
            </a:r>
            <a:r>
              <a:rPr lang="en-ZA" sz="1600" dirty="0">
                <a:latin typeface="Arial" panose="020B0604020202020204" pitchFamily="34" charset="0"/>
                <a:cs typeface="Arial" panose="020B0604020202020204" pitchFamily="34" charset="0"/>
              </a:rPr>
              <a:t>conditions of service for all staff </a:t>
            </a:r>
          </a:p>
          <a:p>
            <a:pPr lvl="1" indent="-342900" algn="just">
              <a:buFont typeface="+mj-lt"/>
              <a:buAutoNum type="alphaLcParenR"/>
            </a:pPr>
            <a:r>
              <a:rPr lang="en-ZA" sz="1600" dirty="0" smtClean="0">
                <a:latin typeface="Arial" panose="020B0604020202020204" pitchFamily="34" charset="0"/>
                <a:cs typeface="Arial" panose="020B0604020202020204" pitchFamily="34" charset="0"/>
              </a:rPr>
              <a:t>Ongoing </a:t>
            </a:r>
            <a:r>
              <a:rPr lang="en-ZA" sz="1600" dirty="0">
                <a:latin typeface="Arial" panose="020B0604020202020204" pitchFamily="34" charset="0"/>
                <a:cs typeface="Arial" panose="020B0604020202020204" pitchFamily="34" charset="0"/>
              </a:rPr>
              <a:t>learning and professional development </a:t>
            </a:r>
          </a:p>
          <a:p>
            <a:pPr lvl="1" indent="-342900" algn="just">
              <a:buFont typeface="+mj-lt"/>
              <a:buAutoNum type="alphaLcParenR"/>
            </a:pPr>
            <a:r>
              <a:rPr lang="en-ZA" sz="1600" dirty="0" smtClean="0">
                <a:latin typeface="Arial" panose="020B0604020202020204" pitchFamily="34" charset="0"/>
                <a:cs typeface="Arial" panose="020B0604020202020204" pitchFamily="34" charset="0"/>
              </a:rPr>
              <a:t>Zero </a:t>
            </a:r>
            <a:r>
              <a:rPr lang="en-ZA" sz="1600" dirty="0">
                <a:latin typeface="Arial" panose="020B0604020202020204" pitchFamily="34" charset="0"/>
                <a:cs typeface="Arial" panose="020B0604020202020204" pitchFamily="34" charset="0"/>
              </a:rPr>
              <a:t>tolerance for all forms of corruption and unethical behaviour </a:t>
            </a:r>
          </a:p>
          <a:p>
            <a:pPr lvl="1" indent="-342900" algn="just">
              <a:buFont typeface="+mj-lt"/>
              <a:buAutoNum type="alphaLcParenR"/>
            </a:pPr>
            <a:r>
              <a:rPr lang="en-ZA" sz="1600" dirty="0" smtClean="0">
                <a:latin typeface="Arial" panose="020B0604020202020204" pitchFamily="34" charset="0"/>
                <a:cs typeface="Arial" panose="020B0604020202020204" pitchFamily="34" charset="0"/>
              </a:rPr>
              <a:t>Employ </a:t>
            </a:r>
            <a:r>
              <a:rPr lang="en-ZA" sz="1600" dirty="0">
                <a:latin typeface="Arial" panose="020B0604020202020204" pitchFamily="34" charset="0"/>
                <a:cs typeface="Arial" panose="020B0604020202020204" pitchFamily="34" charset="0"/>
              </a:rPr>
              <a:t>public servant cadres of high integrity and a Batho Pele </a:t>
            </a:r>
            <a:r>
              <a:rPr lang="en-ZA" sz="1600" dirty="0" smtClean="0">
                <a:latin typeface="Arial" panose="020B0604020202020204" pitchFamily="34" charset="0"/>
                <a:cs typeface="Arial" panose="020B0604020202020204" pitchFamily="34" charset="0"/>
              </a:rPr>
              <a:t>ethos</a:t>
            </a:r>
          </a:p>
          <a:p>
            <a:pPr marL="400050" lvl="1" indent="0" algn="just">
              <a:buNone/>
            </a:pPr>
            <a:endParaRPr lang="en-ZA" sz="1800" dirty="0">
              <a:latin typeface="Arial" panose="020B0604020202020204" pitchFamily="34" charset="0"/>
              <a:cs typeface="Arial" panose="020B0604020202020204" pitchFamily="34" charset="0"/>
            </a:endParaRPr>
          </a:p>
          <a:p>
            <a:pPr algn="just">
              <a:buFont typeface="+mj-lt"/>
              <a:buAutoNum type="arabicPeriod" startAt="8"/>
            </a:pPr>
            <a:r>
              <a:rPr lang="en-ZA" sz="1800" b="1" dirty="0" smtClean="0">
                <a:latin typeface="Arial" panose="020B0604020202020204" pitchFamily="34" charset="0"/>
                <a:cs typeface="Arial" panose="020B0604020202020204" pitchFamily="34" charset="0"/>
              </a:rPr>
              <a:t>The</a:t>
            </a:r>
            <a:r>
              <a:rPr lang="en-ZA" sz="1800" b="1" dirty="0" smtClean="0">
                <a:solidFill>
                  <a:srgbClr val="0000FF"/>
                </a:solidFill>
                <a:latin typeface="Arial" panose="020B0604020202020204" pitchFamily="34" charset="0"/>
                <a:cs typeface="Arial" panose="020B0604020202020204" pitchFamily="34" charset="0"/>
              </a:rPr>
              <a:t> BMA </a:t>
            </a:r>
            <a:r>
              <a:rPr lang="en-ZA" sz="1800" b="1" dirty="0">
                <a:solidFill>
                  <a:srgbClr val="0000FF"/>
                </a:solidFill>
                <a:latin typeface="Arial" panose="020B0604020202020204" pitchFamily="34" charset="0"/>
                <a:cs typeface="Arial" panose="020B0604020202020204" pitchFamily="34" charset="0"/>
              </a:rPr>
              <a:t>will assume operational responsibility for Port of Entry infrastructure and maintenance</a:t>
            </a:r>
            <a:r>
              <a:rPr lang="en-ZA" sz="1800" dirty="0">
                <a:latin typeface="Arial" panose="020B0604020202020204" pitchFamily="34" charset="0"/>
                <a:cs typeface="Arial" panose="020B0604020202020204" pitchFamily="34" charset="0"/>
              </a:rPr>
              <a:t>: Differing approaches will be taken at land, air and sea Ports of Entry: </a:t>
            </a:r>
          </a:p>
          <a:p>
            <a:pPr lvl="1" indent="-342900" algn="just">
              <a:buFont typeface="+mj-lt"/>
              <a:buAutoNum type="alphaLcParenR"/>
            </a:pPr>
            <a:r>
              <a:rPr lang="en-ZA" sz="1600" dirty="0">
                <a:latin typeface="Arial" panose="020B0604020202020204" pitchFamily="34" charset="0"/>
                <a:cs typeface="Arial" panose="020B0604020202020204" pitchFamily="34" charset="0"/>
              </a:rPr>
              <a:t>Air and sea ports of entry must comply with the legitimate requirements of BMA to satisfy </a:t>
            </a:r>
            <a:r>
              <a:rPr lang="en-ZA" sz="1600" dirty="0" smtClean="0">
                <a:latin typeface="Arial" panose="020B0604020202020204" pitchFamily="34" charset="0"/>
                <a:cs typeface="Arial" panose="020B0604020202020204" pitchFamily="34" charset="0"/>
              </a:rPr>
              <a:t>domestic security and functional requirements as well as international </a:t>
            </a:r>
            <a:r>
              <a:rPr lang="en-ZA" sz="1600" dirty="0">
                <a:latin typeface="Arial" panose="020B0604020202020204" pitchFamily="34" charset="0"/>
                <a:cs typeface="Arial" panose="020B0604020202020204" pitchFamily="34" charset="0"/>
              </a:rPr>
              <a:t>licencing requirements </a:t>
            </a:r>
          </a:p>
          <a:p>
            <a:pPr lvl="1" indent="-342900" algn="just">
              <a:buFont typeface="+mj-lt"/>
              <a:buAutoNum type="alphaLcParenR"/>
            </a:pPr>
            <a:r>
              <a:rPr lang="en-ZA" sz="1600" dirty="0">
                <a:latin typeface="Arial" panose="020B0604020202020204" pitchFamily="34" charset="0"/>
                <a:cs typeface="Arial" panose="020B0604020202020204" pitchFamily="34" charset="0"/>
              </a:rPr>
              <a:t>BMA </a:t>
            </a:r>
            <a:r>
              <a:rPr lang="en-ZA" sz="1600" dirty="0" smtClean="0">
                <a:latin typeface="Arial" panose="020B0604020202020204" pitchFamily="34" charset="0"/>
                <a:cs typeface="Arial" panose="020B0604020202020204" pitchFamily="34" charset="0"/>
              </a:rPr>
              <a:t>will assume full legal and functional  </a:t>
            </a:r>
            <a:r>
              <a:rPr lang="en-ZA" sz="1600" dirty="0">
                <a:latin typeface="Arial" panose="020B0604020202020204" pitchFamily="34" charset="0"/>
                <a:cs typeface="Arial" panose="020B0604020202020204" pitchFamily="34" charset="0"/>
              </a:rPr>
              <a:t>responsibilities for land ports of entry accommodation and infrastructure </a:t>
            </a:r>
            <a:endParaRPr lang="en-ZA" sz="1600" dirty="0" smtClean="0">
              <a:latin typeface="Arial" panose="020B0604020202020204" pitchFamily="34" charset="0"/>
              <a:cs typeface="Arial" panose="020B0604020202020204" pitchFamily="34" charset="0"/>
            </a:endParaRPr>
          </a:p>
          <a:p>
            <a:pPr marL="457200" indent="-457200" algn="just">
              <a:buFont typeface="+mj-lt"/>
              <a:buAutoNum type="arabicPeriod" startAt="10"/>
            </a:pPr>
            <a:endParaRPr lang="en-GB" sz="1200" dirty="0" smtClean="0">
              <a:latin typeface="Arial" panose="020B0604020202020204" pitchFamily="34" charset="0"/>
              <a:cs typeface="Arial" panose="020B0604020202020204" pitchFamily="34" charset="0"/>
            </a:endParaRPr>
          </a:p>
          <a:p>
            <a:pPr marL="457200" indent="-457200" algn="just">
              <a:buFont typeface="+mj-lt"/>
              <a:buAutoNum type="arabicPeriod" startAt="10"/>
            </a:pPr>
            <a:r>
              <a:rPr lang="en-GB" sz="1800" dirty="0" smtClean="0">
                <a:latin typeface="Arial" panose="020B0604020202020204" pitchFamily="34" charset="0"/>
                <a:cs typeface="Arial" panose="020B0604020202020204" pitchFamily="34" charset="0"/>
              </a:rPr>
              <a:t>A new </a:t>
            </a:r>
            <a:r>
              <a:rPr lang="en-GB" sz="1800" b="1" dirty="0" smtClean="0">
                <a:solidFill>
                  <a:srgbClr val="0000FF"/>
                </a:solidFill>
                <a:latin typeface="Arial" panose="020B0604020202020204" pitchFamily="34" charset="0"/>
                <a:cs typeface="Arial" panose="020B0604020202020204" pitchFamily="34" charset="0"/>
              </a:rPr>
              <a:t>policy paradigm of integrated border management</a:t>
            </a:r>
            <a:r>
              <a:rPr lang="en-GB" sz="1800" dirty="0" smtClean="0">
                <a:latin typeface="Arial" panose="020B0604020202020204" pitchFamily="34" charset="0"/>
                <a:cs typeface="Arial" panose="020B0604020202020204" pitchFamily="34" charset="0"/>
              </a:rPr>
              <a:t> for SA</a:t>
            </a:r>
            <a:r>
              <a:rPr lang="en-ZA" sz="2200" dirty="0" smtClean="0">
                <a:latin typeface="Arial" panose="020B0604020202020204" pitchFamily="34" charset="0"/>
                <a:cs typeface="Arial" panose="020B0604020202020204" pitchFamily="34" charset="0"/>
              </a:rPr>
              <a:t> </a:t>
            </a:r>
            <a:endParaRPr lang="en-ZA" sz="2200" dirty="0">
              <a:latin typeface="Arial" panose="020B0604020202020204" pitchFamily="34" charset="0"/>
              <a:cs typeface="Arial" panose="020B0604020202020204" pitchFamily="34" charset="0"/>
            </a:endParaRPr>
          </a:p>
          <a:p>
            <a:pPr marL="0" indent="0" algn="just">
              <a:buNone/>
            </a:pPr>
            <a:endParaRPr lang="en-ZA"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3700" b="1" dirty="0">
                <a:solidFill>
                  <a:schemeClr val="bg1"/>
                </a:solidFill>
              </a:rPr>
              <a:t>PRINCIPLES INFORMING THE BMA BILL</a:t>
            </a: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18</a:t>
            </a:fld>
            <a:endParaRPr lang="en-ZA" dirty="0"/>
          </a:p>
        </p:txBody>
      </p:sp>
    </p:spTree>
    <p:extLst>
      <p:ext uri="{BB962C8B-B14F-4D97-AF65-F5344CB8AC3E}">
        <p14:creationId xmlns:p14="http://schemas.microsoft.com/office/powerpoint/2010/main" xmlns="" val="3320482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3700" b="1" dirty="0" smtClean="0">
                <a:solidFill>
                  <a:schemeClr val="bg1"/>
                </a:solidFill>
              </a:rPr>
              <a:t>VISION OF THE BMA</a:t>
            </a:r>
            <a:endParaRPr lang="en-ZA" sz="37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492896"/>
            <a:ext cx="1845071" cy="1972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79512" y="1692979"/>
            <a:ext cx="2664296"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Armed</a:t>
            </a:r>
            <a:r>
              <a:rPr lang="en-GB" dirty="0" smtClean="0">
                <a:solidFill>
                  <a:srgbClr val="FFFF00"/>
                </a:solidFill>
              </a:rPr>
              <a:t> </a:t>
            </a:r>
            <a:r>
              <a:rPr lang="en-GB" dirty="0" smtClean="0"/>
              <a:t>border law enforcement organ of state</a:t>
            </a:r>
            <a:endParaRPr lang="en-ZA" dirty="0"/>
          </a:p>
        </p:txBody>
      </p:sp>
      <p:sp>
        <p:nvSpPr>
          <p:cNvPr id="10" name="Oval 9"/>
          <p:cNvSpPr/>
          <p:nvPr/>
        </p:nvSpPr>
        <p:spPr>
          <a:xfrm>
            <a:off x="3275855" y="4810169"/>
            <a:ext cx="2952329"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Single command and control authority </a:t>
            </a:r>
            <a:r>
              <a:rPr lang="en-GB" dirty="0" smtClean="0"/>
              <a:t>in the border environment</a:t>
            </a:r>
            <a:endParaRPr lang="en-ZA" dirty="0"/>
          </a:p>
        </p:txBody>
      </p:sp>
      <p:sp>
        <p:nvSpPr>
          <p:cNvPr id="11" name="Oval 10"/>
          <p:cNvSpPr/>
          <p:nvPr/>
        </p:nvSpPr>
        <p:spPr>
          <a:xfrm>
            <a:off x="6050901" y="3573016"/>
            <a:ext cx="2664296"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Implementing over 40 laws</a:t>
            </a:r>
            <a:endParaRPr lang="en-ZA" b="1" dirty="0">
              <a:solidFill>
                <a:srgbClr val="FFFF00"/>
              </a:solidFill>
            </a:endParaRPr>
          </a:p>
        </p:txBody>
      </p:sp>
      <p:sp>
        <p:nvSpPr>
          <p:cNvPr id="12" name="Oval 11"/>
          <p:cNvSpPr/>
          <p:nvPr/>
        </p:nvSpPr>
        <p:spPr>
          <a:xfrm>
            <a:off x="431540" y="3748965"/>
            <a:ext cx="2664296"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Responsibility for all  Ports of Entry </a:t>
            </a:r>
            <a:r>
              <a:rPr lang="en-GB" dirty="0" smtClean="0"/>
              <a:t>&amp; land and maritime borders</a:t>
            </a:r>
            <a:endParaRPr lang="en-ZA" dirty="0"/>
          </a:p>
        </p:txBody>
      </p:sp>
      <p:sp>
        <p:nvSpPr>
          <p:cNvPr id="13" name="Oval 12"/>
          <p:cNvSpPr/>
          <p:nvPr/>
        </p:nvSpPr>
        <p:spPr>
          <a:xfrm>
            <a:off x="6259342" y="1657279"/>
            <a:ext cx="2664296"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Approximately </a:t>
            </a:r>
            <a:r>
              <a:rPr lang="en-GB" b="1" dirty="0" smtClean="0">
                <a:solidFill>
                  <a:srgbClr val="FFFF00"/>
                </a:solidFill>
              </a:rPr>
              <a:t>9000 public servants</a:t>
            </a:r>
            <a:endParaRPr lang="en-ZA" b="1" dirty="0">
              <a:solidFill>
                <a:srgbClr val="FFFF00"/>
              </a:solidFill>
            </a:endParaRPr>
          </a:p>
        </p:txBody>
      </p:sp>
      <p:sp>
        <p:nvSpPr>
          <p:cNvPr id="14" name="Oval 13"/>
          <p:cNvSpPr/>
          <p:nvPr/>
        </p:nvSpPr>
        <p:spPr>
          <a:xfrm>
            <a:off x="3386605" y="987024"/>
            <a:ext cx="2664296" cy="13681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Border Guard </a:t>
            </a:r>
            <a:r>
              <a:rPr lang="en-GB" dirty="0" smtClean="0">
                <a:solidFill>
                  <a:schemeClr val="bg1"/>
                </a:solidFill>
              </a:rPr>
              <a:t>responsible for frontline border law enforcement </a:t>
            </a:r>
            <a:endParaRPr lang="en-ZA" dirty="0">
              <a:solidFill>
                <a:schemeClr val="bg1"/>
              </a:solidFill>
            </a:endParaRPr>
          </a:p>
        </p:txBody>
      </p:sp>
      <p:sp>
        <p:nvSpPr>
          <p:cNvPr id="3" name="Slide Number Placeholder 2"/>
          <p:cNvSpPr>
            <a:spLocks noGrp="1"/>
          </p:cNvSpPr>
          <p:nvPr>
            <p:ph type="sldNum" sz="quarter" idx="12"/>
          </p:nvPr>
        </p:nvSpPr>
        <p:spPr/>
        <p:txBody>
          <a:bodyPr/>
          <a:lstStyle/>
          <a:p>
            <a:fld id="{45723117-1FA1-40CD-8E90-1A700EF97A9B}" type="slidenum">
              <a:rPr lang="en-ZA" smtClean="0"/>
              <a:pPr/>
              <a:t>19</a:t>
            </a:fld>
            <a:endParaRPr lang="en-ZA" dirty="0"/>
          </a:p>
        </p:txBody>
      </p:sp>
    </p:spTree>
    <p:extLst>
      <p:ext uri="{BB962C8B-B14F-4D97-AF65-F5344CB8AC3E}">
        <p14:creationId xmlns:p14="http://schemas.microsoft.com/office/powerpoint/2010/main" xmlns="" val="383060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29" y="1252921"/>
            <a:ext cx="8229600" cy="4955221"/>
          </a:xfrm>
        </p:spPr>
        <p:txBody>
          <a:bodyPr>
            <a:noAutofit/>
          </a:bodyPr>
          <a:lstStyle/>
          <a:p>
            <a:pPr marL="0" indent="0">
              <a:buNone/>
            </a:pPr>
            <a:endParaRPr lang="en-ZA" sz="1200" b="1" dirty="0">
              <a:solidFill>
                <a:srgbClr val="FF0000"/>
              </a:solidFill>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pPr marL="0" indent="0" algn="just">
              <a:buNone/>
            </a:pPr>
            <a:r>
              <a:rPr lang="en-ZA" sz="3600" dirty="0" smtClean="0">
                <a:cs typeface="Arial" panose="020B0604020202020204" pitchFamily="34" charset="0"/>
              </a:rPr>
              <a:t>To provide an overview of the Border Management Authority (</a:t>
            </a:r>
            <a:r>
              <a:rPr lang="en-GB" sz="3600" dirty="0" smtClean="0">
                <a:cs typeface="Arial" panose="020B0604020202020204" pitchFamily="34" charset="0"/>
              </a:rPr>
              <a:t>BMA) Bill, 2016, as </a:t>
            </a:r>
            <a:r>
              <a:rPr lang="en-GB" sz="3600" u="sng" dirty="0" smtClean="0">
                <a:cs typeface="Arial" panose="020B0604020202020204" pitchFamily="34" charset="0"/>
              </a:rPr>
              <a:t>approved by the Portfolio Committee on Home Affairs</a:t>
            </a:r>
            <a:endParaRPr lang="en-ZA" sz="3600" u="sng" dirty="0" smtClean="0">
              <a:cs typeface="Arial" panose="020B0604020202020204" pitchFamily="34" charset="0"/>
            </a:endParaRPr>
          </a:p>
        </p:txBody>
      </p:sp>
      <p:sp>
        <p:nvSpPr>
          <p:cNvPr id="4" name="Title 1"/>
          <p:cNvSpPr txBox="1">
            <a:spLocks/>
          </p:cNvSpPr>
          <p:nvPr/>
        </p:nvSpPr>
        <p:spPr>
          <a:xfrm>
            <a:off x="473873" y="116632"/>
            <a:ext cx="8219256" cy="1110754"/>
          </a:xfrm>
          <a:prstGeom prst="rect">
            <a:avLst/>
          </a:prstGeom>
          <a:solidFill>
            <a:schemeClr val="accent6">
              <a:lumMod val="75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3700" b="1" dirty="0" smtClean="0">
                <a:solidFill>
                  <a:schemeClr val="bg1"/>
                </a:solidFill>
              </a:rPr>
              <a:t>PURPOSE</a:t>
            </a:r>
            <a:endParaRPr lang="en-ZA" sz="37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2</a:t>
            </a:fld>
            <a:endParaRPr lang="en-ZA" dirty="0"/>
          </a:p>
        </p:txBody>
      </p:sp>
    </p:spTree>
    <p:extLst>
      <p:ext uri="{BB962C8B-B14F-4D97-AF65-F5344CB8AC3E}">
        <p14:creationId xmlns:p14="http://schemas.microsoft.com/office/powerpoint/2010/main" xmlns="" val="401534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2232248"/>
          </a:xfrm>
          <a:solidFill>
            <a:srgbClr val="FFFF00"/>
          </a:solidFill>
        </p:spPr>
        <p:txBody>
          <a:bodyPr>
            <a:noAutofit/>
          </a:bodyPr>
          <a:lstStyle/>
          <a:p>
            <a:pPr marL="0" indent="0">
              <a:buNone/>
            </a:pPr>
            <a:endParaRPr lang="en-ZA" sz="1200" b="1" dirty="0">
              <a:solidFill>
                <a:srgbClr val="FF0000"/>
              </a:solidFill>
              <a:latin typeface="Arial" panose="020B0604020202020204" pitchFamily="34" charset="0"/>
              <a:cs typeface="Arial" panose="020B0604020202020204" pitchFamily="34" charset="0"/>
            </a:endParaRPr>
          </a:p>
          <a:p>
            <a:pPr marL="0" indent="0" algn="ctr">
              <a:buNone/>
            </a:pPr>
            <a:r>
              <a:rPr lang="en-GB" sz="4000" b="1" dirty="0" smtClean="0">
                <a:latin typeface="Arial" panose="020B0604020202020204" pitchFamily="34" charset="0"/>
                <a:cs typeface="Arial" panose="020B0604020202020204" pitchFamily="34" charset="0"/>
              </a:rPr>
              <a:t>PROCESS TO DATE</a:t>
            </a:r>
          </a:p>
          <a:p>
            <a:pPr marL="0" indent="0" algn="ctr">
              <a:buNone/>
            </a:pPr>
            <a:r>
              <a:rPr lang="en-GB" sz="2800" b="1" dirty="0" smtClean="0">
                <a:solidFill>
                  <a:srgbClr val="0000FF"/>
                </a:solidFill>
                <a:latin typeface="Arial" panose="020B0604020202020204" pitchFamily="34" charset="0"/>
                <a:cs typeface="Arial" panose="020B0604020202020204" pitchFamily="34" charset="0"/>
              </a:rPr>
              <a:t>SEPTEMBER 2015 – MARCH 2017</a:t>
            </a:r>
            <a:endParaRPr lang="en-ZA" sz="2800" b="1" dirty="0" smtClean="0">
              <a:solidFill>
                <a:srgbClr val="0000FF"/>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20</a:t>
            </a:fld>
            <a:endParaRPr lang="en-ZA" dirty="0"/>
          </a:p>
        </p:txBody>
      </p:sp>
    </p:spTree>
    <p:extLst>
      <p:ext uri="{BB962C8B-B14F-4D97-AF65-F5344CB8AC3E}">
        <p14:creationId xmlns:p14="http://schemas.microsoft.com/office/powerpoint/2010/main" xmlns="" val="2241787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28" y="1423978"/>
            <a:ext cx="8229600" cy="4681179"/>
          </a:xfrm>
        </p:spPr>
        <p:txBody>
          <a:bodyPr>
            <a:noAutofit/>
          </a:bodyPr>
          <a:lstStyle/>
          <a:p>
            <a:pPr marL="457200" indent="-457200"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Cabinet approved the introduction of the draft BMA Bill to Parliament </a:t>
            </a:r>
            <a:r>
              <a:rPr lang="en-ZA" sz="1800" dirty="0" smtClean="0">
                <a:latin typeface="Arial" panose="020B0604020202020204" pitchFamily="34" charset="0"/>
                <a:cs typeface="Arial" panose="020B0604020202020204" pitchFamily="34" charset="0"/>
              </a:rPr>
              <a:t>on the 23</a:t>
            </a:r>
            <a:r>
              <a:rPr lang="en-ZA" sz="1800" baseline="30000" dirty="0" smtClean="0">
                <a:latin typeface="Arial" panose="020B0604020202020204" pitchFamily="34" charset="0"/>
                <a:cs typeface="Arial" panose="020B0604020202020204" pitchFamily="34" charset="0"/>
              </a:rPr>
              <a:t>rd</a:t>
            </a:r>
            <a:r>
              <a:rPr lang="en-ZA" sz="1800" dirty="0" smtClean="0">
                <a:latin typeface="Arial" panose="020B0604020202020204" pitchFamily="34" charset="0"/>
                <a:cs typeface="Arial" panose="020B0604020202020204" pitchFamily="34" charset="0"/>
              </a:rPr>
              <a:t> of September 2015 </a:t>
            </a:r>
            <a:r>
              <a:rPr lang="en-ZA" sz="1800" i="1" dirty="0" smtClean="0">
                <a:latin typeface="Arial" panose="020B0604020202020204" pitchFamily="34" charset="0"/>
                <a:cs typeface="Arial" panose="020B0604020202020204" pitchFamily="34" charset="0"/>
              </a:rPr>
              <a:t>(based on intergovernmental consultations, gazetting of the draft BMA Bill for public comment &amp; socio-economic impact assessment)</a:t>
            </a:r>
          </a:p>
          <a:p>
            <a:pPr marL="457200" indent="-457200" algn="just">
              <a:buFont typeface="+mj-lt"/>
              <a:buAutoNum type="arabicPeriod"/>
            </a:pPr>
            <a:endParaRPr lang="en-ZA" sz="1800" dirty="0">
              <a:latin typeface="Arial" panose="020B0604020202020204" pitchFamily="34" charset="0"/>
              <a:cs typeface="Arial" panose="020B0604020202020204" pitchFamily="34" charset="0"/>
            </a:endParaRPr>
          </a:p>
          <a:p>
            <a:pPr marL="457200" indent="-457200"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Three</a:t>
            </a:r>
            <a:r>
              <a:rPr lang="en-ZA" sz="1800" dirty="0" smtClean="0">
                <a:solidFill>
                  <a:srgbClr val="0000FF"/>
                </a:solidFill>
                <a:latin typeface="Arial" panose="020B0604020202020204" pitchFamily="34" charset="0"/>
                <a:cs typeface="Arial" panose="020B0604020202020204" pitchFamily="34" charset="0"/>
              </a:rPr>
              <a:t> </a:t>
            </a:r>
            <a:r>
              <a:rPr lang="en-ZA" sz="1800" b="1" dirty="0" smtClean="0">
                <a:solidFill>
                  <a:srgbClr val="0000FF"/>
                </a:solidFill>
                <a:latin typeface="Arial" panose="020B0604020202020204" pitchFamily="34" charset="0"/>
                <a:cs typeface="Arial" panose="020B0604020202020204" pitchFamily="34" charset="0"/>
              </a:rPr>
              <a:t>(3) engagements </a:t>
            </a:r>
            <a:r>
              <a:rPr lang="en-ZA" sz="1800" dirty="0" smtClean="0">
                <a:latin typeface="Arial" panose="020B0604020202020204" pitchFamily="34" charset="0"/>
                <a:cs typeface="Arial" panose="020B0604020202020204" pitchFamily="34" charset="0"/>
              </a:rPr>
              <a:t>took place at the Public Service Council Bargaining Chamber </a:t>
            </a:r>
            <a:r>
              <a:rPr lang="en-ZA" sz="1800" b="1" dirty="0" smtClean="0">
                <a:solidFill>
                  <a:srgbClr val="0000FF"/>
                </a:solidFill>
                <a:latin typeface="Arial" panose="020B0604020202020204" pitchFamily="34" charset="0"/>
                <a:cs typeface="Arial" panose="020B0604020202020204" pitchFamily="34" charset="0"/>
              </a:rPr>
              <a:t>(PSCBC)</a:t>
            </a:r>
          </a:p>
          <a:p>
            <a:pPr marL="457200" indent="-457200" algn="just">
              <a:buFont typeface="+mj-lt"/>
              <a:buAutoNum type="arabicPeriod"/>
            </a:pPr>
            <a:endParaRPr lang="en-ZA" sz="1800" dirty="0">
              <a:latin typeface="Arial" panose="020B0604020202020204" pitchFamily="34" charset="0"/>
              <a:cs typeface="Arial" panose="020B0604020202020204" pitchFamily="34" charset="0"/>
            </a:endParaRPr>
          </a:p>
          <a:p>
            <a:pPr marL="457200" indent="-457200"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Seven (7) </a:t>
            </a:r>
            <a:r>
              <a:rPr lang="en-ZA" sz="1800" b="1" dirty="0">
                <a:solidFill>
                  <a:srgbClr val="0000FF"/>
                </a:solidFill>
                <a:latin typeface="Arial" panose="020B0604020202020204" pitchFamily="34" charset="0"/>
                <a:cs typeface="Arial" panose="020B0604020202020204" pitchFamily="34" charset="0"/>
              </a:rPr>
              <a:t>engagements </a:t>
            </a:r>
            <a:r>
              <a:rPr lang="en-ZA" sz="1800" dirty="0">
                <a:latin typeface="Arial" panose="020B0604020202020204" pitchFamily="34" charset="0"/>
                <a:cs typeface="Arial" panose="020B0604020202020204" pitchFamily="34" charset="0"/>
              </a:rPr>
              <a:t>took place at the </a:t>
            </a:r>
            <a:r>
              <a:rPr lang="en-ZA" sz="1800" b="1" dirty="0" smtClean="0">
                <a:solidFill>
                  <a:srgbClr val="0000FF"/>
                </a:solidFill>
                <a:latin typeface="Arial" panose="020B0604020202020204" pitchFamily="34" charset="0"/>
                <a:cs typeface="Arial" panose="020B0604020202020204" pitchFamily="34" charset="0"/>
              </a:rPr>
              <a:t>NEDLAC</a:t>
            </a:r>
          </a:p>
          <a:p>
            <a:pPr marL="457200" indent="-457200" algn="just">
              <a:buFont typeface="+mj-lt"/>
              <a:buAutoNum type="arabicPeriod"/>
            </a:pPr>
            <a:endParaRPr lang="en-ZA" sz="1800" dirty="0">
              <a:latin typeface="Arial" panose="020B0604020202020204" pitchFamily="34" charset="0"/>
              <a:cs typeface="Arial" panose="020B0604020202020204" pitchFamily="34" charset="0"/>
            </a:endParaRPr>
          </a:p>
          <a:p>
            <a:pPr marL="457200" indent="-457200" algn="just">
              <a:buFont typeface="+mj-lt"/>
              <a:buAutoNum type="arabicPeriod"/>
            </a:pPr>
            <a:r>
              <a:rPr lang="en-ZA" sz="1800" b="1" dirty="0" smtClean="0">
                <a:solidFill>
                  <a:srgbClr val="0000FF"/>
                </a:solidFill>
                <a:latin typeface="Arial" panose="020B0604020202020204" pitchFamily="34" charset="0"/>
                <a:cs typeface="Arial" panose="020B0604020202020204" pitchFamily="34" charset="0"/>
              </a:rPr>
              <a:t>Bilateral meetings </a:t>
            </a:r>
            <a:r>
              <a:rPr lang="en-ZA" sz="1800" dirty="0" smtClean="0">
                <a:latin typeface="Arial" panose="020B0604020202020204" pitchFamily="34" charset="0"/>
                <a:cs typeface="Arial" panose="020B0604020202020204" pitchFamily="34" charset="0"/>
              </a:rPr>
              <a:t>were convened separately with </a:t>
            </a:r>
            <a:r>
              <a:rPr lang="en-ZA" sz="1800" b="1" dirty="0" smtClean="0">
                <a:solidFill>
                  <a:srgbClr val="0000FF"/>
                </a:solidFill>
                <a:latin typeface="Arial" panose="020B0604020202020204" pitchFamily="34" charset="0"/>
                <a:cs typeface="Arial" panose="020B0604020202020204" pitchFamily="34" charset="0"/>
              </a:rPr>
              <a:t>Labour (4 meetings) and Business (4 meetings)</a:t>
            </a:r>
          </a:p>
          <a:p>
            <a:pPr marL="457200" indent="-457200" algn="just">
              <a:buFont typeface="+mj-lt"/>
              <a:buAutoNum type="arabicPeriod"/>
            </a:pPr>
            <a:endParaRPr lang="en-GB" sz="1800" dirty="0">
              <a:latin typeface="Arial" panose="020B0604020202020204" pitchFamily="34" charset="0"/>
              <a:cs typeface="Arial" panose="020B0604020202020204" pitchFamily="34" charset="0"/>
            </a:endParaRPr>
          </a:p>
          <a:p>
            <a:pPr marL="457200" indent="-457200" algn="just">
              <a:buFont typeface="+mj-lt"/>
              <a:buAutoNum type="arabicPeriod"/>
            </a:pPr>
            <a:r>
              <a:rPr lang="en-GB" sz="1800" b="1" dirty="0" smtClean="0">
                <a:solidFill>
                  <a:srgbClr val="0000FF"/>
                </a:solidFill>
                <a:latin typeface="Arial" panose="020B0604020202020204" pitchFamily="34" charset="0"/>
                <a:cs typeface="Arial" panose="020B0604020202020204" pitchFamily="34" charset="0"/>
              </a:rPr>
              <a:t>Consultations and inputs </a:t>
            </a:r>
            <a:r>
              <a:rPr lang="en-GB" sz="1800" dirty="0" smtClean="0">
                <a:latin typeface="Arial" panose="020B0604020202020204" pitchFamily="34" charset="0"/>
                <a:cs typeface="Arial" panose="020B0604020202020204" pitchFamily="34" charset="0"/>
              </a:rPr>
              <a:t>from the </a:t>
            </a:r>
            <a:r>
              <a:rPr lang="en-GB" sz="1800" b="1" dirty="0" smtClean="0">
                <a:solidFill>
                  <a:srgbClr val="0000FF"/>
                </a:solidFill>
                <a:latin typeface="Arial" panose="020B0604020202020204" pitchFamily="34" charset="0"/>
                <a:cs typeface="Arial" panose="020B0604020202020204" pitchFamily="34" charset="0"/>
              </a:rPr>
              <a:t>Office of the State Law Advisor (OCLSA) </a:t>
            </a:r>
            <a:r>
              <a:rPr lang="en-GB" sz="1800" dirty="0" smtClean="0">
                <a:latin typeface="Arial" panose="020B0604020202020204" pitchFamily="34" charset="0"/>
                <a:cs typeface="Arial" panose="020B0604020202020204" pitchFamily="34" charset="0"/>
              </a:rPr>
              <a:t>on the draft BMA Bill</a:t>
            </a:r>
            <a:endParaRPr lang="en-ZA"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PROCESS OF CONSULTATIONS</a:t>
            </a:r>
          </a:p>
          <a:p>
            <a:r>
              <a:rPr lang="en-ZA" sz="3100" b="1" dirty="0" smtClean="0"/>
              <a:t>(September 2015 – May 2016)  </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21</a:t>
            </a:fld>
            <a:endParaRPr lang="en-ZA" dirty="0"/>
          </a:p>
        </p:txBody>
      </p:sp>
    </p:spTree>
    <p:extLst>
      <p:ext uri="{BB962C8B-B14F-4D97-AF65-F5344CB8AC3E}">
        <p14:creationId xmlns:p14="http://schemas.microsoft.com/office/powerpoint/2010/main" xmlns="" val="1843863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28" y="1423978"/>
            <a:ext cx="8425152" cy="4681179"/>
          </a:xfrm>
        </p:spPr>
        <p:txBody>
          <a:bodyPr>
            <a:noAutofit/>
          </a:bodyPr>
          <a:lstStyle/>
          <a:p>
            <a:pPr marL="0" indent="0" algn="just">
              <a:buNone/>
            </a:pPr>
            <a:r>
              <a:rPr lang="en-ZA" sz="2800" b="1" dirty="0" smtClean="0">
                <a:latin typeface="Arial" panose="020B0604020202020204" pitchFamily="34" charset="0"/>
                <a:cs typeface="Arial" panose="020B0604020202020204" pitchFamily="34" charset="0"/>
              </a:rPr>
              <a:t>BMA Bill, 2016 addressed key concerns:</a:t>
            </a:r>
          </a:p>
          <a:p>
            <a:pPr marL="457200" indent="-457200" algn="just">
              <a:buFont typeface="+mj-lt"/>
              <a:buAutoNum type="arabicPeriod"/>
            </a:pPr>
            <a:endParaRPr lang="en-ZA" sz="2000" b="1" dirty="0">
              <a:solidFill>
                <a:srgbClr val="0000FF"/>
              </a:solidFill>
              <a:latin typeface="Arial" panose="020B0604020202020204" pitchFamily="34" charset="0"/>
              <a:cs typeface="Arial" panose="020B0604020202020204" pitchFamily="34" charset="0"/>
            </a:endParaRPr>
          </a:p>
          <a:p>
            <a:pPr marL="457200" indent="-457200" algn="just">
              <a:buFont typeface="+mj-lt"/>
              <a:buAutoNum type="arabicPeriod"/>
            </a:pPr>
            <a:r>
              <a:rPr lang="en-ZA" sz="2000" b="1" dirty="0" smtClean="0">
                <a:solidFill>
                  <a:srgbClr val="0000FF"/>
                </a:solidFill>
                <a:latin typeface="Arial" panose="020B0604020202020204" pitchFamily="34" charset="0"/>
                <a:cs typeface="Arial" panose="020B0604020202020204" pitchFamily="34" charset="0"/>
              </a:rPr>
              <a:t>Constitutional concerns </a:t>
            </a:r>
            <a:r>
              <a:rPr lang="en-ZA" sz="2000" dirty="0" smtClean="0">
                <a:latin typeface="Arial" panose="020B0604020202020204" pitchFamily="34" charset="0"/>
                <a:cs typeface="Arial" panose="020B0604020202020204" pitchFamily="34" charset="0"/>
              </a:rPr>
              <a:t>have been addressed</a:t>
            </a:r>
          </a:p>
          <a:p>
            <a:pPr marL="457200" indent="-457200" algn="just">
              <a:buFont typeface="+mj-lt"/>
              <a:buAutoNum type="arabicPeriod"/>
            </a:pPr>
            <a:endParaRPr lang="en-GB" sz="200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dirty="0" smtClean="0">
                <a:latin typeface="Arial" panose="020B0604020202020204" pitchFamily="34" charset="0"/>
                <a:cs typeface="Arial" panose="020B0604020202020204" pitchFamily="34" charset="0"/>
              </a:rPr>
              <a:t>Some </a:t>
            </a:r>
            <a:r>
              <a:rPr lang="en-GB" sz="2000" b="1" dirty="0" smtClean="0">
                <a:solidFill>
                  <a:srgbClr val="0000FF"/>
                </a:solidFill>
                <a:latin typeface="Arial" panose="020B0604020202020204" pitchFamily="34" charset="0"/>
                <a:cs typeface="Arial" panose="020B0604020202020204" pitchFamily="34" charset="0"/>
              </a:rPr>
              <a:t>substantive provisions </a:t>
            </a:r>
            <a:r>
              <a:rPr lang="en-GB" sz="2000" dirty="0" smtClean="0">
                <a:latin typeface="Arial" panose="020B0604020202020204" pitchFamily="34" charset="0"/>
                <a:cs typeface="Arial" panose="020B0604020202020204" pitchFamily="34" charset="0"/>
              </a:rPr>
              <a:t>have been revised</a:t>
            </a:r>
            <a:endParaRPr lang="en-ZA" sz="2000" dirty="0" smtClean="0">
              <a:latin typeface="Arial" panose="020B0604020202020204" pitchFamily="34" charset="0"/>
              <a:cs typeface="Arial" panose="020B0604020202020204" pitchFamily="34" charset="0"/>
            </a:endParaRPr>
          </a:p>
          <a:p>
            <a:pPr marL="457200" indent="-457200" algn="just">
              <a:buFont typeface="+mj-lt"/>
              <a:buAutoNum type="arabicPeriod"/>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r>
              <a:rPr lang="en-ZA" sz="2000" b="1" dirty="0" smtClean="0">
                <a:solidFill>
                  <a:srgbClr val="0000FF"/>
                </a:solidFill>
                <a:latin typeface="Arial" panose="020B0604020202020204" pitchFamily="34" charset="0"/>
                <a:cs typeface="Arial" panose="020B0604020202020204" pitchFamily="34" charset="0"/>
              </a:rPr>
              <a:t>Structure and outline </a:t>
            </a:r>
            <a:r>
              <a:rPr lang="en-ZA" sz="2000" dirty="0" smtClean="0">
                <a:latin typeface="Arial" panose="020B0604020202020204" pitchFamily="34" charset="0"/>
                <a:cs typeface="Arial" panose="020B0604020202020204" pitchFamily="34" charset="0"/>
              </a:rPr>
              <a:t>of the draft Bill has been revised</a:t>
            </a:r>
          </a:p>
          <a:p>
            <a:pPr marL="457200" indent="-457200" algn="just">
              <a:buFont typeface="+mj-lt"/>
              <a:buAutoNum type="arabicPeriod"/>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r>
              <a:rPr lang="en-ZA" sz="2000" dirty="0" smtClean="0">
                <a:latin typeface="Arial" panose="020B0604020202020204" pitchFamily="34" charset="0"/>
                <a:cs typeface="Arial" panose="020B0604020202020204" pitchFamily="34" charset="0"/>
              </a:rPr>
              <a:t>Minor </a:t>
            </a:r>
            <a:r>
              <a:rPr lang="en-ZA" sz="2000" b="1" dirty="0" smtClean="0">
                <a:solidFill>
                  <a:srgbClr val="0000FF"/>
                </a:solidFill>
                <a:latin typeface="Arial" panose="020B0604020202020204" pitchFamily="34" charset="0"/>
                <a:cs typeface="Arial" panose="020B0604020202020204" pitchFamily="34" charset="0"/>
              </a:rPr>
              <a:t>drafting matters </a:t>
            </a:r>
            <a:r>
              <a:rPr lang="en-ZA" sz="2000" dirty="0" smtClean="0">
                <a:latin typeface="Arial" panose="020B0604020202020204" pitchFamily="34" charset="0"/>
                <a:cs typeface="Arial" panose="020B0604020202020204" pitchFamily="34" charset="0"/>
              </a:rPr>
              <a:t>have been addressed</a:t>
            </a:r>
          </a:p>
          <a:p>
            <a:pPr marL="457200" indent="-457200" algn="just">
              <a:buFont typeface="+mj-lt"/>
              <a:buAutoNum type="arabicPeriod"/>
            </a:pPr>
            <a:endParaRPr lang="en-GB" sz="200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dirty="0" smtClean="0">
                <a:latin typeface="Arial" panose="020B0604020202020204" pitchFamily="34" charset="0"/>
                <a:cs typeface="Arial" panose="020B0604020202020204" pitchFamily="34" charset="0"/>
              </a:rPr>
              <a:t>Overall </a:t>
            </a:r>
            <a:r>
              <a:rPr lang="en-GB" sz="2400" b="1" dirty="0" smtClean="0">
                <a:solidFill>
                  <a:srgbClr val="FF0000"/>
                </a:solidFill>
                <a:latin typeface="Arial" panose="020B0604020202020204" pitchFamily="34" charset="0"/>
                <a:cs typeface="Arial" panose="020B0604020202020204" pitchFamily="34" charset="0"/>
              </a:rPr>
              <a:t>Cabinet approved policy direction and outcomes remains unchanged</a:t>
            </a:r>
            <a:endParaRPr lang="en-ZA" sz="2400" b="1" dirty="0" smtClean="0">
              <a:solidFill>
                <a:srgbClr val="FF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ZA"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260648"/>
            <a:ext cx="8219256" cy="1152128"/>
          </a:xfrm>
          <a:prstGeom prst="rect">
            <a:avLst/>
          </a:prstGeom>
          <a:solidFill>
            <a:schemeClr val="accent6">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OUTCOME OF CONSULTATIONS</a:t>
            </a:r>
          </a:p>
          <a:p>
            <a:r>
              <a:rPr lang="en-ZA" sz="2800" b="1" dirty="0"/>
              <a:t>(September 2015 – May 2016)  </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22</a:t>
            </a:fld>
            <a:endParaRPr lang="en-ZA" dirty="0"/>
          </a:p>
        </p:txBody>
      </p:sp>
    </p:spTree>
    <p:extLst>
      <p:ext uri="{BB962C8B-B14F-4D97-AF65-F5344CB8AC3E}">
        <p14:creationId xmlns:p14="http://schemas.microsoft.com/office/powerpoint/2010/main" xmlns="" val="1258012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100" b="1" dirty="0" smtClean="0">
                <a:solidFill>
                  <a:schemeClr val="bg1"/>
                </a:solidFill>
              </a:rPr>
              <a:t>AREAS OF DISAGREEMENT IN THE NEDLAC PROCESS: </a:t>
            </a:r>
            <a:r>
              <a:rPr lang="en-GB" sz="3200" b="1" dirty="0" smtClean="0"/>
              <a:t>NOVEMBER 2015 – MAY 2016</a:t>
            </a:r>
            <a:endParaRPr lang="en-ZA" sz="1600" b="1" dirty="0"/>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3" name="Content Placeholder 2"/>
          <p:cNvSpPr>
            <a:spLocks noGrp="1"/>
          </p:cNvSpPr>
          <p:nvPr>
            <p:ph idx="1"/>
          </p:nvPr>
        </p:nvSpPr>
        <p:spPr>
          <a:xfrm>
            <a:off x="457200" y="1124744"/>
            <a:ext cx="8229600" cy="4968552"/>
          </a:xfrm>
        </p:spPr>
        <p:txBody>
          <a:bodyPr>
            <a:noAutofit/>
          </a:bodyPr>
          <a:lstStyle/>
          <a:p>
            <a:pPr marL="0" indent="0" algn="just">
              <a:buNone/>
            </a:pPr>
            <a:r>
              <a:rPr lang="en-ZA" sz="1800" dirty="0"/>
              <a:t>O</a:t>
            </a:r>
            <a:r>
              <a:rPr lang="en-ZA" sz="1800" dirty="0" smtClean="0"/>
              <a:t>nly </a:t>
            </a:r>
            <a:r>
              <a:rPr lang="en-ZA" sz="1800" dirty="0"/>
              <a:t>three (3) substantive areas of disagreement could not be resolved </a:t>
            </a:r>
            <a:r>
              <a:rPr lang="en-ZA" sz="1800" dirty="0" smtClean="0"/>
              <a:t>at NEDLAC:</a:t>
            </a:r>
            <a:endParaRPr lang="en-ZA" sz="1800" dirty="0"/>
          </a:p>
          <a:p>
            <a:pPr marL="0" indent="0" algn="just">
              <a:buNone/>
            </a:pPr>
            <a:endParaRPr lang="en-ZA" sz="1000" dirty="0"/>
          </a:p>
          <a:p>
            <a:pPr algn="just">
              <a:buFont typeface="+mj-lt"/>
              <a:buAutoNum type="alphaLcParenR"/>
            </a:pPr>
            <a:r>
              <a:rPr lang="en-ZA" sz="1700" b="1" dirty="0" smtClean="0">
                <a:solidFill>
                  <a:srgbClr val="0000FF"/>
                </a:solidFill>
              </a:rPr>
              <a:t>Establishment </a:t>
            </a:r>
            <a:r>
              <a:rPr lang="en-ZA" sz="1700" b="1" dirty="0">
                <a:solidFill>
                  <a:srgbClr val="0000FF"/>
                </a:solidFill>
              </a:rPr>
              <a:t>of the Authority: </a:t>
            </a:r>
            <a:r>
              <a:rPr lang="en-ZA" sz="1700" dirty="0"/>
              <a:t>Labour disagrees that the BMA will be a Schedule 3A national public entity in terms of the Public Finance Management Act, 1999 (Act No. 1 of 1999) since it views this as privatisation of government functions. Business is of the view that the risks are too high in establishing a new </a:t>
            </a:r>
            <a:r>
              <a:rPr lang="en-ZA" sz="1700" dirty="0" smtClean="0"/>
              <a:t>Agency. </a:t>
            </a:r>
            <a:r>
              <a:rPr lang="en-ZA" sz="1700" dirty="0"/>
              <a:t>Government is of the view that all the main substantive concerns raised by Labour </a:t>
            </a:r>
            <a:r>
              <a:rPr lang="en-ZA" sz="1700" dirty="0" smtClean="0"/>
              <a:t>are addressed </a:t>
            </a:r>
            <a:r>
              <a:rPr lang="en-ZA" sz="1700" dirty="0"/>
              <a:t>in the revised </a:t>
            </a:r>
            <a:r>
              <a:rPr lang="en-ZA" sz="1700" dirty="0" smtClean="0"/>
              <a:t>Bill.</a:t>
            </a:r>
            <a:endParaRPr lang="en-ZA" sz="1700" dirty="0"/>
          </a:p>
          <a:p>
            <a:pPr algn="just">
              <a:buFont typeface="+mj-lt"/>
              <a:buAutoNum type="alphaLcParenR"/>
            </a:pPr>
            <a:endParaRPr lang="en-ZA" sz="1050" dirty="0"/>
          </a:p>
          <a:p>
            <a:pPr algn="just">
              <a:buFont typeface="+mj-lt"/>
              <a:buAutoNum type="alphaLcParenR"/>
            </a:pPr>
            <a:r>
              <a:rPr lang="en-ZA" sz="1700" b="1" dirty="0" smtClean="0">
                <a:solidFill>
                  <a:srgbClr val="0000FF"/>
                </a:solidFill>
              </a:rPr>
              <a:t>Security </a:t>
            </a:r>
            <a:r>
              <a:rPr lang="en-ZA" sz="1700" b="1" dirty="0">
                <a:solidFill>
                  <a:srgbClr val="0000FF"/>
                </a:solidFill>
              </a:rPr>
              <a:t>Vetting Process</a:t>
            </a:r>
            <a:r>
              <a:rPr lang="en-ZA" sz="1700" dirty="0">
                <a:solidFill>
                  <a:srgbClr val="0000FF"/>
                </a:solidFill>
              </a:rPr>
              <a:t>: </a:t>
            </a:r>
            <a:r>
              <a:rPr lang="en-ZA" sz="1700" dirty="0"/>
              <a:t>Labour and Business have a longstanding disagreement with Government on the security vetting process across Government institutions. Their view is that it is ineffective and inefficient. </a:t>
            </a:r>
            <a:r>
              <a:rPr lang="en-ZA" sz="1700" dirty="0" smtClean="0"/>
              <a:t>Government </a:t>
            </a:r>
            <a:r>
              <a:rPr lang="en-ZA" sz="1700" dirty="0"/>
              <a:t>is of the view that a security vetting process is an absolute necessity for all future BMA officials and employees.</a:t>
            </a:r>
          </a:p>
          <a:p>
            <a:pPr algn="just">
              <a:buFont typeface="+mj-lt"/>
              <a:buAutoNum type="alphaLcParenR"/>
            </a:pPr>
            <a:endParaRPr lang="en-ZA" sz="1100" dirty="0">
              <a:solidFill>
                <a:srgbClr val="0000FF"/>
              </a:solidFill>
            </a:endParaRPr>
          </a:p>
          <a:p>
            <a:pPr algn="just">
              <a:buFont typeface="+mj-lt"/>
              <a:buAutoNum type="alphaLcParenR"/>
            </a:pPr>
            <a:r>
              <a:rPr lang="en-ZA" sz="1700" b="1" dirty="0" smtClean="0">
                <a:solidFill>
                  <a:srgbClr val="0000FF"/>
                </a:solidFill>
              </a:rPr>
              <a:t>Routine </a:t>
            </a:r>
            <a:r>
              <a:rPr lang="en-ZA" sz="1700" b="1" dirty="0">
                <a:solidFill>
                  <a:srgbClr val="0000FF"/>
                </a:solidFill>
              </a:rPr>
              <a:t>Searches: </a:t>
            </a:r>
            <a:r>
              <a:rPr lang="en-ZA" sz="1700" dirty="0" smtClean="0"/>
              <a:t>The </a:t>
            </a:r>
            <a:r>
              <a:rPr lang="en-ZA" sz="1700" dirty="0"/>
              <a:t>view of Business was that officials should only be permitted to search goods and persons where there are reasonable grounds to believe that a warrant is likely to be granted, if applied for, and that the delay in applying for such a warrant would defeat the object. Government is of the view that routine searches at ports of entry, and within the border law enforcement area, cannot be subjected to these </a:t>
            </a:r>
            <a:r>
              <a:rPr lang="en-ZA" sz="1700" dirty="0" smtClean="0"/>
              <a:t>limitations.</a:t>
            </a:r>
            <a:endParaRPr lang="en-ZA" sz="1700"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23</a:t>
            </a:fld>
            <a:endParaRPr lang="en-ZA" dirty="0"/>
          </a:p>
        </p:txBody>
      </p:sp>
    </p:spTree>
    <p:extLst>
      <p:ext uri="{BB962C8B-B14F-4D97-AF65-F5344CB8AC3E}">
        <p14:creationId xmlns:p14="http://schemas.microsoft.com/office/powerpoint/2010/main" xmlns="" val="724384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28" y="1423978"/>
            <a:ext cx="8229600" cy="4681179"/>
          </a:xfrm>
        </p:spPr>
        <p:txBody>
          <a:bodyPr>
            <a:noAutofit/>
          </a:bodyPr>
          <a:lstStyle/>
          <a:p>
            <a:pPr marL="457200" indent="-457200" algn="just">
              <a:buFont typeface="+mj-lt"/>
              <a:buAutoNum type="arabicPeriod"/>
            </a:pPr>
            <a:r>
              <a:rPr lang="en-ZA" sz="1800" dirty="0" smtClean="0">
                <a:latin typeface="Arial" panose="020B0604020202020204" pitchFamily="34" charset="0"/>
                <a:cs typeface="Arial" panose="020B0604020202020204" pitchFamily="34" charset="0"/>
              </a:rPr>
              <a:t>BMA Bill, 2016 was introduced into Parliament in May 2016. </a:t>
            </a:r>
          </a:p>
          <a:p>
            <a:pPr marL="457200" indent="-457200" algn="just">
              <a:buFont typeface="+mj-lt"/>
              <a:buAutoNum type="arabicPeriod"/>
            </a:pPr>
            <a:endParaRPr lang="en-ZA" sz="1800" dirty="0">
              <a:latin typeface="Arial" panose="020B0604020202020204" pitchFamily="34" charset="0"/>
              <a:cs typeface="Arial" panose="020B0604020202020204" pitchFamily="34" charset="0"/>
            </a:endParaRPr>
          </a:p>
          <a:p>
            <a:pPr marL="457200" indent="-457200" algn="just">
              <a:buFont typeface="+mj-lt"/>
              <a:buAutoNum type="arabicPeriod"/>
            </a:pPr>
            <a:r>
              <a:rPr lang="en-ZA" sz="1800" dirty="0" smtClean="0">
                <a:latin typeface="Arial" panose="020B0604020202020204" pitchFamily="34" charset="0"/>
                <a:cs typeface="Arial" panose="020B0604020202020204" pitchFamily="34" charset="0"/>
              </a:rPr>
              <a:t>The Portfolio Committee on Home Affairs </a:t>
            </a:r>
            <a:r>
              <a:rPr lang="en-ZA" sz="1800" i="1" dirty="0" smtClean="0">
                <a:latin typeface="Arial" panose="020B0604020202020204" pitchFamily="34" charset="0"/>
                <a:cs typeface="Arial" panose="020B0604020202020204" pitchFamily="34" charset="0"/>
              </a:rPr>
              <a:t>gazetted</a:t>
            </a:r>
            <a:r>
              <a:rPr lang="en-ZA" sz="1800" dirty="0" smtClean="0">
                <a:latin typeface="Arial" panose="020B0604020202020204" pitchFamily="34" charset="0"/>
                <a:cs typeface="Arial" panose="020B0604020202020204" pitchFamily="34" charset="0"/>
              </a:rPr>
              <a:t> the BMA Bill, 2016 for public comments in August 2016 and processed these submissions and inputs.</a:t>
            </a:r>
          </a:p>
          <a:p>
            <a:pPr marL="457200" indent="-457200" algn="just">
              <a:buFont typeface="+mj-lt"/>
              <a:buAutoNum type="arabicPeriod"/>
            </a:pPr>
            <a:endParaRPr lang="en-ZA" sz="1800" dirty="0">
              <a:latin typeface="Arial" panose="020B0604020202020204" pitchFamily="34" charset="0"/>
              <a:cs typeface="Arial" panose="020B0604020202020204" pitchFamily="34" charset="0"/>
            </a:endParaRPr>
          </a:p>
          <a:p>
            <a:pPr marL="457200" indent="-457200" algn="just">
              <a:buFont typeface="+mj-lt"/>
              <a:buAutoNum type="arabicPeriod"/>
            </a:pPr>
            <a:r>
              <a:rPr lang="en-ZA" sz="1800" dirty="0" smtClean="0">
                <a:latin typeface="Arial" panose="020B0604020202020204" pitchFamily="34" charset="0"/>
                <a:cs typeface="Arial" panose="020B0604020202020204" pitchFamily="34" charset="0"/>
              </a:rPr>
              <a:t>Some of the important revisions made to the BMA Bill, 2016 by the Portfolio Committee on Home Affairs included:</a:t>
            </a:r>
          </a:p>
          <a:p>
            <a:pPr marL="857250" lvl="1" indent="-457200" algn="just">
              <a:buFont typeface="+mj-lt"/>
              <a:buAutoNum type="alphaLcParenR"/>
            </a:pPr>
            <a:endParaRPr lang="en-ZA" sz="1600" dirty="0" smtClean="0">
              <a:latin typeface="Arial" panose="020B0604020202020204" pitchFamily="34" charset="0"/>
              <a:cs typeface="Arial" panose="020B0604020202020204" pitchFamily="34" charset="0"/>
            </a:endParaRPr>
          </a:p>
          <a:p>
            <a:pPr marL="857250" lvl="1" indent="-457200" algn="just">
              <a:buFont typeface="+mj-lt"/>
              <a:buAutoNum type="alphaLcParenR"/>
            </a:pPr>
            <a:r>
              <a:rPr lang="en-ZA" sz="1600" dirty="0" smtClean="0">
                <a:latin typeface="Arial" panose="020B0604020202020204" pitchFamily="34" charset="0"/>
                <a:cs typeface="Arial" panose="020B0604020202020204" pitchFamily="34" charset="0"/>
              </a:rPr>
              <a:t>The definition </a:t>
            </a:r>
            <a:r>
              <a:rPr lang="en-ZA" sz="1600" dirty="0">
                <a:latin typeface="Arial" panose="020B0604020202020204" pitchFamily="34" charset="0"/>
                <a:cs typeface="Arial" panose="020B0604020202020204" pitchFamily="34" charset="0"/>
              </a:rPr>
              <a:t>of </a:t>
            </a:r>
            <a:r>
              <a:rPr lang="en-ZA" sz="1600" dirty="0" smtClean="0">
                <a:latin typeface="Arial" panose="020B0604020202020204" pitchFamily="34" charset="0"/>
                <a:cs typeface="Arial" panose="020B0604020202020204" pitchFamily="34" charset="0"/>
              </a:rPr>
              <a:t>“airspace”;</a:t>
            </a:r>
            <a:endParaRPr lang="en-ZA" sz="1600" dirty="0">
              <a:latin typeface="Arial" panose="020B0604020202020204" pitchFamily="34" charset="0"/>
              <a:cs typeface="Arial" panose="020B0604020202020204" pitchFamily="34" charset="0"/>
            </a:endParaRPr>
          </a:p>
          <a:p>
            <a:pPr marL="857250" lvl="1" indent="-457200" algn="just">
              <a:buFont typeface="+mj-lt"/>
              <a:buAutoNum type="alphaLcParenR"/>
            </a:pPr>
            <a:r>
              <a:rPr lang="en-ZA" sz="1600" dirty="0" smtClean="0">
                <a:latin typeface="Arial" panose="020B0604020202020204" pitchFamily="34" charset="0"/>
                <a:cs typeface="Arial" panose="020B0604020202020204" pitchFamily="34" charset="0"/>
              </a:rPr>
              <a:t>Insertion of a provision </a:t>
            </a:r>
            <a:r>
              <a:rPr lang="en-ZA" sz="1600" dirty="0">
                <a:latin typeface="Arial" panose="020B0604020202020204" pitchFamily="34" charset="0"/>
                <a:cs typeface="Arial" panose="020B0604020202020204" pitchFamily="34" charset="0"/>
              </a:rPr>
              <a:t>for the BMA to facilitate the collection of </a:t>
            </a:r>
            <a:r>
              <a:rPr lang="en-ZA" sz="1600" dirty="0" smtClean="0">
                <a:latin typeface="Arial" panose="020B0604020202020204" pitchFamily="34" charset="0"/>
                <a:cs typeface="Arial" panose="020B0604020202020204" pitchFamily="34" charset="0"/>
              </a:rPr>
              <a:t>revenue within the border law enforcement area and at ports of entry;</a:t>
            </a:r>
            <a:endParaRPr lang="en-ZA" sz="1600" dirty="0">
              <a:latin typeface="Arial" panose="020B0604020202020204" pitchFamily="34" charset="0"/>
              <a:cs typeface="Arial" panose="020B0604020202020204" pitchFamily="34" charset="0"/>
            </a:endParaRPr>
          </a:p>
          <a:p>
            <a:pPr marL="857250" lvl="1" indent="-457200" algn="just">
              <a:buFont typeface="+mj-lt"/>
              <a:buAutoNum type="alphaLcParenR"/>
            </a:pPr>
            <a:r>
              <a:rPr lang="en-ZA" sz="1600" dirty="0" smtClean="0">
                <a:latin typeface="Arial" panose="020B0604020202020204" pitchFamily="34" charset="0"/>
                <a:cs typeface="Arial" panose="020B0604020202020204" pitchFamily="34" charset="0"/>
              </a:rPr>
              <a:t>Insertion of a provision related to the terms of office of the Commissioner and Deputy Commissioner;</a:t>
            </a:r>
          </a:p>
          <a:p>
            <a:pPr marL="857250" lvl="1" indent="-457200" algn="just">
              <a:buFont typeface="+mj-lt"/>
              <a:buAutoNum type="alphaLcParenR"/>
            </a:pPr>
            <a:r>
              <a:rPr lang="en-ZA" sz="1600" dirty="0" smtClean="0">
                <a:latin typeface="Arial" panose="020B0604020202020204" pitchFamily="34" charset="0"/>
                <a:cs typeface="Arial" panose="020B0604020202020204" pitchFamily="34" charset="0"/>
              </a:rPr>
              <a:t>Insertion of a provision to deal with the appointment and functions of a maximum of two Deputy Commissioners;</a:t>
            </a:r>
          </a:p>
        </p:txBody>
      </p:sp>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PARLIAMENTARY PROCESS </a:t>
            </a:r>
          </a:p>
          <a:p>
            <a:r>
              <a:rPr lang="en-ZA" sz="3100" b="1" dirty="0" smtClean="0"/>
              <a:t>(May 2016 – MARCH 2017)  </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24</a:t>
            </a:fld>
            <a:endParaRPr lang="en-ZA" dirty="0"/>
          </a:p>
        </p:txBody>
      </p:sp>
    </p:spTree>
    <p:extLst>
      <p:ext uri="{BB962C8B-B14F-4D97-AF65-F5344CB8AC3E}">
        <p14:creationId xmlns:p14="http://schemas.microsoft.com/office/powerpoint/2010/main" xmlns="" val="35083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28" y="1423978"/>
            <a:ext cx="8229600" cy="4681179"/>
          </a:xfrm>
        </p:spPr>
        <p:txBody>
          <a:bodyPr>
            <a:noAutofit/>
          </a:bodyPr>
          <a:lstStyle/>
          <a:p>
            <a:pPr marL="457200" indent="-457200" algn="just">
              <a:buFont typeface="+mj-lt"/>
              <a:buAutoNum type="arabicPeriod" startAt="3"/>
            </a:pPr>
            <a:r>
              <a:rPr lang="en-ZA" sz="1800" dirty="0" smtClean="0">
                <a:latin typeface="Arial" panose="020B0604020202020204" pitchFamily="34" charset="0"/>
                <a:cs typeface="Arial" panose="020B0604020202020204" pitchFamily="34" charset="0"/>
              </a:rPr>
              <a:t>Some of the important revisions made to the BMA Bill, 2016 by the Portfolio Committee on Home Affairs included (cont.):</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Revised provision relating to limitation of rights;</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Insertion of a provision to deal with quarterly reporting on the performance of the BMA;</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Improved drafting related to the provisions on the powers of entry, search, seizure, arrest and detention; </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Insertion of a provision for the Minister of Home Affairs as the Chairperson of the Inter-Ministerial Consultative Committee &amp; a revised list of members of this Committee;</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Insertion of a provision requiring the Commissioner to be consulted when the Minister delegates his functions or powers to either a Deputy Commissioner or any official of the BMA;</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Insertion of a provision requiring draft regulations to be submitted to Parliament for comments;</a:t>
            </a:r>
          </a:p>
          <a:p>
            <a:pPr marL="857250" lvl="1" indent="-457200" algn="just">
              <a:buFont typeface="+mj-lt"/>
              <a:buAutoNum type="alphaLcParenR" startAt="5"/>
            </a:pPr>
            <a:r>
              <a:rPr lang="en-ZA" sz="1600" dirty="0" smtClean="0">
                <a:latin typeface="Arial" panose="020B0604020202020204" pitchFamily="34" charset="0"/>
                <a:cs typeface="Arial" panose="020B0604020202020204" pitchFamily="34" charset="0"/>
              </a:rPr>
              <a:t>Various drafting style matters have been addressed to achieve better interpretation.</a:t>
            </a:r>
          </a:p>
          <a:p>
            <a:pPr marL="457200" indent="-457200" algn="just">
              <a:buFont typeface="+mj-lt"/>
              <a:buAutoNum type="arabicPeriod" startAt="3"/>
            </a:pPr>
            <a:endParaRPr lang="en-ZA" sz="2000"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PARLIAMENTARY PROCESS</a:t>
            </a:r>
          </a:p>
          <a:p>
            <a:r>
              <a:rPr lang="en-ZA" sz="3100" b="1" dirty="0" smtClean="0"/>
              <a:t>(May 2016 – March 2017)  </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25</a:t>
            </a:fld>
            <a:endParaRPr lang="en-ZA" dirty="0"/>
          </a:p>
        </p:txBody>
      </p:sp>
    </p:spTree>
    <p:extLst>
      <p:ext uri="{BB962C8B-B14F-4D97-AF65-F5344CB8AC3E}">
        <p14:creationId xmlns:p14="http://schemas.microsoft.com/office/powerpoint/2010/main" xmlns="" val="2977925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1656183"/>
          </a:xfrm>
          <a:solidFill>
            <a:srgbClr val="FFFF00"/>
          </a:solidFill>
        </p:spPr>
        <p:txBody>
          <a:bodyPr>
            <a:noAutofit/>
          </a:bodyPr>
          <a:lstStyle/>
          <a:p>
            <a:pPr marL="0" indent="0">
              <a:buNone/>
            </a:pPr>
            <a:endParaRPr lang="en-ZA" sz="1200" b="1" dirty="0">
              <a:solidFill>
                <a:srgbClr val="FF0000"/>
              </a:solidFill>
              <a:latin typeface="Arial" panose="020B0604020202020204" pitchFamily="34" charset="0"/>
              <a:cs typeface="Arial" panose="020B0604020202020204" pitchFamily="34" charset="0"/>
            </a:endParaRPr>
          </a:p>
          <a:p>
            <a:pPr marL="0" indent="0" algn="ctr">
              <a:buNone/>
            </a:pPr>
            <a:r>
              <a:rPr lang="en-GB" sz="4000" b="1" dirty="0" smtClean="0">
                <a:solidFill>
                  <a:srgbClr val="0000FF"/>
                </a:solidFill>
                <a:latin typeface="Arial" panose="020B0604020202020204" pitchFamily="34" charset="0"/>
                <a:cs typeface="Arial" panose="020B0604020202020204" pitchFamily="34" charset="0"/>
              </a:rPr>
              <a:t>OVERVIEW OF BMA BILL, 2016</a:t>
            </a:r>
            <a:endParaRPr lang="en-ZA" sz="4000" b="1" dirty="0" smtClean="0">
              <a:solidFill>
                <a:srgbClr val="0000FF"/>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26</a:t>
            </a:fld>
            <a:endParaRPr lang="en-ZA" dirty="0"/>
          </a:p>
        </p:txBody>
      </p:sp>
    </p:spTree>
    <p:extLst>
      <p:ext uri="{BB962C8B-B14F-4D97-AF65-F5344CB8AC3E}">
        <p14:creationId xmlns:p14="http://schemas.microsoft.com/office/powerpoint/2010/main" xmlns="" val="3018400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OVERVIEW OF BMA BILL, 2016</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018480664"/>
              </p:ext>
            </p:extLst>
          </p:nvPr>
        </p:nvGraphicFramePr>
        <p:xfrm>
          <a:off x="457200" y="1600200"/>
          <a:ext cx="7931223" cy="3701007"/>
        </p:xfrm>
        <a:graphic>
          <a:graphicData uri="http://schemas.openxmlformats.org/drawingml/2006/table">
            <a:tbl>
              <a:tblPr firstRow="1" bandRow="1">
                <a:tableStyleId>{F5AB1C69-6EDB-4FF4-983F-18BD219EF322}</a:tableStyleId>
              </a:tblPr>
              <a:tblGrid>
                <a:gridCol w="1288082"/>
                <a:gridCol w="2847060"/>
                <a:gridCol w="3796081"/>
              </a:tblGrid>
              <a:tr h="971982">
                <a:tc>
                  <a:txBody>
                    <a:bodyPr/>
                    <a:lstStyle/>
                    <a:p>
                      <a:pPr algn="ctr"/>
                      <a:r>
                        <a:rPr lang="en-GB" sz="2000" dirty="0" smtClean="0">
                          <a:solidFill>
                            <a:schemeClr val="bg1"/>
                          </a:solidFill>
                        </a:rPr>
                        <a:t>No.</a:t>
                      </a:r>
                      <a:endParaRPr lang="en-ZA" sz="2000" dirty="0">
                        <a:solidFill>
                          <a:schemeClr val="bg1"/>
                        </a:solidFill>
                      </a:endParaRPr>
                    </a:p>
                  </a:txBody>
                  <a:tcPr/>
                </a:tc>
                <a:tc>
                  <a:txBody>
                    <a:bodyPr/>
                    <a:lstStyle/>
                    <a:p>
                      <a:pPr algn="ctr"/>
                      <a:r>
                        <a:rPr lang="en-ZA" sz="2000" dirty="0" smtClean="0">
                          <a:solidFill>
                            <a:schemeClr val="bg1"/>
                          </a:solidFill>
                        </a:rPr>
                        <a:t>Sections</a:t>
                      </a:r>
                      <a:endParaRPr lang="en-ZA" sz="2000" dirty="0">
                        <a:solidFill>
                          <a:schemeClr val="bg1"/>
                        </a:solidFill>
                      </a:endParaRPr>
                    </a:p>
                  </a:txBody>
                  <a:tcPr/>
                </a:tc>
                <a:tc>
                  <a:txBody>
                    <a:bodyPr/>
                    <a:lstStyle/>
                    <a:p>
                      <a:pPr algn="ctr"/>
                      <a:r>
                        <a:rPr lang="en-GB" sz="2000" dirty="0" smtClean="0">
                          <a:solidFill>
                            <a:schemeClr val="bg1"/>
                          </a:solidFill>
                        </a:rPr>
                        <a:t>BMA </a:t>
                      </a:r>
                      <a:r>
                        <a:rPr lang="en-GB" sz="2000" baseline="0" dirty="0" smtClean="0">
                          <a:solidFill>
                            <a:schemeClr val="bg1"/>
                          </a:solidFill>
                        </a:rPr>
                        <a:t>Bill, 2016</a:t>
                      </a:r>
                      <a:endParaRPr lang="en-ZA" sz="2000" dirty="0">
                        <a:solidFill>
                          <a:schemeClr val="bg1"/>
                        </a:solidFill>
                      </a:endParaRPr>
                    </a:p>
                  </a:txBody>
                  <a:tcPr/>
                </a:tc>
              </a:tr>
              <a:tr h="909675">
                <a:tc>
                  <a:txBody>
                    <a:bodyPr/>
                    <a:lstStyle/>
                    <a:p>
                      <a:r>
                        <a:rPr lang="en-GB" dirty="0" smtClean="0"/>
                        <a:t>1</a:t>
                      </a:r>
                      <a:endParaRPr lang="en-ZA" dirty="0"/>
                    </a:p>
                  </a:txBody>
                  <a:tcPr/>
                </a:tc>
                <a:tc>
                  <a:txBody>
                    <a:bodyPr/>
                    <a:lstStyle/>
                    <a:p>
                      <a:r>
                        <a:rPr lang="en-GB" b="1" dirty="0" smtClean="0"/>
                        <a:t>Chapters</a:t>
                      </a:r>
                      <a:endParaRPr lang="en-ZA" b="1" dirty="0"/>
                    </a:p>
                  </a:txBody>
                  <a:tcPr/>
                </a:tc>
                <a:tc>
                  <a:txBody>
                    <a:bodyPr/>
                    <a:lstStyle/>
                    <a:p>
                      <a:pPr algn="ctr"/>
                      <a:r>
                        <a:rPr lang="en-GB" b="1" dirty="0" smtClean="0">
                          <a:solidFill>
                            <a:srgbClr val="FF0000"/>
                          </a:solidFill>
                        </a:rPr>
                        <a:t>11</a:t>
                      </a:r>
                      <a:endParaRPr lang="en-ZA" b="1" dirty="0">
                        <a:solidFill>
                          <a:srgbClr val="FF0000"/>
                        </a:solidFill>
                      </a:endParaRPr>
                    </a:p>
                  </a:txBody>
                  <a:tcPr/>
                </a:tc>
              </a:tr>
              <a:tr h="909675">
                <a:tc>
                  <a:txBody>
                    <a:bodyPr/>
                    <a:lstStyle/>
                    <a:p>
                      <a:r>
                        <a:rPr lang="en-GB" dirty="0" smtClean="0"/>
                        <a:t>2</a:t>
                      </a:r>
                      <a:endParaRPr lang="en-ZA" dirty="0"/>
                    </a:p>
                  </a:txBody>
                  <a:tcPr/>
                </a:tc>
                <a:tc>
                  <a:txBody>
                    <a:bodyPr/>
                    <a:lstStyle/>
                    <a:p>
                      <a:r>
                        <a:rPr lang="en-GB" b="1" dirty="0" smtClean="0"/>
                        <a:t>Clauses</a:t>
                      </a:r>
                      <a:endParaRPr lang="en-ZA" b="1" dirty="0"/>
                    </a:p>
                  </a:txBody>
                  <a:tcPr/>
                </a:tc>
                <a:tc>
                  <a:txBody>
                    <a:bodyPr/>
                    <a:lstStyle/>
                    <a:p>
                      <a:pPr algn="ctr"/>
                      <a:r>
                        <a:rPr lang="en-GB" b="1" dirty="0" smtClean="0">
                          <a:solidFill>
                            <a:srgbClr val="FF0000"/>
                          </a:solidFill>
                        </a:rPr>
                        <a:t>41</a:t>
                      </a:r>
                      <a:endParaRPr lang="en-ZA" b="1" dirty="0">
                        <a:solidFill>
                          <a:srgbClr val="FF0000"/>
                        </a:solidFill>
                      </a:endParaRPr>
                    </a:p>
                  </a:txBody>
                  <a:tcPr/>
                </a:tc>
              </a:tr>
              <a:tr h="909675">
                <a:tc>
                  <a:txBody>
                    <a:bodyPr/>
                    <a:lstStyle/>
                    <a:p>
                      <a:r>
                        <a:rPr lang="en-GB" dirty="0" smtClean="0"/>
                        <a:t>3</a:t>
                      </a:r>
                      <a:endParaRPr lang="en-ZA" dirty="0"/>
                    </a:p>
                  </a:txBody>
                  <a:tcPr/>
                </a:tc>
                <a:tc>
                  <a:txBody>
                    <a:bodyPr/>
                    <a:lstStyle/>
                    <a:p>
                      <a:r>
                        <a:rPr lang="en-GB" b="1" dirty="0" smtClean="0"/>
                        <a:t>Schedules</a:t>
                      </a:r>
                      <a:endParaRPr lang="en-ZA" b="1" dirty="0"/>
                    </a:p>
                  </a:txBody>
                  <a:tcPr/>
                </a:tc>
                <a:tc>
                  <a:txBody>
                    <a:bodyPr/>
                    <a:lstStyle/>
                    <a:p>
                      <a:pPr algn="ctr"/>
                      <a:r>
                        <a:rPr lang="en-GB" b="1" dirty="0" smtClean="0">
                          <a:solidFill>
                            <a:srgbClr val="FF0000"/>
                          </a:solidFill>
                        </a:rPr>
                        <a:t>0</a:t>
                      </a:r>
                      <a:endParaRPr lang="en-ZA" b="1" dirty="0">
                        <a:solidFill>
                          <a:srgbClr val="FF0000"/>
                        </a:solidFill>
                      </a:endParaRPr>
                    </a:p>
                  </a:txBody>
                  <a:tcPr/>
                </a:tc>
              </a:tr>
            </a:tbl>
          </a:graphicData>
        </a:graphic>
      </p:graphicFrame>
      <p:sp>
        <p:nvSpPr>
          <p:cNvPr id="3" name="Slide Number Placeholder 2"/>
          <p:cNvSpPr>
            <a:spLocks noGrp="1"/>
          </p:cNvSpPr>
          <p:nvPr>
            <p:ph type="sldNum" sz="quarter" idx="12"/>
          </p:nvPr>
        </p:nvSpPr>
        <p:spPr/>
        <p:txBody>
          <a:bodyPr/>
          <a:lstStyle/>
          <a:p>
            <a:fld id="{45723117-1FA1-40CD-8E90-1A700EF97A9B}" type="slidenum">
              <a:rPr lang="en-ZA" smtClean="0"/>
              <a:pPr/>
              <a:t>27</a:t>
            </a:fld>
            <a:endParaRPr lang="en-ZA" dirty="0"/>
          </a:p>
        </p:txBody>
      </p:sp>
    </p:spTree>
    <p:extLst>
      <p:ext uri="{BB962C8B-B14F-4D97-AF65-F5344CB8AC3E}">
        <p14:creationId xmlns:p14="http://schemas.microsoft.com/office/powerpoint/2010/main" xmlns="" val="3312287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32" y="1254770"/>
            <a:ext cx="8229600" cy="5113227"/>
          </a:xfrm>
        </p:spPr>
        <p:txBody>
          <a:bodyPr>
            <a:noAutofit/>
          </a:bodyPr>
          <a:lstStyle/>
          <a:p>
            <a:pPr marL="0" indent="0" algn="just">
              <a:buNone/>
            </a:pPr>
            <a:r>
              <a:rPr lang="en-ZA" sz="2400" dirty="0" smtClean="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457200" lvl="3" indent="0">
              <a:buNone/>
            </a:pPr>
            <a:endParaRPr lang="en-ZA" sz="2400" b="1" dirty="0">
              <a:solidFill>
                <a:srgbClr val="FF0000"/>
              </a:solidFill>
            </a:endParaRPr>
          </a:p>
        </p:txBody>
      </p:sp>
      <p:sp>
        <p:nvSpPr>
          <p:cNvPr id="4" name="Title 1"/>
          <p:cNvSpPr txBox="1">
            <a:spLocks/>
          </p:cNvSpPr>
          <p:nvPr/>
        </p:nvSpPr>
        <p:spPr>
          <a:xfrm>
            <a:off x="458332" y="111493"/>
            <a:ext cx="8219256" cy="789797"/>
          </a:xfrm>
          <a:prstGeom prst="rect">
            <a:avLst/>
          </a:prstGeom>
          <a:solidFill>
            <a:schemeClr val="accent6">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500" b="1" dirty="0" smtClean="0">
                <a:solidFill>
                  <a:schemeClr val="bg1"/>
                </a:solidFill>
              </a:rPr>
              <a:t>STRUCTURE OF BMA BILL, 2016</a:t>
            </a:r>
            <a:endParaRPr lang="en-ZA" sz="3500" b="1" dirty="0">
              <a:solidFill>
                <a:schemeClr val="bg1"/>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8" y="6262638"/>
            <a:ext cx="1584176" cy="564197"/>
          </a:xfrm>
          <a:prstGeom prst="rect">
            <a:avLst/>
          </a:prstGeom>
          <a:noFill/>
          <a:ln>
            <a:noFill/>
          </a:ln>
          <a:extLst/>
        </p:spPr>
      </p:pic>
      <p:sp>
        <p:nvSpPr>
          <p:cNvPr id="8" name="Content Placeholder 2"/>
          <p:cNvSpPr txBox="1">
            <a:spLocks/>
          </p:cNvSpPr>
          <p:nvPr/>
        </p:nvSpPr>
        <p:spPr bwMode="auto">
          <a:xfrm>
            <a:off x="325792" y="1009973"/>
            <a:ext cx="4464496" cy="5175463"/>
          </a:xfrm>
          <a:prstGeom prst="rect">
            <a:avLst/>
          </a:prstGeom>
          <a:solidFill>
            <a:schemeClr val="bg1"/>
          </a:solidFill>
          <a:ln w="12700">
            <a:solidFill>
              <a:schemeClr val="tx1"/>
            </a:solidFill>
            <a:miter lim="800000"/>
            <a:headEnd/>
            <a:tailEnd/>
          </a:ln>
        </p:spPr>
        <p:txBody>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hangingPunct="0">
              <a:defRPr sz="1600">
                <a:solidFill>
                  <a:schemeClr val="tx1"/>
                </a:solidFill>
                <a:latin typeface="Arial" charset="0"/>
                <a:ea typeface="ＭＳ Ｐゴシック" pitchFamily="34" charset="-128"/>
              </a:defRPr>
            </a:lvl6pPr>
            <a:lvl7pPr marL="2971800" indent="-228600" eaLnBrk="0" hangingPunct="0">
              <a:defRPr sz="1600">
                <a:solidFill>
                  <a:schemeClr val="tx1"/>
                </a:solidFill>
                <a:latin typeface="Arial" charset="0"/>
                <a:ea typeface="ＭＳ Ｐゴシック" pitchFamily="34" charset="-128"/>
              </a:defRPr>
            </a:lvl7pPr>
            <a:lvl8pPr marL="3429000" indent="-228600" eaLnBrk="0" hangingPunct="0">
              <a:defRPr sz="1600">
                <a:solidFill>
                  <a:schemeClr val="tx1"/>
                </a:solidFill>
                <a:latin typeface="Arial" charset="0"/>
                <a:ea typeface="ＭＳ Ｐゴシック" pitchFamily="34" charset="-128"/>
              </a:defRPr>
            </a:lvl8pPr>
            <a:lvl9pPr marL="3886200" indent="-228600" eaLnBrk="0" hangingPunct="0">
              <a:defRPr sz="1600">
                <a:solidFill>
                  <a:schemeClr val="tx1"/>
                </a:solidFill>
                <a:latin typeface="Arial" charset="0"/>
                <a:ea typeface="ＭＳ Ｐゴシック" pitchFamily="34" charset="-128"/>
              </a:defRPr>
            </a:lvl9pPr>
          </a:lstStyle>
          <a:p>
            <a:r>
              <a:rPr lang="en-ZA" sz="1150" b="1" dirty="0" smtClean="0">
                <a:solidFill>
                  <a:srgbClr val="0000FF"/>
                </a:solidFill>
              </a:rPr>
              <a:t>LONG TITLE</a:t>
            </a:r>
          </a:p>
          <a:p>
            <a:endParaRPr lang="en-ZA" sz="1150" b="1" dirty="0" smtClean="0">
              <a:solidFill>
                <a:srgbClr val="0000FF"/>
              </a:solidFill>
            </a:endParaRPr>
          </a:p>
          <a:p>
            <a:r>
              <a:rPr lang="en-ZA" sz="1150" b="1" dirty="0" smtClean="0">
                <a:solidFill>
                  <a:srgbClr val="0000FF"/>
                </a:solidFill>
              </a:rPr>
              <a:t>PREAMBLE</a:t>
            </a:r>
          </a:p>
          <a:p>
            <a:endParaRPr lang="en-ZA" sz="1150" b="1" dirty="0" smtClean="0">
              <a:solidFill>
                <a:srgbClr val="0000FF"/>
              </a:solidFill>
            </a:endParaRPr>
          </a:p>
          <a:p>
            <a:r>
              <a:rPr lang="en-ZA" sz="1150" b="1" dirty="0" smtClean="0">
                <a:solidFill>
                  <a:srgbClr val="0000FF"/>
                </a:solidFill>
              </a:rPr>
              <a:t>CHAPTER </a:t>
            </a:r>
            <a:r>
              <a:rPr lang="en-ZA" sz="1150" b="1" dirty="0">
                <a:solidFill>
                  <a:srgbClr val="0000FF"/>
                </a:solidFill>
              </a:rPr>
              <a:t>1</a:t>
            </a:r>
          </a:p>
          <a:p>
            <a:r>
              <a:rPr lang="en-ZA" sz="1150" b="1" dirty="0">
                <a:solidFill>
                  <a:srgbClr val="0000FF"/>
                </a:solidFill>
              </a:rPr>
              <a:t>DEFINITIONS, APPLICATION AND OBJECT </a:t>
            </a:r>
            <a:r>
              <a:rPr lang="en-ZA" sz="1150" b="1" dirty="0" smtClean="0">
                <a:solidFill>
                  <a:srgbClr val="0000FF"/>
                </a:solidFill>
              </a:rPr>
              <a:t>OF THE ACT</a:t>
            </a:r>
            <a:endParaRPr lang="en-ZA" sz="1150" b="1" dirty="0">
              <a:solidFill>
                <a:srgbClr val="0000FF"/>
              </a:solidFill>
            </a:endParaRPr>
          </a:p>
          <a:p>
            <a:r>
              <a:rPr lang="en-ZA" sz="1150" b="1" dirty="0">
                <a:solidFill>
                  <a:srgbClr val="0000FF"/>
                </a:solidFill>
              </a:rPr>
              <a:t> </a:t>
            </a:r>
          </a:p>
          <a:p>
            <a:pPr marL="228600" indent="-228600">
              <a:buFont typeface="+mj-lt"/>
              <a:buAutoNum type="arabicPeriod"/>
            </a:pPr>
            <a:r>
              <a:rPr lang="en-ZA" sz="1150" dirty="0" smtClean="0"/>
              <a:t>Definitions</a:t>
            </a:r>
            <a:endParaRPr lang="en-ZA" sz="1150" dirty="0"/>
          </a:p>
          <a:p>
            <a:pPr marL="228600" indent="-228600">
              <a:buFont typeface="+mj-lt"/>
              <a:buAutoNum type="arabicPeriod"/>
            </a:pPr>
            <a:r>
              <a:rPr lang="en-ZA" sz="1150" dirty="0" smtClean="0"/>
              <a:t>Application </a:t>
            </a:r>
            <a:r>
              <a:rPr lang="en-ZA" sz="1150" dirty="0"/>
              <a:t>of Act</a:t>
            </a:r>
          </a:p>
          <a:p>
            <a:pPr marL="228600" indent="-228600">
              <a:buFont typeface="+mj-lt"/>
              <a:buAutoNum type="arabicPeriod"/>
            </a:pPr>
            <a:r>
              <a:rPr lang="en-ZA" sz="1150" dirty="0" smtClean="0"/>
              <a:t>Object </a:t>
            </a:r>
            <a:r>
              <a:rPr lang="en-ZA" sz="1150" dirty="0"/>
              <a:t>of Act </a:t>
            </a:r>
          </a:p>
          <a:p>
            <a:r>
              <a:rPr lang="en-ZA" sz="1150" dirty="0"/>
              <a:t> </a:t>
            </a:r>
          </a:p>
          <a:p>
            <a:r>
              <a:rPr lang="en-ZA" sz="1150" b="1" dirty="0">
                <a:solidFill>
                  <a:srgbClr val="0000FF"/>
                </a:solidFill>
              </a:rPr>
              <a:t>CHAPTER 2</a:t>
            </a:r>
          </a:p>
          <a:p>
            <a:r>
              <a:rPr lang="en-ZA" sz="1150" b="1" dirty="0">
                <a:solidFill>
                  <a:srgbClr val="0000FF"/>
                </a:solidFill>
              </a:rPr>
              <a:t>BORDER MANAGEMENT AUTHORITY</a:t>
            </a:r>
          </a:p>
          <a:p>
            <a:r>
              <a:rPr lang="en-ZA" sz="1150" dirty="0"/>
              <a:t> </a:t>
            </a:r>
          </a:p>
          <a:p>
            <a:r>
              <a:rPr lang="en-ZA" sz="1150" dirty="0" smtClean="0"/>
              <a:t>4. Establishment </a:t>
            </a:r>
            <a:r>
              <a:rPr lang="en-ZA" sz="1150" dirty="0"/>
              <a:t>of </a:t>
            </a:r>
            <a:r>
              <a:rPr lang="en-ZA" sz="1150" dirty="0" smtClean="0"/>
              <a:t>Border Management Authority</a:t>
            </a:r>
          </a:p>
          <a:p>
            <a:r>
              <a:rPr lang="en-ZA" sz="1150" dirty="0" smtClean="0"/>
              <a:t>5. Functions </a:t>
            </a:r>
            <a:r>
              <a:rPr lang="en-ZA" sz="1150" dirty="0"/>
              <a:t>of Authority</a:t>
            </a:r>
          </a:p>
          <a:p>
            <a:r>
              <a:rPr lang="en-ZA" sz="1150" dirty="0" smtClean="0"/>
              <a:t>6. Composition </a:t>
            </a:r>
            <a:r>
              <a:rPr lang="en-ZA" sz="1150" dirty="0"/>
              <a:t>of Authority</a:t>
            </a:r>
          </a:p>
          <a:p>
            <a:r>
              <a:rPr lang="en-ZA" sz="1150" dirty="0"/>
              <a:t> </a:t>
            </a:r>
          </a:p>
          <a:p>
            <a:r>
              <a:rPr lang="en-ZA" sz="1150" b="1" dirty="0">
                <a:solidFill>
                  <a:srgbClr val="0000FF"/>
                </a:solidFill>
              </a:rPr>
              <a:t>CHAPTER 3</a:t>
            </a:r>
          </a:p>
          <a:p>
            <a:r>
              <a:rPr lang="en-ZA" sz="1150" b="1" dirty="0" smtClean="0">
                <a:solidFill>
                  <a:srgbClr val="0000FF"/>
                </a:solidFill>
              </a:rPr>
              <a:t>COMMISSIONER AND DEPUTY COMMISSIONERS</a:t>
            </a:r>
            <a:endParaRPr lang="en-ZA" sz="1150" b="1" dirty="0">
              <a:solidFill>
                <a:srgbClr val="0000FF"/>
              </a:solidFill>
            </a:endParaRPr>
          </a:p>
          <a:p>
            <a:r>
              <a:rPr lang="en-ZA" sz="1150" b="1" dirty="0"/>
              <a:t> </a:t>
            </a:r>
            <a:endParaRPr lang="en-ZA" sz="1150" dirty="0"/>
          </a:p>
          <a:p>
            <a:r>
              <a:rPr lang="en-ZA" sz="1150" dirty="0" smtClean="0"/>
              <a:t>7. Appointment </a:t>
            </a:r>
            <a:r>
              <a:rPr lang="en-ZA" sz="1150" dirty="0"/>
              <a:t>of </a:t>
            </a:r>
            <a:r>
              <a:rPr lang="en-ZA" sz="1150" dirty="0" smtClean="0"/>
              <a:t>Commissioner and Deputy Commissioners</a:t>
            </a:r>
            <a:endParaRPr lang="en-ZA" sz="1150" dirty="0"/>
          </a:p>
          <a:p>
            <a:r>
              <a:rPr lang="en-ZA" sz="1150" dirty="0" smtClean="0"/>
              <a:t>8. Terms </a:t>
            </a:r>
            <a:r>
              <a:rPr lang="en-ZA" sz="1150" dirty="0"/>
              <a:t>of office of </a:t>
            </a:r>
            <a:r>
              <a:rPr lang="en-ZA" sz="1150" dirty="0" smtClean="0"/>
              <a:t>Commissioner and Deputy Commissioners</a:t>
            </a:r>
            <a:endParaRPr lang="en-ZA" sz="1150" dirty="0"/>
          </a:p>
          <a:p>
            <a:r>
              <a:rPr lang="en-ZA" sz="1150" dirty="0"/>
              <a:t>9. </a:t>
            </a:r>
            <a:r>
              <a:rPr lang="en-ZA" sz="1150" dirty="0" smtClean="0"/>
              <a:t> Removal </a:t>
            </a:r>
            <a:r>
              <a:rPr lang="en-ZA" sz="1150" dirty="0"/>
              <a:t>of </a:t>
            </a:r>
            <a:r>
              <a:rPr lang="en-ZA" sz="1150" dirty="0" smtClean="0"/>
              <a:t>Commissioner and Deputy Commissioners </a:t>
            </a:r>
            <a:r>
              <a:rPr lang="en-ZA" sz="1150" dirty="0"/>
              <a:t>from office</a:t>
            </a:r>
          </a:p>
          <a:p>
            <a:r>
              <a:rPr lang="en-ZA" sz="1150" dirty="0"/>
              <a:t>10</a:t>
            </a:r>
            <a:r>
              <a:rPr lang="en-ZA" sz="1150" dirty="0" smtClean="0"/>
              <a:t>. Conditions </a:t>
            </a:r>
            <a:r>
              <a:rPr lang="en-ZA" sz="1150" dirty="0"/>
              <a:t>of service and remuneration of </a:t>
            </a:r>
            <a:r>
              <a:rPr lang="en-ZA" sz="1150" dirty="0" smtClean="0"/>
              <a:t>Commissioner and Deputy Commissioners</a:t>
            </a:r>
            <a:endParaRPr lang="en-ZA" sz="1150" dirty="0"/>
          </a:p>
          <a:p>
            <a:r>
              <a:rPr lang="en-ZA" sz="1150" dirty="0" smtClean="0"/>
              <a:t>11. Functions </a:t>
            </a:r>
            <a:r>
              <a:rPr lang="en-ZA" sz="1150" dirty="0"/>
              <a:t>of </a:t>
            </a:r>
            <a:r>
              <a:rPr lang="en-ZA" sz="1150" dirty="0" smtClean="0"/>
              <a:t>Commissioner and Deputy Commissioners</a:t>
            </a:r>
            <a:endParaRPr lang="en-ZA" sz="1150" dirty="0"/>
          </a:p>
          <a:p>
            <a:r>
              <a:rPr lang="en-ZA" sz="1150" dirty="0" smtClean="0"/>
              <a:t>12. Delegation </a:t>
            </a:r>
            <a:r>
              <a:rPr lang="en-ZA" sz="1150" dirty="0"/>
              <a:t>by Commissioner </a:t>
            </a:r>
          </a:p>
          <a:p>
            <a:r>
              <a:rPr lang="en-ZA" sz="1200" b="1" dirty="0"/>
              <a:t> </a:t>
            </a:r>
            <a:endParaRPr lang="en-ZA" sz="1200" dirty="0"/>
          </a:p>
        </p:txBody>
      </p:sp>
      <p:sp>
        <p:nvSpPr>
          <p:cNvPr id="9" name="Content Placeholder 2"/>
          <p:cNvSpPr txBox="1">
            <a:spLocks/>
          </p:cNvSpPr>
          <p:nvPr/>
        </p:nvSpPr>
        <p:spPr bwMode="auto">
          <a:xfrm>
            <a:off x="4922828" y="1004005"/>
            <a:ext cx="3888432" cy="5181432"/>
          </a:xfrm>
          <a:prstGeom prst="rect">
            <a:avLst/>
          </a:prstGeom>
          <a:solidFill>
            <a:schemeClr val="bg1"/>
          </a:solidFill>
          <a:ln w="12700">
            <a:solidFill>
              <a:schemeClr val="tx1"/>
            </a:solidFill>
            <a:miter lim="800000"/>
            <a:headEnd/>
            <a:tailEnd/>
          </a:ln>
        </p:spPr>
        <p:txBody>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hangingPunct="0">
              <a:defRPr sz="1600">
                <a:solidFill>
                  <a:schemeClr val="tx1"/>
                </a:solidFill>
                <a:latin typeface="Arial" charset="0"/>
                <a:ea typeface="ＭＳ Ｐゴシック" pitchFamily="34" charset="-128"/>
              </a:defRPr>
            </a:lvl6pPr>
            <a:lvl7pPr marL="2971800" indent="-228600" eaLnBrk="0" hangingPunct="0">
              <a:defRPr sz="1600">
                <a:solidFill>
                  <a:schemeClr val="tx1"/>
                </a:solidFill>
                <a:latin typeface="Arial" charset="0"/>
                <a:ea typeface="ＭＳ Ｐゴシック" pitchFamily="34" charset="-128"/>
              </a:defRPr>
            </a:lvl7pPr>
            <a:lvl8pPr marL="3429000" indent="-228600" eaLnBrk="0" hangingPunct="0">
              <a:defRPr sz="1600">
                <a:solidFill>
                  <a:schemeClr val="tx1"/>
                </a:solidFill>
                <a:latin typeface="Arial" charset="0"/>
                <a:ea typeface="ＭＳ Ｐゴシック" pitchFamily="34" charset="-128"/>
              </a:defRPr>
            </a:lvl8pPr>
            <a:lvl9pPr marL="3886200" indent="-228600" eaLnBrk="0" hangingPunct="0">
              <a:defRPr sz="1600">
                <a:solidFill>
                  <a:schemeClr val="tx1"/>
                </a:solidFill>
                <a:latin typeface="Arial" charset="0"/>
                <a:ea typeface="ＭＳ Ｐゴシック" pitchFamily="34" charset="-128"/>
              </a:defRPr>
            </a:lvl9pPr>
          </a:lstStyle>
          <a:p>
            <a:r>
              <a:rPr lang="en-ZA" sz="1200" b="1" dirty="0">
                <a:solidFill>
                  <a:srgbClr val="0000FF"/>
                </a:solidFill>
              </a:rPr>
              <a:t>CHAPTER 4</a:t>
            </a:r>
            <a:endParaRPr lang="en-ZA" sz="1200" dirty="0">
              <a:solidFill>
                <a:srgbClr val="0000FF"/>
              </a:solidFill>
            </a:endParaRPr>
          </a:p>
          <a:p>
            <a:r>
              <a:rPr lang="en-ZA" sz="1200" b="1" dirty="0">
                <a:solidFill>
                  <a:srgbClr val="0000FF"/>
                </a:solidFill>
              </a:rPr>
              <a:t>APPOINTMENT AND FUNCTIONS OF OFFICIALS</a:t>
            </a:r>
            <a:endParaRPr lang="en-ZA" sz="1200" dirty="0">
              <a:solidFill>
                <a:srgbClr val="0000FF"/>
              </a:solidFill>
            </a:endParaRPr>
          </a:p>
          <a:p>
            <a:r>
              <a:rPr lang="en-ZA" sz="1200" b="1" dirty="0"/>
              <a:t> </a:t>
            </a:r>
            <a:endParaRPr lang="en-ZA" sz="1200" dirty="0"/>
          </a:p>
          <a:p>
            <a:r>
              <a:rPr lang="en-ZA" sz="1200" dirty="0" smtClean="0"/>
              <a:t>13. Appointment </a:t>
            </a:r>
            <a:r>
              <a:rPr lang="en-ZA" sz="1200" dirty="0"/>
              <a:t>of officials</a:t>
            </a:r>
          </a:p>
          <a:p>
            <a:r>
              <a:rPr lang="en-ZA" sz="1200" dirty="0" smtClean="0"/>
              <a:t>14. Commissioned </a:t>
            </a:r>
            <a:r>
              <a:rPr lang="en-ZA" sz="1200" dirty="0"/>
              <a:t>officers</a:t>
            </a:r>
          </a:p>
          <a:p>
            <a:pPr marL="228600" indent="-228600">
              <a:buAutoNum type="arabicPeriod" startAt="15"/>
            </a:pPr>
            <a:r>
              <a:rPr lang="en-ZA" sz="1200" dirty="0" smtClean="0"/>
              <a:t>Duties</a:t>
            </a:r>
            <a:r>
              <a:rPr lang="en-ZA" sz="1200" dirty="0"/>
              <a:t>, functions and powers of officers of border </a:t>
            </a:r>
            <a:r>
              <a:rPr lang="en-ZA" sz="1200" dirty="0" smtClean="0"/>
              <a:t>guard</a:t>
            </a:r>
          </a:p>
          <a:p>
            <a:pPr marL="228600" indent="-228600">
              <a:buAutoNum type="arabicPeriod" startAt="15"/>
            </a:pPr>
            <a:endParaRPr lang="en-GB" sz="1200" dirty="0"/>
          </a:p>
          <a:p>
            <a:r>
              <a:rPr lang="en-ZA" sz="1200" b="1" dirty="0">
                <a:solidFill>
                  <a:srgbClr val="0000FF"/>
                </a:solidFill>
              </a:rPr>
              <a:t>CHAPTER 5</a:t>
            </a:r>
            <a:endParaRPr lang="en-ZA" sz="1200" dirty="0">
              <a:solidFill>
                <a:srgbClr val="0000FF"/>
              </a:solidFill>
            </a:endParaRPr>
          </a:p>
          <a:p>
            <a:r>
              <a:rPr lang="en-ZA" sz="1200" b="1" dirty="0">
                <a:solidFill>
                  <a:srgbClr val="0000FF"/>
                </a:solidFill>
              </a:rPr>
              <a:t>EMPLOYMENT TERMS AND CONDITIONS OF OFFICIALS</a:t>
            </a:r>
            <a:endParaRPr lang="en-ZA" sz="1200" dirty="0">
              <a:solidFill>
                <a:srgbClr val="0000FF"/>
              </a:solidFill>
            </a:endParaRPr>
          </a:p>
          <a:p>
            <a:r>
              <a:rPr lang="en-ZA" sz="1200" b="1" dirty="0"/>
              <a:t> </a:t>
            </a:r>
            <a:endParaRPr lang="en-ZA" sz="1200" dirty="0"/>
          </a:p>
          <a:p>
            <a:r>
              <a:rPr lang="en-ZA" sz="1200" dirty="0" smtClean="0"/>
              <a:t>16. Terms </a:t>
            </a:r>
            <a:r>
              <a:rPr lang="en-ZA" sz="1200" dirty="0"/>
              <a:t>and conditions of employment </a:t>
            </a:r>
          </a:p>
          <a:p>
            <a:r>
              <a:rPr lang="en-ZA" sz="1200" dirty="0" smtClean="0"/>
              <a:t>17. Limitation </a:t>
            </a:r>
            <a:r>
              <a:rPr lang="en-ZA" sz="1200" dirty="0"/>
              <a:t>of rights </a:t>
            </a:r>
          </a:p>
          <a:p>
            <a:r>
              <a:rPr lang="en-ZA" sz="1200" dirty="0"/>
              <a:t> </a:t>
            </a:r>
          </a:p>
          <a:p>
            <a:r>
              <a:rPr lang="en-ZA" sz="1200" b="1" dirty="0">
                <a:solidFill>
                  <a:srgbClr val="0000FF"/>
                </a:solidFill>
              </a:rPr>
              <a:t>CHAPTER 6</a:t>
            </a:r>
            <a:endParaRPr lang="en-ZA" sz="1200" dirty="0">
              <a:solidFill>
                <a:srgbClr val="0000FF"/>
              </a:solidFill>
            </a:endParaRPr>
          </a:p>
          <a:p>
            <a:r>
              <a:rPr lang="en-ZA" sz="1200" b="1" dirty="0">
                <a:solidFill>
                  <a:srgbClr val="0000FF"/>
                </a:solidFill>
              </a:rPr>
              <a:t>POWERS OF ENTRY, </a:t>
            </a:r>
            <a:r>
              <a:rPr lang="en-ZA" sz="1200" b="1" dirty="0" smtClean="0">
                <a:solidFill>
                  <a:srgbClr val="0000FF"/>
                </a:solidFill>
              </a:rPr>
              <a:t>SEARCH, SEIZURE ARREST AND DETENTION</a:t>
            </a:r>
            <a:endParaRPr lang="en-ZA" sz="1200" dirty="0">
              <a:solidFill>
                <a:srgbClr val="0000FF"/>
              </a:solidFill>
            </a:endParaRPr>
          </a:p>
          <a:p>
            <a:r>
              <a:rPr lang="en-ZA" sz="1200" b="1" dirty="0"/>
              <a:t> </a:t>
            </a:r>
            <a:endParaRPr lang="en-ZA" sz="1200" dirty="0"/>
          </a:p>
          <a:p>
            <a:r>
              <a:rPr lang="en-ZA" sz="1200" dirty="0" smtClean="0"/>
              <a:t>18. Powers </a:t>
            </a:r>
            <a:r>
              <a:rPr lang="en-ZA" sz="1200" dirty="0"/>
              <a:t>of entry, </a:t>
            </a:r>
            <a:r>
              <a:rPr lang="en-ZA" sz="1200" dirty="0" smtClean="0"/>
              <a:t>search, seizure, arrest and detention</a:t>
            </a:r>
          </a:p>
          <a:p>
            <a:r>
              <a:rPr lang="en-ZA" sz="1200" dirty="0" smtClean="0"/>
              <a:t>19. Routine </a:t>
            </a:r>
            <a:r>
              <a:rPr lang="en-ZA" sz="1200" dirty="0"/>
              <a:t>searches and seizures</a:t>
            </a:r>
          </a:p>
          <a:p>
            <a:r>
              <a:rPr lang="en-ZA" sz="1200" dirty="0" smtClean="0"/>
              <a:t>20. Powers </a:t>
            </a:r>
            <a:r>
              <a:rPr lang="en-ZA" sz="1200" dirty="0"/>
              <a:t>relating to vessels within maritime borders</a:t>
            </a:r>
          </a:p>
          <a:p>
            <a:r>
              <a:rPr lang="en-ZA" sz="1200" dirty="0" smtClean="0"/>
              <a:t>21. Arrested or detained persons </a:t>
            </a:r>
            <a:r>
              <a:rPr lang="en-ZA" sz="1200" dirty="0"/>
              <a:t>and seized goods</a:t>
            </a:r>
          </a:p>
          <a:p>
            <a:r>
              <a:rPr lang="en-ZA" sz="1200" dirty="0"/>
              <a:t> </a:t>
            </a:r>
          </a:p>
          <a:p>
            <a:pPr marL="228600" indent="-228600">
              <a:buAutoNum type="arabicPeriod" startAt="15"/>
            </a:pPr>
            <a:endParaRPr lang="en-ZA" sz="1200"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28</a:t>
            </a:fld>
            <a:endParaRPr lang="en-ZA" dirty="0"/>
          </a:p>
        </p:txBody>
      </p:sp>
    </p:spTree>
    <p:extLst>
      <p:ext uri="{BB962C8B-B14F-4D97-AF65-F5344CB8AC3E}">
        <p14:creationId xmlns:p14="http://schemas.microsoft.com/office/powerpoint/2010/main" xmlns="" val="298396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32" y="1254770"/>
            <a:ext cx="8229600" cy="5113227"/>
          </a:xfrm>
        </p:spPr>
        <p:txBody>
          <a:bodyPr>
            <a:noAutofit/>
          </a:bodyPr>
          <a:lstStyle/>
          <a:p>
            <a:pPr marL="0" indent="0" algn="just">
              <a:buNone/>
            </a:pPr>
            <a:r>
              <a:rPr lang="en-ZA" sz="2400" dirty="0" smtClean="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457200" lvl="3" indent="0">
              <a:buNone/>
            </a:pPr>
            <a:endParaRPr lang="en-ZA" b="1" dirty="0">
              <a:solidFill>
                <a:srgbClr val="FF0000"/>
              </a:solidFill>
            </a:endParaRPr>
          </a:p>
        </p:txBody>
      </p:sp>
      <p:sp>
        <p:nvSpPr>
          <p:cNvPr id="4" name="Title 1"/>
          <p:cNvSpPr txBox="1">
            <a:spLocks/>
          </p:cNvSpPr>
          <p:nvPr/>
        </p:nvSpPr>
        <p:spPr>
          <a:xfrm>
            <a:off x="457200" y="404664"/>
            <a:ext cx="8219256" cy="850106"/>
          </a:xfrm>
          <a:prstGeom prst="rect">
            <a:avLst/>
          </a:prstGeom>
          <a:solidFill>
            <a:schemeClr val="accent6">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b="1" dirty="0" smtClean="0">
                <a:solidFill>
                  <a:schemeClr val="bg1"/>
                </a:solidFill>
              </a:rPr>
              <a:t>STRUCTURE OF BMA BILL, 2016</a:t>
            </a:r>
            <a:endParaRPr lang="en-ZA" sz="3600" b="1" dirty="0">
              <a:solidFill>
                <a:schemeClr val="bg1"/>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Content Placeholder 2"/>
          <p:cNvSpPr txBox="1">
            <a:spLocks/>
          </p:cNvSpPr>
          <p:nvPr/>
        </p:nvSpPr>
        <p:spPr>
          <a:xfrm>
            <a:off x="458332" y="1412776"/>
            <a:ext cx="8229600" cy="49552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3" indent="0" algn="ctr">
              <a:buFont typeface="Arial" pitchFamily="34" charset="0"/>
              <a:buNone/>
            </a:pPr>
            <a:endParaRPr lang="en-ZA" sz="3200" b="1" dirty="0" smtClean="0">
              <a:solidFill>
                <a:srgbClr val="FF0000"/>
              </a:solidFill>
              <a:latin typeface="Arial" panose="020B0604020202020204" pitchFamily="34" charset="0"/>
              <a:cs typeface="Arial" panose="020B0604020202020204" pitchFamily="34" charset="0"/>
            </a:endParaRPr>
          </a:p>
          <a:p>
            <a:pPr marL="457200" lvl="3" indent="0">
              <a:buFont typeface="Arial" pitchFamily="34" charset="0"/>
              <a:buNone/>
            </a:pPr>
            <a:endParaRPr lang="en-ZA" b="1" dirty="0">
              <a:solidFill>
                <a:srgbClr val="FF0000"/>
              </a:solidFill>
            </a:endParaRPr>
          </a:p>
        </p:txBody>
      </p:sp>
      <p:sp>
        <p:nvSpPr>
          <p:cNvPr id="8" name="Content Placeholder 2"/>
          <p:cNvSpPr txBox="1">
            <a:spLocks/>
          </p:cNvSpPr>
          <p:nvPr/>
        </p:nvSpPr>
        <p:spPr bwMode="auto">
          <a:xfrm>
            <a:off x="468313" y="1340768"/>
            <a:ext cx="3959671" cy="4614862"/>
          </a:xfrm>
          <a:prstGeom prst="rect">
            <a:avLst/>
          </a:prstGeom>
          <a:solidFill>
            <a:schemeClr val="bg1"/>
          </a:solidFill>
          <a:ln w="12700">
            <a:solidFill>
              <a:schemeClr val="tx1"/>
            </a:solidFill>
            <a:miter lim="800000"/>
            <a:headEnd/>
            <a:tailEnd/>
          </a:ln>
        </p:spPr>
        <p:txBody>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hangingPunct="0">
              <a:defRPr sz="1600">
                <a:solidFill>
                  <a:schemeClr val="tx1"/>
                </a:solidFill>
                <a:latin typeface="Arial" charset="0"/>
                <a:ea typeface="ＭＳ Ｐゴシック" pitchFamily="34" charset="-128"/>
              </a:defRPr>
            </a:lvl6pPr>
            <a:lvl7pPr marL="2971800" indent="-228600" eaLnBrk="0" hangingPunct="0">
              <a:defRPr sz="1600">
                <a:solidFill>
                  <a:schemeClr val="tx1"/>
                </a:solidFill>
                <a:latin typeface="Arial" charset="0"/>
                <a:ea typeface="ＭＳ Ｐゴシック" pitchFamily="34" charset="-128"/>
              </a:defRPr>
            </a:lvl7pPr>
            <a:lvl8pPr marL="3429000" indent="-228600" eaLnBrk="0" hangingPunct="0">
              <a:defRPr sz="1600">
                <a:solidFill>
                  <a:schemeClr val="tx1"/>
                </a:solidFill>
                <a:latin typeface="Arial" charset="0"/>
                <a:ea typeface="ＭＳ Ｐゴシック" pitchFamily="34" charset="-128"/>
              </a:defRPr>
            </a:lvl8pPr>
            <a:lvl9pPr marL="3886200" indent="-228600" eaLnBrk="0" hangingPunct="0">
              <a:defRPr sz="1600">
                <a:solidFill>
                  <a:schemeClr val="tx1"/>
                </a:solidFill>
                <a:latin typeface="Arial" charset="0"/>
                <a:ea typeface="ＭＳ Ｐゴシック" pitchFamily="34" charset="-128"/>
              </a:defRPr>
            </a:lvl9pPr>
          </a:lstStyle>
          <a:p>
            <a:r>
              <a:rPr lang="en-ZA" sz="1200" b="1" dirty="0">
                <a:solidFill>
                  <a:srgbClr val="0000FF"/>
                </a:solidFill>
              </a:rPr>
              <a:t>CHAPTER 7</a:t>
            </a:r>
            <a:endParaRPr lang="en-ZA" sz="1200" dirty="0">
              <a:solidFill>
                <a:srgbClr val="0000FF"/>
              </a:solidFill>
            </a:endParaRPr>
          </a:p>
          <a:p>
            <a:r>
              <a:rPr lang="en-ZA" sz="1200" b="1" dirty="0">
                <a:solidFill>
                  <a:srgbClr val="0000FF"/>
                </a:solidFill>
              </a:rPr>
              <a:t>FUNDS AND IMMOVABLE PROPERTY</a:t>
            </a:r>
            <a:endParaRPr lang="en-ZA" sz="1200" dirty="0">
              <a:solidFill>
                <a:srgbClr val="0000FF"/>
              </a:solidFill>
            </a:endParaRPr>
          </a:p>
          <a:p>
            <a:r>
              <a:rPr lang="en-ZA" sz="1200" b="1" dirty="0"/>
              <a:t> </a:t>
            </a:r>
            <a:endParaRPr lang="en-ZA" sz="1200" dirty="0"/>
          </a:p>
          <a:p>
            <a:r>
              <a:rPr lang="en-ZA" sz="1200" dirty="0" smtClean="0"/>
              <a:t>22. Funds </a:t>
            </a:r>
            <a:r>
              <a:rPr lang="en-ZA" sz="1200" dirty="0"/>
              <a:t>of Authority</a:t>
            </a:r>
          </a:p>
          <a:p>
            <a:r>
              <a:rPr lang="en-ZA" sz="1200" dirty="0" smtClean="0"/>
              <a:t>23. Immovable </a:t>
            </a:r>
            <a:r>
              <a:rPr lang="en-ZA" sz="1200" dirty="0"/>
              <a:t>property</a:t>
            </a:r>
          </a:p>
          <a:p>
            <a:endParaRPr lang="en-ZA" sz="1200" dirty="0"/>
          </a:p>
          <a:p>
            <a:r>
              <a:rPr lang="en-ZA" sz="1200" b="1" dirty="0">
                <a:solidFill>
                  <a:srgbClr val="0000FF"/>
                </a:solidFill>
              </a:rPr>
              <a:t>CHAPTER 8</a:t>
            </a:r>
            <a:endParaRPr lang="en-ZA" sz="1200" dirty="0">
              <a:solidFill>
                <a:srgbClr val="0000FF"/>
              </a:solidFill>
            </a:endParaRPr>
          </a:p>
          <a:p>
            <a:r>
              <a:rPr lang="en-ZA" sz="1200" b="1" dirty="0">
                <a:solidFill>
                  <a:srgbClr val="0000FF"/>
                </a:solidFill>
              </a:rPr>
              <a:t>COMMITTEES AND IMPLEMENTATION PROTOCOLS</a:t>
            </a:r>
            <a:endParaRPr lang="en-ZA" sz="1200" dirty="0">
              <a:solidFill>
                <a:srgbClr val="0000FF"/>
              </a:solidFill>
            </a:endParaRPr>
          </a:p>
          <a:p>
            <a:r>
              <a:rPr lang="en-ZA" sz="1200" dirty="0"/>
              <a:t> </a:t>
            </a:r>
          </a:p>
          <a:p>
            <a:r>
              <a:rPr lang="en-ZA" sz="1200" dirty="0" smtClean="0"/>
              <a:t>24. Inter-Ministerial </a:t>
            </a:r>
            <a:r>
              <a:rPr lang="en-ZA" sz="1200" dirty="0"/>
              <a:t>Consultative Committee</a:t>
            </a:r>
          </a:p>
          <a:p>
            <a:r>
              <a:rPr lang="en-ZA" sz="1200" dirty="0" smtClean="0"/>
              <a:t>25. Border </a:t>
            </a:r>
            <a:r>
              <a:rPr lang="en-ZA" sz="1200" dirty="0"/>
              <a:t>Technical Committee</a:t>
            </a:r>
          </a:p>
          <a:p>
            <a:r>
              <a:rPr lang="en-ZA" sz="1200" dirty="0" smtClean="0"/>
              <a:t>26. Advisory </a:t>
            </a:r>
            <a:r>
              <a:rPr lang="en-ZA" sz="1200" dirty="0"/>
              <a:t>committees</a:t>
            </a:r>
          </a:p>
          <a:p>
            <a:r>
              <a:rPr lang="en-ZA" sz="1200" dirty="0" smtClean="0"/>
              <a:t>27. Implementation </a:t>
            </a:r>
            <a:r>
              <a:rPr lang="en-ZA" sz="1200" dirty="0"/>
              <a:t>protocols</a:t>
            </a:r>
          </a:p>
          <a:p>
            <a:r>
              <a:rPr lang="en-ZA" sz="1200" b="1" dirty="0"/>
              <a:t> </a:t>
            </a:r>
            <a:endParaRPr lang="en-ZA" sz="1200" dirty="0"/>
          </a:p>
          <a:p>
            <a:r>
              <a:rPr lang="en-ZA" sz="1200" b="1" dirty="0">
                <a:solidFill>
                  <a:srgbClr val="0000FF"/>
                </a:solidFill>
              </a:rPr>
              <a:t>CHAPTER 9</a:t>
            </a:r>
            <a:endParaRPr lang="en-ZA" sz="1200" dirty="0">
              <a:solidFill>
                <a:srgbClr val="0000FF"/>
              </a:solidFill>
            </a:endParaRPr>
          </a:p>
          <a:p>
            <a:r>
              <a:rPr lang="en-ZA" sz="1200" b="1" dirty="0">
                <a:solidFill>
                  <a:srgbClr val="0000FF"/>
                </a:solidFill>
              </a:rPr>
              <a:t>GENERAL</a:t>
            </a:r>
            <a:endParaRPr lang="en-ZA" sz="1200" dirty="0">
              <a:solidFill>
                <a:srgbClr val="0000FF"/>
              </a:solidFill>
            </a:endParaRPr>
          </a:p>
          <a:p>
            <a:r>
              <a:rPr lang="en-ZA" sz="1200" b="1" dirty="0"/>
              <a:t> </a:t>
            </a:r>
            <a:endParaRPr lang="en-ZA" sz="1200" dirty="0"/>
          </a:p>
          <a:p>
            <a:r>
              <a:rPr lang="en-ZA" sz="1200" dirty="0" smtClean="0"/>
              <a:t>28. Delegation </a:t>
            </a:r>
            <a:r>
              <a:rPr lang="en-ZA" sz="1200" dirty="0"/>
              <a:t>by </a:t>
            </a:r>
            <a:r>
              <a:rPr lang="en-ZA" sz="1200" dirty="0" smtClean="0"/>
              <a:t>Minister</a:t>
            </a:r>
          </a:p>
          <a:p>
            <a:pPr marL="228600" indent="-228600">
              <a:buFont typeface="+mj-lt"/>
              <a:buAutoNum type="arabicPeriod" startAt="29"/>
            </a:pPr>
            <a:r>
              <a:rPr lang="en-GB" sz="1200" dirty="0" smtClean="0"/>
              <a:t>Review or appeal of decisions</a:t>
            </a:r>
            <a:endParaRPr lang="en-ZA" sz="1200" dirty="0" smtClean="0"/>
          </a:p>
          <a:p>
            <a:pPr marL="228600" indent="-228600">
              <a:buFont typeface="+mj-lt"/>
              <a:buAutoNum type="arabicPeriod" startAt="29"/>
            </a:pPr>
            <a:r>
              <a:rPr lang="en-ZA" sz="1200" dirty="0" smtClean="0"/>
              <a:t>Ports</a:t>
            </a:r>
            <a:r>
              <a:rPr lang="en-ZA" sz="1200" dirty="0"/>
              <a:t>, points </a:t>
            </a:r>
            <a:r>
              <a:rPr lang="en-ZA" sz="1200" dirty="0" smtClean="0"/>
              <a:t>or </a:t>
            </a:r>
            <a:r>
              <a:rPr lang="en-ZA" sz="1200" dirty="0"/>
              <a:t>places of </a:t>
            </a:r>
            <a:r>
              <a:rPr lang="en-ZA" sz="1200" dirty="0" smtClean="0"/>
              <a:t>entry or exit with approval of Minister</a:t>
            </a:r>
            <a:endParaRPr lang="en-ZA" sz="1200" dirty="0"/>
          </a:p>
          <a:p>
            <a:pPr marL="228600" indent="-228600">
              <a:buFont typeface="+mj-lt"/>
              <a:buAutoNum type="arabicPeriod" startAt="29"/>
            </a:pPr>
            <a:r>
              <a:rPr lang="en-ZA" sz="1200" dirty="0" smtClean="0"/>
              <a:t>Annual Report</a:t>
            </a:r>
            <a:endParaRPr lang="en-ZA" sz="1200" dirty="0"/>
          </a:p>
          <a:p>
            <a:pPr marL="228600" indent="-228600">
              <a:buFont typeface="+mj-lt"/>
              <a:buAutoNum type="arabicPeriod" startAt="29"/>
            </a:pPr>
            <a:r>
              <a:rPr lang="en-ZA" sz="1200" dirty="0" smtClean="0"/>
              <a:t>Exemption </a:t>
            </a:r>
            <a:r>
              <a:rPr lang="en-ZA" sz="1200" dirty="0"/>
              <a:t>from payment of fees or tolls</a:t>
            </a:r>
          </a:p>
          <a:p>
            <a:pPr marL="228600" indent="-228600">
              <a:buFont typeface="+mj-lt"/>
              <a:buAutoNum type="arabicPeriod" startAt="29"/>
            </a:pPr>
            <a:endParaRPr lang="en-ZA" sz="1200" dirty="0"/>
          </a:p>
          <a:p>
            <a:endParaRPr lang="en-GB" sz="1200" dirty="0"/>
          </a:p>
        </p:txBody>
      </p:sp>
      <p:sp>
        <p:nvSpPr>
          <p:cNvPr id="9" name="Content Placeholder 2"/>
          <p:cNvSpPr txBox="1">
            <a:spLocks/>
          </p:cNvSpPr>
          <p:nvPr/>
        </p:nvSpPr>
        <p:spPr bwMode="auto">
          <a:xfrm>
            <a:off x="4566828" y="1360489"/>
            <a:ext cx="4109628" cy="4595141"/>
          </a:xfrm>
          <a:prstGeom prst="rect">
            <a:avLst/>
          </a:prstGeom>
          <a:solidFill>
            <a:schemeClr val="bg1"/>
          </a:solidFill>
          <a:ln w="12700">
            <a:solidFill>
              <a:schemeClr val="tx1"/>
            </a:solidFill>
            <a:miter lim="800000"/>
            <a:headEnd/>
            <a:tailEnd/>
          </a:ln>
        </p:spPr>
        <p:txBody>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hangingPunct="0">
              <a:defRPr sz="1600">
                <a:solidFill>
                  <a:schemeClr val="tx1"/>
                </a:solidFill>
                <a:latin typeface="Arial" charset="0"/>
                <a:ea typeface="ＭＳ Ｐゴシック" pitchFamily="34" charset="-128"/>
              </a:defRPr>
            </a:lvl6pPr>
            <a:lvl7pPr marL="2971800" indent="-228600" eaLnBrk="0" hangingPunct="0">
              <a:defRPr sz="1600">
                <a:solidFill>
                  <a:schemeClr val="tx1"/>
                </a:solidFill>
                <a:latin typeface="Arial" charset="0"/>
                <a:ea typeface="ＭＳ Ｐゴシック" pitchFamily="34" charset="-128"/>
              </a:defRPr>
            </a:lvl7pPr>
            <a:lvl8pPr marL="3429000" indent="-228600" eaLnBrk="0" hangingPunct="0">
              <a:defRPr sz="1600">
                <a:solidFill>
                  <a:schemeClr val="tx1"/>
                </a:solidFill>
                <a:latin typeface="Arial" charset="0"/>
                <a:ea typeface="ＭＳ Ｐゴシック" pitchFamily="34" charset="-128"/>
              </a:defRPr>
            </a:lvl8pPr>
            <a:lvl9pPr marL="3886200" indent="-228600" eaLnBrk="0" hangingPunct="0">
              <a:defRPr sz="1600">
                <a:solidFill>
                  <a:schemeClr val="tx1"/>
                </a:solidFill>
                <a:latin typeface="Arial" charset="0"/>
                <a:ea typeface="ＭＳ Ｐゴシック" pitchFamily="34" charset="-128"/>
              </a:defRPr>
            </a:lvl9pPr>
          </a:lstStyle>
          <a:p>
            <a:r>
              <a:rPr lang="en-ZA" sz="1200" dirty="0"/>
              <a:t> </a:t>
            </a:r>
            <a:endParaRPr lang="en-ZA" sz="1200" dirty="0" smtClean="0"/>
          </a:p>
          <a:p>
            <a:r>
              <a:rPr lang="en-ZA" sz="1200" dirty="0" smtClean="0"/>
              <a:t>33. Confidentiality</a:t>
            </a:r>
            <a:endParaRPr lang="en-ZA" sz="1200" dirty="0"/>
          </a:p>
          <a:p>
            <a:pPr marL="228600" indent="-228600">
              <a:buFont typeface="+mj-lt"/>
              <a:buAutoNum type="arabicPeriod" startAt="34"/>
            </a:pPr>
            <a:r>
              <a:rPr lang="en-ZA" sz="1200" dirty="0"/>
              <a:t>Liability</a:t>
            </a:r>
          </a:p>
          <a:p>
            <a:pPr marL="228600" indent="-228600">
              <a:buFont typeface="+mj-lt"/>
              <a:buAutoNum type="arabicPeriod" startAt="34"/>
            </a:pPr>
            <a:r>
              <a:rPr lang="en-ZA" sz="1200" dirty="0"/>
              <a:t>Offences and penalties</a:t>
            </a:r>
          </a:p>
          <a:p>
            <a:pPr marL="228600" indent="-228600">
              <a:buFont typeface="+mj-lt"/>
              <a:buAutoNum type="arabicPeriod" startAt="34"/>
            </a:pPr>
            <a:r>
              <a:rPr lang="en-ZA" sz="1200" dirty="0"/>
              <a:t> Regulations</a:t>
            </a:r>
          </a:p>
          <a:p>
            <a:endParaRPr lang="en-GB" sz="1200" dirty="0"/>
          </a:p>
          <a:p>
            <a:endParaRPr lang="en-ZA" sz="1200" dirty="0"/>
          </a:p>
          <a:p>
            <a:r>
              <a:rPr lang="en-ZA" sz="1200" b="1" dirty="0">
                <a:solidFill>
                  <a:srgbClr val="0000FF"/>
                </a:solidFill>
              </a:rPr>
              <a:t>CHAPTER 10</a:t>
            </a:r>
            <a:endParaRPr lang="en-ZA" sz="1200" dirty="0">
              <a:solidFill>
                <a:srgbClr val="0000FF"/>
              </a:solidFill>
            </a:endParaRPr>
          </a:p>
          <a:p>
            <a:r>
              <a:rPr lang="en-ZA" sz="1200" b="1" dirty="0">
                <a:solidFill>
                  <a:srgbClr val="0000FF"/>
                </a:solidFill>
              </a:rPr>
              <a:t>TRANSITIONAL PROVISIONS</a:t>
            </a:r>
            <a:endParaRPr lang="en-ZA" sz="1200" dirty="0">
              <a:solidFill>
                <a:srgbClr val="0000FF"/>
              </a:solidFill>
            </a:endParaRPr>
          </a:p>
          <a:p>
            <a:r>
              <a:rPr lang="en-ZA" sz="1200" b="1" dirty="0"/>
              <a:t> </a:t>
            </a:r>
            <a:endParaRPr lang="en-ZA" sz="1200" dirty="0"/>
          </a:p>
          <a:p>
            <a:r>
              <a:rPr lang="en-ZA" sz="1200" dirty="0" smtClean="0"/>
              <a:t>37. Transfer </a:t>
            </a:r>
            <a:r>
              <a:rPr lang="en-ZA" sz="1200" dirty="0"/>
              <a:t>of employees from organ of state to Authority</a:t>
            </a:r>
          </a:p>
          <a:p>
            <a:r>
              <a:rPr lang="en-ZA" sz="1200" dirty="0" smtClean="0"/>
              <a:t>38. Assets</a:t>
            </a:r>
            <a:r>
              <a:rPr lang="en-ZA" sz="1200" dirty="0"/>
              <a:t>, liabilities and funds</a:t>
            </a:r>
          </a:p>
          <a:p>
            <a:r>
              <a:rPr lang="en-ZA" sz="1200" dirty="0" smtClean="0"/>
              <a:t>39.  Ports</a:t>
            </a:r>
            <a:r>
              <a:rPr lang="en-ZA" sz="1200" dirty="0"/>
              <a:t>, points and places of </a:t>
            </a:r>
            <a:r>
              <a:rPr lang="en-ZA" sz="1200" dirty="0" smtClean="0"/>
              <a:t>entry or exit</a:t>
            </a:r>
            <a:endParaRPr lang="en-ZA" sz="1200" dirty="0"/>
          </a:p>
          <a:p>
            <a:r>
              <a:rPr lang="en-ZA" sz="1200" dirty="0" smtClean="0"/>
              <a:t>40.  Recognised </a:t>
            </a:r>
            <a:r>
              <a:rPr lang="en-ZA" sz="1200" dirty="0"/>
              <a:t>trade unions</a:t>
            </a:r>
          </a:p>
          <a:p>
            <a:r>
              <a:rPr lang="en-ZA" sz="1200" dirty="0"/>
              <a:t> </a:t>
            </a:r>
          </a:p>
          <a:p>
            <a:r>
              <a:rPr lang="en-ZA" sz="1200" b="1" dirty="0">
                <a:solidFill>
                  <a:srgbClr val="0000FF"/>
                </a:solidFill>
              </a:rPr>
              <a:t>CHAPTER 11</a:t>
            </a:r>
            <a:endParaRPr lang="en-ZA" sz="1200" dirty="0">
              <a:solidFill>
                <a:srgbClr val="0000FF"/>
              </a:solidFill>
            </a:endParaRPr>
          </a:p>
          <a:p>
            <a:r>
              <a:rPr lang="en-ZA" sz="1200" b="1" dirty="0">
                <a:solidFill>
                  <a:srgbClr val="0000FF"/>
                </a:solidFill>
              </a:rPr>
              <a:t>SHORT TITLE AND COMMENCEMENT</a:t>
            </a:r>
            <a:endParaRPr lang="en-ZA" sz="1200" dirty="0">
              <a:solidFill>
                <a:srgbClr val="0000FF"/>
              </a:solidFill>
            </a:endParaRPr>
          </a:p>
          <a:p>
            <a:r>
              <a:rPr lang="en-ZA" sz="1200" b="1" dirty="0"/>
              <a:t> </a:t>
            </a:r>
            <a:endParaRPr lang="en-ZA" sz="1200" dirty="0"/>
          </a:p>
          <a:p>
            <a:r>
              <a:rPr lang="en-ZA" sz="1200" dirty="0" smtClean="0"/>
              <a:t>41. Short </a:t>
            </a:r>
            <a:r>
              <a:rPr lang="en-ZA" sz="1200" dirty="0"/>
              <a:t>title and commencement</a:t>
            </a:r>
            <a:endParaRPr lang="en-ZA" sz="1200" dirty="0">
              <a:effectLst/>
            </a:endParaRPr>
          </a:p>
        </p:txBody>
      </p:sp>
      <p:sp>
        <p:nvSpPr>
          <p:cNvPr id="10" name="Slide Number Placeholder 9"/>
          <p:cNvSpPr>
            <a:spLocks noGrp="1"/>
          </p:cNvSpPr>
          <p:nvPr>
            <p:ph type="sldNum" sz="quarter" idx="12"/>
          </p:nvPr>
        </p:nvSpPr>
        <p:spPr/>
        <p:txBody>
          <a:bodyPr/>
          <a:lstStyle/>
          <a:p>
            <a:fld id="{45723117-1FA1-40CD-8E90-1A700EF97A9B}" type="slidenum">
              <a:rPr lang="en-ZA" smtClean="0"/>
              <a:pPr/>
              <a:t>29</a:t>
            </a:fld>
            <a:endParaRPr lang="en-ZA" dirty="0"/>
          </a:p>
        </p:txBody>
      </p:sp>
    </p:spTree>
    <p:extLst>
      <p:ext uri="{BB962C8B-B14F-4D97-AF65-F5344CB8AC3E}">
        <p14:creationId xmlns:p14="http://schemas.microsoft.com/office/powerpoint/2010/main" xmlns="" val="296671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864096"/>
          </a:xfrm>
          <a:prstGeom prst="rect">
            <a:avLst/>
          </a:prstGeom>
          <a:solidFill>
            <a:schemeClr val="accent6">
              <a:lumMod val="75000"/>
            </a:schemeClr>
          </a:solidFill>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5300" b="1" dirty="0" smtClean="0">
                <a:solidFill>
                  <a:schemeClr val="bg1"/>
                </a:solidFill>
              </a:rPr>
              <a:t>OUTLINE</a:t>
            </a:r>
            <a:endParaRPr lang="en-ZA" sz="53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Content Placeholder 2"/>
          <p:cNvSpPr>
            <a:spLocks noGrp="1"/>
          </p:cNvSpPr>
          <p:nvPr>
            <p:ph idx="1"/>
          </p:nvPr>
        </p:nvSpPr>
        <p:spPr>
          <a:xfrm>
            <a:off x="473873" y="1124744"/>
            <a:ext cx="8219255" cy="4949473"/>
          </a:xfrm>
        </p:spPr>
        <p:txBody>
          <a:bodyPr>
            <a:noAutofit/>
          </a:bodyPr>
          <a:lstStyle/>
          <a:p>
            <a:pPr marL="457200" indent="-457200" algn="just">
              <a:buFont typeface="+mj-lt"/>
              <a:buAutoNum type="arabicPeriod"/>
            </a:pPr>
            <a:r>
              <a:rPr lang="en-ZA" sz="2800" dirty="0" smtClean="0">
                <a:latin typeface="Arial" panose="020B0604020202020204" pitchFamily="34" charset="0"/>
                <a:cs typeface="Arial" panose="020B0604020202020204" pitchFamily="34" charset="0"/>
              </a:rPr>
              <a:t>Key Risks and Challenges facing Border Management in South Africa</a:t>
            </a:r>
          </a:p>
          <a:p>
            <a:pPr marL="457200" indent="-457200" algn="just">
              <a:buFont typeface="+mj-lt"/>
              <a:buAutoNum type="arabicPeriod"/>
            </a:pPr>
            <a:endParaRPr lang="en-ZA" sz="28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ZA" sz="2800" dirty="0" smtClean="0">
                <a:latin typeface="Arial" panose="020B0604020202020204" pitchFamily="34" charset="0"/>
                <a:cs typeface="Arial" panose="020B0604020202020204" pitchFamily="34" charset="0"/>
              </a:rPr>
              <a:t>Political Mandate &amp; Principles Informing the BMA Bill, 2016</a:t>
            </a:r>
          </a:p>
          <a:p>
            <a:pPr marL="457200" indent="-457200" algn="just">
              <a:buFont typeface="+mj-lt"/>
              <a:buAutoNum type="arabicPeriod"/>
            </a:pPr>
            <a:endParaRPr lang="en-ZA" sz="28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ZA" sz="2800" dirty="0" smtClean="0">
                <a:latin typeface="Arial" panose="020B0604020202020204" pitchFamily="34" charset="0"/>
                <a:cs typeface="Arial" panose="020B0604020202020204" pitchFamily="34" charset="0"/>
              </a:rPr>
              <a:t>Process to Date (September 2015 – March 2017)</a:t>
            </a:r>
          </a:p>
          <a:p>
            <a:pPr marL="457200" indent="-457200" algn="just">
              <a:buFont typeface="+mj-lt"/>
              <a:buAutoNum type="arabicPeriod"/>
            </a:pPr>
            <a:endParaRPr lang="en-ZA" sz="28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ZA" sz="2800" dirty="0" smtClean="0">
                <a:latin typeface="Arial" panose="020B0604020202020204" pitchFamily="34" charset="0"/>
                <a:cs typeface="Arial" panose="020B0604020202020204" pitchFamily="34" charset="0"/>
              </a:rPr>
              <a:t>Overview of the BMA Bill, 2016</a:t>
            </a:r>
          </a:p>
        </p:txBody>
      </p:sp>
      <p:sp>
        <p:nvSpPr>
          <p:cNvPr id="3" name="Slide Number Placeholder 2"/>
          <p:cNvSpPr>
            <a:spLocks noGrp="1"/>
          </p:cNvSpPr>
          <p:nvPr>
            <p:ph type="sldNum" sz="quarter" idx="12"/>
          </p:nvPr>
        </p:nvSpPr>
        <p:spPr/>
        <p:txBody>
          <a:bodyPr/>
          <a:lstStyle/>
          <a:p>
            <a:fld id="{45723117-1FA1-40CD-8E90-1A700EF97A9B}" type="slidenum">
              <a:rPr lang="en-ZA" smtClean="0"/>
              <a:pPr/>
              <a:t>3</a:t>
            </a:fld>
            <a:endParaRPr lang="en-ZA" dirty="0"/>
          </a:p>
        </p:txBody>
      </p:sp>
    </p:spTree>
    <p:extLst>
      <p:ext uri="{BB962C8B-B14F-4D97-AF65-F5344CB8AC3E}">
        <p14:creationId xmlns:p14="http://schemas.microsoft.com/office/powerpoint/2010/main" xmlns="" val="1296474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BMA BILL, 2016 OVERVIEW</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649294713"/>
              </p:ext>
            </p:extLst>
          </p:nvPr>
        </p:nvGraphicFramePr>
        <p:xfrm>
          <a:off x="314167" y="1412776"/>
          <a:ext cx="8362289" cy="4536503"/>
        </p:xfrm>
        <a:graphic>
          <a:graphicData uri="http://schemas.openxmlformats.org/drawingml/2006/table">
            <a:tbl>
              <a:tblPr firstRow="1" bandRow="1">
                <a:tableStyleId>{073A0DAA-6AF3-43AB-8588-CEC1D06C72B9}</a:tableStyleId>
              </a:tblPr>
              <a:tblGrid>
                <a:gridCol w="1651473"/>
                <a:gridCol w="1648762"/>
                <a:gridCol w="5062054"/>
              </a:tblGrid>
              <a:tr h="1115358">
                <a:tc>
                  <a:txBody>
                    <a:bodyPr/>
                    <a:lstStyle/>
                    <a:p>
                      <a:pPr algn="ctr"/>
                      <a:r>
                        <a:rPr lang="en-GB" sz="2400" dirty="0" smtClean="0"/>
                        <a:t>Issue</a:t>
                      </a:r>
                      <a:endParaRPr lang="en-ZA" sz="2400" dirty="0">
                        <a:solidFill>
                          <a:schemeClr val="bg1"/>
                        </a:solidFill>
                      </a:endParaRPr>
                    </a:p>
                  </a:txBody>
                  <a:tcPr/>
                </a:tc>
                <a:tc>
                  <a:txBody>
                    <a:bodyPr/>
                    <a:lstStyle/>
                    <a:p>
                      <a:pPr algn="ctr"/>
                      <a:r>
                        <a:rPr lang="en-GB" sz="2400" baseline="0" dirty="0" smtClean="0"/>
                        <a:t>Bill</a:t>
                      </a:r>
                      <a:endParaRPr lang="en-ZA" sz="2400" dirty="0">
                        <a:solidFill>
                          <a:schemeClr val="bg1"/>
                        </a:solidFill>
                      </a:endParaRPr>
                    </a:p>
                  </a:txBody>
                  <a:tcPr/>
                </a:tc>
                <a:tc>
                  <a:txBody>
                    <a:bodyPr/>
                    <a:lstStyle/>
                    <a:p>
                      <a:pPr algn="ctr"/>
                      <a:r>
                        <a:rPr lang="en-GB" sz="2400" dirty="0" smtClean="0"/>
                        <a:t>Comment</a:t>
                      </a:r>
                      <a:endParaRPr lang="en-ZA" sz="2400" dirty="0">
                        <a:solidFill>
                          <a:schemeClr val="bg1"/>
                        </a:solidFill>
                      </a:endParaRPr>
                    </a:p>
                  </a:txBody>
                  <a:tcPr/>
                </a:tc>
              </a:tr>
              <a:tr h="2182222">
                <a:tc>
                  <a:txBody>
                    <a:bodyPr/>
                    <a:lstStyle/>
                    <a:p>
                      <a:r>
                        <a:rPr lang="en-GB" sz="1800" b="1" dirty="0" smtClean="0"/>
                        <a:t>BMA Name</a:t>
                      </a:r>
                      <a:endParaRPr lang="en-ZA" sz="1800" b="1" dirty="0"/>
                    </a:p>
                  </a:txBody>
                  <a:tcPr/>
                </a:tc>
                <a:tc>
                  <a:txBody>
                    <a:bodyPr/>
                    <a:lstStyle/>
                    <a:p>
                      <a:pPr algn="ctr"/>
                      <a:r>
                        <a:rPr lang="en-GB" sz="2800" b="1" dirty="0" smtClean="0">
                          <a:solidFill>
                            <a:srgbClr val="0000FF"/>
                          </a:solidFill>
                        </a:rPr>
                        <a:t>Authority</a:t>
                      </a:r>
                    </a:p>
                    <a:p>
                      <a:pPr algn="ctr"/>
                      <a:endParaRPr lang="en-GB" sz="2800" b="1" dirty="0" smtClean="0">
                        <a:solidFill>
                          <a:srgbClr val="0000FF"/>
                        </a:solidFill>
                      </a:endParaRPr>
                    </a:p>
                  </a:txBody>
                  <a:tcPr/>
                </a:tc>
                <a:tc>
                  <a:txBody>
                    <a:bodyPr/>
                    <a:lstStyle/>
                    <a:p>
                      <a:pPr marL="342900" indent="-342900">
                        <a:buFont typeface="+mj-lt"/>
                        <a:buAutoNum type="alphaLcParenR"/>
                      </a:pPr>
                      <a:r>
                        <a:rPr lang="en-GB" sz="1800" baseline="0" dirty="0" smtClean="0"/>
                        <a:t>Authority is appropriate given the function of the BMA in asserting the sovereignty of the Republic and authority of the State.</a:t>
                      </a:r>
                    </a:p>
                  </a:txBody>
                  <a:tcPr/>
                </a:tc>
              </a:tr>
              <a:tr h="1238923">
                <a:tc>
                  <a:txBody>
                    <a:bodyPr/>
                    <a:lstStyle/>
                    <a:p>
                      <a:r>
                        <a:rPr lang="en-GB" sz="1800" b="1" dirty="0" smtClean="0"/>
                        <a:t>Tagging</a:t>
                      </a:r>
                      <a:endParaRPr lang="en-ZA" sz="1800" b="1" dirty="0"/>
                    </a:p>
                  </a:txBody>
                  <a:tcPr/>
                </a:tc>
                <a:tc>
                  <a:txBody>
                    <a:bodyPr/>
                    <a:lstStyle/>
                    <a:p>
                      <a:pPr algn="ctr"/>
                      <a:r>
                        <a:rPr lang="en-GB" sz="2800" b="1" dirty="0" smtClean="0">
                          <a:solidFill>
                            <a:srgbClr val="0000FF"/>
                          </a:solidFill>
                        </a:rPr>
                        <a:t>75</a:t>
                      </a:r>
                    </a:p>
                    <a:p>
                      <a:pPr algn="ctr"/>
                      <a:endParaRPr lang="en-GB" sz="2800" b="1" dirty="0" smtClean="0">
                        <a:solidFill>
                          <a:srgbClr val="0000FF"/>
                        </a:solidFill>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The Bill does not place legal obligations on provinces to carry out BMA functions</a:t>
                      </a: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Bill needs to be processed by the NCOP, but concurrence is not required with the NA</a:t>
                      </a:r>
                    </a:p>
                  </a:txBody>
                  <a:tcPr/>
                </a:tc>
              </a:tr>
            </a:tbl>
          </a:graphicData>
        </a:graphic>
      </p:graphicFrame>
      <p:sp>
        <p:nvSpPr>
          <p:cNvPr id="3" name="Slide Number Placeholder 2"/>
          <p:cNvSpPr>
            <a:spLocks noGrp="1"/>
          </p:cNvSpPr>
          <p:nvPr>
            <p:ph type="sldNum" sz="quarter" idx="12"/>
          </p:nvPr>
        </p:nvSpPr>
        <p:spPr/>
        <p:txBody>
          <a:bodyPr/>
          <a:lstStyle/>
          <a:p>
            <a:fld id="{45723117-1FA1-40CD-8E90-1A700EF97A9B}" type="slidenum">
              <a:rPr lang="en-ZA" smtClean="0"/>
              <a:pPr/>
              <a:t>30</a:t>
            </a:fld>
            <a:endParaRPr lang="en-ZA" dirty="0"/>
          </a:p>
        </p:txBody>
      </p:sp>
    </p:spTree>
    <p:extLst>
      <p:ext uri="{BB962C8B-B14F-4D97-AF65-F5344CB8AC3E}">
        <p14:creationId xmlns:p14="http://schemas.microsoft.com/office/powerpoint/2010/main" xmlns="" val="3016761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1008112"/>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100" b="1" dirty="0" smtClean="0">
                <a:solidFill>
                  <a:schemeClr val="bg1"/>
                </a:solidFill>
              </a:rPr>
              <a:t>BMA BILL, 2016 OVERVIEW</a:t>
            </a:r>
          </a:p>
          <a:p>
            <a:r>
              <a:rPr lang="en-ZA" sz="3600" b="1" dirty="0" smtClean="0">
                <a:solidFill>
                  <a:srgbClr val="FFFF00"/>
                </a:solidFill>
              </a:rPr>
              <a:t>-Long Title-</a:t>
            </a: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3" name="Content Placeholder 2"/>
          <p:cNvSpPr>
            <a:spLocks noGrp="1"/>
          </p:cNvSpPr>
          <p:nvPr>
            <p:ph idx="1"/>
          </p:nvPr>
        </p:nvSpPr>
        <p:spPr/>
        <p:txBody>
          <a:bodyPr>
            <a:noAutofit/>
          </a:bodyPr>
          <a:lstStyle/>
          <a:p>
            <a:pPr marL="0" indent="0" algn="just">
              <a:buNone/>
            </a:pPr>
            <a:r>
              <a:rPr lang="en-ZA" sz="1800" dirty="0" smtClean="0"/>
              <a:t>“</a:t>
            </a:r>
            <a:r>
              <a:rPr lang="en-ZA" sz="1800" dirty="0"/>
              <a:t>To provide for the establishment, organisation, regulation, functions and control </a:t>
            </a:r>
            <a:r>
              <a:rPr lang="en-ZA" sz="1800" dirty="0" smtClean="0"/>
              <a:t>of the </a:t>
            </a:r>
            <a:r>
              <a:rPr lang="en-ZA" sz="1800" dirty="0"/>
              <a:t>Border Management Authority; to provide for the appointment, terms of office</a:t>
            </a:r>
            <a:r>
              <a:rPr lang="en-ZA" sz="1800" dirty="0" smtClean="0"/>
              <a:t>, conditions </a:t>
            </a:r>
            <a:r>
              <a:rPr lang="en-ZA" sz="1800" dirty="0"/>
              <a:t>of service and functions of the Commissioner and Deputy Commissioners</a:t>
            </a:r>
            <a:r>
              <a:rPr lang="en-ZA" sz="1800" dirty="0" smtClean="0"/>
              <a:t>; to </a:t>
            </a:r>
            <a:r>
              <a:rPr lang="en-ZA" sz="1800" dirty="0"/>
              <a:t>provide for the appointment and terms and conditions of employment </a:t>
            </a:r>
            <a:r>
              <a:rPr lang="en-ZA" sz="1800" dirty="0" smtClean="0"/>
              <a:t>of officials; to </a:t>
            </a:r>
            <a:r>
              <a:rPr lang="en-ZA" sz="1800" dirty="0"/>
              <a:t>provide for the duties, functions and powers of officers; to provide </a:t>
            </a:r>
            <a:r>
              <a:rPr lang="en-ZA" sz="1800" dirty="0" smtClean="0"/>
              <a:t>for the </a:t>
            </a:r>
            <a:r>
              <a:rPr lang="en-ZA" sz="1800" dirty="0"/>
              <a:t>establishment of an Inter-Ministerial Consultative Committee, Border </a:t>
            </a:r>
            <a:r>
              <a:rPr lang="en-ZA" sz="1800" dirty="0" smtClean="0"/>
              <a:t>Technical Committee </a:t>
            </a:r>
            <a:r>
              <a:rPr lang="en-ZA" sz="1800" dirty="0"/>
              <a:t>and advisory committees; to provide for delegations; to provide </a:t>
            </a:r>
            <a:r>
              <a:rPr lang="en-ZA" sz="1800" dirty="0" smtClean="0"/>
              <a:t>for the </a:t>
            </a:r>
            <a:r>
              <a:rPr lang="en-ZA" sz="1800" dirty="0"/>
              <a:t>review or appeal of decisions of officers; to provide for certain offences </a:t>
            </a:r>
            <a:r>
              <a:rPr lang="en-ZA" sz="1800" dirty="0" smtClean="0"/>
              <a:t>and penalties</a:t>
            </a:r>
            <a:r>
              <a:rPr lang="en-ZA" sz="1800" dirty="0"/>
              <a:t>; to provide for annual reporting; to provide for the Minister to </a:t>
            </a:r>
            <a:r>
              <a:rPr lang="en-ZA" sz="1800" dirty="0" smtClean="0"/>
              <a:t>make regulations </a:t>
            </a:r>
            <a:r>
              <a:rPr lang="en-ZA" sz="1800" dirty="0"/>
              <a:t>with regard to certain matters; and to provide for matters </a:t>
            </a:r>
            <a:r>
              <a:rPr lang="en-ZA" sz="1800" dirty="0" smtClean="0"/>
              <a:t>connected therewith.”</a:t>
            </a:r>
            <a:endParaRPr lang="en-ZA" sz="1800"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31</a:t>
            </a:fld>
            <a:endParaRPr lang="en-ZA" dirty="0"/>
          </a:p>
        </p:txBody>
      </p:sp>
    </p:spTree>
    <p:extLst>
      <p:ext uri="{BB962C8B-B14F-4D97-AF65-F5344CB8AC3E}">
        <p14:creationId xmlns:p14="http://schemas.microsoft.com/office/powerpoint/2010/main" xmlns="" val="2889065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260648"/>
            <a:ext cx="8219256" cy="792088"/>
          </a:xfrm>
          <a:prstGeom prst="rect">
            <a:avLst/>
          </a:prstGeom>
          <a:solidFill>
            <a:schemeClr val="accent6">
              <a:lumMod val="75000"/>
            </a:schemeClr>
          </a:solidFill>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6600" b="1" dirty="0">
                <a:solidFill>
                  <a:schemeClr val="bg1"/>
                </a:solidFill>
              </a:rPr>
              <a:t>BMA BILL, 2016 OVERVIEW</a:t>
            </a:r>
          </a:p>
          <a:p>
            <a:r>
              <a:rPr lang="en-ZA" sz="5400" b="1" dirty="0" smtClean="0">
                <a:solidFill>
                  <a:srgbClr val="FFFF00"/>
                </a:solidFill>
              </a:rPr>
              <a:t>-Preamble</a:t>
            </a:r>
            <a:endParaRPr lang="en-ZA" sz="5400" b="1" dirty="0">
              <a:solidFill>
                <a:srgbClr val="FFFF00"/>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TextBox 6"/>
          <p:cNvSpPr txBox="1"/>
          <p:nvPr/>
        </p:nvSpPr>
        <p:spPr>
          <a:xfrm>
            <a:off x="611560" y="1196752"/>
            <a:ext cx="7920879" cy="4216539"/>
          </a:xfrm>
          <a:prstGeom prst="rect">
            <a:avLst/>
          </a:prstGeom>
          <a:solidFill>
            <a:schemeClr val="bg1">
              <a:lumMod val="85000"/>
            </a:schemeClr>
          </a:solidFill>
        </p:spPr>
        <p:txBody>
          <a:bodyPr wrap="square" rtlCol="0">
            <a:spAutoFit/>
          </a:bodyPr>
          <a:lstStyle/>
          <a:p>
            <a:pPr lvl="0" algn="ctr"/>
            <a:r>
              <a:rPr lang="en-GB" sz="2800" b="1" dirty="0" smtClean="0">
                <a:solidFill>
                  <a:srgbClr val="0000FF"/>
                </a:solidFill>
              </a:rPr>
              <a:t>Envisaged outcomes of the BMA :</a:t>
            </a:r>
          </a:p>
          <a:p>
            <a:pPr lvl="0"/>
            <a:endParaRPr lang="en-ZA" sz="2000" b="1" dirty="0" smtClean="0"/>
          </a:p>
          <a:p>
            <a:pPr marL="457200" indent="-457200">
              <a:buFont typeface="+mj-lt"/>
              <a:buAutoNum type="alphaLcParenR"/>
            </a:pPr>
            <a:r>
              <a:rPr lang="en-ZA" sz="2000" dirty="0"/>
              <a:t>contribute to the socio-economic development of the Republic;</a:t>
            </a:r>
          </a:p>
          <a:p>
            <a:pPr marL="457200" indent="-457200">
              <a:buFont typeface="+mj-lt"/>
              <a:buAutoNum type="alphaLcParenR"/>
            </a:pPr>
            <a:r>
              <a:rPr lang="en-ZA" sz="2000" dirty="0" smtClean="0"/>
              <a:t>ensure </a:t>
            </a:r>
            <a:r>
              <a:rPr lang="en-ZA" sz="2000" dirty="0"/>
              <a:t>effective and efficient border law enforcement functions at ports of entry </a:t>
            </a:r>
            <a:r>
              <a:rPr lang="en-ZA" sz="2000" dirty="0" smtClean="0"/>
              <a:t>and the </a:t>
            </a:r>
            <a:r>
              <a:rPr lang="en-ZA" sz="2000" dirty="0"/>
              <a:t>border;</a:t>
            </a:r>
          </a:p>
          <a:p>
            <a:pPr marL="457200" indent="-457200">
              <a:buFont typeface="+mj-lt"/>
              <a:buAutoNum type="alphaLcParenR"/>
            </a:pPr>
            <a:r>
              <a:rPr lang="en-ZA" sz="2000" dirty="0" smtClean="0"/>
              <a:t>contribute </a:t>
            </a:r>
            <a:r>
              <a:rPr lang="en-ZA" sz="2000" dirty="0"/>
              <a:t>to the facilitation of legitimate trade and secure travel;</a:t>
            </a:r>
          </a:p>
          <a:p>
            <a:pPr marL="457200" indent="-457200">
              <a:buFont typeface="+mj-lt"/>
              <a:buAutoNum type="alphaLcParenR"/>
            </a:pPr>
            <a:r>
              <a:rPr lang="en-ZA" sz="2000" dirty="0" smtClean="0"/>
              <a:t>contribute </a:t>
            </a:r>
            <a:r>
              <a:rPr lang="en-ZA" sz="2000" dirty="0"/>
              <a:t>to the prevention of smuggling and trafficking of human beings </a:t>
            </a:r>
            <a:r>
              <a:rPr lang="en-ZA" sz="2000" dirty="0" smtClean="0"/>
              <a:t>and goods</a:t>
            </a:r>
            <a:r>
              <a:rPr lang="en-ZA" sz="2000" dirty="0"/>
              <a:t>;</a:t>
            </a:r>
          </a:p>
          <a:p>
            <a:pPr marL="457200" indent="-457200">
              <a:buFont typeface="+mj-lt"/>
              <a:buAutoNum type="alphaLcParenR"/>
            </a:pPr>
            <a:r>
              <a:rPr lang="en-ZA" sz="2000" dirty="0" smtClean="0"/>
              <a:t>prevent </a:t>
            </a:r>
            <a:r>
              <a:rPr lang="en-ZA" sz="2000" dirty="0"/>
              <a:t>illegal cross-border movement;</a:t>
            </a:r>
          </a:p>
          <a:p>
            <a:pPr marL="457200" indent="-457200">
              <a:buFont typeface="+mj-lt"/>
              <a:buAutoNum type="alphaLcParenR"/>
            </a:pPr>
            <a:r>
              <a:rPr lang="en-ZA" sz="2000" dirty="0" smtClean="0"/>
              <a:t>contribute </a:t>
            </a:r>
            <a:r>
              <a:rPr lang="en-ZA" sz="2000" dirty="0"/>
              <a:t>to the protection of the Republic’s environmental and natural </a:t>
            </a:r>
            <a:r>
              <a:rPr lang="en-ZA" sz="2000" dirty="0" smtClean="0"/>
              <a:t>resources; and</a:t>
            </a:r>
            <a:endParaRPr lang="en-ZA" sz="2000" dirty="0"/>
          </a:p>
          <a:p>
            <a:pPr marL="457200" indent="-457200">
              <a:buFont typeface="+mj-lt"/>
              <a:buAutoNum type="alphaLcParenR"/>
            </a:pPr>
            <a:r>
              <a:rPr lang="en-ZA" sz="2000" dirty="0" smtClean="0"/>
              <a:t>protect </a:t>
            </a:r>
            <a:r>
              <a:rPr lang="en-ZA" sz="2000" dirty="0"/>
              <a:t>the Republic from harmful and infectious diseases, pests and substances;</a:t>
            </a:r>
          </a:p>
        </p:txBody>
      </p:sp>
      <p:sp>
        <p:nvSpPr>
          <p:cNvPr id="3" name="Slide Number Placeholder 2"/>
          <p:cNvSpPr>
            <a:spLocks noGrp="1"/>
          </p:cNvSpPr>
          <p:nvPr>
            <p:ph type="sldNum" sz="quarter" idx="12"/>
          </p:nvPr>
        </p:nvSpPr>
        <p:spPr/>
        <p:txBody>
          <a:bodyPr/>
          <a:lstStyle/>
          <a:p>
            <a:fld id="{45723117-1FA1-40CD-8E90-1A700EF97A9B}" type="slidenum">
              <a:rPr lang="en-ZA" smtClean="0"/>
              <a:pPr/>
              <a:t>32</a:t>
            </a:fld>
            <a:endParaRPr lang="en-ZA" dirty="0"/>
          </a:p>
        </p:txBody>
      </p:sp>
    </p:spTree>
    <p:extLst>
      <p:ext uri="{BB962C8B-B14F-4D97-AF65-F5344CB8AC3E}">
        <p14:creationId xmlns:p14="http://schemas.microsoft.com/office/powerpoint/2010/main" xmlns="" val="3217979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1: Definitions, Application &amp; Objects of Act</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973484748"/>
              </p:ext>
            </p:extLst>
          </p:nvPr>
        </p:nvGraphicFramePr>
        <p:xfrm>
          <a:off x="312736" y="1261399"/>
          <a:ext cx="8363719" cy="4687881"/>
        </p:xfrm>
        <a:graphic>
          <a:graphicData uri="http://schemas.openxmlformats.org/drawingml/2006/table">
            <a:tbl>
              <a:tblPr firstRow="1" bandRow="1">
                <a:tableStyleId>{073A0DAA-6AF3-43AB-8588-CEC1D06C72B9}</a:tableStyleId>
              </a:tblPr>
              <a:tblGrid>
                <a:gridCol w="946896"/>
                <a:gridCol w="1224136"/>
                <a:gridCol w="6192687"/>
              </a:tblGrid>
              <a:tr h="392559">
                <a:tc gridSpan="2">
                  <a:txBody>
                    <a:bodyPr/>
                    <a:lstStyle/>
                    <a:p>
                      <a:pPr algn="ctr"/>
                      <a:r>
                        <a:rPr lang="en-GB" sz="2000" dirty="0" smtClean="0">
                          <a:solidFill>
                            <a:schemeClr val="bg1"/>
                          </a:solidFill>
                        </a:rPr>
                        <a:t>Chapter 1</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92559">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3895401">
                <a:tc>
                  <a:txBody>
                    <a:bodyPr/>
                    <a:lstStyle/>
                    <a:p>
                      <a:pPr algn="l"/>
                      <a:r>
                        <a:rPr lang="en-GB" sz="1800" baseline="0" dirty="0" smtClean="0"/>
                        <a:t>1</a:t>
                      </a:r>
                    </a:p>
                  </a:txBody>
                  <a:tcPr/>
                </a:tc>
                <a:tc>
                  <a:txBody>
                    <a:bodyPr/>
                    <a:lstStyle/>
                    <a:p>
                      <a:pPr algn="l"/>
                      <a:r>
                        <a:rPr lang="en-GB" sz="1800" dirty="0" smtClean="0"/>
                        <a:t>Definitions</a:t>
                      </a:r>
                    </a:p>
                    <a:p>
                      <a:pPr algn="l"/>
                      <a:endParaRPr lang="en-GB" sz="1800" dirty="0" smtClean="0"/>
                    </a:p>
                    <a:p>
                      <a:pPr algn="l"/>
                      <a:endParaRPr lang="en-GB" sz="1800" dirty="0" smtClean="0"/>
                    </a:p>
                    <a:p>
                      <a:pPr algn="l"/>
                      <a:endParaRPr lang="en-GB" sz="1800" dirty="0" smtClean="0"/>
                    </a:p>
                    <a:p>
                      <a:pPr algn="l"/>
                      <a:endParaRPr lang="en-GB" sz="1800" dirty="0" smtClean="0"/>
                    </a:p>
                    <a:p>
                      <a:pPr algn="l"/>
                      <a:endParaRPr lang="en-GB"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27 definitions outlined</a:t>
                      </a: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ZA" sz="18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Examples:</a:t>
                      </a:r>
                    </a:p>
                    <a:p>
                      <a:pPr marL="857250" marR="0" lvl="1"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700" dirty="0" smtClean="0"/>
                        <a:t>‘‘</a:t>
                      </a:r>
                      <a:r>
                        <a:rPr lang="en-ZA" sz="1700" b="1" i="1" dirty="0" smtClean="0"/>
                        <a:t>border law enforcement functions</a:t>
                      </a:r>
                      <a:r>
                        <a:rPr lang="en-ZA" sz="1700" dirty="0" smtClean="0"/>
                        <a:t>’’ means functions conferred on the Authority by law and in terms of this Act;</a:t>
                      </a:r>
                    </a:p>
                    <a:p>
                      <a:pPr marL="857250" marR="0" lvl="1" indent="-400050" algn="l" defTabSz="914400" rtl="0" eaLnBrk="1" fontAlgn="auto" latinLnBrk="0" hangingPunct="1">
                        <a:lnSpc>
                          <a:spcPct val="100000"/>
                        </a:lnSpc>
                        <a:spcBef>
                          <a:spcPts val="0"/>
                        </a:spcBef>
                        <a:spcAft>
                          <a:spcPts val="0"/>
                        </a:spcAft>
                        <a:buClrTx/>
                        <a:buSzTx/>
                        <a:buFont typeface="+mj-lt"/>
                        <a:buAutoNum type="romanLcPeriod"/>
                        <a:tabLst/>
                        <a:defRPr/>
                      </a:pPr>
                      <a:endParaRPr lang="en-ZA" sz="1700" dirty="0" smtClean="0"/>
                    </a:p>
                    <a:p>
                      <a:pPr marL="857250" marR="0" lvl="1"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700" dirty="0" smtClean="0"/>
                        <a:t>‘</a:t>
                      </a:r>
                      <a:r>
                        <a:rPr lang="en-ZA" sz="1700" b="1" i="1" dirty="0" smtClean="0"/>
                        <a:t>border law enforcement area</a:t>
                      </a:r>
                      <a:r>
                        <a:rPr lang="en-ZA" sz="1700" dirty="0" smtClean="0"/>
                        <a:t>’’ means, in respect of— (a) the land border, a distance of 10 kilometres or any reasonable distance inside the internationally recognised borders of the Republic; and (b) the maritime borders, a distance of 10 kilometres or any reasonable distance on the landward side of the baselines extending seaward to the outer limit of the Exclusive Economic Zone as defined in the Maritime Zones Act, 1994 (Act No. 15 of 1994)</a:t>
                      </a:r>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33</a:t>
            </a:fld>
            <a:endParaRPr lang="en-ZA" dirty="0"/>
          </a:p>
        </p:txBody>
      </p:sp>
    </p:spTree>
    <p:extLst>
      <p:ext uri="{BB962C8B-B14F-4D97-AF65-F5344CB8AC3E}">
        <p14:creationId xmlns:p14="http://schemas.microsoft.com/office/powerpoint/2010/main" xmlns="" val="1077631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1: Definitions, Application &amp; Objects of Act</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2067802552"/>
              </p:ext>
            </p:extLst>
          </p:nvPr>
        </p:nvGraphicFramePr>
        <p:xfrm>
          <a:off x="457200" y="1252279"/>
          <a:ext cx="8363719" cy="4841017"/>
        </p:xfrm>
        <a:graphic>
          <a:graphicData uri="http://schemas.openxmlformats.org/drawingml/2006/table">
            <a:tbl>
              <a:tblPr firstRow="1" bandRow="1">
                <a:tableStyleId>{073A0DAA-6AF3-43AB-8588-CEC1D06C72B9}</a:tableStyleId>
              </a:tblPr>
              <a:tblGrid>
                <a:gridCol w="1018904"/>
                <a:gridCol w="1296144"/>
                <a:gridCol w="6048671"/>
              </a:tblGrid>
              <a:tr h="361698">
                <a:tc gridSpan="2">
                  <a:txBody>
                    <a:bodyPr/>
                    <a:lstStyle/>
                    <a:p>
                      <a:pPr algn="ctr"/>
                      <a:r>
                        <a:rPr lang="en-GB" sz="2000" dirty="0" smtClean="0">
                          <a:solidFill>
                            <a:schemeClr val="bg1"/>
                          </a:solidFill>
                        </a:rPr>
                        <a:t>Chapter 1</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1698">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762537">
                <a:tc>
                  <a:txBody>
                    <a:bodyPr/>
                    <a:lstStyle/>
                    <a:p>
                      <a:pPr algn="l"/>
                      <a:r>
                        <a:rPr lang="en-GB" sz="1800" baseline="0" dirty="0" smtClean="0"/>
                        <a:t>2</a:t>
                      </a:r>
                    </a:p>
                  </a:txBody>
                  <a:tcPr/>
                </a:tc>
                <a:tc>
                  <a:txBody>
                    <a:bodyPr/>
                    <a:lstStyle/>
                    <a:p>
                      <a:pPr algn="l"/>
                      <a:r>
                        <a:rPr lang="en-GB" sz="1800" dirty="0" smtClean="0"/>
                        <a:t>Application of the Act</a:t>
                      </a:r>
                    </a:p>
                    <a:p>
                      <a:pPr algn="l"/>
                      <a:endParaRPr lang="en-GB" sz="1800" dirty="0" smtClean="0"/>
                    </a:p>
                    <a:p>
                      <a:pPr algn="l"/>
                      <a:endParaRPr lang="en-GB" sz="1800" dirty="0" smtClean="0"/>
                    </a:p>
                    <a:p>
                      <a:pPr algn="l"/>
                      <a:endParaRPr lang="en-GB" sz="1800" dirty="0" smtClean="0"/>
                    </a:p>
                    <a:p>
                      <a:pPr algn="l"/>
                      <a:endParaRPr lang="en-GB" sz="1800" dirty="0" smtClean="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Act applies to the BMA</a:t>
                      </a: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ZA" sz="18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Applies to border law enforcement functions at Ports of Entry and the border law enforcement areas</a:t>
                      </a: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ZA" sz="18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ZA" sz="1800" baseline="0" dirty="0" smtClean="0"/>
                        <a:t>The border protection functions of the SANDF , including within the airspace, and postal services excluded from the Act</a:t>
                      </a:r>
                      <a:endParaRPr lang="en-ZA" sz="1700" dirty="0" smtClean="0"/>
                    </a:p>
                  </a:txBody>
                  <a:tcPr/>
                </a:tc>
              </a:tr>
              <a:tr h="1762537">
                <a:tc>
                  <a:txBody>
                    <a:bodyPr/>
                    <a:lstStyle/>
                    <a:p>
                      <a:pPr algn="l"/>
                      <a:r>
                        <a:rPr lang="en-GB" sz="1800" baseline="0" dirty="0" smtClean="0"/>
                        <a:t>3</a:t>
                      </a:r>
                    </a:p>
                  </a:txBody>
                  <a:tcPr/>
                </a:tc>
                <a:tc>
                  <a:txBody>
                    <a:bodyPr/>
                    <a:lstStyle/>
                    <a:p>
                      <a:pPr algn="l"/>
                      <a:r>
                        <a:rPr lang="en-GB" sz="1800" dirty="0" smtClean="0"/>
                        <a:t>Objects of Act</a:t>
                      </a:r>
                    </a:p>
                    <a:p>
                      <a:pPr algn="l"/>
                      <a:endParaRPr lang="en-GB" sz="1800" dirty="0" smtClean="0"/>
                    </a:p>
                    <a:p>
                      <a:pPr algn="l"/>
                      <a:endParaRPr lang="en-GB" sz="1800" dirty="0" smtClean="0"/>
                    </a:p>
                    <a:p>
                      <a:pPr algn="l"/>
                      <a:endParaRPr lang="en-GB" sz="1800"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GB" sz="1800" b="0" baseline="0" dirty="0" smtClean="0"/>
                        <a:t>Primary objects of Act are to establish and empower the BMA to achieve:</a:t>
                      </a:r>
                    </a:p>
                    <a:p>
                      <a:pPr marL="742950" marR="0" lvl="1"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800" b="0" baseline="0" dirty="0" smtClean="0"/>
                        <a:t> integrated border law enforcement; and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baseline="0" dirty="0" smtClean="0"/>
                        <a:t>cooperation and coordination on border  management generally</a:t>
                      </a:r>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34</a:t>
            </a:fld>
            <a:endParaRPr lang="en-ZA" dirty="0"/>
          </a:p>
        </p:txBody>
      </p:sp>
    </p:spTree>
    <p:extLst>
      <p:ext uri="{BB962C8B-B14F-4D97-AF65-F5344CB8AC3E}">
        <p14:creationId xmlns:p14="http://schemas.microsoft.com/office/powerpoint/2010/main" xmlns="" val="2562444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2372" y="116632"/>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2: Border Management Authority</a:t>
            </a:r>
            <a:endParaRPr lang="en-ZA" sz="4100" b="1" dirty="0">
              <a:solidFill>
                <a:srgbClr val="FFFF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599128228"/>
              </p:ext>
            </p:extLst>
          </p:nvPr>
        </p:nvGraphicFramePr>
        <p:xfrm>
          <a:off x="390140" y="1023510"/>
          <a:ext cx="8363719" cy="5249392"/>
        </p:xfrm>
        <a:graphic>
          <a:graphicData uri="http://schemas.openxmlformats.org/drawingml/2006/table">
            <a:tbl>
              <a:tblPr firstRow="1" bandRow="1">
                <a:tableStyleId>{073A0DAA-6AF3-43AB-8588-CEC1D06C72B9}</a:tableStyleId>
              </a:tblPr>
              <a:tblGrid>
                <a:gridCol w="1018904"/>
                <a:gridCol w="1584175"/>
                <a:gridCol w="5760640"/>
              </a:tblGrid>
              <a:tr h="387626">
                <a:tc gridSpan="2">
                  <a:txBody>
                    <a:bodyPr/>
                    <a:lstStyle/>
                    <a:p>
                      <a:pPr algn="ctr"/>
                      <a:r>
                        <a:rPr lang="en-GB" sz="1700" dirty="0" smtClean="0">
                          <a:solidFill>
                            <a:schemeClr val="bg1"/>
                          </a:solidFill>
                        </a:rPr>
                        <a:t>Chapter 2</a:t>
                      </a:r>
                      <a:endParaRPr lang="en-ZA" sz="17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1700" dirty="0" smtClean="0">
                          <a:solidFill>
                            <a:schemeClr val="bg1"/>
                          </a:solidFill>
                        </a:rPr>
                        <a:t>Summary</a:t>
                      </a:r>
                      <a:endParaRPr lang="en-ZA" sz="1700" dirty="0">
                        <a:solidFill>
                          <a:schemeClr val="bg1"/>
                        </a:solidFill>
                      </a:endParaRPr>
                    </a:p>
                  </a:txBody>
                  <a:tcPr/>
                </a:tc>
              </a:tr>
              <a:tr h="387626">
                <a:tc>
                  <a:txBody>
                    <a:bodyPr/>
                    <a:lstStyle/>
                    <a:p>
                      <a:pPr algn="ctr"/>
                      <a:r>
                        <a:rPr lang="en-GB" sz="1700" dirty="0" smtClean="0">
                          <a:solidFill>
                            <a:schemeClr val="tx1"/>
                          </a:solidFill>
                        </a:rPr>
                        <a:t>Clause</a:t>
                      </a:r>
                      <a:endParaRPr lang="en-ZA" sz="1700" dirty="0">
                        <a:solidFill>
                          <a:schemeClr val="tx1"/>
                        </a:solidFill>
                      </a:endParaRPr>
                    </a:p>
                  </a:txBody>
                  <a:tcPr>
                    <a:solidFill>
                      <a:srgbClr val="33CC33"/>
                    </a:solidFill>
                  </a:tcPr>
                </a:tc>
                <a:tc>
                  <a:txBody>
                    <a:bodyPr/>
                    <a:lstStyle/>
                    <a:p>
                      <a:pPr algn="ctr"/>
                      <a:r>
                        <a:rPr lang="en-GB" sz="1700" dirty="0" smtClean="0">
                          <a:solidFill>
                            <a:schemeClr val="tx1"/>
                          </a:solidFill>
                        </a:rPr>
                        <a:t>Heading</a:t>
                      </a:r>
                      <a:endParaRPr lang="en-ZA" sz="17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2236306">
                <a:tc>
                  <a:txBody>
                    <a:bodyPr/>
                    <a:lstStyle/>
                    <a:p>
                      <a:pPr algn="l"/>
                      <a:r>
                        <a:rPr lang="en-GB" sz="1700" baseline="0" dirty="0" smtClean="0"/>
                        <a:t>4</a:t>
                      </a:r>
                    </a:p>
                  </a:txBody>
                  <a:tcPr/>
                </a:tc>
                <a:tc>
                  <a:txBody>
                    <a:bodyPr/>
                    <a:lstStyle/>
                    <a:p>
                      <a:pPr algn="l"/>
                      <a:r>
                        <a:rPr lang="en-GB" sz="1700" dirty="0" smtClean="0"/>
                        <a:t>Establishment of</a:t>
                      </a:r>
                      <a:r>
                        <a:rPr lang="en-GB" sz="1700" baseline="0" dirty="0" smtClean="0"/>
                        <a:t> the Authority</a:t>
                      </a:r>
                      <a:endParaRPr lang="en-ZA" sz="17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700" b="0" baseline="0" dirty="0" smtClean="0"/>
                        <a:t>The Authority is an organ of state that is established as a national public entity, contemplated in Part A of Schedule 3 of the Public Finance Management Act, 1999, which will also be an armed organisation.</a:t>
                      </a: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700" b="0" baseline="0" dirty="0" smtClean="0"/>
                        <a:t>All border law enforcement functions within the border law enforcement area and at ports of entry will be performed exclusively by the officers of the Authority.</a:t>
                      </a:r>
                      <a:endParaRPr lang="en-GB" sz="1700" b="0" baseline="0" dirty="0" smtClean="0"/>
                    </a:p>
                  </a:txBody>
                  <a:tcPr/>
                </a:tc>
              </a:tr>
              <a:tr h="2237834">
                <a:tc>
                  <a:txBody>
                    <a:bodyPr/>
                    <a:lstStyle/>
                    <a:p>
                      <a:pPr algn="l"/>
                      <a:r>
                        <a:rPr lang="en-GB" sz="1700" baseline="0" dirty="0" smtClean="0"/>
                        <a:t>5</a:t>
                      </a:r>
                    </a:p>
                  </a:txBody>
                  <a:tcPr/>
                </a:tc>
                <a:tc>
                  <a:txBody>
                    <a:bodyPr/>
                    <a:lstStyle/>
                    <a:p>
                      <a:pPr algn="l"/>
                      <a:r>
                        <a:rPr lang="en-GB" sz="1700" dirty="0" smtClean="0"/>
                        <a:t>Functions of the Authority</a:t>
                      </a:r>
                      <a:endParaRPr lang="en-ZA" sz="17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700" b="0" baseline="0" dirty="0" smtClean="0"/>
                        <a:t>All border law enforcement functions will be performed at ports of entry and within the border law enforcement area. These functions pertain to, amongst others, agriculture, environmental affairs, immigration and customs. The BMA will facilitate revenue collection within the border law enforcement area and at ports of entry. BMA functions will be transferred by way of a proclamation by the President (i.e. in terms of section 97 of the Constitution) to the Minister. </a:t>
                      </a:r>
                      <a:endParaRPr lang="en-GB" sz="17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17" y="6272902"/>
            <a:ext cx="1584176" cy="564197"/>
          </a:xfrm>
          <a:prstGeom prst="rect">
            <a:avLst/>
          </a:prstGeom>
          <a:noFill/>
          <a:ln>
            <a:noFill/>
          </a:ln>
          <a:extLst/>
        </p:spPr>
      </p:pic>
      <p:sp>
        <p:nvSpPr>
          <p:cNvPr id="3" name="Slide Number Placeholder 2"/>
          <p:cNvSpPr>
            <a:spLocks noGrp="1"/>
          </p:cNvSpPr>
          <p:nvPr>
            <p:ph type="sldNum" sz="quarter" idx="12"/>
          </p:nvPr>
        </p:nvSpPr>
        <p:spPr/>
        <p:txBody>
          <a:bodyPr/>
          <a:lstStyle/>
          <a:p>
            <a:fld id="{45723117-1FA1-40CD-8E90-1A700EF97A9B}" type="slidenum">
              <a:rPr lang="en-ZA" smtClean="0"/>
              <a:pPr/>
              <a:t>35</a:t>
            </a:fld>
            <a:endParaRPr lang="en-ZA" dirty="0"/>
          </a:p>
        </p:txBody>
      </p:sp>
    </p:spTree>
    <p:extLst>
      <p:ext uri="{BB962C8B-B14F-4D97-AF65-F5344CB8AC3E}">
        <p14:creationId xmlns:p14="http://schemas.microsoft.com/office/powerpoint/2010/main" xmlns="" val="3562029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2: Border Management Authority</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711967398"/>
              </p:ext>
            </p:extLst>
          </p:nvPr>
        </p:nvGraphicFramePr>
        <p:xfrm>
          <a:off x="298657" y="1628800"/>
          <a:ext cx="8363719" cy="2955082"/>
        </p:xfrm>
        <a:graphic>
          <a:graphicData uri="http://schemas.openxmlformats.org/drawingml/2006/table">
            <a:tbl>
              <a:tblPr firstRow="1" bandRow="1">
                <a:tableStyleId>{073A0DAA-6AF3-43AB-8588-CEC1D06C72B9}</a:tableStyleId>
              </a:tblPr>
              <a:tblGrid>
                <a:gridCol w="1018904"/>
                <a:gridCol w="1584175"/>
                <a:gridCol w="5760640"/>
              </a:tblGrid>
              <a:tr h="374851">
                <a:tc gridSpan="2">
                  <a:txBody>
                    <a:bodyPr/>
                    <a:lstStyle/>
                    <a:p>
                      <a:pPr algn="ctr"/>
                      <a:r>
                        <a:rPr lang="en-GB" sz="2000" dirty="0" smtClean="0">
                          <a:solidFill>
                            <a:schemeClr val="bg1"/>
                          </a:solidFill>
                        </a:rPr>
                        <a:t>Chapter 2</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74851">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2162602">
                <a:tc>
                  <a:txBody>
                    <a:bodyPr/>
                    <a:lstStyle/>
                    <a:p>
                      <a:pPr algn="l"/>
                      <a:r>
                        <a:rPr lang="en-GB" sz="1800" baseline="0" dirty="0" smtClean="0"/>
                        <a:t>6</a:t>
                      </a:r>
                    </a:p>
                  </a:txBody>
                  <a:tcPr/>
                </a:tc>
                <a:tc>
                  <a:txBody>
                    <a:bodyPr/>
                    <a:lstStyle/>
                    <a:p>
                      <a:pPr algn="l"/>
                      <a:r>
                        <a:rPr lang="en-GB" sz="1800" dirty="0" smtClean="0"/>
                        <a:t>Composition</a:t>
                      </a:r>
                      <a:r>
                        <a:rPr lang="en-GB" sz="1800" baseline="0" dirty="0" smtClean="0"/>
                        <a:t> of the Authority</a:t>
                      </a:r>
                      <a:endParaRPr lang="en-ZA" sz="1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800" b="0" baseline="0" dirty="0" smtClean="0"/>
                        <a:t>The Authority is composed of a Commissioner, Deputy Commissioners, a border guard (which comprises officers and commissioned officers) and support staff. </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n-ZA" sz="1800" b="0" baseline="0" dirty="0" smtClean="0"/>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800" b="0" baseline="0" dirty="0" smtClean="0"/>
                        <a:t>The Minister must determine the staff establishment and organisational structure of the Authority after consultation with the Commissioner.</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36</a:t>
            </a:fld>
            <a:endParaRPr lang="en-ZA" dirty="0"/>
          </a:p>
        </p:txBody>
      </p:sp>
    </p:spTree>
    <p:extLst>
      <p:ext uri="{BB962C8B-B14F-4D97-AF65-F5344CB8AC3E}">
        <p14:creationId xmlns:p14="http://schemas.microsoft.com/office/powerpoint/2010/main" xmlns="" val="2762628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2372" y="188640"/>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a:solidFill>
                  <a:srgbClr val="FFFF00"/>
                </a:solidFill>
              </a:rPr>
              <a:t>Chapter 3: Commissioner and Deputy Commissioners</a:t>
            </a: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66" y="6293803"/>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287921693"/>
              </p:ext>
            </p:extLst>
          </p:nvPr>
        </p:nvGraphicFramePr>
        <p:xfrm>
          <a:off x="390140" y="1139224"/>
          <a:ext cx="8363719" cy="5090160"/>
        </p:xfrm>
        <a:graphic>
          <a:graphicData uri="http://schemas.openxmlformats.org/drawingml/2006/table">
            <a:tbl>
              <a:tblPr firstRow="1" bandRow="1">
                <a:tableStyleId>{073A0DAA-6AF3-43AB-8588-CEC1D06C72B9}</a:tableStyleId>
              </a:tblPr>
              <a:tblGrid>
                <a:gridCol w="1018904"/>
                <a:gridCol w="1732884"/>
                <a:gridCol w="5611931"/>
              </a:tblGrid>
              <a:tr h="394207">
                <a:tc gridSpan="2">
                  <a:txBody>
                    <a:bodyPr/>
                    <a:lstStyle/>
                    <a:p>
                      <a:pPr algn="ctr"/>
                      <a:r>
                        <a:rPr lang="en-GB" sz="2000" dirty="0" smtClean="0">
                          <a:solidFill>
                            <a:schemeClr val="bg1"/>
                          </a:solidFill>
                        </a:rPr>
                        <a:t>Chapter 3</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9420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738555">
                <a:tc>
                  <a:txBody>
                    <a:bodyPr/>
                    <a:lstStyle/>
                    <a:p>
                      <a:pPr algn="l"/>
                      <a:r>
                        <a:rPr lang="en-GB" sz="1800" baseline="0" dirty="0" smtClean="0"/>
                        <a:t>7</a:t>
                      </a:r>
                    </a:p>
                  </a:txBody>
                  <a:tcPr/>
                </a:tc>
                <a:tc>
                  <a:txBody>
                    <a:bodyPr/>
                    <a:lstStyle/>
                    <a:p>
                      <a:pPr algn="l"/>
                      <a:r>
                        <a:rPr lang="en-GB" sz="1800" dirty="0" smtClean="0"/>
                        <a:t>Appointment of the Commissioner and</a:t>
                      </a:r>
                      <a:r>
                        <a:rPr lang="en-GB" sz="1800" baseline="0" dirty="0" smtClean="0"/>
                        <a:t> Deputy Commissioners</a:t>
                      </a:r>
                      <a:endParaRPr lang="en-ZA" sz="1800" dirty="0"/>
                    </a:p>
                  </a:txBody>
                  <a:tcPr/>
                </a:tc>
                <a:tc>
                  <a:txBody>
                    <a:bodyPr/>
                    <a:lstStyle/>
                    <a:p>
                      <a:r>
                        <a:rPr lang="en-ZA" sz="1800" b="0" i="0" u="none" strike="noStrike" kern="1200" baseline="0" dirty="0" smtClean="0">
                          <a:solidFill>
                            <a:schemeClr val="dk1"/>
                          </a:solidFill>
                          <a:latin typeface="+mn-lt"/>
                          <a:ea typeface="+mn-ea"/>
                          <a:cs typeface="+mn-cs"/>
                        </a:rPr>
                        <a:t>The President appoints the Commissioner and Deputy Commissioners of the Authority, who must be South African citizens with tertiary qualifications appropriate to the post and a minimum of 10 years of appropriate senior management experience.</a:t>
                      </a:r>
                      <a:endParaRPr lang="en-GB" sz="1800" b="0"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The Minister of Home Affairs  is empowered to</a:t>
                      </a:r>
                    </a:p>
                    <a:p>
                      <a:r>
                        <a:rPr lang="en-ZA" sz="1800" b="0" i="0" u="none" strike="noStrike" kern="1200" baseline="0" dirty="0" smtClean="0">
                          <a:solidFill>
                            <a:schemeClr val="dk1"/>
                          </a:solidFill>
                          <a:latin typeface="+mn-lt"/>
                          <a:ea typeface="+mn-ea"/>
                          <a:cs typeface="+mn-cs"/>
                        </a:rPr>
                        <a:t>designate a Deputy Commissioner to act as Commissioner.</a:t>
                      </a:r>
                      <a:endParaRPr lang="en-GB" sz="1800" b="0" baseline="0" dirty="0" smtClean="0"/>
                    </a:p>
                  </a:txBody>
                  <a:tcPr/>
                </a:tc>
              </a:tr>
              <a:tr h="1937526">
                <a:tc>
                  <a:txBody>
                    <a:bodyPr/>
                    <a:lstStyle/>
                    <a:p>
                      <a:pPr algn="l"/>
                      <a:r>
                        <a:rPr lang="en-GB" sz="1800" baseline="0" dirty="0" smtClean="0"/>
                        <a:t>8</a:t>
                      </a:r>
                    </a:p>
                  </a:txBody>
                  <a:tcPr/>
                </a:tc>
                <a:tc>
                  <a:txBody>
                    <a:bodyPr/>
                    <a:lstStyle/>
                    <a:p>
                      <a:pPr algn="l"/>
                      <a:r>
                        <a:rPr lang="en-ZA" sz="1800" dirty="0" smtClean="0"/>
                        <a:t>Terms of Office of the Commissioner and Deputy Commissioners</a:t>
                      </a:r>
                    </a:p>
                    <a:p>
                      <a:pPr algn="l"/>
                      <a:endParaRPr lang="en-ZA" sz="1800" dirty="0"/>
                    </a:p>
                  </a:txBody>
                  <a:tcPr/>
                </a:tc>
                <a:tc>
                  <a:txBody>
                    <a:bodyPr/>
                    <a:lstStyle/>
                    <a:p>
                      <a:r>
                        <a:rPr lang="en-ZA" sz="1800" b="0" baseline="0" dirty="0" smtClean="0"/>
                        <a:t>The Commissioner and a Deputy Commissioner holds office for an agreed term not exceeding five years, which may only be extended once for a further period not exceeding five years.</a:t>
                      </a:r>
                    </a:p>
                    <a:p>
                      <a:r>
                        <a:rPr lang="en-ZA" sz="1800" b="0" i="0" u="none" strike="noStrike" kern="1200" baseline="0" dirty="0" smtClean="0">
                          <a:solidFill>
                            <a:schemeClr val="dk1"/>
                          </a:solidFill>
                          <a:latin typeface="+mn-lt"/>
                          <a:ea typeface="+mn-ea"/>
                          <a:cs typeface="+mn-cs"/>
                        </a:rPr>
                        <a:t>The Commissioner and Deputy Commissioner must vacate his or her office at the age of 65. However, the President may retain the Commissioner for a further period not exceeding two years.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37</a:t>
            </a:fld>
            <a:endParaRPr lang="en-ZA" dirty="0"/>
          </a:p>
        </p:txBody>
      </p:sp>
    </p:spTree>
    <p:extLst>
      <p:ext uri="{BB962C8B-B14F-4D97-AF65-F5344CB8AC3E}">
        <p14:creationId xmlns:p14="http://schemas.microsoft.com/office/powerpoint/2010/main" xmlns="" val="1461198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a:solidFill>
                  <a:srgbClr val="FFFF00"/>
                </a:solidFill>
              </a:rPr>
              <a:t>Chapter 3: Commissioner and Deputy Commissioners</a:t>
            </a: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56813"/>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739909424"/>
              </p:ext>
            </p:extLst>
          </p:nvPr>
        </p:nvGraphicFramePr>
        <p:xfrm>
          <a:off x="384968" y="1320778"/>
          <a:ext cx="8363719" cy="4817035"/>
        </p:xfrm>
        <a:graphic>
          <a:graphicData uri="http://schemas.openxmlformats.org/drawingml/2006/table">
            <a:tbl>
              <a:tblPr firstRow="1" bandRow="1">
                <a:tableStyleId>{073A0DAA-6AF3-43AB-8588-CEC1D06C72B9}</a:tableStyleId>
              </a:tblPr>
              <a:tblGrid>
                <a:gridCol w="1018904"/>
                <a:gridCol w="1799976"/>
                <a:gridCol w="5544839"/>
              </a:tblGrid>
              <a:tr h="394207">
                <a:tc gridSpan="2">
                  <a:txBody>
                    <a:bodyPr/>
                    <a:lstStyle/>
                    <a:p>
                      <a:pPr algn="ctr"/>
                      <a:r>
                        <a:rPr lang="en-GB" sz="2000" dirty="0" smtClean="0">
                          <a:solidFill>
                            <a:schemeClr val="bg1"/>
                          </a:solidFill>
                        </a:rPr>
                        <a:t>Chapter 3</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9420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738555">
                <a:tc>
                  <a:txBody>
                    <a:bodyPr/>
                    <a:lstStyle/>
                    <a:p>
                      <a:pPr algn="l"/>
                      <a:r>
                        <a:rPr lang="en-GB" sz="1800" baseline="0" dirty="0" smtClean="0"/>
                        <a:t>9</a:t>
                      </a:r>
                    </a:p>
                  </a:txBody>
                  <a:tcPr/>
                </a:tc>
                <a:tc>
                  <a:txBody>
                    <a:bodyPr/>
                    <a:lstStyle/>
                    <a:p>
                      <a:pPr algn="just"/>
                      <a:r>
                        <a:rPr lang="en-GB" sz="1800" dirty="0" smtClean="0"/>
                        <a:t>Removal of the Commissioner and Deputy Commissioner</a:t>
                      </a:r>
                      <a:r>
                        <a:rPr lang="en-GB" sz="1800" baseline="0" dirty="0" smtClean="0"/>
                        <a:t>s </a:t>
                      </a:r>
                      <a:r>
                        <a:rPr lang="en-GB" sz="1800" dirty="0" smtClean="0"/>
                        <a:t>from Office</a:t>
                      </a:r>
                      <a:endParaRPr lang="en-ZA" sz="1800" dirty="0"/>
                    </a:p>
                  </a:txBody>
                  <a:tcPr/>
                </a:tc>
                <a:tc>
                  <a:txBody>
                    <a:bodyPr/>
                    <a:lstStyle/>
                    <a:p>
                      <a:pPr algn="just"/>
                      <a:r>
                        <a:rPr lang="en-ZA" sz="1800" b="0" i="0" u="none" strike="noStrike" kern="1200" baseline="0" dirty="0" smtClean="0">
                          <a:solidFill>
                            <a:schemeClr val="dk1"/>
                          </a:solidFill>
                          <a:latin typeface="+mn-lt"/>
                          <a:ea typeface="+mn-ea"/>
                          <a:cs typeface="+mn-cs"/>
                        </a:rPr>
                        <a:t>This clause provides for the President to remove and suspend the Commissioner or Deputy Commissioners from office on account of misconduct, continued ill-health, loss of confidence, etc. The removal process is subject to the Promotion of Administrative Justice Act, 2000 (Act No. 3 of 2000). </a:t>
                      </a:r>
                      <a:endParaRPr lang="en-GB" sz="1800" b="0" baseline="0" dirty="0" smtClean="0"/>
                    </a:p>
                  </a:txBody>
                  <a:tcPr/>
                </a:tc>
              </a:tr>
              <a:tr h="1937526">
                <a:tc>
                  <a:txBody>
                    <a:bodyPr/>
                    <a:lstStyle/>
                    <a:p>
                      <a:pPr algn="l"/>
                      <a:r>
                        <a:rPr lang="en-GB" sz="1800" baseline="0" dirty="0" smtClean="0"/>
                        <a:t>10</a:t>
                      </a:r>
                    </a:p>
                  </a:txBody>
                  <a:tcPr/>
                </a:tc>
                <a:tc>
                  <a:txBody>
                    <a:bodyPr/>
                    <a:lstStyle/>
                    <a:p>
                      <a:pPr algn="just"/>
                      <a:r>
                        <a:rPr lang="en-ZA" sz="1800" dirty="0" smtClean="0"/>
                        <a:t>Conditions of Service and remuneration of the Commissioner and Deputy Commissioners</a:t>
                      </a:r>
                    </a:p>
                    <a:p>
                      <a:pPr algn="just"/>
                      <a:endParaRPr lang="en-ZA" sz="1800" dirty="0"/>
                    </a:p>
                  </a:txBody>
                  <a:tcPr/>
                </a:tc>
                <a:tc>
                  <a:txBody>
                    <a:bodyPr/>
                    <a:lstStyle/>
                    <a:p>
                      <a:pPr algn="just"/>
                      <a:r>
                        <a:rPr lang="en-ZA" sz="1800" b="0" baseline="0" dirty="0" smtClean="0"/>
                        <a:t>The Commissioner and Deputy Commissioner’s  conditions of service and remuneration are determined by the President, after consultation with the Minister.</a:t>
                      </a:r>
                    </a:p>
                    <a:p>
                      <a:pPr algn="just"/>
                      <a:r>
                        <a:rPr lang="en-ZA" sz="1800" b="0" baseline="0" dirty="0" smtClean="0"/>
                        <a:t>The remuneration and other benefits of the Commissioner and Deputy Commissioners are determined by the President after consultation with the Minister and the Minister of Finance.</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38</a:t>
            </a:fld>
            <a:endParaRPr lang="en-ZA" dirty="0"/>
          </a:p>
        </p:txBody>
      </p:sp>
    </p:spTree>
    <p:extLst>
      <p:ext uri="{BB962C8B-B14F-4D97-AF65-F5344CB8AC3E}">
        <p14:creationId xmlns:p14="http://schemas.microsoft.com/office/powerpoint/2010/main" xmlns="" val="965140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3</a:t>
            </a:r>
            <a:r>
              <a:rPr lang="en-ZA" sz="4100" b="1" dirty="0">
                <a:solidFill>
                  <a:srgbClr val="FFFF00"/>
                </a:solidFill>
              </a:rPr>
              <a:t>: </a:t>
            </a:r>
            <a:r>
              <a:rPr lang="en-ZA" sz="4100" b="1" dirty="0" smtClean="0">
                <a:solidFill>
                  <a:srgbClr val="FFFF00"/>
                </a:solidFill>
              </a:rPr>
              <a:t>Commissioner and Deputy Commissioners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394929446"/>
              </p:ext>
            </p:extLst>
          </p:nvPr>
        </p:nvGraphicFramePr>
        <p:xfrm>
          <a:off x="384968" y="1320779"/>
          <a:ext cx="8363719" cy="4592481"/>
        </p:xfrm>
        <a:graphic>
          <a:graphicData uri="http://schemas.openxmlformats.org/drawingml/2006/table">
            <a:tbl>
              <a:tblPr firstRow="1" bandRow="1">
                <a:tableStyleId>{073A0DAA-6AF3-43AB-8588-CEC1D06C72B9}</a:tableStyleId>
              </a:tblPr>
              <a:tblGrid>
                <a:gridCol w="1018904"/>
                <a:gridCol w="1655960"/>
                <a:gridCol w="5688855"/>
              </a:tblGrid>
              <a:tr h="365726">
                <a:tc gridSpan="2">
                  <a:txBody>
                    <a:bodyPr/>
                    <a:lstStyle/>
                    <a:p>
                      <a:pPr algn="ctr"/>
                      <a:r>
                        <a:rPr lang="en-GB" sz="2000" dirty="0" smtClean="0">
                          <a:solidFill>
                            <a:schemeClr val="bg1"/>
                          </a:solidFill>
                        </a:rPr>
                        <a:t>Chapter 3</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5726">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604672">
                <a:tc>
                  <a:txBody>
                    <a:bodyPr/>
                    <a:lstStyle/>
                    <a:p>
                      <a:pPr algn="l"/>
                      <a:r>
                        <a:rPr lang="en-GB" sz="1800" baseline="0" dirty="0" smtClean="0"/>
                        <a:t>11</a:t>
                      </a:r>
                    </a:p>
                  </a:txBody>
                  <a:tcPr/>
                </a:tc>
                <a:tc>
                  <a:txBody>
                    <a:bodyPr/>
                    <a:lstStyle/>
                    <a:p>
                      <a:pPr algn="just"/>
                      <a:r>
                        <a:rPr lang="en-GB" sz="1800" dirty="0" smtClean="0"/>
                        <a:t>Functions of the Commissioner  and Deputy Commissioners</a:t>
                      </a:r>
                      <a:endParaRPr lang="en-ZA" sz="1800" dirty="0"/>
                    </a:p>
                  </a:txBody>
                  <a:tcPr/>
                </a:tc>
                <a:tc>
                  <a:txBody>
                    <a:bodyPr/>
                    <a:lstStyle/>
                    <a:p>
                      <a:pPr algn="just"/>
                      <a:r>
                        <a:rPr lang="en-ZA" sz="1800" b="0" i="0" u="none" strike="noStrike" kern="1200" baseline="0" dirty="0" smtClean="0">
                          <a:solidFill>
                            <a:schemeClr val="dk1"/>
                          </a:solidFill>
                          <a:latin typeface="+mn-lt"/>
                          <a:ea typeface="+mn-ea"/>
                          <a:cs typeface="+mn-cs"/>
                        </a:rPr>
                        <a:t>This clause outlines  the main functions and responsibilities of the Commissioner as the Chief Executive Officer and accounting authority of the Authority, and the commander of the border guard. </a:t>
                      </a:r>
                    </a:p>
                    <a:p>
                      <a:pPr algn="just"/>
                      <a:r>
                        <a:rPr lang="en-ZA" sz="1800" b="0" i="0" u="none" strike="noStrike" kern="1200" baseline="0" dirty="0" smtClean="0">
                          <a:solidFill>
                            <a:schemeClr val="dk1"/>
                          </a:solidFill>
                          <a:latin typeface="+mn-lt"/>
                          <a:ea typeface="+mn-ea"/>
                          <a:cs typeface="+mn-cs"/>
                        </a:rPr>
                        <a:t>The Minister, after consultation with the Commissioner, and Commissioner shall delegate functions to the Deputy Commissioners or any officials of the Authority.</a:t>
                      </a:r>
                      <a:endParaRPr lang="en-GB" sz="1800" b="0" baseline="0" dirty="0" smtClean="0"/>
                    </a:p>
                  </a:txBody>
                  <a:tcPr/>
                </a:tc>
              </a:tr>
              <a:tr h="1788321">
                <a:tc>
                  <a:txBody>
                    <a:bodyPr/>
                    <a:lstStyle/>
                    <a:p>
                      <a:pPr algn="l"/>
                      <a:r>
                        <a:rPr lang="en-GB" sz="1800" baseline="0" dirty="0" smtClean="0"/>
                        <a:t>12</a:t>
                      </a:r>
                    </a:p>
                  </a:txBody>
                  <a:tcPr/>
                </a:tc>
                <a:tc>
                  <a:txBody>
                    <a:bodyPr/>
                    <a:lstStyle/>
                    <a:p>
                      <a:pPr algn="just"/>
                      <a:r>
                        <a:rPr lang="en-ZA" sz="1800" dirty="0" smtClean="0"/>
                        <a:t>Delegation by the Commissioner</a:t>
                      </a:r>
                    </a:p>
                    <a:p>
                      <a:pPr algn="just"/>
                      <a:endParaRPr lang="en-ZA" sz="1800" dirty="0"/>
                    </a:p>
                  </a:txBody>
                  <a:tcPr/>
                </a:tc>
                <a:tc>
                  <a:txBody>
                    <a:bodyPr/>
                    <a:lstStyle/>
                    <a:p>
                      <a:pPr algn="just"/>
                      <a:r>
                        <a:rPr lang="en-ZA" sz="1800" b="0" baseline="0" dirty="0" smtClean="0"/>
                        <a:t>The Commissioner is authorised to delegate, in writing, to any official of the Authority any function or power conferred, or duty imposed, in terms of the envisaged Act or any other legislation.</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39</a:t>
            </a:fld>
            <a:endParaRPr lang="en-ZA" dirty="0"/>
          </a:p>
        </p:txBody>
      </p:sp>
    </p:spTree>
    <p:extLst>
      <p:ext uri="{BB962C8B-B14F-4D97-AF65-F5344CB8AC3E}">
        <p14:creationId xmlns:p14="http://schemas.microsoft.com/office/powerpoint/2010/main" xmlns="" val="121023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229600" cy="2448272"/>
          </a:xfrm>
          <a:solidFill>
            <a:srgbClr val="FFFF00"/>
          </a:solidFill>
        </p:spPr>
        <p:txBody>
          <a:bodyPr>
            <a:noAutofit/>
          </a:bodyPr>
          <a:lstStyle/>
          <a:p>
            <a:r>
              <a:rPr lang="en-GB" sz="5400" b="1" dirty="0" smtClean="0">
                <a:solidFill>
                  <a:srgbClr val="0000FF"/>
                </a:solidFill>
              </a:rPr>
              <a:t>KEY BORDER MANAGEMENT RISKS &amp; CHALLENGES</a:t>
            </a:r>
            <a:endParaRPr lang="en-ZA" sz="5400" b="1" dirty="0">
              <a:solidFill>
                <a:srgbClr val="0000FF"/>
              </a:solidFill>
            </a:endParaRPr>
          </a:p>
        </p:txBody>
      </p:sp>
      <p:sp>
        <p:nvSpPr>
          <p:cNvPr id="3" name="Footer Placeholder 2"/>
          <p:cNvSpPr>
            <a:spLocks noGrp="1"/>
          </p:cNvSpPr>
          <p:nvPr>
            <p:ph type="ftr" sz="quarter" idx="11"/>
          </p:nvPr>
        </p:nvSpPr>
        <p:spPr/>
        <p:txBody>
          <a:bodyPr/>
          <a:lstStyle/>
          <a:p>
            <a:r>
              <a:rPr lang="en-ZA" smtClean="0"/>
              <a:t>CONFIDENTIAL</a:t>
            </a:r>
            <a:endParaRPr lang="en-ZA" dirty="0"/>
          </a:p>
        </p:txBody>
      </p:sp>
      <p:pic>
        <p:nvPicPr>
          <p:cNvPr id="6" name="Picture 5" descr="home affair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256813"/>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4</a:t>
            </a:fld>
            <a:endParaRPr lang="en-ZA" dirty="0"/>
          </a:p>
        </p:txBody>
      </p:sp>
    </p:spTree>
    <p:extLst>
      <p:ext uri="{BB962C8B-B14F-4D97-AF65-F5344CB8AC3E}">
        <p14:creationId xmlns:p14="http://schemas.microsoft.com/office/powerpoint/2010/main" xmlns="" val="2039392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4:  Appointment and Functions of Officials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561069657"/>
              </p:ext>
            </p:extLst>
          </p:nvPr>
        </p:nvGraphicFramePr>
        <p:xfrm>
          <a:off x="384968" y="1320779"/>
          <a:ext cx="8363719" cy="4592481"/>
        </p:xfrm>
        <a:graphic>
          <a:graphicData uri="http://schemas.openxmlformats.org/drawingml/2006/table">
            <a:tbl>
              <a:tblPr firstRow="1" bandRow="1">
                <a:tableStyleId>{073A0DAA-6AF3-43AB-8588-CEC1D06C72B9}</a:tableStyleId>
              </a:tblPr>
              <a:tblGrid>
                <a:gridCol w="1018904"/>
                <a:gridCol w="1584175"/>
                <a:gridCol w="5760640"/>
              </a:tblGrid>
              <a:tr h="365726">
                <a:tc gridSpan="2">
                  <a:txBody>
                    <a:bodyPr/>
                    <a:lstStyle/>
                    <a:p>
                      <a:pPr algn="ctr"/>
                      <a:r>
                        <a:rPr lang="en-GB" sz="2000" dirty="0" smtClean="0">
                          <a:solidFill>
                            <a:schemeClr val="bg1"/>
                          </a:solidFill>
                        </a:rPr>
                        <a:t>Chapter 4</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5726">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604672">
                <a:tc>
                  <a:txBody>
                    <a:bodyPr/>
                    <a:lstStyle/>
                    <a:p>
                      <a:pPr algn="l"/>
                      <a:r>
                        <a:rPr lang="en-GB" sz="1800" baseline="0" dirty="0" smtClean="0"/>
                        <a:t>13</a:t>
                      </a:r>
                    </a:p>
                  </a:txBody>
                  <a:tcPr/>
                </a:tc>
                <a:tc>
                  <a:txBody>
                    <a:bodyPr/>
                    <a:lstStyle/>
                    <a:p>
                      <a:pPr algn="just"/>
                      <a:r>
                        <a:rPr lang="en-GB" sz="1800" dirty="0" smtClean="0"/>
                        <a:t>Appointment</a:t>
                      </a:r>
                      <a:r>
                        <a:rPr lang="en-GB" sz="1800" baseline="0" dirty="0" smtClean="0"/>
                        <a:t> of officials</a:t>
                      </a:r>
                      <a:endParaRPr lang="en-ZA" sz="1800" dirty="0"/>
                    </a:p>
                  </a:txBody>
                  <a:tcPr/>
                </a:tc>
                <a:tc>
                  <a:txBody>
                    <a:bodyPr/>
                    <a:lstStyle/>
                    <a:p>
                      <a:pPr algn="just"/>
                      <a:r>
                        <a:rPr lang="en-ZA" sz="1800" b="0" baseline="0" dirty="0" smtClean="0"/>
                        <a:t>The Commissioner must determine and implement a uniform recruitment procedure and appoint persons to the fixed staff establishment. Officials of the Authority consist of officers and commissioned officers, i.e. members of the border guard, and support staff. All officials must undergo an appropriate security clearance and officers must be issued with an identification card.</a:t>
                      </a:r>
                      <a:endParaRPr lang="en-GB" sz="1800" b="0" baseline="0" dirty="0" smtClean="0"/>
                    </a:p>
                  </a:txBody>
                  <a:tcPr/>
                </a:tc>
              </a:tr>
              <a:tr h="1788321">
                <a:tc>
                  <a:txBody>
                    <a:bodyPr/>
                    <a:lstStyle/>
                    <a:p>
                      <a:pPr algn="l"/>
                      <a:r>
                        <a:rPr lang="en-GB" sz="1800" baseline="0" dirty="0" smtClean="0"/>
                        <a:t>14</a:t>
                      </a:r>
                    </a:p>
                  </a:txBody>
                  <a:tcPr/>
                </a:tc>
                <a:tc>
                  <a:txBody>
                    <a:bodyPr/>
                    <a:lstStyle/>
                    <a:p>
                      <a:pPr algn="just"/>
                      <a:r>
                        <a:rPr lang="en-GB" sz="1800" dirty="0" smtClean="0"/>
                        <a:t>Commissioned</a:t>
                      </a:r>
                      <a:r>
                        <a:rPr lang="en-GB" sz="1800" baseline="0" dirty="0" smtClean="0"/>
                        <a:t> officers</a:t>
                      </a:r>
                      <a:endParaRPr lang="en-ZA" sz="1800" dirty="0"/>
                    </a:p>
                  </a:txBody>
                  <a:tcPr/>
                </a:tc>
                <a:tc>
                  <a:txBody>
                    <a:bodyPr/>
                    <a:lstStyle/>
                    <a:p>
                      <a:pPr algn="just"/>
                      <a:r>
                        <a:rPr lang="en-ZA" sz="1800" b="0" baseline="0" dirty="0" smtClean="0"/>
                        <a:t>This clause provides for the Minister to confer a temporary or permanent commission on the Commissioner, Deputy Commissioner and any officer of the Authority. The minimum qualifications of such commissioned officers are outlined. The Minister may cancel a commission after consultation with the Commissioner.</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40</a:t>
            </a:fld>
            <a:endParaRPr lang="en-ZA" dirty="0"/>
          </a:p>
        </p:txBody>
      </p:sp>
    </p:spTree>
    <p:extLst>
      <p:ext uri="{BB962C8B-B14F-4D97-AF65-F5344CB8AC3E}">
        <p14:creationId xmlns:p14="http://schemas.microsoft.com/office/powerpoint/2010/main" xmlns="" val="2906631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4: </a:t>
            </a:r>
            <a:r>
              <a:rPr lang="en-ZA" sz="4100" b="1" dirty="0">
                <a:solidFill>
                  <a:srgbClr val="FFFF00"/>
                </a:solidFill>
              </a:rPr>
              <a:t>Appointment and Functions of </a:t>
            </a:r>
            <a:r>
              <a:rPr lang="en-ZA" sz="4100" b="1" dirty="0" smtClean="0">
                <a:solidFill>
                  <a:srgbClr val="FFFF00"/>
                </a:solidFill>
              </a:rPr>
              <a:t>Officials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784561126"/>
              </p:ext>
            </p:extLst>
          </p:nvPr>
        </p:nvGraphicFramePr>
        <p:xfrm>
          <a:off x="384968" y="1320779"/>
          <a:ext cx="8363719" cy="2804160"/>
        </p:xfrm>
        <a:graphic>
          <a:graphicData uri="http://schemas.openxmlformats.org/drawingml/2006/table">
            <a:tbl>
              <a:tblPr firstRow="1" bandRow="1">
                <a:tableStyleId>{073A0DAA-6AF3-43AB-8588-CEC1D06C72B9}</a:tableStyleId>
              </a:tblPr>
              <a:tblGrid>
                <a:gridCol w="1018904"/>
                <a:gridCol w="1584175"/>
                <a:gridCol w="5760640"/>
              </a:tblGrid>
              <a:tr h="365726">
                <a:tc gridSpan="2">
                  <a:txBody>
                    <a:bodyPr/>
                    <a:lstStyle/>
                    <a:p>
                      <a:pPr algn="ctr"/>
                      <a:r>
                        <a:rPr lang="en-GB" sz="2000" dirty="0" smtClean="0">
                          <a:solidFill>
                            <a:schemeClr val="bg1"/>
                          </a:solidFill>
                        </a:rPr>
                        <a:t>Chapter 4</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5726">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604672">
                <a:tc>
                  <a:txBody>
                    <a:bodyPr/>
                    <a:lstStyle/>
                    <a:p>
                      <a:pPr algn="l"/>
                      <a:r>
                        <a:rPr lang="en-GB" sz="1800" baseline="0" dirty="0" smtClean="0"/>
                        <a:t>15</a:t>
                      </a:r>
                    </a:p>
                  </a:txBody>
                  <a:tcPr/>
                </a:tc>
                <a:tc>
                  <a:txBody>
                    <a:bodyPr/>
                    <a:lstStyle/>
                    <a:p>
                      <a:pPr algn="just"/>
                      <a:r>
                        <a:rPr lang="en-GB" sz="1800" dirty="0" smtClean="0"/>
                        <a:t>Duties, functions and powers of officers of the border guard</a:t>
                      </a:r>
                      <a:endParaRPr lang="en-ZA" sz="1800" dirty="0"/>
                    </a:p>
                  </a:txBody>
                  <a:tcPr/>
                </a:tc>
                <a:tc>
                  <a:txBody>
                    <a:bodyPr/>
                    <a:lstStyle/>
                    <a:p>
                      <a:pPr algn="just"/>
                      <a:r>
                        <a:rPr lang="en-ZA" sz="1800" b="0" baseline="0" dirty="0" smtClean="0"/>
                        <a:t>This clause outlines the main duties, functions and powers of officers of the border guard. The officers must execute all functions, duties and powers that may be conferred on them in accordance with the envisaged Act. Officers may</a:t>
                      </a:r>
                    </a:p>
                    <a:p>
                      <a:pPr algn="just"/>
                      <a:r>
                        <a:rPr lang="en-ZA" sz="1800" b="0" baseline="0" dirty="0" smtClean="0"/>
                        <a:t>also exercise any power conferred on them as peace officers in terms of section 334(1) of the Criminal Procedure Act, 1977.</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41</a:t>
            </a:fld>
            <a:endParaRPr lang="en-ZA" dirty="0"/>
          </a:p>
        </p:txBody>
      </p:sp>
    </p:spTree>
    <p:extLst>
      <p:ext uri="{BB962C8B-B14F-4D97-AF65-F5344CB8AC3E}">
        <p14:creationId xmlns:p14="http://schemas.microsoft.com/office/powerpoint/2010/main" xmlns="" val="3509750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5</a:t>
            </a:r>
            <a:r>
              <a:rPr lang="en-ZA" sz="4100" b="1" dirty="0" smtClean="0">
                <a:solidFill>
                  <a:srgbClr val="FFFF00"/>
                </a:solidFill>
              </a:rPr>
              <a:t>: Employment Terms and Conditions of Officials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256813"/>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011989380"/>
              </p:ext>
            </p:extLst>
          </p:nvPr>
        </p:nvGraphicFramePr>
        <p:xfrm>
          <a:off x="457200" y="1201241"/>
          <a:ext cx="8363719" cy="5090160"/>
        </p:xfrm>
        <a:graphic>
          <a:graphicData uri="http://schemas.openxmlformats.org/drawingml/2006/table">
            <a:tbl>
              <a:tblPr firstRow="1" bandRow="1">
                <a:tableStyleId>{073A0DAA-6AF3-43AB-8588-CEC1D06C72B9}</a:tableStyleId>
              </a:tblPr>
              <a:tblGrid>
                <a:gridCol w="1018904"/>
                <a:gridCol w="1584175"/>
                <a:gridCol w="5760640"/>
              </a:tblGrid>
              <a:tr h="365726">
                <a:tc gridSpan="2">
                  <a:txBody>
                    <a:bodyPr/>
                    <a:lstStyle/>
                    <a:p>
                      <a:pPr algn="ctr"/>
                      <a:r>
                        <a:rPr lang="en-GB" sz="2000" dirty="0" smtClean="0">
                          <a:solidFill>
                            <a:schemeClr val="bg1"/>
                          </a:solidFill>
                        </a:rPr>
                        <a:t>Chapter 5</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5726">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604672">
                <a:tc>
                  <a:txBody>
                    <a:bodyPr/>
                    <a:lstStyle/>
                    <a:p>
                      <a:pPr algn="l"/>
                      <a:r>
                        <a:rPr lang="en-GB" sz="1800" baseline="0" dirty="0" smtClean="0"/>
                        <a:t>16</a:t>
                      </a:r>
                    </a:p>
                  </a:txBody>
                  <a:tcPr/>
                </a:tc>
                <a:tc>
                  <a:txBody>
                    <a:bodyPr/>
                    <a:lstStyle/>
                    <a:p>
                      <a:pPr algn="just"/>
                      <a:r>
                        <a:rPr lang="en-GB" sz="1800" dirty="0" smtClean="0"/>
                        <a:t>Terms</a:t>
                      </a:r>
                      <a:r>
                        <a:rPr lang="en-GB" sz="1800" baseline="0" dirty="0" smtClean="0"/>
                        <a:t> and conditions of employment</a:t>
                      </a:r>
                      <a:endParaRPr lang="en-ZA" sz="1800" dirty="0"/>
                    </a:p>
                  </a:txBody>
                  <a:tcPr/>
                </a:tc>
                <a:tc>
                  <a:txBody>
                    <a:bodyPr/>
                    <a:lstStyle/>
                    <a:p>
                      <a:pPr algn="just"/>
                      <a:r>
                        <a:rPr lang="en-ZA" sz="1800" b="0" baseline="0" dirty="0" smtClean="0"/>
                        <a:t>This clause </a:t>
                      </a:r>
                      <a:r>
                        <a:rPr lang="en-ZA" sz="1800" b="0" i="0" u="none" strike="noStrike" kern="1200" baseline="0" dirty="0" smtClean="0">
                          <a:solidFill>
                            <a:schemeClr val="dk1"/>
                          </a:solidFill>
                          <a:latin typeface="+mn-lt"/>
                          <a:ea typeface="+mn-ea"/>
                          <a:cs typeface="+mn-cs"/>
                        </a:rPr>
                        <a:t>outlines the terms and conditions of employment of all officials (i.e. both officers of the border guard and support staff) of the Authority, as determined by the Minister in consultation with the Minister of Finance.</a:t>
                      </a:r>
                    </a:p>
                    <a:p>
                      <a:pPr algn="just"/>
                      <a:r>
                        <a:rPr lang="en-ZA" sz="1800" b="0" i="0" u="none" strike="noStrike" kern="1200" baseline="0" dirty="0" smtClean="0">
                          <a:solidFill>
                            <a:schemeClr val="dk1"/>
                          </a:solidFill>
                          <a:latin typeface="+mn-lt"/>
                          <a:ea typeface="+mn-ea"/>
                          <a:cs typeface="+mn-cs"/>
                        </a:rPr>
                        <a:t>Officials become members of the GEPF. The Commissioner may prescribe a framework for compensation for officials and their dependants when officials are injured or killed in the line of duty. This must be done after consultation with the Minister.</a:t>
                      </a:r>
                      <a:endParaRPr lang="en-GB" sz="1800" b="0" baseline="0" dirty="0" smtClean="0"/>
                    </a:p>
                  </a:txBody>
                  <a:tcPr/>
                </a:tc>
              </a:tr>
              <a:tr h="1604672">
                <a:tc>
                  <a:txBody>
                    <a:bodyPr/>
                    <a:lstStyle/>
                    <a:p>
                      <a:pPr algn="l"/>
                      <a:r>
                        <a:rPr lang="en-GB" sz="1800" baseline="0" dirty="0" smtClean="0"/>
                        <a:t>17</a:t>
                      </a:r>
                    </a:p>
                  </a:txBody>
                  <a:tcPr/>
                </a:tc>
                <a:tc>
                  <a:txBody>
                    <a:bodyPr/>
                    <a:lstStyle/>
                    <a:p>
                      <a:pPr algn="just"/>
                      <a:r>
                        <a:rPr lang="en-GB" sz="1800" dirty="0" smtClean="0"/>
                        <a:t>Limitations</a:t>
                      </a:r>
                      <a:r>
                        <a:rPr lang="en-GB" sz="1800" baseline="0" dirty="0" smtClean="0"/>
                        <a:t> of rights </a:t>
                      </a:r>
                      <a:endParaRPr lang="en-ZA" sz="1800" dirty="0"/>
                    </a:p>
                  </a:txBody>
                  <a:tcPr/>
                </a:tc>
                <a:tc>
                  <a:txBody>
                    <a:bodyPr/>
                    <a:lstStyle/>
                    <a:p>
                      <a:pPr algn="just"/>
                      <a:r>
                        <a:rPr lang="en-ZA" sz="1800" b="0" baseline="0" dirty="0" smtClean="0"/>
                        <a:t>This provides that, subject to the Constitution, the rights of officers may be limited in the prescribed manner and to the extent necessary for purposes of border law enforcement and the safety of officers. Officers may from time to time be subjected to, </a:t>
                      </a:r>
                      <a:r>
                        <a:rPr lang="en-ZA" sz="1800" b="0" i="1" baseline="0" dirty="0" smtClean="0"/>
                        <a:t>inter alia</a:t>
                      </a:r>
                      <a:r>
                        <a:rPr lang="en-ZA" sz="1800" b="0" baseline="0" dirty="0" smtClean="0"/>
                        <a:t>,  searches, inspections and security clearances.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42</a:t>
            </a:fld>
            <a:endParaRPr lang="en-ZA" dirty="0"/>
          </a:p>
        </p:txBody>
      </p:sp>
    </p:spTree>
    <p:extLst>
      <p:ext uri="{BB962C8B-B14F-4D97-AF65-F5344CB8AC3E}">
        <p14:creationId xmlns:p14="http://schemas.microsoft.com/office/powerpoint/2010/main" xmlns="" val="4240982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6: Powers of Entry, Search, Seizure, Arrest and Detention</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3923982"/>
              </p:ext>
            </p:extLst>
          </p:nvPr>
        </p:nvGraphicFramePr>
        <p:xfrm>
          <a:off x="384968" y="1464795"/>
          <a:ext cx="8363719" cy="3836413"/>
        </p:xfrm>
        <a:graphic>
          <a:graphicData uri="http://schemas.openxmlformats.org/drawingml/2006/table">
            <a:tbl>
              <a:tblPr firstRow="1" bandRow="1">
                <a:tableStyleId>{073A0DAA-6AF3-43AB-8588-CEC1D06C72B9}</a:tableStyleId>
              </a:tblPr>
              <a:tblGrid>
                <a:gridCol w="1018904"/>
                <a:gridCol w="1584175"/>
                <a:gridCol w="5760640"/>
              </a:tblGrid>
              <a:tr h="460677">
                <a:tc gridSpan="2">
                  <a:txBody>
                    <a:bodyPr/>
                    <a:lstStyle/>
                    <a:p>
                      <a:pPr algn="ctr"/>
                      <a:r>
                        <a:rPr lang="en-GB" sz="2000" dirty="0" smtClean="0">
                          <a:solidFill>
                            <a:schemeClr val="bg1"/>
                          </a:solidFill>
                        </a:rPr>
                        <a:t>Chapter 6</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46067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382031">
                <a:tc>
                  <a:txBody>
                    <a:bodyPr/>
                    <a:lstStyle/>
                    <a:p>
                      <a:pPr algn="l"/>
                      <a:r>
                        <a:rPr lang="en-GB" sz="1800" baseline="0" dirty="0" smtClean="0"/>
                        <a:t>18</a:t>
                      </a:r>
                    </a:p>
                  </a:txBody>
                  <a:tcPr/>
                </a:tc>
                <a:tc>
                  <a:txBody>
                    <a:bodyPr/>
                    <a:lstStyle/>
                    <a:p>
                      <a:pPr algn="just"/>
                      <a:r>
                        <a:rPr lang="en-GB" sz="1800" dirty="0" smtClean="0"/>
                        <a:t>Powers of entry, search,</a:t>
                      </a:r>
                      <a:r>
                        <a:rPr lang="en-GB" sz="1800" baseline="0" dirty="0" smtClean="0"/>
                        <a:t> </a:t>
                      </a:r>
                      <a:r>
                        <a:rPr lang="en-GB" sz="1800" dirty="0" smtClean="0"/>
                        <a:t>seizure,</a:t>
                      </a:r>
                      <a:r>
                        <a:rPr lang="en-GB" sz="1800" baseline="0" dirty="0" smtClean="0"/>
                        <a:t> arrest and detention</a:t>
                      </a:r>
                      <a:endParaRPr lang="en-ZA" sz="1800" dirty="0"/>
                    </a:p>
                  </a:txBody>
                  <a:tcPr/>
                </a:tc>
                <a:tc>
                  <a:txBody>
                    <a:bodyPr/>
                    <a:lstStyle/>
                    <a:p>
                      <a:pPr algn="just"/>
                      <a:r>
                        <a:rPr lang="en-ZA" sz="1800" b="0" baseline="0" dirty="0" smtClean="0"/>
                        <a:t>This clause provides for instances when officers may exercise their powers to enter, search or seize, arrest or detain  with or without a warrant.</a:t>
                      </a:r>
                      <a:endParaRPr lang="en-GB" sz="1800" b="0" baseline="0" dirty="0" smtClean="0"/>
                    </a:p>
                  </a:txBody>
                  <a:tcPr/>
                </a:tc>
              </a:tr>
              <a:tr h="1533028">
                <a:tc>
                  <a:txBody>
                    <a:bodyPr/>
                    <a:lstStyle/>
                    <a:p>
                      <a:pPr algn="l"/>
                      <a:r>
                        <a:rPr lang="en-GB" sz="1800" baseline="0" dirty="0" smtClean="0"/>
                        <a:t>19</a:t>
                      </a:r>
                    </a:p>
                  </a:txBody>
                  <a:tcPr/>
                </a:tc>
                <a:tc>
                  <a:txBody>
                    <a:bodyPr/>
                    <a:lstStyle/>
                    <a:p>
                      <a:pPr algn="just"/>
                      <a:r>
                        <a:rPr lang="en-GB" sz="1800" dirty="0" smtClean="0"/>
                        <a:t>Routine searches and seizures</a:t>
                      </a:r>
                      <a:endParaRPr lang="en-ZA" sz="1800" dirty="0"/>
                    </a:p>
                  </a:txBody>
                  <a:tcPr/>
                </a:tc>
                <a:tc>
                  <a:txBody>
                    <a:bodyPr/>
                    <a:lstStyle/>
                    <a:p>
                      <a:pPr algn="just"/>
                      <a:r>
                        <a:rPr lang="en-ZA" sz="1800" b="0" baseline="0" dirty="0" smtClean="0"/>
                        <a:t>This clause authorises an officer to, without a warrant, conduct a roadblock or set up a checkpoint within the border law enforcement area or at a port of entry with the written approval of the Commissioner.</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43</a:t>
            </a:fld>
            <a:endParaRPr lang="en-ZA" dirty="0"/>
          </a:p>
        </p:txBody>
      </p:sp>
    </p:spTree>
    <p:extLst>
      <p:ext uri="{BB962C8B-B14F-4D97-AF65-F5344CB8AC3E}">
        <p14:creationId xmlns:p14="http://schemas.microsoft.com/office/powerpoint/2010/main" xmlns="" val="1251707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a:solidFill>
                  <a:srgbClr val="FFFF00"/>
                </a:solidFill>
              </a:rPr>
              <a:t>Chapter 6: Powers of Entry, Search, Seizure, Arrest and Detention</a:t>
            </a: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70149926"/>
              </p:ext>
            </p:extLst>
          </p:nvPr>
        </p:nvGraphicFramePr>
        <p:xfrm>
          <a:off x="384968" y="1320779"/>
          <a:ext cx="8363719" cy="3661497"/>
        </p:xfrm>
        <a:graphic>
          <a:graphicData uri="http://schemas.openxmlformats.org/drawingml/2006/table">
            <a:tbl>
              <a:tblPr firstRow="1" bandRow="1">
                <a:tableStyleId>{073A0DAA-6AF3-43AB-8588-CEC1D06C72B9}</a:tableStyleId>
              </a:tblPr>
              <a:tblGrid>
                <a:gridCol w="1018904"/>
                <a:gridCol w="1584175"/>
                <a:gridCol w="5760640"/>
              </a:tblGrid>
              <a:tr h="380785">
                <a:tc gridSpan="2">
                  <a:txBody>
                    <a:bodyPr/>
                    <a:lstStyle/>
                    <a:p>
                      <a:pPr algn="ctr"/>
                      <a:r>
                        <a:rPr lang="en-GB" sz="2000" dirty="0" smtClean="0">
                          <a:solidFill>
                            <a:schemeClr val="bg1"/>
                          </a:solidFill>
                        </a:rPr>
                        <a:t>Chapter 6</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8078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142356">
                <a:tc>
                  <a:txBody>
                    <a:bodyPr/>
                    <a:lstStyle/>
                    <a:p>
                      <a:pPr algn="l"/>
                      <a:r>
                        <a:rPr lang="en-GB" sz="1800" baseline="0" dirty="0" smtClean="0"/>
                        <a:t>20</a:t>
                      </a:r>
                    </a:p>
                  </a:txBody>
                  <a:tcPr/>
                </a:tc>
                <a:tc>
                  <a:txBody>
                    <a:bodyPr/>
                    <a:lstStyle/>
                    <a:p>
                      <a:pPr algn="just"/>
                      <a:r>
                        <a:rPr lang="en-GB" sz="1800" dirty="0" smtClean="0"/>
                        <a:t>Powers relating to vessels within</a:t>
                      </a:r>
                      <a:r>
                        <a:rPr lang="en-GB" sz="1800" baseline="0" dirty="0" smtClean="0"/>
                        <a:t> maritime borders</a:t>
                      </a:r>
                      <a:endParaRPr lang="en-ZA" sz="1800" dirty="0"/>
                    </a:p>
                  </a:txBody>
                  <a:tcPr/>
                </a:tc>
                <a:tc>
                  <a:txBody>
                    <a:bodyPr/>
                    <a:lstStyle/>
                    <a:p>
                      <a:pPr algn="just"/>
                      <a:r>
                        <a:rPr lang="en-ZA" sz="1800" b="0" baseline="0" dirty="0" smtClean="0"/>
                        <a:t>This clause refers to an officer’s powers relating to vessels within maritime borders, which powers do not require a warrant. </a:t>
                      </a:r>
                      <a:endParaRPr lang="en-GB" sz="1800" b="0" baseline="0" dirty="0" smtClean="0"/>
                    </a:p>
                  </a:txBody>
                  <a:tcPr/>
                </a:tc>
              </a:tr>
              <a:tr h="1405977">
                <a:tc>
                  <a:txBody>
                    <a:bodyPr/>
                    <a:lstStyle/>
                    <a:p>
                      <a:pPr algn="l"/>
                      <a:r>
                        <a:rPr lang="en-GB" sz="1800" baseline="0" dirty="0" smtClean="0"/>
                        <a:t>21</a:t>
                      </a:r>
                    </a:p>
                  </a:txBody>
                  <a:tcPr/>
                </a:tc>
                <a:tc>
                  <a:txBody>
                    <a:bodyPr/>
                    <a:lstStyle/>
                    <a:p>
                      <a:pPr algn="just"/>
                      <a:r>
                        <a:rPr lang="en-GB" sz="1800" dirty="0" smtClean="0"/>
                        <a:t>Detailed or arrested persons and seized goods</a:t>
                      </a:r>
                      <a:endParaRPr lang="en-ZA" sz="1800" dirty="0" smtClean="0"/>
                    </a:p>
                  </a:txBody>
                  <a:tcPr/>
                </a:tc>
                <a:tc>
                  <a:txBody>
                    <a:bodyPr/>
                    <a:lstStyle/>
                    <a:p>
                      <a:pPr algn="just"/>
                      <a:r>
                        <a:rPr lang="en-ZA" sz="1800" b="0" baseline="0" dirty="0" smtClean="0"/>
                        <a:t>This clause refers to an officer’s powers to detain, arrest and seize goods and to hand over such to an appropriate organ of state.</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44</a:t>
            </a:fld>
            <a:endParaRPr lang="en-ZA" dirty="0"/>
          </a:p>
        </p:txBody>
      </p:sp>
    </p:spTree>
    <p:extLst>
      <p:ext uri="{BB962C8B-B14F-4D97-AF65-F5344CB8AC3E}">
        <p14:creationId xmlns:p14="http://schemas.microsoft.com/office/powerpoint/2010/main" xmlns="" val="2105368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334" y="116632"/>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7</a:t>
            </a:r>
            <a:r>
              <a:rPr lang="en-ZA" sz="4100" b="1" dirty="0" smtClean="0">
                <a:solidFill>
                  <a:srgbClr val="FFFF00"/>
                </a:solidFill>
              </a:rPr>
              <a:t>: Funds and Immovable Property</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293803"/>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0992887"/>
              </p:ext>
            </p:extLst>
          </p:nvPr>
        </p:nvGraphicFramePr>
        <p:xfrm>
          <a:off x="390140" y="1018693"/>
          <a:ext cx="8363719" cy="5185526"/>
        </p:xfrm>
        <a:graphic>
          <a:graphicData uri="http://schemas.openxmlformats.org/drawingml/2006/table">
            <a:tbl>
              <a:tblPr firstRow="1" bandRow="1">
                <a:tableStyleId>{073A0DAA-6AF3-43AB-8588-CEC1D06C72B9}</a:tableStyleId>
              </a:tblPr>
              <a:tblGrid>
                <a:gridCol w="1018904"/>
                <a:gridCol w="1367928"/>
                <a:gridCol w="5976887"/>
              </a:tblGrid>
              <a:tr h="350284">
                <a:tc gridSpan="2">
                  <a:txBody>
                    <a:bodyPr/>
                    <a:lstStyle/>
                    <a:p>
                      <a:pPr algn="ctr"/>
                      <a:r>
                        <a:rPr lang="en-GB" sz="1700" dirty="0" smtClean="0">
                          <a:solidFill>
                            <a:schemeClr val="bg1"/>
                          </a:solidFill>
                        </a:rPr>
                        <a:t>Chapter 7</a:t>
                      </a:r>
                      <a:endParaRPr lang="en-ZA" sz="17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1700" dirty="0" smtClean="0">
                          <a:solidFill>
                            <a:schemeClr val="bg1"/>
                          </a:solidFill>
                        </a:rPr>
                        <a:t>Summary</a:t>
                      </a:r>
                      <a:endParaRPr lang="en-ZA" sz="1700" dirty="0">
                        <a:solidFill>
                          <a:schemeClr val="bg1"/>
                        </a:solidFill>
                      </a:endParaRPr>
                    </a:p>
                  </a:txBody>
                  <a:tcPr/>
                </a:tc>
              </a:tr>
              <a:tr h="350284">
                <a:tc>
                  <a:txBody>
                    <a:bodyPr/>
                    <a:lstStyle/>
                    <a:p>
                      <a:pPr algn="ctr"/>
                      <a:r>
                        <a:rPr lang="en-GB" sz="1700" dirty="0" smtClean="0">
                          <a:solidFill>
                            <a:schemeClr val="tx1"/>
                          </a:solidFill>
                        </a:rPr>
                        <a:t>Clause</a:t>
                      </a:r>
                      <a:endParaRPr lang="en-ZA" sz="1700" dirty="0">
                        <a:solidFill>
                          <a:schemeClr val="tx1"/>
                        </a:solidFill>
                      </a:endParaRPr>
                    </a:p>
                  </a:txBody>
                  <a:tcPr>
                    <a:solidFill>
                      <a:srgbClr val="33CC33"/>
                    </a:solidFill>
                  </a:tcPr>
                </a:tc>
                <a:tc>
                  <a:txBody>
                    <a:bodyPr/>
                    <a:lstStyle/>
                    <a:p>
                      <a:pPr algn="ctr"/>
                      <a:r>
                        <a:rPr lang="en-GB" sz="1700" dirty="0" smtClean="0">
                          <a:solidFill>
                            <a:schemeClr val="tx1"/>
                          </a:solidFill>
                        </a:rPr>
                        <a:t>Heading</a:t>
                      </a:r>
                      <a:endParaRPr lang="en-ZA" sz="17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348398">
                <a:tc>
                  <a:txBody>
                    <a:bodyPr/>
                    <a:lstStyle/>
                    <a:p>
                      <a:pPr algn="l"/>
                      <a:r>
                        <a:rPr lang="en-GB" sz="1700" baseline="0" dirty="0" smtClean="0"/>
                        <a:t>22.</a:t>
                      </a:r>
                    </a:p>
                  </a:txBody>
                  <a:tcPr/>
                </a:tc>
                <a:tc>
                  <a:txBody>
                    <a:bodyPr/>
                    <a:lstStyle/>
                    <a:p>
                      <a:pPr algn="just"/>
                      <a:r>
                        <a:rPr lang="en-GB" sz="1700" dirty="0" smtClean="0"/>
                        <a:t>Funds of the Authority</a:t>
                      </a:r>
                      <a:endParaRPr lang="en-ZA" sz="1700" dirty="0"/>
                    </a:p>
                  </a:txBody>
                  <a:tcPr/>
                </a:tc>
                <a:tc>
                  <a:txBody>
                    <a:bodyPr/>
                    <a:lstStyle/>
                    <a:p>
                      <a:pPr algn="just"/>
                      <a:r>
                        <a:rPr lang="en-ZA" sz="1700" b="0" baseline="0" dirty="0" smtClean="0"/>
                        <a:t>The Authority’s funds consist of funds appropriated annually by Parliament, government grants and any other monies legally acquired by it. Customs related revenue, collected within the border law enforcement area and at ports of entry, is excluded from the funds of the BMA.</a:t>
                      </a:r>
                      <a:endParaRPr lang="en-GB" sz="1700" b="0" baseline="0" dirty="0" smtClean="0"/>
                    </a:p>
                  </a:txBody>
                  <a:tcPr/>
                </a:tc>
              </a:tr>
              <a:tr h="3097646">
                <a:tc>
                  <a:txBody>
                    <a:bodyPr/>
                    <a:lstStyle/>
                    <a:p>
                      <a:pPr algn="l"/>
                      <a:r>
                        <a:rPr lang="en-GB" sz="1700" baseline="0" dirty="0" smtClean="0"/>
                        <a:t>23.</a:t>
                      </a:r>
                    </a:p>
                  </a:txBody>
                  <a:tcPr/>
                </a:tc>
                <a:tc>
                  <a:txBody>
                    <a:bodyPr/>
                    <a:lstStyle/>
                    <a:p>
                      <a:pPr algn="just"/>
                      <a:r>
                        <a:rPr lang="en-GB" sz="1700" dirty="0" smtClean="0"/>
                        <a:t>Immovable property</a:t>
                      </a:r>
                      <a:endParaRPr lang="en-ZA" sz="1700" dirty="0" smtClean="0"/>
                    </a:p>
                  </a:txBody>
                  <a:tcPr/>
                </a:tc>
                <a:tc>
                  <a:txBody>
                    <a:bodyPr/>
                    <a:lstStyle/>
                    <a:p>
                      <a:pPr algn="just"/>
                      <a:r>
                        <a:rPr lang="en-ZA" sz="1700" b="0" baseline="0" dirty="0" smtClean="0"/>
                        <a:t>This  clause makes provision for the management of immovable property. The Commissioner may, with the Minister’s approval, acquire, maintain and dispose of immovable property for the purposes of fulfilling the objects of the Bill. The Minister must, in accordance with the PFMA, determine the policy and procedure for the acquisition, maintenance and disposal of immovable property. Any landlord or owner of immovable property that hosts a port of entry is obliged to provide and maintain reasonable accommodation for the Authority, as determined by the Minister. The Authority is liable for associated service fees and costs. </a:t>
                      </a:r>
                      <a:endParaRPr lang="en-GB" sz="17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45</a:t>
            </a:fld>
            <a:endParaRPr lang="en-ZA" dirty="0"/>
          </a:p>
        </p:txBody>
      </p:sp>
    </p:spTree>
    <p:extLst>
      <p:ext uri="{BB962C8B-B14F-4D97-AF65-F5344CB8AC3E}">
        <p14:creationId xmlns:p14="http://schemas.microsoft.com/office/powerpoint/2010/main" xmlns="" val="4007087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8: Committees and Implementation Protocols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312287123"/>
              </p:ext>
            </p:extLst>
          </p:nvPr>
        </p:nvGraphicFramePr>
        <p:xfrm>
          <a:off x="384968" y="1320779"/>
          <a:ext cx="8363719" cy="4541520"/>
        </p:xfrm>
        <a:graphic>
          <a:graphicData uri="http://schemas.openxmlformats.org/drawingml/2006/table">
            <a:tbl>
              <a:tblPr firstRow="1" bandRow="1">
                <a:tableStyleId>{073A0DAA-6AF3-43AB-8588-CEC1D06C72B9}</a:tableStyleId>
              </a:tblPr>
              <a:tblGrid>
                <a:gridCol w="1018904"/>
                <a:gridCol w="1584175"/>
                <a:gridCol w="5760640"/>
              </a:tblGrid>
              <a:tr h="380785">
                <a:tc gridSpan="2">
                  <a:txBody>
                    <a:bodyPr/>
                    <a:lstStyle/>
                    <a:p>
                      <a:pPr algn="ctr"/>
                      <a:r>
                        <a:rPr lang="en-GB" sz="2000" dirty="0" smtClean="0">
                          <a:solidFill>
                            <a:schemeClr val="bg1"/>
                          </a:solidFill>
                        </a:rPr>
                        <a:t>Chapter 8</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8078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142356">
                <a:tc>
                  <a:txBody>
                    <a:bodyPr/>
                    <a:lstStyle/>
                    <a:p>
                      <a:pPr algn="l"/>
                      <a:r>
                        <a:rPr lang="en-GB" sz="1800" baseline="0" dirty="0" smtClean="0"/>
                        <a:t>24.</a:t>
                      </a:r>
                    </a:p>
                  </a:txBody>
                  <a:tcPr/>
                </a:tc>
                <a:tc>
                  <a:txBody>
                    <a:bodyPr/>
                    <a:lstStyle/>
                    <a:p>
                      <a:pPr algn="just"/>
                      <a:r>
                        <a:rPr lang="en-GB" sz="1800" dirty="0" smtClean="0"/>
                        <a:t>Inter-Ministerial Consultative Committee</a:t>
                      </a:r>
                      <a:endParaRPr lang="en-ZA" sz="1800" dirty="0"/>
                    </a:p>
                  </a:txBody>
                  <a:tcPr/>
                </a:tc>
                <a:tc>
                  <a:txBody>
                    <a:bodyPr/>
                    <a:lstStyle/>
                    <a:p>
                      <a:pPr algn="just"/>
                      <a:r>
                        <a:rPr lang="en-ZA" sz="1800" b="0" baseline="0" dirty="0" smtClean="0"/>
                        <a:t>The purpose of the Committee is to consult on any</a:t>
                      </a:r>
                    </a:p>
                    <a:p>
                      <a:pPr algn="just"/>
                      <a:r>
                        <a:rPr lang="en-ZA" sz="1800" b="0" baseline="0" dirty="0" smtClean="0"/>
                        <a:t>matter related to the Authority’s functions or any domestic or international legislation that may affect the Authority’s functions. Key Cabinet Ministers are identified as members. The Minister of Home Affairs is the chairperson.</a:t>
                      </a:r>
                      <a:endParaRPr lang="en-GB" sz="1800" b="0" baseline="0" dirty="0" smtClean="0"/>
                    </a:p>
                  </a:txBody>
                  <a:tcPr/>
                </a:tc>
              </a:tr>
              <a:tr h="1405977">
                <a:tc>
                  <a:txBody>
                    <a:bodyPr/>
                    <a:lstStyle/>
                    <a:p>
                      <a:pPr algn="l"/>
                      <a:r>
                        <a:rPr lang="en-GB" sz="1800" baseline="0" dirty="0" smtClean="0"/>
                        <a:t>25.</a:t>
                      </a:r>
                    </a:p>
                  </a:txBody>
                  <a:tcPr/>
                </a:tc>
                <a:tc>
                  <a:txBody>
                    <a:bodyPr/>
                    <a:lstStyle/>
                    <a:p>
                      <a:pPr algn="just"/>
                      <a:r>
                        <a:rPr lang="en-GB" sz="1800" dirty="0" smtClean="0"/>
                        <a:t>Border Technical Committee</a:t>
                      </a:r>
                      <a:endParaRPr lang="en-ZA" sz="1800" dirty="0" smtClean="0"/>
                    </a:p>
                  </a:txBody>
                  <a:tcPr/>
                </a:tc>
                <a:tc>
                  <a:txBody>
                    <a:bodyPr/>
                    <a:lstStyle/>
                    <a:p>
                      <a:pPr algn="just"/>
                      <a:r>
                        <a:rPr lang="en-ZA" sz="1800" b="0" baseline="0" dirty="0" smtClean="0"/>
                        <a:t>The function of this Committee is to advise the Inter-Ministerial Consultative Committee on the implementation of legislation, policies and protocols related to border management, the application, outcomes and operational effectiveness of legislation, policies, protocols, structures, standards, procedures related to border management, and any matter referred to it by the Inter-Ministerial Consultative Committee or the Commissioner.</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46</a:t>
            </a:fld>
            <a:endParaRPr lang="en-ZA" dirty="0"/>
          </a:p>
        </p:txBody>
      </p:sp>
    </p:spTree>
    <p:extLst>
      <p:ext uri="{BB962C8B-B14F-4D97-AF65-F5344CB8AC3E}">
        <p14:creationId xmlns:p14="http://schemas.microsoft.com/office/powerpoint/2010/main" xmlns="" val="3277119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8: Committees and Implementation Protocols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690669108"/>
              </p:ext>
            </p:extLst>
          </p:nvPr>
        </p:nvGraphicFramePr>
        <p:xfrm>
          <a:off x="384968" y="1320779"/>
          <a:ext cx="8363719" cy="3718560"/>
        </p:xfrm>
        <a:graphic>
          <a:graphicData uri="http://schemas.openxmlformats.org/drawingml/2006/table">
            <a:tbl>
              <a:tblPr firstRow="1" bandRow="1">
                <a:tableStyleId>{073A0DAA-6AF3-43AB-8588-CEC1D06C72B9}</a:tableStyleId>
              </a:tblPr>
              <a:tblGrid>
                <a:gridCol w="874664"/>
                <a:gridCol w="1728415"/>
                <a:gridCol w="5760640"/>
              </a:tblGrid>
              <a:tr h="380785">
                <a:tc gridSpan="2">
                  <a:txBody>
                    <a:bodyPr/>
                    <a:lstStyle/>
                    <a:p>
                      <a:pPr algn="ctr"/>
                      <a:r>
                        <a:rPr lang="en-GB" sz="2000" dirty="0" smtClean="0">
                          <a:solidFill>
                            <a:schemeClr val="bg1"/>
                          </a:solidFill>
                        </a:rPr>
                        <a:t>Chapter 8</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8078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142356">
                <a:tc>
                  <a:txBody>
                    <a:bodyPr/>
                    <a:lstStyle/>
                    <a:p>
                      <a:pPr algn="l"/>
                      <a:r>
                        <a:rPr lang="en-GB" sz="1800" baseline="0" dirty="0" smtClean="0"/>
                        <a:t>26.</a:t>
                      </a:r>
                    </a:p>
                  </a:txBody>
                  <a:tcPr/>
                </a:tc>
                <a:tc>
                  <a:txBody>
                    <a:bodyPr/>
                    <a:lstStyle/>
                    <a:p>
                      <a:pPr algn="just"/>
                      <a:r>
                        <a:rPr lang="en-GB" sz="1800" dirty="0" smtClean="0"/>
                        <a:t>Advisory</a:t>
                      </a:r>
                      <a:r>
                        <a:rPr lang="en-GB" sz="1800" baseline="0" dirty="0" smtClean="0"/>
                        <a:t> Committees</a:t>
                      </a:r>
                      <a:endParaRPr lang="en-ZA" sz="1800" dirty="0"/>
                    </a:p>
                  </a:txBody>
                  <a:tcPr/>
                </a:tc>
                <a:tc>
                  <a:txBody>
                    <a:bodyPr/>
                    <a:lstStyle/>
                    <a:p>
                      <a:pPr algn="just"/>
                      <a:r>
                        <a:rPr lang="en-ZA" sz="1800" b="0" baseline="0" dirty="0" smtClean="0"/>
                        <a:t>This clause provides that the Minister may, as and when the need arises, appoint one or more advisory committees to advise the Minister and the Commissioner on any matter concerning border management and the functioning of the Authority.</a:t>
                      </a:r>
                      <a:endParaRPr lang="en-GB" sz="1800" b="0" baseline="0" dirty="0" smtClean="0"/>
                    </a:p>
                  </a:txBody>
                  <a:tcPr/>
                </a:tc>
              </a:tr>
              <a:tr h="1405977">
                <a:tc>
                  <a:txBody>
                    <a:bodyPr/>
                    <a:lstStyle/>
                    <a:p>
                      <a:pPr algn="l"/>
                      <a:r>
                        <a:rPr lang="en-GB" sz="1800" baseline="0" dirty="0" smtClean="0"/>
                        <a:t>27.</a:t>
                      </a:r>
                    </a:p>
                  </a:txBody>
                  <a:tcPr/>
                </a:tc>
                <a:tc>
                  <a:txBody>
                    <a:bodyPr/>
                    <a:lstStyle/>
                    <a:p>
                      <a:pPr algn="just"/>
                      <a:r>
                        <a:rPr lang="en-GB" sz="1800" dirty="0" smtClean="0"/>
                        <a:t>Implementation</a:t>
                      </a:r>
                      <a:r>
                        <a:rPr lang="en-GB" sz="1800" baseline="0" dirty="0" smtClean="0"/>
                        <a:t> Protocols</a:t>
                      </a:r>
                      <a:endParaRPr lang="en-ZA" sz="1800" dirty="0" smtClean="0"/>
                    </a:p>
                  </a:txBody>
                  <a:tcPr/>
                </a:tc>
                <a:tc>
                  <a:txBody>
                    <a:bodyPr/>
                    <a:lstStyle/>
                    <a:p>
                      <a:pPr algn="just"/>
                      <a:r>
                        <a:rPr lang="en-ZA" sz="1800" b="0" baseline="0" dirty="0" smtClean="0"/>
                        <a:t>This clause provides that the Authority may, in accordance with section 35 of the Intergovernmental Relations Framework Act, 2005 (Act No. 13 of 2005), enter into implementation protocols relating to border management issues.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47</a:t>
            </a:fld>
            <a:endParaRPr lang="en-ZA" dirty="0"/>
          </a:p>
        </p:txBody>
      </p:sp>
    </p:spTree>
    <p:extLst>
      <p:ext uri="{BB962C8B-B14F-4D97-AF65-F5344CB8AC3E}">
        <p14:creationId xmlns:p14="http://schemas.microsoft.com/office/powerpoint/2010/main" xmlns="" val="2398236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9</a:t>
            </a:r>
            <a:r>
              <a:rPr lang="en-ZA" sz="4100" b="1" dirty="0" smtClean="0">
                <a:solidFill>
                  <a:srgbClr val="FFFF00"/>
                </a:solidFill>
              </a:rPr>
              <a:t>: General</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515400069"/>
              </p:ext>
            </p:extLst>
          </p:nvPr>
        </p:nvGraphicFramePr>
        <p:xfrm>
          <a:off x="384968" y="1320779"/>
          <a:ext cx="8363719" cy="4210137"/>
        </p:xfrm>
        <a:graphic>
          <a:graphicData uri="http://schemas.openxmlformats.org/drawingml/2006/table">
            <a:tbl>
              <a:tblPr firstRow="1" bandRow="1">
                <a:tableStyleId>{073A0DAA-6AF3-43AB-8588-CEC1D06C72B9}</a:tableStyleId>
              </a:tblPr>
              <a:tblGrid>
                <a:gridCol w="874664"/>
                <a:gridCol w="1728415"/>
                <a:gridCol w="5760640"/>
              </a:tblGrid>
              <a:tr h="380785">
                <a:tc gridSpan="2">
                  <a:txBody>
                    <a:bodyPr/>
                    <a:lstStyle/>
                    <a:p>
                      <a:pPr algn="ctr"/>
                      <a:r>
                        <a:rPr lang="en-GB" sz="2000" dirty="0" smtClean="0">
                          <a:solidFill>
                            <a:schemeClr val="bg1"/>
                          </a:solidFill>
                        </a:rPr>
                        <a:t>Chapter 9</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8078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142356">
                <a:tc>
                  <a:txBody>
                    <a:bodyPr/>
                    <a:lstStyle/>
                    <a:p>
                      <a:pPr algn="l"/>
                      <a:r>
                        <a:rPr lang="en-GB" sz="1800" baseline="0" dirty="0" smtClean="0"/>
                        <a:t>28.</a:t>
                      </a:r>
                    </a:p>
                  </a:txBody>
                  <a:tcPr/>
                </a:tc>
                <a:tc>
                  <a:txBody>
                    <a:bodyPr/>
                    <a:lstStyle/>
                    <a:p>
                      <a:pPr algn="just"/>
                      <a:r>
                        <a:rPr lang="en-GB" sz="1800" dirty="0" smtClean="0"/>
                        <a:t>Delegation by the Minister</a:t>
                      </a:r>
                      <a:endParaRPr lang="en-ZA" sz="1800" dirty="0"/>
                    </a:p>
                  </a:txBody>
                  <a:tcPr/>
                </a:tc>
                <a:tc>
                  <a:txBody>
                    <a:bodyPr/>
                    <a:lstStyle/>
                    <a:p>
                      <a:pPr algn="just"/>
                      <a:r>
                        <a:rPr lang="en-ZA" sz="1800" b="0" baseline="0" dirty="0" smtClean="0"/>
                        <a:t>This clause provides that the Minister may, in writing, delegate to the Commissioner , a Deputy Commissioner or any official any function or power conferred, or duty imposed, on the Minister that is permitted to be delegated, with the exception of certain listed functions and powers. Provision is made for the Commissioner to be consulted.</a:t>
                      </a:r>
                    </a:p>
                    <a:p>
                      <a:pPr algn="just"/>
                      <a:endParaRPr lang="en-GB" sz="1800" b="0" baseline="0" dirty="0" smtClean="0"/>
                    </a:p>
                  </a:txBody>
                  <a:tcPr/>
                </a:tc>
              </a:tr>
              <a:tr h="1405977">
                <a:tc>
                  <a:txBody>
                    <a:bodyPr/>
                    <a:lstStyle/>
                    <a:p>
                      <a:pPr algn="l"/>
                      <a:r>
                        <a:rPr lang="en-GB" sz="1800" baseline="0" dirty="0" smtClean="0"/>
                        <a:t>29.</a:t>
                      </a:r>
                    </a:p>
                  </a:txBody>
                  <a:tcPr/>
                </a:tc>
                <a:tc>
                  <a:txBody>
                    <a:bodyPr/>
                    <a:lstStyle/>
                    <a:p>
                      <a:pPr algn="just"/>
                      <a:r>
                        <a:rPr lang="en-GB" sz="1800" dirty="0" smtClean="0"/>
                        <a:t>Review or appeal of decisions</a:t>
                      </a:r>
                      <a:endParaRPr lang="en-ZA" sz="1800" dirty="0" smtClean="0"/>
                    </a:p>
                  </a:txBody>
                  <a:tcPr/>
                </a:tc>
                <a:tc>
                  <a:txBody>
                    <a:bodyPr/>
                    <a:lstStyle/>
                    <a:p>
                      <a:pPr algn="just"/>
                      <a:r>
                        <a:rPr lang="en-ZA" sz="1800" b="0" baseline="0" dirty="0" smtClean="0"/>
                        <a:t>This clause provides for reviews or appeals by any person aggrieved by the decision of either an officer of the Authority or the Commissioner.</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48</a:t>
            </a:fld>
            <a:endParaRPr lang="en-ZA" dirty="0"/>
          </a:p>
        </p:txBody>
      </p:sp>
    </p:spTree>
    <p:extLst>
      <p:ext uri="{BB962C8B-B14F-4D97-AF65-F5344CB8AC3E}">
        <p14:creationId xmlns:p14="http://schemas.microsoft.com/office/powerpoint/2010/main" xmlns="" val="3902728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9</a:t>
            </a:r>
            <a:r>
              <a:rPr lang="en-ZA" sz="4100" b="1" dirty="0" smtClean="0">
                <a:solidFill>
                  <a:srgbClr val="FFFF00"/>
                </a:solidFill>
              </a:rPr>
              <a:t>: General</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819045935"/>
              </p:ext>
            </p:extLst>
          </p:nvPr>
        </p:nvGraphicFramePr>
        <p:xfrm>
          <a:off x="384968" y="1320779"/>
          <a:ext cx="8363719" cy="3915940"/>
        </p:xfrm>
        <a:graphic>
          <a:graphicData uri="http://schemas.openxmlformats.org/drawingml/2006/table">
            <a:tbl>
              <a:tblPr firstRow="1" bandRow="1">
                <a:tableStyleId>{073A0DAA-6AF3-43AB-8588-CEC1D06C72B9}</a:tableStyleId>
              </a:tblPr>
              <a:tblGrid>
                <a:gridCol w="874664"/>
                <a:gridCol w="1728415"/>
                <a:gridCol w="5760640"/>
              </a:tblGrid>
              <a:tr h="367405">
                <a:tc gridSpan="2">
                  <a:txBody>
                    <a:bodyPr/>
                    <a:lstStyle/>
                    <a:p>
                      <a:pPr algn="ctr"/>
                      <a:r>
                        <a:rPr lang="en-GB" sz="2000" dirty="0" smtClean="0">
                          <a:solidFill>
                            <a:schemeClr val="bg1"/>
                          </a:solidFill>
                        </a:rPr>
                        <a:t>Chapter 9</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740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819797">
                <a:tc>
                  <a:txBody>
                    <a:bodyPr/>
                    <a:lstStyle/>
                    <a:p>
                      <a:pPr algn="l"/>
                      <a:r>
                        <a:rPr lang="en-GB" sz="1800" baseline="0" dirty="0" smtClean="0"/>
                        <a:t>30.</a:t>
                      </a:r>
                    </a:p>
                  </a:txBody>
                  <a:tcPr/>
                </a:tc>
                <a:tc>
                  <a:txBody>
                    <a:bodyPr/>
                    <a:lstStyle/>
                    <a:p>
                      <a:pPr algn="just"/>
                      <a:r>
                        <a:rPr lang="en-GB" sz="1800" baseline="0" dirty="0" smtClean="0"/>
                        <a:t>Ports, points or places of entry or exit with approval of Minister</a:t>
                      </a:r>
                      <a:endParaRPr lang="en-ZA" sz="1800" dirty="0"/>
                    </a:p>
                  </a:txBody>
                  <a:tcPr/>
                </a:tc>
                <a:tc>
                  <a:txBody>
                    <a:bodyPr/>
                    <a:lstStyle/>
                    <a:p>
                      <a:pPr algn="just"/>
                      <a:r>
                        <a:rPr lang="en-ZA" sz="1800" b="0" baseline="0" dirty="0" smtClean="0"/>
                        <a:t>This clause provides for the designation, determination, appointment, prescription, withdrawal or cancellation of ports, points or places of entry or exit with approval by the Minister. </a:t>
                      </a:r>
                      <a:endParaRPr lang="en-GB" sz="1800" b="0" baseline="0" dirty="0" smtClean="0"/>
                    </a:p>
                  </a:txBody>
                  <a:tcPr/>
                </a:tc>
              </a:tr>
              <a:tr h="1303663">
                <a:tc>
                  <a:txBody>
                    <a:bodyPr/>
                    <a:lstStyle/>
                    <a:p>
                      <a:pPr algn="l"/>
                      <a:r>
                        <a:rPr lang="en-GB" sz="1800" baseline="0" dirty="0" smtClean="0"/>
                        <a:t>31.</a:t>
                      </a:r>
                    </a:p>
                  </a:txBody>
                  <a:tcPr/>
                </a:tc>
                <a:tc>
                  <a:txBody>
                    <a:bodyPr/>
                    <a:lstStyle/>
                    <a:p>
                      <a:pPr algn="just"/>
                      <a:r>
                        <a:rPr lang="en-GB" sz="1800" dirty="0" smtClean="0"/>
                        <a:t>Annual Report</a:t>
                      </a:r>
                      <a:endParaRPr lang="en-ZA" sz="1800" dirty="0" smtClean="0"/>
                    </a:p>
                  </a:txBody>
                  <a:tcPr/>
                </a:tc>
                <a:tc>
                  <a:txBody>
                    <a:bodyPr/>
                    <a:lstStyle/>
                    <a:p>
                      <a:pPr algn="just"/>
                      <a:r>
                        <a:rPr lang="en-ZA" sz="1800" b="0" baseline="0" dirty="0" smtClean="0"/>
                        <a:t>This clause provides for reporting by the Commissioner to the Minister and the Minister to Parliament on the annual report, financial statements and the report of auditors.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49</a:t>
            </a:fld>
            <a:endParaRPr lang="en-ZA" dirty="0"/>
          </a:p>
        </p:txBody>
      </p:sp>
    </p:spTree>
    <p:extLst>
      <p:ext uri="{BB962C8B-B14F-4D97-AF65-F5344CB8AC3E}">
        <p14:creationId xmlns:p14="http://schemas.microsoft.com/office/powerpoint/2010/main" xmlns="" val="1610588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873" y="116632"/>
            <a:ext cx="8219256" cy="1110754"/>
          </a:xfrm>
          <a:prstGeom prst="rect">
            <a:avLst/>
          </a:prstGeom>
          <a:solidFill>
            <a:schemeClr val="accent6">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solidFill>
                <a:schemeClr val="bg1"/>
              </a:solidFill>
            </a:endParaRPr>
          </a:p>
          <a:p>
            <a:r>
              <a:rPr lang="en-ZA" sz="3700" b="1" dirty="0" smtClean="0">
                <a:solidFill>
                  <a:schemeClr val="bg1"/>
                </a:solidFill>
              </a:rPr>
              <a:t>GLOBAL BORDER MANAGEMENT CONTEXT</a:t>
            </a:r>
            <a:endParaRPr lang="en-ZA" sz="3700" b="1" dirty="0">
              <a:solidFill>
                <a:schemeClr val="bg1"/>
              </a:solidFill>
            </a:endParaRPr>
          </a:p>
          <a:p>
            <a:endParaRPr lang="en-ZA" sz="3000" dirty="0">
              <a:solidFill>
                <a:schemeClr val="bg1"/>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pic>
        <p:nvPicPr>
          <p:cNvPr id="6146"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252538"/>
            <a:ext cx="7776864" cy="44817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627784" y="1344712"/>
            <a:ext cx="1368152" cy="2123658"/>
          </a:xfrm>
          <a:prstGeom prst="rect">
            <a:avLst/>
          </a:prstGeom>
          <a:solidFill>
            <a:srgbClr val="FFFF00"/>
          </a:solidFill>
        </p:spPr>
        <p:txBody>
          <a:bodyPr wrap="square" rtlCol="0">
            <a:spAutoFit/>
          </a:bodyPr>
          <a:lstStyle/>
          <a:p>
            <a:r>
              <a:rPr lang="en-ZA" sz="1000" i="1" dirty="0" smtClean="0">
                <a:latin typeface="Kalinga" panose="020B0502040204020203" pitchFamily="34" charset="0"/>
                <a:cs typeface="Kalinga" panose="020B0502040204020203" pitchFamily="34" charset="0"/>
              </a:rPr>
              <a:t>“Across </a:t>
            </a:r>
            <a:r>
              <a:rPr lang="en-ZA" sz="1000" i="1" dirty="0">
                <a:latin typeface="Kalinga" panose="020B0502040204020203" pitchFamily="34" charset="0"/>
                <a:cs typeface="Kalinga" panose="020B0502040204020203" pitchFamily="34" charset="0"/>
              </a:rPr>
              <a:t>the globe, insecure borders enable the trafficking of drugs, weapons, contraband, terrorist funding, materials related to weapons of mass destruction, conflict minerals, wildlife and people</a:t>
            </a:r>
            <a:r>
              <a:rPr lang="en-ZA" sz="1000" dirty="0" smtClean="0">
                <a:latin typeface="Kalinga" panose="020B0502040204020203" pitchFamily="34" charset="0"/>
                <a:cs typeface="Kalinga" panose="020B0502040204020203" pitchFamily="34" charset="0"/>
              </a:rPr>
              <a:t>.” </a:t>
            </a:r>
            <a:r>
              <a:rPr lang="en-ZA" sz="1100" b="1" dirty="0" smtClean="0"/>
              <a:t>Ban Ki Moon, 2012</a:t>
            </a:r>
            <a:endParaRPr lang="en-ZA" sz="1100" b="1" dirty="0"/>
          </a:p>
        </p:txBody>
      </p:sp>
      <p:sp>
        <p:nvSpPr>
          <p:cNvPr id="2" name="TextBox 1"/>
          <p:cNvSpPr txBox="1"/>
          <p:nvPr/>
        </p:nvSpPr>
        <p:spPr>
          <a:xfrm>
            <a:off x="3091932" y="5503301"/>
            <a:ext cx="5256584" cy="646331"/>
          </a:xfrm>
          <a:prstGeom prst="rect">
            <a:avLst/>
          </a:prstGeom>
          <a:solidFill>
            <a:schemeClr val="tx1"/>
          </a:solidFill>
        </p:spPr>
        <p:txBody>
          <a:bodyPr wrap="square" rtlCol="0">
            <a:spAutoFit/>
          </a:bodyPr>
          <a:lstStyle/>
          <a:p>
            <a:pPr algn="ctr"/>
            <a:r>
              <a:rPr lang="en-ZA" b="1" dirty="0" smtClean="0">
                <a:solidFill>
                  <a:schemeClr val="bg1"/>
                </a:solidFill>
                <a:latin typeface="+mj-lt"/>
              </a:rPr>
              <a:t>Globalisation has heightened the challenges of border management for sovereign states  globally</a:t>
            </a:r>
            <a:endParaRPr lang="en-ZA" b="1" dirty="0">
              <a:solidFill>
                <a:schemeClr val="bg1"/>
              </a:solidFill>
              <a:latin typeface="+mj-lt"/>
            </a:endParaRPr>
          </a:p>
        </p:txBody>
      </p:sp>
      <p:sp>
        <p:nvSpPr>
          <p:cNvPr id="7" name="Footer Placeholder 6"/>
          <p:cNvSpPr>
            <a:spLocks noGrp="1"/>
          </p:cNvSpPr>
          <p:nvPr>
            <p:ph type="ftr" sz="quarter" idx="11"/>
          </p:nvPr>
        </p:nvSpPr>
        <p:spPr/>
        <p:txBody>
          <a:bodyPr/>
          <a:lstStyle/>
          <a:p>
            <a:r>
              <a:rPr lang="en-ZA" smtClean="0"/>
              <a:t>CONFIDENTIAL</a:t>
            </a:r>
            <a:endParaRPr lang="en-ZA" dirty="0"/>
          </a:p>
        </p:txBody>
      </p:sp>
      <p:sp>
        <p:nvSpPr>
          <p:cNvPr id="8" name="Slide Number Placeholder 7"/>
          <p:cNvSpPr>
            <a:spLocks noGrp="1"/>
          </p:cNvSpPr>
          <p:nvPr>
            <p:ph type="sldNum" sz="quarter" idx="12"/>
          </p:nvPr>
        </p:nvSpPr>
        <p:spPr/>
        <p:txBody>
          <a:bodyPr/>
          <a:lstStyle/>
          <a:p>
            <a:fld id="{45723117-1FA1-40CD-8E90-1A700EF97A9B}" type="slidenum">
              <a:rPr lang="en-ZA" smtClean="0"/>
              <a:pPr/>
              <a:t>5</a:t>
            </a:fld>
            <a:endParaRPr lang="en-ZA" dirty="0"/>
          </a:p>
        </p:txBody>
      </p:sp>
    </p:spTree>
    <p:extLst>
      <p:ext uri="{BB962C8B-B14F-4D97-AF65-F5344CB8AC3E}">
        <p14:creationId xmlns:p14="http://schemas.microsoft.com/office/powerpoint/2010/main" xmlns="" val="3500805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9</a:t>
            </a:r>
            <a:r>
              <a:rPr lang="en-ZA" sz="4100" b="1" dirty="0" smtClean="0">
                <a:solidFill>
                  <a:srgbClr val="FFFF00"/>
                </a:solidFill>
              </a:rPr>
              <a:t>: General</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4185291967"/>
              </p:ext>
            </p:extLst>
          </p:nvPr>
        </p:nvGraphicFramePr>
        <p:xfrm>
          <a:off x="384968" y="1320779"/>
          <a:ext cx="8363719" cy="4075317"/>
        </p:xfrm>
        <a:graphic>
          <a:graphicData uri="http://schemas.openxmlformats.org/drawingml/2006/table">
            <a:tbl>
              <a:tblPr firstRow="1" bandRow="1">
                <a:tableStyleId>{073A0DAA-6AF3-43AB-8588-CEC1D06C72B9}</a:tableStyleId>
              </a:tblPr>
              <a:tblGrid>
                <a:gridCol w="874664"/>
                <a:gridCol w="1728415"/>
                <a:gridCol w="5760640"/>
              </a:tblGrid>
              <a:tr h="367405">
                <a:tc gridSpan="2">
                  <a:txBody>
                    <a:bodyPr/>
                    <a:lstStyle/>
                    <a:p>
                      <a:pPr algn="ctr"/>
                      <a:r>
                        <a:rPr lang="en-GB" sz="2000" dirty="0" smtClean="0">
                          <a:solidFill>
                            <a:schemeClr val="bg1"/>
                          </a:solidFill>
                        </a:rPr>
                        <a:t>Chapter 9</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740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819797">
                <a:tc>
                  <a:txBody>
                    <a:bodyPr/>
                    <a:lstStyle/>
                    <a:p>
                      <a:pPr algn="l"/>
                      <a:r>
                        <a:rPr lang="en-GB" sz="1800" baseline="0" dirty="0" smtClean="0"/>
                        <a:t>32.</a:t>
                      </a:r>
                    </a:p>
                  </a:txBody>
                  <a:tcPr/>
                </a:tc>
                <a:tc>
                  <a:txBody>
                    <a:bodyPr/>
                    <a:lstStyle/>
                    <a:p>
                      <a:pPr algn="just"/>
                      <a:r>
                        <a:rPr lang="en-GB" sz="1800" dirty="0" smtClean="0"/>
                        <a:t>Exemption from payment of fees or</a:t>
                      </a:r>
                      <a:r>
                        <a:rPr lang="en-GB" sz="1800" baseline="0" dirty="0" smtClean="0"/>
                        <a:t> tolls</a:t>
                      </a:r>
                      <a:endParaRPr lang="en-ZA" sz="1800" dirty="0"/>
                    </a:p>
                  </a:txBody>
                  <a:tcPr/>
                </a:tc>
                <a:tc>
                  <a:txBody>
                    <a:bodyPr/>
                    <a:lstStyle/>
                    <a:p>
                      <a:pPr algn="just"/>
                      <a:r>
                        <a:rPr lang="en-ZA" sz="1800" b="0" baseline="0" dirty="0" smtClean="0"/>
                        <a:t>This clause provides that when performing any function or exercising any power in terms of the envisaged Act, an officer, including the vehicle in which the officer is being transported and any person accompanying the officer, is exempted from the payment of any fee or toll to enter or use any public or private premises, thoroughfare or ferry.</a:t>
                      </a:r>
                      <a:endParaRPr lang="en-GB" sz="1800" b="0" baseline="0" dirty="0" smtClean="0"/>
                    </a:p>
                  </a:txBody>
                  <a:tcPr/>
                </a:tc>
              </a:tr>
              <a:tr h="1303663">
                <a:tc>
                  <a:txBody>
                    <a:bodyPr/>
                    <a:lstStyle/>
                    <a:p>
                      <a:pPr algn="l"/>
                      <a:r>
                        <a:rPr lang="en-GB" sz="1800" baseline="0" dirty="0" smtClean="0"/>
                        <a:t>33.</a:t>
                      </a:r>
                    </a:p>
                  </a:txBody>
                  <a:tcPr/>
                </a:tc>
                <a:tc>
                  <a:txBody>
                    <a:bodyPr/>
                    <a:lstStyle/>
                    <a:p>
                      <a:pPr algn="just"/>
                      <a:r>
                        <a:rPr lang="en-GB" sz="1800" dirty="0" smtClean="0"/>
                        <a:t>Confidentiality</a:t>
                      </a:r>
                      <a:endParaRPr lang="en-ZA" sz="1800" dirty="0" smtClean="0"/>
                    </a:p>
                  </a:txBody>
                  <a:tcPr/>
                </a:tc>
                <a:tc>
                  <a:txBody>
                    <a:bodyPr/>
                    <a:lstStyle/>
                    <a:p>
                      <a:pPr algn="just"/>
                      <a:r>
                        <a:rPr lang="en-ZA" sz="1800" b="0" baseline="0" dirty="0" smtClean="0"/>
                        <a:t>This clause provides that, subject to the Protected Disclosures Act, 2000, an official may not disclose any confidential or personal information acquired in the performance of the Authority’s functions to any person, except under certain specified circumstances.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50</a:t>
            </a:fld>
            <a:endParaRPr lang="en-ZA" dirty="0"/>
          </a:p>
        </p:txBody>
      </p:sp>
    </p:spTree>
    <p:extLst>
      <p:ext uri="{BB962C8B-B14F-4D97-AF65-F5344CB8AC3E}">
        <p14:creationId xmlns:p14="http://schemas.microsoft.com/office/powerpoint/2010/main" xmlns="" val="3262245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9</a:t>
            </a:r>
            <a:r>
              <a:rPr lang="en-ZA" sz="4100" b="1" dirty="0" smtClean="0">
                <a:solidFill>
                  <a:srgbClr val="FFFF00"/>
                </a:solidFill>
              </a:rPr>
              <a:t>: General</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442381273"/>
              </p:ext>
            </p:extLst>
          </p:nvPr>
        </p:nvGraphicFramePr>
        <p:xfrm>
          <a:off x="384968" y="1394048"/>
          <a:ext cx="8363719" cy="4267200"/>
        </p:xfrm>
        <a:graphic>
          <a:graphicData uri="http://schemas.openxmlformats.org/drawingml/2006/table">
            <a:tbl>
              <a:tblPr firstRow="1" bandRow="1">
                <a:tableStyleId>{073A0DAA-6AF3-43AB-8588-CEC1D06C72B9}</a:tableStyleId>
              </a:tblPr>
              <a:tblGrid>
                <a:gridCol w="874664"/>
                <a:gridCol w="1728415"/>
                <a:gridCol w="5760640"/>
              </a:tblGrid>
              <a:tr h="367405">
                <a:tc gridSpan="2">
                  <a:txBody>
                    <a:bodyPr/>
                    <a:lstStyle/>
                    <a:p>
                      <a:pPr algn="ctr"/>
                      <a:r>
                        <a:rPr lang="en-GB" sz="2000" dirty="0" smtClean="0">
                          <a:solidFill>
                            <a:schemeClr val="bg1"/>
                          </a:solidFill>
                        </a:rPr>
                        <a:t>Chapter 9</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740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819797">
                <a:tc>
                  <a:txBody>
                    <a:bodyPr/>
                    <a:lstStyle/>
                    <a:p>
                      <a:pPr algn="l"/>
                      <a:r>
                        <a:rPr lang="en-GB" sz="1800" baseline="0" dirty="0" smtClean="0"/>
                        <a:t>34</a:t>
                      </a:r>
                    </a:p>
                  </a:txBody>
                  <a:tcPr/>
                </a:tc>
                <a:tc>
                  <a:txBody>
                    <a:bodyPr/>
                    <a:lstStyle/>
                    <a:p>
                      <a:pPr algn="just"/>
                      <a:r>
                        <a:rPr lang="en-GB" sz="1800" dirty="0" smtClean="0"/>
                        <a:t>Liability</a:t>
                      </a:r>
                      <a:endParaRPr lang="en-ZA" sz="1800" dirty="0"/>
                    </a:p>
                  </a:txBody>
                  <a:tcPr/>
                </a:tc>
                <a:tc>
                  <a:txBody>
                    <a:bodyPr/>
                    <a:lstStyle/>
                    <a:p>
                      <a:pPr algn="just"/>
                      <a:r>
                        <a:rPr lang="en-ZA" sz="1800" b="0" baseline="0" dirty="0" smtClean="0"/>
                        <a:t>This clause provides that, except in respect of unlawful conduct that is committed negligently or intentionally, the Minister, the Authority, the Commissioner or its officials are not liable for any damage or loss caused by the exercise of any power, the performance of any duty in terms of the</a:t>
                      </a:r>
                    </a:p>
                    <a:p>
                      <a:pPr algn="just"/>
                      <a:r>
                        <a:rPr lang="en-ZA" sz="1800" b="0" baseline="0" dirty="0" smtClean="0"/>
                        <a:t>envisaged Act or the failure to exercise a power or perform a duty under the envisaged Act.</a:t>
                      </a:r>
                      <a:endParaRPr lang="en-GB" sz="1800" b="0" baseline="0" dirty="0" smtClean="0"/>
                    </a:p>
                  </a:txBody>
                  <a:tcPr/>
                </a:tc>
              </a:tr>
              <a:tr h="1303663">
                <a:tc>
                  <a:txBody>
                    <a:bodyPr/>
                    <a:lstStyle/>
                    <a:p>
                      <a:pPr algn="l"/>
                      <a:r>
                        <a:rPr lang="en-GB" sz="1800" baseline="0" dirty="0" smtClean="0"/>
                        <a:t>35</a:t>
                      </a:r>
                    </a:p>
                  </a:txBody>
                  <a:tcPr/>
                </a:tc>
                <a:tc>
                  <a:txBody>
                    <a:bodyPr/>
                    <a:lstStyle/>
                    <a:p>
                      <a:pPr algn="just"/>
                      <a:r>
                        <a:rPr lang="en-GB" sz="1800" dirty="0" smtClean="0"/>
                        <a:t>Offences and penalties</a:t>
                      </a:r>
                      <a:endParaRPr lang="en-ZA" sz="1800" dirty="0" smtClean="0"/>
                    </a:p>
                  </a:txBody>
                  <a:tcPr/>
                </a:tc>
                <a:tc>
                  <a:txBody>
                    <a:bodyPr/>
                    <a:lstStyle/>
                    <a:p>
                      <a:pPr algn="just"/>
                      <a:r>
                        <a:rPr lang="en-ZA" sz="1800" b="0" baseline="0" dirty="0" smtClean="0"/>
                        <a:t>Offences include, inter alia, where any person negatively hinders or obstructs the work of the Authority or for where an official solicits a bribe, etc. The period of  imprisonment for convictions varies between up to 24 months and a maximum of 10 years. </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51</a:t>
            </a:fld>
            <a:endParaRPr lang="en-ZA" dirty="0"/>
          </a:p>
        </p:txBody>
      </p:sp>
    </p:spTree>
    <p:extLst>
      <p:ext uri="{BB962C8B-B14F-4D97-AF65-F5344CB8AC3E}">
        <p14:creationId xmlns:p14="http://schemas.microsoft.com/office/powerpoint/2010/main" xmlns="" val="614631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a:t>
            </a:r>
            <a:r>
              <a:rPr lang="en-ZA" sz="4100" b="1" dirty="0">
                <a:solidFill>
                  <a:srgbClr val="FFFF00"/>
                </a:solidFill>
              </a:rPr>
              <a:t>9</a:t>
            </a:r>
            <a:r>
              <a:rPr lang="en-ZA" sz="4100" b="1" dirty="0" smtClean="0">
                <a:solidFill>
                  <a:srgbClr val="FFFF00"/>
                </a:solidFill>
              </a:rPr>
              <a:t>: General</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138294030"/>
              </p:ext>
            </p:extLst>
          </p:nvPr>
        </p:nvGraphicFramePr>
        <p:xfrm>
          <a:off x="384968" y="1320779"/>
          <a:ext cx="8363719" cy="3901440"/>
        </p:xfrm>
        <a:graphic>
          <a:graphicData uri="http://schemas.openxmlformats.org/drawingml/2006/table">
            <a:tbl>
              <a:tblPr firstRow="1" bandRow="1">
                <a:tableStyleId>{073A0DAA-6AF3-43AB-8588-CEC1D06C72B9}</a:tableStyleId>
              </a:tblPr>
              <a:tblGrid>
                <a:gridCol w="874664"/>
                <a:gridCol w="1728415"/>
                <a:gridCol w="5760640"/>
              </a:tblGrid>
              <a:tr h="367405">
                <a:tc gridSpan="2">
                  <a:txBody>
                    <a:bodyPr/>
                    <a:lstStyle/>
                    <a:p>
                      <a:pPr algn="ctr"/>
                      <a:r>
                        <a:rPr lang="en-GB" sz="2000" dirty="0" smtClean="0">
                          <a:solidFill>
                            <a:schemeClr val="bg1"/>
                          </a:solidFill>
                        </a:rPr>
                        <a:t>Chapter 9</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67405">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819797">
                <a:tc>
                  <a:txBody>
                    <a:bodyPr/>
                    <a:lstStyle/>
                    <a:p>
                      <a:pPr algn="l"/>
                      <a:r>
                        <a:rPr lang="en-GB" sz="1800" baseline="0" dirty="0" smtClean="0"/>
                        <a:t>36</a:t>
                      </a:r>
                    </a:p>
                  </a:txBody>
                  <a:tcPr/>
                </a:tc>
                <a:tc>
                  <a:txBody>
                    <a:bodyPr/>
                    <a:lstStyle/>
                    <a:p>
                      <a:pPr algn="just"/>
                      <a:r>
                        <a:rPr lang="en-GB" sz="1800" dirty="0" smtClean="0"/>
                        <a:t>Regulations</a:t>
                      </a:r>
                      <a:endParaRPr lang="en-ZA" sz="1800" dirty="0"/>
                    </a:p>
                  </a:txBody>
                  <a:tcPr/>
                </a:tc>
                <a:tc>
                  <a:txBody>
                    <a:bodyPr/>
                    <a:lstStyle/>
                    <a:p>
                      <a:pPr algn="just"/>
                      <a:r>
                        <a:rPr lang="en-ZA" sz="1800" b="0" baseline="0" dirty="0" smtClean="0"/>
                        <a:t>This clause empowers the Minister to make regulations on various matters affecting the Authority, after consultation with the Commissioner. In relation to particular labour matters the Minister may only make regulations after consultation with the trade unions that engage in collective bargaining with the Authority. </a:t>
                      </a:r>
                    </a:p>
                    <a:p>
                      <a:pPr algn="just"/>
                      <a:r>
                        <a:rPr lang="en-ZA" sz="1800" b="0" baseline="0" dirty="0" smtClean="0"/>
                        <a:t>The Minister must, before making any regulations under the Act, publish the draft regulations in the Gazette for public comments for a period of not less than 30 days. Parliament must also be given the opportunity to comment on draft regulations.</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52</a:t>
            </a:fld>
            <a:endParaRPr lang="en-ZA" dirty="0"/>
          </a:p>
        </p:txBody>
      </p:sp>
    </p:spTree>
    <p:extLst>
      <p:ext uri="{BB962C8B-B14F-4D97-AF65-F5344CB8AC3E}">
        <p14:creationId xmlns:p14="http://schemas.microsoft.com/office/powerpoint/2010/main" xmlns="" val="4140415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10: Transitional Provisions</a:t>
            </a:r>
            <a:endParaRPr lang="en-ZA" sz="4100" b="1" dirty="0">
              <a:solidFill>
                <a:srgbClr val="FFFF00"/>
              </a:solidFill>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164688821"/>
              </p:ext>
            </p:extLst>
          </p:nvPr>
        </p:nvGraphicFramePr>
        <p:xfrm>
          <a:off x="384968" y="1320779"/>
          <a:ext cx="8363719" cy="4723389"/>
        </p:xfrm>
        <a:graphic>
          <a:graphicData uri="http://schemas.openxmlformats.org/drawingml/2006/table">
            <a:tbl>
              <a:tblPr firstRow="1" bandRow="1">
                <a:tableStyleId>{073A0DAA-6AF3-43AB-8588-CEC1D06C72B9}</a:tableStyleId>
              </a:tblPr>
              <a:tblGrid>
                <a:gridCol w="874664"/>
                <a:gridCol w="1728415"/>
                <a:gridCol w="5760640"/>
              </a:tblGrid>
              <a:tr h="345237">
                <a:tc gridSpan="2">
                  <a:txBody>
                    <a:bodyPr/>
                    <a:lstStyle/>
                    <a:p>
                      <a:pPr algn="ctr"/>
                      <a:r>
                        <a:rPr lang="en-GB" sz="2000" dirty="0" smtClean="0">
                          <a:solidFill>
                            <a:schemeClr val="bg1"/>
                          </a:solidFill>
                        </a:rPr>
                        <a:t>Chapter 10</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4523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320941">
                <a:tc>
                  <a:txBody>
                    <a:bodyPr/>
                    <a:lstStyle/>
                    <a:p>
                      <a:pPr algn="l"/>
                      <a:r>
                        <a:rPr lang="en-GB" sz="1800" baseline="0" dirty="0" smtClean="0"/>
                        <a:t>37</a:t>
                      </a:r>
                    </a:p>
                  </a:txBody>
                  <a:tcPr/>
                </a:tc>
                <a:tc>
                  <a:txBody>
                    <a:bodyPr/>
                    <a:lstStyle/>
                    <a:p>
                      <a:pPr algn="just"/>
                      <a:r>
                        <a:rPr lang="en-GB" sz="1800" dirty="0" smtClean="0"/>
                        <a:t>Transfer of employees from organ of state to Authority</a:t>
                      </a:r>
                      <a:endParaRPr lang="en-ZA" sz="1800" dirty="0"/>
                    </a:p>
                  </a:txBody>
                  <a:tcPr/>
                </a:tc>
                <a:tc>
                  <a:txBody>
                    <a:bodyPr/>
                    <a:lstStyle/>
                    <a:p>
                      <a:pPr algn="just"/>
                      <a:r>
                        <a:rPr lang="en-GB" sz="1800" b="0" baseline="0" dirty="0" smtClean="0"/>
                        <a:t>This clause provide for various matters pertaining to the transfer of employees to the Authority, which includes, inter alia, that the employee may not upon transfer suffer any reduction in remuneration or amendment of conditions of service.</a:t>
                      </a:r>
                    </a:p>
                  </a:txBody>
                  <a:tcPr/>
                </a:tc>
              </a:tr>
              <a:tr h="1004829">
                <a:tc>
                  <a:txBody>
                    <a:bodyPr/>
                    <a:lstStyle/>
                    <a:p>
                      <a:pPr algn="l"/>
                      <a:r>
                        <a:rPr lang="en-GB" sz="1800" baseline="0" dirty="0" smtClean="0"/>
                        <a:t>38</a:t>
                      </a:r>
                    </a:p>
                  </a:txBody>
                  <a:tcPr/>
                </a:tc>
                <a:tc>
                  <a:txBody>
                    <a:bodyPr/>
                    <a:lstStyle/>
                    <a:p>
                      <a:pPr algn="just"/>
                      <a:r>
                        <a:rPr lang="en-GB" sz="1800" dirty="0" smtClean="0"/>
                        <a:t>Assets, liabilities and funds</a:t>
                      </a:r>
                      <a:endParaRPr lang="en-ZA" sz="1800" dirty="0"/>
                    </a:p>
                  </a:txBody>
                  <a:tcPr/>
                </a:tc>
                <a:tc>
                  <a:txBody>
                    <a:bodyPr/>
                    <a:lstStyle/>
                    <a:p>
                      <a:pPr algn="just"/>
                      <a:r>
                        <a:rPr lang="en-ZA" sz="1800" b="0" baseline="0" dirty="0" smtClean="0"/>
                        <a:t>This clause provide for various matters pertaining to the transfer of assets, liabilities and funds and that it should be managed in terms of the Public Finance Management Act. </a:t>
                      </a:r>
                      <a:endParaRPr lang="en-GB" sz="1800" b="0" baseline="0" dirty="0" smtClean="0"/>
                    </a:p>
                  </a:txBody>
                  <a:tcPr/>
                </a:tc>
              </a:tr>
              <a:tr h="1320941">
                <a:tc>
                  <a:txBody>
                    <a:bodyPr/>
                    <a:lstStyle/>
                    <a:p>
                      <a:pPr algn="l"/>
                      <a:r>
                        <a:rPr lang="en-GB" sz="1800" baseline="0" dirty="0" smtClean="0"/>
                        <a:t>39</a:t>
                      </a:r>
                    </a:p>
                  </a:txBody>
                  <a:tcPr/>
                </a:tc>
                <a:tc>
                  <a:txBody>
                    <a:bodyPr/>
                    <a:lstStyle/>
                    <a:p>
                      <a:pPr algn="just"/>
                      <a:r>
                        <a:rPr lang="en-GB" sz="1800" dirty="0" smtClean="0"/>
                        <a:t>Ports, points and places of entry and exit</a:t>
                      </a:r>
                      <a:endParaRPr lang="en-ZA" sz="1800" dirty="0"/>
                    </a:p>
                  </a:txBody>
                  <a:tcPr/>
                </a:tc>
                <a:tc>
                  <a:txBody>
                    <a:bodyPr/>
                    <a:lstStyle/>
                    <a:p>
                      <a:pPr algn="just"/>
                      <a:r>
                        <a:rPr lang="en-GB" sz="1800" b="0" baseline="0" dirty="0" smtClean="0"/>
                        <a:t>This clause recognizes ports of entry at the time of the commencement of the Act. It also empowers the Minister to withdraw or cancel a designation, determination, appointment or prescription of a port, place of entry or exit in terms of this Act.</a:t>
                      </a:r>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53</a:t>
            </a:fld>
            <a:endParaRPr lang="en-ZA" dirty="0"/>
          </a:p>
        </p:txBody>
      </p:sp>
    </p:spTree>
    <p:extLst>
      <p:ext uri="{BB962C8B-B14F-4D97-AF65-F5344CB8AC3E}">
        <p14:creationId xmlns:p14="http://schemas.microsoft.com/office/powerpoint/2010/main" xmlns="" val="2467040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10: Transitional provisions</a:t>
            </a: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3032670897"/>
              </p:ext>
            </p:extLst>
          </p:nvPr>
        </p:nvGraphicFramePr>
        <p:xfrm>
          <a:off x="312737" y="1628800"/>
          <a:ext cx="8363719" cy="2255520"/>
        </p:xfrm>
        <a:graphic>
          <a:graphicData uri="http://schemas.openxmlformats.org/drawingml/2006/table">
            <a:tbl>
              <a:tblPr firstRow="1" bandRow="1">
                <a:tableStyleId>{073A0DAA-6AF3-43AB-8588-CEC1D06C72B9}</a:tableStyleId>
              </a:tblPr>
              <a:tblGrid>
                <a:gridCol w="874664"/>
                <a:gridCol w="1728415"/>
                <a:gridCol w="5760640"/>
              </a:tblGrid>
              <a:tr h="345237">
                <a:tc gridSpan="2">
                  <a:txBody>
                    <a:bodyPr/>
                    <a:lstStyle/>
                    <a:p>
                      <a:pPr algn="ctr"/>
                      <a:r>
                        <a:rPr lang="en-GB" sz="2000" dirty="0" smtClean="0">
                          <a:solidFill>
                            <a:schemeClr val="bg1"/>
                          </a:solidFill>
                        </a:rPr>
                        <a:t>Chapter 10</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4523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320941">
                <a:tc>
                  <a:txBody>
                    <a:bodyPr/>
                    <a:lstStyle/>
                    <a:p>
                      <a:pPr algn="l"/>
                      <a:r>
                        <a:rPr lang="en-GB" sz="1800" baseline="0" dirty="0" smtClean="0"/>
                        <a:t>40</a:t>
                      </a:r>
                    </a:p>
                  </a:txBody>
                  <a:tcPr/>
                </a:tc>
                <a:tc>
                  <a:txBody>
                    <a:bodyPr/>
                    <a:lstStyle/>
                    <a:p>
                      <a:pPr algn="just"/>
                      <a:r>
                        <a:rPr lang="en-GB" sz="1800" dirty="0" smtClean="0"/>
                        <a:t>Recognised Trade Unions</a:t>
                      </a:r>
                      <a:endParaRPr lang="en-ZA" sz="1800" dirty="0"/>
                    </a:p>
                  </a:txBody>
                  <a:tcPr/>
                </a:tc>
                <a:tc>
                  <a:txBody>
                    <a:bodyPr/>
                    <a:lstStyle/>
                    <a:p>
                      <a:pPr algn="just"/>
                      <a:r>
                        <a:rPr lang="en-ZA" sz="1800" b="0" baseline="0" dirty="0" smtClean="0"/>
                        <a:t>This clause states that any reference to trade unions recognised by the Authority in this Act must be read as a reference to the trade unions that are recognised by, or parties to, collective bargaining arrangements with other organs of state.</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54</a:t>
            </a:fld>
            <a:endParaRPr lang="en-ZA" dirty="0"/>
          </a:p>
        </p:txBody>
      </p:sp>
    </p:spTree>
    <p:extLst>
      <p:ext uri="{BB962C8B-B14F-4D97-AF65-F5344CB8AC3E}">
        <p14:creationId xmlns:p14="http://schemas.microsoft.com/office/powerpoint/2010/main" xmlns="" val="23217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648"/>
            <a:ext cx="8219256" cy="864096"/>
          </a:xfrm>
          <a:prstGeom prst="rect">
            <a:avLst/>
          </a:prstGeom>
          <a:solidFill>
            <a:schemeClr val="accent6">
              <a:lumMod val="75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200" b="1" dirty="0">
                <a:solidFill>
                  <a:schemeClr val="bg1"/>
                </a:solidFill>
              </a:rPr>
              <a:t>BMA BILL, 2016 </a:t>
            </a:r>
            <a:r>
              <a:rPr lang="en-ZA" sz="6200" b="1" dirty="0" smtClean="0">
                <a:solidFill>
                  <a:schemeClr val="bg1"/>
                </a:solidFill>
              </a:rPr>
              <a:t>OVERVIEW</a:t>
            </a:r>
          </a:p>
          <a:p>
            <a:r>
              <a:rPr lang="en-ZA" sz="4100" b="1" dirty="0" smtClean="0">
                <a:solidFill>
                  <a:srgbClr val="FFFF00"/>
                </a:solidFill>
              </a:rPr>
              <a:t>Chapter 11: Short Title and Commencement</a:t>
            </a: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366064047"/>
              </p:ext>
            </p:extLst>
          </p:nvPr>
        </p:nvGraphicFramePr>
        <p:xfrm>
          <a:off x="443034" y="1340768"/>
          <a:ext cx="8363719" cy="3352800"/>
        </p:xfrm>
        <a:graphic>
          <a:graphicData uri="http://schemas.openxmlformats.org/drawingml/2006/table">
            <a:tbl>
              <a:tblPr firstRow="1" bandRow="1">
                <a:tableStyleId>{073A0DAA-6AF3-43AB-8588-CEC1D06C72B9}</a:tableStyleId>
              </a:tblPr>
              <a:tblGrid>
                <a:gridCol w="874664"/>
                <a:gridCol w="1872431"/>
                <a:gridCol w="5616624"/>
              </a:tblGrid>
              <a:tr h="345237">
                <a:tc gridSpan="2">
                  <a:txBody>
                    <a:bodyPr/>
                    <a:lstStyle/>
                    <a:p>
                      <a:pPr algn="ctr"/>
                      <a:r>
                        <a:rPr lang="en-GB" sz="2000" dirty="0" smtClean="0">
                          <a:solidFill>
                            <a:schemeClr val="bg1"/>
                          </a:solidFill>
                        </a:rPr>
                        <a:t>Chapter 11</a:t>
                      </a:r>
                      <a:endParaRPr lang="en-ZA" sz="2000" dirty="0">
                        <a:solidFill>
                          <a:schemeClr val="bg1"/>
                        </a:solidFill>
                      </a:endParaRPr>
                    </a:p>
                  </a:txBody>
                  <a:tcPr/>
                </a:tc>
                <a:tc hMerge="1">
                  <a:txBody>
                    <a:bodyPr/>
                    <a:lstStyle/>
                    <a:p>
                      <a:pPr algn="ctr"/>
                      <a:endParaRPr lang="en-ZA" sz="1600" dirty="0">
                        <a:solidFill>
                          <a:schemeClr val="bg1"/>
                        </a:solidFill>
                      </a:endParaRPr>
                    </a:p>
                  </a:txBody>
                  <a:tcPr/>
                </a:tc>
                <a:tc rowSpan="2">
                  <a:txBody>
                    <a:bodyPr/>
                    <a:lstStyle/>
                    <a:p>
                      <a:pPr algn="ctr"/>
                      <a:r>
                        <a:rPr lang="en-GB" sz="2000" dirty="0" smtClean="0">
                          <a:solidFill>
                            <a:schemeClr val="bg1"/>
                          </a:solidFill>
                        </a:rPr>
                        <a:t>Summary</a:t>
                      </a:r>
                      <a:endParaRPr lang="en-ZA" sz="2000" dirty="0">
                        <a:solidFill>
                          <a:schemeClr val="bg1"/>
                        </a:solidFill>
                      </a:endParaRPr>
                    </a:p>
                  </a:txBody>
                  <a:tcPr/>
                </a:tc>
              </a:tr>
              <a:tr h="345237">
                <a:tc>
                  <a:txBody>
                    <a:bodyPr/>
                    <a:lstStyle/>
                    <a:p>
                      <a:pPr algn="ctr"/>
                      <a:r>
                        <a:rPr lang="en-GB" sz="2000" dirty="0" smtClean="0">
                          <a:solidFill>
                            <a:schemeClr val="tx1"/>
                          </a:solidFill>
                        </a:rPr>
                        <a:t>Clause</a:t>
                      </a:r>
                      <a:endParaRPr lang="en-ZA" sz="2000" dirty="0">
                        <a:solidFill>
                          <a:schemeClr val="tx1"/>
                        </a:solidFill>
                      </a:endParaRPr>
                    </a:p>
                  </a:txBody>
                  <a:tcPr>
                    <a:solidFill>
                      <a:srgbClr val="33CC33"/>
                    </a:solidFill>
                  </a:tcPr>
                </a:tc>
                <a:tc>
                  <a:txBody>
                    <a:bodyPr/>
                    <a:lstStyle/>
                    <a:p>
                      <a:pPr algn="ctr"/>
                      <a:r>
                        <a:rPr lang="en-GB" sz="2000" dirty="0" smtClean="0">
                          <a:solidFill>
                            <a:schemeClr val="tx1"/>
                          </a:solidFill>
                        </a:rPr>
                        <a:t>Heading</a:t>
                      </a:r>
                      <a:endParaRPr lang="en-ZA" sz="2000" dirty="0">
                        <a:solidFill>
                          <a:schemeClr val="tx1"/>
                        </a:solidFill>
                      </a:endParaRPr>
                    </a:p>
                  </a:txBody>
                  <a:tcPr>
                    <a:solidFill>
                      <a:srgbClr val="33CC33"/>
                    </a:solidFill>
                  </a:tcPr>
                </a:tc>
                <a:tc vMerge="1">
                  <a:txBody>
                    <a:bodyPr/>
                    <a:lstStyle/>
                    <a:p>
                      <a:pPr algn="ctr"/>
                      <a:endParaRPr lang="en-ZA" sz="1600" dirty="0">
                        <a:solidFill>
                          <a:schemeClr val="tx1"/>
                        </a:solidFill>
                      </a:endParaRPr>
                    </a:p>
                  </a:txBody>
                  <a:tcPr/>
                </a:tc>
              </a:tr>
              <a:tr h="1320941">
                <a:tc>
                  <a:txBody>
                    <a:bodyPr/>
                    <a:lstStyle/>
                    <a:p>
                      <a:pPr algn="l"/>
                      <a:r>
                        <a:rPr lang="en-GB" sz="1800" baseline="0" dirty="0" smtClean="0"/>
                        <a:t>41</a:t>
                      </a:r>
                    </a:p>
                  </a:txBody>
                  <a:tcPr/>
                </a:tc>
                <a:tc>
                  <a:txBody>
                    <a:bodyPr/>
                    <a:lstStyle/>
                    <a:p>
                      <a:pPr algn="just"/>
                      <a:r>
                        <a:rPr lang="en-GB" sz="1800" dirty="0" smtClean="0"/>
                        <a:t>Short Title and Commencement</a:t>
                      </a:r>
                      <a:endParaRPr lang="en-ZA" sz="1800" dirty="0"/>
                    </a:p>
                  </a:txBody>
                  <a:tcPr/>
                </a:tc>
                <a:tc>
                  <a:txBody>
                    <a:bodyPr/>
                    <a:lstStyle/>
                    <a:p>
                      <a:pPr algn="just"/>
                      <a:r>
                        <a:rPr lang="en-ZA" sz="1800" b="0" baseline="0" dirty="0" smtClean="0"/>
                        <a:t>This clause provides for the short title and  commencement of the Act. The Act is called the Border Management Authority Act, 2016. The year will change depending on when the President assents to the Bill.</a:t>
                      </a:r>
                    </a:p>
                    <a:p>
                      <a:pPr algn="just"/>
                      <a:endParaRPr lang="en-ZA" sz="1800" b="0" baseline="0" dirty="0" smtClean="0"/>
                    </a:p>
                    <a:p>
                      <a:pPr algn="just"/>
                      <a:r>
                        <a:rPr lang="en-ZA" sz="1800" b="0" baseline="0" dirty="0" smtClean="0"/>
                        <a:t>The President may determine different dates for the commencement of different provisions of the Act or the application of the Act in respect of different parts of the border law enforcement are or different ports of entry.</a:t>
                      </a:r>
                      <a:endParaRPr lang="en-GB" sz="1800" b="0" baseline="0" dirty="0" smtClean="0"/>
                    </a:p>
                  </a:txBody>
                  <a:tcPr/>
                </a:tc>
              </a:tr>
            </a:tbl>
          </a:graphicData>
        </a:graphic>
      </p:graphicFrame>
      <p:sp>
        <p:nvSpPr>
          <p:cNvPr id="2" name="Footer Placeholder 1"/>
          <p:cNvSpPr>
            <a:spLocks noGrp="1"/>
          </p:cNvSpPr>
          <p:nvPr>
            <p:ph type="ftr" sz="quarter" idx="11"/>
          </p:nvPr>
        </p:nvSpPr>
        <p:spPr/>
        <p:txBody>
          <a:bodyPr/>
          <a:lstStyle/>
          <a:p>
            <a:r>
              <a:rPr lang="en-ZA" smtClean="0"/>
              <a:t>CONFIDENTIAL</a:t>
            </a:r>
            <a:endParaRPr lang="en-ZA" dirty="0"/>
          </a:p>
        </p:txBody>
      </p:sp>
      <p:sp>
        <p:nvSpPr>
          <p:cNvPr id="3" name="Slide Number Placeholder 2"/>
          <p:cNvSpPr>
            <a:spLocks noGrp="1"/>
          </p:cNvSpPr>
          <p:nvPr>
            <p:ph type="sldNum" sz="quarter" idx="12"/>
          </p:nvPr>
        </p:nvSpPr>
        <p:spPr/>
        <p:txBody>
          <a:bodyPr/>
          <a:lstStyle/>
          <a:p>
            <a:fld id="{45723117-1FA1-40CD-8E90-1A700EF97A9B}" type="slidenum">
              <a:rPr lang="en-ZA" smtClean="0"/>
              <a:pPr/>
              <a:t>55</a:t>
            </a:fld>
            <a:endParaRPr lang="en-ZA" dirty="0"/>
          </a:p>
        </p:txBody>
      </p:sp>
    </p:spTree>
    <p:extLst>
      <p:ext uri="{BB962C8B-B14F-4D97-AF65-F5344CB8AC3E}">
        <p14:creationId xmlns:p14="http://schemas.microsoft.com/office/powerpoint/2010/main" xmlns="" val="3032273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74" y="1178853"/>
            <a:ext cx="8589454" cy="5112568"/>
          </a:xfrm>
        </p:spPr>
        <p:txBody>
          <a:bodyPr>
            <a:noAutofit/>
          </a:bodyPr>
          <a:lstStyle/>
          <a:p>
            <a:pPr algn="just">
              <a:buFont typeface="+mj-lt"/>
              <a:buAutoNum type="arabicPeriod"/>
            </a:pPr>
            <a:endParaRPr lang="en-ZA" sz="20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ZA" sz="2000" b="1" dirty="0">
                <a:solidFill>
                  <a:srgbClr val="0000FF"/>
                </a:solidFill>
                <a:latin typeface="Arial" panose="020B0604020202020204" pitchFamily="34" charset="0"/>
                <a:cs typeface="Arial" panose="020B0604020202020204" pitchFamily="34" charset="0"/>
              </a:rPr>
              <a:t>Creation of customer service efficiencies </a:t>
            </a:r>
            <a:r>
              <a:rPr lang="en-ZA" sz="2000" dirty="0">
                <a:latin typeface="Arial" panose="020B0604020202020204" pitchFamily="34" charset="0"/>
                <a:cs typeface="Arial" panose="020B0604020202020204" pitchFamily="34" charset="0"/>
              </a:rPr>
              <a:t>through streamlined, integrated operations at the Ports of </a:t>
            </a:r>
            <a:r>
              <a:rPr lang="en-ZA" sz="2000" dirty="0" smtClean="0">
                <a:latin typeface="Arial" panose="020B0604020202020204" pitchFamily="34" charset="0"/>
                <a:cs typeface="Arial" panose="020B0604020202020204" pitchFamily="34" charset="0"/>
              </a:rPr>
              <a:t>Entry.</a:t>
            </a: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r>
              <a:rPr lang="en-ZA" sz="2000" dirty="0" smtClean="0">
                <a:latin typeface="Arial" panose="020B0604020202020204" pitchFamily="34" charset="0"/>
                <a:cs typeface="Arial" panose="020B0604020202020204" pitchFamily="34" charset="0"/>
              </a:rPr>
              <a:t>A </a:t>
            </a:r>
            <a:r>
              <a:rPr lang="en-ZA" sz="2000" dirty="0">
                <a:latin typeface="Arial" panose="020B0604020202020204" pitchFamily="34" charset="0"/>
                <a:cs typeface="Arial" panose="020B0604020202020204" pitchFamily="34" charset="0"/>
              </a:rPr>
              <a:t>formalised relationship between the BMA and relevant organs of state </a:t>
            </a:r>
            <a:r>
              <a:rPr lang="en-ZA" sz="2000" dirty="0" smtClean="0">
                <a:latin typeface="Arial" panose="020B0604020202020204" pitchFamily="34" charset="0"/>
                <a:cs typeface="Arial" panose="020B0604020202020204" pitchFamily="34" charset="0"/>
              </a:rPr>
              <a:t>to </a:t>
            </a:r>
            <a:r>
              <a:rPr lang="en-ZA" sz="2000" b="1" dirty="0" smtClean="0">
                <a:solidFill>
                  <a:srgbClr val="0000FF"/>
                </a:solidFill>
                <a:latin typeface="Arial" panose="020B0604020202020204" pitchFamily="34" charset="0"/>
                <a:cs typeface="Arial" panose="020B0604020202020204" pitchFamily="34" charset="0"/>
              </a:rPr>
              <a:t>enhance </a:t>
            </a:r>
            <a:r>
              <a:rPr lang="en-ZA" sz="2000" b="1" dirty="0">
                <a:solidFill>
                  <a:srgbClr val="0000FF"/>
                </a:solidFill>
                <a:latin typeface="Arial" panose="020B0604020202020204" pitchFamily="34" charset="0"/>
                <a:cs typeface="Arial" panose="020B0604020202020204" pitchFamily="34" charset="0"/>
              </a:rPr>
              <a:t>security and management of the border </a:t>
            </a:r>
            <a:r>
              <a:rPr lang="en-ZA" sz="2000" b="1" dirty="0" smtClean="0">
                <a:solidFill>
                  <a:srgbClr val="0000FF"/>
                </a:solidFill>
                <a:latin typeface="Arial" panose="020B0604020202020204" pitchFamily="34" charset="0"/>
                <a:cs typeface="Arial" panose="020B0604020202020204" pitchFamily="34" charset="0"/>
              </a:rPr>
              <a:t>environment.</a:t>
            </a:r>
            <a:r>
              <a:rPr lang="en-ZA" sz="2000" dirty="0" smtClean="0">
                <a:solidFill>
                  <a:srgbClr val="0000FF"/>
                </a:solidFill>
                <a:latin typeface="Arial" panose="020B0604020202020204" pitchFamily="34" charset="0"/>
                <a:cs typeface="Arial" panose="020B0604020202020204" pitchFamily="34" charset="0"/>
              </a:rPr>
              <a:t> </a:t>
            </a:r>
          </a:p>
          <a:p>
            <a:pPr marL="457200" indent="-457200" algn="just">
              <a:buFont typeface="+mj-lt"/>
              <a:buAutoNum type="arabicPeriod"/>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r>
              <a:rPr lang="en-ZA" sz="2000" b="1" dirty="0" smtClean="0">
                <a:solidFill>
                  <a:srgbClr val="0000FF"/>
                </a:solidFill>
                <a:latin typeface="Arial" panose="020B0604020202020204" pitchFamily="34" charset="0"/>
                <a:cs typeface="Arial" panose="020B0604020202020204" pitchFamily="34" charset="0"/>
              </a:rPr>
              <a:t>Improvement </a:t>
            </a:r>
            <a:r>
              <a:rPr lang="en-ZA" sz="2000" b="1" dirty="0">
                <a:solidFill>
                  <a:srgbClr val="0000FF"/>
                </a:solidFill>
                <a:latin typeface="Arial" panose="020B0604020202020204" pitchFamily="34" charset="0"/>
                <a:cs typeface="Arial" panose="020B0604020202020204" pitchFamily="34" charset="0"/>
              </a:rPr>
              <a:t>in shared information</a:t>
            </a:r>
            <a:r>
              <a:rPr lang="en-ZA" sz="2000" dirty="0">
                <a:latin typeface="Arial" panose="020B0604020202020204" pitchFamily="34" charset="0"/>
                <a:cs typeface="Arial" panose="020B0604020202020204" pitchFamily="34" charset="0"/>
              </a:rPr>
              <a:t>, </a:t>
            </a:r>
            <a:r>
              <a:rPr lang="en-ZA" sz="2000" b="1" dirty="0" smtClean="0">
                <a:solidFill>
                  <a:srgbClr val="0000FF"/>
                </a:solidFill>
                <a:latin typeface="Arial" panose="020B0604020202020204" pitchFamily="34" charset="0"/>
                <a:cs typeface="Arial" panose="020B0604020202020204" pitchFamily="34" charset="0"/>
              </a:rPr>
              <a:t>risk profiling and mitigation</a:t>
            </a:r>
            <a:r>
              <a:rPr lang="en-ZA" sz="2000" dirty="0" smtClean="0">
                <a:latin typeface="Arial" panose="020B0604020202020204" pitchFamily="34" charset="0"/>
                <a:cs typeface="Arial" panose="020B0604020202020204" pitchFamily="34" charset="0"/>
              </a:rPr>
              <a:t> and </a:t>
            </a:r>
            <a:r>
              <a:rPr lang="en-ZA" sz="2000" dirty="0">
                <a:latin typeface="Arial" panose="020B0604020202020204" pitchFamily="34" charset="0"/>
                <a:cs typeface="Arial" panose="020B0604020202020204" pitchFamily="34" charset="0"/>
              </a:rPr>
              <a:t>enforcement to create an integrated border environment </a:t>
            </a:r>
            <a:r>
              <a:rPr lang="en-ZA" sz="2000" dirty="0" smtClean="0">
                <a:latin typeface="Arial" panose="020B0604020202020204" pitchFamily="34" charset="0"/>
                <a:cs typeface="Arial" panose="020B0604020202020204" pitchFamily="34" charset="0"/>
              </a:rPr>
              <a:t>picture. </a:t>
            </a:r>
          </a:p>
          <a:p>
            <a:pPr marL="457200" indent="-457200" algn="just">
              <a:buFont typeface="+mj-lt"/>
              <a:buAutoNum type="arabicPeriod"/>
            </a:pPr>
            <a:endParaRPr lang="en-ZA" sz="20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ZA" sz="2000" dirty="0" smtClean="0">
                <a:latin typeface="Arial" panose="020B0604020202020204" pitchFamily="34" charset="0"/>
                <a:cs typeface="Arial" panose="020B0604020202020204" pitchFamily="34" charset="0"/>
              </a:rPr>
              <a:t>A focussed approach to the </a:t>
            </a:r>
            <a:r>
              <a:rPr lang="en-ZA" sz="2000" b="1" dirty="0" smtClean="0">
                <a:solidFill>
                  <a:srgbClr val="0000FF"/>
                </a:solidFill>
                <a:latin typeface="Arial" panose="020B0604020202020204" pitchFamily="34" charset="0"/>
                <a:cs typeface="Arial" panose="020B0604020202020204" pitchFamily="34" charset="0"/>
              </a:rPr>
              <a:t>optimisation of Port of Entry operations </a:t>
            </a:r>
            <a:r>
              <a:rPr lang="en-ZA" sz="2000" dirty="0" smtClean="0">
                <a:latin typeface="Arial" panose="020B0604020202020204" pitchFamily="34" charset="0"/>
                <a:cs typeface="Arial" panose="020B0604020202020204" pitchFamily="34" charset="0"/>
              </a:rPr>
              <a:t>and processes to enhance efficiencies through maximum compliance and minimum administrative costs and delays.</a:t>
            </a:r>
          </a:p>
          <a:p>
            <a:pPr marL="457200" indent="-457200" algn="just">
              <a:buFont typeface="+mj-lt"/>
              <a:buAutoNum type="arabicPeriod"/>
            </a:pPr>
            <a:endParaRPr lang="en-ZA" sz="2000"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473873" y="188640"/>
            <a:ext cx="8219256" cy="936104"/>
          </a:xfrm>
          <a:prstGeom prst="rect">
            <a:avLst/>
          </a:prstGeom>
          <a:solidFill>
            <a:schemeClr val="accent6">
              <a:lumMod val="75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5700" b="1" dirty="0" smtClean="0">
                <a:solidFill>
                  <a:schemeClr val="bg1"/>
                </a:solidFill>
              </a:rPr>
              <a:t>INTENDED BENEFITS OF THE BMA</a:t>
            </a:r>
            <a:endParaRPr lang="en-ZA" sz="5700" b="1" dirty="0">
              <a:solidFill>
                <a:schemeClr val="bg1"/>
              </a:solidFill>
            </a:endParaRP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56</a:t>
            </a:fld>
            <a:endParaRPr lang="en-ZA" dirty="0"/>
          </a:p>
        </p:txBody>
      </p:sp>
    </p:spTree>
    <p:extLst>
      <p:ext uri="{BB962C8B-B14F-4D97-AF65-F5344CB8AC3E}">
        <p14:creationId xmlns:p14="http://schemas.microsoft.com/office/powerpoint/2010/main" xmlns="" val="3565899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74" y="1178853"/>
            <a:ext cx="8589454" cy="5112568"/>
          </a:xfrm>
        </p:spPr>
        <p:txBody>
          <a:bodyPr>
            <a:noAutofit/>
          </a:bodyPr>
          <a:lstStyle/>
          <a:p>
            <a:pPr algn="just">
              <a:buFont typeface="+mj-lt"/>
              <a:buAutoNum type="arabicPeriod"/>
            </a:pPr>
            <a:endParaRPr lang="en-ZA" sz="2000" dirty="0" smtClean="0">
              <a:latin typeface="Arial" panose="020B0604020202020204" pitchFamily="34" charset="0"/>
              <a:cs typeface="Arial" panose="020B0604020202020204" pitchFamily="34" charset="0"/>
            </a:endParaRPr>
          </a:p>
          <a:p>
            <a:pPr algn="just">
              <a:buFont typeface="+mj-lt"/>
              <a:buAutoNum type="arabicPeriod" startAt="5"/>
            </a:pPr>
            <a:r>
              <a:rPr lang="en-ZA" sz="2000" b="1" dirty="0" smtClean="0">
                <a:solidFill>
                  <a:srgbClr val="0000FF"/>
                </a:solidFill>
                <a:latin typeface="Arial" panose="020B0604020202020204" pitchFamily="34" charset="0"/>
                <a:cs typeface="Arial" panose="020B0604020202020204" pitchFamily="34" charset="0"/>
              </a:rPr>
              <a:t>Effective </a:t>
            </a:r>
            <a:r>
              <a:rPr lang="en-ZA" sz="2000" b="1" dirty="0">
                <a:solidFill>
                  <a:srgbClr val="0000FF"/>
                </a:solidFill>
                <a:latin typeface="Arial" panose="020B0604020202020204" pitchFamily="34" charset="0"/>
                <a:cs typeface="Arial" panose="020B0604020202020204" pitchFamily="34" charset="0"/>
              </a:rPr>
              <a:t>utilisation of financial, human, infrastructure and accommodation resources </a:t>
            </a:r>
            <a:r>
              <a:rPr lang="en-ZA" sz="2000" dirty="0">
                <a:latin typeface="Arial" panose="020B0604020202020204" pitchFamily="34" charset="0"/>
                <a:cs typeface="Arial" panose="020B0604020202020204" pitchFamily="34" charset="0"/>
              </a:rPr>
              <a:t>in the implementation of border management functions at a Port of Entry as an agent for multiple border management </a:t>
            </a:r>
            <a:r>
              <a:rPr lang="en-ZA" sz="2000" dirty="0" smtClean="0">
                <a:latin typeface="Arial" panose="020B0604020202020204" pitchFamily="34" charset="0"/>
                <a:cs typeface="Arial" panose="020B0604020202020204" pitchFamily="34" charset="0"/>
              </a:rPr>
              <a:t>authorities.</a:t>
            </a:r>
          </a:p>
          <a:p>
            <a:pPr algn="just">
              <a:buFont typeface="+mj-lt"/>
              <a:buAutoNum type="arabicPeriod" startAt="5"/>
            </a:pPr>
            <a:endParaRPr lang="en-ZA" sz="2000" dirty="0">
              <a:latin typeface="Arial" panose="020B0604020202020204" pitchFamily="34" charset="0"/>
              <a:cs typeface="Arial" panose="020B0604020202020204" pitchFamily="34" charset="0"/>
            </a:endParaRPr>
          </a:p>
          <a:p>
            <a:pPr algn="just">
              <a:buFont typeface="+mj-lt"/>
              <a:buAutoNum type="arabicPeriod" startAt="5"/>
            </a:pPr>
            <a:r>
              <a:rPr lang="en-ZA" sz="2000" b="1" dirty="0" smtClean="0">
                <a:solidFill>
                  <a:srgbClr val="0000FF"/>
                </a:solidFill>
                <a:latin typeface="Arial" panose="020B0604020202020204" pitchFamily="34" charset="0"/>
                <a:cs typeface="Arial" panose="020B0604020202020204" pitchFamily="34" charset="0"/>
              </a:rPr>
              <a:t>Improved </a:t>
            </a:r>
            <a:r>
              <a:rPr lang="en-ZA" sz="2000" b="1" dirty="0">
                <a:solidFill>
                  <a:srgbClr val="0000FF"/>
                </a:solidFill>
                <a:latin typeface="Arial" panose="020B0604020202020204" pitchFamily="34" charset="0"/>
                <a:cs typeface="Arial" panose="020B0604020202020204" pitchFamily="34" charset="0"/>
              </a:rPr>
              <a:t>sterility and integrity of Port of Entry and </a:t>
            </a:r>
            <a:r>
              <a:rPr lang="en-ZA" sz="2000" b="1" dirty="0" smtClean="0">
                <a:solidFill>
                  <a:srgbClr val="0000FF"/>
                </a:solidFill>
                <a:latin typeface="Arial" panose="020B0604020202020204" pitchFamily="34" charset="0"/>
                <a:cs typeface="Arial" panose="020B0604020202020204" pitchFamily="34" charset="0"/>
              </a:rPr>
              <a:t>border law enforcement areas </a:t>
            </a:r>
            <a:r>
              <a:rPr lang="en-ZA" sz="2000" dirty="0">
                <a:latin typeface="Arial" panose="020B0604020202020204" pitchFamily="34" charset="0"/>
                <a:cs typeface="Arial" panose="020B0604020202020204" pitchFamily="34" charset="0"/>
              </a:rPr>
              <a:t>and processes. </a:t>
            </a:r>
            <a:endParaRPr lang="en-ZA" sz="2000" dirty="0" smtClean="0">
              <a:latin typeface="Arial" panose="020B0604020202020204" pitchFamily="34" charset="0"/>
              <a:cs typeface="Arial" panose="020B0604020202020204" pitchFamily="34" charset="0"/>
            </a:endParaRPr>
          </a:p>
          <a:p>
            <a:pPr algn="just">
              <a:buFont typeface="+mj-lt"/>
              <a:buAutoNum type="arabicPeriod" startAt="5"/>
            </a:pPr>
            <a:endParaRPr lang="en-ZA" sz="2000" dirty="0">
              <a:latin typeface="Arial" panose="020B0604020202020204" pitchFamily="34" charset="0"/>
              <a:cs typeface="Arial" panose="020B0604020202020204" pitchFamily="34" charset="0"/>
            </a:endParaRPr>
          </a:p>
          <a:p>
            <a:pPr algn="just">
              <a:buFont typeface="+mj-lt"/>
              <a:buAutoNum type="arabicPeriod" startAt="5"/>
            </a:pPr>
            <a:r>
              <a:rPr lang="en-ZA" sz="2000" dirty="0" smtClean="0">
                <a:latin typeface="Arial" panose="020B0604020202020204" pitchFamily="34" charset="0"/>
                <a:cs typeface="Arial" panose="020B0604020202020204" pitchFamily="34" charset="0"/>
              </a:rPr>
              <a:t>Improvement </a:t>
            </a:r>
            <a:r>
              <a:rPr lang="en-ZA" sz="2000" dirty="0">
                <a:latin typeface="Arial" panose="020B0604020202020204" pitchFamily="34" charset="0"/>
                <a:cs typeface="Arial" panose="020B0604020202020204" pitchFamily="34" charset="0"/>
              </a:rPr>
              <a:t>in management, discipline and transparency </a:t>
            </a:r>
            <a:r>
              <a:rPr lang="en-ZA" sz="2000" dirty="0" smtClean="0">
                <a:latin typeface="Arial" panose="020B0604020202020204" pitchFamily="34" charset="0"/>
                <a:cs typeface="Arial" panose="020B0604020202020204" pitchFamily="34" charset="0"/>
              </a:rPr>
              <a:t>with a </a:t>
            </a:r>
            <a:r>
              <a:rPr lang="en-ZA" sz="2000" b="1" dirty="0">
                <a:solidFill>
                  <a:srgbClr val="0000FF"/>
                </a:solidFill>
                <a:latin typeface="Arial" panose="020B0604020202020204" pitchFamily="34" charset="0"/>
                <a:cs typeface="Arial" panose="020B0604020202020204" pitchFamily="34" charset="0"/>
              </a:rPr>
              <a:t>single line of sight authority at a Port of Entry</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within a larger command and control organizational </a:t>
            </a:r>
            <a:r>
              <a:rPr lang="en-ZA" sz="2000" dirty="0" smtClean="0">
                <a:latin typeface="Arial" panose="020B0604020202020204" pitchFamily="34" charset="0"/>
                <a:cs typeface="Arial" panose="020B0604020202020204" pitchFamily="34" charset="0"/>
              </a:rPr>
              <a:t>environment. </a:t>
            </a:r>
          </a:p>
          <a:p>
            <a:pPr algn="just">
              <a:buFont typeface="+mj-lt"/>
              <a:buAutoNum type="arabicPeriod" startAt="5"/>
            </a:pPr>
            <a:endParaRPr lang="en-ZA" sz="20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p:txBody>
      </p:sp>
      <p:sp>
        <p:nvSpPr>
          <p:cNvPr id="4" name="Title 1"/>
          <p:cNvSpPr txBox="1">
            <a:spLocks/>
          </p:cNvSpPr>
          <p:nvPr/>
        </p:nvSpPr>
        <p:spPr>
          <a:xfrm>
            <a:off x="473873" y="188640"/>
            <a:ext cx="8219256" cy="936104"/>
          </a:xfrm>
          <a:prstGeom prst="rect">
            <a:avLst/>
          </a:prstGeom>
          <a:solidFill>
            <a:schemeClr val="accent6">
              <a:lumMod val="75000"/>
            </a:schemeClr>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300" b="1" dirty="0" smtClean="0"/>
          </a:p>
          <a:p>
            <a:r>
              <a:rPr lang="en-ZA" sz="6600" b="1" dirty="0">
                <a:solidFill>
                  <a:schemeClr val="bg1"/>
                </a:solidFill>
              </a:rPr>
              <a:t>INTENDED BENEFITS OF THE BMA</a:t>
            </a:r>
          </a:p>
          <a:p>
            <a:endParaRPr lang="en-ZA" sz="3000" dirty="0">
              <a:solidFill>
                <a:srgbClr val="FFFF00"/>
              </a:solidFill>
            </a:endParaRPr>
          </a:p>
        </p:txBody>
      </p:sp>
      <p:sp>
        <p:nvSpPr>
          <p:cNvPr id="2" name="Footer Placeholder 1"/>
          <p:cNvSpPr>
            <a:spLocks noGrp="1"/>
          </p:cNvSpPr>
          <p:nvPr>
            <p:ph type="ftr" sz="quarter" idx="11"/>
          </p:nvPr>
        </p:nvSpPr>
        <p:spPr/>
        <p:txBody>
          <a:bodyPr/>
          <a:lstStyle/>
          <a:p>
            <a:r>
              <a:rPr lang="en-ZA" dirty="0" smtClean="0"/>
              <a:t>CONFIDENTIAL</a:t>
            </a:r>
            <a:endParaRPr lang="en-ZA" dirty="0"/>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7" name="Slide Number Placeholder 6"/>
          <p:cNvSpPr>
            <a:spLocks noGrp="1"/>
          </p:cNvSpPr>
          <p:nvPr>
            <p:ph type="sldNum" sz="quarter" idx="12"/>
          </p:nvPr>
        </p:nvSpPr>
        <p:spPr/>
        <p:txBody>
          <a:bodyPr/>
          <a:lstStyle/>
          <a:p>
            <a:fld id="{45723117-1FA1-40CD-8E90-1A700EF97A9B}" type="slidenum">
              <a:rPr lang="en-ZA" smtClean="0"/>
              <a:pPr/>
              <a:t>57</a:t>
            </a:fld>
            <a:endParaRPr lang="en-ZA" dirty="0"/>
          </a:p>
        </p:txBody>
      </p:sp>
    </p:spTree>
    <p:extLst>
      <p:ext uri="{BB962C8B-B14F-4D97-AF65-F5344CB8AC3E}">
        <p14:creationId xmlns:p14="http://schemas.microsoft.com/office/powerpoint/2010/main" xmlns="" val="3645483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8680"/>
            <a:ext cx="8208912" cy="584775"/>
          </a:xfrm>
          <a:prstGeom prst="rect">
            <a:avLst/>
          </a:prstGeom>
          <a:solidFill>
            <a:schemeClr val="accent6">
              <a:lumMod val="75000"/>
            </a:schemeClr>
          </a:solidFill>
          <a:scene3d>
            <a:camera prst="orthographicFront"/>
            <a:lightRig rig="threePt" dir="t"/>
          </a:scene3d>
          <a:sp3d>
            <a:bevelT prst="relaxedInset"/>
          </a:sp3d>
        </p:spPr>
        <p:txBody>
          <a:bodyPr wrap="square" rtlCol="0">
            <a:spAutoFit/>
          </a:bodyPr>
          <a:lstStyle/>
          <a:p>
            <a:pPr algn="ctr"/>
            <a:r>
              <a:rPr lang="en-ZA" sz="3200" b="1" dirty="0" smtClean="0">
                <a:solidFill>
                  <a:schemeClr val="bg1"/>
                </a:solidFill>
              </a:rPr>
              <a:t>THANK YOU</a:t>
            </a:r>
            <a:endParaRPr lang="en-ZA" sz="2800" b="1" i="1" dirty="0"/>
          </a:p>
        </p:txBody>
      </p:sp>
      <p:pic>
        <p:nvPicPr>
          <p:cNvPr id="8" name="Picture 2" descr="C:\Users\Elroy Africa\Pictures\part of solu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155" y="2276872"/>
            <a:ext cx="2285451" cy="2556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C:\Users\Elroy Africa\Pictures\2015\Operation Pyramid Launch - 19 June 2015\DSC059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745" y="1772816"/>
            <a:ext cx="4003025" cy="39604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5" name="Striped Right Arrow 4"/>
          <p:cNvSpPr/>
          <p:nvPr/>
        </p:nvSpPr>
        <p:spPr>
          <a:xfrm>
            <a:off x="4900658" y="3230978"/>
            <a:ext cx="648072" cy="64807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home affair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3296"/>
            <a:ext cx="1584176" cy="564197"/>
          </a:xfrm>
          <a:prstGeom prst="rect">
            <a:avLst/>
          </a:prstGeom>
          <a:noFill/>
          <a:ln>
            <a:noFill/>
          </a:ln>
          <a:extLst/>
        </p:spPr>
      </p:pic>
      <p:sp>
        <p:nvSpPr>
          <p:cNvPr id="2" name="Footer Placeholder 1"/>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58</a:t>
            </a:fld>
            <a:endParaRPr lang="en-ZA" dirty="0"/>
          </a:p>
        </p:txBody>
      </p:sp>
    </p:spTree>
    <p:extLst>
      <p:ext uri="{BB962C8B-B14F-4D97-AF65-F5344CB8AC3E}">
        <p14:creationId xmlns:p14="http://schemas.microsoft.com/office/powerpoint/2010/main" xmlns="" val="20474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9" y="116632"/>
            <a:ext cx="5331328" cy="1186754"/>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1600" b="1" dirty="0" smtClean="0">
              <a:latin typeface="Albertus" panose="020E0702040304020204" pitchFamily="34" charset="0"/>
            </a:endParaRPr>
          </a:p>
          <a:p>
            <a:r>
              <a:rPr lang="en-ZA" sz="1600" b="1" dirty="0" smtClean="0">
                <a:solidFill>
                  <a:schemeClr val="bg1"/>
                </a:solidFill>
              </a:rPr>
              <a:t>CHALLENGES RELATED TO PUBLIC HEALTH, NATURAL RESOURCES,  INSECURITY, INFRASTRUTURE AND INSTABILITY ON THE CONTINENT </a:t>
            </a:r>
          </a:p>
          <a:p>
            <a:r>
              <a:rPr lang="en-ZA" sz="1600" b="1" dirty="0" smtClean="0">
                <a:solidFill>
                  <a:schemeClr val="bg1"/>
                </a:solidFill>
              </a:rPr>
              <a:t>AFFECT SOUTH AFRICA</a:t>
            </a:r>
          </a:p>
          <a:p>
            <a:endParaRPr lang="en-ZA" sz="1600" dirty="0">
              <a:solidFill>
                <a:srgbClr val="FFFF00"/>
              </a:solidFill>
              <a:latin typeface="Albertus" panose="020E0702040304020204" pitchFamily="34" charset="0"/>
            </a:endParaRPr>
          </a:p>
        </p:txBody>
      </p:sp>
      <p:pic>
        <p:nvPicPr>
          <p:cNvPr id="6" name="Picture 5"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172" y="6232145"/>
            <a:ext cx="1584176" cy="564197"/>
          </a:xfrm>
          <a:prstGeom prst="rect">
            <a:avLst/>
          </a:prstGeom>
          <a:noFill/>
          <a:ln>
            <a:noFill/>
          </a:ln>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1612" y="1804442"/>
            <a:ext cx="2088232" cy="2141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568" y="1303386"/>
            <a:ext cx="2106240" cy="22458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0152" y="3817657"/>
            <a:ext cx="2990165" cy="2414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3873" y="3584599"/>
            <a:ext cx="2771776" cy="2652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85054" y="3851100"/>
            <a:ext cx="2142711" cy="2255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926664" y="1704876"/>
            <a:ext cx="1584176" cy="923330"/>
          </a:xfrm>
          <a:prstGeom prst="rect">
            <a:avLst/>
          </a:prstGeom>
          <a:solidFill>
            <a:schemeClr val="tx1"/>
          </a:solidFill>
        </p:spPr>
        <p:txBody>
          <a:bodyPr wrap="square" rtlCol="0">
            <a:spAutoFit/>
          </a:bodyPr>
          <a:lstStyle/>
          <a:p>
            <a:pPr algn="ctr"/>
            <a:r>
              <a:rPr lang="en-ZA" b="1" dirty="0" smtClean="0">
                <a:solidFill>
                  <a:schemeClr val="bg1"/>
                </a:solidFill>
              </a:rPr>
              <a:t>Some Border Management Drivers</a:t>
            </a:r>
            <a:endParaRPr lang="en-ZA" b="1" dirty="0">
              <a:solidFill>
                <a:schemeClr val="bg1"/>
              </a:solidFill>
            </a:endParaRPr>
          </a:p>
        </p:txBody>
      </p:sp>
      <p:sp>
        <p:nvSpPr>
          <p:cNvPr id="10" name="Notched Right Arrow 9"/>
          <p:cNvSpPr/>
          <p:nvPr/>
        </p:nvSpPr>
        <p:spPr>
          <a:xfrm>
            <a:off x="5715508" y="2166541"/>
            <a:ext cx="936104" cy="451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Notched Right Arrow 17"/>
          <p:cNvSpPr/>
          <p:nvPr/>
        </p:nvSpPr>
        <p:spPr>
          <a:xfrm rot="2657093">
            <a:off x="5388626" y="3023392"/>
            <a:ext cx="936104" cy="451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Notched Right Arrow 18"/>
          <p:cNvSpPr/>
          <p:nvPr/>
        </p:nvSpPr>
        <p:spPr>
          <a:xfrm rot="8394456">
            <a:off x="3144039" y="3063387"/>
            <a:ext cx="936104" cy="451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Notched Right Arrow 19"/>
          <p:cNvSpPr/>
          <p:nvPr/>
        </p:nvSpPr>
        <p:spPr>
          <a:xfrm rot="5400000">
            <a:off x="4250699" y="3163899"/>
            <a:ext cx="936104" cy="451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Notched Right Arrow 20"/>
          <p:cNvSpPr/>
          <p:nvPr/>
        </p:nvSpPr>
        <p:spPr>
          <a:xfrm rot="10800000">
            <a:off x="2816808" y="2166541"/>
            <a:ext cx="936104" cy="451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Callout 21"/>
          <p:cNvSpPr/>
          <p:nvPr/>
        </p:nvSpPr>
        <p:spPr>
          <a:xfrm>
            <a:off x="5715508" y="225915"/>
            <a:ext cx="3228873" cy="1440657"/>
          </a:xfrm>
          <a:prstGeom prst="wedgeEllipseCallout">
            <a:avLst>
              <a:gd name="adj1" fmla="val -53191"/>
              <a:gd name="adj2" fmla="val 741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In </a:t>
            </a:r>
            <a:r>
              <a:rPr lang="en-ZA" sz="1400" dirty="0">
                <a:solidFill>
                  <a:schemeClr val="tx1"/>
                </a:solidFill>
              </a:rPr>
              <a:t>Africa, about half of the increase in the migrant stock during 2010-2013 was the result of the movement of migrants from Northern Africa to Eastern </a:t>
            </a:r>
            <a:r>
              <a:rPr lang="en-ZA" sz="1400" dirty="0" smtClean="0">
                <a:solidFill>
                  <a:schemeClr val="tx1"/>
                </a:solidFill>
              </a:rPr>
              <a:t>Africa</a:t>
            </a:r>
            <a:endParaRPr lang="en-ZA" sz="1400" dirty="0">
              <a:solidFill>
                <a:schemeClr val="tx1"/>
              </a:solidFill>
            </a:endParaRPr>
          </a:p>
        </p:txBody>
      </p:sp>
      <p:sp>
        <p:nvSpPr>
          <p:cNvPr id="2" name="TextBox 1"/>
          <p:cNvSpPr txBox="1"/>
          <p:nvPr/>
        </p:nvSpPr>
        <p:spPr>
          <a:xfrm>
            <a:off x="2363154" y="1440851"/>
            <a:ext cx="1152128" cy="646331"/>
          </a:xfrm>
          <a:prstGeom prst="rect">
            <a:avLst/>
          </a:prstGeom>
          <a:solidFill>
            <a:srgbClr val="00B050"/>
          </a:solidFill>
        </p:spPr>
        <p:txBody>
          <a:bodyPr wrap="square" rtlCol="0">
            <a:spAutoFit/>
          </a:bodyPr>
          <a:lstStyle/>
          <a:p>
            <a:pPr algn="ctr"/>
            <a:r>
              <a:rPr lang="en-ZA" b="1" dirty="0" smtClean="0">
                <a:solidFill>
                  <a:schemeClr val="bg1"/>
                </a:solidFill>
              </a:rPr>
              <a:t>Migration flows</a:t>
            </a:r>
            <a:endParaRPr lang="en-ZA" b="1" dirty="0">
              <a:solidFill>
                <a:schemeClr val="bg1"/>
              </a:solidFill>
            </a:endParaRPr>
          </a:p>
        </p:txBody>
      </p:sp>
      <p:sp>
        <p:nvSpPr>
          <p:cNvPr id="23" name="TextBox 22"/>
          <p:cNvSpPr txBox="1"/>
          <p:nvPr/>
        </p:nvSpPr>
        <p:spPr>
          <a:xfrm>
            <a:off x="151845" y="3122833"/>
            <a:ext cx="1395819" cy="584775"/>
          </a:xfrm>
          <a:prstGeom prst="rect">
            <a:avLst/>
          </a:prstGeom>
          <a:solidFill>
            <a:srgbClr val="00B050"/>
          </a:solidFill>
        </p:spPr>
        <p:txBody>
          <a:bodyPr wrap="square" rtlCol="0">
            <a:spAutoFit/>
          </a:bodyPr>
          <a:lstStyle/>
          <a:p>
            <a:pPr algn="ctr"/>
            <a:r>
              <a:rPr lang="en-ZA" sz="1600" b="1" dirty="0" smtClean="0">
                <a:solidFill>
                  <a:schemeClr val="bg1"/>
                </a:solidFill>
              </a:rPr>
              <a:t>State of Infrastructure</a:t>
            </a:r>
            <a:endParaRPr lang="en-ZA" sz="1600" b="1" dirty="0">
              <a:solidFill>
                <a:schemeClr val="bg1"/>
              </a:solidFill>
            </a:endParaRPr>
          </a:p>
        </p:txBody>
      </p:sp>
      <p:sp>
        <p:nvSpPr>
          <p:cNvPr id="24" name="TextBox 23"/>
          <p:cNvSpPr txBox="1"/>
          <p:nvPr/>
        </p:nvSpPr>
        <p:spPr>
          <a:xfrm>
            <a:off x="3273510" y="5556027"/>
            <a:ext cx="1152128" cy="830997"/>
          </a:xfrm>
          <a:prstGeom prst="rect">
            <a:avLst/>
          </a:prstGeom>
          <a:solidFill>
            <a:srgbClr val="00B050"/>
          </a:solidFill>
        </p:spPr>
        <p:txBody>
          <a:bodyPr wrap="square" rtlCol="0">
            <a:spAutoFit/>
          </a:bodyPr>
          <a:lstStyle/>
          <a:p>
            <a:pPr algn="ctr"/>
            <a:r>
              <a:rPr lang="en-ZA" sz="1600" b="1" dirty="0" smtClean="0">
                <a:solidFill>
                  <a:schemeClr val="bg1"/>
                </a:solidFill>
              </a:rPr>
              <a:t>Natural Resource Belts</a:t>
            </a:r>
            <a:endParaRPr lang="en-ZA" sz="1600" b="1" dirty="0">
              <a:solidFill>
                <a:schemeClr val="bg1"/>
              </a:solidFill>
            </a:endParaRPr>
          </a:p>
        </p:txBody>
      </p:sp>
      <p:sp>
        <p:nvSpPr>
          <p:cNvPr id="25" name="TextBox 24"/>
          <p:cNvSpPr txBox="1"/>
          <p:nvPr/>
        </p:nvSpPr>
        <p:spPr>
          <a:xfrm>
            <a:off x="5773205" y="3763017"/>
            <a:ext cx="1103051" cy="584775"/>
          </a:xfrm>
          <a:prstGeom prst="rect">
            <a:avLst/>
          </a:prstGeom>
          <a:solidFill>
            <a:srgbClr val="00B050"/>
          </a:solidFill>
        </p:spPr>
        <p:txBody>
          <a:bodyPr wrap="square" rtlCol="0">
            <a:spAutoFit/>
          </a:bodyPr>
          <a:lstStyle/>
          <a:p>
            <a:pPr algn="ctr"/>
            <a:r>
              <a:rPr lang="en-ZA" sz="1600" b="1" dirty="0" smtClean="0">
                <a:solidFill>
                  <a:schemeClr val="bg1"/>
                </a:solidFill>
              </a:rPr>
              <a:t>Disease Hotspots</a:t>
            </a:r>
            <a:endParaRPr lang="en-ZA" sz="1600" b="1" dirty="0">
              <a:solidFill>
                <a:schemeClr val="bg1"/>
              </a:solidFill>
            </a:endParaRPr>
          </a:p>
        </p:txBody>
      </p:sp>
      <p:sp>
        <p:nvSpPr>
          <p:cNvPr id="26" name="TextBox 25"/>
          <p:cNvSpPr txBox="1"/>
          <p:nvPr/>
        </p:nvSpPr>
        <p:spPr>
          <a:xfrm>
            <a:off x="7956375" y="1666453"/>
            <a:ext cx="988005" cy="584775"/>
          </a:xfrm>
          <a:prstGeom prst="rect">
            <a:avLst/>
          </a:prstGeom>
          <a:solidFill>
            <a:srgbClr val="00B050"/>
          </a:solidFill>
        </p:spPr>
        <p:txBody>
          <a:bodyPr wrap="square" rtlCol="0">
            <a:spAutoFit/>
          </a:bodyPr>
          <a:lstStyle/>
          <a:p>
            <a:pPr algn="ctr"/>
            <a:r>
              <a:rPr lang="en-ZA" sz="1600" b="1" dirty="0" smtClean="0">
                <a:solidFill>
                  <a:schemeClr val="bg1"/>
                </a:solidFill>
              </a:rPr>
              <a:t>Piracy areas</a:t>
            </a:r>
            <a:endParaRPr lang="en-ZA" sz="1600" b="1" dirty="0">
              <a:solidFill>
                <a:schemeClr val="bg1"/>
              </a:solidFill>
            </a:endParaRPr>
          </a:p>
        </p:txBody>
      </p:sp>
      <p:sp>
        <p:nvSpPr>
          <p:cNvPr id="3" name="Footer Placeholder 2"/>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45723117-1FA1-40CD-8E90-1A700EF97A9B}" type="slidenum">
              <a:rPr lang="en-ZA" smtClean="0"/>
              <a:pPr/>
              <a:t>6</a:t>
            </a:fld>
            <a:endParaRPr lang="en-ZA" dirty="0"/>
          </a:p>
        </p:txBody>
      </p:sp>
    </p:spTree>
    <p:extLst>
      <p:ext uri="{BB962C8B-B14F-4D97-AF65-F5344CB8AC3E}">
        <p14:creationId xmlns:p14="http://schemas.microsoft.com/office/powerpoint/2010/main" xmlns="" val="135960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18"/>
            <a:ext cx="8229600" cy="778098"/>
          </a:xfrm>
          <a:solidFill>
            <a:schemeClr val="accent6">
              <a:lumMod val="75000"/>
            </a:schemeClr>
          </a:solidFill>
        </p:spPr>
        <p:txBody>
          <a:bodyPr>
            <a:normAutofit/>
          </a:bodyPr>
          <a:lstStyle/>
          <a:p>
            <a:r>
              <a:rPr lang="en-ZA" sz="2800" b="1" dirty="0" smtClean="0">
                <a:solidFill>
                  <a:schemeClr val="bg1"/>
                </a:solidFill>
              </a:rPr>
              <a:t>PORTS OF ENTRY IN SOUTH AFRICA</a:t>
            </a:r>
            <a:endParaRPr lang="en-ZA" sz="2800" b="1" dirty="0">
              <a:solidFill>
                <a:schemeClr val="bg1"/>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060330"/>
            <a:ext cx="7344816"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ZA" smtClean="0"/>
              <a:t>CONFIDENTIAL</a:t>
            </a:r>
            <a:endParaRPr lang="en-ZA" dirty="0"/>
          </a:p>
        </p:txBody>
      </p:sp>
      <p:pic>
        <p:nvPicPr>
          <p:cNvPr id="7" name="Picture 6" descr="home affair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02581"/>
            <a:ext cx="1584176" cy="564197"/>
          </a:xfrm>
          <a:prstGeom prst="rect">
            <a:avLst/>
          </a:prstGeom>
          <a:noFill/>
          <a:ln>
            <a:noFill/>
          </a:ln>
          <a:extLst/>
        </p:spPr>
      </p:pic>
      <p:sp>
        <p:nvSpPr>
          <p:cNvPr id="5" name="Slide Number Placeholder 4"/>
          <p:cNvSpPr>
            <a:spLocks noGrp="1"/>
          </p:cNvSpPr>
          <p:nvPr>
            <p:ph type="sldNum" sz="quarter" idx="12"/>
          </p:nvPr>
        </p:nvSpPr>
        <p:spPr/>
        <p:txBody>
          <a:bodyPr/>
          <a:lstStyle/>
          <a:p>
            <a:fld id="{45723117-1FA1-40CD-8E90-1A700EF97A9B}" type="slidenum">
              <a:rPr lang="en-ZA" smtClean="0"/>
              <a:pPr/>
              <a:t>7</a:t>
            </a:fld>
            <a:endParaRPr lang="en-ZA" dirty="0"/>
          </a:p>
        </p:txBody>
      </p:sp>
    </p:spTree>
    <p:extLst>
      <p:ext uri="{BB962C8B-B14F-4D97-AF65-F5344CB8AC3E}">
        <p14:creationId xmlns:p14="http://schemas.microsoft.com/office/powerpoint/2010/main" xmlns="" val="2906230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404664"/>
            <a:ext cx="8208912" cy="523220"/>
          </a:xfrm>
          <a:prstGeom prst="rect">
            <a:avLst/>
          </a:prstGeom>
          <a:solidFill>
            <a:schemeClr val="accent6">
              <a:lumMod val="75000"/>
            </a:schemeClr>
          </a:solidFill>
          <a:scene3d>
            <a:camera prst="orthographicFront"/>
            <a:lightRig rig="threePt" dir="t"/>
          </a:scene3d>
          <a:sp3d>
            <a:bevelT prst="relaxedInset"/>
          </a:sp3d>
        </p:spPr>
        <p:txBody>
          <a:bodyPr wrap="square" rtlCol="0">
            <a:spAutoFit/>
          </a:bodyPr>
          <a:lstStyle/>
          <a:p>
            <a:pPr algn="ctr"/>
            <a:r>
              <a:rPr lang="en-ZA" sz="2800" b="1" dirty="0" smtClean="0">
                <a:solidFill>
                  <a:schemeClr val="bg1"/>
                </a:solidFill>
              </a:rPr>
              <a:t>VULNERABILITIES IN THE BORDER ENVIRONMENT</a:t>
            </a:r>
            <a:endParaRPr lang="en-ZA" sz="2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082027"/>
            <a:ext cx="4536504" cy="340237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196752"/>
            <a:ext cx="4896544" cy="367240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a:spLocks noGrp="1"/>
          </p:cNvSpPr>
          <p:nvPr>
            <p:ph idx="1"/>
          </p:nvPr>
        </p:nvSpPr>
        <p:spPr>
          <a:xfrm>
            <a:off x="5868144" y="1628800"/>
            <a:ext cx="2880320" cy="936104"/>
          </a:xfrm>
          <a:ln w="12700">
            <a:solidFill>
              <a:schemeClr val="tx1"/>
            </a:solidFill>
          </a:ln>
        </p:spPr>
        <p:txBody>
          <a:bodyPr>
            <a:normAutofit/>
          </a:bodyPr>
          <a:lstStyle/>
          <a:p>
            <a:pPr marL="0" indent="0" algn="ctr">
              <a:buNone/>
            </a:pPr>
            <a:r>
              <a:rPr lang="en-ZA" sz="1600" b="1" dirty="0" smtClean="0">
                <a:solidFill>
                  <a:srgbClr val="FF0000"/>
                </a:solidFill>
              </a:rPr>
              <a:t>South Africa has an extensive border environment: land, air and maritime</a:t>
            </a:r>
            <a:endParaRPr lang="en-ZA" sz="1600" dirty="0">
              <a:solidFill>
                <a:srgbClr val="FF0000"/>
              </a:solidFill>
            </a:endParaRPr>
          </a:p>
          <a:p>
            <a:pPr marL="457200" lvl="1" indent="0">
              <a:buNone/>
            </a:pPr>
            <a:endParaRPr lang="en-ZA" sz="1400" dirty="0"/>
          </a:p>
        </p:txBody>
      </p:sp>
      <p:cxnSp>
        <p:nvCxnSpPr>
          <p:cNvPr id="5" name="Straight Arrow Connector 4"/>
          <p:cNvCxnSpPr>
            <a:stCxn id="8" idx="1"/>
          </p:cNvCxnSpPr>
          <p:nvPr/>
        </p:nvCxnSpPr>
        <p:spPr>
          <a:xfrm flipH="1">
            <a:off x="5148064" y="209685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683568" y="5072695"/>
            <a:ext cx="3096344" cy="1152128"/>
          </a:xfrm>
          <a:prstGeom prst="rect">
            <a:avLst/>
          </a:prstGeom>
          <a:ln w="12700">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sz="1600" b="1" dirty="0" smtClean="0">
                <a:solidFill>
                  <a:srgbClr val="FF0000"/>
                </a:solidFill>
              </a:rPr>
              <a:t>There are </a:t>
            </a:r>
            <a:r>
              <a:rPr lang="en-ZA" sz="1600" b="1" dirty="0" smtClean="0"/>
              <a:t>STRATEGIC GAPS </a:t>
            </a:r>
            <a:r>
              <a:rPr lang="en-ZA" sz="1600" b="1" dirty="0" smtClean="0">
                <a:solidFill>
                  <a:srgbClr val="FF0000"/>
                </a:solidFill>
              </a:rPr>
              <a:t>along the land borderline and in the air and maritime border environment (limited permanent static surveillance)</a:t>
            </a:r>
            <a:endParaRPr lang="en-ZA" sz="1600" dirty="0" smtClean="0">
              <a:solidFill>
                <a:srgbClr val="FF0000"/>
              </a:solidFill>
            </a:endParaRPr>
          </a:p>
          <a:p>
            <a:pPr marL="457200" lvl="1" indent="0">
              <a:buFont typeface="Arial" panose="020B0604020202020204" pitchFamily="34" charset="0"/>
              <a:buNone/>
            </a:pPr>
            <a:endParaRPr lang="en-ZA" sz="1400" dirty="0"/>
          </a:p>
        </p:txBody>
      </p:sp>
      <p:sp>
        <p:nvSpPr>
          <p:cNvPr id="13" name="Right Arrow 12"/>
          <p:cNvSpPr/>
          <p:nvPr/>
        </p:nvSpPr>
        <p:spPr>
          <a:xfrm>
            <a:off x="3923928" y="569437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Footer Placeholder 1"/>
          <p:cNvSpPr>
            <a:spLocks noGrp="1"/>
          </p:cNvSpPr>
          <p:nvPr>
            <p:ph type="ftr" sz="quarter" idx="11"/>
          </p:nvPr>
        </p:nvSpPr>
        <p:spPr/>
        <p:txBody>
          <a:bodyPr/>
          <a:lstStyle/>
          <a:p>
            <a:r>
              <a:rPr lang="en-ZA" smtClean="0"/>
              <a:t>CONFIDENTIAL</a:t>
            </a:r>
            <a:endParaRPr lang="en-ZA"/>
          </a:p>
        </p:txBody>
      </p:sp>
      <p:pic>
        <p:nvPicPr>
          <p:cNvPr id="11" name="Picture 10" descr="home affair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75" y="6256813"/>
            <a:ext cx="1584176" cy="564197"/>
          </a:xfrm>
          <a:prstGeom prst="rect">
            <a:avLst/>
          </a:prstGeom>
          <a:noFill/>
          <a:ln>
            <a:noFill/>
          </a:ln>
          <a:extLst/>
        </p:spPr>
      </p:pic>
      <p:sp>
        <p:nvSpPr>
          <p:cNvPr id="4" name="Slide Number Placeholder 3"/>
          <p:cNvSpPr>
            <a:spLocks noGrp="1"/>
          </p:cNvSpPr>
          <p:nvPr>
            <p:ph type="sldNum" sz="quarter" idx="12"/>
          </p:nvPr>
        </p:nvSpPr>
        <p:spPr/>
        <p:txBody>
          <a:bodyPr/>
          <a:lstStyle/>
          <a:p>
            <a:fld id="{45723117-1FA1-40CD-8E90-1A700EF97A9B}" type="slidenum">
              <a:rPr lang="en-ZA" smtClean="0"/>
              <a:pPr/>
              <a:t>8</a:t>
            </a:fld>
            <a:endParaRPr lang="en-ZA" dirty="0"/>
          </a:p>
        </p:txBody>
      </p:sp>
    </p:spTree>
    <p:extLst>
      <p:ext uri="{BB962C8B-B14F-4D97-AF65-F5344CB8AC3E}">
        <p14:creationId xmlns:p14="http://schemas.microsoft.com/office/powerpoint/2010/main" xmlns="" val="2785257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6">
              <a:lumMod val="75000"/>
            </a:schemeClr>
          </a:solidFill>
        </p:spPr>
        <p:txBody>
          <a:bodyPr>
            <a:normAutofit fontScale="90000"/>
          </a:bodyPr>
          <a:lstStyle/>
          <a:p>
            <a:r>
              <a:rPr lang="en-ZA" sz="2800" b="1" dirty="0" smtClean="0">
                <a:solidFill>
                  <a:schemeClr val="bg1"/>
                </a:solidFill>
              </a:rPr>
              <a:t>SOME KEY CHALLENGES &amp; RISKS FACING SOUTH AFRICA’S BORDER ENVIRONMENT</a:t>
            </a:r>
            <a:endParaRPr lang="en-ZA" sz="2800" b="1" dirty="0">
              <a:solidFill>
                <a:schemeClr val="bg1"/>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4" name="Diagram 3"/>
          <p:cNvGraphicFramePr/>
          <p:nvPr>
            <p:extLst>
              <p:ext uri="{D42A27DB-BD31-4B8C-83A1-F6EECF244321}">
                <p14:modId xmlns:p14="http://schemas.microsoft.com/office/powerpoint/2010/main" xmlns="" val="3508216958"/>
              </p:ext>
            </p:extLst>
          </p:nvPr>
        </p:nvGraphicFramePr>
        <p:xfrm>
          <a:off x="539552" y="1484784"/>
          <a:ext cx="808856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331640" y="1806516"/>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Air</a:t>
            </a:r>
            <a:endParaRPr lang="en-ZA" dirty="0"/>
          </a:p>
        </p:txBody>
      </p:sp>
      <p:sp>
        <p:nvSpPr>
          <p:cNvPr id="9" name="Oval 8"/>
          <p:cNvSpPr/>
          <p:nvPr/>
        </p:nvSpPr>
        <p:spPr>
          <a:xfrm>
            <a:off x="919752" y="3140968"/>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Sea</a:t>
            </a:r>
            <a:endParaRPr lang="en-ZA" dirty="0"/>
          </a:p>
        </p:txBody>
      </p:sp>
      <p:sp>
        <p:nvSpPr>
          <p:cNvPr id="10" name="Oval 9"/>
          <p:cNvSpPr/>
          <p:nvPr/>
        </p:nvSpPr>
        <p:spPr>
          <a:xfrm>
            <a:off x="323528" y="4653136"/>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Land</a:t>
            </a:r>
            <a:endParaRPr lang="en-ZA" dirty="0"/>
          </a:p>
        </p:txBody>
      </p:sp>
      <p:pic>
        <p:nvPicPr>
          <p:cNvPr id="11" name="Picture 10" descr="home affairs"/>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828" y="6293803"/>
            <a:ext cx="1584176" cy="564197"/>
          </a:xfrm>
          <a:prstGeom prst="rect">
            <a:avLst/>
          </a:prstGeom>
          <a:noFill/>
          <a:ln>
            <a:noFill/>
          </a:ln>
          <a:extLst/>
        </p:spPr>
      </p:pic>
      <p:sp>
        <p:nvSpPr>
          <p:cNvPr id="7" name="Footer Placeholder 6"/>
          <p:cNvSpPr>
            <a:spLocks noGrp="1"/>
          </p:cNvSpPr>
          <p:nvPr>
            <p:ph type="ftr" sz="quarter" idx="11"/>
          </p:nvPr>
        </p:nvSpPr>
        <p:spPr/>
        <p:txBody>
          <a:bodyPr/>
          <a:lstStyle/>
          <a:p>
            <a:r>
              <a:rPr lang="en-ZA" smtClean="0"/>
              <a:t>CONFIDENTIAL</a:t>
            </a:r>
            <a:endParaRPr lang="en-ZA" dirty="0"/>
          </a:p>
        </p:txBody>
      </p:sp>
      <p:sp>
        <p:nvSpPr>
          <p:cNvPr id="8" name="Slide Number Placeholder 7"/>
          <p:cNvSpPr>
            <a:spLocks noGrp="1"/>
          </p:cNvSpPr>
          <p:nvPr>
            <p:ph type="sldNum" sz="quarter" idx="12"/>
          </p:nvPr>
        </p:nvSpPr>
        <p:spPr/>
        <p:txBody>
          <a:bodyPr/>
          <a:lstStyle/>
          <a:p>
            <a:fld id="{45723117-1FA1-40CD-8E90-1A700EF97A9B}" type="slidenum">
              <a:rPr lang="en-ZA" smtClean="0"/>
              <a:pPr/>
              <a:t>9</a:t>
            </a:fld>
            <a:endParaRPr lang="en-ZA" dirty="0"/>
          </a:p>
        </p:txBody>
      </p:sp>
    </p:spTree>
    <p:extLst>
      <p:ext uri="{BB962C8B-B14F-4D97-AF65-F5344CB8AC3E}">
        <p14:creationId xmlns:p14="http://schemas.microsoft.com/office/powerpoint/2010/main" xmlns="" val="2239373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11710</TotalTime>
  <Words>6811</Words>
  <Application>Microsoft Office PowerPoint</Application>
  <PresentationFormat>On-screen Show (4:3)</PresentationFormat>
  <Paragraphs>847</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BORDER MANAGEMENT AUTHORITY (BMA) BILL, 2016 -OVERVIEW-</vt:lpstr>
      <vt:lpstr>Slide 2</vt:lpstr>
      <vt:lpstr>Slide 3</vt:lpstr>
      <vt:lpstr>KEY BORDER MANAGEMENT RISKS &amp; CHALLENGES</vt:lpstr>
      <vt:lpstr>Slide 5</vt:lpstr>
      <vt:lpstr>Slide 6</vt:lpstr>
      <vt:lpstr>PORTS OF ENTRY IN SOUTH AFRICA</vt:lpstr>
      <vt:lpstr>Slide 8</vt:lpstr>
      <vt:lpstr>SOME KEY CHALLENGES &amp; RISKS FACING SOUTH AFRICA’S BORDER ENVIRONMENT</vt:lpstr>
      <vt:lpstr>FRAGMENTED MANAGEMENT OF THE SA BORDER ENVIRONMENT</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BMA Bill</dc:title>
  <dc:creator>Nunes;Smit</dc:creator>
  <cp:keywords>BMA Bill</cp:keywords>
  <cp:lastModifiedBy>PUMZA</cp:lastModifiedBy>
  <cp:revision>758</cp:revision>
  <cp:lastPrinted>2017-03-13T09:29:39Z</cp:lastPrinted>
  <dcterms:created xsi:type="dcterms:W3CDTF">2015-06-15T11:41:11Z</dcterms:created>
  <dcterms:modified xsi:type="dcterms:W3CDTF">2017-09-13T09:43:25Z</dcterms:modified>
</cp:coreProperties>
</file>