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9"/>
  </p:notesMasterIdLst>
  <p:handoutMasterIdLst>
    <p:handoutMasterId r:id="rId10"/>
  </p:handoutMasterIdLst>
  <p:sldIdLst>
    <p:sldId id="256" r:id="rId2"/>
    <p:sldId id="384" r:id="rId3"/>
    <p:sldId id="299" r:id="rId4"/>
    <p:sldId id="386" r:id="rId5"/>
    <p:sldId id="387" r:id="rId6"/>
    <p:sldId id="389" r:id="rId7"/>
    <p:sldId id="352" r:id="rId8"/>
  </p:sldIdLst>
  <p:sldSz cx="9144000" cy="6858000" type="screen4x3"/>
  <p:notesSz cx="6669088" cy="992822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rguerite Jacobs" initials="MJ" lastIdx="22" clrIdx="0"/>
  <p:cmAuthor id="1" name="Hattingh, Wendy : Barclays South Africa" initials="HW" lastIdx="2" clrIdx="1"/>
  <p:cmAuthor id="2" name="Yvette Singh" initials="YS"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9350E"/>
    <a:srgbClr val="00FF00"/>
    <a:srgbClr val="FFB515"/>
    <a:srgbClr val="FF690B"/>
    <a:srgbClr val="63626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276" autoAdjust="0"/>
    <p:restoredTop sz="96980" autoAdjust="0"/>
  </p:normalViewPr>
  <p:slideViewPr>
    <p:cSldViewPr snapToGrid="0">
      <p:cViewPr varScale="1">
        <p:scale>
          <a:sx n="113" d="100"/>
          <a:sy n="113" d="100"/>
        </p:scale>
        <p:origin x="-158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8" d="100"/>
          <a:sy n="58" d="100"/>
        </p:scale>
        <p:origin x="3250" y="77"/>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665" cy="49696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776866" y="0"/>
            <a:ext cx="2890665" cy="496967"/>
          </a:xfrm>
          <a:prstGeom prst="rect">
            <a:avLst/>
          </a:prstGeom>
        </p:spPr>
        <p:txBody>
          <a:bodyPr vert="horz" lIns="91440" tIns="45720" rIns="91440" bIns="45720" rtlCol="0"/>
          <a:lstStyle>
            <a:lvl1pPr algn="r">
              <a:defRPr sz="1200"/>
            </a:lvl1pPr>
          </a:lstStyle>
          <a:p>
            <a:fld id="{47818F51-095D-6C4D-BDFF-B06F618DEB59}" type="datetimeFigureOut">
              <a:rPr lang="en-US" smtClean="0"/>
              <a:pPr/>
              <a:t>9/13/2017</a:t>
            </a:fld>
            <a:endParaRPr lang="en-US" dirty="0"/>
          </a:p>
        </p:txBody>
      </p:sp>
      <p:sp>
        <p:nvSpPr>
          <p:cNvPr id="4" name="Footer Placeholder 3"/>
          <p:cNvSpPr>
            <a:spLocks noGrp="1"/>
          </p:cNvSpPr>
          <p:nvPr>
            <p:ph type="ftr" sz="quarter" idx="2"/>
          </p:nvPr>
        </p:nvSpPr>
        <p:spPr>
          <a:xfrm>
            <a:off x="0" y="9429671"/>
            <a:ext cx="2890665" cy="49696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776866" y="9429671"/>
            <a:ext cx="2890665" cy="496966"/>
          </a:xfrm>
          <a:prstGeom prst="rect">
            <a:avLst/>
          </a:prstGeom>
        </p:spPr>
        <p:txBody>
          <a:bodyPr vert="horz" lIns="91440" tIns="45720" rIns="91440" bIns="45720" rtlCol="0" anchor="b"/>
          <a:lstStyle>
            <a:lvl1pPr algn="r">
              <a:defRPr sz="1200"/>
            </a:lvl1pPr>
          </a:lstStyle>
          <a:p>
            <a:fld id="{7B6E1E48-044A-8442-A191-DE722BF7735D}" type="slidenum">
              <a:rPr lang="en-US" smtClean="0"/>
              <a:pPr/>
              <a:t>‹#›</a:t>
            </a:fld>
            <a:endParaRPr lang="en-US" dirty="0"/>
          </a:p>
        </p:txBody>
      </p:sp>
    </p:spTree>
    <p:extLst>
      <p:ext uri="{BB962C8B-B14F-4D97-AF65-F5344CB8AC3E}">
        <p14:creationId xmlns:p14="http://schemas.microsoft.com/office/powerpoint/2010/main" xmlns="" val="35715826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6411"/>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ZA" dirty="0"/>
          </a:p>
        </p:txBody>
      </p:sp>
      <p:sp>
        <p:nvSpPr>
          <p:cNvPr id="3" name="Date Placeholder 2"/>
          <p:cNvSpPr>
            <a:spLocks noGrp="1"/>
          </p:cNvSpPr>
          <p:nvPr>
            <p:ph type="dt" idx="1"/>
          </p:nvPr>
        </p:nvSpPr>
        <p:spPr>
          <a:xfrm>
            <a:off x="3777607" y="0"/>
            <a:ext cx="2889938" cy="496411"/>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0672D8C-8148-4182-8115-460386A59C36}" type="datetimeFigureOut">
              <a:rPr lang="en-US"/>
              <a:pPr>
                <a:defRPr/>
              </a:pPr>
              <a:t>9/13/2017</a:t>
            </a:fld>
            <a:endParaRPr lang="en-ZA" dirty="0"/>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en-ZA" noProof="0" dirty="0"/>
          </a:p>
        </p:txBody>
      </p:sp>
      <p:sp>
        <p:nvSpPr>
          <p:cNvPr id="5" name="Notes Placeholder 4"/>
          <p:cNvSpPr>
            <a:spLocks noGrp="1"/>
          </p:cNvSpPr>
          <p:nvPr>
            <p:ph type="body" sz="quarter" idx="3"/>
          </p:nvPr>
        </p:nvSpPr>
        <p:spPr>
          <a:xfrm>
            <a:off x="666909" y="4715907"/>
            <a:ext cx="5335270" cy="4467701"/>
          </a:xfrm>
          <a:prstGeom prst="rect">
            <a:avLst/>
          </a:prstGeom>
        </p:spPr>
        <p:txBody>
          <a:bodyPr vert="horz" wrap="square" lIns="91440" tIns="45720" rIns="91440" bIns="45720" numCol="1" anchor="t" anchorCtr="0" compatLnSpc="1">
            <a:prstTxWarp prst="textNoShape">
              <a:avLst/>
            </a:prstTxWarp>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30091"/>
            <a:ext cx="2889938" cy="496411"/>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ZA" dirty="0"/>
          </a:p>
        </p:txBody>
      </p:sp>
      <p:sp>
        <p:nvSpPr>
          <p:cNvPr id="7" name="Slide Number Placeholder 6"/>
          <p:cNvSpPr>
            <a:spLocks noGrp="1"/>
          </p:cNvSpPr>
          <p:nvPr>
            <p:ph type="sldNum" sz="quarter" idx="5"/>
          </p:nvPr>
        </p:nvSpPr>
        <p:spPr>
          <a:xfrm>
            <a:off x="3777607" y="9430091"/>
            <a:ext cx="2889938" cy="496411"/>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BF7F8F89-1A13-4962-A654-4D7F144C89E5}" type="slidenum">
              <a:rPr lang="en-ZA"/>
              <a:pPr>
                <a:defRPr/>
              </a:pPr>
              <a:t>‹#›</a:t>
            </a:fld>
            <a:endParaRPr lang="en-ZA" dirty="0"/>
          </a:p>
        </p:txBody>
      </p:sp>
    </p:spTree>
    <p:extLst>
      <p:ext uri="{BB962C8B-B14F-4D97-AF65-F5344CB8AC3E}">
        <p14:creationId xmlns:p14="http://schemas.microsoft.com/office/powerpoint/2010/main" xmlns="" val="48436232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0</a:t>
            </a:fld>
            <a:endParaRPr lang="en-ZA" dirty="0"/>
          </a:p>
        </p:txBody>
      </p:sp>
    </p:spTree>
    <p:extLst>
      <p:ext uri="{BB962C8B-B14F-4D97-AF65-F5344CB8AC3E}">
        <p14:creationId xmlns:p14="http://schemas.microsoft.com/office/powerpoint/2010/main" xmlns="" val="516262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2</a:t>
            </a:fld>
            <a:endParaRPr lang="en-ZA" dirty="0"/>
          </a:p>
        </p:txBody>
      </p:sp>
    </p:spTree>
    <p:extLst>
      <p:ext uri="{BB962C8B-B14F-4D97-AF65-F5344CB8AC3E}">
        <p14:creationId xmlns:p14="http://schemas.microsoft.com/office/powerpoint/2010/main" xmlns="" val="1112934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3</a:t>
            </a:fld>
            <a:endParaRPr lang="en-ZA" dirty="0"/>
          </a:p>
        </p:txBody>
      </p:sp>
    </p:spTree>
    <p:extLst>
      <p:ext uri="{BB962C8B-B14F-4D97-AF65-F5344CB8AC3E}">
        <p14:creationId xmlns:p14="http://schemas.microsoft.com/office/powerpoint/2010/main" xmlns="" val="3170789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4</a:t>
            </a:fld>
            <a:endParaRPr lang="en-ZA" dirty="0"/>
          </a:p>
        </p:txBody>
      </p:sp>
    </p:spTree>
    <p:extLst>
      <p:ext uri="{BB962C8B-B14F-4D97-AF65-F5344CB8AC3E}">
        <p14:creationId xmlns:p14="http://schemas.microsoft.com/office/powerpoint/2010/main" xmlns="" val="41915584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5</a:t>
            </a:fld>
            <a:endParaRPr lang="en-ZA" dirty="0"/>
          </a:p>
        </p:txBody>
      </p:sp>
    </p:spTree>
    <p:extLst>
      <p:ext uri="{BB962C8B-B14F-4D97-AF65-F5344CB8AC3E}">
        <p14:creationId xmlns:p14="http://schemas.microsoft.com/office/powerpoint/2010/main" xmlns="" val="26695812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Slide Number Placeholder 3"/>
          <p:cNvSpPr>
            <a:spLocks noGrp="1"/>
          </p:cNvSpPr>
          <p:nvPr>
            <p:ph type="sldNum" sz="quarter" idx="10"/>
          </p:nvPr>
        </p:nvSpPr>
        <p:spPr/>
        <p:txBody>
          <a:bodyPr/>
          <a:lstStyle/>
          <a:p>
            <a:pPr>
              <a:defRPr/>
            </a:pPr>
            <a:fld id="{BF7F8F89-1A13-4962-A654-4D7F144C89E5}" type="slidenum">
              <a:rPr lang="en-ZA" smtClean="0"/>
              <a:pPr>
                <a:defRPr/>
              </a:pPr>
              <a:t>6</a:t>
            </a:fld>
            <a:endParaRPr lang="en-ZA" dirty="0"/>
          </a:p>
        </p:txBody>
      </p:sp>
    </p:spTree>
    <p:extLst>
      <p:ext uri="{BB962C8B-B14F-4D97-AF65-F5344CB8AC3E}">
        <p14:creationId xmlns:p14="http://schemas.microsoft.com/office/powerpoint/2010/main" xmlns="" val="272097735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8434" name="Title Placeholder 1"/>
          <p:cNvSpPr>
            <a:spLocks noGrp="1"/>
          </p:cNvSpPr>
          <p:nvPr>
            <p:ph type="ctrTitle"/>
          </p:nvPr>
        </p:nvSpPr>
        <p:spPr>
          <a:xfrm>
            <a:off x="684213" y="2979738"/>
            <a:ext cx="7772400" cy="1470025"/>
          </a:xfrm>
        </p:spPr>
        <p:txBody>
          <a:bodyPr anchor="ctr"/>
          <a:lstStyle>
            <a:lvl1pPr algn="ctr">
              <a:defRPr smtClean="0"/>
            </a:lvl1pPr>
          </a:lstStyle>
          <a:p>
            <a:r>
              <a:rPr lang="en-US"/>
              <a:t>Click to edit Master title style</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18443" name="Picture 4" descr="BAContinuationLogo_8bitColour96dpi_w150.png"/>
          <p:cNvPicPr>
            <a:picLocks noChangeAspect="1"/>
          </p:cNvPicPr>
          <p:nvPr userDrawn="1"/>
        </p:nvPicPr>
        <p:blipFill>
          <a:blip r:embed="rId2" cstate="print"/>
          <a:srcRect/>
          <a:stretch>
            <a:fillRect/>
          </a:stretch>
        </p:blipFill>
        <p:spPr bwMode="auto">
          <a:xfrm>
            <a:off x="1876425" y="1017588"/>
            <a:ext cx="5391150" cy="1619250"/>
          </a:xfrm>
          <a:prstGeom prst="rect">
            <a:avLst/>
          </a:prstGeom>
          <a:noFill/>
          <a:ln w="9525">
            <a:noFill/>
            <a:miter lim="800000"/>
            <a:headEnd/>
            <a:tailEnd/>
          </a:ln>
        </p:spPr>
      </p:pic>
      <p:sp>
        <p:nvSpPr>
          <p:cNvPr id="18444" name="Rectangle 12"/>
          <p:cNvSpPr>
            <a:spLocks noGrp="1" noChangeArrowheads="1"/>
          </p:cNvSpPr>
          <p:nvPr>
            <p:ph type="subTitle" idx="1"/>
          </p:nvPr>
        </p:nvSpPr>
        <p:spPr>
          <a:xfrm>
            <a:off x="688975" y="4657725"/>
            <a:ext cx="7753350" cy="981075"/>
          </a:xfrm>
        </p:spPr>
        <p:txBody>
          <a:bodyPr anchor="ctr"/>
          <a:lstStyle>
            <a:lvl1pPr marL="0" indent="0" algn="ctr">
              <a:buFont typeface="Arial" charset="0"/>
              <a:buNone/>
              <a:defRPr sz="2400" smtClean="0">
                <a:solidFill>
                  <a:srgbClr val="F9350E"/>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endParaRPr lang="en-ZA"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00113" y="274638"/>
            <a:ext cx="7704137" cy="6334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7" name="Rectangle 13"/>
          <p:cNvSpPr>
            <a:spLocks noChangeAspect="1" noChangeArrowheads="1"/>
          </p:cNvSpPr>
          <p:nvPr/>
        </p:nvSpPr>
        <p:spPr bwMode="auto">
          <a:xfrm>
            <a:off x="8337550" y="620713"/>
            <a:ext cx="266700" cy="269875"/>
          </a:xfrm>
          <a:prstGeom prst="rect">
            <a:avLst/>
          </a:prstGeom>
          <a:solidFill>
            <a:srgbClr val="F9350E"/>
          </a:solidFill>
          <a:ln w="12700">
            <a:solidFill>
              <a:srgbClr val="636263"/>
            </a:solidFill>
            <a:miter lim="800000"/>
            <a:headEnd/>
            <a:tailEnd/>
          </a:ln>
          <a:effectLst/>
        </p:spPr>
        <p:txBody>
          <a:bodyPr wrap="none" anchor="ctr"/>
          <a:lstStyle/>
          <a:p>
            <a:endParaRPr lang="en-US" dirty="0"/>
          </a:p>
        </p:txBody>
      </p:sp>
      <p:sp>
        <p:nvSpPr>
          <p:cNvPr id="1027" name="Text Placeholder 2"/>
          <p:cNvSpPr>
            <a:spLocks noGrp="1"/>
          </p:cNvSpPr>
          <p:nvPr>
            <p:ph type="body" idx="1"/>
          </p:nvPr>
        </p:nvSpPr>
        <p:spPr bwMode="auto">
          <a:xfrm>
            <a:off x="900113" y="1052513"/>
            <a:ext cx="7704137" cy="54086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p:nvPr/>
        </p:nvSpPr>
        <p:spPr>
          <a:xfrm>
            <a:off x="142875" y="188913"/>
            <a:ext cx="8858250" cy="6454775"/>
          </a:xfrm>
          <a:prstGeom prst="rect">
            <a:avLst/>
          </a:prstGeom>
          <a:noFill/>
          <a:ln>
            <a:solidFill>
              <a:srgbClr val="FFB515"/>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ZA" dirty="0"/>
          </a:p>
        </p:txBody>
      </p:sp>
      <p:pic>
        <p:nvPicPr>
          <p:cNvPr id="1032" name="Picture 3" descr="BALogog_Blocks_8bitColour96dpi.png"/>
          <p:cNvPicPr>
            <a:picLocks noChangeAspect="1"/>
          </p:cNvPicPr>
          <p:nvPr/>
        </p:nvPicPr>
        <p:blipFill>
          <a:blip r:embed="rId14" cstate="print"/>
          <a:srcRect/>
          <a:stretch>
            <a:fillRect/>
          </a:stretch>
        </p:blipFill>
        <p:spPr bwMode="auto">
          <a:xfrm>
            <a:off x="228600" y="323850"/>
            <a:ext cx="485775" cy="533400"/>
          </a:xfrm>
          <a:prstGeom prst="rect">
            <a:avLst/>
          </a:prstGeom>
          <a:noFill/>
          <a:ln w="9525">
            <a:noFill/>
            <a:miter lim="800000"/>
            <a:headEnd/>
            <a:tailEnd/>
          </a:ln>
        </p:spPr>
      </p:pic>
      <p:pic>
        <p:nvPicPr>
          <p:cNvPr id="1033" name="Picture 8" descr="BAContinuationLogo_8bitColour96dpi.png"/>
          <p:cNvPicPr>
            <a:picLocks noChangeAspect="1"/>
          </p:cNvPicPr>
          <p:nvPr/>
        </p:nvPicPr>
        <p:blipFill>
          <a:blip r:embed="rId15" cstate="print"/>
          <a:srcRect/>
          <a:stretch>
            <a:fillRect/>
          </a:stretch>
        </p:blipFill>
        <p:spPr bwMode="auto">
          <a:xfrm>
            <a:off x="8715375" y="5214938"/>
            <a:ext cx="171450" cy="1266825"/>
          </a:xfrm>
          <a:prstGeom prst="rect">
            <a:avLst/>
          </a:prstGeom>
          <a:noFill/>
          <a:ln w="9525">
            <a:noFill/>
            <a:miter lim="800000"/>
            <a:headEnd/>
            <a:tailEnd/>
          </a:ln>
        </p:spPr>
      </p:pic>
      <p:sp>
        <p:nvSpPr>
          <p:cNvPr id="1035" name="Line 11"/>
          <p:cNvSpPr>
            <a:spLocks noChangeShapeType="1"/>
          </p:cNvSpPr>
          <p:nvPr/>
        </p:nvSpPr>
        <p:spPr bwMode="auto">
          <a:xfrm>
            <a:off x="900113" y="908050"/>
            <a:ext cx="7704137" cy="0"/>
          </a:xfrm>
          <a:prstGeom prst="line">
            <a:avLst/>
          </a:prstGeom>
          <a:noFill/>
          <a:ln w="57150" cmpd="thinThick">
            <a:solidFill>
              <a:srgbClr val="636263"/>
            </a:solidFill>
            <a:round/>
            <a:headEnd/>
            <a:tailEnd/>
          </a:ln>
          <a:effectLst/>
        </p:spPr>
        <p:txBody>
          <a:bodyPr/>
          <a:lstStyle/>
          <a:p>
            <a:endParaRPr lang="en-US" dirty="0"/>
          </a:p>
        </p:txBody>
      </p:sp>
      <p:sp>
        <p:nvSpPr>
          <p:cNvPr id="1036" name="Text Box 12"/>
          <p:cNvSpPr txBox="1">
            <a:spLocks noChangeArrowheads="1"/>
          </p:cNvSpPr>
          <p:nvPr/>
        </p:nvSpPr>
        <p:spPr bwMode="auto">
          <a:xfrm>
            <a:off x="8362950" y="671513"/>
            <a:ext cx="195263" cy="215900"/>
          </a:xfrm>
          <a:prstGeom prst="rect">
            <a:avLst/>
          </a:prstGeom>
          <a:noFill/>
          <a:ln w="9525">
            <a:noFill/>
            <a:miter lim="800000"/>
            <a:headEnd/>
            <a:tailEnd/>
          </a:ln>
          <a:effectLst/>
        </p:spPr>
        <p:txBody>
          <a:bodyPr wrap="none" lIns="0" tIns="0" rIns="0" bIns="0"/>
          <a:lstStyle/>
          <a:p>
            <a:pPr algn="ctr"/>
            <a:fld id="{4825D4BA-3011-4487-A86C-00F480D4F2EC}" type="slidenum">
              <a:rPr lang="en-US" sz="1200">
                <a:solidFill>
                  <a:schemeClr val="bg1"/>
                </a:solidFill>
                <a:latin typeface="Verdana" pitchFamily="34" charset="0"/>
              </a:rPr>
              <a:pPr algn="ctr"/>
              <a:t>‹#›</a:t>
            </a:fld>
            <a:endParaRPr lang="en-US" sz="1200" dirty="0">
              <a:solidFill>
                <a:schemeClr val="bg1"/>
              </a:solidFill>
              <a:latin typeface="Verdana"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Clr>
          <a:srgbClr val="FFB515"/>
        </a:buClr>
        <a:buFont typeface="Arial" charset="0"/>
        <a:buChar char="■"/>
        <a:defRPr sz="2000" kern="1200">
          <a:solidFill>
            <a:srgbClr val="636263"/>
          </a:solidFill>
          <a:latin typeface="Verdana" pitchFamily="34" charset="0"/>
          <a:ea typeface="+mn-ea"/>
          <a:cs typeface="+mn-cs"/>
        </a:defRPr>
      </a:lvl1pPr>
      <a:lvl2pPr marL="742950" indent="-285750" algn="l" rtl="0" eaLnBrk="1" fontAlgn="base" hangingPunct="1">
        <a:spcBef>
          <a:spcPct val="20000"/>
        </a:spcBef>
        <a:spcAft>
          <a:spcPct val="0"/>
        </a:spcAft>
        <a:buClr>
          <a:srgbClr val="F9350E"/>
        </a:buClr>
        <a:buFont typeface="Arial" charset="0"/>
        <a:buChar char="■"/>
        <a:defRPr kern="1200">
          <a:solidFill>
            <a:srgbClr val="636263"/>
          </a:solidFill>
          <a:latin typeface="Verdana" pitchFamily="34" charset="0"/>
          <a:ea typeface="+mn-ea"/>
          <a:cs typeface="+mn-cs"/>
        </a:defRPr>
      </a:lvl2pPr>
      <a:lvl3pPr marL="1143000" indent="-228600" algn="l" rtl="0" eaLnBrk="1" fontAlgn="base" hangingPunct="1">
        <a:spcBef>
          <a:spcPct val="20000"/>
        </a:spcBef>
        <a:spcAft>
          <a:spcPct val="0"/>
        </a:spcAft>
        <a:buClr>
          <a:srgbClr val="FF690B"/>
        </a:buClr>
        <a:buFont typeface="Arial" charset="0"/>
        <a:buChar char="■"/>
        <a:defRPr sz="1600" kern="1200">
          <a:solidFill>
            <a:srgbClr val="636263"/>
          </a:solidFill>
          <a:latin typeface="Verdana" pitchFamily="34" charset="0"/>
          <a:ea typeface="+mn-ea"/>
          <a:cs typeface="+mn-cs"/>
        </a:defRPr>
      </a:lvl3pPr>
      <a:lvl4pPr marL="1600200" indent="-228600" algn="l" rtl="0" eaLnBrk="1" fontAlgn="base" hangingPunct="1">
        <a:spcBef>
          <a:spcPct val="20000"/>
        </a:spcBef>
        <a:spcAft>
          <a:spcPct val="0"/>
        </a:spcAft>
        <a:buClr>
          <a:srgbClr val="FFB515"/>
        </a:buClr>
        <a:buFont typeface="Arial" charset="0"/>
        <a:buChar char="■"/>
        <a:defRPr sz="1600" kern="1200">
          <a:solidFill>
            <a:srgbClr val="636263"/>
          </a:solidFill>
          <a:latin typeface="Verdana" pitchFamily="34" charset="0"/>
          <a:ea typeface="+mn-ea"/>
          <a:cs typeface="+mn-cs"/>
        </a:defRPr>
      </a:lvl4pPr>
      <a:lvl5pPr marL="2057400" indent="-228600" algn="l" rtl="0" eaLnBrk="1" fontAlgn="base" hangingPunct="1">
        <a:spcBef>
          <a:spcPct val="20000"/>
        </a:spcBef>
        <a:spcAft>
          <a:spcPct val="0"/>
        </a:spcAft>
        <a:buClr>
          <a:srgbClr val="F9350E"/>
        </a:buClr>
        <a:buFont typeface="Arial" charset="0"/>
        <a:buChar char="□"/>
        <a:defRPr sz="1600" kern="1200">
          <a:solidFill>
            <a:srgbClr val="636263"/>
          </a:solidFill>
          <a:latin typeface="Verdana"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1257" y="4855335"/>
            <a:ext cx="8665029" cy="1828800"/>
          </a:xfrm>
        </p:spPr>
        <p:txBody>
          <a:bodyPr/>
          <a:lstStyle/>
          <a:p>
            <a:r>
              <a:rPr lang="en-ZA" sz="1800" dirty="0"/>
              <a:t>National Assembly </a:t>
            </a:r>
            <a:r>
              <a:rPr lang="en-ZA" sz="1800" dirty="0" smtClean="0"/>
              <a:t>Portfolio Committee </a:t>
            </a:r>
            <a:r>
              <a:rPr lang="en-ZA" sz="1800" dirty="0"/>
              <a:t>on Justice and Correctional Services </a:t>
            </a:r>
          </a:p>
          <a:p>
            <a:r>
              <a:rPr lang="en-US" sz="1800" dirty="0" smtClean="0"/>
              <a:t>12 September </a:t>
            </a:r>
            <a:r>
              <a:rPr lang="en-US" sz="1800" dirty="0"/>
              <a:t>2017</a:t>
            </a:r>
            <a:r>
              <a:rPr lang="en-US" sz="1000" dirty="0">
                <a:solidFill>
                  <a:schemeClr val="tx1"/>
                </a:solidFill>
              </a:rPr>
              <a:t>							</a:t>
            </a:r>
            <a:endParaRPr lang="en-US" sz="1000" dirty="0"/>
          </a:p>
        </p:txBody>
      </p:sp>
      <p:graphicFrame>
        <p:nvGraphicFramePr>
          <p:cNvPr id="5" name="Table 4"/>
          <p:cNvGraphicFramePr>
            <a:graphicFrameLocks noGrp="1"/>
          </p:cNvGraphicFramePr>
          <p:nvPr>
            <p:extLst>
              <p:ext uri="{D42A27DB-BD31-4B8C-83A1-F6EECF244321}">
                <p14:modId xmlns:p14="http://schemas.microsoft.com/office/powerpoint/2010/main" xmlns="" val="2661101690"/>
              </p:ext>
            </p:extLst>
          </p:nvPr>
        </p:nvGraphicFramePr>
        <p:xfrm>
          <a:off x="682579" y="3013656"/>
          <a:ext cx="7598535" cy="1493950"/>
        </p:xfrm>
        <a:graphic>
          <a:graphicData uri="http://schemas.openxmlformats.org/drawingml/2006/table">
            <a:tbl>
              <a:tblPr firstRow="1" bandRow="1">
                <a:tableStyleId>{5C22544A-7EE6-4342-B048-85BDC9FD1C3A}</a:tableStyleId>
              </a:tblPr>
              <a:tblGrid>
                <a:gridCol w="7598535">
                  <a:extLst>
                    <a:ext uri="{9D8B030D-6E8A-4147-A177-3AD203B41FA5}">
                      <a16:colId xmlns:a16="http://schemas.microsoft.com/office/drawing/2014/main" xmlns="" val="20000"/>
                    </a:ext>
                  </a:extLst>
                </a:gridCol>
              </a:tblGrid>
              <a:tr h="1493950">
                <a:tc>
                  <a:txBody>
                    <a:bodyPr/>
                    <a:lstStyle/>
                    <a:p>
                      <a:pPr algn="ctr"/>
                      <a:endParaRPr lang="en-ZA" sz="2400" dirty="0">
                        <a:solidFill>
                          <a:srgbClr val="FF690B"/>
                        </a:solidFill>
                        <a:latin typeface="Verdana" panose="020B0604030504040204" pitchFamily="34" charset="0"/>
                        <a:ea typeface="Verdana" panose="020B0604030504040204" pitchFamily="34" charset="0"/>
                        <a:cs typeface="Verdana" panose="020B060403050404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a:solidFill>
                            <a:srgbClr val="FF690B"/>
                          </a:solidFill>
                          <a:latin typeface="Verdana" panose="020B0604030504040204" pitchFamily="34" charset="0"/>
                          <a:ea typeface="Verdana" panose="020B0604030504040204" pitchFamily="34" charset="0"/>
                          <a:cs typeface="Verdana" panose="020B0604030504040204" pitchFamily="34" charset="0"/>
                        </a:rPr>
                        <a:t>Legal </a:t>
                      </a:r>
                      <a:r>
                        <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rPr>
                        <a:t>Practice </a:t>
                      </a:r>
                      <a:r>
                        <a:rPr lang="en-ZA" sz="2400" dirty="0">
                          <a:solidFill>
                            <a:srgbClr val="FF690B"/>
                          </a:solidFill>
                          <a:latin typeface="Verdana" panose="020B0604030504040204" pitchFamily="34" charset="0"/>
                          <a:ea typeface="Verdana" panose="020B0604030504040204" pitchFamily="34" charset="0"/>
                          <a:cs typeface="Verdana" panose="020B0604030504040204" pitchFamily="34" charset="0"/>
                        </a:rPr>
                        <a:t>Amendment Bill </a:t>
                      </a:r>
                      <a:endPar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ZA" sz="2400" dirty="0" smtClean="0">
                          <a:solidFill>
                            <a:srgbClr val="FF690B"/>
                          </a:solidFill>
                          <a:latin typeface="Verdana" panose="020B0604030504040204" pitchFamily="34" charset="0"/>
                          <a:ea typeface="Verdana" panose="020B0604030504040204" pitchFamily="34" charset="0"/>
                          <a:cs typeface="Verdana" panose="020B0604030504040204" pitchFamily="34" charset="0"/>
                        </a:rPr>
                        <a:t>[B11-2017] </a:t>
                      </a:r>
                      <a:endParaRPr lang="en-ZA" sz="2400" dirty="0">
                        <a:solidFill>
                          <a:srgbClr val="FF690B"/>
                        </a:solidFill>
                        <a:latin typeface="Verdana" panose="020B0604030504040204" pitchFamily="34" charset="0"/>
                        <a:ea typeface="Verdana" panose="020B0604030504040204" pitchFamily="34" charset="0"/>
                        <a:cs typeface="Verdana" panose="020B060403050404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0000"/>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827584" y="404664"/>
            <a:ext cx="7488832" cy="400110"/>
          </a:xfrm>
          <a:prstGeom prst="rect">
            <a:avLst/>
          </a:prstGeom>
        </p:spPr>
        <p:txBody>
          <a:bodyPr wrap="square">
            <a:spAutoFit/>
          </a:bodyPr>
          <a:lstStyle/>
          <a:p>
            <a:pPr algn="l" eaLnBrk="0" hangingPunct="0"/>
            <a:r>
              <a:rPr lang="en-ZA" sz="2000" b="1" dirty="0">
                <a:solidFill>
                  <a:srgbClr val="FFC000"/>
                </a:solidFill>
                <a:latin typeface="Verdana" panose="020B0604030504040204" pitchFamily="34" charset="0"/>
                <a:ea typeface="Verdana" panose="020B0604030504040204" pitchFamily="34" charset="0"/>
                <a:cs typeface="Verdana" panose="020B0604030504040204" pitchFamily="34" charset="0"/>
              </a:rPr>
              <a:t>THE BANKING ASSOCIATION SOUTH AFRICA </a:t>
            </a:r>
          </a:p>
        </p:txBody>
      </p:sp>
      <p:sp>
        <p:nvSpPr>
          <p:cNvPr id="2" name="Rectangle 1"/>
          <p:cNvSpPr/>
          <p:nvPr/>
        </p:nvSpPr>
        <p:spPr>
          <a:xfrm>
            <a:off x="467544" y="1412776"/>
            <a:ext cx="8280920" cy="4278094"/>
          </a:xfrm>
          <a:prstGeom prst="rect">
            <a:avLst/>
          </a:prstGeom>
        </p:spPr>
        <p:txBody>
          <a:bodyPr wrap="square">
            <a:spAutoFit/>
          </a:bodyPr>
          <a:lstStyle/>
          <a:p>
            <a:pPr marL="342900" indent="-342900" algn="l">
              <a:spcBef>
                <a:spcPts val="0"/>
              </a:spcBef>
              <a:buClrTx/>
              <a:buFont typeface="Wingdings" panose="05000000000000000000" pitchFamily="2" charset="2"/>
              <a:buChar char="q"/>
            </a:pPr>
            <a:r>
              <a:rPr lang="en-ZA" sz="1600" kern="1000" dirty="0">
                <a:latin typeface="Verdana" panose="020B0604030504040204" pitchFamily="34" charset="0"/>
                <a:ea typeface="Verdana" panose="020B0604030504040204" pitchFamily="34" charset="0"/>
                <a:cs typeface="Verdana" panose="020B0604030504040204" pitchFamily="34" charset="0"/>
              </a:rPr>
              <a:t>The Banking Association South Africa (BASA) is the industry representative body for commercia</a:t>
            </a:r>
            <a:r>
              <a:rPr lang="en-ZA" sz="1600" kern="1000" dirty="0">
                <a:solidFill>
                  <a:srgbClr val="002060"/>
                </a:solidFill>
                <a:latin typeface="Verdana" panose="020B0604030504040204" pitchFamily="34" charset="0"/>
                <a:ea typeface="Verdana" panose="020B0604030504040204" pitchFamily="34" charset="0"/>
                <a:cs typeface="Verdana" panose="020B0604030504040204" pitchFamily="34" charset="0"/>
              </a:rPr>
              <a:t>l</a:t>
            </a:r>
            <a:r>
              <a:rPr lang="en-ZA" sz="1600" kern="1000" dirty="0">
                <a:latin typeface="Verdana" panose="020B0604030504040204" pitchFamily="34" charset="0"/>
                <a:ea typeface="Verdana" panose="020B0604030504040204" pitchFamily="34" charset="0"/>
                <a:cs typeface="Verdana" panose="020B0604030504040204" pitchFamily="34" charset="0"/>
              </a:rPr>
              <a:t> banks and consists of 32 local and international member banks.</a:t>
            </a:r>
          </a:p>
          <a:p>
            <a:pPr marL="0" indent="0" algn="l">
              <a:spcBef>
                <a:spcPts val="0"/>
              </a:spcBef>
              <a:buNone/>
            </a:pPr>
            <a:endParaRPr lang="en-ZA" sz="1600" kern="1000" dirty="0">
              <a:latin typeface="Verdana" panose="020B0604030504040204" pitchFamily="34" charset="0"/>
              <a:ea typeface="Verdana" panose="020B0604030504040204" pitchFamily="34" charset="0"/>
              <a:cs typeface="Verdana" panose="020B0604030504040204" pitchFamily="34" charset="0"/>
            </a:endParaRPr>
          </a:p>
          <a:p>
            <a:pPr marL="0" indent="0" algn="l">
              <a:spcBef>
                <a:spcPts val="0"/>
              </a:spcBef>
              <a:buNone/>
            </a:pPr>
            <a:endParaRPr lang="en-ZA" sz="1600" kern="1000" dirty="0">
              <a:latin typeface="Verdana" panose="020B0604030504040204" pitchFamily="34" charset="0"/>
              <a:ea typeface="Verdana" panose="020B0604030504040204" pitchFamily="34" charset="0"/>
              <a:cs typeface="Verdana" panose="020B0604030504040204" pitchFamily="34" charset="0"/>
            </a:endParaRPr>
          </a:p>
          <a:p>
            <a:pPr marL="342900" indent="-342900" algn="l">
              <a:spcBef>
                <a:spcPts val="0"/>
              </a:spcBef>
              <a:buClrTx/>
              <a:buFont typeface="Wingdings" panose="05000000000000000000" pitchFamily="2" charset="2"/>
              <a:buChar char="q"/>
            </a:pPr>
            <a:r>
              <a:rPr lang="en-ZA" sz="1600" kern="1000" dirty="0">
                <a:latin typeface="Verdana" panose="020B0604030504040204" pitchFamily="34" charset="0"/>
                <a:ea typeface="Verdana" panose="020B0604030504040204" pitchFamily="34" charset="0"/>
                <a:cs typeface="Verdana" panose="020B0604030504040204" pitchFamily="34" charset="0"/>
              </a:rPr>
              <a:t>BASA promotes and contributes to the enablement of a conducive, competitive and sustainable banking sector.</a:t>
            </a:r>
          </a:p>
          <a:p>
            <a:pPr algn="l">
              <a:spcBef>
                <a:spcPts val="0"/>
              </a:spcBef>
              <a:buClrTx/>
            </a:pPr>
            <a:endParaRPr lang="en-ZA" sz="1600" kern="1000" dirty="0">
              <a:latin typeface="Verdana" panose="020B0604030504040204" pitchFamily="34" charset="0"/>
              <a:ea typeface="Verdana" panose="020B0604030504040204" pitchFamily="34" charset="0"/>
              <a:cs typeface="Verdana" panose="020B0604030504040204" pitchFamily="34" charset="0"/>
            </a:endParaRPr>
          </a:p>
          <a:p>
            <a:pPr algn="l">
              <a:spcBef>
                <a:spcPts val="0"/>
              </a:spcBef>
              <a:buClrTx/>
            </a:pPr>
            <a:endParaRPr lang="en-ZA" sz="1600" kern="1000" dirty="0">
              <a:latin typeface="Verdana" panose="020B0604030504040204" pitchFamily="34" charset="0"/>
              <a:ea typeface="Verdana" panose="020B0604030504040204" pitchFamily="34" charset="0"/>
              <a:cs typeface="Verdana" panose="020B0604030504040204" pitchFamily="34" charset="0"/>
            </a:endParaRPr>
          </a:p>
          <a:p>
            <a:pPr marL="342900" indent="-342900">
              <a:spcBef>
                <a:spcPts val="0"/>
              </a:spcBef>
              <a:buFont typeface="Wingdings" panose="05000000000000000000" pitchFamily="2" charset="2"/>
              <a:buChar char="q"/>
            </a:pPr>
            <a:r>
              <a:rPr lang="en-ZA" sz="1600" kern="1000" dirty="0">
                <a:latin typeface="Verdana" panose="020B0604030504040204" pitchFamily="34" charset="0"/>
                <a:ea typeface="Verdana" panose="020B0604030504040204" pitchFamily="34" charset="0"/>
                <a:cs typeface="Verdana" panose="020B0604030504040204" pitchFamily="34" charset="0"/>
              </a:rPr>
              <a:t>BASA understands and supports Government’s initiatives as well as the Department’s intended reforms as contained in the </a:t>
            </a:r>
            <a:r>
              <a:rPr lang="en-ZA" sz="1600" dirty="0">
                <a:solidFill>
                  <a:prstClr val="black"/>
                </a:solidFill>
                <a:latin typeface="Verdana" pitchFamily="34" charset="0"/>
              </a:rPr>
              <a:t>Legal </a:t>
            </a:r>
            <a:r>
              <a:rPr lang="en-ZA" sz="1600" dirty="0" smtClean="0">
                <a:solidFill>
                  <a:prstClr val="black"/>
                </a:solidFill>
                <a:latin typeface="Verdana" pitchFamily="34" charset="0"/>
              </a:rPr>
              <a:t>Practice </a:t>
            </a:r>
            <a:r>
              <a:rPr lang="en-ZA" sz="1600" dirty="0">
                <a:solidFill>
                  <a:prstClr val="black"/>
                </a:solidFill>
                <a:latin typeface="Verdana" pitchFamily="34" charset="0"/>
              </a:rPr>
              <a:t>Amendment </a:t>
            </a:r>
            <a:r>
              <a:rPr lang="en-ZA" sz="1600" kern="1000" dirty="0">
                <a:latin typeface="Verdana" panose="020B0604030504040204" pitchFamily="34" charset="0"/>
                <a:ea typeface="Verdana" panose="020B0604030504040204" pitchFamily="34" charset="0"/>
                <a:cs typeface="Verdana" panose="020B0604030504040204" pitchFamily="34" charset="0"/>
              </a:rPr>
              <a:t>Bill. </a:t>
            </a:r>
          </a:p>
          <a:p>
            <a:pPr marL="342900" indent="-342900" algn="l">
              <a:spcBef>
                <a:spcPts val="0"/>
              </a:spcBef>
              <a:buClrTx/>
              <a:buFont typeface="Wingdings" panose="05000000000000000000" pitchFamily="2" charset="2"/>
              <a:buChar char="q"/>
            </a:pPr>
            <a:endParaRPr lang="en-ZA" sz="1600" kern="1000" dirty="0">
              <a:latin typeface="Verdana" panose="020B0604030504040204" pitchFamily="34" charset="0"/>
              <a:ea typeface="Verdana" panose="020B0604030504040204" pitchFamily="34" charset="0"/>
              <a:cs typeface="Verdana" panose="020B0604030504040204" pitchFamily="34" charset="0"/>
            </a:endParaRPr>
          </a:p>
          <a:p>
            <a:pPr marL="342900" indent="-342900" algn="l">
              <a:spcBef>
                <a:spcPts val="0"/>
              </a:spcBef>
              <a:buClrTx/>
              <a:buFont typeface="Wingdings" panose="05000000000000000000" pitchFamily="2" charset="2"/>
              <a:buChar char="q"/>
            </a:pPr>
            <a:r>
              <a:rPr lang="en-ZA" sz="1600" kern="1000" dirty="0">
                <a:latin typeface="Verdana" panose="020B0604030504040204" pitchFamily="34" charset="0"/>
                <a:ea typeface="Verdana" panose="020B0604030504040204" pitchFamily="34" charset="0"/>
                <a:cs typeface="Verdana" panose="020B0604030504040204" pitchFamily="34" charset="0"/>
              </a:rPr>
              <a:t>BASA is generally comfortable with the proposed amendments, except as discussed in this presentation and our submission, and we trust that our comments may add value to the drafting process.  </a:t>
            </a:r>
          </a:p>
          <a:p>
            <a:pPr marL="342900" indent="-342900" algn="l">
              <a:spcBef>
                <a:spcPts val="0"/>
              </a:spcBef>
              <a:buClrTx/>
              <a:buFont typeface="Wingdings" panose="05000000000000000000" pitchFamily="2" charset="2"/>
              <a:buChar char="q"/>
            </a:pPr>
            <a:endParaRPr lang="en-ZA" sz="1600" kern="10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xmlns="" val="2547683010"/>
      </p:ext>
    </p:extLst>
  </p:cSld>
  <p:clrMapOvr>
    <a:masterClrMapping/>
  </p:clrMapOvr>
  <mc:AlternateContent xmlns:mc="http://schemas.openxmlformats.org/markup-compatibility/2006">
    <mc:Choice xmlns:p14="http://schemas.microsoft.com/office/powerpoint/2010/main" xmlns="" Requires="p14">
      <p:transition spd="slow" p14:dur="3400">
        <p14:reveal/>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a:t>General comments		</a:t>
            </a:r>
            <a:r>
              <a:rPr lang="en-ZA" sz="1200" b="1" dirty="0"/>
              <a:t>Inclusion of corporate counsel</a:t>
            </a:r>
            <a:endParaRPr lang="en-ZA" sz="1200" dirty="0"/>
          </a:p>
        </p:txBody>
      </p:sp>
      <p:sp>
        <p:nvSpPr>
          <p:cNvPr id="3" name="Content Placeholder 2"/>
          <p:cNvSpPr>
            <a:spLocks noGrp="1"/>
          </p:cNvSpPr>
          <p:nvPr>
            <p:ph sz="half" idx="2"/>
          </p:nvPr>
        </p:nvSpPr>
        <p:spPr>
          <a:xfrm>
            <a:off x="231820" y="1066799"/>
            <a:ext cx="8667481" cy="5497096"/>
          </a:xfrm>
        </p:spPr>
        <p:txBody>
          <a:bodyPr/>
          <a:lstStyle/>
          <a:p>
            <a:pPr marL="0" lvl="0" indent="0">
              <a:buNone/>
            </a:pPr>
            <a:r>
              <a:rPr lang="en-ZA" sz="1600" dirty="0">
                <a:solidFill>
                  <a:schemeClr val="tx1"/>
                </a:solidFill>
              </a:rPr>
              <a:t>BASA appreciates the opportunity to address the Portfolio Committee on a specific concern and recommendation we have in respect of the Legal </a:t>
            </a:r>
            <a:r>
              <a:rPr lang="en-ZA" sz="1600" dirty="0" smtClean="0">
                <a:solidFill>
                  <a:schemeClr val="tx1"/>
                </a:solidFill>
              </a:rPr>
              <a:t>Practice </a:t>
            </a:r>
            <a:r>
              <a:rPr lang="en-ZA" sz="1600" dirty="0">
                <a:solidFill>
                  <a:schemeClr val="tx1"/>
                </a:solidFill>
              </a:rPr>
              <a:t>Amendment Bill, 2017.</a:t>
            </a:r>
          </a:p>
          <a:p>
            <a:pPr marL="0" lvl="0" indent="0">
              <a:buNone/>
            </a:pPr>
            <a:endParaRPr lang="en-ZA" sz="1600" dirty="0">
              <a:solidFill>
                <a:schemeClr val="tx1"/>
              </a:solidFill>
            </a:endParaRPr>
          </a:p>
          <a:p>
            <a:r>
              <a:rPr lang="en-GB" sz="1600" dirty="0">
                <a:solidFill>
                  <a:schemeClr val="tx1"/>
                </a:solidFill>
              </a:rPr>
              <a:t>Our comments on the Bill stem from the publication of the </a:t>
            </a:r>
            <a:r>
              <a:rPr lang="en-US" sz="1600" dirty="0">
                <a:solidFill>
                  <a:schemeClr val="tx1"/>
                </a:solidFill>
              </a:rPr>
              <a:t>CODES OF CONDUCT published under GN 81 in GG 40610 of 10 February 2017, in terms of section 97(l)(b) of the Act.  Part VII applies to “corporate counsel”.</a:t>
            </a:r>
          </a:p>
          <a:p>
            <a:r>
              <a:rPr lang="en-US" sz="1600" dirty="0">
                <a:solidFill>
                  <a:schemeClr val="tx1"/>
                </a:solidFill>
              </a:rPr>
              <a:t>BASA is attempting to engage with the National Forum on this issue.</a:t>
            </a:r>
          </a:p>
          <a:p>
            <a:pPr marL="0" lvl="0" indent="0">
              <a:buNone/>
            </a:pPr>
            <a:endParaRPr lang="en-ZA" sz="1600" dirty="0">
              <a:solidFill>
                <a:schemeClr val="tx1"/>
              </a:solidFill>
            </a:endParaRPr>
          </a:p>
          <a:p>
            <a:pPr marL="0" indent="0">
              <a:buNone/>
            </a:pPr>
            <a:r>
              <a:rPr lang="en-GB" sz="1600" b="1" dirty="0">
                <a:solidFill>
                  <a:schemeClr val="tx1"/>
                </a:solidFill>
              </a:rPr>
              <a:t>Inclusion of corporate counsel within the ambit of the Bill</a:t>
            </a:r>
          </a:p>
          <a:p>
            <a:r>
              <a:rPr lang="en-GB" sz="1600" dirty="0">
                <a:solidFill>
                  <a:schemeClr val="tx1"/>
                </a:solidFill>
              </a:rPr>
              <a:t>In our view the purpose of the Legal Practice Act, 2014 (the “Act”) was not to regulate the professional affairs of corporate counsel.</a:t>
            </a:r>
          </a:p>
          <a:p>
            <a:r>
              <a:rPr lang="en-GB" sz="1600" dirty="0">
                <a:solidFill>
                  <a:schemeClr val="tx1"/>
                </a:solidFill>
              </a:rPr>
              <a:t>Examples in the Act, supporting our view:</a:t>
            </a:r>
          </a:p>
          <a:p>
            <a:pPr lvl="1"/>
            <a:r>
              <a:rPr lang="en-ZA" sz="1600" dirty="0">
                <a:solidFill>
                  <a:schemeClr val="tx1"/>
                </a:solidFill>
                <a:ea typeface="Times New Roman" panose="02020603050405020304" pitchFamily="18" charset="0"/>
                <a:cs typeface="Times New Roman" panose="02020603050405020304" pitchFamily="18" charset="0"/>
              </a:rPr>
              <a:t>The use of the term </a:t>
            </a:r>
            <a:r>
              <a:rPr lang="en-ZA" sz="1600" i="1" dirty="0">
                <a:solidFill>
                  <a:schemeClr val="tx1"/>
                </a:solidFill>
                <a:ea typeface="Times New Roman" panose="02020603050405020304" pitchFamily="18" charset="0"/>
                <a:cs typeface="Times New Roman" panose="02020603050405020304" pitchFamily="18" charset="0"/>
              </a:rPr>
              <a:t>“legal practitioner” </a:t>
            </a:r>
            <a:r>
              <a:rPr lang="en-ZA" sz="1600" dirty="0">
                <a:solidFill>
                  <a:schemeClr val="tx1"/>
                </a:solidFill>
                <a:ea typeface="Times New Roman" panose="02020603050405020304" pitchFamily="18" charset="0"/>
                <a:cs typeface="Times New Roman" panose="02020603050405020304" pitchFamily="18" charset="0"/>
              </a:rPr>
              <a:t>as defined and applied in the Act, seems to apply to practicing attorneys and advocates, and not to corporate counsel.</a:t>
            </a:r>
          </a:p>
          <a:p>
            <a:pPr lvl="1"/>
            <a:r>
              <a:rPr lang="en-ZA" sz="1600" dirty="0">
                <a:solidFill>
                  <a:schemeClr val="tx1"/>
                </a:solidFill>
                <a:ea typeface="Times New Roman" panose="02020603050405020304" pitchFamily="18" charset="0"/>
                <a:cs typeface="Times New Roman" panose="02020603050405020304" pitchFamily="18" charset="0"/>
              </a:rPr>
              <a:t>Section 118 </a:t>
            </a:r>
            <a:r>
              <a:rPr lang="en-ZA" sz="1600" i="1" dirty="0">
                <a:solidFill>
                  <a:schemeClr val="tx1"/>
                </a:solidFill>
                <a:ea typeface="Times New Roman" panose="02020603050405020304" pitchFamily="18" charset="0"/>
                <a:cs typeface="Times New Roman" panose="02020603050405020304" pitchFamily="18" charset="0"/>
              </a:rPr>
              <a:t>(Interpretation of certain references in laws) </a:t>
            </a:r>
            <a:r>
              <a:rPr lang="en-ZA" sz="1600" dirty="0">
                <a:solidFill>
                  <a:schemeClr val="tx1"/>
                </a:solidFill>
                <a:ea typeface="Times New Roman" panose="02020603050405020304" pitchFamily="18" charset="0"/>
                <a:cs typeface="Times New Roman" panose="02020603050405020304" pitchFamily="18" charset="0"/>
              </a:rPr>
              <a:t>does not make any mention of corporate counsel.</a:t>
            </a:r>
          </a:p>
          <a:p>
            <a:pPr lvl="1"/>
            <a:r>
              <a:rPr lang="en-ZA" sz="1600" dirty="0">
                <a:solidFill>
                  <a:schemeClr val="tx1"/>
                </a:solidFill>
                <a:ea typeface="Times New Roman" panose="02020603050405020304" pitchFamily="18" charset="0"/>
                <a:cs typeface="Times New Roman" panose="02020603050405020304" pitchFamily="18" charset="0"/>
              </a:rPr>
              <a:t>Section 23(7) read with subsection (6) only applies to the attorneys’ or advocates’ professions.</a:t>
            </a:r>
            <a:endParaRPr lang="en-ZA" sz="1600" dirty="0">
              <a:solidFill>
                <a:schemeClr val="tx1"/>
              </a:solidFill>
            </a:endParaRPr>
          </a:p>
          <a:p>
            <a:pPr marL="0" indent="0">
              <a:buNone/>
            </a:pPr>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pPr marL="0" indent="0">
              <a:buNone/>
            </a:pPr>
            <a:endParaRPr lang="en-ZA" sz="1600" dirty="0"/>
          </a:p>
        </p:txBody>
      </p:sp>
    </p:spTree>
    <p:extLst>
      <p:ext uri="{BB962C8B-B14F-4D97-AF65-F5344CB8AC3E}">
        <p14:creationId xmlns:p14="http://schemas.microsoft.com/office/powerpoint/2010/main" xmlns="" val="3810761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a:t>General comments		</a:t>
            </a:r>
            <a:r>
              <a:rPr lang="en-ZA" sz="1200" b="1" dirty="0"/>
              <a:t>Inclusion of corporate counsel</a:t>
            </a:r>
            <a:endParaRPr lang="en-ZA" sz="1200" dirty="0"/>
          </a:p>
        </p:txBody>
      </p:sp>
      <p:sp>
        <p:nvSpPr>
          <p:cNvPr id="3" name="Content Placeholder 2"/>
          <p:cNvSpPr>
            <a:spLocks noGrp="1"/>
          </p:cNvSpPr>
          <p:nvPr>
            <p:ph sz="half" idx="2"/>
          </p:nvPr>
        </p:nvSpPr>
        <p:spPr>
          <a:xfrm>
            <a:off x="231820" y="1066799"/>
            <a:ext cx="8667481" cy="5349641"/>
          </a:xfrm>
        </p:spPr>
        <p:txBody>
          <a:bodyPr/>
          <a:lstStyle/>
          <a:p>
            <a:r>
              <a:rPr lang="en-GB" sz="1600" dirty="0">
                <a:solidFill>
                  <a:srgbClr val="000000"/>
                </a:solidFill>
              </a:rPr>
              <a:t>Examples in the Act, supporting our view (continued):</a:t>
            </a:r>
          </a:p>
          <a:p>
            <a:pPr lvl="1"/>
            <a:r>
              <a:rPr lang="en-ZA" sz="1600" dirty="0">
                <a:solidFill>
                  <a:srgbClr val="000000"/>
                </a:solidFill>
                <a:ea typeface="Times New Roman" panose="02020603050405020304" pitchFamily="18" charset="0"/>
                <a:cs typeface="Times New Roman" panose="02020603050405020304" pitchFamily="18" charset="0"/>
              </a:rPr>
              <a:t>Sections 30(1)(a) and 30(1)(b)(ii) only provide for applicants intending to practice as an attorney or as an advocate. </a:t>
            </a:r>
          </a:p>
          <a:p>
            <a:pPr lvl="1"/>
            <a:r>
              <a:rPr lang="en-ZA" sz="1600" dirty="0">
                <a:solidFill>
                  <a:srgbClr val="000000"/>
                </a:solidFill>
                <a:ea typeface="Times New Roman" panose="02020603050405020304" pitchFamily="18" charset="0"/>
                <a:cs typeface="Times New Roman" panose="02020603050405020304" pitchFamily="18" charset="0"/>
              </a:rPr>
              <a:t>Section 34 </a:t>
            </a:r>
            <a:r>
              <a:rPr lang="en-ZA" sz="1600" i="1" dirty="0">
                <a:solidFill>
                  <a:srgbClr val="000000"/>
                </a:solidFill>
                <a:ea typeface="Times New Roman" panose="02020603050405020304" pitchFamily="18" charset="0"/>
                <a:cs typeface="Times New Roman" panose="02020603050405020304" pitchFamily="18" charset="0"/>
              </a:rPr>
              <a:t>(Forms of legal practice) </a:t>
            </a:r>
            <a:r>
              <a:rPr lang="en-ZA" sz="1600" dirty="0">
                <a:solidFill>
                  <a:srgbClr val="000000"/>
                </a:solidFill>
                <a:ea typeface="Times New Roman" panose="02020603050405020304" pitchFamily="18" charset="0"/>
                <a:cs typeface="Times New Roman" panose="02020603050405020304" pitchFamily="18" charset="0"/>
              </a:rPr>
              <a:t>makes no mention of corporate counsel, including and in particular section 34(9).</a:t>
            </a:r>
          </a:p>
          <a:p>
            <a:pPr lvl="1"/>
            <a:r>
              <a:rPr lang="en-ZA" sz="1600" dirty="0">
                <a:solidFill>
                  <a:srgbClr val="000000"/>
                </a:solidFill>
                <a:ea typeface="Times New Roman" panose="02020603050405020304" pitchFamily="18" charset="0"/>
                <a:cs typeface="Times New Roman" panose="02020603050405020304" pitchFamily="18" charset="0"/>
              </a:rPr>
              <a:t>Chapter 4 </a:t>
            </a:r>
            <a:r>
              <a:rPr lang="en-ZA" sz="1600" i="1" dirty="0">
                <a:solidFill>
                  <a:srgbClr val="000000"/>
                </a:solidFill>
                <a:ea typeface="Times New Roman" panose="02020603050405020304" pitchFamily="18" charset="0"/>
                <a:cs typeface="Times New Roman" panose="02020603050405020304" pitchFamily="18" charset="0"/>
              </a:rPr>
              <a:t>(Professional conduct and the establishment of disciplinary bodies) </a:t>
            </a:r>
            <a:r>
              <a:rPr lang="en-ZA" sz="1600" dirty="0">
                <a:solidFill>
                  <a:srgbClr val="000000"/>
                </a:solidFill>
                <a:ea typeface="Times New Roman" panose="02020603050405020304" pitchFamily="18" charset="0"/>
                <a:cs typeface="Times New Roman" panose="02020603050405020304" pitchFamily="18" charset="0"/>
              </a:rPr>
              <a:t>of the Act was written to regulate the affairs of practising attorneys and advocates.</a:t>
            </a:r>
          </a:p>
          <a:p>
            <a:pPr lvl="1"/>
            <a:r>
              <a:rPr lang="en-ZA" sz="1600" dirty="0">
                <a:solidFill>
                  <a:srgbClr val="000000"/>
                </a:solidFill>
                <a:ea typeface="Times New Roman" panose="02020603050405020304" pitchFamily="18" charset="0"/>
                <a:cs typeface="Times New Roman" panose="02020603050405020304" pitchFamily="18" charset="0"/>
              </a:rPr>
              <a:t>The composition of the Council (see section 7 of the Act) and the National Forum on the Legal profession (see section 96) does not include corporate counsel.</a:t>
            </a:r>
          </a:p>
          <a:p>
            <a:pPr lvl="1"/>
            <a:r>
              <a:rPr lang="en-ZA" sz="1600" dirty="0">
                <a:solidFill>
                  <a:srgbClr val="000000"/>
                </a:solidFill>
                <a:ea typeface="Times New Roman" panose="02020603050405020304" pitchFamily="18" charset="0"/>
                <a:cs typeface="Times New Roman" panose="02020603050405020304" pitchFamily="18" charset="0"/>
              </a:rPr>
              <a:t>Corporate counsel represents a material constituency of the legal profession.  Despite this, the Act makes no mention of corporate counsel, does not grant any representation of corporate counsel on statutory bodies, and does not address any of the nuances pertaining to the position, powers, or regulatory framework of corporate counsel’s employers.</a:t>
            </a:r>
          </a:p>
          <a:p>
            <a:r>
              <a:rPr lang="en-ZA" sz="1600" dirty="0">
                <a:solidFill>
                  <a:srgbClr val="000000"/>
                </a:solidFill>
                <a:ea typeface="Times New Roman" panose="02020603050405020304" pitchFamily="18" charset="0"/>
                <a:cs typeface="Times New Roman" panose="02020603050405020304" pitchFamily="18" charset="0"/>
              </a:rPr>
              <a:t>The examples above are not comprehensive. BASA would gladly provide comprehensive comments to address the issue and assist in the legislative drafting process.</a:t>
            </a:r>
          </a:p>
          <a:p>
            <a:pPr lvl="1"/>
            <a:endParaRPr lang="en-ZA" sz="1600" dirty="0">
              <a:solidFill>
                <a:srgbClr val="000000"/>
              </a:solidFill>
            </a:endParaRPr>
          </a:p>
          <a:p>
            <a:pPr marL="0" indent="0">
              <a:buNone/>
            </a:pPr>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pPr marL="0" indent="0">
              <a:buNone/>
            </a:pPr>
            <a:endParaRPr lang="en-ZA" sz="1600" dirty="0">
              <a:solidFill>
                <a:srgbClr val="000000"/>
              </a:solidFill>
            </a:endParaRPr>
          </a:p>
        </p:txBody>
      </p:sp>
    </p:spTree>
    <p:extLst>
      <p:ext uri="{BB962C8B-B14F-4D97-AF65-F5344CB8AC3E}">
        <p14:creationId xmlns:p14="http://schemas.microsoft.com/office/powerpoint/2010/main" xmlns="" val="33369023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a:t>Specific comments		</a:t>
            </a:r>
            <a:r>
              <a:rPr lang="en-ZA" sz="1200" b="1" dirty="0"/>
              <a:t>Section 3 amendments</a:t>
            </a:r>
            <a:endParaRPr lang="en-ZA" sz="1200" dirty="0"/>
          </a:p>
        </p:txBody>
      </p:sp>
      <p:sp>
        <p:nvSpPr>
          <p:cNvPr id="3" name="Content Placeholder 2"/>
          <p:cNvSpPr>
            <a:spLocks noGrp="1"/>
          </p:cNvSpPr>
          <p:nvPr>
            <p:ph sz="half" idx="2"/>
          </p:nvPr>
        </p:nvSpPr>
        <p:spPr>
          <a:xfrm>
            <a:off x="231820" y="1066799"/>
            <a:ext cx="8667481" cy="5349641"/>
          </a:xfrm>
        </p:spPr>
        <p:txBody>
          <a:bodyPr/>
          <a:lstStyle/>
          <a:p>
            <a:r>
              <a:rPr lang="en-GB" sz="1600" dirty="0">
                <a:solidFill>
                  <a:srgbClr val="000000"/>
                </a:solidFill>
              </a:rPr>
              <a:t>Further practical examples of the application of the current Act to corporate counsel:</a:t>
            </a:r>
          </a:p>
          <a:p>
            <a:pPr lvl="1"/>
            <a:endParaRPr lang="en-ZA" sz="1600" dirty="0">
              <a:solidFill>
                <a:srgbClr val="000000"/>
              </a:solidFill>
              <a:ea typeface="Times New Roman" panose="02020603050405020304" pitchFamily="18" charset="0"/>
              <a:cs typeface="Times New Roman" panose="02020603050405020304" pitchFamily="18" charset="0"/>
            </a:endParaRPr>
          </a:p>
          <a:p>
            <a:pPr lvl="1"/>
            <a:r>
              <a:rPr lang="en-ZA" sz="1600" dirty="0">
                <a:solidFill>
                  <a:srgbClr val="000000"/>
                </a:solidFill>
                <a:ea typeface="Times New Roman" panose="02020603050405020304" pitchFamily="18" charset="0"/>
                <a:cs typeface="Times New Roman" panose="02020603050405020304" pitchFamily="18" charset="0"/>
              </a:rPr>
              <a:t>Many legally qualified corporate counsel are not admitted attorneys or advocates (“Legal Practitioners”): Is the intention of the Act to exclude their affairs and conduct from its ambit, despite the fact that they render the same legal services?</a:t>
            </a:r>
          </a:p>
          <a:p>
            <a:pPr marL="457200" lvl="1" indent="0">
              <a:buNone/>
            </a:pPr>
            <a:r>
              <a:rPr lang="en-ZA" sz="1600" dirty="0">
                <a:solidFill>
                  <a:srgbClr val="000000"/>
                </a:solidFill>
                <a:ea typeface="Times New Roman" panose="02020603050405020304" pitchFamily="18" charset="0"/>
                <a:cs typeface="Times New Roman" panose="02020603050405020304" pitchFamily="18" charset="0"/>
              </a:rPr>
              <a:t> </a:t>
            </a:r>
          </a:p>
          <a:p>
            <a:pPr lvl="1"/>
            <a:r>
              <a:rPr lang="en-ZA" sz="1600" dirty="0">
                <a:solidFill>
                  <a:srgbClr val="000000"/>
                </a:solidFill>
                <a:cs typeface="Times New Roman" panose="02020603050405020304" pitchFamily="18" charset="0"/>
              </a:rPr>
              <a:t>The purpose of the Act includes protecting the interests of the general public: Corporate counsel’s only “client” are their employers and they deal with the public as an employee and not as corporate counsel. Care should be taken to identify and address the interests that the Act seeks to protect in this context.</a:t>
            </a:r>
          </a:p>
          <a:p>
            <a:pPr lvl="1"/>
            <a:endParaRPr lang="en-ZA" sz="1600" dirty="0">
              <a:solidFill>
                <a:srgbClr val="000000"/>
              </a:solidFill>
            </a:endParaRPr>
          </a:p>
          <a:p>
            <a:pPr lvl="1"/>
            <a:r>
              <a:rPr lang="en-ZA" sz="1600" dirty="0">
                <a:solidFill>
                  <a:srgbClr val="000000"/>
                </a:solidFill>
                <a:cs typeface="Times New Roman" panose="02020603050405020304" pitchFamily="18" charset="0"/>
              </a:rPr>
              <a:t>Often corporate counsel’s work extend beyond the rendering of legal services.  Care should be taken to address such situations in the Act, especially if corporate counsel’s services are not regarded as legal “practice”.</a:t>
            </a:r>
          </a:p>
          <a:p>
            <a:pPr lvl="1"/>
            <a:endParaRPr lang="en-ZA" sz="1600" dirty="0">
              <a:solidFill>
                <a:srgbClr val="000000"/>
              </a:solidFill>
              <a:cs typeface="Times New Roman" panose="02020603050405020304" pitchFamily="18" charset="0"/>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endParaRPr lang="en-ZA" sz="1600" dirty="0">
              <a:solidFill>
                <a:srgbClr val="000000"/>
              </a:solidFill>
            </a:endParaRPr>
          </a:p>
          <a:p>
            <a:pPr marL="0" indent="0">
              <a:buNone/>
            </a:pPr>
            <a:endParaRPr lang="en-ZA" sz="1600" dirty="0">
              <a:solidFill>
                <a:srgbClr val="000000"/>
              </a:solidFill>
            </a:endParaRPr>
          </a:p>
        </p:txBody>
      </p:sp>
    </p:spTree>
    <p:extLst>
      <p:ext uri="{BB962C8B-B14F-4D97-AF65-F5344CB8AC3E}">
        <p14:creationId xmlns:p14="http://schemas.microsoft.com/office/powerpoint/2010/main" xmlns="" val="1896091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r>
              <a:rPr lang="en-ZA" sz="2200" b="1" dirty="0"/>
              <a:t>Specific comments		</a:t>
            </a:r>
            <a:r>
              <a:rPr lang="en-ZA" sz="1200" b="1" dirty="0"/>
              <a:t>Section 3 amendments</a:t>
            </a:r>
            <a:endParaRPr lang="en-ZA" sz="1200" dirty="0"/>
          </a:p>
        </p:txBody>
      </p:sp>
      <p:sp>
        <p:nvSpPr>
          <p:cNvPr id="3" name="Content Placeholder 2"/>
          <p:cNvSpPr>
            <a:spLocks noGrp="1"/>
          </p:cNvSpPr>
          <p:nvPr>
            <p:ph sz="half" idx="2"/>
          </p:nvPr>
        </p:nvSpPr>
        <p:spPr>
          <a:xfrm>
            <a:off x="231820" y="1066799"/>
            <a:ext cx="8667481" cy="5349641"/>
          </a:xfrm>
        </p:spPr>
        <p:txBody>
          <a:bodyPr/>
          <a:lstStyle/>
          <a:p>
            <a:r>
              <a:rPr lang="en-GB" sz="1600" dirty="0">
                <a:solidFill>
                  <a:schemeClr val="tx1"/>
                </a:solidFill>
              </a:rPr>
              <a:t>BASA submits that the proposed amendments in section 3 of the Bill, which seems to draw further distinctions between “practicing legal practitioners” and “legal practitioners” </a:t>
            </a:r>
            <a:r>
              <a:rPr lang="en-ZA" sz="1600" dirty="0">
                <a:solidFill>
                  <a:schemeClr val="tx1"/>
                </a:solidFill>
                <a:ea typeface="Times New Roman" panose="02020603050405020304" pitchFamily="18" charset="0"/>
                <a:cs typeface="Times New Roman" panose="02020603050405020304" pitchFamily="18" charset="0"/>
              </a:rPr>
              <a:t>do not address the shortcomings in the Act insofar its purported application to corporate counsel is concerned.</a:t>
            </a:r>
          </a:p>
          <a:p>
            <a:endParaRPr lang="en-US" sz="1600" dirty="0">
              <a:solidFill>
                <a:schemeClr val="tx1"/>
              </a:solidFill>
            </a:endParaRPr>
          </a:p>
          <a:p>
            <a:r>
              <a:rPr lang="en-US" sz="1600" dirty="0">
                <a:solidFill>
                  <a:schemeClr val="tx1"/>
                </a:solidFill>
              </a:rPr>
              <a:t>Paragraph 5 of the Memorandum on the Objects of the Legal Practice Bill, 2017 indicates that only the National Forum was consulted.  Please note that the corporate counsel profession is not represented on the National Forum.</a:t>
            </a:r>
          </a:p>
          <a:p>
            <a:endParaRPr lang="en-US" sz="1600" dirty="0">
              <a:solidFill>
                <a:schemeClr val="tx1"/>
              </a:solidFill>
            </a:endParaRPr>
          </a:p>
          <a:p>
            <a:r>
              <a:rPr lang="en-US" sz="1600" dirty="0">
                <a:solidFill>
                  <a:schemeClr val="tx1"/>
                </a:solidFill>
              </a:rPr>
              <a:t>BASA recommends that a consultative process be followed in order to bring about meaningful changes to the Act as far as corporate counsel are concerned.</a:t>
            </a: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endParaRPr lang="en-ZA" sz="1600" dirty="0">
              <a:solidFill>
                <a:schemeClr val="tx1"/>
              </a:solidFill>
            </a:endParaRPr>
          </a:p>
          <a:p>
            <a:pPr marL="0" indent="0">
              <a:buNone/>
            </a:pPr>
            <a:endParaRPr lang="en-ZA" sz="1600" dirty="0"/>
          </a:p>
        </p:txBody>
      </p:sp>
    </p:spTree>
    <p:extLst>
      <p:ext uri="{BB962C8B-B14F-4D97-AF65-F5344CB8AC3E}">
        <p14:creationId xmlns:p14="http://schemas.microsoft.com/office/powerpoint/2010/main" xmlns="" val="13216582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sz="2200" b="1" dirty="0"/>
              <a:t/>
            </a:r>
            <a:br>
              <a:rPr lang="en-ZA" sz="2200" b="1" dirty="0"/>
            </a:br>
            <a:endParaRPr lang="en-ZA" sz="2200" dirty="0"/>
          </a:p>
        </p:txBody>
      </p:sp>
      <p:pic>
        <p:nvPicPr>
          <p:cNvPr id="1027" name="Picture 3" descr="C:\Users\margueritej\AppData\Local\Microsoft\Windows\Temporary Internet Files\Content.IE5\C6A3L3XA\question_mark_by_norbert79[1].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423608" y="4832008"/>
            <a:ext cx="1621990" cy="1090653"/>
          </a:xfrm>
          <a:prstGeom prst="rect">
            <a:avLst/>
          </a:prstGeom>
          <a:noFill/>
          <a:extLst>
            <a:ext uri="{909E8E84-426E-40dd-AFC4-6F175D3DCCD1}">
              <a14:hiddenFill xmlns="" xmlns:a14="http://schemas.microsoft.com/office/drawing/2010/main">
                <a:solidFill>
                  <a:srgbClr val="FFFFFF"/>
                </a:solidFill>
              </a14:hiddenFill>
            </a:ext>
          </a:extLst>
        </p:spPr>
      </p:pic>
      <p:sp>
        <p:nvSpPr>
          <p:cNvPr id="5" name="Title 3"/>
          <p:cNvSpPr txBox="1">
            <a:spLocks/>
          </p:cNvSpPr>
          <p:nvPr/>
        </p:nvSpPr>
        <p:spPr bwMode="auto">
          <a:xfrm>
            <a:off x="3262106" y="3643774"/>
            <a:ext cx="2190818" cy="82928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ZA" sz="2200" b="1" dirty="0"/>
              <a:t/>
            </a:r>
            <a:br>
              <a:rPr lang="en-ZA" sz="2200" b="1" dirty="0"/>
            </a:br>
            <a:r>
              <a:rPr lang="en-ZA" sz="2200" b="1" dirty="0"/>
              <a:t>Questions</a:t>
            </a:r>
            <a:endParaRPr lang="en-ZA" sz="2200" dirty="0"/>
          </a:p>
        </p:txBody>
      </p:sp>
      <p:sp>
        <p:nvSpPr>
          <p:cNvPr id="7" name="Title 3"/>
          <p:cNvSpPr txBox="1">
            <a:spLocks/>
          </p:cNvSpPr>
          <p:nvPr/>
        </p:nvSpPr>
        <p:spPr bwMode="auto">
          <a:xfrm>
            <a:off x="3221238" y="1973816"/>
            <a:ext cx="2190818" cy="829284"/>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rtl="0" eaLnBrk="1" fontAlgn="base" hangingPunct="1">
              <a:spcBef>
                <a:spcPct val="0"/>
              </a:spcBef>
              <a:spcAft>
                <a:spcPct val="0"/>
              </a:spcAft>
              <a:defRPr sz="2800" kern="1200">
                <a:solidFill>
                  <a:srgbClr val="FFB515"/>
                </a:solidFill>
                <a:latin typeface="Verdana" pitchFamily="34" charset="0"/>
                <a:ea typeface="+mj-ea"/>
                <a:cs typeface="+mj-cs"/>
              </a:defRPr>
            </a:lvl1pPr>
            <a:lvl2pPr algn="l" rtl="0" eaLnBrk="1" fontAlgn="base" hangingPunct="1">
              <a:spcBef>
                <a:spcPct val="0"/>
              </a:spcBef>
              <a:spcAft>
                <a:spcPct val="0"/>
              </a:spcAft>
              <a:defRPr sz="2800">
                <a:solidFill>
                  <a:srgbClr val="FFB515"/>
                </a:solidFill>
                <a:latin typeface="Verdana" pitchFamily="34" charset="0"/>
              </a:defRPr>
            </a:lvl2pPr>
            <a:lvl3pPr algn="l" rtl="0" eaLnBrk="1" fontAlgn="base" hangingPunct="1">
              <a:spcBef>
                <a:spcPct val="0"/>
              </a:spcBef>
              <a:spcAft>
                <a:spcPct val="0"/>
              </a:spcAft>
              <a:defRPr sz="2800">
                <a:solidFill>
                  <a:srgbClr val="FFB515"/>
                </a:solidFill>
                <a:latin typeface="Verdana" pitchFamily="34" charset="0"/>
              </a:defRPr>
            </a:lvl3pPr>
            <a:lvl4pPr algn="l" rtl="0" eaLnBrk="1" fontAlgn="base" hangingPunct="1">
              <a:spcBef>
                <a:spcPct val="0"/>
              </a:spcBef>
              <a:spcAft>
                <a:spcPct val="0"/>
              </a:spcAft>
              <a:defRPr sz="2800">
                <a:solidFill>
                  <a:srgbClr val="FFB515"/>
                </a:solidFill>
                <a:latin typeface="Verdana" pitchFamily="34" charset="0"/>
              </a:defRPr>
            </a:lvl4pPr>
            <a:lvl5pPr algn="l" rtl="0" eaLnBrk="1" fontAlgn="base" hangingPunct="1">
              <a:spcBef>
                <a:spcPct val="0"/>
              </a:spcBef>
              <a:spcAft>
                <a:spcPct val="0"/>
              </a:spcAft>
              <a:defRPr sz="2800">
                <a:solidFill>
                  <a:srgbClr val="FFB515"/>
                </a:solidFill>
                <a:latin typeface="Verdana"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ZA" sz="2200" b="1" dirty="0"/>
              <a:t/>
            </a:r>
            <a:br>
              <a:rPr lang="en-ZA" sz="2200" b="1" dirty="0"/>
            </a:br>
            <a:r>
              <a:rPr lang="en-ZA" sz="2200" b="1" dirty="0"/>
              <a:t>Thank you !</a:t>
            </a:r>
            <a:endParaRPr lang="en-ZA" sz="2200" dirty="0"/>
          </a:p>
        </p:txBody>
      </p:sp>
    </p:spTree>
    <p:extLst>
      <p:ext uri="{BB962C8B-B14F-4D97-AF65-F5344CB8AC3E}">
        <p14:creationId xmlns:p14="http://schemas.microsoft.com/office/powerpoint/2010/main" xmlns="" val="566861215"/>
      </p:ext>
    </p:extLst>
  </p:cSld>
  <p:clrMapOvr>
    <a:masterClrMapping/>
  </p:clrMapOvr>
</p:sld>
</file>

<file path=ppt/theme/theme1.xml><?xml version="1.0" encoding="utf-8"?>
<a:theme xmlns:a="http://schemas.openxmlformats.org/drawingml/2006/main" name="Banking Presentation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Banking Presentation2</Template>
  <TotalTime>6013</TotalTime>
  <Words>800</Words>
  <Application>Microsoft Office PowerPoint</Application>
  <PresentationFormat>On-screen Show (4:3)</PresentationFormat>
  <Paragraphs>87</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Banking Presentation2</vt:lpstr>
      <vt:lpstr>Slide 0</vt:lpstr>
      <vt:lpstr>Slide 1</vt:lpstr>
      <vt:lpstr> General comments  Inclusion of corporate counsel</vt:lpstr>
      <vt:lpstr> General comments  Inclusion of corporate counsel</vt:lpstr>
      <vt:lpstr> Specific comments  Section 3 amendments</vt:lpstr>
      <vt:lpstr> Specific comments  Section 3 amendments</vt:lpstr>
      <vt:lpstr> </vt:lpstr>
    </vt:vector>
  </TitlesOfParts>
  <Company>The Banking Association South Africa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Coetzer</dc:creator>
  <cp:lastModifiedBy>PUMZA</cp:lastModifiedBy>
  <cp:revision>445</cp:revision>
  <cp:lastPrinted>2016-08-30T11:31:22Z</cp:lastPrinted>
  <dcterms:created xsi:type="dcterms:W3CDTF">2015-07-20T11:03:27Z</dcterms:created>
  <dcterms:modified xsi:type="dcterms:W3CDTF">2017-09-13T12:46:09Z</dcterms:modified>
</cp:coreProperties>
</file>