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6.xml" ContentType="application/vnd.openxmlformats-officedocument.them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7.xml" ContentType="application/vnd.openxmlformats-officedocument.them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8.xml" ContentType="application/vnd.openxmlformats-officedocument.them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9.xml" ContentType="application/vnd.openxmlformats-officedocument.them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0.xml" ContentType="application/vnd.openxmlformats-officedocument.them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1.xml" ContentType="application/vnd.openxmlformats-officedocument.them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2.xml" ContentType="application/vnd.openxmlformats-officedocument.theme+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3.xml" ContentType="application/vnd.openxmlformats-officedocument.theme+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4.xml" ContentType="application/vnd.openxmlformats-officedocument.them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5.xml" ContentType="application/vnd.openxmlformats-officedocument.theme+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6.xml" ContentType="application/vnd.openxmlformats-officedocument.theme+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7.xml" ContentType="application/vnd.openxmlformats-officedocument.theme+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8.xml" ContentType="application/vnd.openxmlformats-officedocument.them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9.xml" ContentType="application/vnd.openxmlformats-officedocument.theme+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30.xml" ContentType="application/vnd.openxmlformats-officedocument.theme+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1.xml" ContentType="application/vnd.openxmlformats-officedocument.theme+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theme/theme32.xml" ContentType="application/vnd.openxmlformats-officedocument.theme+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33.xml" ContentType="application/vnd.openxmlformats-officedocument.theme+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34.xml" ContentType="application/vnd.openxmlformats-officedocument.theme+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5.xml" ContentType="application/vnd.openxmlformats-officedocument.theme+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36.xml" ContentType="application/vnd.openxmlformats-officedocument.theme+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37.xml" ContentType="application/vnd.openxmlformats-officedocument.theme+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38.xml" ContentType="application/vnd.openxmlformats-officedocument.theme+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39.xml" ContentType="application/vnd.openxmlformats-officedocument.theme+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40.xml" ContentType="application/vnd.openxmlformats-officedocument.theme+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41.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2.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43.xml" ContentType="application/vnd.openxmlformats-officedocument.theme+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theme/theme45.xml" ContentType="application/vnd.openxmlformats-officedocument.theme+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6.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theme/theme47.xml" ContentType="application/vnd.openxmlformats-officedocument.theme+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48.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theme/theme49.xml" ContentType="application/vnd.openxmlformats-officedocument.them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5" r:id="rId1"/>
    <p:sldMasterId id="2147483844" r:id="rId2"/>
    <p:sldMasterId id="2147483888" r:id="rId3"/>
    <p:sldMasterId id="2147483901" r:id="rId4"/>
    <p:sldMasterId id="2147483914" r:id="rId5"/>
    <p:sldMasterId id="2147483927" r:id="rId6"/>
    <p:sldMasterId id="2147483940" r:id="rId7"/>
    <p:sldMasterId id="2147483953" r:id="rId8"/>
    <p:sldMasterId id="2147483966" r:id="rId9"/>
    <p:sldMasterId id="2147483979" r:id="rId10"/>
    <p:sldMasterId id="2147483992" r:id="rId11"/>
    <p:sldMasterId id="2147484005" r:id="rId12"/>
    <p:sldMasterId id="2147484018" r:id="rId13"/>
    <p:sldMasterId id="2147484031" r:id="rId14"/>
    <p:sldMasterId id="2147484044" r:id="rId15"/>
    <p:sldMasterId id="2147484057" r:id="rId16"/>
    <p:sldMasterId id="2147484070" r:id="rId17"/>
    <p:sldMasterId id="2147484083" r:id="rId18"/>
    <p:sldMasterId id="2147484096" r:id="rId19"/>
    <p:sldMasterId id="2147484109" r:id="rId20"/>
    <p:sldMasterId id="2147484121" r:id="rId21"/>
    <p:sldMasterId id="2147484133" r:id="rId22"/>
    <p:sldMasterId id="2147484145" r:id="rId23"/>
    <p:sldMasterId id="2147484185" r:id="rId24"/>
    <p:sldMasterId id="2147484197" r:id="rId25"/>
    <p:sldMasterId id="2147484209" r:id="rId26"/>
    <p:sldMasterId id="2147484221" r:id="rId27"/>
    <p:sldMasterId id="2147484233" r:id="rId28"/>
    <p:sldMasterId id="2147484245" r:id="rId29"/>
    <p:sldMasterId id="2147484257" r:id="rId30"/>
    <p:sldMasterId id="2147484270" r:id="rId31"/>
    <p:sldMasterId id="2147484283" r:id="rId32"/>
    <p:sldMasterId id="2147484296" r:id="rId33"/>
    <p:sldMasterId id="2147484309" r:id="rId34"/>
    <p:sldMasterId id="2147484322" r:id="rId35"/>
    <p:sldMasterId id="2147484335" r:id="rId36"/>
    <p:sldMasterId id="2147484348" r:id="rId37"/>
    <p:sldMasterId id="2147484361" r:id="rId38"/>
    <p:sldMasterId id="2147484374" r:id="rId39"/>
    <p:sldMasterId id="2147484400" r:id="rId40"/>
    <p:sldMasterId id="2147484482" r:id="rId41"/>
    <p:sldMasterId id="2147484486" r:id="rId42"/>
    <p:sldMasterId id="2147484490" r:id="rId43"/>
    <p:sldMasterId id="2147484503" r:id="rId44"/>
    <p:sldMasterId id="2147484553" r:id="rId45"/>
    <p:sldMasterId id="2147484565" r:id="rId46"/>
    <p:sldMasterId id="2147484570" r:id="rId47"/>
    <p:sldMasterId id="2147484575" r:id="rId48"/>
    <p:sldMasterId id="2147484579" r:id="rId49"/>
    <p:sldMasterId id="2147484585" r:id="rId50"/>
  </p:sldMasterIdLst>
  <p:notesMasterIdLst>
    <p:notesMasterId r:id="rId130"/>
  </p:notesMasterIdLst>
  <p:handoutMasterIdLst>
    <p:handoutMasterId r:id="rId131"/>
  </p:handoutMasterIdLst>
  <p:sldIdLst>
    <p:sldId id="1011" r:id="rId51"/>
    <p:sldId id="958" r:id="rId52"/>
    <p:sldId id="961" r:id="rId53"/>
    <p:sldId id="840" r:id="rId54"/>
    <p:sldId id="862" r:id="rId55"/>
    <p:sldId id="863" r:id="rId56"/>
    <p:sldId id="960" r:id="rId57"/>
    <p:sldId id="844" r:id="rId58"/>
    <p:sldId id="959" r:id="rId59"/>
    <p:sldId id="962" r:id="rId60"/>
    <p:sldId id="845" r:id="rId61"/>
    <p:sldId id="927" r:id="rId62"/>
    <p:sldId id="729" r:id="rId63"/>
    <p:sldId id="920" r:id="rId64"/>
    <p:sldId id="854" r:id="rId65"/>
    <p:sldId id="928" r:id="rId66"/>
    <p:sldId id="855" r:id="rId67"/>
    <p:sldId id="856" r:id="rId68"/>
    <p:sldId id="864" r:id="rId69"/>
    <p:sldId id="728" r:id="rId70"/>
    <p:sldId id="946" r:id="rId71"/>
    <p:sldId id="947" r:id="rId72"/>
    <p:sldId id="815" r:id="rId73"/>
    <p:sldId id="816" r:id="rId74"/>
    <p:sldId id="931" r:id="rId75"/>
    <p:sldId id="932" r:id="rId76"/>
    <p:sldId id="933" r:id="rId77"/>
    <p:sldId id="935" r:id="rId78"/>
    <p:sldId id="936" r:id="rId79"/>
    <p:sldId id="937" r:id="rId80"/>
    <p:sldId id="812" r:id="rId81"/>
    <p:sldId id="447" r:id="rId82"/>
    <p:sldId id="964" r:id="rId83"/>
    <p:sldId id="965" r:id="rId84"/>
    <p:sldId id="672" r:id="rId85"/>
    <p:sldId id="986" r:id="rId86"/>
    <p:sldId id="987" r:id="rId87"/>
    <p:sldId id="988" r:id="rId88"/>
    <p:sldId id="989" r:id="rId89"/>
    <p:sldId id="990" r:id="rId90"/>
    <p:sldId id="991" r:id="rId91"/>
    <p:sldId id="992" r:id="rId92"/>
    <p:sldId id="993" r:id="rId93"/>
    <p:sldId id="1012" r:id="rId94"/>
    <p:sldId id="966" r:id="rId95"/>
    <p:sldId id="984" r:id="rId96"/>
    <p:sldId id="983" r:id="rId97"/>
    <p:sldId id="1013" r:id="rId98"/>
    <p:sldId id="969" r:id="rId99"/>
    <p:sldId id="970" r:id="rId100"/>
    <p:sldId id="941" r:id="rId101"/>
    <p:sldId id="942" r:id="rId102"/>
    <p:sldId id="981" r:id="rId103"/>
    <p:sldId id="971" r:id="rId104"/>
    <p:sldId id="972" r:id="rId105"/>
    <p:sldId id="974" r:id="rId106"/>
    <p:sldId id="976" r:id="rId107"/>
    <p:sldId id="977" r:id="rId108"/>
    <p:sldId id="978" r:id="rId109"/>
    <p:sldId id="979" r:id="rId110"/>
    <p:sldId id="985" r:id="rId111"/>
    <p:sldId id="980" r:id="rId112"/>
    <p:sldId id="995" r:id="rId113"/>
    <p:sldId id="996" r:id="rId114"/>
    <p:sldId id="997" r:id="rId115"/>
    <p:sldId id="998" r:id="rId116"/>
    <p:sldId id="999" r:id="rId117"/>
    <p:sldId id="1000" r:id="rId118"/>
    <p:sldId id="1007" r:id="rId119"/>
    <p:sldId id="1008" r:id="rId120"/>
    <p:sldId id="1009" r:id="rId121"/>
    <p:sldId id="1001" r:id="rId122"/>
    <p:sldId id="1002" r:id="rId123"/>
    <p:sldId id="1003" r:id="rId124"/>
    <p:sldId id="1004" r:id="rId125"/>
    <p:sldId id="1005" r:id="rId126"/>
    <p:sldId id="1006" r:id="rId127"/>
    <p:sldId id="1010" r:id="rId128"/>
    <p:sldId id="445" r:id="rId12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orient="horz" pos="4080">
          <p15:clr>
            <a:srgbClr val="A4A3A4"/>
          </p15:clr>
        </p15:guide>
        <p15:guide id="3" orient="horz" pos="480">
          <p15:clr>
            <a:srgbClr val="A4A3A4"/>
          </p15:clr>
        </p15:guide>
        <p15:guide id="4" orient="horz" pos="240">
          <p15:clr>
            <a:srgbClr val="A4A3A4"/>
          </p15:clr>
        </p15:guide>
        <p15:guide id="5" orient="horz" pos="3936">
          <p15:clr>
            <a:srgbClr val="A4A3A4"/>
          </p15:clr>
        </p15:guide>
        <p15:guide id="6" pos="2880">
          <p15:clr>
            <a:srgbClr val="A4A3A4"/>
          </p15:clr>
        </p15:guide>
        <p15:guide id="7" pos="240">
          <p15:clr>
            <a:srgbClr val="A4A3A4"/>
          </p15:clr>
        </p15:guide>
        <p15:guide id="8" pos="552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1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0" autoAdjust="0"/>
    <p:restoredTop sz="94660"/>
  </p:normalViewPr>
  <p:slideViewPr>
    <p:cSldViewPr>
      <p:cViewPr varScale="1">
        <p:scale>
          <a:sx n="109" d="100"/>
          <a:sy n="109" d="100"/>
        </p:scale>
        <p:origin x="498" y="96"/>
      </p:cViewPr>
      <p:guideLst>
        <p:guide orient="horz" pos="2160"/>
        <p:guide orient="horz" pos="4080"/>
        <p:guide orient="horz" pos="480"/>
        <p:guide orient="horz" pos="240"/>
        <p:guide orient="horz" pos="3936"/>
        <p:guide pos="2880"/>
        <p:guide pos="240"/>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6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 Target="slides/slide13.xml"/><Relationship Id="rId84" Type="http://schemas.openxmlformats.org/officeDocument/2006/relationships/slide" Target="slides/slide34.xml"/><Relationship Id="rId16" Type="http://schemas.openxmlformats.org/officeDocument/2006/relationships/slideMaster" Target="slideMasters/slideMaster16.xml"/><Relationship Id="rId107" Type="http://schemas.openxmlformats.org/officeDocument/2006/relationships/slide" Target="slides/slide5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3.xml"/><Relationship Id="rId58" Type="http://schemas.openxmlformats.org/officeDocument/2006/relationships/slide" Target="slides/slide8.xml"/><Relationship Id="rId74" Type="http://schemas.openxmlformats.org/officeDocument/2006/relationships/slide" Target="slides/slide24.xml"/><Relationship Id="rId79" Type="http://schemas.openxmlformats.org/officeDocument/2006/relationships/slide" Target="slides/slide29.xml"/><Relationship Id="rId102" Type="http://schemas.openxmlformats.org/officeDocument/2006/relationships/slide" Target="slides/slide52.xml"/><Relationship Id="rId123" Type="http://schemas.openxmlformats.org/officeDocument/2006/relationships/slide" Target="slides/slide73.xml"/><Relationship Id="rId128" Type="http://schemas.openxmlformats.org/officeDocument/2006/relationships/slide" Target="slides/slide78.xml"/><Relationship Id="rId5" Type="http://schemas.openxmlformats.org/officeDocument/2006/relationships/slideMaster" Target="slideMasters/slideMaster5.xml"/><Relationship Id="rId90" Type="http://schemas.openxmlformats.org/officeDocument/2006/relationships/slide" Target="slides/slide40.xml"/><Relationship Id="rId95" Type="http://schemas.openxmlformats.org/officeDocument/2006/relationships/slide" Target="slides/slide4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4.xml"/><Relationship Id="rId69" Type="http://schemas.openxmlformats.org/officeDocument/2006/relationships/slide" Target="slides/slide19.xml"/><Relationship Id="rId113" Type="http://schemas.openxmlformats.org/officeDocument/2006/relationships/slide" Target="slides/slide63.xml"/><Relationship Id="rId118" Type="http://schemas.openxmlformats.org/officeDocument/2006/relationships/slide" Target="slides/slide68.xml"/><Relationship Id="rId134" Type="http://schemas.openxmlformats.org/officeDocument/2006/relationships/theme" Target="theme/theme1.xml"/><Relationship Id="rId80" Type="http://schemas.openxmlformats.org/officeDocument/2006/relationships/slide" Target="slides/slide30.xml"/><Relationship Id="rId85" Type="http://schemas.openxmlformats.org/officeDocument/2006/relationships/slide" Target="slides/slide3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9.xml"/><Relationship Id="rId103" Type="http://schemas.openxmlformats.org/officeDocument/2006/relationships/slide" Target="slides/slide53.xml"/><Relationship Id="rId108" Type="http://schemas.openxmlformats.org/officeDocument/2006/relationships/slide" Target="slides/slide58.xml"/><Relationship Id="rId124" Type="http://schemas.openxmlformats.org/officeDocument/2006/relationships/slide" Target="slides/slide74.xml"/><Relationship Id="rId129" Type="http://schemas.openxmlformats.org/officeDocument/2006/relationships/slide" Target="slides/slide79.xml"/><Relationship Id="rId54" Type="http://schemas.openxmlformats.org/officeDocument/2006/relationships/slide" Target="slides/slide4.xml"/><Relationship Id="rId70" Type="http://schemas.openxmlformats.org/officeDocument/2006/relationships/slide" Target="slides/slide20.xml"/><Relationship Id="rId75" Type="http://schemas.openxmlformats.org/officeDocument/2006/relationships/slide" Target="slides/slide25.xml"/><Relationship Id="rId91" Type="http://schemas.openxmlformats.org/officeDocument/2006/relationships/slide" Target="slides/slide41.xml"/><Relationship Id="rId96"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64.xml"/><Relationship Id="rId119" Type="http://schemas.openxmlformats.org/officeDocument/2006/relationships/slide" Target="slides/slide69.xml"/><Relationship Id="rId44" Type="http://schemas.openxmlformats.org/officeDocument/2006/relationships/slideMaster" Target="slideMasters/slideMaster44.xml"/><Relationship Id="rId60" Type="http://schemas.openxmlformats.org/officeDocument/2006/relationships/slide" Target="slides/slide10.xml"/><Relationship Id="rId65" Type="http://schemas.openxmlformats.org/officeDocument/2006/relationships/slide" Target="slides/slide15.xml"/><Relationship Id="rId81" Type="http://schemas.openxmlformats.org/officeDocument/2006/relationships/slide" Target="slides/slide31.xml"/><Relationship Id="rId86" Type="http://schemas.openxmlformats.org/officeDocument/2006/relationships/slide" Target="slides/slide36.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5.xml"/><Relationship Id="rId76" Type="http://schemas.openxmlformats.org/officeDocument/2006/relationships/slide" Target="slides/slide26.xml"/><Relationship Id="rId97" Type="http://schemas.openxmlformats.org/officeDocument/2006/relationships/slide" Target="slides/slide47.xml"/><Relationship Id="rId104" Type="http://schemas.openxmlformats.org/officeDocument/2006/relationships/slide" Target="slides/slide54.xml"/><Relationship Id="rId120" Type="http://schemas.openxmlformats.org/officeDocument/2006/relationships/slide" Target="slides/slide70.xml"/><Relationship Id="rId125"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21.xml"/><Relationship Id="rId92" Type="http://schemas.openxmlformats.org/officeDocument/2006/relationships/slide" Target="slides/slide4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6.xml"/><Relationship Id="rId87" Type="http://schemas.openxmlformats.org/officeDocument/2006/relationships/slide" Target="slides/slide37.xml"/><Relationship Id="rId110" Type="http://schemas.openxmlformats.org/officeDocument/2006/relationships/slide" Target="slides/slide60.xml"/><Relationship Id="rId115" Type="http://schemas.openxmlformats.org/officeDocument/2006/relationships/slide" Target="slides/slide65.xml"/><Relationship Id="rId131" Type="http://schemas.openxmlformats.org/officeDocument/2006/relationships/handoutMaster" Target="handoutMasters/handoutMaster1.xml"/><Relationship Id="rId61" Type="http://schemas.openxmlformats.org/officeDocument/2006/relationships/slide" Target="slides/slide11.xml"/><Relationship Id="rId82" Type="http://schemas.openxmlformats.org/officeDocument/2006/relationships/slide" Target="slides/slide3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6.xml"/><Relationship Id="rId77" Type="http://schemas.openxmlformats.org/officeDocument/2006/relationships/slide" Target="slides/slide27.xml"/><Relationship Id="rId100" Type="http://schemas.openxmlformats.org/officeDocument/2006/relationships/slide" Target="slides/slide50.xml"/><Relationship Id="rId105" Type="http://schemas.openxmlformats.org/officeDocument/2006/relationships/slide" Target="slides/slide55.xml"/><Relationship Id="rId126" Type="http://schemas.openxmlformats.org/officeDocument/2006/relationships/slide" Target="slides/slide76.xml"/><Relationship Id="rId8" Type="http://schemas.openxmlformats.org/officeDocument/2006/relationships/slideMaster" Target="slideMasters/slideMaster8.xml"/><Relationship Id="rId51" Type="http://schemas.openxmlformats.org/officeDocument/2006/relationships/slide" Target="slides/slide1.xml"/><Relationship Id="rId72" Type="http://schemas.openxmlformats.org/officeDocument/2006/relationships/slide" Target="slides/slide22.xml"/><Relationship Id="rId93" Type="http://schemas.openxmlformats.org/officeDocument/2006/relationships/slide" Target="slides/slide43.xml"/><Relationship Id="rId98" Type="http://schemas.openxmlformats.org/officeDocument/2006/relationships/slide" Target="slides/slide48.xml"/><Relationship Id="rId121" Type="http://schemas.openxmlformats.org/officeDocument/2006/relationships/slide" Target="slides/slide7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17.xml"/><Relationship Id="rId116" Type="http://schemas.openxmlformats.org/officeDocument/2006/relationships/slide" Target="slides/slide6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12.xml"/><Relationship Id="rId83" Type="http://schemas.openxmlformats.org/officeDocument/2006/relationships/slide" Target="slides/slide33.xml"/><Relationship Id="rId88" Type="http://schemas.openxmlformats.org/officeDocument/2006/relationships/slide" Target="slides/slide38.xml"/><Relationship Id="rId111" Type="http://schemas.openxmlformats.org/officeDocument/2006/relationships/slide" Target="slides/slide61.xml"/><Relationship Id="rId132"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7.xml"/><Relationship Id="rId106" Type="http://schemas.openxmlformats.org/officeDocument/2006/relationships/slide" Target="slides/slide56.xml"/><Relationship Id="rId127" Type="http://schemas.openxmlformats.org/officeDocument/2006/relationships/slide" Target="slides/slide7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2.xml"/><Relationship Id="rId73" Type="http://schemas.openxmlformats.org/officeDocument/2006/relationships/slide" Target="slides/slide23.xml"/><Relationship Id="rId78" Type="http://schemas.openxmlformats.org/officeDocument/2006/relationships/slide" Target="slides/slide28.xml"/><Relationship Id="rId94" Type="http://schemas.openxmlformats.org/officeDocument/2006/relationships/slide" Target="slides/slide44.xml"/><Relationship Id="rId99" Type="http://schemas.openxmlformats.org/officeDocument/2006/relationships/slide" Target="slides/slide49.xml"/><Relationship Id="rId101" Type="http://schemas.openxmlformats.org/officeDocument/2006/relationships/slide" Target="slides/slide51.xml"/><Relationship Id="rId122"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 Target="slides/slide18.xml"/><Relationship Id="rId89" Type="http://schemas.openxmlformats.org/officeDocument/2006/relationships/slide" Target="slides/slide39.xml"/><Relationship Id="rId112" Type="http://schemas.openxmlformats.org/officeDocument/2006/relationships/slide" Target="slides/slide62.xml"/><Relationship Id="rId13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D3DE9-DD15-4FD0-A63C-13841CF49FFB}" type="doc">
      <dgm:prSet loTypeId="urn:microsoft.com/office/officeart/2005/8/layout/hProcess9" loCatId="process" qsTypeId="urn:microsoft.com/office/officeart/2005/8/quickstyle/3d3" qsCatId="3D" csTypeId="urn:microsoft.com/office/officeart/2005/8/colors/accent0_3" csCatId="mainScheme" phldr="1"/>
      <dgm:spPr/>
    </dgm:pt>
    <dgm:pt modelId="{D6B0A863-49A2-43B5-A76F-D987DD6C4EE9}">
      <dgm:prSet phldrT="[Text]"/>
      <dgm:spPr>
        <a:solidFill>
          <a:srgbClr val="C00000"/>
        </a:solidFill>
      </dgm:spPr>
      <dgm:t>
        <a:bodyPr/>
        <a:lstStyle/>
        <a:p>
          <a:r>
            <a:rPr lang="en-ZA" dirty="0" smtClean="0"/>
            <a:t>Number of Conference Days: 401</a:t>
          </a:r>
          <a:endParaRPr lang="en-ZA" dirty="0"/>
        </a:p>
      </dgm:t>
    </dgm:pt>
    <dgm:pt modelId="{E7394682-F2A6-43C6-86BE-CC7E14B2D5E1}" type="parTrans" cxnId="{C93D9BDF-9ADB-4526-A211-26B9F036843B}">
      <dgm:prSet/>
      <dgm:spPr/>
      <dgm:t>
        <a:bodyPr/>
        <a:lstStyle/>
        <a:p>
          <a:endParaRPr lang="en-ZA"/>
        </a:p>
      </dgm:t>
    </dgm:pt>
    <dgm:pt modelId="{0C8B3063-65D9-46C6-880E-583B4E13C43D}" type="sibTrans" cxnId="{C93D9BDF-9ADB-4526-A211-26B9F036843B}">
      <dgm:prSet/>
      <dgm:spPr/>
      <dgm:t>
        <a:bodyPr/>
        <a:lstStyle/>
        <a:p>
          <a:endParaRPr lang="en-ZA"/>
        </a:p>
      </dgm:t>
    </dgm:pt>
    <dgm:pt modelId="{2138DB38-BE97-4FEB-8F5C-42229FC1302D}">
      <dgm:prSet phldrT="[Text]"/>
      <dgm:spPr>
        <a:solidFill>
          <a:srgbClr val="C00000"/>
        </a:solidFill>
      </dgm:spPr>
      <dgm:t>
        <a:bodyPr/>
        <a:lstStyle/>
        <a:p>
          <a:r>
            <a:rPr lang="en-ZA" dirty="0" smtClean="0"/>
            <a:t>Number of Delegates: </a:t>
          </a:r>
        </a:p>
        <a:p>
          <a:r>
            <a:rPr lang="en-ZA" dirty="0" smtClean="0"/>
            <a:t>139 936</a:t>
          </a:r>
          <a:endParaRPr lang="en-ZA" dirty="0"/>
        </a:p>
      </dgm:t>
    </dgm:pt>
    <dgm:pt modelId="{FF6AE842-C799-4D74-ADEE-F77716946024}" type="parTrans" cxnId="{1458B6A7-28DA-4E64-9DC1-F70085D3C274}">
      <dgm:prSet/>
      <dgm:spPr/>
      <dgm:t>
        <a:bodyPr/>
        <a:lstStyle/>
        <a:p>
          <a:endParaRPr lang="en-ZA"/>
        </a:p>
      </dgm:t>
    </dgm:pt>
    <dgm:pt modelId="{D26BF515-F501-4750-B7E8-3534DA845883}" type="sibTrans" cxnId="{1458B6A7-28DA-4E64-9DC1-F70085D3C274}">
      <dgm:prSet/>
      <dgm:spPr/>
      <dgm:t>
        <a:bodyPr/>
        <a:lstStyle/>
        <a:p>
          <a:endParaRPr lang="en-ZA"/>
        </a:p>
      </dgm:t>
    </dgm:pt>
    <dgm:pt modelId="{479B9815-BC8E-44D9-852E-40BBD500D10C}">
      <dgm:prSet phldrT="[Text]"/>
      <dgm:spPr>
        <a:solidFill>
          <a:srgbClr val="C00000"/>
        </a:solidFill>
      </dgm:spPr>
      <dgm:t>
        <a:bodyPr/>
        <a:lstStyle/>
        <a:p>
          <a:r>
            <a:rPr lang="en-ZA" dirty="0" smtClean="0"/>
            <a:t>Estimated Economic Impact: R1.3 billion</a:t>
          </a:r>
          <a:endParaRPr lang="en-ZA" dirty="0"/>
        </a:p>
      </dgm:t>
    </dgm:pt>
    <dgm:pt modelId="{C8C77DFC-9E49-4D7D-8DF9-EFE4E263989F}" type="parTrans" cxnId="{B5B86E30-C0E5-4506-BF98-DC5DF2DEED95}">
      <dgm:prSet/>
      <dgm:spPr/>
      <dgm:t>
        <a:bodyPr/>
        <a:lstStyle/>
        <a:p>
          <a:endParaRPr lang="en-ZA"/>
        </a:p>
      </dgm:t>
    </dgm:pt>
    <dgm:pt modelId="{6B77E712-6E4A-4389-ADAA-23C66522931E}" type="sibTrans" cxnId="{B5B86E30-C0E5-4506-BF98-DC5DF2DEED95}">
      <dgm:prSet/>
      <dgm:spPr/>
      <dgm:t>
        <a:bodyPr/>
        <a:lstStyle/>
        <a:p>
          <a:endParaRPr lang="en-ZA"/>
        </a:p>
      </dgm:t>
    </dgm:pt>
    <dgm:pt modelId="{15A22CC6-2FC0-48F4-B1E6-C0679C2E61EA}">
      <dgm:prSet phldrT="[Text]"/>
      <dgm:spPr>
        <a:solidFill>
          <a:srgbClr val="C00000"/>
        </a:solidFill>
      </dgm:spPr>
      <dgm:t>
        <a:bodyPr/>
        <a:lstStyle/>
        <a:p>
          <a:r>
            <a:rPr lang="en-ZA" dirty="0" smtClean="0"/>
            <a:t>78 Submissions</a:t>
          </a:r>
        </a:p>
      </dgm:t>
    </dgm:pt>
    <dgm:pt modelId="{42BB9C4E-72A3-4FB3-A851-FE68902FED3E}" type="sibTrans" cxnId="{78EC2512-234A-4066-AFE2-09C68386ECA6}">
      <dgm:prSet/>
      <dgm:spPr/>
      <dgm:t>
        <a:bodyPr/>
        <a:lstStyle/>
        <a:p>
          <a:endParaRPr lang="en-ZA"/>
        </a:p>
      </dgm:t>
    </dgm:pt>
    <dgm:pt modelId="{638E1614-CFDC-4DFF-8EAC-F3055BED8BE3}" type="parTrans" cxnId="{78EC2512-234A-4066-AFE2-09C68386ECA6}">
      <dgm:prSet/>
      <dgm:spPr/>
      <dgm:t>
        <a:bodyPr/>
        <a:lstStyle/>
        <a:p>
          <a:endParaRPr lang="en-ZA"/>
        </a:p>
      </dgm:t>
    </dgm:pt>
    <dgm:pt modelId="{3D2F2EF4-D99D-4080-B781-0F81666DD466}" type="pres">
      <dgm:prSet presAssocID="{5B9D3DE9-DD15-4FD0-A63C-13841CF49FFB}" presName="CompostProcess" presStyleCnt="0">
        <dgm:presLayoutVars>
          <dgm:dir/>
          <dgm:resizeHandles val="exact"/>
        </dgm:presLayoutVars>
      </dgm:prSet>
      <dgm:spPr/>
    </dgm:pt>
    <dgm:pt modelId="{CFF399E8-9556-4C55-ABA3-E607D5F37EF3}" type="pres">
      <dgm:prSet presAssocID="{5B9D3DE9-DD15-4FD0-A63C-13841CF49FFB}" presName="arrow" presStyleLbl="bgShp" presStyleIdx="0" presStyleCnt="1"/>
      <dgm:spPr>
        <a:solidFill>
          <a:schemeClr val="bg1">
            <a:lumMod val="85000"/>
          </a:schemeClr>
        </a:solidFill>
      </dgm:spPr>
    </dgm:pt>
    <dgm:pt modelId="{5D8EF264-ACF2-4BC2-B268-A362F8B0AB6D}" type="pres">
      <dgm:prSet presAssocID="{5B9D3DE9-DD15-4FD0-A63C-13841CF49FFB}" presName="linearProcess" presStyleCnt="0"/>
      <dgm:spPr/>
    </dgm:pt>
    <dgm:pt modelId="{59F59DEF-9B37-4425-9165-EC8711CCE9A0}" type="pres">
      <dgm:prSet presAssocID="{15A22CC6-2FC0-48F4-B1E6-C0679C2E61EA}" presName="textNode" presStyleLbl="node1" presStyleIdx="0" presStyleCnt="4">
        <dgm:presLayoutVars>
          <dgm:bulletEnabled val="1"/>
        </dgm:presLayoutVars>
      </dgm:prSet>
      <dgm:spPr/>
      <dgm:t>
        <a:bodyPr/>
        <a:lstStyle/>
        <a:p>
          <a:endParaRPr lang="en-ZA"/>
        </a:p>
      </dgm:t>
    </dgm:pt>
    <dgm:pt modelId="{37DAEF99-9276-44D8-8FDB-F32CF3D69F71}" type="pres">
      <dgm:prSet presAssocID="{42BB9C4E-72A3-4FB3-A851-FE68902FED3E}" presName="sibTrans" presStyleCnt="0"/>
      <dgm:spPr/>
    </dgm:pt>
    <dgm:pt modelId="{911B8C2B-2F98-4600-B0BA-CFF32F4CE613}" type="pres">
      <dgm:prSet presAssocID="{2138DB38-BE97-4FEB-8F5C-42229FC1302D}" presName="textNode" presStyleLbl="node1" presStyleIdx="1" presStyleCnt="4">
        <dgm:presLayoutVars>
          <dgm:bulletEnabled val="1"/>
        </dgm:presLayoutVars>
      </dgm:prSet>
      <dgm:spPr/>
      <dgm:t>
        <a:bodyPr/>
        <a:lstStyle/>
        <a:p>
          <a:endParaRPr lang="en-ZA"/>
        </a:p>
      </dgm:t>
    </dgm:pt>
    <dgm:pt modelId="{BD33C7CA-8919-47C3-B2A2-08DF7F4C74F3}" type="pres">
      <dgm:prSet presAssocID="{D26BF515-F501-4750-B7E8-3534DA845883}" presName="sibTrans" presStyleCnt="0"/>
      <dgm:spPr/>
    </dgm:pt>
    <dgm:pt modelId="{EC583EA7-D264-4BD4-90EE-E50C9C486202}" type="pres">
      <dgm:prSet presAssocID="{D6B0A863-49A2-43B5-A76F-D987DD6C4EE9}" presName="textNode" presStyleLbl="node1" presStyleIdx="2" presStyleCnt="4">
        <dgm:presLayoutVars>
          <dgm:bulletEnabled val="1"/>
        </dgm:presLayoutVars>
      </dgm:prSet>
      <dgm:spPr/>
      <dgm:t>
        <a:bodyPr/>
        <a:lstStyle/>
        <a:p>
          <a:endParaRPr lang="en-ZA"/>
        </a:p>
      </dgm:t>
    </dgm:pt>
    <dgm:pt modelId="{9C3925D8-8A3B-4BD6-92F1-A6EF74CF7E1F}" type="pres">
      <dgm:prSet presAssocID="{0C8B3063-65D9-46C6-880E-583B4E13C43D}" presName="sibTrans" presStyleCnt="0"/>
      <dgm:spPr/>
    </dgm:pt>
    <dgm:pt modelId="{EC409AF8-4F22-43BE-ABD1-44F7E9549FF9}" type="pres">
      <dgm:prSet presAssocID="{479B9815-BC8E-44D9-852E-40BBD500D10C}" presName="textNode" presStyleLbl="node1" presStyleIdx="3" presStyleCnt="4">
        <dgm:presLayoutVars>
          <dgm:bulletEnabled val="1"/>
        </dgm:presLayoutVars>
      </dgm:prSet>
      <dgm:spPr/>
      <dgm:t>
        <a:bodyPr/>
        <a:lstStyle/>
        <a:p>
          <a:endParaRPr lang="en-ZA"/>
        </a:p>
      </dgm:t>
    </dgm:pt>
  </dgm:ptLst>
  <dgm:cxnLst>
    <dgm:cxn modelId="{78EC2512-234A-4066-AFE2-09C68386ECA6}" srcId="{5B9D3DE9-DD15-4FD0-A63C-13841CF49FFB}" destId="{15A22CC6-2FC0-48F4-B1E6-C0679C2E61EA}" srcOrd="0" destOrd="0" parTransId="{638E1614-CFDC-4DFF-8EAC-F3055BED8BE3}" sibTransId="{42BB9C4E-72A3-4FB3-A851-FE68902FED3E}"/>
    <dgm:cxn modelId="{22F3CF61-6811-4521-953A-E749A895D9D4}" type="presOf" srcId="{15A22CC6-2FC0-48F4-B1E6-C0679C2E61EA}" destId="{59F59DEF-9B37-4425-9165-EC8711CCE9A0}" srcOrd="0" destOrd="0" presId="urn:microsoft.com/office/officeart/2005/8/layout/hProcess9"/>
    <dgm:cxn modelId="{C93D9BDF-9ADB-4526-A211-26B9F036843B}" srcId="{5B9D3DE9-DD15-4FD0-A63C-13841CF49FFB}" destId="{D6B0A863-49A2-43B5-A76F-D987DD6C4EE9}" srcOrd="2" destOrd="0" parTransId="{E7394682-F2A6-43C6-86BE-CC7E14B2D5E1}" sibTransId="{0C8B3063-65D9-46C6-880E-583B4E13C43D}"/>
    <dgm:cxn modelId="{32D29CF9-A27D-4600-A333-0F3959646144}" type="presOf" srcId="{2138DB38-BE97-4FEB-8F5C-42229FC1302D}" destId="{911B8C2B-2F98-4600-B0BA-CFF32F4CE613}" srcOrd="0" destOrd="0" presId="urn:microsoft.com/office/officeart/2005/8/layout/hProcess9"/>
    <dgm:cxn modelId="{CE02E212-6F45-4815-B860-9ACF60CAB0B7}" type="presOf" srcId="{479B9815-BC8E-44D9-852E-40BBD500D10C}" destId="{EC409AF8-4F22-43BE-ABD1-44F7E9549FF9}" srcOrd="0" destOrd="0" presId="urn:microsoft.com/office/officeart/2005/8/layout/hProcess9"/>
    <dgm:cxn modelId="{1458B6A7-28DA-4E64-9DC1-F70085D3C274}" srcId="{5B9D3DE9-DD15-4FD0-A63C-13841CF49FFB}" destId="{2138DB38-BE97-4FEB-8F5C-42229FC1302D}" srcOrd="1" destOrd="0" parTransId="{FF6AE842-C799-4D74-ADEE-F77716946024}" sibTransId="{D26BF515-F501-4750-B7E8-3534DA845883}"/>
    <dgm:cxn modelId="{B5B86E30-C0E5-4506-BF98-DC5DF2DEED95}" srcId="{5B9D3DE9-DD15-4FD0-A63C-13841CF49FFB}" destId="{479B9815-BC8E-44D9-852E-40BBD500D10C}" srcOrd="3" destOrd="0" parTransId="{C8C77DFC-9E49-4D7D-8DF9-EFE4E263989F}" sibTransId="{6B77E712-6E4A-4389-ADAA-23C66522931E}"/>
    <dgm:cxn modelId="{4DFFD1FA-D30A-48C8-BD23-07F041C5BB4E}" type="presOf" srcId="{5B9D3DE9-DD15-4FD0-A63C-13841CF49FFB}" destId="{3D2F2EF4-D99D-4080-B781-0F81666DD466}" srcOrd="0" destOrd="0" presId="urn:microsoft.com/office/officeart/2005/8/layout/hProcess9"/>
    <dgm:cxn modelId="{C888B3B4-C8E9-49F6-955C-7EAA99CC19DF}" type="presOf" srcId="{D6B0A863-49A2-43B5-A76F-D987DD6C4EE9}" destId="{EC583EA7-D264-4BD4-90EE-E50C9C486202}" srcOrd="0" destOrd="0" presId="urn:microsoft.com/office/officeart/2005/8/layout/hProcess9"/>
    <dgm:cxn modelId="{87F42CD0-6019-4B2C-B061-AA58E1231FCC}" type="presParOf" srcId="{3D2F2EF4-D99D-4080-B781-0F81666DD466}" destId="{CFF399E8-9556-4C55-ABA3-E607D5F37EF3}" srcOrd="0" destOrd="0" presId="urn:microsoft.com/office/officeart/2005/8/layout/hProcess9"/>
    <dgm:cxn modelId="{FF535C6B-5317-4CB6-B604-7C6FBD4B27BB}" type="presParOf" srcId="{3D2F2EF4-D99D-4080-B781-0F81666DD466}" destId="{5D8EF264-ACF2-4BC2-B268-A362F8B0AB6D}" srcOrd="1" destOrd="0" presId="urn:microsoft.com/office/officeart/2005/8/layout/hProcess9"/>
    <dgm:cxn modelId="{01857C65-D47C-4886-95F9-EC0AAF8FFC7C}" type="presParOf" srcId="{5D8EF264-ACF2-4BC2-B268-A362F8B0AB6D}" destId="{59F59DEF-9B37-4425-9165-EC8711CCE9A0}" srcOrd="0" destOrd="0" presId="urn:microsoft.com/office/officeart/2005/8/layout/hProcess9"/>
    <dgm:cxn modelId="{F715B9B8-A8AE-4AEC-B873-C3872F1C4E87}" type="presParOf" srcId="{5D8EF264-ACF2-4BC2-B268-A362F8B0AB6D}" destId="{37DAEF99-9276-44D8-8FDB-F32CF3D69F71}" srcOrd="1" destOrd="0" presId="urn:microsoft.com/office/officeart/2005/8/layout/hProcess9"/>
    <dgm:cxn modelId="{745965C4-003C-4598-9A80-78F0D1D19BC7}" type="presParOf" srcId="{5D8EF264-ACF2-4BC2-B268-A362F8B0AB6D}" destId="{911B8C2B-2F98-4600-B0BA-CFF32F4CE613}" srcOrd="2" destOrd="0" presId="urn:microsoft.com/office/officeart/2005/8/layout/hProcess9"/>
    <dgm:cxn modelId="{691EBF18-FD3D-4F26-A818-B3AA6EEE2DCF}" type="presParOf" srcId="{5D8EF264-ACF2-4BC2-B268-A362F8B0AB6D}" destId="{BD33C7CA-8919-47C3-B2A2-08DF7F4C74F3}" srcOrd="3" destOrd="0" presId="urn:microsoft.com/office/officeart/2005/8/layout/hProcess9"/>
    <dgm:cxn modelId="{FF97C94E-9CFA-465B-B3C1-42D7276EB1C1}" type="presParOf" srcId="{5D8EF264-ACF2-4BC2-B268-A362F8B0AB6D}" destId="{EC583EA7-D264-4BD4-90EE-E50C9C486202}" srcOrd="4" destOrd="0" presId="urn:microsoft.com/office/officeart/2005/8/layout/hProcess9"/>
    <dgm:cxn modelId="{5E950F6D-645F-4CA8-A358-1BD42CD1D329}" type="presParOf" srcId="{5D8EF264-ACF2-4BC2-B268-A362F8B0AB6D}" destId="{9C3925D8-8A3B-4BD6-92F1-A6EF74CF7E1F}" srcOrd="5" destOrd="0" presId="urn:microsoft.com/office/officeart/2005/8/layout/hProcess9"/>
    <dgm:cxn modelId="{07F3CEBA-34D4-4E5D-89EE-BBF9BEE5E66E}" type="presParOf" srcId="{5D8EF264-ACF2-4BC2-B268-A362F8B0AB6D}" destId="{EC409AF8-4F22-43BE-ABD1-44F7E9549FF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NULL"/></Relationships>
</file>

<file path=ppt/drawings/_rels/vmlDrawing28.vml.rels><?xml version="1.0" encoding="UTF-8" standalone="yes"?>
<Relationships xmlns="http://schemas.openxmlformats.org/package/2006/relationships"><Relationship Id="rId1" Type="http://schemas.openxmlformats.org/officeDocument/2006/relationships/image" Target="NULL"/></Relationships>
</file>

<file path=ppt/drawings/_rels/vmlDrawing29.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30.vml.rels><?xml version="1.0" encoding="UTF-8" standalone="yes"?>
<Relationships xmlns="http://schemas.openxmlformats.org/package/2006/relationships"><Relationship Id="rId1" Type="http://schemas.openxmlformats.org/officeDocument/2006/relationships/image" Target="NULL"/></Relationships>
</file>

<file path=ppt/drawings/_rels/vmlDrawing31.vml.rels><?xml version="1.0" encoding="UTF-8" standalone="yes"?>
<Relationships xmlns="http://schemas.openxmlformats.org/package/2006/relationships"><Relationship Id="rId1" Type="http://schemas.openxmlformats.org/officeDocument/2006/relationships/image" Target="NULL"/></Relationships>
</file>

<file path=ppt/drawings/_rels/vmlDrawing32.vml.rels><?xml version="1.0" encoding="UTF-8" standalone="yes"?>
<Relationships xmlns="http://schemas.openxmlformats.org/package/2006/relationships"><Relationship Id="rId1" Type="http://schemas.openxmlformats.org/officeDocument/2006/relationships/image" Target="NULL"/></Relationships>
</file>

<file path=ppt/drawings/_rels/vmlDrawing33.vml.rels><?xml version="1.0" encoding="UTF-8" standalone="yes"?>
<Relationships xmlns="http://schemas.openxmlformats.org/package/2006/relationships"><Relationship Id="rId1" Type="http://schemas.openxmlformats.org/officeDocument/2006/relationships/image" Target="NULL"/></Relationships>
</file>

<file path=ppt/drawings/_rels/vmlDrawing34.vml.rels><?xml version="1.0" encoding="UTF-8" standalone="yes"?>
<Relationships xmlns="http://schemas.openxmlformats.org/package/2006/relationships"><Relationship Id="rId1" Type="http://schemas.openxmlformats.org/officeDocument/2006/relationships/image" Target="NULL"/></Relationships>
</file>

<file path=ppt/drawings/_rels/vmlDrawing35.vml.rels><?xml version="1.0" encoding="UTF-8" standalone="yes"?>
<Relationships xmlns="http://schemas.openxmlformats.org/package/2006/relationships"><Relationship Id="rId1" Type="http://schemas.openxmlformats.org/officeDocument/2006/relationships/image" Target="NULL"/></Relationships>
</file>

<file path=ppt/drawings/_rels/vmlDrawing36.vml.rels><?xml version="1.0" encoding="UTF-8" standalone="yes"?>
<Relationships xmlns="http://schemas.openxmlformats.org/package/2006/relationships"><Relationship Id="rId1" Type="http://schemas.openxmlformats.org/officeDocument/2006/relationships/image" Target="NULL"/></Relationships>
</file>

<file path=ppt/drawings/_rels/vmlDrawing37.vml.rels><?xml version="1.0" encoding="UTF-8" standalone="yes"?>
<Relationships xmlns="http://schemas.openxmlformats.org/package/2006/relationships"><Relationship Id="rId1" Type="http://schemas.openxmlformats.org/officeDocument/2006/relationships/image" Target="NULL"/></Relationships>
</file>

<file path=ppt/drawings/_rels/vmlDrawing38.vml.rels><?xml version="1.0" encoding="UTF-8" standalone="yes"?>
<Relationships xmlns="http://schemas.openxmlformats.org/package/2006/relationships"><Relationship Id="rId1" Type="http://schemas.openxmlformats.org/officeDocument/2006/relationships/image" Target="NULL"/></Relationships>
</file>

<file path=ppt/drawings/_rels/vmlDrawing39.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40.vml.rels><?xml version="1.0" encoding="UTF-8" standalone="yes"?>
<Relationships xmlns="http://schemas.openxmlformats.org/package/2006/relationships"><Relationship Id="rId1" Type="http://schemas.openxmlformats.org/officeDocument/2006/relationships/image" Target="NULL"/></Relationships>
</file>

<file path=ppt/drawings/_rels/vmlDrawing41.vml.rels><?xml version="1.0" encoding="UTF-8" standalone="yes"?>
<Relationships xmlns="http://schemas.openxmlformats.org/package/2006/relationships"><Relationship Id="rId1" Type="http://schemas.openxmlformats.org/officeDocument/2006/relationships/image" Target="NULL"/></Relationships>
</file>

<file path=ppt/drawings/_rels/vmlDrawing42.vml.rels><?xml version="1.0" encoding="UTF-8" standalone="yes"?>
<Relationships xmlns="http://schemas.openxmlformats.org/package/2006/relationships"><Relationship Id="rId1" Type="http://schemas.openxmlformats.org/officeDocument/2006/relationships/image" Target="NULL"/></Relationships>
</file>

<file path=ppt/drawings/_rels/vmlDrawing43.vml.rels><?xml version="1.0" encoding="UTF-8" standalone="yes"?>
<Relationships xmlns="http://schemas.openxmlformats.org/package/2006/relationships"><Relationship Id="rId1" Type="http://schemas.openxmlformats.org/officeDocument/2006/relationships/image" Target="NULL"/></Relationships>
</file>

<file path=ppt/drawings/_rels/vmlDrawing44.vml.rels><?xml version="1.0" encoding="UTF-8" standalone="yes"?>
<Relationships xmlns="http://schemas.openxmlformats.org/package/2006/relationships"><Relationship Id="rId1" Type="http://schemas.openxmlformats.org/officeDocument/2006/relationships/image" Target="NULL"/></Relationships>
</file>

<file path=ppt/drawings/_rels/vmlDrawing45.vml.rels><?xml version="1.0" encoding="UTF-8" standalone="yes"?>
<Relationships xmlns="http://schemas.openxmlformats.org/package/2006/relationships"><Relationship Id="rId1" Type="http://schemas.openxmlformats.org/officeDocument/2006/relationships/image" Target="NULL"/></Relationships>
</file>

<file path=ppt/drawings/_rels/vmlDrawing46.vml.rels><?xml version="1.0" encoding="UTF-8" standalone="yes"?>
<Relationships xmlns="http://schemas.openxmlformats.org/package/2006/relationships"><Relationship Id="rId1" Type="http://schemas.openxmlformats.org/officeDocument/2006/relationships/image" Target="NULL"/></Relationships>
</file>

<file path=ppt/drawings/_rels/vmlDrawing47.vml.rels><?xml version="1.0" encoding="UTF-8" standalone="yes"?>
<Relationships xmlns="http://schemas.openxmlformats.org/package/2006/relationships"><Relationship Id="rId1" Type="http://schemas.openxmlformats.org/officeDocument/2006/relationships/image" Target="NULL"/></Relationships>
</file>

<file path=ppt/drawings/_rels/vmlDrawing48.vml.rels><?xml version="1.0" encoding="UTF-8" standalone="yes"?>
<Relationships xmlns="http://schemas.openxmlformats.org/package/2006/relationships"><Relationship Id="rId1" Type="http://schemas.openxmlformats.org/officeDocument/2006/relationships/image" Target="NULL"/></Relationships>
</file>

<file path=ppt/drawings/_rels/vmlDrawing49.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50.vml.rels><?xml version="1.0" encoding="UTF-8" standalone="yes"?>
<Relationships xmlns="http://schemas.openxmlformats.org/package/2006/relationships"><Relationship Id="rId1" Type="http://schemas.openxmlformats.org/officeDocument/2006/relationships/image" Target="NULL"/></Relationships>
</file>

<file path=ppt/drawings/_rels/vmlDrawing51.vml.rels><?xml version="1.0" encoding="UTF-8" standalone="yes"?>
<Relationships xmlns="http://schemas.openxmlformats.org/package/2006/relationships"><Relationship Id="rId1" Type="http://schemas.openxmlformats.org/officeDocument/2006/relationships/image" Target="NULL"/></Relationships>
</file>

<file path=ppt/drawings/_rels/vmlDrawing52.vml.rels><?xml version="1.0" encoding="UTF-8" standalone="yes"?>
<Relationships xmlns="http://schemas.openxmlformats.org/package/2006/relationships"><Relationship Id="rId1" Type="http://schemas.openxmlformats.org/officeDocument/2006/relationships/image" Target="NULL"/></Relationships>
</file>

<file path=ppt/drawings/_rels/vmlDrawing53.vml.rels><?xml version="1.0" encoding="UTF-8" standalone="yes"?>
<Relationships xmlns="http://schemas.openxmlformats.org/package/2006/relationships"><Relationship Id="rId1" Type="http://schemas.openxmlformats.org/officeDocument/2006/relationships/image" Target="NULL"/></Relationships>
</file>

<file path=ppt/drawings/_rels/vmlDrawing54.vml.rels><?xml version="1.0" encoding="UTF-8" standalone="yes"?>
<Relationships xmlns="http://schemas.openxmlformats.org/package/2006/relationships"><Relationship Id="rId1" Type="http://schemas.openxmlformats.org/officeDocument/2006/relationships/image" Target="NULL"/></Relationships>
</file>

<file path=ppt/drawings/_rels/vmlDrawing55.vml.rels><?xml version="1.0" encoding="UTF-8" standalone="yes"?>
<Relationships xmlns="http://schemas.openxmlformats.org/package/2006/relationships"><Relationship Id="rId1" Type="http://schemas.openxmlformats.org/officeDocument/2006/relationships/image" Target="NULL"/></Relationships>
</file>

<file path=ppt/drawings/_rels/vmlDrawing56.vml.rels><?xml version="1.0" encoding="UTF-8" standalone="yes"?>
<Relationships xmlns="http://schemas.openxmlformats.org/package/2006/relationships"><Relationship Id="rId1" Type="http://schemas.openxmlformats.org/officeDocument/2006/relationships/image" Target="NULL"/></Relationships>
</file>

<file path=ppt/drawings/_rels/vmlDrawing57.vml.rels><?xml version="1.0" encoding="UTF-8" standalone="yes"?>
<Relationships xmlns="http://schemas.openxmlformats.org/package/2006/relationships"><Relationship Id="rId1" Type="http://schemas.openxmlformats.org/officeDocument/2006/relationships/image" Target="NULL"/></Relationships>
</file>

<file path=ppt/drawings/_rels/vmlDrawing58.vml.rels><?xml version="1.0" encoding="UTF-8" standalone="yes"?>
<Relationships xmlns="http://schemas.openxmlformats.org/package/2006/relationships"><Relationship Id="rId1" Type="http://schemas.openxmlformats.org/officeDocument/2006/relationships/image" Target="NULL"/></Relationships>
</file>

<file path=ppt/drawings/_rels/vmlDrawing59.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60.vml.rels><?xml version="1.0" encoding="UTF-8" standalone="yes"?>
<Relationships xmlns="http://schemas.openxmlformats.org/package/2006/relationships"><Relationship Id="rId1" Type="http://schemas.openxmlformats.org/officeDocument/2006/relationships/image" Target="NULL"/></Relationships>
</file>

<file path=ppt/drawings/_rels/vmlDrawing61.vml.rels><?xml version="1.0" encoding="UTF-8" standalone="yes"?>
<Relationships xmlns="http://schemas.openxmlformats.org/package/2006/relationships"><Relationship Id="rId1" Type="http://schemas.openxmlformats.org/officeDocument/2006/relationships/image" Target="NULL"/></Relationships>
</file>

<file path=ppt/drawings/_rels/vmlDrawing62.vml.rels><?xml version="1.0" encoding="UTF-8" standalone="yes"?>
<Relationships xmlns="http://schemas.openxmlformats.org/package/2006/relationships"><Relationship Id="rId1" Type="http://schemas.openxmlformats.org/officeDocument/2006/relationships/image" Target="NULL"/></Relationships>
</file>

<file path=ppt/drawings/_rels/vmlDrawing63.vml.rels><?xml version="1.0" encoding="UTF-8" standalone="yes"?>
<Relationships xmlns="http://schemas.openxmlformats.org/package/2006/relationships"><Relationship Id="rId1" Type="http://schemas.openxmlformats.org/officeDocument/2006/relationships/image" Target="NULL"/></Relationships>
</file>

<file path=ppt/drawings/_rels/vmlDrawing64.vml.rels><?xml version="1.0" encoding="UTF-8" standalone="yes"?>
<Relationships xmlns="http://schemas.openxmlformats.org/package/2006/relationships"><Relationship Id="rId1" Type="http://schemas.openxmlformats.org/officeDocument/2006/relationships/image" Target="NULL"/></Relationships>
</file>

<file path=ppt/drawings/_rels/vmlDrawing65.vml.rels><?xml version="1.0" encoding="UTF-8" standalone="yes"?>
<Relationships xmlns="http://schemas.openxmlformats.org/package/2006/relationships"><Relationship Id="rId1" Type="http://schemas.openxmlformats.org/officeDocument/2006/relationships/image" Target="NULL"/></Relationships>
</file>

<file path=ppt/drawings/_rels/vmlDrawing66.vml.rels><?xml version="1.0" encoding="UTF-8" standalone="yes"?>
<Relationships xmlns="http://schemas.openxmlformats.org/package/2006/relationships"><Relationship Id="rId1" Type="http://schemas.openxmlformats.org/officeDocument/2006/relationships/image" Target="NULL"/></Relationships>
</file>

<file path=ppt/drawings/_rels/vmlDrawing67.vml.rels><?xml version="1.0" encoding="UTF-8" standalone="yes"?>
<Relationships xmlns="http://schemas.openxmlformats.org/package/2006/relationships"><Relationship Id="rId1" Type="http://schemas.openxmlformats.org/officeDocument/2006/relationships/image" Target="NULL"/></Relationships>
</file>

<file path=ppt/drawings/_rels/vmlDrawing68.vml.rels><?xml version="1.0" encoding="UTF-8" standalone="yes"?>
<Relationships xmlns="http://schemas.openxmlformats.org/package/2006/relationships"><Relationship Id="rId1" Type="http://schemas.openxmlformats.org/officeDocument/2006/relationships/image" Target="NULL"/></Relationships>
</file>

<file path=ppt/drawings/_rels/vmlDrawing69.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70.vml.rels><?xml version="1.0" encoding="UTF-8" standalone="yes"?>
<Relationships xmlns="http://schemas.openxmlformats.org/package/2006/relationships"><Relationship Id="rId1" Type="http://schemas.openxmlformats.org/officeDocument/2006/relationships/image" Target="NULL"/></Relationships>
</file>

<file path=ppt/drawings/_rels/vmlDrawing71.vml.rels><?xml version="1.0" encoding="UTF-8" standalone="yes"?>
<Relationships xmlns="http://schemas.openxmlformats.org/package/2006/relationships"><Relationship Id="rId1" Type="http://schemas.openxmlformats.org/officeDocument/2006/relationships/image" Target="NULL"/></Relationships>
</file>

<file path=ppt/drawings/_rels/vmlDrawing72.vml.rels><?xml version="1.0" encoding="UTF-8" standalone="yes"?>
<Relationships xmlns="http://schemas.openxmlformats.org/package/2006/relationships"><Relationship Id="rId1" Type="http://schemas.openxmlformats.org/officeDocument/2006/relationships/image" Target="NULL"/></Relationships>
</file>

<file path=ppt/drawings/_rels/vmlDrawing73.vml.rels><?xml version="1.0" encoding="UTF-8" standalone="yes"?>
<Relationships xmlns="http://schemas.openxmlformats.org/package/2006/relationships"><Relationship Id="rId1" Type="http://schemas.openxmlformats.org/officeDocument/2006/relationships/image" Target="NULL"/></Relationships>
</file>

<file path=ppt/drawings/_rels/vmlDrawing74.vml.rels><?xml version="1.0" encoding="UTF-8" standalone="yes"?>
<Relationships xmlns="http://schemas.openxmlformats.org/package/2006/relationships"><Relationship Id="rId1" Type="http://schemas.openxmlformats.org/officeDocument/2006/relationships/image" Target="NULL"/></Relationships>
</file>

<file path=ppt/drawings/_rels/vmlDrawing75.vml.rels><?xml version="1.0" encoding="UTF-8" standalone="yes"?>
<Relationships xmlns="http://schemas.openxmlformats.org/package/2006/relationships"><Relationship Id="rId1" Type="http://schemas.openxmlformats.org/officeDocument/2006/relationships/image" Target="NULL"/></Relationships>
</file>

<file path=ppt/drawings/_rels/vmlDrawing76.vml.rels><?xml version="1.0" encoding="UTF-8" standalone="yes"?>
<Relationships xmlns="http://schemas.openxmlformats.org/package/2006/relationships"><Relationship Id="rId1" Type="http://schemas.openxmlformats.org/officeDocument/2006/relationships/image" Target="NULL"/></Relationships>
</file>

<file path=ppt/drawings/_rels/vmlDrawing77.vml.rels><?xml version="1.0" encoding="UTF-8" standalone="yes"?>
<Relationships xmlns="http://schemas.openxmlformats.org/package/2006/relationships"><Relationship Id="rId1" Type="http://schemas.openxmlformats.org/officeDocument/2006/relationships/image" Target="NULL"/></Relationships>
</file>

<file path=ppt/drawings/_rels/vmlDrawing78.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1430" tIns="45715" rIns="91430" bIns="45715" rtlCol="0"/>
          <a:lstStyle>
            <a:lvl1pPr algn="l">
              <a:defRPr sz="1200">
                <a:ea typeface="ヒラギノ角ゴ Pro W3" charset="-128"/>
                <a:cs typeface="ヒラギノ角ゴ Pro W3" charset="-128"/>
              </a:defRPr>
            </a:lvl1pPr>
          </a:lstStyle>
          <a:p>
            <a:pPr>
              <a:defRPr/>
            </a:pPr>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wrap="square" lIns="91430" tIns="45715" rIns="91430" bIns="45715" numCol="1" anchor="t" anchorCtr="0" compatLnSpc="1">
            <a:prstTxWarp prst="textNoShape">
              <a:avLst/>
            </a:prstTxWarp>
          </a:bodyPr>
          <a:lstStyle>
            <a:lvl1pPr algn="r">
              <a:defRPr sz="1200"/>
            </a:lvl1pPr>
          </a:lstStyle>
          <a:p>
            <a:fld id="{2002C38C-9086-A743-BC97-C0CAD4DECA7D}" type="datetime1">
              <a:rPr lang="en-US"/>
              <a:pPr/>
              <a:t>9/4/2017</a:t>
            </a:fld>
            <a:endParaRPr lang="en-US" dirty="0"/>
          </a:p>
        </p:txBody>
      </p:sp>
      <p:sp>
        <p:nvSpPr>
          <p:cNvPr id="4" name="Footer Placeholder 3"/>
          <p:cNvSpPr>
            <a:spLocks noGrp="1"/>
          </p:cNvSpPr>
          <p:nvPr>
            <p:ph type="ftr" sz="quarter" idx="2"/>
          </p:nvPr>
        </p:nvSpPr>
        <p:spPr>
          <a:xfrm>
            <a:off x="1" y="8829968"/>
            <a:ext cx="3037840" cy="464820"/>
          </a:xfrm>
          <a:prstGeom prst="rect">
            <a:avLst/>
          </a:prstGeom>
        </p:spPr>
        <p:txBody>
          <a:bodyPr vert="horz" lIns="91430" tIns="45715" rIns="91430" bIns="45715" rtlCol="0" anchor="b"/>
          <a:lstStyle>
            <a:lvl1pPr algn="l">
              <a:defRPr sz="1200">
                <a:ea typeface="ヒラギノ角ゴ Pro W3" charset="-128"/>
                <a:cs typeface="ヒラギノ角ゴ Pro W3" charset="-128"/>
              </a:defRPr>
            </a:lvl1pPr>
          </a:lstStyle>
          <a:p>
            <a:pPr>
              <a:defRPr/>
            </a:pPr>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wrap="square" lIns="91430" tIns="45715" rIns="91430" bIns="45715" numCol="1" anchor="b" anchorCtr="0" compatLnSpc="1">
            <a:prstTxWarp prst="textNoShape">
              <a:avLst/>
            </a:prstTxWarp>
          </a:bodyPr>
          <a:lstStyle>
            <a:lvl1pPr algn="r">
              <a:defRPr sz="1200"/>
            </a:lvl1pPr>
          </a:lstStyle>
          <a:p>
            <a:fld id="{F1BF74DC-C4D1-8B4A-B0F6-6ADA4D314FC1}" type="slidenum">
              <a:rPr lang="en-US"/>
              <a:pPr/>
              <a:t>‹#›</a:t>
            </a:fld>
            <a:endParaRPr lang="en-US" dirty="0"/>
          </a:p>
        </p:txBody>
      </p:sp>
    </p:spTree>
    <p:extLst>
      <p:ext uri="{BB962C8B-B14F-4D97-AF65-F5344CB8AC3E}">
        <p14:creationId xmlns:p14="http://schemas.microsoft.com/office/powerpoint/2010/main" val="13634516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037840" cy="46482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eaLnBrk="0" hangingPunct="0">
              <a:defRPr sz="1200">
                <a:latin typeface="Arial" charset="0"/>
                <a:ea typeface="ヒラギノ角ゴ Pro W3" pitchFamily="-112"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972561" y="1"/>
            <a:ext cx="3037840" cy="46482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algn="r" eaLnBrk="0" hangingPunct="0">
              <a:defRPr sz="1200">
                <a:latin typeface="Arial" charset="0"/>
                <a:ea typeface="ヒラギノ角ゴ Pro W3" pitchFamily="-112" charset="-128"/>
                <a:cs typeface="+mn-cs"/>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34722" y="4415791"/>
            <a:ext cx="5140960" cy="418338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31582"/>
            <a:ext cx="3037840" cy="464820"/>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eaLnBrk="0" hangingPunct="0">
              <a:defRPr sz="1200">
                <a:latin typeface="Arial" charset="0"/>
                <a:ea typeface="ヒラギノ角ゴ Pro W3" pitchFamily="-112"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72561" y="8831582"/>
            <a:ext cx="3037840" cy="464820"/>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algn="r" eaLnBrk="0" hangingPunct="0">
              <a:defRPr sz="1200"/>
            </a:lvl1pPr>
          </a:lstStyle>
          <a:p>
            <a:fld id="{095EEC4F-1289-EC45-BBB3-37914FD6118C}" type="slidenum">
              <a:rPr lang="en-US"/>
              <a:pPr/>
              <a:t>‹#›</a:t>
            </a:fld>
            <a:endParaRPr lang="en-US" dirty="0"/>
          </a:p>
        </p:txBody>
      </p:sp>
    </p:spTree>
    <p:extLst>
      <p:ext uri="{BB962C8B-B14F-4D97-AF65-F5344CB8AC3E}">
        <p14:creationId xmlns:p14="http://schemas.microsoft.com/office/powerpoint/2010/main" val="17067046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2pPr>
    <a:lvl3pPr marL="9144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3pPr>
    <a:lvl4pPr marL="13716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4pPr>
    <a:lvl5pPr marL="18288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874" indent="-285720" eaLnBrk="0" hangingPunct="0">
              <a:defRPr sz="2400">
                <a:solidFill>
                  <a:schemeClr val="tx1"/>
                </a:solidFill>
                <a:latin typeface="Arial" charset="0"/>
                <a:ea typeface="ヒラギノ角ゴ Pro W3" charset="0"/>
                <a:cs typeface="ヒラギノ角ゴ Pro W3" charset="0"/>
              </a:defRPr>
            </a:lvl2pPr>
            <a:lvl3pPr marL="1142883" indent="-228577" eaLnBrk="0" hangingPunct="0">
              <a:defRPr sz="2400">
                <a:solidFill>
                  <a:schemeClr val="tx1"/>
                </a:solidFill>
                <a:latin typeface="Arial" charset="0"/>
                <a:ea typeface="ヒラギノ角ゴ Pro W3" charset="0"/>
                <a:cs typeface="ヒラギノ角ゴ Pro W3" charset="0"/>
              </a:defRPr>
            </a:lvl3pPr>
            <a:lvl4pPr marL="1600035" indent="-228577" eaLnBrk="0" hangingPunct="0">
              <a:defRPr sz="2400">
                <a:solidFill>
                  <a:schemeClr val="tx1"/>
                </a:solidFill>
                <a:latin typeface="Arial" charset="0"/>
                <a:ea typeface="ヒラギノ角ゴ Pro W3" charset="0"/>
                <a:cs typeface="ヒラギノ角ゴ Pro W3" charset="0"/>
              </a:defRPr>
            </a:lvl4pPr>
            <a:lvl5pPr marL="2057189" indent="-228577" eaLnBrk="0" hangingPunct="0">
              <a:defRPr sz="2400">
                <a:solidFill>
                  <a:schemeClr val="tx1"/>
                </a:solidFill>
                <a:latin typeface="Arial" charset="0"/>
                <a:ea typeface="ヒラギノ角ゴ Pro W3" charset="0"/>
                <a:cs typeface="ヒラギノ角ゴ Pro W3" charset="0"/>
              </a:defRPr>
            </a:lvl5pPr>
            <a:lvl6pPr marL="2514341"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495"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647"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801"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D2088D2-ECAD-494A-83AE-35D0AE31AA3F}" type="slidenum">
              <a:rPr lang="en-US" sz="1200">
                <a:solidFill>
                  <a:srgbClr val="000000"/>
                </a:solidFill>
                <a:ea typeface="ＭＳ Ｐゴシック" charset="0"/>
                <a:cs typeface="ＭＳ Ｐゴシック" charset="0"/>
              </a:rPr>
              <a:pPr eaLnBrk="1" hangingPunct="1"/>
              <a:t>1</a:t>
            </a:fld>
            <a:endParaRPr lang="en-US" sz="1200" dirty="0">
              <a:solidFill>
                <a:srgbClr val="000000"/>
              </a:solidFill>
              <a:ea typeface="ＭＳ Ｐゴシック" charset="0"/>
              <a:cs typeface="ＭＳ Ｐゴシック"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84183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fld id="{095EEC4F-1289-EC45-BBB3-37914FD6118C}"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1477801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874" indent="-285720" eaLnBrk="0" hangingPunct="0">
              <a:defRPr sz="2400">
                <a:solidFill>
                  <a:schemeClr val="tx1"/>
                </a:solidFill>
                <a:latin typeface="Arial" charset="0"/>
                <a:ea typeface="ヒラギノ角ゴ Pro W3" charset="0"/>
                <a:cs typeface="ヒラギノ角ゴ Pro W3" charset="0"/>
              </a:defRPr>
            </a:lvl2pPr>
            <a:lvl3pPr marL="1142883" indent="-228577" eaLnBrk="0" hangingPunct="0">
              <a:defRPr sz="2400">
                <a:solidFill>
                  <a:schemeClr val="tx1"/>
                </a:solidFill>
                <a:latin typeface="Arial" charset="0"/>
                <a:ea typeface="ヒラギノ角ゴ Pro W3" charset="0"/>
                <a:cs typeface="ヒラギノ角ゴ Pro W3" charset="0"/>
              </a:defRPr>
            </a:lvl3pPr>
            <a:lvl4pPr marL="1600035" indent="-228577" eaLnBrk="0" hangingPunct="0">
              <a:defRPr sz="2400">
                <a:solidFill>
                  <a:schemeClr val="tx1"/>
                </a:solidFill>
                <a:latin typeface="Arial" charset="0"/>
                <a:ea typeface="ヒラギノ角ゴ Pro W3" charset="0"/>
                <a:cs typeface="ヒラギノ角ゴ Pro W3" charset="0"/>
              </a:defRPr>
            </a:lvl4pPr>
            <a:lvl5pPr marL="2057189" indent="-228577" eaLnBrk="0" hangingPunct="0">
              <a:defRPr sz="2400">
                <a:solidFill>
                  <a:schemeClr val="tx1"/>
                </a:solidFill>
                <a:latin typeface="Arial" charset="0"/>
                <a:ea typeface="ヒラギノ角ゴ Pro W3" charset="0"/>
                <a:cs typeface="ヒラギノ角ゴ Pro W3" charset="0"/>
              </a:defRPr>
            </a:lvl5pPr>
            <a:lvl6pPr marL="2514341"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495"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647"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801"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D2088D2-ECAD-494A-83AE-35D0AE31AA3F}" type="slidenum">
              <a:rPr lang="en-US" sz="1200">
                <a:solidFill>
                  <a:srgbClr val="000000"/>
                </a:solidFill>
                <a:ea typeface="ＭＳ Ｐゴシック" charset="0"/>
                <a:cs typeface="ＭＳ Ｐゴシック" charset="0"/>
              </a:rPr>
              <a:pPr eaLnBrk="1" hangingPunct="1"/>
              <a:t>20</a:t>
            </a:fld>
            <a:endParaRPr lang="en-US" sz="1200" dirty="0">
              <a:solidFill>
                <a:srgbClr val="000000"/>
              </a:solidFill>
              <a:ea typeface="ＭＳ Ｐゴシック" charset="0"/>
              <a:cs typeface="ＭＳ Ｐゴシック"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926218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874" indent="-285720" eaLnBrk="0" hangingPunct="0">
              <a:defRPr sz="2400">
                <a:solidFill>
                  <a:schemeClr val="tx1"/>
                </a:solidFill>
                <a:latin typeface="Arial" charset="0"/>
                <a:ea typeface="ヒラギノ角ゴ Pro W3" charset="0"/>
                <a:cs typeface="ヒラギノ角ゴ Pro W3" charset="0"/>
              </a:defRPr>
            </a:lvl2pPr>
            <a:lvl3pPr marL="1142883" indent="-228577" eaLnBrk="0" hangingPunct="0">
              <a:defRPr sz="2400">
                <a:solidFill>
                  <a:schemeClr val="tx1"/>
                </a:solidFill>
                <a:latin typeface="Arial" charset="0"/>
                <a:ea typeface="ヒラギノ角ゴ Pro W3" charset="0"/>
                <a:cs typeface="ヒラギノ角ゴ Pro W3" charset="0"/>
              </a:defRPr>
            </a:lvl3pPr>
            <a:lvl4pPr marL="1600035" indent="-228577" eaLnBrk="0" hangingPunct="0">
              <a:defRPr sz="2400">
                <a:solidFill>
                  <a:schemeClr val="tx1"/>
                </a:solidFill>
                <a:latin typeface="Arial" charset="0"/>
                <a:ea typeface="ヒラギノ角ゴ Pro W3" charset="0"/>
                <a:cs typeface="ヒラギノ角ゴ Pro W3" charset="0"/>
              </a:defRPr>
            </a:lvl4pPr>
            <a:lvl5pPr marL="2057189" indent="-228577" eaLnBrk="0" hangingPunct="0">
              <a:defRPr sz="2400">
                <a:solidFill>
                  <a:schemeClr val="tx1"/>
                </a:solidFill>
                <a:latin typeface="Arial" charset="0"/>
                <a:ea typeface="ヒラギノ角ゴ Pro W3" charset="0"/>
                <a:cs typeface="ヒラギノ角ゴ Pro W3" charset="0"/>
              </a:defRPr>
            </a:lvl5pPr>
            <a:lvl6pPr marL="2514341"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495"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647"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801"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D2088D2-ECAD-494A-83AE-35D0AE31AA3F}" type="slidenum">
              <a:rPr lang="en-US" sz="1200">
                <a:solidFill>
                  <a:srgbClr val="000000"/>
                </a:solidFill>
                <a:ea typeface="ＭＳ Ｐゴシック" charset="0"/>
                <a:cs typeface="ＭＳ Ｐゴシック" charset="0"/>
              </a:rPr>
              <a:pPr eaLnBrk="1" hangingPunct="1"/>
              <a:t>32</a:t>
            </a:fld>
            <a:endParaRPr lang="en-US" sz="1200" dirty="0">
              <a:solidFill>
                <a:srgbClr val="000000"/>
              </a:solidFill>
              <a:ea typeface="ＭＳ Ｐゴシック" charset="0"/>
              <a:cs typeface="ＭＳ Ｐゴシック"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966143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A" altLang="en-US" dirty="0" smtClean="0">
              <a:latin typeface="Arial" panose="020B0604020202020204" pitchFamily="34" charset="0"/>
              <a:ea typeface="ヒラギノ角ゴ Pro W3"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1287" indent="-284134">
              <a:spcBef>
                <a:spcPct val="30000"/>
              </a:spcBef>
              <a:defRPr sz="1200">
                <a:solidFill>
                  <a:schemeClr val="tx1"/>
                </a:solidFill>
                <a:latin typeface="Arial" panose="020B0604020202020204" pitchFamily="34" charset="0"/>
                <a:ea typeface="ヒラギノ角ゴ Pro W3" charset="-128"/>
              </a:defRPr>
            </a:lvl2pPr>
            <a:lvl3pPr marL="1141295" indent="-226989">
              <a:spcBef>
                <a:spcPct val="30000"/>
              </a:spcBef>
              <a:defRPr sz="1200">
                <a:solidFill>
                  <a:schemeClr val="tx1"/>
                </a:solidFill>
                <a:latin typeface="Arial" panose="020B0604020202020204" pitchFamily="34" charset="0"/>
                <a:ea typeface="ヒラギノ角ゴ Pro W3" charset="-128"/>
              </a:defRPr>
            </a:lvl3pPr>
            <a:lvl4pPr marL="1598449" indent="-226989">
              <a:spcBef>
                <a:spcPct val="30000"/>
              </a:spcBef>
              <a:defRPr sz="1200">
                <a:solidFill>
                  <a:schemeClr val="tx1"/>
                </a:solidFill>
                <a:latin typeface="Arial" panose="020B0604020202020204" pitchFamily="34" charset="0"/>
                <a:ea typeface="ヒラギノ角ゴ Pro W3" charset="-128"/>
              </a:defRPr>
            </a:lvl4pPr>
            <a:lvl5pPr marL="2055602" indent="-226989">
              <a:spcBef>
                <a:spcPct val="30000"/>
              </a:spcBef>
              <a:defRPr sz="1200">
                <a:solidFill>
                  <a:schemeClr val="tx1"/>
                </a:solidFill>
                <a:latin typeface="Arial" panose="020B0604020202020204" pitchFamily="34" charset="0"/>
                <a:ea typeface="ヒラギノ角ゴ Pro W3" charset="-128"/>
              </a:defRPr>
            </a:lvl5pPr>
            <a:lvl6pPr marL="2512755" indent="-226989"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69908" indent="-226989"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7061" indent="-226989"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4214" indent="-226989"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986B765B-CF0A-4545-82E7-7B85A0BD6752}" type="slidenum">
              <a:rPr lang="en-ZA" altLang="en-US" smtClean="0">
                <a:solidFill>
                  <a:srgbClr val="000000"/>
                </a:solidFill>
                <a:latin typeface="Calibri" panose="020F0502020204030204" pitchFamily="34" charset="0"/>
              </a:rPr>
              <a:pPr>
                <a:spcBef>
                  <a:spcPct val="0"/>
                </a:spcBef>
              </a:pPr>
              <a:t>33</a:t>
            </a:fld>
            <a:endParaRPr lang="en-ZA" alt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43126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798" indent="-285691" eaLnBrk="0" hangingPunct="0">
              <a:defRPr sz="2400">
                <a:solidFill>
                  <a:schemeClr val="tx1"/>
                </a:solidFill>
                <a:latin typeface="Arial" charset="0"/>
                <a:ea typeface="ヒラギノ角ゴ Pro W3" charset="0"/>
                <a:cs typeface="ヒラギノ角ゴ Pro W3" charset="0"/>
              </a:defRPr>
            </a:lvl2pPr>
            <a:lvl3pPr marL="1142766" indent="-228554" eaLnBrk="0" hangingPunct="0">
              <a:defRPr sz="2400">
                <a:solidFill>
                  <a:schemeClr val="tx1"/>
                </a:solidFill>
                <a:latin typeface="Arial" charset="0"/>
                <a:ea typeface="ヒラギノ角ゴ Pro W3" charset="0"/>
                <a:cs typeface="ヒラギノ角ゴ Pro W3" charset="0"/>
              </a:defRPr>
            </a:lvl3pPr>
            <a:lvl4pPr marL="1599872" indent="-228554" eaLnBrk="0" hangingPunct="0">
              <a:defRPr sz="2400">
                <a:solidFill>
                  <a:schemeClr val="tx1"/>
                </a:solidFill>
                <a:latin typeface="Arial" charset="0"/>
                <a:ea typeface="ヒラギノ角ゴ Pro W3" charset="0"/>
                <a:cs typeface="ヒラギノ角ゴ Pro W3" charset="0"/>
              </a:defRPr>
            </a:lvl4pPr>
            <a:lvl5pPr marL="2056979" indent="-228554" eaLnBrk="0" hangingPunct="0">
              <a:defRPr sz="2400">
                <a:solidFill>
                  <a:schemeClr val="tx1"/>
                </a:solidFill>
                <a:latin typeface="Arial" charset="0"/>
                <a:ea typeface="ヒラギノ角ゴ Pro W3" charset="0"/>
                <a:cs typeface="ヒラギノ角ゴ Pro W3" charset="0"/>
              </a:defRPr>
            </a:lvl5pPr>
            <a:lvl6pPr marL="251408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192"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297"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40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D2088D2-ECAD-494A-83AE-35D0AE31AA3F}" type="slidenum">
              <a:rPr lang="en-US" sz="1200">
                <a:solidFill>
                  <a:srgbClr val="000000"/>
                </a:solidFill>
                <a:ea typeface="ＭＳ Ｐゴシック" charset="0"/>
                <a:cs typeface="ＭＳ Ｐゴシック" charset="0"/>
              </a:rPr>
              <a:pPr eaLnBrk="1" hangingPunct="1"/>
              <a:t>45</a:t>
            </a:fld>
            <a:endParaRPr lang="en-US" sz="1200" dirty="0">
              <a:solidFill>
                <a:srgbClr val="000000"/>
              </a:solidFill>
              <a:ea typeface="ＭＳ Ｐゴシック" charset="0"/>
              <a:cs typeface="ＭＳ Ｐゴシック"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61747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C70E44-54E8-4135-BE01-459D8A64DD9D}" type="slidenum">
              <a:rPr lang="en-US" altLang="en-US" smtClean="0">
                <a:solidFill>
                  <a:srgbClr val="000000"/>
                </a:solidFill>
                <a:ea typeface="ヒラギノ角ゴ Pro W3" charset="-128"/>
              </a:rPr>
              <a:pPr/>
              <a:t>46</a:t>
            </a:fld>
            <a:endParaRPr lang="en-US" altLang="en-US" dirty="0" smtClean="0">
              <a:solidFill>
                <a:srgbClr val="000000"/>
              </a:solidFill>
              <a:ea typeface="ヒラギノ角ゴ Pro W3" charset="-128"/>
            </a:endParaRPr>
          </a:p>
        </p:txBody>
      </p:sp>
    </p:spTree>
    <p:extLst>
      <p:ext uri="{BB962C8B-B14F-4D97-AF65-F5344CB8AC3E}">
        <p14:creationId xmlns:p14="http://schemas.microsoft.com/office/powerpoint/2010/main" val="4278566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C70E44-54E8-4135-BE01-459D8A64DD9D}" type="slidenum">
              <a:rPr lang="en-US" altLang="en-US" smtClean="0">
                <a:solidFill>
                  <a:srgbClr val="000000"/>
                </a:solidFill>
                <a:ea typeface="ヒラギノ角ゴ Pro W3" charset="-128"/>
              </a:rPr>
              <a:pPr/>
              <a:t>48</a:t>
            </a:fld>
            <a:endParaRPr lang="en-US" altLang="en-US" dirty="0" smtClean="0">
              <a:solidFill>
                <a:srgbClr val="000000"/>
              </a:solidFill>
              <a:ea typeface="ヒラギノ角ゴ Pro W3" charset="-128"/>
            </a:endParaRPr>
          </a:p>
        </p:txBody>
      </p:sp>
    </p:spTree>
    <p:extLst>
      <p:ext uri="{BB962C8B-B14F-4D97-AF65-F5344CB8AC3E}">
        <p14:creationId xmlns:p14="http://schemas.microsoft.com/office/powerpoint/2010/main" val="483965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798" indent="-285691" eaLnBrk="0" hangingPunct="0">
              <a:defRPr sz="2400">
                <a:solidFill>
                  <a:schemeClr val="tx1"/>
                </a:solidFill>
                <a:latin typeface="Arial" charset="0"/>
                <a:ea typeface="ヒラギノ角ゴ Pro W3" charset="0"/>
                <a:cs typeface="ヒラギノ角ゴ Pro W3" charset="0"/>
              </a:defRPr>
            </a:lvl2pPr>
            <a:lvl3pPr marL="1142766" indent="-228554" eaLnBrk="0" hangingPunct="0">
              <a:defRPr sz="2400">
                <a:solidFill>
                  <a:schemeClr val="tx1"/>
                </a:solidFill>
                <a:latin typeface="Arial" charset="0"/>
                <a:ea typeface="ヒラギノ角ゴ Pro W3" charset="0"/>
                <a:cs typeface="ヒラギノ角ゴ Pro W3" charset="0"/>
              </a:defRPr>
            </a:lvl3pPr>
            <a:lvl4pPr marL="1599872" indent="-228554" eaLnBrk="0" hangingPunct="0">
              <a:defRPr sz="2400">
                <a:solidFill>
                  <a:schemeClr val="tx1"/>
                </a:solidFill>
                <a:latin typeface="Arial" charset="0"/>
                <a:ea typeface="ヒラギノ角ゴ Pro W3" charset="0"/>
                <a:cs typeface="ヒラギノ角ゴ Pro W3" charset="0"/>
              </a:defRPr>
            </a:lvl4pPr>
            <a:lvl5pPr marL="2056979" indent="-228554" eaLnBrk="0" hangingPunct="0">
              <a:defRPr sz="2400">
                <a:solidFill>
                  <a:schemeClr val="tx1"/>
                </a:solidFill>
                <a:latin typeface="Arial" charset="0"/>
                <a:ea typeface="ヒラギノ角ゴ Pro W3" charset="0"/>
                <a:cs typeface="ヒラギノ角ゴ Pro W3" charset="0"/>
              </a:defRPr>
            </a:lvl5pPr>
            <a:lvl6pPr marL="251408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192"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297"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404" indent="-228554"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D2088D2-ECAD-494A-83AE-35D0AE31AA3F}" type="slidenum">
              <a:rPr lang="en-US" sz="1200">
                <a:solidFill>
                  <a:srgbClr val="000000"/>
                </a:solidFill>
                <a:ea typeface="ＭＳ Ｐゴシック" charset="0"/>
                <a:cs typeface="ＭＳ Ｐゴシック" charset="0"/>
              </a:rPr>
              <a:pPr eaLnBrk="1" hangingPunct="1"/>
              <a:t>49</a:t>
            </a:fld>
            <a:endParaRPr lang="en-US" sz="1200" dirty="0">
              <a:solidFill>
                <a:srgbClr val="000000"/>
              </a:solidFill>
              <a:ea typeface="ＭＳ Ｐゴシック" charset="0"/>
              <a:cs typeface="ＭＳ Ｐゴシック"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637641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874" indent="-285721">
              <a:spcBef>
                <a:spcPct val="30000"/>
              </a:spcBef>
              <a:defRPr sz="1200">
                <a:solidFill>
                  <a:schemeClr val="tx1"/>
                </a:solidFill>
                <a:latin typeface="Arial" panose="020B0604020202020204" pitchFamily="34" charset="0"/>
                <a:ea typeface="ヒラギノ角ゴ Pro W3" charset="-128"/>
              </a:defRPr>
            </a:lvl2pPr>
            <a:lvl3pPr marL="1142883" indent="-228577">
              <a:spcBef>
                <a:spcPct val="30000"/>
              </a:spcBef>
              <a:defRPr sz="1200">
                <a:solidFill>
                  <a:schemeClr val="tx1"/>
                </a:solidFill>
                <a:latin typeface="Arial" panose="020B0604020202020204" pitchFamily="34" charset="0"/>
                <a:ea typeface="ヒラギノ角ゴ Pro W3" charset="-128"/>
              </a:defRPr>
            </a:lvl3pPr>
            <a:lvl4pPr marL="1600036" indent="-228577">
              <a:spcBef>
                <a:spcPct val="30000"/>
              </a:spcBef>
              <a:defRPr sz="1200">
                <a:solidFill>
                  <a:schemeClr val="tx1"/>
                </a:solidFill>
                <a:latin typeface="Arial" panose="020B0604020202020204" pitchFamily="34" charset="0"/>
                <a:ea typeface="ヒラギノ角ゴ Pro W3" charset="-128"/>
              </a:defRPr>
            </a:lvl4pPr>
            <a:lvl5pPr marL="2057190" indent="-228577">
              <a:spcBef>
                <a:spcPct val="30000"/>
              </a:spcBef>
              <a:defRPr sz="1200">
                <a:solidFill>
                  <a:schemeClr val="tx1"/>
                </a:solidFill>
                <a:latin typeface="Arial" panose="020B0604020202020204" pitchFamily="34" charset="0"/>
                <a:ea typeface="ヒラギノ角ゴ Pro W3" charset="-128"/>
              </a:defRPr>
            </a:lvl5pPr>
            <a:lvl6pPr marL="2514343"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497"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8650"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5804"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5A2962D7-14F5-463D-8F4C-F4C60654B673}" type="slidenum">
              <a:rPr lang="en-US" altLang="en-US" smtClean="0">
                <a:solidFill>
                  <a:srgbClr val="000000"/>
                </a:solidFill>
              </a:rPr>
              <a:pPr>
                <a:spcBef>
                  <a:spcPct val="0"/>
                </a:spcBef>
              </a:pPr>
              <a:t>54</a:t>
            </a:fld>
            <a:endParaRPr lang="en-US" altLang="en-US" dirty="0" smtClean="0">
              <a:solidFill>
                <a:srgbClr val="000000"/>
              </a:solidFill>
            </a:endParaRPr>
          </a:p>
        </p:txBody>
      </p:sp>
    </p:spTree>
    <p:extLst>
      <p:ext uri="{BB962C8B-B14F-4D97-AF65-F5344CB8AC3E}">
        <p14:creationId xmlns:p14="http://schemas.microsoft.com/office/powerpoint/2010/main" val="2999116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17E1F3-EEF2-439D-9BD1-3C8FC48D828A}" type="slidenum">
              <a:rPr lang="en-US" altLang="en-US" smtClean="0">
                <a:solidFill>
                  <a:srgbClr val="000000"/>
                </a:solidFill>
                <a:ea typeface="ヒラギノ角ゴ Pro W3" charset="-128"/>
              </a:rPr>
              <a:pPr/>
              <a:t>58</a:t>
            </a:fld>
            <a:endParaRPr lang="en-US" altLang="en-US" dirty="0" smtClean="0">
              <a:solidFill>
                <a:srgbClr val="000000"/>
              </a:solidFill>
              <a:ea typeface="ヒラギノ角ゴ Pro W3" charset="-128"/>
            </a:endParaRPr>
          </a:p>
        </p:txBody>
      </p:sp>
    </p:spTree>
    <p:extLst>
      <p:ext uri="{BB962C8B-B14F-4D97-AF65-F5344CB8AC3E}">
        <p14:creationId xmlns:p14="http://schemas.microsoft.com/office/powerpoint/2010/main" val="320592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798" indent="-285691">
              <a:spcBef>
                <a:spcPct val="30000"/>
              </a:spcBef>
              <a:defRPr sz="1200">
                <a:solidFill>
                  <a:schemeClr val="tx1"/>
                </a:solidFill>
                <a:latin typeface="Arial" panose="020B0604020202020204" pitchFamily="34" charset="0"/>
                <a:ea typeface="ヒラギノ角ゴ Pro W3" charset="-128"/>
              </a:defRPr>
            </a:lvl2pPr>
            <a:lvl3pPr marL="1144353" indent="-228554">
              <a:spcBef>
                <a:spcPct val="30000"/>
              </a:spcBef>
              <a:defRPr sz="1200">
                <a:solidFill>
                  <a:schemeClr val="tx1"/>
                </a:solidFill>
                <a:latin typeface="Arial" panose="020B0604020202020204" pitchFamily="34" charset="0"/>
                <a:ea typeface="ヒラギノ角ゴ Pro W3" charset="-128"/>
              </a:defRPr>
            </a:lvl3pPr>
            <a:lvl4pPr marL="1601460" indent="-228554">
              <a:spcBef>
                <a:spcPct val="30000"/>
              </a:spcBef>
              <a:defRPr sz="1200">
                <a:solidFill>
                  <a:schemeClr val="tx1"/>
                </a:solidFill>
                <a:latin typeface="Arial" panose="020B0604020202020204" pitchFamily="34" charset="0"/>
                <a:ea typeface="ヒラギノ角ゴ Pro W3" charset="-128"/>
              </a:defRPr>
            </a:lvl4pPr>
            <a:lvl5pPr marL="2060153" indent="-228554">
              <a:spcBef>
                <a:spcPct val="30000"/>
              </a:spcBef>
              <a:defRPr sz="1200">
                <a:solidFill>
                  <a:schemeClr val="tx1"/>
                </a:solidFill>
                <a:latin typeface="Arial" panose="020B0604020202020204" pitchFamily="34" charset="0"/>
                <a:ea typeface="ヒラギノ角ゴ Pro W3" charset="-128"/>
              </a:defRPr>
            </a:lvl5pPr>
            <a:lvl6pPr marL="2517259"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4366"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31472"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8578"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4052DB44-AB88-4A67-8BF9-1CEBF43734D8}" type="slidenum">
              <a:rPr lang="en-US" altLang="en-US" smtClean="0">
                <a:solidFill>
                  <a:srgbClr val="000000"/>
                </a:solidFill>
              </a:rPr>
              <a:pPr>
                <a:spcBef>
                  <a:spcPct val="0"/>
                </a:spcBef>
              </a:pPr>
              <a:t>3</a:t>
            </a:fld>
            <a:endParaRPr lang="en-US" altLang="en-US" dirty="0" smtClean="0">
              <a:solidFill>
                <a:srgbClr val="000000"/>
              </a:solidFill>
            </a:endParaRPr>
          </a:p>
        </p:txBody>
      </p:sp>
    </p:spTree>
    <p:extLst>
      <p:ext uri="{BB962C8B-B14F-4D97-AF65-F5344CB8AC3E}">
        <p14:creationId xmlns:p14="http://schemas.microsoft.com/office/powerpoint/2010/main" val="3103251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874" indent="-285721">
              <a:spcBef>
                <a:spcPct val="30000"/>
              </a:spcBef>
              <a:defRPr sz="1200">
                <a:solidFill>
                  <a:schemeClr val="tx1"/>
                </a:solidFill>
                <a:latin typeface="Arial" panose="020B0604020202020204" pitchFamily="34" charset="0"/>
                <a:ea typeface="ヒラギノ角ゴ Pro W3" charset="-128"/>
              </a:defRPr>
            </a:lvl2pPr>
            <a:lvl3pPr marL="1142883" indent="-228577">
              <a:spcBef>
                <a:spcPct val="30000"/>
              </a:spcBef>
              <a:defRPr sz="1200">
                <a:solidFill>
                  <a:schemeClr val="tx1"/>
                </a:solidFill>
                <a:latin typeface="Arial" panose="020B0604020202020204" pitchFamily="34" charset="0"/>
                <a:ea typeface="ヒラギノ角ゴ Pro W3" charset="-128"/>
              </a:defRPr>
            </a:lvl3pPr>
            <a:lvl4pPr marL="1600036" indent="-228577">
              <a:spcBef>
                <a:spcPct val="30000"/>
              </a:spcBef>
              <a:defRPr sz="1200">
                <a:solidFill>
                  <a:schemeClr val="tx1"/>
                </a:solidFill>
                <a:latin typeface="Arial" panose="020B0604020202020204" pitchFamily="34" charset="0"/>
                <a:ea typeface="ヒラギノ角ゴ Pro W3" charset="-128"/>
              </a:defRPr>
            </a:lvl4pPr>
            <a:lvl5pPr marL="2057190" indent="-228577">
              <a:spcBef>
                <a:spcPct val="30000"/>
              </a:spcBef>
              <a:defRPr sz="1200">
                <a:solidFill>
                  <a:schemeClr val="tx1"/>
                </a:solidFill>
                <a:latin typeface="Arial" panose="020B0604020202020204" pitchFamily="34" charset="0"/>
                <a:ea typeface="ヒラギノ角ゴ Pro W3" charset="-128"/>
              </a:defRPr>
            </a:lvl5pPr>
            <a:lvl6pPr marL="2514343"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497"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8650"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5804"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1155B2A7-6E25-4F6F-AA5C-84625C2F5568}" type="slidenum">
              <a:rPr lang="en-US" altLang="en-US" smtClean="0">
                <a:solidFill>
                  <a:srgbClr val="000000"/>
                </a:solidFill>
              </a:rPr>
              <a:pPr>
                <a:spcBef>
                  <a:spcPct val="0"/>
                </a:spcBef>
              </a:pPr>
              <a:t>59</a:t>
            </a:fld>
            <a:endParaRPr lang="en-US" altLang="en-US" dirty="0" smtClean="0">
              <a:solidFill>
                <a:srgbClr val="000000"/>
              </a:solidFill>
            </a:endParaRPr>
          </a:p>
        </p:txBody>
      </p:sp>
    </p:spTree>
    <p:extLst>
      <p:ext uri="{BB962C8B-B14F-4D97-AF65-F5344CB8AC3E}">
        <p14:creationId xmlns:p14="http://schemas.microsoft.com/office/powerpoint/2010/main" val="3455059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pitchFamily="-84"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84" charset="-128"/>
              </a:defRPr>
            </a:lvl1pPr>
            <a:lvl2pPr marL="742950" indent="-285750">
              <a:spcBef>
                <a:spcPct val="30000"/>
              </a:spcBef>
              <a:defRPr sz="1200">
                <a:solidFill>
                  <a:schemeClr val="tx1"/>
                </a:solidFill>
                <a:latin typeface="Arial" panose="020B0604020202020204" pitchFamily="34" charset="0"/>
                <a:ea typeface="ヒラギノ角ゴ Pro W3" pitchFamily="-84" charset="-128"/>
              </a:defRPr>
            </a:lvl2pPr>
            <a:lvl3pPr marL="1144588" indent="-228600">
              <a:spcBef>
                <a:spcPct val="30000"/>
              </a:spcBef>
              <a:defRPr sz="1200">
                <a:solidFill>
                  <a:schemeClr val="tx1"/>
                </a:solidFill>
                <a:latin typeface="Arial" panose="020B0604020202020204" pitchFamily="34" charset="0"/>
                <a:ea typeface="ヒラギノ角ゴ Pro W3" pitchFamily="-84" charset="-128"/>
              </a:defRPr>
            </a:lvl3pPr>
            <a:lvl4pPr marL="1601788" indent="-228600">
              <a:spcBef>
                <a:spcPct val="30000"/>
              </a:spcBef>
              <a:defRPr sz="1200">
                <a:solidFill>
                  <a:schemeClr val="tx1"/>
                </a:solidFill>
                <a:latin typeface="Arial" panose="020B0604020202020204" pitchFamily="34" charset="0"/>
                <a:ea typeface="ヒラギノ角ゴ Pro W3" pitchFamily="-84" charset="-128"/>
              </a:defRPr>
            </a:lvl4pPr>
            <a:lvl5pPr marL="2060575" indent="-228600">
              <a:spcBef>
                <a:spcPct val="30000"/>
              </a:spcBef>
              <a:defRPr sz="1200">
                <a:solidFill>
                  <a:schemeClr val="tx1"/>
                </a:solidFill>
                <a:latin typeface="Arial" panose="020B0604020202020204" pitchFamily="34" charset="0"/>
                <a:ea typeface="ヒラギノ角ゴ Pro W3" pitchFamily="-84" charset="-128"/>
              </a:defRPr>
            </a:lvl5pPr>
            <a:lvl6pPr marL="25177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49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321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93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9DC19A80-B636-4109-9B13-AF35DD8E428C}" type="slidenum">
              <a:rPr lang="en-US" altLang="en-US" smtClean="0">
                <a:solidFill>
                  <a:srgbClr val="000000"/>
                </a:solidFill>
              </a:rPr>
              <a:pPr>
                <a:spcBef>
                  <a:spcPct val="0"/>
                </a:spcBef>
              </a:pPr>
              <a:t>63</a:t>
            </a:fld>
            <a:endParaRPr lang="en-US" altLang="en-US" dirty="0" smtClean="0">
              <a:solidFill>
                <a:srgbClr val="000000"/>
              </a:solidFill>
            </a:endParaRPr>
          </a:p>
        </p:txBody>
      </p:sp>
    </p:spTree>
    <p:extLst>
      <p:ext uri="{BB962C8B-B14F-4D97-AF65-F5344CB8AC3E}">
        <p14:creationId xmlns:p14="http://schemas.microsoft.com/office/powerpoint/2010/main" val="2085416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874" indent="-285720" eaLnBrk="0" hangingPunct="0">
              <a:defRPr sz="2400">
                <a:solidFill>
                  <a:schemeClr val="tx1"/>
                </a:solidFill>
                <a:latin typeface="Arial" charset="0"/>
                <a:ea typeface="ヒラギノ角ゴ Pro W3" charset="0"/>
                <a:cs typeface="ヒラギノ角ゴ Pro W3" charset="0"/>
              </a:defRPr>
            </a:lvl2pPr>
            <a:lvl3pPr marL="1142883" indent="-228577" eaLnBrk="0" hangingPunct="0">
              <a:defRPr sz="2400">
                <a:solidFill>
                  <a:schemeClr val="tx1"/>
                </a:solidFill>
                <a:latin typeface="Arial" charset="0"/>
                <a:ea typeface="ヒラギノ角ゴ Pro W3" charset="0"/>
                <a:cs typeface="ヒラギノ角ゴ Pro W3" charset="0"/>
              </a:defRPr>
            </a:lvl3pPr>
            <a:lvl4pPr marL="1600035" indent="-228577" eaLnBrk="0" hangingPunct="0">
              <a:defRPr sz="2400">
                <a:solidFill>
                  <a:schemeClr val="tx1"/>
                </a:solidFill>
                <a:latin typeface="Arial" charset="0"/>
                <a:ea typeface="ヒラギノ角ゴ Pro W3" charset="0"/>
                <a:cs typeface="ヒラギノ角ゴ Pro W3" charset="0"/>
              </a:defRPr>
            </a:lvl4pPr>
            <a:lvl5pPr marL="2057189" indent="-228577" eaLnBrk="0" hangingPunct="0">
              <a:defRPr sz="2400">
                <a:solidFill>
                  <a:schemeClr val="tx1"/>
                </a:solidFill>
                <a:latin typeface="Arial" charset="0"/>
                <a:ea typeface="ヒラギノ角ゴ Pro W3" charset="0"/>
                <a:cs typeface="ヒラギノ角ゴ Pro W3" charset="0"/>
              </a:defRPr>
            </a:lvl5pPr>
            <a:lvl6pPr marL="2514341"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495"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647"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801" indent="-22857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D2088D2-ECAD-494A-83AE-35D0AE31AA3F}" type="slidenum">
              <a:rPr lang="en-US" sz="1200">
                <a:solidFill>
                  <a:srgbClr val="000000"/>
                </a:solidFill>
                <a:ea typeface="ＭＳ Ｐゴシック" charset="0"/>
                <a:cs typeface="ＭＳ Ｐゴシック" charset="0"/>
              </a:rPr>
              <a:pPr eaLnBrk="1" hangingPunct="1"/>
              <a:t>79</a:t>
            </a:fld>
            <a:endParaRPr lang="en-US" sz="1200" dirty="0">
              <a:solidFill>
                <a:srgbClr val="000000"/>
              </a:solidFill>
              <a:ea typeface="ＭＳ Ｐゴシック" charset="0"/>
              <a:cs typeface="ＭＳ Ｐゴシック"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62188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AEBACA4-5F79-4A5E-B9A7-18BB760DEF53}" type="slidenum">
              <a:rPr lang="en-US" altLang="en-US" smtClean="0">
                <a:ea typeface="ヒラギノ角ゴ Pro W3" charset="-128"/>
              </a:rPr>
              <a:pPr/>
              <a:t>4</a:t>
            </a:fld>
            <a:endParaRPr lang="en-US" altLang="en-US" dirty="0" smtClean="0">
              <a:ea typeface="ヒラギノ角ゴ Pro W3" charset="-128"/>
            </a:endParaRPr>
          </a:p>
        </p:txBody>
      </p:sp>
    </p:spTree>
    <p:extLst>
      <p:ext uri="{BB962C8B-B14F-4D97-AF65-F5344CB8AC3E}">
        <p14:creationId xmlns:p14="http://schemas.microsoft.com/office/powerpoint/2010/main" val="297279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A" altLang="en-US" dirty="0" smtClean="0">
              <a:latin typeface="Arial" panose="020B0604020202020204" pitchFamily="34" charset="0"/>
              <a:ea typeface="ヒラギノ角ゴ Pro W3" charset="-128"/>
            </a:endParaRPr>
          </a:p>
        </p:txBody>
      </p:sp>
      <p:sp>
        <p:nvSpPr>
          <p:cNvPr id="5325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950" indent="-285750">
              <a:spcBef>
                <a:spcPct val="30000"/>
              </a:spcBef>
              <a:defRPr sz="1200">
                <a:solidFill>
                  <a:schemeClr val="tx1"/>
                </a:solidFill>
                <a:latin typeface="Arial" panose="020B0604020202020204" pitchFamily="34" charset="0"/>
                <a:ea typeface="ヒラギノ角ゴ Pro W3" charset="-128"/>
              </a:defRPr>
            </a:lvl2pPr>
            <a:lvl3pPr marL="1143000" indent="-228600">
              <a:spcBef>
                <a:spcPct val="30000"/>
              </a:spcBef>
              <a:defRPr sz="1200">
                <a:solidFill>
                  <a:schemeClr val="tx1"/>
                </a:solidFill>
                <a:latin typeface="Arial" panose="020B0604020202020204" pitchFamily="34" charset="0"/>
                <a:ea typeface="ヒラギノ角ゴ Pro W3" charset="-128"/>
              </a:defRPr>
            </a:lvl3pPr>
            <a:lvl4pPr marL="1600200" indent="-228600">
              <a:spcBef>
                <a:spcPct val="30000"/>
              </a:spcBef>
              <a:defRPr sz="1200">
                <a:solidFill>
                  <a:schemeClr val="tx1"/>
                </a:solidFill>
                <a:latin typeface="Arial" panose="020B0604020202020204" pitchFamily="34" charset="0"/>
                <a:ea typeface="ヒラギノ角ゴ Pro W3" charset="-128"/>
              </a:defRPr>
            </a:lvl4pPr>
            <a:lvl5pPr marL="2057400" indent="-228600">
              <a:spcBef>
                <a:spcPct val="30000"/>
              </a:spcBef>
              <a:defRPr sz="1200">
                <a:solidFill>
                  <a:schemeClr val="tx1"/>
                </a:solidFill>
                <a:latin typeface="Arial" panose="020B0604020202020204"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eaLnBrk="1" hangingPunct="1">
              <a:spcBef>
                <a:spcPct val="0"/>
              </a:spcBef>
            </a:pPr>
            <a:endParaRPr lang="en-US" altLang="en-US" dirty="0" smtClean="0">
              <a:solidFill>
                <a:srgbClr val="000000"/>
              </a:solidFill>
            </a:endParaRPr>
          </a:p>
        </p:txBody>
      </p:sp>
      <p:sp>
        <p:nvSpPr>
          <p:cNvPr id="532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950" indent="-285750">
              <a:spcBef>
                <a:spcPct val="30000"/>
              </a:spcBef>
              <a:defRPr sz="1200">
                <a:solidFill>
                  <a:schemeClr val="tx1"/>
                </a:solidFill>
                <a:latin typeface="Arial" panose="020B0604020202020204" pitchFamily="34" charset="0"/>
                <a:ea typeface="ヒラギノ角ゴ Pro W3" charset="-128"/>
              </a:defRPr>
            </a:lvl2pPr>
            <a:lvl3pPr marL="1143000" indent="-228600">
              <a:spcBef>
                <a:spcPct val="30000"/>
              </a:spcBef>
              <a:defRPr sz="1200">
                <a:solidFill>
                  <a:schemeClr val="tx1"/>
                </a:solidFill>
                <a:latin typeface="Arial" panose="020B0604020202020204" pitchFamily="34" charset="0"/>
                <a:ea typeface="ヒラギノ角ゴ Pro W3" charset="-128"/>
              </a:defRPr>
            </a:lvl3pPr>
            <a:lvl4pPr marL="1600200" indent="-228600">
              <a:spcBef>
                <a:spcPct val="30000"/>
              </a:spcBef>
              <a:defRPr sz="1200">
                <a:solidFill>
                  <a:schemeClr val="tx1"/>
                </a:solidFill>
                <a:latin typeface="Arial" panose="020B0604020202020204" pitchFamily="34" charset="0"/>
                <a:ea typeface="ヒラギノ角ゴ Pro W3" charset="-128"/>
              </a:defRPr>
            </a:lvl4pPr>
            <a:lvl5pPr marL="2057400" indent="-228600">
              <a:spcBef>
                <a:spcPct val="30000"/>
              </a:spcBef>
              <a:defRPr sz="1200">
                <a:solidFill>
                  <a:schemeClr val="tx1"/>
                </a:solidFill>
                <a:latin typeface="Arial" panose="020B0604020202020204"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eaLnBrk="1" hangingPunct="1">
              <a:spcBef>
                <a:spcPct val="0"/>
              </a:spcBef>
            </a:pPr>
            <a:fld id="{6A878639-F045-4B9A-BE04-DFC3E8D6F7EE}" type="slidenum">
              <a:rPr lang="en-US" altLang="en-US" smtClean="0">
                <a:solidFill>
                  <a:srgbClr val="000000"/>
                </a:solidFill>
              </a:rPr>
              <a:pPr eaLnBrk="1" hangingPunct="1">
                <a:spcBef>
                  <a:spcPct val="0"/>
                </a:spcBef>
              </a:pPr>
              <a:t>5</a:t>
            </a:fld>
            <a:endParaRPr lang="en-US" altLang="en-US" dirty="0" smtClean="0">
              <a:solidFill>
                <a:srgbClr val="000000"/>
              </a:solidFill>
            </a:endParaRPr>
          </a:p>
        </p:txBody>
      </p:sp>
    </p:spTree>
    <p:extLst>
      <p:ext uri="{BB962C8B-B14F-4D97-AF65-F5344CB8AC3E}">
        <p14:creationId xmlns:p14="http://schemas.microsoft.com/office/powerpoint/2010/main" val="398842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798" indent="-285691">
              <a:spcBef>
                <a:spcPct val="30000"/>
              </a:spcBef>
              <a:defRPr sz="1200">
                <a:solidFill>
                  <a:schemeClr val="tx1"/>
                </a:solidFill>
                <a:latin typeface="Arial" panose="020B0604020202020204" pitchFamily="34" charset="0"/>
                <a:ea typeface="ヒラギノ角ゴ Pro W3" charset="-128"/>
              </a:defRPr>
            </a:lvl2pPr>
            <a:lvl3pPr marL="1144353" indent="-228554">
              <a:spcBef>
                <a:spcPct val="30000"/>
              </a:spcBef>
              <a:defRPr sz="1200">
                <a:solidFill>
                  <a:schemeClr val="tx1"/>
                </a:solidFill>
                <a:latin typeface="Arial" panose="020B0604020202020204" pitchFamily="34" charset="0"/>
                <a:ea typeface="ヒラギノ角ゴ Pro W3" charset="-128"/>
              </a:defRPr>
            </a:lvl3pPr>
            <a:lvl4pPr marL="1601460" indent="-228554">
              <a:spcBef>
                <a:spcPct val="30000"/>
              </a:spcBef>
              <a:defRPr sz="1200">
                <a:solidFill>
                  <a:schemeClr val="tx1"/>
                </a:solidFill>
                <a:latin typeface="Arial" panose="020B0604020202020204" pitchFamily="34" charset="0"/>
                <a:ea typeface="ヒラギノ角ゴ Pro W3" charset="-128"/>
              </a:defRPr>
            </a:lvl4pPr>
            <a:lvl5pPr marL="2060153" indent="-228554">
              <a:spcBef>
                <a:spcPct val="30000"/>
              </a:spcBef>
              <a:defRPr sz="1200">
                <a:solidFill>
                  <a:schemeClr val="tx1"/>
                </a:solidFill>
                <a:latin typeface="Arial" panose="020B0604020202020204" pitchFamily="34" charset="0"/>
                <a:ea typeface="ヒラギノ角ゴ Pro W3" charset="-128"/>
              </a:defRPr>
            </a:lvl5pPr>
            <a:lvl6pPr marL="2517259"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4366"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31472"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8578" indent="-228554"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68600AD6-6AE8-44BB-A757-7E17BFD806CC}" type="slidenum">
              <a:rPr lang="en-US" altLang="en-US" smtClean="0">
                <a:solidFill>
                  <a:srgbClr val="000000"/>
                </a:solidFill>
              </a:rPr>
              <a:pPr>
                <a:spcBef>
                  <a:spcPct val="0"/>
                </a:spcBef>
              </a:pPr>
              <a:t>7</a:t>
            </a:fld>
            <a:endParaRPr lang="en-US" altLang="en-US" dirty="0" smtClean="0">
              <a:solidFill>
                <a:srgbClr val="000000"/>
              </a:solidFill>
            </a:endParaRPr>
          </a:p>
        </p:txBody>
      </p:sp>
    </p:spTree>
    <p:extLst>
      <p:ext uri="{BB962C8B-B14F-4D97-AF65-F5344CB8AC3E}">
        <p14:creationId xmlns:p14="http://schemas.microsoft.com/office/powerpoint/2010/main" val="346136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pitchFamily="-8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84" charset="-128"/>
              </a:defRPr>
            </a:lvl1pPr>
            <a:lvl2pPr marL="742950" indent="-285750">
              <a:spcBef>
                <a:spcPct val="30000"/>
              </a:spcBef>
              <a:defRPr sz="1200">
                <a:solidFill>
                  <a:schemeClr val="tx1"/>
                </a:solidFill>
                <a:latin typeface="Arial" panose="020B0604020202020204" pitchFamily="34" charset="0"/>
                <a:ea typeface="ヒラギノ角ゴ Pro W3" pitchFamily="-84" charset="-128"/>
              </a:defRPr>
            </a:lvl2pPr>
            <a:lvl3pPr marL="1144588" indent="-228600">
              <a:spcBef>
                <a:spcPct val="30000"/>
              </a:spcBef>
              <a:defRPr sz="1200">
                <a:solidFill>
                  <a:schemeClr val="tx1"/>
                </a:solidFill>
                <a:latin typeface="Arial" panose="020B0604020202020204" pitchFamily="34" charset="0"/>
                <a:ea typeface="ヒラギノ角ゴ Pro W3" pitchFamily="-84" charset="-128"/>
              </a:defRPr>
            </a:lvl3pPr>
            <a:lvl4pPr marL="1601788" indent="-228600">
              <a:spcBef>
                <a:spcPct val="30000"/>
              </a:spcBef>
              <a:defRPr sz="1200">
                <a:solidFill>
                  <a:schemeClr val="tx1"/>
                </a:solidFill>
                <a:latin typeface="Arial" panose="020B0604020202020204" pitchFamily="34" charset="0"/>
                <a:ea typeface="ヒラギノ角ゴ Pro W3" pitchFamily="-84" charset="-128"/>
              </a:defRPr>
            </a:lvl4pPr>
            <a:lvl5pPr marL="2060575" indent="-228600">
              <a:spcBef>
                <a:spcPct val="30000"/>
              </a:spcBef>
              <a:defRPr sz="1200">
                <a:solidFill>
                  <a:schemeClr val="tx1"/>
                </a:solidFill>
                <a:latin typeface="Arial" panose="020B0604020202020204" pitchFamily="34" charset="0"/>
                <a:ea typeface="ヒラギノ角ゴ Pro W3" pitchFamily="-84" charset="-128"/>
              </a:defRPr>
            </a:lvl5pPr>
            <a:lvl6pPr marL="25177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49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321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9375"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C7BE3D1E-63DA-47A1-839E-1CD9FD2ECB95}" type="slidenum">
              <a:rPr lang="en-US" altLang="en-US" smtClean="0">
                <a:solidFill>
                  <a:srgbClr val="000000"/>
                </a:solidFill>
              </a:rPr>
              <a:pPr>
                <a:spcBef>
                  <a:spcPct val="0"/>
                </a:spcBef>
              </a:pPr>
              <a:t>9</a:t>
            </a:fld>
            <a:endParaRPr lang="en-US" altLang="en-US" dirty="0" smtClean="0">
              <a:solidFill>
                <a:srgbClr val="000000"/>
              </a:solidFill>
            </a:endParaRPr>
          </a:p>
        </p:txBody>
      </p:sp>
    </p:spTree>
    <p:extLst>
      <p:ext uri="{BB962C8B-B14F-4D97-AF65-F5344CB8AC3E}">
        <p14:creationId xmlns:p14="http://schemas.microsoft.com/office/powerpoint/2010/main" val="685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latin typeface="Arial" panose="020B0604020202020204" pitchFamily="34" charset="0"/>
              <a:ea typeface="ヒラギノ角ゴ Pro W3"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874" indent="-285720">
              <a:spcBef>
                <a:spcPct val="30000"/>
              </a:spcBef>
              <a:defRPr sz="1200">
                <a:solidFill>
                  <a:schemeClr val="tx1"/>
                </a:solidFill>
                <a:latin typeface="Arial" panose="020B0604020202020204" pitchFamily="34" charset="0"/>
                <a:ea typeface="ヒラギノ角ゴ Pro W3" charset="-128"/>
              </a:defRPr>
            </a:lvl2pPr>
            <a:lvl3pPr marL="1144470" indent="-228577">
              <a:spcBef>
                <a:spcPct val="30000"/>
              </a:spcBef>
              <a:defRPr sz="1200">
                <a:solidFill>
                  <a:schemeClr val="tx1"/>
                </a:solidFill>
                <a:latin typeface="Arial" panose="020B0604020202020204" pitchFamily="34" charset="0"/>
                <a:ea typeface="ヒラギノ角ゴ Pro W3" charset="-128"/>
              </a:defRPr>
            </a:lvl3pPr>
            <a:lvl4pPr marL="1601624" indent="-228577">
              <a:spcBef>
                <a:spcPct val="30000"/>
              </a:spcBef>
              <a:defRPr sz="1200">
                <a:solidFill>
                  <a:schemeClr val="tx1"/>
                </a:solidFill>
                <a:latin typeface="Arial" panose="020B0604020202020204" pitchFamily="34" charset="0"/>
                <a:ea typeface="ヒラギノ角ゴ Pro W3" charset="-128"/>
              </a:defRPr>
            </a:lvl4pPr>
            <a:lvl5pPr marL="2060363" indent="-228577">
              <a:spcBef>
                <a:spcPct val="30000"/>
              </a:spcBef>
              <a:defRPr sz="1200">
                <a:solidFill>
                  <a:schemeClr val="tx1"/>
                </a:solidFill>
                <a:latin typeface="Arial" panose="020B0604020202020204" pitchFamily="34" charset="0"/>
                <a:ea typeface="ヒラギノ角ゴ Pro W3" charset="-128"/>
              </a:defRPr>
            </a:lvl5pPr>
            <a:lvl6pPr marL="2517516"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4669"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31822"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8975" indent="-228577"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73A4EC8F-CEB7-486A-88C3-A4B74CA8DE70}" type="slidenum">
              <a:rPr lang="en-US" altLang="en-US" smtClean="0">
                <a:solidFill>
                  <a:srgbClr val="000000"/>
                </a:solidFill>
              </a:rPr>
              <a:pPr>
                <a:spcBef>
                  <a:spcPct val="0"/>
                </a:spcBef>
              </a:pPr>
              <a:t>11</a:t>
            </a:fld>
            <a:endParaRPr lang="en-US" altLang="en-US" dirty="0" smtClean="0">
              <a:solidFill>
                <a:srgbClr val="000000"/>
              </a:solidFill>
            </a:endParaRPr>
          </a:p>
        </p:txBody>
      </p:sp>
    </p:spTree>
    <p:extLst>
      <p:ext uri="{BB962C8B-B14F-4D97-AF65-F5344CB8AC3E}">
        <p14:creationId xmlns:p14="http://schemas.microsoft.com/office/powerpoint/2010/main" val="56358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fld id="{095EEC4F-1289-EC45-BBB3-37914FD6118C}"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3630223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fld id="{095EEC4F-1289-EC45-BBB3-37914FD6118C}"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5581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oleObject" Target="../embeddings/oleObject14.bin"/><Relationship Id="rId2" Type="http://schemas.openxmlformats.org/officeDocument/2006/relationships/tags" Target="../tags/tag125.xml"/><Relationship Id="rId1" Type="http://schemas.openxmlformats.org/officeDocument/2006/relationships/vmlDrawing" Target="../drawings/vmlDrawing14.vml"/><Relationship Id="rId6" Type="http://schemas.openxmlformats.org/officeDocument/2006/relationships/tags" Target="../tags/tag129.xml"/><Relationship Id="rId11" Type="http://schemas.openxmlformats.org/officeDocument/2006/relationships/slideMaster" Target="../slideMasters/slideMaster9.xml"/><Relationship Id="rId5" Type="http://schemas.openxmlformats.org/officeDocument/2006/relationships/tags" Target="../tags/tag12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oleObject" Target="../embeddings/oleObject16.bin"/><Relationship Id="rId2" Type="http://schemas.openxmlformats.org/officeDocument/2006/relationships/tags" Target="../tags/tag144.xml"/><Relationship Id="rId1" Type="http://schemas.openxmlformats.org/officeDocument/2006/relationships/vmlDrawing" Target="../drawings/vmlDrawing16.vml"/><Relationship Id="rId6" Type="http://schemas.openxmlformats.org/officeDocument/2006/relationships/tags" Target="../tags/tag148.xml"/><Relationship Id="rId11" Type="http://schemas.openxmlformats.org/officeDocument/2006/relationships/slideMaster" Target="../slideMasters/slideMaster10.xml"/><Relationship Id="rId5" Type="http://schemas.openxmlformats.org/officeDocument/2006/relationships/tags" Target="../tags/tag147.xml"/><Relationship Id="rId10" Type="http://schemas.openxmlformats.org/officeDocument/2006/relationships/tags" Target="../tags/tag152.xml"/><Relationship Id="rId4" Type="http://schemas.openxmlformats.org/officeDocument/2006/relationships/tags" Target="../tags/tag146.xml"/><Relationship Id="rId9" Type="http://schemas.openxmlformats.org/officeDocument/2006/relationships/tags" Target="../tags/tag15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oleObject" Target="../embeddings/oleObject18.bin"/><Relationship Id="rId2" Type="http://schemas.openxmlformats.org/officeDocument/2006/relationships/tags" Target="../tags/tag163.xml"/><Relationship Id="rId1" Type="http://schemas.openxmlformats.org/officeDocument/2006/relationships/vmlDrawing" Target="../drawings/vmlDrawing18.vml"/><Relationship Id="rId6" Type="http://schemas.openxmlformats.org/officeDocument/2006/relationships/tags" Target="../tags/tag167.xml"/><Relationship Id="rId11" Type="http://schemas.openxmlformats.org/officeDocument/2006/relationships/slideMaster" Target="../slideMasters/slideMaster11.xml"/><Relationship Id="rId5" Type="http://schemas.openxmlformats.org/officeDocument/2006/relationships/tags" Target="../tags/tag166.xml"/><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8" Type="http://schemas.openxmlformats.org/officeDocument/2006/relationships/tags" Target="../tags/tag188.xml"/><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oleObject" Target="../embeddings/oleObject20.bin"/><Relationship Id="rId2" Type="http://schemas.openxmlformats.org/officeDocument/2006/relationships/tags" Target="../tags/tag182.xml"/><Relationship Id="rId1" Type="http://schemas.openxmlformats.org/officeDocument/2006/relationships/vmlDrawing" Target="../drawings/vmlDrawing20.vml"/><Relationship Id="rId6" Type="http://schemas.openxmlformats.org/officeDocument/2006/relationships/tags" Target="../tags/tag186.xml"/><Relationship Id="rId11" Type="http://schemas.openxmlformats.org/officeDocument/2006/relationships/slideMaster" Target="../slideMasters/slideMaster12.xml"/><Relationship Id="rId5" Type="http://schemas.openxmlformats.org/officeDocument/2006/relationships/tags" Target="../tags/tag185.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8" Type="http://schemas.openxmlformats.org/officeDocument/2006/relationships/tags" Target="../tags/tag207.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oleObject" Target="../embeddings/oleObject22.bin"/><Relationship Id="rId2" Type="http://schemas.openxmlformats.org/officeDocument/2006/relationships/tags" Target="../tags/tag201.xml"/><Relationship Id="rId1" Type="http://schemas.openxmlformats.org/officeDocument/2006/relationships/vmlDrawing" Target="../drawings/vmlDrawing22.vml"/><Relationship Id="rId6" Type="http://schemas.openxmlformats.org/officeDocument/2006/relationships/tags" Target="../tags/tag205.xml"/><Relationship Id="rId11" Type="http://schemas.openxmlformats.org/officeDocument/2006/relationships/slideMaster" Target="../slideMasters/slideMaster13.xml"/><Relationship Id="rId5" Type="http://schemas.openxmlformats.org/officeDocument/2006/relationships/tags" Target="../tags/tag204.xml"/><Relationship Id="rId10" Type="http://schemas.openxmlformats.org/officeDocument/2006/relationships/tags" Target="../tags/tag209.xml"/><Relationship Id="rId4" Type="http://schemas.openxmlformats.org/officeDocument/2006/relationships/tags" Target="../tags/tag203.xml"/><Relationship Id="rId9" Type="http://schemas.openxmlformats.org/officeDocument/2006/relationships/tags" Target="../tags/tag208.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8" Type="http://schemas.openxmlformats.org/officeDocument/2006/relationships/tags" Target="../tags/tag226.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oleObject" Target="../embeddings/oleObject24.bin"/><Relationship Id="rId2" Type="http://schemas.openxmlformats.org/officeDocument/2006/relationships/tags" Target="../tags/tag220.xml"/><Relationship Id="rId1" Type="http://schemas.openxmlformats.org/officeDocument/2006/relationships/vmlDrawing" Target="../drawings/vmlDrawing24.vml"/><Relationship Id="rId6" Type="http://schemas.openxmlformats.org/officeDocument/2006/relationships/tags" Target="../tags/tag224.xml"/><Relationship Id="rId11" Type="http://schemas.openxmlformats.org/officeDocument/2006/relationships/slideMaster" Target="../slideMasters/slideMaster14.xml"/><Relationship Id="rId5" Type="http://schemas.openxmlformats.org/officeDocument/2006/relationships/tags" Target="../tags/tag223.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8" Type="http://schemas.openxmlformats.org/officeDocument/2006/relationships/tags" Target="../tags/tag245.xml"/><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oleObject" Target="../embeddings/oleObject26.bin"/><Relationship Id="rId2" Type="http://schemas.openxmlformats.org/officeDocument/2006/relationships/tags" Target="../tags/tag239.xml"/><Relationship Id="rId1" Type="http://schemas.openxmlformats.org/officeDocument/2006/relationships/vmlDrawing" Target="../drawings/vmlDrawing26.vml"/><Relationship Id="rId6" Type="http://schemas.openxmlformats.org/officeDocument/2006/relationships/tags" Target="../tags/tag243.xml"/><Relationship Id="rId11" Type="http://schemas.openxmlformats.org/officeDocument/2006/relationships/slideMaster" Target="../slideMasters/slideMaster15.xml"/><Relationship Id="rId5" Type="http://schemas.openxmlformats.org/officeDocument/2006/relationships/tags" Target="../tags/tag242.xml"/><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8" Type="http://schemas.openxmlformats.org/officeDocument/2006/relationships/tags" Target="../tags/tag264.xml"/><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oleObject" Target="../embeddings/oleObject28.bin"/><Relationship Id="rId2" Type="http://schemas.openxmlformats.org/officeDocument/2006/relationships/tags" Target="../tags/tag258.xml"/><Relationship Id="rId1" Type="http://schemas.openxmlformats.org/officeDocument/2006/relationships/vmlDrawing" Target="../drawings/vmlDrawing28.vml"/><Relationship Id="rId6" Type="http://schemas.openxmlformats.org/officeDocument/2006/relationships/tags" Target="../tags/tag262.xml"/><Relationship Id="rId11" Type="http://schemas.openxmlformats.org/officeDocument/2006/relationships/slideMaster" Target="../slideMasters/slideMaster16.xml"/><Relationship Id="rId5" Type="http://schemas.openxmlformats.org/officeDocument/2006/relationships/tags" Target="../tags/tag261.xml"/><Relationship Id="rId10" Type="http://schemas.openxmlformats.org/officeDocument/2006/relationships/tags" Target="../tags/tag266.xml"/><Relationship Id="rId4" Type="http://schemas.openxmlformats.org/officeDocument/2006/relationships/tags" Target="../tags/tag260.xml"/><Relationship Id="rId9" Type="http://schemas.openxmlformats.org/officeDocument/2006/relationships/tags" Target="../tags/tag26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8" Type="http://schemas.openxmlformats.org/officeDocument/2006/relationships/tags" Target="../tags/tag283.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oleObject" Target="../embeddings/oleObject30.bin"/><Relationship Id="rId2" Type="http://schemas.openxmlformats.org/officeDocument/2006/relationships/tags" Target="../tags/tag277.xml"/><Relationship Id="rId1" Type="http://schemas.openxmlformats.org/officeDocument/2006/relationships/vmlDrawing" Target="../drawings/vmlDrawing30.vml"/><Relationship Id="rId6" Type="http://schemas.openxmlformats.org/officeDocument/2006/relationships/tags" Target="../tags/tag281.xml"/><Relationship Id="rId11" Type="http://schemas.openxmlformats.org/officeDocument/2006/relationships/slideMaster" Target="../slideMasters/slideMaster17.xml"/><Relationship Id="rId5" Type="http://schemas.openxmlformats.org/officeDocument/2006/relationships/tags" Target="../tags/tag280.xml"/><Relationship Id="rId10" Type="http://schemas.openxmlformats.org/officeDocument/2006/relationships/tags" Target="../tags/tag285.xml"/><Relationship Id="rId4" Type="http://schemas.openxmlformats.org/officeDocument/2006/relationships/tags" Target="../tags/tag279.xml"/><Relationship Id="rId9" Type="http://schemas.openxmlformats.org/officeDocument/2006/relationships/tags" Target="../tags/tag28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8" Type="http://schemas.openxmlformats.org/officeDocument/2006/relationships/tags" Target="../tags/tag302.xml"/><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oleObject" Target="../embeddings/oleObject32.bin"/><Relationship Id="rId2" Type="http://schemas.openxmlformats.org/officeDocument/2006/relationships/tags" Target="../tags/tag296.xml"/><Relationship Id="rId1" Type="http://schemas.openxmlformats.org/officeDocument/2006/relationships/vmlDrawing" Target="../drawings/vmlDrawing32.vml"/><Relationship Id="rId6" Type="http://schemas.openxmlformats.org/officeDocument/2006/relationships/tags" Target="../tags/tag300.xml"/><Relationship Id="rId11" Type="http://schemas.openxmlformats.org/officeDocument/2006/relationships/slideMaster" Target="../slideMasters/slideMaster18.xml"/><Relationship Id="rId5" Type="http://schemas.openxmlformats.org/officeDocument/2006/relationships/tags" Target="../tags/tag299.xml"/><Relationship Id="rId10" Type="http://schemas.openxmlformats.org/officeDocument/2006/relationships/tags" Target="../tags/tag304.xml"/><Relationship Id="rId4" Type="http://schemas.openxmlformats.org/officeDocument/2006/relationships/tags" Target="../tags/tag298.xml"/><Relationship Id="rId9" Type="http://schemas.openxmlformats.org/officeDocument/2006/relationships/tags" Target="../tags/tag30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8" Type="http://schemas.openxmlformats.org/officeDocument/2006/relationships/tags" Target="../tags/tag321.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oleObject" Target="../embeddings/oleObject34.bin"/><Relationship Id="rId2" Type="http://schemas.openxmlformats.org/officeDocument/2006/relationships/tags" Target="../tags/tag315.xml"/><Relationship Id="rId1" Type="http://schemas.openxmlformats.org/officeDocument/2006/relationships/vmlDrawing" Target="../drawings/vmlDrawing34.vml"/><Relationship Id="rId6" Type="http://schemas.openxmlformats.org/officeDocument/2006/relationships/tags" Target="../tags/tag319.xml"/><Relationship Id="rId11" Type="http://schemas.openxmlformats.org/officeDocument/2006/relationships/slideMaster" Target="../slideMasters/slideMaster19.xml"/><Relationship Id="rId5" Type="http://schemas.openxmlformats.org/officeDocument/2006/relationships/tags" Target="../tags/tag318.xml"/><Relationship Id="rId10" Type="http://schemas.openxmlformats.org/officeDocument/2006/relationships/tags" Target="../tags/tag323.xml"/><Relationship Id="rId4" Type="http://schemas.openxmlformats.org/officeDocument/2006/relationships/tags" Target="../tags/tag317.xml"/><Relationship Id="rId9" Type="http://schemas.openxmlformats.org/officeDocument/2006/relationships/tags" Target="../tags/tag32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8" Type="http://schemas.openxmlformats.org/officeDocument/2006/relationships/tags" Target="../tags/tag340.xml"/><Relationship Id="rId3" Type="http://schemas.openxmlformats.org/officeDocument/2006/relationships/tags" Target="../tags/tag335.xml"/><Relationship Id="rId7" Type="http://schemas.openxmlformats.org/officeDocument/2006/relationships/tags" Target="../tags/tag339.xml"/><Relationship Id="rId2" Type="http://schemas.openxmlformats.org/officeDocument/2006/relationships/tags" Target="../tags/tag334.xml"/><Relationship Id="rId1" Type="http://schemas.openxmlformats.org/officeDocument/2006/relationships/vmlDrawing" Target="../drawings/vmlDrawing36.vml"/><Relationship Id="rId6" Type="http://schemas.openxmlformats.org/officeDocument/2006/relationships/tags" Target="../tags/tag338.xml"/><Relationship Id="rId11" Type="http://schemas.openxmlformats.org/officeDocument/2006/relationships/oleObject" Target="../embeddings/oleObject36.bin"/><Relationship Id="rId5" Type="http://schemas.openxmlformats.org/officeDocument/2006/relationships/tags" Target="../tags/tag337.xml"/><Relationship Id="rId10" Type="http://schemas.openxmlformats.org/officeDocument/2006/relationships/slideMaster" Target="../slideMasters/slideMaster20.xml"/><Relationship Id="rId4" Type="http://schemas.openxmlformats.org/officeDocument/2006/relationships/tags" Target="../tags/tag336.xml"/><Relationship Id="rId9" Type="http://schemas.openxmlformats.org/officeDocument/2006/relationships/tags" Target="../tags/tag341.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8" Type="http://schemas.openxmlformats.org/officeDocument/2006/relationships/tags" Target="../tags/tag358.xml"/><Relationship Id="rId3" Type="http://schemas.openxmlformats.org/officeDocument/2006/relationships/tags" Target="../tags/tag353.xml"/><Relationship Id="rId7" Type="http://schemas.openxmlformats.org/officeDocument/2006/relationships/tags" Target="../tags/tag357.xml"/><Relationship Id="rId2" Type="http://schemas.openxmlformats.org/officeDocument/2006/relationships/tags" Target="../tags/tag352.xml"/><Relationship Id="rId1" Type="http://schemas.openxmlformats.org/officeDocument/2006/relationships/vmlDrawing" Target="../drawings/vmlDrawing38.vml"/><Relationship Id="rId6" Type="http://schemas.openxmlformats.org/officeDocument/2006/relationships/tags" Target="../tags/tag356.xml"/><Relationship Id="rId11" Type="http://schemas.openxmlformats.org/officeDocument/2006/relationships/oleObject" Target="../embeddings/oleObject38.bin"/><Relationship Id="rId5" Type="http://schemas.openxmlformats.org/officeDocument/2006/relationships/tags" Target="../tags/tag355.xml"/><Relationship Id="rId10" Type="http://schemas.openxmlformats.org/officeDocument/2006/relationships/slideMaster" Target="../slideMasters/slideMaster21.xml"/><Relationship Id="rId4" Type="http://schemas.openxmlformats.org/officeDocument/2006/relationships/tags" Target="../tags/tag354.xml"/><Relationship Id="rId9" Type="http://schemas.openxmlformats.org/officeDocument/2006/relationships/tags" Target="../tags/tag359.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8" Type="http://schemas.openxmlformats.org/officeDocument/2006/relationships/tags" Target="../tags/tag376.xml"/><Relationship Id="rId3" Type="http://schemas.openxmlformats.org/officeDocument/2006/relationships/tags" Target="../tags/tag371.xml"/><Relationship Id="rId7" Type="http://schemas.openxmlformats.org/officeDocument/2006/relationships/tags" Target="../tags/tag375.xml"/><Relationship Id="rId2" Type="http://schemas.openxmlformats.org/officeDocument/2006/relationships/tags" Target="../tags/tag370.xml"/><Relationship Id="rId1" Type="http://schemas.openxmlformats.org/officeDocument/2006/relationships/vmlDrawing" Target="../drawings/vmlDrawing40.vml"/><Relationship Id="rId6" Type="http://schemas.openxmlformats.org/officeDocument/2006/relationships/tags" Target="../tags/tag374.xml"/><Relationship Id="rId11" Type="http://schemas.openxmlformats.org/officeDocument/2006/relationships/oleObject" Target="../embeddings/oleObject40.bin"/><Relationship Id="rId5" Type="http://schemas.openxmlformats.org/officeDocument/2006/relationships/tags" Target="../tags/tag373.xml"/><Relationship Id="rId10" Type="http://schemas.openxmlformats.org/officeDocument/2006/relationships/slideMaster" Target="../slideMasters/slideMaster22.xml"/><Relationship Id="rId4" Type="http://schemas.openxmlformats.org/officeDocument/2006/relationships/tags" Target="../tags/tag372.xml"/><Relationship Id="rId9" Type="http://schemas.openxmlformats.org/officeDocument/2006/relationships/tags" Target="../tags/tag377.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8" Type="http://schemas.openxmlformats.org/officeDocument/2006/relationships/tags" Target="../tags/tag394.xml"/><Relationship Id="rId3" Type="http://schemas.openxmlformats.org/officeDocument/2006/relationships/tags" Target="../tags/tag389.xml"/><Relationship Id="rId7" Type="http://schemas.openxmlformats.org/officeDocument/2006/relationships/tags" Target="../tags/tag393.xml"/><Relationship Id="rId2" Type="http://schemas.openxmlformats.org/officeDocument/2006/relationships/tags" Target="../tags/tag388.xml"/><Relationship Id="rId1" Type="http://schemas.openxmlformats.org/officeDocument/2006/relationships/vmlDrawing" Target="../drawings/vmlDrawing42.vml"/><Relationship Id="rId6" Type="http://schemas.openxmlformats.org/officeDocument/2006/relationships/tags" Target="../tags/tag392.xml"/><Relationship Id="rId11" Type="http://schemas.openxmlformats.org/officeDocument/2006/relationships/oleObject" Target="../embeddings/oleObject42.bin"/><Relationship Id="rId5" Type="http://schemas.openxmlformats.org/officeDocument/2006/relationships/tags" Target="../tags/tag391.xml"/><Relationship Id="rId10" Type="http://schemas.openxmlformats.org/officeDocument/2006/relationships/slideMaster" Target="../slideMasters/slideMaster23.xml"/><Relationship Id="rId4" Type="http://schemas.openxmlformats.org/officeDocument/2006/relationships/tags" Target="../tags/tag390.xml"/><Relationship Id="rId9" Type="http://schemas.openxmlformats.org/officeDocument/2006/relationships/tags" Target="../tags/tag39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8" Type="http://schemas.openxmlformats.org/officeDocument/2006/relationships/tags" Target="../tags/tag412.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tags" Target="../tags/tag406.xml"/><Relationship Id="rId1" Type="http://schemas.openxmlformats.org/officeDocument/2006/relationships/vmlDrawing" Target="../drawings/vmlDrawing44.vml"/><Relationship Id="rId6" Type="http://schemas.openxmlformats.org/officeDocument/2006/relationships/tags" Target="../tags/tag410.xml"/><Relationship Id="rId11" Type="http://schemas.openxmlformats.org/officeDocument/2006/relationships/oleObject" Target="../embeddings/oleObject44.bin"/><Relationship Id="rId5" Type="http://schemas.openxmlformats.org/officeDocument/2006/relationships/tags" Target="../tags/tag409.xml"/><Relationship Id="rId10" Type="http://schemas.openxmlformats.org/officeDocument/2006/relationships/slideMaster" Target="../slideMasters/slideMaster24.xml"/><Relationship Id="rId4" Type="http://schemas.openxmlformats.org/officeDocument/2006/relationships/tags" Target="../tags/tag408.xml"/><Relationship Id="rId9" Type="http://schemas.openxmlformats.org/officeDocument/2006/relationships/tags" Target="../tags/tag413.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8" Type="http://schemas.openxmlformats.org/officeDocument/2006/relationships/tags" Target="../tags/tag430.xml"/><Relationship Id="rId3" Type="http://schemas.openxmlformats.org/officeDocument/2006/relationships/tags" Target="../tags/tag425.xml"/><Relationship Id="rId7" Type="http://schemas.openxmlformats.org/officeDocument/2006/relationships/tags" Target="../tags/tag429.xml"/><Relationship Id="rId2" Type="http://schemas.openxmlformats.org/officeDocument/2006/relationships/tags" Target="../tags/tag424.xml"/><Relationship Id="rId1" Type="http://schemas.openxmlformats.org/officeDocument/2006/relationships/vmlDrawing" Target="../drawings/vmlDrawing46.vml"/><Relationship Id="rId6" Type="http://schemas.openxmlformats.org/officeDocument/2006/relationships/tags" Target="../tags/tag428.xml"/><Relationship Id="rId11" Type="http://schemas.openxmlformats.org/officeDocument/2006/relationships/oleObject" Target="../embeddings/oleObject46.bin"/><Relationship Id="rId5" Type="http://schemas.openxmlformats.org/officeDocument/2006/relationships/tags" Target="../tags/tag427.xml"/><Relationship Id="rId10" Type="http://schemas.openxmlformats.org/officeDocument/2006/relationships/slideMaster" Target="../slideMasters/slideMaster25.xml"/><Relationship Id="rId4" Type="http://schemas.openxmlformats.org/officeDocument/2006/relationships/tags" Target="../tags/tag426.xml"/><Relationship Id="rId9" Type="http://schemas.openxmlformats.org/officeDocument/2006/relationships/tags" Target="../tags/tag431.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8" Type="http://schemas.openxmlformats.org/officeDocument/2006/relationships/tags" Target="../tags/tag448.xml"/><Relationship Id="rId3" Type="http://schemas.openxmlformats.org/officeDocument/2006/relationships/tags" Target="../tags/tag443.xml"/><Relationship Id="rId7" Type="http://schemas.openxmlformats.org/officeDocument/2006/relationships/tags" Target="../tags/tag447.xml"/><Relationship Id="rId2" Type="http://schemas.openxmlformats.org/officeDocument/2006/relationships/tags" Target="../tags/tag442.xml"/><Relationship Id="rId1" Type="http://schemas.openxmlformats.org/officeDocument/2006/relationships/vmlDrawing" Target="../drawings/vmlDrawing48.vml"/><Relationship Id="rId6" Type="http://schemas.openxmlformats.org/officeDocument/2006/relationships/tags" Target="../tags/tag446.xml"/><Relationship Id="rId11" Type="http://schemas.openxmlformats.org/officeDocument/2006/relationships/oleObject" Target="../embeddings/oleObject48.bin"/><Relationship Id="rId5" Type="http://schemas.openxmlformats.org/officeDocument/2006/relationships/tags" Target="../tags/tag445.xml"/><Relationship Id="rId10" Type="http://schemas.openxmlformats.org/officeDocument/2006/relationships/slideMaster" Target="../slideMasters/slideMaster26.xml"/><Relationship Id="rId4" Type="http://schemas.openxmlformats.org/officeDocument/2006/relationships/tags" Target="../tags/tag444.xml"/><Relationship Id="rId9" Type="http://schemas.openxmlformats.org/officeDocument/2006/relationships/tags" Target="../tags/tag449.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8" Type="http://schemas.openxmlformats.org/officeDocument/2006/relationships/tags" Target="../tags/tag466.xml"/><Relationship Id="rId3" Type="http://schemas.openxmlformats.org/officeDocument/2006/relationships/tags" Target="../tags/tag461.xml"/><Relationship Id="rId7" Type="http://schemas.openxmlformats.org/officeDocument/2006/relationships/tags" Target="../tags/tag465.xml"/><Relationship Id="rId2" Type="http://schemas.openxmlformats.org/officeDocument/2006/relationships/tags" Target="../tags/tag460.xml"/><Relationship Id="rId1" Type="http://schemas.openxmlformats.org/officeDocument/2006/relationships/vmlDrawing" Target="../drawings/vmlDrawing50.vml"/><Relationship Id="rId6" Type="http://schemas.openxmlformats.org/officeDocument/2006/relationships/tags" Target="../tags/tag464.xml"/><Relationship Id="rId11" Type="http://schemas.openxmlformats.org/officeDocument/2006/relationships/oleObject" Target="../embeddings/oleObject50.bin"/><Relationship Id="rId5" Type="http://schemas.openxmlformats.org/officeDocument/2006/relationships/tags" Target="../tags/tag463.xml"/><Relationship Id="rId10" Type="http://schemas.openxmlformats.org/officeDocument/2006/relationships/slideMaster" Target="../slideMasters/slideMaster27.xml"/><Relationship Id="rId4" Type="http://schemas.openxmlformats.org/officeDocument/2006/relationships/tags" Target="../tags/tag462.xml"/><Relationship Id="rId9" Type="http://schemas.openxmlformats.org/officeDocument/2006/relationships/tags" Target="../tags/tag467.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8" Type="http://schemas.openxmlformats.org/officeDocument/2006/relationships/tags" Target="../tags/tag484.xml"/><Relationship Id="rId3" Type="http://schemas.openxmlformats.org/officeDocument/2006/relationships/tags" Target="../tags/tag479.xml"/><Relationship Id="rId7" Type="http://schemas.openxmlformats.org/officeDocument/2006/relationships/tags" Target="../tags/tag483.xml"/><Relationship Id="rId12" Type="http://schemas.openxmlformats.org/officeDocument/2006/relationships/oleObject" Target="../embeddings/oleObject52.bin"/><Relationship Id="rId2" Type="http://schemas.openxmlformats.org/officeDocument/2006/relationships/tags" Target="../tags/tag478.xml"/><Relationship Id="rId1" Type="http://schemas.openxmlformats.org/officeDocument/2006/relationships/vmlDrawing" Target="../drawings/vmlDrawing52.vml"/><Relationship Id="rId6" Type="http://schemas.openxmlformats.org/officeDocument/2006/relationships/tags" Target="../tags/tag482.xml"/><Relationship Id="rId11" Type="http://schemas.openxmlformats.org/officeDocument/2006/relationships/slideMaster" Target="../slideMasters/slideMaster28.xml"/><Relationship Id="rId5" Type="http://schemas.openxmlformats.org/officeDocument/2006/relationships/tags" Target="../tags/tag481.xml"/><Relationship Id="rId10" Type="http://schemas.openxmlformats.org/officeDocument/2006/relationships/tags" Target="../tags/tag486.xml"/><Relationship Id="rId4" Type="http://schemas.openxmlformats.org/officeDocument/2006/relationships/tags" Target="../tags/tag480.xml"/><Relationship Id="rId9" Type="http://schemas.openxmlformats.org/officeDocument/2006/relationships/tags" Target="../tags/tag485.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8" Type="http://schemas.openxmlformats.org/officeDocument/2006/relationships/tags" Target="../tags/tag503.xml"/><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oleObject" Target="../embeddings/oleObject54.bin"/><Relationship Id="rId2" Type="http://schemas.openxmlformats.org/officeDocument/2006/relationships/tags" Target="../tags/tag497.xml"/><Relationship Id="rId1" Type="http://schemas.openxmlformats.org/officeDocument/2006/relationships/vmlDrawing" Target="../drawings/vmlDrawing54.vml"/><Relationship Id="rId6" Type="http://schemas.openxmlformats.org/officeDocument/2006/relationships/tags" Target="../tags/tag501.xml"/><Relationship Id="rId11" Type="http://schemas.openxmlformats.org/officeDocument/2006/relationships/slideMaster" Target="../slideMasters/slideMaster29.xml"/><Relationship Id="rId5" Type="http://schemas.openxmlformats.org/officeDocument/2006/relationships/tags" Target="../tags/tag500.xml"/><Relationship Id="rId10" Type="http://schemas.openxmlformats.org/officeDocument/2006/relationships/tags" Target="../tags/tag505.xml"/><Relationship Id="rId4" Type="http://schemas.openxmlformats.org/officeDocument/2006/relationships/tags" Target="../tags/tag499.xml"/><Relationship Id="rId9" Type="http://schemas.openxmlformats.org/officeDocument/2006/relationships/tags" Target="../tags/tag50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8" Type="http://schemas.openxmlformats.org/officeDocument/2006/relationships/tags" Target="../tags/tag522.xml"/><Relationship Id="rId3" Type="http://schemas.openxmlformats.org/officeDocument/2006/relationships/tags" Target="../tags/tag517.xml"/><Relationship Id="rId7" Type="http://schemas.openxmlformats.org/officeDocument/2006/relationships/tags" Target="../tags/tag521.xml"/><Relationship Id="rId12" Type="http://schemas.openxmlformats.org/officeDocument/2006/relationships/oleObject" Target="../embeddings/oleObject56.bin"/><Relationship Id="rId2" Type="http://schemas.openxmlformats.org/officeDocument/2006/relationships/tags" Target="../tags/tag516.xml"/><Relationship Id="rId1" Type="http://schemas.openxmlformats.org/officeDocument/2006/relationships/vmlDrawing" Target="../drawings/vmlDrawing56.vml"/><Relationship Id="rId6" Type="http://schemas.openxmlformats.org/officeDocument/2006/relationships/tags" Target="../tags/tag520.xml"/><Relationship Id="rId11" Type="http://schemas.openxmlformats.org/officeDocument/2006/relationships/slideMaster" Target="../slideMasters/slideMaster30.xml"/><Relationship Id="rId5" Type="http://schemas.openxmlformats.org/officeDocument/2006/relationships/tags" Target="../tags/tag519.xml"/><Relationship Id="rId10" Type="http://schemas.openxmlformats.org/officeDocument/2006/relationships/tags" Target="../tags/tag524.xml"/><Relationship Id="rId4" Type="http://schemas.openxmlformats.org/officeDocument/2006/relationships/tags" Target="../tags/tag518.xml"/><Relationship Id="rId9" Type="http://schemas.openxmlformats.org/officeDocument/2006/relationships/tags" Target="../tags/tag523.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oleObject" Target="../embeddings/oleObject2.bin"/><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tags" Target="../tags/tag15.xml"/><Relationship Id="rId11" Type="http://schemas.openxmlformats.org/officeDocument/2006/relationships/slideMaster" Target="../slideMasters/slideMaster3.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8.xml.rels><?xml version="1.0" encoding="UTF-8" standalone="yes"?>
<Relationships xmlns="http://schemas.openxmlformats.org/package/2006/relationships"><Relationship Id="rId8" Type="http://schemas.openxmlformats.org/officeDocument/2006/relationships/tags" Target="../tags/tag541.xml"/><Relationship Id="rId3" Type="http://schemas.openxmlformats.org/officeDocument/2006/relationships/tags" Target="../tags/tag536.xml"/><Relationship Id="rId7" Type="http://schemas.openxmlformats.org/officeDocument/2006/relationships/tags" Target="../tags/tag540.xml"/><Relationship Id="rId12" Type="http://schemas.openxmlformats.org/officeDocument/2006/relationships/oleObject" Target="../embeddings/oleObject58.bin"/><Relationship Id="rId2" Type="http://schemas.openxmlformats.org/officeDocument/2006/relationships/tags" Target="../tags/tag535.xml"/><Relationship Id="rId1" Type="http://schemas.openxmlformats.org/officeDocument/2006/relationships/vmlDrawing" Target="../drawings/vmlDrawing58.vml"/><Relationship Id="rId6" Type="http://schemas.openxmlformats.org/officeDocument/2006/relationships/tags" Target="../tags/tag539.xml"/><Relationship Id="rId11" Type="http://schemas.openxmlformats.org/officeDocument/2006/relationships/slideMaster" Target="../slideMasters/slideMaster31.xml"/><Relationship Id="rId5" Type="http://schemas.openxmlformats.org/officeDocument/2006/relationships/tags" Target="../tags/tag538.xml"/><Relationship Id="rId10" Type="http://schemas.openxmlformats.org/officeDocument/2006/relationships/tags" Target="../tags/tag543.xml"/><Relationship Id="rId4" Type="http://schemas.openxmlformats.org/officeDocument/2006/relationships/tags" Target="../tags/tag537.xml"/><Relationship Id="rId9" Type="http://schemas.openxmlformats.org/officeDocument/2006/relationships/tags" Target="../tags/tag542.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8" Type="http://schemas.openxmlformats.org/officeDocument/2006/relationships/tags" Target="../tags/tag560.xml"/><Relationship Id="rId3" Type="http://schemas.openxmlformats.org/officeDocument/2006/relationships/tags" Target="../tags/tag555.xml"/><Relationship Id="rId7" Type="http://schemas.openxmlformats.org/officeDocument/2006/relationships/tags" Target="../tags/tag559.xml"/><Relationship Id="rId12" Type="http://schemas.openxmlformats.org/officeDocument/2006/relationships/oleObject" Target="../embeddings/oleObject60.bin"/><Relationship Id="rId2" Type="http://schemas.openxmlformats.org/officeDocument/2006/relationships/tags" Target="../tags/tag554.xml"/><Relationship Id="rId1" Type="http://schemas.openxmlformats.org/officeDocument/2006/relationships/vmlDrawing" Target="../drawings/vmlDrawing60.vml"/><Relationship Id="rId6" Type="http://schemas.openxmlformats.org/officeDocument/2006/relationships/tags" Target="../tags/tag558.xml"/><Relationship Id="rId11" Type="http://schemas.openxmlformats.org/officeDocument/2006/relationships/slideMaster" Target="../slideMasters/slideMaster32.xml"/><Relationship Id="rId5" Type="http://schemas.openxmlformats.org/officeDocument/2006/relationships/tags" Target="../tags/tag557.xml"/><Relationship Id="rId10" Type="http://schemas.openxmlformats.org/officeDocument/2006/relationships/tags" Target="../tags/tag562.xml"/><Relationship Id="rId4" Type="http://schemas.openxmlformats.org/officeDocument/2006/relationships/tags" Target="../tags/tag556.xml"/><Relationship Id="rId9" Type="http://schemas.openxmlformats.org/officeDocument/2006/relationships/tags" Target="../tags/tag561.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2.xml.rels><?xml version="1.0" encoding="UTF-8" standalone="yes"?>
<Relationships xmlns="http://schemas.openxmlformats.org/package/2006/relationships"><Relationship Id="rId8" Type="http://schemas.openxmlformats.org/officeDocument/2006/relationships/tags" Target="../tags/tag579.xml"/><Relationship Id="rId3" Type="http://schemas.openxmlformats.org/officeDocument/2006/relationships/tags" Target="../tags/tag574.xml"/><Relationship Id="rId7" Type="http://schemas.openxmlformats.org/officeDocument/2006/relationships/tags" Target="../tags/tag578.xml"/><Relationship Id="rId12" Type="http://schemas.openxmlformats.org/officeDocument/2006/relationships/oleObject" Target="../embeddings/oleObject62.bin"/><Relationship Id="rId2" Type="http://schemas.openxmlformats.org/officeDocument/2006/relationships/tags" Target="../tags/tag573.xml"/><Relationship Id="rId1" Type="http://schemas.openxmlformats.org/officeDocument/2006/relationships/vmlDrawing" Target="../drawings/vmlDrawing62.vml"/><Relationship Id="rId6" Type="http://schemas.openxmlformats.org/officeDocument/2006/relationships/tags" Target="../tags/tag577.xml"/><Relationship Id="rId11" Type="http://schemas.openxmlformats.org/officeDocument/2006/relationships/slideMaster" Target="../slideMasters/slideMaster33.xml"/><Relationship Id="rId5" Type="http://schemas.openxmlformats.org/officeDocument/2006/relationships/tags" Target="../tags/tag576.xml"/><Relationship Id="rId10" Type="http://schemas.openxmlformats.org/officeDocument/2006/relationships/tags" Target="../tags/tag581.xml"/><Relationship Id="rId4" Type="http://schemas.openxmlformats.org/officeDocument/2006/relationships/tags" Target="../tags/tag575.xml"/><Relationship Id="rId9" Type="http://schemas.openxmlformats.org/officeDocument/2006/relationships/tags" Target="../tags/tag580.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4.xml.rels><?xml version="1.0" encoding="UTF-8" standalone="yes"?>
<Relationships xmlns="http://schemas.openxmlformats.org/package/2006/relationships"><Relationship Id="rId8" Type="http://schemas.openxmlformats.org/officeDocument/2006/relationships/tags" Target="../tags/tag598.xml"/><Relationship Id="rId3" Type="http://schemas.openxmlformats.org/officeDocument/2006/relationships/tags" Target="../tags/tag593.xml"/><Relationship Id="rId7" Type="http://schemas.openxmlformats.org/officeDocument/2006/relationships/tags" Target="../tags/tag597.xml"/><Relationship Id="rId12" Type="http://schemas.openxmlformats.org/officeDocument/2006/relationships/oleObject" Target="../embeddings/oleObject64.bin"/><Relationship Id="rId2" Type="http://schemas.openxmlformats.org/officeDocument/2006/relationships/tags" Target="../tags/tag592.xml"/><Relationship Id="rId1" Type="http://schemas.openxmlformats.org/officeDocument/2006/relationships/vmlDrawing" Target="../drawings/vmlDrawing64.vml"/><Relationship Id="rId6" Type="http://schemas.openxmlformats.org/officeDocument/2006/relationships/tags" Target="../tags/tag596.xml"/><Relationship Id="rId11" Type="http://schemas.openxmlformats.org/officeDocument/2006/relationships/slideMaster" Target="../slideMasters/slideMaster34.xml"/><Relationship Id="rId5" Type="http://schemas.openxmlformats.org/officeDocument/2006/relationships/tags" Target="../tags/tag595.xml"/><Relationship Id="rId10" Type="http://schemas.openxmlformats.org/officeDocument/2006/relationships/tags" Target="../tags/tag600.xml"/><Relationship Id="rId4" Type="http://schemas.openxmlformats.org/officeDocument/2006/relationships/tags" Target="../tags/tag594.xml"/><Relationship Id="rId9" Type="http://schemas.openxmlformats.org/officeDocument/2006/relationships/tags" Target="../tags/tag599.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6.xml.rels><?xml version="1.0" encoding="UTF-8" standalone="yes"?>
<Relationships xmlns="http://schemas.openxmlformats.org/package/2006/relationships"><Relationship Id="rId8" Type="http://schemas.openxmlformats.org/officeDocument/2006/relationships/tags" Target="../tags/tag617.xml"/><Relationship Id="rId3" Type="http://schemas.openxmlformats.org/officeDocument/2006/relationships/tags" Target="../tags/tag612.xml"/><Relationship Id="rId7" Type="http://schemas.openxmlformats.org/officeDocument/2006/relationships/tags" Target="../tags/tag616.xml"/><Relationship Id="rId12" Type="http://schemas.openxmlformats.org/officeDocument/2006/relationships/oleObject" Target="../embeddings/oleObject66.bin"/><Relationship Id="rId2" Type="http://schemas.openxmlformats.org/officeDocument/2006/relationships/tags" Target="../tags/tag611.xml"/><Relationship Id="rId1" Type="http://schemas.openxmlformats.org/officeDocument/2006/relationships/vmlDrawing" Target="../drawings/vmlDrawing66.vml"/><Relationship Id="rId6" Type="http://schemas.openxmlformats.org/officeDocument/2006/relationships/tags" Target="../tags/tag615.xml"/><Relationship Id="rId11" Type="http://schemas.openxmlformats.org/officeDocument/2006/relationships/slideMaster" Target="../slideMasters/slideMaster35.xml"/><Relationship Id="rId5" Type="http://schemas.openxmlformats.org/officeDocument/2006/relationships/tags" Target="../tags/tag614.xml"/><Relationship Id="rId10" Type="http://schemas.openxmlformats.org/officeDocument/2006/relationships/tags" Target="../tags/tag619.xml"/><Relationship Id="rId4" Type="http://schemas.openxmlformats.org/officeDocument/2006/relationships/tags" Target="../tags/tag613.xml"/><Relationship Id="rId9" Type="http://schemas.openxmlformats.org/officeDocument/2006/relationships/tags" Target="../tags/tag618.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8.xml.rels><?xml version="1.0" encoding="UTF-8" standalone="yes"?>
<Relationships xmlns="http://schemas.openxmlformats.org/package/2006/relationships"><Relationship Id="rId8" Type="http://schemas.openxmlformats.org/officeDocument/2006/relationships/tags" Target="../tags/tag636.xml"/><Relationship Id="rId3" Type="http://schemas.openxmlformats.org/officeDocument/2006/relationships/tags" Target="../tags/tag631.xml"/><Relationship Id="rId7" Type="http://schemas.openxmlformats.org/officeDocument/2006/relationships/tags" Target="../tags/tag635.xml"/><Relationship Id="rId12" Type="http://schemas.openxmlformats.org/officeDocument/2006/relationships/oleObject" Target="../embeddings/oleObject68.bin"/><Relationship Id="rId2" Type="http://schemas.openxmlformats.org/officeDocument/2006/relationships/tags" Target="../tags/tag630.xml"/><Relationship Id="rId1" Type="http://schemas.openxmlformats.org/officeDocument/2006/relationships/vmlDrawing" Target="../drawings/vmlDrawing68.vml"/><Relationship Id="rId6" Type="http://schemas.openxmlformats.org/officeDocument/2006/relationships/tags" Target="../tags/tag634.xml"/><Relationship Id="rId11" Type="http://schemas.openxmlformats.org/officeDocument/2006/relationships/slideMaster" Target="../slideMasters/slideMaster36.xml"/><Relationship Id="rId5" Type="http://schemas.openxmlformats.org/officeDocument/2006/relationships/tags" Target="../tags/tag633.xml"/><Relationship Id="rId10" Type="http://schemas.openxmlformats.org/officeDocument/2006/relationships/tags" Target="../tags/tag638.xml"/><Relationship Id="rId4" Type="http://schemas.openxmlformats.org/officeDocument/2006/relationships/tags" Target="../tags/tag632.xml"/><Relationship Id="rId9" Type="http://schemas.openxmlformats.org/officeDocument/2006/relationships/tags" Target="../tags/tag637.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8" Type="http://schemas.openxmlformats.org/officeDocument/2006/relationships/tags" Target="../tags/tag655.xml"/><Relationship Id="rId3" Type="http://schemas.openxmlformats.org/officeDocument/2006/relationships/tags" Target="../tags/tag650.xml"/><Relationship Id="rId7" Type="http://schemas.openxmlformats.org/officeDocument/2006/relationships/tags" Target="../tags/tag654.xml"/><Relationship Id="rId12" Type="http://schemas.openxmlformats.org/officeDocument/2006/relationships/oleObject" Target="../embeddings/oleObject70.bin"/><Relationship Id="rId2" Type="http://schemas.openxmlformats.org/officeDocument/2006/relationships/tags" Target="../tags/tag649.xml"/><Relationship Id="rId1" Type="http://schemas.openxmlformats.org/officeDocument/2006/relationships/vmlDrawing" Target="../drawings/vmlDrawing70.vml"/><Relationship Id="rId6" Type="http://schemas.openxmlformats.org/officeDocument/2006/relationships/tags" Target="../tags/tag653.xml"/><Relationship Id="rId11" Type="http://schemas.openxmlformats.org/officeDocument/2006/relationships/slideMaster" Target="../slideMasters/slideMaster37.xml"/><Relationship Id="rId5" Type="http://schemas.openxmlformats.org/officeDocument/2006/relationships/tags" Target="../tags/tag652.xml"/><Relationship Id="rId10" Type="http://schemas.openxmlformats.org/officeDocument/2006/relationships/tags" Target="../tags/tag657.xml"/><Relationship Id="rId4" Type="http://schemas.openxmlformats.org/officeDocument/2006/relationships/tags" Target="../tags/tag651.xml"/><Relationship Id="rId9" Type="http://schemas.openxmlformats.org/officeDocument/2006/relationships/tags" Target="../tags/tag656.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1.xml.rels><?xml version="1.0" encoding="UTF-8" standalone="yes"?>
<Relationships xmlns="http://schemas.openxmlformats.org/package/2006/relationships"><Relationship Id="rId8" Type="http://schemas.openxmlformats.org/officeDocument/2006/relationships/tags" Target="../tags/tag674.xml"/><Relationship Id="rId3" Type="http://schemas.openxmlformats.org/officeDocument/2006/relationships/tags" Target="../tags/tag669.xml"/><Relationship Id="rId7" Type="http://schemas.openxmlformats.org/officeDocument/2006/relationships/tags" Target="../tags/tag673.xml"/><Relationship Id="rId12" Type="http://schemas.openxmlformats.org/officeDocument/2006/relationships/oleObject" Target="../embeddings/oleObject72.bin"/><Relationship Id="rId2" Type="http://schemas.openxmlformats.org/officeDocument/2006/relationships/tags" Target="../tags/tag668.xml"/><Relationship Id="rId1" Type="http://schemas.openxmlformats.org/officeDocument/2006/relationships/vmlDrawing" Target="../drawings/vmlDrawing72.vml"/><Relationship Id="rId6" Type="http://schemas.openxmlformats.org/officeDocument/2006/relationships/tags" Target="../tags/tag672.xml"/><Relationship Id="rId11" Type="http://schemas.openxmlformats.org/officeDocument/2006/relationships/slideMaster" Target="../slideMasters/slideMaster38.xml"/><Relationship Id="rId5" Type="http://schemas.openxmlformats.org/officeDocument/2006/relationships/tags" Target="../tags/tag671.xml"/><Relationship Id="rId10" Type="http://schemas.openxmlformats.org/officeDocument/2006/relationships/tags" Target="../tags/tag676.xml"/><Relationship Id="rId4" Type="http://schemas.openxmlformats.org/officeDocument/2006/relationships/tags" Target="../tags/tag670.xml"/><Relationship Id="rId9" Type="http://schemas.openxmlformats.org/officeDocument/2006/relationships/tags" Target="../tags/tag675.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2.xml.rels><?xml version="1.0" encoding="UTF-8" standalone="yes"?>
<Relationships xmlns="http://schemas.openxmlformats.org/package/2006/relationships"><Relationship Id="rId8" Type="http://schemas.openxmlformats.org/officeDocument/2006/relationships/tags" Target="../tags/tag693.xml"/><Relationship Id="rId3" Type="http://schemas.openxmlformats.org/officeDocument/2006/relationships/tags" Target="../tags/tag688.xml"/><Relationship Id="rId7" Type="http://schemas.openxmlformats.org/officeDocument/2006/relationships/tags" Target="../tags/tag692.xml"/><Relationship Id="rId12" Type="http://schemas.openxmlformats.org/officeDocument/2006/relationships/oleObject" Target="../embeddings/oleObject74.bin"/><Relationship Id="rId2" Type="http://schemas.openxmlformats.org/officeDocument/2006/relationships/tags" Target="../tags/tag687.xml"/><Relationship Id="rId1" Type="http://schemas.openxmlformats.org/officeDocument/2006/relationships/vmlDrawing" Target="../drawings/vmlDrawing74.vml"/><Relationship Id="rId6" Type="http://schemas.openxmlformats.org/officeDocument/2006/relationships/tags" Target="../tags/tag691.xml"/><Relationship Id="rId11" Type="http://schemas.openxmlformats.org/officeDocument/2006/relationships/slideMaster" Target="../slideMasters/slideMaster39.xml"/><Relationship Id="rId5" Type="http://schemas.openxmlformats.org/officeDocument/2006/relationships/tags" Target="../tags/tag690.xml"/><Relationship Id="rId10" Type="http://schemas.openxmlformats.org/officeDocument/2006/relationships/tags" Target="../tags/tag695.xml"/><Relationship Id="rId4" Type="http://schemas.openxmlformats.org/officeDocument/2006/relationships/tags" Target="../tags/tag689.xml"/><Relationship Id="rId9" Type="http://schemas.openxmlformats.org/officeDocument/2006/relationships/tags" Target="../tags/tag694.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9.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3.xml.rels><?xml version="1.0" encoding="UTF-8" standalone="yes"?>
<Relationships xmlns="http://schemas.openxmlformats.org/package/2006/relationships"><Relationship Id="rId8" Type="http://schemas.openxmlformats.org/officeDocument/2006/relationships/tags" Target="../tags/tag712.xml"/><Relationship Id="rId3" Type="http://schemas.openxmlformats.org/officeDocument/2006/relationships/tags" Target="../tags/tag707.xml"/><Relationship Id="rId7" Type="http://schemas.openxmlformats.org/officeDocument/2006/relationships/tags" Target="../tags/tag711.xml"/><Relationship Id="rId12" Type="http://schemas.openxmlformats.org/officeDocument/2006/relationships/oleObject" Target="../embeddings/oleObject76.bin"/><Relationship Id="rId2" Type="http://schemas.openxmlformats.org/officeDocument/2006/relationships/tags" Target="../tags/tag706.xml"/><Relationship Id="rId1" Type="http://schemas.openxmlformats.org/officeDocument/2006/relationships/vmlDrawing" Target="../drawings/vmlDrawing76.vml"/><Relationship Id="rId6" Type="http://schemas.openxmlformats.org/officeDocument/2006/relationships/tags" Target="../tags/tag710.xml"/><Relationship Id="rId11" Type="http://schemas.openxmlformats.org/officeDocument/2006/relationships/slideMaster" Target="../slideMasters/slideMaster40.xml"/><Relationship Id="rId5" Type="http://schemas.openxmlformats.org/officeDocument/2006/relationships/tags" Target="../tags/tag709.xml"/><Relationship Id="rId10" Type="http://schemas.openxmlformats.org/officeDocument/2006/relationships/tags" Target="../tags/tag714.xml"/><Relationship Id="rId4" Type="http://schemas.openxmlformats.org/officeDocument/2006/relationships/tags" Target="../tags/tag708.xml"/><Relationship Id="rId9" Type="http://schemas.openxmlformats.org/officeDocument/2006/relationships/tags" Target="../tags/tag713.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0.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oleObject" Target="../embeddings/oleObject4.bin"/><Relationship Id="rId2" Type="http://schemas.openxmlformats.org/officeDocument/2006/relationships/tags" Target="../tags/tag30.xml"/><Relationship Id="rId1" Type="http://schemas.openxmlformats.org/officeDocument/2006/relationships/vmlDrawing" Target="../drawings/vmlDrawing4.vml"/><Relationship Id="rId6" Type="http://schemas.openxmlformats.org/officeDocument/2006/relationships/tags" Target="../tags/tag34.xml"/><Relationship Id="rId11" Type="http://schemas.openxmlformats.org/officeDocument/2006/relationships/slideMaster" Target="../slideMasters/slideMaster4.xml"/><Relationship Id="rId5" Type="http://schemas.openxmlformats.org/officeDocument/2006/relationships/tags" Target="../tags/tag3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8" Type="http://schemas.openxmlformats.org/officeDocument/2006/relationships/tags" Target="../tags/tag731.xml"/><Relationship Id="rId3" Type="http://schemas.openxmlformats.org/officeDocument/2006/relationships/tags" Target="../tags/tag726.xml"/><Relationship Id="rId7" Type="http://schemas.openxmlformats.org/officeDocument/2006/relationships/tags" Target="../tags/tag730.xml"/><Relationship Id="rId12" Type="http://schemas.openxmlformats.org/officeDocument/2006/relationships/oleObject" Target="../embeddings/oleObject78.bin"/><Relationship Id="rId2" Type="http://schemas.openxmlformats.org/officeDocument/2006/relationships/tags" Target="../tags/tag725.xml"/><Relationship Id="rId1" Type="http://schemas.openxmlformats.org/officeDocument/2006/relationships/vmlDrawing" Target="../drawings/vmlDrawing78.vml"/><Relationship Id="rId6" Type="http://schemas.openxmlformats.org/officeDocument/2006/relationships/tags" Target="../tags/tag729.xml"/><Relationship Id="rId11" Type="http://schemas.openxmlformats.org/officeDocument/2006/relationships/slideMaster" Target="../slideMasters/slideMaster43.xml"/><Relationship Id="rId5" Type="http://schemas.openxmlformats.org/officeDocument/2006/relationships/tags" Target="../tags/tag728.xml"/><Relationship Id="rId10" Type="http://schemas.openxmlformats.org/officeDocument/2006/relationships/tags" Target="../tags/tag733.xml"/><Relationship Id="rId4" Type="http://schemas.openxmlformats.org/officeDocument/2006/relationships/tags" Target="../tags/tag727.xml"/><Relationship Id="rId9" Type="http://schemas.openxmlformats.org/officeDocument/2006/relationships/tags" Target="../tags/tag732.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3.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7.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8.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0.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oleObject" Target="../embeddings/oleObject6.bin"/><Relationship Id="rId2" Type="http://schemas.openxmlformats.org/officeDocument/2006/relationships/tags" Target="../tags/tag49.xml"/><Relationship Id="rId1" Type="http://schemas.openxmlformats.org/officeDocument/2006/relationships/vmlDrawing" Target="../drawings/vmlDrawing6.vml"/><Relationship Id="rId6" Type="http://schemas.openxmlformats.org/officeDocument/2006/relationships/tags" Target="../tags/tag53.xml"/><Relationship Id="rId11" Type="http://schemas.openxmlformats.org/officeDocument/2006/relationships/slideMaster" Target="../slideMasters/slideMaster5.xml"/><Relationship Id="rId5" Type="http://schemas.openxmlformats.org/officeDocument/2006/relationships/tags" Target="../tags/tag5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oleObject" Target="../embeddings/oleObject8.bin"/><Relationship Id="rId2" Type="http://schemas.openxmlformats.org/officeDocument/2006/relationships/tags" Target="../tags/tag68.xml"/><Relationship Id="rId1" Type="http://schemas.openxmlformats.org/officeDocument/2006/relationships/vmlDrawing" Target="../drawings/vmlDrawing8.vml"/><Relationship Id="rId6" Type="http://schemas.openxmlformats.org/officeDocument/2006/relationships/tags" Target="../tags/tag72.xml"/><Relationship Id="rId11" Type="http://schemas.openxmlformats.org/officeDocument/2006/relationships/slideMaster" Target="../slideMasters/slideMaster6.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oleObject" Target="../embeddings/oleObject10.bin"/><Relationship Id="rId2" Type="http://schemas.openxmlformats.org/officeDocument/2006/relationships/tags" Target="../tags/tag87.xml"/><Relationship Id="rId1" Type="http://schemas.openxmlformats.org/officeDocument/2006/relationships/vmlDrawing" Target="../drawings/vmlDrawing10.vml"/><Relationship Id="rId6" Type="http://schemas.openxmlformats.org/officeDocument/2006/relationships/tags" Target="../tags/tag91.xml"/><Relationship Id="rId11" Type="http://schemas.openxmlformats.org/officeDocument/2006/relationships/slideMaster" Target="../slideMasters/slideMaster7.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112.xml"/><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oleObject" Target="../embeddings/oleObject12.bin"/><Relationship Id="rId2" Type="http://schemas.openxmlformats.org/officeDocument/2006/relationships/tags" Target="../tags/tag106.xml"/><Relationship Id="rId1" Type="http://schemas.openxmlformats.org/officeDocument/2006/relationships/vmlDrawing" Target="../drawings/vmlDrawing12.vml"/><Relationship Id="rId6" Type="http://schemas.openxmlformats.org/officeDocument/2006/relationships/tags" Target="../tags/tag110.xml"/><Relationship Id="rId11" Type="http://schemas.openxmlformats.org/officeDocument/2006/relationships/slideMaster" Target="../slideMasters/slideMaster8.xml"/><Relationship Id="rId5" Type="http://schemas.openxmlformats.org/officeDocument/2006/relationships/tags" Target="../tags/tag109.xml"/><Relationship Id="rId10" Type="http://schemas.openxmlformats.org/officeDocument/2006/relationships/tags" Target="../tags/tag114.xml"/><Relationship Id="rId4" Type="http://schemas.openxmlformats.org/officeDocument/2006/relationships/tags" Target="../tags/tag108.xml"/><Relationship Id="rId9" Type="http://schemas.openxmlformats.org/officeDocument/2006/relationships/tags" Target="../tags/tag11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A988068-2FE7-6341-909E-C95145D82D3E}" type="slidenum">
              <a:rPr lang="en-US"/>
              <a:pPr/>
              <a:t>‹#›</a:t>
            </a:fld>
            <a:endParaRPr lang="en-US" dirty="0"/>
          </a:p>
        </p:txBody>
      </p:sp>
    </p:spTree>
    <p:extLst>
      <p:ext uri="{BB962C8B-B14F-4D97-AF65-F5344CB8AC3E}">
        <p14:creationId xmlns:p14="http://schemas.microsoft.com/office/powerpoint/2010/main" val="411538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358C40D-CA43-3640-A9A8-8028DD9343EC}" type="slidenum">
              <a:rPr lang="en-US"/>
              <a:pPr/>
              <a:t>‹#›</a:t>
            </a:fld>
            <a:endParaRPr lang="en-US" dirty="0"/>
          </a:p>
        </p:txBody>
      </p:sp>
    </p:spTree>
    <p:extLst>
      <p:ext uri="{BB962C8B-B14F-4D97-AF65-F5344CB8AC3E}">
        <p14:creationId xmlns:p14="http://schemas.microsoft.com/office/powerpoint/2010/main" val="6003048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5965475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85879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6541046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1826845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27957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668"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019835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823406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343970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46197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892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F475F97-2776-0E46-849D-A150BE3323ED}" type="slidenum">
              <a:rPr lang="en-US"/>
              <a:pPr/>
              <a:t>‹#›</a:t>
            </a:fld>
            <a:endParaRPr lang="en-US" dirty="0"/>
          </a:p>
        </p:txBody>
      </p:sp>
    </p:spTree>
    <p:extLst>
      <p:ext uri="{BB962C8B-B14F-4D97-AF65-F5344CB8AC3E}">
        <p14:creationId xmlns:p14="http://schemas.microsoft.com/office/powerpoint/2010/main" val="25620331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62553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8332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6210254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40126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413470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7942859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79813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716"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959296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8129579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6084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81000" y="928670"/>
            <a:ext cx="8382000" cy="990600"/>
          </a:xfrm>
        </p:spPr>
        <p:txBody>
          <a:bodyPr/>
          <a:lstStyle>
            <a:lvl1pPr algn="r">
              <a:defRPr sz="3600"/>
            </a:lvl1pPr>
          </a:lstStyle>
          <a:p>
            <a:r>
              <a:rPr lang="en-US" dirty="0" smtClean="0"/>
              <a:t>Click to edit Master title style</a:t>
            </a:r>
            <a:endParaRPr lang="en-US" dirty="0"/>
          </a:p>
        </p:txBody>
      </p:sp>
      <p:sp>
        <p:nvSpPr>
          <p:cNvPr id="4107" name="Rectangle 11"/>
          <p:cNvSpPr>
            <a:spLocks noGrp="1" noChangeArrowheads="1"/>
          </p:cNvSpPr>
          <p:nvPr>
            <p:ph type="subTitle" idx="1"/>
          </p:nvPr>
        </p:nvSpPr>
        <p:spPr>
          <a:xfrm>
            <a:off x="381000" y="2571744"/>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6350000" y="5119392"/>
            <a:ext cx="2794000" cy="1742924"/>
          </a:xfrm>
          <a:prstGeom prst="rect">
            <a:avLst/>
          </a:prstGeom>
        </p:spPr>
      </p:pic>
    </p:spTree>
    <p:extLst>
      <p:ext uri="{BB962C8B-B14F-4D97-AF65-F5344CB8AC3E}">
        <p14:creationId xmlns:p14="http://schemas.microsoft.com/office/powerpoint/2010/main" val="111550232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30016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96779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15886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987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6669449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37849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943515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9631857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73771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764"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13997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3934224077"/>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8154035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672343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74270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83092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21588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39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2359578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36487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8816295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622497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210461999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41808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812"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0794169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5191722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215415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70132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94599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82832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4807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9384000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8896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81000" y="990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990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55393207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625031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1723404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46789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860"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9800079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9629904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26455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3050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57857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0655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206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1892829729"/>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4065822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62491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650381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8618944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30484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908"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9408460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9965404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689945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09692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930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127219056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774136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7717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2413698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215063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2645261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1410383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17721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980"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561739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612576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42480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3113004895"/>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5045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818206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15456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0323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3524545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64200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02349656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3656907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424321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028"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3449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2492565446"/>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113797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430729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562769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78827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45499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9056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9736154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8713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785554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55899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8DDAB5E-B089-1344-87B7-7555ED3C27EE}" type="slidenum">
              <a:rPr lang="en-US"/>
              <a:pPr/>
              <a:t>‹#›</a:t>
            </a:fld>
            <a:endParaRPr lang="en-US" dirty="0"/>
          </a:p>
        </p:txBody>
      </p:sp>
    </p:spTree>
    <p:extLst>
      <p:ext uri="{BB962C8B-B14F-4D97-AF65-F5344CB8AC3E}">
        <p14:creationId xmlns:p14="http://schemas.microsoft.com/office/powerpoint/2010/main" val="4196529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2803417601"/>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028153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076"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744136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31359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087431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422014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78581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315895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559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54881448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6560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2450354224"/>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888657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129996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69382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124"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77744288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95206395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6820101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521113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029521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386584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64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715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81000" y="304800"/>
            <a:ext cx="6134100" cy="571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2224141179"/>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257960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364082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61354701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4090045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974669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6172"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8344382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5758481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10032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906333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6269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3"/>
            <a:ext cx="8382000" cy="784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63650"/>
            <a:ext cx="41148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365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065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702946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95708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14464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63183029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0874537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95836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355750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38217"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63212251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50987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8835293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074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869207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680086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098590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8552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62398457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9653425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3352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51404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0264"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40293737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98180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11226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4598603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762943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368272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74504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61824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49175966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9782485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34625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571116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2312"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5980317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167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242377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0124624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348329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795029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792394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034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2964210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97854553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24890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309976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4360"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45967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633292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45710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178233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754416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581285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479774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05395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93918088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1318577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7453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0334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534536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8440"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99293946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6187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0302268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695939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834613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782419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68289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294247743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942599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530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7442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718490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1505"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62531304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23338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5726754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837928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433093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840487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66606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73978557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2720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2B092B1-47BC-8343-A81F-71A9A543B3EC}" type="slidenum">
              <a:rPr lang="en-US"/>
              <a:pPr/>
              <a:t>‹#›</a:t>
            </a:fld>
            <a:endParaRPr lang="en-US" dirty="0"/>
          </a:p>
        </p:txBody>
      </p:sp>
    </p:spTree>
    <p:extLst>
      <p:ext uri="{BB962C8B-B14F-4D97-AF65-F5344CB8AC3E}">
        <p14:creationId xmlns:p14="http://schemas.microsoft.com/office/powerpoint/2010/main" val="3239929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41072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07677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849556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3553"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15495182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75828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97039" indent="0" algn="ctr">
              <a:buNone/>
              <a:defRPr>
                <a:solidFill>
                  <a:schemeClr val="tx1">
                    <a:tint val="75000"/>
                  </a:schemeClr>
                </a:solidFill>
              </a:defRPr>
            </a:lvl2pPr>
            <a:lvl3pPr marL="794079" indent="0" algn="ctr">
              <a:buNone/>
              <a:defRPr>
                <a:solidFill>
                  <a:schemeClr val="tx1">
                    <a:tint val="75000"/>
                  </a:schemeClr>
                </a:solidFill>
              </a:defRPr>
            </a:lvl3pPr>
            <a:lvl4pPr marL="1191117" indent="0" algn="ctr">
              <a:buNone/>
              <a:defRPr>
                <a:solidFill>
                  <a:schemeClr val="tx1">
                    <a:tint val="75000"/>
                  </a:schemeClr>
                </a:solidFill>
              </a:defRPr>
            </a:lvl4pPr>
            <a:lvl5pPr marL="1588158" indent="0" algn="ctr">
              <a:buNone/>
              <a:defRPr>
                <a:solidFill>
                  <a:schemeClr val="tx1">
                    <a:tint val="75000"/>
                  </a:schemeClr>
                </a:solidFill>
              </a:defRPr>
            </a:lvl5pPr>
            <a:lvl6pPr marL="1985196" indent="0" algn="ctr">
              <a:buNone/>
              <a:defRPr>
                <a:solidFill>
                  <a:schemeClr val="tx1">
                    <a:tint val="75000"/>
                  </a:schemeClr>
                </a:solidFill>
              </a:defRPr>
            </a:lvl6pPr>
            <a:lvl7pPr marL="2382235" indent="0" algn="ctr">
              <a:buNone/>
              <a:defRPr>
                <a:solidFill>
                  <a:schemeClr val="tx1">
                    <a:tint val="75000"/>
                  </a:schemeClr>
                </a:solidFill>
              </a:defRPr>
            </a:lvl7pPr>
            <a:lvl8pPr marL="2779276" indent="0" algn="ctr">
              <a:buNone/>
              <a:defRPr>
                <a:solidFill>
                  <a:schemeClr val="tx1">
                    <a:tint val="75000"/>
                  </a:schemeClr>
                </a:solidFill>
              </a:defRPr>
            </a:lvl8pPr>
            <a:lvl9pPr marL="31763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3677520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907277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927487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dirty="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217"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4"/>
            <a:ext cx="4038600" cy="4525963"/>
          </a:xfrm>
          <a:ln>
            <a:solidFill>
              <a:schemeClr val="tx1"/>
            </a:solidFill>
          </a:ln>
        </p:spPr>
        <p:txBody>
          <a:bodyPr rtlCol="0">
            <a:normAutofit/>
          </a:bodyPr>
          <a:lstStyle>
            <a:lvl1pPr algn="l" defTabSz="794079" rtl="0" eaLnBrk="1" latinLnBrk="0" hangingPunct="1">
              <a:spcBef>
                <a:spcPct val="20000"/>
              </a:spcBef>
              <a:defRPr lang="en-US" sz="1391" b="1" kern="1200" smtClean="0">
                <a:solidFill>
                  <a:schemeClr val="tx1"/>
                </a:solidFill>
                <a:latin typeface="Arial" pitchFamily="34" charset="0"/>
                <a:ea typeface="+mn-ea"/>
                <a:cs typeface="Arial" pitchFamily="34" charset="0"/>
              </a:defRPr>
            </a:lvl1pPr>
            <a:lvl2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2pPr>
            <a:lvl3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3pPr>
            <a:lvl4pPr algn="l" defTabSz="794079" rtl="0" eaLnBrk="1" latinLnBrk="0" hangingPunct="1">
              <a:spcBef>
                <a:spcPct val="20000"/>
              </a:spcBef>
              <a:defRPr lang="en-US" sz="1391" b="0" kern="1200" smtClean="0">
                <a:solidFill>
                  <a:schemeClr val="tx1"/>
                </a:solidFill>
                <a:latin typeface="Arial" pitchFamily="34" charset="0"/>
                <a:ea typeface="+mn-ea"/>
                <a:cs typeface="Arial" pitchFamily="34" charset="0"/>
              </a:defRPr>
            </a:lvl4pPr>
            <a:lvl5pPr algn="l" defTabSz="794079" rtl="0" eaLnBrk="1" latinLnBrk="0" hangingPunct="1">
              <a:spcBef>
                <a:spcPct val="20000"/>
              </a:spcBef>
              <a:defRPr lang="en-US" sz="1391" b="0" kern="1200" dirty="0" smtClean="0">
                <a:solidFill>
                  <a:schemeClr val="tx1"/>
                </a:solidFill>
                <a:latin typeface="Arial" pitchFamily="34" charset="0"/>
                <a:ea typeface="+mn-ea"/>
                <a:cs typeface="Arial" pitchFamily="34" charset="0"/>
              </a:defRPr>
            </a:lvl5pPr>
            <a:lvl6pPr>
              <a:defRPr sz="1565"/>
            </a:lvl6pPr>
            <a:lvl7pPr>
              <a:defRPr sz="1565"/>
            </a:lvl7pPr>
            <a:lvl8pPr>
              <a:defRPr sz="1565"/>
            </a:lvl8pPr>
            <a:lvl9pPr>
              <a:defRPr sz="15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003277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69329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3"/>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603350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661667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63191556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242690"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86292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494631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5601"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6" name="Rectangle 9"/>
          <p:cNvSpPr>
            <a:spLocks noChangeArrowheads="1"/>
          </p:cNvSpPr>
          <p:nvPr>
            <p:custDataLst>
              <p:tags r:id="rId4"/>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9" cy="63500"/>
            <a:chOff x="0" y="838200"/>
            <a:chExt cx="9145588" cy="63500"/>
          </a:xfrm>
        </p:grpSpPr>
        <p:sp>
          <p:nvSpPr>
            <p:cNvPr id="8" name="Rectangle 5"/>
            <p:cNvSpPr>
              <a:spLocks noChangeArrowheads="1"/>
            </p:cNvSpPr>
            <p:nvPr userDrawn="1">
              <p:custDataLst>
                <p:tags r:id="rId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96D46360-BE36-4B0B-8351-D65DB9DAB5DA}"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6"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2013</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39467625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131"/>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5"/>
            <a:ext cx="8382000" cy="838200"/>
          </a:xfrm>
        </p:spPr>
        <p:txBody>
          <a:bodyPr lIns="0" tIns="0" rIns="0" bIns="0"/>
          <a:lstStyle>
            <a:lvl1pPr marL="0" indent="0" algn="r">
              <a:buFont typeface="Times" pitchFamily="-112" charset="0"/>
              <a:buNone/>
              <a:defRPr sz="2087"/>
            </a:lvl1pPr>
          </a:lstStyle>
          <a:p>
            <a:r>
              <a:rPr lang="en-US" smtClean="0"/>
              <a:t>Click to edit Master subtitle style</a:t>
            </a:r>
            <a:endParaRPr lang="en-US" dirty="0"/>
          </a:p>
        </p:txBody>
      </p:sp>
      <p:pic>
        <p:nvPicPr>
          <p:cNvPr id="5" name="Picture 2" descr="Description: Description: CornelS:Users:cornels:Desktop:Cornel Work:SAT:69059 SAT New Logo:Logo for Word_PPT.png"/>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0676" y="5016500"/>
            <a:ext cx="37306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11028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8061129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685361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563176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664725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610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38769680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65512782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67041929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35149830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998681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7602"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0473572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82380718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6111507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414556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087103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8611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61042033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64819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64304160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3888515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43950793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32555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9650"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00000396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85770243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5617440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73248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5250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593699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281293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30530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295948770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576985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1986864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45349637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298310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698"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2690217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67733863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85882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80"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1810219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035656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380050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428974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27001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362410326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39511702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65896856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763662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3746"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7290836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8887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411714576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994018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342938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470616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406539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04907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0818223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949994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4605252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02313447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8177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9250757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5794"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2121694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66781099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2346143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523043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160991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52140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86618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34828227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748621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33771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841981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68450963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87355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7842"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4910946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95336870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8145210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814629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66903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361902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43802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2298644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691088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464370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9445958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31713088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769040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0914"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5190804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28446156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1813189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05055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185875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253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065F858-4C5B-D44F-90AD-838AE9C6B2A5}" type="slidenum">
              <a:rPr lang="en-US"/>
              <a:pPr/>
              <a:t>‹#›</a:t>
            </a:fld>
            <a:endParaRPr lang="en-US" dirty="0"/>
          </a:p>
        </p:txBody>
      </p:sp>
    </p:spTree>
    <p:extLst>
      <p:ext uri="{BB962C8B-B14F-4D97-AF65-F5344CB8AC3E}">
        <p14:creationId xmlns:p14="http://schemas.microsoft.com/office/powerpoint/2010/main" val="588581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623188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33845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206257634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098629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64816968"/>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903000387"/>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409359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962"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51864304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14376726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441803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319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9913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602338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298623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61466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42743623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659663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23838517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595648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266690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5010"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517973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583593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59702525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6534744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354187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015260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659758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43762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21488796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612975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80522059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638832532"/>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8856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491832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7058"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036395503"/>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75281432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13310111"/>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0406414"/>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730303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494852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227085"/>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441746978"/>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5948677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939610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90386017"/>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426912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9106"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05364465"/>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431380505"/>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6415610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850070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4492324"/>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490009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94986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54487494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4321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929796530"/>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51047561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077842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5240"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6026136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897683861"/>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271833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0179735"/>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8217316"/>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2998673"/>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52672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2502821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176356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39620348"/>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750043818"/>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9483923"/>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0307"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851832131"/>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80171208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350000" y="5119392"/>
            <a:ext cx="2794000" cy="1742924"/>
          </a:xfrm>
          <a:prstGeom prst="rect">
            <a:avLst/>
          </a:prstGeom>
        </p:spPr>
      </p:pic>
    </p:spTree>
    <p:extLst>
      <p:ext uri="{BB962C8B-B14F-4D97-AF65-F5344CB8AC3E}">
        <p14:creationId xmlns:p14="http://schemas.microsoft.com/office/powerpoint/2010/main" val="841464010"/>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363755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4920318"/>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350000" y="5119392"/>
            <a:ext cx="2794000" cy="1742924"/>
          </a:xfrm>
          <a:prstGeom prst="rect">
            <a:avLst/>
          </a:prstGeom>
        </p:spPr>
      </p:pic>
    </p:spTree>
    <p:extLst>
      <p:ext uri="{BB962C8B-B14F-4D97-AF65-F5344CB8AC3E}">
        <p14:creationId xmlns:p14="http://schemas.microsoft.com/office/powerpoint/2010/main" val="59564292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9671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428"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6642349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155916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64476432"/>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5090931"/>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915559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193061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592259"/>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4131998526"/>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192532680"/>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4237432158"/>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11727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224658311"/>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513"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2910534"/>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238651313"/>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350000" y="5119392"/>
            <a:ext cx="2794000" cy="1742924"/>
          </a:xfrm>
          <a:prstGeom prst="rect">
            <a:avLst/>
          </a:prstGeom>
        </p:spPr>
      </p:pic>
    </p:spTree>
    <p:extLst>
      <p:ext uri="{BB962C8B-B14F-4D97-AF65-F5344CB8AC3E}">
        <p14:creationId xmlns:p14="http://schemas.microsoft.com/office/powerpoint/2010/main" val="30719226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3087602"/>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2387789"/>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27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1800"/>
            </a:lvl1pPr>
          </a:lstStyle>
          <a:p>
            <a:r>
              <a:rPr lang="en-US" smtClean="0"/>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350001" y="5119392"/>
            <a:ext cx="2794000" cy="1742924"/>
          </a:xfrm>
          <a:prstGeom prst="rect">
            <a:avLst/>
          </a:prstGeom>
        </p:spPr>
      </p:pic>
    </p:spTree>
    <p:extLst>
      <p:ext uri="{BB962C8B-B14F-4D97-AF65-F5344CB8AC3E}">
        <p14:creationId xmlns:p14="http://schemas.microsoft.com/office/powerpoint/2010/main" val="3213050285"/>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80907670"/>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9693244"/>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2"/>
            <a:ext cx="4038600" cy="4525963"/>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2"/>
            <a:ext cx="4038600" cy="4525963"/>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a:xfrm>
            <a:off x="2588400" y="6323013"/>
            <a:ext cx="3434400" cy="201600"/>
          </a:xfrm>
          <a:prstGeom prst="rect">
            <a:avLst/>
          </a:prstGeom>
        </p:spPr>
        <p:txBody>
          <a:bodyPr/>
          <a:lstStyle/>
          <a:p>
            <a:endParaRPr lang="en-ZA" dirty="0">
              <a:solidFill>
                <a:srgbClr val="808080"/>
              </a:solidFill>
              <a:ea typeface="+mn-ea"/>
              <a:cs typeface="+mn-cs"/>
            </a:endParaRPr>
          </a:p>
        </p:txBody>
      </p:sp>
      <p:sp>
        <p:nvSpPr>
          <p:cNvPr id="8" name="Line 10"/>
          <p:cNvSpPr>
            <a:spLocks noChangeShapeType="1"/>
          </p:cNvSpPr>
          <p:nvPr/>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808080"/>
              </a:solidFill>
            </a:endParaRPr>
          </a:p>
        </p:txBody>
      </p:sp>
      <p:sp>
        <p:nvSpPr>
          <p:cNvPr id="12" name="Line 11"/>
          <p:cNvSpPr>
            <a:spLocks noChangeShapeType="1"/>
          </p:cNvSpPr>
          <p:nvPr/>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808080"/>
              </a:solidFill>
            </a:endParaRPr>
          </a:p>
        </p:txBody>
      </p:sp>
    </p:spTree>
    <p:extLst>
      <p:ext uri="{BB962C8B-B14F-4D97-AF65-F5344CB8AC3E}">
        <p14:creationId xmlns:p14="http://schemas.microsoft.com/office/powerpoint/2010/main" val="4048834729"/>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588400" y="6415203"/>
            <a:ext cx="3434400" cy="201600"/>
          </a:xfrm>
          <a:prstGeom prst="rect">
            <a:avLst/>
          </a:prstGeom>
        </p:spPr>
        <p:txBody>
          <a:bodyPr/>
          <a:lstStyle/>
          <a:p>
            <a:r>
              <a:rPr lang="en-ZA" dirty="0">
                <a:solidFill>
                  <a:srgbClr val="000000"/>
                </a:solidFill>
                <a:ea typeface="+mn-ea"/>
                <a:cs typeface="+mn-cs"/>
              </a:rPr>
              <a:t>Proposal to conduct an organisational review exercise for South African Tourism</a:t>
            </a:r>
            <a:endParaRPr lang="en-GB" dirty="0">
              <a:solidFill>
                <a:srgbClr val="000000"/>
              </a:solidFill>
              <a:ea typeface="+mn-ea"/>
              <a:cs typeface="+mn-cs"/>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lIns="68535" tIns="34269" rIns="68535" bIns="3426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FFFFFF"/>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lIns="68535" tIns="34269" rIns="68535" bIns="3426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FFFFFF"/>
              </a:solidFill>
            </a:endParaRPr>
          </a:p>
        </p:txBody>
      </p:sp>
    </p:spTree>
    <p:extLst>
      <p:ext uri="{BB962C8B-B14F-4D97-AF65-F5344CB8AC3E}">
        <p14:creationId xmlns:p14="http://schemas.microsoft.com/office/powerpoint/2010/main" val="144689512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20246512"/>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545892"/>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381000" y="6477000"/>
            <a:ext cx="1905000" cy="152400"/>
          </a:xfrm>
          <a:prstGeom prst="rect">
            <a:avLst/>
          </a:prstGeom>
        </p:spPr>
        <p:txBody>
          <a:bodyPr/>
          <a:lstStyle>
            <a:lvl1pPr fontAlgn="auto">
              <a:spcBef>
                <a:spcPts val="0"/>
              </a:spcBef>
              <a:spcAft>
                <a:spcPts val="0"/>
              </a:spcAft>
              <a:defRPr/>
            </a:lvl1pPr>
          </a:lstStyle>
          <a:p>
            <a:pPr>
              <a:defRPr/>
            </a:pPr>
            <a:endParaRPr lang="en-US" dirty="0">
              <a:solidFill>
                <a:srgbClr val="000000"/>
              </a:solidFill>
              <a:ea typeface="+mn-ea"/>
              <a:cs typeface="+mn-cs"/>
            </a:endParaRPr>
          </a:p>
        </p:txBody>
      </p:sp>
    </p:spTree>
    <p:extLst>
      <p:ext uri="{BB962C8B-B14F-4D97-AF65-F5344CB8AC3E}">
        <p14:creationId xmlns:p14="http://schemas.microsoft.com/office/powerpoint/2010/main" val="350573551"/>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350000" y="5119392"/>
            <a:ext cx="2794000" cy="1742924"/>
          </a:xfrm>
          <a:prstGeom prst="rect">
            <a:avLst/>
          </a:prstGeom>
        </p:spPr>
      </p:pic>
    </p:spTree>
    <p:extLst>
      <p:ext uri="{BB962C8B-B14F-4D97-AF65-F5344CB8AC3E}">
        <p14:creationId xmlns:p14="http://schemas.microsoft.com/office/powerpoint/2010/main" val="145558815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49874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2509747"/>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395536" y="764704"/>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16016" y="836712"/>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0500221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350000" y="5119392"/>
            <a:ext cx="2794000" cy="1742924"/>
          </a:xfrm>
          <a:prstGeom prst="rect">
            <a:avLst/>
          </a:prstGeom>
        </p:spPr>
      </p:pic>
    </p:spTree>
    <p:extLst>
      <p:ext uri="{BB962C8B-B14F-4D97-AF65-F5344CB8AC3E}">
        <p14:creationId xmlns:p14="http://schemas.microsoft.com/office/powerpoint/2010/main" val="401088285"/>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7070424"/>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577182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711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6695F0AC-C6C7-8D4E-9C95-459CD693C609}" type="slidenum">
              <a:rPr lang="en-US"/>
              <a:pPr/>
              <a:t>‹#›</a:t>
            </a:fld>
            <a:endParaRPr lang="en-US" dirty="0"/>
          </a:p>
        </p:txBody>
      </p:sp>
    </p:spTree>
    <p:extLst>
      <p:ext uri="{BB962C8B-B14F-4D97-AF65-F5344CB8AC3E}">
        <p14:creationId xmlns:p14="http://schemas.microsoft.com/office/powerpoint/2010/main" val="1787685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5088955"/>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350000" y="5119392"/>
            <a:ext cx="2794000" cy="1742924"/>
          </a:xfrm>
          <a:prstGeom prst="rect">
            <a:avLst/>
          </a:prstGeom>
        </p:spPr>
      </p:pic>
    </p:spTree>
    <p:extLst>
      <p:ext uri="{BB962C8B-B14F-4D97-AF65-F5344CB8AC3E}">
        <p14:creationId xmlns:p14="http://schemas.microsoft.com/office/powerpoint/2010/main" val="277956418"/>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4029432"/>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5271898"/>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r>
              <a:rPr lang="en-US" dirty="0" smtClean="0"/>
              <a:t>‹#›</a:t>
            </a:r>
            <a:endParaRPr lang="en-US" dirty="0"/>
          </a:p>
        </p:txBody>
      </p:sp>
    </p:spTree>
    <p:extLst>
      <p:ext uri="{BB962C8B-B14F-4D97-AF65-F5344CB8AC3E}">
        <p14:creationId xmlns:p14="http://schemas.microsoft.com/office/powerpoint/2010/main" val="99950727"/>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00" y="5119688"/>
            <a:ext cx="2794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83502399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4436331"/>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616197"/>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6624841"/>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27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1800"/>
            </a:lvl1pPr>
          </a:lstStyle>
          <a:p>
            <a:r>
              <a:rPr lang="en-US" smtClean="0"/>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350001" y="5119392"/>
            <a:ext cx="2794000" cy="1742924"/>
          </a:xfrm>
          <a:prstGeom prst="rect">
            <a:avLst/>
          </a:prstGeom>
        </p:spPr>
      </p:pic>
    </p:spTree>
    <p:extLst>
      <p:ext uri="{BB962C8B-B14F-4D97-AF65-F5344CB8AC3E}">
        <p14:creationId xmlns:p14="http://schemas.microsoft.com/office/powerpoint/2010/main" val="1764248406"/>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81906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1046835"/>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78770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0942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156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84390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284791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658638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2552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476"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166550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66144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C4DCF350-F15A-D24B-8EC0-E438D51B467F}" type="slidenum">
              <a:rPr lang="en-US"/>
              <a:pPr/>
              <a:t>‹#›</a:t>
            </a:fld>
            <a:endParaRPr lang="en-US" dirty="0"/>
          </a:p>
        </p:txBody>
      </p:sp>
    </p:spTree>
    <p:extLst>
      <p:ext uri="{BB962C8B-B14F-4D97-AF65-F5344CB8AC3E}">
        <p14:creationId xmlns:p14="http://schemas.microsoft.com/office/powerpoint/2010/main" val="3396701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339733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4811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79785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71345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8552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582479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5439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3132922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9664605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418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D12A6BA1-0F40-A942-A717-0BB32DB0172D}" type="slidenum">
              <a:rPr lang="en-US"/>
              <a:pPr/>
              <a:t>‹#›</a:t>
            </a:fld>
            <a:endParaRPr lang="en-US" dirty="0"/>
          </a:p>
        </p:txBody>
      </p:sp>
    </p:spTree>
    <p:extLst>
      <p:ext uri="{BB962C8B-B14F-4D97-AF65-F5344CB8AC3E}">
        <p14:creationId xmlns:p14="http://schemas.microsoft.com/office/powerpoint/2010/main" val="1699583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524"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0042360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0579837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353264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5859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65292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4532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9617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27192676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7775575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97324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DFD8941-8EBB-D545-83A2-4C42B14E4A46}" type="slidenum">
              <a:rPr lang="en-US"/>
              <a:pPr/>
              <a:t>‹#›</a:t>
            </a:fld>
            <a:endParaRPr lang="en-US" dirty="0"/>
          </a:p>
        </p:txBody>
      </p:sp>
    </p:spTree>
    <p:extLst>
      <p:ext uri="{BB962C8B-B14F-4D97-AF65-F5344CB8AC3E}">
        <p14:creationId xmlns:p14="http://schemas.microsoft.com/office/powerpoint/2010/main" val="14420411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19410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572"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170882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2792477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658077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9600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3527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7994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7670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150" y="44450"/>
            <a:ext cx="8636000" cy="784225"/>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184150" y="1263650"/>
            <a:ext cx="8636000" cy="5181600"/>
          </a:xfrm>
        </p:spPr>
        <p:txBody>
          <a:bodyPr/>
          <a:lstStyle/>
          <a:p>
            <a:pPr lvl="0"/>
            <a:endParaRPr lang="en-ZA" noProof="0" dirty="0" smtClean="0"/>
          </a:p>
        </p:txBody>
      </p:sp>
    </p:spTree>
    <p:extLst>
      <p:ext uri="{BB962C8B-B14F-4D97-AF65-F5344CB8AC3E}">
        <p14:creationId xmlns:p14="http://schemas.microsoft.com/office/powerpoint/2010/main" val="18545681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0"/>
            <a:ext cx="8382000" cy="7842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263650"/>
            <a:ext cx="41148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63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065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301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CA709EC-8A6C-4D43-8CF0-AE810BC316D2}" type="slidenum">
              <a:rPr lang="en-US"/>
              <a:pPr/>
              <a:t>‹#›</a:t>
            </a:fld>
            <a:endParaRPr lang="en-US" dirty="0"/>
          </a:p>
        </p:txBody>
      </p:sp>
    </p:spTree>
    <p:extLst>
      <p:ext uri="{BB962C8B-B14F-4D97-AF65-F5344CB8AC3E}">
        <p14:creationId xmlns:p14="http://schemas.microsoft.com/office/powerpoint/2010/main" val="35027161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8887220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39420466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17948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620"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custDataLst>
              <p:tags r:id="rId3"/>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6" name="Rectangle 9"/>
          <p:cNvSpPr>
            <a:spLocks noChangeArrowheads="1"/>
          </p:cNvSpPr>
          <p:nvPr>
            <p:custDataLst>
              <p:tags r:id="rId4"/>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grpSp>
        <p:nvGrpSpPr>
          <p:cNvPr id="7" name="Group 1"/>
          <p:cNvGrpSpPr>
            <a:grpSpLocks/>
          </p:cNvGrpSpPr>
          <p:nvPr userDrawn="1"/>
        </p:nvGrpSpPr>
        <p:grpSpPr bwMode="auto">
          <a:xfrm>
            <a:off x="0" y="838200"/>
            <a:ext cx="9145588" cy="63500"/>
            <a:chOff x="0" y="838200"/>
            <a:chExt cx="9145588" cy="63500"/>
          </a:xfrm>
        </p:grpSpPr>
        <p:sp>
          <p:nvSpPr>
            <p:cNvPr id="8" name="Rectangle 5"/>
            <p:cNvSpPr>
              <a:spLocks noChangeArrowheads="1"/>
            </p:cNvSpPr>
            <p:nvPr userDrawn="1">
              <p:custDataLst>
                <p:tags r:id="rId7"/>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9" name="Rectangle 6"/>
            <p:cNvSpPr>
              <a:spLocks noChangeArrowheads="1"/>
            </p:cNvSpPr>
            <p:nvPr userDrawn="1">
              <p:custDataLst>
                <p:tags r:id="rId8"/>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 name="Rectangle 7"/>
            <p:cNvSpPr>
              <a:spLocks noChangeArrowheads="1"/>
            </p:cNvSpPr>
            <p:nvPr userDrawn="1">
              <p:custDataLst>
                <p:tags r:id="rId9"/>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1" name="Rectangle 8"/>
            <p:cNvSpPr>
              <a:spLocks noChangeArrowheads="1"/>
            </p:cNvSpPr>
            <p:nvPr userDrawn="1">
              <p:custDataLst>
                <p:tags r:id="rId10"/>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12" name="Rectangle 17"/>
          <p:cNvSpPr>
            <a:spLocks noChangeArrowheads="1"/>
          </p:cNvSpPr>
          <p:nvPr>
            <p:custDataLst>
              <p:tags r:id="rId5"/>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96D46360-BE36-4B0B-8351-D65DB9DAB5DA}"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3" name="Rectangle 12"/>
          <p:cNvSpPr>
            <a:spLocks noChangeArrowheads="1"/>
          </p:cNvSpPr>
          <p:nvPr>
            <p:custDataLst>
              <p:tags r:id="rId6"/>
            </p:custDataLst>
          </p:nvPr>
        </p:nvSpPr>
        <p:spPr bwMode="auto">
          <a:xfrm>
            <a:off x="39688" y="6645275"/>
            <a:ext cx="992187" cy="196850"/>
          </a:xfrm>
          <a:prstGeom prst="rect">
            <a:avLst/>
          </a:prstGeom>
          <a:noFill/>
          <a:ln w="12700">
            <a:noFill/>
            <a:miter lim="800000"/>
            <a:headEnd/>
            <a:tailEnd/>
          </a:ln>
        </p:spPr>
        <p:txBody>
          <a:bodyPr lIns="0" tIns="44450" rIns="0" bIns="44450">
            <a:spAutoFit/>
          </a:bodyPr>
          <a:lstStyle/>
          <a:p>
            <a:pPr>
              <a:defRPr/>
            </a:pPr>
            <a:r>
              <a:rPr lang="en-US" sz="700" dirty="0">
                <a:solidFill>
                  <a:prstClr val="black"/>
                </a:solidFill>
                <a:latin typeface="Arial" pitchFamily="34" charset="0"/>
                <a:ea typeface="+mn-ea"/>
                <a:cs typeface="Arial" pitchFamily="34" charset="0"/>
              </a:rPr>
              <a:t>April, 2011</a:t>
            </a:r>
          </a:p>
        </p:txBody>
      </p:sp>
      <p:sp>
        <p:nvSpPr>
          <p:cNvPr id="14" name="TextBox 9"/>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defRPr/>
            </a:pPr>
            <a:r>
              <a:rPr lang="en-US" sz="700" dirty="0" smtClean="0">
                <a:solidFill>
                  <a:srgbClr val="000000"/>
                </a:solidFill>
                <a:latin typeface="Trebuchet MS" pitchFamily="34" charset="0"/>
                <a:ea typeface="ヒラギノ角ゴ Pro W3"/>
                <a:cs typeface="ヒラギノ角ゴ Pro W3"/>
              </a:rPr>
              <a:t>Slide no. </a:t>
            </a:r>
            <a:fld id="{BB2D0E63-B468-4886-82BF-FDC254077558}" type="slidenum">
              <a:rPr lang="en-US" sz="700" smtClean="0">
                <a:solidFill>
                  <a:srgbClr val="000000"/>
                </a:solidFill>
                <a:latin typeface="Trebuchet MS" pitchFamily="34" charset="0"/>
                <a:ea typeface="ヒラギノ角ゴ Pro W3"/>
                <a:cs typeface="ヒラギノ角ゴ Pro W3"/>
              </a:rPr>
              <a:pPr>
                <a:defRPr/>
              </a:pPr>
              <a:t>‹#›</a:t>
            </a:fld>
            <a:endParaRPr lang="en-US" sz="700" dirty="0" smtClean="0">
              <a:solidFill>
                <a:srgbClr val="000000"/>
              </a:solidFill>
              <a:latin typeface="Trebuchet MS" pitchFamily="34" charset="0"/>
              <a:ea typeface="ヒラギノ角ゴ Pro W3"/>
              <a:cs typeface="ヒラギノ角ゴ Pro W3"/>
            </a:endParaRPr>
          </a:p>
        </p:txBody>
      </p:sp>
      <p:sp>
        <p:nvSpPr>
          <p:cNvPr id="15" name="TextBox 10"/>
          <p:cNvSpPr txBox="1">
            <a:spLocks noChangeArrowheads="1"/>
          </p:cNvSpPr>
          <p:nvPr userDrawn="1"/>
        </p:nvSpPr>
        <p:spPr bwMode="auto">
          <a:xfrm>
            <a:off x="6357938" y="6215063"/>
            <a:ext cx="2500312" cy="584200"/>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r">
              <a:defRPr/>
            </a:pPr>
            <a:r>
              <a:rPr lang="en-US" sz="800" dirty="0" smtClean="0">
                <a:solidFill>
                  <a:srgbClr val="000000"/>
                </a:solidFill>
                <a:latin typeface="Trebuchet MS" pitchFamily="34" charset="0"/>
                <a:ea typeface="ヒラギノ角ゴ Pro W3"/>
                <a:cs typeface="ヒラギノ角ゴ Pro W3"/>
              </a:rPr>
              <a:t>© South African Tourism 2010</a:t>
            </a:r>
          </a:p>
          <a:p>
            <a:pPr>
              <a:defRPr/>
            </a:pPr>
            <a:endParaRPr lang="en-US" sz="2400" dirty="0" smtClean="0">
              <a:solidFill>
                <a:srgbClr val="000000"/>
              </a:solidFill>
              <a:ea typeface="ヒラギノ角ゴ Pro W3"/>
              <a:cs typeface="ヒラギノ角ゴ Pro W3"/>
            </a:endParaRP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20459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8" descr="002241 Meetings Africa P-13.jpg"/>
          <p:cNvPicPr>
            <a:picLocks noChangeAspect="1"/>
          </p:cNvPicPr>
          <p:nvPr userDrawn="1"/>
        </p:nvPicPr>
        <p:blipFill>
          <a:blip r:embed="rId2" cstate="print"/>
          <a:srcRect/>
          <a:stretch>
            <a:fillRect/>
          </a:stretch>
        </p:blipFill>
        <p:spPr bwMode="auto">
          <a:xfrm>
            <a:off x="5194300" y="4610100"/>
            <a:ext cx="3949700" cy="2247900"/>
          </a:xfrm>
          <a:prstGeom prst="rect">
            <a:avLst/>
          </a:prstGeom>
          <a:noFill/>
          <a:ln w="9525">
            <a:noFill/>
            <a:miter lim="800000"/>
            <a:headEnd/>
            <a:tailEnd/>
          </a:ln>
        </p:spPr>
      </p:pic>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smtClean="0"/>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smtClean="0"/>
              <a:t>Click to edit Master subtitle style</a:t>
            </a:r>
            <a:endParaRPr lang="en-US" dirty="0"/>
          </a:p>
        </p:txBody>
      </p:sp>
    </p:spTree>
    <p:extLst>
      <p:ext uri="{BB962C8B-B14F-4D97-AF65-F5344CB8AC3E}">
        <p14:creationId xmlns:p14="http://schemas.microsoft.com/office/powerpoint/2010/main" val="17556197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890765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buClr>
              <a:defRPr/>
            </a:lvl2pPr>
            <a:lvl3pPr>
              <a:buClr>
                <a:schemeClr val="accent4"/>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31158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56332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4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solidFill>
              <a:schemeClr val="tx1"/>
            </a:solidFill>
          </a:ln>
        </p:spPr>
        <p:txBody>
          <a:bodyPr rtlCol="0">
            <a:normAutofit/>
          </a:bodyPr>
          <a:lstStyle>
            <a:lvl1pPr algn="l" defTabSz="914400" rtl="0" eaLnBrk="1" latinLnBrk="0" hangingPunct="1">
              <a:spcBef>
                <a:spcPct val="20000"/>
              </a:spcBef>
              <a:defRPr lang="en-US" sz="1600" b="1"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b="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US" sz="16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62556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12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18" Type="http://schemas.openxmlformats.org/officeDocument/2006/relationships/tags" Target="../tags/tag137.xml"/><Relationship Id="rId3" Type="http://schemas.openxmlformats.org/officeDocument/2006/relationships/slideLayout" Target="../slideLayouts/slideLayout109.xml"/><Relationship Id="rId21" Type="http://schemas.openxmlformats.org/officeDocument/2006/relationships/tags" Target="../tags/tag140.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tags" Target="../tags/tag136.xml"/><Relationship Id="rId25" Type="http://schemas.openxmlformats.org/officeDocument/2006/relationships/oleObject" Target="../embeddings/oleObject15.bin"/><Relationship Id="rId2" Type="http://schemas.openxmlformats.org/officeDocument/2006/relationships/slideLayout" Target="../slideLayouts/slideLayout108.xml"/><Relationship Id="rId16" Type="http://schemas.openxmlformats.org/officeDocument/2006/relationships/tags" Target="../tags/tag135.xml"/><Relationship Id="rId20" Type="http://schemas.openxmlformats.org/officeDocument/2006/relationships/tags" Target="../tags/tag139.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tags" Target="../tags/tag143.xml"/><Relationship Id="rId5" Type="http://schemas.openxmlformats.org/officeDocument/2006/relationships/slideLayout" Target="../slideLayouts/slideLayout111.xml"/><Relationship Id="rId15" Type="http://schemas.openxmlformats.org/officeDocument/2006/relationships/tags" Target="../tags/tag134.xml"/><Relationship Id="rId23" Type="http://schemas.openxmlformats.org/officeDocument/2006/relationships/tags" Target="../tags/tag142.xml"/><Relationship Id="rId10" Type="http://schemas.openxmlformats.org/officeDocument/2006/relationships/slideLayout" Target="../slideLayouts/slideLayout116.xml"/><Relationship Id="rId19" Type="http://schemas.openxmlformats.org/officeDocument/2006/relationships/tags" Target="../tags/tag138.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vmlDrawing" Target="../drawings/vmlDrawing15.vml"/><Relationship Id="rId22" Type="http://schemas.openxmlformats.org/officeDocument/2006/relationships/tags" Target="../tags/tag1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18" Type="http://schemas.openxmlformats.org/officeDocument/2006/relationships/tags" Target="../tags/tag156.xml"/><Relationship Id="rId3" Type="http://schemas.openxmlformats.org/officeDocument/2006/relationships/slideLayout" Target="../slideLayouts/slideLayout121.xml"/><Relationship Id="rId21" Type="http://schemas.openxmlformats.org/officeDocument/2006/relationships/tags" Target="../tags/tag159.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tags" Target="../tags/tag155.xml"/><Relationship Id="rId25" Type="http://schemas.openxmlformats.org/officeDocument/2006/relationships/oleObject" Target="../embeddings/oleObject17.bin"/><Relationship Id="rId2" Type="http://schemas.openxmlformats.org/officeDocument/2006/relationships/slideLayout" Target="../slideLayouts/slideLayout120.xml"/><Relationship Id="rId16" Type="http://schemas.openxmlformats.org/officeDocument/2006/relationships/tags" Target="../tags/tag154.xml"/><Relationship Id="rId20" Type="http://schemas.openxmlformats.org/officeDocument/2006/relationships/tags" Target="../tags/tag158.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tags" Target="../tags/tag162.xml"/><Relationship Id="rId5" Type="http://schemas.openxmlformats.org/officeDocument/2006/relationships/slideLayout" Target="../slideLayouts/slideLayout123.xml"/><Relationship Id="rId15" Type="http://schemas.openxmlformats.org/officeDocument/2006/relationships/tags" Target="../tags/tag153.xml"/><Relationship Id="rId23" Type="http://schemas.openxmlformats.org/officeDocument/2006/relationships/tags" Target="../tags/tag161.xml"/><Relationship Id="rId10" Type="http://schemas.openxmlformats.org/officeDocument/2006/relationships/slideLayout" Target="../slideLayouts/slideLayout128.xml"/><Relationship Id="rId19" Type="http://schemas.openxmlformats.org/officeDocument/2006/relationships/tags" Target="../tags/tag15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vmlDrawing" Target="../drawings/vmlDrawing17.vml"/><Relationship Id="rId22" Type="http://schemas.openxmlformats.org/officeDocument/2006/relationships/tags" Target="../tags/tag1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18" Type="http://schemas.openxmlformats.org/officeDocument/2006/relationships/tags" Target="../tags/tag175.xml"/><Relationship Id="rId3" Type="http://schemas.openxmlformats.org/officeDocument/2006/relationships/slideLayout" Target="../slideLayouts/slideLayout133.xml"/><Relationship Id="rId21" Type="http://schemas.openxmlformats.org/officeDocument/2006/relationships/tags" Target="../tags/tag178.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tags" Target="../tags/tag174.xml"/><Relationship Id="rId25" Type="http://schemas.openxmlformats.org/officeDocument/2006/relationships/oleObject" Target="../embeddings/oleObject19.bin"/><Relationship Id="rId2" Type="http://schemas.openxmlformats.org/officeDocument/2006/relationships/slideLayout" Target="../slideLayouts/slideLayout132.xml"/><Relationship Id="rId16" Type="http://schemas.openxmlformats.org/officeDocument/2006/relationships/tags" Target="../tags/tag173.xml"/><Relationship Id="rId20" Type="http://schemas.openxmlformats.org/officeDocument/2006/relationships/tags" Target="../tags/tag177.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tags" Target="../tags/tag181.xml"/><Relationship Id="rId5" Type="http://schemas.openxmlformats.org/officeDocument/2006/relationships/slideLayout" Target="../slideLayouts/slideLayout135.xml"/><Relationship Id="rId15" Type="http://schemas.openxmlformats.org/officeDocument/2006/relationships/tags" Target="../tags/tag172.xml"/><Relationship Id="rId23" Type="http://schemas.openxmlformats.org/officeDocument/2006/relationships/tags" Target="../tags/tag180.xml"/><Relationship Id="rId10" Type="http://schemas.openxmlformats.org/officeDocument/2006/relationships/slideLayout" Target="../slideLayouts/slideLayout140.xml"/><Relationship Id="rId19" Type="http://schemas.openxmlformats.org/officeDocument/2006/relationships/tags" Target="../tags/tag176.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vmlDrawing" Target="../drawings/vmlDrawing19.vml"/><Relationship Id="rId22" Type="http://schemas.openxmlformats.org/officeDocument/2006/relationships/tags" Target="../tags/tag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3.xml"/><Relationship Id="rId18" Type="http://schemas.openxmlformats.org/officeDocument/2006/relationships/tags" Target="../tags/tag194.xml"/><Relationship Id="rId3" Type="http://schemas.openxmlformats.org/officeDocument/2006/relationships/slideLayout" Target="../slideLayouts/slideLayout145.xml"/><Relationship Id="rId21" Type="http://schemas.openxmlformats.org/officeDocument/2006/relationships/tags" Target="../tags/tag197.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tags" Target="../tags/tag193.xml"/><Relationship Id="rId25" Type="http://schemas.openxmlformats.org/officeDocument/2006/relationships/oleObject" Target="../embeddings/oleObject21.bin"/><Relationship Id="rId2" Type="http://schemas.openxmlformats.org/officeDocument/2006/relationships/slideLayout" Target="../slideLayouts/slideLayout144.xml"/><Relationship Id="rId16" Type="http://schemas.openxmlformats.org/officeDocument/2006/relationships/tags" Target="../tags/tag192.xml"/><Relationship Id="rId20" Type="http://schemas.openxmlformats.org/officeDocument/2006/relationships/tags" Target="../tags/tag196.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tags" Target="../tags/tag200.xml"/><Relationship Id="rId5" Type="http://schemas.openxmlformats.org/officeDocument/2006/relationships/slideLayout" Target="../slideLayouts/slideLayout147.xml"/><Relationship Id="rId15" Type="http://schemas.openxmlformats.org/officeDocument/2006/relationships/tags" Target="../tags/tag191.xml"/><Relationship Id="rId23" Type="http://schemas.openxmlformats.org/officeDocument/2006/relationships/tags" Target="../tags/tag199.xml"/><Relationship Id="rId10" Type="http://schemas.openxmlformats.org/officeDocument/2006/relationships/slideLayout" Target="../slideLayouts/slideLayout152.xml"/><Relationship Id="rId19" Type="http://schemas.openxmlformats.org/officeDocument/2006/relationships/tags" Target="../tags/tag195.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vmlDrawing" Target="../drawings/vmlDrawing21.vml"/><Relationship Id="rId22" Type="http://schemas.openxmlformats.org/officeDocument/2006/relationships/tags" Target="../tags/tag19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4.xml"/><Relationship Id="rId18" Type="http://schemas.openxmlformats.org/officeDocument/2006/relationships/tags" Target="../tags/tag213.xml"/><Relationship Id="rId3" Type="http://schemas.openxmlformats.org/officeDocument/2006/relationships/slideLayout" Target="../slideLayouts/slideLayout157.xml"/><Relationship Id="rId21" Type="http://schemas.openxmlformats.org/officeDocument/2006/relationships/tags" Target="../tags/tag216.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tags" Target="../tags/tag212.xml"/><Relationship Id="rId25" Type="http://schemas.openxmlformats.org/officeDocument/2006/relationships/oleObject" Target="../embeddings/oleObject23.bin"/><Relationship Id="rId2" Type="http://schemas.openxmlformats.org/officeDocument/2006/relationships/slideLayout" Target="../slideLayouts/slideLayout156.xml"/><Relationship Id="rId16" Type="http://schemas.openxmlformats.org/officeDocument/2006/relationships/tags" Target="../tags/tag211.xml"/><Relationship Id="rId20" Type="http://schemas.openxmlformats.org/officeDocument/2006/relationships/tags" Target="../tags/tag215.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tags" Target="../tags/tag219.xml"/><Relationship Id="rId5" Type="http://schemas.openxmlformats.org/officeDocument/2006/relationships/slideLayout" Target="../slideLayouts/slideLayout159.xml"/><Relationship Id="rId15" Type="http://schemas.openxmlformats.org/officeDocument/2006/relationships/tags" Target="../tags/tag210.xml"/><Relationship Id="rId23" Type="http://schemas.openxmlformats.org/officeDocument/2006/relationships/tags" Target="../tags/tag218.xml"/><Relationship Id="rId10" Type="http://schemas.openxmlformats.org/officeDocument/2006/relationships/slideLayout" Target="../slideLayouts/slideLayout164.xml"/><Relationship Id="rId19" Type="http://schemas.openxmlformats.org/officeDocument/2006/relationships/tags" Target="../tags/tag21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vmlDrawing" Target="../drawings/vmlDrawing23.vml"/><Relationship Id="rId22" Type="http://schemas.openxmlformats.org/officeDocument/2006/relationships/tags" Target="../tags/tag21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5.xml"/><Relationship Id="rId18" Type="http://schemas.openxmlformats.org/officeDocument/2006/relationships/tags" Target="../tags/tag232.xml"/><Relationship Id="rId3" Type="http://schemas.openxmlformats.org/officeDocument/2006/relationships/slideLayout" Target="../slideLayouts/slideLayout169.xml"/><Relationship Id="rId21" Type="http://schemas.openxmlformats.org/officeDocument/2006/relationships/tags" Target="../tags/tag235.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tags" Target="../tags/tag231.xml"/><Relationship Id="rId25" Type="http://schemas.openxmlformats.org/officeDocument/2006/relationships/oleObject" Target="../embeddings/oleObject25.bin"/><Relationship Id="rId2" Type="http://schemas.openxmlformats.org/officeDocument/2006/relationships/slideLayout" Target="../slideLayouts/slideLayout168.xml"/><Relationship Id="rId16" Type="http://schemas.openxmlformats.org/officeDocument/2006/relationships/tags" Target="../tags/tag230.xml"/><Relationship Id="rId20" Type="http://schemas.openxmlformats.org/officeDocument/2006/relationships/tags" Target="../tags/tag234.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tags" Target="../tags/tag238.xml"/><Relationship Id="rId5" Type="http://schemas.openxmlformats.org/officeDocument/2006/relationships/slideLayout" Target="../slideLayouts/slideLayout171.xml"/><Relationship Id="rId15" Type="http://schemas.openxmlformats.org/officeDocument/2006/relationships/tags" Target="../tags/tag229.xml"/><Relationship Id="rId23" Type="http://schemas.openxmlformats.org/officeDocument/2006/relationships/tags" Target="../tags/tag237.xml"/><Relationship Id="rId10" Type="http://schemas.openxmlformats.org/officeDocument/2006/relationships/slideLayout" Target="../slideLayouts/slideLayout176.xml"/><Relationship Id="rId19" Type="http://schemas.openxmlformats.org/officeDocument/2006/relationships/tags" Target="../tags/tag233.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vmlDrawing" Target="../drawings/vmlDrawing25.vml"/><Relationship Id="rId22" Type="http://schemas.openxmlformats.org/officeDocument/2006/relationships/tags" Target="../tags/tag23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16.xml"/><Relationship Id="rId18" Type="http://schemas.openxmlformats.org/officeDocument/2006/relationships/tags" Target="../tags/tag251.xml"/><Relationship Id="rId3" Type="http://schemas.openxmlformats.org/officeDocument/2006/relationships/slideLayout" Target="../slideLayouts/slideLayout181.xml"/><Relationship Id="rId21" Type="http://schemas.openxmlformats.org/officeDocument/2006/relationships/tags" Target="../tags/tag254.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tags" Target="../tags/tag250.xml"/><Relationship Id="rId25" Type="http://schemas.openxmlformats.org/officeDocument/2006/relationships/oleObject" Target="../embeddings/oleObject27.bin"/><Relationship Id="rId2" Type="http://schemas.openxmlformats.org/officeDocument/2006/relationships/slideLayout" Target="../slideLayouts/slideLayout180.xml"/><Relationship Id="rId16" Type="http://schemas.openxmlformats.org/officeDocument/2006/relationships/tags" Target="../tags/tag249.xml"/><Relationship Id="rId20" Type="http://schemas.openxmlformats.org/officeDocument/2006/relationships/tags" Target="../tags/tag253.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24" Type="http://schemas.openxmlformats.org/officeDocument/2006/relationships/tags" Target="../tags/tag257.xml"/><Relationship Id="rId5" Type="http://schemas.openxmlformats.org/officeDocument/2006/relationships/slideLayout" Target="../slideLayouts/slideLayout183.xml"/><Relationship Id="rId15" Type="http://schemas.openxmlformats.org/officeDocument/2006/relationships/tags" Target="../tags/tag248.xml"/><Relationship Id="rId23" Type="http://schemas.openxmlformats.org/officeDocument/2006/relationships/tags" Target="../tags/tag256.xml"/><Relationship Id="rId10" Type="http://schemas.openxmlformats.org/officeDocument/2006/relationships/slideLayout" Target="../slideLayouts/slideLayout188.xml"/><Relationship Id="rId19" Type="http://schemas.openxmlformats.org/officeDocument/2006/relationships/tags" Target="../tags/tag252.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vmlDrawing" Target="../drawings/vmlDrawing27.vml"/><Relationship Id="rId22" Type="http://schemas.openxmlformats.org/officeDocument/2006/relationships/tags" Target="../tags/tag25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theme" Target="../theme/theme17.xml"/><Relationship Id="rId18" Type="http://schemas.openxmlformats.org/officeDocument/2006/relationships/tags" Target="../tags/tag270.xml"/><Relationship Id="rId3" Type="http://schemas.openxmlformats.org/officeDocument/2006/relationships/slideLayout" Target="../slideLayouts/slideLayout193.xml"/><Relationship Id="rId21" Type="http://schemas.openxmlformats.org/officeDocument/2006/relationships/tags" Target="../tags/tag27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tags" Target="../tags/tag269.xml"/><Relationship Id="rId25" Type="http://schemas.openxmlformats.org/officeDocument/2006/relationships/oleObject" Target="../embeddings/oleObject29.bin"/><Relationship Id="rId2" Type="http://schemas.openxmlformats.org/officeDocument/2006/relationships/slideLayout" Target="../slideLayouts/slideLayout192.xml"/><Relationship Id="rId16" Type="http://schemas.openxmlformats.org/officeDocument/2006/relationships/tags" Target="../tags/tag268.xml"/><Relationship Id="rId20" Type="http://schemas.openxmlformats.org/officeDocument/2006/relationships/tags" Target="../tags/tag27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24" Type="http://schemas.openxmlformats.org/officeDocument/2006/relationships/tags" Target="../tags/tag276.xml"/><Relationship Id="rId5" Type="http://schemas.openxmlformats.org/officeDocument/2006/relationships/slideLayout" Target="../slideLayouts/slideLayout195.xml"/><Relationship Id="rId15" Type="http://schemas.openxmlformats.org/officeDocument/2006/relationships/tags" Target="../tags/tag267.xml"/><Relationship Id="rId23" Type="http://schemas.openxmlformats.org/officeDocument/2006/relationships/tags" Target="../tags/tag275.xml"/><Relationship Id="rId10" Type="http://schemas.openxmlformats.org/officeDocument/2006/relationships/slideLayout" Target="../slideLayouts/slideLayout200.xml"/><Relationship Id="rId19" Type="http://schemas.openxmlformats.org/officeDocument/2006/relationships/tags" Target="../tags/tag271.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vmlDrawing" Target="../drawings/vmlDrawing29.vml"/><Relationship Id="rId22" Type="http://schemas.openxmlformats.org/officeDocument/2006/relationships/tags" Target="../tags/tag27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theme" Target="../theme/theme18.xml"/><Relationship Id="rId18" Type="http://schemas.openxmlformats.org/officeDocument/2006/relationships/tags" Target="../tags/tag289.xml"/><Relationship Id="rId3" Type="http://schemas.openxmlformats.org/officeDocument/2006/relationships/slideLayout" Target="../slideLayouts/slideLayout205.xml"/><Relationship Id="rId21" Type="http://schemas.openxmlformats.org/officeDocument/2006/relationships/tags" Target="../tags/tag292.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tags" Target="../tags/tag288.xml"/><Relationship Id="rId25" Type="http://schemas.openxmlformats.org/officeDocument/2006/relationships/oleObject" Target="../embeddings/oleObject31.bin"/><Relationship Id="rId2" Type="http://schemas.openxmlformats.org/officeDocument/2006/relationships/slideLayout" Target="../slideLayouts/slideLayout204.xml"/><Relationship Id="rId16" Type="http://schemas.openxmlformats.org/officeDocument/2006/relationships/tags" Target="../tags/tag287.xml"/><Relationship Id="rId20" Type="http://schemas.openxmlformats.org/officeDocument/2006/relationships/tags" Target="../tags/tag291.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24" Type="http://schemas.openxmlformats.org/officeDocument/2006/relationships/tags" Target="../tags/tag295.xml"/><Relationship Id="rId5" Type="http://schemas.openxmlformats.org/officeDocument/2006/relationships/slideLayout" Target="../slideLayouts/slideLayout207.xml"/><Relationship Id="rId15" Type="http://schemas.openxmlformats.org/officeDocument/2006/relationships/tags" Target="../tags/tag286.xml"/><Relationship Id="rId23" Type="http://schemas.openxmlformats.org/officeDocument/2006/relationships/tags" Target="../tags/tag294.xml"/><Relationship Id="rId10" Type="http://schemas.openxmlformats.org/officeDocument/2006/relationships/slideLayout" Target="../slideLayouts/slideLayout212.xml"/><Relationship Id="rId19" Type="http://schemas.openxmlformats.org/officeDocument/2006/relationships/tags" Target="../tags/tag290.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vmlDrawing" Target="../drawings/vmlDrawing31.vml"/><Relationship Id="rId22" Type="http://schemas.openxmlformats.org/officeDocument/2006/relationships/tags" Target="../tags/tag29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theme" Target="../theme/theme19.xml"/><Relationship Id="rId18" Type="http://schemas.openxmlformats.org/officeDocument/2006/relationships/tags" Target="../tags/tag308.xml"/><Relationship Id="rId3" Type="http://schemas.openxmlformats.org/officeDocument/2006/relationships/slideLayout" Target="../slideLayouts/slideLayout217.xml"/><Relationship Id="rId21" Type="http://schemas.openxmlformats.org/officeDocument/2006/relationships/tags" Target="../tags/tag311.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tags" Target="../tags/tag307.xml"/><Relationship Id="rId25" Type="http://schemas.openxmlformats.org/officeDocument/2006/relationships/oleObject" Target="../embeddings/oleObject33.bin"/><Relationship Id="rId2" Type="http://schemas.openxmlformats.org/officeDocument/2006/relationships/slideLayout" Target="../slideLayouts/slideLayout216.xml"/><Relationship Id="rId16" Type="http://schemas.openxmlformats.org/officeDocument/2006/relationships/tags" Target="../tags/tag306.xml"/><Relationship Id="rId20" Type="http://schemas.openxmlformats.org/officeDocument/2006/relationships/tags" Target="../tags/tag310.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24" Type="http://schemas.openxmlformats.org/officeDocument/2006/relationships/tags" Target="../tags/tag314.xml"/><Relationship Id="rId5" Type="http://schemas.openxmlformats.org/officeDocument/2006/relationships/slideLayout" Target="../slideLayouts/slideLayout219.xml"/><Relationship Id="rId15" Type="http://schemas.openxmlformats.org/officeDocument/2006/relationships/tags" Target="../tags/tag305.xml"/><Relationship Id="rId23" Type="http://schemas.openxmlformats.org/officeDocument/2006/relationships/tags" Target="../tags/tag313.xml"/><Relationship Id="rId10" Type="http://schemas.openxmlformats.org/officeDocument/2006/relationships/slideLayout" Target="../slideLayouts/slideLayout224.xml"/><Relationship Id="rId19" Type="http://schemas.openxmlformats.org/officeDocument/2006/relationships/tags" Target="../tags/tag309.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vmlDrawing" Target="../drawings/vmlDrawing33.vml"/><Relationship Id="rId22" Type="http://schemas.openxmlformats.org/officeDocument/2006/relationships/tags" Target="../tags/tag3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vmlDrawing" Target="../drawings/vmlDrawing35.vml"/><Relationship Id="rId18" Type="http://schemas.openxmlformats.org/officeDocument/2006/relationships/tags" Target="../tags/tag328.xml"/><Relationship Id="rId3" Type="http://schemas.openxmlformats.org/officeDocument/2006/relationships/slideLayout" Target="../slideLayouts/slideLayout229.xml"/><Relationship Id="rId21" Type="http://schemas.openxmlformats.org/officeDocument/2006/relationships/tags" Target="../tags/tag331.xml"/><Relationship Id="rId7" Type="http://schemas.openxmlformats.org/officeDocument/2006/relationships/slideLayout" Target="../slideLayouts/slideLayout233.xml"/><Relationship Id="rId12" Type="http://schemas.openxmlformats.org/officeDocument/2006/relationships/theme" Target="../theme/theme20.xml"/><Relationship Id="rId17" Type="http://schemas.openxmlformats.org/officeDocument/2006/relationships/tags" Target="../tags/tag327.xml"/><Relationship Id="rId2" Type="http://schemas.openxmlformats.org/officeDocument/2006/relationships/slideLayout" Target="../slideLayouts/slideLayout228.xml"/><Relationship Id="rId16" Type="http://schemas.openxmlformats.org/officeDocument/2006/relationships/tags" Target="../tags/tag326.xml"/><Relationship Id="rId20" Type="http://schemas.openxmlformats.org/officeDocument/2006/relationships/tags" Target="../tags/tag330.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24" Type="http://schemas.openxmlformats.org/officeDocument/2006/relationships/oleObject" Target="../embeddings/oleObject35.bin"/><Relationship Id="rId5" Type="http://schemas.openxmlformats.org/officeDocument/2006/relationships/slideLayout" Target="../slideLayouts/slideLayout231.xml"/><Relationship Id="rId15" Type="http://schemas.openxmlformats.org/officeDocument/2006/relationships/tags" Target="../tags/tag325.xml"/><Relationship Id="rId23" Type="http://schemas.openxmlformats.org/officeDocument/2006/relationships/tags" Target="../tags/tag333.xml"/><Relationship Id="rId10" Type="http://schemas.openxmlformats.org/officeDocument/2006/relationships/slideLayout" Target="../slideLayouts/slideLayout236.xml"/><Relationship Id="rId19" Type="http://schemas.openxmlformats.org/officeDocument/2006/relationships/tags" Target="../tags/tag329.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tags" Target="../tags/tag324.xml"/><Relationship Id="rId22" Type="http://schemas.openxmlformats.org/officeDocument/2006/relationships/tags" Target="../tags/tag33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vmlDrawing" Target="../drawings/vmlDrawing37.vml"/><Relationship Id="rId18" Type="http://schemas.openxmlformats.org/officeDocument/2006/relationships/tags" Target="../tags/tag346.xml"/><Relationship Id="rId3" Type="http://schemas.openxmlformats.org/officeDocument/2006/relationships/slideLayout" Target="../slideLayouts/slideLayout240.xml"/><Relationship Id="rId21" Type="http://schemas.openxmlformats.org/officeDocument/2006/relationships/tags" Target="../tags/tag349.xml"/><Relationship Id="rId7" Type="http://schemas.openxmlformats.org/officeDocument/2006/relationships/slideLayout" Target="../slideLayouts/slideLayout244.xml"/><Relationship Id="rId12" Type="http://schemas.openxmlformats.org/officeDocument/2006/relationships/theme" Target="../theme/theme21.xml"/><Relationship Id="rId17" Type="http://schemas.openxmlformats.org/officeDocument/2006/relationships/tags" Target="../tags/tag345.xml"/><Relationship Id="rId2" Type="http://schemas.openxmlformats.org/officeDocument/2006/relationships/slideLayout" Target="../slideLayouts/slideLayout239.xml"/><Relationship Id="rId16" Type="http://schemas.openxmlformats.org/officeDocument/2006/relationships/tags" Target="../tags/tag344.xml"/><Relationship Id="rId20" Type="http://schemas.openxmlformats.org/officeDocument/2006/relationships/tags" Target="../tags/tag348.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24" Type="http://schemas.openxmlformats.org/officeDocument/2006/relationships/oleObject" Target="../embeddings/oleObject37.bin"/><Relationship Id="rId5" Type="http://schemas.openxmlformats.org/officeDocument/2006/relationships/slideLayout" Target="../slideLayouts/slideLayout242.xml"/><Relationship Id="rId15" Type="http://schemas.openxmlformats.org/officeDocument/2006/relationships/tags" Target="../tags/tag343.xml"/><Relationship Id="rId23" Type="http://schemas.openxmlformats.org/officeDocument/2006/relationships/tags" Target="../tags/tag351.xml"/><Relationship Id="rId10" Type="http://schemas.openxmlformats.org/officeDocument/2006/relationships/slideLayout" Target="../slideLayouts/slideLayout247.xml"/><Relationship Id="rId19" Type="http://schemas.openxmlformats.org/officeDocument/2006/relationships/tags" Target="../tags/tag3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tags" Target="../tags/tag342.xml"/><Relationship Id="rId22" Type="http://schemas.openxmlformats.org/officeDocument/2006/relationships/tags" Target="../tags/tag35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vmlDrawing" Target="../drawings/vmlDrawing39.vml"/><Relationship Id="rId18" Type="http://schemas.openxmlformats.org/officeDocument/2006/relationships/tags" Target="../tags/tag364.xml"/><Relationship Id="rId3" Type="http://schemas.openxmlformats.org/officeDocument/2006/relationships/slideLayout" Target="../slideLayouts/slideLayout251.xml"/><Relationship Id="rId21" Type="http://schemas.openxmlformats.org/officeDocument/2006/relationships/tags" Target="../tags/tag367.xml"/><Relationship Id="rId7" Type="http://schemas.openxmlformats.org/officeDocument/2006/relationships/slideLayout" Target="../slideLayouts/slideLayout255.xml"/><Relationship Id="rId12" Type="http://schemas.openxmlformats.org/officeDocument/2006/relationships/theme" Target="../theme/theme22.xml"/><Relationship Id="rId17" Type="http://schemas.openxmlformats.org/officeDocument/2006/relationships/tags" Target="../tags/tag363.xml"/><Relationship Id="rId2" Type="http://schemas.openxmlformats.org/officeDocument/2006/relationships/slideLayout" Target="../slideLayouts/slideLayout250.xml"/><Relationship Id="rId16" Type="http://schemas.openxmlformats.org/officeDocument/2006/relationships/tags" Target="../tags/tag362.xml"/><Relationship Id="rId20" Type="http://schemas.openxmlformats.org/officeDocument/2006/relationships/tags" Target="../tags/tag366.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24" Type="http://schemas.openxmlformats.org/officeDocument/2006/relationships/oleObject" Target="../embeddings/oleObject39.bin"/><Relationship Id="rId5" Type="http://schemas.openxmlformats.org/officeDocument/2006/relationships/slideLayout" Target="../slideLayouts/slideLayout253.xml"/><Relationship Id="rId15" Type="http://schemas.openxmlformats.org/officeDocument/2006/relationships/tags" Target="../tags/tag361.xml"/><Relationship Id="rId23" Type="http://schemas.openxmlformats.org/officeDocument/2006/relationships/tags" Target="../tags/tag369.xml"/><Relationship Id="rId10" Type="http://schemas.openxmlformats.org/officeDocument/2006/relationships/slideLayout" Target="../slideLayouts/slideLayout258.xml"/><Relationship Id="rId19" Type="http://schemas.openxmlformats.org/officeDocument/2006/relationships/tags" Target="../tags/tag365.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tags" Target="../tags/tag360.xml"/><Relationship Id="rId22" Type="http://schemas.openxmlformats.org/officeDocument/2006/relationships/tags" Target="../tags/tag36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vmlDrawing" Target="../drawings/vmlDrawing41.vml"/><Relationship Id="rId18" Type="http://schemas.openxmlformats.org/officeDocument/2006/relationships/tags" Target="../tags/tag382.xml"/><Relationship Id="rId3" Type="http://schemas.openxmlformats.org/officeDocument/2006/relationships/slideLayout" Target="../slideLayouts/slideLayout262.xml"/><Relationship Id="rId21" Type="http://schemas.openxmlformats.org/officeDocument/2006/relationships/tags" Target="../tags/tag385.xml"/><Relationship Id="rId7" Type="http://schemas.openxmlformats.org/officeDocument/2006/relationships/slideLayout" Target="../slideLayouts/slideLayout266.xml"/><Relationship Id="rId12" Type="http://schemas.openxmlformats.org/officeDocument/2006/relationships/theme" Target="../theme/theme23.xml"/><Relationship Id="rId17" Type="http://schemas.openxmlformats.org/officeDocument/2006/relationships/tags" Target="../tags/tag381.xml"/><Relationship Id="rId2" Type="http://schemas.openxmlformats.org/officeDocument/2006/relationships/slideLayout" Target="../slideLayouts/slideLayout261.xml"/><Relationship Id="rId16" Type="http://schemas.openxmlformats.org/officeDocument/2006/relationships/tags" Target="../tags/tag380.xml"/><Relationship Id="rId20" Type="http://schemas.openxmlformats.org/officeDocument/2006/relationships/tags" Target="../tags/tag384.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oleObject" Target="../embeddings/oleObject41.bin"/><Relationship Id="rId5" Type="http://schemas.openxmlformats.org/officeDocument/2006/relationships/slideLayout" Target="../slideLayouts/slideLayout264.xml"/><Relationship Id="rId15" Type="http://schemas.openxmlformats.org/officeDocument/2006/relationships/tags" Target="../tags/tag379.xml"/><Relationship Id="rId23" Type="http://schemas.openxmlformats.org/officeDocument/2006/relationships/tags" Target="../tags/tag387.xml"/><Relationship Id="rId10" Type="http://schemas.openxmlformats.org/officeDocument/2006/relationships/slideLayout" Target="../slideLayouts/slideLayout269.xml"/><Relationship Id="rId19" Type="http://schemas.openxmlformats.org/officeDocument/2006/relationships/tags" Target="../tags/tag383.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tags" Target="../tags/tag378.xml"/><Relationship Id="rId22" Type="http://schemas.openxmlformats.org/officeDocument/2006/relationships/tags" Target="../tags/tag38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vmlDrawing" Target="../drawings/vmlDrawing43.vml"/><Relationship Id="rId18" Type="http://schemas.openxmlformats.org/officeDocument/2006/relationships/tags" Target="../tags/tag400.xml"/><Relationship Id="rId3" Type="http://schemas.openxmlformats.org/officeDocument/2006/relationships/slideLayout" Target="../slideLayouts/slideLayout273.xml"/><Relationship Id="rId21" Type="http://schemas.openxmlformats.org/officeDocument/2006/relationships/tags" Target="../tags/tag403.xml"/><Relationship Id="rId7" Type="http://schemas.openxmlformats.org/officeDocument/2006/relationships/slideLayout" Target="../slideLayouts/slideLayout277.xml"/><Relationship Id="rId12" Type="http://schemas.openxmlformats.org/officeDocument/2006/relationships/theme" Target="../theme/theme24.xml"/><Relationship Id="rId17" Type="http://schemas.openxmlformats.org/officeDocument/2006/relationships/tags" Target="../tags/tag399.xml"/><Relationship Id="rId2" Type="http://schemas.openxmlformats.org/officeDocument/2006/relationships/slideLayout" Target="../slideLayouts/slideLayout272.xml"/><Relationship Id="rId16" Type="http://schemas.openxmlformats.org/officeDocument/2006/relationships/tags" Target="../tags/tag398.xml"/><Relationship Id="rId20" Type="http://schemas.openxmlformats.org/officeDocument/2006/relationships/tags" Target="../tags/tag40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24" Type="http://schemas.openxmlformats.org/officeDocument/2006/relationships/oleObject" Target="../embeddings/oleObject43.bin"/><Relationship Id="rId5" Type="http://schemas.openxmlformats.org/officeDocument/2006/relationships/slideLayout" Target="../slideLayouts/slideLayout275.xml"/><Relationship Id="rId15" Type="http://schemas.openxmlformats.org/officeDocument/2006/relationships/tags" Target="../tags/tag397.xml"/><Relationship Id="rId23" Type="http://schemas.openxmlformats.org/officeDocument/2006/relationships/tags" Target="../tags/tag405.xml"/><Relationship Id="rId10" Type="http://schemas.openxmlformats.org/officeDocument/2006/relationships/slideLayout" Target="../slideLayouts/slideLayout280.xml"/><Relationship Id="rId19" Type="http://schemas.openxmlformats.org/officeDocument/2006/relationships/tags" Target="../tags/tag401.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tags" Target="../tags/tag396.xml"/><Relationship Id="rId22" Type="http://schemas.openxmlformats.org/officeDocument/2006/relationships/tags" Target="../tags/tag40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vmlDrawing" Target="../drawings/vmlDrawing45.vml"/><Relationship Id="rId18" Type="http://schemas.openxmlformats.org/officeDocument/2006/relationships/tags" Target="../tags/tag418.xml"/><Relationship Id="rId3" Type="http://schemas.openxmlformats.org/officeDocument/2006/relationships/slideLayout" Target="../slideLayouts/slideLayout284.xml"/><Relationship Id="rId21" Type="http://schemas.openxmlformats.org/officeDocument/2006/relationships/tags" Target="../tags/tag421.xml"/><Relationship Id="rId7" Type="http://schemas.openxmlformats.org/officeDocument/2006/relationships/slideLayout" Target="../slideLayouts/slideLayout288.xml"/><Relationship Id="rId12" Type="http://schemas.openxmlformats.org/officeDocument/2006/relationships/theme" Target="../theme/theme25.xml"/><Relationship Id="rId17" Type="http://schemas.openxmlformats.org/officeDocument/2006/relationships/tags" Target="../tags/tag417.xml"/><Relationship Id="rId2" Type="http://schemas.openxmlformats.org/officeDocument/2006/relationships/slideLayout" Target="../slideLayouts/slideLayout283.xml"/><Relationship Id="rId16" Type="http://schemas.openxmlformats.org/officeDocument/2006/relationships/tags" Target="../tags/tag416.xml"/><Relationship Id="rId20" Type="http://schemas.openxmlformats.org/officeDocument/2006/relationships/tags" Target="../tags/tag420.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24" Type="http://schemas.openxmlformats.org/officeDocument/2006/relationships/oleObject" Target="../embeddings/oleObject45.bin"/><Relationship Id="rId5" Type="http://schemas.openxmlformats.org/officeDocument/2006/relationships/slideLayout" Target="../slideLayouts/slideLayout286.xml"/><Relationship Id="rId15" Type="http://schemas.openxmlformats.org/officeDocument/2006/relationships/tags" Target="../tags/tag415.xml"/><Relationship Id="rId23" Type="http://schemas.openxmlformats.org/officeDocument/2006/relationships/tags" Target="../tags/tag423.xml"/><Relationship Id="rId10" Type="http://schemas.openxmlformats.org/officeDocument/2006/relationships/slideLayout" Target="../slideLayouts/slideLayout291.xml"/><Relationship Id="rId19" Type="http://schemas.openxmlformats.org/officeDocument/2006/relationships/tags" Target="../tags/tag419.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tags" Target="../tags/tag414.xml"/><Relationship Id="rId22" Type="http://schemas.openxmlformats.org/officeDocument/2006/relationships/tags" Target="../tags/tag42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vmlDrawing" Target="../drawings/vmlDrawing47.vml"/><Relationship Id="rId18" Type="http://schemas.openxmlformats.org/officeDocument/2006/relationships/tags" Target="../tags/tag436.xml"/><Relationship Id="rId3" Type="http://schemas.openxmlformats.org/officeDocument/2006/relationships/slideLayout" Target="../slideLayouts/slideLayout295.xml"/><Relationship Id="rId21" Type="http://schemas.openxmlformats.org/officeDocument/2006/relationships/tags" Target="../tags/tag439.xml"/><Relationship Id="rId7" Type="http://schemas.openxmlformats.org/officeDocument/2006/relationships/slideLayout" Target="../slideLayouts/slideLayout299.xml"/><Relationship Id="rId12" Type="http://schemas.openxmlformats.org/officeDocument/2006/relationships/theme" Target="../theme/theme26.xml"/><Relationship Id="rId17" Type="http://schemas.openxmlformats.org/officeDocument/2006/relationships/tags" Target="../tags/tag435.xml"/><Relationship Id="rId2" Type="http://schemas.openxmlformats.org/officeDocument/2006/relationships/slideLayout" Target="../slideLayouts/slideLayout294.xml"/><Relationship Id="rId16" Type="http://schemas.openxmlformats.org/officeDocument/2006/relationships/tags" Target="../tags/tag434.xml"/><Relationship Id="rId20" Type="http://schemas.openxmlformats.org/officeDocument/2006/relationships/tags" Target="../tags/tag438.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24" Type="http://schemas.openxmlformats.org/officeDocument/2006/relationships/oleObject" Target="../embeddings/oleObject47.bin"/><Relationship Id="rId5" Type="http://schemas.openxmlformats.org/officeDocument/2006/relationships/slideLayout" Target="../slideLayouts/slideLayout297.xml"/><Relationship Id="rId15" Type="http://schemas.openxmlformats.org/officeDocument/2006/relationships/tags" Target="../tags/tag433.xml"/><Relationship Id="rId23" Type="http://schemas.openxmlformats.org/officeDocument/2006/relationships/tags" Target="../tags/tag441.xml"/><Relationship Id="rId10" Type="http://schemas.openxmlformats.org/officeDocument/2006/relationships/slideLayout" Target="../slideLayouts/slideLayout302.xml"/><Relationship Id="rId19" Type="http://schemas.openxmlformats.org/officeDocument/2006/relationships/tags" Target="../tags/tag437.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tags" Target="../tags/tag432.xml"/><Relationship Id="rId22" Type="http://schemas.openxmlformats.org/officeDocument/2006/relationships/tags" Target="../tags/tag44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1.xml"/><Relationship Id="rId13" Type="http://schemas.openxmlformats.org/officeDocument/2006/relationships/vmlDrawing" Target="../drawings/vmlDrawing49.vml"/><Relationship Id="rId18" Type="http://schemas.openxmlformats.org/officeDocument/2006/relationships/tags" Target="../tags/tag454.xml"/><Relationship Id="rId3" Type="http://schemas.openxmlformats.org/officeDocument/2006/relationships/slideLayout" Target="../slideLayouts/slideLayout306.xml"/><Relationship Id="rId21" Type="http://schemas.openxmlformats.org/officeDocument/2006/relationships/tags" Target="../tags/tag457.xml"/><Relationship Id="rId7" Type="http://schemas.openxmlformats.org/officeDocument/2006/relationships/slideLayout" Target="../slideLayouts/slideLayout310.xml"/><Relationship Id="rId12" Type="http://schemas.openxmlformats.org/officeDocument/2006/relationships/theme" Target="../theme/theme27.xml"/><Relationship Id="rId17" Type="http://schemas.openxmlformats.org/officeDocument/2006/relationships/tags" Target="../tags/tag453.xml"/><Relationship Id="rId2" Type="http://schemas.openxmlformats.org/officeDocument/2006/relationships/slideLayout" Target="../slideLayouts/slideLayout305.xml"/><Relationship Id="rId16" Type="http://schemas.openxmlformats.org/officeDocument/2006/relationships/tags" Target="../tags/tag452.xml"/><Relationship Id="rId20" Type="http://schemas.openxmlformats.org/officeDocument/2006/relationships/tags" Target="../tags/tag456.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24" Type="http://schemas.openxmlformats.org/officeDocument/2006/relationships/oleObject" Target="../embeddings/oleObject49.bin"/><Relationship Id="rId5" Type="http://schemas.openxmlformats.org/officeDocument/2006/relationships/slideLayout" Target="../slideLayouts/slideLayout308.xml"/><Relationship Id="rId15" Type="http://schemas.openxmlformats.org/officeDocument/2006/relationships/tags" Target="../tags/tag451.xml"/><Relationship Id="rId23" Type="http://schemas.openxmlformats.org/officeDocument/2006/relationships/tags" Target="../tags/tag459.xml"/><Relationship Id="rId10" Type="http://schemas.openxmlformats.org/officeDocument/2006/relationships/slideLayout" Target="../slideLayouts/slideLayout313.xml"/><Relationship Id="rId19" Type="http://schemas.openxmlformats.org/officeDocument/2006/relationships/tags" Target="../tags/tag455.xml"/><Relationship Id="rId4" Type="http://schemas.openxmlformats.org/officeDocument/2006/relationships/slideLayout" Target="../slideLayouts/slideLayout307.xml"/><Relationship Id="rId9" Type="http://schemas.openxmlformats.org/officeDocument/2006/relationships/slideLayout" Target="../slideLayouts/slideLayout312.xml"/><Relationship Id="rId14" Type="http://schemas.openxmlformats.org/officeDocument/2006/relationships/tags" Target="../tags/tag450.xml"/><Relationship Id="rId22" Type="http://schemas.openxmlformats.org/officeDocument/2006/relationships/tags" Target="../tags/tag458.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2.xml"/><Relationship Id="rId13" Type="http://schemas.openxmlformats.org/officeDocument/2006/relationships/vmlDrawing" Target="../drawings/vmlDrawing51.vml"/><Relationship Id="rId18" Type="http://schemas.openxmlformats.org/officeDocument/2006/relationships/tags" Target="../tags/tag472.xml"/><Relationship Id="rId3" Type="http://schemas.openxmlformats.org/officeDocument/2006/relationships/slideLayout" Target="../slideLayouts/slideLayout317.xml"/><Relationship Id="rId21" Type="http://schemas.openxmlformats.org/officeDocument/2006/relationships/tags" Target="../tags/tag475.xml"/><Relationship Id="rId7" Type="http://schemas.openxmlformats.org/officeDocument/2006/relationships/slideLayout" Target="../slideLayouts/slideLayout321.xml"/><Relationship Id="rId12" Type="http://schemas.openxmlformats.org/officeDocument/2006/relationships/theme" Target="../theme/theme28.xml"/><Relationship Id="rId17" Type="http://schemas.openxmlformats.org/officeDocument/2006/relationships/tags" Target="../tags/tag471.xml"/><Relationship Id="rId2" Type="http://schemas.openxmlformats.org/officeDocument/2006/relationships/slideLayout" Target="../slideLayouts/slideLayout316.xml"/><Relationship Id="rId16" Type="http://schemas.openxmlformats.org/officeDocument/2006/relationships/tags" Target="../tags/tag470.xml"/><Relationship Id="rId20" Type="http://schemas.openxmlformats.org/officeDocument/2006/relationships/tags" Target="../tags/tag474.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24" Type="http://schemas.openxmlformats.org/officeDocument/2006/relationships/oleObject" Target="../embeddings/oleObject51.bin"/><Relationship Id="rId5" Type="http://schemas.openxmlformats.org/officeDocument/2006/relationships/slideLayout" Target="../slideLayouts/slideLayout319.xml"/><Relationship Id="rId15" Type="http://schemas.openxmlformats.org/officeDocument/2006/relationships/tags" Target="../tags/tag469.xml"/><Relationship Id="rId23" Type="http://schemas.openxmlformats.org/officeDocument/2006/relationships/tags" Target="../tags/tag477.xml"/><Relationship Id="rId10" Type="http://schemas.openxmlformats.org/officeDocument/2006/relationships/slideLayout" Target="../slideLayouts/slideLayout324.xml"/><Relationship Id="rId19" Type="http://schemas.openxmlformats.org/officeDocument/2006/relationships/tags" Target="../tags/tag473.xml"/><Relationship Id="rId4" Type="http://schemas.openxmlformats.org/officeDocument/2006/relationships/slideLayout" Target="../slideLayouts/slideLayout318.xml"/><Relationship Id="rId9" Type="http://schemas.openxmlformats.org/officeDocument/2006/relationships/slideLayout" Target="../slideLayouts/slideLayout323.xml"/><Relationship Id="rId14" Type="http://schemas.openxmlformats.org/officeDocument/2006/relationships/tags" Target="../tags/tag468.xml"/><Relationship Id="rId22" Type="http://schemas.openxmlformats.org/officeDocument/2006/relationships/tags" Target="../tags/tag47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vmlDrawing" Target="../drawings/vmlDrawing53.vml"/><Relationship Id="rId18" Type="http://schemas.openxmlformats.org/officeDocument/2006/relationships/tags" Target="../tags/tag491.xml"/><Relationship Id="rId3" Type="http://schemas.openxmlformats.org/officeDocument/2006/relationships/slideLayout" Target="../slideLayouts/slideLayout328.xml"/><Relationship Id="rId21" Type="http://schemas.openxmlformats.org/officeDocument/2006/relationships/tags" Target="../tags/tag494.xml"/><Relationship Id="rId7" Type="http://schemas.openxmlformats.org/officeDocument/2006/relationships/slideLayout" Target="../slideLayouts/slideLayout332.xml"/><Relationship Id="rId12" Type="http://schemas.openxmlformats.org/officeDocument/2006/relationships/theme" Target="../theme/theme29.xml"/><Relationship Id="rId17" Type="http://schemas.openxmlformats.org/officeDocument/2006/relationships/tags" Target="../tags/tag490.xml"/><Relationship Id="rId2" Type="http://schemas.openxmlformats.org/officeDocument/2006/relationships/slideLayout" Target="../slideLayouts/slideLayout327.xml"/><Relationship Id="rId16" Type="http://schemas.openxmlformats.org/officeDocument/2006/relationships/tags" Target="../tags/tag489.xml"/><Relationship Id="rId20" Type="http://schemas.openxmlformats.org/officeDocument/2006/relationships/tags" Target="../tags/tag493.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24" Type="http://schemas.openxmlformats.org/officeDocument/2006/relationships/oleObject" Target="../embeddings/oleObject53.bin"/><Relationship Id="rId5" Type="http://schemas.openxmlformats.org/officeDocument/2006/relationships/slideLayout" Target="../slideLayouts/slideLayout330.xml"/><Relationship Id="rId15" Type="http://schemas.openxmlformats.org/officeDocument/2006/relationships/tags" Target="../tags/tag488.xml"/><Relationship Id="rId23" Type="http://schemas.openxmlformats.org/officeDocument/2006/relationships/tags" Target="../tags/tag496.xml"/><Relationship Id="rId10" Type="http://schemas.openxmlformats.org/officeDocument/2006/relationships/slideLayout" Target="../slideLayouts/slideLayout335.xml"/><Relationship Id="rId19" Type="http://schemas.openxmlformats.org/officeDocument/2006/relationships/tags" Target="../tags/tag492.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tags" Target="../tags/tag487.xml"/><Relationship Id="rId22" Type="http://schemas.openxmlformats.org/officeDocument/2006/relationships/tags" Target="../tags/tag49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tags" Target="../tags/tag4.xml"/><Relationship Id="rId3" Type="http://schemas.openxmlformats.org/officeDocument/2006/relationships/slideLayout" Target="../slideLayouts/slideLayout27.xml"/><Relationship Id="rId21" Type="http://schemas.openxmlformats.org/officeDocument/2006/relationships/tags" Target="../tags/tag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ags" Target="../tags/tag3.xml"/><Relationship Id="rId25" Type="http://schemas.openxmlformats.org/officeDocument/2006/relationships/oleObject" Target="../embeddings/oleObject1.bin"/><Relationship Id="rId2" Type="http://schemas.openxmlformats.org/officeDocument/2006/relationships/slideLayout" Target="../slideLayouts/slideLayout26.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ags" Target="../tags/tag10.xml"/><Relationship Id="rId5" Type="http://schemas.openxmlformats.org/officeDocument/2006/relationships/slideLayout" Target="../slideLayouts/slideLayout29.xml"/><Relationship Id="rId15" Type="http://schemas.openxmlformats.org/officeDocument/2006/relationships/tags" Target="../tags/tag1.xml"/><Relationship Id="rId23" Type="http://schemas.openxmlformats.org/officeDocument/2006/relationships/tags" Target="../tags/tag9.xml"/><Relationship Id="rId10" Type="http://schemas.openxmlformats.org/officeDocument/2006/relationships/slideLayout" Target="../slideLayouts/slideLayout34.xml"/><Relationship Id="rId19" Type="http://schemas.openxmlformats.org/officeDocument/2006/relationships/tags" Target="../tags/tag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vmlDrawing" Target="../drawings/vmlDrawing1.vml"/><Relationship Id="rId22" Type="http://schemas.openxmlformats.org/officeDocument/2006/relationships/tags" Target="../tags/tag8.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30.xml"/><Relationship Id="rId18" Type="http://schemas.openxmlformats.org/officeDocument/2006/relationships/tags" Target="../tags/tag509.xml"/><Relationship Id="rId3" Type="http://schemas.openxmlformats.org/officeDocument/2006/relationships/slideLayout" Target="../slideLayouts/slideLayout339.xml"/><Relationship Id="rId21" Type="http://schemas.openxmlformats.org/officeDocument/2006/relationships/tags" Target="../tags/tag512.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17" Type="http://schemas.openxmlformats.org/officeDocument/2006/relationships/tags" Target="../tags/tag508.xml"/><Relationship Id="rId25" Type="http://schemas.openxmlformats.org/officeDocument/2006/relationships/oleObject" Target="../embeddings/oleObject55.bin"/><Relationship Id="rId2" Type="http://schemas.openxmlformats.org/officeDocument/2006/relationships/slideLayout" Target="../slideLayouts/slideLayout338.xml"/><Relationship Id="rId16" Type="http://schemas.openxmlformats.org/officeDocument/2006/relationships/tags" Target="../tags/tag507.xml"/><Relationship Id="rId20" Type="http://schemas.openxmlformats.org/officeDocument/2006/relationships/tags" Target="../tags/tag511.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24" Type="http://schemas.openxmlformats.org/officeDocument/2006/relationships/tags" Target="../tags/tag515.xml"/><Relationship Id="rId5" Type="http://schemas.openxmlformats.org/officeDocument/2006/relationships/slideLayout" Target="../slideLayouts/slideLayout341.xml"/><Relationship Id="rId15" Type="http://schemas.openxmlformats.org/officeDocument/2006/relationships/tags" Target="../tags/tag506.xml"/><Relationship Id="rId23" Type="http://schemas.openxmlformats.org/officeDocument/2006/relationships/tags" Target="../tags/tag514.xml"/><Relationship Id="rId10" Type="http://schemas.openxmlformats.org/officeDocument/2006/relationships/slideLayout" Target="../slideLayouts/slideLayout346.xml"/><Relationship Id="rId19" Type="http://schemas.openxmlformats.org/officeDocument/2006/relationships/tags" Target="../tags/tag510.xml"/><Relationship Id="rId4" Type="http://schemas.openxmlformats.org/officeDocument/2006/relationships/slideLayout" Target="../slideLayouts/slideLayout340.xml"/><Relationship Id="rId9" Type="http://schemas.openxmlformats.org/officeDocument/2006/relationships/slideLayout" Target="../slideLayouts/slideLayout345.xml"/><Relationship Id="rId14" Type="http://schemas.openxmlformats.org/officeDocument/2006/relationships/vmlDrawing" Target="../drawings/vmlDrawing55.vml"/><Relationship Id="rId22" Type="http://schemas.openxmlformats.org/officeDocument/2006/relationships/tags" Target="../tags/tag513.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vmlDrawing" Target="../drawings/vmlDrawing57.vml"/><Relationship Id="rId18" Type="http://schemas.openxmlformats.org/officeDocument/2006/relationships/tags" Target="../tags/tag529.xml"/><Relationship Id="rId3" Type="http://schemas.openxmlformats.org/officeDocument/2006/relationships/slideLayout" Target="../slideLayouts/slideLayout351.xml"/><Relationship Id="rId21" Type="http://schemas.openxmlformats.org/officeDocument/2006/relationships/tags" Target="../tags/tag532.xml"/><Relationship Id="rId7" Type="http://schemas.openxmlformats.org/officeDocument/2006/relationships/slideLayout" Target="../slideLayouts/slideLayout355.xml"/><Relationship Id="rId12" Type="http://schemas.openxmlformats.org/officeDocument/2006/relationships/theme" Target="../theme/theme31.xml"/><Relationship Id="rId17" Type="http://schemas.openxmlformats.org/officeDocument/2006/relationships/tags" Target="../tags/tag528.xml"/><Relationship Id="rId2" Type="http://schemas.openxmlformats.org/officeDocument/2006/relationships/slideLayout" Target="../slideLayouts/slideLayout350.xml"/><Relationship Id="rId16" Type="http://schemas.openxmlformats.org/officeDocument/2006/relationships/tags" Target="../tags/tag527.xml"/><Relationship Id="rId20" Type="http://schemas.openxmlformats.org/officeDocument/2006/relationships/tags" Target="../tags/tag531.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24" Type="http://schemas.openxmlformats.org/officeDocument/2006/relationships/oleObject" Target="../embeddings/oleObject57.bin"/><Relationship Id="rId5" Type="http://schemas.openxmlformats.org/officeDocument/2006/relationships/slideLayout" Target="../slideLayouts/slideLayout353.xml"/><Relationship Id="rId15" Type="http://schemas.openxmlformats.org/officeDocument/2006/relationships/tags" Target="../tags/tag526.xml"/><Relationship Id="rId23" Type="http://schemas.openxmlformats.org/officeDocument/2006/relationships/tags" Target="../tags/tag534.xml"/><Relationship Id="rId10" Type="http://schemas.openxmlformats.org/officeDocument/2006/relationships/slideLayout" Target="../slideLayouts/slideLayout358.xml"/><Relationship Id="rId19" Type="http://schemas.openxmlformats.org/officeDocument/2006/relationships/tags" Target="../tags/tag530.xml"/><Relationship Id="rId4" Type="http://schemas.openxmlformats.org/officeDocument/2006/relationships/slideLayout" Target="../slideLayouts/slideLayout352.xml"/><Relationship Id="rId9" Type="http://schemas.openxmlformats.org/officeDocument/2006/relationships/slideLayout" Target="../slideLayouts/slideLayout357.xml"/><Relationship Id="rId14" Type="http://schemas.openxmlformats.org/officeDocument/2006/relationships/tags" Target="../tags/tag525.xml"/><Relationship Id="rId22" Type="http://schemas.openxmlformats.org/officeDocument/2006/relationships/tags" Target="../tags/tag533.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7.xml"/><Relationship Id="rId13" Type="http://schemas.openxmlformats.org/officeDocument/2006/relationships/theme" Target="../theme/theme32.xml"/><Relationship Id="rId18" Type="http://schemas.openxmlformats.org/officeDocument/2006/relationships/tags" Target="../tags/tag547.xml"/><Relationship Id="rId3" Type="http://schemas.openxmlformats.org/officeDocument/2006/relationships/slideLayout" Target="../slideLayouts/slideLayout362.xml"/><Relationship Id="rId21" Type="http://schemas.openxmlformats.org/officeDocument/2006/relationships/tags" Target="../tags/tag550.xml"/><Relationship Id="rId7" Type="http://schemas.openxmlformats.org/officeDocument/2006/relationships/slideLayout" Target="../slideLayouts/slideLayout366.xml"/><Relationship Id="rId12" Type="http://schemas.openxmlformats.org/officeDocument/2006/relationships/slideLayout" Target="../slideLayouts/slideLayout371.xml"/><Relationship Id="rId17" Type="http://schemas.openxmlformats.org/officeDocument/2006/relationships/tags" Target="../tags/tag546.xml"/><Relationship Id="rId25" Type="http://schemas.openxmlformats.org/officeDocument/2006/relationships/oleObject" Target="../embeddings/oleObject59.bin"/><Relationship Id="rId2" Type="http://schemas.openxmlformats.org/officeDocument/2006/relationships/slideLayout" Target="../slideLayouts/slideLayout361.xml"/><Relationship Id="rId16" Type="http://schemas.openxmlformats.org/officeDocument/2006/relationships/tags" Target="../tags/tag545.xml"/><Relationship Id="rId20" Type="http://schemas.openxmlformats.org/officeDocument/2006/relationships/tags" Target="../tags/tag549.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24" Type="http://schemas.openxmlformats.org/officeDocument/2006/relationships/tags" Target="../tags/tag553.xml"/><Relationship Id="rId5" Type="http://schemas.openxmlformats.org/officeDocument/2006/relationships/slideLayout" Target="../slideLayouts/slideLayout364.xml"/><Relationship Id="rId15" Type="http://schemas.openxmlformats.org/officeDocument/2006/relationships/tags" Target="../tags/tag544.xml"/><Relationship Id="rId23" Type="http://schemas.openxmlformats.org/officeDocument/2006/relationships/tags" Target="../tags/tag552.xml"/><Relationship Id="rId10" Type="http://schemas.openxmlformats.org/officeDocument/2006/relationships/slideLayout" Target="../slideLayouts/slideLayout369.xml"/><Relationship Id="rId19" Type="http://schemas.openxmlformats.org/officeDocument/2006/relationships/tags" Target="../tags/tag548.xml"/><Relationship Id="rId4" Type="http://schemas.openxmlformats.org/officeDocument/2006/relationships/slideLayout" Target="../slideLayouts/slideLayout363.xml"/><Relationship Id="rId9" Type="http://schemas.openxmlformats.org/officeDocument/2006/relationships/slideLayout" Target="../slideLayouts/slideLayout368.xml"/><Relationship Id="rId14" Type="http://schemas.openxmlformats.org/officeDocument/2006/relationships/vmlDrawing" Target="../drawings/vmlDrawing59.vml"/><Relationship Id="rId22" Type="http://schemas.openxmlformats.org/officeDocument/2006/relationships/tags" Target="../tags/tag55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9.xml"/><Relationship Id="rId13" Type="http://schemas.openxmlformats.org/officeDocument/2006/relationships/theme" Target="../theme/theme33.xml"/><Relationship Id="rId18" Type="http://schemas.openxmlformats.org/officeDocument/2006/relationships/tags" Target="../tags/tag566.xml"/><Relationship Id="rId3" Type="http://schemas.openxmlformats.org/officeDocument/2006/relationships/slideLayout" Target="../slideLayouts/slideLayout374.xml"/><Relationship Id="rId21" Type="http://schemas.openxmlformats.org/officeDocument/2006/relationships/tags" Target="../tags/tag569.xml"/><Relationship Id="rId7" Type="http://schemas.openxmlformats.org/officeDocument/2006/relationships/slideLayout" Target="../slideLayouts/slideLayout378.xml"/><Relationship Id="rId12" Type="http://schemas.openxmlformats.org/officeDocument/2006/relationships/slideLayout" Target="../slideLayouts/slideLayout383.xml"/><Relationship Id="rId17" Type="http://schemas.openxmlformats.org/officeDocument/2006/relationships/tags" Target="../tags/tag565.xml"/><Relationship Id="rId25" Type="http://schemas.openxmlformats.org/officeDocument/2006/relationships/oleObject" Target="../embeddings/oleObject61.bin"/><Relationship Id="rId2" Type="http://schemas.openxmlformats.org/officeDocument/2006/relationships/slideLayout" Target="../slideLayouts/slideLayout373.xml"/><Relationship Id="rId16" Type="http://schemas.openxmlformats.org/officeDocument/2006/relationships/tags" Target="../tags/tag564.xml"/><Relationship Id="rId20" Type="http://schemas.openxmlformats.org/officeDocument/2006/relationships/tags" Target="../tags/tag568.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11" Type="http://schemas.openxmlformats.org/officeDocument/2006/relationships/slideLayout" Target="../slideLayouts/slideLayout382.xml"/><Relationship Id="rId24" Type="http://schemas.openxmlformats.org/officeDocument/2006/relationships/tags" Target="../tags/tag572.xml"/><Relationship Id="rId5" Type="http://schemas.openxmlformats.org/officeDocument/2006/relationships/slideLayout" Target="../slideLayouts/slideLayout376.xml"/><Relationship Id="rId15" Type="http://schemas.openxmlformats.org/officeDocument/2006/relationships/tags" Target="../tags/tag563.xml"/><Relationship Id="rId23" Type="http://schemas.openxmlformats.org/officeDocument/2006/relationships/tags" Target="../tags/tag571.xml"/><Relationship Id="rId10" Type="http://schemas.openxmlformats.org/officeDocument/2006/relationships/slideLayout" Target="../slideLayouts/slideLayout381.xml"/><Relationship Id="rId19" Type="http://schemas.openxmlformats.org/officeDocument/2006/relationships/tags" Target="../tags/tag567.xml"/><Relationship Id="rId4" Type="http://schemas.openxmlformats.org/officeDocument/2006/relationships/slideLayout" Target="../slideLayouts/slideLayout375.xml"/><Relationship Id="rId9" Type="http://schemas.openxmlformats.org/officeDocument/2006/relationships/slideLayout" Target="../slideLayouts/slideLayout380.xml"/><Relationship Id="rId14" Type="http://schemas.openxmlformats.org/officeDocument/2006/relationships/vmlDrawing" Target="../drawings/vmlDrawing61.vml"/><Relationship Id="rId22" Type="http://schemas.openxmlformats.org/officeDocument/2006/relationships/tags" Target="../tags/tag570.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91.xml"/><Relationship Id="rId13" Type="http://schemas.openxmlformats.org/officeDocument/2006/relationships/theme" Target="../theme/theme34.xml"/><Relationship Id="rId18" Type="http://schemas.openxmlformats.org/officeDocument/2006/relationships/tags" Target="../tags/tag585.xml"/><Relationship Id="rId3" Type="http://schemas.openxmlformats.org/officeDocument/2006/relationships/slideLayout" Target="../slideLayouts/slideLayout386.xml"/><Relationship Id="rId21" Type="http://schemas.openxmlformats.org/officeDocument/2006/relationships/tags" Target="../tags/tag588.xml"/><Relationship Id="rId7" Type="http://schemas.openxmlformats.org/officeDocument/2006/relationships/slideLayout" Target="../slideLayouts/slideLayout390.xml"/><Relationship Id="rId12" Type="http://schemas.openxmlformats.org/officeDocument/2006/relationships/slideLayout" Target="../slideLayouts/slideLayout395.xml"/><Relationship Id="rId17" Type="http://schemas.openxmlformats.org/officeDocument/2006/relationships/tags" Target="../tags/tag584.xml"/><Relationship Id="rId25" Type="http://schemas.openxmlformats.org/officeDocument/2006/relationships/oleObject" Target="../embeddings/oleObject63.bin"/><Relationship Id="rId2" Type="http://schemas.openxmlformats.org/officeDocument/2006/relationships/slideLayout" Target="../slideLayouts/slideLayout385.xml"/><Relationship Id="rId16" Type="http://schemas.openxmlformats.org/officeDocument/2006/relationships/tags" Target="../tags/tag583.xml"/><Relationship Id="rId20" Type="http://schemas.openxmlformats.org/officeDocument/2006/relationships/tags" Target="../tags/tag587.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11" Type="http://schemas.openxmlformats.org/officeDocument/2006/relationships/slideLayout" Target="../slideLayouts/slideLayout394.xml"/><Relationship Id="rId24" Type="http://schemas.openxmlformats.org/officeDocument/2006/relationships/tags" Target="../tags/tag591.xml"/><Relationship Id="rId5" Type="http://schemas.openxmlformats.org/officeDocument/2006/relationships/slideLayout" Target="../slideLayouts/slideLayout388.xml"/><Relationship Id="rId15" Type="http://schemas.openxmlformats.org/officeDocument/2006/relationships/tags" Target="../tags/tag582.xml"/><Relationship Id="rId23" Type="http://schemas.openxmlformats.org/officeDocument/2006/relationships/tags" Target="../tags/tag590.xml"/><Relationship Id="rId10" Type="http://schemas.openxmlformats.org/officeDocument/2006/relationships/slideLayout" Target="../slideLayouts/slideLayout393.xml"/><Relationship Id="rId19" Type="http://schemas.openxmlformats.org/officeDocument/2006/relationships/tags" Target="../tags/tag586.xml"/><Relationship Id="rId4" Type="http://schemas.openxmlformats.org/officeDocument/2006/relationships/slideLayout" Target="../slideLayouts/slideLayout387.xml"/><Relationship Id="rId9" Type="http://schemas.openxmlformats.org/officeDocument/2006/relationships/slideLayout" Target="../slideLayouts/slideLayout392.xml"/><Relationship Id="rId14" Type="http://schemas.openxmlformats.org/officeDocument/2006/relationships/vmlDrawing" Target="../drawings/vmlDrawing63.vml"/><Relationship Id="rId22" Type="http://schemas.openxmlformats.org/officeDocument/2006/relationships/tags" Target="../tags/tag589.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03.xml"/><Relationship Id="rId13" Type="http://schemas.openxmlformats.org/officeDocument/2006/relationships/theme" Target="../theme/theme35.xml"/><Relationship Id="rId18" Type="http://schemas.openxmlformats.org/officeDocument/2006/relationships/tags" Target="../tags/tag604.xml"/><Relationship Id="rId3" Type="http://schemas.openxmlformats.org/officeDocument/2006/relationships/slideLayout" Target="../slideLayouts/slideLayout398.xml"/><Relationship Id="rId21" Type="http://schemas.openxmlformats.org/officeDocument/2006/relationships/tags" Target="../tags/tag607.xml"/><Relationship Id="rId7" Type="http://schemas.openxmlformats.org/officeDocument/2006/relationships/slideLayout" Target="../slideLayouts/slideLayout402.xml"/><Relationship Id="rId12" Type="http://schemas.openxmlformats.org/officeDocument/2006/relationships/slideLayout" Target="../slideLayouts/slideLayout407.xml"/><Relationship Id="rId17" Type="http://schemas.openxmlformats.org/officeDocument/2006/relationships/tags" Target="../tags/tag603.xml"/><Relationship Id="rId25" Type="http://schemas.openxmlformats.org/officeDocument/2006/relationships/oleObject" Target="../embeddings/oleObject65.bin"/><Relationship Id="rId2" Type="http://schemas.openxmlformats.org/officeDocument/2006/relationships/slideLayout" Target="../slideLayouts/slideLayout397.xml"/><Relationship Id="rId16" Type="http://schemas.openxmlformats.org/officeDocument/2006/relationships/tags" Target="../tags/tag602.xml"/><Relationship Id="rId20" Type="http://schemas.openxmlformats.org/officeDocument/2006/relationships/tags" Target="../tags/tag606.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24" Type="http://schemas.openxmlformats.org/officeDocument/2006/relationships/tags" Target="../tags/tag610.xml"/><Relationship Id="rId5" Type="http://schemas.openxmlformats.org/officeDocument/2006/relationships/slideLayout" Target="../slideLayouts/slideLayout400.xml"/><Relationship Id="rId15" Type="http://schemas.openxmlformats.org/officeDocument/2006/relationships/tags" Target="../tags/tag601.xml"/><Relationship Id="rId23" Type="http://schemas.openxmlformats.org/officeDocument/2006/relationships/tags" Target="../tags/tag609.xml"/><Relationship Id="rId10" Type="http://schemas.openxmlformats.org/officeDocument/2006/relationships/slideLayout" Target="../slideLayouts/slideLayout405.xml"/><Relationship Id="rId19" Type="http://schemas.openxmlformats.org/officeDocument/2006/relationships/tags" Target="../tags/tag605.xml"/><Relationship Id="rId4" Type="http://schemas.openxmlformats.org/officeDocument/2006/relationships/slideLayout" Target="../slideLayouts/slideLayout399.xml"/><Relationship Id="rId9" Type="http://schemas.openxmlformats.org/officeDocument/2006/relationships/slideLayout" Target="../slideLayouts/slideLayout404.xml"/><Relationship Id="rId14" Type="http://schemas.openxmlformats.org/officeDocument/2006/relationships/vmlDrawing" Target="../drawings/vmlDrawing65.vml"/><Relationship Id="rId22" Type="http://schemas.openxmlformats.org/officeDocument/2006/relationships/tags" Target="../tags/tag608.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theme" Target="../theme/theme36.xml"/><Relationship Id="rId18" Type="http://schemas.openxmlformats.org/officeDocument/2006/relationships/tags" Target="../tags/tag623.xml"/><Relationship Id="rId3" Type="http://schemas.openxmlformats.org/officeDocument/2006/relationships/slideLayout" Target="../slideLayouts/slideLayout410.xml"/><Relationship Id="rId21" Type="http://schemas.openxmlformats.org/officeDocument/2006/relationships/tags" Target="../tags/tag626.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17" Type="http://schemas.openxmlformats.org/officeDocument/2006/relationships/tags" Target="../tags/tag622.xml"/><Relationship Id="rId25" Type="http://schemas.openxmlformats.org/officeDocument/2006/relationships/oleObject" Target="../embeddings/oleObject67.bin"/><Relationship Id="rId2" Type="http://schemas.openxmlformats.org/officeDocument/2006/relationships/slideLayout" Target="../slideLayouts/slideLayout409.xml"/><Relationship Id="rId16" Type="http://schemas.openxmlformats.org/officeDocument/2006/relationships/tags" Target="../tags/tag621.xml"/><Relationship Id="rId20" Type="http://schemas.openxmlformats.org/officeDocument/2006/relationships/tags" Target="../tags/tag625.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24" Type="http://schemas.openxmlformats.org/officeDocument/2006/relationships/tags" Target="../tags/tag629.xml"/><Relationship Id="rId5" Type="http://schemas.openxmlformats.org/officeDocument/2006/relationships/slideLayout" Target="../slideLayouts/slideLayout412.xml"/><Relationship Id="rId15" Type="http://schemas.openxmlformats.org/officeDocument/2006/relationships/tags" Target="../tags/tag620.xml"/><Relationship Id="rId23" Type="http://schemas.openxmlformats.org/officeDocument/2006/relationships/tags" Target="../tags/tag628.xml"/><Relationship Id="rId10" Type="http://schemas.openxmlformats.org/officeDocument/2006/relationships/slideLayout" Target="../slideLayouts/slideLayout417.xml"/><Relationship Id="rId19" Type="http://schemas.openxmlformats.org/officeDocument/2006/relationships/tags" Target="../tags/tag624.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vmlDrawing" Target="../drawings/vmlDrawing67.vml"/><Relationship Id="rId22" Type="http://schemas.openxmlformats.org/officeDocument/2006/relationships/tags" Target="../tags/tag627.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27.xml"/><Relationship Id="rId13" Type="http://schemas.openxmlformats.org/officeDocument/2006/relationships/theme" Target="../theme/theme37.xml"/><Relationship Id="rId18" Type="http://schemas.openxmlformats.org/officeDocument/2006/relationships/tags" Target="../tags/tag642.xml"/><Relationship Id="rId3" Type="http://schemas.openxmlformats.org/officeDocument/2006/relationships/slideLayout" Target="../slideLayouts/slideLayout422.xml"/><Relationship Id="rId21" Type="http://schemas.openxmlformats.org/officeDocument/2006/relationships/tags" Target="../tags/tag645.xml"/><Relationship Id="rId7" Type="http://schemas.openxmlformats.org/officeDocument/2006/relationships/slideLayout" Target="../slideLayouts/slideLayout426.xml"/><Relationship Id="rId12" Type="http://schemas.openxmlformats.org/officeDocument/2006/relationships/slideLayout" Target="../slideLayouts/slideLayout431.xml"/><Relationship Id="rId17" Type="http://schemas.openxmlformats.org/officeDocument/2006/relationships/tags" Target="../tags/tag641.xml"/><Relationship Id="rId25" Type="http://schemas.openxmlformats.org/officeDocument/2006/relationships/oleObject" Target="../embeddings/oleObject69.bin"/><Relationship Id="rId2" Type="http://schemas.openxmlformats.org/officeDocument/2006/relationships/slideLayout" Target="../slideLayouts/slideLayout421.xml"/><Relationship Id="rId16" Type="http://schemas.openxmlformats.org/officeDocument/2006/relationships/tags" Target="../tags/tag640.xml"/><Relationship Id="rId20" Type="http://schemas.openxmlformats.org/officeDocument/2006/relationships/tags" Target="../tags/tag644.xml"/><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24" Type="http://schemas.openxmlformats.org/officeDocument/2006/relationships/tags" Target="../tags/tag648.xml"/><Relationship Id="rId5" Type="http://schemas.openxmlformats.org/officeDocument/2006/relationships/slideLayout" Target="../slideLayouts/slideLayout424.xml"/><Relationship Id="rId15" Type="http://schemas.openxmlformats.org/officeDocument/2006/relationships/tags" Target="../tags/tag639.xml"/><Relationship Id="rId23" Type="http://schemas.openxmlformats.org/officeDocument/2006/relationships/tags" Target="../tags/tag647.xml"/><Relationship Id="rId10" Type="http://schemas.openxmlformats.org/officeDocument/2006/relationships/slideLayout" Target="../slideLayouts/slideLayout429.xml"/><Relationship Id="rId19" Type="http://schemas.openxmlformats.org/officeDocument/2006/relationships/tags" Target="../tags/tag643.xml"/><Relationship Id="rId4" Type="http://schemas.openxmlformats.org/officeDocument/2006/relationships/slideLayout" Target="../slideLayouts/slideLayout423.xml"/><Relationship Id="rId9" Type="http://schemas.openxmlformats.org/officeDocument/2006/relationships/slideLayout" Target="../slideLayouts/slideLayout428.xml"/><Relationship Id="rId14" Type="http://schemas.openxmlformats.org/officeDocument/2006/relationships/vmlDrawing" Target="../drawings/vmlDrawing69.vml"/><Relationship Id="rId22" Type="http://schemas.openxmlformats.org/officeDocument/2006/relationships/tags" Target="../tags/tag64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vmlDrawing" Target="../drawings/vmlDrawing71.vml"/><Relationship Id="rId18" Type="http://schemas.openxmlformats.org/officeDocument/2006/relationships/tags" Target="../tags/tag662.xml"/><Relationship Id="rId3" Type="http://schemas.openxmlformats.org/officeDocument/2006/relationships/slideLayout" Target="../slideLayouts/slideLayout434.xml"/><Relationship Id="rId21" Type="http://schemas.openxmlformats.org/officeDocument/2006/relationships/tags" Target="../tags/tag665.xml"/><Relationship Id="rId7" Type="http://schemas.openxmlformats.org/officeDocument/2006/relationships/slideLayout" Target="../slideLayouts/slideLayout438.xml"/><Relationship Id="rId12" Type="http://schemas.openxmlformats.org/officeDocument/2006/relationships/theme" Target="../theme/theme38.xml"/><Relationship Id="rId17" Type="http://schemas.openxmlformats.org/officeDocument/2006/relationships/tags" Target="../tags/tag661.xml"/><Relationship Id="rId2" Type="http://schemas.openxmlformats.org/officeDocument/2006/relationships/slideLayout" Target="../slideLayouts/slideLayout433.xml"/><Relationship Id="rId16" Type="http://schemas.openxmlformats.org/officeDocument/2006/relationships/tags" Target="../tags/tag660.xml"/><Relationship Id="rId20" Type="http://schemas.openxmlformats.org/officeDocument/2006/relationships/tags" Target="../tags/tag664.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24" Type="http://schemas.openxmlformats.org/officeDocument/2006/relationships/oleObject" Target="../embeddings/oleObject71.bin"/><Relationship Id="rId5" Type="http://schemas.openxmlformats.org/officeDocument/2006/relationships/slideLayout" Target="../slideLayouts/slideLayout436.xml"/><Relationship Id="rId15" Type="http://schemas.openxmlformats.org/officeDocument/2006/relationships/tags" Target="../tags/tag659.xml"/><Relationship Id="rId23" Type="http://schemas.openxmlformats.org/officeDocument/2006/relationships/tags" Target="../tags/tag667.xml"/><Relationship Id="rId10" Type="http://schemas.openxmlformats.org/officeDocument/2006/relationships/slideLayout" Target="../slideLayouts/slideLayout441.xml"/><Relationship Id="rId19" Type="http://schemas.openxmlformats.org/officeDocument/2006/relationships/tags" Target="../tags/tag663.xml"/><Relationship Id="rId4" Type="http://schemas.openxmlformats.org/officeDocument/2006/relationships/slideLayout" Target="../slideLayouts/slideLayout435.xml"/><Relationship Id="rId9" Type="http://schemas.openxmlformats.org/officeDocument/2006/relationships/slideLayout" Target="../slideLayouts/slideLayout440.xml"/><Relationship Id="rId14" Type="http://schemas.openxmlformats.org/officeDocument/2006/relationships/tags" Target="../tags/tag658.xml"/><Relationship Id="rId22" Type="http://schemas.openxmlformats.org/officeDocument/2006/relationships/tags" Target="../tags/tag66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50.xml"/><Relationship Id="rId13" Type="http://schemas.openxmlformats.org/officeDocument/2006/relationships/vmlDrawing" Target="../drawings/vmlDrawing73.vml"/><Relationship Id="rId18" Type="http://schemas.openxmlformats.org/officeDocument/2006/relationships/tags" Target="../tags/tag681.xml"/><Relationship Id="rId3" Type="http://schemas.openxmlformats.org/officeDocument/2006/relationships/slideLayout" Target="../slideLayouts/slideLayout445.xml"/><Relationship Id="rId21" Type="http://schemas.openxmlformats.org/officeDocument/2006/relationships/tags" Target="../tags/tag684.xml"/><Relationship Id="rId7" Type="http://schemas.openxmlformats.org/officeDocument/2006/relationships/slideLayout" Target="../slideLayouts/slideLayout449.xml"/><Relationship Id="rId12" Type="http://schemas.openxmlformats.org/officeDocument/2006/relationships/theme" Target="../theme/theme39.xml"/><Relationship Id="rId17" Type="http://schemas.openxmlformats.org/officeDocument/2006/relationships/tags" Target="../tags/tag680.xml"/><Relationship Id="rId2" Type="http://schemas.openxmlformats.org/officeDocument/2006/relationships/slideLayout" Target="../slideLayouts/slideLayout444.xml"/><Relationship Id="rId16" Type="http://schemas.openxmlformats.org/officeDocument/2006/relationships/tags" Target="../tags/tag679.xml"/><Relationship Id="rId20" Type="http://schemas.openxmlformats.org/officeDocument/2006/relationships/tags" Target="../tags/tag683.xml"/><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24" Type="http://schemas.openxmlformats.org/officeDocument/2006/relationships/oleObject" Target="../embeddings/oleObject73.bin"/><Relationship Id="rId5" Type="http://schemas.openxmlformats.org/officeDocument/2006/relationships/slideLayout" Target="../slideLayouts/slideLayout447.xml"/><Relationship Id="rId15" Type="http://schemas.openxmlformats.org/officeDocument/2006/relationships/tags" Target="../tags/tag678.xml"/><Relationship Id="rId23" Type="http://schemas.openxmlformats.org/officeDocument/2006/relationships/tags" Target="../tags/tag686.xml"/><Relationship Id="rId10" Type="http://schemas.openxmlformats.org/officeDocument/2006/relationships/slideLayout" Target="../slideLayouts/slideLayout452.xml"/><Relationship Id="rId19" Type="http://schemas.openxmlformats.org/officeDocument/2006/relationships/tags" Target="../tags/tag682.xml"/><Relationship Id="rId4" Type="http://schemas.openxmlformats.org/officeDocument/2006/relationships/slideLayout" Target="../slideLayouts/slideLayout446.xml"/><Relationship Id="rId9" Type="http://schemas.openxmlformats.org/officeDocument/2006/relationships/slideLayout" Target="../slideLayouts/slideLayout451.xml"/><Relationship Id="rId14" Type="http://schemas.openxmlformats.org/officeDocument/2006/relationships/tags" Target="../tags/tag677.xml"/><Relationship Id="rId22" Type="http://schemas.openxmlformats.org/officeDocument/2006/relationships/tags" Target="../tags/tag6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tags" Target="../tags/tag23.xml"/><Relationship Id="rId3" Type="http://schemas.openxmlformats.org/officeDocument/2006/relationships/slideLayout" Target="../slideLayouts/slideLayout39.xml"/><Relationship Id="rId21" Type="http://schemas.openxmlformats.org/officeDocument/2006/relationships/tags" Target="../tags/tag26.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ags" Target="../tags/tag22.xml"/><Relationship Id="rId25" Type="http://schemas.openxmlformats.org/officeDocument/2006/relationships/oleObject" Target="../embeddings/oleObject3.bin"/><Relationship Id="rId2" Type="http://schemas.openxmlformats.org/officeDocument/2006/relationships/slideLayout" Target="../slideLayouts/slideLayout38.xml"/><Relationship Id="rId16" Type="http://schemas.openxmlformats.org/officeDocument/2006/relationships/tags" Target="../tags/tag21.xml"/><Relationship Id="rId20" Type="http://schemas.openxmlformats.org/officeDocument/2006/relationships/tags" Target="../tags/tag2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ags" Target="../tags/tag29.xml"/><Relationship Id="rId5" Type="http://schemas.openxmlformats.org/officeDocument/2006/relationships/slideLayout" Target="../slideLayouts/slideLayout41.xml"/><Relationship Id="rId15" Type="http://schemas.openxmlformats.org/officeDocument/2006/relationships/tags" Target="../tags/tag20.xml"/><Relationship Id="rId23" Type="http://schemas.openxmlformats.org/officeDocument/2006/relationships/tags" Target="../tags/tag28.xml"/><Relationship Id="rId10" Type="http://schemas.openxmlformats.org/officeDocument/2006/relationships/slideLayout" Target="../slideLayouts/slideLayout46.xml"/><Relationship Id="rId19" Type="http://schemas.openxmlformats.org/officeDocument/2006/relationships/tags" Target="../tags/tag24.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vmlDrawing" Target="../drawings/vmlDrawing3.vml"/><Relationship Id="rId22" Type="http://schemas.openxmlformats.org/officeDocument/2006/relationships/tags" Target="../tags/tag27.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61.xml"/><Relationship Id="rId13" Type="http://schemas.openxmlformats.org/officeDocument/2006/relationships/vmlDrawing" Target="../drawings/vmlDrawing75.vml"/><Relationship Id="rId18" Type="http://schemas.openxmlformats.org/officeDocument/2006/relationships/tags" Target="../tags/tag700.xml"/><Relationship Id="rId3" Type="http://schemas.openxmlformats.org/officeDocument/2006/relationships/slideLayout" Target="../slideLayouts/slideLayout456.xml"/><Relationship Id="rId21" Type="http://schemas.openxmlformats.org/officeDocument/2006/relationships/tags" Target="../tags/tag703.xml"/><Relationship Id="rId7" Type="http://schemas.openxmlformats.org/officeDocument/2006/relationships/slideLayout" Target="../slideLayouts/slideLayout460.xml"/><Relationship Id="rId12" Type="http://schemas.openxmlformats.org/officeDocument/2006/relationships/theme" Target="../theme/theme40.xml"/><Relationship Id="rId17" Type="http://schemas.openxmlformats.org/officeDocument/2006/relationships/tags" Target="../tags/tag699.xml"/><Relationship Id="rId2" Type="http://schemas.openxmlformats.org/officeDocument/2006/relationships/slideLayout" Target="../slideLayouts/slideLayout455.xml"/><Relationship Id="rId16" Type="http://schemas.openxmlformats.org/officeDocument/2006/relationships/tags" Target="../tags/tag698.xml"/><Relationship Id="rId20" Type="http://schemas.openxmlformats.org/officeDocument/2006/relationships/tags" Target="../tags/tag702.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24" Type="http://schemas.openxmlformats.org/officeDocument/2006/relationships/oleObject" Target="../embeddings/oleObject75.bin"/><Relationship Id="rId5" Type="http://schemas.openxmlformats.org/officeDocument/2006/relationships/slideLayout" Target="../slideLayouts/slideLayout458.xml"/><Relationship Id="rId15" Type="http://schemas.openxmlformats.org/officeDocument/2006/relationships/tags" Target="../tags/tag697.xml"/><Relationship Id="rId23" Type="http://schemas.openxmlformats.org/officeDocument/2006/relationships/tags" Target="../tags/tag705.xml"/><Relationship Id="rId10" Type="http://schemas.openxmlformats.org/officeDocument/2006/relationships/slideLayout" Target="../slideLayouts/slideLayout463.xml"/><Relationship Id="rId19" Type="http://schemas.openxmlformats.org/officeDocument/2006/relationships/tags" Target="../tags/tag701.xml"/><Relationship Id="rId4" Type="http://schemas.openxmlformats.org/officeDocument/2006/relationships/slideLayout" Target="../slideLayouts/slideLayout457.xml"/><Relationship Id="rId9" Type="http://schemas.openxmlformats.org/officeDocument/2006/relationships/slideLayout" Target="../slideLayouts/slideLayout462.xml"/><Relationship Id="rId14" Type="http://schemas.openxmlformats.org/officeDocument/2006/relationships/tags" Target="../tags/tag696.xml"/><Relationship Id="rId22" Type="http://schemas.openxmlformats.org/officeDocument/2006/relationships/tags" Target="../tags/tag704.xml"/></Relationships>
</file>

<file path=ppt/slideMasters/_rels/slideMaster41.xml.rels><?xml version="1.0" encoding="UTF-8" standalone="yes"?>
<Relationships xmlns="http://schemas.openxmlformats.org/package/2006/relationships"><Relationship Id="rId3" Type="http://schemas.openxmlformats.org/officeDocument/2006/relationships/slideLayout" Target="../slideLayouts/slideLayout467.xml"/><Relationship Id="rId2" Type="http://schemas.openxmlformats.org/officeDocument/2006/relationships/slideLayout" Target="../slideLayouts/slideLayout466.xml"/><Relationship Id="rId1" Type="http://schemas.openxmlformats.org/officeDocument/2006/relationships/slideLayout" Target="../slideLayouts/slideLayout465.xml"/><Relationship Id="rId5" Type="http://schemas.openxmlformats.org/officeDocument/2006/relationships/image" Target="../media/image1.emf"/><Relationship Id="rId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3" Type="http://schemas.openxmlformats.org/officeDocument/2006/relationships/slideLayout" Target="../slideLayouts/slideLayout470.xml"/><Relationship Id="rId2" Type="http://schemas.openxmlformats.org/officeDocument/2006/relationships/slideLayout" Target="../slideLayouts/slideLayout469.xml"/><Relationship Id="rId1" Type="http://schemas.openxmlformats.org/officeDocument/2006/relationships/slideLayout" Target="../slideLayouts/slideLayout468.xml"/><Relationship Id="rId5" Type="http://schemas.openxmlformats.org/officeDocument/2006/relationships/image" Target="../media/image1.emf"/><Relationship Id="rId4"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8.xml"/><Relationship Id="rId13" Type="http://schemas.openxmlformats.org/officeDocument/2006/relationships/vmlDrawing" Target="../drawings/vmlDrawing77.vml"/><Relationship Id="rId18" Type="http://schemas.openxmlformats.org/officeDocument/2006/relationships/tags" Target="../tags/tag719.xml"/><Relationship Id="rId3" Type="http://schemas.openxmlformats.org/officeDocument/2006/relationships/slideLayout" Target="../slideLayouts/slideLayout473.xml"/><Relationship Id="rId21" Type="http://schemas.openxmlformats.org/officeDocument/2006/relationships/tags" Target="../tags/tag722.xml"/><Relationship Id="rId7" Type="http://schemas.openxmlformats.org/officeDocument/2006/relationships/slideLayout" Target="../slideLayouts/slideLayout477.xml"/><Relationship Id="rId12" Type="http://schemas.openxmlformats.org/officeDocument/2006/relationships/theme" Target="../theme/theme43.xml"/><Relationship Id="rId17" Type="http://schemas.openxmlformats.org/officeDocument/2006/relationships/tags" Target="../tags/tag718.xml"/><Relationship Id="rId2" Type="http://schemas.openxmlformats.org/officeDocument/2006/relationships/slideLayout" Target="../slideLayouts/slideLayout472.xml"/><Relationship Id="rId16" Type="http://schemas.openxmlformats.org/officeDocument/2006/relationships/tags" Target="../tags/tag717.xml"/><Relationship Id="rId20" Type="http://schemas.openxmlformats.org/officeDocument/2006/relationships/tags" Target="../tags/tag721.xml"/><Relationship Id="rId1" Type="http://schemas.openxmlformats.org/officeDocument/2006/relationships/slideLayout" Target="../slideLayouts/slideLayout471.xml"/><Relationship Id="rId6" Type="http://schemas.openxmlformats.org/officeDocument/2006/relationships/slideLayout" Target="../slideLayouts/slideLayout476.xml"/><Relationship Id="rId11" Type="http://schemas.openxmlformats.org/officeDocument/2006/relationships/slideLayout" Target="../slideLayouts/slideLayout481.xml"/><Relationship Id="rId24" Type="http://schemas.openxmlformats.org/officeDocument/2006/relationships/oleObject" Target="../embeddings/oleObject77.bin"/><Relationship Id="rId5" Type="http://schemas.openxmlformats.org/officeDocument/2006/relationships/slideLayout" Target="../slideLayouts/slideLayout475.xml"/><Relationship Id="rId15" Type="http://schemas.openxmlformats.org/officeDocument/2006/relationships/tags" Target="../tags/tag716.xml"/><Relationship Id="rId23" Type="http://schemas.openxmlformats.org/officeDocument/2006/relationships/tags" Target="../tags/tag724.xml"/><Relationship Id="rId10" Type="http://schemas.openxmlformats.org/officeDocument/2006/relationships/slideLayout" Target="../slideLayouts/slideLayout480.xml"/><Relationship Id="rId19" Type="http://schemas.openxmlformats.org/officeDocument/2006/relationships/tags" Target="../tags/tag720.xml"/><Relationship Id="rId4" Type="http://schemas.openxmlformats.org/officeDocument/2006/relationships/slideLayout" Target="../slideLayouts/slideLayout474.xml"/><Relationship Id="rId9" Type="http://schemas.openxmlformats.org/officeDocument/2006/relationships/slideLayout" Target="../slideLayouts/slideLayout479.xml"/><Relationship Id="rId14" Type="http://schemas.openxmlformats.org/officeDocument/2006/relationships/tags" Target="../tags/tag715.xml"/><Relationship Id="rId22" Type="http://schemas.openxmlformats.org/officeDocument/2006/relationships/tags" Target="../tags/tag723.xml"/></Relationships>
</file>

<file path=ppt/slideMasters/_rels/slideMaster44.xml.rels><?xml version="1.0" encoding="UTF-8" standalone="yes"?>
<Relationships xmlns="http://schemas.openxmlformats.org/package/2006/relationships"><Relationship Id="rId3" Type="http://schemas.openxmlformats.org/officeDocument/2006/relationships/slideLayout" Target="../slideLayouts/slideLayout484.xml"/><Relationship Id="rId2" Type="http://schemas.openxmlformats.org/officeDocument/2006/relationships/slideLayout" Target="../slideLayouts/slideLayout483.xml"/><Relationship Id="rId1" Type="http://schemas.openxmlformats.org/officeDocument/2006/relationships/slideLayout" Target="../slideLayouts/slideLayout482.xml"/><Relationship Id="rId5" Type="http://schemas.openxmlformats.org/officeDocument/2006/relationships/image" Target="../media/image1.emf"/><Relationship Id="rId4"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theme" Target="../theme/theme45.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5" Type="http://schemas.openxmlformats.org/officeDocument/2006/relationships/slideLayout" Target="../slideLayouts/slideLayout489.xml"/><Relationship Id="rId4" Type="http://schemas.openxmlformats.org/officeDocument/2006/relationships/slideLayout" Target="../slideLayouts/slideLayout488.xml"/><Relationship Id="rId9" Type="http://schemas.openxmlformats.org/officeDocument/2006/relationships/image" Target="../media/image4.emf"/></Relationships>
</file>

<file path=ppt/slideMasters/_rels/slideMaster46.xml.rels><?xml version="1.0" encoding="UTF-8" standalone="yes"?>
<Relationships xmlns="http://schemas.openxmlformats.org/package/2006/relationships"><Relationship Id="rId3" Type="http://schemas.openxmlformats.org/officeDocument/2006/relationships/slideLayout" Target="../slideLayouts/slideLayout494.xml"/><Relationship Id="rId2" Type="http://schemas.openxmlformats.org/officeDocument/2006/relationships/slideLayout" Target="../slideLayouts/slideLayout493.xml"/><Relationship Id="rId1" Type="http://schemas.openxmlformats.org/officeDocument/2006/relationships/slideLayout" Target="../slideLayouts/slideLayout492.xml"/><Relationship Id="rId6" Type="http://schemas.openxmlformats.org/officeDocument/2006/relationships/image" Target="../media/image1.emf"/><Relationship Id="rId5" Type="http://schemas.openxmlformats.org/officeDocument/2006/relationships/theme" Target="../theme/theme46.xml"/><Relationship Id="rId4" Type="http://schemas.openxmlformats.org/officeDocument/2006/relationships/slideLayout" Target="../slideLayouts/slideLayout495.xml"/></Relationships>
</file>

<file path=ppt/slideMasters/_rels/slideMaster47.xml.rels><?xml version="1.0" encoding="UTF-8" standalone="yes"?>
<Relationships xmlns="http://schemas.openxmlformats.org/package/2006/relationships"><Relationship Id="rId3" Type="http://schemas.openxmlformats.org/officeDocument/2006/relationships/slideLayout" Target="../slideLayouts/slideLayout498.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image" Target="../media/image1.emf"/><Relationship Id="rId5" Type="http://schemas.openxmlformats.org/officeDocument/2006/relationships/theme" Target="../theme/theme47.xml"/><Relationship Id="rId4" Type="http://schemas.openxmlformats.org/officeDocument/2006/relationships/slideLayout" Target="../slideLayouts/slideLayout499.xml"/></Relationships>
</file>

<file path=ppt/slideMasters/_rels/slideMaster48.xml.rels><?xml version="1.0" encoding="UTF-8" standalone="yes"?>
<Relationships xmlns="http://schemas.openxmlformats.org/package/2006/relationships"><Relationship Id="rId3" Type="http://schemas.openxmlformats.org/officeDocument/2006/relationships/slideLayout" Target="../slideLayouts/slideLayout502.xml"/><Relationship Id="rId2" Type="http://schemas.openxmlformats.org/officeDocument/2006/relationships/slideLayout" Target="../slideLayouts/slideLayout501.xml"/><Relationship Id="rId1" Type="http://schemas.openxmlformats.org/officeDocument/2006/relationships/slideLayout" Target="../slideLayouts/slideLayout500.xml"/><Relationship Id="rId6" Type="http://schemas.openxmlformats.org/officeDocument/2006/relationships/image" Target="../media/image1.emf"/><Relationship Id="rId5" Type="http://schemas.openxmlformats.org/officeDocument/2006/relationships/theme" Target="../theme/theme48.xml"/><Relationship Id="rId4" Type="http://schemas.openxmlformats.org/officeDocument/2006/relationships/slideLayout" Target="../slideLayouts/slideLayout503.xml"/></Relationships>
</file>

<file path=ppt/slideMasters/_rels/slideMaster49.xml.rels><?xml version="1.0" encoding="UTF-8" standalone="yes"?>
<Relationships xmlns="http://schemas.openxmlformats.org/package/2006/relationships"><Relationship Id="rId3" Type="http://schemas.openxmlformats.org/officeDocument/2006/relationships/slideLayout" Target="../slideLayouts/slideLayout506.xml"/><Relationship Id="rId2" Type="http://schemas.openxmlformats.org/officeDocument/2006/relationships/slideLayout" Target="../slideLayouts/slideLayout505.xml"/><Relationship Id="rId1" Type="http://schemas.openxmlformats.org/officeDocument/2006/relationships/slideLayout" Target="../slideLayouts/slideLayout504.xml"/><Relationship Id="rId6" Type="http://schemas.openxmlformats.org/officeDocument/2006/relationships/image" Target="../media/image1.emf"/><Relationship Id="rId5" Type="http://schemas.openxmlformats.org/officeDocument/2006/relationships/theme" Target="../theme/theme49.xml"/><Relationship Id="rId4" Type="http://schemas.openxmlformats.org/officeDocument/2006/relationships/slideLayout" Target="../slideLayouts/slideLayout50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vmlDrawing" Target="../drawings/vmlDrawing5.vml"/><Relationship Id="rId18" Type="http://schemas.openxmlformats.org/officeDocument/2006/relationships/tags" Target="../tags/tag43.xml"/><Relationship Id="rId3" Type="http://schemas.openxmlformats.org/officeDocument/2006/relationships/slideLayout" Target="../slideLayouts/slideLayout51.xml"/><Relationship Id="rId21" Type="http://schemas.openxmlformats.org/officeDocument/2006/relationships/tags" Target="../tags/tag46.xml"/><Relationship Id="rId7" Type="http://schemas.openxmlformats.org/officeDocument/2006/relationships/slideLayout" Target="../slideLayouts/slideLayout55.xml"/><Relationship Id="rId12" Type="http://schemas.openxmlformats.org/officeDocument/2006/relationships/theme" Target="../theme/theme5.xml"/><Relationship Id="rId17" Type="http://schemas.openxmlformats.org/officeDocument/2006/relationships/tags" Target="../tags/tag42.xml"/><Relationship Id="rId2" Type="http://schemas.openxmlformats.org/officeDocument/2006/relationships/slideLayout" Target="../slideLayouts/slideLayout50.xml"/><Relationship Id="rId16" Type="http://schemas.openxmlformats.org/officeDocument/2006/relationships/tags" Target="../tags/tag41.xml"/><Relationship Id="rId20" Type="http://schemas.openxmlformats.org/officeDocument/2006/relationships/tags" Target="../tags/tag4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oleObject" Target="../embeddings/oleObject5.bin"/><Relationship Id="rId5" Type="http://schemas.openxmlformats.org/officeDocument/2006/relationships/slideLayout" Target="../slideLayouts/slideLayout53.xml"/><Relationship Id="rId15" Type="http://schemas.openxmlformats.org/officeDocument/2006/relationships/tags" Target="../tags/tag40.xml"/><Relationship Id="rId23" Type="http://schemas.openxmlformats.org/officeDocument/2006/relationships/tags" Target="../tags/tag48.xml"/><Relationship Id="rId10" Type="http://schemas.openxmlformats.org/officeDocument/2006/relationships/slideLayout" Target="../slideLayouts/slideLayout58.xml"/><Relationship Id="rId19" Type="http://schemas.openxmlformats.org/officeDocument/2006/relationships/tags" Target="../tags/tag44.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ags" Target="../tags/tag39.xml"/><Relationship Id="rId22" Type="http://schemas.openxmlformats.org/officeDocument/2006/relationships/tags" Target="../tags/tag47.xml"/></Relationships>
</file>

<file path=ppt/slideMasters/_rels/slideMaster50.xml.rels><?xml version="1.0" encoding="UTF-8" standalone="yes"?>
<Relationships xmlns="http://schemas.openxmlformats.org/package/2006/relationships"><Relationship Id="rId3" Type="http://schemas.openxmlformats.org/officeDocument/2006/relationships/slideLayout" Target="../slideLayouts/slideLayout510.xml"/><Relationship Id="rId2" Type="http://schemas.openxmlformats.org/officeDocument/2006/relationships/slideLayout" Target="../slideLayouts/slideLayout509.xml"/><Relationship Id="rId1" Type="http://schemas.openxmlformats.org/officeDocument/2006/relationships/slideLayout" Target="../slideLayouts/slideLayout508.xml"/><Relationship Id="rId5" Type="http://schemas.openxmlformats.org/officeDocument/2006/relationships/image" Target="../media/image1.emf"/><Relationship Id="rId4" Type="http://schemas.openxmlformats.org/officeDocument/2006/relationships/theme" Target="../theme/theme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18" Type="http://schemas.openxmlformats.org/officeDocument/2006/relationships/tags" Target="../tags/tag61.xml"/><Relationship Id="rId3" Type="http://schemas.openxmlformats.org/officeDocument/2006/relationships/slideLayout" Target="../slideLayouts/slideLayout62.xml"/><Relationship Id="rId21" Type="http://schemas.openxmlformats.org/officeDocument/2006/relationships/tags" Target="../tags/tag64.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ags" Target="../tags/tag60.xml"/><Relationship Id="rId25" Type="http://schemas.openxmlformats.org/officeDocument/2006/relationships/oleObject" Target="../embeddings/oleObject7.bin"/><Relationship Id="rId2" Type="http://schemas.openxmlformats.org/officeDocument/2006/relationships/slideLayout" Target="../slideLayouts/slideLayout61.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tags" Target="../tags/tag67.xml"/><Relationship Id="rId5" Type="http://schemas.openxmlformats.org/officeDocument/2006/relationships/slideLayout" Target="../slideLayouts/slideLayout64.xml"/><Relationship Id="rId15" Type="http://schemas.openxmlformats.org/officeDocument/2006/relationships/tags" Target="../tags/tag58.xml"/><Relationship Id="rId23" Type="http://schemas.openxmlformats.org/officeDocument/2006/relationships/tags" Target="../tags/tag66.xml"/><Relationship Id="rId10" Type="http://schemas.openxmlformats.org/officeDocument/2006/relationships/slideLayout" Target="../slideLayouts/slideLayout69.xml"/><Relationship Id="rId19" Type="http://schemas.openxmlformats.org/officeDocument/2006/relationships/tags" Target="../tags/tag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vmlDrawing" Target="../drawings/vmlDrawing7.vml"/><Relationship Id="rId22" Type="http://schemas.openxmlformats.org/officeDocument/2006/relationships/tags" Target="../tags/tag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vmlDrawing" Target="../drawings/vmlDrawing9.vml"/><Relationship Id="rId18" Type="http://schemas.openxmlformats.org/officeDocument/2006/relationships/tags" Target="../tags/tag81.xml"/><Relationship Id="rId3" Type="http://schemas.openxmlformats.org/officeDocument/2006/relationships/slideLayout" Target="../slideLayouts/slideLayout74.xml"/><Relationship Id="rId21" Type="http://schemas.openxmlformats.org/officeDocument/2006/relationships/tags" Target="../tags/tag84.xml"/><Relationship Id="rId7" Type="http://schemas.openxmlformats.org/officeDocument/2006/relationships/slideLayout" Target="../slideLayouts/slideLayout78.xml"/><Relationship Id="rId12" Type="http://schemas.openxmlformats.org/officeDocument/2006/relationships/theme" Target="../theme/theme7.xml"/><Relationship Id="rId17" Type="http://schemas.openxmlformats.org/officeDocument/2006/relationships/tags" Target="../tags/tag80.xml"/><Relationship Id="rId2" Type="http://schemas.openxmlformats.org/officeDocument/2006/relationships/slideLayout" Target="../slideLayouts/slideLayout73.xml"/><Relationship Id="rId16" Type="http://schemas.openxmlformats.org/officeDocument/2006/relationships/tags" Target="../tags/tag79.xml"/><Relationship Id="rId20" Type="http://schemas.openxmlformats.org/officeDocument/2006/relationships/tags" Target="../tags/tag8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oleObject" Target="../embeddings/oleObject9.bin"/><Relationship Id="rId5" Type="http://schemas.openxmlformats.org/officeDocument/2006/relationships/slideLayout" Target="../slideLayouts/slideLayout76.xml"/><Relationship Id="rId15" Type="http://schemas.openxmlformats.org/officeDocument/2006/relationships/tags" Target="../tags/tag78.xml"/><Relationship Id="rId23" Type="http://schemas.openxmlformats.org/officeDocument/2006/relationships/tags" Target="../tags/tag86.xml"/><Relationship Id="rId10" Type="http://schemas.openxmlformats.org/officeDocument/2006/relationships/slideLayout" Target="../slideLayouts/slideLayout81.xml"/><Relationship Id="rId19" Type="http://schemas.openxmlformats.org/officeDocument/2006/relationships/tags" Target="../tags/tag8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ags" Target="../tags/tag77.xml"/><Relationship Id="rId22" Type="http://schemas.openxmlformats.org/officeDocument/2006/relationships/tags" Target="../tags/tag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18" Type="http://schemas.openxmlformats.org/officeDocument/2006/relationships/tags" Target="../tags/tag99.xml"/><Relationship Id="rId3" Type="http://schemas.openxmlformats.org/officeDocument/2006/relationships/slideLayout" Target="../slideLayouts/slideLayout85.xml"/><Relationship Id="rId21" Type="http://schemas.openxmlformats.org/officeDocument/2006/relationships/tags" Target="../tags/tag102.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ags" Target="../tags/tag98.xml"/><Relationship Id="rId25" Type="http://schemas.openxmlformats.org/officeDocument/2006/relationships/oleObject" Target="../embeddings/oleObject11.bin"/><Relationship Id="rId2" Type="http://schemas.openxmlformats.org/officeDocument/2006/relationships/slideLayout" Target="../slideLayouts/slideLayout84.xml"/><Relationship Id="rId16" Type="http://schemas.openxmlformats.org/officeDocument/2006/relationships/tags" Target="../tags/tag97.xml"/><Relationship Id="rId20" Type="http://schemas.openxmlformats.org/officeDocument/2006/relationships/tags" Target="../tags/tag101.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tags" Target="../tags/tag105.xml"/><Relationship Id="rId5" Type="http://schemas.openxmlformats.org/officeDocument/2006/relationships/slideLayout" Target="../slideLayouts/slideLayout87.xml"/><Relationship Id="rId15" Type="http://schemas.openxmlformats.org/officeDocument/2006/relationships/tags" Target="../tags/tag96.xml"/><Relationship Id="rId23" Type="http://schemas.openxmlformats.org/officeDocument/2006/relationships/tags" Target="../tags/tag104.xml"/><Relationship Id="rId10" Type="http://schemas.openxmlformats.org/officeDocument/2006/relationships/slideLayout" Target="../slideLayouts/slideLayout92.xml"/><Relationship Id="rId19" Type="http://schemas.openxmlformats.org/officeDocument/2006/relationships/tags" Target="../tags/tag100.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vmlDrawing" Target="../drawings/vmlDrawing11.vml"/><Relationship Id="rId22" Type="http://schemas.openxmlformats.org/officeDocument/2006/relationships/tags" Target="../tags/tag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18" Type="http://schemas.openxmlformats.org/officeDocument/2006/relationships/tags" Target="../tags/tag118.xml"/><Relationship Id="rId3" Type="http://schemas.openxmlformats.org/officeDocument/2006/relationships/slideLayout" Target="../slideLayouts/slideLayout97.xml"/><Relationship Id="rId21" Type="http://schemas.openxmlformats.org/officeDocument/2006/relationships/tags" Target="../tags/tag121.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ags" Target="../tags/tag117.xml"/><Relationship Id="rId25" Type="http://schemas.openxmlformats.org/officeDocument/2006/relationships/oleObject" Target="../embeddings/oleObject13.bin"/><Relationship Id="rId2" Type="http://schemas.openxmlformats.org/officeDocument/2006/relationships/slideLayout" Target="../slideLayouts/slideLayout96.xml"/><Relationship Id="rId16" Type="http://schemas.openxmlformats.org/officeDocument/2006/relationships/tags" Target="../tags/tag116.xml"/><Relationship Id="rId20" Type="http://schemas.openxmlformats.org/officeDocument/2006/relationships/tags" Target="../tags/tag12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tags" Target="../tags/tag124.xml"/><Relationship Id="rId5" Type="http://schemas.openxmlformats.org/officeDocument/2006/relationships/slideLayout" Target="../slideLayouts/slideLayout99.xml"/><Relationship Id="rId15" Type="http://schemas.openxmlformats.org/officeDocument/2006/relationships/tags" Target="../tags/tag115.xml"/><Relationship Id="rId23" Type="http://schemas.openxmlformats.org/officeDocument/2006/relationships/tags" Target="../tags/tag123.xml"/><Relationship Id="rId10" Type="http://schemas.openxmlformats.org/officeDocument/2006/relationships/slideLayout" Target="../slideLayouts/slideLayout104.xml"/><Relationship Id="rId19" Type="http://schemas.openxmlformats.org/officeDocument/2006/relationships/tags" Target="../tags/tag119.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vmlDrawing" Target="../drawings/vmlDrawing13.vml"/><Relationship Id="rId22" Type="http://schemas.openxmlformats.org/officeDocument/2006/relationships/tags" Target="../tags/tag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ea typeface="ヒラギノ角ゴ Pro W3" charset="-128"/>
                <a:cs typeface="ヒラギノ角ゴ Pro W3" charset="-128"/>
              </a:defRPr>
            </a:lvl1pPr>
          </a:lstStyle>
          <a:p>
            <a:pPr>
              <a:defRPr/>
            </a:pPr>
            <a:r>
              <a:rPr lang="en-US" dirty="0" smtClean="0"/>
              <a:t>‹#›</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ヒラギノ角ゴ Pro W3" pitchFamily="-112"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fld id="{D1226681-320A-AC47-BB44-88CD7A48CE9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693"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756495492"/>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741"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511452051"/>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789"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4188080815"/>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837"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286123872"/>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885"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80558410"/>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957"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21266482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9005"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005962586"/>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053"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517839223"/>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101"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4041762455"/>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149"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222370442"/>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5"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3" name="Rectangle 11"/>
          <p:cNvSpPr>
            <a:spLocks noGrp="1" noChangeArrowheads="1"/>
          </p:cNvSpPr>
          <p:nvPr>
            <p:ph type="dt" sz="half" idx="2"/>
          </p:nvPr>
        </p:nvSpPr>
        <p:spPr bwMode="auto">
          <a:xfrm>
            <a:off x="381000" y="6477000"/>
            <a:ext cx="1905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0000"/>
                </a:solidFill>
                <a:latin typeface="Trebuchet MS" charset="0"/>
              </a:defRPr>
            </a:lvl1pPr>
          </a:lstStyle>
          <a:p>
            <a:r>
              <a:rPr lang="en-US" dirty="0" smtClean="0"/>
              <a:t>‹#›</a:t>
            </a:r>
            <a:endParaRPr lang="en-US" dirty="0"/>
          </a:p>
        </p:txBody>
      </p:sp>
      <p:pic>
        <p:nvPicPr>
          <p:cNvPr id="6" name="Picture 5"/>
          <p:cNvPicPr>
            <a:picLocks noChangeAspect="1"/>
          </p:cNvPicPr>
          <p:nvPr userDrawn="1"/>
        </p:nvPicPr>
        <p:blipFill>
          <a:blip r:embed="rId15"/>
          <a:stretch>
            <a:fillRect/>
          </a:stretch>
        </p:blipFill>
        <p:spPr>
          <a:xfrm>
            <a:off x="7785100" y="6014620"/>
            <a:ext cx="1358900" cy="847695"/>
          </a:xfrm>
          <a:prstGeom prst="rect">
            <a:avLst/>
          </a:prstGeom>
        </p:spPr>
      </p:pic>
    </p:spTree>
  </p:cSld>
  <p:clrMap bg1="lt1" tx1="dk1" bg2="lt2" tx2="dk2" accent1="accent1" accent2="accent2" accent3="accent3" accent4="accent4" accent5="accent5" accent6="accent6" hlink="hlink" folHlink="folHlink"/>
  <p:sldLayoutIdLst>
    <p:sldLayoutId id="2147483884"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5" r:id="rId12"/>
    <p:sldLayoutId id="2147484563" r:id="rId13"/>
  </p:sldLayoutIdLst>
  <p:transition/>
  <p:hf hdr="0" dt="0"/>
  <p:txStyles>
    <p:titleStyle>
      <a:lvl1pPr algn="l" rtl="0" eaLnBrk="0" fontAlgn="base" hangingPunct="0">
        <a:spcBef>
          <a:spcPct val="0"/>
        </a:spcBef>
        <a:spcAft>
          <a:spcPct val="0"/>
        </a:spcAft>
        <a:defRPr sz="2400">
          <a:solidFill>
            <a:schemeClr val="tx1"/>
          </a:solidFill>
          <a:latin typeface="+mj-lt"/>
          <a:ea typeface="ＭＳ Ｐゴシック" pitchFamily="34" charset="-128"/>
          <a:cs typeface="ＭＳ Ｐゴシック" pitchFamily="-112" charset="-128"/>
        </a:defRPr>
      </a:lvl1pPr>
      <a:lvl2pPr algn="l" rtl="0" eaLnBrk="0" fontAlgn="base" hangingPunct="0">
        <a:spcBef>
          <a:spcPct val="0"/>
        </a:spcBef>
        <a:spcAft>
          <a:spcPct val="0"/>
        </a:spcAft>
        <a:defRPr sz="2400">
          <a:solidFill>
            <a:schemeClr val="tx1"/>
          </a:solidFill>
          <a:latin typeface="Trebuchet MS" pitchFamily="-112" charset="0"/>
          <a:ea typeface="ＭＳ Ｐゴシック" pitchFamily="34" charset="-128"/>
          <a:cs typeface="ＭＳ Ｐゴシック" pitchFamily="-112" charset="-128"/>
        </a:defRPr>
      </a:lvl2pPr>
      <a:lvl3pPr algn="l" rtl="0" eaLnBrk="0" fontAlgn="base" hangingPunct="0">
        <a:spcBef>
          <a:spcPct val="0"/>
        </a:spcBef>
        <a:spcAft>
          <a:spcPct val="0"/>
        </a:spcAft>
        <a:defRPr sz="2400">
          <a:solidFill>
            <a:schemeClr val="tx1"/>
          </a:solidFill>
          <a:latin typeface="Trebuchet MS" pitchFamily="-112" charset="0"/>
          <a:ea typeface="ＭＳ Ｐゴシック" pitchFamily="34" charset="-128"/>
          <a:cs typeface="ＭＳ Ｐゴシック" pitchFamily="-112" charset="-128"/>
        </a:defRPr>
      </a:lvl3pPr>
      <a:lvl4pPr algn="l" rtl="0" eaLnBrk="0" fontAlgn="base" hangingPunct="0">
        <a:spcBef>
          <a:spcPct val="0"/>
        </a:spcBef>
        <a:spcAft>
          <a:spcPct val="0"/>
        </a:spcAft>
        <a:defRPr sz="2400">
          <a:solidFill>
            <a:schemeClr val="tx1"/>
          </a:solidFill>
          <a:latin typeface="Trebuchet MS" pitchFamily="-112" charset="0"/>
          <a:ea typeface="ＭＳ Ｐゴシック" pitchFamily="34" charset="-128"/>
          <a:cs typeface="ＭＳ Ｐゴシック" pitchFamily="-112" charset="-128"/>
        </a:defRPr>
      </a:lvl4pPr>
      <a:lvl5pPr algn="l" rtl="0" eaLnBrk="0" fontAlgn="base" hangingPunct="0">
        <a:spcBef>
          <a:spcPct val="0"/>
        </a:spcBef>
        <a:spcAft>
          <a:spcPct val="0"/>
        </a:spcAft>
        <a:defRPr sz="2400">
          <a:solidFill>
            <a:schemeClr val="tx1"/>
          </a:solidFill>
          <a:latin typeface="Trebuchet MS" pitchFamily="-112" charset="0"/>
          <a:ea typeface="ＭＳ Ｐゴシック" pitchFamily="34" charset="-128"/>
          <a:cs typeface="ＭＳ Ｐゴシック" pitchFamily="-112" charset="-128"/>
        </a:defRPr>
      </a:lvl5pPr>
      <a:lvl6pPr marL="457200" algn="l" rtl="0" fontAlgn="base">
        <a:spcBef>
          <a:spcPct val="0"/>
        </a:spcBef>
        <a:spcAft>
          <a:spcPct val="0"/>
        </a:spcAft>
        <a:defRPr sz="2400">
          <a:solidFill>
            <a:schemeClr val="tx1"/>
          </a:solidFill>
          <a:latin typeface="Trebuchet MS" pitchFamily="-112" charset="0"/>
        </a:defRPr>
      </a:lvl6pPr>
      <a:lvl7pPr marL="914400" algn="l" rtl="0" fontAlgn="base">
        <a:spcBef>
          <a:spcPct val="0"/>
        </a:spcBef>
        <a:spcAft>
          <a:spcPct val="0"/>
        </a:spcAft>
        <a:defRPr sz="2400">
          <a:solidFill>
            <a:schemeClr val="tx1"/>
          </a:solidFill>
          <a:latin typeface="Trebuchet MS" pitchFamily="-112" charset="0"/>
        </a:defRPr>
      </a:lvl7pPr>
      <a:lvl8pPr marL="1371600" algn="l" rtl="0" fontAlgn="base">
        <a:spcBef>
          <a:spcPct val="0"/>
        </a:spcBef>
        <a:spcAft>
          <a:spcPct val="0"/>
        </a:spcAft>
        <a:defRPr sz="2400">
          <a:solidFill>
            <a:schemeClr val="tx1"/>
          </a:solidFill>
          <a:latin typeface="Trebuchet MS" pitchFamily="-112" charset="0"/>
        </a:defRPr>
      </a:lvl8pPr>
      <a:lvl9pPr marL="1828800" algn="l" rtl="0" fontAlgn="base">
        <a:spcBef>
          <a:spcPct val="0"/>
        </a:spcBef>
        <a:spcAft>
          <a:spcPct val="0"/>
        </a:spcAft>
        <a:defRPr sz="2400">
          <a:solidFill>
            <a:schemeClr val="tx1"/>
          </a:solidFill>
          <a:latin typeface="Trebuchet MS" pitchFamily="-112" charset="0"/>
        </a:defRPr>
      </a:lvl9pPr>
    </p:titleStyle>
    <p:bodyStyle>
      <a:lvl1pPr marL="342900" indent="-342900" algn="l" rtl="0" eaLnBrk="0" fontAlgn="base" hangingPunct="0">
        <a:spcBef>
          <a:spcPct val="20000"/>
        </a:spcBef>
        <a:spcAft>
          <a:spcPct val="0"/>
        </a:spcAft>
        <a:buClr>
          <a:schemeClr val="tx1"/>
        </a:buClr>
        <a:buSzPct val="60000"/>
        <a:buFont typeface="Times" charset="0"/>
        <a:buChar char="•"/>
        <a:defRPr>
          <a:solidFill>
            <a:schemeClr val="tx1"/>
          </a:solidFill>
          <a:latin typeface="+mn-lt"/>
          <a:ea typeface="ＭＳ Ｐゴシック" pitchFamily="34" charset="-128"/>
          <a:cs typeface="ＭＳ Ｐゴシック" pitchFamily="-112" charset="-128"/>
        </a:defRPr>
      </a:lvl1pPr>
      <a:lvl2pPr marL="742950" indent="-285750" algn="l" rtl="0" eaLnBrk="0" fontAlgn="base" hangingPunct="0">
        <a:spcBef>
          <a:spcPct val="20000"/>
        </a:spcBef>
        <a:spcAft>
          <a:spcPct val="0"/>
        </a:spcAft>
        <a:buClr>
          <a:schemeClr val="tx1"/>
        </a:buClr>
        <a:buSzPct val="55000"/>
        <a:buFont typeface="Times" charset="0"/>
        <a:buChar char="•"/>
        <a:defRPr>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chemeClr val="tx1"/>
        </a:buClr>
        <a:buSzPct val="50000"/>
        <a:buFont typeface="Times" charset="0"/>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chemeClr val="tx1"/>
        </a:buClr>
        <a:buSzPct val="55000"/>
        <a:buFont typeface="Times" charset="0"/>
        <a:buChar char="•"/>
        <a:defRPr>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tx1"/>
        </a:buClr>
        <a:buSzPct val="50000"/>
        <a:buFont typeface="Times" charset="0"/>
        <a:buChar char="•"/>
        <a:defRPr>
          <a:solidFill>
            <a:schemeClr val="tx1"/>
          </a:solidFill>
          <a:latin typeface="+mn-lt"/>
          <a:ea typeface="ＭＳ Ｐゴシック" pitchFamily="34" charset="-128"/>
        </a:defRPr>
      </a:lvl5pPr>
      <a:lvl6pPr marL="25146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37194"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810579518"/>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39241"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82191568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1289"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599516985"/>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3337"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29522505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7417"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144293924"/>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0482"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011033505"/>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2530"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442476115"/>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4578"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1"/>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405" tIns="39704" rIns="79405" bIns="39704" anchor="ctr"/>
          <a:lstStyle/>
          <a:p>
            <a:pPr algn="ctr" fontAlgn="auto">
              <a:spcBef>
                <a:spcPts val="0"/>
              </a:spcBef>
              <a:spcAft>
                <a:spcPts val="0"/>
              </a:spcAft>
              <a:defRPr/>
            </a:pPr>
            <a:endParaRPr lang="en-US" sz="1044" dirty="0">
              <a:solidFill>
                <a:prstClr val="white"/>
              </a:solidFill>
            </a:endParaRPr>
          </a:p>
        </p:txBody>
      </p:sp>
      <p:sp>
        <p:nvSpPr>
          <p:cNvPr id="9" name="Rectangle 9"/>
          <p:cNvSpPr>
            <a:spLocks noChangeArrowheads="1"/>
          </p:cNvSpPr>
          <p:nvPr>
            <p:custDataLst>
              <p:tags r:id="rId16"/>
            </p:custDataLst>
          </p:nvPr>
        </p:nvSpPr>
        <p:spPr bwMode="auto">
          <a:xfrm>
            <a:off x="0" y="6629402"/>
            <a:ext cx="9144000" cy="228600"/>
          </a:xfrm>
          <a:prstGeom prst="rect">
            <a:avLst/>
          </a:prstGeom>
          <a:solidFill>
            <a:schemeClr val="accent4">
              <a:lumMod val="20000"/>
              <a:lumOff val="80000"/>
            </a:schemeClr>
          </a:solidFill>
          <a:ln w="9525">
            <a:noFill/>
            <a:miter lim="800000"/>
            <a:headEnd/>
            <a:tailEnd/>
          </a:ln>
          <a:effectLst/>
        </p:spPr>
        <p:txBody>
          <a:bodyPr wrap="none" lIns="39704" tIns="39704" rIns="39704" bIns="39704" anchor="ctr"/>
          <a:lstStyle/>
          <a:p>
            <a:pPr fontAlgn="auto">
              <a:spcBef>
                <a:spcPts val="0"/>
              </a:spcBef>
              <a:spcAft>
                <a:spcPts val="0"/>
              </a:spcAft>
              <a:defRPr/>
            </a:pPr>
            <a:endParaRPr lang="en-US" sz="1044"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1" y="1057305"/>
            <a:ext cx="8385175" cy="5184775"/>
          </a:xfrm>
          <a:prstGeom prst="rect">
            <a:avLst/>
          </a:prstGeom>
          <a:noFill/>
          <a:ln w="9525">
            <a:noFill/>
            <a:miter lim="800000"/>
            <a:headEnd/>
            <a:tailEnd/>
          </a:ln>
        </p:spPr>
        <p:txBody>
          <a:bodyPr vert="horz" wrap="square" lIns="91316" tIns="45660" rIns="91316" bIns="456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7" y="-7938"/>
            <a:ext cx="7616825" cy="785813"/>
          </a:xfrm>
          <a:prstGeom prst="rect">
            <a:avLst/>
          </a:prstGeom>
          <a:noFill/>
          <a:ln w="9525">
            <a:noFill/>
            <a:miter lim="800000"/>
            <a:headEnd/>
            <a:tailEnd/>
          </a:ln>
        </p:spPr>
        <p:txBody>
          <a:bodyPr vert="horz" wrap="square" lIns="45660" tIns="0" rIns="4566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9"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87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39" y="6634177"/>
            <a:ext cx="269298" cy="185035"/>
          </a:xfrm>
          <a:prstGeom prst="rect">
            <a:avLst/>
          </a:prstGeom>
          <a:noFill/>
          <a:ln w="12700">
            <a:noFill/>
            <a:miter lim="800000"/>
            <a:headEnd/>
            <a:tailEnd/>
          </a:ln>
        </p:spPr>
        <p:txBody>
          <a:bodyPr wrap="none" lIns="78578" tIns="38600" rIns="78578" bIns="38600">
            <a:spAutoFit/>
          </a:bodyPr>
          <a:lstStyle/>
          <a:p>
            <a:pPr>
              <a:defRPr/>
            </a:pPr>
            <a:fld id="{0E7B7167-1300-485F-8CBF-78E443BC3D35}" type="slidenum">
              <a:rPr lang="en-US" sz="696">
                <a:solidFill>
                  <a:prstClr val="black"/>
                </a:solidFill>
                <a:latin typeface="Arial" pitchFamily="34" charset="0"/>
                <a:ea typeface="+mn-ea"/>
                <a:cs typeface="Arial" pitchFamily="34" charset="0"/>
              </a:rPr>
              <a:pPr>
                <a:defRPr/>
              </a:pPr>
              <a:t>‹#›</a:t>
            </a:fld>
            <a:endParaRPr lang="en-US" sz="696"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1" y="6621481"/>
            <a:ext cx="1657350" cy="359977"/>
          </a:xfrm>
          <a:prstGeom prst="rect">
            <a:avLst/>
          </a:prstGeom>
          <a:noFill/>
          <a:ln w="9525">
            <a:noFill/>
            <a:miter lim="800000"/>
            <a:headEnd/>
            <a:tailEnd/>
          </a:ln>
        </p:spPr>
        <p:txBody>
          <a:bodyPr lIns="79405" tIns="39704" rIns="79405" bIns="39704">
            <a:spAutoFit/>
          </a:bodyPr>
          <a:lstStyle/>
          <a:p>
            <a:pPr algn="r" eaLnBrk="0" hangingPunct="0">
              <a:defRPr/>
            </a:pPr>
            <a:r>
              <a:rPr lang="en-US" sz="696" dirty="0">
                <a:solidFill>
                  <a:prstClr val="black"/>
                </a:solidFill>
                <a:latin typeface="Arial" pitchFamily="34" charset="0"/>
                <a:ea typeface="ヒラギノ角ゴ Pro W3"/>
                <a:cs typeface="ヒラギノ角ゴ Pro W3"/>
              </a:rPr>
              <a:t>© South African Tourism </a:t>
            </a:r>
            <a:r>
              <a:rPr lang="en-US" sz="696" dirty="0" smtClean="0">
                <a:solidFill>
                  <a:prstClr val="black"/>
                </a:solidFill>
                <a:latin typeface="Arial" pitchFamily="34" charset="0"/>
                <a:ea typeface="ヒラギノ角ゴ Pro W3"/>
                <a:cs typeface="ヒラギノ角ゴ Pro W3"/>
              </a:rPr>
              <a:t>2014</a:t>
            </a:r>
            <a:endParaRPr lang="en-US" sz="696" dirty="0">
              <a:solidFill>
                <a:prstClr val="black"/>
              </a:solidFill>
              <a:latin typeface="Arial" pitchFamily="34" charset="0"/>
              <a:ea typeface="ヒラギノ角ゴ Pro W3"/>
              <a:cs typeface="ヒラギノ角ゴ Pro W3"/>
            </a:endParaRPr>
          </a:p>
          <a:p>
            <a:pPr eaLnBrk="0" hangingPunct="0">
              <a:defRPr/>
            </a:pPr>
            <a:endParaRPr lang="en-US" sz="1044"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078616914"/>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397039" algn="l" rtl="0" fontAlgn="base">
        <a:lnSpc>
          <a:spcPct val="120000"/>
        </a:lnSpc>
        <a:spcBef>
          <a:spcPct val="0"/>
        </a:spcBef>
        <a:spcAft>
          <a:spcPct val="0"/>
        </a:spcAft>
        <a:defRPr sz="2087" b="1">
          <a:solidFill>
            <a:schemeClr val="tx1"/>
          </a:solidFill>
          <a:latin typeface="Arial" charset="0"/>
          <a:cs typeface="Arial" charset="0"/>
        </a:defRPr>
      </a:lvl6pPr>
      <a:lvl7pPr marL="794079" algn="l" rtl="0" fontAlgn="base">
        <a:lnSpc>
          <a:spcPct val="120000"/>
        </a:lnSpc>
        <a:spcBef>
          <a:spcPct val="0"/>
        </a:spcBef>
        <a:spcAft>
          <a:spcPct val="0"/>
        </a:spcAft>
        <a:defRPr sz="2087" b="1">
          <a:solidFill>
            <a:schemeClr val="tx1"/>
          </a:solidFill>
          <a:latin typeface="Arial" charset="0"/>
          <a:cs typeface="Arial" charset="0"/>
        </a:defRPr>
      </a:lvl7pPr>
      <a:lvl8pPr marL="1191117" algn="l" rtl="0" fontAlgn="base">
        <a:lnSpc>
          <a:spcPct val="120000"/>
        </a:lnSpc>
        <a:spcBef>
          <a:spcPct val="0"/>
        </a:spcBef>
        <a:spcAft>
          <a:spcPct val="0"/>
        </a:spcAft>
        <a:defRPr sz="2087" b="1">
          <a:solidFill>
            <a:schemeClr val="tx1"/>
          </a:solidFill>
          <a:latin typeface="Arial" charset="0"/>
          <a:cs typeface="Arial" charset="0"/>
        </a:defRPr>
      </a:lvl8pPr>
      <a:lvl9pPr marL="1588158" algn="l" rtl="0" fontAlgn="base">
        <a:lnSpc>
          <a:spcPct val="120000"/>
        </a:lnSpc>
        <a:spcBef>
          <a:spcPct val="0"/>
        </a:spcBef>
        <a:spcAft>
          <a:spcPct val="0"/>
        </a:spcAft>
        <a:defRPr sz="2087" b="1">
          <a:solidFill>
            <a:schemeClr val="tx1"/>
          </a:solidFill>
          <a:latin typeface="Arial" charset="0"/>
          <a:cs typeface="Arial" charset="0"/>
        </a:defRPr>
      </a:lvl9pPr>
    </p:titleStyle>
    <p:bodyStyle>
      <a:lvl1pPr marL="296397" indent="-297775" algn="l" rtl="0" eaLnBrk="0" fontAlgn="base" hangingPunct="0">
        <a:spcBef>
          <a:spcPct val="20000"/>
        </a:spcBef>
        <a:spcAft>
          <a:spcPct val="0"/>
        </a:spcAft>
        <a:buFont typeface="Arial" pitchFamily="34" charset="0"/>
        <a:buChar char="•"/>
        <a:defRPr sz="2783" b="1" kern="1200">
          <a:solidFill>
            <a:schemeClr val="tx1"/>
          </a:solidFill>
          <a:latin typeface="Arial" pitchFamily="34" charset="0"/>
          <a:ea typeface="+mn-ea"/>
          <a:cs typeface="Arial" pitchFamily="34" charset="0"/>
        </a:defRPr>
      </a:lvl1pPr>
      <a:lvl2pPr marL="299155" indent="-201267" algn="l" rtl="0" eaLnBrk="0" fontAlgn="base" hangingPunct="0">
        <a:spcBef>
          <a:spcPct val="20000"/>
        </a:spcBef>
        <a:spcAft>
          <a:spcPct val="0"/>
        </a:spcAft>
        <a:buClr>
          <a:srgbClr val="777777"/>
        </a:buClr>
        <a:buSzPct val="110000"/>
        <a:buFont typeface="Wingdings" pitchFamily="2" charset="2"/>
        <a:buChar char="§"/>
        <a:defRPr sz="2435" kern="1200">
          <a:solidFill>
            <a:schemeClr val="tx1"/>
          </a:solidFill>
          <a:latin typeface="Arial" pitchFamily="34" charset="0"/>
          <a:ea typeface="+mn-ea"/>
          <a:cs typeface="Arial" pitchFamily="34" charset="0"/>
        </a:defRPr>
      </a:lvl2pPr>
      <a:lvl3pPr marL="594183" indent="-198506" algn="l" rtl="0" eaLnBrk="0" fontAlgn="base" hangingPunct="0">
        <a:spcBef>
          <a:spcPct val="20000"/>
        </a:spcBef>
        <a:spcAft>
          <a:spcPct val="0"/>
        </a:spcAft>
        <a:buClr>
          <a:srgbClr val="777777"/>
        </a:buClr>
        <a:buSzPct val="110000"/>
        <a:buFont typeface="Arial" pitchFamily="34" charset="0"/>
        <a:buChar char="•"/>
        <a:defRPr sz="2087" kern="1200">
          <a:solidFill>
            <a:schemeClr val="tx1"/>
          </a:solidFill>
          <a:latin typeface="Arial" pitchFamily="34" charset="0"/>
          <a:ea typeface="+mn-ea"/>
          <a:cs typeface="Arial" pitchFamily="34" charset="0"/>
        </a:defRPr>
      </a:lvl3pPr>
      <a:lvl4pPr marL="894718" indent="-195746" algn="l" rtl="0" eaLnBrk="0" fontAlgn="base" hangingPunct="0">
        <a:spcBef>
          <a:spcPct val="20000"/>
        </a:spcBef>
        <a:spcAft>
          <a:spcPct val="0"/>
        </a:spcAft>
        <a:buClr>
          <a:srgbClr val="777777"/>
        </a:buClr>
        <a:buSzPct val="110000"/>
        <a:buFont typeface="Verdana" pitchFamily="34" charset="0"/>
        <a:buChar char="»"/>
        <a:defRPr sz="1391" kern="1200">
          <a:solidFill>
            <a:schemeClr val="tx1"/>
          </a:solidFill>
          <a:latin typeface="Arial" pitchFamily="34" charset="0"/>
          <a:ea typeface="+mn-ea"/>
          <a:cs typeface="Arial" pitchFamily="34" charset="0"/>
        </a:defRPr>
      </a:lvl4pPr>
      <a:lvl5pPr marL="1189738" indent="-194368" algn="l" rtl="0" eaLnBrk="0" fontAlgn="base" hangingPunct="0">
        <a:spcBef>
          <a:spcPct val="20000"/>
        </a:spcBef>
        <a:spcAft>
          <a:spcPct val="0"/>
        </a:spcAft>
        <a:buFont typeface="Times New Roman" pitchFamily="18" charset="0"/>
        <a:buChar char="–"/>
        <a:defRPr sz="1391" kern="1200">
          <a:solidFill>
            <a:schemeClr val="tx1"/>
          </a:solidFill>
          <a:latin typeface="Arial" pitchFamily="34" charset="0"/>
          <a:ea typeface="+mn-ea"/>
          <a:cs typeface="Arial" pitchFamily="34" charset="0"/>
        </a:defRPr>
      </a:lvl5pPr>
      <a:lvl6pPr marL="218371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6pPr>
      <a:lvl7pPr marL="2580755"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7pPr>
      <a:lvl8pPr marL="2977794"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8pPr>
      <a:lvl9pPr marL="3374847" indent="-198506" algn="l" defTabSz="794079" rtl="0" eaLnBrk="1" latinLnBrk="0" hangingPunct="1">
        <a:spcBef>
          <a:spcPct val="20000"/>
        </a:spcBef>
        <a:buFont typeface="Arial" pitchFamily="34" charset="0"/>
        <a:buChar char="•"/>
        <a:defRPr sz="1739" kern="1200">
          <a:solidFill>
            <a:schemeClr val="tx1"/>
          </a:solidFill>
          <a:latin typeface="+mn-lt"/>
          <a:ea typeface="+mn-ea"/>
          <a:cs typeface="+mn-cs"/>
        </a:defRPr>
      </a:lvl9pPr>
    </p:bodyStyle>
    <p:otherStyle>
      <a:defPPr>
        <a:defRPr lang="en-US"/>
      </a:defPPr>
      <a:lvl1pPr marL="0" algn="l" defTabSz="794079" rtl="0" eaLnBrk="1" latinLnBrk="0" hangingPunct="1">
        <a:defRPr sz="1565" kern="1200">
          <a:solidFill>
            <a:schemeClr val="tx1"/>
          </a:solidFill>
          <a:latin typeface="+mn-lt"/>
          <a:ea typeface="+mn-ea"/>
          <a:cs typeface="+mn-cs"/>
        </a:defRPr>
      </a:lvl1pPr>
      <a:lvl2pPr marL="397039" algn="l" defTabSz="794079" rtl="0" eaLnBrk="1" latinLnBrk="0" hangingPunct="1">
        <a:defRPr sz="1565" kern="1200">
          <a:solidFill>
            <a:schemeClr val="tx1"/>
          </a:solidFill>
          <a:latin typeface="+mn-lt"/>
          <a:ea typeface="+mn-ea"/>
          <a:cs typeface="+mn-cs"/>
        </a:defRPr>
      </a:lvl2pPr>
      <a:lvl3pPr marL="794079" algn="l" defTabSz="794079" rtl="0" eaLnBrk="1" latinLnBrk="0" hangingPunct="1">
        <a:defRPr sz="1565" kern="1200">
          <a:solidFill>
            <a:schemeClr val="tx1"/>
          </a:solidFill>
          <a:latin typeface="+mn-lt"/>
          <a:ea typeface="+mn-ea"/>
          <a:cs typeface="+mn-cs"/>
        </a:defRPr>
      </a:lvl3pPr>
      <a:lvl4pPr marL="1191117" algn="l" defTabSz="794079" rtl="0" eaLnBrk="1" latinLnBrk="0" hangingPunct="1">
        <a:defRPr sz="1565" kern="1200">
          <a:solidFill>
            <a:schemeClr val="tx1"/>
          </a:solidFill>
          <a:latin typeface="+mn-lt"/>
          <a:ea typeface="+mn-ea"/>
          <a:cs typeface="+mn-cs"/>
        </a:defRPr>
      </a:lvl4pPr>
      <a:lvl5pPr marL="1588158" algn="l" defTabSz="794079" rtl="0" eaLnBrk="1" latinLnBrk="0" hangingPunct="1">
        <a:defRPr sz="1565" kern="1200">
          <a:solidFill>
            <a:schemeClr val="tx1"/>
          </a:solidFill>
          <a:latin typeface="+mn-lt"/>
          <a:ea typeface="+mn-ea"/>
          <a:cs typeface="+mn-cs"/>
        </a:defRPr>
      </a:lvl5pPr>
      <a:lvl6pPr marL="1985196" algn="l" defTabSz="794079" rtl="0" eaLnBrk="1" latinLnBrk="0" hangingPunct="1">
        <a:defRPr sz="1565" kern="1200">
          <a:solidFill>
            <a:schemeClr val="tx1"/>
          </a:solidFill>
          <a:latin typeface="+mn-lt"/>
          <a:ea typeface="+mn-ea"/>
          <a:cs typeface="+mn-cs"/>
        </a:defRPr>
      </a:lvl6pPr>
      <a:lvl7pPr marL="2382235" algn="l" defTabSz="794079" rtl="0" eaLnBrk="1" latinLnBrk="0" hangingPunct="1">
        <a:defRPr sz="1565" kern="1200">
          <a:solidFill>
            <a:schemeClr val="tx1"/>
          </a:solidFill>
          <a:latin typeface="+mn-lt"/>
          <a:ea typeface="+mn-ea"/>
          <a:cs typeface="+mn-cs"/>
        </a:defRPr>
      </a:lvl7pPr>
      <a:lvl8pPr marL="2779276" algn="l" defTabSz="794079" rtl="0" eaLnBrk="1" latinLnBrk="0" hangingPunct="1">
        <a:defRPr sz="1565" kern="1200">
          <a:solidFill>
            <a:schemeClr val="tx1"/>
          </a:solidFill>
          <a:latin typeface="+mn-lt"/>
          <a:ea typeface="+mn-ea"/>
          <a:cs typeface="+mn-cs"/>
        </a:defRPr>
      </a:lvl8pPr>
      <a:lvl9pPr marL="3176315" algn="l" defTabSz="794079" rtl="0" eaLnBrk="1" latinLnBrk="0" hangingPunct="1">
        <a:defRPr sz="1565"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6579"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391872750"/>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8627"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30174716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57"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49472387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0675"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462359566"/>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723"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270963686"/>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8" r:id="rId7"/>
    <p:sldLayoutId id="2147484279" r:id="rId8"/>
    <p:sldLayoutId id="2147484280" r:id="rId9"/>
    <p:sldLayoutId id="2147484281" r:id="rId10"/>
    <p:sldLayoutId id="2147484282"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4771"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496236075"/>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6819"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971312773"/>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9891"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683665192"/>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939"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4176522750"/>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987"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399375636"/>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6035"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705525466"/>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8083"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385015085"/>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9" r:id="rId7"/>
    <p:sldLayoutId id="2147484370" r:id="rId8"/>
    <p:sldLayoutId id="2147484371" r:id="rId9"/>
    <p:sldLayoutId id="2147484372" r:id="rId10"/>
    <p:sldLayoutId id="2147484373"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4217"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852200382"/>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2" r:id="rId7"/>
    <p:sldLayoutId id="2147484383" r:id="rId8"/>
    <p:sldLayoutId id="2147484384" r:id="rId9"/>
    <p:sldLayoutId id="2147484385" r:id="rId10"/>
    <p:sldLayoutId id="2147484386"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05"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52518163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9284"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2016</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622394499"/>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8" r:id="rId7"/>
    <p:sldLayoutId id="2147484409" r:id="rId8"/>
    <p:sldLayoutId id="2147484410" r:id="rId9"/>
    <p:sldLayoutId id="2147484411" r:id="rId10"/>
    <p:sldLayoutId id="2147484412"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TextBox 7"/>
          <p:cNvSpPr txBox="1">
            <a:spLocks noChangeArrowheads="1"/>
          </p:cNvSpPr>
          <p:nvPr/>
        </p:nvSpPr>
        <p:spPr bwMode="auto">
          <a:xfrm>
            <a:off x="357188" y="6215063"/>
            <a:ext cx="1785937" cy="200025"/>
          </a:xfrm>
          <a:prstGeom prst="rect">
            <a:avLst/>
          </a:prstGeom>
          <a:no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700" dirty="0">
                <a:solidFill>
                  <a:srgbClr val="000000"/>
                </a:solidFill>
                <a:latin typeface="Trebuchet MS" charset="0"/>
              </a:rPr>
              <a:t>Slide no. </a:t>
            </a:r>
            <a:fld id="{2B8CA136-BA48-0E4F-A0C5-395FF59F113A}" type="slidenum">
              <a:rPr lang="en-US" sz="700">
                <a:solidFill>
                  <a:srgbClr val="000000"/>
                </a:solidFill>
                <a:latin typeface="Trebuchet MS" charset="0"/>
              </a:rPr>
              <a:pPr/>
              <a:t>‹#›</a:t>
            </a:fld>
            <a:endParaRPr lang="en-US" sz="700" dirty="0">
              <a:solidFill>
                <a:srgbClr val="000000"/>
              </a:solidFill>
              <a:latin typeface="Trebuchet MS" charset="0"/>
            </a:endParaRPr>
          </a:p>
        </p:txBody>
      </p:sp>
      <p:pic>
        <p:nvPicPr>
          <p:cNvPr id="6" name="Picture 5"/>
          <p:cNvPicPr>
            <a:picLocks noChangeAspect="1"/>
          </p:cNvPicPr>
          <p:nvPr/>
        </p:nvPicPr>
        <p:blipFill>
          <a:blip r:embed="rId5"/>
          <a:stretch>
            <a:fillRect/>
          </a:stretch>
        </p:blipFill>
        <p:spPr>
          <a:xfrm>
            <a:off x="7785100" y="6014620"/>
            <a:ext cx="1358900" cy="847695"/>
          </a:xfrm>
          <a:prstGeom prst="rect">
            <a:avLst/>
          </a:prstGeom>
        </p:spPr>
      </p:pic>
    </p:spTree>
    <p:extLst>
      <p:ext uri="{BB962C8B-B14F-4D97-AF65-F5344CB8AC3E}">
        <p14:creationId xmlns:p14="http://schemas.microsoft.com/office/powerpoint/2010/main" val="3495057316"/>
      </p:ext>
    </p:extLst>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Lst>
  <p:hf hdr="0" ftr="0" dt="0"/>
  <p:txStyles>
    <p:titleStyle>
      <a:lvl1pPr algn="l" rtl="0" eaLnBrk="1" fontAlgn="base" hangingPunct="1">
        <a:spcBef>
          <a:spcPct val="0"/>
        </a:spcBef>
        <a:spcAft>
          <a:spcPct val="0"/>
        </a:spcAft>
        <a:defRPr sz="2400">
          <a:solidFill>
            <a:schemeClr val="tx1"/>
          </a:solidFill>
          <a:latin typeface="+mj-lt"/>
          <a:ea typeface="ＭＳ Ｐゴシック" charset="-128"/>
          <a:cs typeface="ＭＳ Ｐゴシック" charset="0"/>
        </a:defRPr>
      </a:lvl1pPr>
      <a:lvl2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2pPr>
      <a:lvl3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3pPr>
      <a:lvl4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4pPr>
      <a:lvl5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charset="0"/>
        <a:buChar char="•"/>
        <a:defRPr>
          <a:solidFill>
            <a:schemeClr val="tx1"/>
          </a:solidFill>
          <a:latin typeface="+mn-lt"/>
          <a:ea typeface="ＭＳ Ｐゴシック" charset="-128"/>
          <a:cs typeface="ＭＳ Ｐゴシック" charset="0"/>
        </a:defRPr>
      </a:lvl1pPr>
      <a:lvl2pPr marL="742950" indent="-28575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2pPr>
      <a:lvl3pPr marL="11430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cs typeface="ＭＳ Ｐゴシック" charset="-128"/>
        </a:defRPr>
      </a:lvl3pPr>
      <a:lvl4pPr marL="1600200" indent="-22860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4pPr>
      <a:lvl5pPr marL="20574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TextBox 7"/>
          <p:cNvSpPr txBox="1">
            <a:spLocks noChangeArrowheads="1"/>
          </p:cNvSpPr>
          <p:nvPr/>
        </p:nvSpPr>
        <p:spPr bwMode="auto">
          <a:xfrm>
            <a:off x="357188" y="6215063"/>
            <a:ext cx="1785937" cy="200025"/>
          </a:xfrm>
          <a:prstGeom prst="rect">
            <a:avLst/>
          </a:prstGeom>
          <a:no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700" dirty="0">
                <a:solidFill>
                  <a:srgbClr val="000000"/>
                </a:solidFill>
                <a:latin typeface="Trebuchet MS" charset="0"/>
              </a:rPr>
              <a:t>Slide no. </a:t>
            </a:r>
            <a:fld id="{2B8CA136-BA48-0E4F-A0C5-395FF59F113A}" type="slidenum">
              <a:rPr lang="en-US" sz="700">
                <a:solidFill>
                  <a:srgbClr val="000000"/>
                </a:solidFill>
                <a:latin typeface="Trebuchet MS" charset="0"/>
              </a:rPr>
              <a:pPr/>
              <a:t>‹#›</a:t>
            </a:fld>
            <a:endParaRPr lang="en-US" sz="700" dirty="0">
              <a:solidFill>
                <a:srgbClr val="000000"/>
              </a:solidFill>
              <a:latin typeface="Trebuchet MS" charset="0"/>
            </a:endParaRPr>
          </a:p>
        </p:txBody>
      </p:sp>
      <p:pic>
        <p:nvPicPr>
          <p:cNvPr id="6" name="Picture 5"/>
          <p:cNvPicPr>
            <a:picLocks noChangeAspect="1"/>
          </p:cNvPicPr>
          <p:nvPr/>
        </p:nvPicPr>
        <p:blipFill>
          <a:blip r:embed="rId5"/>
          <a:stretch>
            <a:fillRect/>
          </a:stretch>
        </p:blipFill>
        <p:spPr>
          <a:xfrm>
            <a:off x="7785100" y="6014620"/>
            <a:ext cx="1358900" cy="847695"/>
          </a:xfrm>
          <a:prstGeom prst="rect">
            <a:avLst/>
          </a:prstGeom>
        </p:spPr>
      </p:pic>
    </p:spTree>
    <p:extLst>
      <p:ext uri="{BB962C8B-B14F-4D97-AF65-F5344CB8AC3E}">
        <p14:creationId xmlns:p14="http://schemas.microsoft.com/office/powerpoint/2010/main" val="127230127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Lst>
  <p:hf hdr="0" ftr="0" dt="0"/>
  <p:txStyles>
    <p:titleStyle>
      <a:lvl1pPr algn="l" rtl="0" eaLnBrk="1" fontAlgn="base" hangingPunct="1">
        <a:spcBef>
          <a:spcPct val="0"/>
        </a:spcBef>
        <a:spcAft>
          <a:spcPct val="0"/>
        </a:spcAft>
        <a:defRPr sz="2400">
          <a:solidFill>
            <a:schemeClr val="tx1"/>
          </a:solidFill>
          <a:latin typeface="+mj-lt"/>
          <a:ea typeface="ＭＳ Ｐゴシック" charset="-128"/>
          <a:cs typeface="ＭＳ Ｐゴシック" charset="0"/>
        </a:defRPr>
      </a:lvl1pPr>
      <a:lvl2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2pPr>
      <a:lvl3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3pPr>
      <a:lvl4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4pPr>
      <a:lvl5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charset="0"/>
        <a:buChar char="•"/>
        <a:defRPr>
          <a:solidFill>
            <a:schemeClr val="tx1"/>
          </a:solidFill>
          <a:latin typeface="+mn-lt"/>
          <a:ea typeface="ＭＳ Ｐゴシック" charset="-128"/>
          <a:cs typeface="ＭＳ Ｐゴシック" charset="0"/>
        </a:defRPr>
      </a:lvl1pPr>
      <a:lvl2pPr marL="742950" indent="-28575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2pPr>
      <a:lvl3pPr marL="11430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cs typeface="ＭＳ Ｐゴシック" charset="-128"/>
        </a:defRPr>
      </a:lvl3pPr>
      <a:lvl4pPr marL="1600200" indent="-22860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4pPr>
      <a:lvl5pPr marL="20574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1489"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2016</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887967149"/>
      </p:ext>
    </p:extLst>
  </p:cSld>
  <p:clrMap bg1="lt1" tx1="dk1" bg2="lt2" tx2="dk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8" r:id="rId7"/>
    <p:sldLayoutId id="2147484499" r:id="rId8"/>
    <p:sldLayoutId id="2147484500" r:id="rId9"/>
    <p:sldLayoutId id="2147484501" r:id="rId10"/>
    <p:sldLayoutId id="2147484502" r:id="rId11"/>
  </p:sldLayoutIdLst>
  <p:timing>
    <p:tnLst>
      <p:par>
        <p:cTn id="1" dur="indefinite" restart="never" nodeType="tmRoot"/>
      </p:par>
    </p:tnLst>
  </p:timing>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TextBox 7"/>
          <p:cNvSpPr txBox="1">
            <a:spLocks noChangeArrowheads="1"/>
          </p:cNvSpPr>
          <p:nvPr/>
        </p:nvSpPr>
        <p:spPr bwMode="auto">
          <a:xfrm>
            <a:off x="357188" y="6215063"/>
            <a:ext cx="1785937" cy="200025"/>
          </a:xfrm>
          <a:prstGeom prst="rect">
            <a:avLst/>
          </a:prstGeom>
          <a:no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700" dirty="0">
                <a:solidFill>
                  <a:srgbClr val="000000"/>
                </a:solidFill>
                <a:latin typeface="Trebuchet MS" charset="0"/>
              </a:rPr>
              <a:t>Slide no. </a:t>
            </a:r>
            <a:fld id="{2B8CA136-BA48-0E4F-A0C5-395FF59F113A}" type="slidenum">
              <a:rPr lang="en-US" sz="700">
                <a:solidFill>
                  <a:srgbClr val="000000"/>
                </a:solidFill>
                <a:latin typeface="Trebuchet MS" charset="0"/>
              </a:rPr>
              <a:pPr/>
              <a:t>‹#›</a:t>
            </a:fld>
            <a:endParaRPr lang="en-US" sz="700" dirty="0">
              <a:solidFill>
                <a:srgbClr val="000000"/>
              </a:solidFill>
              <a:latin typeface="Trebuchet MS" charset="0"/>
            </a:endParaRPr>
          </a:p>
        </p:txBody>
      </p:sp>
      <p:pic>
        <p:nvPicPr>
          <p:cNvPr id="6" name="Picture 5"/>
          <p:cNvPicPr>
            <a:picLocks noChangeAspect="1"/>
          </p:cNvPicPr>
          <p:nvPr/>
        </p:nvPicPr>
        <p:blipFill>
          <a:blip r:embed="rId5"/>
          <a:stretch>
            <a:fillRect/>
          </a:stretch>
        </p:blipFill>
        <p:spPr>
          <a:xfrm>
            <a:off x="7785100" y="6014620"/>
            <a:ext cx="1358900" cy="847695"/>
          </a:xfrm>
          <a:prstGeom prst="rect">
            <a:avLst/>
          </a:prstGeom>
        </p:spPr>
      </p:pic>
    </p:spTree>
    <p:extLst>
      <p:ext uri="{BB962C8B-B14F-4D97-AF65-F5344CB8AC3E}">
        <p14:creationId xmlns:p14="http://schemas.microsoft.com/office/powerpoint/2010/main" val="2827379986"/>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Lst>
  <p:hf hdr="0" ftr="0" dt="0"/>
  <p:txStyles>
    <p:titleStyle>
      <a:lvl1pPr algn="l" rtl="0" eaLnBrk="1" fontAlgn="base" hangingPunct="1">
        <a:spcBef>
          <a:spcPct val="0"/>
        </a:spcBef>
        <a:spcAft>
          <a:spcPct val="0"/>
        </a:spcAft>
        <a:defRPr sz="2400">
          <a:solidFill>
            <a:schemeClr val="tx1"/>
          </a:solidFill>
          <a:latin typeface="+mj-lt"/>
          <a:ea typeface="ＭＳ Ｐゴシック" charset="-128"/>
          <a:cs typeface="ＭＳ Ｐゴシック" charset="0"/>
        </a:defRPr>
      </a:lvl1pPr>
      <a:lvl2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2pPr>
      <a:lvl3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3pPr>
      <a:lvl4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4pPr>
      <a:lvl5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charset="0"/>
        <a:buChar char="•"/>
        <a:defRPr>
          <a:solidFill>
            <a:schemeClr val="tx1"/>
          </a:solidFill>
          <a:latin typeface="+mn-lt"/>
          <a:ea typeface="ＭＳ Ｐゴシック" charset="-128"/>
          <a:cs typeface="ＭＳ Ｐゴシック" charset="0"/>
        </a:defRPr>
      </a:lvl1pPr>
      <a:lvl2pPr marL="742950" indent="-28575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2pPr>
      <a:lvl3pPr marL="11430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cs typeface="ＭＳ Ｐゴシック" charset="-128"/>
        </a:defRPr>
      </a:lvl3pPr>
      <a:lvl4pPr marL="1600200" indent="-22860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4pPr>
      <a:lvl5pPr marL="20574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TextBox 7"/>
          <p:cNvSpPr txBox="1">
            <a:spLocks noChangeArrowheads="1"/>
          </p:cNvSpPr>
          <p:nvPr/>
        </p:nvSpPr>
        <p:spPr bwMode="auto">
          <a:xfrm>
            <a:off x="357189" y="6215064"/>
            <a:ext cx="1785937" cy="173124"/>
          </a:xfrm>
          <a:prstGeom prst="rect">
            <a:avLst/>
          </a:prstGeom>
          <a:no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525" dirty="0">
                <a:solidFill>
                  <a:srgbClr val="000000"/>
                </a:solidFill>
                <a:latin typeface="Trebuchet MS" charset="0"/>
              </a:rPr>
              <a:t>Slide no. </a:t>
            </a:r>
            <a:fld id="{2B8CA136-BA48-0E4F-A0C5-395FF59F113A}" type="slidenum">
              <a:rPr lang="en-US" sz="525">
                <a:solidFill>
                  <a:srgbClr val="000000"/>
                </a:solidFill>
                <a:latin typeface="Trebuchet MS" charset="0"/>
              </a:rPr>
              <a:pPr/>
              <a:t>‹#›</a:t>
            </a:fld>
            <a:endParaRPr lang="en-US" sz="525" dirty="0">
              <a:solidFill>
                <a:srgbClr val="000000"/>
              </a:solidFill>
              <a:latin typeface="Trebuchet MS" charset="0"/>
            </a:endParaRPr>
          </a:p>
        </p:txBody>
      </p:sp>
      <p:pic>
        <p:nvPicPr>
          <p:cNvPr id="6" name="Picture 5"/>
          <p:cNvPicPr>
            <a:picLocks noChangeAspect="1"/>
          </p:cNvPicPr>
          <p:nvPr/>
        </p:nvPicPr>
        <p:blipFill>
          <a:blip r:embed="rId9"/>
          <a:stretch>
            <a:fillRect/>
          </a:stretch>
        </p:blipFill>
        <p:spPr>
          <a:xfrm>
            <a:off x="7785100" y="6014622"/>
            <a:ext cx="1358900" cy="847695"/>
          </a:xfrm>
          <a:prstGeom prst="rect">
            <a:avLst/>
          </a:prstGeom>
        </p:spPr>
      </p:pic>
    </p:spTree>
    <p:extLst>
      <p:ext uri="{BB962C8B-B14F-4D97-AF65-F5344CB8AC3E}">
        <p14:creationId xmlns:p14="http://schemas.microsoft.com/office/powerpoint/2010/main" val="2171345019"/>
      </p:ext>
    </p:extLst>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Lst>
  <p:hf hdr="0" ftr="0" dt="0"/>
  <p:txStyles>
    <p:titleStyle>
      <a:lvl1pPr algn="l" rtl="0" eaLnBrk="1" fontAlgn="base" hangingPunct="1">
        <a:spcBef>
          <a:spcPct val="0"/>
        </a:spcBef>
        <a:spcAft>
          <a:spcPct val="0"/>
        </a:spcAft>
        <a:defRPr sz="1800">
          <a:solidFill>
            <a:schemeClr val="tx1"/>
          </a:solidFill>
          <a:latin typeface="+mj-lt"/>
          <a:ea typeface="ＭＳ Ｐゴシック" charset="-128"/>
          <a:cs typeface="ＭＳ Ｐゴシック" charset="0"/>
        </a:defRPr>
      </a:lvl1pPr>
      <a:lvl2pPr algn="l" rtl="0" eaLnBrk="1" fontAlgn="base" hangingPunct="1">
        <a:spcBef>
          <a:spcPct val="0"/>
        </a:spcBef>
        <a:spcAft>
          <a:spcPct val="0"/>
        </a:spcAft>
        <a:defRPr sz="1800">
          <a:solidFill>
            <a:schemeClr val="tx1"/>
          </a:solidFill>
          <a:latin typeface="Trebuchet MS" pitchFamily="-112" charset="0"/>
          <a:ea typeface="ＭＳ Ｐゴシック" charset="-128"/>
          <a:cs typeface="ＭＳ Ｐゴシック" charset="0"/>
        </a:defRPr>
      </a:lvl2pPr>
      <a:lvl3pPr algn="l" rtl="0" eaLnBrk="1" fontAlgn="base" hangingPunct="1">
        <a:spcBef>
          <a:spcPct val="0"/>
        </a:spcBef>
        <a:spcAft>
          <a:spcPct val="0"/>
        </a:spcAft>
        <a:defRPr sz="1800">
          <a:solidFill>
            <a:schemeClr val="tx1"/>
          </a:solidFill>
          <a:latin typeface="Trebuchet MS" pitchFamily="-112" charset="0"/>
          <a:ea typeface="ＭＳ Ｐゴシック" charset="-128"/>
          <a:cs typeface="ＭＳ Ｐゴシック" charset="0"/>
        </a:defRPr>
      </a:lvl3pPr>
      <a:lvl4pPr algn="l" rtl="0" eaLnBrk="1" fontAlgn="base" hangingPunct="1">
        <a:spcBef>
          <a:spcPct val="0"/>
        </a:spcBef>
        <a:spcAft>
          <a:spcPct val="0"/>
        </a:spcAft>
        <a:defRPr sz="1800">
          <a:solidFill>
            <a:schemeClr val="tx1"/>
          </a:solidFill>
          <a:latin typeface="Trebuchet MS" pitchFamily="-112" charset="0"/>
          <a:ea typeface="ＭＳ Ｐゴシック" charset="-128"/>
          <a:cs typeface="ＭＳ Ｐゴシック" charset="0"/>
        </a:defRPr>
      </a:lvl4pPr>
      <a:lvl5pPr algn="l" rtl="0" eaLnBrk="1" fontAlgn="base" hangingPunct="1">
        <a:spcBef>
          <a:spcPct val="0"/>
        </a:spcBef>
        <a:spcAft>
          <a:spcPct val="0"/>
        </a:spcAft>
        <a:defRPr sz="1800">
          <a:solidFill>
            <a:schemeClr val="tx1"/>
          </a:solidFill>
          <a:latin typeface="Trebuchet MS" pitchFamily="-112" charset="0"/>
          <a:ea typeface="ＭＳ Ｐゴシック" charset="-128"/>
          <a:cs typeface="ＭＳ Ｐゴシック" charset="0"/>
        </a:defRPr>
      </a:lvl5pPr>
      <a:lvl6pPr marL="342900" algn="l" rtl="0" eaLnBrk="1" fontAlgn="base" hangingPunct="1">
        <a:spcBef>
          <a:spcPct val="0"/>
        </a:spcBef>
        <a:spcAft>
          <a:spcPct val="0"/>
        </a:spcAft>
        <a:defRPr sz="1800">
          <a:solidFill>
            <a:schemeClr val="tx1"/>
          </a:solidFill>
          <a:latin typeface="Trebuchet MS" pitchFamily="-112" charset="0"/>
        </a:defRPr>
      </a:lvl6pPr>
      <a:lvl7pPr marL="685800" algn="l" rtl="0" eaLnBrk="1" fontAlgn="base" hangingPunct="1">
        <a:spcBef>
          <a:spcPct val="0"/>
        </a:spcBef>
        <a:spcAft>
          <a:spcPct val="0"/>
        </a:spcAft>
        <a:defRPr sz="1800">
          <a:solidFill>
            <a:schemeClr val="tx1"/>
          </a:solidFill>
          <a:latin typeface="Trebuchet MS" pitchFamily="-112" charset="0"/>
        </a:defRPr>
      </a:lvl7pPr>
      <a:lvl8pPr marL="1028700" algn="l" rtl="0" eaLnBrk="1" fontAlgn="base" hangingPunct="1">
        <a:spcBef>
          <a:spcPct val="0"/>
        </a:spcBef>
        <a:spcAft>
          <a:spcPct val="0"/>
        </a:spcAft>
        <a:defRPr sz="1800">
          <a:solidFill>
            <a:schemeClr val="tx1"/>
          </a:solidFill>
          <a:latin typeface="Trebuchet MS" pitchFamily="-112" charset="0"/>
        </a:defRPr>
      </a:lvl8pPr>
      <a:lvl9pPr marL="1371600" algn="l" rtl="0" eaLnBrk="1" fontAlgn="base" hangingPunct="1">
        <a:spcBef>
          <a:spcPct val="0"/>
        </a:spcBef>
        <a:spcAft>
          <a:spcPct val="0"/>
        </a:spcAft>
        <a:defRPr sz="1800">
          <a:solidFill>
            <a:schemeClr val="tx1"/>
          </a:solidFill>
          <a:latin typeface="Trebuchet MS" pitchFamily="-112" charset="0"/>
        </a:defRPr>
      </a:lvl9pPr>
    </p:titleStyle>
    <p:bodyStyle>
      <a:lvl1pPr marL="257175" indent="-257175" algn="l" rtl="0" eaLnBrk="1" fontAlgn="base" hangingPunct="1">
        <a:spcBef>
          <a:spcPct val="20000"/>
        </a:spcBef>
        <a:spcAft>
          <a:spcPct val="0"/>
        </a:spcAft>
        <a:buClr>
          <a:schemeClr val="tx1"/>
        </a:buClr>
        <a:buSzPct val="60000"/>
        <a:buFont typeface="Times" charset="0"/>
        <a:buChar char="•"/>
        <a:defRPr>
          <a:solidFill>
            <a:schemeClr val="tx1"/>
          </a:solidFill>
          <a:latin typeface="+mn-lt"/>
          <a:ea typeface="ＭＳ Ｐゴシック" charset="-128"/>
          <a:cs typeface="ＭＳ Ｐゴシック" charset="0"/>
        </a:defRPr>
      </a:lvl1pPr>
      <a:lvl2pPr marL="557213" indent="-214313"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2pPr>
      <a:lvl3pPr marL="857250" indent="-17145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cs typeface="ＭＳ Ｐゴシック" charset="-128"/>
        </a:defRPr>
      </a:lvl3pPr>
      <a:lvl4pPr marL="1200150" indent="-17145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4pPr>
      <a:lvl5pPr marL="1543050" indent="-17145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defRPr>
      </a:lvl5pPr>
      <a:lvl6pPr marL="1885950" indent="-17145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228850" indent="-17145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2571750" indent="-17145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2914650" indent="-17145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TextBox 7"/>
          <p:cNvSpPr txBox="1">
            <a:spLocks noChangeArrowheads="1"/>
          </p:cNvSpPr>
          <p:nvPr/>
        </p:nvSpPr>
        <p:spPr bwMode="auto">
          <a:xfrm>
            <a:off x="357188" y="6215063"/>
            <a:ext cx="1785937" cy="200025"/>
          </a:xfrm>
          <a:prstGeom prst="rect">
            <a:avLst/>
          </a:prstGeom>
          <a:no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700" dirty="0">
                <a:solidFill>
                  <a:srgbClr val="000000"/>
                </a:solidFill>
                <a:latin typeface="Trebuchet MS" charset="0"/>
              </a:rPr>
              <a:t>Slide no. </a:t>
            </a:r>
            <a:fld id="{2B8CA136-BA48-0E4F-A0C5-395FF59F113A}" type="slidenum">
              <a:rPr lang="en-US" sz="700">
                <a:solidFill>
                  <a:srgbClr val="000000"/>
                </a:solidFill>
                <a:latin typeface="Trebuchet MS" charset="0"/>
              </a:rPr>
              <a:pPr/>
              <a:t>‹#›</a:t>
            </a:fld>
            <a:endParaRPr lang="en-US" sz="700" dirty="0">
              <a:solidFill>
                <a:srgbClr val="000000"/>
              </a:solidFill>
              <a:latin typeface="Trebuchet MS" charset="0"/>
            </a:endParaRPr>
          </a:p>
        </p:txBody>
      </p:sp>
      <p:pic>
        <p:nvPicPr>
          <p:cNvPr id="6" name="Picture 5"/>
          <p:cNvPicPr>
            <a:picLocks noChangeAspect="1"/>
          </p:cNvPicPr>
          <p:nvPr/>
        </p:nvPicPr>
        <p:blipFill>
          <a:blip r:embed="rId6"/>
          <a:stretch>
            <a:fillRect/>
          </a:stretch>
        </p:blipFill>
        <p:spPr>
          <a:xfrm>
            <a:off x="7785100" y="6014620"/>
            <a:ext cx="1358900" cy="847695"/>
          </a:xfrm>
          <a:prstGeom prst="rect">
            <a:avLst/>
          </a:prstGeom>
        </p:spPr>
      </p:pic>
    </p:spTree>
    <p:extLst>
      <p:ext uri="{BB962C8B-B14F-4D97-AF65-F5344CB8AC3E}">
        <p14:creationId xmlns:p14="http://schemas.microsoft.com/office/powerpoint/2010/main" val="2457398716"/>
      </p:ext>
    </p:extLst>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Lst>
  <p:hf hdr="0" ftr="0" dt="0"/>
  <p:txStyles>
    <p:titleStyle>
      <a:lvl1pPr algn="l" rtl="0" eaLnBrk="1" fontAlgn="base" hangingPunct="1">
        <a:spcBef>
          <a:spcPct val="0"/>
        </a:spcBef>
        <a:spcAft>
          <a:spcPct val="0"/>
        </a:spcAft>
        <a:defRPr sz="2400">
          <a:solidFill>
            <a:schemeClr val="tx1"/>
          </a:solidFill>
          <a:latin typeface="+mj-lt"/>
          <a:ea typeface="ＭＳ Ｐゴシック" charset="-128"/>
          <a:cs typeface="ＭＳ Ｐゴシック" charset="0"/>
        </a:defRPr>
      </a:lvl1pPr>
      <a:lvl2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2pPr>
      <a:lvl3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3pPr>
      <a:lvl4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4pPr>
      <a:lvl5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charset="0"/>
        <a:buChar char="•"/>
        <a:defRPr>
          <a:solidFill>
            <a:schemeClr val="tx1"/>
          </a:solidFill>
          <a:latin typeface="+mn-lt"/>
          <a:ea typeface="ＭＳ Ｐゴシック" charset="-128"/>
          <a:cs typeface="ＭＳ Ｐゴシック" charset="0"/>
        </a:defRPr>
      </a:lvl1pPr>
      <a:lvl2pPr marL="742950" indent="-28575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2pPr>
      <a:lvl3pPr marL="11430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cs typeface="ＭＳ Ｐゴシック" charset="-128"/>
        </a:defRPr>
      </a:lvl3pPr>
      <a:lvl4pPr marL="1600200" indent="-22860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4pPr>
      <a:lvl5pPr marL="20574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TextBox 7"/>
          <p:cNvSpPr txBox="1">
            <a:spLocks noChangeArrowheads="1"/>
          </p:cNvSpPr>
          <p:nvPr/>
        </p:nvSpPr>
        <p:spPr bwMode="auto">
          <a:xfrm>
            <a:off x="357188" y="6215063"/>
            <a:ext cx="1785937" cy="200025"/>
          </a:xfrm>
          <a:prstGeom prst="rect">
            <a:avLst/>
          </a:prstGeom>
          <a:no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700" dirty="0">
                <a:solidFill>
                  <a:srgbClr val="000000"/>
                </a:solidFill>
                <a:latin typeface="Trebuchet MS" charset="0"/>
              </a:rPr>
              <a:t>Slide no. </a:t>
            </a:r>
            <a:fld id="{2B8CA136-BA48-0E4F-A0C5-395FF59F113A}" type="slidenum">
              <a:rPr lang="en-US" sz="700">
                <a:solidFill>
                  <a:srgbClr val="000000"/>
                </a:solidFill>
                <a:latin typeface="Trebuchet MS" charset="0"/>
              </a:rPr>
              <a:pPr/>
              <a:t>‹#›</a:t>
            </a:fld>
            <a:endParaRPr lang="en-US" sz="700" dirty="0">
              <a:solidFill>
                <a:srgbClr val="000000"/>
              </a:solidFill>
              <a:latin typeface="Trebuchet MS" charset="0"/>
            </a:endParaRPr>
          </a:p>
        </p:txBody>
      </p:sp>
      <p:pic>
        <p:nvPicPr>
          <p:cNvPr id="6" name="Picture 5"/>
          <p:cNvPicPr>
            <a:picLocks noChangeAspect="1"/>
          </p:cNvPicPr>
          <p:nvPr/>
        </p:nvPicPr>
        <p:blipFill>
          <a:blip r:embed="rId6"/>
          <a:stretch>
            <a:fillRect/>
          </a:stretch>
        </p:blipFill>
        <p:spPr>
          <a:xfrm>
            <a:off x="7785100" y="6014620"/>
            <a:ext cx="1358900" cy="847695"/>
          </a:xfrm>
          <a:prstGeom prst="rect">
            <a:avLst/>
          </a:prstGeom>
        </p:spPr>
      </p:pic>
    </p:spTree>
    <p:extLst>
      <p:ext uri="{BB962C8B-B14F-4D97-AF65-F5344CB8AC3E}">
        <p14:creationId xmlns:p14="http://schemas.microsoft.com/office/powerpoint/2010/main" val="722601764"/>
      </p:ext>
    </p:extLst>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Lst>
  <p:hf hdr="0" ftr="0" dt="0"/>
  <p:txStyles>
    <p:titleStyle>
      <a:lvl1pPr algn="l" rtl="0" eaLnBrk="1" fontAlgn="base" hangingPunct="1">
        <a:spcBef>
          <a:spcPct val="0"/>
        </a:spcBef>
        <a:spcAft>
          <a:spcPct val="0"/>
        </a:spcAft>
        <a:defRPr sz="2400">
          <a:solidFill>
            <a:schemeClr val="tx1"/>
          </a:solidFill>
          <a:latin typeface="+mj-lt"/>
          <a:ea typeface="ＭＳ Ｐゴシック" charset="-128"/>
          <a:cs typeface="ＭＳ Ｐゴシック" charset="0"/>
        </a:defRPr>
      </a:lvl1pPr>
      <a:lvl2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2pPr>
      <a:lvl3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3pPr>
      <a:lvl4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4pPr>
      <a:lvl5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charset="0"/>
        <a:buChar char="•"/>
        <a:defRPr>
          <a:solidFill>
            <a:schemeClr val="tx1"/>
          </a:solidFill>
          <a:latin typeface="+mn-lt"/>
          <a:ea typeface="ＭＳ Ｐゴシック" charset="-128"/>
          <a:cs typeface="ＭＳ Ｐゴシック" charset="0"/>
        </a:defRPr>
      </a:lvl1pPr>
      <a:lvl2pPr marL="742950" indent="-28575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2pPr>
      <a:lvl3pPr marL="11430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cs typeface="ＭＳ Ｐゴシック" charset="-128"/>
        </a:defRPr>
      </a:lvl3pPr>
      <a:lvl4pPr marL="1600200" indent="-22860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4pPr>
      <a:lvl5pPr marL="20574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TextBox 7"/>
          <p:cNvSpPr txBox="1">
            <a:spLocks noChangeArrowheads="1"/>
          </p:cNvSpPr>
          <p:nvPr userDrawn="1"/>
        </p:nvSpPr>
        <p:spPr bwMode="auto">
          <a:xfrm>
            <a:off x="357188" y="6215063"/>
            <a:ext cx="1785937" cy="200025"/>
          </a:xfrm>
          <a:prstGeom prst="rect">
            <a:avLst/>
          </a:prstGeom>
          <a:no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700" dirty="0">
                <a:solidFill>
                  <a:srgbClr val="000000"/>
                </a:solidFill>
                <a:latin typeface="Trebuchet MS" charset="0"/>
              </a:rPr>
              <a:t>Slide no. </a:t>
            </a:r>
            <a:fld id="{2B8CA136-BA48-0E4F-A0C5-395FF59F113A}" type="slidenum">
              <a:rPr lang="en-US" sz="700">
                <a:solidFill>
                  <a:srgbClr val="000000"/>
                </a:solidFill>
                <a:latin typeface="Trebuchet MS" charset="0"/>
              </a:rPr>
              <a:pPr/>
              <a:t>‹#›</a:t>
            </a:fld>
            <a:endParaRPr lang="en-US" sz="700" dirty="0">
              <a:solidFill>
                <a:srgbClr val="000000"/>
              </a:solidFill>
              <a:latin typeface="Trebuchet MS" charset="0"/>
            </a:endParaRPr>
          </a:p>
        </p:txBody>
      </p:sp>
      <p:pic>
        <p:nvPicPr>
          <p:cNvPr id="6" name="Picture 5"/>
          <p:cNvPicPr>
            <a:picLocks noChangeAspect="1"/>
          </p:cNvPicPr>
          <p:nvPr userDrawn="1"/>
        </p:nvPicPr>
        <p:blipFill>
          <a:blip r:embed="rId6"/>
          <a:stretch>
            <a:fillRect/>
          </a:stretch>
        </p:blipFill>
        <p:spPr>
          <a:xfrm>
            <a:off x="7785100" y="6014620"/>
            <a:ext cx="1358900" cy="847695"/>
          </a:xfrm>
          <a:prstGeom prst="rect">
            <a:avLst/>
          </a:prstGeom>
        </p:spPr>
      </p:pic>
    </p:spTree>
    <p:extLst>
      <p:ext uri="{BB962C8B-B14F-4D97-AF65-F5344CB8AC3E}">
        <p14:creationId xmlns:p14="http://schemas.microsoft.com/office/powerpoint/2010/main" val="2566387968"/>
      </p:ext>
    </p:extLst>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84" r:id="rId4"/>
  </p:sldLayoutIdLst>
  <p:hf hdr="0" dt="0"/>
  <p:txStyles>
    <p:titleStyle>
      <a:lvl1pPr algn="l" rtl="0" eaLnBrk="1" fontAlgn="base" hangingPunct="1">
        <a:spcBef>
          <a:spcPct val="0"/>
        </a:spcBef>
        <a:spcAft>
          <a:spcPct val="0"/>
        </a:spcAft>
        <a:defRPr sz="2400">
          <a:solidFill>
            <a:schemeClr val="tx1"/>
          </a:solidFill>
          <a:latin typeface="+mj-lt"/>
          <a:ea typeface="ＭＳ Ｐゴシック" charset="-128"/>
          <a:cs typeface="ＭＳ Ｐゴシック" charset="0"/>
        </a:defRPr>
      </a:lvl1pPr>
      <a:lvl2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2pPr>
      <a:lvl3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3pPr>
      <a:lvl4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4pPr>
      <a:lvl5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charset="0"/>
        <a:buChar char="•"/>
        <a:defRPr>
          <a:solidFill>
            <a:schemeClr val="tx1"/>
          </a:solidFill>
          <a:latin typeface="+mn-lt"/>
          <a:ea typeface="ＭＳ Ｐゴシック" charset="-128"/>
          <a:cs typeface="ＭＳ Ｐゴシック" charset="0"/>
        </a:defRPr>
      </a:lvl1pPr>
      <a:lvl2pPr marL="742950" indent="-28575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2pPr>
      <a:lvl3pPr marL="11430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cs typeface="ＭＳ Ｐゴシック" charset="-128"/>
        </a:defRPr>
      </a:lvl3pPr>
      <a:lvl4pPr marL="1600200" indent="-22860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4pPr>
      <a:lvl5pPr marL="20574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2531"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TextBox 7"/>
          <p:cNvSpPr txBox="1">
            <a:spLocks noChangeArrowheads="1"/>
          </p:cNvSpPr>
          <p:nvPr/>
        </p:nvSpPr>
        <p:spPr bwMode="auto">
          <a:xfrm>
            <a:off x="357188" y="6215063"/>
            <a:ext cx="1785937" cy="200025"/>
          </a:xfrm>
          <a:prstGeom prst="rect">
            <a:avLst/>
          </a:prstGeom>
          <a:no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sz="700" dirty="0">
                <a:solidFill>
                  <a:srgbClr val="000000"/>
                </a:solidFill>
                <a:latin typeface="Trebuchet MS" charset="0"/>
              </a:rPr>
              <a:t>Slide no. </a:t>
            </a:r>
            <a:fld id="{5849C690-B290-45D1-8B8D-2CA7A099FA9E}" type="slidenum">
              <a:rPr lang="en-US" sz="700">
                <a:solidFill>
                  <a:srgbClr val="000000"/>
                </a:solidFill>
                <a:latin typeface="Trebuchet MS" charset="0"/>
              </a:rPr>
              <a:pPr>
                <a:defRPr/>
              </a:pPr>
              <a:t>‹#›</a:t>
            </a:fld>
            <a:endParaRPr lang="en-US" sz="700" dirty="0">
              <a:solidFill>
                <a:srgbClr val="000000"/>
              </a:solidFill>
              <a:latin typeface="Trebuchet MS" charset="0"/>
            </a:endParaRPr>
          </a:p>
        </p:txBody>
      </p:sp>
      <p:pic>
        <p:nvPicPr>
          <p:cNvPr id="22533"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85100" y="6015038"/>
            <a:ext cx="1358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560760"/>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Lst>
  <p:hf hdr="0" ftr="0" dt="0"/>
  <p:txStyles>
    <p:titleStyle>
      <a:lvl1pPr algn="l" rtl="0" eaLnBrk="0" fontAlgn="base" hangingPunct="0">
        <a:spcBef>
          <a:spcPct val="0"/>
        </a:spcBef>
        <a:spcAft>
          <a:spcPct val="0"/>
        </a:spcAft>
        <a:defRPr sz="240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charset="0"/>
        </a:defRPr>
      </a:lvl2pPr>
      <a:lvl3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charset="0"/>
        </a:defRPr>
      </a:lvl3pPr>
      <a:lvl4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charset="0"/>
        </a:defRPr>
      </a:lvl4pPr>
      <a:lvl5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0" fontAlgn="base" hangingPunct="0">
        <a:spcBef>
          <a:spcPct val="20000"/>
        </a:spcBef>
        <a:spcAft>
          <a:spcPct val="0"/>
        </a:spcAft>
        <a:buClr>
          <a:schemeClr val="tx1"/>
        </a:buClr>
        <a:buSzPct val="60000"/>
        <a:buFont typeface="Times" panose="02020603050405020304" pitchFamily="18" charset="0"/>
        <a:buChar char="•"/>
        <a:defRPr>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anose="020B0600070205080204" pitchFamily="34" charset="-128"/>
          <a:cs typeface="ＭＳ Ｐゴシック" charset="-128"/>
        </a:defRPr>
      </a:lvl3pPr>
      <a:lvl4pPr marL="1600200" indent="-228600" algn="l" rtl="0" eaLnBrk="0" fontAlgn="base" hangingPunct="0">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453"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49142462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2" r:id="rId7"/>
    <p:sldLayoutId id="2147483923" r:id="rId8"/>
    <p:sldLayoutId id="2147483924" r:id="rId9"/>
    <p:sldLayoutId id="2147483925" r:id="rId10"/>
    <p:sldLayoutId id="2147483926"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TextBox 7"/>
          <p:cNvSpPr txBox="1">
            <a:spLocks noChangeArrowheads="1"/>
          </p:cNvSpPr>
          <p:nvPr/>
        </p:nvSpPr>
        <p:spPr bwMode="auto">
          <a:xfrm>
            <a:off x="357189" y="6215064"/>
            <a:ext cx="1785937" cy="173124"/>
          </a:xfrm>
          <a:prstGeom prst="rect">
            <a:avLst/>
          </a:prstGeom>
          <a:noFill/>
          <a:ln>
            <a:noFill/>
          </a:ln>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sz="525" dirty="0">
                <a:solidFill>
                  <a:srgbClr val="000000"/>
                </a:solidFill>
                <a:latin typeface="Trebuchet MS" charset="0"/>
              </a:rPr>
              <a:t>Slide no. </a:t>
            </a:r>
            <a:fld id="{2B8CA136-BA48-0E4F-A0C5-395FF59F113A}" type="slidenum">
              <a:rPr lang="en-US" sz="525">
                <a:solidFill>
                  <a:srgbClr val="000000"/>
                </a:solidFill>
                <a:latin typeface="Trebuchet MS" charset="0"/>
              </a:rPr>
              <a:pPr>
                <a:defRPr/>
              </a:pPr>
              <a:t>‹#›</a:t>
            </a:fld>
            <a:endParaRPr lang="en-US" sz="525" dirty="0">
              <a:solidFill>
                <a:srgbClr val="000000"/>
              </a:solidFill>
              <a:latin typeface="Trebuchet MS" charset="0"/>
            </a:endParaRPr>
          </a:p>
        </p:txBody>
      </p:sp>
      <p:pic>
        <p:nvPicPr>
          <p:cNvPr id="6" name="Picture 5"/>
          <p:cNvPicPr>
            <a:picLocks noChangeAspect="1"/>
          </p:cNvPicPr>
          <p:nvPr/>
        </p:nvPicPr>
        <p:blipFill>
          <a:blip r:embed="rId5"/>
          <a:stretch>
            <a:fillRect/>
          </a:stretch>
        </p:blipFill>
        <p:spPr>
          <a:xfrm>
            <a:off x="7785100" y="6014622"/>
            <a:ext cx="1358900" cy="847695"/>
          </a:xfrm>
          <a:prstGeom prst="rect">
            <a:avLst/>
          </a:prstGeom>
        </p:spPr>
      </p:pic>
    </p:spTree>
    <p:extLst>
      <p:ext uri="{BB962C8B-B14F-4D97-AF65-F5344CB8AC3E}">
        <p14:creationId xmlns:p14="http://schemas.microsoft.com/office/powerpoint/2010/main" val="3110922327"/>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Lst>
  <p:hf hdr="0" ftr="0" dt="0"/>
  <p:txStyles>
    <p:titleStyle>
      <a:lvl1pPr algn="l" rtl="0" eaLnBrk="1" fontAlgn="base" hangingPunct="1">
        <a:spcBef>
          <a:spcPct val="0"/>
        </a:spcBef>
        <a:spcAft>
          <a:spcPct val="0"/>
        </a:spcAft>
        <a:defRPr sz="1800">
          <a:solidFill>
            <a:schemeClr val="tx1"/>
          </a:solidFill>
          <a:latin typeface="+mj-lt"/>
          <a:ea typeface="ＭＳ Ｐゴシック" charset="-128"/>
          <a:cs typeface="ＭＳ Ｐゴシック" charset="0"/>
        </a:defRPr>
      </a:lvl1pPr>
      <a:lvl2pPr algn="l" rtl="0" eaLnBrk="1" fontAlgn="base" hangingPunct="1">
        <a:spcBef>
          <a:spcPct val="0"/>
        </a:spcBef>
        <a:spcAft>
          <a:spcPct val="0"/>
        </a:spcAft>
        <a:defRPr sz="1800">
          <a:solidFill>
            <a:schemeClr val="tx1"/>
          </a:solidFill>
          <a:latin typeface="Trebuchet MS" pitchFamily="-112" charset="0"/>
          <a:ea typeface="ＭＳ Ｐゴシック" charset="-128"/>
          <a:cs typeface="ＭＳ Ｐゴシック" charset="0"/>
        </a:defRPr>
      </a:lvl2pPr>
      <a:lvl3pPr algn="l" rtl="0" eaLnBrk="1" fontAlgn="base" hangingPunct="1">
        <a:spcBef>
          <a:spcPct val="0"/>
        </a:spcBef>
        <a:spcAft>
          <a:spcPct val="0"/>
        </a:spcAft>
        <a:defRPr sz="1800">
          <a:solidFill>
            <a:schemeClr val="tx1"/>
          </a:solidFill>
          <a:latin typeface="Trebuchet MS" pitchFamily="-112" charset="0"/>
          <a:ea typeface="ＭＳ Ｐゴシック" charset="-128"/>
          <a:cs typeface="ＭＳ Ｐゴシック" charset="0"/>
        </a:defRPr>
      </a:lvl3pPr>
      <a:lvl4pPr algn="l" rtl="0" eaLnBrk="1" fontAlgn="base" hangingPunct="1">
        <a:spcBef>
          <a:spcPct val="0"/>
        </a:spcBef>
        <a:spcAft>
          <a:spcPct val="0"/>
        </a:spcAft>
        <a:defRPr sz="1800">
          <a:solidFill>
            <a:schemeClr val="tx1"/>
          </a:solidFill>
          <a:latin typeface="Trebuchet MS" pitchFamily="-112" charset="0"/>
          <a:ea typeface="ＭＳ Ｐゴシック" charset="-128"/>
          <a:cs typeface="ＭＳ Ｐゴシック" charset="0"/>
        </a:defRPr>
      </a:lvl4pPr>
      <a:lvl5pPr algn="l" rtl="0" eaLnBrk="1" fontAlgn="base" hangingPunct="1">
        <a:spcBef>
          <a:spcPct val="0"/>
        </a:spcBef>
        <a:spcAft>
          <a:spcPct val="0"/>
        </a:spcAft>
        <a:defRPr sz="1800">
          <a:solidFill>
            <a:schemeClr val="tx1"/>
          </a:solidFill>
          <a:latin typeface="Trebuchet MS" pitchFamily="-112" charset="0"/>
          <a:ea typeface="ＭＳ Ｐゴシック" charset="-128"/>
          <a:cs typeface="ＭＳ Ｐゴシック" charset="0"/>
        </a:defRPr>
      </a:lvl5pPr>
      <a:lvl6pPr marL="342900" algn="l" rtl="0" eaLnBrk="1" fontAlgn="base" hangingPunct="1">
        <a:spcBef>
          <a:spcPct val="0"/>
        </a:spcBef>
        <a:spcAft>
          <a:spcPct val="0"/>
        </a:spcAft>
        <a:defRPr sz="1800">
          <a:solidFill>
            <a:schemeClr val="tx1"/>
          </a:solidFill>
          <a:latin typeface="Trebuchet MS" pitchFamily="-112" charset="0"/>
        </a:defRPr>
      </a:lvl6pPr>
      <a:lvl7pPr marL="685800" algn="l" rtl="0" eaLnBrk="1" fontAlgn="base" hangingPunct="1">
        <a:spcBef>
          <a:spcPct val="0"/>
        </a:spcBef>
        <a:spcAft>
          <a:spcPct val="0"/>
        </a:spcAft>
        <a:defRPr sz="1800">
          <a:solidFill>
            <a:schemeClr val="tx1"/>
          </a:solidFill>
          <a:latin typeface="Trebuchet MS" pitchFamily="-112" charset="0"/>
        </a:defRPr>
      </a:lvl7pPr>
      <a:lvl8pPr marL="1028700" algn="l" rtl="0" eaLnBrk="1" fontAlgn="base" hangingPunct="1">
        <a:spcBef>
          <a:spcPct val="0"/>
        </a:spcBef>
        <a:spcAft>
          <a:spcPct val="0"/>
        </a:spcAft>
        <a:defRPr sz="1800">
          <a:solidFill>
            <a:schemeClr val="tx1"/>
          </a:solidFill>
          <a:latin typeface="Trebuchet MS" pitchFamily="-112" charset="0"/>
        </a:defRPr>
      </a:lvl8pPr>
      <a:lvl9pPr marL="1371600" algn="l" rtl="0" eaLnBrk="1" fontAlgn="base" hangingPunct="1">
        <a:spcBef>
          <a:spcPct val="0"/>
        </a:spcBef>
        <a:spcAft>
          <a:spcPct val="0"/>
        </a:spcAft>
        <a:defRPr sz="1800">
          <a:solidFill>
            <a:schemeClr val="tx1"/>
          </a:solidFill>
          <a:latin typeface="Trebuchet MS" pitchFamily="-112" charset="0"/>
        </a:defRPr>
      </a:lvl9pPr>
    </p:titleStyle>
    <p:bodyStyle>
      <a:lvl1pPr marL="257175" indent="-257175" algn="l" rtl="0" eaLnBrk="1" fontAlgn="base" hangingPunct="1">
        <a:spcBef>
          <a:spcPct val="20000"/>
        </a:spcBef>
        <a:spcAft>
          <a:spcPct val="0"/>
        </a:spcAft>
        <a:buClr>
          <a:schemeClr val="tx1"/>
        </a:buClr>
        <a:buSzPct val="60000"/>
        <a:buFont typeface="Times" charset="0"/>
        <a:buChar char="•"/>
        <a:defRPr>
          <a:solidFill>
            <a:schemeClr val="tx1"/>
          </a:solidFill>
          <a:latin typeface="+mn-lt"/>
          <a:ea typeface="ＭＳ Ｐゴシック" charset="-128"/>
          <a:cs typeface="ＭＳ Ｐゴシック" charset="0"/>
        </a:defRPr>
      </a:lvl1pPr>
      <a:lvl2pPr marL="557213" indent="-214313"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2pPr>
      <a:lvl3pPr marL="857250" indent="-17145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cs typeface="ＭＳ Ｐゴシック" charset="-128"/>
        </a:defRPr>
      </a:lvl3pPr>
      <a:lvl4pPr marL="1200150" indent="-17145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4pPr>
      <a:lvl5pPr marL="1543050" indent="-17145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defRPr>
      </a:lvl5pPr>
      <a:lvl6pPr marL="1885950" indent="-17145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228850" indent="-17145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2571750" indent="-17145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2914650" indent="-17145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501"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11765096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549" name="think-cell Slide" r:id="rId24" imgW="0" imgH="0" progId="">
                  <p:embed/>
                </p:oleObj>
              </mc:Choice>
              <mc:Fallback>
                <p:oleObj name="think-cell Slide" r:id="rId2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5"/>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6"/>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7"/>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8"/>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0"/>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1"/>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2"/>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3"/>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19"/>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90074256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8" r:id="rId7"/>
    <p:sldLayoutId id="2147483949" r:id="rId8"/>
    <p:sldLayoutId id="2147483950" r:id="rId9"/>
    <p:sldLayoutId id="2147483951" r:id="rId10"/>
    <p:sldLayoutId id="2147483952" r:id="rId11"/>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597"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810758254"/>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645" name="think-cell Slide" r:id="rId25" imgW="0" imgH="0" progId="">
                  <p:embed/>
                </p:oleObj>
              </mc:Choice>
              <mc:Fallback>
                <p:oleObj name="think-cell Slide" r:id="rId2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p:custDataLst>
              <p:tags r:id="rId16"/>
            </p:custDataLst>
          </p:nvPr>
        </p:nvSpPr>
        <p:spPr>
          <a:xfrm>
            <a:off x="0" y="0"/>
            <a:ext cx="9144000" cy="838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prstClr val="white"/>
              </a:solidFill>
            </a:endParaRPr>
          </a:p>
        </p:txBody>
      </p:sp>
      <p:sp>
        <p:nvSpPr>
          <p:cNvPr id="9" name="Rectangle 9"/>
          <p:cNvSpPr>
            <a:spLocks noChangeArrowheads="1"/>
          </p:cNvSpPr>
          <p:nvPr>
            <p:custDataLst>
              <p:tags r:id="rId17"/>
            </p:custDataLst>
          </p:nvPr>
        </p:nvSpPr>
        <p:spPr bwMode="auto">
          <a:xfrm>
            <a:off x="0" y="6629400"/>
            <a:ext cx="9144000" cy="228600"/>
          </a:xfrm>
          <a:prstGeom prst="rect">
            <a:avLst/>
          </a:prstGeom>
          <a:solidFill>
            <a:schemeClr val="accent4">
              <a:lumMod val="20000"/>
              <a:lumOff val="80000"/>
            </a:schemeClr>
          </a:solidFill>
          <a:ln w="9525">
            <a:noFill/>
            <a:miter lim="800000"/>
            <a:headEnd/>
            <a:tailEnd/>
          </a:ln>
          <a:effectLst/>
        </p:spPr>
        <p:txBody>
          <a:bodyPr wrap="none" lIns="45720" rIns="45720" anchor="ctr"/>
          <a:lstStyle/>
          <a:p>
            <a:pPr fontAlgn="auto">
              <a:spcBef>
                <a:spcPts val="0"/>
              </a:spcBef>
              <a:spcAft>
                <a:spcPts val="0"/>
              </a:spcAft>
              <a:defRPr/>
            </a:pPr>
            <a:endParaRPr lang="en-US" sz="1200" dirty="0">
              <a:solidFill>
                <a:prstClr val="black"/>
              </a:solidFill>
              <a:latin typeface="Arial"/>
              <a:ea typeface="+mn-ea"/>
              <a:cs typeface="Arial" pitchFamily="34" charset="0"/>
            </a:endParaRPr>
          </a:p>
        </p:txBody>
      </p:sp>
      <p:sp>
        <p:nvSpPr>
          <p:cNvPr id="1030" name="Text Placeholder 2"/>
          <p:cNvSpPr>
            <a:spLocks noGrp="1"/>
          </p:cNvSpPr>
          <p:nvPr>
            <p:ph type="body" idx="1"/>
            <p:custDataLst>
              <p:tags r:id="rId1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itle Placeholder 1"/>
          <p:cNvSpPr>
            <a:spLocks noGrp="1"/>
          </p:cNvSpPr>
          <p:nvPr>
            <p:ph type="title"/>
            <p:custDataLst>
              <p:tags r:id="rId19"/>
            </p:custDataLst>
          </p:nvPr>
        </p:nvSpPr>
        <p:spPr bwMode="auto">
          <a:xfrm>
            <a:off x="381000" y="-7938"/>
            <a:ext cx="7616825" cy="785813"/>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grpSp>
        <p:nvGrpSpPr>
          <p:cNvPr id="1032" name="Group 1"/>
          <p:cNvGrpSpPr>
            <a:grpSpLocks/>
          </p:cNvGrpSpPr>
          <p:nvPr userDrawn="1"/>
        </p:nvGrpSpPr>
        <p:grpSpPr bwMode="auto">
          <a:xfrm>
            <a:off x="0" y="838200"/>
            <a:ext cx="9145588" cy="63500"/>
            <a:chOff x="0" y="838200"/>
            <a:chExt cx="9145588" cy="63500"/>
          </a:xfrm>
        </p:grpSpPr>
        <p:sp>
          <p:nvSpPr>
            <p:cNvPr id="1035" name="Rectangle 5"/>
            <p:cNvSpPr>
              <a:spLocks noChangeArrowheads="1"/>
            </p:cNvSpPr>
            <p:nvPr userDrawn="1">
              <p:custDataLst>
                <p:tags r:id="rId2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6" name="Rectangle 6"/>
            <p:cNvSpPr>
              <a:spLocks noChangeArrowheads="1"/>
            </p:cNvSpPr>
            <p:nvPr userDrawn="1">
              <p:custDataLst>
                <p:tags r:id="rId2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7" name="Rectangle 7"/>
            <p:cNvSpPr>
              <a:spLocks noChangeArrowheads="1"/>
            </p:cNvSpPr>
            <p:nvPr userDrawn="1">
              <p:custDataLst>
                <p:tags r:id="rId2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sp>
          <p:nvSpPr>
            <p:cNvPr id="1038" name="Rectangle 8"/>
            <p:cNvSpPr>
              <a:spLocks noChangeArrowheads="1"/>
            </p:cNvSpPr>
            <p:nvPr userDrawn="1">
              <p:custDataLst>
                <p:tags r:id="rId2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US" sz="1000" dirty="0">
                <a:solidFill>
                  <a:srgbClr val="000000"/>
                </a:solidFill>
                <a:latin typeface="Arial" pitchFamily="34" charset="0"/>
                <a:ea typeface="+mn-ea"/>
                <a:cs typeface="Arial" pitchFamily="34" charset="0"/>
              </a:endParaRPr>
            </a:p>
          </p:txBody>
        </p:sp>
      </p:grpSp>
      <p:sp>
        <p:nvSpPr>
          <p:cNvPr id="2" name="Rectangle 17"/>
          <p:cNvSpPr>
            <a:spLocks noChangeArrowheads="1"/>
          </p:cNvSpPr>
          <p:nvPr>
            <p:custDataLst>
              <p:tags r:id="rId20"/>
            </p:custDataLst>
          </p:nvPr>
        </p:nvSpPr>
        <p:spPr bwMode="auto">
          <a:xfrm>
            <a:off x="4530725" y="6634163"/>
            <a:ext cx="307975" cy="212725"/>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US" sz="800">
                <a:solidFill>
                  <a:prstClr val="black"/>
                </a:solidFill>
                <a:latin typeface="Arial" pitchFamily="34" charset="0"/>
                <a:ea typeface="+mn-ea"/>
                <a:cs typeface="Arial" pitchFamily="34" charset="0"/>
              </a:rPr>
              <a:pPr>
                <a:defRPr/>
              </a:pPr>
              <a:t>‹#›</a:t>
            </a:fld>
            <a:endParaRPr lang="en-US" sz="800" dirty="0">
              <a:solidFill>
                <a:prstClr val="black"/>
              </a:solidFill>
              <a:latin typeface="Arial" pitchFamily="34" charset="0"/>
              <a:ea typeface="+mn-ea"/>
              <a:cs typeface="Arial" pitchFamily="34" charset="0"/>
            </a:endParaRPr>
          </a:p>
        </p:txBody>
      </p:sp>
      <p:sp>
        <p:nvSpPr>
          <p:cNvPr id="1034" name="TextBox 13"/>
          <p:cNvSpPr txBox="1">
            <a:spLocks noChangeArrowheads="1"/>
          </p:cNvSpPr>
          <p:nvPr userDrawn="1"/>
        </p:nvSpPr>
        <p:spPr bwMode="auto">
          <a:xfrm>
            <a:off x="7543800" y="6621463"/>
            <a:ext cx="1657350" cy="400050"/>
          </a:xfrm>
          <a:prstGeom prst="rect">
            <a:avLst/>
          </a:prstGeom>
          <a:noFill/>
          <a:ln w="9525">
            <a:noFill/>
            <a:miter lim="800000"/>
            <a:headEnd/>
            <a:tailEnd/>
          </a:ln>
        </p:spPr>
        <p:txBody>
          <a:bodyPr>
            <a:spAutoFit/>
          </a:bodyPr>
          <a:lstStyle/>
          <a:p>
            <a:pPr algn="r" eaLnBrk="0" hangingPunct="0">
              <a:defRPr/>
            </a:pPr>
            <a:r>
              <a:rPr lang="en-US" sz="800" dirty="0">
                <a:solidFill>
                  <a:prstClr val="black"/>
                </a:solidFill>
                <a:latin typeface="Arial" pitchFamily="34" charset="0"/>
                <a:ea typeface="ヒラギノ角ゴ Pro W3"/>
                <a:cs typeface="ヒラギノ角ゴ Pro W3"/>
              </a:rPr>
              <a:t>© South African Tourism </a:t>
            </a:r>
            <a:r>
              <a:rPr lang="en-US" sz="800" dirty="0" smtClean="0">
                <a:solidFill>
                  <a:prstClr val="black"/>
                </a:solidFill>
                <a:latin typeface="Arial" pitchFamily="34" charset="0"/>
                <a:ea typeface="ヒラギノ角ゴ Pro W3"/>
                <a:cs typeface="ヒラギノ角ゴ Pro W3"/>
              </a:rPr>
              <a:t>2015</a:t>
            </a:r>
            <a:endParaRPr lang="en-US" sz="800" dirty="0">
              <a:solidFill>
                <a:prstClr val="black"/>
              </a:solidFill>
              <a:latin typeface="Arial" pitchFamily="34" charset="0"/>
              <a:ea typeface="ヒラギノ角ゴ Pro W3"/>
              <a:cs typeface="ヒラギノ角ゴ Pro W3"/>
            </a:endParaRPr>
          </a:p>
          <a:p>
            <a:pPr eaLnBrk="0" hangingPunct="0">
              <a:defRPr/>
            </a:pPr>
            <a:endParaRPr lang="en-US" sz="1200" dirty="0">
              <a:solidFill>
                <a:prstClr val="black"/>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91459053"/>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iming>
    <p:tnLst>
      <p:par>
        <p:cTn id="1" dur="indefinite" restart="never" nodeType="tmRoot"/>
      </p:par>
    </p:tnLst>
  </p:timing>
  <p:hf hdr="0" dt="0"/>
  <p:txStyles>
    <p:titleStyle>
      <a:lvl1pPr algn="l" rtl="0" eaLnBrk="0" fontAlgn="base" hangingPunct="0">
        <a:lnSpc>
          <a:spcPct val="120000"/>
        </a:lnSpc>
        <a:spcBef>
          <a:spcPct val="0"/>
        </a:spcBef>
        <a:spcAft>
          <a:spcPct val="0"/>
        </a:spcAft>
        <a:defRPr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rgbClr val="777777"/>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rgbClr val="777777"/>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rgbClr val="777777"/>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4.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48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4.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95.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99.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70.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70.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70.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70.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0.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0.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0.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70.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7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5.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0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0.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7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02.xml"/></Relationships>
</file>

<file path=ppt/slides/_rels/slide5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0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02.xml"/></Relationships>
</file>

<file path=ppt/slides/_rels/slide6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0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0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0.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0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0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03.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01.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02.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02.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0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09600" y="917575"/>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5000"/>
              </a:lnSpc>
            </a:pPr>
            <a:endParaRPr lang="en-US" b="1" dirty="0" smtClean="0">
              <a:solidFill>
                <a:srgbClr val="000000"/>
              </a:solidFill>
              <a:latin typeface="Trebuchet MS"/>
              <a:ea typeface="Osaka" charset="0"/>
              <a:cs typeface="Arial" panose="020B0604020202020204" pitchFamily="34" charset="0"/>
            </a:endParaRPr>
          </a:p>
          <a:p>
            <a:pPr algn="r">
              <a:lnSpc>
                <a:spcPct val="95000"/>
              </a:lnSpc>
            </a:pPr>
            <a:r>
              <a:rPr lang="en-US" b="1" dirty="0" smtClean="0">
                <a:solidFill>
                  <a:srgbClr val="000000"/>
                </a:solidFill>
                <a:latin typeface="Trebuchet MS"/>
                <a:ea typeface="Osaka" charset="0"/>
                <a:cs typeface="Arial" panose="020B0604020202020204" pitchFamily="34" charset="0"/>
              </a:rPr>
              <a:t>Presentation to Portfolio Committee</a:t>
            </a:r>
          </a:p>
        </p:txBody>
      </p:sp>
      <p:sp>
        <p:nvSpPr>
          <p:cNvPr id="7171" name="Rectangle 3"/>
          <p:cNvSpPr>
            <a:spLocks noChangeArrowheads="1"/>
          </p:cNvSpPr>
          <p:nvPr/>
        </p:nvSpPr>
        <p:spPr bwMode="auto">
          <a:xfrm>
            <a:off x="1458912" y="3213100"/>
            <a:ext cx="74564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dirty="0">
              <a:solidFill>
                <a:srgbClr val="000000"/>
              </a:solidFill>
              <a:latin typeface="Arial" panose="020B0604020202020204" pitchFamily="34" charset="0"/>
              <a:ea typeface="Osaka" charset="0"/>
              <a:cs typeface="Arial" panose="020B0604020202020204" pitchFamily="34" charset="0"/>
            </a:endParaRPr>
          </a:p>
          <a:p>
            <a:pPr algn="r">
              <a:spcBef>
                <a:spcPct val="20000"/>
              </a:spcBef>
            </a:pPr>
            <a:r>
              <a:rPr lang="en-US" sz="2000" b="1" dirty="0" smtClean="0">
                <a:solidFill>
                  <a:srgbClr val="000000"/>
                </a:solidFill>
                <a:latin typeface="Trebuchet MS"/>
                <a:ea typeface="Osaka" charset="0"/>
                <a:cs typeface="Arial" panose="020B0604020202020204" pitchFamily="34" charset="0"/>
              </a:rPr>
              <a:t>     	08 September 2017</a:t>
            </a:r>
          </a:p>
        </p:txBody>
      </p:sp>
      <p:sp>
        <p:nvSpPr>
          <p:cNvPr id="7172" name="Rectangle 3"/>
          <p:cNvSpPr>
            <a:spLocks noChangeArrowheads="1"/>
          </p:cNvSpPr>
          <p:nvPr/>
        </p:nvSpPr>
        <p:spPr bwMode="auto">
          <a:xfrm>
            <a:off x="1206982" y="1828800"/>
            <a:ext cx="770841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sz="2000" b="1" dirty="0" smtClean="0">
              <a:solidFill>
                <a:srgbClr val="000000"/>
              </a:solidFill>
              <a:latin typeface="Trebuchet MS"/>
              <a:ea typeface="Osaka" charset="0"/>
              <a:cs typeface="Arial" panose="020B0604020202020204" pitchFamily="34" charset="0"/>
            </a:endParaRPr>
          </a:p>
          <a:p>
            <a:pPr algn="r">
              <a:spcBef>
                <a:spcPct val="20000"/>
              </a:spcBef>
            </a:pPr>
            <a:r>
              <a:rPr lang="en-US" sz="2000" b="1" dirty="0" smtClean="0">
                <a:solidFill>
                  <a:srgbClr val="000000"/>
                </a:solidFill>
                <a:latin typeface="Trebuchet MS"/>
                <a:ea typeface="Osaka" charset="0"/>
                <a:cs typeface="Arial" panose="020B0604020202020204" pitchFamily="34" charset="0"/>
              </a:rPr>
              <a:t>South African Tourism Annual Report  2016/17 </a:t>
            </a:r>
            <a:endParaRPr lang="en-US" sz="2000" b="1" dirty="0">
              <a:solidFill>
                <a:srgbClr val="000000"/>
              </a:solidFill>
              <a:latin typeface="Trebuchet MS"/>
              <a:ea typeface="Osaka" charset="0"/>
              <a:cs typeface="Arial" panose="020B0604020202020204" pitchFamily="34" charset="0"/>
            </a:endParaRPr>
          </a:p>
        </p:txBody>
      </p:sp>
      <p:sp>
        <p:nvSpPr>
          <p:cNvPr id="2" name="TextBox 1"/>
          <p:cNvSpPr txBox="1"/>
          <p:nvPr/>
        </p:nvSpPr>
        <p:spPr>
          <a:xfrm>
            <a:off x="228600" y="6324600"/>
            <a:ext cx="978382" cy="338554"/>
          </a:xfrm>
          <a:prstGeom prst="rect">
            <a:avLst/>
          </a:prstGeom>
          <a:noFill/>
        </p:spPr>
        <p:txBody>
          <a:bodyPr wrap="square" rtlCol="0">
            <a:spAutoFit/>
          </a:bodyPr>
          <a:lstStyle/>
          <a:p>
            <a:endParaRPr lang="en-ZA" sz="800" dirty="0" smtClean="0">
              <a:solidFill>
                <a:srgbClr val="000000"/>
              </a:solidFill>
            </a:endParaRPr>
          </a:p>
          <a:p>
            <a:r>
              <a:rPr lang="en-ZA" sz="800" dirty="0" smtClean="0">
                <a:solidFill>
                  <a:srgbClr val="000000"/>
                </a:solidFill>
              </a:rPr>
              <a:t>Slide no. 1</a:t>
            </a:r>
            <a:endParaRPr lang="en-ZA" sz="800" dirty="0">
              <a:solidFill>
                <a:srgbClr val="000000"/>
              </a:solidFill>
            </a:endParaRPr>
          </a:p>
        </p:txBody>
      </p:sp>
    </p:spTree>
    <p:extLst>
      <p:ext uri="{BB962C8B-B14F-4D97-AF65-F5344CB8AC3E}">
        <p14:creationId xmlns:p14="http://schemas.microsoft.com/office/powerpoint/2010/main" val="241985881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28600" y="76200"/>
            <a:ext cx="8534400" cy="685800"/>
          </a:xfrm>
        </p:spPr>
        <p:txBody>
          <a:bodyPr/>
          <a:lstStyle/>
          <a:p>
            <a:r>
              <a:rPr lang="en-ZA" altLang="en-US" sz="2000" b="1" dirty="0" smtClean="0"/>
              <a:t>Auditor-General’s Report</a:t>
            </a:r>
            <a:endParaRPr lang="en-ZA" altLang="en-US" dirty="0" smtClean="0"/>
          </a:p>
        </p:txBody>
      </p:sp>
      <p:sp>
        <p:nvSpPr>
          <p:cNvPr id="3" name="Content Placeholder 2"/>
          <p:cNvSpPr>
            <a:spLocks noGrp="1"/>
          </p:cNvSpPr>
          <p:nvPr>
            <p:ph idx="1"/>
          </p:nvPr>
        </p:nvSpPr>
        <p:spPr>
          <a:xfrm>
            <a:off x="228600" y="609600"/>
            <a:ext cx="8534400" cy="6096000"/>
          </a:xfrm>
        </p:spPr>
        <p:txBody>
          <a:bodyPr/>
          <a:lstStyle/>
          <a:p>
            <a:pPr>
              <a:buClr>
                <a:srgbClr val="000000"/>
              </a:buClr>
              <a:defRPr/>
            </a:pPr>
            <a:r>
              <a:rPr lang="en-ZA" altLang="en-US" sz="1400" dirty="0"/>
              <a:t>SA Tourism received its </a:t>
            </a:r>
            <a:r>
              <a:rPr lang="en-ZA" altLang="en-US" sz="1400" dirty="0" smtClean="0"/>
              <a:t>16th </a:t>
            </a:r>
            <a:r>
              <a:rPr lang="en-ZA" altLang="en-US" sz="1400" dirty="0"/>
              <a:t>unqualified audit report in </a:t>
            </a:r>
            <a:r>
              <a:rPr lang="en-ZA" altLang="en-US" sz="1400" dirty="0" smtClean="0"/>
              <a:t>2016/17.</a:t>
            </a:r>
            <a:endParaRPr lang="en-ZA" altLang="en-US" sz="1400" dirty="0"/>
          </a:p>
          <a:p>
            <a:pPr marL="0" indent="0">
              <a:buClr>
                <a:srgbClr val="000000"/>
              </a:buClr>
              <a:buFont typeface="Times" panose="02020603050405020304" pitchFamily="18" charset="0"/>
              <a:buNone/>
              <a:defRPr/>
            </a:pPr>
            <a:endParaRPr lang="en-ZA" altLang="en-US" sz="1400" dirty="0">
              <a:solidFill>
                <a:srgbClr val="FF0000"/>
              </a:solidFill>
            </a:endParaRPr>
          </a:p>
          <a:p>
            <a:pPr>
              <a:buClr>
                <a:srgbClr val="000000"/>
              </a:buClr>
              <a:defRPr/>
            </a:pPr>
            <a:r>
              <a:rPr lang="en-ZA" altLang="en-US" sz="1400" dirty="0"/>
              <a:t>The Auditor General certified </a:t>
            </a:r>
            <a:r>
              <a:rPr lang="en-ZA" altLang="en-US" sz="1400" dirty="0" smtClean="0"/>
              <a:t>that:</a:t>
            </a:r>
          </a:p>
          <a:p>
            <a:pPr marL="0" indent="0">
              <a:buClr>
                <a:srgbClr val="000000"/>
              </a:buClr>
              <a:buNone/>
              <a:defRPr/>
            </a:pPr>
            <a:r>
              <a:rPr lang="en-ZA" altLang="en-US" sz="1400" dirty="0" smtClean="0"/>
              <a:t>      -	the </a:t>
            </a:r>
            <a:r>
              <a:rPr lang="en-ZA" altLang="en-US" sz="1400" dirty="0"/>
              <a:t>financial statements were free from material </a:t>
            </a:r>
            <a:r>
              <a:rPr lang="en-ZA" altLang="en-US" sz="1400" dirty="0" smtClean="0"/>
              <a:t>misstatements;</a:t>
            </a:r>
          </a:p>
          <a:p>
            <a:pPr marL="0" indent="0">
              <a:buClr>
                <a:srgbClr val="000000"/>
              </a:buClr>
              <a:buNone/>
              <a:defRPr/>
            </a:pPr>
            <a:r>
              <a:rPr lang="en-ZA" altLang="en-US" sz="1400" dirty="0"/>
              <a:t> </a:t>
            </a:r>
            <a:r>
              <a:rPr lang="en-ZA" altLang="en-US" sz="1400" dirty="0" smtClean="0"/>
              <a:t>     -	no instances of material non-compliance to specific matters in key legislations 	were found; 	and</a:t>
            </a:r>
          </a:p>
          <a:p>
            <a:pPr marL="0" indent="0">
              <a:buClr>
                <a:srgbClr val="000000"/>
              </a:buClr>
              <a:buNone/>
              <a:defRPr/>
            </a:pPr>
            <a:r>
              <a:rPr lang="en-US" altLang="en-US" sz="1400" dirty="0" smtClean="0"/>
              <a:t>      -	no significant deficiencies were found in internal controls.</a:t>
            </a:r>
            <a:endParaRPr lang="en-ZA" altLang="en-US" sz="1400" dirty="0">
              <a:solidFill>
                <a:srgbClr val="000000"/>
              </a:solidFill>
            </a:endParaRPr>
          </a:p>
          <a:p>
            <a:pPr marL="0" indent="0">
              <a:buNone/>
              <a:defRPr/>
            </a:pPr>
            <a:endParaRPr lang="en-ZA" dirty="0"/>
          </a:p>
        </p:txBody>
      </p:sp>
      <p:sp>
        <p:nvSpPr>
          <p:cNvPr id="67589" name="TextBox 4"/>
          <p:cNvSpPr txBox="1">
            <a:spLocks noChangeArrowheads="1"/>
          </p:cNvSpPr>
          <p:nvPr/>
        </p:nvSpPr>
        <p:spPr bwMode="auto">
          <a:xfrm>
            <a:off x="3581400" y="6324599"/>
            <a:ext cx="20701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altLang="en-US" sz="1000" dirty="0" smtClean="0">
                <a:solidFill>
                  <a:srgbClr val="000000"/>
                </a:solidFill>
                <a:latin typeface="+mj-lt"/>
              </a:rPr>
              <a:t>Annual Report page </a:t>
            </a:r>
            <a:r>
              <a:rPr lang="en-ZA" altLang="en-US" sz="800" dirty="0" smtClean="0">
                <a:solidFill>
                  <a:srgbClr val="000000"/>
                </a:solidFill>
                <a:latin typeface="+mj-lt"/>
              </a:rPr>
              <a:t>89 </a:t>
            </a:r>
            <a:r>
              <a:rPr lang="en-ZA" altLang="en-US" sz="800" dirty="0">
                <a:solidFill>
                  <a:srgbClr val="000000"/>
                </a:solidFill>
                <a:latin typeface="+mj-lt"/>
              </a:rPr>
              <a:t>– </a:t>
            </a:r>
            <a:r>
              <a:rPr lang="en-ZA" altLang="en-US" sz="800" dirty="0" smtClean="0">
                <a:solidFill>
                  <a:srgbClr val="000000"/>
                </a:solidFill>
                <a:latin typeface="+mj-lt"/>
              </a:rPr>
              <a:t>91 </a:t>
            </a:r>
            <a:endParaRPr lang="en-ZA" altLang="en-US" sz="800" dirty="0">
              <a:solidFill>
                <a:srgbClr val="000000"/>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701877645"/>
              </p:ext>
            </p:extLst>
          </p:nvPr>
        </p:nvGraphicFramePr>
        <p:xfrm>
          <a:off x="685800" y="2895602"/>
          <a:ext cx="7848600" cy="1321630"/>
        </p:xfrm>
        <a:graphic>
          <a:graphicData uri="http://schemas.openxmlformats.org/drawingml/2006/table">
            <a:tbl>
              <a:tblPr firstRow="1" bandRow="1">
                <a:tableStyleId>{F5AB1C69-6EDB-4FF4-983F-18BD219EF322}</a:tableStyleId>
              </a:tblPr>
              <a:tblGrid>
                <a:gridCol w="4107678">
                  <a:extLst>
                    <a:ext uri="{9D8B030D-6E8A-4147-A177-3AD203B41FA5}">
                      <a16:colId xmlns="" xmlns:a16="http://schemas.microsoft.com/office/drawing/2014/main" val="20000"/>
                    </a:ext>
                  </a:extLst>
                </a:gridCol>
                <a:gridCol w="1904016">
                  <a:extLst>
                    <a:ext uri="{9D8B030D-6E8A-4147-A177-3AD203B41FA5}">
                      <a16:colId xmlns="" xmlns:a16="http://schemas.microsoft.com/office/drawing/2014/main" val="20001"/>
                    </a:ext>
                  </a:extLst>
                </a:gridCol>
                <a:gridCol w="1836906">
                  <a:extLst>
                    <a:ext uri="{9D8B030D-6E8A-4147-A177-3AD203B41FA5}">
                      <a16:colId xmlns="" xmlns:a16="http://schemas.microsoft.com/office/drawing/2014/main" val="20002"/>
                    </a:ext>
                  </a:extLst>
                </a:gridCol>
              </a:tblGrid>
              <a:tr h="376750">
                <a:tc>
                  <a:txBody>
                    <a:bodyPr/>
                    <a:lstStyle/>
                    <a:p>
                      <a:r>
                        <a:rPr lang="en-US" sz="1400" dirty="0" smtClean="0">
                          <a:solidFill>
                            <a:schemeClr val="bg1"/>
                          </a:solidFill>
                        </a:rPr>
                        <a:t>Predetermined Strategic Objectives</a:t>
                      </a:r>
                      <a:endParaRPr lang="en-ZA"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400" dirty="0" smtClean="0">
                          <a:solidFill>
                            <a:schemeClr val="bg1"/>
                          </a:solidFill>
                        </a:rPr>
                        <a:t>Usefulness</a:t>
                      </a:r>
                      <a:endParaRPr lang="en-ZA"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400" dirty="0" smtClean="0">
                          <a:solidFill>
                            <a:schemeClr val="bg1"/>
                          </a:solidFill>
                        </a:rPr>
                        <a:t>Reliability</a:t>
                      </a:r>
                      <a:endParaRPr lang="en-ZA"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 xmlns:a16="http://schemas.microsoft.com/office/drawing/2014/main" val="10000"/>
                  </a:ext>
                </a:extLst>
              </a:tr>
              <a:tr h="761433">
                <a:tc>
                  <a:txBody>
                    <a:bodyPr/>
                    <a:lstStyle/>
                    <a:p>
                      <a:r>
                        <a:rPr lang="en-US" sz="1400" b="1" dirty="0" smtClean="0">
                          <a:solidFill>
                            <a:schemeClr val="tx1"/>
                          </a:solidFill>
                        </a:rPr>
                        <a:t>Strategic Objective 1</a:t>
                      </a:r>
                    </a:p>
                    <a:p>
                      <a:r>
                        <a:rPr lang="en-ZA" sz="1400" dirty="0" smtClean="0">
                          <a:solidFill>
                            <a:schemeClr val="tx1"/>
                          </a:solidFill>
                        </a:rPr>
                        <a:t>Contribute to the South African economy by increasing the number of travellers into</a:t>
                      </a:r>
                    </a:p>
                    <a:p>
                      <a:r>
                        <a:rPr lang="en-ZA" sz="1400" dirty="0" smtClean="0">
                          <a:solidFill>
                            <a:schemeClr val="tx1"/>
                          </a:solidFill>
                        </a:rPr>
                        <a:t>and within South Africa</a:t>
                      </a:r>
                      <a:r>
                        <a:rPr lang="en-US" sz="1400" dirty="0" smtClean="0">
                          <a:solidFill>
                            <a:schemeClr val="tx1"/>
                          </a:solidFill>
                        </a:rPr>
                        <a:t>.</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rPr>
                        <a:t>Unqualified</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rPr>
                        <a:t>Unqualified</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4" name="TextBox 3"/>
          <p:cNvSpPr txBox="1"/>
          <p:nvPr/>
        </p:nvSpPr>
        <p:spPr>
          <a:xfrm>
            <a:off x="609600" y="6570820"/>
            <a:ext cx="655949" cy="200055"/>
          </a:xfrm>
          <a:prstGeom prst="rect">
            <a:avLst/>
          </a:prstGeom>
          <a:noFill/>
        </p:spPr>
        <p:txBody>
          <a:bodyPr wrap="none" rtlCol="0">
            <a:spAutoFit/>
          </a:bodyPr>
          <a:lstStyle/>
          <a:p>
            <a:r>
              <a:rPr lang="en-US" sz="700" dirty="0" smtClean="0">
                <a:solidFill>
                  <a:srgbClr val="000000"/>
                </a:solidFill>
              </a:rPr>
              <a:t>Slide </a:t>
            </a:r>
            <a:r>
              <a:rPr lang="en-US" sz="700" dirty="0" smtClean="0">
                <a:solidFill>
                  <a:srgbClr val="000000"/>
                </a:solidFill>
                <a:latin typeface="Trebuchet MS"/>
              </a:rPr>
              <a:t>no</a:t>
            </a:r>
            <a:r>
              <a:rPr lang="en-US" sz="700" dirty="0" smtClean="0">
                <a:solidFill>
                  <a:srgbClr val="000000"/>
                </a:solidFill>
              </a:rPr>
              <a:t>. 10</a:t>
            </a:r>
            <a:endParaRPr lang="en-ZA" sz="700" dirty="0">
              <a:solidFill>
                <a:srgbClr val="000000"/>
              </a:solidFill>
            </a:endParaRPr>
          </a:p>
        </p:txBody>
      </p:sp>
    </p:spTree>
    <p:extLst>
      <p:ext uri="{BB962C8B-B14F-4D97-AF65-F5344CB8AC3E}">
        <p14:creationId xmlns:p14="http://schemas.microsoft.com/office/powerpoint/2010/main" val="34463008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ctrTitle"/>
          </p:nvPr>
        </p:nvSpPr>
        <p:spPr>
          <a:xfrm>
            <a:off x="6019800" y="2565400"/>
            <a:ext cx="2743200" cy="2016125"/>
          </a:xfrm>
        </p:spPr>
        <p:txBody>
          <a:bodyPr/>
          <a:lstStyle/>
          <a:p>
            <a:pPr algn="ctr"/>
            <a:r>
              <a:rPr lang="en-ZA" altLang="en-US" sz="2000" b="1" dirty="0" smtClean="0"/>
              <a:t>Situational Analysis</a:t>
            </a:r>
            <a:br>
              <a:rPr lang="en-ZA" altLang="en-US" sz="2000" b="1" dirty="0" smtClean="0"/>
            </a:br>
            <a:r>
              <a:rPr lang="en-ZA" altLang="en-US" sz="2000" b="1" dirty="0" smtClean="0"/>
              <a:t/>
            </a:r>
            <a:br>
              <a:rPr lang="en-ZA" altLang="en-US" sz="2000" b="1" dirty="0" smtClean="0"/>
            </a:br>
            <a:r>
              <a:rPr lang="en-ZA" altLang="en-US" sz="2000" b="1" dirty="0" smtClean="0"/>
              <a:t/>
            </a:r>
            <a:br>
              <a:rPr lang="en-ZA" altLang="en-US" sz="2000" b="1" dirty="0" smtClean="0"/>
            </a:br>
            <a:endParaRPr lang="en-ZA" altLang="en-US" sz="2000" b="1" dirty="0" smtClean="0"/>
          </a:p>
        </p:txBody>
      </p:sp>
      <p:sp>
        <p:nvSpPr>
          <p:cNvPr id="68611"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charset="-128"/>
              </a:rPr>
              <a:t>Slide no. </a:t>
            </a:r>
            <a:fld id="{F5197688-9521-414F-838A-1FFC89C7E6F1}" type="slidenum">
              <a:rPr lang="en-US" altLang="en-US" sz="700">
                <a:solidFill>
                  <a:srgbClr val="000000"/>
                </a:solidFill>
                <a:ea typeface="ヒラギノ角ゴ Pro W3" charset="-128"/>
              </a:rPr>
              <a:pPr>
                <a:spcBef>
                  <a:spcPct val="0"/>
                </a:spcBef>
                <a:buClrTx/>
                <a:buSzTx/>
                <a:buFontTx/>
                <a:buNone/>
              </a:pPr>
              <a:t>11</a:t>
            </a:fld>
            <a:endParaRPr lang="en-US" altLang="en-US" sz="700" dirty="0">
              <a:solidFill>
                <a:srgbClr val="000000"/>
              </a:solidFill>
              <a:ea typeface="ヒラギノ角ゴ Pro W3" charset="-128"/>
            </a:endParaRPr>
          </a:p>
        </p:txBody>
      </p:sp>
    </p:spTree>
    <p:extLst>
      <p:ext uri="{BB962C8B-B14F-4D97-AF65-F5344CB8AC3E}">
        <p14:creationId xmlns:p14="http://schemas.microsoft.com/office/powerpoint/2010/main" val="2660354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cs typeface="Arial" panose="020B0604020202020204" pitchFamily="34" charset="0"/>
              </a:rPr>
              <a:t>Global Tourism Performance in 2016</a:t>
            </a:r>
            <a:endParaRPr lang="en-US" sz="2000" b="1" dirty="0">
              <a:cs typeface="Arial" panose="020B0604020202020204" pitchFamily="34" charset="0"/>
            </a:endParaRPr>
          </a:p>
        </p:txBody>
      </p:sp>
      <p:sp>
        <p:nvSpPr>
          <p:cNvPr id="3" name="Content Placeholder 2"/>
          <p:cNvSpPr>
            <a:spLocks noGrp="1"/>
          </p:cNvSpPr>
          <p:nvPr>
            <p:ph idx="1"/>
          </p:nvPr>
        </p:nvSpPr>
        <p:spPr>
          <a:xfrm>
            <a:off x="381000" y="838200"/>
            <a:ext cx="8382000" cy="5257800"/>
          </a:xfrm>
        </p:spPr>
        <p:txBody>
          <a:bodyPr/>
          <a:lstStyle/>
          <a:p>
            <a:pPr algn="just"/>
            <a:r>
              <a:rPr lang="en-ZA" sz="1400" dirty="0"/>
              <a:t>According to the United Nations World Tourism Organisations (UNWTO) World Tourism Barometer (January 2017), </a:t>
            </a:r>
            <a:r>
              <a:rPr lang="en-ZA" sz="1400" dirty="0" smtClean="0"/>
              <a:t>international </a:t>
            </a:r>
            <a:r>
              <a:rPr lang="en-ZA" sz="1400" dirty="0"/>
              <a:t>tourist arrivals grew by 3.9% to reach a total of 1.235 billion worldwide</a:t>
            </a:r>
            <a:r>
              <a:rPr lang="en-ZA" sz="1400" dirty="0" smtClean="0"/>
              <a:t>. </a:t>
            </a:r>
          </a:p>
          <a:p>
            <a:pPr algn="just"/>
            <a:endParaRPr lang="en-ZA" sz="1400" dirty="0"/>
          </a:p>
          <a:p>
            <a:pPr algn="just"/>
            <a:r>
              <a:rPr lang="en-ZA" sz="1400" dirty="0"/>
              <a:t>Emerging markets led tourism growth in 2016, with Asia and Australasia growing by 8.4% and Africa growing by 8.1% compared to 2015. </a:t>
            </a:r>
            <a:endParaRPr lang="en-ZA" sz="1400" dirty="0" smtClean="0"/>
          </a:p>
          <a:p>
            <a:pPr algn="just"/>
            <a:endParaRPr lang="en-ZA" sz="1400" dirty="0"/>
          </a:p>
          <a:p>
            <a:pPr algn="just"/>
            <a:r>
              <a:rPr lang="en-ZA" sz="1400" dirty="0" smtClean="0"/>
              <a:t>Arrivals </a:t>
            </a:r>
            <a:r>
              <a:rPr lang="en-ZA" sz="1400" dirty="0"/>
              <a:t>in Sub-Saharan Africa grew by 10.7%, with South Africa being the main driver of this upturn, growing by double digits of 12.8% to reach more than 10 million international tourist arrivals in 2016.</a:t>
            </a:r>
          </a:p>
          <a:p>
            <a:pPr algn="just"/>
            <a:endParaRPr lang="en-ZA" sz="1400" dirty="0"/>
          </a:p>
          <a:p>
            <a:pPr marL="0" indent="0" algn="just">
              <a:buNone/>
            </a:pPr>
            <a:endParaRPr lang="en-ZA" sz="1400" dirty="0"/>
          </a:p>
          <a:p>
            <a:pPr algn="just"/>
            <a:endParaRPr lang="en-ZA" sz="1400" dirty="0"/>
          </a:p>
        </p:txBody>
      </p:sp>
      <p:sp>
        <p:nvSpPr>
          <p:cNvPr id="5" name="TextBox 4"/>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 </a:t>
            </a:r>
            <a:r>
              <a:rPr lang="en-ZA" sz="1050" dirty="0" smtClean="0">
                <a:latin typeface="+mj-lt"/>
              </a:rPr>
              <a:t>24</a:t>
            </a:r>
            <a:endParaRPr lang="en-ZA" sz="1050" dirty="0">
              <a:latin typeface="+mj-lt"/>
            </a:endParaRPr>
          </a:p>
        </p:txBody>
      </p:sp>
    </p:spTree>
    <p:extLst>
      <p:ext uri="{BB962C8B-B14F-4D97-AF65-F5344CB8AC3E}">
        <p14:creationId xmlns:p14="http://schemas.microsoft.com/office/powerpoint/2010/main" val="368499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457200"/>
          </a:xfrm>
        </p:spPr>
        <p:txBody>
          <a:bodyPr/>
          <a:lstStyle/>
          <a:p>
            <a:r>
              <a:rPr lang="en-ZA" sz="2000" b="1" dirty="0">
                <a:cs typeface="Arial" panose="020B0604020202020204" pitchFamily="34" charset="0"/>
              </a:rPr>
              <a:t>South Africa’s Tourism Performance in </a:t>
            </a:r>
            <a:r>
              <a:rPr lang="en-ZA" sz="2000" b="1" dirty="0" smtClean="0">
                <a:cs typeface="Arial" panose="020B0604020202020204" pitchFamily="34" charset="0"/>
              </a:rPr>
              <a:t>2016</a:t>
            </a:r>
            <a:endParaRPr lang="en-US" sz="2000" b="1" dirty="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752601" y="533400"/>
            <a:ext cx="5382432" cy="6080831"/>
          </a:xfrm>
          <a:prstGeom prst="rect">
            <a:avLst/>
          </a:prstGeom>
          <a:ln>
            <a:solidFill>
              <a:schemeClr val="tx1"/>
            </a:solidFill>
          </a:ln>
        </p:spPr>
      </p:pic>
      <p:sp>
        <p:nvSpPr>
          <p:cNvPr id="4" name="TextBox 3"/>
          <p:cNvSpPr txBox="1"/>
          <p:nvPr/>
        </p:nvSpPr>
        <p:spPr>
          <a:xfrm>
            <a:off x="2438400" y="6596390"/>
            <a:ext cx="2895600" cy="261610"/>
          </a:xfrm>
          <a:prstGeom prst="rect">
            <a:avLst/>
          </a:prstGeom>
          <a:noFill/>
        </p:spPr>
        <p:txBody>
          <a:bodyPr wrap="square" rtlCol="0">
            <a:spAutoFit/>
          </a:bodyPr>
          <a:lstStyle/>
          <a:p>
            <a:pPr algn="ctr"/>
            <a:r>
              <a:rPr lang="en-ZA" sz="1050" dirty="0">
                <a:latin typeface="+mj-lt"/>
              </a:rPr>
              <a:t>Annual Report Page </a:t>
            </a:r>
            <a:r>
              <a:rPr lang="en-ZA" sz="1050" dirty="0" smtClean="0">
                <a:latin typeface="+mj-lt"/>
              </a:rPr>
              <a:t>24</a:t>
            </a:r>
            <a:endParaRPr lang="en-ZA" sz="1050" dirty="0">
              <a:latin typeface="+mj-lt"/>
            </a:endParaRPr>
          </a:p>
        </p:txBody>
      </p:sp>
    </p:spTree>
    <p:extLst>
      <p:ext uri="{BB962C8B-B14F-4D97-AF65-F5344CB8AC3E}">
        <p14:creationId xmlns:p14="http://schemas.microsoft.com/office/powerpoint/2010/main" val="292939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smtClean="0">
                <a:cs typeface="Arial" panose="020B0604020202020204" pitchFamily="34" charset="0"/>
              </a:rPr>
              <a:t>South Africa’s Tourism Performance </a:t>
            </a:r>
            <a:r>
              <a:rPr lang="en-ZA" sz="2000" b="1" dirty="0">
                <a:cs typeface="Arial" panose="020B0604020202020204" pitchFamily="34" charset="0"/>
              </a:rPr>
              <a:t>in </a:t>
            </a:r>
            <a:r>
              <a:rPr lang="en-ZA" sz="2000" b="1" dirty="0" smtClean="0">
                <a:cs typeface="Arial" panose="020B0604020202020204" pitchFamily="34" charset="0"/>
              </a:rPr>
              <a:t>2016</a:t>
            </a:r>
            <a:endParaRPr lang="en-US" sz="2000" b="1" dirty="0">
              <a:cs typeface="Arial" panose="020B0604020202020204" pitchFamily="34" charset="0"/>
            </a:endParaRPr>
          </a:p>
        </p:txBody>
      </p:sp>
      <p:sp>
        <p:nvSpPr>
          <p:cNvPr id="3" name="Content Placeholder 2"/>
          <p:cNvSpPr>
            <a:spLocks noGrp="1"/>
          </p:cNvSpPr>
          <p:nvPr>
            <p:ph idx="1"/>
          </p:nvPr>
        </p:nvSpPr>
        <p:spPr>
          <a:xfrm>
            <a:off x="381000" y="914400"/>
            <a:ext cx="8382000" cy="4572000"/>
          </a:xfrm>
        </p:spPr>
        <p:txBody>
          <a:bodyPr/>
          <a:lstStyle/>
          <a:p>
            <a:pPr algn="just"/>
            <a:endParaRPr lang="en-US" sz="1400" dirty="0"/>
          </a:p>
          <a:p>
            <a:pPr algn="just"/>
            <a:r>
              <a:rPr lang="en-ZA" sz="1400" dirty="0"/>
              <a:t>South Africa witnessed a 12.8% increase in international tourists – from 8.9 million in 2015 to 10 million in 2016. This is far in excess of the 3.9% growth in tourist arrivals globally. </a:t>
            </a:r>
            <a:endParaRPr lang="en-ZA" sz="1400" dirty="0" smtClean="0"/>
          </a:p>
          <a:p>
            <a:pPr algn="just"/>
            <a:endParaRPr lang="en-ZA" sz="1400" dirty="0"/>
          </a:p>
          <a:p>
            <a:pPr algn="just"/>
            <a:r>
              <a:rPr lang="en-ZA" sz="1400" dirty="0" smtClean="0"/>
              <a:t>South </a:t>
            </a:r>
            <a:r>
              <a:rPr lang="en-ZA" sz="1400" dirty="0"/>
              <a:t>Africa’s revenue from international tourism grew by 10.8%, from R68.2 billion in 2015 to R75.5 billion in 2016. The tourists’ average length of stay was 9.2 nights in 2016, down from 9.5 nights in 2015. </a:t>
            </a:r>
          </a:p>
          <a:p>
            <a:pPr algn="just"/>
            <a:endParaRPr lang="en-ZA" sz="1400" dirty="0"/>
          </a:p>
          <a:p>
            <a:pPr algn="just"/>
            <a:r>
              <a:rPr lang="en-ZA" sz="1400" dirty="0"/>
              <a:t>All regions showed positive growth in tourists into the country in 2016, leading with Asia by 30.3%, North America with 14.9%, Europe recorded15.8%, Australasia with 10.9%, Africa land markets with11.4%, and Africa air markets recorded 5.3%.</a:t>
            </a:r>
          </a:p>
          <a:p>
            <a:pPr algn="just"/>
            <a:endParaRPr lang="en-US" sz="1400" dirty="0"/>
          </a:p>
        </p:txBody>
      </p:sp>
      <p:sp>
        <p:nvSpPr>
          <p:cNvPr id="4" name="TextBox 3"/>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 </a:t>
            </a:r>
            <a:r>
              <a:rPr lang="en-ZA" sz="1050" dirty="0" smtClean="0">
                <a:latin typeface="+mj-lt"/>
              </a:rPr>
              <a:t>24</a:t>
            </a:r>
            <a:endParaRPr lang="en-ZA" sz="1050" dirty="0">
              <a:latin typeface="+mj-lt"/>
            </a:endParaRPr>
          </a:p>
        </p:txBody>
      </p:sp>
    </p:spTree>
    <p:extLst>
      <p:ext uri="{BB962C8B-B14F-4D97-AF65-F5344CB8AC3E}">
        <p14:creationId xmlns:p14="http://schemas.microsoft.com/office/powerpoint/2010/main" val="157328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381000"/>
          </a:xfrm>
        </p:spPr>
        <p:txBody>
          <a:bodyPr/>
          <a:lstStyle/>
          <a:p>
            <a:pPr lvl="1"/>
            <a:r>
              <a:rPr lang="en-ZA" sz="2000" b="1" dirty="0"/>
              <a:t>Domestic </a:t>
            </a:r>
            <a:r>
              <a:rPr lang="en-ZA" sz="2000" b="1" dirty="0" smtClean="0"/>
              <a:t>Tourism Performance in 2016 </a:t>
            </a:r>
            <a:r>
              <a:rPr lang="en-ZA" sz="2000" dirty="0"/>
              <a:t/>
            </a:r>
            <a:br>
              <a:rPr lang="en-ZA" sz="2000" dirty="0"/>
            </a:br>
            <a:endParaRPr lang="en-ZA" sz="2000" dirty="0"/>
          </a:p>
        </p:txBody>
      </p:sp>
      <p:sp>
        <p:nvSpPr>
          <p:cNvPr id="3" name="Content Placeholder 2"/>
          <p:cNvSpPr>
            <a:spLocks noGrp="1"/>
          </p:cNvSpPr>
          <p:nvPr>
            <p:ph idx="1"/>
          </p:nvPr>
        </p:nvSpPr>
        <p:spPr/>
        <p:txBody>
          <a:bodyPr/>
          <a:lstStyle/>
          <a:p>
            <a:endParaRPr lang="en-GB" sz="1600" dirty="0"/>
          </a:p>
          <a:p>
            <a:pPr marL="0" indent="0">
              <a:buNone/>
            </a:pPr>
            <a:endParaRPr lang="en-ZA" sz="1600" dirty="0"/>
          </a:p>
        </p:txBody>
      </p:sp>
      <p:pic>
        <p:nvPicPr>
          <p:cNvPr id="4" name="Picture 3"/>
          <p:cNvPicPr>
            <a:picLocks noChangeAspect="1"/>
          </p:cNvPicPr>
          <p:nvPr/>
        </p:nvPicPr>
        <p:blipFill>
          <a:blip r:embed="rId2"/>
          <a:stretch>
            <a:fillRect/>
          </a:stretch>
        </p:blipFill>
        <p:spPr>
          <a:xfrm>
            <a:off x="1676400" y="624699"/>
            <a:ext cx="5421675" cy="6018825"/>
          </a:xfrm>
          <a:prstGeom prst="rect">
            <a:avLst/>
          </a:prstGeom>
          <a:ln>
            <a:solidFill>
              <a:schemeClr val="tx1"/>
            </a:solidFill>
          </a:ln>
        </p:spPr>
      </p:pic>
      <p:sp>
        <p:nvSpPr>
          <p:cNvPr id="6" name="TextBox 5"/>
          <p:cNvSpPr txBox="1"/>
          <p:nvPr/>
        </p:nvSpPr>
        <p:spPr>
          <a:xfrm>
            <a:off x="2438400" y="6596390"/>
            <a:ext cx="2895600" cy="261610"/>
          </a:xfrm>
          <a:prstGeom prst="rect">
            <a:avLst/>
          </a:prstGeom>
          <a:noFill/>
        </p:spPr>
        <p:txBody>
          <a:bodyPr wrap="square" rtlCol="0">
            <a:spAutoFit/>
          </a:bodyPr>
          <a:lstStyle/>
          <a:p>
            <a:pPr algn="ctr"/>
            <a:r>
              <a:rPr lang="en-ZA" sz="1050" dirty="0">
                <a:latin typeface="+mj-lt"/>
              </a:rPr>
              <a:t>Annual Report Page </a:t>
            </a:r>
            <a:r>
              <a:rPr lang="en-ZA" sz="1050" dirty="0" smtClean="0">
                <a:latin typeface="+mj-lt"/>
              </a:rPr>
              <a:t>25</a:t>
            </a:r>
            <a:endParaRPr lang="en-ZA" sz="1050" dirty="0">
              <a:latin typeface="+mj-lt"/>
            </a:endParaRPr>
          </a:p>
        </p:txBody>
      </p:sp>
    </p:spTree>
    <p:extLst>
      <p:ext uri="{BB962C8B-B14F-4D97-AF65-F5344CB8AC3E}">
        <p14:creationId xmlns:p14="http://schemas.microsoft.com/office/powerpoint/2010/main" val="2043867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ZA" sz="2000" b="1" dirty="0"/>
              <a:t>Domestic </a:t>
            </a:r>
            <a:r>
              <a:rPr lang="en-ZA" sz="2000" b="1" dirty="0" smtClean="0"/>
              <a:t>Tourism Performance in 2016 </a:t>
            </a:r>
            <a:r>
              <a:rPr lang="en-ZA" sz="1600" dirty="0"/>
              <a:t/>
            </a:r>
            <a:br>
              <a:rPr lang="en-ZA" sz="1600" dirty="0"/>
            </a:br>
            <a:endParaRPr lang="en-ZA" dirty="0"/>
          </a:p>
        </p:txBody>
      </p:sp>
      <p:sp>
        <p:nvSpPr>
          <p:cNvPr id="3" name="Content Placeholder 2"/>
          <p:cNvSpPr>
            <a:spLocks noGrp="1"/>
          </p:cNvSpPr>
          <p:nvPr>
            <p:ph idx="1"/>
          </p:nvPr>
        </p:nvSpPr>
        <p:spPr/>
        <p:txBody>
          <a:bodyPr/>
          <a:lstStyle/>
          <a:p>
            <a:pPr algn="just"/>
            <a:r>
              <a:rPr lang="en-ZA" sz="1400" dirty="0"/>
              <a:t>Domestic tourism revenue increased by 12% to total R26.5 billion in 2016, compared to R23.6 billion in 2015. The domestic tourists who took a trip in this period spent more per trip and more per day than in previous years. </a:t>
            </a:r>
          </a:p>
          <a:p>
            <a:pPr algn="just"/>
            <a:endParaRPr lang="en-ZA" sz="1400" dirty="0"/>
          </a:p>
          <a:p>
            <a:pPr algn="just"/>
            <a:r>
              <a:rPr lang="en-ZA" sz="1400" dirty="0"/>
              <a:t>Notwithstanding a 12.3% increase in the domestic spend in 2016, the total number of trips declined by 0.7%. </a:t>
            </a:r>
            <a:endParaRPr lang="en-ZA" sz="1400" dirty="0" smtClean="0"/>
          </a:p>
          <a:p>
            <a:pPr algn="just"/>
            <a:endParaRPr lang="en-ZA" sz="1400" dirty="0"/>
          </a:p>
          <a:p>
            <a:pPr algn="just"/>
            <a:r>
              <a:rPr lang="en-ZA" sz="1400" dirty="0" smtClean="0"/>
              <a:t>On </a:t>
            </a:r>
            <a:r>
              <a:rPr lang="en-ZA" sz="1400" dirty="0"/>
              <a:t>average, South Africans each took 2.1 trips in 2016 – an increase compared to 2.0 trips in 2015. </a:t>
            </a:r>
            <a:endParaRPr lang="en-ZA" sz="1400" dirty="0" smtClean="0"/>
          </a:p>
          <a:p>
            <a:pPr algn="just"/>
            <a:endParaRPr lang="en-ZA" sz="1400" dirty="0"/>
          </a:p>
          <a:p>
            <a:pPr algn="just"/>
            <a:r>
              <a:rPr lang="en-ZA" sz="1400" dirty="0" smtClean="0"/>
              <a:t>Domestic </a:t>
            </a:r>
            <a:r>
              <a:rPr lang="en-ZA" sz="1400" dirty="0"/>
              <a:t>trips can be divided into holiday trips with 11% of all trips taken, business trips accounted for 8%, whilst trips to visit friends and relatives (VFR) accounted for 70%, amongst others. In 2016, holiday trips taken within South Africa fell by 3.1%, from 2.7 million to 2.6 million. </a:t>
            </a:r>
          </a:p>
          <a:p>
            <a:pPr algn="just"/>
            <a:endParaRPr lang="en-ZA" sz="1400" dirty="0"/>
          </a:p>
          <a:p>
            <a:pPr algn="just"/>
            <a:r>
              <a:rPr lang="en-ZA" sz="1400" dirty="0"/>
              <a:t>Domestic tourists’ length of stay grew from 4.2 nights in 2015 to 4.3 nights in 2016. The total number of bed nights increased by 0.9%. </a:t>
            </a:r>
          </a:p>
          <a:p>
            <a:pPr algn="just"/>
            <a:endParaRPr lang="en-GB" sz="1400" dirty="0"/>
          </a:p>
          <a:p>
            <a:pPr marL="0" indent="0" algn="just">
              <a:buNone/>
            </a:pPr>
            <a:endParaRPr lang="en-ZA" sz="1400" dirty="0"/>
          </a:p>
        </p:txBody>
      </p:sp>
      <p:sp>
        <p:nvSpPr>
          <p:cNvPr id="4" name="TextBox 3"/>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 </a:t>
            </a:r>
            <a:r>
              <a:rPr lang="en-ZA" sz="1050" dirty="0" smtClean="0">
                <a:latin typeface="+mj-lt"/>
              </a:rPr>
              <a:t>25</a:t>
            </a:r>
            <a:endParaRPr lang="en-ZA" sz="1050" dirty="0">
              <a:latin typeface="+mj-lt"/>
            </a:endParaRPr>
          </a:p>
        </p:txBody>
      </p:sp>
    </p:spTree>
    <p:extLst>
      <p:ext uri="{BB962C8B-B14F-4D97-AF65-F5344CB8AC3E}">
        <p14:creationId xmlns:p14="http://schemas.microsoft.com/office/powerpoint/2010/main" val="1463653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ZA" sz="2000" b="1" dirty="0"/>
              <a:t>Business </a:t>
            </a:r>
            <a:r>
              <a:rPr lang="en-ZA" sz="2000" b="1" dirty="0" smtClean="0"/>
              <a:t>Events Landscape in 2016</a:t>
            </a:r>
            <a:r>
              <a:rPr lang="en-ZA" sz="1600" dirty="0"/>
              <a:t/>
            </a:r>
            <a:br>
              <a:rPr lang="en-ZA" sz="1600" dirty="0"/>
            </a:br>
            <a:endParaRPr lang="en-ZA" dirty="0"/>
          </a:p>
        </p:txBody>
      </p:sp>
      <p:sp>
        <p:nvSpPr>
          <p:cNvPr id="3" name="Content Placeholder 2"/>
          <p:cNvSpPr>
            <a:spLocks noGrp="1"/>
          </p:cNvSpPr>
          <p:nvPr>
            <p:ph idx="1"/>
          </p:nvPr>
        </p:nvSpPr>
        <p:spPr>
          <a:xfrm>
            <a:off x="381000" y="762000"/>
            <a:ext cx="8382000" cy="5562600"/>
          </a:xfrm>
        </p:spPr>
        <p:txBody>
          <a:bodyPr/>
          <a:lstStyle/>
          <a:p>
            <a:pPr algn="just"/>
            <a:r>
              <a:rPr lang="en-GB" sz="1400" dirty="0"/>
              <a:t>The South African business events industry has </a:t>
            </a:r>
            <a:r>
              <a:rPr lang="en-GB" sz="1400" dirty="0" smtClean="0"/>
              <a:t>witnessed growth in the </a:t>
            </a:r>
            <a:r>
              <a:rPr lang="en-GB" sz="1400" dirty="0"/>
              <a:t>last 10 </a:t>
            </a:r>
            <a:r>
              <a:rPr lang="en-GB" sz="1400" dirty="0" smtClean="0"/>
              <a:t>years. </a:t>
            </a:r>
          </a:p>
          <a:p>
            <a:pPr marL="0" indent="0" algn="just">
              <a:buNone/>
            </a:pPr>
            <a:r>
              <a:rPr lang="en-GB" sz="1400" dirty="0"/>
              <a:t> </a:t>
            </a:r>
            <a:endParaRPr lang="en-ZA" sz="1400" dirty="0"/>
          </a:p>
          <a:p>
            <a:pPr algn="just"/>
            <a:r>
              <a:rPr lang="en-GB" sz="1400" dirty="0"/>
              <a:t>In 2016 South Africa was ranked 34</a:t>
            </a:r>
            <a:r>
              <a:rPr lang="en-GB" sz="1400" baseline="30000" dirty="0"/>
              <a:t>th</a:t>
            </a:r>
            <a:r>
              <a:rPr lang="en-GB" sz="1400" dirty="0"/>
              <a:t> globally as a meetings destination, four places higher than the previous year, cementing the country’s status as the number one ranked business events destination in Africa and the Middle East.  </a:t>
            </a:r>
            <a:endParaRPr lang="en-ZA" sz="1400" dirty="0"/>
          </a:p>
          <a:p>
            <a:pPr algn="just"/>
            <a:endParaRPr lang="en-ZA" sz="1400" dirty="0"/>
          </a:p>
          <a:p>
            <a:pPr algn="just"/>
            <a:r>
              <a:rPr lang="en-GB" sz="1400" dirty="0"/>
              <a:t>In 2016 South Africa hosted 125 ICCA-registered international and regional meetings and conferences, which attracted just under 74 000 delegates. </a:t>
            </a:r>
            <a:endParaRPr lang="en-GB" sz="1400" dirty="0" smtClean="0"/>
          </a:p>
          <a:p>
            <a:pPr algn="just"/>
            <a:endParaRPr lang="en-GB" sz="1400" dirty="0"/>
          </a:p>
          <a:p>
            <a:pPr algn="just"/>
            <a:r>
              <a:rPr lang="en-GB" sz="1400" dirty="0" smtClean="0"/>
              <a:t>These </a:t>
            </a:r>
            <a:r>
              <a:rPr lang="en-GB" sz="1400" dirty="0"/>
              <a:t>events represented 538 combined conference days and generated approximately R1.1 billion directly to the economy. </a:t>
            </a:r>
            <a:endParaRPr lang="en-ZA" sz="1400" dirty="0"/>
          </a:p>
          <a:p>
            <a:pPr algn="just"/>
            <a:endParaRPr lang="en-ZA" sz="1400" dirty="0"/>
          </a:p>
          <a:p>
            <a:pPr algn="just"/>
            <a:r>
              <a:rPr lang="en-GB" sz="1400" dirty="0"/>
              <a:t>Out of </a:t>
            </a:r>
            <a:r>
              <a:rPr lang="en-ZA" sz="1400" dirty="0"/>
              <a:t>12 293 conferences held globally </a:t>
            </a:r>
            <a:r>
              <a:rPr lang="en-GB" sz="1400" dirty="0"/>
              <a:t>that met the ICCA ranking criteria, South Africa accounted for 1% of the total. </a:t>
            </a:r>
            <a:endParaRPr lang="en-ZA" sz="1400" dirty="0" smtClean="0"/>
          </a:p>
          <a:p>
            <a:pPr marL="0" indent="0" algn="just">
              <a:buNone/>
            </a:pPr>
            <a:endParaRPr lang="en-ZA" sz="1400" dirty="0"/>
          </a:p>
          <a:p>
            <a:pPr marL="0" indent="0" algn="just">
              <a:buNone/>
            </a:pPr>
            <a:endParaRPr lang="en-ZA" sz="1400" dirty="0"/>
          </a:p>
          <a:p>
            <a:pPr marL="0" indent="0" algn="just">
              <a:buNone/>
            </a:pPr>
            <a:endParaRPr lang="en-ZA" sz="1400" dirty="0"/>
          </a:p>
        </p:txBody>
      </p:sp>
      <p:sp>
        <p:nvSpPr>
          <p:cNvPr id="4" name="TextBox 3"/>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 </a:t>
            </a:r>
            <a:r>
              <a:rPr lang="en-ZA" sz="1050" dirty="0" smtClean="0">
                <a:latin typeface="+mj-lt"/>
              </a:rPr>
              <a:t>25</a:t>
            </a:r>
            <a:endParaRPr lang="en-ZA" sz="1050" dirty="0">
              <a:latin typeface="+mj-lt"/>
            </a:endParaRPr>
          </a:p>
        </p:txBody>
      </p:sp>
    </p:spTree>
    <p:extLst>
      <p:ext uri="{BB962C8B-B14F-4D97-AF65-F5344CB8AC3E}">
        <p14:creationId xmlns:p14="http://schemas.microsoft.com/office/powerpoint/2010/main" val="929611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ZA" sz="2000" b="1" dirty="0"/>
              <a:t>Tourism </a:t>
            </a:r>
            <a:r>
              <a:rPr lang="en-ZA" sz="2000" b="1" dirty="0" smtClean="0"/>
              <a:t>Grading Landscape in 2016</a:t>
            </a:r>
            <a:endParaRPr lang="en-ZA" dirty="0"/>
          </a:p>
        </p:txBody>
      </p:sp>
      <p:sp>
        <p:nvSpPr>
          <p:cNvPr id="3" name="Content Placeholder 2"/>
          <p:cNvSpPr>
            <a:spLocks noGrp="1"/>
          </p:cNvSpPr>
          <p:nvPr>
            <p:ph idx="1"/>
          </p:nvPr>
        </p:nvSpPr>
        <p:spPr>
          <a:xfrm>
            <a:off x="381000" y="838200"/>
            <a:ext cx="8382000" cy="5715000"/>
          </a:xfrm>
        </p:spPr>
        <p:txBody>
          <a:bodyPr/>
          <a:lstStyle/>
          <a:p>
            <a:r>
              <a:rPr lang="en-ZA" sz="1400" dirty="0" smtClean="0"/>
              <a:t>According </a:t>
            </a:r>
            <a:r>
              <a:rPr lang="en-ZA" sz="1400" dirty="0"/>
              <a:t>to Statistics South Africa (StatsSA), South Africa’s accommodation industry has more than 10 000 accommodation </a:t>
            </a:r>
            <a:r>
              <a:rPr lang="en-ZA" sz="1400" dirty="0" smtClean="0"/>
              <a:t>establishments, 50</a:t>
            </a:r>
            <a:r>
              <a:rPr lang="en-ZA" sz="1400" dirty="0"/>
              <a:t>% of </a:t>
            </a:r>
            <a:r>
              <a:rPr lang="en-ZA" sz="1400" dirty="0" smtClean="0"/>
              <a:t>which </a:t>
            </a:r>
            <a:r>
              <a:rPr lang="en-ZA" sz="1400" dirty="0"/>
              <a:t>are graded. </a:t>
            </a:r>
          </a:p>
          <a:p>
            <a:endParaRPr lang="en-ZA" sz="1400" dirty="0"/>
          </a:p>
          <a:p>
            <a:r>
              <a:rPr lang="en-ZA" sz="1400" dirty="0" smtClean="0"/>
              <a:t>During </a:t>
            </a:r>
            <a:r>
              <a:rPr lang="en-ZA" sz="1400" dirty="0"/>
              <a:t>the year under review, the administration of the NDT’s Tourism Incentive Programme (TIP) for grading support was transferred to the TGCSA and automated. This transfer and automation has allowed for a greater accessibility and uptake in funding support for new grading applications and annual membership renewals.</a:t>
            </a:r>
          </a:p>
          <a:p>
            <a:endParaRPr lang="en-ZA" sz="1400" dirty="0"/>
          </a:p>
          <a:p>
            <a:r>
              <a:rPr lang="en-ZA" sz="1400" dirty="0" smtClean="0"/>
              <a:t>The integration of </a:t>
            </a:r>
            <a:r>
              <a:rPr lang="en-ZA" sz="1400" dirty="0"/>
              <a:t>Service Excellence </a:t>
            </a:r>
            <a:r>
              <a:rPr lang="en-ZA" sz="1400" dirty="0" smtClean="0"/>
              <a:t>Programme, offered by NDT, into </a:t>
            </a:r>
            <a:r>
              <a:rPr lang="en-ZA" sz="1400" dirty="0"/>
              <a:t>the quality assurance system will improve the impetus for grading.</a:t>
            </a:r>
          </a:p>
          <a:p>
            <a:endParaRPr lang="en-ZA" sz="1400" dirty="0"/>
          </a:p>
          <a:p>
            <a:r>
              <a:rPr lang="en-ZA" sz="1400" dirty="0" smtClean="0"/>
              <a:t>Surveys conducted indicate </a:t>
            </a:r>
            <a:r>
              <a:rPr lang="en-ZA" sz="1400" dirty="0"/>
              <a:t>a continued improvement in the perceptions of the value of grading. </a:t>
            </a:r>
            <a:endParaRPr lang="en-ZA" sz="1400" dirty="0" smtClean="0"/>
          </a:p>
          <a:p>
            <a:endParaRPr lang="en-ZA" sz="1400" dirty="0"/>
          </a:p>
          <a:p>
            <a:r>
              <a:rPr lang="en-ZA" sz="1400" dirty="0" smtClean="0"/>
              <a:t>There has been </a:t>
            </a:r>
            <a:r>
              <a:rPr lang="en-ZA" sz="1400" dirty="0"/>
              <a:t>a net increase in both the </a:t>
            </a:r>
            <a:r>
              <a:rPr lang="en-ZA" sz="1400" dirty="0" smtClean="0"/>
              <a:t>number of graded establishments and rooms achieved </a:t>
            </a:r>
            <a:r>
              <a:rPr lang="en-ZA" sz="1400" dirty="0"/>
              <a:t>for the year.</a:t>
            </a:r>
          </a:p>
          <a:p>
            <a:pPr marL="0" indent="0">
              <a:buNone/>
            </a:pPr>
            <a:endParaRPr lang="en-ZA" sz="1400" dirty="0"/>
          </a:p>
          <a:p>
            <a:endParaRPr lang="en-ZA" sz="1400" dirty="0"/>
          </a:p>
          <a:p>
            <a:endParaRPr lang="en-ZA" sz="1400" dirty="0"/>
          </a:p>
          <a:p>
            <a:endParaRPr lang="en-ZA" sz="1400" dirty="0"/>
          </a:p>
        </p:txBody>
      </p:sp>
      <p:sp>
        <p:nvSpPr>
          <p:cNvPr id="4" name="TextBox 3"/>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 </a:t>
            </a:r>
            <a:r>
              <a:rPr lang="en-ZA" sz="1050" dirty="0" smtClean="0">
                <a:latin typeface="+mj-lt"/>
              </a:rPr>
              <a:t>25</a:t>
            </a:r>
            <a:endParaRPr lang="en-ZA" sz="1050" dirty="0">
              <a:latin typeface="+mj-lt"/>
            </a:endParaRPr>
          </a:p>
        </p:txBody>
      </p:sp>
    </p:spTree>
    <p:extLst>
      <p:ext uri="{BB962C8B-B14F-4D97-AF65-F5344CB8AC3E}">
        <p14:creationId xmlns:p14="http://schemas.microsoft.com/office/powerpoint/2010/main" val="4070498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ZA" altLang="en-US" sz="2000" b="1" dirty="0" smtClean="0">
                <a:cs typeface="Arial" panose="020B0604020202020204" pitchFamily="34" charset="0"/>
              </a:rPr>
              <a:t>Organisational Environment</a:t>
            </a:r>
          </a:p>
        </p:txBody>
      </p:sp>
      <p:sp>
        <p:nvSpPr>
          <p:cNvPr id="2" name="Content Placeholder 1"/>
          <p:cNvSpPr>
            <a:spLocks noGrp="1"/>
          </p:cNvSpPr>
          <p:nvPr>
            <p:ph idx="1"/>
          </p:nvPr>
        </p:nvSpPr>
        <p:spPr>
          <a:xfrm>
            <a:off x="457200" y="1066800"/>
            <a:ext cx="8305800" cy="4648200"/>
          </a:xfrm>
        </p:spPr>
        <p:txBody>
          <a:bodyPr/>
          <a:lstStyle/>
          <a:p>
            <a:pPr algn="just"/>
            <a:r>
              <a:rPr lang="en-ZA" sz="1400" dirty="0"/>
              <a:t>In 2016/2017 South African Tourism developed its 5-in-5 strategy, with a goal of delivering five million additional tourists in the next five years – four million international tourists and one million domestic holiday trips. </a:t>
            </a:r>
            <a:endParaRPr lang="en-ZA" sz="1400" dirty="0" smtClean="0"/>
          </a:p>
          <a:p>
            <a:pPr algn="just"/>
            <a:endParaRPr lang="en-ZA" sz="1400" dirty="0"/>
          </a:p>
          <a:p>
            <a:pPr algn="just"/>
            <a:r>
              <a:rPr lang="en-ZA" sz="1400" dirty="0" smtClean="0"/>
              <a:t>This </a:t>
            </a:r>
            <a:r>
              <a:rPr lang="en-ZA" sz="1400" dirty="0"/>
              <a:t>was followed by the development and partial implementation of a Marketing Investment Framework (MIF) to identify the markets to invest </a:t>
            </a:r>
            <a:r>
              <a:rPr lang="en-ZA" sz="1400" dirty="0" smtClean="0"/>
              <a:t>in to improve Return on Investment (ROI) and the </a:t>
            </a:r>
            <a:r>
              <a:rPr lang="en-ZA" sz="1400" dirty="0"/>
              <a:t>marketing and overheads budget ratio </a:t>
            </a:r>
            <a:r>
              <a:rPr lang="en-ZA" sz="1400" dirty="0" smtClean="0"/>
              <a:t>. </a:t>
            </a:r>
          </a:p>
          <a:p>
            <a:pPr algn="just"/>
            <a:endParaRPr lang="en-ZA" sz="1400" dirty="0"/>
          </a:p>
          <a:p>
            <a:pPr algn="just"/>
            <a:r>
              <a:rPr lang="en-ZA" sz="1400" dirty="0" smtClean="0"/>
              <a:t>Subsequently</a:t>
            </a:r>
            <a:r>
              <a:rPr lang="en-ZA" sz="1400" dirty="0"/>
              <a:t>, South African Tourism reconfigured its operating model in order to deliver on this strategy by undertaking an organisational review process (known as Project Ignite). </a:t>
            </a:r>
            <a:endParaRPr lang="en-ZA" sz="1400" dirty="0" smtClean="0"/>
          </a:p>
          <a:p>
            <a:pPr algn="just"/>
            <a:endParaRPr lang="en-ZA" sz="1400" dirty="0"/>
          </a:p>
          <a:p>
            <a:pPr algn="just"/>
            <a:r>
              <a:rPr lang="en-ZA" sz="1400" dirty="0" smtClean="0"/>
              <a:t>These </a:t>
            </a:r>
            <a:r>
              <a:rPr lang="en-ZA" sz="1400" dirty="0"/>
              <a:t>two projects, 5-in-5 strategy and Project Ignite, due to their consultative nature, helped boost staff morale and encourage a common vision among employees. </a:t>
            </a:r>
            <a:endParaRPr lang="en-ZA" sz="1400" dirty="0" smtClean="0"/>
          </a:p>
          <a:p>
            <a:pPr algn="just"/>
            <a:endParaRPr lang="en-ZA" sz="1400" dirty="0"/>
          </a:p>
          <a:p>
            <a:pPr algn="just"/>
            <a:endParaRPr lang="en-ZA" sz="1400" dirty="0"/>
          </a:p>
        </p:txBody>
      </p:sp>
      <p:sp>
        <p:nvSpPr>
          <p:cNvPr id="4" name="TextBox 3"/>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 </a:t>
            </a:r>
            <a:r>
              <a:rPr lang="en-ZA" sz="1050" dirty="0" smtClean="0">
                <a:latin typeface="+mj-lt"/>
              </a:rPr>
              <a:t>26</a:t>
            </a:r>
            <a:endParaRPr lang="en-ZA" sz="1050" dirty="0">
              <a:latin typeface="+mj-lt"/>
            </a:endParaRPr>
          </a:p>
        </p:txBody>
      </p:sp>
    </p:spTree>
    <p:extLst>
      <p:ext uri="{BB962C8B-B14F-4D97-AF65-F5344CB8AC3E}">
        <p14:creationId xmlns:p14="http://schemas.microsoft.com/office/powerpoint/2010/main" val="3978364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z="2000" b="1" dirty="0" smtClean="0">
                <a:solidFill>
                  <a:srgbClr val="000000"/>
                </a:solidFill>
              </a:rPr>
              <a:t>Contents</a:t>
            </a:r>
            <a:endParaRPr lang="en-US" altLang="en-US" dirty="0" smtClean="0"/>
          </a:p>
        </p:txBody>
      </p:sp>
      <p:sp>
        <p:nvSpPr>
          <p:cNvPr id="17410" name="Content Placeholder 2"/>
          <p:cNvSpPr>
            <a:spLocks noGrp="1"/>
          </p:cNvSpPr>
          <p:nvPr>
            <p:ph idx="1"/>
          </p:nvPr>
        </p:nvSpPr>
        <p:spPr>
          <a:xfrm>
            <a:off x="381000" y="762000"/>
            <a:ext cx="8382000" cy="5475288"/>
          </a:xfrm>
        </p:spPr>
        <p:txBody>
          <a:bodyPr/>
          <a:lstStyle/>
          <a:p>
            <a:pPr>
              <a:lnSpc>
                <a:spcPct val="150000"/>
              </a:lnSpc>
              <a:buClr>
                <a:srgbClr val="000000"/>
              </a:buClr>
              <a:defRPr/>
            </a:pPr>
            <a:r>
              <a:rPr lang="en-US" altLang="en-US" sz="1400" dirty="0" smtClean="0">
                <a:solidFill>
                  <a:srgbClr val="000000"/>
                </a:solidFill>
              </a:rPr>
              <a:t>Strategic Overview ( slides 3-6)</a:t>
            </a:r>
            <a:endParaRPr lang="en-US" altLang="en-US" sz="1400" dirty="0">
              <a:solidFill>
                <a:srgbClr val="000000"/>
              </a:solidFill>
            </a:endParaRPr>
          </a:p>
          <a:p>
            <a:pPr>
              <a:lnSpc>
                <a:spcPct val="150000"/>
              </a:lnSpc>
              <a:buClr>
                <a:srgbClr val="000000"/>
              </a:buClr>
              <a:defRPr/>
            </a:pPr>
            <a:r>
              <a:rPr lang="en-US" altLang="en-US" sz="1400" dirty="0" smtClean="0">
                <a:solidFill>
                  <a:srgbClr val="000000"/>
                </a:solidFill>
              </a:rPr>
              <a:t>Governance and Organisational Structures (slides 7-8)</a:t>
            </a:r>
          </a:p>
          <a:p>
            <a:pPr>
              <a:lnSpc>
                <a:spcPct val="150000"/>
              </a:lnSpc>
              <a:buClr>
                <a:srgbClr val="000000"/>
              </a:buClr>
              <a:defRPr/>
            </a:pPr>
            <a:r>
              <a:rPr lang="en-US" altLang="en-US" sz="1400" dirty="0" smtClean="0">
                <a:solidFill>
                  <a:srgbClr val="000000"/>
                </a:solidFill>
              </a:rPr>
              <a:t>Auditor General’s Report (slides 9-10)</a:t>
            </a:r>
            <a:endParaRPr lang="en-US" altLang="en-US" sz="1400" dirty="0">
              <a:solidFill>
                <a:srgbClr val="000000"/>
              </a:solidFill>
            </a:endParaRPr>
          </a:p>
          <a:p>
            <a:pPr>
              <a:lnSpc>
                <a:spcPct val="150000"/>
              </a:lnSpc>
              <a:buClr>
                <a:srgbClr val="000000"/>
              </a:buClr>
              <a:defRPr/>
            </a:pPr>
            <a:r>
              <a:rPr lang="en-US" altLang="en-US" sz="1400" dirty="0">
                <a:solidFill>
                  <a:srgbClr val="000000"/>
                </a:solidFill>
              </a:rPr>
              <a:t>Situational </a:t>
            </a:r>
            <a:r>
              <a:rPr lang="en-US" altLang="en-US" sz="1400" dirty="0" smtClean="0">
                <a:solidFill>
                  <a:srgbClr val="000000"/>
                </a:solidFill>
              </a:rPr>
              <a:t>Analysis (slides 11-19)</a:t>
            </a:r>
            <a:endParaRPr lang="en-US" altLang="en-US" sz="1400" dirty="0">
              <a:solidFill>
                <a:srgbClr val="000000"/>
              </a:solidFill>
            </a:endParaRPr>
          </a:p>
          <a:p>
            <a:pPr>
              <a:lnSpc>
                <a:spcPct val="150000"/>
              </a:lnSpc>
              <a:buClr>
                <a:srgbClr val="000000"/>
              </a:buClr>
              <a:defRPr/>
            </a:pPr>
            <a:r>
              <a:rPr lang="en-US" altLang="en-US" sz="1400" dirty="0" smtClean="0">
                <a:solidFill>
                  <a:srgbClr val="000000"/>
                </a:solidFill>
              </a:rPr>
              <a:t>2016/17 </a:t>
            </a:r>
            <a:r>
              <a:rPr lang="en-US" altLang="en-US" sz="1400" dirty="0">
                <a:solidFill>
                  <a:srgbClr val="000000"/>
                </a:solidFill>
              </a:rPr>
              <a:t>Audited Performance Information </a:t>
            </a:r>
            <a:r>
              <a:rPr lang="en-US" altLang="en-US" sz="1400" dirty="0" smtClean="0">
                <a:solidFill>
                  <a:srgbClr val="000000"/>
                </a:solidFill>
              </a:rPr>
              <a:t>(slides 20-53)</a:t>
            </a:r>
            <a:endParaRPr lang="en-US" altLang="en-US" sz="1400" dirty="0">
              <a:solidFill>
                <a:srgbClr val="000000"/>
              </a:solidFill>
            </a:endParaRPr>
          </a:p>
          <a:p>
            <a:pPr>
              <a:lnSpc>
                <a:spcPct val="150000"/>
              </a:lnSpc>
              <a:buClr>
                <a:srgbClr val="000000"/>
              </a:buClr>
              <a:defRPr/>
            </a:pPr>
            <a:r>
              <a:rPr lang="en-US" altLang="en-US" sz="1400" dirty="0" smtClean="0">
                <a:solidFill>
                  <a:srgbClr val="000000"/>
                </a:solidFill>
              </a:rPr>
              <a:t>Governance Information (slides 54-58)</a:t>
            </a:r>
            <a:endParaRPr lang="en-US" altLang="en-US" sz="1400" dirty="0">
              <a:solidFill>
                <a:srgbClr val="000000"/>
              </a:solidFill>
            </a:endParaRPr>
          </a:p>
          <a:p>
            <a:pPr>
              <a:lnSpc>
                <a:spcPct val="150000"/>
              </a:lnSpc>
              <a:buClr>
                <a:srgbClr val="000000"/>
              </a:buClr>
              <a:defRPr/>
            </a:pPr>
            <a:r>
              <a:rPr lang="en-US" altLang="en-US" sz="1400" dirty="0">
                <a:solidFill>
                  <a:srgbClr val="000000"/>
                </a:solidFill>
              </a:rPr>
              <a:t>Human Resource </a:t>
            </a:r>
            <a:r>
              <a:rPr lang="en-US" altLang="en-US" sz="1400" dirty="0" smtClean="0">
                <a:solidFill>
                  <a:srgbClr val="000000"/>
                </a:solidFill>
              </a:rPr>
              <a:t>Management (slides 59-62)</a:t>
            </a:r>
            <a:endParaRPr lang="en-US" altLang="en-US" sz="1400" dirty="0">
              <a:solidFill>
                <a:srgbClr val="000000"/>
              </a:solidFill>
            </a:endParaRPr>
          </a:p>
          <a:p>
            <a:pPr>
              <a:lnSpc>
                <a:spcPct val="150000"/>
              </a:lnSpc>
              <a:buClr>
                <a:srgbClr val="000000"/>
              </a:buClr>
              <a:defRPr/>
            </a:pPr>
            <a:r>
              <a:rPr lang="en-ZA" altLang="en-US" sz="1400" dirty="0">
                <a:solidFill>
                  <a:srgbClr val="000000"/>
                </a:solidFill>
              </a:rPr>
              <a:t>Audited Statement of Financial Performance for </a:t>
            </a:r>
            <a:r>
              <a:rPr lang="en-ZA" altLang="en-US" sz="1400" dirty="0" smtClean="0">
                <a:solidFill>
                  <a:srgbClr val="000000"/>
                </a:solidFill>
              </a:rPr>
              <a:t>2016/17 (slides 63-77)</a:t>
            </a:r>
          </a:p>
          <a:p>
            <a:pPr>
              <a:lnSpc>
                <a:spcPct val="150000"/>
              </a:lnSpc>
              <a:buClr>
                <a:srgbClr val="000000"/>
              </a:buClr>
              <a:defRPr/>
            </a:pPr>
            <a:r>
              <a:rPr lang="en-ZA" altLang="en-US" sz="1400" dirty="0" smtClean="0">
                <a:solidFill>
                  <a:srgbClr val="000000"/>
                </a:solidFill>
              </a:rPr>
              <a:t>Abbreviations and Acronyms (slide 78)</a:t>
            </a:r>
          </a:p>
          <a:p>
            <a:pPr marL="0" indent="0">
              <a:buFont typeface="Times" panose="02020603050405020304" pitchFamily="18" charset="0"/>
              <a:buNone/>
              <a:defRPr/>
            </a:pPr>
            <a:endParaRPr lang="en-US" altLang="en-US" dirty="0" smtClean="0"/>
          </a:p>
        </p:txBody>
      </p:sp>
      <p:sp>
        <p:nvSpPr>
          <p:cNvPr id="2" name="TextBox 1"/>
          <p:cNvSpPr txBox="1"/>
          <p:nvPr/>
        </p:nvSpPr>
        <p:spPr>
          <a:xfrm>
            <a:off x="457200" y="6237288"/>
            <a:ext cx="917468" cy="200055"/>
          </a:xfrm>
          <a:prstGeom prst="rect">
            <a:avLst/>
          </a:prstGeom>
          <a:noFill/>
        </p:spPr>
        <p:txBody>
          <a:bodyPr wrap="square" rtlCol="0">
            <a:spAutoFit/>
          </a:bodyPr>
          <a:lstStyle/>
          <a:p>
            <a:r>
              <a:rPr lang="en-US" sz="700" dirty="0" smtClean="0">
                <a:solidFill>
                  <a:srgbClr val="000000"/>
                </a:solidFill>
                <a:latin typeface="Trebuchet MS"/>
              </a:rPr>
              <a:t>Slide no. 2</a:t>
            </a:r>
            <a:endParaRPr lang="en-ZA" sz="700" dirty="0">
              <a:solidFill>
                <a:srgbClr val="000000"/>
              </a:solidFill>
              <a:latin typeface="Trebuchet MS"/>
            </a:endParaRPr>
          </a:p>
        </p:txBody>
      </p:sp>
    </p:spTree>
    <p:extLst>
      <p:ext uri="{BB962C8B-B14F-4D97-AF65-F5344CB8AC3E}">
        <p14:creationId xmlns:p14="http://schemas.microsoft.com/office/powerpoint/2010/main" val="40559637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58913" y="917575"/>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5000"/>
              </a:lnSpc>
            </a:pPr>
            <a:endParaRPr lang="en-US" sz="3600" dirty="0" smtClean="0">
              <a:solidFill>
                <a:srgbClr val="000000"/>
              </a:solidFill>
              <a:latin typeface="Trebuchet MS" charset="0"/>
              <a:ea typeface="Osaka" charset="0"/>
              <a:cs typeface="Osaka" charset="0"/>
            </a:endParaRPr>
          </a:p>
        </p:txBody>
      </p:sp>
      <p:sp>
        <p:nvSpPr>
          <p:cNvPr id="7171" name="Rectangle 3"/>
          <p:cNvSpPr>
            <a:spLocks noChangeArrowheads="1"/>
          </p:cNvSpPr>
          <p:nvPr/>
        </p:nvSpPr>
        <p:spPr bwMode="auto">
          <a:xfrm>
            <a:off x="457200" y="2286000"/>
            <a:ext cx="800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r>
              <a:rPr lang="en-US" sz="2000" b="1" dirty="0" smtClean="0">
                <a:solidFill>
                  <a:srgbClr val="000000"/>
                </a:solidFill>
                <a:latin typeface="Trebuchet MS" charset="0"/>
                <a:ea typeface="Osaka" charset="0"/>
                <a:cs typeface="Osaka" charset="0"/>
              </a:rPr>
              <a:t>Organisational Performance Results for 2016/17</a:t>
            </a:r>
            <a:endParaRPr lang="en-US" sz="2000" b="1" dirty="0">
              <a:solidFill>
                <a:srgbClr val="000000"/>
              </a:solidFill>
              <a:latin typeface="Trebuchet MS" charset="0"/>
              <a:ea typeface="Osaka" charset="0"/>
              <a:cs typeface="Osaka" charset="0"/>
            </a:endParaRPr>
          </a:p>
        </p:txBody>
      </p:sp>
      <p:sp>
        <p:nvSpPr>
          <p:cNvPr id="7172" name="Rectangle 3"/>
          <p:cNvSpPr>
            <a:spLocks noChangeArrowheads="1"/>
          </p:cNvSpPr>
          <p:nvPr/>
        </p:nvSpPr>
        <p:spPr bwMode="auto">
          <a:xfrm>
            <a:off x="1458913" y="1752601"/>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sz="2000" dirty="0">
              <a:solidFill>
                <a:srgbClr val="000000"/>
              </a:solidFill>
              <a:latin typeface="Trebuchet MS" charset="0"/>
              <a:ea typeface="Osaka" charset="0"/>
              <a:cs typeface="Osaka" charset="0"/>
            </a:endParaRPr>
          </a:p>
        </p:txBody>
      </p:sp>
      <p:sp>
        <p:nvSpPr>
          <p:cNvPr id="2" name="TextBox 1"/>
          <p:cNvSpPr txBox="1"/>
          <p:nvPr/>
        </p:nvSpPr>
        <p:spPr>
          <a:xfrm>
            <a:off x="228600" y="6324600"/>
            <a:ext cx="1054582" cy="338554"/>
          </a:xfrm>
          <a:prstGeom prst="rect">
            <a:avLst/>
          </a:prstGeom>
          <a:noFill/>
        </p:spPr>
        <p:txBody>
          <a:bodyPr wrap="square" rtlCol="0">
            <a:spAutoFit/>
          </a:bodyPr>
          <a:lstStyle/>
          <a:p>
            <a:endParaRPr lang="en-ZA" sz="800" dirty="0" smtClean="0"/>
          </a:p>
          <a:p>
            <a:r>
              <a:rPr lang="en-ZA" sz="800" dirty="0" smtClean="0"/>
              <a:t>Slide no. 20</a:t>
            </a:r>
            <a:endParaRPr lang="en-ZA" sz="800" dirty="0"/>
          </a:p>
        </p:txBody>
      </p:sp>
    </p:spTree>
    <p:extLst>
      <p:ext uri="{BB962C8B-B14F-4D97-AF65-F5344CB8AC3E}">
        <p14:creationId xmlns:p14="http://schemas.microsoft.com/office/powerpoint/2010/main" val="57771420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z="2000" b="1" dirty="0" smtClean="0"/>
              <a:t>Reporting Periods - KPIs</a:t>
            </a:r>
            <a:endParaRPr lang="en-ZA" altLang="en-US" sz="2000" b="1" dirty="0" smtClean="0"/>
          </a:p>
        </p:txBody>
      </p:sp>
      <p:graphicFrame>
        <p:nvGraphicFramePr>
          <p:cNvPr id="3" name="Table 2"/>
          <p:cNvGraphicFramePr>
            <a:graphicFrameLocks noGrp="1"/>
          </p:cNvGraphicFramePr>
          <p:nvPr>
            <p:extLst>
              <p:ext uri="{D42A27DB-BD31-4B8C-83A1-F6EECF244321}">
                <p14:modId xmlns:p14="http://schemas.microsoft.com/office/powerpoint/2010/main" val="714838236"/>
              </p:ext>
            </p:extLst>
          </p:nvPr>
        </p:nvGraphicFramePr>
        <p:xfrm>
          <a:off x="381000" y="836613"/>
          <a:ext cx="8583614" cy="5707065"/>
        </p:xfrm>
        <a:graphic>
          <a:graphicData uri="http://schemas.openxmlformats.org/drawingml/2006/table">
            <a:tbl>
              <a:tblPr firstRow="1" firstCol="1" bandRow="1"/>
              <a:tblGrid>
                <a:gridCol w="4291807">
                  <a:extLst>
                    <a:ext uri="{9D8B030D-6E8A-4147-A177-3AD203B41FA5}">
                      <a16:colId xmlns="" xmlns:a16="http://schemas.microsoft.com/office/drawing/2014/main" val="20000"/>
                    </a:ext>
                  </a:extLst>
                </a:gridCol>
                <a:gridCol w="4291807">
                  <a:extLst>
                    <a:ext uri="{9D8B030D-6E8A-4147-A177-3AD203B41FA5}">
                      <a16:colId xmlns="" xmlns:a16="http://schemas.microsoft.com/office/drawing/2014/main" val="20001"/>
                    </a:ext>
                  </a:extLst>
                </a:gridCol>
              </a:tblGrid>
              <a:tr h="217924">
                <a:tc>
                  <a:txBody>
                    <a:bodyPr/>
                    <a:lstStyle/>
                    <a:p>
                      <a:pPr>
                        <a:lnSpc>
                          <a:spcPct val="107000"/>
                        </a:lnSpc>
                        <a:spcAft>
                          <a:spcPts val="0"/>
                        </a:spcAft>
                      </a:pPr>
                      <a:r>
                        <a:rPr lang="en-ZA" sz="1400" b="1" dirty="0">
                          <a:effectLst/>
                          <a:latin typeface="+mn-lt"/>
                          <a:ea typeface="Calibri" panose="020F0502020204030204" pitchFamily="34" charset="0"/>
                          <a:cs typeface="Times New Roman" panose="02020603050405020304" pitchFamily="18" charset="0"/>
                        </a:rPr>
                        <a:t>Key Performance Indicator</a:t>
                      </a:r>
                      <a:endParaRPr lang="en-ZA" sz="1400" dirty="0">
                        <a:effectLst/>
                        <a:latin typeface="+mn-lt"/>
                        <a:ea typeface="Calibri" panose="020F0502020204030204" pitchFamily="34" charset="0"/>
                        <a:cs typeface="Times New Roman" panose="02020603050405020304" pitchFamily="18" charset="0"/>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en-ZA" sz="1400" b="1" dirty="0">
                          <a:effectLst/>
                          <a:latin typeface="+mn-lt"/>
                          <a:ea typeface="Calibri" panose="020F0502020204030204" pitchFamily="34" charset="0"/>
                          <a:cs typeface="Times New Roman" panose="02020603050405020304" pitchFamily="18" charset="0"/>
                        </a:rPr>
                        <a:t>Reporting Period</a:t>
                      </a:r>
                      <a:endParaRPr lang="en-ZA" sz="1400" dirty="0">
                        <a:effectLst/>
                        <a:latin typeface="+mn-lt"/>
                        <a:ea typeface="Calibri" panose="020F0502020204030204" pitchFamily="34" charset="0"/>
                        <a:cs typeface="Times New Roman" panose="02020603050405020304" pitchFamily="18" charset="0"/>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668333">
                <a:tc>
                  <a:txBody>
                    <a:bodyPr/>
                    <a:lstStyle/>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Number of international tourist arrivals</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b="1" dirty="0">
                          <a:effectLst/>
                          <a:latin typeface="+mn-lt"/>
                          <a:ea typeface="Calibri" panose="020F0502020204030204" pitchFamily="34" charset="0"/>
                          <a:cs typeface="Times New Roman" panose="02020603050405020304" pitchFamily="18" charset="0"/>
                        </a:rPr>
                        <a:t>January - December </a:t>
                      </a:r>
                      <a:endParaRPr lang="en-ZA" sz="1400" b="1" dirty="0" smtClean="0">
                        <a:effectLst/>
                        <a:latin typeface="+mn-l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ZA" sz="1400" dirty="0" smtClean="0">
                          <a:effectLst/>
                          <a:latin typeface="+mn-lt"/>
                          <a:ea typeface="Calibri" panose="020F0502020204030204" pitchFamily="34" charset="0"/>
                          <a:cs typeface="Times New Roman" panose="02020603050405020304" pitchFamily="18" charset="0"/>
                        </a:rPr>
                        <a:t>E.g. Q1</a:t>
                      </a:r>
                      <a:r>
                        <a:rPr lang="en-ZA" sz="1400" dirty="0">
                          <a:effectLst/>
                          <a:latin typeface="+mn-lt"/>
                          <a:ea typeface="Calibri" panose="020F0502020204030204" pitchFamily="34" charset="0"/>
                          <a:cs typeface="Times New Roman" panose="02020603050405020304" pitchFamily="18" charset="0"/>
                        </a:rPr>
                        <a:t>= January –March as approved in Strategic Plan and Annual Performance Plan</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68333">
                <a:tc>
                  <a:txBody>
                    <a:bodyPr/>
                    <a:lstStyle/>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Number of domestic holiday trips</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b="1" dirty="0">
                          <a:effectLst/>
                          <a:latin typeface="+mn-lt"/>
                          <a:ea typeface="Calibri" panose="020F0502020204030204" pitchFamily="34" charset="0"/>
                          <a:cs typeface="Times New Roman" panose="02020603050405020304" pitchFamily="18" charset="0"/>
                        </a:rPr>
                        <a:t>January - December</a:t>
                      </a:r>
                      <a:r>
                        <a:rPr lang="en-ZA" sz="1400" dirty="0">
                          <a:effectLst/>
                          <a:latin typeface="+mn-lt"/>
                          <a:ea typeface="Calibri" panose="020F0502020204030204" pitchFamily="34" charset="0"/>
                          <a:cs typeface="Times New Roman" panose="02020603050405020304" pitchFamily="18" charset="0"/>
                        </a:rPr>
                        <a:t> </a:t>
                      </a:r>
                      <a:endParaRPr lang="en-ZA" sz="1400" dirty="0" smtClean="0">
                        <a:effectLst/>
                        <a:latin typeface="+mn-l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ZA" sz="1400" dirty="0" smtClean="0">
                          <a:effectLst/>
                          <a:latin typeface="+mn-lt"/>
                          <a:ea typeface="Calibri" panose="020F0502020204030204" pitchFamily="34" charset="0"/>
                          <a:cs typeface="Times New Roman" panose="02020603050405020304" pitchFamily="18" charset="0"/>
                        </a:rPr>
                        <a:t>E.g. Q1</a:t>
                      </a:r>
                      <a:r>
                        <a:rPr lang="en-ZA" sz="1400" dirty="0">
                          <a:effectLst/>
                          <a:latin typeface="+mn-lt"/>
                          <a:ea typeface="Calibri" panose="020F0502020204030204" pitchFamily="34" charset="0"/>
                          <a:cs typeface="Times New Roman" panose="02020603050405020304" pitchFamily="18" charset="0"/>
                        </a:rPr>
                        <a:t>= January –March as approved in Strategic Plan and Annual Performance Plan</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68333">
                <a:tc>
                  <a:txBody>
                    <a:bodyPr/>
                    <a:lstStyle/>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Total revenue achieved</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b="1" dirty="0">
                          <a:effectLst/>
                          <a:latin typeface="+mn-lt"/>
                          <a:ea typeface="Calibri" panose="020F0502020204030204" pitchFamily="34" charset="0"/>
                          <a:cs typeface="Times New Roman" panose="02020603050405020304" pitchFamily="18" charset="0"/>
                        </a:rPr>
                        <a:t>January - December </a:t>
                      </a:r>
                      <a:endParaRPr lang="en-ZA" sz="1400" b="1" dirty="0" smtClean="0">
                        <a:effectLst/>
                        <a:latin typeface="+mn-l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ZA" sz="1400" dirty="0" smtClean="0">
                          <a:effectLst/>
                          <a:latin typeface="+mn-lt"/>
                          <a:ea typeface="Calibri" panose="020F0502020204030204" pitchFamily="34" charset="0"/>
                          <a:cs typeface="Times New Roman" panose="02020603050405020304" pitchFamily="18" charset="0"/>
                        </a:rPr>
                        <a:t>E.g Q1</a:t>
                      </a:r>
                      <a:r>
                        <a:rPr lang="en-ZA" sz="1400" dirty="0">
                          <a:effectLst/>
                          <a:latin typeface="+mn-lt"/>
                          <a:ea typeface="Calibri" panose="020F0502020204030204" pitchFamily="34" charset="0"/>
                          <a:cs typeface="Times New Roman" panose="02020603050405020304" pitchFamily="18" charset="0"/>
                        </a:rPr>
                        <a:t>= January –March as approved in Strategic Plan and Annual Performance Plan</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574655">
                <a:tc>
                  <a:txBody>
                    <a:bodyPr/>
                    <a:lstStyle/>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A percentage </a:t>
                      </a:r>
                      <a:r>
                        <a:rPr lang="en-ZA" sz="1400" dirty="0">
                          <a:solidFill>
                            <a:schemeClr val="tx1"/>
                          </a:solidFill>
                          <a:effectLst/>
                          <a:latin typeface="+mn-lt"/>
                          <a:ea typeface="Calibri" panose="020F0502020204030204" pitchFamily="34" charset="0"/>
                          <a:cs typeface="Times New Roman" panose="02020603050405020304" pitchFamily="18" charset="0"/>
                        </a:rPr>
                        <a:t>of brand </a:t>
                      </a:r>
                      <a:r>
                        <a:rPr lang="en-ZA" sz="1400" baseline="0" dirty="0" smtClean="0">
                          <a:solidFill>
                            <a:schemeClr val="tx1"/>
                          </a:solidFill>
                          <a:effectLst/>
                          <a:latin typeface="+mn-lt"/>
                          <a:ea typeface="Calibri" panose="020F0502020204030204" pitchFamily="34" charset="0"/>
                          <a:cs typeface="Times New Roman" panose="02020603050405020304" pitchFamily="18" charset="0"/>
                        </a:rPr>
                        <a:t>positivity </a:t>
                      </a:r>
                      <a:r>
                        <a:rPr lang="en-ZA" sz="1400" dirty="0" smtClean="0">
                          <a:effectLst/>
                          <a:latin typeface="+mn-lt"/>
                          <a:ea typeface="Calibri" panose="020F0502020204030204" pitchFamily="34" charset="0"/>
                          <a:cs typeface="Times New Roman" panose="02020603050405020304" pitchFamily="18" charset="0"/>
                        </a:rPr>
                        <a:t>of </a:t>
                      </a:r>
                      <a:r>
                        <a:rPr lang="en-ZA" sz="1400" dirty="0">
                          <a:effectLst/>
                          <a:latin typeface="+mn-lt"/>
                          <a:ea typeface="Calibri" panose="020F0502020204030204" pitchFamily="34" charset="0"/>
                          <a:cs typeface="Times New Roman" panose="02020603050405020304" pitchFamily="18" charset="0"/>
                        </a:rPr>
                        <a:t>South Africa as a tourist destination achieved </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b="1" dirty="0">
                          <a:effectLst/>
                          <a:latin typeface="+mn-lt"/>
                          <a:ea typeface="Calibri" panose="020F0502020204030204" pitchFamily="34" charset="0"/>
                          <a:cs typeface="Times New Roman" panose="02020603050405020304" pitchFamily="18" charset="0"/>
                        </a:rPr>
                        <a:t>Twice a year February and November</a:t>
                      </a:r>
                    </a:p>
                    <a:p>
                      <a:pPr marL="285750" lvl="0" indent="-285750">
                        <a:lnSpc>
                          <a:spcPct val="107000"/>
                        </a:lnSpc>
                        <a:spcAft>
                          <a:spcPts val="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Q1 and </a:t>
                      </a:r>
                      <a:r>
                        <a:rPr lang="en-ZA" sz="1400" dirty="0" smtClean="0">
                          <a:effectLst/>
                          <a:latin typeface="+mn-lt"/>
                          <a:ea typeface="Calibri" panose="020F0502020204030204" pitchFamily="34" charset="0"/>
                          <a:cs typeface="Times New Roman" panose="02020603050405020304" pitchFamily="18" charset="0"/>
                        </a:rPr>
                        <a:t>Q2 </a:t>
                      </a:r>
                      <a:r>
                        <a:rPr lang="en-ZA" sz="1400" dirty="0">
                          <a:effectLst/>
                          <a:latin typeface="+mn-lt"/>
                          <a:ea typeface="Calibri" panose="020F0502020204030204" pitchFamily="34" charset="0"/>
                          <a:cs typeface="Times New Roman" panose="02020603050405020304" pitchFamily="18" charset="0"/>
                        </a:rPr>
                        <a:t>Financial year reporting = February </a:t>
                      </a:r>
                      <a:r>
                        <a:rPr lang="en-ZA" sz="1400" dirty="0" smtClean="0">
                          <a:effectLst/>
                          <a:latin typeface="+mn-lt"/>
                          <a:ea typeface="Calibri" panose="020F0502020204030204" pitchFamily="34" charset="0"/>
                          <a:cs typeface="Times New Roman" panose="02020603050405020304" pitchFamily="18" charset="0"/>
                        </a:rPr>
                        <a:t>Brand Tracker </a:t>
                      </a:r>
                      <a:r>
                        <a:rPr lang="en-ZA" sz="1400" dirty="0">
                          <a:effectLst/>
                          <a:latin typeface="+mn-lt"/>
                          <a:ea typeface="Calibri" panose="020F0502020204030204" pitchFamily="34" charset="0"/>
                          <a:cs typeface="Times New Roman" panose="02020603050405020304" pitchFamily="18" charset="0"/>
                        </a:rPr>
                        <a:t>results</a:t>
                      </a:r>
                    </a:p>
                    <a:p>
                      <a:pPr marL="285750" lvl="0" indent="-285750">
                        <a:lnSpc>
                          <a:spcPct val="107000"/>
                        </a:lnSpc>
                        <a:spcAft>
                          <a:spcPts val="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Q3 Financial year reporting = November Brand Tracker results</a:t>
                      </a:r>
                    </a:p>
                    <a:p>
                      <a:pPr marL="285750" lvl="0" indent="-285750">
                        <a:lnSpc>
                          <a:spcPct val="107000"/>
                        </a:lnSpc>
                        <a:spcAft>
                          <a:spcPts val="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Annual Financial year reporting = Average of February and November</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871695">
                <a:tc>
                  <a:txBody>
                    <a:bodyPr/>
                    <a:lstStyle/>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Number of graded establishments</a:t>
                      </a:r>
                    </a:p>
                    <a:p>
                      <a:pPr>
                        <a:lnSpc>
                          <a:spcPct val="107000"/>
                        </a:lnSpc>
                        <a:spcAft>
                          <a:spcPts val="0"/>
                        </a:spcAft>
                      </a:pPr>
                      <a:r>
                        <a:rPr lang="en-ZA" sz="1400" b="1"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b="1" dirty="0">
                          <a:effectLst/>
                          <a:latin typeface="+mn-lt"/>
                          <a:ea typeface="Calibri" panose="020F0502020204030204" pitchFamily="34" charset="0"/>
                          <a:cs typeface="Times New Roman" panose="02020603050405020304" pitchFamily="18" charset="0"/>
                        </a:rPr>
                        <a:t>April – March </a:t>
                      </a:r>
                      <a:endParaRPr lang="en-ZA" sz="1400" b="1" dirty="0" smtClean="0">
                        <a:effectLst/>
                        <a:latin typeface="+mn-l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ZA" sz="1400" dirty="0" smtClean="0">
                          <a:effectLst/>
                          <a:latin typeface="+mn-lt"/>
                          <a:ea typeface="Calibri" panose="020F0502020204030204" pitchFamily="34" charset="0"/>
                          <a:cs typeface="Times New Roman" panose="02020603050405020304" pitchFamily="18" charset="0"/>
                        </a:rPr>
                        <a:t>aligned </a:t>
                      </a:r>
                      <a:r>
                        <a:rPr lang="en-ZA" sz="1400" dirty="0">
                          <a:effectLst/>
                          <a:latin typeface="+mn-lt"/>
                          <a:ea typeface="Calibri" panose="020F0502020204030204" pitchFamily="34" charset="0"/>
                          <a:cs typeface="Times New Roman" panose="02020603050405020304" pitchFamily="18" charset="0"/>
                        </a:rPr>
                        <a:t>to the financial year as per the approved Strategic Plan and Annual Performance </a:t>
                      </a:r>
                      <a:r>
                        <a:rPr lang="en-ZA" sz="1400" dirty="0" smtClean="0">
                          <a:effectLst/>
                          <a:latin typeface="+mn-lt"/>
                          <a:ea typeface="Calibri" panose="020F0502020204030204" pitchFamily="34" charset="0"/>
                          <a:cs typeface="Times New Roman" panose="02020603050405020304" pitchFamily="18" charset="0"/>
                        </a:rPr>
                        <a:t>Plan</a:t>
                      </a:r>
                      <a:endParaRPr lang="en-ZA" sz="1400" dirty="0">
                        <a:effectLst/>
                        <a:latin typeface="+mn-lt"/>
                        <a:ea typeface="Calibri" panose="020F0502020204030204" pitchFamily="34" charset="0"/>
                        <a:cs typeface="Times New Roman" panose="02020603050405020304" pitchFamily="18" charset="0"/>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894914">
                <a:tc>
                  <a:txBody>
                    <a:bodyPr/>
                    <a:lstStyle/>
                    <a:p>
                      <a:pPr>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Number of business events hosted in South Africa</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b="1" dirty="0">
                          <a:effectLst/>
                          <a:latin typeface="+mn-lt"/>
                          <a:ea typeface="Calibri" panose="020F0502020204030204" pitchFamily="34" charset="0"/>
                          <a:cs typeface="Times New Roman" panose="02020603050405020304" pitchFamily="18" charset="0"/>
                        </a:rPr>
                        <a:t>January - December </a:t>
                      </a:r>
                      <a:endParaRPr lang="en-ZA" sz="1400" b="1" dirty="0" smtClean="0">
                        <a:effectLst/>
                        <a:latin typeface="+mn-l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ZA" sz="1400" dirty="0" smtClean="0">
                          <a:effectLst/>
                          <a:latin typeface="+mn-lt"/>
                          <a:ea typeface="Calibri" panose="020F0502020204030204" pitchFamily="34" charset="0"/>
                          <a:cs typeface="Times New Roman" panose="02020603050405020304" pitchFamily="18" charset="0"/>
                        </a:rPr>
                        <a:t>E.g Q1 </a:t>
                      </a:r>
                      <a:r>
                        <a:rPr lang="en-ZA" sz="1400" dirty="0">
                          <a:effectLst/>
                          <a:latin typeface="+mn-lt"/>
                          <a:ea typeface="Calibri" panose="020F0502020204030204" pitchFamily="34" charset="0"/>
                          <a:cs typeface="Times New Roman" panose="02020603050405020304" pitchFamily="18" charset="0"/>
                        </a:rPr>
                        <a:t>Financial year reporting = January –March as approved in Strategic </a:t>
                      </a:r>
                      <a:r>
                        <a:rPr lang="en-ZA" sz="1400" dirty="0" smtClean="0">
                          <a:effectLst/>
                          <a:latin typeface="+mn-lt"/>
                          <a:ea typeface="Calibri" panose="020F0502020204030204" pitchFamily="34" charset="0"/>
                          <a:cs typeface="Times New Roman" panose="02020603050405020304" pitchFamily="18" charset="0"/>
                        </a:rPr>
                        <a:t>Plan</a:t>
                      </a:r>
                      <a:r>
                        <a:rPr lang="en-ZA" sz="1400" baseline="0" dirty="0" smtClean="0">
                          <a:effectLst/>
                          <a:latin typeface="+mn-lt"/>
                          <a:ea typeface="Calibri" panose="020F0502020204030204" pitchFamily="34" charset="0"/>
                          <a:cs typeface="Times New Roman" panose="02020603050405020304" pitchFamily="18" charset="0"/>
                        </a:rPr>
                        <a:t> </a:t>
                      </a:r>
                      <a:r>
                        <a:rPr lang="en-ZA" sz="1400" dirty="0" smtClean="0">
                          <a:effectLst/>
                          <a:latin typeface="+mn-lt"/>
                          <a:ea typeface="Calibri" panose="020F0502020204030204" pitchFamily="34" charset="0"/>
                          <a:cs typeface="Times New Roman" panose="02020603050405020304" pitchFamily="18" charset="0"/>
                        </a:rPr>
                        <a:t>and </a:t>
                      </a:r>
                    </a:p>
                    <a:p>
                      <a:pPr marL="0" indent="0">
                        <a:lnSpc>
                          <a:spcPct val="107000"/>
                        </a:lnSpc>
                        <a:spcAft>
                          <a:spcPts val="0"/>
                        </a:spcAft>
                        <a:buFont typeface="Arial" panose="020B0604020202020204" pitchFamily="34" charset="0"/>
                        <a:buNone/>
                      </a:pPr>
                      <a:r>
                        <a:rPr lang="en-ZA" sz="1400" dirty="0" smtClean="0">
                          <a:effectLst/>
                          <a:latin typeface="+mn-lt"/>
                          <a:ea typeface="Calibri" panose="020F0502020204030204" pitchFamily="34" charset="0"/>
                          <a:cs typeface="Times New Roman" panose="02020603050405020304" pitchFamily="18" charset="0"/>
                        </a:rPr>
                        <a:t>      Annual </a:t>
                      </a:r>
                      <a:r>
                        <a:rPr lang="en-ZA" sz="1400" dirty="0">
                          <a:effectLst/>
                          <a:latin typeface="+mn-lt"/>
                          <a:ea typeface="Calibri" panose="020F0502020204030204" pitchFamily="34" charset="0"/>
                          <a:cs typeface="Times New Roman" panose="02020603050405020304" pitchFamily="18" charset="0"/>
                        </a:rPr>
                        <a:t>Performance Plan</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2" name="TextBox 1"/>
          <p:cNvSpPr txBox="1"/>
          <p:nvPr/>
        </p:nvSpPr>
        <p:spPr>
          <a:xfrm>
            <a:off x="381000" y="6477000"/>
            <a:ext cx="862966" cy="215444"/>
          </a:xfrm>
          <a:prstGeom prst="rect">
            <a:avLst/>
          </a:prstGeom>
          <a:noFill/>
        </p:spPr>
        <p:txBody>
          <a:bodyPr wrap="square" rtlCol="0">
            <a:spAutoFit/>
          </a:bodyPr>
          <a:lstStyle/>
          <a:p>
            <a:r>
              <a:rPr lang="en-ZA" sz="800" dirty="0" smtClean="0"/>
              <a:t>Slide no 21</a:t>
            </a:r>
            <a:endParaRPr lang="en-ZA" sz="800" dirty="0"/>
          </a:p>
        </p:txBody>
      </p:sp>
    </p:spTree>
    <p:extLst>
      <p:ext uri="{BB962C8B-B14F-4D97-AF65-F5344CB8AC3E}">
        <p14:creationId xmlns:p14="http://schemas.microsoft.com/office/powerpoint/2010/main" val="2701902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z="2000" b="1" dirty="0" smtClean="0"/>
              <a:t>Organisational Performance for 2016/17</a:t>
            </a:r>
            <a:endParaRPr lang="en-ZA" altLang="en-US" sz="2000" b="1" dirty="0" smtClean="0"/>
          </a:p>
        </p:txBody>
      </p:sp>
      <p:sp>
        <p:nvSpPr>
          <p:cNvPr id="64515" name="Content Placeholder 2"/>
          <p:cNvSpPr>
            <a:spLocks noGrp="1"/>
          </p:cNvSpPr>
          <p:nvPr>
            <p:ph idx="1"/>
          </p:nvPr>
        </p:nvSpPr>
        <p:spPr>
          <a:xfrm>
            <a:off x="376238" y="762000"/>
            <a:ext cx="8382000" cy="5762625"/>
          </a:xfrm>
        </p:spPr>
        <p:txBody>
          <a:bodyPr/>
          <a:lstStyle/>
          <a:p>
            <a:pPr algn="just">
              <a:buFont typeface="Symbol" panose="05050102010706020507" pitchFamily="18" charset="2"/>
              <a:buChar char=""/>
              <a:defRPr/>
            </a:pPr>
            <a:r>
              <a:rPr lang="en-US" altLang="en-US" sz="1400" b="1" dirty="0" smtClean="0">
                <a:ea typeface="Calibri" panose="020F0502020204030204" pitchFamily="34" charset="0"/>
                <a:cs typeface="Times New Roman" panose="02020603050405020304" pitchFamily="18" charset="0"/>
              </a:rPr>
              <a:t>SA Tourism achieved annual targets for six of its 14 KPIs:</a:t>
            </a:r>
          </a:p>
          <a:p>
            <a:pPr marL="0" indent="0" algn="just">
              <a:buFont typeface="Times" panose="02020603050405020304" pitchFamily="18" charset="0"/>
              <a:buNone/>
              <a:defRPr/>
            </a:pPr>
            <a:endParaRPr lang="en-ZA" altLang="en-US" sz="1400" b="1" dirty="0" smtClean="0">
              <a:ea typeface="Calibri" panose="020F0502020204030204" pitchFamily="34" charset="0"/>
              <a:cs typeface="Times New Roman" panose="02020603050405020304" pitchFamily="18" charset="0"/>
            </a:endParaRPr>
          </a:p>
          <a:p>
            <a:pPr lvl="1" algn="just">
              <a:spcBef>
                <a:spcPts val="0"/>
              </a:spcBef>
              <a:buFont typeface="Courier New" panose="02070309020205020404" pitchFamily="49" charset="0"/>
              <a:buChar char="o"/>
              <a:defRPr/>
            </a:pPr>
            <a:r>
              <a:rPr lang="en-US" altLang="en-US" sz="1400" dirty="0" smtClean="0">
                <a:ea typeface="Calibri" panose="020F0502020204030204" pitchFamily="34" charset="0"/>
                <a:cs typeface="Times New Roman" panose="02020603050405020304" pitchFamily="18" charset="0"/>
              </a:rPr>
              <a:t>Number of international tourist arrivals achieved; </a:t>
            </a:r>
          </a:p>
          <a:p>
            <a:pPr lvl="1" algn="just">
              <a:spcBef>
                <a:spcPts val="0"/>
              </a:spcBef>
              <a:buFont typeface="Courier New" panose="02070309020205020404" pitchFamily="49" charset="0"/>
              <a:buChar char="o"/>
              <a:defRPr/>
            </a:pPr>
            <a:r>
              <a:rPr lang="en-US" altLang="en-US" sz="1400" dirty="0" smtClean="0">
                <a:ea typeface="Calibri" panose="020F0502020204030204" pitchFamily="34" charset="0"/>
                <a:cs typeface="Times New Roman" panose="02020603050405020304" pitchFamily="18" charset="0"/>
              </a:rPr>
              <a:t>Total tourism revenue achieved;</a:t>
            </a:r>
            <a:endParaRPr lang="en-ZA" altLang="en-US" sz="1400" dirty="0" smtClean="0">
              <a:ea typeface="Calibri" panose="020F0502020204030204" pitchFamily="34" charset="0"/>
              <a:cs typeface="Times New Roman" panose="02020603050405020304" pitchFamily="18" charset="0"/>
            </a:endParaRPr>
          </a:p>
          <a:p>
            <a:pPr lvl="1" algn="just">
              <a:spcBef>
                <a:spcPts val="0"/>
              </a:spcBef>
              <a:buFont typeface="Courier New" panose="02070309020205020404" pitchFamily="49" charset="0"/>
              <a:buChar char="o"/>
              <a:defRPr/>
            </a:pPr>
            <a:r>
              <a:rPr lang="en-US" altLang="en-US" sz="1400" dirty="0" smtClean="0">
                <a:ea typeface="Calibri" panose="020F0502020204030204" pitchFamily="34" charset="0"/>
                <a:cs typeface="Times New Roman" panose="02020603050405020304" pitchFamily="18" charset="0"/>
              </a:rPr>
              <a:t>Reviewed leisure tourism market portfolio;</a:t>
            </a:r>
            <a:endParaRPr lang="en-ZA" altLang="en-US" sz="1400" dirty="0" smtClean="0">
              <a:ea typeface="Calibri" panose="020F0502020204030204" pitchFamily="34" charset="0"/>
              <a:cs typeface="Times New Roman" panose="02020603050405020304" pitchFamily="18" charset="0"/>
            </a:endParaRPr>
          </a:p>
          <a:p>
            <a:pPr lvl="1" algn="just">
              <a:spcBef>
                <a:spcPts val="0"/>
              </a:spcBef>
              <a:buFont typeface="Courier New" panose="02070309020205020404" pitchFamily="49" charset="0"/>
              <a:buChar char="o"/>
              <a:defRPr/>
            </a:pPr>
            <a:r>
              <a:rPr lang="en-US" altLang="en-US" sz="1400" dirty="0" smtClean="0">
                <a:ea typeface="Calibri" panose="020F0502020204030204" pitchFamily="34" charset="0"/>
                <a:cs typeface="Times New Roman" panose="02020603050405020304" pitchFamily="18" charset="0"/>
              </a:rPr>
              <a:t>Stakeholder engagement matrix in consultation with stakeholders; </a:t>
            </a:r>
            <a:endParaRPr lang="en-ZA" altLang="en-US" sz="1400" dirty="0" smtClean="0">
              <a:ea typeface="Calibri" panose="020F0502020204030204" pitchFamily="34" charset="0"/>
              <a:cs typeface="Times New Roman" panose="02020603050405020304" pitchFamily="18" charset="0"/>
            </a:endParaRPr>
          </a:p>
          <a:p>
            <a:pPr lvl="1" algn="just">
              <a:spcBef>
                <a:spcPts val="0"/>
              </a:spcBef>
              <a:buFont typeface="Courier New" panose="02070309020205020404" pitchFamily="49" charset="0"/>
              <a:buChar char="o"/>
              <a:defRPr/>
            </a:pPr>
            <a:r>
              <a:rPr lang="en-US" altLang="en-US" sz="1400" dirty="0" smtClean="0">
                <a:ea typeface="Calibri" panose="020F0502020204030204" pitchFamily="34" charset="0"/>
                <a:cs typeface="Times New Roman" panose="02020603050405020304" pitchFamily="18" charset="0"/>
              </a:rPr>
              <a:t>Unqualified audit; and</a:t>
            </a:r>
          </a:p>
          <a:p>
            <a:pPr lvl="1" algn="just">
              <a:spcBef>
                <a:spcPts val="0"/>
              </a:spcBef>
              <a:buFont typeface="Courier New" panose="02070309020205020404" pitchFamily="49" charset="0"/>
              <a:buChar char="o"/>
              <a:defRPr/>
            </a:pPr>
            <a:r>
              <a:rPr lang="en-US" altLang="en-US" sz="1400" dirty="0" smtClean="0">
                <a:ea typeface="Calibri" panose="020F0502020204030204" pitchFamily="34" charset="0"/>
                <a:cs typeface="Times New Roman" panose="02020603050405020304" pitchFamily="18" charset="0"/>
              </a:rPr>
              <a:t>Staff turnover rate achieved.</a:t>
            </a:r>
            <a:endParaRPr lang="en-ZA" altLang="en-US" sz="1400" dirty="0" smtClean="0">
              <a:ea typeface="Calibri" panose="020F0502020204030204" pitchFamily="34" charset="0"/>
              <a:cs typeface="Times New Roman" panose="02020603050405020304" pitchFamily="18" charset="0"/>
            </a:endParaRPr>
          </a:p>
          <a:p>
            <a:pPr algn="just">
              <a:buFont typeface="Times" panose="02020603050405020304" pitchFamily="18" charset="0"/>
              <a:buNone/>
              <a:defRPr/>
            </a:pPr>
            <a:r>
              <a:rPr lang="en-US" altLang="en-US" sz="1400" dirty="0" smtClean="0">
                <a:ea typeface="Calibri" panose="020F0502020204030204" pitchFamily="34" charset="0"/>
                <a:cs typeface="Times New Roman" panose="02020603050405020304" pitchFamily="18" charset="0"/>
              </a:rPr>
              <a:t> </a:t>
            </a:r>
            <a:endParaRPr lang="en-ZA" altLang="en-US" sz="1400" dirty="0" smtClean="0">
              <a:ea typeface="Calibri" panose="020F0502020204030204" pitchFamily="34" charset="0"/>
              <a:cs typeface="Times New Roman" panose="02020603050405020304" pitchFamily="18" charset="0"/>
            </a:endParaRPr>
          </a:p>
          <a:p>
            <a:pPr algn="just">
              <a:buFont typeface="Symbol" panose="05050102010706020507" pitchFamily="18" charset="2"/>
              <a:buChar char=""/>
              <a:defRPr/>
            </a:pPr>
            <a:r>
              <a:rPr lang="en-US" altLang="en-US" sz="1400" b="1" dirty="0" smtClean="0">
                <a:ea typeface="Calibri" panose="020F0502020204030204" pitchFamily="34" charset="0"/>
                <a:cs typeface="Times New Roman" panose="02020603050405020304" pitchFamily="18" charset="0"/>
              </a:rPr>
              <a:t>SA Tourism did not achieve targets for eight of its 14 KPIs:</a:t>
            </a:r>
          </a:p>
          <a:p>
            <a:pPr marL="0" indent="0" algn="just">
              <a:buFont typeface="Times" panose="02020603050405020304" pitchFamily="18" charset="0"/>
              <a:buNone/>
              <a:defRPr/>
            </a:pPr>
            <a:endParaRPr lang="en-ZA" altLang="en-US" sz="1400" b="1" dirty="0" smtClean="0">
              <a:ea typeface="Calibri" panose="020F0502020204030204" pitchFamily="34" charset="0"/>
              <a:cs typeface="Times New Roman" panose="02020603050405020304" pitchFamily="18" charset="0"/>
            </a:endParaRPr>
          </a:p>
          <a:p>
            <a:pPr lvl="1" algn="just">
              <a:spcBef>
                <a:spcPts val="0"/>
              </a:spcBef>
              <a:buFont typeface="Courier New" panose="02070309020205020404" pitchFamily="49" charset="0"/>
              <a:buChar char="o"/>
              <a:defRPr/>
            </a:pPr>
            <a:r>
              <a:rPr lang="en-US" altLang="en-US" sz="1400" dirty="0" smtClean="0">
                <a:ea typeface="Calibri" panose="020F0502020204030204" pitchFamily="34" charset="0"/>
                <a:cs typeface="Times New Roman" panose="02020603050405020304" pitchFamily="18" charset="0"/>
              </a:rPr>
              <a:t>Number of domestic holiday trips;</a:t>
            </a:r>
          </a:p>
          <a:p>
            <a:pPr lvl="1" algn="just">
              <a:spcBef>
                <a:spcPts val="0"/>
              </a:spcBef>
              <a:buFont typeface="Courier New" panose="02070309020205020404" pitchFamily="49" charset="0"/>
              <a:buChar char="o"/>
              <a:defRPr/>
            </a:pPr>
            <a:r>
              <a:rPr lang="en-US" altLang="en-US" sz="1400" dirty="0" smtClean="0">
                <a:ea typeface="Calibri" panose="020F0502020204030204" pitchFamily="34" charset="0"/>
                <a:cs typeface="Times New Roman" panose="02020603050405020304" pitchFamily="18" charset="0"/>
              </a:rPr>
              <a:t>Number of business events hosted in South Africa;</a:t>
            </a:r>
          </a:p>
          <a:p>
            <a:pPr lvl="1" algn="just">
              <a:spcBef>
                <a:spcPts val="0"/>
              </a:spcBef>
              <a:buFont typeface="Courier New" panose="02070309020205020404" pitchFamily="49" charset="0"/>
              <a:buChar char="o"/>
              <a:defRPr/>
            </a:pPr>
            <a:r>
              <a:rPr lang="en-US" sz="1400" dirty="0">
                <a:ea typeface="Calibri" panose="020F0502020204030204" pitchFamily="34" charset="0"/>
                <a:cs typeface="Times New Roman" panose="02020603050405020304" pitchFamily="18" charset="0"/>
              </a:rPr>
              <a:t>Number of business delegates hosted in South Africa; </a:t>
            </a:r>
          </a:p>
          <a:p>
            <a:pPr lvl="1" algn="just">
              <a:spcBef>
                <a:spcPts val="0"/>
              </a:spcBef>
              <a:buFont typeface="Courier New" panose="02070309020205020404" pitchFamily="49" charset="0"/>
              <a:buChar char="o"/>
              <a:defRPr/>
            </a:pPr>
            <a:r>
              <a:rPr lang="en-US" altLang="en-US" sz="1400" dirty="0" smtClean="0">
                <a:ea typeface="Calibri" panose="020F0502020204030204" pitchFamily="34" charset="0"/>
                <a:cs typeface="Times New Roman" panose="02020603050405020304" pitchFamily="18" charset="0"/>
              </a:rPr>
              <a:t>Percentage of brand positivity achieved; </a:t>
            </a:r>
          </a:p>
          <a:p>
            <a:pPr lvl="1" algn="just">
              <a:spcBef>
                <a:spcPts val="0"/>
              </a:spcBef>
              <a:buFont typeface="Courier New" panose="02070309020205020404" pitchFamily="49" charset="0"/>
              <a:buChar char="o"/>
              <a:defRPr/>
            </a:pPr>
            <a:r>
              <a:rPr lang="en-US" sz="1400" dirty="0">
                <a:ea typeface="Calibri" panose="020F0502020204030204" pitchFamily="34" charset="0"/>
                <a:cs typeface="Times New Roman" panose="02020603050405020304" pitchFamily="18" charset="0"/>
              </a:rPr>
              <a:t>Stakeholder satisfaction score;</a:t>
            </a:r>
          </a:p>
          <a:p>
            <a:pPr lvl="1" algn="just">
              <a:spcBef>
                <a:spcPts val="0"/>
              </a:spcBef>
              <a:buFont typeface="Courier New" panose="02070309020205020404" pitchFamily="49" charset="0"/>
              <a:buChar char="o"/>
              <a:defRPr/>
            </a:pPr>
            <a:r>
              <a:rPr lang="en-US" altLang="en-US" sz="1400" dirty="0" smtClean="0">
                <a:ea typeface="Calibri" panose="020F0502020204030204" pitchFamily="34" charset="0"/>
                <a:cs typeface="Times New Roman" panose="02020603050405020304" pitchFamily="18" charset="0"/>
              </a:rPr>
              <a:t>Number of graded accommodation establishments; </a:t>
            </a:r>
          </a:p>
          <a:p>
            <a:pPr lvl="1" algn="just">
              <a:spcBef>
                <a:spcPts val="0"/>
              </a:spcBef>
              <a:buFont typeface="Courier New" panose="02070309020205020404" pitchFamily="49" charset="0"/>
              <a:buChar char="o"/>
              <a:defRPr/>
            </a:pPr>
            <a:r>
              <a:rPr lang="en-US" altLang="en-US" sz="1400" dirty="0" smtClean="0">
                <a:ea typeface="Calibri" panose="020F0502020204030204" pitchFamily="34" charset="0"/>
                <a:cs typeface="Times New Roman" panose="02020603050405020304" pitchFamily="18" charset="0"/>
              </a:rPr>
              <a:t>Number of graded rooms; and</a:t>
            </a:r>
            <a:endParaRPr lang="en-ZA" altLang="en-US" sz="1400" dirty="0">
              <a:ea typeface="Calibri" panose="020F0502020204030204" pitchFamily="34" charset="0"/>
              <a:cs typeface="Times New Roman" panose="02020603050405020304" pitchFamily="18" charset="0"/>
            </a:endParaRPr>
          </a:p>
          <a:p>
            <a:pPr lvl="1" algn="just">
              <a:spcBef>
                <a:spcPts val="0"/>
              </a:spcBef>
              <a:buFont typeface="Courier New" panose="02070309020205020404" pitchFamily="49" charset="0"/>
              <a:buChar char="o"/>
              <a:defRPr/>
            </a:pPr>
            <a:r>
              <a:rPr lang="en-US" sz="1400" dirty="0" smtClean="0">
                <a:ea typeface="Calibri" panose="020F0502020204030204" pitchFamily="34" charset="0"/>
                <a:cs typeface="Times New Roman" panose="02020603050405020304" pitchFamily="18" charset="0"/>
              </a:rPr>
              <a:t>Staff </a:t>
            </a:r>
            <a:r>
              <a:rPr lang="en-US" sz="1400" dirty="0">
                <a:ea typeface="Calibri" panose="020F0502020204030204" pitchFamily="34" charset="0"/>
                <a:cs typeface="Times New Roman" panose="02020603050405020304" pitchFamily="18" charset="0"/>
              </a:rPr>
              <a:t>satisfaction score</a:t>
            </a:r>
          </a:p>
        </p:txBody>
      </p:sp>
      <p:sp>
        <p:nvSpPr>
          <p:cNvPr id="2" name="TextBox 1"/>
          <p:cNvSpPr txBox="1"/>
          <p:nvPr/>
        </p:nvSpPr>
        <p:spPr>
          <a:xfrm>
            <a:off x="376238" y="6400800"/>
            <a:ext cx="702436" cy="215444"/>
          </a:xfrm>
          <a:prstGeom prst="rect">
            <a:avLst/>
          </a:prstGeom>
          <a:noFill/>
        </p:spPr>
        <p:txBody>
          <a:bodyPr wrap="none" rtlCol="0">
            <a:spAutoFit/>
          </a:bodyPr>
          <a:lstStyle/>
          <a:p>
            <a:r>
              <a:rPr lang="en-ZA" sz="800" dirty="0" smtClean="0"/>
              <a:t>Slide no 22</a:t>
            </a:r>
            <a:endParaRPr lang="en-ZA" sz="800" dirty="0"/>
          </a:p>
        </p:txBody>
      </p:sp>
    </p:spTree>
    <p:extLst>
      <p:ext uri="{BB962C8B-B14F-4D97-AF65-F5344CB8AC3E}">
        <p14:creationId xmlns:p14="http://schemas.microsoft.com/office/powerpoint/2010/main" val="364121704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39523163"/>
              </p:ext>
            </p:extLst>
          </p:nvPr>
        </p:nvGraphicFramePr>
        <p:xfrm>
          <a:off x="228601" y="400110"/>
          <a:ext cx="8760041" cy="5788589"/>
        </p:xfrm>
        <a:graphic>
          <a:graphicData uri="http://schemas.openxmlformats.org/drawingml/2006/table">
            <a:tbl>
              <a:tblPr firstRow="1" bandRow="1">
                <a:tableStyleId>{5C22544A-7EE6-4342-B048-85BDC9FD1C3A}</a:tableStyleId>
              </a:tblPr>
              <a:tblGrid>
                <a:gridCol w="1086242">
                  <a:extLst>
                    <a:ext uri="{9D8B030D-6E8A-4147-A177-3AD203B41FA5}">
                      <a16:colId xmlns="" xmlns:a16="http://schemas.microsoft.com/office/drawing/2014/main" val="20000"/>
                    </a:ext>
                  </a:extLst>
                </a:gridCol>
                <a:gridCol w="1064104">
                  <a:extLst>
                    <a:ext uri="{9D8B030D-6E8A-4147-A177-3AD203B41FA5}">
                      <a16:colId xmlns="" xmlns:a16="http://schemas.microsoft.com/office/drawing/2014/main" val="20001"/>
                    </a:ext>
                  </a:extLst>
                </a:gridCol>
                <a:gridCol w="1064104">
                  <a:extLst>
                    <a:ext uri="{9D8B030D-6E8A-4147-A177-3AD203B41FA5}">
                      <a16:colId xmlns="" xmlns:a16="http://schemas.microsoft.com/office/drawing/2014/main" val="20002"/>
                    </a:ext>
                  </a:extLst>
                </a:gridCol>
                <a:gridCol w="1140111">
                  <a:extLst>
                    <a:ext uri="{9D8B030D-6E8A-4147-A177-3AD203B41FA5}">
                      <a16:colId xmlns="" xmlns:a16="http://schemas.microsoft.com/office/drawing/2014/main" val="20003"/>
                    </a:ext>
                  </a:extLst>
                </a:gridCol>
                <a:gridCol w="1064104">
                  <a:extLst>
                    <a:ext uri="{9D8B030D-6E8A-4147-A177-3AD203B41FA5}">
                      <a16:colId xmlns="" xmlns:a16="http://schemas.microsoft.com/office/drawing/2014/main" val="20004"/>
                    </a:ext>
                  </a:extLst>
                </a:gridCol>
                <a:gridCol w="1064104">
                  <a:extLst>
                    <a:ext uri="{9D8B030D-6E8A-4147-A177-3AD203B41FA5}">
                      <a16:colId xmlns="" xmlns:a16="http://schemas.microsoft.com/office/drawing/2014/main" val="20005"/>
                    </a:ext>
                  </a:extLst>
                </a:gridCol>
                <a:gridCol w="2277272">
                  <a:extLst>
                    <a:ext uri="{9D8B030D-6E8A-4147-A177-3AD203B41FA5}">
                      <a16:colId xmlns="" xmlns:a16="http://schemas.microsoft.com/office/drawing/2014/main" val="20006"/>
                    </a:ext>
                  </a:extLst>
                </a:gridCol>
              </a:tblGrid>
              <a:tr h="1186109">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Strategic objectives</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Performance indicator</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Actual achievement 2015/2016</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Planned target</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2016/2017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Actual achievement</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2016/2017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Deviation from planned target to actual achievement for 2016/2017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Comment on deviations</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 xmlns:a16="http://schemas.microsoft.com/office/drawing/2014/main" val="10000"/>
                  </a:ext>
                </a:extLst>
              </a:tr>
              <a:tr h="4433581">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Contribute to the South African economy by increasing the number of travellers into and within South Africa</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Number of international tourist arrivals achieved</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8 903 773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9 077 995</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smtClean="0">
                          <a:effectLst/>
                          <a:latin typeface="+mn-lt"/>
                          <a:cs typeface="Arial" panose="020B0604020202020204" pitchFamily="34" charset="0"/>
                        </a:rPr>
                        <a:t>UNWTO Aligned:        </a:t>
                      </a:r>
                      <a:r>
                        <a:rPr lang="en-ZA" sz="1100" dirty="0" smtClean="0">
                          <a:effectLst/>
                          <a:latin typeface="+mn-lt"/>
                          <a:ea typeface="Times New Roman" panose="02020603050405020304" pitchFamily="18" charset="0"/>
                          <a:cs typeface="Arial" panose="020B0604020202020204" pitchFamily="34" charset="0"/>
                        </a:rPr>
                        <a:t>10 </a:t>
                      </a:r>
                      <a:r>
                        <a:rPr lang="en-ZA" sz="1100" dirty="0">
                          <a:effectLst/>
                          <a:latin typeface="+mn-lt"/>
                          <a:ea typeface="Times New Roman" panose="02020603050405020304" pitchFamily="18" charset="0"/>
                          <a:cs typeface="Arial" panose="020B0604020202020204" pitchFamily="34" charset="0"/>
                        </a:rPr>
                        <a:t>044 163 (January-December 2016</a:t>
                      </a:r>
                      <a:r>
                        <a:rPr lang="en-ZA" sz="1100" dirty="0" smtClean="0">
                          <a:effectLst/>
                          <a:latin typeface="+mn-lt"/>
                          <a:ea typeface="Times New Roman" panose="02020603050405020304" pitchFamily="18" charset="0"/>
                          <a:cs typeface="Arial" panose="020B0604020202020204" pitchFamily="34" charset="0"/>
                        </a:rPr>
                        <a:t>)</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Financial year:  9 945 373 </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(April 2016 –March 2017</a:t>
                      </a:r>
                      <a:r>
                        <a:rPr lang="en-ZA" sz="1100" dirty="0" smtClean="0">
                          <a:effectLst/>
                          <a:latin typeface="+mn-lt"/>
                          <a:ea typeface="Times New Roman" panose="02020603050405020304" pitchFamily="18" charset="0"/>
                          <a:cs typeface="Arial" panose="020B0604020202020204" pitchFamily="34" charset="0"/>
                        </a:rPr>
                        <a:t>)</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+10.6%</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endParaRPr lang="en-ZA" sz="1100" dirty="0" smtClean="0">
                        <a:effectLst/>
                        <a:latin typeface="+mn-lt"/>
                        <a:ea typeface="Times New Roman" panose="02020603050405020304" pitchFamily="18" charset="0"/>
                        <a:cs typeface="Arial" panose="020B0604020202020204" pitchFamily="34" charset="0"/>
                      </a:endParaRPr>
                    </a:p>
                    <a:p>
                      <a:pPr>
                        <a:spcBef>
                          <a:spcPts val="600"/>
                        </a:spcBef>
                        <a:spcAft>
                          <a:spcPts val="600"/>
                        </a:spcAft>
                      </a:pPr>
                      <a:r>
                        <a:rPr lang="en-ZA" sz="1100" dirty="0" smtClean="0">
                          <a:effectLst/>
                          <a:latin typeface="+mn-lt"/>
                          <a:ea typeface="Times New Roman" panose="02020603050405020304" pitchFamily="18" charset="0"/>
                          <a:cs typeface="Arial" panose="020B0604020202020204" pitchFamily="34" charset="0"/>
                        </a:rPr>
                        <a:t>+</a:t>
                      </a:r>
                      <a:r>
                        <a:rPr lang="en-ZA" sz="1100" dirty="0">
                          <a:effectLst/>
                          <a:latin typeface="+mn-lt"/>
                          <a:ea typeface="Times New Roman" panose="02020603050405020304" pitchFamily="18" charset="0"/>
                          <a:cs typeface="Arial" panose="020B0604020202020204" pitchFamily="34" charset="0"/>
                        </a:rPr>
                        <a:t>9.6%</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Annual target was exceeded by 10.6% due to a positive year-on-year performance in tourist arrivals of 12.8% from 8 903 773 for the period January-December of 2015 to 10 044 163 in 2016. This significant growth was experienced from all source markets and was driven by:</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Improved value-for-money perception due to the weakening of the Rand;</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Improved perception of safety vis-à-vis the global environment;                </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Economic recovery by some source markets;</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Additional visa facilitation centres across China;  </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Re-introduction of direct air routes in Brazil and China; and</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Various in-market promotional activities.</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0001"/>
                  </a:ext>
                </a:extLst>
              </a:tr>
            </a:tbl>
          </a:graphicData>
        </a:graphic>
      </p:graphicFrame>
      <p:sp>
        <p:nvSpPr>
          <p:cNvPr id="3" name="TextBox 2"/>
          <p:cNvSpPr txBox="1"/>
          <p:nvPr/>
        </p:nvSpPr>
        <p:spPr>
          <a:xfrm>
            <a:off x="152400" y="0"/>
            <a:ext cx="7448550" cy="400110"/>
          </a:xfrm>
          <a:prstGeom prst="rect">
            <a:avLst/>
          </a:prstGeom>
          <a:noFill/>
        </p:spPr>
        <p:txBody>
          <a:bodyPr wrap="square">
            <a:spAutoFit/>
          </a:bodyPr>
          <a:lstStyle/>
          <a:p>
            <a:pPr>
              <a:defRPr/>
            </a:pPr>
            <a:r>
              <a:rPr lang="en-ZA" sz="2000" b="1" dirty="0">
                <a:solidFill>
                  <a:srgbClr val="000000"/>
                </a:solidFill>
                <a:latin typeface="+mj-lt"/>
                <a:ea typeface="+mn-ea"/>
                <a:cs typeface="Arial" panose="020B0604020202020204" pitchFamily="34" charset="0"/>
              </a:rPr>
              <a:t>Performance Information </a:t>
            </a:r>
            <a:r>
              <a:rPr lang="en-ZA" sz="2000" b="1" dirty="0" smtClean="0">
                <a:solidFill>
                  <a:srgbClr val="000000"/>
                </a:solidFill>
                <a:latin typeface="+mj-lt"/>
                <a:ea typeface="+mn-ea"/>
                <a:cs typeface="Arial" panose="020B0604020202020204" pitchFamily="34" charset="0"/>
              </a:rPr>
              <a:t>2016/17</a:t>
            </a:r>
            <a:endParaRPr lang="en-ZA" sz="2000" dirty="0">
              <a:solidFill>
                <a:srgbClr val="000000"/>
              </a:solidFill>
              <a:latin typeface="+mj-lt"/>
              <a:ea typeface="+mn-ea"/>
              <a:cs typeface="Arial" panose="020B0604020202020204" pitchFamily="34" charset="0"/>
            </a:endParaRPr>
          </a:p>
        </p:txBody>
      </p:sp>
      <p:sp>
        <p:nvSpPr>
          <p:cNvPr id="2" name="TextBox 1"/>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29 - 32</a:t>
            </a:r>
            <a:endParaRPr lang="en-ZA" sz="1050" dirty="0">
              <a:latin typeface="+mj-lt"/>
            </a:endParaRPr>
          </a:p>
        </p:txBody>
      </p:sp>
    </p:spTree>
    <p:extLst>
      <p:ext uri="{BB962C8B-B14F-4D97-AF65-F5344CB8AC3E}">
        <p14:creationId xmlns:p14="http://schemas.microsoft.com/office/powerpoint/2010/main" val="234161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34712984"/>
              </p:ext>
            </p:extLst>
          </p:nvPr>
        </p:nvGraphicFramePr>
        <p:xfrm>
          <a:off x="155867" y="628710"/>
          <a:ext cx="8911931" cy="5467290"/>
        </p:xfrm>
        <a:graphic>
          <a:graphicData uri="http://schemas.openxmlformats.org/drawingml/2006/table">
            <a:tbl>
              <a:tblPr firstRow="1" bandRow="1">
                <a:tableStyleId>{5C22544A-7EE6-4342-B048-85BDC9FD1C3A}</a:tableStyleId>
              </a:tblPr>
              <a:tblGrid>
                <a:gridCol w="1273133">
                  <a:extLst>
                    <a:ext uri="{9D8B030D-6E8A-4147-A177-3AD203B41FA5}">
                      <a16:colId xmlns="" xmlns:a16="http://schemas.microsoft.com/office/drawing/2014/main" val="20000"/>
                    </a:ext>
                  </a:extLst>
                </a:gridCol>
                <a:gridCol w="1273133">
                  <a:extLst>
                    <a:ext uri="{9D8B030D-6E8A-4147-A177-3AD203B41FA5}">
                      <a16:colId xmlns="" xmlns:a16="http://schemas.microsoft.com/office/drawing/2014/main" val="20001"/>
                    </a:ext>
                  </a:extLst>
                </a:gridCol>
                <a:gridCol w="1273133">
                  <a:extLst>
                    <a:ext uri="{9D8B030D-6E8A-4147-A177-3AD203B41FA5}">
                      <a16:colId xmlns="" xmlns:a16="http://schemas.microsoft.com/office/drawing/2014/main" val="20002"/>
                    </a:ext>
                  </a:extLst>
                </a:gridCol>
                <a:gridCol w="1273133">
                  <a:extLst>
                    <a:ext uri="{9D8B030D-6E8A-4147-A177-3AD203B41FA5}">
                      <a16:colId xmlns="" xmlns:a16="http://schemas.microsoft.com/office/drawing/2014/main" val="20003"/>
                    </a:ext>
                  </a:extLst>
                </a:gridCol>
                <a:gridCol w="1273133">
                  <a:extLst>
                    <a:ext uri="{9D8B030D-6E8A-4147-A177-3AD203B41FA5}">
                      <a16:colId xmlns="" xmlns:a16="http://schemas.microsoft.com/office/drawing/2014/main" val="20004"/>
                    </a:ext>
                  </a:extLst>
                </a:gridCol>
                <a:gridCol w="1273133">
                  <a:extLst>
                    <a:ext uri="{9D8B030D-6E8A-4147-A177-3AD203B41FA5}">
                      <a16:colId xmlns="" xmlns:a16="http://schemas.microsoft.com/office/drawing/2014/main" val="20005"/>
                    </a:ext>
                  </a:extLst>
                </a:gridCol>
                <a:gridCol w="1273133">
                  <a:extLst>
                    <a:ext uri="{9D8B030D-6E8A-4147-A177-3AD203B41FA5}">
                      <a16:colId xmlns="" xmlns:a16="http://schemas.microsoft.com/office/drawing/2014/main" val="20006"/>
                    </a:ext>
                  </a:extLst>
                </a:gridCol>
              </a:tblGrid>
              <a:tr h="1360697">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Strategic objectives</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Performance indicator</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Actual achievement 2015/2016</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Planned target</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2016/2017</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Actual achievement</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2016/2017</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Deviation from planned target to actual achievement for 2016/2017</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Comment on deviations</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 xmlns:a16="http://schemas.microsoft.com/office/drawing/2014/main" val="10000"/>
                  </a:ext>
                </a:extLst>
              </a:tr>
              <a:tr h="4106593">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Contribute to the South African economy by increasing the number of travellers into and within South Africa</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 </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Number of domestic holiday trips achieved</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2 700 000</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3 059 764</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smtClean="0">
                          <a:effectLst/>
                          <a:latin typeface="+mj-lt"/>
                          <a:cs typeface="Arial" panose="020B0604020202020204" pitchFamily="34" charset="0"/>
                        </a:rPr>
                        <a:t>UNWTO Aligned: 2 </a:t>
                      </a:r>
                      <a:r>
                        <a:rPr lang="en-ZA" sz="1100" dirty="0">
                          <a:effectLst/>
                          <a:latin typeface="+mj-lt"/>
                          <a:cs typeface="Arial" panose="020B0604020202020204" pitchFamily="34" charset="0"/>
                        </a:rPr>
                        <a:t>600 000</a:t>
                      </a:r>
                      <a:endParaRPr lang="en-ZA" sz="1100" dirty="0">
                        <a:effectLst/>
                        <a:latin typeface="+mj-lt"/>
                        <a:cs typeface="Times New Roman" panose="02020603050405020304" pitchFamily="18" charset="0"/>
                      </a:endParaRPr>
                    </a:p>
                    <a:p>
                      <a:pPr>
                        <a:spcBef>
                          <a:spcPts val="600"/>
                        </a:spcBef>
                        <a:spcAft>
                          <a:spcPts val="600"/>
                        </a:spcAft>
                      </a:pPr>
                      <a:r>
                        <a:rPr lang="en-ZA" sz="1100" dirty="0">
                          <a:effectLst/>
                          <a:latin typeface="+mj-lt"/>
                          <a:cs typeface="Arial" panose="020B0604020202020204" pitchFamily="34" charset="0"/>
                        </a:rPr>
                        <a:t>(January-December 2016</a:t>
                      </a:r>
                      <a:r>
                        <a:rPr lang="en-ZA" sz="1100" dirty="0" smtClean="0">
                          <a:effectLst/>
                          <a:latin typeface="+mj-lt"/>
                          <a:cs typeface="Arial" panose="020B0604020202020204" pitchFamily="34" charset="0"/>
                        </a:rPr>
                        <a:t>)</a:t>
                      </a:r>
                      <a:endParaRPr lang="en-ZA" sz="1100" dirty="0">
                        <a:effectLst/>
                        <a:latin typeface="+mj-lt"/>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 </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cs typeface="Arial" panose="020B0604020202020204" pitchFamily="34" charset="0"/>
                        </a:rPr>
                        <a:t>Financial year:  </a:t>
                      </a:r>
                      <a:r>
                        <a:rPr lang="en-ZA" sz="1100" dirty="0" smtClean="0">
                          <a:effectLst/>
                          <a:latin typeface="+mj-lt"/>
                          <a:cs typeface="Arial" panose="020B0604020202020204" pitchFamily="34" charset="0"/>
                        </a:rPr>
                        <a:t>   2 </a:t>
                      </a:r>
                      <a:r>
                        <a:rPr lang="en-ZA" sz="1100" dirty="0">
                          <a:effectLst/>
                          <a:latin typeface="+mj-lt"/>
                          <a:cs typeface="Arial" panose="020B0604020202020204" pitchFamily="34" charset="0"/>
                        </a:rPr>
                        <a:t>950 000 </a:t>
                      </a:r>
                      <a:endParaRPr lang="en-ZA" sz="1100" dirty="0">
                        <a:effectLst/>
                        <a:latin typeface="+mj-lt"/>
                        <a:cs typeface="Times New Roman" panose="02020603050405020304" pitchFamily="18" charset="0"/>
                      </a:endParaRPr>
                    </a:p>
                    <a:p>
                      <a:pPr>
                        <a:spcBef>
                          <a:spcPts val="600"/>
                        </a:spcBef>
                        <a:spcAft>
                          <a:spcPts val="600"/>
                        </a:spcAft>
                      </a:pPr>
                      <a:r>
                        <a:rPr lang="en-ZA" sz="1100" dirty="0">
                          <a:effectLst/>
                          <a:latin typeface="+mj-lt"/>
                          <a:cs typeface="Arial" panose="020B0604020202020204" pitchFamily="34" charset="0"/>
                        </a:rPr>
                        <a:t>(April 2016 –March 2017)</a:t>
                      </a:r>
                      <a:r>
                        <a:rPr lang="en-ZA" sz="1100" baseline="30000" dirty="0">
                          <a:effectLst/>
                          <a:latin typeface="+mj-lt"/>
                          <a:cs typeface="Arial" panose="020B0604020202020204" pitchFamily="34" charset="0"/>
                        </a:rPr>
                        <a:t> </a:t>
                      </a:r>
                      <a:endParaRPr lang="en-ZA" sz="1100" dirty="0">
                        <a:effectLst/>
                        <a:latin typeface="+mj-lt"/>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-15%</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 </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-3.6%</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Target was not met due to an overall decline in the number of trips taken, from 24.5 million in 2015 to 24.3 million in 2016. The South African economy was constrained resulting in a decline in disposable income, with affordability remaining the main deterrent to taking a trip i.e.  fewer holiday trips.</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0001"/>
                  </a:ext>
                </a:extLst>
              </a:tr>
            </a:tbl>
          </a:graphicData>
        </a:graphic>
      </p:graphicFrame>
      <p:sp>
        <p:nvSpPr>
          <p:cNvPr id="5" name="TextBox 4"/>
          <p:cNvSpPr txBox="1"/>
          <p:nvPr/>
        </p:nvSpPr>
        <p:spPr>
          <a:xfrm>
            <a:off x="152400" y="76200"/>
            <a:ext cx="7561898" cy="400110"/>
          </a:xfrm>
          <a:prstGeom prst="rect">
            <a:avLst/>
          </a:prstGeom>
          <a:noFill/>
        </p:spPr>
        <p:txBody>
          <a:bodyPr wrap="square">
            <a:spAutoFit/>
          </a:bodyPr>
          <a:lstStyle/>
          <a:p>
            <a:pPr>
              <a:defRPr/>
            </a:pPr>
            <a:r>
              <a:rPr lang="en-ZA" sz="2000" b="1" dirty="0">
                <a:solidFill>
                  <a:srgbClr val="000000"/>
                </a:solidFill>
                <a:latin typeface="+mj-lt"/>
                <a:ea typeface="+mn-ea"/>
                <a:cs typeface="Arial" panose="020B0604020202020204" pitchFamily="34" charset="0"/>
              </a:rPr>
              <a:t>Performance Information </a:t>
            </a:r>
            <a:r>
              <a:rPr lang="en-ZA" sz="2000" b="1" dirty="0" smtClean="0">
                <a:solidFill>
                  <a:srgbClr val="000000"/>
                </a:solidFill>
                <a:latin typeface="+mj-lt"/>
                <a:ea typeface="+mn-ea"/>
                <a:cs typeface="Arial" panose="020B0604020202020204" pitchFamily="34" charset="0"/>
              </a:rPr>
              <a:t>2016/17</a:t>
            </a:r>
            <a:endParaRPr lang="en-ZA" sz="2000" dirty="0">
              <a:solidFill>
                <a:srgbClr val="000000"/>
              </a:solidFill>
              <a:latin typeface="+mj-lt"/>
              <a:ea typeface="+mn-ea"/>
              <a:cs typeface="Arial" panose="020B0604020202020204" pitchFamily="34" charset="0"/>
            </a:endParaRPr>
          </a:p>
        </p:txBody>
      </p:sp>
      <p:sp>
        <p:nvSpPr>
          <p:cNvPr id="4" name="TextBox 3"/>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29 - 32</a:t>
            </a:r>
            <a:endParaRPr lang="en-ZA" sz="1050" dirty="0">
              <a:latin typeface="+mj-lt"/>
            </a:endParaRPr>
          </a:p>
        </p:txBody>
      </p:sp>
    </p:spTree>
    <p:extLst>
      <p:ext uri="{BB962C8B-B14F-4D97-AF65-F5344CB8AC3E}">
        <p14:creationId xmlns:p14="http://schemas.microsoft.com/office/powerpoint/2010/main" val="1864986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21636586"/>
              </p:ext>
            </p:extLst>
          </p:nvPr>
        </p:nvGraphicFramePr>
        <p:xfrm>
          <a:off x="155867" y="628711"/>
          <a:ext cx="8911931" cy="5391089"/>
        </p:xfrm>
        <a:graphic>
          <a:graphicData uri="http://schemas.openxmlformats.org/drawingml/2006/table">
            <a:tbl>
              <a:tblPr firstRow="1" bandRow="1">
                <a:tableStyleId>{5C22544A-7EE6-4342-B048-85BDC9FD1C3A}</a:tableStyleId>
              </a:tblPr>
              <a:tblGrid>
                <a:gridCol w="1273133">
                  <a:extLst>
                    <a:ext uri="{9D8B030D-6E8A-4147-A177-3AD203B41FA5}">
                      <a16:colId xmlns="" xmlns:a16="http://schemas.microsoft.com/office/drawing/2014/main" val="20000"/>
                    </a:ext>
                  </a:extLst>
                </a:gridCol>
                <a:gridCol w="1273133">
                  <a:extLst>
                    <a:ext uri="{9D8B030D-6E8A-4147-A177-3AD203B41FA5}">
                      <a16:colId xmlns="" xmlns:a16="http://schemas.microsoft.com/office/drawing/2014/main" val="20001"/>
                    </a:ext>
                  </a:extLst>
                </a:gridCol>
                <a:gridCol w="1273133">
                  <a:extLst>
                    <a:ext uri="{9D8B030D-6E8A-4147-A177-3AD203B41FA5}">
                      <a16:colId xmlns="" xmlns:a16="http://schemas.microsoft.com/office/drawing/2014/main" val="20002"/>
                    </a:ext>
                  </a:extLst>
                </a:gridCol>
                <a:gridCol w="1273133">
                  <a:extLst>
                    <a:ext uri="{9D8B030D-6E8A-4147-A177-3AD203B41FA5}">
                      <a16:colId xmlns="" xmlns:a16="http://schemas.microsoft.com/office/drawing/2014/main" val="20003"/>
                    </a:ext>
                  </a:extLst>
                </a:gridCol>
                <a:gridCol w="1273133">
                  <a:extLst>
                    <a:ext uri="{9D8B030D-6E8A-4147-A177-3AD203B41FA5}">
                      <a16:colId xmlns="" xmlns:a16="http://schemas.microsoft.com/office/drawing/2014/main" val="20004"/>
                    </a:ext>
                  </a:extLst>
                </a:gridCol>
                <a:gridCol w="1273133">
                  <a:extLst>
                    <a:ext uri="{9D8B030D-6E8A-4147-A177-3AD203B41FA5}">
                      <a16:colId xmlns="" xmlns:a16="http://schemas.microsoft.com/office/drawing/2014/main" val="20005"/>
                    </a:ext>
                  </a:extLst>
                </a:gridCol>
                <a:gridCol w="1273133">
                  <a:extLst>
                    <a:ext uri="{9D8B030D-6E8A-4147-A177-3AD203B41FA5}">
                      <a16:colId xmlns="" xmlns:a16="http://schemas.microsoft.com/office/drawing/2014/main" val="20006"/>
                    </a:ext>
                  </a:extLst>
                </a:gridCol>
              </a:tblGrid>
              <a:tr h="1047843">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Strategic objectives</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Performance indicator</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Actual achievement 2015/2016</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Planned target</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2016/2017</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Actual achievement</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2016/2017</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Deviation from planned target to actual achievement for 2016/2017</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Comment on deviations</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 xmlns:a16="http://schemas.microsoft.com/office/drawing/2014/main" val="10000"/>
                  </a:ext>
                </a:extLst>
              </a:tr>
              <a:tr h="914534">
                <a:tc rowSpan="3">
                  <a:txBody>
                    <a:bodyPr/>
                    <a:lstStyle/>
                    <a:p>
                      <a:pPr marL="0" marR="0" lvl="0" indent="0" algn="l" defTabSz="342900" rtl="0" eaLnBrk="1" fontAlgn="auto" latinLnBrk="0" hangingPunct="1">
                        <a:lnSpc>
                          <a:spcPct val="100000"/>
                        </a:lnSpc>
                        <a:spcBef>
                          <a:spcPts val="600"/>
                        </a:spcBef>
                        <a:spcAft>
                          <a:spcPts val="60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mj-lt"/>
                          <a:ea typeface="Times New Roman" panose="02020603050405020304" pitchFamily="18" charset="0"/>
                          <a:cs typeface="Arial" panose="020B0604020202020204" pitchFamily="34" charset="0"/>
                        </a:rPr>
                        <a:t>Contribute to the South African economy by increasing the number of travellers into and within South Africa</a:t>
                      </a:r>
                      <a:endParaRPr kumimoji="0" lang="en-ZA" sz="1100" b="0" i="0" u="none" strike="noStrike" kern="1200" cap="none" spc="0" normalizeH="0" baseline="0" noProof="0" dirty="0" smtClean="0">
                        <a:ln>
                          <a:noFill/>
                        </a:ln>
                        <a:solidFill>
                          <a:srgbClr val="000000"/>
                        </a:solidFill>
                        <a:effectLst/>
                        <a:uLnTx/>
                        <a:uFillTx/>
                        <a:latin typeface="+mj-lt"/>
                        <a:ea typeface="Times New Roman" panose="02020603050405020304" pitchFamily="18" charset="0"/>
                        <a:cs typeface="Times New Roman" panose="02020603050405020304" pitchFamily="18" charset="0"/>
                      </a:endParaRPr>
                    </a:p>
                    <a:p>
                      <a:pPr>
                        <a:spcBef>
                          <a:spcPts val="600"/>
                        </a:spcBef>
                        <a:spcAft>
                          <a:spcPts val="600"/>
                        </a:spcAft>
                      </a:pP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Number of business events  hosted in South Africa</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108</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138</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smtClean="0">
                          <a:effectLst/>
                          <a:latin typeface="+mj-lt"/>
                          <a:ea typeface="Times New Roman" panose="02020603050405020304" pitchFamily="18" charset="0"/>
                          <a:cs typeface="Arial" panose="020B0604020202020204" pitchFamily="34" charset="0"/>
                        </a:rPr>
                        <a:t>125</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-9.4%</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rowSpan="2">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Target was not achieved due to </a:t>
                      </a:r>
                      <a:r>
                        <a:rPr lang="en-ZA" sz="1100" dirty="0" smtClean="0">
                          <a:effectLst/>
                          <a:latin typeface="+mj-lt"/>
                          <a:ea typeface="Times New Roman" panose="02020603050405020304" pitchFamily="18" charset="0"/>
                          <a:cs typeface="Arial" panose="020B0604020202020204" pitchFamily="34" charset="0"/>
                        </a:rPr>
                        <a:t>ICCA  disqualifying 16 </a:t>
                      </a:r>
                      <a:r>
                        <a:rPr lang="en-ZA" sz="1100" dirty="0">
                          <a:effectLst/>
                          <a:latin typeface="+mj-lt"/>
                          <a:ea typeface="Times New Roman" panose="02020603050405020304" pitchFamily="18" charset="0"/>
                          <a:cs typeface="Arial" panose="020B0604020202020204" pitchFamily="34" charset="0"/>
                        </a:rPr>
                        <a:t>out of 141 events </a:t>
                      </a:r>
                      <a:r>
                        <a:rPr lang="en-ZA" sz="1100" dirty="0" smtClean="0">
                          <a:effectLst/>
                          <a:latin typeface="+mj-lt"/>
                          <a:ea typeface="Times New Roman" panose="02020603050405020304" pitchFamily="18" charset="0"/>
                          <a:cs typeface="Arial" panose="020B0604020202020204" pitchFamily="34" charset="0"/>
                        </a:rPr>
                        <a:t>that </a:t>
                      </a:r>
                      <a:r>
                        <a:rPr lang="en-ZA" sz="1100" dirty="0">
                          <a:effectLst/>
                          <a:latin typeface="+mj-lt"/>
                          <a:ea typeface="Times New Roman" panose="02020603050405020304" pitchFamily="18" charset="0"/>
                          <a:cs typeface="Arial" panose="020B0604020202020204" pitchFamily="34" charset="0"/>
                        </a:rPr>
                        <a:t>were hosted and submitted by South Africa. </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 </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0001"/>
                  </a:ext>
                </a:extLst>
              </a:tr>
              <a:tr h="1416737">
                <a:tc vMerge="1">
                  <a:txBody>
                    <a:bodyPr/>
                    <a:lstStyle/>
                    <a:p>
                      <a:pPr>
                        <a:spcBef>
                          <a:spcPts val="600"/>
                        </a:spcBef>
                        <a:spcAft>
                          <a:spcPts val="6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Number of business delegates hosted in South Africa</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New KPI</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77 567</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73 </a:t>
                      </a:r>
                      <a:r>
                        <a:rPr lang="en-ZA" sz="1100" dirty="0" smtClean="0">
                          <a:effectLst/>
                          <a:latin typeface="+mj-lt"/>
                          <a:ea typeface="Times New Roman" panose="02020603050405020304" pitchFamily="18" charset="0"/>
                          <a:cs typeface="Arial" panose="020B0604020202020204" pitchFamily="34" charset="0"/>
                        </a:rPr>
                        <a:t>866</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-4.8%</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vMerge="1">
                  <a:txBody>
                    <a:bodyPr/>
                    <a:lstStyle/>
                    <a:p>
                      <a:endParaRPr lang="en-ZA"/>
                    </a:p>
                  </a:txBody>
                  <a:tcPr>
                    <a:solidFill>
                      <a:schemeClr val="bg1">
                        <a:lumMod val="95000"/>
                      </a:schemeClr>
                    </a:solidFill>
                  </a:tcPr>
                </a:tc>
                <a:extLst>
                  <a:ext uri="{0D108BD9-81ED-4DB2-BD59-A6C34878D82A}">
                    <a16:rowId xmlns="" xmlns:a16="http://schemas.microsoft.com/office/drawing/2014/main" val="3976978880"/>
                  </a:ext>
                </a:extLst>
              </a:tr>
              <a:tr h="2011975">
                <a:tc vMerge="1">
                  <a:txBody>
                    <a:bodyPr/>
                    <a:lstStyle/>
                    <a:p>
                      <a:pPr>
                        <a:spcBef>
                          <a:spcPts val="600"/>
                        </a:spcBef>
                        <a:spcAft>
                          <a:spcPts val="60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Total tourism revenue achieved  (billion rand)</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R91.7 billion</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 </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R95.7 billion</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smtClean="0">
                          <a:effectLst/>
                          <a:latin typeface="+mj-lt"/>
                          <a:cs typeface="Arial" panose="020B0604020202020204" pitchFamily="34" charset="0"/>
                        </a:rPr>
                        <a:t>UNWTO Aligned: R102 </a:t>
                      </a:r>
                      <a:r>
                        <a:rPr lang="en-ZA" sz="1100" dirty="0">
                          <a:effectLst/>
                          <a:latin typeface="+mj-lt"/>
                          <a:cs typeface="Arial" panose="020B0604020202020204" pitchFamily="34" charset="0"/>
                        </a:rPr>
                        <a:t>billion</a:t>
                      </a:r>
                      <a:endParaRPr lang="en-ZA" sz="1100" dirty="0">
                        <a:effectLst/>
                        <a:latin typeface="+mj-lt"/>
                        <a:cs typeface="Times New Roman" panose="02020603050405020304" pitchFamily="18" charset="0"/>
                      </a:endParaRPr>
                    </a:p>
                    <a:p>
                      <a:pPr>
                        <a:spcBef>
                          <a:spcPts val="600"/>
                        </a:spcBef>
                        <a:spcAft>
                          <a:spcPts val="600"/>
                        </a:spcAft>
                      </a:pPr>
                      <a:r>
                        <a:rPr lang="en-ZA" sz="1100" dirty="0">
                          <a:effectLst/>
                          <a:latin typeface="+mj-lt"/>
                          <a:cs typeface="Arial" panose="020B0604020202020204" pitchFamily="34" charset="0"/>
                        </a:rPr>
                        <a:t>(January-December 2016</a:t>
                      </a:r>
                      <a:r>
                        <a:rPr lang="en-ZA" sz="1100" dirty="0" smtClean="0">
                          <a:effectLst/>
                          <a:latin typeface="+mj-lt"/>
                          <a:cs typeface="Arial" panose="020B0604020202020204" pitchFamily="34" charset="0"/>
                        </a:rPr>
                        <a:t>)</a:t>
                      </a:r>
                      <a:endParaRPr lang="en-ZA" sz="1100" dirty="0">
                        <a:effectLst/>
                        <a:latin typeface="+mj-lt"/>
                        <a:cs typeface="Times New Roman" panose="02020603050405020304" pitchFamily="18" charset="0"/>
                      </a:endParaRPr>
                    </a:p>
                    <a:p>
                      <a:pPr>
                        <a:spcBef>
                          <a:spcPts val="600"/>
                        </a:spcBef>
                        <a:spcAft>
                          <a:spcPts val="600"/>
                        </a:spcAft>
                      </a:pPr>
                      <a:r>
                        <a:rPr lang="en-ZA" sz="1100" dirty="0" smtClean="0">
                          <a:effectLst/>
                          <a:latin typeface="+mj-lt"/>
                          <a:cs typeface="Arial" panose="020B0604020202020204" pitchFamily="34" charset="0"/>
                        </a:rPr>
                        <a:t>Financial </a:t>
                      </a:r>
                      <a:r>
                        <a:rPr lang="en-ZA" sz="1100" dirty="0">
                          <a:effectLst/>
                          <a:latin typeface="+mj-lt"/>
                          <a:cs typeface="Arial" panose="020B0604020202020204" pitchFamily="34" charset="0"/>
                        </a:rPr>
                        <a:t>year:  R95.1 billion </a:t>
                      </a:r>
                      <a:endParaRPr lang="en-ZA" sz="1100" dirty="0">
                        <a:effectLst/>
                        <a:latin typeface="+mj-lt"/>
                        <a:cs typeface="Times New Roman" panose="02020603050405020304" pitchFamily="18" charset="0"/>
                      </a:endParaRPr>
                    </a:p>
                    <a:p>
                      <a:pPr>
                        <a:spcBef>
                          <a:spcPts val="600"/>
                        </a:spcBef>
                        <a:spcAft>
                          <a:spcPts val="600"/>
                        </a:spcAft>
                      </a:pPr>
                      <a:r>
                        <a:rPr lang="en-ZA" sz="1100" dirty="0">
                          <a:effectLst/>
                          <a:latin typeface="+mj-lt"/>
                          <a:cs typeface="Arial" panose="020B0604020202020204" pitchFamily="34" charset="0"/>
                        </a:rPr>
                        <a:t>(April 2016 –March 2017</a:t>
                      </a:r>
                      <a:r>
                        <a:rPr lang="en-ZA" sz="1100" dirty="0" smtClean="0">
                          <a:effectLst/>
                          <a:latin typeface="+mj-lt"/>
                          <a:cs typeface="Arial" panose="020B0604020202020204" pitchFamily="34" charset="0"/>
                        </a:rPr>
                        <a:t>)</a:t>
                      </a:r>
                      <a:endParaRPr lang="en-ZA" sz="1100" dirty="0">
                        <a:effectLst/>
                        <a:latin typeface="+mj-lt"/>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+6.6%</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endParaRPr lang="en-ZA" sz="1100" dirty="0" smtClean="0">
                        <a:effectLst/>
                        <a:latin typeface="+mj-lt"/>
                        <a:ea typeface="Times New Roman" panose="02020603050405020304" pitchFamily="18" charset="0"/>
                        <a:cs typeface="Arial" panose="020B0604020202020204" pitchFamily="34" charset="0"/>
                      </a:endParaRPr>
                    </a:p>
                    <a:p>
                      <a:pPr>
                        <a:spcBef>
                          <a:spcPts val="600"/>
                        </a:spcBef>
                        <a:spcAft>
                          <a:spcPts val="600"/>
                        </a:spcAft>
                      </a:pPr>
                      <a:endParaRPr lang="en-ZA" sz="1100" dirty="0" smtClean="0">
                        <a:effectLst/>
                        <a:latin typeface="+mj-lt"/>
                        <a:ea typeface="Times New Roman" panose="02020603050405020304" pitchFamily="18" charset="0"/>
                        <a:cs typeface="Arial" panose="020B0604020202020204" pitchFamily="34" charset="0"/>
                      </a:endParaRPr>
                    </a:p>
                    <a:p>
                      <a:pPr>
                        <a:spcBef>
                          <a:spcPts val="600"/>
                        </a:spcBef>
                        <a:spcAft>
                          <a:spcPts val="600"/>
                        </a:spcAft>
                      </a:pPr>
                      <a:endParaRPr lang="en-ZA" sz="1100" dirty="0" smtClean="0">
                        <a:effectLst/>
                        <a:latin typeface="+mj-lt"/>
                        <a:ea typeface="Times New Roman" panose="02020603050405020304" pitchFamily="18" charset="0"/>
                        <a:cs typeface="Arial" panose="020B0604020202020204" pitchFamily="34" charset="0"/>
                      </a:endParaRPr>
                    </a:p>
                    <a:p>
                      <a:pPr>
                        <a:spcBef>
                          <a:spcPts val="600"/>
                        </a:spcBef>
                        <a:spcAft>
                          <a:spcPts val="600"/>
                        </a:spcAft>
                      </a:pPr>
                      <a:r>
                        <a:rPr lang="en-ZA" sz="1100" dirty="0" smtClean="0">
                          <a:effectLst/>
                          <a:latin typeface="+mj-lt"/>
                          <a:ea typeface="Times New Roman" panose="02020603050405020304" pitchFamily="18" charset="0"/>
                          <a:cs typeface="Arial" panose="020B0604020202020204" pitchFamily="34" charset="0"/>
                        </a:rPr>
                        <a:t>-</a:t>
                      </a:r>
                      <a:r>
                        <a:rPr lang="en-ZA" sz="1100" dirty="0">
                          <a:effectLst/>
                          <a:latin typeface="+mj-lt"/>
                          <a:ea typeface="Times New Roman" panose="02020603050405020304" pitchFamily="18" charset="0"/>
                          <a:cs typeface="Arial" panose="020B0604020202020204" pitchFamily="34" charset="0"/>
                        </a:rPr>
                        <a:t>0.6%</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Target was exceeded due to the 12.3% growth in Total Domestic Direct Spend (TDDS) </a:t>
                      </a:r>
                      <a:r>
                        <a:rPr lang="en-ZA" sz="1100" dirty="0" smtClean="0">
                          <a:effectLst/>
                          <a:latin typeface="+mj-lt"/>
                          <a:ea typeface="Times New Roman" panose="02020603050405020304" pitchFamily="18" charset="0"/>
                          <a:cs typeface="Arial" panose="020B0604020202020204" pitchFamily="34" charset="0"/>
                        </a:rPr>
                        <a:t>(slide 15) and </a:t>
                      </a:r>
                      <a:r>
                        <a:rPr lang="en-ZA" sz="1100" dirty="0">
                          <a:effectLst/>
                          <a:latin typeface="+mj-lt"/>
                          <a:ea typeface="Times New Roman" panose="02020603050405020304" pitchFamily="18" charset="0"/>
                          <a:cs typeface="Arial" panose="020B0604020202020204" pitchFamily="34" charset="0"/>
                        </a:rPr>
                        <a:t>the 11% growth in Total Tourist Foreign Direct Spend (TTFDS</a:t>
                      </a:r>
                      <a:r>
                        <a:rPr lang="en-ZA" sz="1100" dirty="0" smtClean="0">
                          <a:effectLst/>
                          <a:latin typeface="+mj-lt"/>
                          <a:ea typeface="Times New Roman" panose="02020603050405020304" pitchFamily="18" charset="0"/>
                          <a:cs typeface="Arial" panose="020B0604020202020204" pitchFamily="34" charset="0"/>
                        </a:rPr>
                        <a:t>) (slide 13). </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2064564385"/>
                  </a:ext>
                </a:extLst>
              </a:tr>
            </a:tbl>
          </a:graphicData>
        </a:graphic>
      </p:graphicFrame>
      <p:sp>
        <p:nvSpPr>
          <p:cNvPr id="5" name="TextBox 4"/>
          <p:cNvSpPr txBox="1"/>
          <p:nvPr/>
        </p:nvSpPr>
        <p:spPr>
          <a:xfrm>
            <a:off x="228600" y="152400"/>
            <a:ext cx="7485698" cy="400110"/>
          </a:xfrm>
          <a:prstGeom prst="rect">
            <a:avLst/>
          </a:prstGeom>
          <a:noFill/>
        </p:spPr>
        <p:txBody>
          <a:bodyPr wrap="square">
            <a:spAutoFit/>
          </a:bodyPr>
          <a:lstStyle/>
          <a:p>
            <a:pPr>
              <a:defRPr/>
            </a:pPr>
            <a:r>
              <a:rPr lang="en-ZA" sz="2000" b="1" dirty="0">
                <a:solidFill>
                  <a:srgbClr val="000000"/>
                </a:solidFill>
                <a:latin typeface="+mj-lt"/>
                <a:ea typeface="+mn-ea"/>
                <a:cs typeface="Arial" panose="020B0604020202020204" pitchFamily="34" charset="0"/>
              </a:rPr>
              <a:t>Performance Information </a:t>
            </a:r>
            <a:r>
              <a:rPr lang="en-ZA" sz="2000" b="1" dirty="0" smtClean="0">
                <a:solidFill>
                  <a:srgbClr val="000000"/>
                </a:solidFill>
                <a:latin typeface="+mj-lt"/>
                <a:ea typeface="+mn-ea"/>
                <a:cs typeface="Arial" panose="020B0604020202020204" pitchFamily="34" charset="0"/>
              </a:rPr>
              <a:t>2016/17</a:t>
            </a:r>
            <a:endParaRPr lang="en-ZA" sz="2000" dirty="0">
              <a:solidFill>
                <a:srgbClr val="000000"/>
              </a:solidFill>
              <a:latin typeface="+mj-lt"/>
              <a:ea typeface="+mn-ea"/>
              <a:cs typeface="Arial" panose="020B0604020202020204" pitchFamily="34" charset="0"/>
            </a:endParaRPr>
          </a:p>
        </p:txBody>
      </p:sp>
      <p:sp>
        <p:nvSpPr>
          <p:cNvPr id="7" name="TextBox 6"/>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29 - 32</a:t>
            </a:r>
            <a:endParaRPr lang="en-ZA" sz="1050" dirty="0">
              <a:latin typeface="+mj-lt"/>
            </a:endParaRPr>
          </a:p>
        </p:txBody>
      </p:sp>
    </p:spTree>
    <p:extLst>
      <p:ext uri="{BB962C8B-B14F-4D97-AF65-F5344CB8AC3E}">
        <p14:creationId xmlns:p14="http://schemas.microsoft.com/office/powerpoint/2010/main" val="212456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99867967"/>
              </p:ext>
            </p:extLst>
          </p:nvPr>
        </p:nvGraphicFramePr>
        <p:xfrm>
          <a:off x="152403" y="400111"/>
          <a:ext cx="8915396" cy="5695889"/>
        </p:xfrm>
        <a:graphic>
          <a:graphicData uri="http://schemas.openxmlformats.org/drawingml/2006/table">
            <a:tbl>
              <a:tblPr firstRow="1" bandRow="1">
                <a:tableStyleId>{5C22544A-7EE6-4342-B048-85BDC9FD1C3A}</a:tableStyleId>
              </a:tblPr>
              <a:tblGrid>
                <a:gridCol w="1273628">
                  <a:extLst>
                    <a:ext uri="{9D8B030D-6E8A-4147-A177-3AD203B41FA5}">
                      <a16:colId xmlns="" xmlns:a16="http://schemas.microsoft.com/office/drawing/2014/main" val="20000"/>
                    </a:ext>
                  </a:extLst>
                </a:gridCol>
                <a:gridCol w="1273628">
                  <a:extLst>
                    <a:ext uri="{9D8B030D-6E8A-4147-A177-3AD203B41FA5}">
                      <a16:colId xmlns="" xmlns:a16="http://schemas.microsoft.com/office/drawing/2014/main" val="20001"/>
                    </a:ext>
                  </a:extLst>
                </a:gridCol>
                <a:gridCol w="1273628">
                  <a:extLst>
                    <a:ext uri="{9D8B030D-6E8A-4147-A177-3AD203B41FA5}">
                      <a16:colId xmlns="" xmlns:a16="http://schemas.microsoft.com/office/drawing/2014/main" val="20002"/>
                    </a:ext>
                  </a:extLst>
                </a:gridCol>
                <a:gridCol w="1273628">
                  <a:extLst>
                    <a:ext uri="{9D8B030D-6E8A-4147-A177-3AD203B41FA5}">
                      <a16:colId xmlns="" xmlns:a16="http://schemas.microsoft.com/office/drawing/2014/main" val="20003"/>
                    </a:ext>
                  </a:extLst>
                </a:gridCol>
                <a:gridCol w="1273628">
                  <a:extLst>
                    <a:ext uri="{9D8B030D-6E8A-4147-A177-3AD203B41FA5}">
                      <a16:colId xmlns="" xmlns:a16="http://schemas.microsoft.com/office/drawing/2014/main" val="20004"/>
                    </a:ext>
                  </a:extLst>
                </a:gridCol>
                <a:gridCol w="1273628">
                  <a:extLst>
                    <a:ext uri="{9D8B030D-6E8A-4147-A177-3AD203B41FA5}">
                      <a16:colId xmlns="" xmlns:a16="http://schemas.microsoft.com/office/drawing/2014/main" val="20005"/>
                    </a:ext>
                  </a:extLst>
                </a:gridCol>
                <a:gridCol w="1273628">
                  <a:extLst>
                    <a:ext uri="{9D8B030D-6E8A-4147-A177-3AD203B41FA5}">
                      <a16:colId xmlns="" xmlns:a16="http://schemas.microsoft.com/office/drawing/2014/main" val="20006"/>
                    </a:ext>
                  </a:extLst>
                </a:gridCol>
              </a:tblGrid>
              <a:tr h="1020524">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Strategic objectives</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Performance indicator</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Actual achievement 2015/2016</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Planned target</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2016/2017</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Actual achievement</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2016/2017</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Deviation from planned target to actual achievement for 2016/2017</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Comment on deviations</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 xmlns:a16="http://schemas.microsoft.com/office/drawing/2014/main" val="10000"/>
                  </a:ext>
                </a:extLst>
              </a:tr>
              <a:tr h="1854842">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Build positive awareness of the South African experience</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Percentage of brand positivity achieved</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New KPI</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40% </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38%</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-2%</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Target was not achieved due to a substantial reduction of the marketing and advertising budget, thus affecting brand visibility globally and in-market.</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0001"/>
                  </a:ext>
                </a:extLst>
              </a:tr>
              <a:tr h="2820523">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Reposition South African Tourism to be recognised as a tourism and business events industry leader in market intelligence, insights and analytics</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Reviewed leisure tourism market portfolio</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New KPI</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Approved market portfolio</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Target achieved. The Marketing Investment Framework (MIF), which identified the markets that South African Tourism will invest in over the period 2017-2021, was </a:t>
                      </a:r>
                      <a:r>
                        <a:rPr lang="en-ZA" sz="1100" dirty="0" smtClean="0">
                          <a:effectLst/>
                          <a:latin typeface="+mj-lt"/>
                          <a:ea typeface="Times New Roman" panose="02020603050405020304" pitchFamily="18" charset="0"/>
                          <a:cs typeface="Arial" panose="020B0604020202020204" pitchFamily="34" charset="0"/>
                        </a:rPr>
                        <a:t>approved. </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 </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 </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3976978880"/>
                  </a:ext>
                </a:extLst>
              </a:tr>
            </a:tbl>
          </a:graphicData>
        </a:graphic>
      </p:graphicFrame>
      <p:sp>
        <p:nvSpPr>
          <p:cNvPr id="5" name="TextBox 4"/>
          <p:cNvSpPr txBox="1"/>
          <p:nvPr/>
        </p:nvSpPr>
        <p:spPr>
          <a:xfrm>
            <a:off x="152400" y="0"/>
            <a:ext cx="7561898" cy="400110"/>
          </a:xfrm>
          <a:prstGeom prst="rect">
            <a:avLst/>
          </a:prstGeom>
          <a:noFill/>
        </p:spPr>
        <p:txBody>
          <a:bodyPr wrap="square">
            <a:spAutoFit/>
          </a:bodyPr>
          <a:lstStyle/>
          <a:p>
            <a:pPr>
              <a:defRPr/>
            </a:pPr>
            <a:r>
              <a:rPr lang="en-ZA" sz="2000" b="1" dirty="0" smtClean="0">
                <a:solidFill>
                  <a:srgbClr val="000000"/>
                </a:solidFill>
                <a:latin typeface="+mj-lt"/>
                <a:ea typeface="+mn-ea"/>
                <a:cs typeface="Arial" panose="020B0604020202020204" pitchFamily="34" charset="0"/>
              </a:rPr>
              <a:t>Performance </a:t>
            </a:r>
            <a:r>
              <a:rPr lang="en-ZA" sz="2000" b="1" dirty="0">
                <a:solidFill>
                  <a:srgbClr val="000000"/>
                </a:solidFill>
                <a:latin typeface="+mj-lt"/>
                <a:ea typeface="+mn-ea"/>
                <a:cs typeface="Arial" panose="020B0604020202020204" pitchFamily="34" charset="0"/>
              </a:rPr>
              <a:t>Information </a:t>
            </a:r>
            <a:r>
              <a:rPr lang="en-ZA" sz="2000" b="1" dirty="0" smtClean="0">
                <a:solidFill>
                  <a:srgbClr val="000000"/>
                </a:solidFill>
                <a:latin typeface="+mj-lt"/>
                <a:ea typeface="+mn-ea"/>
                <a:cs typeface="Arial" panose="020B0604020202020204" pitchFamily="34" charset="0"/>
              </a:rPr>
              <a:t>2016/17</a:t>
            </a:r>
            <a:endParaRPr lang="en-ZA" sz="2000" dirty="0">
              <a:solidFill>
                <a:srgbClr val="000000"/>
              </a:solidFill>
              <a:latin typeface="+mj-lt"/>
              <a:ea typeface="+mn-ea"/>
              <a:cs typeface="Arial" panose="020B0604020202020204" pitchFamily="34" charset="0"/>
            </a:endParaRPr>
          </a:p>
        </p:txBody>
      </p:sp>
      <p:sp>
        <p:nvSpPr>
          <p:cNvPr id="7" name="TextBox 6"/>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29 - 32</a:t>
            </a:r>
            <a:endParaRPr lang="en-ZA" sz="1050" dirty="0">
              <a:latin typeface="+mj-lt"/>
            </a:endParaRPr>
          </a:p>
        </p:txBody>
      </p:sp>
    </p:spTree>
    <p:extLst>
      <p:ext uri="{BB962C8B-B14F-4D97-AF65-F5344CB8AC3E}">
        <p14:creationId xmlns:p14="http://schemas.microsoft.com/office/powerpoint/2010/main" val="390868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69736618"/>
              </p:ext>
            </p:extLst>
          </p:nvPr>
        </p:nvGraphicFramePr>
        <p:xfrm>
          <a:off x="155867" y="628711"/>
          <a:ext cx="8911931" cy="5669280"/>
        </p:xfrm>
        <a:graphic>
          <a:graphicData uri="http://schemas.openxmlformats.org/drawingml/2006/table">
            <a:tbl>
              <a:tblPr firstRow="1" bandRow="1">
                <a:tableStyleId>{5C22544A-7EE6-4342-B048-85BDC9FD1C3A}</a:tableStyleId>
              </a:tblPr>
              <a:tblGrid>
                <a:gridCol w="1273133">
                  <a:extLst>
                    <a:ext uri="{9D8B030D-6E8A-4147-A177-3AD203B41FA5}">
                      <a16:colId xmlns="" xmlns:a16="http://schemas.microsoft.com/office/drawing/2014/main" val="20000"/>
                    </a:ext>
                  </a:extLst>
                </a:gridCol>
                <a:gridCol w="1273133">
                  <a:extLst>
                    <a:ext uri="{9D8B030D-6E8A-4147-A177-3AD203B41FA5}">
                      <a16:colId xmlns="" xmlns:a16="http://schemas.microsoft.com/office/drawing/2014/main" val="20001"/>
                    </a:ext>
                  </a:extLst>
                </a:gridCol>
                <a:gridCol w="1184067">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gridCol w="1089065">
                  <a:extLst>
                    <a:ext uri="{9D8B030D-6E8A-4147-A177-3AD203B41FA5}">
                      <a16:colId xmlns="" xmlns:a16="http://schemas.microsoft.com/office/drawing/2014/main" val="20005"/>
                    </a:ext>
                  </a:extLst>
                </a:gridCol>
                <a:gridCol w="1273133">
                  <a:extLst>
                    <a:ext uri="{9D8B030D-6E8A-4147-A177-3AD203B41FA5}">
                      <a16:colId xmlns="" xmlns:a16="http://schemas.microsoft.com/office/drawing/2014/main" val="20006"/>
                    </a:ext>
                  </a:extLst>
                </a:gridCol>
              </a:tblGrid>
              <a:tr h="981569">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Strategic objectives</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Performance indicator</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Actual achievement 2015/2016</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Planned target</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2016/2017</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Actual achievement</a:t>
                      </a:r>
                      <a:endParaRPr lang="en-ZA" sz="1100" dirty="0">
                        <a:effectLst/>
                        <a:latin typeface="+mj-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2016/2017</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Deviation from planned target to actual achievement for 2016/2017</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Comment on deviations</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 xmlns:a16="http://schemas.microsoft.com/office/drawing/2014/main" val="10000"/>
                  </a:ext>
                </a:extLst>
              </a:tr>
              <a:tr h="1156173">
                <a:tc rowSpan="2">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Collaborate with stakeholders and partners to deliver on South African Tourism’s mandate</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Stakeholder satisfaction score</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New KPI</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Set baseline</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Not achieved</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 </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The stakeholder satisfaction survey was deferred and will be conducted post Project Ignite. </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0001"/>
                  </a:ext>
                </a:extLst>
              </a:tr>
              <a:tr h="3405747">
                <a:tc vMerge="1">
                  <a:txBody>
                    <a:bodyPr/>
                    <a:lstStyle/>
                    <a:p>
                      <a:endParaRPr lang="en-ZA"/>
                    </a:p>
                  </a:txBody>
                  <a:tcPr>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Stakeholder engagement matrix in consultation with stakeholders</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New KPI</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Approved stakeholder engagement matrix in consultation with stakeholders</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Target achieved. The stakeholder engagement matrix has been </a:t>
                      </a:r>
                      <a:endParaRPr lang="en-ZA" sz="1100" dirty="0" smtClean="0">
                        <a:effectLst/>
                        <a:latin typeface="+mj-lt"/>
                        <a:ea typeface="Times New Roman" panose="02020603050405020304" pitchFamily="18"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ZA" sz="1100" dirty="0" smtClean="0">
                          <a:effectLst/>
                          <a:latin typeface="+mj-lt"/>
                          <a:ea typeface="Times New Roman" panose="02020603050405020304" pitchFamily="18" charset="0"/>
                          <a:cs typeface="Arial" panose="020B0604020202020204" pitchFamily="34" charset="0"/>
                        </a:rPr>
                        <a:t>included </a:t>
                      </a:r>
                      <a:r>
                        <a:rPr lang="en-ZA" sz="1100" dirty="0">
                          <a:effectLst/>
                          <a:latin typeface="+mj-lt"/>
                          <a:ea typeface="Times New Roman" panose="02020603050405020304" pitchFamily="18" charset="0"/>
                          <a:cs typeface="Arial" panose="020B0604020202020204" pitchFamily="34" charset="0"/>
                        </a:rPr>
                        <a:t>in the Stakeholder Management Framework and </a:t>
                      </a:r>
                      <a:endParaRPr lang="en-ZA" sz="1100" dirty="0" smtClean="0">
                        <a:effectLst/>
                        <a:latin typeface="+mj-lt"/>
                        <a:ea typeface="Times New Roman" panose="02020603050405020304" pitchFamily="18"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ZA" sz="1100" dirty="0" smtClean="0">
                          <a:effectLst/>
                          <a:latin typeface="+mj-lt"/>
                          <a:ea typeface="Times New Roman" panose="02020603050405020304" pitchFamily="18" charset="0"/>
                          <a:cs typeface="Arial" panose="020B0604020202020204" pitchFamily="34" charset="0"/>
                        </a:rPr>
                        <a:t>is </a:t>
                      </a:r>
                      <a:r>
                        <a:rPr lang="en-ZA" sz="1100" dirty="0">
                          <a:effectLst/>
                          <a:latin typeface="+mj-lt"/>
                          <a:ea typeface="Times New Roman" panose="02020603050405020304" pitchFamily="18" charset="0"/>
                          <a:cs typeface="Arial" panose="020B0604020202020204" pitchFamily="34" charset="0"/>
                        </a:rPr>
                        <a:t>aligned to the stakeholders that were surveyed during the Ministerial Review as well as </a:t>
                      </a:r>
                      <a:r>
                        <a:rPr lang="en-ZA" sz="1100" dirty="0" smtClean="0">
                          <a:effectLst/>
                          <a:latin typeface="+mj-lt"/>
                          <a:ea typeface="Times New Roman" panose="02020603050405020304" pitchFamily="18" charset="0"/>
                          <a:cs typeface="Arial" panose="020B0604020202020204" pitchFamily="34" charset="0"/>
                        </a:rPr>
                        <a:t>stakeholders </a:t>
                      </a:r>
                      <a:r>
                        <a:rPr lang="en-ZA" sz="1100" dirty="0">
                          <a:effectLst/>
                          <a:latin typeface="+mj-lt"/>
                          <a:ea typeface="Times New Roman" panose="02020603050405020304" pitchFamily="18" charset="0"/>
                          <a:cs typeface="Arial" panose="020B0604020202020204" pitchFamily="34" charset="0"/>
                        </a:rPr>
                        <a:t>identified as important/ influential in delivering against business objectives.</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 </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a:txBody>
                    <a:bodyPr/>
                    <a:lstStyle/>
                    <a:p>
                      <a:pPr>
                        <a:spcBef>
                          <a:spcPts val="600"/>
                        </a:spcBef>
                        <a:spcAft>
                          <a:spcPts val="600"/>
                        </a:spcAft>
                      </a:pPr>
                      <a:r>
                        <a:rPr lang="en-ZA" sz="1100" dirty="0">
                          <a:effectLst/>
                          <a:latin typeface="+mj-lt"/>
                          <a:ea typeface="Times New Roman" panose="02020603050405020304" pitchFamily="18" charset="0"/>
                          <a:cs typeface="Arial" panose="020B0604020202020204" pitchFamily="34" charset="0"/>
                        </a:rPr>
                        <a:t> </a:t>
                      </a:r>
                      <a:endParaRPr lang="en-ZA" sz="11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3976978880"/>
                  </a:ext>
                </a:extLst>
              </a:tr>
            </a:tbl>
          </a:graphicData>
        </a:graphic>
      </p:graphicFrame>
      <p:sp>
        <p:nvSpPr>
          <p:cNvPr id="5" name="TextBox 4"/>
          <p:cNvSpPr txBox="1"/>
          <p:nvPr/>
        </p:nvSpPr>
        <p:spPr>
          <a:xfrm>
            <a:off x="228600" y="228600"/>
            <a:ext cx="7485698" cy="400110"/>
          </a:xfrm>
          <a:prstGeom prst="rect">
            <a:avLst/>
          </a:prstGeom>
          <a:noFill/>
        </p:spPr>
        <p:txBody>
          <a:bodyPr wrap="square">
            <a:spAutoFit/>
          </a:bodyPr>
          <a:lstStyle/>
          <a:p>
            <a:pPr>
              <a:defRPr/>
            </a:pPr>
            <a:r>
              <a:rPr lang="en-ZA" sz="2000" b="1" dirty="0">
                <a:solidFill>
                  <a:srgbClr val="000000"/>
                </a:solidFill>
                <a:latin typeface="+mj-lt"/>
                <a:ea typeface="+mn-ea"/>
                <a:cs typeface="Arial" panose="020B0604020202020204" pitchFamily="34" charset="0"/>
              </a:rPr>
              <a:t>Performance Information </a:t>
            </a:r>
            <a:r>
              <a:rPr lang="en-ZA" sz="2000" b="1" dirty="0" smtClean="0">
                <a:solidFill>
                  <a:srgbClr val="000000"/>
                </a:solidFill>
                <a:latin typeface="+mj-lt"/>
                <a:ea typeface="+mn-ea"/>
                <a:cs typeface="Arial" panose="020B0604020202020204" pitchFamily="34" charset="0"/>
              </a:rPr>
              <a:t>2016/17</a:t>
            </a:r>
            <a:endParaRPr lang="en-ZA" sz="2000" dirty="0">
              <a:solidFill>
                <a:srgbClr val="000000"/>
              </a:solidFill>
              <a:latin typeface="+mj-lt"/>
              <a:ea typeface="+mn-ea"/>
              <a:cs typeface="Arial" panose="020B0604020202020204" pitchFamily="34" charset="0"/>
            </a:endParaRPr>
          </a:p>
        </p:txBody>
      </p:sp>
      <p:sp>
        <p:nvSpPr>
          <p:cNvPr id="2" name="TextBox 1"/>
          <p:cNvSpPr txBox="1"/>
          <p:nvPr/>
        </p:nvSpPr>
        <p:spPr>
          <a:xfrm>
            <a:off x="152400" y="6400800"/>
            <a:ext cx="1007236" cy="215444"/>
          </a:xfrm>
          <a:prstGeom prst="rect">
            <a:avLst/>
          </a:prstGeom>
          <a:noFill/>
        </p:spPr>
        <p:txBody>
          <a:bodyPr wrap="square" rtlCol="0">
            <a:spAutoFit/>
          </a:bodyPr>
          <a:lstStyle/>
          <a:p>
            <a:r>
              <a:rPr lang="en-ZA" sz="800" dirty="0" smtClean="0"/>
              <a:t>Slide no 27</a:t>
            </a:r>
            <a:endParaRPr lang="en-ZA" sz="800" dirty="0"/>
          </a:p>
        </p:txBody>
      </p:sp>
      <p:sp>
        <p:nvSpPr>
          <p:cNvPr id="7" name="TextBox 6"/>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29 - 32</a:t>
            </a:r>
            <a:endParaRPr lang="en-ZA" sz="1050" dirty="0">
              <a:latin typeface="+mj-lt"/>
            </a:endParaRPr>
          </a:p>
        </p:txBody>
      </p:sp>
    </p:spTree>
    <p:extLst>
      <p:ext uri="{BB962C8B-B14F-4D97-AF65-F5344CB8AC3E}">
        <p14:creationId xmlns:p14="http://schemas.microsoft.com/office/powerpoint/2010/main" val="138894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83540989"/>
              </p:ext>
            </p:extLst>
          </p:nvPr>
        </p:nvGraphicFramePr>
        <p:xfrm>
          <a:off x="155867" y="628711"/>
          <a:ext cx="8911931" cy="5467289"/>
        </p:xfrm>
        <a:graphic>
          <a:graphicData uri="http://schemas.openxmlformats.org/drawingml/2006/table">
            <a:tbl>
              <a:tblPr firstRow="1" bandRow="1">
                <a:tableStyleId>{5C22544A-7EE6-4342-B048-85BDC9FD1C3A}</a:tableStyleId>
              </a:tblPr>
              <a:tblGrid>
                <a:gridCol w="1273133">
                  <a:extLst>
                    <a:ext uri="{9D8B030D-6E8A-4147-A177-3AD203B41FA5}">
                      <a16:colId xmlns="" xmlns:a16="http://schemas.microsoft.com/office/drawing/2014/main" val="20000"/>
                    </a:ext>
                  </a:extLst>
                </a:gridCol>
                <a:gridCol w="1273133">
                  <a:extLst>
                    <a:ext uri="{9D8B030D-6E8A-4147-A177-3AD203B41FA5}">
                      <a16:colId xmlns="" xmlns:a16="http://schemas.microsoft.com/office/drawing/2014/main" val="20001"/>
                    </a:ext>
                  </a:extLst>
                </a:gridCol>
                <a:gridCol w="1273133">
                  <a:extLst>
                    <a:ext uri="{9D8B030D-6E8A-4147-A177-3AD203B41FA5}">
                      <a16:colId xmlns="" xmlns:a16="http://schemas.microsoft.com/office/drawing/2014/main" val="20002"/>
                    </a:ext>
                  </a:extLst>
                </a:gridCol>
                <a:gridCol w="1273133">
                  <a:extLst>
                    <a:ext uri="{9D8B030D-6E8A-4147-A177-3AD203B41FA5}">
                      <a16:colId xmlns="" xmlns:a16="http://schemas.microsoft.com/office/drawing/2014/main" val="20003"/>
                    </a:ext>
                  </a:extLst>
                </a:gridCol>
                <a:gridCol w="1273133">
                  <a:extLst>
                    <a:ext uri="{9D8B030D-6E8A-4147-A177-3AD203B41FA5}">
                      <a16:colId xmlns="" xmlns:a16="http://schemas.microsoft.com/office/drawing/2014/main" val="20004"/>
                    </a:ext>
                  </a:extLst>
                </a:gridCol>
                <a:gridCol w="1273133">
                  <a:extLst>
                    <a:ext uri="{9D8B030D-6E8A-4147-A177-3AD203B41FA5}">
                      <a16:colId xmlns="" xmlns:a16="http://schemas.microsoft.com/office/drawing/2014/main" val="20005"/>
                    </a:ext>
                  </a:extLst>
                </a:gridCol>
                <a:gridCol w="1273133">
                  <a:extLst>
                    <a:ext uri="{9D8B030D-6E8A-4147-A177-3AD203B41FA5}">
                      <a16:colId xmlns="" xmlns:a16="http://schemas.microsoft.com/office/drawing/2014/main" val="20006"/>
                    </a:ext>
                  </a:extLst>
                </a:gridCol>
              </a:tblGrid>
              <a:tr h="1072656">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Strategic objectives</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Performance indicator</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Actual achievement 2015/2016</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Planned target</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2016/2017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Actual achievement</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2016/2017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Deviation from planned target to actual achievement for 2016/2017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Comment on deviations</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 xmlns:a16="http://schemas.microsoft.com/office/drawing/2014/main" val="10000"/>
                  </a:ext>
                </a:extLst>
              </a:tr>
              <a:tr h="936190">
                <a:tc rowSpan="2">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Improve visitor experience in line with the brand promise</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Number of graded establishments</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5 230</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5 650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5 </a:t>
                      </a:r>
                      <a:r>
                        <a:rPr lang="en-ZA" sz="1100" dirty="0" smtClean="0">
                          <a:effectLst/>
                          <a:latin typeface="+mn-lt"/>
                          <a:ea typeface="Times New Roman" panose="02020603050405020304" pitchFamily="18" charset="0"/>
                          <a:cs typeface="Arial" panose="020B0604020202020204" pitchFamily="34" charset="0"/>
                        </a:rPr>
                        <a:t>354</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-17.5%</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rowSpan="2">
                  <a:txBody>
                    <a:bodyPr/>
                    <a:lstStyle/>
                    <a:p>
                      <a:pPr>
                        <a:lnSpc>
                          <a:spcPct val="115000"/>
                        </a:lnSpc>
                        <a:spcAft>
                          <a:spcPts val="0"/>
                        </a:spcAft>
                      </a:pPr>
                      <a:r>
                        <a:rPr lang="en-ZA" sz="1100" dirty="0">
                          <a:effectLst/>
                          <a:latin typeface="+mn-lt"/>
                          <a:ea typeface="Times New Roman" panose="02020603050405020304" pitchFamily="18" charset="0"/>
                          <a:cs typeface="Calibri" panose="020F0502020204030204" pitchFamily="34" charset="0"/>
                        </a:rPr>
                        <a:t>Although the performance on graded establishments and rooms is below target for the year, a steady net increase has been achieved in the number for the fiscal year. This is due to membership cancellations despite basket of benefits and Tourism Incentive Programme (TIP) support.</a:t>
                      </a:r>
                      <a:endParaRPr lang="en-ZA" sz="1100" dirty="0">
                        <a:effectLst/>
                        <a:latin typeface="+mn-lt"/>
                        <a:ea typeface="Times New Roman" panose="02020603050405020304" pitchFamily="18" charset="0"/>
                        <a:cs typeface="Times New Roman" panose="02020603050405020304" pitchFamily="18" charset="0"/>
                      </a:endParaRPr>
                    </a:p>
                    <a:p>
                      <a:pPr marL="228600">
                        <a:lnSpc>
                          <a:spcPct val="115000"/>
                        </a:lnSpc>
                        <a:spcAft>
                          <a:spcPts val="0"/>
                        </a:spcAft>
                      </a:pPr>
                      <a:r>
                        <a:rPr lang="en-ZA" sz="1100" dirty="0">
                          <a:effectLst/>
                          <a:latin typeface="+mn-lt"/>
                          <a:ea typeface="Times New Roman" panose="02020603050405020304" pitchFamily="18" charset="0"/>
                          <a:cs typeface="Calibri" panose="020F0502020204030204" pitchFamily="34" charset="0"/>
                        </a:rPr>
                        <a:t> </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0001"/>
                  </a:ext>
                </a:extLst>
              </a:tr>
              <a:tr h="3458443">
                <a:tc vMerge="1">
                  <a:txBody>
                    <a:bodyPr/>
                    <a:lstStyle/>
                    <a:p>
                      <a:endParaRPr lang="en-ZA"/>
                    </a:p>
                  </a:txBody>
                  <a:tcPr>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Number of graded rooms</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New KPI</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122 686</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118 </a:t>
                      </a:r>
                      <a:r>
                        <a:rPr lang="en-ZA" sz="1100" dirty="0" smtClean="0">
                          <a:effectLst/>
                          <a:latin typeface="+mn-lt"/>
                          <a:ea typeface="Times New Roman" panose="02020603050405020304" pitchFamily="18" charset="0"/>
                          <a:cs typeface="Arial" panose="020B0604020202020204" pitchFamily="34" charset="0"/>
                        </a:rPr>
                        <a:t>869</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-3.1%</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vMerge="1">
                  <a:txBody>
                    <a:bodyPr/>
                    <a:lstStyle/>
                    <a:p>
                      <a:endParaRPr lang="en-ZA" dirty="0"/>
                    </a:p>
                  </a:txBody>
                  <a:tcPr>
                    <a:solidFill>
                      <a:schemeClr val="bg1">
                        <a:lumMod val="95000"/>
                      </a:schemeClr>
                    </a:solidFill>
                  </a:tcPr>
                </a:tc>
                <a:extLst>
                  <a:ext uri="{0D108BD9-81ED-4DB2-BD59-A6C34878D82A}">
                    <a16:rowId xmlns="" xmlns:a16="http://schemas.microsoft.com/office/drawing/2014/main" val="3976978880"/>
                  </a:ext>
                </a:extLst>
              </a:tr>
            </a:tbl>
          </a:graphicData>
        </a:graphic>
      </p:graphicFrame>
      <p:sp>
        <p:nvSpPr>
          <p:cNvPr id="5" name="TextBox 4"/>
          <p:cNvSpPr txBox="1"/>
          <p:nvPr/>
        </p:nvSpPr>
        <p:spPr>
          <a:xfrm>
            <a:off x="228600" y="228600"/>
            <a:ext cx="7485698" cy="400110"/>
          </a:xfrm>
          <a:prstGeom prst="rect">
            <a:avLst/>
          </a:prstGeom>
          <a:noFill/>
        </p:spPr>
        <p:txBody>
          <a:bodyPr wrap="square">
            <a:spAutoFit/>
          </a:bodyPr>
          <a:lstStyle/>
          <a:p>
            <a:pPr>
              <a:defRPr/>
            </a:pPr>
            <a:r>
              <a:rPr lang="en-ZA" sz="2000" b="1" dirty="0">
                <a:solidFill>
                  <a:srgbClr val="000000"/>
                </a:solidFill>
                <a:latin typeface="+mj-lt"/>
                <a:ea typeface="+mn-ea"/>
                <a:cs typeface="Arial" panose="020B0604020202020204" pitchFamily="34" charset="0"/>
              </a:rPr>
              <a:t>Performance Information </a:t>
            </a:r>
            <a:r>
              <a:rPr lang="en-ZA" sz="2000" b="1" dirty="0" smtClean="0">
                <a:solidFill>
                  <a:srgbClr val="000000"/>
                </a:solidFill>
                <a:latin typeface="+mj-lt"/>
                <a:ea typeface="+mn-ea"/>
                <a:cs typeface="Arial" panose="020B0604020202020204" pitchFamily="34" charset="0"/>
              </a:rPr>
              <a:t>2016/17</a:t>
            </a:r>
            <a:endParaRPr lang="en-ZA" sz="2000" dirty="0">
              <a:solidFill>
                <a:srgbClr val="000000"/>
              </a:solidFill>
              <a:latin typeface="+mj-lt"/>
              <a:ea typeface="+mn-ea"/>
              <a:cs typeface="Arial" panose="020B0604020202020204" pitchFamily="34" charset="0"/>
            </a:endParaRPr>
          </a:p>
        </p:txBody>
      </p:sp>
      <p:sp>
        <p:nvSpPr>
          <p:cNvPr id="7" name="TextBox 6"/>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29 - 32</a:t>
            </a:r>
            <a:endParaRPr lang="en-ZA" sz="1050" dirty="0">
              <a:latin typeface="+mj-lt"/>
            </a:endParaRPr>
          </a:p>
        </p:txBody>
      </p:sp>
    </p:spTree>
    <p:extLst>
      <p:ext uri="{BB962C8B-B14F-4D97-AF65-F5344CB8AC3E}">
        <p14:creationId xmlns:p14="http://schemas.microsoft.com/office/powerpoint/2010/main" val="349881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17159635"/>
              </p:ext>
            </p:extLst>
          </p:nvPr>
        </p:nvGraphicFramePr>
        <p:xfrm>
          <a:off x="155867" y="628711"/>
          <a:ext cx="8911931" cy="5576278"/>
        </p:xfrm>
        <a:graphic>
          <a:graphicData uri="http://schemas.openxmlformats.org/drawingml/2006/table">
            <a:tbl>
              <a:tblPr firstRow="1" bandRow="1">
                <a:tableStyleId>{5C22544A-7EE6-4342-B048-85BDC9FD1C3A}</a:tableStyleId>
              </a:tblPr>
              <a:tblGrid>
                <a:gridCol w="1273133">
                  <a:extLst>
                    <a:ext uri="{9D8B030D-6E8A-4147-A177-3AD203B41FA5}">
                      <a16:colId xmlns="" xmlns:a16="http://schemas.microsoft.com/office/drawing/2014/main" val="20000"/>
                    </a:ext>
                  </a:extLst>
                </a:gridCol>
                <a:gridCol w="1273133">
                  <a:extLst>
                    <a:ext uri="{9D8B030D-6E8A-4147-A177-3AD203B41FA5}">
                      <a16:colId xmlns="" xmlns:a16="http://schemas.microsoft.com/office/drawing/2014/main" val="20001"/>
                    </a:ext>
                  </a:extLst>
                </a:gridCol>
                <a:gridCol w="1031667">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gridCol w="990600">
                  <a:extLst>
                    <a:ext uri="{9D8B030D-6E8A-4147-A177-3AD203B41FA5}">
                      <a16:colId xmlns="" xmlns:a16="http://schemas.microsoft.com/office/drawing/2014/main" val="20004"/>
                    </a:ext>
                  </a:extLst>
                </a:gridCol>
                <a:gridCol w="1143000">
                  <a:extLst>
                    <a:ext uri="{9D8B030D-6E8A-4147-A177-3AD203B41FA5}">
                      <a16:colId xmlns="" xmlns:a16="http://schemas.microsoft.com/office/drawing/2014/main" val="20005"/>
                    </a:ext>
                  </a:extLst>
                </a:gridCol>
                <a:gridCol w="2057398">
                  <a:extLst>
                    <a:ext uri="{9D8B030D-6E8A-4147-A177-3AD203B41FA5}">
                      <a16:colId xmlns="" xmlns:a16="http://schemas.microsoft.com/office/drawing/2014/main" val="20006"/>
                    </a:ext>
                  </a:extLst>
                </a:gridCol>
              </a:tblGrid>
              <a:tr h="958558">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Strategic objectives</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Performance indicator</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Actual achievement 2015/2016</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Planned target</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2016/2017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Actual achievement</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2016/2017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Deviation from planned target to actual achievement for 2016/2017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Comment on deviations</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 xmlns:a16="http://schemas.microsoft.com/office/drawing/2014/main" val="10000"/>
                  </a:ext>
                </a:extLst>
              </a:tr>
              <a:tr h="4584931">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Create an organisational culture of work satisfaction, excellence and innovation to improve effectiveness and operational efficiency</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Staff satisfaction score</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New KPI</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3.7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2.9</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-21.6%</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Target was not achieved. The following were identified as areas for improvement:</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Training and development;</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Pay and benefits; and</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Structure and policy implementation, mainly with reference to the application of PFMA requirements in country offices. </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South African Tourism’s operations in jurisdictions other than South Africa find it difficult to implement some aspects of the PFMA and National Treasury(NT) regulations, yet remain efficient and competitive. </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There are ongoing engagements with NT for special dispensations and to reduce the risk arising from currency loss.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0001"/>
                  </a:ext>
                </a:extLst>
              </a:tr>
            </a:tbl>
          </a:graphicData>
        </a:graphic>
      </p:graphicFrame>
      <p:sp>
        <p:nvSpPr>
          <p:cNvPr id="5" name="TextBox 4"/>
          <p:cNvSpPr txBox="1"/>
          <p:nvPr/>
        </p:nvSpPr>
        <p:spPr>
          <a:xfrm>
            <a:off x="228600" y="228600"/>
            <a:ext cx="7485698" cy="400110"/>
          </a:xfrm>
          <a:prstGeom prst="rect">
            <a:avLst/>
          </a:prstGeom>
          <a:noFill/>
        </p:spPr>
        <p:txBody>
          <a:bodyPr wrap="square">
            <a:spAutoFit/>
          </a:bodyPr>
          <a:lstStyle/>
          <a:p>
            <a:pPr>
              <a:defRPr/>
            </a:pPr>
            <a:r>
              <a:rPr lang="en-ZA" sz="2000" b="1" dirty="0">
                <a:solidFill>
                  <a:srgbClr val="000000"/>
                </a:solidFill>
                <a:latin typeface="+mj-lt"/>
                <a:ea typeface="+mn-ea"/>
                <a:cs typeface="Arial" panose="020B0604020202020204" pitchFamily="34" charset="0"/>
              </a:rPr>
              <a:t>Performance Information </a:t>
            </a:r>
            <a:r>
              <a:rPr lang="en-ZA" sz="2000" b="1" dirty="0" smtClean="0">
                <a:solidFill>
                  <a:srgbClr val="000000"/>
                </a:solidFill>
                <a:latin typeface="+mj-lt"/>
                <a:ea typeface="+mn-ea"/>
                <a:cs typeface="Arial" panose="020B0604020202020204" pitchFamily="34" charset="0"/>
              </a:rPr>
              <a:t>2016/17</a:t>
            </a:r>
            <a:endParaRPr lang="en-ZA" sz="2000" dirty="0">
              <a:solidFill>
                <a:srgbClr val="000000"/>
              </a:solidFill>
              <a:latin typeface="+mj-lt"/>
              <a:ea typeface="+mn-ea"/>
              <a:cs typeface="Arial" panose="020B0604020202020204" pitchFamily="34" charset="0"/>
            </a:endParaRPr>
          </a:p>
        </p:txBody>
      </p:sp>
      <p:sp>
        <p:nvSpPr>
          <p:cNvPr id="7" name="TextBox 6"/>
          <p:cNvSpPr txBox="1"/>
          <p:nvPr/>
        </p:nvSpPr>
        <p:spPr>
          <a:xfrm>
            <a:off x="2438400" y="655320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29 - 32</a:t>
            </a:r>
            <a:endParaRPr lang="en-ZA" sz="1050" dirty="0">
              <a:latin typeface="+mj-lt"/>
            </a:endParaRPr>
          </a:p>
        </p:txBody>
      </p:sp>
    </p:spTree>
    <p:extLst>
      <p:ext uri="{BB962C8B-B14F-4D97-AF65-F5344CB8AC3E}">
        <p14:creationId xmlns:p14="http://schemas.microsoft.com/office/powerpoint/2010/main" val="90164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a:xfrm>
            <a:off x="395288" y="2438400"/>
            <a:ext cx="10272712" cy="2143125"/>
          </a:xfrm>
        </p:spPr>
        <p:txBody>
          <a:bodyPr/>
          <a:lstStyle/>
          <a:p>
            <a:pPr algn="ctr"/>
            <a:r>
              <a:rPr lang="en-ZA" altLang="en-US" sz="2000" b="1" dirty="0" smtClean="0"/>
              <a:t>                                               Strategic Overview</a:t>
            </a:r>
            <a:br>
              <a:rPr lang="en-ZA" altLang="en-US" sz="2000" b="1" dirty="0" smtClean="0"/>
            </a:br>
            <a:r>
              <a:rPr lang="en-ZA" altLang="en-US" sz="2000" b="1" dirty="0" smtClean="0"/>
              <a:t/>
            </a:r>
            <a:br>
              <a:rPr lang="en-ZA" altLang="en-US" sz="2000" b="1" dirty="0" smtClean="0"/>
            </a:br>
            <a:r>
              <a:rPr lang="en-ZA" altLang="en-US" sz="2000" b="1" dirty="0" smtClean="0"/>
              <a:t/>
            </a:r>
            <a:br>
              <a:rPr lang="en-ZA" altLang="en-US" sz="2000" b="1" dirty="0" smtClean="0"/>
            </a:br>
            <a:r>
              <a:rPr lang="en-ZA" altLang="en-US" sz="2000" b="1" dirty="0" smtClean="0"/>
              <a:t/>
            </a:r>
            <a:br>
              <a:rPr lang="en-ZA" altLang="en-US" sz="2000" b="1" dirty="0" smtClean="0"/>
            </a:br>
            <a:r>
              <a:rPr lang="en-ZA" altLang="en-US" sz="2000" b="1" dirty="0" smtClean="0"/>
              <a:t/>
            </a:r>
            <a:br>
              <a:rPr lang="en-ZA" altLang="en-US" sz="2000" b="1" dirty="0" smtClean="0"/>
            </a:br>
            <a:endParaRPr lang="en-ZA" altLang="en-US" sz="2000" b="1" dirty="0" smtClean="0"/>
          </a:p>
        </p:txBody>
      </p:sp>
      <p:sp>
        <p:nvSpPr>
          <p:cNvPr id="54275"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charset="-128"/>
              </a:rPr>
              <a:t>Slide no. </a:t>
            </a:r>
            <a:fld id="{E703F60F-B085-471B-BE7C-041C9D019ABC}" type="slidenum">
              <a:rPr lang="en-US" altLang="en-US" sz="700">
                <a:solidFill>
                  <a:srgbClr val="000000"/>
                </a:solidFill>
                <a:ea typeface="ヒラギノ角ゴ Pro W3" charset="-128"/>
              </a:rPr>
              <a:pPr>
                <a:spcBef>
                  <a:spcPct val="0"/>
                </a:spcBef>
                <a:buClrTx/>
                <a:buSzTx/>
                <a:buFontTx/>
                <a:buNone/>
              </a:pPr>
              <a:t>3</a:t>
            </a:fld>
            <a:endParaRPr lang="en-US" altLang="en-US" sz="700" dirty="0">
              <a:solidFill>
                <a:srgbClr val="000000"/>
              </a:solidFill>
              <a:ea typeface="ヒラギノ角ゴ Pro W3" charset="-128"/>
            </a:endParaRPr>
          </a:p>
        </p:txBody>
      </p:sp>
    </p:spTree>
    <p:extLst>
      <p:ext uri="{BB962C8B-B14F-4D97-AF65-F5344CB8AC3E}">
        <p14:creationId xmlns:p14="http://schemas.microsoft.com/office/powerpoint/2010/main" val="29204081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31164045"/>
              </p:ext>
            </p:extLst>
          </p:nvPr>
        </p:nvGraphicFramePr>
        <p:xfrm>
          <a:off x="155867" y="628711"/>
          <a:ext cx="8911931" cy="5467290"/>
        </p:xfrm>
        <a:graphic>
          <a:graphicData uri="http://schemas.openxmlformats.org/drawingml/2006/table">
            <a:tbl>
              <a:tblPr firstRow="1" bandRow="1">
                <a:tableStyleId>{5C22544A-7EE6-4342-B048-85BDC9FD1C3A}</a:tableStyleId>
              </a:tblPr>
              <a:tblGrid>
                <a:gridCol w="1273133">
                  <a:extLst>
                    <a:ext uri="{9D8B030D-6E8A-4147-A177-3AD203B41FA5}">
                      <a16:colId xmlns="" xmlns:a16="http://schemas.microsoft.com/office/drawing/2014/main" val="20000"/>
                    </a:ext>
                  </a:extLst>
                </a:gridCol>
                <a:gridCol w="1273133">
                  <a:extLst>
                    <a:ext uri="{9D8B030D-6E8A-4147-A177-3AD203B41FA5}">
                      <a16:colId xmlns="" xmlns:a16="http://schemas.microsoft.com/office/drawing/2014/main" val="20001"/>
                    </a:ext>
                  </a:extLst>
                </a:gridCol>
                <a:gridCol w="1031667">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gridCol w="990600">
                  <a:extLst>
                    <a:ext uri="{9D8B030D-6E8A-4147-A177-3AD203B41FA5}">
                      <a16:colId xmlns="" xmlns:a16="http://schemas.microsoft.com/office/drawing/2014/main" val="20004"/>
                    </a:ext>
                  </a:extLst>
                </a:gridCol>
                <a:gridCol w="1143000">
                  <a:extLst>
                    <a:ext uri="{9D8B030D-6E8A-4147-A177-3AD203B41FA5}">
                      <a16:colId xmlns="" xmlns:a16="http://schemas.microsoft.com/office/drawing/2014/main" val="20005"/>
                    </a:ext>
                  </a:extLst>
                </a:gridCol>
                <a:gridCol w="2057398">
                  <a:extLst>
                    <a:ext uri="{9D8B030D-6E8A-4147-A177-3AD203B41FA5}">
                      <a16:colId xmlns="" xmlns:a16="http://schemas.microsoft.com/office/drawing/2014/main" val="20006"/>
                    </a:ext>
                  </a:extLst>
                </a:gridCol>
              </a:tblGrid>
              <a:tr h="1393632">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Strategic objectives</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Performance indicator</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Actual achievement 2015/2016</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Planned target</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2016/2017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Actual achievement</a:t>
                      </a:r>
                      <a:endParaRPr lang="en-ZA" sz="1100" dirty="0">
                        <a:effectLst/>
                        <a:latin typeface="+mn-lt"/>
                        <a:ea typeface="Times New Roman" panose="02020603050405020304" pitchFamily="18" charset="0"/>
                        <a:cs typeface="Times New Roman" panose="02020603050405020304" pitchFamily="18" charset="0"/>
                      </a:endParaRPr>
                    </a:p>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2016/2017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Deviation from planned target to actual achievement for 2016/2017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Comment on deviations</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 xmlns:a16="http://schemas.microsoft.com/office/drawing/2014/main" val="10000"/>
                  </a:ext>
                </a:extLst>
              </a:tr>
              <a:tr h="2189396">
                <a:tc rowSpan="2">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Create an organisational culture of work satisfaction, excellence and innovation to improve effectiveness and operational efficiency</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Unqualified report by AGSA</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New KPI</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Unqualified audit report</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Target achieved. South African Tourism received an unqualified audit report from the AGSA.</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3976978880"/>
                  </a:ext>
                </a:extLst>
              </a:tr>
              <a:tr h="1884262">
                <a:tc vMerge="1">
                  <a:txBody>
                    <a:bodyPr/>
                    <a:lstStyle/>
                    <a:p>
                      <a:endParaRPr lang="en-ZA"/>
                    </a:p>
                  </a:txBody>
                  <a:tcPr>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Staff turnover rate achieved</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New KPI</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7%</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6.6</a:t>
                      </a:r>
                      <a:r>
                        <a:rPr lang="en-ZA" sz="1100" dirty="0" smtClean="0">
                          <a:effectLst/>
                          <a:latin typeface="+mn-lt"/>
                          <a:ea typeface="Times New Roman" panose="02020603050405020304" pitchFamily="18" charset="0"/>
                          <a:cs typeface="Arial" panose="020B0604020202020204" pitchFamily="34" charset="0"/>
                        </a:rPr>
                        <a:t>%</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+0.4%</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95000"/>
                      </a:schemeClr>
                    </a:solidFill>
                  </a:tcPr>
                </a:tc>
                <a:tc>
                  <a:txBody>
                    <a:bodyPr/>
                    <a:lstStyle/>
                    <a:p>
                      <a:pPr>
                        <a:spcBef>
                          <a:spcPts val="600"/>
                        </a:spcBef>
                        <a:spcAft>
                          <a:spcPts val="600"/>
                        </a:spcAft>
                      </a:pPr>
                      <a:r>
                        <a:rPr lang="en-ZA" sz="1100" dirty="0">
                          <a:effectLst/>
                          <a:latin typeface="+mn-lt"/>
                          <a:ea typeface="Times New Roman" panose="02020603050405020304" pitchFamily="18" charset="0"/>
                          <a:cs typeface="Arial" panose="020B0604020202020204" pitchFamily="34" charset="0"/>
                        </a:rPr>
                        <a:t>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769106638"/>
                  </a:ext>
                </a:extLst>
              </a:tr>
            </a:tbl>
          </a:graphicData>
        </a:graphic>
      </p:graphicFrame>
      <p:sp>
        <p:nvSpPr>
          <p:cNvPr id="5" name="TextBox 4"/>
          <p:cNvSpPr txBox="1"/>
          <p:nvPr/>
        </p:nvSpPr>
        <p:spPr>
          <a:xfrm>
            <a:off x="228600" y="228600"/>
            <a:ext cx="7485698" cy="400110"/>
          </a:xfrm>
          <a:prstGeom prst="rect">
            <a:avLst/>
          </a:prstGeom>
          <a:noFill/>
        </p:spPr>
        <p:txBody>
          <a:bodyPr wrap="square">
            <a:spAutoFit/>
          </a:bodyPr>
          <a:lstStyle/>
          <a:p>
            <a:pPr>
              <a:defRPr/>
            </a:pPr>
            <a:r>
              <a:rPr lang="en-ZA" sz="2000" b="1" dirty="0">
                <a:solidFill>
                  <a:srgbClr val="000000"/>
                </a:solidFill>
                <a:latin typeface="Arial" panose="020B0604020202020204" pitchFamily="34" charset="0"/>
                <a:ea typeface="+mn-ea"/>
                <a:cs typeface="Arial" panose="020B0604020202020204" pitchFamily="34" charset="0"/>
              </a:rPr>
              <a:t>Performance Information </a:t>
            </a:r>
            <a:r>
              <a:rPr lang="en-ZA" sz="2000" b="1" dirty="0" smtClean="0">
                <a:solidFill>
                  <a:srgbClr val="000000"/>
                </a:solidFill>
                <a:latin typeface="+mj-lt"/>
                <a:ea typeface="+mn-ea"/>
                <a:cs typeface="Arial" panose="020B0604020202020204" pitchFamily="34" charset="0"/>
              </a:rPr>
              <a:t>2016/17</a:t>
            </a:r>
            <a:endParaRPr lang="en-ZA" sz="2000" dirty="0">
              <a:solidFill>
                <a:srgbClr val="000000"/>
              </a:solidFill>
              <a:latin typeface="+mj-lt"/>
              <a:ea typeface="+mn-ea"/>
              <a:cs typeface="Arial" panose="020B0604020202020204" pitchFamily="34" charset="0"/>
            </a:endParaRPr>
          </a:p>
        </p:txBody>
      </p:sp>
      <p:sp>
        <p:nvSpPr>
          <p:cNvPr id="7" name="TextBox 6"/>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29 - 32</a:t>
            </a:r>
            <a:endParaRPr lang="en-ZA" sz="1050" dirty="0">
              <a:latin typeface="+mj-lt"/>
            </a:endParaRPr>
          </a:p>
        </p:txBody>
      </p:sp>
    </p:spTree>
    <p:extLst>
      <p:ext uri="{BB962C8B-B14F-4D97-AF65-F5344CB8AC3E}">
        <p14:creationId xmlns:p14="http://schemas.microsoft.com/office/powerpoint/2010/main" val="224290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latin typeface="Trebuchet MS" panose="020B0603020202020204" pitchFamily="34" charset="0"/>
                <a:ea typeface="Calibri" panose="020F0502020204030204" pitchFamily="34" charset="0"/>
                <a:cs typeface="Arial" panose="020B0604020202020204" pitchFamily="34" charset="0"/>
              </a:rPr>
              <a:t>Strategies to </a:t>
            </a:r>
            <a:r>
              <a:rPr lang="en-ZA" sz="2000" b="1" dirty="0" smtClean="0">
                <a:latin typeface="Trebuchet MS" panose="020B0603020202020204" pitchFamily="34" charset="0"/>
                <a:ea typeface="Calibri" panose="020F0502020204030204" pitchFamily="34" charset="0"/>
                <a:cs typeface="Arial" panose="020B0604020202020204" pitchFamily="34" charset="0"/>
              </a:rPr>
              <a:t>Overcome Areas </a:t>
            </a:r>
            <a:r>
              <a:rPr lang="en-ZA" sz="2000" b="1" dirty="0">
                <a:latin typeface="Trebuchet MS" panose="020B0603020202020204" pitchFamily="34" charset="0"/>
                <a:ea typeface="Calibri" panose="020F0502020204030204" pitchFamily="34" charset="0"/>
                <a:cs typeface="Arial" panose="020B0604020202020204" pitchFamily="34" charset="0"/>
              </a:rPr>
              <a:t>of </a:t>
            </a:r>
            <a:r>
              <a:rPr lang="en-ZA" sz="2000" b="1" dirty="0" smtClean="0">
                <a:latin typeface="Trebuchet MS" panose="020B0603020202020204" pitchFamily="34" charset="0"/>
                <a:ea typeface="Calibri" panose="020F0502020204030204" pitchFamily="34" charset="0"/>
                <a:cs typeface="Arial" panose="020B0604020202020204" pitchFamily="34" charset="0"/>
              </a:rPr>
              <a:t>Under-performance </a:t>
            </a:r>
            <a:endParaRPr lang="en-ZA" sz="2000" dirty="0"/>
          </a:p>
        </p:txBody>
      </p:sp>
      <p:graphicFrame>
        <p:nvGraphicFramePr>
          <p:cNvPr id="3" name="Table 2"/>
          <p:cNvGraphicFramePr>
            <a:graphicFrameLocks noGrp="1"/>
          </p:cNvGraphicFramePr>
          <p:nvPr>
            <p:extLst>
              <p:ext uri="{D42A27DB-BD31-4B8C-83A1-F6EECF244321}">
                <p14:modId xmlns:p14="http://schemas.microsoft.com/office/powerpoint/2010/main" val="4136591755"/>
              </p:ext>
            </p:extLst>
          </p:nvPr>
        </p:nvGraphicFramePr>
        <p:xfrm>
          <a:off x="381000" y="834747"/>
          <a:ext cx="8381999" cy="4864174"/>
        </p:xfrm>
        <a:graphic>
          <a:graphicData uri="http://schemas.openxmlformats.org/drawingml/2006/table">
            <a:tbl>
              <a:tblPr firstRow="1" firstCol="1" bandRow="1" bandCol="1"/>
              <a:tblGrid>
                <a:gridCol w="2209800">
                  <a:extLst>
                    <a:ext uri="{9D8B030D-6E8A-4147-A177-3AD203B41FA5}">
                      <a16:colId xmlns="" xmlns:a16="http://schemas.microsoft.com/office/drawing/2014/main" val="20000"/>
                    </a:ext>
                  </a:extLst>
                </a:gridCol>
                <a:gridCol w="6172199">
                  <a:extLst>
                    <a:ext uri="{9D8B030D-6E8A-4147-A177-3AD203B41FA5}">
                      <a16:colId xmlns="" xmlns:a16="http://schemas.microsoft.com/office/drawing/2014/main" val="20001"/>
                    </a:ext>
                  </a:extLst>
                </a:gridCol>
              </a:tblGrid>
              <a:tr h="521608">
                <a:tc>
                  <a:txBody>
                    <a:bodyPr/>
                    <a:lstStyle/>
                    <a:p>
                      <a:pPr algn="just">
                        <a:lnSpc>
                          <a:spcPct val="115000"/>
                        </a:lnSpc>
                        <a:spcAft>
                          <a:spcPts val="0"/>
                        </a:spcAft>
                      </a:pPr>
                      <a:r>
                        <a:rPr lang="en-ZA" sz="1400" b="1" dirty="0" smtClean="0">
                          <a:solidFill>
                            <a:schemeClr val="bg1"/>
                          </a:solidFill>
                          <a:effectLst/>
                          <a:latin typeface="+mn-lt"/>
                          <a:ea typeface="Calibri" panose="020F0502020204030204" pitchFamily="34" charset="0"/>
                          <a:cs typeface="Arial" panose="020B0604020202020204" pitchFamily="34" charset="0"/>
                        </a:rPr>
                        <a:t>KEY PERFORMANCE INDICATOR</a:t>
                      </a:r>
                      <a:endParaRPr lang="en-ZA"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lnSpc>
                          <a:spcPct val="115000"/>
                        </a:lnSpc>
                        <a:spcAft>
                          <a:spcPts val="0"/>
                        </a:spcAft>
                      </a:pPr>
                      <a:r>
                        <a:rPr lang="en-ZA" sz="1400" b="1" dirty="0" smtClean="0">
                          <a:solidFill>
                            <a:schemeClr val="bg1"/>
                          </a:solidFill>
                          <a:effectLst/>
                          <a:latin typeface="+mn-lt"/>
                          <a:ea typeface="Calibri" panose="020F0502020204030204" pitchFamily="34" charset="0"/>
                          <a:cs typeface="Arial" panose="020B0604020202020204" pitchFamily="34" charset="0"/>
                        </a:rPr>
                        <a:t>STRATEGIES</a:t>
                      </a:r>
                      <a:endParaRPr lang="en-ZA"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 xmlns:a16="http://schemas.microsoft.com/office/drawing/2014/main" val="10000"/>
                  </a:ext>
                </a:extLst>
              </a:tr>
              <a:tr h="946884">
                <a:tc>
                  <a:txBody>
                    <a:bodyPr/>
                    <a:lstStyle/>
                    <a:p>
                      <a:pPr>
                        <a:spcBef>
                          <a:spcPts val="600"/>
                        </a:spcBef>
                        <a:spcAft>
                          <a:spcPts val="600"/>
                        </a:spcAft>
                      </a:pPr>
                      <a:r>
                        <a:rPr lang="en-ZA" sz="1400" dirty="0">
                          <a:effectLst/>
                          <a:latin typeface="+mn-lt"/>
                          <a:ea typeface="Times New Roman" panose="02020603050405020304" pitchFamily="18" charset="0"/>
                          <a:cs typeface="Arial" panose="020B0604020202020204" pitchFamily="34" charset="0"/>
                        </a:rPr>
                        <a:t>Number of holiday trips</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en-ZA" sz="1400" dirty="0">
                          <a:effectLst/>
                          <a:latin typeface="+mn-lt"/>
                          <a:ea typeface="Times New Roman" panose="02020603050405020304" pitchFamily="18" charset="0"/>
                          <a:cs typeface="Arial" panose="020B0604020202020204" pitchFamily="34" charset="0"/>
                        </a:rPr>
                        <a:t>Based on the recent Domestic Market segment research, identifying new segments to focus on; South African Tourism will put more emphasis in those areas to build the culture of travel, convert and defend existing travellers, as well as increase the frequency of travel. These will result in the increase of holiday trips and total domestic trips.</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13965">
                <a:tc>
                  <a:txBody>
                    <a:bodyPr/>
                    <a:lstStyle/>
                    <a:p>
                      <a:pPr>
                        <a:spcBef>
                          <a:spcPts val="600"/>
                        </a:spcBef>
                        <a:spcAft>
                          <a:spcPts val="600"/>
                        </a:spcAft>
                      </a:pPr>
                      <a:r>
                        <a:rPr lang="en-ZA" sz="1400" dirty="0">
                          <a:effectLst/>
                          <a:latin typeface="+mn-lt"/>
                          <a:ea typeface="Times New Roman" panose="02020603050405020304" pitchFamily="18" charset="0"/>
                          <a:cs typeface="Arial" panose="020B0604020202020204" pitchFamily="34" charset="0"/>
                        </a:rPr>
                        <a:t>Brand positivity</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Bef>
                          <a:spcPts val="600"/>
                        </a:spcBef>
                        <a:spcAft>
                          <a:spcPts val="600"/>
                        </a:spcAft>
                      </a:pPr>
                      <a:r>
                        <a:rPr lang="en-ZA" sz="1400" dirty="0">
                          <a:effectLst/>
                          <a:latin typeface="+mn-lt"/>
                          <a:ea typeface="Times New Roman" panose="02020603050405020304" pitchFamily="18" charset="0"/>
                          <a:cs typeface="Arial" panose="020B0604020202020204" pitchFamily="34" charset="0"/>
                        </a:rPr>
                        <a:t>South African Tourism will commence implementation of its 5-in-5 Framework from 2017/18. This Framework is supported by detailed plans for each strategic thrust as well as a well configured operating model to drive efficiencies within the organisation. </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 xmlns:a16="http://schemas.microsoft.com/office/drawing/2014/main" val="10002"/>
                  </a:ext>
                </a:extLst>
              </a:tr>
              <a:tr h="473442">
                <a:tc>
                  <a:txBody>
                    <a:bodyPr/>
                    <a:lstStyle/>
                    <a:p>
                      <a:pPr>
                        <a:spcBef>
                          <a:spcPts val="600"/>
                        </a:spcBef>
                        <a:spcAft>
                          <a:spcPts val="600"/>
                        </a:spcAft>
                      </a:pPr>
                      <a:r>
                        <a:rPr lang="en-ZA" sz="1400" dirty="0">
                          <a:effectLst/>
                          <a:latin typeface="+mn-lt"/>
                          <a:ea typeface="Times New Roman" panose="02020603050405020304" pitchFamily="18" charset="0"/>
                          <a:cs typeface="Arial" panose="020B0604020202020204" pitchFamily="34" charset="0"/>
                        </a:rPr>
                        <a:t>Number of business events achieved in South Africa</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 xmlns:a16="http://schemas.microsoft.com/office/drawing/2014/main" val="10003"/>
                  </a:ext>
                </a:extLst>
              </a:tr>
              <a:tr h="485512">
                <a:tc>
                  <a:txBody>
                    <a:bodyPr/>
                    <a:lstStyle/>
                    <a:p>
                      <a:pPr>
                        <a:spcBef>
                          <a:spcPts val="600"/>
                        </a:spcBef>
                        <a:spcAft>
                          <a:spcPts val="600"/>
                        </a:spcAft>
                      </a:pPr>
                      <a:r>
                        <a:rPr lang="en-ZA" sz="1400" dirty="0">
                          <a:effectLst/>
                          <a:latin typeface="+mn-lt"/>
                          <a:ea typeface="Times New Roman" panose="02020603050405020304" pitchFamily="18" charset="0"/>
                          <a:cs typeface="Arial" panose="020B0604020202020204" pitchFamily="34" charset="0"/>
                        </a:rPr>
                        <a:t>Number of business delegates achieved in South Africa</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06266">
                <a:tc>
                  <a:txBody>
                    <a:bodyPr/>
                    <a:lstStyle/>
                    <a:p>
                      <a:pPr>
                        <a:spcBef>
                          <a:spcPts val="600"/>
                        </a:spcBef>
                        <a:spcAft>
                          <a:spcPts val="600"/>
                        </a:spcAft>
                      </a:pPr>
                      <a:r>
                        <a:rPr lang="en-ZA" sz="1400" dirty="0">
                          <a:effectLst/>
                          <a:latin typeface="+mn-lt"/>
                          <a:ea typeface="Times New Roman" panose="02020603050405020304" pitchFamily="18" charset="0"/>
                          <a:cs typeface="Arial" panose="020B0604020202020204" pitchFamily="34" charset="0"/>
                        </a:rPr>
                        <a:t>Number of graded establishments achieved</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Bef>
                          <a:spcPts val="600"/>
                        </a:spcBef>
                        <a:spcAft>
                          <a:spcPts val="600"/>
                        </a:spcAft>
                      </a:pPr>
                      <a:r>
                        <a:rPr lang="en-ZA" sz="1400" dirty="0">
                          <a:effectLst/>
                          <a:latin typeface="+mn-lt"/>
                          <a:ea typeface="Times New Roman" panose="02020603050405020304" pitchFamily="18" charset="0"/>
                          <a:cs typeface="Arial" panose="020B0604020202020204" pitchFamily="34" charset="0"/>
                        </a:rPr>
                        <a:t>The grading criteria have been recently reviewed to make grading more accessible. Furthermore the collaboration with NDT on the TIP subsidy implemented in the year under review will yield rewards by the improvement of ease of access for SMMEs.</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46399354"/>
                  </a:ext>
                </a:extLst>
              </a:tr>
              <a:tr h="975375">
                <a:tc>
                  <a:txBody>
                    <a:bodyPr/>
                    <a:lstStyle/>
                    <a:p>
                      <a:pPr>
                        <a:spcBef>
                          <a:spcPts val="600"/>
                        </a:spcBef>
                        <a:spcAft>
                          <a:spcPts val="600"/>
                        </a:spcAft>
                      </a:pPr>
                      <a:r>
                        <a:rPr lang="en-ZA" sz="1400" kern="1200" dirty="0" smtClean="0">
                          <a:solidFill>
                            <a:schemeClr val="tx1"/>
                          </a:solidFill>
                          <a:effectLst/>
                          <a:latin typeface="+mn-lt"/>
                          <a:ea typeface="Times New Roman" panose="02020603050405020304" pitchFamily="18" charset="0"/>
                          <a:cs typeface="Arial" panose="020B0604020202020204" pitchFamily="34" charset="0"/>
                        </a:rPr>
                        <a:t>Number of graded rooms achieved</a:t>
                      </a:r>
                      <a:endParaRPr lang="en-ZA" sz="1400" kern="12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 xmlns:a16="http://schemas.microsoft.com/office/drawing/2014/main" val="495632106"/>
                  </a:ext>
                </a:extLst>
              </a:tr>
            </a:tbl>
          </a:graphicData>
        </a:graphic>
      </p:graphicFrame>
      <p:sp>
        <p:nvSpPr>
          <p:cNvPr id="4" name="TextBox 3"/>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 </a:t>
            </a:r>
            <a:r>
              <a:rPr lang="en-ZA" sz="1050" dirty="0" smtClean="0">
                <a:latin typeface="+mj-lt"/>
              </a:rPr>
              <a:t>46</a:t>
            </a:r>
            <a:endParaRPr lang="en-ZA" sz="1050" dirty="0">
              <a:latin typeface="+mj-lt"/>
            </a:endParaRPr>
          </a:p>
        </p:txBody>
      </p:sp>
    </p:spTree>
    <p:extLst>
      <p:ext uri="{BB962C8B-B14F-4D97-AF65-F5344CB8AC3E}">
        <p14:creationId xmlns:p14="http://schemas.microsoft.com/office/powerpoint/2010/main" val="2628760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58913" y="917575"/>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5000"/>
              </a:lnSpc>
            </a:pPr>
            <a:endParaRPr lang="en-US" sz="3600" dirty="0" smtClean="0">
              <a:solidFill>
                <a:srgbClr val="000000"/>
              </a:solidFill>
              <a:latin typeface="Trebuchet MS" charset="0"/>
              <a:ea typeface="Osaka" charset="0"/>
              <a:cs typeface="Osaka" charset="0"/>
            </a:endParaRPr>
          </a:p>
        </p:txBody>
      </p:sp>
      <p:sp>
        <p:nvSpPr>
          <p:cNvPr id="7171" name="Rectangle 3"/>
          <p:cNvSpPr>
            <a:spLocks noChangeArrowheads="1"/>
          </p:cNvSpPr>
          <p:nvPr/>
        </p:nvSpPr>
        <p:spPr bwMode="auto">
          <a:xfrm>
            <a:off x="457201" y="2590800"/>
            <a:ext cx="822959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r>
              <a:rPr lang="en-US" sz="2000" b="1" dirty="0">
                <a:solidFill>
                  <a:srgbClr val="000000"/>
                </a:solidFill>
                <a:latin typeface="Trebuchet MS" charset="0"/>
                <a:ea typeface="Osaka" charset="0"/>
                <a:cs typeface="Osaka" charset="0"/>
              </a:rPr>
              <a:t>Leisure Marketing </a:t>
            </a:r>
            <a:r>
              <a:rPr lang="en-US" sz="2000" b="1" dirty="0" smtClean="0">
                <a:solidFill>
                  <a:srgbClr val="000000"/>
                </a:solidFill>
                <a:latin typeface="Trebuchet MS" charset="0"/>
                <a:ea typeface="Osaka" charset="0"/>
                <a:cs typeface="Osaka" charset="0"/>
              </a:rPr>
              <a:t>Overview in 2016</a:t>
            </a:r>
            <a:endParaRPr lang="en-US" sz="2000" b="1" dirty="0">
              <a:solidFill>
                <a:srgbClr val="000000"/>
              </a:solidFill>
              <a:latin typeface="Trebuchet MS" charset="0"/>
              <a:ea typeface="Osaka" charset="0"/>
              <a:cs typeface="Osaka" charset="0"/>
            </a:endParaRPr>
          </a:p>
        </p:txBody>
      </p:sp>
      <p:sp>
        <p:nvSpPr>
          <p:cNvPr id="7172" name="Rectangle 3"/>
          <p:cNvSpPr>
            <a:spLocks noChangeArrowheads="1"/>
          </p:cNvSpPr>
          <p:nvPr/>
        </p:nvSpPr>
        <p:spPr bwMode="auto">
          <a:xfrm>
            <a:off x="1458913" y="1752601"/>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sz="2000" dirty="0">
              <a:solidFill>
                <a:srgbClr val="000000"/>
              </a:solidFill>
              <a:latin typeface="Trebuchet MS" charset="0"/>
              <a:ea typeface="Osaka" charset="0"/>
              <a:cs typeface="Osaka" charset="0"/>
            </a:endParaRPr>
          </a:p>
        </p:txBody>
      </p:sp>
      <p:sp>
        <p:nvSpPr>
          <p:cNvPr id="2" name="TextBox 1"/>
          <p:cNvSpPr txBox="1"/>
          <p:nvPr/>
        </p:nvSpPr>
        <p:spPr>
          <a:xfrm>
            <a:off x="304800" y="6324600"/>
            <a:ext cx="1036090" cy="215444"/>
          </a:xfrm>
          <a:prstGeom prst="rect">
            <a:avLst/>
          </a:prstGeom>
          <a:noFill/>
        </p:spPr>
        <p:txBody>
          <a:bodyPr wrap="square" rtlCol="0">
            <a:spAutoFit/>
          </a:bodyPr>
          <a:lstStyle/>
          <a:p>
            <a:r>
              <a:rPr lang="en-ZA" sz="800" dirty="0" smtClean="0"/>
              <a:t>Slide no. 32</a:t>
            </a:r>
            <a:endParaRPr lang="en-ZA" sz="800" dirty="0"/>
          </a:p>
        </p:txBody>
      </p:sp>
    </p:spTree>
    <p:extLst>
      <p:ext uri="{BB962C8B-B14F-4D97-AF65-F5344CB8AC3E}">
        <p14:creationId xmlns:p14="http://schemas.microsoft.com/office/powerpoint/2010/main" val="134297797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95288" y="215900"/>
            <a:ext cx="8877300" cy="620713"/>
          </a:xfrm>
        </p:spPr>
        <p:txBody>
          <a:bodyPr/>
          <a:lstStyle/>
          <a:p>
            <a:r>
              <a:rPr lang="en-ZA" altLang="en-US" sz="2000" b="1" dirty="0" smtClean="0">
                <a:cs typeface="Arial" panose="020B0604020202020204" pitchFamily="34" charset="0"/>
              </a:rPr>
              <a:t>5</a:t>
            </a:r>
            <a:r>
              <a:rPr lang="en-ZA" altLang="en-US" sz="2000" b="1" baseline="30000" dirty="0" smtClean="0">
                <a:cs typeface="Arial" panose="020B0604020202020204" pitchFamily="34" charset="0"/>
              </a:rPr>
              <a:t>th</a:t>
            </a:r>
            <a:r>
              <a:rPr lang="en-ZA" altLang="en-US" sz="2000" b="1" dirty="0" smtClean="0">
                <a:cs typeface="Arial" panose="020B0604020202020204" pitchFamily="34" charset="0"/>
              </a:rPr>
              <a:t> Leisure Tourism Market Portfolio  - 01/04/2014 – 30/03/2017 </a:t>
            </a:r>
            <a:endParaRPr lang="en-GB" altLang="en-US" sz="2000" b="1" dirty="0" smtClean="0">
              <a:cs typeface="Arial" panose="020B0604020202020204" pitchFamily="34" charset="0"/>
            </a:endParaRPr>
          </a:p>
        </p:txBody>
      </p:sp>
      <p:sp>
        <p:nvSpPr>
          <p:cNvPr id="80899" name="Content Placeholder 1"/>
          <p:cNvSpPr>
            <a:spLocks noGrp="1"/>
          </p:cNvSpPr>
          <p:nvPr>
            <p:ph sz="half" idx="1"/>
          </p:nvPr>
        </p:nvSpPr>
        <p:spPr>
          <a:xfrm>
            <a:off x="395288" y="765175"/>
            <a:ext cx="4114800" cy="5181600"/>
          </a:xfrm>
        </p:spPr>
        <p:txBody>
          <a:bodyPr/>
          <a:lstStyle/>
          <a:p>
            <a:endParaRPr lang="en-ZA" altLang="en-US" dirty="0" smtClean="0"/>
          </a:p>
        </p:txBody>
      </p:sp>
      <p:pic>
        <p:nvPicPr>
          <p:cNvPr id="8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92150"/>
            <a:ext cx="8424863" cy="5327650"/>
          </a:xfrm>
          <a:prstGeom prst="rect">
            <a:avLst/>
          </a:prstGeom>
          <a:solidFill>
            <a:srgbClr val="C00000"/>
          </a:solidFill>
          <a:ln>
            <a:noFill/>
          </a:ln>
        </p:spPr>
      </p:pic>
      <p:sp>
        <p:nvSpPr>
          <p:cNvPr id="5" name="TextBox 4"/>
          <p:cNvSpPr txBox="1"/>
          <p:nvPr/>
        </p:nvSpPr>
        <p:spPr>
          <a:xfrm>
            <a:off x="2667000" y="6443990"/>
            <a:ext cx="2895600" cy="261610"/>
          </a:xfrm>
          <a:prstGeom prst="rect">
            <a:avLst/>
          </a:prstGeom>
          <a:noFill/>
        </p:spPr>
        <p:txBody>
          <a:bodyPr wrap="square" rtlCol="0">
            <a:spAutoFit/>
          </a:bodyPr>
          <a:lstStyle/>
          <a:p>
            <a:pPr algn="ctr"/>
            <a:r>
              <a:rPr lang="en-ZA" sz="1050" dirty="0">
                <a:latin typeface="+mj-lt"/>
              </a:rPr>
              <a:t>Annual Report </a:t>
            </a:r>
            <a:r>
              <a:rPr lang="en-ZA" sz="1050" dirty="0" smtClean="0">
                <a:latin typeface="+mj-lt"/>
              </a:rPr>
              <a:t>Page 33</a:t>
            </a:r>
            <a:endParaRPr lang="en-ZA" sz="1050" dirty="0">
              <a:latin typeface="+mj-lt"/>
            </a:endParaRPr>
          </a:p>
        </p:txBody>
      </p:sp>
    </p:spTree>
    <p:extLst>
      <p:ext uri="{BB962C8B-B14F-4D97-AF65-F5344CB8AC3E}">
        <p14:creationId xmlns:p14="http://schemas.microsoft.com/office/powerpoint/2010/main" val="345170074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721" y="679999"/>
            <a:ext cx="8898606" cy="5187401"/>
          </a:xfrm>
          <a:prstGeom prst="rect">
            <a:avLst/>
          </a:prstGeom>
        </p:spPr>
      </p:pic>
      <p:sp>
        <p:nvSpPr>
          <p:cNvPr id="3" name="TextBox 2"/>
          <p:cNvSpPr txBox="1"/>
          <p:nvPr/>
        </p:nvSpPr>
        <p:spPr>
          <a:xfrm>
            <a:off x="304800" y="76200"/>
            <a:ext cx="4172757" cy="400110"/>
          </a:xfrm>
          <a:prstGeom prst="rect">
            <a:avLst/>
          </a:prstGeom>
          <a:noFill/>
        </p:spPr>
        <p:txBody>
          <a:bodyPr wrap="square" rtlCol="0">
            <a:spAutoFit/>
          </a:bodyPr>
          <a:lstStyle/>
          <a:p>
            <a:r>
              <a:rPr lang="en-ZA" sz="2000" b="1" dirty="0" smtClean="0">
                <a:latin typeface="+mj-lt"/>
              </a:rPr>
              <a:t>Tourism Performance at a glance</a:t>
            </a:r>
            <a:endParaRPr lang="en-ZA" sz="2000" b="1" dirty="0">
              <a:latin typeface="+mj-lt"/>
            </a:endParaRPr>
          </a:p>
        </p:txBody>
      </p:sp>
      <p:sp>
        <p:nvSpPr>
          <p:cNvPr id="4" name="TextBox 3"/>
          <p:cNvSpPr txBox="1"/>
          <p:nvPr/>
        </p:nvSpPr>
        <p:spPr>
          <a:xfrm>
            <a:off x="2667000" y="6443990"/>
            <a:ext cx="2895600" cy="261610"/>
          </a:xfrm>
          <a:prstGeom prst="rect">
            <a:avLst/>
          </a:prstGeom>
          <a:noFill/>
        </p:spPr>
        <p:txBody>
          <a:bodyPr wrap="square" rtlCol="0">
            <a:spAutoFit/>
          </a:bodyPr>
          <a:lstStyle/>
          <a:p>
            <a:pPr algn="ctr"/>
            <a:r>
              <a:rPr lang="en-ZA" sz="1050" dirty="0">
                <a:latin typeface="+mj-lt"/>
              </a:rPr>
              <a:t>Annual Report </a:t>
            </a:r>
            <a:r>
              <a:rPr lang="en-ZA" sz="1050" dirty="0" smtClean="0">
                <a:latin typeface="+mj-lt"/>
              </a:rPr>
              <a:t>Page 35</a:t>
            </a:r>
            <a:endParaRPr lang="en-ZA" sz="1050" dirty="0">
              <a:latin typeface="+mj-lt"/>
            </a:endParaRPr>
          </a:p>
        </p:txBody>
      </p:sp>
    </p:spTree>
    <p:extLst>
      <p:ext uri="{BB962C8B-B14F-4D97-AF65-F5344CB8AC3E}">
        <p14:creationId xmlns:p14="http://schemas.microsoft.com/office/powerpoint/2010/main" val="920357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6443990"/>
            <a:ext cx="2895600" cy="253916"/>
          </a:xfrm>
          <a:prstGeom prst="rect">
            <a:avLst/>
          </a:prstGeom>
          <a:noFill/>
        </p:spPr>
        <p:txBody>
          <a:bodyPr wrap="square" rtlCol="0">
            <a:spAutoFit/>
          </a:bodyPr>
          <a:lstStyle/>
          <a:p>
            <a:pPr algn="ctr"/>
            <a:r>
              <a:rPr lang="en-ZA" sz="1050" dirty="0">
                <a:latin typeface="+mj-lt"/>
              </a:rPr>
              <a:t>Annual Report Pages </a:t>
            </a:r>
            <a:r>
              <a:rPr lang="en-ZA" sz="1050" dirty="0"/>
              <a:t>37 - </a:t>
            </a:r>
            <a:r>
              <a:rPr lang="en-ZA" sz="1050" dirty="0" smtClean="0"/>
              <a:t>38</a:t>
            </a:r>
            <a:endParaRPr lang="en-ZA" sz="1050" dirty="0"/>
          </a:p>
        </p:txBody>
      </p:sp>
      <p:sp>
        <p:nvSpPr>
          <p:cNvPr id="2" name="Title 1"/>
          <p:cNvSpPr>
            <a:spLocks noGrp="1"/>
          </p:cNvSpPr>
          <p:nvPr>
            <p:ph type="title"/>
          </p:nvPr>
        </p:nvSpPr>
        <p:spPr/>
        <p:txBody>
          <a:bodyPr/>
          <a:lstStyle/>
          <a:p>
            <a:r>
              <a:rPr lang="en-ZA" sz="2000" b="1" kern="1200" dirty="0">
                <a:ea typeface="ヒラギノ角ゴ Pro W3" charset="0"/>
                <a:cs typeface="ヒラギノ角ゴ Pro W3" charset="0"/>
              </a:rPr>
              <a:t>In-country Marketing Highlights</a:t>
            </a:r>
          </a:p>
        </p:txBody>
      </p:sp>
      <p:pic>
        <p:nvPicPr>
          <p:cNvPr id="7" name="Picture 6"/>
          <p:cNvPicPr>
            <a:picLocks noChangeAspect="1"/>
          </p:cNvPicPr>
          <p:nvPr/>
        </p:nvPicPr>
        <p:blipFill>
          <a:blip r:embed="rId2"/>
          <a:stretch>
            <a:fillRect/>
          </a:stretch>
        </p:blipFill>
        <p:spPr>
          <a:xfrm>
            <a:off x="2133600" y="838200"/>
            <a:ext cx="5416666" cy="5311891"/>
          </a:xfrm>
          <a:prstGeom prst="rect">
            <a:avLst/>
          </a:prstGeom>
          <a:ln>
            <a:noFill/>
          </a:ln>
          <a:effectLst>
            <a:outerShdw blurRad="190500" algn="tl" rotWithShape="0">
              <a:srgbClr val="000000">
                <a:alpha val="70000"/>
              </a:srgbClr>
            </a:outerShdw>
          </a:effectLst>
        </p:spPr>
      </p:pic>
      <p:sp>
        <p:nvSpPr>
          <p:cNvPr id="4" name="Content Placeholder 2"/>
          <p:cNvSpPr txBox="1">
            <a:spLocks/>
          </p:cNvSpPr>
          <p:nvPr/>
        </p:nvSpPr>
        <p:spPr bwMode="auto">
          <a:xfrm>
            <a:off x="5029200" y="762000"/>
            <a:ext cx="3912919" cy="5443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chemeClr val="accent4"/>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chemeClr val="accent4"/>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chemeClr val="accent4"/>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lvl="1" indent="0">
              <a:buClr>
                <a:srgbClr val="777777"/>
              </a:buClr>
              <a:buNone/>
            </a:pPr>
            <a:r>
              <a:rPr lang="en-ZA" sz="1600" b="1" dirty="0">
                <a:solidFill>
                  <a:prstClr val="black"/>
                </a:solidFill>
                <a:latin typeface="Trebuchet MS"/>
              </a:rPr>
              <a:t>China</a:t>
            </a:r>
            <a:endParaRPr lang="en-ZA" sz="1800" b="1" dirty="0">
              <a:solidFill>
                <a:prstClr val="black"/>
              </a:solidFill>
              <a:latin typeface="Trebuchet MS"/>
            </a:endParaRPr>
          </a:p>
          <a:p>
            <a:pPr marL="285750" indent="-285750">
              <a:buClr>
                <a:srgbClr val="777777"/>
              </a:buClr>
            </a:pPr>
            <a:r>
              <a:rPr lang="en-ZA" sz="1400" b="1" dirty="0">
                <a:latin typeface="+mj-lt"/>
                <a:ea typeface="ＭＳ Ｐゴシック" charset="-128"/>
                <a:cs typeface="ＭＳ Ｐゴシック" charset="0"/>
              </a:rPr>
              <a:t>Strategic</a:t>
            </a:r>
            <a:r>
              <a:rPr lang="en-ZA" sz="1400" dirty="0">
                <a:solidFill>
                  <a:prstClr val="black"/>
                </a:solidFill>
                <a:latin typeface="+mj-lt"/>
              </a:rPr>
              <a:t> focus</a:t>
            </a:r>
          </a:p>
          <a:p>
            <a:pPr marL="742950" lvl="1" indent="-285750" eaLnBrk="1" hangingPunct="1">
              <a:buClr>
                <a:schemeClr val="tx1"/>
              </a:buClr>
              <a:buSzPct val="55000"/>
              <a:buFont typeface="Wingdings" panose="05000000000000000000" pitchFamily="2" charset="2"/>
              <a:buChar char="Ø"/>
            </a:pPr>
            <a:r>
              <a:rPr lang="en-ZA" sz="1400" dirty="0">
                <a:latin typeface="+mn-lt"/>
                <a:ea typeface="ＭＳ Ｐゴシック" charset="-128"/>
              </a:rPr>
              <a:t>Capitalise on high interest in South Africa by partnering with and educating the trade to sell the benefits of a South African holiday to the Chinese.</a:t>
            </a:r>
          </a:p>
          <a:p>
            <a:pPr marL="285750" indent="-285750">
              <a:buClr>
                <a:srgbClr val="777777"/>
              </a:buClr>
              <a:buSzPct val="55000"/>
            </a:pPr>
            <a:r>
              <a:rPr lang="en-ZA" sz="1400" dirty="0">
                <a:latin typeface="+mj-lt"/>
                <a:ea typeface="ＭＳ Ｐゴシック" charset="-128"/>
                <a:cs typeface="ＭＳ Ｐゴシック" charset="0"/>
              </a:rPr>
              <a:t>Campaign highlights</a:t>
            </a:r>
          </a:p>
          <a:p>
            <a:pPr marL="742950" lvl="1" indent="-285750" eaLnBrk="1" hangingPunct="1">
              <a:buClr>
                <a:schemeClr val="tx1"/>
              </a:buClr>
              <a:buSzPct val="55000"/>
              <a:buFont typeface="Wingdings" panose="05000000000000000000" pitchFamily="2" charset="2"/>
              <a:buChar char="Ø"/>
            </a:pPr>
            <a:r>
              <a:rPr lang="en-ZA" sz="1400" dirty="0">
                <a:latin typeface="+mn-lt"/>
                <a:ea typeface="ＭＳ Ｐゴシック" charset="-128"/>
              </a:rPr>
              <a:t>A consumer campaign and the “Wow in Every Moment” media roadshow in Beijing, Shanghai and Hong Kong. Five familiarisation trips hosted 50 media and celebrities.</a:t>
            </a:r>
          </a:p>
          <a:p>
            <a:pPr marL="285750" indent="-285750">
              <a:buClr>
                <a:srgbClr val="777777"/>
              </a:buClr>
            </a:pPr>
            <a:r>
              <a:rPr lang="en-ZA" sz="1400" dirty="0">
                <a:solidFill>
                  <a:prstClr val="black"/>
                </a:solidFill>
                <a:latin typeface="+mj-lt"/>
              </a:rPr>
              <a:t>PR value</a:t>
            </a:r>
          </a:p>
          <a:p>
            <a:pPr marL="742950" lvl="1" indent="-285750" eaLnBrk="1" hangingPunct="1">
              <a:buClr>
                <a:schemeClr val="tx1"/>
              </a:buClr>
              <a:buSzPct val="55000"/>
              <a:buFont typeface="Wingdings" panose="05000000000000000000" pitchFamily="2" charset="2"/>
              <a:buChar char="Ø"/>
            </a:pPr>
            <a:r>
              <a:rPr lang="en-ZA" sz="1400" dirty="0">
                <a:latin typeface="+mn-lt"/>
                <a:ea typeface="ＭＳ Ｐゴシック" charset="-128"/>
              </a:rPr>
              <a:t>R1.1 billion</a:t>
            </a:r>
          </a:p>
          <a:p>
            <a:pPr marL="285750" indent="-285750">
              <a:buClr>
                <a:srgbClr val="777777"/>
              </a:buClr>
            </a:pPr>
            <a:r>
              <a:rPr lang="en-ZA" sz="1400" dirty="0">
                <a:solidFill>
                  <a:prstClr val="black"/>
                </a:solidFill>
                <a:latin typeface="+mj-lt"/>
              </a:rPr>
              <a:t>Trade activity</a:t>
            </a:r>
          </a:p>
          <a:p>
            <a:pPr marL="742950" lvl="1" indent="-285750" eaLnBrk="1" hangingPunct="1">
              <a:buClr>
                <a:schemeClr val="tx1"/>
              </a:buClr>
              <a:buSzPct val="55000"/>
              <a:buFont typeface="Wingdings" panose="05000000000000000000" pitchFamily="2" charset="2"/>
              <a:buChar char="Ø"/>
            </a:pPr>
            <a:r>
              <a:rPr lang="en-ZA" sz="1400" dirty="0">
                <a:latin typeface="+mn-lt"/>
                <a:ea typeface="ＭＳ Ｐゴシック" charset="-128"/>
              </a:rPr>
              <a:t>Partnerships were sealed with trade partners and educational workshops were held.</a:t>
            </a:r>
          </a:p>
        </p:txBody>
      </p:sp>
      <p:sp>
        <p:nvSpPr>
          <p:cNvPr id="3" name="Content Placeholder 2"/>
          <p:cNvSpPr>
            <a:spLocks noGrp="1"/>
          </p:cNvSpPr>
          <p:nvPr>
            <p:ph idx="1"/>
          </p:nvPr>
        </p:nvSpPr>
        <p:spPr>
          <a:xfrm>
            <a:off x="381000" y="762000"/>
            <a:ext cx="4038600" cy="5181600"/>
          </a:xfrm>
        </p:spPr>
        <p:txBody>
          <a:bodyPr/>
          <a:lstStyle/>
          <a:p>
            <a:pPr marL="0" indent="0">
              <a:buNone/>
            </a:pPr>
            <a:r>
              <a:rPr lang="en-ZA" sz="1600" b="1" dirty="0"/>
              <a:t>Australasia</a:t>
            </a:r>
            <a:endParaRPr lang="en-ZA" sz="1400" dirty="0"/>
          </a:p>
          <a:p>
            <a:r>
              <a:rPr lang="en-ZA" sz="1400" b="1" dirty="0"/>
              <a:t>Strategic focus</a:t>
            </a:r>
            <a:endParaRPr lang="en-ZA" sz="1400" dirty="0"/>
          </a:p>
          <a:p>
            <a:pPr lvl="1">
              <a:buFont typeface="Wingdings" panose="05000000000000000000" pitchFamily="2" charset="2"/>
              <a:buChar char="Ø"/>
            </a:pPr>
            <a:r>
              <a:rPr lang="en-ZA" sz="1400" dirty="0"/>
              <a:t>Inspire Australians and New Zealanders to consider South Africa as a destination by showcasing authentic experiences and enticing them to visit friends and relatives.</a:t>
            </a:r>
          </a:p>
          <a:p>
            <a:r>
              <a:rPr lang="en-ZA" sz="1400" b="1" dirty="0"/>
              <a:t>Campaign highlights</a:t>
            </a:r>
            <a:endParaRPr lang="en-ZA" sz="1400" dirty="0"/>
          </a:p>
          <a:p>
            <a:pPr lvl="1">
              <a:buFont typeface="Wingdings" panose="05000000000000000000" pitchFamily="2" charset="2"/>
              <a:buChar char="Ø"/>
            </a:pPr>
            <a:r>
              <a:rPr lang="en-ZA" sz="1400" dirty="0"/>
              <a:t>The Western Cape hosted the Australian Society of Travel Writers’ AGM. </a:t>
            </a:r>
          </a:p>
          <a:p>
            <a:r>
              <a:rPr lang="en-ZA" sz="1400" b="1" dirty="0" smtClean="0"/>
              <a:t>PR value</a:t>
            </a:r>
            <a:endParaRPr lang="en-ZA" sz="1400" dirty="0"/>
          </a:p>
          <a:p>
            <a:pPr lvl="1">
              <a:buFont typeface="Wingdings" panose="05000000000000000000" pitchFamily="2" charset="2"/>
              <a:buChar char="Ø"/>
            </a:pPr>
            <a:r>
              <a:rPr lang="en-ZA" sz="1400" dirty="0" smtClean="0"/>
              <a:t>PR </a:t>
            </a:r>
            <a:r>
              <a:rPr lang="en-ZA" sz="1400" dirty="0"/>
              <a:t>value: </a:t>
            </a:r>
            <a:r>
              <a:rPr lang="en-ZA" sz="1400" dirty="0" smtClean="0"/>
              <a:t>R117.1 million</a:t>
            </a:r>
            <a:endParaRPr lang="en-ZA" sz="1400" dirty="0"/>
          </a:p>
          <a:p>
            <a:r>
              <a:rPr lang="en-ZA" sz="1400" b="1" dirty="0"/>
              <a:t>Trade activity</a:t>
            </a:r>
            <a:endParaRPr lang="en-ZA" sz="1400" dirty="0"/>
          </a:p>
          <a:p>
            <a:pPr lvl="1">
              <a:buFont typeface="Wingdings" panose="05000000000000000000" pitchFamily="2" charset="2"/>
              <a:buChar char="Ø"/>
            </a:pPr>
            <a:r>
              <a:rPr lang="en-ZA" sz="1400" dirty="0"/>
              <a:t>Partnerships with airlines promoted special fares. A five-city trade educational was led by a local influencer.</a:t>
            </a:r>
          </a:p>
          <a:p>
            <a:endParaRPr lang="en-ZA" dirty="0"/>
          </a:p>
        </p:txBody>
      </p:sp>
    </p:spTree>
    <p:extLst>
      <p:ext uri="{BB962C8B-B14F-4D97-AF65-F5344CB8AC3E}">
        <p14:creationId xmlns:p14="http://schemas.microsoft.com/office/powerpoint/2010/main" val="1205572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6443990"/>
            <a:ext cx="2895600" cy="253916"/>
          </a:xfrm>
          <a:prstGeom prst="rect">
            <a:avLst/>
          </a:prstGeom>
          <a:noFill/>
        </p:spPr>
        <p:txBody>
          <a:bodyPr wrap="square" rtlCol="0">
            <a:spAutoFit/>
          </a:bodyPr>
          <a:lstStyle/>
          <a:p>
            <a:pPr algn="ctr"/>
            <a:r>
              <a:rPr lang="en-ZA" sz="1050" dirty="0">
                <a:latin typeface="+mj-lt"/>
              </a:rPr>
              <a:t>Annual Report Pages </a:t>
            </a:r>
            <a:r>
              <a:rPr lang="en-ZA" sz="1050" dirty="0"/>
              <a:t>37 - </a:t>
            </a:r>
            <a:r>
              <a:rPr lang="en-ZA" sz="1050" dirty="0" smtClean="0"/>
              <a:t>38</a:t>
            </a:r>
            <a:endParaRPr lang="en-ZA" sz="1050" dirty="0"/>
          </a:p>
        </p:txBody>
      </p:sp>
      <p:sp>
        <p:nvSpPr>
          <p:cNvPr id="2" name="Title 1"/>
          <p:cNvSpPr>
            <a:spLocks noGrp="1"/>
          </p:cNvSpPr>
          <p:nvPr>
            <p:ph type="title"/>
          </p:nvPr>
        </p:nvSpPr>
        <p:spPr/>
        <p:txBody>
          <a:bodyPr/>
          <a:lstStyle/>
          <a:p>
            <a:r>
              <a:rPr lang="en-ZA" sz="2000" b="1" kern="1200" dirty="0">
                <a:ea typeface="ヒラギノ角ゴ Pro W3" charset="0"/>
                <a:cs typeface="ヒラギノ角ゴ Pro W3" charset="0"/>
              </a:rPr>
              <a:t>In-country Marketing Highlights</a:t>
            </a:r>
          </a:p>
        </p:txBody>
      </p:sp>
      <p:pic>
        <p:nvPicPr>
          <p:cNvPr id="7" name="Picture 6"/>
          <p:cNvPicPr>
            <a:picLocks noChangeAspect="1"/>
          </p:cNvPicPr>
          <p:nvPr/>
        </p:nvPicPr>
        <p:blipFill>
          <a:blip r:embed="rId2"/>
          <a:stretch>
            <a:fillRect/>
          </a:stretch>
        </p:blipFill>
        <p:spPr>
          <a:xfrm>
            <a:off x="2133600" y="838200"/>
            <a:ext cx="5416666" cy="5311891"/>
          </a:xfrm>
          <a:prstGeom prst="rect">
            <a:avLst/>
          </a:prstGeom>
          <a:ln>
            <a:noFill/>
          </a:ln>
          <a:effectLst>
            <a:outerShdw blurRad="190500" algn="tl" rotWithShape="0">
              <a:srgbClr val="000000">
                <a:alpha val="70000"/>
              </a:srgbClr>
            </a:outerShdw>
          </a:effectLst>
        </p:spPr>
      </p:pic>
      <p:sp>
        <p:nvSpPr>
          <p:cNvPr id="4" name="Content Placeholder 2"/>
          <p:cNvSpPr txBox="1">
            <a:spLocks/>
          </p:cNvSpPr>
          <p:nvPr/>
        </p:nvSpPr>
        <p:spPr bwMode="auto">
          <a:xfrm>
            <a:off x="5029200" y="762000"/>
            <a:ext cx="3912919" cy="5443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chemeClr val="accent4"/>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chemeClr val="accent4"/>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chemeClr val="accent4"/>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lvl="1" indent="0">
              <a:buClr>
                <a:srgbClr val="777777"/>
              </a:buClr>
              <a:buNone/>
            </a:pPr>
            <a:r>
              <a:rPr lang="en-ZA" sz="1600" b="1" dirty="0" smtClean="0">
                <a:solidFill>
                  <a:prstClr val="black"/>
                </a:solidFill>
                <a:latin typeface="Trebuchet MS"/>
              </a:rPr>
              <a:t>Japan</a:t>
            </a:r>
            <a:endParaRPr lang="en-ZA" sz="1800" b="1" dirty="0">
              <a:solidFill>
                <a:prstClr val="black"/>
              </a:solidFill>
              <a:latin typeface="Trebuchet MS"/>
            </a:endParaRPr>
          </a:p>
          <a:p>
            <a:pPr marL="285750" indent="-285750">
              <a:buClr>
                <a:srgbClr val="777777"/>
              </a:buClr>
            </a:pPr>
            <a:r>
              <a:rPr lang="en-ZA" sz="1400" b="1" dirty="0">
                <a:latin typeface="+mj-lt"/>
                <a:ea typeface="ＭＳ Ｐゴシック" charset="-128"/>
                <a:cs typeface="ＭＳ Ｐゴシック" charset="0"/>
              </a:rPr>
              <a:t>Strategic</a:t>
            </a:r>
            <a:r>
              <a:rPr lang="en-ZA" sz="1400" dirty="0">
                <a:solidFill>
                  <a:prstClr val="black"/>
                </a:solidFill>
                <a:latin typeface="+mj-lt"/>
              </a:rPr>
              <a:t> focus</a:t>
            </a:r>
          </a:p>
          <a:p>
            <a:pPr marL="742950" lvl="1" indent="-285750" eaLnBrk="1" hangingPunct="1">
              <a:buClr>
                <a:schemeClr val="tx1"/>
              </a:buClr>
              <a:buSzPct val="55000"/>
              <a:buFont typeface="Wingdings" panose="05000000000000000000" pitchFamily="2" charset="2"/>
              <a:buChar char="Ø"/>
            </a:pPr>
            <a:r>
              <a:rPr lang="en-ZA" sz="1400" dirty="0" smtClean="0">
                <a:latin typeface="+mn-lt"/>
                <a:ea typeface="ＭＳ Ｐゴシック" charset="-128"/>
              </a:rPr>
              <a:t>Provided </a:t>
            </a:r>
            <a:r>
              <a:rPr lang="en-ZA" sz="1400" dirty="0">
                <a:latin typeface="+mn-lt"/>
                <a:ea typeface="ＭＳ Ｐゴシック" charset="-128"/>
              </a:rPr>
              <a:t>the Japanese trade with fresh itineraries that promote South Africa’s variety of attractions while building consumers’ confidence in the destination</a:t>
            </a:r>
            <a:r>
              <a:rPr lang="en-ZA" sz="1400" dirty="0" smtClean="0">
                <a:latin typeface="+mn-lt"/>
                <a:ea typeface="ＭＳ Ｐゴシック" charset="-128"/>
              </a:rPr>
              <a:t>.</a:t>
            </a:r>
          </a:p>
          <a:p>
            <a:pPr marL="285750" indent="-285750">
              <a:buClr>
                <a:srgbClr val="777777"/>
              </a:buClr>
              <a:buSzPct val="55000"/>
            </a:pPr>
            <a:r>
              <a:rPr lang="en-ZA" sz="1400" dirty="0" smtClean="0">
                <a:latin typeface="+mj-lt"/>
                <a:ea typeface="ＭＳ Ｐゴシック" charset="-128"/>
                <a:cs typeface="ＭＳ Ｐゴシック" charset="0"/>
              </a:rPr>
              <a:t>Campaign highlights</a:t>
            </a:r>
          </a:p>
          <a:p>
            <a:pPr marL="742950" lvl="1" indent="-285750" eaLnBrk="1" hangingPunct="1">
              <a:buClr>
                <a:schemeClr val="tx1"/>
              </a:buClr>
              <a:buSzPct val="55000"/>
              <a:buFont typeface="Wingdings" panose="05000000000000000000" pitchFamily="2" charset="2"/>
              <a:buChar char="Ø"/>
            </a:pPr>
            <a:r>
              <a:rPr lang="en-ZA" sz="1400" dirty="0">
                <a:latin typeface="+mn-lt"/>
                <a:ea typeface="ＭＳ Ｐゴシック" charset="-128"/>
              </a:rPr>
              <a:t>Media launch of the “A Wow in Every Moment” campaign and a Japanese goodwill ambassador highlighting South Africa as an attractive destination.</a:t>
            </a:r>
          </a:p>
          <a:p>
            <a:pPr marL="285750" indent="-285750">
              <a:buClr>
                <a:srgbClr val="777777"/>
              </a:buClr>
            </a:pPr>
            <a:r>
              <a:rPr lang="en-ZA" sz="1400" dirty="0">
                <a:solidFill>
                  <a:prstClr val="black"/>
                </a:solidFill>
                <a:latin typeface="+mj-lt"/>
              </a:rPr>
              <a:t>PR value</a:t>
            </a:r>
          </a:p>
          <a:p>
            <a:pPr marL="742950" lvl="1" indent="-285750" eaLnBrk="1" hangingPunct="1">
              <a:buClr>
                <a:schemeClr val="tx1"/>
              </a:buClr>
              <a:buSzPct val="55000"/>
              <a:buFont typeface="Wingdings" panose="05000000000000000000" pitchFamily="2" charset="2"/>
              <a:buChar char="Ø"/>
            </a:pPr>
            <a:r>
              <a:rPr lang="en-ZA" sz="1400" dirty="0" smtClean="0">
                <a:latin typeface="+mn-lt"/>
                <a:ea typeface="ＭＳ Ｐゴシック" charset="-128"/>
              </a:rPr>
              <a:t>R1.6 </a:t>
            </a:r>
            <a:r>
              <a:rPr lang="en-ZA" sz="1400" dirty="0">
                <a:latin typeface="+mn-lt"/>
                <a:ea typeface="ＭＳ Ｐゴシック" charset="-128"/>
              </a:rPr>
              <a:t>billion</a:t>
            </a:r>
          </a:p>
          <a:p>
            <a:pPr marL="285750" indent="-285750">
              <a:buClr>
                <a:srgbClr val="777777"/>
              </a:buClr>
            </a:pPr>
            <a:r>
              <a:rPr lang="en-ZA" sz="1400" dirty="0">
                <a:solidFill>
                  <a:prstClr val="black"/>
                </a:solidFill>
                <a:latin typeface="+mj-lt"/>
              </a:rPr>
              <a:t>Trade activity</a:t>
            </a:r>
          </a:p>
          <a:p>
            <a:pPr marL="742950" lvl="1" indent="-285750" eaLnBrk="1" hangingPunct="1">
              <a:buClr>
                <a:schemeClr val="tx1"/>
              </a:buClr>
              <a:buSzPct val="55000"/>
              <a:buFont typeface="Wingdings" panose="05000000000000000000" pitchFamily="2" charset="2"/>
              <a:buChar char="Ø"/>
            </a:pPr>
            <a:r>
              <a:rPr lang="en-ZA" sz="1400" dirty="0">
                <a:latin typeface="+mn-lt"/>
                <a:ea typeface="ＭＳ Ｐゴシック" charset="-128"/>
              </a:rPr>
              <a:t>Trade workshops in Osaka and Tokyo saw 30 South African businesses promoting their products. Trade partnerships were formed during the Japan Outbound Tourism Council conference</a:t>
            </a:r>
          </a:p>
        </p:txBody>
      </p:sp>
      <p:sp>
        <p:nvSpPr>
          <p:cNvPr id="3" name="Content Placeholder 2"/>
          <p:cNvSpPr>
            <a:spLocks noGrp="1"/>
          </p:cNvSpPr>
          <p:nvPr>
            <p:ph idx="1"/>
          </p:nvPr>
        </p:nvSpPr>
        <p:spPr>
          <a:xfrm>
            <a:off x="381000" y="762000"/>
            <a:ext cx="4038600" cy="5181600"/>
          </a:xfrm>
        </p:spPr>
        <p:txBody>
          <a:bodyPr/>
          <a:lstStyle/>
          <a:p>
            <a:pPr marL="0" indent="0">
              <a:buNone/>
            </a:pPr>
            <a:r>
              <a:rPr lang="en-ZA" sz="1600" b="1" dirty="0"/>
              <a:t>India</a:t>
            </a:r>
            <a:endParaRPr lang="en-ZA" sz="1400" dirty="0"/>
          </a:p>
          <a:p>
            <a:r>
              <a:rPr lang="en-ZA" sz="1400" b="1" dirty="0"/>
              <a:t>Strategic focus</a:t>
            </a:r>
            <a:endParaRPr lang="en-ZA" sz="1400" dirty="0"/>
          </a:p>
          <a:p>
            <a:pPr lvl="1">
              <a:buFont typeface="Wingdings" panose="05000000000000000000" pitchFamily="2" charset="2"/>
              <a:buChar char="Ø"/>
            </a:pPr>
            <a:r>
              <a:rPr lang="en-ZA" sz="1400" dirty="0" smtClean="0"/>
              <a:t>Increased </a:t>
            </a:r>
            <a:r>
              <a:rPr lang="en-ZA" sz="1400" dirty="0"/>
              <a:t>Indian arrivals, defend South Africa’s leading position on wildlife, and build its position in the “adventure”, “breathtaking experiences” and “value for money” categories</a:t>
            </a:r>
            <a:r>
              <a:rPr lang="en-ZA" sz="1400" dirty="0" smtClean="0"/>
              <a:t>.</a:t>
            </a:r>
          </a:p>
          <a:p>
            <a:r>
              <a:rPr lang="en-ZA" sz="1400" b="1" dirty="0" smtClean="0"/>
              <a:t>Campaign highlights</a:t>
            </a:r>
            <a:endParaRPr lang="en-ZA" sz="1400" dirty="0" smtClean="0"/>
          </a:p>
          <a:p>
            <a:pPr lvl="1">
              <a:buFont typeface="Wingdings" panose="05000000000000000000" pitchFamily="2" charset="2"/>
              <a:buChar char="Ø"/>
            </a:pPr>
            <a:r>
              <a:rPr lang="en-ZA" sz="1400" dirty="0"/>
              <a:t>The Fastest 50 trade sales campaign during the World Cup in India encouraged frontline sales staff sell trips to South Africa</a:t>
            </a:r>
            <a:r>
              <a:rPr lang="en-ZA" sz="1400" dirty="0" smtClean="0"/>
              <a:t>. </a:t>
            </a:r>
            <a:endParaRPr lang="en-ZA" sz="1400" dirty="0"/>
          </a:p>
          <a:p>
            <a:r>
              <a:rPr lang="en-ZA" sz="1400" b="1" dirty="0" smtClean="0"/>
              <a:t>Trade </a:t>
            </a:r>
            <a:r>
              <a:rPr lang="en-ZA" sz="1400" b="1" dirty="0"/>
              <a:t>activity</a:t>
            </a:r>
            <a:endParaRPr lang="en-ZA" sz="1400" dirty="0"/>
          </a:p>
          <a:p>
            <a:pPr lvl="1">
              <a:buFont typeface="Wingdings" panose="05000000000000000000" pitchFamily="2" charset="2"/>
              <a:buChar char="Ø"/>
            </a:pPr>
            <a:r>
              <a:rPr lang="en-ZA" sz="1400" dirty="0"/>
              <a:t>Strategic partnerships were entered into with key media titles and members of the travel trade</a:t>
            </a:r>
            <a:r>
              <a:rPr lang="en-ZA" sz="1400" dirty="0" smtClean="0"/>
              <a:t>.</a:t>
            </a:r>
            <a:endParaRPr lang="en-ZA" sz="1400" dirty="0"/>
          </a:p>
          <a:p>
            <a:endParaRPr lang="en-ZA" dirty="0"/>
          </a:p>
        </p:txBody>
      </p:sp>
    </p:spTree>
    <p:extLst>
      <p:ext uri="{BB962C8B-B14F-4D97-AF65-F5344CB8AC3E}">
        <p14:creationId xmlns:p14="http://schemas.microsoft.com/office/powerpoint/2010/main" val="1379642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644399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37 - 38</a:t>
            </a:r>
            <a:endParaRPr lang="en-ZA" sz="1050" dirty="0">
              <a:latin typeface="+mj-lt"/>
            </a:endParaRPr>
          </a:p>
        </p:txBody>
      </p:sp>
      <p:sp>
        <p:nvSpPr>
          <p:cNvPr id="2" name="Title 1"/>
          <p:cNvSpPr>
            <a:spLocks noGrp="1"/>
          </p:cNvSpPr>
          <p:nvPr>
            <p:ph type="title"/>
          </p:nvPr>
        </p:nvSpPr>
        <p:spPr/>
        <p:txBody>
          <a:bodyPr/>
          <a:lstStyle/>
          <a:p>
            <a:r>
              <a:rPr lang="en-ZA" sz="2000" b="1" kern="1200" dirty="0">
                <a:ea typeface="ヒラギノ角ゴ Pro W3" charset="0"/>
                <a:cs typeface="ヒラギノ角ゴ Pro W3" charset="0"/>
              </a:rPr>
              <a:t>In-country Marketing Highlights</a:t>
            </a:r>
          </a:p>
        </p:txBody>
      </p:sp>
      <p:pic>
        <p:nvPicPr>
          <p:cNvPr id="7" name="Picture 6"/>
          <p:cNvPicPr>
            <a:picLocks noChangeAspect="1"/>
          </p:cNvPicPr>
          <p:nvPr/>
        </p:nvPicPr>
        <p:blipFill>
          <a:blip r:embed="rId2"/>
          <a:stretch>
            <a:fillRect/>
          </a:stretch>
        </p:blipFill>
        <p:spPr>
          <a:xfrm>
            <a:off x="2133600" y="838200"/>
            <a:ext cx="5416666" cy="5311891"/>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idx="1"/>
          </p:nvPr>
        </p:nvSpPr>
        <p:spPr>
          <a:xfrm>
            <a:off x="381000" y="762000"/>
            <a:ext cx="4038600" cy="5181600"/>
          </a:xfrm>
        </p:spPr>
        <p:txBody>
          <a:bodyPr/>
          <a:lstStyle/>
          <a:p>
            <a:pPr marL="0" indent="0">
              <a:buNone/>
            </a:pPr>
            <a:r>
              <a:rPr lang="en-ZA" sz="1600" b="1" dirty="0" smtClean="0"/>
              <a:t>South Korea</a:t>
            </a:r>
            <a:endParaRPr lang="en-ZA" sz="1400" dirty="0"/>
          </a:p>
          <a:p>
            <a:r>
              <a:rPr lang="en-ZA" sz="1400" b="1" dirty="0"/>
              <a:t>Strategic focus</a:t>
            </a:r>
            <a:endParaRPr lang="en-ZA" sz="1400" dirty="0"/>
          </a:p>
          <a:p>
            <a:pPr lvl="1">
              <a:buFont typeface="Wingdings" panose="05000000000000000000" pitchFamily="2" charset="2"/>
              <a:buChar char="Ø"/>
            </a:pPr>
            <a:r>
              <a:rPr lang="en-ZA" sz="1400" dirty="0"/>
              <a:t>Partner with and educate the trade to package, promote and sell South Africa in a way that improves tourist arrivals and builds brand awareness</a:t>
            </a:r>
            <a:r>
              <a:rPr lang="en-ZA" sz="1400" dirty="0" smtClean="0"/>
              <a:t>.</a:t>
            </a:r>
          </a:p>
          <a:p>
            <a:r>
              <a:rPr lang="en-ZA" sz="1400" b="1" dirty="0" smtClean="0"/>
              <a:t>Campaign highlights</a:t>
            </a:r>
            <a:endParaRPr lang="en-ZA" sz="1400" dirty="0" smtClean="0"/>
          </a:p>
          <a:p>
            <a:pPr lvl="1">
              <a:buFont typeface="Wingdings" panose="05000000000000000000" pitchFamily="2" charset="2"/>
              <a:buChar char="Ø"/>
            </a:pPr>
            <a:r>
              <a:rPr lang="en-ZA" sz="1400" dirty="0"/>
              <a:t>A partnership with the TV Home Shopping programme resulted in at least 600 Korean bookings to travel to South Africa</a:t>
            </a:r>
            <a:r>
              <a:rPr lang="en-ZA" sz="1400" dirty="0" smtClean="0"/>
              <a:t>. </a:t>
            </a:r>
            <a:endParaRPr lang="en-ZA" sz="1400" dirty="0"/>
          </a:p>
          <a:p>
            <a:r>
              <a:rPr lang="en-ZA" sz="1400" b="1" dirty="0" smtClean="0"/>
              <a:t>Trade </a:t>
            </a:r>
            <a:r>
              <a:rPr lang="en-ZA" sz="1400" b="1" dirty="0"/>
              <a:t>activity</a:t>
            </a:r>
            <a:endParaRPr lang="en-ZA" sz="1400" dirty="0"/>
          </a:p>
          <a:p>
            <a:pPr lvl="1">
              <a:buFont typeface="Wingdings" panose="05000000000000000000" pitchFamily="2" charset="2"/>
              <a:buChar char="Ø"/>
            </a:pPr>
            <a:r>
              <a:rPr lang="en-ZA" sz="1400" dirty="0"/>
              <a:t>Included a Korean trade familiarisation visit to South Africa.</a:t>
            </a:r>
          </a:p>
          <a:p>
            <a:endParaRPr lang="en-ZA" dirty="0"/>
          </a:p>
        </p:txBody>
      </p:sp>
    </p:spTree>
    <p:extLst>
      <p:ext uri="{BB962C8B-B14F-4D97-AF65-F5344CB8AC3E}">
        <p14:creationId xmlns:p14="http://schemas.microsoft.com/office/powerpoint/2010/main" val="1866829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6443990"/>
            <a:ext cx="2895600" cy="253916"/>
          </a:xfrm>
          <a:prstGeom prst="rect">
            <a:avLst/>
          </a:prstGeom>
          <a:noFill/>
        </p:spPr>
        <p:txBody>
          <a:bodyPr wrap="square" rtlCol="0">
            <a:spAutoFit/>
          </a:bodyPr>
          <a:lstStyle/>
          <a:p>
            <a:pPr algn="ctr"/>
            <a:r>
              <a:rPr lang="en-ZA" sz="1050" dirty="0">
                <a:latin typeface="+mj-lt"/>
              </a:rPr>
              <a:t>Annual Report Pages </a:t>
            </a:r>
            <a:r>
              <a:rPr lang="en-ZA" sz="1050" dirty="0"/>
              <a:t>37 - </a:t>
            </a:r>
            <a:r>
              <a:rPr lang="en-ZA" sz="1050" dirty="0" smtClean="0"/>
              <a:t>38</a:t>
            </a:r>
            <a:endParaRPr lang="en-ZA" sz="1050" dirty="0"/>
          </a:p>
        </p:txBody>
      </p:sp>
      <p:sp>
        <p:nvSpPr>
          <p:cNvPr id="2" name="Title 1"/>
          <p:cNvSpPr>
            <a:spLocks noGrp="1"/>
          </p:cNvSpPr>
          <p:nvPr>
            <p:ph type="title"/>
          </p:nvPr>
        </p:nvSpPr>
        <p:spPr/>
        <p:txBody>
          <a:bodyPr/>
          <a:lstStyle/>
          <a:p>
            <a:r>
              <a:rPr lang="en-ZA" sz="2000" b="1" kern="1200" dirty="0">
                <a:ea typeface="ヒラギノ角ゴ Pro W3" charset="0"/>
                <a:cs typeface="ヒラギノ角ゴ Pro W3" charset="0"/>
              </a:rPr>
              <a:t>In-country Marketing Highlights</a:t>
            </a:r>
          </a:p>
        </p:txBody>
      </p:sp>
      <p:pic>
        <p:nvPicPr>
          <p:cNvPr id="8" name="Picture 7"/>
          <p:cNvPicPr>
            <a:picLocks noChangeAspect="1"/>
          </p:cNvPicPr>
          <p:nvPr/>
        </p:nvPicPr>
        <p:blipFill>
          <a:blip r:embed="rId2"/>
          <a:stretch>
            <a:fillRect/>
          </a:stretch>
        </p:blipFill>
        <p:spPr>
          <a:xfrm>
            <a:off x="2590800" y="685800"/>
            <a:ext cx="3643823" cy="4495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p:cNvSpPr>
            <a:spLocks noGrp="1"/>
          </p:cNvSpPr>
          <p:nvPr>
            <p:ph idx="1"/>
          </p:nvPr>
        </p:nvSpPr>
        <p:spPr>
          <a:xfrm>
            <a:off x="381000" y="762000"/>
            <a:ext cx="4038600" cy="5181600"/>
          </a:xfrm>
        </p:spPr>
        <p:txBody>
          <a:bodyPr/>
          <a:lstStyle/>
          <a:p>
            <a:pPr marL="0" indent="0">
              <a:buNone/>
            </a:pPr>
            <a:r>
              <a:rPr lang="en-ZA" sz="1600" b="1" dirty="0" smtClean="0"/>
              <a:t>United States of America</a:t>
            </a:r>
            <a:endParaRPr lang="en-ZA" sz="1400" dirty="0"/>
          </a:p>
          <a:p>
            <a:r>
              <a:rPr lang="en-ZA" sz="1400" b="1" dirty="0"/>
              <a:t>Strategic focus</a:t>
            </a:r>
            <a:endParaRPr lang="en-ZA" sz="1400" dirty="0"/>
          </a:p>
          <a:p>
            <a:pPr lvl="1">
              <a:buFont typeface="Wingdings" panose="05000000000000000000" pitchFamily="2" charset="2"/>
              <a:buChar char="Ø"/>
            </a:pPr>
            <a:r>
              <a:rPr lang="en-ZA" sz="1400" dirty="0"/>
              <a:t>Create a vivid picture of South Africa as a desirable “safari-plus” destination by showcasing iconic, activity-rich experiences that demonstrate value for time and money.</a:t>
            </a:r>
            <a:endParaRPr lang="en-ZA" sz="1400" dirty="0" smtClean="0"/>
          </a:p>
          <a:p>
            <a:r>
              <a:rPr lang="en-ZA" sz="1400" b="1" dirty="0" smtClean="0"/>
              <a:t>Campaign highlights</a:t>
            </a:r>
            <a:endParaRPr lang="en-ZA" sz="1400" dirty="0" smtClean="0"/>
          </a:p>
          <a:p>
            <a:pPr lvl="1">
              <a:buFont typeface="Wingdings" panose="05000000000000000000" pitchFamily="2" charset="2"/>
              <a:buChar char="Ø"/>
            </a:pPr>
            <a:r>
              <a:rPr lang="en-ZA" sz="1400" dirty="0"/>
              <a:t>The #WowSouthAfrica campaign, launched with partners, showcased South Africa’s variety of experiences in close proximity, targeting the “wanderluster” and millennial markets. </a:t>
            </a:r>
            <a:endParaRPr lang="en-ZA" sz="1400" dirty="0" smtClean="0"/>
          </a:p>
          <a:p>
            <a:pPr marL="285750" indent="-285750">
              <a:buClr>
                <a:srgbClr val="777777"/>
              </a:buClr>
            </a:pPr>
            <a:r>
              <a:rPr lang="en-ZA" sz="1400" b="1" dirty="0">
                <a:solidFill>
                  <a:prstClr val="black"/>
                </a:solidFill>
              </a:rPr>
              <a:t>PR value</a:t>
            </a:r>
          </a:p>
          <a:p>
            <a:pPr lvl="1">
              <a:buFont typeface="Wingdings" panose="05000000000000000000" pitchFamily="2" charset="2"/>
              <a:buChar char="Ø"/>
            </a:pPr>
            <a:r>
              <a:rPr lang="en-ZA" sz="1400" dirty="0" smtClean="0"/>
              <a:t>R2.5 </a:t>
            </a:r>
            <a:r>
              <a:rPr lang="en-ZA" sz="1400" dirty="0"/>
              <a:t>billion</a:t>
            </a:r>
          </a:p>
          <a:p>
            <a:pPr lvl="1">
              <a:buFont typeface="Wingdings" panose="05000000000000000000" pitchFamily="2" charset="2"/>
              <a:buChar char="Ø"/>
            </a:pPr>
            <a:endParaRPr lang="en-ZA" sz="1400" dirty="0"/>
          </a:p>
          <a:p>
            <a:r>
              <a:rPr lang="en-ZA" sz="1400" b="1" dirty="0" smtClean="0"/>
              <a:t>Trade </a:t>
            </a:r>
            <a:r>
              <a:rPr lang="en-ZA" sz="1400" b="1" dirty="0"/>
              <a:t>activity</a:t>
            </a:r>
            <a:endParaRPr lang="en-ZA" sz="1400" dirty="0"/>
          </a:p>
          <a:p>
            <a:pPr lvl="1">
              <a:buFont typeface="Wingdings" panose="05000000000000000000" pitchFamily="2" charset="2"/>
              <a:buChar char="Ø"/>
            </a:pPr>
            <a:r>
              <a:rPr lang="en-ZA" sz="1400" dirty="0"/>
              <a:t>About 4 000 trade representatives were trained and two familiarisation trips were undertaken.</a:t>
            </a:r>
          </a:p>
          <a:p>
            <a:endParaRPr lang="en-ZA" dirty="0"/>
          </a:p>
        </p:txBody>
      </p:sp>
    </p:spTree>
    <p:extLst>
      <p:ext uri="{BB962C8B-B14F-4D97-AF65-F5344CB8AC3E}">
        <p14:creationId xmlns:p14="http://schemas.microsoft.com/office/powerpoint/2010/main" val="4005499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6443990"/>
            <a:ext cx="2895600" cy="253916"/>
          </a:xfrm>
          <a:prstGeom prst="rect">
            <a:avLst/>
          </a:prstGeom>
          <a:noFill/>
        </p:spPr>
        <p:txBody>
          <a:bodyPr wrap="square" rtlCol="0">
            <a:spAutoFit/>
          </a:bodyPr>
          <a:lstStyle/>
          <a:p>
            <a:pPr algn="ctr"/>
            <a:r>
              <a:rPr lang="en-ZA" sz="1050" dirty="0">
                <a:latin typeface="+mj-lt"/>
              </a:rPr>
              <a:t>Annual Report Pages </a:t>
            </a:r>
            <a:r>
              <a:rPr lang="en-ZA" sz="1050" dirty="0"/>
              <a:t>37 - </a:t>
            </a:r>
            <a:r>
              <a:rPr lang="en-ZA" sz="1050" dirty="0" smtClean="0"/>
              <a:t>38</a:t>
            </a:r>
            <a:endParaRPr lang="en-ZA" sz="1050" dirty="0"/>
          </a:p>
        </p:txBody>
      </p:sp>
      <p:sp>
        <p:nvSpPr>
          <p:cNvPr id="2" name="Title 1"/>
          <p:cNvSpPr>
            <a:spLocks noGrp="1"/>
          </p:cNvSpPr>
          <p:nvPr>
            <p:ph type="title"/>
          </p:nvPr>
        </p:nvSpPr>
        <p:spPr/>
        <p:txBody>
          <a:bodyPr/>
          <a:lstStyle/>
          <a:p>
            <a:r>
              <a:rPr lang="en-ZA" sz="2000" b="1" kern="1200" dirty="0">
                <a:ea typeface="ヒラギノ角ゴ Pro W3" charset="0"/>
                <a:cs typeface="ヒラギノ角ゴ Pro W3" charset="0"/>
              </a:rPr>
              <a:t>In-country Marketing Highlights</a:t>
            </a:r>
          </a:p>
        </p:txBody>
      </p:sp>
      <p:pic>
        <p:nvPicPr>
          <p:cNvPr id="6" name="Picture 5"/>
          <p:cNvPicPr>
            <a:picLocks noChangeAspect="1"/>
          </p:cNvPicPr>
          <p:nvPr/>
        </p:nvPicPr>
        <p:blipFill>
          <a:blip r:embed="rId2"/>
          <a:stretch>
            <a:fillRect/>
          </a:stretch>
        </p:blipFill>
        <p:spPr>
          <a:xfrm>
            <a:off x="2971800" y="1066800"/>
            <a:ext cx="3200400" cy="4495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p:cNvSpPr>
            <a:spLocks noGrp="1"/>
          </p:cNvSpPr>
          <p:nvPr>
            <p:ph idx="1"/>
          </p:nvPr>
        </p:nvSpPr>
        <p:spPr>
          <a:xfrm>
            <a:off x="381000" y="762000"/>
            <a:ext cx="4038600" cy="5181600"/>
          </a:xfrm>
        </p:spPr>
        <p:txBody>
          <a:bodyPr/>
          <a:lstStyle/>
          <a:p>
            <a:pPr marL="0" indent="0">
              <a:buNone/>
            </a:pPr>
            <a:r>
              <a:rPr lang="en-ZA" sz="1600" b="1" dirty="0" smtClean="0"/>
              <a:t>Brazil</a:t>
            </a:r>
            <a:endParaRPr lang="en-ZA" sz="1400" dirty="0"/>
          </a:p>
          <a:p>
            <a:r>
              <a:rPr lang="en-ZA" sz="1400" b="1" dirty="0"/>
              <a:t>Strategic focus</a:t>
            </a:r>
            <a:endParaRPr lang="en-ZA" sz="1400" dirty="0"/>
          </a:p>
          <a:p>
            <a:pPr lvl="1">
              <a:buFont typeface="Wingdings" panose="05000000000000000000" pitchFamily="2" charset="2"/>
              <a:buChar char="Ø"/>
            </a:pPr>
            <a:r>
              <a:rPr lang="en-ZA" sz="1400" dirty="0"/>
              <a:t>Inspire desirability of South Africa by working with the trade to position it as iconic, value-for-money destination with easy-to-do experiences.</a:t>
            </a:r>
            <a:endParaRPr lang="en-ZA" sz="1400" dirty="0" smtClean="0"/>
          </a:p>
          <a:p>
            <a:r>
              <a:rPr lang="en-ZA" sz="1400" b="1" dirty="0" smtClean="0"/>
              <a:t>Campaign highlights</a:t>
            </a:r>
            <a:endParaRPr lang="en-ZA" sz="1400" dirty="0" smtClean="0"/>
          </a:p>
          <a:p>
            <a:pPr lvl="1">
              <a:buFont typeface="Wingdings" panose="05000000000000000000" pitchFamily="2" charset="2"/>
              <a:buChar char="Ø"/>
            </a:pPr>
            <a:r>
              <a:rPr lang="en-ZA" sz="1400" dirty="0"/>
              <a:t>Thirty journalists were hosted, familiarisation trips took place and the “Meet South Africa” and “Experiences in South Africa” campaigns were rolled out</a:t>
            </a:r>
            <a:r>
              <a:rPr lang="en-ZA" sz="1400" dirty="0" smtClean="0"/>
              <a:t>. </a:t>
            </a:r>
          </a:p>
          <a:p>
            <a:pPr marL="285750" indent="-285750">
              <a:buClr>
                <a:srgbClr val="777777"/>
              </a:buClr>
            </a:pPr>
            <a:r>
              <a:rPr lang="en-ZA" sz="1400" b="1" dirty="0">
                <a:solidFill>
                  <a:prstClr val="black"/>
                </a:solidFill>
              </a:rPr>
              <a:t>PR value</a:t>
            </a:r>
          </a:p>
          <a:p>
            <a:pPr lvl="1">
              <a:buFont typeface="Wingdings" panose="05000000000000000000" pitchFamily="2" charset="2"/>
              <a:buChar char="Ø"/>
            </a:pPr>
            <a:r>
              <a:rPr lang="en-ZA" sz="1400" dirty="0" smtClean="0"/>
              <a:t>R289 000</a:t>
            </a:r>
            <a:endParaRPr lang="en-ZA" sz="1400" dirty="0"/>
          </a:p>
          <a:p>
            <a:pPr lvl="1">
              <a:buFont typeface="Wingdings" panose="05000000000000000000" pitchFamily="2" charset="2"/>
              <a:buChar char="Ø"/>
            </a:pPr>
            <a:endParaRPr lang="en-ZA" sz="1400" dirty="0"/>
          </a:p>
          <a:p>
            <a:r>
              <a:rPr lang="en-ZA" sz="1400" b="1" dirty="0" smtClean="0"/>
              <a:t>Trade </a:t>
            </a:r>
            <a:r>
              <a:rPr lang="en-ZA" sz="1400" b="1" dirty="0"/>
              <a:t>activity</a:t>
            </a:r>
            <a:endParaRPr lang="en-ZA" sz="1400" dirty="0"/>
          </a:p>
          <a:p>
            <a:pPr lvl="1">
              <a:buFont typeface="Wingdings" panose="05000000000000000000" pitchFamily="2" charset="2"/>
              <a:buChar char="Ø"/>
            </a:pPr>
            <a:r>
              <a:rPr lang="en-ZA" sz="1400" dirty="0"/>
              <a:t>Partnerships with tour operators educated the travel trade. A roadshow showcased South African products to buyers in Sao Paulo, Rio de Janeiro and Belo Horizonte.</a:t>
            </a:r>
          </a:p>
          <a:p>
            <a:endParaRPr lang="en-ZA" dirty="0"/>
          </a:p>
        </p:txBody>
      </p:sp>
    </p:spTree>
    <p:extLst>
      <p:ext uri="{BB962C8B-B14F-4D97-AF65-F5344CB8AC3E}">
        <p14:creationId xmlns:p14="http://schemas.microsoft.com/office/powerpoint/2010/main" val="2792844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2"/>
          <p:cNvSpPr>
            <a:spLocks noGrp="1"/>
          </p:cNvSpPr>
          <p:nvPr>
            <p:ph type="body" idx="1"/>
          </p:nvPr>
        </p:nvSpPr>
        <p:spPr>
          <a:xfrm>
            <a:off x="250825" y="260350"/>
            <a:ext cx="4537075" cy="720725"/>
          </a:xfrm>
          <a:solidFill>
            <a:srgbClr val="C00000"/>
          </a:solidFill>
        </p:spPr>
        <p:txBody>
          <a:bodyPr/>
          <a:lstStyle/>
          <a:p>
            <a:pPr eaLnBrk="1" hangingPunct="1"/>
            <a:r>
              <a:rPr lang="en-ZA" altLang="en-US" sz="2000" dirty="0" smtClean="0">
                <a:latin typeface="+mj-lt"/>
                <a:cs typeface="Arial" panose="020B0604020202020204" pitchFamily="34" charset="0"/>
              </a:rPr>
              <a:t>Vision</a:t>
            </a:r>
            <a:endParaRPr lang="en-ZA" altLang="en-US" dirty="0" smtClean="0">
              <a:latin typeface="+mj-lt"/>
              <a:cs typeface="Arial" panose="020B0604020202020204" pitchFamily="34" charset="0"/>
            </a:endParaRPr>
          </a:p>
        </p:txBody>
      </p:sp>
      <p:sp>
        <p:nvSpPr>
          <p:cNvPr id="4" name="Content Placeholder 3"/>
          <p:cNvSpPr>
            <a:spLocks noGrp="1"/>
          </p:cNvSpPr>
          <p:nvPr>
            <p:ph sz="half" idx="2"/>
          </p:nvPr>
        </p:nvSpPr>
        <p:spPr>
          <a:xfrm>
            <a:off x="250825" y="1014413"/>
            <a:ext cx="4537075" cy="1423987"/>
          </a:xfrm>
          <a:solidFill>
            <a:srgbClr val="B80000"/>
          </a:solidFill>
        </p:spPr>
        <p:txBody>
          <a:bodyPr/>
          <a:lstStyle/>
          <a:p>
            <a:pPr marL="0" indent="0" algn="just">
              <a:buFont typeface="Times" panose="02020603050405020304" pitchFamily="18" charset="0"/>
              <a:buNone/>
              <a:defRPr/>
            </a:pPr>
            <a:endParaRPr lang="en-ZA" sz="1400" b="1" dirty="0" smtClean="0">
              <a:cs typeface="Arial" panose="020B0604020202020204" pitchFamily="34" charset="0"/>
            </a:endParaRPr>
          </a:p>
          <a:p>
            <a:pPr marL="0" indent="0" algn="just">
              <a:buNone/>
              <a:defRPr/>
            </a:pPr>
            <a:r>
              <a:rPr lang="en-ZA" sz="1400" b="1" dirty="0">
                <a:cs typeface="Arial" panose="020B0604020202020204" pitchFamily="34" charset="0"/>
              </a:rPr>
              <a:t>To position South Africa as an exceptional tourist and business events destination that offers a value-for-money, quality visitor experience that is diverse and unique.</a:t>
            </a:r>
            <a:endParaRPr lang="en-GB" sz="2000" dirty="0">
              <a:cs typeface="Arial" panose="020B0604020202020204" pitchFamily="34" charset="0"/>
            </a:endParaRPr>
          </a:p>
          <a:p>
            <a:pPr marL="0" indent="0" algn="just">
              <a:buFont typeface="Times" panose="02020603050405020304" pitchFamily="18" charset="0"/>
              <a:buNone/>
              <a:defRPr/>
            </a:pPr>
            <a:endParaRPr lang="en-ZA" sz="1400" b="1" dirty="0">
              <a:cs typeface="Arial" panose="020B0604020202020204" pitchFamily="34" charset="0"/>
            </a:endParaRPr>
          </a:p>
          <a:p>
            <a:pPr marL="0" indent="0" algn="just">
              <a:buFont typeface="Times" panose="02020603050405020304" pitchFamily="18" charset="0"/>
              <a:buNone/>
              <a:defRPr/>
            </a:pPr>
            <a:endParaRPr lang="en-ZA" sz="1400" b="1" dirty="0" smtClean="0">
              <a:cs typeface="Arial" panose="020B0604020202020204" pitchFamily="34" charset="0"/>
            </a:endParaRPr>
          </a:p>
          <a:p>
            <a:pPr marL="0" indent="0" algn="just">
              <a:buFont typeface="Times" panose="02020603050405020304" pitchFamily="18" charset="0"/>
              <a:buNone/>
              <a:defRPr/>
            </a:pPr>
            <a:endParaRPr lang="en-ZA" sz="1400" b="1" dirty="0">
              <a:cs typeface="Arial" panose="020B0604020202020204" pitchFamily="34" charset="0"/>
            </a:endParaRPr>
          </a:p>
          <a:p>
            <a:pPr marL="0" indent="0" algn="just">
              <a:buFont typeface="Times" panose="02020603050405020304" pitchFamily="18" charset="0"/>
              <a:buNone/>
              <a:defRPr/>
            </a:pPr>
            <a:endParaRPr lang="en-ZA" sz="1400" b="1" dirty="0" smtClean="0">
              <a:cs typeface="Arial" panose="020B0604020202020204" pitchFamily="34" charset="0"/>
            </a:endParaRPr>
          </a:p>
          <a:p>
            <a:pPr marL="0" indent="0" algn="just">
              <a:buFont typeface="Times" panose="02020603050405020304" pitchFamily="18" charset="0"/>
              <a:buNone/>
              <a:defRPr/>
            </a:pPr>
            <a:endParaRPr lang="en-ZA" sz="1400" b="1" dirty="0">
              <a:cs typeface="Arial" panose="020B0604020202020204" pitchFamily="34" charset="0"/>
            </a:endParaRPr>
          </a:p>
          <a:p>
            <a:pPr algn="just">
              <a:defRPr/>
            </a:pPr>
            <a:endParaRPr lang="en-GB" sz="2000" dirty="0" smtClean="0">
              <a:cs typeface="Arial" panose="020B0604020202020204" pitchFamily="34" charset="0"/>
            </a:endParaRPr>
          </a:p>
          <a:p>
            <a:pPr algn="just">
              <a:defRPr/>
            </a:pPr>
            <a:endParaRPr lang="en-GB" sz="2000" dirty="0" smtClean="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marL="0" indent="0">
              <a:buNone/>
              <a:defRPr/>
            </a:pPr>
            <a:endParaRPr lang="en-GB" sz="2000" dirty="0" smtClean="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marL="0" indent="0">
              <a:buFont typeface="Times" panose="02020603050405020304" pitchFamily="18" charset="0"/>
              <a:buNone/>
              <a:defRPr/>
            </a:pP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a:t>
            </a:r>
          </a:p>
        </p:txBody>
      </p:sp>
      <p:sp>
        <p:nvSpPr>
          <p:cNvPr id="76804" name="Text Placeholder 4"/>
          <p:cNvSpPr>
            <a:spLocks noGrp="1"/>
          </p:cNvSpPr>
          <p:nvPr>
            <p:ph type="body" sz="quarter" idx="3"/>
          </p:nvPr>
        </p:nvSpPr>
        <p:spPr>
          <a:xfrm>
            <a:off x="4787900" y="260350"/>
            <a:ext cx="4248150" cy="720725"/>
          </a:xfrm>
          <a:solidFill>
            <a:schemeClr val="accent3">
              <a:lumMod val="95000"/>
            </a:schemeClr>
          </a:solidFill>
        </p:spPr>
        <p:txBody>
          <a:bodyPr/>
          <a:lstStyle/>
          <a:p>
            <a:pPr eaLnBrk="1" hangingPunct="1">
              <a:defRPr/>
            </a:pPr>
            <a:endParaRPr lang="en-ZA" altLang="en-US" sz="2000" dirty="0" smtClean="0">
              <a:cs typeface="Arial" panose="020B0604020202020204" pitchFamily="34" charset="0"/>
            </a:endParaRPr>
          </a:p>
          <a:p>
            <a:pPr eaLnBrk="1" hangingPunct="1">
              <a:defRPr/>
            </a:pPr>
            <a:endParaRPr lang="en-ZA" altLang="en-US" sz="2000" dirty="0" smtClean="0">
              <a:latin typeface="Arial" panose="020B0604020202020204" pitchFamily="34" charset="0"/>
              <a:cs typeface="Arial" panose="020B0604020202020204" pitchFamily="34" charset="0"/>
            </a:endParaRPr>
          </a:p>
          <a:p>
            <a:pPr eaLnBrk="1" hangingPunct="1">
              <a:defRPr/>
            </a:pPr>
            <a:endParaRPr lang="en-ZA" altLang="en-US" sz="2000" dirty="0" smtClean="0">
              <a:latin typeface="Arial" panose="020B0604020202020204" pitchFamily="34" charset="0"/>
              <a:cs typeface="Arial" panose="020B0604020202020204" pitchFamily="34" charset="0"/>
            </a:endParaRPr>
          </a:p>
          <a:p>
            <a:pPr eaLnBrk="1" hangingPunct="1">
              <a:defRPr/>
            </a:pPr>
            <a:endParaRPr lang="en-ZA" altLang="en-US" sz="2000" dirty="0" smtClean="0">
              <a:latin typeface="Arial" panose="020B0604020202020204" pitchFamily="34" charset="0"/>
              <a:cs typeface="Arial" panose="020B0604020202020204" pitchFamily="34" charset="0"/>
            </a:endParaRPr>
          </a:p>
          <a:p>
            <a:pPr eaLnBrk="1" hangingPunct="1">
              <a:defRPr/>
            </a:pPr>
            <a:r>
              <a:rPr lang="en-ZA" altLang="en-US" sz="2000" dirty="0" smtClean="0">
                <a:latin typeface="+mj-lt"/>
                <a:cs typeface="Arial" panose="020B0604020202020204" pitchFamily="34" charset="0"/>
              </a:rPr>
              <a:t>Mission</a:t>
            </a:r>
          </a:p>
        </p:txBody>
      </p:sp>
      <p:sp>
        <p:nvSpPr>
          <p:cNvPr id="6" name="Content Placeholder 5"/>
          <p:cNvSpPr>
            <a:spLocks noGrp="1"/>
          </p:cNvSpPr>
          <p:nvPr>
            <p:ph sz="quarter" idx="4"/>
          </p:nvPr>
        </p:nvSpPr>
        <p:spPr>
          <a:xfrm>
            <a:off x="4787900" y="1014413"/>
            <a:ext cx="4248150" cy="1423987"/>
          </a:xfrm>
          <a:solidFill>
            <a:schemeClr val="bg1">
              <a:lumMod val="95000"/>
            </a:schemeClr>
          </a:solidFill>
        </p:spPr>
        <p:txBody>
          <a:bodyPr/>
          <a:lstStyle/>
          <a:p>
            <a:pPr marL="0" indent="0" algn="just">
              <a:buFont typeface="Times" panose="02020603050405020304" pitchFamily="18" charset="0"/>
              <a:buNone/>
              <a:defRPr/>
            </a:pPr>
            <a:r>
              <a:rPr lang="en-ZA" sz="1400" b="1" dirty="0">
                <a:cs typeface="Arial" panose="020B0604020202020204" pitchFamily="34" charset="0"/>
              </a:rPr>
              <a:t>To contribute to inclusive economic growth by increasing the volume of travellers and the value contributed to the South African economy.</a:t>
            </a:r>
            <a:endParaRPr lang="en-ZA" sz="1400" b="1" dirty="0" smtClean="0">
              <a:cs typeface="Arial" panose="020B0604020202020204" pitchFamily="34" charset="0"/>
            </a:endParaRPr>
          </a:p>
        </p:txBody>
      </p:sp>
      <p:sp>
        <p:nvSpPr>
          <p:cNvPr id="2" name="TextBox 1"/>
          <p:cNvSpPr txBox="1"/>
          <p:nvPr/>
        </p:nvSpPr>
        <p:spPr>
          <a:xfrm>
            <a:off x="250825" y="6477000"/>
            <a:ext cx="927303" cy="215444"/>
          </a:xfrm>
          <a:prstGeom prst="rect">
            <a:avLst/>
          </a:prstGeom>
          <a:noFill/>
        </p:spPr>
        <p:txBody>
          <a:bodyPr wrap="square" rtlCol="0">
            <a:spAutoFit/>
          </a:bodyPr>
          <a:lstStyle/>
          <a:p>
            <a:r>
              <a:rPr lang="en-ZA" sz="800" dirty="0" smtClean="0"/>
              <a:t>Slide no.4</a:t>
            </a:r>
            <a:endParaRPr lang="en-ZA" sz="800" dirty="0"/>
          </a:p>
        </p:txBody>
      </p:sp>
      <p:sp>
        <p:nvSpPr>
          <p:cNvPr id="7" name="Content Placeholder 2"/>
          <p:cNvSpPr txBox="1">
            <a:spLocks/>
          </p:cNvSpPr>
          <p:nvPr/>
        </p:nvSpPr>
        <p:spPr bwMode="auto">
          <a:xfrm>
            <a:off x="250825" y="2514600"/>
            <a:ext cx="8785225" cy="373380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tx1"/>
              </a:buClr>
              <a:buSzPct val="60000"/>
              <a:buFont typeface="Times" charset="0"/>
              <a:buNone/>
              <a:defRPr sz="2400" b="1">
                <a:solidFill>
                  <a:schemeClr val="tx1"/>
                </a:solidFill>
                <a:latin typeface="+mn-lt"/>
                <a:ea typeface="ＭＳ Ｐゴシック" pitchFamily="34" charset="-128"/>
                <a:cs typeface="ＭＳ Ｐゴシック" pitchFamily="-112" charset="-128"/>
              </a:defRPr>
            </a:lvl1pPr>
            <a:lvl2pPr marL="457200" indent="0" algn="l" rtl="0" eaLnBrk="0" fontAlgn="base" hangingPunct="0">
              <a:spcBef>
                <a:spcPct val="20000"/>
              </a:spcBef>
              <a:spcAft>
                <a:spcPct val="0"/>
              </a:spcAft>
              <a:buClr>
                <a:schemeClr val="tx1"/>
              </a:buClr>
              <a:buSzPct val="55000"/>
              <a:buFont typeface="Times" charset="0"/>
              <a:buNone/>
              <a:defRPr sz="2000" b="1">
                <a:solidFill>
                  <a:schemeClr val="tx1"/>
                </a:solidFill>
                <a:latin typeface="+mn-lt"/>
                <a:ea typeface="ＭＳ Ｐゴシック" pitchFamily="34" charset="-128"/>
              </a:defRPr>
            </a:lvl2pPr>
            <a:lvl3pPr marL="914400" indent="0" algn="l" rtl="0" eaLnBrk="0" fontAlgn="base" hangingPunct="0">
              <a:spcBef>
                <a:spcPct val="20000"/>
              </a:spcBef>
              <a:spcAft>
                <a:spcPct val="0"/>
              </a:spcAft>
              <a:buClr>
                <a:schemeClr val="tx1"/>
              </a:buClr>
              <a:buSzPct val="50000"/>
              <a:buFont typeface="Times" charset="0"/>
              <a:buNone/>
              <a:defRPr sz="1800" b="1">
                <a:solidFill>
                  <a:schemeClr val="tx1"/>
                </a:solidFill>
                <a:latin typeface="+mn-lt"/>
                <a:ea typeface="ＭＳ Ｐゴシック" pitchFamily="34" charset="-128"/>
              </a:defRPr>
            </a:lvl3pPr>
            <a:lvl4pPr marL="1371600" indent="0" algn="l" rtl="0" eaLnBrk="0" fontAlgn="base" hangingPunct="0">
              <a:spcBef>
                <a:spcPct val="20000"/>
              </a:spcBef>
              <a:spcAft>
                <a:spcPct val="0"/>
              </a:spcAft>
              <a:buClr>
                <a:schemeClr val="tx1"/>
              </a:buClr>
              <a:buSzPct val="55000"/>
              <a:buFont typeface="Times" charset="0"/>
              <a:buNone/>
              <a:defRPr sz="1600" b="1">
                <a:solidFill>
                  <a:schemeClr val="tx1"/>
                </a:solidFill>
                <a:latin typeface="+mn-lt"/>
                <a:ea typeface="ＭＳ Ｐゴシック" pitchFamily="34" charset="-128"/>
              </a:defRPr>
            </a:lvl4pPr>
            <a:lvl5pPr marL="1828800" indent="0" algn="l" rtl="0" eaLnBrk="0" fontAlgn="base" hangingPunct="0">
              <a:spcBef>
                <a:spcPct val="20000"/>
              </a:spcBef>
              <a:spcAft>
                <a:spcPct val="0"/>
              </a:spcAft>
              <a:buClr>
                <a:schemeClr val="tx1"/>
              </a:buClr>
              <a:buSzPct val="50000"/>
              <a:buFont typeface="Times" charset="0"/>
              <a:buNone/>
              <a:defRPr sz="1600" b="1">
                <a:solidFill>
                  <a:schemeClr val="tx1"/>
                </a:solidFill>
                <a:latin typeface="+mn-lt"/>
                <a:ea typeface="ＭＳ Ｐゴシック" pitchFamily="34" charset="-128"/>
              </a:defRPr>
            </a:lvl5pPr>
            <a:lvl6pPr marL="2286000" indent="0" algn="l" rtl="0" fontAlgn="base">
              <a:spcBef>
                <a:spcPct val="20000"/>
              </a:spcBef>
              <a:spcAft>
                <a:spcPct val="0"/>
              </a:spcAft>
              <a:buClr>
                <a:schemeClr val="tx1"/>
              </a:buClr>
              <a:buSzPct val="50000"/>
              <a:buFont typeface="Times" pitchFamily="-112" charset="0"/>
              <a:buNone/>
              <a:defRPr sz="1600" b="1">
                <a:solidFill>
                  <a:schemeClr val="tx1"/>
                </a:solidFill>
                <a:latin typeface="+mn-lt"/>
                <a:ea typeface="ＭＳ Ｐゴシック" pitchFamily="-112" charset="-128"/>
              </a:defRPr>
            </a:lvl6pPr>
            <a:lvl7pPr marL="2743200" indent="0" algn="l" rtl="0" fontAlgn="base">
              <a:spcBef>
                <a:spcPct val="20000"/>
              </a:spcBef>
              <a:spcAft>
                <a:spcPct val="0"/>
              </a:spcAft>
              <a:buClr>
                <a:schemeClr val="tx1"/>
              </a:buClr>
              <a:buSzPct val="50000"/>
              <a:buFont typeface="Times" pitchFamily="-112" charset="0"/>
              <a:buNone/>
              <a:defRPr sz="1600" b="1">
                <a:solidFill>
                  <a:schemeClr val="tx1"/>
                </a:solidFill>
                <a:latin typeface="+mn-lt"/>
                <a:ea typeface="ＭＳ Ｐゴシック" pitchFamily="-112" charset="-128"/>
              </a:defRPr>
            </a:lvl7pPr>
            <a:lvl8pPr marL="3200400" indent="0" algn="l" rtl="0" fontAlgn="base">
              <a:spcBef>
                <a:spcPct val="20000"/>
              </a:spcBef>
              <a:spcAft>
                <a:spcPct val="0"/>
              </a:spcAft>
              <a:buClr>
                <a:schemeClr val="tx1"/>
              </a:buClr>
              <a:buSzPct val="50000"/>
              <a:buFont typeface="Times" pitchFamily="-112" charset="0"/>
              <a:buNone/>
              <a:defRPr sz="1600" b="1">
                <a:solidFill>
                  <a:schemeClr val="tx1"/>
                </a:solidFill>
                <a:latin typeface="+mn-lt"/>
                <a:ea typeface="ＭＳ Ｐゴシック" pitchFamily="-112" charset="-128"/>
              </a:defRPr>
            </a:lvl8pPr>
            <a:lvl9pPr marL="3657600" indent="0" algn="l" rtl="0" fontAlgn="base">
              <a:spcBef>
                <a:spcPct val="20000"/>
              </a:spcBef>
              <a:spcAft>
                <a:spcPct val="0"/>
              </a:spcAft>
              <a:buClr>
                <a:schemeClr val="tx1"/>
              </a:buClr>
              <a:buSzPct val="50000"/>
              <a:buFont typeface="Times" pitchFamily="-112" charset="0"/>
              <a:buNone/>
              <a:defRPr sz="1600" b="1">
                <a:solidFill>
                  <a:schemeClr val="tx1"/>
                </a:solidFill>
                <a:latin typeface="+mn-lt"/>
                <a:ea typeface="ＭＳ Ｐゴシック" pitchFamily="-112" charset="-128"/>
              </a:defRPr>
            </a:lvl9pPr>
          </a:lstStyle>
          <a:p>
            <a:pPr>
              <a:buFont typeface="Arial" panose="020B0604020202020204" pitchFamily="34" charset="0"/>
              <a:buNone/>
              <a:defRPr/>
            </a:pPr>
            <a:r>
              <a:rPr lang="en-ZA" sz="2000" kern="0" dirty="0" smtClean="0">
                <a:solidFill>
                  <a:prstClr val="black"/>
                </a:solidFill>
                <a:cs typeface="Arial" panose="020B0604020202020204" pitchFamily="34" charset="0"/>
              </a:rPr>
              <a:t>Values</a:t>
            </a:r>
          </a:p>
          <a:p>
            <a:pPr>
              <a:buFont typeface="Arial" panose="020B0604020202020204" pitchFamily="34" charset="0"/>
              <a:buNone/>
              <a:defRPr/>
            </a:pPr>
            <a:endParaRPr lang="en-ZA" sz="1400" kern="0" dirty="0" smtClean="0">
              <a:solidFill>
                <a:prstClr val="black"/>
              </a:solidFill>
              <a:cs typeface="Arial" panose="020B0604020202020204" pitchFamily="34" charset="0"/>
            </a:endParaRPr>
          </a:p>
          <a:p>
            <a:pPr>
              <a:defRPr/>
            </a:pPr>
            <a:r>
              <a:rPr lang="en-ZA" sz="1400" kern="0" dirty="0" smtClean="0">
                <a:cs typeface="Arial" panose="020B0604020202020204" pitchFamily="34" charset="0"/>
              </a:rPr>
              <a:t>Respect and recognition for our people;</a:t>
            </a:r>
          </a:p>
          <a:p>
            <a:pPr>
              <a:defRPr/>
            </a:pPr>
            <a:endParaRPr lang="en-ZA" sz="1400" kern="0" dirty="0" smtClean="0">
              <a:cs typeface="Arial" panose="020B0604020202020204" pitchFamily="34" charset="0"/>
            </a:endParaRPr>
          </a:p>
          <a:p>
            <a:pPr>
              <a:defRPr/>
            </a:pPr>
            <a:r>
              <a:rPr lang="en-ZA" sz="1400" kern="0" dirty="0" smtClean="0">
                <a:cs typeface="Arial" panose="020B0604020202020204" pitchFamily="34" charset="0"/>
              </a:rPr>
              <a:t>Acting with integrity;</a:t>
            </a:r>
          </a:p>
          <a:p>
            <a:pPr>
              <a:defRPr/>
            </a:pPr>
            <a:endParaRPr lang="en-ZA" sz="1400" kern="0" dirty="0" smtClean="0">
              <a:cs typeface="Arial" panose="020B0604020202020204" pitchFamily="34" charset="0"/>
            </a:endParaRPr>
          </a:p>
          <a:p>
            <a:pPr>
              <a:defRPr/>
            </a:pPr>
            <a:r>
              <a:rPr lang="en-ZA" sz="1400" kern="0" dirty="0" smtClean="0">
                <a:cs typeface="Arial" panose="020B0604020202020204" pitchFamily="34" charset="0"/>
              </a:rPr>
              <a:t>Caring for our employees;</a:t>
            </a:r>
          </a:p>
          <a:p>
            <a:pPr>
              <a:defRPr/>
            </a:pPr>
            <a:endParaRPr lang="en-ZA" sz="1400" kern="0" dirty="0" smtClean="0">
              <a:cs typeface="Arial" panose="020B0604020202020204" pitchFamily="34" charset="0"/>
            </a:endParaRPr>
          </a:p>
          <a:p>
            <a:pPr>
              <a:defRPr/>
            </a:pPr>
            <a:r>
              <a:rPr lang="en-ZA" sz="1400" kern="0" dirty="0" smtClean="0">
                <a:cs typeface="Arial" panose="020B0604020202020204" pitchFamily="34" charset="0"/>
              </a:rPr>
              <a:t>Responsibility and the acceptance of accountability for the outcomes of our actions; and</a:t>
            </a:r>
          </a:p>
          <a:p>
            <a:pPr>
              <a:defRPr/>
            </a:pPr>
            <a:endParaRPr lang="en-ZA" sz="1400" kern="0" dirty="0" smtClean="0">
              <a:cs typeface="Arial" panose="020B0604020202020204" pitchFamily="34" charset="0"/>
            </a:endParaRPr>
          </a:p>
          <a:p>
            <a:pPr>
              <a:defRPr/>
            </a:pPr>
            <a:r>
              <a:rPr lang="en-ZA" sz="1400" kern="0" dirty="0" smtClean="0">
                <a:cs typeface="Arial" panose="020B0604020202020204" pitchFamily="34" charset="0"/>
              </a:rPr>
              <a:t>Pushing the boundaries of excellence in everything we do.</a:t>
            </a:r>
          </a:p>
          <a:p>
            <a:pPr>
              <a:defRPr/>
            </a:pPr>
            <a:endParaRPr lang="en-ZA" sz="1400" kern="0" dirty="0">
              <a:latin typeface="Arial" panose="020B0604020202020204" pitchFamily="34" charset="0"/>
              <a:cs typeface="Arial" panose="020B0604020202020204" pitchFamily="34" charset="0"/>
            </a:endParaRPr>
          </a:p>
        </p:txBody>
      </p:sp>
      <p:sp>
        <p:nvSpPr>
          <p:cNvPr id="8" name="TextBox 7"/>
          <p:cNvSpPr txBox="1"/>
          <p:nvPr/>
        </p:nvSpPr>
        <p:spPr>
          <a:xfrm>
            <a:off x="2438400" y="6324600"/>
            <a:ext cx="2895600" cy="261610"/>
          </a:xfrm>
          <a:prstGeom prst="rect">
            <a:avLst/>
          </a:prstGeom>
          <a:noFill/>
        </p:spPr>
        <p:txBody>
          <a:bodyPr wrap="square" rtlCol="0">
            <a:spAutoFit/>
          </a:bodyPr>
          <a:lstStyle/>
          <a:p>
            <a:pPr algn="ctr"/>
            <a:r>
              <a:rPr lang="en-US" sz="1050" dirty="0">
                <a:solidFill>
                  <a:srgbClr val="000000"/>
                </a:solidFill>
                <a:latin typeface="+mj-lt"/>
              </a:rPr>
              <a:t>Annual Report </a:t>
            </a:r>
            <a:r>
              <a:rPr lang="en-ZA" sz="1050" dirty="0" smtClean="0">
                <a:latin typeface="+mj-lt"/>
              </a:rPr>
              <a:t>Page 16</a:t>
            </a:r>
            <a:endParaRPr lang="en-ZA" sz="1050" dirty="0">
              <a:latin typeface="+mj-lt"/>
            </a:endParaRPr>
          </a:p>
        </p:txBody>
      </p:sp>
    </p:spTree>
    <p:extLst>
      <p:ext uri="{BB962C8B-B14F-4D97-AF65-F5344CB8AC3E}">
        <p14:creationId xmlns:p14="http://schemas.microsoft.com/office/powerpoint/2010/main" val="360084928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6443990"/>
            <a:ext cx="2895600" cy="253916"/>
          </a:xfrm>
          <a:prstGeom prst="rect">
            <a:avLst/>
          </a:prstGeom>
          <a:noFill/>
        </p:spPr>
        <p:txBody>
          <a:bodyPr wrap="square" rtlCol="0">
            <a:spAutoFit/>
          </a:bodyPr>
          <a:lstStyle/>
          <a:p>
            <a:pPr algn="ctr"/>
            <a:r>
              <a:rPr lang="en-ZA" sz="1050" dirty="0">
                <a:latin typeface="+mj-lt"/>
              </a:rPr>
              <a:t>Annual Report Pages </a:t>
            </a:r>
            <a:r>
              <a:rPr lang="en-ZA" sz="1050" dirty="0"/>
              <a:t>37 - </a:t>
            </a:r>
            <a:r>
              <a:rPr lang="en-ZA" sz="1050" dirty="0" smtClean="0"/>
              <a:t>38</a:t>
            </a:r>
            <a:endParaRPr lang="en-ZA" sz="1050" dirty="0"/>
          </a:p>
        </p:txBody>
      </p:sp>
      <p:sp>
        <p:nvSpPr>
          <p:cNvPr id="2" name="Title 1"/>
          <p:cNvSpPr>
            <a:spLocks noGrp="1"/>
          </p:cNvSpPr>
          <p:nvPr>
            <p:ph type="title"/>
          </p:nvPr>
        </p:nvSpPr>
        <p:spPr/>
        <p:txBody>
          <a:bodyPr/>
          <a:lstStyle/>
          <a:p>
            <a:r>
              <a:rPr lang="en-ZA" sz="2000" b="1" kern="1200" dirty="0">
                <a:ea typeface="ヒラギノ角ゴ Pro W3" charset="0"/>
                <a:cs typeface="ヒラギノ角ゴ Pro W3" charset="0"/>
              </a:rPr>
              <a:t>In-country Marketing </a:t>
            </a:r>
            <a:r>
              <a:rPr lang="en-ZA" sz="2000" b="1" kern="1200" dirty="0" smtClean="0">
                <a:ea typeface="ヒラギノ角ゴ Pro W3" charset="0"/>
                <a:cs typeface="ヒラギノ角ゴ Pro W3" charset="0"/>
              </a:rPr>
              <a:t>Highlights - Europe</a:t>
            </a:r>
            <a:endParaRPr lang="en-ZA" sz="2000" b="1" kern="1200" dirty="0">
              <a:ea typeface="ヒラギノ角ゴ Pro W3" charset="0"/>
              <a:cs typeface="ヒラギノ角ゴ Pro W3" charset="0"/>
            </a:endParaRPr>
          </a:p>
        </p:txBody>
      </p:sp>
      <p:pic>
        <p:nvPicPr>
          <p:cNvPr id="8" name="Picture 7"/>
          <p:cNvPicPr>
            <a:picLocks noChangeAspect="1"/>
          </p:cNvPicPr>
          <p:nvPr/>
        </p:nvPicPr>
        <p:blipFill>
          <a:blip r:embed="rId2"/>
          <a:stretch>
            <a:fillRect/>
          </a:stretch>
        </p:blipFill>
        <p:spPr>
          <a:xfrm>
            <a:off x="1600200" y="838200"/>
            <a:ext cx="6096000" cy="4939862"/>
          </a:xfrm>
          <a:prstGeom prst="rect">
            <a:avLst/>
          </a:prstGeom>
          <a:ln>
            <a:noFill/>
          </a:ln>
          <a:effectLst>
            <a:outerShdw blurRad="292100" dist="139700" dir="2700000" algn="tl" rotWithShape="0">
              <a:srgbClr val="333333">
                <a:alpha val="65000"/>
              </a:srgbClr>
            </a:outerShdw>
          </a:effectLst>
        </p:spPr>
      </p:pic>
      <p:sp>
        <p:nvSpPr>
          <p:cNvPr id="4" name="Content Placeholder 2"/>
          <p:cNvSpPr txBox="1">
            <a:spLocks/>
          </p:cNvSpPr>
          <p:nvPr/>
        </p:nvSpPr>
        <p:spPr bwMode="auto">
          <a:xfrm>
            <a:off x="5029200" y="762000"/>
            <a:ext cx="3912919" cy="5443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chemeClr val="accent4"/>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chemeClr val="accent4"/>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chemeClr val="accent4"/>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lvl="1" indent="0">
              <a:buClr>
                <a:srgbClr val="777777"/>
              </a:buClr>
              <a:buNone/>
            </a:pPr>
            <a:r>
              <a:rPr lang="en-ZA" sz="1600" b="1" dirty="0">
                <a:solidFill>
                  <a:prstClr val="black"/>
                </a:solidFill>
                <a:latin typeface="Trebuchet MS"/>
              </a:rPr>
              <a:t>The Netherlands</a:t>
            </a:r>
            <a:endParaRPr lang="en-ZA" sz="1800" b="1" dirty="0">
              <a:solidFill>
                <a:prstClr val="black"/>
              </a:solidFill>
              <a:latin typeface="Trebuchet MS"/>
            </a:endParaRPr>
          </a:p>
          <a:p>
            <a:pPr marL="285750" indent="-285750">
              <a:buClr>
                <a:srgbClr val="777777"/>
              </a:buClr>
            </a:pPr>
            <a:r>
              <a:rPr lang="en-ZA" sz="1400" b="1" dirty="0">
                <a:latin typeface="+mj-lt"/>
                <a:ea typeface="ＭＳ Ｐゴシック" charset="-128"/>
                <a:cs typeface="ＭＳ Ｐゴシック" charset="0"/>
              </a:rPr>
              <a:t>Strategic</a:t>
            </a:r>
            <a:r>
              <a:rPr lang="en-ZA" sz="1400" dirty="0">
                <a:solidFill>
                  <a:prstClr val="black"/>
                </a:solidFill>
                <a:latin typeface="+mj-lt"/>
              </a:rPr>
              <a:t> focus</a:t>
            </a:r>
          </a:p>
          <a:p>
            <a:pPr marL="742950" lvl="1" indent="-285750" eaLnBrk="1" hangingPunct="1">
              <a:buClr>
                <a:schemeClr val="tx1"/>
              </a:buClr>
              <a:buSzPct val="55000"/>
              <a:buFont typeface="Wingdings" panose="05000000000000000000" pitchFamily="2" charset="2"/>
              <a:buChar char="Ø"/>
            </a:pPr>
            <a:r>
              <a:rPr lang="en-ZA" sz="1400" dirty="0" smtClean="0">
                <a:latin typeface="+mn-lt"/>
                <a:ea typeface="ＭＳ Ｐゴシック" charset="-128"/>
              </a:rPr>
              <a:t>Inspired </a:t>
            </a:r>
            <a:r>
              <a:rPr lang="en-ZA" sz="1400" dirty="0">
                <a:latin typeface="+mn-lt"/>
                <a:ea typeface="ＭＳ Ｐゴシック" charset="-128"/>
              </a:rPr>
              <a:t>the Dutch traveller to visit South Africa by showcasing varied, authentic experiences with welcoming South African locals, while empowering trade partners to sell South Africa.</a:t>
            </a:r>
            <a:endParaRPr lang="en-ZA" sz="1400" dirty="0" smtClean="0">
              <a:latin typeface="+mn-lt"/>
              <a:ea typeface="ＭＳ Ｐゴシック" charset="-128"/>
            </a:endParaRPr>
          </a:p>
          <a:p>
            <a:pPr marL="285750" indent="-285750">
              <a:buClr>
                <a:srgbClr val="777777"/>
              </a:buClr>
              <a:buSzPct val="55000"/>
            </a:pPr>
            <a:r>
              <a:rPr lang="en-ZA" sz="1400" dirty="0" smtClean="0">
                <a:latin typeface="+mj-lt"/>
                <a:ea typeface="ＭＳ Ｐゴシック" charset="-128"/>
                <a:cs typeface="ＭＳ Ｐゴシック" charset="0"/>
              </a:rPr>
              <a:t>Campaign highlights</a:t>
            </a:r>
          </a:p>
          <a:p>
            <a:pPr marL="742950" lvl="1" indent="-285750" eaLnBrk="1" hangingPunct="1">
              <a:buClr>
                <a:schemeClr val="tx1"/>
              </a:buClr>
              <a:buSzPct val="55000"/>
              <a:buFont typeface="Wingdings" panose="05000000000000000000" pitchFamily="2" charset="2"/>
              <a:buChar char="Ø"/>
            </a:pPr>
            <a:r>
              <a:rPr lang="en-ZA" sz="1400" dirty="0">
                <a:latin typeface="+mn-lt"/>
                <a:ea typeface="ＭＳ Ｐゴシック" charset="-128"/>
              </a:rPr>
              <a:t>The “Wat Sê Jy?” online campaign introduced Dutch “wanderlusters” to South Africa’s languages, cultures and people.</a:t>
            </a:r>
          </a:p>
          <a:p>
            <a:pPr marL="285750" indent="-285750">
              <a:buClr>
                <a:srgbClr val="777777"/>
              </a:buClr>
            </a:pPr>
            <a:r>
              <a:rPr lang="en-ZA" sz="1400" dirty="0">
                <a:solidFill>
                  <a:prstClr val="black"/>
                </a:solidFill>
                <a:latin typeface="+mj-lt"/>
              </a:rPr>
              <a:t>PR value</a:t>
            </a:r>
          </a:p>
          <a:p>
            <a:pPr marL="742950" lvl="1" indent="-285750" eaLnBrk="1" hangingPunct="1">
              <a:buClr>
                <a:schemeClr val="tx1"/>
              </a:buClr>
              <a:buSzPct val="55000"/>
              <a:buFont typeface="Wingdings" panose="05000000000000000000" pitchFamily="2" charset="2"/>
              <a:buChar char="Ø"/>
            </a:pPr>
            <a:r>
              <a:rPr lang="en-ZA" sz="1400" dirty="0" smtClean="0">
                <a:latin typeface="+mn-lt"/>
                <a:ea typeface="ＭＳ Ｐゴシック" charset="-128"/>
              </a:rPr>
              <a:t>R56 million</a:t>
            </a:r>
            <a:endParaRPr lang="en-ZA" sz="1400" dirty="0">
              <a:latin typeface="+mn-lt"/>
              <a:ea typeface="ＭＳ Ｐゴシック" charset="-128"/>
            </a:endParaRPr>
          </a:p>
          <a:p>
            <a:pPr marL="285750" indent="-285750">
              <a:buClr>
                <a:srgbClr val="777777"/>
              </a:buClr>
            </a:pPr>
            <a:r>
              <a:rPr lang="en-ZA" sz="1400" dirty="0">
                <a:solidFill>
                  <a:prstClr val="black"/>
                </a:solidFill>
                <a:latin typeface="+mj-lt"/>
              </a:rPr>
              <a:t>Trade activity</a:t>
            </a:r>
          </a:p>
          <a:p>
            <a:pPr marL="742950" lvl="1" indent="-285750" eaLnBrk="1" hangingPunct="1">
              <a:buClr>
                <a:schemeClr val="tx1"/>
              </a:buClr>
              <a:buSzPct val="55000"/>
              <a:buFont typeface="Wingdings" panose="05000000000000000000" pitchFamily="2" charset="2"/>
              <a:buChar char="Ø"/>
            </a:pPr>
            <a:r>
              <a:rPr lang="en-ZA" sz="1400" dirty="0">
                <a:latin typeface="+mn-lt"/>
                <a:ea typeface="ＭＳ Ｐゴシック" charset="-128"/>
              </a:rPr>
              <a:t>A roadshow saw 20 South African products presented to 200 Dutch trade, four familiarisation trips were undertaken, and Dutch and Belgian trade agreements were sealed</a:t>
            </a:r>
          </a:p>
        </p:txBody>
      </p:sp>
      <p:sp>
        <p:nvSpPr>
          <p:cNvPr id="3" name="Content Placeholder 2"/>
          <p:cNvSpPr>
            <a:spLocks noGrp="1"/>
          </p:cNvSpPr>
          <p:nvPr>
            <p:ph idx="1"/>
          </p:nvPr>
        </p:nvSpPr>
        <p:spPr>
          <a:xfrm>
            <a:off x="381000" y="762000"/>
            <a:ext cx="4038600" cy="5181600"/>
          </a:xfrm>
        </p:spPr>
        <p:txBody>
          <a:bodyPr/>
          <a:lstStyle/>
          <a:p>
            <a:pPr marL="0" indent="0">
              <a:buNone/>
            </a:pPr>
            <a:r>
              <a:rPr lang="en-ZA" sz="1600" b="1" dirty="0" smtClean="0"/>
              <a:t>Germany</a:t>
            </a:r>
            <a:endParaRPr lang="en-ZA" sz="1400" dirty="0"/>
          </a:p>
          <a:p>
            <a:r>
              <a:rPr lang="en-ZA" sz="1400" b="1" dirty="0"/>
              <a:t>Strategic focus</a:t>
            </a:r>
            <a:endParaRPr lang="en-ZA" sz="1400" dirty="0"/>
          </a:p>
          <a:p>
            <a:pPr lvl="1">
              <a:buFont typeface="Wingdings" panose="05000000000000000000" pitchFamily="2" charset="2"/>
              <a:buChar char="Ø"/>
            </a:pPr>
            <a:r>
              <a:rPr lang="en-ZA" sz="1400" dirty="0" smtClean="0"/>
              <a:t>Made </a:t>
            </a:r>
            <a:r>
              <a:rPr lang="en-ZA" sz="1400" dirty="0"/>
              <a:t>2016 a “big year” with an extensive marketing campaign targeting German </a:t>
            </a:r>
            <a:r>
              <a:rPr lang="en-ZA" sz="1400" dirty="0" smtClean="0"/>
              <a:t>travellers.</a:t>
            </a:r>
          </a:p>
          <a:p>
            <a:r>
              <a:rPr lang="en-ZA" sz="1400" b="1" dirty="0" smtClean="0"/>
              <a:t>Campaign highlights</a:t>
            </a:r>
            <a:endParaRPr lang="en-ZA" sz="1400" dirty="0" smtClean="0"/>
          </a:p>
          <a:p>
            <a:pPr lvl="1">
              <a:buFont typeface="Wingdings" panose="05000000000000000000" pitchFamily="2" charset="2"/>
              <a:buChar char="Ø"/>
            </a:pPr>
            <a:r>
              <a:rPr lang="en-ZA" sz="1400" dirty="0"/>
              <a:t>A film promoting South Africa was shown in cinemas, the Schätzt Dich nach Südafrika PR campaign was rolled out and 72 journalists and influencers were hosted. </a:t>
            </a:r>
          </a:p>
          <a:p>
            <a:r>
              <a:rPr lang="en-ZA" sz="1400" b="1" dirty="0" smtClean="0"/>
              <a:t>Trade </a:t>
            </a:r>
            <a:r>
              <a:rPr lang="en-ZA" sz="1400" b="1" dirty="0"/>
              <a:t>activity</a:t>
            </a:r>
            <a:endParaRPr lang="en-ZA" sz="1400" dirty="0"/>
          </a:p>
          <a:p>
            <a:pPr lvl="1">
              <a:buFont typeface="Wingdings" panose="05000000000000000000" pitchFamily="2" charset="2"/>
              <a:buChar char="Ø"/>
            </a:pPr>
            <a:r>
              <a:rPr lang="en-ZA" sz="1400" dirty="0"/>
              <a:t>Partnerships were entered in with 274 tour operators and 2 000 travel agents were trained.</a:t>
            </a:r>
          </a:p>
          <a:p>
            <a:endParaRPr lang="en-ZA" dirty="0"/>
          </a:p>
        </p:txBody>
      </p:sp>
    </p:spTree>
    <p:extLst>
      <p:ext uri="{BB962C8B-B14F-4D97-AF65-F5344CB8AC3E}">
        <p14:creationId xmlns:p14="http://schemas.microsoft.com/office/powerpoint/2010/main" val="656861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6443990"/>
            <a:ext cx="2895600" cy="253916"/>
          </a:xfrm>
          <a:prstGeom prst="rect">
            <a:avLst/>
          </a:prstGeom>
          <a:noFill/>
        </p:spPr>
        <p:txBody>
          <a:bodyPr wrap="square" rtlCol="0">
            <a:spAutoFit/>
          </a:bodyPr>
          <a:lstStyle/>
          <a:p>
            <a:pPr algn="ctr"/>
            <a:r>
              <a:rPr lang="en-ZA" sz="1050" dirty="0">
                <a:latin typeface="+mj-lt"/>
              </a:rPr>
              <a:t>Annual Report Pages </a:t>
            </a:r>
            <a:r>
              <a:rPr lang="en-ZA" sz="1050" dirty="0"/>
              <a:t>37 - </a:t>
            </a:r>
            <a:r>
              <a:rPr lang="en-ZA" sz="1050" dirty="0" smtClean="0"/>
              <a:t>38</a:t>
            </a:r>
            <a:endParaRPr lang="en-ZA" sz="1050" dirty="0"/>
          </a:p>
        </p:txBody>
      </p:sp>
      <p:sp>
        <p:nvSpPr>
          <p:cNvPr id="2" name="Title 1"/>
          <p:cNvSpPr>
            <a:spLocks noGrp="1"/>
          </p:cNvSpPr>
          <p:nvPr>
            <p:ph type="title"/>
          </p:nvPr>
        </p:nvSpPr>
        <p:spPr/>
        <p:txBody>
          <a:bodyPr/>
          <a:lstStyle/>
          <a:p>
            <a:r>
              <a:rPr lang="en-ZA" sz="2000" b="1" kern="1200" dirty="0">
                <a:ea typeface="ヒラギノ角ゴ Pro W3" charset="0"/>
                <a:cs typeface="ヒラギノ角ゴ Pro W3" charset="0"/>
              </a:rPr>
              <a:t>In-country Marketing </a:t>
            </a:r>
            <a:r>
              <a:rPr lang="en-ZA" sz="2000" b="1" kern="1200" dirty="0" smtClean="0">
                <a:ea typeface="ヒラギノ角ゴ Pro W3" charset="0"/>
                <a:cs typeface="ヒラギノ角ゴ Pro W3" charset="0"/>
              </a:rPr>
              <a:t>Highlights - Europe</a:t>
            </a:r>
            <a:endParaRPr lang="en-ZA" sz="2000" b="1" kern="1200" dirty="0">
              <a:ea typeface="ヒラギノ角ゴ Pro W3" charset="0"/>
              <a:cs typeface="ヒラギノ角ゴ Pro W3" charset="0"/>
            </a:endParaRPr>
          </a:p>
        </p:txBody>
      </p:sp>
      <p:pic>
        <p:nvPicPr>
          <p:cNvPr id="8" name="Picture 7"/>
          <p:cNvPicPr>
            <a:picLocks noChangeAspect="1"/>
          </p:cNvPicPr>
          <p:nvPr/>
        </p:nvPicPr>
        <p:blipFill>
          <a:blip r:embed="rId2"/>
          <a:stretch>
            <a:fillRect/>
          </a:stretch>
        </p:blipFill>
        <p:spPr>
          <a:xfrm>
            <a:off x="1600200" y="838200"/>
            <a:ext cx="6096000" cy="4939862"/>
          </a:xfrm>
          <a:prstGeom prst="rect">
            <a:avLst/>
          </a:prstGeom>
          <a:ln>
            <a:noFill/>
          </a:ln>
          <a:effectLst>
            <a:outerShdw blurRad="292100" dist="139700" dir="2700000" algn="tl" rotWithShape="0">
              <a:srgbClr val="333333">
                <a:alpha val="65000"/>
              </a:srgbClr>
            </a:outerShdw>
          </a:effectLst>
        </p:spPr>
      </p:pic>
      <p:sp>
        <p:nvSpPr>
          <p:cNvPr id="4" name="Content Placeholder 2"/>
          <p:cNvSpPr txBox="1">
            <a:spLocks/>
          </p:cNvSpPr>
          <p:nvPr/>
        </p:nvSpPr>
        <p:spPr bwMode="auto">
          <a:xfrm>
            <a:off x="4572000" y="762000"/>
            <a:ext cx="4370119" cy="5443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chemeClr val="accent4"/>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chemeClr val="accent4"/>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chemeClr val="accent4"/>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lvl="1" indent="0">
              <a:buClr>
                <a:srgbClr val="777777"/>
              </a:buClr>
              <a:buNone/>
            </a:pPr>
            <a:r>
              <a:rPr lang="en-ZA" sz="1600" b="1" dirty="0" smtClean="0">
                <a:solidFill>
                  <a:prstClr val="black"/>
                </a:solidFill>
                <a:latin typeface="Trebuchet MS"/>
              </a:rPr>
              <a:t>South Europe</a:t>
            </a:r>
            <a:endParaRPr lang="en-ZA" sz="1800" b="1" dirty="0">
              <a:solidFill>
                <a:prstClr val="black"/>
              </a:solidFill>
              <a:latin typeface="Trebuchet MS"/>
            </a:endParaRPr>
          </a:p>
          <a:p>
            <a:pPr marL="285750" indent="-285750">
              <a:buClr>
                <a:srgbClr val="777777"/>
              </a:buClr>
            </a:pPr>
            <a:r>
              <a:rPr lang="en-ZA" sz="1400" b="1" dirty="0">
                <a:latin typeface="+mj-lt"/>
                <a:ea typeface="ＭＳ Ｐゴシック" charset="-128"/>
                <a:cs typeface="ＭＳ Ｐゴシック" charset="0"/>
              </a:rPr>
              <a:t>Strategic</a:t>
            </a:r>
            <a:r>
              <a:rPr lang="en-ZA" sz="1400" dirty="0">
                <a:solidFill>
                  <a:prstClr val="black"/>
                </a:solidFill>
                <a:latin typeface="+mj-lt"/>
              </a:rPr>
              <a:t> focus</a:t>
            </a:r>
          </a:p>
          <a:p>
            <a:pPr marL="742950" lvl="1" indent="-285750" eaLnBrk="1" hangingPunct="1">
              <a:buClr>
                <a:schemeClr val="tx1"/>
              </a:buClr>
              <a:buSzPct val="55000"/>
              <a:buFont typeface="Wingdings" panose="05000000000000000000" pitchFamily="2" charset="2"/>
              <a:buChar char="Ø"/>
            </a:pPr>
            <a:r>
              <a:rPr lang="en-ZA" sz="1400" dirty="0">
                <a:latin typeface="+mn-lt"/>
                <a:ea typeface="ＭＳ Ｐゴシック" charset="-128"/>
              </a:rPr>
              <a:t>Motivate the Italian trade to sell South Africa by creating consumer demand through shareable content. Convert French consumers to visit South Africa by providing compelling information and deals. Ignite consumer interest in Spain by partnering with the South African travel trade.</a:t>
            </a:r>
            <a:endParaRPr lang="en-ZA" sz="1400" dirty="0" smtClean="0">
              <a:latin typeface="+mn-lt"/>
              <a:ea typeface="ＭＳ Ｐゴシック" charset="-128"/>
            </a:endParaRPr>
          </a:p>
          <a:p>
            <a:pPr marL="285750" indent="-285750">
              <a:buClr>
                <a:srgbClr val="777777"/>
              </a:buClr>
              <a:buSzPct val="55000"/>
            </a:pPr>
            <a:r>
              <a:rPr lang="en-ZA" sz="1400" dirty="0" smtClean="0">
                <a:latin typeface="+mj-lt"/>
                <a:ea typeface="ＭＳ Ｐゴシック" charset="-128"/>
                <a:cs typeface="ＭＳ Ｐゴシック" charset="0"/>
              </a:rPr>
              <a:t>Campaign highlights</a:t>
            </a:r>
          </a:p>
          <a:p>
            <a:pPr marL="742950" lvl="1" indent="-285750" eaLnBrk="1" hangingPunct="1">
              <a:buClr>
                <a:schemeClr val="tx1"/>
              </a:buClr>
              <a:buSzPct val="55000"/>
              <a:buFont typeface="Wingdings" panose="05000000000000000000" pitchFamily="2" charset="2"/>
              <a:buChar char="Ø"/>
            </a:pPr>
            <a:r>
              <a:rPr lang="en-ZA" sz="1400" dirty="0">
                <a:latin typeface="+mn-lt"/>
                <a:ea typeface="ＭＳ Ｐゴシック" charset="-128"/>
              </a:rPr>
              <a:t>A radio campaign in France; digital media buy and creating shareable blog content in Spain.</a:t>
            </a:r>
          </a:p>
          <a:p>
            <a:pPr marL="285750" indent="-285750">
              <a:buClr>
                <a:srgbClr val="777777"/>
              </a:buClr>
            </a:pPr>
            <a:r>
              <a:rPr lang="en-ZA" sz="1400" dirty="0" smtClean="0">
                <a:solidFill>
                  <a:prstClr val="black"/>
                </a:solidFill>
                <a:latin typeface="+mj-lt"/>
              </a:rPr>
              <a:t>Trade </a:t>
            </a:r>
            <a:r>
              <a:rPr lang="en-ZA" sz="1400" dirty="0">
                <a:solidFill>
                  <a:prstClr val="black"/>
                </a:solidFill>
                <a:latin typeface="+mj-lt"/>
              </a:rPr>
              <a:t>activity</a:t>
            </a:r>
          </a:p>
          <a:p>
            <a:pPr marL="742950" lvl="1" indent="-285750" eaLnBrk="1" hangingPunct="1">
              <a:buClr>
                <a:schemeClr val="tx1"/>
              </a:buClr>
              <a:buSzPct val="55000"/>
              <a:buFont typeface="Wingdings" panose="05000000000000000000" pitchFamily="2" charset="2"/>
              <a:buChar char="Ø"/>
            </a:pPr>
            <a:r>
              <a:rPr lang="en-ZA" sz="1400" dirty="0">
                <a:latin typeface="+mn-lt"/>
                <a:ea typeface="ＭＳ Ｐゴシック" charset="-128"/>
              </a:rPr>
              <a:t>In Italy, 45 members of the trade attended a trade forum. In France, 700 travel agents were trained to package deals, and 10 travel agents and four media were hosted on a familiarisation trip. In Spain, 13 trade and media were hosted at the FITUR trade show and a TV channel produced a programme on South Africa</a:t>
            </a:r>
          </a:p>
        </p:txBody>
      </p:sp>
      <p:sp>
        <p:nvSpPr>
          <p:cNvPr id="3" name="Content Placeholder 2"/>
          <p:cNvSpPr>
            <a:spLocks noGrp="1"/>
          </p:cNvSpPr>
          <p:nvPr>
            <p:ph idx="1"/>
          </p:nvPr>
        </p:nvSpPr>
        <p:spPr>
          <a:xfrm>
            <a:off x="381000" y="762000"/>
            <a:ext cx="4038600" cy="5181600"/>
          </a:xfrm>
        </p:spPr>
        <p:txBody>
          <a:bodyPr/>
          <a:lstStyle/>
          <a:p>
            <a:pPr marL="0" indent="0">
              <a:buNone/>
            </a:pPr>
            <a:r>
              <a:rPr lang="en-ZA" sz="1600" b="1" dirty="0" smtClean="0"/>
              <a:t>Nordics</a:t>
            </a:r>
            <a:endParaRPr lang="en-ZA" sz="1400" dirty="0"/>
          </a:p>
          <a:p>
            <a:r>
              <a:rPr lang="en-ZA" sz="1400" b="1" dirty="0"/>
              <a:t>Strategic focus</a:t>
            </a:r>
            <a:endParaRPr lang="en-ZA" sz="1400" dirty="0"/>
          </a:p>
          <a:p>
            <a:pPr lvl="1">
              <a:buFont typeface="Wingdings" panose="05000000000000000000" pitchFamily="2" charset="2"/>
              <a:buChar char="Ø"/>
            </a:pPr>
            <a:r>
              <a:rPr lang="en-ZA" sz="1400" dirty="0"/>
              <a:t>Ignite consumer interest for South Africa while positioning the country as a preferred destination by partnering with the South African travel trade operating in these markets.</a:t>
            </a:r>
            <a:endParaRPr lang="en-ZA" sz="1400" dirty="0" smtClean="0"/>
          </a:p>
          <a:p>
            <a:r>
              <a:rPr lang="en-ZA" sz="1400" b="1" dirty="0" smtClean="0"/>
              <a:t>Campaign highlights</a:t>
            </a:r>
            <a:endParaRPr lang="en-ZA" sz="1400" dirty="0" smtClean="0"/>
          </a:p>
          <a:p>
            <a:pPr lvl="1">
              <a:buFont typeface="Wingdings" panose="05000000000000000000" pitchFamily="2" charset="2"/>
              <a:buChar char="Ø"/>
            </a:pPr>
            <a:r>
              <a:rPr lang="en-ZA" sz="1400" dirty="0"/>
              <a:t>Two roadshows identified future partners, and a South Africa-themed reality TV show called Taste Expedition was aired in Sweden and five other countries. </a:t>
            </a:r>
          </a:p>
          <a:p>
            <a:r>
              <a:rPr lang="en-ZA" sz="1400" b="1" dirty="0" smtClean="0"/>
              <a:t>Trade </a:t>
            </a:r>
            <a:r>
              <a:rPr lang="en-ZA" sz="1400" b="1" dirty="0"/>
              <a:t>activity</a:t>
            </a:r>
            <a:endParaRPr lang="en-ZA" sz="1400" dirty="0"/>
          </a:p>
          <a:p>
            <a:pPr lvl="1">
              <a:buFont typeface="Wingdings" panose="05000000000000000000" pitchFamily="2" charset="2"/>
              <a:buChar char="Ø"/>
            </a:pPr>
            <a:r>
              <a:rPr lang="en-ZA" sz="1400" dirty="0"/>
              <a:t>Nordic trade and media interacted with 28 South African suppliers, including SMMEs, during a hosting trip.</a:t>
            </a:r>
          </a:p>
          <a:p>
            <a:endParaRPr lang="en-ZA" dirty="0"/>
          </a:p>
        </p:txBody>
      </p:sp>
    </p:spTree>
    <p:extLst>
      <p:ext uri="{BB962C8B-B14F-4D97-AF65-F5344CB8AC3E}">
        <p14:creationId xmlns:p14="http://schemas.microsoft.com/office/powerpoint/2010/main" val="27394534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6443990"/>
            <a:ext cx="2895600" cy="253916"/>
          </a:xfrm>
          <a:prstGeom prst="rect">
            <a:avLst/>
          </a:prstGeom>
          <a:noFill/>
        </p:spPr>
        <p:txBody>
          <a:bodyPr wrap="square" rtlCol="0">
            <a:spAutoFit/>
          </a:bodyPr>
          <a:lstStyle/>
          <a:p>
            <a:pPr algn="ctr"/>
            <a:r>
              <a:rPr lang="en-ZA" sz="1050" dirty="0">
                <a:latin typeface="+mj-lt"/>
              </a:rPr>
              <a:t>Annual Report Pages </a:t>
            </a:r>
            <a:r>
              <a:rPr lang="en-ZA" sz="1050" dirty="0"/>
              <a:t>37 - </a:t>
            </a:r>
            <a:r>
              <a:rPr lang="en-ZA" sz="1050" dirty="0" smtClean="0"/>
              <a:t>38</a:t>
            </a:r>
            <a:endParaRPr lang="en-ZA" sz="1050" dirty="0"/>
          </a:p>
        </p:txBody>
      </p:sp>
      <p:sp>
        <p:nvSpPr>
          <p:cNvPr id="2" name="Title 1"/>
          <p:cNvSpPr>
            <a:spLocks noGrp="1"/>
          </p:cNvSpPr>
          <p:nvPr>
            <p:ph type="title"/>
          </p:nvPr>
        </p:nvSpPr>
        <p:spPr/>
        <p:txBody>
          <a:bodyPr/>
          <a:lstStyle/>
          <a:p>
            <a:r>
              <a:rPr lang="en-ZA" sz="2000" b="1" kern="1200" dirty="0">
                <a:ea typeface="ヒラギノ角ゴ Pro W3" charset="0"/>
                <a:cs typeface="ヒラギノ角ゴ Pro W3" charset="0"/>
              </a:rPr>
              <a:t>In-country Marketing </a:t>
            </a:r>
            <a:r>
              <a:rPr lang="en-ZA" sz="2000" b="1" kern="1200" dirty="0" smtClean="0">
                <a:ea typeface="ヒラギノ角ゴ Pro W3" charset="0"/>
                <a:cs typeface="ヒラギノ角ゴ Pro W3" charset="0"/>
              </a:rPr>
              <a:t>Highlights - Europe</a:t>
            </a:r>
            <a:endParaRPr lang="en-ZA" sz="2000" b="1" kern="1200" dirty="0">
              <a:ea typeface="ヒラギノ角ゴ Pro W3" charset="0"/>
              <a:cs typeface="ヒラギノ角ゴ Pro W3" charset="0"/>
            </a:endParaRPr>
          </a:p>
        </p:txBody>
      </p:sp>
      <p:pic>
        <p:nvPicPr>
          <p:cNvPr id="8" name="Picture 7"/>
          <p:cNvPicPr>
            <a:picLocks noChangeAspect="1"/>
          </p:cNvPicPr>
          <p:nvPr/>
        </p:nvPicPr>
        <p:blipFill>
          <a:blip r:embed="rId2"/>
          <a:stretch>
            <a:fillRect/>
          </a:stretch>
        </p:blipFill>
        <p:spPr>
          <a:xfrm>
            <a:off x="1600200" y="838200"/>
            <a:ext cx="6096000" cy="4939862"/>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381000" y="762000"/>
            <a:ext cx="8229600" cy="4038600"/>
          </a:xfrm>
        </p:spPr>
        <p:txBody>
          <a:bodyPr/>
          <a:lstStyle/>
          <a:p>
            <a:pPr marL="0" indent="0">
              <a:buNone/>
            </a:pPr>
            <a:r>
              <a:rPr lang="en-ZA" sz="1600" b="1" dirty="0"/>
              <a:t>United Kingdom and Ireland</a:t>
            </a:r>
            <a:endParaRPr lang="en-ZA" sz="1400" dirty="0"/>
          </a:p>
          <a:p>
            <a:r>
              <a:rPr lang="en-ZA" sz="1400" b="1" dirty="0"/>
              <a:t>Strategic focus</a:t>
            </a:r>
            <a:endParaRPr lang="en-ZA" sz="1400" dirty="0"/>
          </a:p>
          <a:p>
            <a:pPr lvl="1">
              <a:buFont typeface="Wingdings" panose="05000000000000000000" pitchFamily="2" charset="2"/>
              <a:buChar char="Ø"/>
            </a:pPr>
            <a:r>
              <a:rPr lang="en-ZA" sz="1400" dirty="0"/>
              <a:t>Partner with the trade to sell South Africa as a value-for-money holiday destination. Inspire targeted British travellers by showing them that South Africa is fun, safe and friendly.</a:t>
            </a:r>
            <a:endParaRPr lang="en-ZA" sz="1400" dirty="0" smtClean="0"/>
          </a:p>
          <a:p>
            <a:r>
              <a:rPr lang="en-ZA" sz="1400" b="1" dirty="0" smtClean="0"/>
              <a:t>Campaign highlights</a:t>
            </a:r>
            <a:endParaRPr lang="en-ZA" sz="1400" dirty="0" smtClean="0"/>
          </a:p>
          <a:p>
            <a:pPr lvl="1">
              <a:buFont typeface="Wingdings" panose="05000000000000000000" pitchFamily="2" charset="2"/>
              <a:buChar char="Ø"/>
            </a:pPr>
            <a:r>
              <a:rPr lang="en-ZA" sz="1400" dirty="0"/>
              <a:t>The #FindYourWild consumer activation and the Mumford and Sons pop-up exhibition in London, plus the #UnmissableSAMoments photographic competition. Presenter Phillip Schofield’s South African trip was featured on ITV’s This Morning, and Masterchef UK filmed in Cape Town</a:t>
            </a:r>
            <a:r>
              <a:rPr lang="en-ZA" sz="1400" dirty="0" smtClean="0"/>
              <a:t>. </a:t>
            </a:r>
            <a:endParaRPr lang="en-ZA" sz="1400" dirty="0"/>
          </a:p>
          <a:p>
            <a:r>
              <a:rPr lang="en-ZA" sz="1400" b="1" dirty="0" smtClean="0"/>
              <a:t>Trade </a:t>
            </a:r>
            <a:r>
              <a:rPr lang="en-ZA" sz="1400" b="1" dirty="0"/>
              <a:t>activity</a:t>
            </a:r>
            <a:endParaRPr lang="en-ZA" sz="1400" dirty="0"/>
          </a:p>
          <a:p>
            <a:pPr lvl="1">
              <a:buFont typeface="Wingdings" panose="05000000000000000000" pitchFamily="2" charset="2"/>
              <a:buChar char="Ø"/>
            </a:pPr>
            <a:r>
              <a:rPr lang="en-ZA" sz="1400" dirty="0"/>
              <a:t>Fourteen South African businesses took part in a roadshow, exposing them to 105 travel agents in Glasgow, Manchester and London.</a:t>
            </a:r>
          </a:p>
          <a:p>
            <a:endParaRPr lang="en-ZA" dirty="0"/>
          </a:p>
        </p:txBody>
      </p:sp>
    </p:spTree>
    <p:extLst>
      <p:ext uri="{BB962C8B-B14F-4D97-AF65-F5344CB8AC3E}">
        <p14:creationId xmlns:p14="http://schemas.microsoft.com/office/powerpoint/2010/main" val="27195826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6443990"/>
            <a:ext cx="2895600" cy="253916"/>
          </a:xfrm>
          <a:prstGeom prst="rect">
            <a:avLst/>
          </a:prstGeom>
          <a:noFill/>
        </p:spPr>
        <p:txBody>
          <a:bodyPr wrap="square" rtlCol="0">
            <a:spAutoFit/>
          </a:bodyPr>
          <a:lstStyle/>
          <a:p>
            <a:pPr algn="ctr"/>
            <a:r>
              <a:rPr lang="en-ZA" sz="1050" dirty="0">
                <a:latin typeface="+mj-lt"/>
              </a:rPr>
              <a:t>Annual Report </a:t>
            </a:r>
            <a:r>
              <a:rPr lang="en-ZA" sz="1050" dirty="0" smtClean="0">
                <a:latin typeface="+mj-lt"/>
              </a:rPr>
              <a:t>Page </a:t>
            </a:r>
            <a:r>
              <a:rPr lang="en-ZA" sz="1050" dirty="0" smtClean="0"/>
              <a:t>39</a:t>
            </a:r>
            <a:endParaRPr lang="en-ZA" sz="1050" dirty="0"/>
          </a:p>
        </p:txBody>
      </p:sp>
      <p:sp>
        <p:nvSpPr>
          <p:cNvPr id="2" name="Title 1"/>
          <p:cNvSpPr>
            <a:spLocks noGrp="1"/>
          </p:cNvSpPr>
          <p:nvPr>
            <p:ph type="title"/>
          </p:nvPr>
        </p:nvSpPr>
        <p:spPr/>
        <p:txBody>
          <a:bodyPr/>
          <a:lstStyle/>
          <a:p>
            <a:r>
              <a:rPr lang="en-ZA" sz="2000" b="1" kern="1200" dirty="0">
                <a:ea typeface="ヒラギノ角ゴ Pro W3" charset="0"/>
                <a:cs typeface="ヒラギノ角ゴ Pro W3" charset="0"/>
              </a:rPr>
              <a:t>In-country Marketing </a:t>
            </a:r>
            <a:r>
              <a:rPr lang="en-ZA" sz="2000" b="1" kern="1200" dirty="0" smtClean="0">
                <a:ea typeface="ヒラギノ角ゴ Pro W3" charset="0"/>
                <a:cs typeface="ヒラギノ角ゴ Pro W3" charset="0"/>
              </a:rPr>
              <a:t>Highlights - Africa</a:t>
            </a:r>
            <a:endParaRPr lang="en-ZA" sz="2000" b="1" kern="1200" dirty="0">
              <a:ea typeface="ヒラギノ角ゴ Pro W3" charset="0"/>
              <a:cs typeface="ヒラギノ角ゴ Pro W3" charset="0"/>
            </a:endParaRPr>
          </a:p>
        </p:txBody>
      </p:sp>
      <p:pic>
        <p:nvPicPr>
          <p:cNvPr id="9" name="Picture 8"/>
          <p:cNvPicPr>
            <a:picLocks noChangeAspect="1"/>
          </p:cNvPicPr>
          <p:nvPr/>
        </p:nvPicPr>
        <p:blipFill>
          <a:blip r:embed="rId2"/>
          <a:stretch>
            <a:fillRect/>
          </a:stretch>
        </p:blipFill>
        <p:spPr>
          <a:xfrm>
            <a:off x="2590800" y="772180"/>
            <a:ext cx="3886200" cy="5470248"/>
          </a:xfrm>
          <a:prstGeom prst="rect">
            <a:avLst/>
          </a:prstGeom>
          <a:ln>
            <a:noFill/>
          </a:ln>
          <a:effectLst>
            <a:outerShdw blurRad="292100" dist="139700" dir="2700000" algn="tl" rotWithShape="0">
              <a:srgbClr val="333333">
                <a:alpha val="65000"/>
              </a:srgbClr>
            </a:outerShdw>
          </a:effectLst>
        </p:spPr>
      </p:pic>
      <p:sp>
        <p:nvSpPr>
          <p:cNvPr id="4" name="Content Placeholder 2"/>
          <p:cNvSpPr txBox="1">
            <a:spLocks/>
          </p:cNvSpPr>
          <p:nvPr/>
        </p:nvSpPr>
        <p:spPr bwMode="auto">
          <a:xfrm>
            <a:off x="4572000" y="1295400"/>
            <a:ext cx="4370119" cy="48342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chemeClr val="accent4"/>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chemeClr val="accent4"/>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chemeClr val="accent4"/>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lvl="1" indent="0">
              <a:buClr>
                <a:srgbClr val="777777"/>
              </a:buClr>
              <a:buNone/>
            </a:pPr>
            <a:r>
              <a:rPr lang="en-ZA" sz="1600" b="1" dirty="0" smtClean="0">
                <a:solidFill>
                  <a:prstClr val="black"/>
                </a:solidFill>
                <a:latin typeface="Trebuchet MS"/>
              </a:rPr>
              <a:t>West Africa</a:t>
            </a:r>
            <a:endParaRPr lang="en-ZA" sz="1800" b="1" dirty="0">
              <a:solidFill>
                <a:prstClr val="black"/>
              </a:solidFill>
              <a:latin typeface="Trebuchet MS"/>
            </a:endParaRPr>
          </a:p>
          <a:p>
            <a:pPr marL="342900" lvl="0">
              <a:spcAft>
                <a:spcPts val="0"/>
              </a:spcAft>
              <a:buFont typeface="Symbol" panose="05050102010706020507" pitchFamily="18" charset="2"/>
              <a:buChar char=""/>
            </a:pPr>
            <a:r>
              <a:rPr lang="en-ZA" sz="1400" b="0" dirty="0">
                <a:latin typeface="+mn-lt"/>
                <a:ea typeface="Times New Roman" panose="02020603050405020304" pitchFamily="18" charset="0"/>
                <a:cs typeface="Calibri" panose="020F0502020204030204" pitchFamily="34" charset="0"/>
              </a:rPr>
              <a:t>To position South Africa as a friendly and welcoming destination with a variety of contemporary experiences, West African influencers shared “Meet South Africa” content with their social media followers, reaching some 60 million people</a:t>
            </a:r>
            <a:r>
              <a:rPr lang="en-ZA" sz="1400" b="0" dirty="0" smtClean="0">
                <a:latin typeface="+mn-lt"/>
                <a:ea typeface="Times New Roman" panose="02020603050405020304" pitchFamily="18" charset="0"/>
                <a:cs typeface="Calibri" panose="020F0502020204030204" pitchFamily="34" charset="0"/>
              </a:rPr>
              <a:t>.</a:t>
            </a:r>
            <a:endParaRPr lang="en-ZA" sz="1400" b="0" dirty="0">
              <a:latin typeface="+mn-lt"/>
              <a:ea typeface="Times New Roman" panose="02020603050405020304" pitchFamily="18" charset="0"/>
              <a:cs typeface="Times New Roman" panose="02020603050405020304" pitchFamily="18" charset="0"/>
            </a:endParaRPr>
          </a:p>
          <a:p>
            <a:pPr marL="342900" lvl="0">
              <a:spcAft>
                <a:spcPts val="0"/>
              </a:spcAft>
              <a:buFont typeface="Symbol" panose="05050102010706020507" pitchFamily="18" charset="2"/>
              <a:buChar char=""/>
            </a:pPr>
            <a:r>
              <a:rPr lang="en-ZA" sz="1400" b="0" dirty="0">
                <a:latin typeface="+mn-lt"/>
                <a:ea typeface="Times New Roman" panose="02020603050405020304" pitchFamily="18" charset="0"/>
                <a:cs typeface="Calibri" panose="020F0502020204030204" pitchFamily="34" charset="0"/>
              </a:rPr>
              <a:t>Partnership agreements were signed with in-market trade representatives and trade associations to disseminate destination information.  </a:t>
            </a:r>
            <a:endParaRPr lang="en-ZA" sz="1400" b="0" dirty="0">
              <a:latin typeface="+mn-lt"/>
              <a:ea typeface="Times New Roman" panose="02020603050405020304" pitchFamily="18" charset="0"/>
              <a:cs typeface="Times New Roman" panose="02020603050405020304" pitchFamily="18" charset="0"/>
            </a:endParaRPr>
          </a:p>
          <a:p>
            <a:pPr marL="342900" lvl="0">
              <a:spcAft>
                <a:spcPts val="0"/>
              </a:spcAft>
              <a:buFont typeface="Symbol" panose="05050102010706020507" pitchFamily="18" charset="2"/>
              <a:buChar char=""/>
            </a:pPr>
            <a:r>
              <a:rPr lang="en-ZA" sz="1400" b="0" dirty="0">
                <a:latin typeface="+mn-lt"/>
                <a:ea typeface="Times New Roman" panose="02020603050405020304" pitchFamily="18" charset="0"/>
                <a:cs typeface="Calibri" panose="020F0502020204030204" pitchFamily="34" charset="0"/>
              </a:rPr>
              <a:t>More than 500 trade members were trained on the destination during workshops across five cities.  </a:t>
            </a:r>
            <a:endParaRPr lang="en-ZA" sz="1400" b="0" dirty="0">
              <a:latin typeface="+mn-lt"/>
              <a:ea typeface="Times New Roman" panose="02020603050405020304" pitchFamily="18" charset="0"/>
              <a:cs typeface="Times New Roman" panose="02020603050405020304" pitchFamily="18" charset="0"/>
            </a:endParaRPr>
          </a:p>
          <a:p>
            <a:pPr marL="342900" lvl="0">
              <a:spcAft>
                <a:spcPts val="0"/>
              </a:spcAft>
              <a:buFont typeface="Symbol" panose="05050102010706020507" pitchFamily="18" charset="2"/>
              <a:buChar char=""/>
            </a:pPr>
            <a:r>
              <a:rPr lang="en-ZA" sz="1400" b="0" dirty="0">
                <a:latin typeface="+mn-lt"/>
                <a:ea typeface="Times New Roman" panose="02020603050405020304" pitchFamily="18" charset="0"/>
                <a:cs typeface="Calibri" panose="020F0502020204030204" pitchFamily="34" charset="0"/>
              </a:rPr>
              <a:t>Almost 50 trade partners were hosted on familiarisation trips</a:t>
            </a:r>
            <a:r>
              <a:rPr lang="en-ZA" sz="1400" b="0" dirty="0" smtClean="0">
                <a:latin typeface="+mn-lt"/>
                <a:ea typeface="Times New Roman" panose="02020603050405020304" pitchFamily="18" charset="0"/>
                <a:cs typeface="Calibri" panose="020F0502020204030204" pitchFamily="34" charset="0"/>
              </a:rPr>
              <a:t>.</a:t>
            </a:r>
            <a:r>
              <a:rPr lang="en-ZA" sz="1400" b="0" dirty="0">
                <a:solidFill>
                  <a:srgbClr val="222222"/>
                </a:solidFill>
                <a:latin typeface="+mn-lt"/>
                <a:ea typeface="Times New Roman" panose="02020603050405020304" pitchFamily="18" charset="0"/>
              </a:rPr>
              <a:t> </a:t>
            </a:r>
            <a:endParaRPr lang="en-ZA" sz="1400" b="0" dirty="0">
              <a:latin typeface="+mn-lt"/>
              <a:ea typeface="Times New Roman" panose="02020603050405020304" pitchFamily="18" charset="0"/>
              <a:cs typeface="Times New Roman" panose="02020603050405020304" pitchFamily="18" charset="0"/>
            </a:endParaRPr>
          </a:p>
          <a:p>
            <a:pPr marL="342900" lvl="0">
              <a:spcAft>
                <a:spcPts val="0"/>
              </a:spcAft>
              <a:buFont typeface="Symbol" panose="05050102010706020507" pitchFamily="18" charset="2"/>
              <a:buChar char=""/>
            </a:pPr>
            <a:r>
              <a:rPr lang="en-ZA" sz="1400" b="0" dirty="0">
                <a:solidFill>
                  <a:srgbClr val="222222"/>
                </a:solidFill>
                <a:latin typeface="+mn-lt"/>
                <a:ea typeface="Times New Roman" panose="02020603050405020304" pitchFamily="18" charset="0"/>
              </a:rPr>
              <a:t>Thirteen South African product owners met stakeholders and members of the travel trade in Nigeria and Ghana.  </a:t>
            </a:r>
            <a:endParaRPr lang="en-ZA" sz="1400" b="0" dirty="0">
              <a:latin typeface="+mn-lt"/>
              <a:ea typeface="Times New Roman" panose="02020603050405020304" pitchFamily="18" charset="0"/>
              <a:cs typeface="Times New Roman" panose="02020603050405020304" pitchFamily="18" charset="0"/>
            </a:endParaRPr>
          </a:p>
          <a:p>
            <a:pPr marL="342900" lvl="0">
              <a:spcAft>
                <a:spcPts val="0"/>
              </a:spcAft>
              <a:buFont typeface="Symbol" panose="05050102010706020507" pitchFamily="18" charset="2"/>
              <a:buChar char=""/>
            </a:pPr>
            <a:r>
              <a:rPr lang="en-ZA" sz="1400" b="0" dirty="0">
                <a:solidFill>
                  <a:srgbClr val="222222"/>
                </a:solidFill>
                <a:latin typeface="+mn-lt"/>
                <a:ea typeface="Times New Roman" panose="02020603050405020304" pitchFamily="18" charset="0"/>
              </a:rPr>
              <a:t>South African Tourism won the award for best stand design at the Akwaaba African Travel Market in Lagos.</a:t>
            </a:r>
            <a:endParaRPr lang="en-ZA" sz="1400" b="0" dirty="0">
              <a:effectLst/>
              <a:latin typeface="+mn-lt"/>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524000"/>
            <a:ext cx="4038600" cy="4419600"/>
          </a:xfrm>
        </p:spPr>
        <p:txBody>
          <a:bodyPr/>
          <a:lstStyle/>
          <a:p>
            <a:pPr marL="0" indent="0">
              <a:buNone/>
            </a:pPr>
            <a:r>
              <a:rPr lang="en-ZA" sz="1600" b="1" dirty="0" smtClean="0"/>
              <a:t>East Africa</a:t>
            </a:r>
            <a:endParaRPr lang="en-ZA" sz="1400" dirty="0"/>
          </a:p>
          <a:p>
            <a:pPr lvl="0"/>
            <a:r>
              <a:rPr lang="en-ZA" sz="1400" dirty="0"/>
              <a:t>Kenya’s Capital FM covered the Standard Bank Joy of Jazz Festival live, yielding significant reach and impact.</a:t>
            </a:r>
          </a:p>
          <a:p>
            <a:pPr marL="0" indent="0">
              <a:buNone/>
            </a:pPr>
            <a:r>
              <a:rPr lang="en-ZA" sz="1400" dirty="0"/>
              <a:t> </a:t>
            </a:r>
          </a:p>
          <a:p>
            <a:pPr lvl="0"/>
            <a:r>
              <a:rPr lang="en-ZA" sz="1400" dirty="0"/>
              <a:t>South Africa successfully participated in the Magical Kenya Travel Expo.</a:t>
            </a:r>
          </a:p>
          <a:p>
            <a:pPr marL="0" indent="0">
              <a:buNone/>
            </a:pPr>
            <a:r>
              <a:rPr lang="en-ZA" sz="1400" dirty="0"/>
              <a:t> </a:t>
            </a:r>
          </a:p>
          <a:p>
            <a:pPr lvl="0"/>
            <a:r>
              <a:rPr lang="en-ZA" sz="1400" dirty="0"/>
              <a:t>Ten businesswomen from Uganda were hosted in South Africa.</a:t>
            </a:r>
          </a:p>
          <a:p>
            <a:endParaRPr lang="en-ZA" dirty="0"/>
          </a:p>
        </p:txBody>
      </p:sp>
      <p:sp>
        <p:nvSpPr>
          <p:cNvPr id="6" name="TextBox 5"/>
          <p:cNvSpPr txBox="1"/>
          <p:nvPr/>
        </p:nvSpPr>
        <p:spPr>
          <a:xfrm>
            <a:off x="380999" y="762000"/>
            <a:ext cx="8561119" cy="523220"/>
          </a:xfrm>
          <a:prstGeom prst="rect">
            <a:avLst/>
          </a:prstGeom>
          <a:noFill/>
        </p:spPr>
        <p:txBody>
          <a:bodyPr wrap="square" rtlCol="0">
            <a:spAutoFit/>
          </a:bodyPr>
          <a:lstStyle/>
          <a:p>
            <a:r>
              <a:rPr lang="en-ZA" sz="1400" dirty="0" smtClean="0">
                <a:latin typeface="+mn-lt"/>
              </a:rPr>
              <a:t>The “Allow Us” campaign gave South Africa a presence in all African markets across TV, radio and social media platforms.</a:t>
            </a:r>
            <a:endParaRPr lang="en-ZA" sz="1400" dirty="0">
              <a:latin typeface="+mn-lt"/>
            </a:endParaRPr>
          </a:p>
        </p:txBody>
      </p:sp>
    </p:spTree>
    <p:extLst>
      <p:ext uri="{BB962C8B-B14F-4D97-AF65-F5344CB8AC3E}">
        <p14:creationId xmlns:p14="http://schemas.microsoft.com/office/powerpoint/2010/main" val="669218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6443990"/>
            <a:ext cx="2895600" cy="253916"/>
          </a:xfrm>
          <a:prstGeom prst="rect">
            <a:avLst/>
          </a:prstGeom>
          <a:noFill/>
        </p:spPr>
        <p:txBody>
          <a:bodyPr wrap="square" rtlCol="0">
            <a:spAutoFit/>
          </a:bodyPr>
          <a:lstStyle/>
          <a:p>
            <a:pPr algn="ctr"/>
            <a:r>
              <a:rPr lang="en-ZA" sz="1050" dirty="0">
                <a:latin typeface="+mj-lt"/>
              </a:rPr>
              <a:t>Annual Report </a:t>
            </a:r>
            <a:r>
              <a:rPr lang="en-ZA" sz="1050" dirty="0" smtClean="0">
                <a:latin typeface="+mj-lt"/>
              </a:rPr>
              <a:t>Page </a:t>
            </a:r>
            <a:r>
              <a:rPr lang="en-ZA" sz="1050" dirty="0" smtClean="0"/>
              <a:t>40</a:t>
            </a:r>
            <a:endParaRPr lang="en-ZA" sz="1050" dirty="0"/>
          </a:p>
        </p:txBody>
      </p:sp>
      <p:sp>
        <p:nvSpPr>
          <p:cNvPr id="2" name="Title 1"/>
          <p:cNvSpPr>
            <a:spLocks noGrp="1"/>
          </p:cNvSpPr>
          <p:nvPr>
            <p:ph type="title"/>
          </p:nvPr>
        </p:nvSpPr>
        <p:spPr/>
        <p:txBody>
          <a:bodyPr/>
          <a:lstStyle/>
          <a:p>
            <a:r>
              <a:rPr lang="en-ZA" sz="2000" b="1" kern="1200" dirty="0">
                <a:solidFill>
                  <a:srgbClr val="000000"/>
                </a:solidFill>
                <a:ea typeface="ヒラギノ角ゴ Pro W3" charset="0"/>
                <a:cs typeface="ヒラギノ角ゴ Pro W3" charset="0"/>
              </a:rPr>
              <a:t>Domestic Marketing Highlights </a:t>
            </a:r>
            <a:endParaRPr lang="en-ZA" sz="2000" b="1" kern="1200" dirty="0">
              <a:ea typeface="ヒラギノ角ゴ Pro W3" charset="0"/>
              <a:cs typeface="ヒラギノ角ゴ Pro W3" charset="0"/>
            </a:endParaRPr>
          </a:p>
        </p:txBody>
      </p:sp>
      <p:pic>
        <p:nvPicPr>
          <p:cNvPr id="9" name="Picture 8"/>
          <p:cNvPicPr>
            <a:picLocks noChangeAspect="1"/>
          </p:cNvPicPr>
          <p:nvPr/>
        </p:nvPicPr>
        <p:blipFill>
          <a:blip r:embed="rId2"/>
          <a:stretch>
            <a:fillRect/>
          </a:stretch>
        </p:blipFill>
        <p:spPr>
          <a:xfrm>
            <a:off x="2590800" y="772180"/>
            <a:ext cx="3886200" cy="5470248"/>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457200" y="963562"/>
            <a:ext cx="8458200" cy="5289046"/>
          </a:xfrm>
        </p:spPr>
        <p:txBody>
          <a:bodyPr/>
          <a:lstStyle/>
          <a:p>
            <a:pPr lvl="0">
              <a:buClr>
                <a:srgbClr val="000000"/>
              </a:buClr>
            </a:pPr>
            <a:r>
              <a:rPr lang="en-ZA" sz="1200" dirty="0">
                <a:solidFill>
                  <a:srgbClr val="000000"/>
                </a:solidFill>
              </a:rPr>
              <a:t>The “A Million New Experiences Are Only a Sho’t Left Away” campaign sought to stimulate local holiday travel, by partnering with and educating booking channels to promote value-for-money deals.</a:t>
            </a:r>
          </a:p>
          <a:p>
            <a:pPr lvl="0">
              <a:buClr>
                <a:srgbClr val="000000"/>
              </a:buClr>
            </a:pPr>
            <a:endParaRPr lang="en-ZA" sz="1200" dirty="0">
              <a:solidFill>
                <a:srgbClr val="000000"/>
              </a:solidFill>
            </a:endParaRPr>
          </a:p>
          <a:p>
            <a:pPr lvl="0">
              <a:buClr>
                <a:srgbClr val="000000"/>
              </a:buClr>
            </a:pPr>
            <a:r>
              <a:rPr lang="en-ZA" sz="1200" dirty="0">
                <a:solidFill>
                  <a:srgbClr val="000000"/>
                </a:solidFill>
              </a:rPr>
              <a:t>Trade partnerships targeted the “build” (building a culture of travel) and “convert” (converting VFR travellers to travel for leisure purposes) market segments.</a:t>
            </a:r>
          </a:p>
          <a:p>
            <a:pPr marL="0" lvl="0" indent="0">
              <a:buClr>
                <a:srgbClr val="000000"/>
              </a:buClr>
              <a:buNone/>
            </a:pPr>
            <a:r>
              <a:rPr lang="en-ZA" sz="1200" dirty="0">
                <a:solidFill>
                  <a:srgbClr val="000000"/>
                </a:solidFill>
              </a:rPr>
              <a:t> </a:t>
            </a:r>
          </a:p>
          <a:p>
            <a:pPr lvl="0">
              <a:buClr>
                <a:srgbClr val="000000"/>
              </a:buClr>
            </a:pPr>
            <a:r>
              <a:rPr lang="en-ZA" sz="1200" dirty="0">
                <a:solidFill>
                  <a:srgbClr val="000000"/>
                </a:solidFill>
              </a:rPr>
              <a:t>Consumer deal-driven activations promoting rail travel were rolled out to inspire locals to book a Sho't left holiday (a short trip or weekend getaway). </a:t>
            </a:r>
          </a:p>
          <a:p>
            <a:pPr lvl="0">
              <a:buClr>
                <a:srgbClr val="000000"/>
              </a:buClr>
            </a:pPr>
            <a:endParaRPr lang="en-ZA" sz="1200" dirty="0">
              <a:solidFill>
                <a:srgbClr val="000000"/>
              </a:solidFill>
            </a:endParaRPr>
          </a:p>
          <a:p>
            <a:pPr lvl="0">
              <a:buClr>
                <a:srgbClr val="000000"/>
              </a:buClr>
            </a:pPr>
            <a:r>
              <a:rPr lang="en-ZA" sz="1200" dirty="0">
                <a:solidFill>
                  <a:srgbClr val="000000"/>
                </a:solidFill>
              </a:rPr>
              <a:t>Campus activations saw students receiving co-branded International Student Identity Cards promoting discounted holiday travel deals within South Africa. </a:t>
            </a:r>
          </a:p>
          <a:p>
            <a:pPr marL="0" lvl="0" indent="0">
              <a:buClr>
                <a:srgbClr val="000000"/>
              </a:buClr>
              <a:buNone/>
            </a:pPr>
            <a:endParaRPr lang="en-ZA" sz="1200" dirty="0">
              <a:solidFill>
                <a:srgbClr val="000000"/>
              </a:solidFill>
            </a:endParaRPr>
          </a:p>
          <a:p>
            <a:pPr lvl="0">
              <a:buClr>
                <a:srgbClr val="000000"/>
              </a:buClr>
            </a:pPr>
            <a:r>
              <a:rPr lang="en-ZA" sz="1200" dirty="0">
                <a:solidFill>
                  <a:srgbClr val="000000"/>
                </a:solidFill>
              </a:rPr>
              <a:t>Social tourism partnerships across all nine provinces to entrench a culture of holiday travel. </a:t>
            </a:r>
          </a:p>
          <a:p>
            <a:pPr lvl="0">
              <a:buClr>
                <a:srgbClr val="000000"/>
              </a:buClr>
            </a:pPr>
            <a:endParaRPr lang="en-ZA" sz="1200" dirty="0">
              <a:solidFill>
                <a:srgbClr val="000000"/>
              </a:solidFill>
            </a:endParaRPr>
          </a:p>
          <a:p>
            <a:pPr lvl="0">
              <a:buClr>
                <a:srgbClr val="000000"/>
              </a:buClr>
            </a:pPr>
            <a:r>
              <a:rPr lang="en-ZA" sz="1200" dirty="0">
                <a:solidFill>
                  <a:srgbClr val="000000"/>
                </a:solidFill>
              </a:rPr>
              <a:t>Partnerships with unconventional players to improve access to consumer deals and increase holiday trips</a:t>
            </a:r>
          </a:p>
          <a:p>
            <a:pPr marL="0" lvl="0" indent="0">
              <a:buClr>
                <a:srgbClr val="000000"/>
              </a:buClr>
              <a:buNone/>
            </a:pPr>
            <a:r>
              <a:rPr lang="en-ZA" sz="1200" dirty="0">
                <a:solidFill>
                  <a:srgbClr val="000000"/>
                </a:solidFill>
              </a:rPr>
              <a:t> </a:t>
            </a:r>
          </a:p>
          <a:p>
            <a:pPr lvl="0">
              <a:buClr>
                <a:srgbClr val="000000"/>
              </a:buClr>
            </a:pPr>
            <a:r>
              <a:rPr lang="en-ZA" sz="1200" dirty="0">
                <a:solidFill>
                  <a:srgbClr val="000000"/>
                </a:solidFill>
              </a:rPr>
              <a:t>Drive transformation through online campaign with TOMSA and the TGCSA highlighting the hidden tourism gems to ensure new experiences and SMEs.</a:t>
            </a:r>
          </a:p>
          <a:p>
            <a:pPr lvl="0">
              <a:buClr>
                <a:srgbClr val="000000"/>
              </a:buClr>
            </a:pPr>
            <a:endParaRPr lang="en-ZA" sz="1200" dirty="0">
              <a:solidFill>
                <a:srgbClr val="000000"/>
              </a:solidFill>
            </a:endParaRPr>
          </a:p>
          <a:p>
            <a:pPr lvl="0">
              <a:buClr>
                <a:srgbClr val="000000"/>
              </a:buClr>
            </a:pPr>
            <a:r>
              <a:rPr lang="en-ZA" sz="1200" dirty="0">
                <a:solidFill>
                  <a:srgbClr val="000000"/>
                </a:solidFill>
              </a:rPr>
              <a:t>Hosting of just under 100 journalists and influencers - generating PR coverage to the value of R123 million. </a:t>
            </a:r>
          </a:p>
          <a:p>
            <a:pPr lvl="0">
              <a:buClr>
                <a:srgbClr val="000000"/>
              </a:buClr>
            </a:pPr>
            <a:endParaRPr lang="en-ZA" sz="1200" dirty="0">
              <a:solidFill>
                <a:srgbClr val="000000"/>
              </a:solidFill>
            </a:endParaRPr>
          </a:p>
          <a:p>
            <a:pPr lvl="0">
              <a:buClr>
                <a:srgbClr val="000000"/>
              </a:buClr>
            </a:pPr>
            <a:r>
              <a:rPr lang="en-ZA" sz="1200" dirty="0">
                <a:solidFill>
                  <a:srgbClr val="000000"/>
                </a:solidFill>
              </a:rPr>
              <a:t>Media partnerships contributed to a successful #TourismForAll Tourism Month campaign, launched in the Free State. </a:t>
            </a:r>
          </a:p>
          <a:p>
            <a:pPr lvl="0">
              <a:buClr>
                <a:srgbClr val="000000"/>
              </a:buClr>
            </a:pPr>
            <a:endParaRPr lang="en-ZA" dirty="0">
              <a:solidFill>
                <a:srgbClr val="000000"/>
              </a:solidFill>
            </a:endParaRPr>
          </a:p>
          <a:p>
            <a:pPr marL="0" indent="0">
              <a:buNone/>
            </a:pPr>
            <a:endParaRPr lang="en-ZA" dirty="0"/>
          </a:p>
        </p:txBody>
      </p:sp>
    </p:spTree>
    <p:extLst>
      <p:ext uri="{BB962C8B-B14F-4D97-AF65-F5344CB8AC3E}">
        <p14:creationId xmlns:p14="http://schemas.microsoft.com/office/powerpoint/2010/main" val="2908124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58913" y="917575"/>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5000"/>
              </a:lnSpc>
            </a:pPr>
            <a:endParaRPr lang="en-US" sz="3600" dirty="0" smtClean="0">
              <a:solidFill>
                <a:srgbClr val="000000"/>
              </a:solidFill>
              <a:latin typeface="Trebuchet MS" charset="0"/>
              <a:ea typeface="Osaka" charset="0"/>
              <a:cs typeface="Osaka" charset="0"/>
            </a:endParaRPr>
          </a:p>
        </p:txBody>
      </p:sp>
      <p:sp>
        <p:nvSpPr>
          <p:cNvPr id="7171" name="Rectangle 3"/>
          <p:cNvSpPr>
            <a:spLocks noChangeArrowheads="1"/>
          </p:cNvSpPr>
          <p:nvPr/>
        </p:nvSpPr>
        <p:spPr bwMode="auto">
          <a:xfrm>
            <a:off x="457200" y="2438400"/>
            <a:ext cx="8534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r>
              <a:rPr lang="en-US" sz="2000" b="1" dirty="0" smtClean="0">
                <a:solidFill>
                  <a:srgbClr val="000000"/>
                </a:solidFill>
                <a:latin typeface="Trebuchet MS" charset="0"/>
                <a:ea typeface="Osaka" charset="0"/>
                <a:cs typeface="Osaka" charset="0"/>
              </a:rPr>
              <a:t>Tourism Grading Council of South Africa</a:t>
            </a:r>
            <a:endParaRPr lang="en-US" sz="2000" b="1" dirty="0">
              <a:solidFill>
                <a:srgbClr val="000000"/>
              </a:solidFill>
              <a:latin typeface="Trebuchet MS" charset="0"/>
              <a:ea typeface="Osaka" charset="0"/>
              <a:cs typeface="Osaka" charset="0"/>
            </a:endParaRPr>
          </a:p>
        </p:txBody>
      </p:sp>
      <p:sp>
        <p:nvSpPr>
          <p:cNvPr id="7172" name="Rectangle 3"/>
          <p:cNvSpPr>
            <a:spLocks noChangeArrowheads="1"/>
          </p:cNvSpPr>
          <p:nvPr/>
        </p:nvSpPr>
        <p:spPr bwMode="auto">
          <a:xfrm>
            <a:off x="1458913" y="1752601"/>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sz="2000" dirty="0">
              <a:solidFill>
                <a:srgbClr val="000000"/>
              </a:solidFill>
              <a:latin typeface="Trebuchet MS" charset="0"/>
              <a:ea typeface="Osaka" charset="0"/>
              <a:cs typeface="Osaka" charset="0"/>
            </a:endParaRPr>
          </a:p>
        </p:txBody>
      </p:sp>
      <p:sp>
        <p:nvSpPr>
          <p:cNvPr id="2" name="TextBox 1"/>
          <p:cNvSpPr txBox="1"/>
          <p:nvPr/>
        </p:nvSpPr>
        <p:spPr>
          <a:xfrm>
            <a:off x="228600" y="6172200"/>
            <a:ext cx="1007236" cy="307777"/>
          </a:xfrm>
          <a:prstGeom prst="rect">
            <a:avLst/>
          </a:prstGeom>
          <a:noFill/>
        </p:spPr>
        <p:txBody>
          <a:bodyPr wrap="square" rtlCol="0">
            <a:spAutoFit/>
          </a:bodyPr>
          <a:lstStyle/>
          <a:p>
            <a:endParaRPr lang="en-ZA" sz="700" dirty="0" smtClean="0">
              <a:solidFill>
                <a:srgbClr val="000000"/>
              </a:solidFill>
            </a:endParaRPr>
          </a:p>
          <a:p>
            <a:r>
              <a:rPr lang="en-ZA" sz="700" dirty="0" smtClean="0">
                <a:solidFill>
                  <a:srgbClr val="000000"/>
                </a:solidFill>
              </a:rPr>
              <a:t>Slide no.45</a:t>
            </a:r>
            <a:endParaRPr lang="en-ZA" sz="700" dirty="0">
              <a:solidFill>
                <a:srgbClr val="000000"/>
              </a:solidFill>
            </a:endParaRPr>
          </a:p>
        </p:txBody>
      </p:sp>
    </p:spTree>
    <p:extLst>
      <p:ext uri="{BB962C8B-B14F-4D97-AF65-F5344CB8AC3E}">
        <p14:creationId xmlns:p14="http://schemas.microsoft.com/office/powerpoint/2010/main" val="297120918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ZA" altLang="en-US" sz="2000" b="1" dirty="0" smtClean="0"/>
              <a:t>Grading of Establishments</a:t>
            </a:r>
            <a:r>
              <a:rPr lang="en-ZA" altLang="en-US" dirty="0" smtClean="0"/>
              <a:t/>
            </a:r>
            <a:br>
              <a:rPr lang="en-ZA" altLang="en-US" dirty="0" smtClean="0"/>
            </a:br>
            <a:endParaRPr lang="en-ZA" altLang="en-US" dirty="0" smtClean="0"/>
          </a:p>
        </p:txBody>
      </p:sp>
      <p:sp>
        <p:nvSpPr>
          <p:cNvPr id="3" name="Rectangle 2"/>
          <p:cNvSpPr/>
          <p:nvPr/>
        </p:nvSpPr>
        <p:spPr>
          <a:xfrm>
            <a:off x="381000" y="1158875"/>
            <a:ext cx="7696200" cy="3677930"/>
          </a:xfrm>
          <a:prstGeom prst="rect">
            <a:avLst/>
          </a:prstGeom>
        </p:spPr>
        <p:txBody>
          <a:bodyPr wrap="square">
            <a:spAutoFit/>
          </a:bodyPr>
          <a:lstStyle/>
          <a:p>
            <a:pPr eaLnBrk="0" hangingPunct="0">
              <a:defRPr/>
            </a:pPr>
            <a:endParaRPr lang="en-ZA" sz="900" dirty="0">
              <a:solidFill>
                <a:srgbClr val="000000"/>
              </a:solidFill>
              <a:latin typeface="Arial" panose="020B0604020202020204" pitchFamily="34" charset="0"/>
              <a:ea typeface="ヒラギノ角ゴ Pro W3" charset="-128"/>
              <a:cs typeface="+mn-cs"/>
            </a:endParaRPr>
          </a:p>
          <a:p>
            <a:pPr eaLnBrk="0" hangingPunct="0">
              <a:defRPr/>
            </a:pPr>
            <a:r>
              <a:rPr lang="en-ZA" sz="1400" dirty="0">
                <a:solidFill>
                  <a:prstClr val="black"/>
                </a:solidFill>
                <a:latin typeface="Trebuchet MS" panose="020B0603020202020204" pitchFamily="34" charset="0"/>
                <a:ea typeface="ヒラギノ角ゴ Pro W3" charset="-128"/>
                <a:cs typeface="+mn-cs"/>
              </a:rPr>
              <a:t>The TGCSA quality grades establishments according to eleven categories across all 9 </a:t>
            </a:r>
            <a:r>
              <a:rPr lang="en-ZA" sz="1400" dirty="0" smtClean="0">
                <a:solidFill>
                  <a:prstClr val="black"/>
                </a:solidFill>
                <a:latin typeface="Trebuchet MS" panose="020B0603020202020204" pitchFamily="34" charset="0"/>
                <a:ea typeface="ヒラギノ角ゴ Pro W3" charset="-128"/>
                <a:cs typeface="+mn-cs"/>
              </a:rPr>
              <a:t>provinces. The </a:t>
            </a:r>
            <a:r>
              <a:rPr lang="en-ZA" sz="1400" dirty="0">
                <a:solidFill>
                  <a:prstClr val="black"/>
                </a:solidFill>
                <a:latin typeface="Trebuchet MS" panose="020B0603020202020204" pitchFamily="34" charset="0"/>
                <a:ea typeface="ヒラギノ角ゴ Pro W3" charset="-128"/>
                <a:cs typeface="+mn-cs"/>
              </a:rPr>
              <a:t>categories are as follows:</a:t>
            </a:r>
          </a:p>
          <a:p>
            <a:pPr eaLnBrk="0" hangingPunct="0">
              <a:defRPr/>
            </a:pPr>
            <a:endParaRPr lang="en-ZA" sz="1400" dirty="0">
              <a:solidFill>
                <a:prstClr val="black"/>
              </a:solidFill>
              <a:latin typeface="Trebuchet MS" panose="020B0603020202020204" pitchFamily="34" charset="0"/>
              <a:ea typeface="ヒラギノ角ゴ Pro W3" charset="-128"/>
              <a:cs typeface="+mn-cs"/>
            </a:endParaRPr>
          </a:p>
          <a:p>
            <a:pPr marL="342900" indent="-342900" eaLnBrk="0" fontAlgn="b" hangingPunct="0">
              <a:buFont typeface="+mj-lt"/>
              <a:buAutoNum type="arabicPeriod"/>
              <a:defRPr/>
            </a:pPr>
            <a:r>
              <a:rPr lang="en-ZA" sz="1400" dirty="0">
                <a:solidFill>
                  <a:prstClr val="black"/>
                </a:solidFill>
                <a:latin typeface="Trebuchet MS" panose="020B0603020202020204" pitchFamily="34" charset="0"/>
                <a:ea typeface="ヒラギノ角ゴ Pro W3" charset="-128"/>
                <a:cs typeface="+mn-cs"/>
              </a:rPr>
              <a:t>Backpacker &amp; Hostelling</a:t>
            </a:r>
          </a:p>
          <a:p>
            <a:pPr marL="342900" indent="-342900" eaLnBrk="0" fontAlgn="b" hangingPunct="0">
              <a:buFont typeface="+mj-lt"/>
              <a:buAutoNum type="arabicPeriod"/>
              <a:defRPr/>
            </a:pPr>
            <a:r>
              <a:rPr lang="en-ZA" sz="1400" dirty="0">
                <a:solidFill>
                  <a:prstClr val="black"/>
                </a:solidFill>
                <a:latin typeface="Trebuchet MS" panose="020B0603020202020204" pitchFamily="34" charset="0"/>
                <a:ea typeface="ヒラギノ角ゴ Pro W3" charset="-128"/>
                <a:cs typeface="+mn-cs"/>
              </a:rPr>
              <a:t>Bed &amp; Breakfast</a:t>
            </a:r>
          </a:p>
          <a:p>
            <a:pPr marL="342900" indent="-342900" eaLnBrk="0" fontAlgn="b" hangingPunct="0">
              <a:buFont typeface="+mj-lt"/>
              <a:buAutoNum type="arabicPeriod"/>
              <a:defRPr/>
            </a:pPr>
            <a:r>
              <a:rPr lang="en-ZA" sz="1400" dirty="0">
                <a:solidFill>
                  <a:prstClr val="black"/>
                </a:solidFill>
                <a:latin typeface="Trebuchet MS" panose="020B0603020202020204" pitchFamily="34" charset="0"/>
                <a:ea typeface="ヒラギノ角ゴ Pro W3" charset="-128"/>
                <a:cs typeface="+mn-cs"/>
              </a:rPr>
              <a:t>Caravan &amp; Camping</a:t>
            </a:r>
          </a:p>
          <a:p>
            <a:pPr marL="342900" indent="-342900" eaLnBrk="0" fontAlgn="b" hangingPunct="0">
              <a:buFont typeface="+mj-lt"/>
              <a:buAutoNum type="arabicPeriod"/>
              <a:defRPr/>
            </a:pPr>
            <a:r>
              <a:rPr lang="en-ZA" sz="1400" dirty="0">
                <a:solidFill>
                  <a:prstClr val="black"/>
                </a:solidFill>
                <a:latin typeface="Trebuchet MS" panose="020B0603020202020204" pitchFamily="34" charset="0"/>
                <a:ea typeface="ヒラギノ角ゴ Pro W3" charset="-128"/>
                <a:cs typeface="+mn-cs"/>
              </a:rPr>
              <a:t>Country House</a:t>
            </a:r>
          </a:p>
          <a:p>
            <a:pPr marL="342900" indent="-342900" eaLnBrk="0" fontAlgn="b" hangingPunct="0">
              <a:buFont typeface="+mj-lt"/>
              <a:buAutoNum type="arabicPeriod"/>
              <a:defRPr/>
            </a:pPr>
            <a:r>
              <a:rPr lang="en-ZA" sz="1400" dirty="0">
                <a:solidFill>
                  <a:prstClr val="black"/>
                </a:solidFill>
                <a:latin typeface="Trebuchet MS" panose="020B0603020202020204" pitchFamily="34" charset="0"/>
                <a:ea typeface="ヒラギノ角ゴ Pro W3" charset="-128"/>
                <a:cs typeface="+mn-cs"/>
              </a:rPr>
              <a:t>Game Lodge</a:t>
            </a:r>
          </a:p>
          <a:p>
            <a:pPr marL="342900" indent="-342900" eaLnBrk="0" fontAlgn="b" hangingPunct="0">
              <a:buFont typeface="+mj-lt"/>
              <a:buAutoNum type="arabicPeriod"/>
              <a:defRPr/>
            </a:pPr>
            <a:r>
              <a:rPr lang="en-ZA" sz="1400" dirty="0">
                <a:solidFill>
                  <a:prstClr val="black"/>
                </a:solidFill>
                <a:latin typeface="Trebuchet MS" panose="020B0603020202020204" pitchFamily="34" charset="0"/>
                <a:ea typeface="ヒラギノ角ゴ Pro W3" charset="-128"/>
                <a:cs typeface="+mn-cs"/>
              </a:rPr>
              <a:t>Nature Reserve</a:t>
            </a:r>
          </a:p>
          <a:p>
            <a:pPr marL="342900" indent="-342900" eaLnBrk="0" fontAlgn="b" hangingPunct="0">
              <a:buFont typeface="+mj-lt"/>
              <a:buAutoNum type="arabicPeriod"/>
              <a:defRPr/>
            </a:pPr>
            <a:r>
              <a:rPr lang="en-ZA" sz="1400" dirty="0">
                <a:solidFill>
                  <a:prstClr val="black"/>
                </a:solidFill>
                <a:latin typeface="Trebuchet MS" panose="020B0603020202020204" pitchFamily="34" charset="0"/>
                <a:ea typeface="ヒラギノ角ゴ Pro W3" charset="-128"/>
                <a:cs typeface="+mn-cs"/>
              </a:rPr>
              <a:t>Guest House</a:t>
            </a:r>
          </a:p>
          <a:p>
            <a:pPr marL="342900" indent="-342900" eaLnBrk="0" fontAlgn="b" hangingPunct="0">
              <a:buFont typeface="+mj-lt"/>
              <a:buAutoNum type="arabicPeriod"/>
              <a:defRPr/>
            </a:pPr>
            <a:r>
              <a:rPr lang="en-ZA" sz="1400" dirty="0">
                <a:solidFill>
                  <a:prstClr val="black"/>
                </a:solidFill>
                <a:latin typeface="Trebuchet MS" panose="020B0603020202020204" pitchFamily="34" charset="0"/>
                <a:ea typeface="ヒラギノ角ゴ Pro W3" charset="-128"/>
                <a:cs typeface="+mn-cs"/>
              </a:rPr>
              <a:t>Hotel</a:t>
            </a:r>
          </a:p>
          <a:p>
            <a:pPr marL="342900" indent="-342900" eaLnBrk="0" fontAlgn="b" hangingPunct="0">
              <a:buFont typeface="+mj-lt"/>
              <a:buAutoNum type="arabicPeriod"/>
              <a:defRPr/>
            </a:pPr>
            <a:r>
              <a:rPr lang="en-ZA" sz="1400" dirty="0">
                <a:solidFill>
                  <a:prstClr val="black"/>
                </a:solidFill>
                <a:latin typeface="Trebuchet MS" panose="020B0603020202020204" pitchFamily="34" charset="0"/>
                <a:ea typeface="ヒラギノ角ゴ Pro W3" charset="-128"/>
                <a:cs typeface="+mn-cs"/>
              </a:rPr>
              <a:t>Lodge</a:t>
            </a:r>
          </a:p>
          <a:p>
            <a:pPr marL="342900" indent="-342900" eaLnBrk="0" fontAlgn="b" hangingPunct="0">
              <a:buFont typeface="+mj-lt"/>
              <a:buAutoNum type="arabicPeriod"/>
              <a:defRPr/>
            </a:pPr>
            <a:r>
              <a:rPr lang="en-ZA" sz="1400" dirty="0">
                <a:solidFill>
                  <a:prstClr val="black"/>
                </a:solidFill>
                <a:latin typeface="Trebuchet MS" panose="020B0603020202020204" pitchFamily="34" charset="0"/>
                <a:ea typeface="ヒラギノ角ゴ Pro W3" charset="-128"/>
                <a:cs typeface="+mn-cs"/>
              </a:rPr>
              <a:t>MESE (Meetings, Exhibitions, and Special Events venues) </a:t>
            </a:r>
          </a:p>
          <a:p>
            <a:pPr marL="342900" indent="-342900" eaLnBrk="0" fontAlgn="b" hangingPunct="0">
              <a:buFont typeface="+mj-lt"/>
              <a:buAutoNum type="arabicPeriod"/>
              <a:defRPr/>
            </a:pPr>
            <a:r>
              <a:rPr lang="en-ZA" sz="1400" dirty="0">
                <a:solidFill>
                  <a:prstClr val="black"/>
                </a:solidFill>
                <a:latin typeface="Trebuchet MS" panose="020B0603020202020204" pitchFamily="34" charset="0"/>
                <a:ea typeface="ヒラギノ角ゴ Pro W3" charset="-128"/>
                <a:cs typeface="+mn-cs"/>
              </a:rPr>
              <a:t>Self catering </a:t>
            </a:r>
          </a:p>
          <a:p>
            <a:pPr marL="800100" lvl="1" indent="-342900" eaLnBrk="0" fontAlgn="b" hangingPunct="0">
              <a:buFont typeface="Arial" panose="020B0604020202020204" pitchFamily="34" charset="0"/>
              <a:buChar char="•"/>
              <a:defRPr/>
            </a:pPr>
            <a:r>
              <a:rPr lang="en-ZA" sz="1400" dirty="0">
                <a:solidFill>
                  <a:prstClr val="black"/>
                </a:solidFill>
                <a:latin typeface="Trebuchet MS" panose="020B0603020202020204" pitchFamily="34" charset="0"/>
                <a:ea typeface="ヒラギノ角ゴ Pro W3" charset="-128"/>
                <a:cs typeface="+mn-cs"/>
              </a:rPr>
              <a:t>Exclusive Use</a:t>
            </a:r>
          </a:p>
          <a:p>
            <a:pPr marL="800100" lvl="1" indent="-342900" eaLnBrk="0" fontAlgn="b" hangingPunct="0">
              <a:buFont typeface="Arial" panose="020B0604020202020204" pitchFamily="34" charset="0"/>
              <a:buChar char="•"/>
              <a:defRPr/>
            </a:pPr>
            <a:r>
              <a:rPr lang="en-ZA" sz="1400" dirty="0">
                <a:solidFill>
                  <a:prstClr val="black"/>
                </a:solidFill>
                <a:latin typeface="Trebuchet MS" panose="020B0603020202020204" pitchFamily="34" charset="0"/>
                <a:ea typeface="ヒラギノ角ゴ Pro W3" charset="-128"/>
                <a:cs typeface="+mn-cs"/>
              </a:rPr>
              <a:t>Shared vacation</a:t>
            </a:r>
          </a:p>
        </p:txBody>
      </p:sp>
    </p:spTree>
    <p:extLst>
      <p:ext uri="{BB962C8B-B14F-4D97-AF65-F5344CB8AC3E}">
        <p14:creationId xmlns:p14="http://schemas.microsoft.com/office/powerpoint/2010/main" val="6390834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92075" y="0"/>
            <a:ext cx="5416550" cy="439738"/>
          </a:xfrm>
          <a:prstGeom prst="rect">
            <a:avLst/>
          </a:prstGeom>
          <a:noFill/>
          <a:ln w="9525">
            <a:noFill/>
            <a:miter lim="800000"/>
            <a:headEnd/>
            <a:tailEnd/>
          </a:ln>
          <a:effectLst/>
        </p:spPr>
        <p:txBody>
          <a:bodyPr lIns="129989" tIns="64995" rIns="129989" bIns="64995">
            <a:spAutoFit/>
          </a:bodyPr>
          <a:lstStyle/>
          <a:p>
            <a:pPr algn="ctr" defTabSz="456988" eaLnBrk="0" hangingPunct="0">
              <a:spcBef>
                <a:spcPct val="50000"/>
              </a:spcBef>
              <a:defRPr/>
            </a:pPr>
            <a:r>
              <a:rPr lang="en-US" sz="2000" b="1" dirty="0">
                <a:solidFill>
                  <a:srgbClr val="000000"/>
                </a:solidFill>
                <a:latin typeface="Trebuchet MS" pitchFamily="34" charset="0"/>
                <a:ea typeface="ヒラギノ角ゴ ProN W3" charset="-128"/>
                <a:cs typeface="+mn-cs"/>
                <a:sym typeface="Gill Sans" charset="0"/>
              </a:rPr>
              <a:t>Total Number of Graded Establishments </a:t>
            </a:r>
          </a:p>
        </p:txBody>
      </p:sp>
      <p:sp>
        <p:nvSpPr>
          <p:cNvPr id="113667" name="TextBox 9"/>
          <p:cNvSpPr txBox="1">
            <a:spLocks noChangeArrowheads="1"/>
          </p:cNvSpPr>
          <p:nvPr/>
        </p:nvSpPr>
        <p:spPr bwMode="auto">
          <a:xfrm>
            <a:off x="-1765300" y="439738"/>
            <a:ext cx="6592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ZA" altLang="en-US" sz="1600" b="1" dirty="0" smtClean="0">
                <a:solidFill>
                  <a:srgbClr val="000000"/>
                </a:solidFill>
                <a:latin typeface="Trebuchet MS" panose="020B0603020202020204" pitchFamily="34" charset="0"/>
                <a:ea typeface="ヒラギノ角ゴ Pro W3" charset="-128"/>
                <a:cs typeface="+mn-cs"/>
              </a:rPr>
              <a:t>As at 31 March 2017</a:t>
            </a:r>
          </a:p>
        </p:txBody>
      </p:sp>
      <p:pic>
        <p:nvPicPr>
          <p:cNvPr id="1136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992188"/>
            <a:ext cx="8358187" cy="4957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52424"/>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lvl="0" defTabSz="457200" eaLnBrk="1" fontAlgn="auto" hangingPunct="1">
              <a:spcBef>
                <a:spcPts val="0"/>
              </a:spcBef>
              <a:spcAft>
                <a:spcPts val="0"/>
              </a:spcAft>
            </a:pPr>
            <a:r>
              <a:rPr lang="en-US" sz="2000" b="1" kern="1200" dirty="0">
                <a:solidFill>
                  <a:prstClr val="black"/>
                </a:solidFill>
                <a:ea typeface="ヒラギノ角ゴ Pro W3" charset="0"/>
                <a:cs typeface="+mn-cs"/>
              </a:rPr>
              <a:t>TGCSA Performance</a:t>
            </a:r>
            <a:br>
              <a:rPr lang="en-US" sz="2000" b="1" kern="1200" dirty="0">
                <a:solidFill>
                  <a:prstClr val="black"/>
                </a:solidFill>
                <a:ea typeface="ヒラギノ角ゴ Pro W3" charset="0"/>
                <a:cs typeface="+mn-cs"/>
              </a:rPr>
            </a:br>
            <a:r>
              <a:rPr lang="en-ZA" altLang="en-US" dirty="0" smtClean="0"/>
              <a:t/>
            </a:r>
            <a:br>
              <a:rPr lang="en-ZA" altLang="en-US" dirty="0" smtClean="0"/>
            </a:br>
            <a:endParaRPr lang="en-ZA" altLang="en-US" dirty="0" smtClean="0"/>
          </a:p>
        </p:txBody>
      </p:sp>
      <p:sp>
        <p:nvSpPr>
          <p:cNvPr id="3" name="Rectangle 2"/>
          <p:cNvSpPr/>
          <p:nvPr/>
        </p:nvSpPr>
        <p:spPr>
          <a:xfrm>
            <a:off x="533400" y="914400"/>
            <a:ext cx="8229600" cy="3323987"/>
          </a:xfrm>
          <a:prstGeom prst="rect">
            <a:avLst/>
          </a:prstGeom>
        </p:spPr>
        <p:txBody>
          <a:bodyPr wrap="square">
            <a:spAutoFit/>
          </a:bodyPr>
          <a:lstStyle/>
          <a:p>
            <a:pPr eaLnBrk="0" hangingPunct="0">
              <a:defRPr/>
            </a:pPr>
            <a:endParaRPr lang="en-ZA" sz="1400" dirty="0">
              <a:solidFill>
                <a:srgbClr val="000000"/>
              </a:solidFill>
              <a:latin typeface="+mn-lt"/>
              <a:ea typeface="ヒラギノ角ゴ Pro W3" charset="-128"/>
              <a:cs typeface="+mn-cs"/>
            </a:endParaRPr>
          </a:p>
          <a:p>
            <a:pPr marL="285750" lvl="0" indent="-285750" algn="just" defTabSz="457200" fontAlgn="auto">
              <a:spcBef>
                <a:spcPts val="0"/>
              </a:spcBef>
              <a:spcAft>
                <a:spcPts val="0"/>
              </a:spcAft>
              <a:buFont typeface="Arial" panose="020B0604020202020204" pitchFamily="34" charset="0"/>
              <a:buChar char="•"/>
            </a:pPr>
            <a:r>
              <a:rPr lang="en-ZA" sz="1400" dirty="0">
                <a:solidFill>
                  <a:srgbClr val="000000"/>
                </a:solidFill>
                <a:latin typeface="+mn-lt"/>
              </a:rPr>
              <a:t>In the year under review, South African Tourism’s Grading Council drove positive perceptions of the importance of grading in the industry by refining its value proposition and tailoring communication per client category, showing that quality assurance is about partnering with product owners to help drive profitability through  sustaining their quality of business. </a:t>
            </a:r>
          </a:p>
          <a:p>
            <a:pPr lvl="0" algn="just" defTabSz="457200" fontAlgn="auto">
              <a:spcBef>
                <a:spcPts val="0"/>
              </a:spcBef>
              <a:spcAft>
                <a:spcPts val="0"/>
              </a:spcAft>
            </a:pPr>
            <a:endParaRPr lang="en-ZA" sz="1400" dirty="0">
              <a:solidFill>
                <a:srgbClr val="000000"/>
              </a:solidFill>
              <a:latin typeface="+mn-lt"/>
            </a:endParaRPr>
          </a:p>
          <a:p>
            <a:pPr marL="285750" lvl="0" indent="-285750" algn="just" defTabSz="457200" fontAlgn="auto">
              <a:spcBef>
                <a:spcPts val="0"/>
              </a:spcBef>
              <a:spcAft>
                <a:spcPts val="0"/>
              </a:spcAft>
              <a:buFont typeface="Arial" panose="020B0604020202020204" pitchFamily="34" charset="0"/>
              <a:buChar char="•"/>
            </a:pPr>
            <a:r>
              <a:rPr lang="en-ZA" sz="1400" dirty="0">
                <a:solidFill>
                  <a:srgbClr val="000000"/>
                </a:solidFill>
                <a:latin typeface="+mn-lt"/>
              </a:rPr>
              <a:t>In collaboration with the NDT, the Grading Support Programme, which allowed for up to a 90% discount on grading fees, 80% for Tourism Incentive Programme members, and 10% for TOMSA members, was streamlined. </a:t>
            </a:r>
          </a:p>
          <a:p>
            <a:pPr marL="285750" lvl="0" indent="-285750" algn="just" defTabSz="457200" fontAlgn="auto">
              <a:spcBef>
                <a:spcPts val="0"/>
              </a:spcBef>
              <a:spcAft>
                <a:spcPts val="0"/>
              </a:spcAft>
              <a:buFont typeface="Arial" panose="020B0604020202020204" pitchFamily="34" charset="0"/>
              <a:buChar char="•"/>
            </a:pPr>
            <a:endParaRPr lang="en-ZA" sz="1400" dirty="0">
              <a:solidFill>
                <a:srgbClr val="000000"/>
              </a:solidFill>
              <a:latin typeface="+mn-lt"/>
            </a:endParaRPr>
          </a:p>
          <a:p>
            <a:pPr marL="285750" lvl="0" indent="-285750" algn="just" defTabSz="457200" fontAlgn="auto">
              <a:spcBef>
                <a:spcPts val="0"/>
              </a:spcBef>
              <a:spcAft>
                <a:spcPts val="0"/>
              </a:spcAft>
              <a:buFont typeface="Arial" panose="020B0604020202020204" pitchFamily="34" charset="0"/>
              <a:buChar char="•"/>
            </a:pPr>
            <a:r>
              <a:rPr lang="en-ZA" sz="1400" dirty="0">
                <a:solidFill>
                  <a:srgbClr val="000000"/>
                </a:solidFill>
                <a:latin typeface="+mn-lt"/>
              </a:rPr>
              <a:t>In order to  entrench the value proposition of grading, the triennial review of grading criteria has been implemented and is nearing completion. </a:t>
            </a:r>
          </a:p>
          <a:p>
            <a:pPr marL="285750" lvl="0" indent="-285750" algn="just" defTabSz="457200" fontAlgn="auto">
              <a:spcBef>
                <a:spcPts val="0"/>
              </a:spcBef>
              <a:spcAft>
                <a:spcPts val="0"/>
              </a:spcAft>
              <a:buFont typeface="Arial" panose="020B0604020202020204" pitchFamily="34" charset="0"/>
              <a:buChar char="•"/>
            </a:pPr>
            <a:endParaRPr lang="en-ZA" sz="1400" dirty="0">
              <a:solidFill>
                <a:srgbClr val="000000"/>
              </a:solidFill>
              <a:latin typeface="+mn-lt"/>
            </a:endParaRPr>
          </a:p>
          <a:p>
            <a:pPr marL="285750" lvl="0" indent="-285750" algn="just" defTabSz="457200" fontAlgn="auto">
              <a:spcBef>
                <a:spcPts val="0"/>
              </a:spcBef>
              <a:spcAft>
                <a:spcPts val="0"/>
              </a:spcAft>
              <a:buFont typeface="Arial" panose="020B0604020202020204" pitchFamily="34" charset="0"/>
              <a:buChar char="•"/>
            </a:pPr>
            <a:r>
              <a:rPr lang="en-ZA" sz="1400" dirty="0">
                <a:solidFill>
                  <a:srgbClr val="000000"/>
                </a:solidFill>
                <a:latin typeface="+mn-lt"/>
              </a:rPr>
              <a:t>A detailed research into the perceptions of grading has commenced and will assist in refining the value proposition and address both operational and strategic challenges.</a:t>
            </a:r>
          </a:p>
        </p:txBody>
      </p:sp>
      <p:sp>
        <p:nvSpPr>
          <p:cNvPr id="4" name="TextBox 3"/>
          <p:cNvSpPr txBox="1"/>
          <p:nvPr/>
        </p:nvSpPr>
        <p:spPr>
          <a:xfrm>
            <a:off x="3810000" y="6477000"/>
            <a:ext cx="20574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41</a:t>
            </a:r>
            <a:endParaRPr lang="en-ZA" sz="1100" dirty="0">
              <a:solidFill>
                <a:srgbClr val="000000"/>
              </a:solidFill>
            </a:endParaRPr>
          </a:p>
        </p:txBody>
      </p:sp>
    </p:spTree>
    <p:extLst>
      <p:ext uri="{BB962C8B-B14F-4D97-AF65-F5344CB8AC3E}">
        <p14:creationId xmlns:p14="http://schemas.microsoft.com/office/powerpoint/2010/main" val="570859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58913" y="917575"/>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5000"/>
              </a:lnSpc>
            </a:pPr>
            <a:endParaRPr lang="en-US" sz="3600" dirty="0" smtClean="0">
              <a:solidFill>
                <a:srgbClr val="000000"/>
              </a:solidFill>
              <a:latin typeface="Trebuchet MS" charset="0"/>
              <a:ea typeface="Osaka" charset="0"/>
              <a:cs typeface="Osaka" charset="0"/>
            </a:endParaRPr>
          </a:p>
        </p:txBody>
      </p:sp>
      <p:sp>
        <p:nvSpPr>
          <p:cNvPr id="7171" name="Rectangle 3"/>
          <p:cNvSpPr>
            <a:spLocks noChangeArrowheads="1"/>
          </p:cNvSpPr>
          <p:nvPr/>
        </p:nvSpPr>
        <p:spPr bwMode="auto">
          <a:xfrm>
            <a:off x="1143000" y="2362200"/>
            <a:ext cx="762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r>
              <a:rPr lang="en-US" sz="2000" b="1" dirty="0" smtClean="0">
                <a:solidFill>
                  <a:srgbClr val="000000"/>
                </a:solidFill>
                <a:latin typeface="Trebuchet MS" charset="0"/>
                <a:ea typeface="Osaka" charset="0"/>
                <a:cs typeface="Osaka" charset="0"/>
              </a:rPr>
              <a:t>South African National Convention Bureau</a:t>
            </a:r>
            <a:endParaRPr lang="en-US" sz="2000" b="1" dirty="0">
              <a:solidFill>
                <a:srgbClr val="000000"/>
              </a:solidFill>
              <a:latin typeface="Trebuchet MS" charset="0"/>
              <a:ea typeface="Osaka" charset="0"/>
              <a:cs typeface="Osaka" charset="0"/>
            </a:endParaRPr>
          </a:p>
        </p:txBody>
      </p:sp>
      <p:sp>
        <p:nvSpPr>
          <p:cNvPr id="7172" name="Rectangle 3"/>
          <p:cNvSpPr>
            <a:spLocks noChangeArrowheads="1"/>
          </p:cNvSpPr>
          <p:nvPr/>
        </p:nvSpPr>
        <p:spPr bwMode="auto">
          <a:xfrm>
            <a:off x="1458913" y="1752601"/>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sz="2000" dirty="0">
              <a:solidFill>
                <a:srgbClr val="000000"/>
              </a:solidFill>
              <a:latin typeface="Trebuchet MS" charset="0"/>
              <a:ea typeface="Osaka" charset="0"/>
              <a:cs typeface="Osaka" charset="0"/>
            </a:endParaRPr>
          </a:p>
        </p:txBody>
      </p:sp>
      <p:sp>
        <p:nvSpPr>
          <p:cNvPr id="2" name="TextBox 1"/>
          <p:cNvSpPr txBox="1"/>
          <p:nvPr/>
        </p:nvSpPr>
        <p:spPr>
          <a:xfrm>
            <a:off x="228600" y="6019800"/>
            <a:ext cx="914400" cy="415498"/>
          </a:xfrm>
          <a:prstGeom prst="rect">
            <a:avLst/>
          </a:prstGeom>
          <a:noFill/>
        </p:spPr>
        <p:txBody>
          <a:bodyPr wrap="square" rtlCol="0">
            <a:spAutoFit/>
          </a:bodyPr>
          <a:lstStyle/>
          <a:p>
            <a:endParaRPr lang="en-ZA" sz="700" dirty="0" smtClean="0">
              <a:solidFill>
                <a:srgbClr val="000000"/>
              </a:solidFill>
            </a:endParaRPr>
          </a:p>
          <a:p>
            <a:endParaRPr lang="en-ZA" sz="700" dirty="0" smtClean="0">
              <a:solidFill>
                <a:srgbClr val="000000"/>
              </a:solidFill>
            </a:endParaRPr>
          </a:p>
          <a:p>
            <a:r>
              <a:rPr lang="en-ZA" sz="700" dirty="0" smtClean="0">
                <a:solidFill>
                  <a:srgbClr val="000000"/>
                </a:solidFill>
              </a:rPr>
              <a:t>Slide no.49</a:t>
            </a:r>
            <a:endParaRPr lang="en-ZA" sz="700" dirty="0">
              <a:solidFill>
                <a:srgbClr val="000000"/>
              </a:solidFill>
            </a:endParaRPr>
          </a:p>
        </p:txBody>
      </p:sp>
    </p:spTree>
    <p:extLst>
      <p:ext uri="{BB962C8B-B14F-4D97-AF65-F5344CB8AC3E}">
        <p14:creationId xmlns:p14="http://schemas.microsoft.com/office/powerpoint/2010/main" val="32110295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74650" y="333375"/>
            <a:ext cx="8382000" cy="495300"/>
          </a:xfrm>
        </p:spPr>
        <p:txBody>
          <a:bodyPr/>
          <a:lstStyle/>
          <a:p>
            <a:r>
              <a:rPr lang="en-US" altLang="en-US" sz="2000" b="1" dirty="0" smtClean="0"/>
              <a:t> </a:t>
            </a:r>
            <a:r>
              <a:rPr lang="en-US" altLang="en-US" sz="2000" b="1" dirty="0" smtClean="0">
                <a:cs typeface="Arial" panose="020B0604020202020204" pitchFamily="34" charset="0"/>
              </a:rPr>
              <a:t>Legislative Framework and Governance </a:t>
            </a:r>
            <a:r>
              <a:rPr lang="en-ZA" altLang="en-US" sz="2000" dirty="0" smtClean="0">
                <a:ea typeface="ヒラギノ角ゴ Pro W3" charset="-128"/>
                <a:cs typeface="Arial" panose="020B0604020202020204" pitchFamily="34" charset="0"/>
              </a:rPr>
              <a:t/>
            </a:r>
            <a:br>
              <a:rPr lang="en-ZA" altLang="en-US" sz="2000" dirty="0" smtClean="0">
                <a:ea typeface="ヒラギノ角ゴ Pro W3" charset="-128"/>
                <a:cs typeface="Arial" panose="020B0604020202020204" pitchFamily="34" charset="0"/>
              </a:rPr>
            </a:br>
            <a:endParaRPr lang="en-ZA" altLang="en-US" sz="2000" b="1" dirty="0" smtClean="0">
              <a:solidFill>
                <a:srgbClr val="FFC000"/>
              </a:solidFill>
              <a:cs typeface="Arial" panose="020B0604020202020204" pitchFamily="34" charset="0"/>
            </a:endParaRPr>
          </a:p>
        </p:txBody>
      </p:sp>
      <p:sp>
        <p:nvSpPr>
          <p:cNvPr id="6" name="Rectangle 5"/>
          <p:cNvSpPr/>
          <p:nvPr/>
        </p:nvSpPr>
        <p:spPr>
          <a:xfrm>
            <a:off x="468313" y="765175"/>
            <a:ext cx="8280400" cy="3816350"/>
          </a:xfrm>
          <a:prstGeom prst="rect">
            <a:avLst/>
          </a:prstGeom>
        </p:spPr>
        <p:txBody>
          <a:bodyPr>
            <a:spAutoFit/>
          </a:bodyPr>
          <a:lstStyle/>
          <a:p>
            <a:pPr eaLnBrk="1" hangingPunct="1">
              <a:defRPr/>
            </a:pPr>
            <a:endParaRPr lang="en-US" sz="1400" b="1" dirty="0">
              <a:solidFill>
                <a:srgbClr val="000000"/>
              </a:solidFill>
              <a:latin typeface="Trebuchet MS"/>
              <a:ea typeface="ヒラギノ角ゴ Pro W3" pitchFamily="-84" charset="-128"/>
              <a:cs typeface="Arial" panose="020B0604020202020204" pitchFamily="34" charset="0"/>
            </a:endParaRPr>
          </a:p>
          <a:p>
            <a:pPr marL="285750" indent="-285750" eaLnBrk="1" hangingPunct="1">
              <a:buFont typeface="Arial" panose="020B0604020202020204" pitchFamily="34" charset="0"/>
              <a:buChar char="•"/>
              <a:defRPr/>
            </a:pPr>
            <a:endParaRPr lang="en-US" sz="1400" b="1" dirty="0">
              <a:solidFill>
                <a:srgbClr val="000000"/>
              </a:solidFill>
              <a:latin typeface="Trebuchet MS"/>
              <a:ea typeface="ヒラギノ角ゴ Pro W3" pitchFamily="-84" charset="-128"/>
              <a:cs typeface="Arial" panose="020B0604020202020204" pitchFamily="34" charset="0"/>
            </a:endParaRPr>
          </a:p>
          <a:p>
            <a:pPr eaLnBrk="1" hangingPunct="1">
              <a:defRPr/>
            </a:pPr>
            <a:r>
              <a:rPr lang="en-US" sz="1400" dirty="0">
                <a:solidFill>
                  <a:srgbClr val="000000"/>
                </a:solidFill>
                <a:latin typeface="Trebuchet MS"/>
                <a:ea typeface="ヒラギノ角ゴ Pro W3" pitchFamily="-84" charset="-128"/>
                <a:cs typeface="Arial" panose="020B0604020202020204" pitchFamily="34" charset="0"/>
              </a:rPr>
              <a:t> </a:t>
            </a: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a:p>
            <a:pPr eaLnBrk="1" hangingPunct="1">
              <a:defRPr/>
            </a:pPr>
            <a:endParaRPr lang="en-ZA" sz="2000" dirty="0">
              <a:solidFill>
                <a:srgbClr val="000000"/>
              </a:solidFill>
              <a:ea typeface="ヒラギノ角ゴ Pro W3" pitchFamily="-84" charset="-128"/>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31425608"/>
              </p:ext>
            </p:extLst>
          </p:nvPr>
        </p:nvGraphicFramePr>
        <p:xfrm>
          <a:off x="374650" y="865188"/>
          <a:ext cx="8589963" cy="5384800"/>
        </p:xfrm>
        <a:graphic>
          <a:graphicData uri="http://schemas.openxmlformats.org/drawingml/2006/table">
            <a:tbl>
              <a:tblPr firstRow="1" firstCol="1" bandRow="1">
                <a:tableStyleId>{93296810-A885-4BE3-A3E7-6D5BEEA58F35}</a:tableStyleId>
              </a:tblPr>
              <a:tblGrid>
                <a:gridCol w="501082">
                  <a:extLst>
                    <a:ext uri="{9D8B030D-6E8A-4147-A177-3AD203B41FA5}">
                      <a16:colId xmlns="" xmlns:a16="http://schemas.microsoft.com/office/drawing/2014/main" val="20000"/>
                    </a:ext>
                  </a:extLst>
                </a:gridCol>
                <a:gridCol w="2934902">
                  <a:extLst>
                    <a:ext uri="{9D8B030D-6E8A-4147-A177-3AD203B41FA5}">
                      <a16:colId xmlns="" xmlns:a16="http://schemas.microsoft.com/office/drawing/2014/main" val="20001"/>
                    </a:ext>
                  </a:extLst>
                </a:gridCol>
                <a:gridCol w="5153979">
                  <a:extLst>
                    <a:ext uri="{9D8B030D-6E8A-4147-A177-3AD203B41FA5}">
                      <a16:colId xmlns="" xmlns:a16="http://schemas.microsoft.com/office/drawing/2014/main" val="20002"/>
                    </a:ext>
                  </a:extLst>
                </a:gridCol>
              </a:tblGrid>
              <a:tr h="788660">
                <a:tc>
                  <a:txBody>
                    <a:bodyPr/>
                    <a:lstStyle/>
                    <a:p>
                      <a:pPr>
                        <a:lnSpc>
                          <a:spcPct val="115000"/>
                        </a:lnSpc>
                        <a:spcAft>
                          <a:spcPts val="0"/>
                        </a:spcAft>
                      </a:pPr>
                      <a:r>
                        <a:rPr lang="en-US" sz="1400" b="1" dirty="0" smtClean="0">
                          <a:solidFill>
                            <a:schemeClr val="tx1"/>
                          </a:solidFill>
                          <a:effectLst/>
                          <a:latin typeface="+mn-lt"/>
                          <a:cs typeface="Arial" panose="020B0604020202020204" pitchFamily="34" charset="0"/>
                        </a:rPr>
                        <a:t>NO</a:t>
                      </a:r>
                      <a:endParaRPr lang="en-ZA" sz="1400" b="1" dirty="0">
                        <a:solidFill>
                          <a:schemeClr val="tx1"/>
                        </a:solidFill>
                        <a:effectLst/>
                        <a:latin typeface="+mn-lt"/>
                        <a:ea typeface="Calibri"/>
                        <a:cs typeface="Arial" panose="020B0604020202020204" pitchFamily="34" charset="0"/>
                      </a:endParaRPr>
                    </a:p>
                  </a:txBody>
                  <a:tcPr marL="68573" marR="68573" marT="0" marB="0">
                    <a:solidFill>
                      <a:srgbClr val="C00000"/>
                    </a:solidFill>
                  </a:tcPr>
                </a:tc>
                <a:tc>
                  <a:txBody>
                    <a:bodyPr/>
                    <a:lstStyle/>
                    <a:p>
                      <a:pPr>
                        <a:lnSpc>
                          <a:spcPct val="115000"/>
                        </a:lnSpc>
                        <a:spcAft>
                          <a:spcPts val="0"/>
                        </a:spcAft>
                      </a:pPr>
                      <a:r>
                        <a:rPr lang="en-US" sz="1400" b="1" dirty="0" smtClean="0">
                          <a:solidFill>
                            <a:schemeClr val="tx1"/>
                          </a:solidFill>
                          <a:effectLst/>
                          <a:latin typeface="+mn-lt"/>
                          <a:cs typeface="Arial" panose="020B0604020202020204" pitchFamily="34" charset="0"/>
                        </a:rPr>
                        <a:t>LEGISLATIVE</a:t>
                      </a:r>
                      <a:r>
                        <a:rPr lang="en-US" sz="1400" b="1" baseline="0" dirty="0" smtClean="0">
                          <a:solidFill>
                            <a:schemeClr val="tx1"/>
                          </a:solidFill>
                          <a:effectLst/>
                          <a:latin typeface="+mn-lt"/>
                          <a:cs typeface="Arial" panose="020B0604020202020204" pitchFamily="34" charset="0"/>
                        </a:rPr>
                        <a:t> FRAMEWORK</a:t>
                      </a:r>
                      <a:endParaRPr lang="en-ZA" sz="1400" b="1" dirty="0">
                        <a:solidFill>
                          <a:schemeClr val="tx1"/>
                        </a:solidFill>
                        <a:effectLst/>
                        <a:latin typeface="+mn-lt"/>
                        <a:ea typeface="Calibri"/>
                        <a:cs typeface="Arial" panose="020B0604020202020204" pitchFamily="34" charset="0"/>
                      </a:endParaRPr>
                    </a:p>
                  </a:txBody>
                  <a:tcPr marL="68573" marR="68573" marT="0" marB="0">
                    <a:solidFill>
                      <a:srgbClr val="C00000"/>
                    </a:solidFill>
                  </a:tcPr>
                </a:tc>
                <a:tc>
                  <a:txBody>
                    <a:bodyPr/>
                    <a:lstStyle/>
                    <a:p>
                      <a:pPr>
                        <a:lnSpc>
                          <a:spcPct val="115000"/>
                        </a:lnSpc>
                        <a:spcAft>
                          <a:spcPts val="0"/>
                        </a:spcAft>
                      </a:pPr>
                      <a:r>
                        <a:rPr lang="en-US" sz="1400" b="1" dirty="0" smtClean="0">
                          <a:solidFill>
                            <a:schemeClr val="tx1"/>
                          </a:solidFill>
                          <a:effectLst/>
                          <a:latin typeface="+mn-lt"/>
                          <a:cs typeface="Arial" panose="020B0604020202020204" pitchFamily="34" charset="0"/>
                        </a:rPr>
                        <a:t>BRIEF DESCRIPTION APPLICABLE TO SOUTH AFRICAN TOURISM</a:t>
                      </a:r>
                    </a:p>
                    <a:p>
                      <a:pPr>
                        <a:lnSpc>
                          <a:spcPct val="115000"/>
                        </a:lnSpc>
                        <a:spcAft>
                          <a:spcPts val="0"/>
                        </a:spcAft>
                      </a:pPr>
                      <a:endParaRPr lang="en-ZA" sz="1400" b="1" dirty="0">
                        <a:solidFill>
                          <a:schemeClr val="tx1"/>
                        </a:solidFill>
                        <a:effectLst/>
                        <a:latin typeface="+mn-lt"/>
                        <a:ea typeface="Calibri"/>
                        <a:cs typeface="Arial" panose="020B0604020202020204" pitchFamily="34" charset="0"/>
                      </a:endParaRPr>
                    </a:p>
                  </a:txBody>
                  <a:tcPr marL="68573" marR="68573" marT="0" marB="0">
                    <a:solidFill>
                      <a:srgbClr val="C00000"/>
                    </a:solidFill>
                  </a:tcPr>
                </a:tc>
                <a:extLst>
                  <a:ext uri="{0D108BD9-81ED-4DB2-BD59-A6C34878D82A}">
                    <a16:rowId xmlns="" xmlns:a16="http://schemas.microsoft.com/office/drawing/2014/main" val="10000"/>
                  </a:ext>
                </a:extLst>
              </a:tr>
              <a:tr h="1962886">
                <a:tc>
                  <a:txBody>
                    <a:bodyPr/>
                    <a:lstStyle/>
                    <a:p>
                      <a:pPr>
                        <a:lnSpc>
                          <a:spcPct val="115000"/>
                        </a:lnSpc>
                        <a:spcAft>
                          <a:spcPts val="0"/>
                        </a:spcAft>
                      </a:pPr>
                      <a:r>
                        <a:rPr lang="en-ZA" sz="1400" dirty="0" smtClean="0">
                          <a:solidFill>
                            <a:schemeClr val="tx1"/>
                          </a:solidFill>
                          <a:effectLst/>
                          <a:latin typeface="+mn-lt"/>
                          <a:cs typeface="Arial" panose="020B0604020202020204" pitchFamily="34" charset="0"/>
                        </a:rPr>
                        <a:t>1.</a:t>
                      </a:r>
                      <a:endParaRPr lang="en-ZA" sz="1400" b="0" dirty="0">
                        <a:solidFill>
                          <a:schemeClr val="tx1"/>
                        </a:solidFill>
                        <a:effectLst/>
                        <a:latin typeface="+mn-lt"/>
                        <a:ea typeface="Calibri"/>
                        <a:cs typeface="Arial" panose="020B0604020202020204" pitchFamily="34" charset="0"/>
                      </a:endParaRPr>
                    </a:p>
                  </a:txBody>
                  <a:tcPr marL="68573" marR="68573" marT="0" marB="0">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400" u="none" strike="noStrike" kern="1200" cap="none" spc="0" normalizeH="0" baseline="0" noProof="0" dirty="0" smtClean="0">
                          <a:ln>
                            <a:noFill/>
                          </a:ln>
                          <a:effectLst/>
                          <a:uLnTx/>
                          <a:uFillTx/>
                          <a:latin typeface="+mn-lt"/>
                          <a:cs typeface="Arial" panose="020B0604020202020204" pitchFamily="34" charset="0"/>
                        </a:rPr>
                        <a:t>South African Tourism established in terms of the Tourism Act no 3 of 2014</a:t>
                      </a:r>
                    </a:p>
                  </a:txBody>
                  <a:tcPr marL="68573" marR="68573" marT="0" marB="0">
                    <a:solidFill>
                      <a:schemeClr val="bg1">
                        <a:lumMod val="85000"/>
                      </a:schemeClr>
                    </a:solidFill>
                  </a:tcPr>
                </a:tc>
                <a:tc>
                  <a:txBody>
                    <a:bodyPr/>
                    <a:lstStyle/>
                    <a:p>
                      <a:pPr algn="just">
                        <a:lnSpc>
                          <a:spcPct val="115000"/>
                        </a:lnSpc>
                        <a:spcAft>
                          <a:spcPts val="0"/>
                        </a:spcAft>
                      </a:pPr>
                      <a:r>
                        <a:rPr lang="en-ZA" sz="1400" dirty="0" smtClean="0">
                          <a:effectLst/>
                          <a:latin typeface="+mn-lt"/>
                          <a:cs typeface="Arial" panose="020B0604020202020204" pitchFamily="34" charset="0"/>
                        </a:rPr>
                        <a:t>Establishes governance</a:t>
                      </a:r>
                      <a:r>
                        <a:rPr lang="en-ZA" sz="1400" baseline="0" dirty="0" smtClean="0">
                          <a:effectLst/>
                          <a:latin typeface="+mn-lt"/>
                          <a:cs typeface="Arial" panose="020B0604020202020204" pitchFamily="34" charset="0"/>
                        </a:rPr>
                        <a:t> and accountability of South African Tourism to the SA Tourism Board appointed by the Minister.</a:t>
                      </a:r>
                    </a:p>
                    <a:p>
                      <a:pPr marL="285750" indent="-285750" algn="just">
                        <a:lnSpc>
                          <a:spcPct val="115000"/>
                        </a:lnSpc>
                        <a:spcAft>
                          <a:spcPts val="0"/>
                        </a:spcAft>
                        <a:buFontTx/>
                        <a:buChar char="-"/>
                      </a:pPr>
                      <a:r>
                        <a:rPr lang="en-US" sz="1400" baseline="0" dirty="0" smtClean="0">
                          <a:effectLst/>
                          <a:latin typeface="+mn-lt"/>
                          <a:cs typeface="Arial" panose="020B0604020202020204" pitchFamily="34" charset="0"/>
                        </a:rPr>
                        <a:t>to provide for the continued existence of the South African Tourism Board</a:t>
                      </a:r>
                    </a:p>
                    <a:p>
                      <a:pPr marL="285750" indent="-285750" algn="just">
                        <a:lnSpc>
                          <a:spcPct val="115000"/>
                        </a:lnSpc>
                        <a:spcAft>
                          <a:spcPts val="0"/>
                        </a:spcAft>
                        <a:buFontTx/>
                        <a:buChar char="-"/>
                      </a:pPr>
                      <a:r>
                        <a:rPr lang="en-US" sz="1400" baseline="0" dirty="0" smtClean="0">
                          <a:effectLst/>
                          <a:latin typeface="+mn-lt"/>
                          <a:cs typeface="Arial" panose="020B0604020202020204" pitchFamily="34" charset="0"/>
                        </a:rPr>
                        <a:t>to establish a National Convention Bureau to market South Africa as business tourism destination</a:t>
                      </a:r>
                    </a:p>
                    <a:p>
                      <a:pPr marL="285750" indent="-285750" algn="just">
                        <a:lnSpc>
                          <a:spcPct val="115000"/>
                        </a:lnSpc>
                        <a:spcAft>
                          <a:spcPts val="0"/>
                        </a:spcAft>
                        <a:buFontTx/>
                        <a:buChar char="-"/>
                      </a:pPr>
                      <a:r>
                        <a:rPr lang="en-US" sz="1400" baseline="0" dirty="0" smtClean="0">
                          <a:effectLst/>
                          <a:latin typeface="+mn-lt"/>
                          <a:cs typeface="Arial" panose="020B0604020202020204" pitchFamily="34" charset="0"/>
                        </a:rPr>
                        <a:t>to provide for the establishment of the Tourism Grading Council</a:t>
                      </a:r>
                      <a:endParaRPr lang="en-ZA" sz="1400" baseline="0" dirty="0" smtClean="0">
                        <a:effectLst/>
                        <a:latin typeface="+mn-lt"/>
                        <a:cs typeface="Arial" panose="020B0604020202020204" pitchFamily="34" charset="0"/>
                      </a:endParaRPr>
                    </a:p>
                  </a:txBody>
                  <a:tcPr marL="68573" marR="68573" marT="0" marB="0">
                    <a:solidFill>
                      <a:schemeClr val="bg1">
                        <a:lumMod val="85000"/>
                      </a:schemeClr>
                    </a:solidFill>
                  </a:tcPr>
                </a:tc>
                <a:extLst>
                  <a:ext uri="{0D108BD9-81ED-4DB2-BD59-A6C34878D82A}">
                    <a16:rowId xmlns="" xmlns:a16="http://schemas.microsoft.com/office/drawing/2014/main" val="10001"/>
                  </a:ext>
                </a:extLst>
              </a:tr>
              <a:tr h="1408306">
                <a:tc>
                  <a:txBody>
                    <a:bodyPr/>
                    <a:lstStyle/>
                    <a:p>
                      <a:pPr>
                        <a:lnSpc>
                          <a:spcPct val="115000"/>
                        </a:lnSpc>
                        <a:spcAft>
                          <a:spcPts val="0"/>
                        </a:spcAft>
                      </a:pPr>
                      <a:r>
                        <a:rPr lang="en-US" sz="1400" dirty="0" smtClean="0">
                          <a:solidFill>
                            <a:schemeClr val="tx1"/>
                          </a:solidFill>
                          <a:effectLst/>
                          <a:latin typeface="+mn-lt"/>
                          <a:cs typeface="Arial" panose="020B0604020202020204" pitchFamily="34" charset="0"/>
                        </a:rPr>
                        <a:t>2.</a:t>
                      </a:r>
                      <a:endParaRPr lang="en-ZA" sz="1400" b="0" dirty="0">
                        <a:solidFill>
                          <a:schemeClr val="tx1"/>
                        </a:solidFill>
                        <a:effectLst/>
                        <a:latin typeface="+mn-lt"/>
                        <a:ea typeface="Calibri"/>
                        <a:cs typeface="Arial" panose="020B0604020202020204" pitchFamily="34" charset="0"/>
                      </a:endParaRPr>
                    </a:p>
                  </a:txBody>
                  <a:tcPr marL="68567" marR="68567" marT="0" marB="0">
                    <a:solidFill>
                      <a:schemeClr val="bg1">
                        <a:lumMod val="95000"/>
                      </a:schemeClr>
                    </a:solidFill>
                  </a:tcPr>
                </a:tc>
                <a:tc>
                  <a:txBody>
                    <a:bodyPr/>
                    <a:lstStyle/>
                    <a:p>
                      <a:pPr>
                        <a:lnSpc>
                          <a:spcPct val="115000"/>
                        </a:lnSpc>
                        <a:spcAft>
                          <a:spcPts val="0"/>
                        </a:spcAft>
                      </a:pPr>
                      <a:r>
                        <a:rPr lang="en-US" sz="1400" dirty="0">
                          <a:effectLst/>
                          <a:latin typeface="+mn-lt"/>
                          <a:cs typeface="Arial" panose="020B0604020202020204" pitchFamily="34" charset="0"/>
                        </a:rPr>
                        <a:t>Public Finance Management Act (PFMA)</a:t>
                      </a:r>
                      <a:endParaRPr lang="en-ZA" sz="1400" b="0" dirty="0">
                        <a:solidFill>
                          <a:schemeClr val="tx1"/>
                        </a:solidFill>
                        <a:effectLst/>
                        <a:latin typeface="+mn-lt"/>
                        <a:ea typeface="Calibri"/>
                        <a:cs typeface="Arial" panose="020B0604020202020204" pitchFamily="34" charset="0"/>
                      </a:endParaRPr>
                    </a:p>
                  </a:txBody>
                  <a:tcPr marL="68567" marR="68567" marT="0" marB="0">
                    <a:solidFill>
                      <a:schemeClr val="bg1">
                        <a:lumMod val="95000"/>
                      </a:schemeClr>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US" sz="1400" dirty="0" smtClean="0">
                          <a:latin typeface="+mn-lt"/>
                          <a:cs typeface="Arial" panose="020B0604020202020204" pitchFamily="34" charset="0"/>
                        </a:rPr>
                        <a:t>Established in terms of the Tourism Act no 3 of 2014  and listed as a Schedule 3a  Public Entity (PFMA)</a:t>
                      </a:r>
                      <a:endParaRPr lang="en-US" sz="1400" dirty="0" smtClean="0">
                        <a:effectLst/>
                        <a:latin typeface="+mn-lt"/>
                        <a:cs typeface="Arial" panose="020B0604020202020204" pitchFamily="34" charset="0"/>
                      </a:endParaRPr>
                    </a:p>
                    <a:p>
                      <a:pPr algn="just">
                        <a:lnSpc>
                          <a:spcPct val="115000"/>
                        </a:lnSpc>
                        <a:spcAft>
                          <a:spcPts val="0"/>
                        </a:spcAft>
                      </a:pPr>
                      <a:r>
                        <a:rPr lang="en-US" sz="1400" dirty="0" smtClean="0">
                          <a:effectLst/>
                          <a:latin typeface="+mn-lt"/>
                          <a:cs typeface="Arial" panose="020B0604020202020204" pitchFamily="34" charset="0"/>
                        </a:rPr>
                        <a:t>Promote transparency</a:t>
                      </a:r>
                      <a:r>
                        <a:rPr lang="en-US" sz="1400" dirty="0">
                          <a:effectLst/>
                          <a:latin typeface="+mn-lt"/>
                          <a:cs typeface="Arial" panose="020B0604020202020204" pitchFamily="34" charset="0"/>
                        </a:rPr>
                        <a:t>, accountability, and sound management of the revenue, expenditure, assets and liabilities of the institutions to which this Act applies</a:t>
                      </a:r>
                      <a:r>
                        <a:rPr lang="en-US" sz="1400" dirty="0" smtClean="0">
                          <a:effectLst/>
                          <a:latin typeface="+mn-lt"/>
                          <a:cs typeface="Arial" panose="020B0604020202020204" pitchFamily="34" charset="0"/>
                        </a:rPr>
                        <a:t>.</a:t>
                      </a:r>
                    </a:p>
                  </a:txBody>
                  <a:tcPr marL="68567" marR="68567" marT="0" marB="0">
                    <a:solidFill>
                      <a:schemeClr val="bg1">
                        <a:lumMod val="95000"/>
                      </a:schemeClr>
                    </a:solidFill>
                  </a:tcPr>
                </a:tc>
                <a:extLst>
                  <a:ext uri="{0D108BD9-81ED-4DB2-BD59-A6C34878D82A}">
                    <a16:rowId xmlns="" xmlns:a16="http://schemas.microsoft.com/office/drawing/2014/main" val="10002"/>
                  </a:ext>
                </a:extLst>
              </a:tr>
              <a:tr h="490722">
                <a:tc>
                  <a:txBody>
                    <a:bodyPr/>
                    <a:lstStyle/>
                    <a:p>
                      <a:pPr>
                        <a:lnSpc>
                          <a:spcPct val="115000"/>
                        </a:lnSpc>
                        <a:spcAft>
                          <a:spcPts val="0"/>
                        </a:spcAft>
                      </a:pPr>
                      <a:r>
                        <a:rPr lang="en-ZA" sz="1400" dirty="0" smtClean="0">
                          <a:solidFill>
                            <a:schemeClr val="tx1"/>
                          </a:solidFill>
                          <a:effectLst/>
                          <a:latin typeface="+mn-lt"/>
                          <a:cs typeface="Arial" panose="020B0604020202020204" pitchFamily="34" charset="0"/>
                        </a:rPr>
                        <a:t>3. </a:t>
                      </a:r>
                      <a:endParaRPr lang="en-ZA" sz="1400" b="0" dirty="0">
                        <a:solidFill>
                          <a:schemeClr val="tx1"/>
                        </a:solidFill>
                        <a:effectLst/>
                        <a:latin typeface="+mn-lt"/>
                        <a:ea typeface="Calibri"/>
                        <a:cs typeface="Arial" panose="020B0604020202020204" pitchFamily="34" charset="0"/>
                      </a:endParaRPr>
                    </a:p>
                  </a:txBody>
                  <a:tcPr marL="68573" marR="68573" marT="0" marB="0">
                    <a:solidFill>
                      <a:schemeClr val="bg1">
                        <a:lumMod val="85000"/>
                      </a:schemeClr>
                    </a:solidFill>
                  </a:tcPr>
                </a:tc>
                <a:tc>
                  <a:txBody>
                    <a:bodyPr/>
                    <a:lstStyle/>
                    <a:p>
                      <a:pPr>
                        <a:lnSpc>
                          <a:spcPct val="115000"/>
                        </a:lnSpc>
                        <a:spcAft>
                          <a:spcPts val="0"/>
                        </a:spcAft>
                      </a:pPr>
                      <a:r>
                        <a:rPr lang="en-US" sz="1400" dirty="0">
                          <a:effectLst/>
                          <a:latin typeface="+mn-lt"/>
                          <a:cs typeface="Arial" panose="020B0604020202020204" pitchFamily="34" charset="0"/>
                        </a:rPr>
                        <a:t>National Treasury Regulations and related Practice </a:t>
                      </a:r>
                      <a:r>
                        <a:rPr lang="en-US" sz="1400" dirty="0" smtClean="0">
                          <a:effectLst/>
                          <a:latin typeface="+mn-lt"/>
                          <a:cs typeface="Arial" panose="020B0604020202020204" pitchFamily="34" charset="0"/>
                        </a:rPr>
                        <a:t>Notes</a:t>
                      </a:r>
                    </a:p>
                  </a:txBody>
                  <a:tcPr marL="68567" marR="68567" marT="0" marB="0">
                    <a:solidFill>
                      <a:schemeClr val="bg1">
                        <a:lumMod val="85000"/>
                      </a:schemeClr>
                    </a:solidFill>
                  </a:tcPr>
                </a:tc>
                <a:tc>
                  <a:txBody>
                    <a:bodyPr/>
                    <a:lstStyle/>
                    <a:p>
                      <a:pPr algn="just">
                        <a:lnSpc>
                          <a:spcPct val="115000"/>
                        </a:lnSpc>
                        <a:spcAft>
                          <a:spcPts val="0"/>
                        </a:spcAft>
                      </a:pPr>
                      <a:r>
                        <a:rPr lang="en-US" sz="1400" dirty="0" smtClean="0">
                          <a:effectLst/>
                          <a:latin typeface="+mn-lt"/>
                          <a:cs typeface="Arial" panose="020B0604020202020204" pitchFamily="34" charset="0"/>
                        </a:rPr>
                        <a:t>Regulating</a:t>
                      </a:r>
                      <a:r>
                        <a:rPr lang="en-US" sz="1400" baseline="0" dirty="0" smtClean="0">
                          <a:effectLst/>
                          <a:latin typeface="+mn-lt"/>
                          <a:cs typeface="Arial" panose="020B0604020202020204" pitchFamily="34" charset="0"/>
                        </a:rPr>
                        <a:t> financial, non-financial as well as f</a:t>
                      </a:r>
                      <a:r>
                        <a:rPr lang="en-US" sz="1400" dirty="0" smtClean="0">
                          <a:effectLst/>
                          <a:latin typeface="+mn-lt"/>
                          <a:cs typeface="Arial" panose="020B0604020202020204" pitchFamily="34" charset="0"/>
                        </a:rPr>
                        <a:t>iscal matters</a:t>
                      </a:r>
                    </a:p>
                  </a:txBody>
                  <a:tcPr marL="68567" marR="68567" marT="0" marB="0">
                    <a:solidFill>
                      <a:schemeClr val="bg1">
                        <a:lumMod val="85000"/>
                      </a:schemeClr>
                    </a:solidFill>
                  </a:tcPr>
                </a:tc>
                <a:extLst>
                  <a:ext uri="{0D108BD9-81ED-4DB2-BD59-A6C34878D82A}">
                    <a16:rowId xmlns="" xmlns:a16="http://schemas.microsoft.com/office/drawing/2014/main" val="10003"/>
                  </a:ext>
                </a:extLst>
              </a:tr>
              <a:tr h="734226">
                <a:tc>
                  <a:txBody>
                    <a:bodyPr/>
                    <a:lstStyle/>
                    <a:p>
                      <a:pPr>
                        <a:lnSpc>
                          <a:spcPct val="115000"/>
                        </a:lnSpc>
                        <a:spcAft>
                          <a:spcPts val="0"/>
                        </a:spcAft>
                      </a:pPr>
                      <a:r>
                        <a:rPr lang="en-ZA" sz="1400" b="1" dirty="0" smtClean="0">
                          <a:solidFill>
                            <a:schemeClr val="tx1"/>
                          </a:solidFill>
                          <a:effectLst/>
                          <a:latin typeface="+mn-lt"/>
                          <a:ea typeface="Calibri"/>
                          <a:cs typeface="Arial" panose="020B0604020202020204" pitchFamily="34" charset="0"/>
                        </a:rPr>
                        <a:t>4.</a:t>
                      </a:r>
                      <a:endParaRPr lang="en-ZA" sz="1400" b="1" dirty="0">
                        <a:solidFill>
                          <a:schemeClr val="tx1"/>
                        </a:solidFill>
                        <a:effectLst/>
                        <a:latin typeface="+mn-lt"/>
                        <a:ea typeface="Calibri"/>
                        <a:cs typeface="Arial" panose="020B0604020202020204" pitchFamily="34" charset="0"/>
                      </a:endParaRPr>
                    </a:p>
                  </a:txBody>
                  <a:tcPr marL="68573" marR="68573" marT="0" marB="0">
                    <a:solidFill>
                      <a:schemeClr val="bg1">
                        <a:lumMod val="95000"/>
                      </a:schemeClr>
                    </a:solidFill>
                  </a:tcPr>
                </a:tc>
                <a:tc>
                  <a:txBody>
                    <a:bodyPr/>
                    <a:lstStyle/>
                    <a:p>
                      <a:pPr>
                        <a:lnSpc>
                          <a:spcPct val="115000"/>
                        </a:lnSpc>
                        <a:spcAft>
                          <a:spcPts val="0"/>
                        </a:spcAft>
                      </a:pPr>
                      <a:r>
                        <a:rPr lang="en-US" sz="1400" dirty="0">
                          <a:effectLst/>
                          <a:latin typeface="+mn-lt"/>
                          <a:cs typeface="Arial" panose="020B0604020202020204" pitchFamily="34" charset="0"/>
                        </a:rPr>
                        <a:t>Reserve Bank Regulations</a:t>
                      </a:r>
                      <a:endParaRPr lang="en-ZA" sz="1400" b="0" dirty="0">
                        <a:solidFill>
                          <a:schemeClr val="tx1"/>
                        </a:solidFill>
                        <a:effectLst/>
                        <a:latin typeface="+mn-lt"/>
                        <a:ea typeface="Calibri"/>
                        <a:cs typeface="Arial" panose="020B0604020202020204" pitchFamily="34" charset="0"/>
                      </a:endParaRPr>
                    </a:p>
                  </a:txBody>
                  <a:tcPr marL="68567" marR="68567" marT="0" marB="0">
                    <a:solidFill>
                      <a:schemeClr val="bg1">
                        <a:lumMod val="95000"/>
                      </a:schemeClr>
                    </a:solidFill>
                  </a:tcPr>
                </a:tc>
                <a:tc>
                  <a:txBody>
                    <a:bodyPr/>
                    <a:lstStyle/>
                    <a:p>
                      <a:pPr algn="just">
                        <a:lnSpc>
                          <a:spcPct val="115000"/>
                        </a:lnSpc>
                        <a:spcAft>
                          <a:spcPts val="0"/>
                        </a:spcAft>
                      </a:pPr>
                      <a:r>
                        <a:rPr lang="en-US" sz="1400" dirty="0">
                          <a:effectLst/>
                          <a:latin typeface="+mn-lt"/>
                          <a:cs typeface="Arial" panose="020B0604020202020204" pitchFamily="34" charset="0"/>
                        </a:rPr>
                        <a:t>Management of international </a:t>
                      </a:r>
                      <a:r>
                        <a:rPr lang="en-US" sz="1400" dirty="0" smtClean="0">
                          <a:effectLst/>
                          <a:latin typeface="+mn-lt"/>
                          <a:cs typeface="Arial" panose="020B0604020202020204" pitchFamily="34" charset="0"/>
                        </a:rPr>
                        <a:t>payments,</a:t>
                      </a:r>
                      <a:r>
                        <a:rPr lang="en-US" sz="1400" baseline="0" dirty="0" smtClean="0">
                          <a:effectLst/>
                          <a:latin typeface="+mn-lt"/>
                          <a:cs typeface="Arial" panose="020B0604020202020204" pitchFamily="34" charset="0"/>
                        </a:rPr>
                        <a:t> opening of foreign bank accounts and transfer of funds</a:t>
                      </a:r>
                      <a:endParaRPr lang="en-US" sz="1400" dirty="0" smtClean="0">
                        <a:effectLst/>
                        <a:latin typeface="+mn-lt"/>
                        <a:cs typeface="Arial" panose="020B0604020202020204" pitchFamily="34" charset="0"/>
                      </a:endParaRPr>
                    </a:p>
                  </a:txBody>
                  <a:tcPr marL="68567" marR="68567" marT="0" marB="0">
                    <a:solidFill>
                      <a:schemeClr val="bg1">
                        <a:lumMod val="95000"/>
                      </a:schemeClr>
                    </a:solidFill>
                  </a:tcPr>
                </a:tc>
                <a:extLst>
                  <a:ext uri="{0D108BD9-81ED-4DB2-BD59-A6C34878D82A}">
                    <a16:rowId xmlns="" xmlns:a16="http://schemas.microsoft.com/office/drawing/2014/main" val="10004"/>
                  </a:ext>
                </a:extLst>
              </a:tr>
            </a:tbl>
          </a:graphicData>
        </a:graphic>
      </p:graphicFrame>
      <p:sp>
        <p:nvSpPr>
          <p:cNvPr id="2" name="TextBox 1"/>
          <p:cNvSpPr txBox="1"/>
          <p:nvPr/>
        </p:nvSpPr>
        <p:spPr>
          <a:xfrm>
            <a:off x="374650" y="6477000"/>
            <a:ext cx="767245" cy="215444"/>
          </a:xfrm>
          <a:prstGeom prst="rect">
            <a:avLst/>
          </a:prstGeom>
          <a:noFill/>
        </p:spPr>
        <p:txBody>
          <a:bodyPr wrap="square" rtlCol="0">
            <a:spAutoFit/>
          </a:bodyPr>
          <a:lstStyle/>
          <a:p>
            <a:r>
              <a:rPr lang="en-ZA" sz="800" dirty="0" smtClean="0"/>
              <a:t>Slide no. 5</a:t>
            </a:r>
            <a:endParaRPr lang="en-ZA" sz="800" dirty="0"/>
          </a:p>
        </p:txBody>
      </p:sp>
      <p:sp>
        <p:nvSpPr>
          <p:cNvPr id="8" name="TextBox 7"/>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 </a:t>
            </a:r>
            <a:r>
              <a:rPr lang="en-ZA" sz="1050" dirty="0" smtClean="0">
                <a:latin typeface="+mj-lt"/>
              </a:rPr>
              <a:t>17</a:t>
            </a:r>
            <a:endParaRPr lang="en-ZA" sz="1050" dirty="0">
              <a:latin typeface="+mj-lt"/>
            </a:endParaRPr>
          </a:p>
        </p:txBody>
      </p:sp>
    </p:spTree>
    <p:extLst>
      <p:ext uri="{BB962C8B-B14F-4D97-AF65-F5344CB8AC3E}">
        <p14:creationId xmlns:p14="http://schemas.microsoft.com/office/powerpoint/2010/main" val="308323815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000" b="1" dirty="0" smtClean="0"/>
              <a:t>Business Events, Exhibitions and Strategic Events</a:t>
            </a:r>
            <a:endParaRPr lang="en-ZA" sz="2000" b="1" dirty="0"/>
          </a:p>
        </p:txBody>
      </p:sp>
      <p:sp>
        <p:nvSpPr>
          <p:cNvPr id="6" name="Content Placeholder 5"/>
          <p:cNvSpPr>
            <a:spLocks noGrp="1"/>
          </p:cNvSpPr>
          <p:nvPr>
            <p:ph idx="1"/>
          </p:nvPr>
        </p:nvSpPr>
        <p:spPr>
          <a:xfrm>
            <a:off x="381000" y="762000"/>
            <a:ext cx="8366760" cy="5791200"/>
          </a:xfrm>
        </p:spPr>
        <p:txBody>
          <a:bodyPr/>
          <a:lstStyle/>
          <a:p>
            <a:r>
              <a:rPr lang="en-ZA" sz="1400" dirty="0" smtClean="0"/>
              <a:t>In </a:t>
            </a:r>
            <a:r>
              <a:rPr lang="en-ZA" sz="1400" dirty="0"/>
              <a:t>the year under review it continued to co-ordinate the bidding for international conventions as well as liaise with other organs of government and suitable bodies to promote South Africa as a business tourism destination. </a:t>
            </a:r>
            <a:endParaRPr lang="en-ZA" sz="1400" dirty="0" smtClean="0"/>
          </a:p>
          <a:p>
            <a:endParaRPr lang="en-ZA" sz="1400" dirty="0"/>
          </a:p>
          <a:p>
            <a:endParaRPr lang="en-ZA" sz="1400" dirty="0" smtClean="0"/>
          </a:p>
          <a:p>
            <a:endParaRPr lang="en-ZA" sz="1400" dirty="0"/>
          </a:p>
          <a:p>
            <a:endParaRPr lang="en-ZA" sz="1400" dirty="0" smtClean="0"/>
          </a:p>
          <a:p>
            <a:endParaRPr lang="en-ZA" sz="1400" dirty="0" smtClean="0"/>
          </a:p>
          <a:p>
            <a:endParaRPr lang="en-ZA" sz="1400" dirty="0"/>
          </a:p>
          <a:p>
            <a:pPr marL="0" indent="0">
              <a:buNone/>
            </a:pPr>
            <a:endParaRPr lang="en-ZA" dirty="0"/>
          </a:p>
        </p:txBody>
      </p:sp>
      <p:sp>
        <p:nvSpPr>
          <p:cNvPr id="7" name="TextBox 6"/>
          <p:cNvSpPr txBox="1"/>
          <p:nvPr/>
        </p:nvSpPr>
        <p:spPr>
          <a:xfrm>
            <a:off x="3810000" y="6477000"/>
            <a:ext cx="2057400" cy="261610"/>
          </a:xfrm>
          <a:prstGeom prst="rect">
            <a:avLst/>
          </a:prstGeom>
          <a:noFill/>
        </p:spPr>
        <p:txBody>
          <a:bodyPr wrap="square" rtlCol="0">
            <a:spAutoFit/>
          </a:bodyPr>
          <a:lstStyle/>
          <a:p>
            <a:r>
              <a:rPr lang="en-US" sz="1100" dirty="0">
                <a:solidFill>
                  <a:srgbClr val="000000"/>
                </a:solidFill>
              </a:rPr>
              <a:t>Annual Report Page 4</a:t>
            </a:r>
            <a:r>
              <a:rPr lang="en-US" sz="1100" dirty="0" smtClean="0">
                <a:solidFill>
                  <a:srgbClr val="000000"/>
                </a:solidFill>
              </a:rPr>
              <a:t>2 </a:t>
            </a:r>
            <a:endParaRPr lang="en-ZA" sz="1100" dirty="0">
              <a:solidFill>
                <a:srgbClr val="000000"/>
              </a:solidFill>
            </a:endParaRPr>
          </a:p>
        </p:txBody>
      </p:sp>
      <p:graphicFrame>
        <p:nvGraphicFramePr>
          <p:cNvPr id="9" name="Diagram 8"/>
          <p:cNvGraphicFramePr/>
          <p:nvPr>
            <p:extLst>
              <p:ext uri="{D42A27DB-BD31-4B8C-83A1-F6EECF244321}">
                <p14:modId xmlns:p14="http://schemas.microsoft.com/office/powerpoint/2010/main" val="87312789"/>
              </p:ext>
            </p:extLst>
          </p:nvPr>
        </p:nvGraphicFramePr>
        <p:xfrm>
          <a:off x="381000" y="1828800"/>
          <a:ext cx="8583488"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1518909803"/>
              </p:ext>
            </p:extLst>
          </p:nvPr>
        </p:nvGraphicFramePr>
        <p:xfrm>
          <a:off x="990600" y="3657600"/>
          <a:ext cx="6781800" cy="1186892"/>
        </p:xfrm>
        <a:graphic>
          <a:graphicData uri="http://schemas.openxmlformats.org/drawingml/2006/table">
            <a:tbl>
              <a:tblPr firstRow="1" bandRow="1"/>
              <a:tblGrid>
                <a:gridCol w="2140382">
                  <a:extLst>
                    <a:ext uri="{9D8B030D-6E8A-4147-A177-3AD203B41FA5}">
                      <a16:colId xmlns="" xmlns:a16="http://schemas.microsoft.com/office/drawing/2014/main" val="20000"/>
                    </a:ext>
                  </a:extLst>
                </a:gridCol>
                <a:gridCol w="1376933">
                  <a:extLst>
                    <a:ext uri="{9D8B030D-6E8A-4147-A177-3AD203B41FA5}">
                      <a16:colId xmlns="" xmlns:a16="http://schemas.microsoft.com/office/drawing/2014/main" val="20001"/>
                    </a:ext>
                  </a:extLst>
                </a:gridCol>
                <a:gridCol w="1376933">
                  <a:extLst>
                    <a:ext uri="{9D8B030D-6E8A-4147-A177-3AD203B41FA5}">
                      <a16:colId xmlns="" xmlns:a16="http://schemas.microsoft.com/office/drawing/2014/main" val="20002"/>
                    </a:ext>
                  </a:extLst>
                </a:gridCol>
                <a:gridCol w="1887552">
                  <a:extLst>
                    <a:ext uri="{9D8B030D-6E8A-4147-A177-3AD203B41FA5}">
                      <a16:colId xmlns="" xmlns:a16="http://schemas.microsoft.com/office/drawing/2014/main" val="20003"/>
                    </a:ext>
                  </a:extLst>
                </a:gridCol>
              </a:tblGrid>
              <a:tr h="457200">
                <a:tc>
                  <a:txBody>
                    <a:bodyPr/>
                    <a:lstStyle/>
                    <a:p>
                      <a:pPr>
                        <a:lnSpc>
                          <a:spcPct val="107000"/>
                        </a:lnSpc>
                        <a:spcAft>
                          <a:spcPts val="0"/>
                        </a:spcAft>
                      </a:pPr>
                      <a:r>
                        <a:rPr lang="en-ZA" sz="1100" b="1" kern="1200" dirty="0">
                          <a:solidFill>
                            <a:schemeClr val="bg1"/>
                          </a:solidFill>
                          <a:effectLst/>
                          <a:latin typeface="+mn-lt"/>
                          <a:ea typeface="Times New Roman" panose="02020603050405020304" pitchFamily="18" charset="0"/>
                          <a:cs typeface="Arial" panose="020B0604020202020204" pitchFamily="34" charset="0"/>
                        </a:rPr>
                        <a:t>Number of </a:t>
                      </a:r>
                      <a:r>
                        <a:rPr lang="en-ZA" sz="1100" b="1" kern="1200" dirty="0" smtClean="0">
                          <a:solidFill>
                            <a:schemeClr val="bg1"/>
                          </a:solidFill>
                          <a:effectLst/>
                          <a:latin typeface="+mn-lt"/>
                          <a:ea typeface="Times New Roman" panose="02020603050405020304" pitchFamily="18" charset="0"/>
                          <a:cs typeface="Arial" panose="020B0604020202020204" pitchFamily="34" charset="0"/>
                        </a:rPr>
                        <a:t>Conferences</a:t>
                      </a:r>
                      <a:r>
                        <a:rPr lang="en-ZA" sz="1100" b="1" kern="1200" baseline="0" dirty="0" smtClean="0">
                          <a:solidFill>
                            <a:schemeClr val="bg1"/>
                          </a:solidFill>
                          <a:effectLst/>
                          <a:latin typeface="+mn-lt"/>
                          <a:ea typeface="Times New Roman" panose="02020603050405020304" pitchFamily="18" charset="0"/>
                          <a:cs typeface="Arial" panose="020B0604020202020204" pitchFamily="34" charset="0"/>
                        </a:rPr>
                        <a:t> hosted (ICCA and non-ICCA)</a:t>
                      </a:r>
                      <a:endParaRPr lang="en-ZA" sz="1100" b="1" dirty="0">
                        <a:solidFill>
                          <a:schemeClr val="bg1"/>
                        </a:solidFill>
                        <a:effectLst/>
                        <a:latin typeface="+mn-lt"/>
                        <a:ea typeface="Calibri" panose="020F0502020204030204" pitchFamily="34" charset="0"/>
                        <a:cs typeface="Times New Roman" panose="02020603050405020304" pitchFamily="18" charset="0"/>
                      </a:endParaRPr>
                    </a:p>
                  </a:txBody>
                  <a:tcPr marT="45713" marB="457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a:lnSpc>
                          <a:spcPct val="107000"/>
                        </a:lnSpc>
                        <a:spcAft>
                          <a:spcPts val="0"/>
                        </a:spcAft>
                      </a:pPr>
                      <a:r>
                        <a:rPr lang="en-ZA" sz="1100" b="1" kern="1200" dirty="0">
                          <a:solidFill>
                            <a:schemeClr val="bg1"/>
                          </a:solidFill>
                          <a:effectLst/>
                          <a:latin typeface="+mn-lt"/>
                          <a:ea typeface="Times New Roman" panose="02020603050405020304" pitchFamily="18" charset="0"/>
                          <a:cs typeface="Arial" panose="020B0604020202020204" pitchFamily="34" charset="0"/>
                        </a:rPr>
                        <a:t>Delegates </a:t>
                      </a:r>
                      <a:endParaRPr lang="en-ZA" sz="1100" b="1" dirty="0">
                        <a:solidFill>
                          <a:schemeClr val="bg1"/>
                        </a:solidFill>
                        <a:effectLst/>
                        <a:latin typeface="+mn-lt"/>
                        <a:ea typeface="Calibri" panose="020F0502020204030204" pitchFamily="34" charset="0"/>
                        <a:cs typeface="Times New Roman" panose="02020603050405020304" pitchFamily="18" charset="0"/>
                      </a:endParaRPr>
                    </a:p>
                  </a:txBody>
                  <a:tcPr marT="45713" marB="457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a:lnSpc>
                          <a:spcPct val="107000"/>
                        </a:lnSpc>
                        <a:spcAft>
                          <a:spcPts val="0"/>
                        </a:spcAft>
                      </a:pPr>
                      <a:r>
                        <a:rPr lang="en-ZA" sz="1100" b="1" dirty="0" smtClean="0">
                          <a:solidFill>
                            <a:schemeClr val="bg1"/>
                          </a:solidFill>
                          <a:effectLst/>
                          <a:latin typeface="+mn-lt"/>
                          <a:ea typeface="Calibri" panose="020F0502020204030204" pitchFamily="34" charset="0"/>
                          <a:cs typeface="Times New Roman" panose="02020603050405020304" pitchFamily="18" charset="0"/>
                        </a:rPr>
                        <a:t>Conference</a:t>
                      </a:r>
                      <a:r>
                        <a:rPr lang="en-ZA" sz="1100" b="1" baseline="0" dirty="0" smtClean="0">
                          <a:solidFill>
                            <a:schemeClr val="bg1"/>
                          </a:solidFill>
                          <a:effectLst/>
                          <a:latin typeface="+mn-lt"/>
                          <a:ea typeface="Calibri" panose="020F0502020204030204" pitchFamily="34" charset="0"/>
                          <a:cs typeface="Times New Roman" panose="02020603050405020304" pitchFamily="18" charset="0"/>
                        </a:rPr>
                        <a:t> Days</a:t>
                      </a:r>
                      <a:endParaRPr lang="en-ZA" sz="1100" b="1" dirty="0">
                        <a:solidFill>
                          <a:schemeClr val="bg1"/>
                        </a:solidFill>
                        <a:effectLst/>
                        <a:latin typeface="+mn-lt"/>
                        <a:ea typeface="Calibri" panose="020F0502020204030204" pitchFamily="34" charset="0"/>
                        <a:cs typeface="Times New Roman" panose="02020603050405020304" pitchFamily="18" charset="0"/>
                      </a:endParaRPr>
                    </a:p>
                  </a:txBody>
                  <a:tcPr marT="45713" marB="457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a:lnSpc>
                          <a:spcPct val="107000"/>
                        </a:lnSpc>
                        <a:spcAft>
                          <a:spcPts val="0"/>
                        </a:spcAft>
                      </a:pPr>
                      <a:r>
                        <a:rPr lang="en-ZA" sz="1100" b="1" kern="1200" dirty="0">
                          <a:solidFill>
                            <a:schemeClr val="bg1"/>
                          </a:solidFill>
                          <a:effectLst/>
                          <a:latin typeface="+mn-lt"/>
                          <a:ea typeface="Times New Roman" panose="02020603050405020304" pitchFamily="18" charset="0"/>
                          <a:cs typeface="Arial" panose="020B0604020202020204" pitchFamily="34" charset="0"/>
                        </a:rPr>
                        <a:t>Estimated Economic Impact </a:t>
                      </a:r>
                      <a:endParaRPr lang="en-ZA" sz="1100" b="1" dirty="0">
                        <a:solidFill>
                          <a:schemeClr val="bg1"/>
                        </a:solidFill>
                        <a:effectLst/>
                        <a:latin typeface="+mn-lt"/>
                        <a:ea typeface="Calibri" panose="020F0502020204030204" pitchFamily="34" charset="0"/>
                        <a:cs typeface="Times New Roman" panose="02020603050405020304" pitchFamily="18" charset="0"/>
                      </a:endParaRPr>
                    </a:p>
                  </a:txBody>
                  <a:tcPr marT="45713" marB="457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 xmlns:a16="http://schemas.microsoft.com/office/drawing/2014/main" val="10000"/>
                  </a:ext>
                </a:extLst>
              </a:tr>
              <a:tr h="729692">
                <a:tc>
                  <a:txBody>
                    <a:bodyPr/>
                    <a:lstStyle/>
                    <a:p>
                      <a:pPr algn="r">
                        <a:lnSpc>
                          <a:spcPct val="107000"/>
                        </a:lnSpc>
                        <a:spcAft>
                          <a:spcPts val="0"/>
                        </a:spcAft>
                      </a:pPr>
                      <a:r>
                        <a:rPr lang="en-ZA" sz="1100" dirty="0" smtClean="0">
                          <a:effectLst/>
                          <a:latin typeface="Trebuchet MS" panose="020B0603020202020204" pitchFamily="34" charset="0"/>
                          <a:ea typeface="Calibri" panose="020F0502020204030204" pitchFamily="34" charset="0"/>
                          <a:cs typeface="Times New Roman" panose="02020603050405020304" pitchFamily="18" charset="0"/>
                        </a:rPr>
                        <a:t>141</a:t>
                      </a:r>
                      <a:endParaRPr lang="en-ZA"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a:lnSpc>
                          <a:spcPct val="107000"/>
                        </a:lnSpc>
                        <a:spcAft>
                          <a:spcPts val="0"/>
                        </a:spcAft>
                      </a:pPr>
                      <a:r>
                        <a:rPr lang="en-ZA" sz="1100" kern="12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76 196</a:t>
                      </a:r>
                      <a:endParaRPr lang="en-ZA"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a:lnSpc>
                          <a:spcPct val="107000"/>
                        </a:lnSpc>
                        <a:spcAft>
                          <a:spcPts val="0"/>
                        </a:spcAft>
                      </a:pPr>
                      <a:r>
                        <a:rPr lang="en-ZA" sz="1100" dirty="0" smtClean="0">
                          <a:effectLst/>
                          <a:latin typeface="Trebuchet MS" panose="020B0603020202020204" pitchFamily="34" charset="0"/>
                          <a:ea typeface="Calibri" panose="020F0502020204030204" pitchFamily="34" charset="0"/>
                          <a:cs typeface="Times New Roman" panose="02020603050405020304" pitchFamily="18" charset="0"/>
                        </a:rPr>
                        <a:t>595</a:t>
                      </a:r>
                      <a:endParaRPr lang="en-ZA"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a:lnSpc>
                          <a:spcPct val="107000"/>
                        </a:lnSpc>
                        <a:spcAft>
                          <a:spcPts val="0"/>
                        </a:spcAft>
                      </a:pPr>
                      <a:r>
                        <a:rPr lang="en-ZA" sz="11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R </a:t>
                      </a:r>
                      <a:r>
                        <a:rPr lang="en-ZA" sz="1100" kern="12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1.1 b</a:t>
                      </a:r>
                      <a:endParaRPr lang="en-ZA"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37711531"/>
              </p:ext>
            </p:extLst>
          </p:nvPr>
        </p:nvGraphicFramePr>
        <p:xfrm>
          <a:off x="990600" y="4952999"/>
          <a:ext cx="6781800" cy="894514"/>
        </p:xfrm>
        <a:graphic>
          <a:graphicData uri="http://schemas.openxmlformats.org/drawingml/2006/table">
            <a:tbl>
              <a:tblPr firstRow="1" bandRow="1"/>
              <a:tblGrid>
                <a:gridCol w="2685661">
                  <a:extLst>
                    <a:ext uri="{9D8B030D-6E8A-4147-A177-3AD203B41FA5}">
                      <a16:colId xmlns="" xmlns:a16="http://schemas.microsoft.com/office/drawing/2014/main" val="20000"/>
                    </a:ext>
                  </a:extLst>
                </a:gridCol>
                <a:gridCol w="1727717">
                  <a:extLst>
                    <a:ext uri="{9D8B030D-6E8A-4147-A177-3AD203B41FA5}">
                      <a16:colId xmlns="" xmlns:a16="http://schemas.microsoft.com/office/drawing/2014/main" val="20001"/>
                    </a:ext>
                  </a:extLst>
                </a:gridCol>
                <a:gridCol w="2368422">
                  <a:extLst>
                    <a:ext uri="{9D8B030D-6E8A-4147-A177-3AD203B41FA5}">
                      <a16:colId xmlns="" xmlns:a16="http://schemas.microsoft.com/office/drawing/2014/main" val="20002"/>
                    </a:ext>
                  </a:extLst>
                </a:gridCol>
              </a:tblGrid>
              <a:tr h="393888">
                <a:tc>
                  <a:txBody>
                    <a:bodyPr/>
                    <a:lstStyle/>
                    <a:p>
                      <a:pPr>
                        <a:lnSpc>
                          <a:spcPct val="107000"/>
                        </a:lnSpc>
                        <a:spcAft>
                          <a:spcPts val="0"/>
                        </a:spcAft>
                      </a:pPr>
                      <a:r>
                        <a:rPr lang="en-ZA" sz="1100" b="1" kern="1200" dirty="0">
                          <a:solidFill>
                            <a:srgbClr val="FFFFFF"/>
                          </a:solidFill>
                          <a:effectLst/>
                          <a:latin typeface="+mn-lt"/>
                          <a:ea typeface="Times New Roman" panose="02020603050405020304" pitchFamily="18" charset="0"/>
                          <a:cs typeface="Arial" panose="020B0604020202020204" pitchFamily="34" charset="0"/>
                        </a:rPr>
                        <a:t>Number of Secured Bids </a:t>
                      </a:r>
                      <a:endParaRPr lang="en-ZA" sz="1100" b="1" kern="1200" dirty="0" smtClean="0">
                        <a:solidFill>
                          <a:srgbClr val="FFFFFF"/>
                        </a:solidFill>
                        <a:effectLst/>
                        <a:latin typeface="+mn-lt"/>
                        <a:ea typeface="Times New Roman" panose="02020603050405020304" pitchFamily="18" charset="0"/>
                        <a:cs typeface="Arial" panose="020B0604020202020204" pitchFamily="34" charset="0"/>
                      </a:endParaRPr>
                    </a:p>
                    <a:p>
                      <a:pPr>
                        <a:lnSpc>
                          <a:spcPct val="107000"/>
                        </a:lnSpc>
                        <a:spcAft>
                          <a:spcPts val="0"/>
                        </a:spcAft>
                      </a:pPr>
                      <a:r>
                        <a:rPr lang="en-ZA" sz="1100" b="1" kern="1200" dirty="0" smtClean="0">
                          <a:solidFill>
                            <a:srgbClr val="FFFFFF"/>
                          </a:solidFill>
                          <a:effectLst/>
                          <a:latin typeface="+mn-lt"/>
                          <a:ea typeface="Calibri" panose="020F0502020204030204" pitchFamily="34" charset="0"/>
                          <a:cs typeface="Arial" panose="020B0604020202020204" pitchFamily="34" charset="0"/>
                        </a:rPr>
                        <a:t>(between 2018 – 2023)</a:t>
                      </a:r>
                      <a:endParaRPr lang="en-ZA" sz="1100" dirty="0">
                        <a:effectLst/>
                        <a:latin typeface="+mn-lt"/>
                        <a:ea typeface="Calibri" panose="020F0502020204030204" pitchFamily="34" charset="0"/>
                        <a:cs typeface="Times New Roman" panose="02020603050405020304" pitchFamily="18" charset="0"/>
                      </a:endParaRPr>
                    </a:p>
                  </a:txBody>
                  <a:tcPr marT="45713" marB="457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a:lnSpc>
                          <a:spcPct val="107000"/>
                        </a:lnSpc>
                        <a:spcAft>
                          <a:spcPts val="0"/>
                        </a:spcAft>
                      </a:pPr>
                      <a:r>
                        <a:rPr lang="en-ZA" sz="1100" b="1" kern="1200" dirty="0">
                          <a:solidFill>
                            <a:srgbClr val="FFFFFF"/>
                          </a:solidFill>
                          <a:effectLst/>
                          <a:latin typeface="+mn-lt"/>
                          <a:ea typeface="Times New Roman" panose="02020603050405020304" pitchFamily="18" charset="0"/>
                          <a:cs typeface="Arial" panose="020B0604020202020204" pitchFamily="34" charset="0"/>
                        </a:rPr>
                        <a:t>Delegates </a:t>
                      </a:r>
                      <a:endParaRPr lang="en-ZA" sz="1100" dirty="0">
                        <a:effectLst/>
                        <a:latin typeface="+mn-lt"/>
                        <a:ea typeface="Calibri" panose="020F0502020204030204" pitchFamily="34" charset="0"/>
                        <a:cs typeface="Times New Roman" panose="02020603050405020304" pitchFamily="18" charset="0"/>
                      </a:endParaRPr>
                    </a:p>
                  </a:txBody>
                  <a:tcPr marT="45713" marB="457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a:lnSpc>
                          <a:spcPct val="107000"/>
                        </a:lnSpc>
                        <a:spcAft>
                          <a:spcPts val="0"/>
                        </a:spcAft>
                      </a:pPr>
                      <a:r>
                        <a:rPr lang="en-ZA" sz="1100" b="1" kern="1200" dirty="0">
                          <a:solidFill>
                            <a:srgbClr val="FFFFFF"/>
                          </a:solidFill>
                          <a:effectLst/>
                          <a:latin typeface="+mn-lt"/>
                          <a:ea typeface="Times New Roman" panose="02020603050405020304" pitchFamily="18" charset="0"/>
                          <a:cs typeface="Arial" panose="020B0604020202020204" pitchFamily="34" charset="0"/>
                        </a:rPr>
                        <a:t>Estimated Economic Impact </a:t>
                      </a:r>
                      <a:endParaRPr lang="en-ZA" sz="1100" dirty="0">
                        <a:effectLst/>
                        <a:latin typeface="+mn-lt"/>
                        <a:ea typeface="Calibri" panose="020F0502020204030204" pitchFamily="34" charset="0"/>
                        <a:cs typeface="Times New Roman" panose="02020603050405020304" pitchFamily="18" charset="0"/>
                      </a:endParaRPr>
                    </a:p>
                  </a:txBody>
                  <a:tcPr marT="45713" marB="457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 xmlns:a16="http://schemas.microsoft.com/office/drawing/2014/main" val="10000"/>
                  </a:ext>
                </a:extLst>
              </a:tr>
              <a:tr h="444313">
                <a:tc>
                  <a:txBody>
                    <a:bodyPr/>
                    <a:lstStyle/>
                    <a:p>
                      <a:pPr algn="r">
                        <a:lnSpc>
                          <a:spcPct val="107000"/>
                        </a:lnSpc>
                        <a:spcAft>
                          <a:spcPts val="0"/>
                        </a:spcAft>
                      </a:pPr>
                      <a:r>
                        <a:rPr lang="en-ZA" sz="1100" dirty="0" smtClean="0">
                          <a:effectLst/>
                          <a:latin typeface="Trebuchet MS" panose="020B0603020202020204" pitchFamily="34" charset="0"/>
                          <a:ea typeface="Calibri" panose="020F0502020204030204" pitchFamily="34" charset="0"/>
                          <a:cs typeface="Times New Roman" panose="02020603050405020304" pitchFamily="18" charset="0"/>
                        </a:rPr>
                        <a:t>137</a:t>
                      </a:r>
                      <a:endParaRPr lang="en-ZA"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a:lnSpc>
                          <a:spcPct val="107000"/>
                        </a:lnSpc>
                        <a:spcAft>
                          <a:spcPts val="0"/>
                        </a:spcAft>
                      </a:pPr>
                      <a:r>
                        <a:rPr lang="en-ZA" sz="1100" kern="12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138 111</a:t>
                      </a:r>
                      <a:endParaRPr lang="en-ZA"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a:lnSpc>
                          <a:spcPct val="107000"/>
                        </a:lnSpc>
                        <a:spcAft>
                          <a:spcPts val="0"/>
                        </a:spcAft>
                      </a:pPr>
                      <a:r>
                        <a:rPr lang="en-ZA" sz="11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R </a:t>
                      </a:r>
                      <a:r>
                        <a:rPr lang="en-ZA" sz="1100" kern="1200" dirty="0" smtClean="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2.1 b</a:t>
                      </a:r>
                      <a:endParaRPr lang="en-ZA"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0675579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52400" y="533400"/>
            <a:ext cx="8789719" cy="617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chemeClr val="accent4"/>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chemeClr val="accent4"/>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chemeClr val="accent4"/>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algn="just">
              <a:lnSpc>
                <a:spcPct val="107000"/>
              </a:lnSpc>
              <a:spcAft>
                <a:spcPts val="800"/>
              </a:spcAft>
              <a:buFont typeface="Wingdings" panose="05000000000000000000" pitchFamily="2" charset="2"/>
              <a:buChar char=""/>
              <a:tabLst>
                <a:tab pos="457200" algn="l"/>
              </a:tabLst>
            </a:pPr>
            <a:r>
              <a:rPr lang="en-US" sz="1400" b="0" dirty="0" smtClean="0">
                <a:latin typeface="+mn-lt"/>
                <a:ea typeface="Times New Roman" panose="02020603050405020304" pitchFamily="18" charset="0"/>
                <a:cs typeface="Times New Roman" panose="02020603050405020304" pitchFamily="18" charset="0"/>
              </a:rPr>
              <a:t>To </a:t>
            </a:r>
            <a:r>
              <a:rPr lang="en-US" sz="1400" b="0" dirty="0">
                <a:latin typeface="+mn-lt"/>
                <a:ea typeface="Times New Roman" panose="02020603050405020304" pitchFamily="18" charset="0"/>
                <a:cs typeface="Times New Roman" panose="02020603050405020304" pitchFamily="18" charset="0"/>
              </a:rPr>
              <a:t>maintain INDABA’s status as one of the top three exhibitions of its kind on the international travel trade tourism calendar, by countering the effect of competitor trade shows.</a:t>
            </a:r>
            <a:endParaRPr lang="en-ZA" sz="1400" b="0" dirty="0">
              <a:latin typeface="+mn-lt"/>
              <a:ea typeface="Times New Roman" panose="02020603050405020304" pitchFamily="18" charset="0"/>
              <a:cs typeface="Times New Roman" panose="02020603050405020304" pitchFamily="18" charset="0"/>
            </a:endParaRPr>
          </a:p>
          <a:p>
            <a:pPr marL="342900" lvl="0" algn="just">
              <a:lnSpc>
                <a:spcPct val="107000"/>
              </a:lnSpc>
              <a:spcAft>
                <a:spcPts val="800"/>
              </a:spcAft>
              <a:buFont typeface="Wingdings" panose="05000000000000000000" pitchFamily="2" charset="2"/>
              <a:buChar char=""/>
              <a:tabLst>
                <a:tab pos="457200" algn="l"/>
              </a:tabLst>
            </a:pPr>
            <a:r>
              <a:rPr lang="en-GB" sz="1400" b="0" dirty="0">
                <a:latin typeface="+mn-lt"/>
                <a:ea typeface="Times New Roman" panose="02020603050405020304" pitchFamily="18" charset="0"/>
                <a:cs typeface="Times New Roman" panose="02020603050405020304" pitchFamily="18" charset="0"/>
              </a:rPr>
              <a:t>To align all strategic partners and stakeholders from both government and the private sector to ensure that there is a focused partnership approach to create growth in the tourism sector. </a:t>
            </a:r>
            <a:endParaRPr lang="en-ZA" sz="1400" b="0" dirty="0">
              <a:latin typeface="+mn-lt"/>
              <a:ea typeface="Times New Roman" panose="02020603050405020304" pitchFamily="18" charset="0"/>
              <a:cs typeface="Times New Roman" panose="02020603050405020304" pitchFamily="18" charset="0"/>
            </a:endParaRPr>
          </a:p>
          <a:p>
            <a:pPr marL="342900" lvl="0" algn="just">
              <a:lnSpc>
                <a:spcPct val="107000"/>
              </a:lnSpc>
              <a:spcAft>
                <a:spcPts val="800"/>
              </a:spcAft>
              <a:buFont typeface="Wingdings" panose="05000000000000000000" pitchFamily="2" charset="2"/>
              <a:buChar char=""/>
              <a:tabLst>
                <a:tab pos="457200" algn="l"/>
              </a:tabLst>
            </a:pPr>
            <a:r>
              <a:rPr lang="en-GB" sz="1400" b="0" dirty="0">
                <a:latin typeface="+mn-lt"/>
                <a:ea typeface="Times New Roman" panose="02020603050405020304" pitchFamily="18" charset="0"/>
                <a:cs typeface="Times New Roman" panose="02020603050405020304" pitchFamily="18" charset="0"/>
              </a:rPr>
              <a:t>To ensure the right product mix was available to attract buyers, with a specific emphasis on developing the SMME tier of product for trade show readiness, in the form of the Hidden Gems and speed marketing initiatives.</a:t>
            </a:r>
            <a:endParaRPr lang="en-ZA" sz="1400" b="0" dirty="0">
              <a:latin typeface="+mn-lt"/>
              <a:ea typeface="Times New Roman" panose="02020603050405020304" pitchFamily="18" charset="0"/>
              <a:cs typeface="Times New Roman" panose="02020603050405020304" pitchFamily="18" charset="0"/>
            </a:endParaRPr>
          </a:p>
          <a:p>
            <a:pPr marL="342900" lvl="0" algn="just">
              <a:lnSpc>
                <a:spcPct val="107000"/>
              </a:lnSpc>
              <a:spcAft>
                <a:spcPts val="800"/>
              </a:spcAft>
              <a:buFont typeface="Wingdings" panose="05000000000000000000" pitchFamily="2" charset="2"/>
              <a:buChar char=""/>
              <a:tabLst>
                <a:tab pos="457200" algn="l"/>
              </a:tabLst>
            </a:pPr>
            <a:r>
              <a:rPr lang="en-GB" sz="1400" b="0" dirty="0">
                <a:latin typeface="+mn-lt"/>
                <a:ea typeface="Times New Roman" panose="02020603050405020304" pitchFamily="18" charset="0"/>
                <a:cs typeface="Times New Roman" panose="02020603050405020304" pitchFamily="18" charset="0"/>
              </a:rPr>
              <a:t>To showcase and promote Southern Africa as a prominent destination to the international market in an effective exhibition environment. </a:t>
            </a:r>
            <a:endParaRPr lang="en-ZA" sz="1400" b="0" dirty="0">
              <a:latin typeface="+mn-lt"/>
              <a:ea typeface="Times New Roman" panose="02020603050405020304" pitchFamily="18" charset="0"/>
              <a:cs typeface="Times New Roman" panose="02020603050405020304" pitchFamily="18" charset="0"/>
            </a:endParaRPr>
          </a:p>
          <a:p>
            <a:pPr marL="342900" lvl="0" algn="just">
              <a:lnSpc>
                <a:spcPct val="107000"/>
              </a:lnSpc>
              <a:spcAft>
                <a:spcPts val="800"/>
              </a:spcAft>
              <a:buFont typeface="Wingdings" panose="05000000000000000000" pitchFamily="2" charset="2"/>
              <a:buChar char=""/>
              <a:tabLst>
                <a:tab pos="457200" algn="l"/>
              </a:tabLst>
            </a:pPr>
            <a:r>
              <a:rPr lang="en-GB" sz="1400" b="0" dirty="0">
                <a:latin typeface="+mn-lt"/>
                <a:ea typeface="Times New Roman" panose="02020603050405020304" pitchFamily="18" charset="0"/>
                <a:cs typeface="Times New Roman" panose="02020603050405020304" pitchFamily="18" charset="0"/>
              </a:rPr>
              <a:t>To </a:t>
            </a:r>
            <a:r>
              <a:rPr lang="en-US" sz="1400" b="0" dirty="0">
                <a:latin typeface="+mn-lt"/>
                <a:ea typeface="Times New Roman" panose="02020603050405020304" pitchFamily="18" charset="0"/>
                <a:cs typeface="Times New Roman" panose="02020603050405020304" pitchFamily="18" charset="0"/>
              </a:rPr>
              <a:t>leverage on existing relationships with key local and international stakeholders to </a:t>
            </a:r>
            <a:r>
              <a:rPr lang="en-US" sz="1400" b="0" dirty="0" err="1">
                <a:latin typeface="+mn-lt"/>
                <a:ea typeface="Times New Roman" panose="02020603050405020304" pitchFamily="18" charset="0"/>
                <a:cs typeface="Times New Roman" panose="02020603050405020304" pitchFamily="18" charset="0"/>
              </a:rPr>
              <a:t>maximise</a:t>
            </a:r>
            <a:r>
              <a:rPr lang="en-US" sz="1400" b="0" dirty="0">
                <a:latin typeface="+mn-lt"/>
                <a:ea typeface="Times New Roman" panose="02020603050405020304" pitchFamily="18" charset="0"/>
                <a:cs typeface="Times New Roman" panose="02020603050405020304" pitchFamily="18" charset="0"/>
              </a:rPr>
              <a:t> awareness and to </a:t>
            </a:r>
            <a:r>
              <a:rPr lang="en-ZA" sz="1400" b="0" dirty="0">
                <a:latin typeface="+mn-lt"/>
                <a:ea typeface="Times New Roman" panose="02020603050405020304" pitchFamily="18" charset="0"/>
                <a:cs typeface="Times New Roman" panose="02020603050405020304" pitchFamily="18" charset="0"/>
              </a:rPr>
              <a:t>ensure that visitors, especially key buyers, were able to take maximum advantage of the opportunities and deals on offer – facilitating the “buyer/seller” networks and sustainable transactions. South African Tourism placed a greater focus on the training and development of exhibitors on the online diary and matchmaking system, the mobile app as well as well as product positioning in preparation for the show.</a:t>
            </a:r>
          </a:p>
          <a:p>
            <a:pPr marL="342900" lvl="0" algn="just">
              <a:lnSpc>
                <a:spcPct val="107000"/>
              </a:lnSpc>
              <a:spcAft>
                <a:spcPts val="800"/>
              </a:spcAft>
              <a:buFont typeface="Wingdings" panose="05000000000000000000" pitchFamily="2" charset="2"/>
              <a:buChar char=""/>
              <a:tabLst>
                <a:tab pos="457200" algn="l"/>
              </a:tabLst>
            </a:pPr>
            <a:r>
              <a:rPr lang="en-ZA" sz="1400" b="0" dirty="0">
                <a:latin typeface="+mn-lt"/>
                <a:ea typeface="Times New Roman" panose="02020603050405020304" pitchFamily="18" charset="0"/>
                <a:cs typeface="Times New Roman" panose="02020603050405020304" pitchFamily="18" charset="0"/>
              </a:rPr>
              <a:t>To aggressively grow the number of “quality” international buyers. This growth was to be sourced from South African Tourism’s key global markets, namely the UK, USA, Germany, France, the Netherlands, India, Japan, China, Australia, Canada, Kenya, Nigeria, Brazil and Africa.  South African Tourism entrenched stricter control measures for hosted buyers in particular, to ensure that the mandatory number of meetings per day were adhered to.</a:t>
            </a:r>
          </a:p>
          <a:p>
            <a:pPr marL="342900" lvl="0" algn="just">
              <a:lnSpc>
                <a:spcPct val="107000"/>
              </a:lnSpc>
              <a:spcAft>
                <a:spcPts val="800"/>
              </a:spcAft>
              <a:buFont typeface="Wingdings" panose="05000000000000000000" pitchFamily="2" charset="2"/>
              <a:buChar char=""/>
              <a:tabLst>
                <a:tab pos="457200" algn="l"/>
              </a:tabLst>
            </a:pPr>
            <a:r>
              <a:rPr lang="en-ZA" sz="1400" b="0" dirty="0">
                <a:latin typeface="+mn-lt"/>
                <a:ea typeface="Times New Roman" panose="02020603050405020304" pitchFamily="18" charset="0"/>
                <a:cs typeface="Times New Roman" panose="02020603050405020304" pitchFamily="18" charset="0"/>
              </a:rPr>
              <a:t>To align with the business objectives of exhibitors and become a conduit for exhibitors to </a:t>
            </a:r>
          </a:p>
          <a:p>
            <a:pPr marL="0" lvl="0" indent="0" algn="just">
              <a:lnSpc>
                <a:spcPct val="107000"/>
              </a:lnSpc>
              <a:spcAft>
                <a:spcPts val="800"/>
              </a:spcAft>
              <a:buNone/>
              <a:tabLst>
                <a:tab pos="457200" algn="l"/>
              </a:tabLst>
            </a:pPr>
            <a:r>
              <a:rPr lang="en-ZA" sz="1400" b="0" dirty="0" smtClean="0">
                <a:latin typeface="+mn-lt"/>
                <a:ea typeface="Times New Roman" panose="02020603050405020304" pitchFamily="18" charset="0"/>
                <a:cs typeface="Times New Roman" panose="02020603050405020304" pitchFamily="18" charset="0"/>
              </a:rPr>
              <a:t>       achieve </a:t>
            </a:r>
            <a:r>
              <a:rPr lang="en-ZA" sz="1400" b="0" dirty="0">
                <a:latin typeface="+mn-lt"/>
                <a:ea typeface="Times New Roman" panose="02020603050405020304" pitchFamily="18" charset="0"/>
                <a:cs typeface="Times New Roman" panose="02020603050405020304" pitchFamily="18" charset="0"/>
              </a:rPr>
              <a:t>real value and return on their investment.</a:t>
            </a:r>
            <a:endParaRPr lang="en-ZA" sz="1400" b="0" dirty="0">
              <a:effectLst/>
              <a:latin typeface="+mn-lt"/>
              <a:ea typeface="Times New Roman" panose="02020603050405020304" pitchFamily="18" charset="0"/>
              <a:cs typeface="Times New Roman" panose="02020603050405020304" pitchFamily="18" charset="0"/>
            </a:endParaRPr>
          </a:p>
        </p:txBody>
      </p:sp>
      <p:sp>
        <p:nvSpPr>
          <p:cNvPr id="8" name="TextBox 7"/>
          <p:cNvSpPr txBox="1"/>
          <p:nvPr/>
        </p:nvSpPr>
        <p:spPr>
          <a:xfrm>
            <a:off x="2819400" y="6553200"/>
            <a:ext cx="2895600" cy="261610"/>
          </a:xfrm>
          <a:prstGeom prst="rect">
            <a:avLst/>
          </a:prstGeom>
          <a:noFill/>
        </p:spPr>
        <p:txBody>
          <a:bodyPr wrap="square" rtlCol="0">
            <a:spAutoFit/>
          </a:bodyPr>
          <a:lstStyle/>
          <a:p>
            <a:pPr algn="ctr"/>
            <a:r>
              <a:rPr lang="en-ZA" sz="1050" dirty="0"/>
              <a:t>Annual Report </a:t>
            </a:r>
            <a:r>
              <a:rPr lang="en-ZA" sz="1050" dirty="0" smtClean="0">
                <a:latin typeface="+mj-lt"/>
              </a:rPr>
              <a:t>Page 43</a:t>
            </a:r>
            <a:endParaRPr lang="en-ZA" sz="1050" dirty="0">
              <a:latin typeface="+mj-lt"/>
            </a:endParaRPr>
          </a:p>
        </p:txBody>
      </p:sp>
      <p:sp>
        <p:nvSpPr>
          <p:cNvPr id="2" name="Title 1"/>
          <p:cNvSpPr>
            <a:spLocks noGrp="1"/>
          </p:cNvSpPr>
          <p:nvPr>
            <p:ph type="title"/>
          </p:nvPr>
        </p:nvSpPr>
        <p:spPr>
          <a:xfrm>
            <a:off x="228600" y="152400"/>
            <a:ext cx="8534400" cy="228600"/>
          </a:xfrm>
        </p:spPr>
        <p:txBody>
          <a:bodyPr/>
          <a:lstStyle/>
          <a:p>
            <a:r>
              <a:rPr lang="en-ZA" sz="2000" b="1" dirty="0" smtClean="0"/>
              <a:t>INDABA 2016: Objectives for INDABA 2016</a:t>
            </a:r>
            <a:endParaRPr lang="en-ZA" sz="2000" b="1" dirty="0"/>
          </a:p>
        </p:txBody>
      </p:sp>
    </p:spTree>
    <p:extLst>
      <p:ext uri="{BB962C8B-B14F-4D97-AF65-F5344CB8AC3E}">
        <p14:creationId xmlns:p14="http://schemas.microsoft.com/office/powerpoint/2010/main" val="1743562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6200" y="838201"/>
            <a:ext cx="8865919" cy="5254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chemeClr val="accent4"/>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chemeClr val="accent4"/>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chemeClr val="accent4"/>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0">
              <a:buClr>
                <a:srgbClr val="777777"/>
              </a:buClr>
              <a:buNone/>
            </a:pPr>
            <a:endParaRPr lang="en-ZA" sz="1400" dirty="0">
              <a:solidFill>
                <a:prstClr val="black"/>
              </a:solidFill>
              <a:latin typeface="Trebuchet MS"/>
            </a:endParaRPr>
          </a:p>
          <a:p>
            <a:pPr marL="628650" lvl="2" indent="-285750">
              <a:buClr>
                <a:srgbClr val="777777"/>
              </a:buClr>
            </a:pPr>
            <a:endParaRPr lang="en-ZA" sz="1400" dirty="0" smtClean="0">
              <a:solidFill>
                <a:prstClr val="black"/>
              </a:solidFill>
              <a:latin typeface="Trebuchet MS"/>
            </a:endParaRPr>
          </a:p>
          <a:p>
            <a:pPr marL="628650" lvl="2" indent="-285750">
              <a:buClr>
                <a:srgbClr val="777777"/>
              </a:buClr>
            </a:pPr>
            <a:endParaRPr lang="en-ZA" sz="1400" dirty="0" smtClean="0">
              <a:solidFill>
                <a:prstClr val="black"/>
              </a:solidFill>
              <a:latin typeface="Trebuchet MS"/>
            </a:endParaRPr>
          </a:p>
          <a:p>
            <a:pPr marL="3175" lvl="1" indent="0">
              <a:buClr>
                <a:srgbClr val="777777"/>
              </a:buClr>
              <a:buFont typeface="Wingdings" pitchFamily="2" charset="2"/>
              <a:buNone/>
            </a:pPr>
            <a:endParaRPr lang="en-ZA" sz="1800" dirty="0">
              <a:solidFill>
                <a:prstClr val="black"/>
              </a:solidFill>
            </a:endParaRPr>
          </a:p>
          <a:p>
            <a:pPr marL="628650" lvl="2" indent="-285750">
              <a:buClr>
                <a:srgbClr val="777777"/>
              </a:buClr>
            </a:pPr>
            <a:endParaRPr lang="en-ZA" sz="1400" dirty="0">
              <a:solidFill>
                <a:prstClr val="black"/>
              </a:solidFill>
            </a:endParaRPr>
          </a:p>
          <a:p>
            <a:pPr marL="628650" lvl="2" indent="-285750">
              <a:buClr>
                <a:srgbClr val="777777"/>
              </a:buClr>
            </a:pPr>
            <a:endParaRPr lang="en-ZA" sz="1400" dirty="0">
              <a:solidFill>
                <a:prstClr val="black"/>
              </a:solidFill>
            </a:endParaRPr>
          </a:p>
          <a:p>
            <a:pPr marL="628650" lvl="2" indent="-285750">
              <a:buClr>
                <a:srgbClr val="777777"/>
              </a:buClr>
            </a:pPr>
            <a:endParaRPr lang="en-ZA" sz="1400" dirty="0">
              <a:solidFill>
                <a:prstClr val="black"/>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349" y="838200"/>
            <a:ext cx="8629851" cy="5254577"/>
          </a:xfrm>
        </p:spPr>
      </p:pic>
      <p:sp>
        <p:nvSpPr>
          <p:cNvPr id="8" name="TextBox 7"/>
          <p:cNvSpPr txBox="1"/>
          <p:nvPr/>
        </p:nvSpPr>
        <p:spPr>
          <a:xfrm>
            <a:off x="2819400" y="6553200"/>
            <a:ext cx="2895600" cy="261610"/>
          </a:xfrm>
          <a:prstGeom prst="rect">
            <a:avLst/>
          </a:prstGeom>
          <a:noFill/>
        </p:spPr>
        <p:txBody>
          <a:bodyPr wrap="square" rtlCol="0">
            <a:spAutoFit/>
          </a:bodyPr>
          <a:lstStyle/>
          <a:p>
            <a:pPr algn="ctr"/>
            <a:r>
              <a:rPr lang="en-ZA" sz="1050" dirty="0"/>
              <a:t>Annual Report </a:t>
            </a:r>
            <a:r>
              <a:rPr lang="en-ZA" sz="1050" dirty="0" smtClean="0">
                <a:latin typeface="+mj-lt"/>
              </a:rPr>
              <a:t>Page 44</a:t>
            </a:r>
            <a:endParaRPr lang="en-ZA" sz="1050" dirty="0">
              <a:latin typeface="+mj-lt"/>
            </a:endParaRPr>
          </a:p>
        </p:txBody>
      </p:sp>
    </p:spTree>
    <p:extLst>
      <p:ext uri="{BB962C8B-B14F-4D97-AF65-F5344CB8AC3E}">
        <p14:creationId xmlns:p14="http://schemas.microsoft.com/office/powerpoint/2010/main" val="8976137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6200" y="838200"/>
            <a:ext cx="8865919" cy="5443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chemeClr val="accent4"/>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chemeClr val="accent4"/>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chemeClr val="accent4"/>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0">
              <a:buClr>
                <a:srgbClr val="777777"/>
              </a:buClr>
              <a:buNone/>
            </a:pPr>
            <a:endParaRPr lang="en-ZA" sz="1400" dirty="0">
              <a:solidFill>
                <a:prstClr val="black"/>
              </a:solidFill>
              <a:latin typeface="Trebuchet MS"/>
            </a:endParaRPr>
          </a:p>
          <a:p>
            <a:pPr marL="628650" lvl="2" indent="-285750">
              <a:buClr>
                <a:srgbClr val="777777"/>
              </a:buClr>
            </a:pPr>
            <a:endParaRPr lang="en-ZA" sz="1400" dirty="0" smtClean="0">
              <a:solidFill>
                <a:prstClr val="black"/>
              </a:solidFill>
              <a:latin typeface="Trebuchet MS"/>
            </a:endParaRPr>
          </a:p>
          <a:p>
            <a:pPr marL="628650" lvl="2" indent="-285750">
              <a:buClr>
                <a:srgbClr val="777777"/>
              </a:buClr>
            </a:pPr>
            <a:endParaRPr lang="en-ZA" sz="1400" dirty="0" smtClean="0">
              <a:solidFill>
                <a:prstClr val="black"/>
              </a:solidFill>
              <a:latin typeface="Trebuchet MS"/>
            </a:endParaRPr>
          </a:p>
          <a:p>
            <a:pPr marL="3175" lvl="1" indent="0">
              <a:buClr>
                <a:srgbClr val="777777"/>
              </a:buClr>
              <a:buFont typeface="Wingdings" pitchFamily="2" charset="2"/>
              <a:buNone/>
            </a:pPr>
            <a:endParaRPr lang="en-ZA" sz="1800" dirty="0">
              <a:solidFill>
                <a:prstClr val="black"/>
              </a:solidFill>
            </a:endParaRPr>
          </a:p>
          <a:p>
            <a:pPr marL="628650" lvl="2" indent="-285750">
              <a:buClr>
                <a:srgbClr val="777777"/>
              </a:buClr>
            </a:pPr>
            <a:endParaRPr lang="en-ZA" sz="1400" dirty="0">
              <a:solidFill>
                <a:prstClr val="black"/>
              </a:solidFill>
            </a:endParaRPr>
          </a:p>
          <a:p>
            <a:pPr marL="628650" lvl="2" indent="-285750">
              <a:buClr>
                <a:srgbClr val="777777"/>
              </a:buClr>
            </a:pPr>
            <a:endParaRPr lang="en-ZA" sz="1400" dirty="0">
              <a:solidFill>
                <a:prstClr val="black"/>
              </a:solidFill>
            </a:endParaRPr>
          </a:p>
          <a:p>
            <a:pPr marL="628650" lvl="2" indent="-285750">
              <a:buClr>
                <a:srgbClr val="777777"/>
              </a:buClr>
            </a:pPr>
            <a:endParaRPr lang="en-ZA" sz="1400" dirty="0">
              <a:solidFill>
                <a:prstClr val="black"/>
              </a:solidFill>
            </a:endParaRPr>
          </a:p>
        </p:txBody>
      </p:sp>
      <p:sp>
        <p:nvSpPr>
          <p:cNvPr id="8" name="TextBox 7"/>
          <p:cNvSpPr txBox="1"/>
          <p:nvPr/>
        </p:nvSpPr>
        <p:spPr>
          <a:xfrm>
            <a:off x="2819400" y="6553200"/>
            <a:ext cx="2895600" cy="261610"/>
          </a:xfrm>
          <a:prstGeom prst="rect">
            <a:avLst/>
          </a:prstGeom>
          <a:noFill/>
        </p:spPr>
        <p:txBody>
          <a:bodyPr wrap="square" rtlCol="0">
            <a:spAutoFit/>
          </a:bodyPr>
          <a:lstStyle/>
          <a:p>
            <a:pPr algn="ctr"/>
            <a:r>
              <a:rPr lang="en-ZA" sz="1050" dirty="0"/>
              <a:t>Annual Report </a:t>
            </a:r>
            <a:r>
              <a:rPr lang="en-ZA" sz="1050" dirty="0" smtClean="0">
                <a:latin typeface="+mj-lt"/>
              </a:rPr>
              <a:t>Page 44</a:t>
            </a:r>
            <a:endParaRPr lang="en-ZA" sz="1050" dirty="0">
              <a:latin typeface="+mj-lt"/>
            </a:endParaRPr>
          </a:p>
        </p:txBody>
      </p:sp>
      <p:sp>
        <p:nvSpPr>
          <p:cNvPr id="3" name="Title 2"/>
          <p:cNvSpPr>
            <a:spLocks noGrp="1"/>
          </p:cNvSpPr>
          <p:nvPr>
            <p:ph type="title"/>
          </p:nvPr>
        </p:nvSpPr>
        <p:spPr/>
        <p:txBody>
          <a:bodyPr/>
          <a:lstStyle/>
          <a:p>
            <a:r>
              <a:rPr lang="en-ZA" sz="2000" b="1" dirty="0" smtClean="0"/>
              <a:t>Lilizela Tourism Awards </a:t>
            </a:r>
            <a:endParaRPr lang="en-ZA" sz="2000" b="1" dirty="0"/>
          </a:p>
        </p:txBody>
      </p:sp>
      <p:sp>
        <p:nvSpPr>
          <p:cNvPr id="2" name="Content Placeholder 1"/>
          <p:cNvSpPr>
            <a:spLocks noGrp="1"/>
          </p:cNvSpPr>
          <p:nvPr>
            <p:ph idx="1"/>
          </p:nvPr>
        </p:nvSpPr>
        <p:spPr>
          <a:xfrm>
            <a:off x="381000" y="990600"/>
            <a:ext cx="8382000" cy="5181600"/>
          </a:xfrm>
        </p:spPr>
        <p:txBody>
          <a:bodyPr/>
          <a:lstStyle/>
          <a:p>
            <a:pPr algn="just"/>
            <a:r>
              <a:rPr lang="en-ZA" sz="1400" dirty="0" smtClean="0"/>
              <a:t>The </a:t>
            </a:r>
            <a:r>
              <a:rPr lang="en-ZA" sz="1400" dirty="0"/>
              <a:t>Lilizela Tourism Awards, launched by the Minister of Tourism in 2013, are regarded as  South Africa’s premier travel and tourism awards. </a:t>
            </a:r>
            <a:endParaRPr lang="en-ZA" sz="1400" dirty="0" smtClean="0"/>
          </a:p>
          <a:p>
            <a:pPr marL="0" indent="0" algn="just">
              <a:buNone/>
            </a:pPr>
            <a:endParaRPr lang="en-ZA" sz="1400" dirty="0"/>
          </a:p>
          <a:p>
            <a:pPr algn="just"/>
            <a:r>
              <a:rPr lang="en-ZA" sz="1400" dirty="0"/>
              <a:t>They aim to recognise and celebrate business excellence in tourism, and the contribution these establishments make to South Africa’s global competitiveness, GDP, job creation and black economic empowerment</a:t>
            </a:r>
            <a:r>
              <a:rPr lang="en-ZA" sz="1400" dirty="0" smtClean="0"/>
              <a:t>.</a:t>
            </a:r>
          </a:p>
          <a:p>
            <a:pPr marL="0" indent="0" algn="just">
              <a:buNone/>
            </a:pPr>
            <a:endParaRPr lang="en-ZA" sz="1400" dirty="0"/>
          </a:p>
          <a:p>
            <a:pPr algn="just"/>
            <a:r>
              <a:rPr lang="en-ZA" sz="1400" dirty="0"/>
              <a:t>In 2016 </a:t>
            </a:r>
            <a:r>
              <a:rPr lang="en-ZA" sz="1400" dirty="0" smtClean="0"/>
              <a:t>it </a:t>
            </a:r>
            <a:r>
              <a:rPr lang="en-ZA" sz="1400" dirty="0"/>
              <a:t>celebrated its fourth year and attracted 1 122 entries from all over the country. Of these, 589 finalists were selected nationwide and each province held its own awards ceremony, during which 265 provincial winners were awarded. </a:t>
            </a:r>
            <a:endParaRPr lang="en-ZA" sz="1400" dirty="0" smtClean="0"/>
          </a:p>
          <a:p>
            <a:pPr marL="0" indent="0" algn="just">
              <a:buNone/>
            </a:pPr>
            <a:endParaRPr lang="en-ZA" sz="1400" dirty="0"/>
          </a:p>
          <a:p>
            <a:pPr algn="just"/>
            <a:r>
              <a:rPr lang="en-ZA" sz="1400" dirty="0"/>
              <a:t>The provincial shortlist was further narrowed down, and a total of 54 national winners were honoured by the Minister of Tourism at a gala event on 16 October 2016. </a:t>
            </a:r>
            <a:endParaRPr lang="en-ZA" sz="1400" dirty="0" smtClean="0"/>
          </a:p>
          <a:p>
            <a:pPr marL="0" indent="0" algn="just">
              <a:buNone/>
            </a:pPr>
            <a:endParaRPr lang="en-ZA" sz="1400" dirty="0"/>
          </a:p>
          <a:p>
            <a:pPr algn="just"/>
            <a:r>
              <a:rPr lang="en-ZA" sz="1400" dirty="0"/>
              <a:t>Awards were made in a number of categories including the Service Excellence Award (with sub-categories Accommodation, Visitor Experience, Tourist Guides and Tour Operators); Entrepreneurship (for emerging tourism businesses); Sustainability and Good Governance.</a:t>
            </a:r>
          </a:p>
          <a:p>
            <a:pPr algn="just"/>
            <a:endParaRPr lang="en-ZA" sz="1400" dirty="0"/>
          </a:p>
        </p:txBody>
      </p:sp>
    </p:spTree>
    <p:extLst>
      <p:ext uri="{BB962C8B-B14F-4D97-AF65-F5344CB8AC3E}">
        <p14:creationId xmlns:p14="http://schemas.microsoft.com/office/powerpoint/2010/main" val="1248147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ChangeArrowheads="1"/>
          </p:cNvSpPr>
          <p:nvPr>
            <p:ph type="ctrTitle"/>
          </p:nvPr>
        </p:nvSpPr>
        <p:spPr>
          <a:xfrm>
            <a:off x="5410200" y="2565400"/>
            <a:ext cx="2978150" cy="2016125"/>
          </a:xfrm>
        </p:spPr>
        <p:txBody>
          <a:bodyPr/>
          <a:lstStyle/>
          <a:p>
            <a:pPr algn="ctr"/>
            <a:r>
              <a:rPr lang="en-US" altLang="en-US" sz="2000" b="1" dirty="0" smtClean="0"/>
              <a:t>Governance Information</a:t>
            </a:r>
          </a:p>
        </p:txBody>
      </p:sp>
      <p:sp>
        <p:nvSpPr>
          <p:cNvPr id="126979"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charset="-128"/>
              </a:rPr>
              <a:t>Slide no. </a:t>
            </a:r>
            <a:fld id="{543F5E6E-DA6F-470A-8BE2-6C7433EAC82D}" type="slidenum">
              <a:rPr lang="en-US" altLang="en-US" sz="700">
                <a:solidFill>
                  <a:srgbClr val="000000"/>
                </a:solidFill>
                <a:ea typeface="ヒラギノ角ゴ Pro W3" charset="-128"/>
              </a:rPr>
              <a:pPr>
                <a:spcBef>
                  <a:spcPct val="0"/>
                </a:spcBef>
                <a:buClrTx/>
                <a:buSzTx/>
                <a:buFontTx/>
                <a:buNone/>
              </a:pPr>
              <a:t>54</a:t>
            </a:fld>
            <a:endParaRPr lang="en-US" altLang="en-US" sz="700" dirty="0">
              <a:solidFill>
                <a:srgbClr val="000000"/>
              </a:solidFill>
              <a:ea typeface="ヒラギノ角ゴ Pro W3" charset="-128"/>
            </a:endParaRPr>
          </a:p>
        </p:txBody>
      </p:sp>
    </p:spTree>
    <p:extLst>
      <p:ext uri="{BB962C8B-B14F-4D97-AF65-F5344CB8AC3E}">
        <p14:creationId xmlns:p14="http://schemas.microsoft.com/office/powerpoint/2010/main" val="3330358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381000" y="379413"/>
            <a:ext cx="8382000" cy="457200"/>
          </a:xfrm>
        </p:spPr>
        <p:txBody>
          <a:bodyPr/>
          <a:lstStyle/>
          <a:p>
            <a:r>
              <a:rPr lang="en-ZA" altLang="en-US" sz="2000" b="1" dirty="0" smtClean="0"/>
              <a:t>South African Tourism Board</a:t>
            </a:r>
          </a:p>
        </p:txBody>
      </p:sp>
      <p:sp>
        <p:nvSpPr>
          <p:cNvPr id="3" name="Content Placeholder 2"/>
          <p:cNvSpPr>
            <a:spLocks noGrp="1"/>
          </p:cNvSpPr>
          <p:nvPr>
            <p:ph idx="1"/>
          </p:nvPr>
        </p:nvSpPr>
        <p:spPr>
          <a:xfrm>
            <a:off x="381000" y="801688"/>
            <a:ext cx="8540750" cy="5364162"/>
          </a:xfrm>
        </p:spPr>
        <p:txBody>
          <a:bodyPr/>
          <a:lstStyle/>
          <a:p>
            <a:pPr marL="0" indent="0" eaLnBrk="1" hangingPunct="1">
              <a:spcBef>
                <a:spcPct val="0"/>
              </a:spcBef>
              <a:buClrTx/>
              <a:buSzTx/>
              <a:buFont typeface="Arial" panose="020B0604020202020204" pitchFamily="34" charset="0"/>
              <a:buChar char="•"/>
              <a:defRPr/>
            </a:pPr>
            <a:endParaRPr lang="en-ZA" altLang="en-US" sz="1400" kern="1200" dirty="0" smtClean="0">
              <a:solidFill>
                <a:srgbClr val="000000"/>
              </a:solidFill>
              <a:ea typeface="ヒラギノ角ゴ Pro W3" pitchFamily="-84" charset="-128"/>
            </a:endParaRPr>
          </a:p>
          <a:p>
            <a:pPr algn="just">
              <a:spcBef>
                <a:spcPct val="0"/>
              </a:spcBef>
              <a:buClrTx/>
              <a:buSzTx/>
              <a:defRPr/>
            </a:pPr>
            <a:r>
              <a:rPr lang="en-ZA" altLang="en-US" sz="1400" kern="1200" dirty="0">
                <a:solidFill>
                  <a:srgbClr val="000000"/>
                </a:solidFill>
                <a:ea typeface="ヒラギノ角ゴ Pro W3" pitchFamily="-84" charset="-128"/>
              </a:rPr>
              <a:t>The Minister of Tourism, in terms of the Tourism Act of 2014, appoints South African Tourism Board members. The Board consists of not fewer than nine, and not more than 15 members. The Board further includes an official representing the Department of Tourism, also appointed by the </a:t>
            </a:r>
            <a:r>
              <a:rPr lang="en-ZA" altLang="en-US" sz="1400" kern="1200" dirty="0" smtClean="0">
                <a:solidFill>
                  <a:srgbClr val="000000"/>
                </a:solidFill>
                <a:ea typeface="ヒラギノ角ゴ Pro W3" pitchFamily="-84" charset="-128"/>
              </a:rPr>
              <a:t>Minister.</a:t>
            </a:r>
          </a:p>
          <a:p>
            <a:pPr algn="just">
              <a:spcBef>
                <a:spcPct val="0"/>
              </a:spcBef>
              <a:buClrTx/>
              <a:buSzTx/>
              <a:defRPr/>
            </a:pPr>
            <a:endParaRPr lang="en-ZA" altLang="en-US" sz="1400" kern="1200" dirty="0">
              <a:solidFill>
                <a:srgbClr val="000000"/>
              </a:solidFill>
              <a:ea typeface="ヒラギノ角ゴ Pro W3" pitchFamily="-84" charset="-128"/>
            </a:endParaRPr>
          </a:p>
          <a:p>
            <a:pPr algn="just">
              <a:spcBef>
                <a:spcPct val="0"/>
              </a:spcBef>
              <a:buClrTx/>
              <a:buSzTx/>
              <a:defRPr/>
            </a:pPr>
            <a:r>
              <a:rPr lang="en-ZA" altLang="en-US" sz="1400" kern="1200" dirty="0" smtClean="0">
                <a:solidFill>
                  <a:srgbClr val="000000"/>
                </a:solidFill>
                <a:ea typeface="ヒラギノ角ゴ Pro W3" pitchFamily="-84" charset="-128"/>
              </a:rPr>
              <a:t>The </a:t>
            </a:r>
            <a:r>
              <a:rPr lang="en-ZA" altLang="en-US" sz="1400" kern="1200" dirty="0">
                <a:solidFill>
                  <a:srgbClr val="000000"/>
                </a:solidFill>
                <a:ea typeface="ヒラギノ角ゴ Pro W3" pitchFamily="-84" charset="-128"/>
              </a:rPr>
              <a:t>Board, in its capacity as the Accounting Authority of South African Tourism, is charged with responsibility for oversight of governance. It is responsible for setting the strategic direction of the organisation through the establishment of strategic objectives and key policies, and monitors the implementation of strategies and policies through a structured </a:t>
            </a:r>
            <a:r>
              <a:rPr lang="en-ZA" altLang="en-US" sz="1400" kern="1200" dirty="0" smtClean="0">
                <a:solidFill>
                  <a:srgbClr val="000000"/>
                </a:solidFill>
                <a:ea typeface="ヒラギノ角ゴ Pro W3" pitchFamily="-84" charset="-128"/>
              </a:rPr>
              <a:t>approach. The </a:t>
            </a:r>
            <a:r>
              <a:rPr lang="en-ZA" altLang="en-US" sz="1400" kern="1200" dirty="0">
                <a:solidFill>
                  <a:srgbClr val="000000"/>
                </a:solidFill>
                <a:ea typeface="ヒラギノ角ゴ Pro W3" pitchFamily="-84" charset="-128"/>
              </a:rPr>
              <a:t>Board has the authority to lead, control, manage and conduct the business of South African Tourism. </a:t>
            </a:r>
            <a:endParaRPr lang="en-ZA" altLang="en-US" sz="1400" kern="1200" dirty="0" smtClean="0">
              <a:solidFill>
                <a:srgbClr val="000000"/>
              </a:solidFill>
              <a:ea typeface="ヒラギノ角ゴ Pro W3" pitchFamily="-84" charset="-128"/>
            </a:endParaRPr>
          </a:p>
          <a:p>
            <a:pPr algn="just">
              <a:spcBef>
                <a:spcPct val="0"/>
              </a:spcBef>
              <a:buClrTx/>
              <a:buSzTx/>
              <a:defRPr/>
            </a:pPr>
            <a:endParaRPr lang="en-ZA" altLang="en-US" sz="1400" kern="1200" dirty="0">
              <a:solidFill>
                <a:srgbClr val="000000"/>
              </a:solidFill>
              <a:ea typeface="ヒラギノ角ゴ Pro W3" pitchFamily="-84" charset="-128"/>
            </a:endParaRPr>
          </a:p>
          <a:p>
            <a:pPr algn="just">
              <a:spcBef>
                <a:spcPct val="0"/>
              </a:spcBef>
              <a:buClrTx/>
              <a:buSzTx/>
              <a:defRPr/>
            </a:pPr>
            <a:r>
              <a:rPr lang="en-ZA" altLang="en-US" sz="1400" kern="1200" dirty="0" smtClean="0">
                <a:solidFill>
                  <a:srgbClr val="000000"/>
                </a:solidFill>
                <a:ea typeface="ヒラギノ角ゴ Pro W3" pitchFamily="-84" charset="-128"/>
              </a:rPr>
              <a:t>The </a:t>
            </a:r>
            <a:r>
              <a:rPr lang="en-ZA" altLang="en-US" sz="1400" kern="1200" dirty="0">
                <a:solidFill>
                  <a:srgbClr val="000000"/>
                </a:solidFill>
                <a:ea typeface="ヒラギノ角ゴ Pro W3" pitchFamily="-84" charset="-128"/>
              </a:rPr>
              <a:t>Board meets quarterly or more frequently if circumstances require. It monitors the executive management by ensuring that all material matters are subject to Board approval. Members of the Executive Committee attend Board meetings by invitation. </a:t>
            </a:r>
            <a:endParaRPr lang="en-ZA" altLang="en-US" sz="1400" kern="1200" dirty="0" smtClean="0">
              <a:solidFill>
                <a:srgbClr val="000000"/>
              </a:solidFill>
              <a:ea typeface="ヒラギノ角ゴ Pro W3" pitchFamily="-84" charset="-128"/>
            </a:endParaRPr>
          </a:p>
          <a:p>
            <a:pPr algn="just">
              <a:spcBef>
                <a:spcPct val="0"/>
              </a:spcBef>
              <a:buClrTx/>
              <a:buSzTx/>
              <a:defRPr/>
            </a:pPr>
            <a:endParaRPr lang="en-ZA" altLang="en-US" sz="1400" kern="1200" dirty="0">
              <a:solidFill>
                <a:srgbClr val="000000"/>
              </a:solidFill>
              <a:ea typeface="ヒラギノ角ゴ Pro W3" pitchFamily="-84" charset="-128"/>
            </a:endParaRPr>
          </a:p>
          <a:p>
            <a:pPr algn="just">
              <a:spcBef>
                <a:spcPct val="0"/>
              </a:spcBef>
              <a:buClrTx/>
              <a:buSzTx/>
              <a:defRPr/>
            </a:pPr>
            <a:r>
              <a:rPr lang="en-ZA" altLang="en-US" sz="1400" kern="1200" dirty="0" smtClean="0">
                <a:solidFill>
                  <a:srgbClr val="000000"/>
                </a:solidFill>
                <a:ea typeface="ヒラギノ角ゴ Pro W3" pitchFamily="-84" charset="-128"/>
              </a:rPr>
              <a:t>The </a:t>
            </a:r>
            <a:r>
              <a:rPr lang="en-ZA" altLang="en-US" sz="1400" kern="1200" dirty="0">
                <a:solidFill>
                  <a:srgbClr val="000000"/>
                </a:solidFill>
                <a:ea typeface="ヒラギノ角ゴ Pro W3" pitchFamily="-84" charset="-128"/>
              </a:rPr>
              <a:t>Board members fulfil their roles, duties and functions with due regard to the fiduciary responsibilities bestowed on them in line with the Tourism Act. The Board members have a duty to become fully acquainted with all issues pertaining to the operations of South African Tourism to enable them to properly fulfil their duties. </a:t>
            </a:r>
            <a:endParaRPr lang="en-ZA" altLang="en-US" sz="1400" kern="1200" dirty="0" smtClean="0">
              <a:solidFill>
                <a:srgbClr val="000000"/>
              </a:solidFill>
              <a:ea typeface="ヒラギノ角ゴ Pro W3" pitchFamily="-84" charset="-128"/>
            </a:endParaRPr>
          </a:p>
          <a:p>
            <a:pPr algn="just">
              <a:spcBef>
                <a:spcPct val="0"/>
              </a:spcBef>
              <a:buClrTx/>
              <a:buSzTx/>
              <a:defRPr/>
            </a:pPr>
            <a:endParaRPr lang="en-ZA" altLang="en-US" sz="1400" kern="1200" dirty="0">
              <a:solidFill>
                <a:srgbClr val="000000"/>
              </a:solidFill>
              <a:ea typeface="ヒラギノ角ゴ Pro W3" pitchFamily="-84" charset="-128"/>
            </a:endParaRPr>
          </a:p>
          <a:p>
            <a:pPr algn="just">
              <a:spcBef>
                <a:spcPct val="0"/>
              </a:spcBef>
              <a:buClrTx/>
              <a:buSzTx/>
              <a:defRPr/>
            </a:pPr>
            <a:r>
              <a:rPr lang="en-ZA" altLang="en-US" sz="1400" kern="1200" dirty="0" smtClean="0">
                <a:solidFill>
                  <a:srgbClr val="000000"/>
                </a:solidFill>
                <a:ea typeface="ヒラギノ角ゴ Pro W3" pitchFamily="-84" charset="-128"/>
              </a:rPr>
              <a:t>As </a:t>
            </a:r>
            <a:r>
              <a:rPr lang="en-ZA" altLang="en-US" sz="1400" kern="1200" dirty="0">
                <a:solidFill>
                  <a:srgbClr val="000000"/>
                </a:solidFill>
                <a:ea typeface="ヒラギノ角ゴ Pro W3" pitchFamily="-84" charset="-128"/>
              </a:rPr>
              <a:t>required by the King III guideline, all Board members have access to the advice and services of the company secretary and are entitled to seek independent professional advice concerning the affairs of South African Tourism. </a:t>
            </a:r>
            <a:endParaRPr lang="en-US" altLang="en-US" sz="1400" kern="1200" dirty="0">
              <a:solidFill>
                <a:srgbClr val="000000"/>
              </a:solidFill>
              <a:ea typeface="ヒラギノ角ゴ Pro W3" pitchFamily="-84" charset="-128"/>
            </a:endParaRPr>
          </a:p>
          <a:p>
            <a:pPr marL="0" indent="0" algn="just" eaLnBrk="1" hangingPunct="1">
              <a:spcBef>
                <a:spcPct val="0"/>
              </a:spcBef>
              <a:buClrTx/>
              <a:buSzTx/>
              <a:buFont typeface="Times" panose="02020603050405020304" pitchFamily="18" charset="0"/>
              <a:buNone/>
              <a:defRPr/>
            </a:pPr>
            <a:endParaRPr lang="en-ZA" altLang="en-US" kern="1200" dirty="0" smtClean="0">
              <a:solidFill>
                <a:srgbClr val="000000"/>
              </a:solidFill>
              <a:ea typeface="ヒラギノ角ゴ Pro W3" pitchFamily="-84" charset="-128"/>
            </a:endParaRPr>
          </a:p>
          <a:p>
            <a:pPr marL="0" indent="0" algn="just" eaLnBrk="1" hangingPunct="1">
              <a:spcBef>
                <a:spcPct val="0"/>
              </a:spcBef>
              <a:buClrTx/>
              <a:buSzTx/>
              <a:buNone/>
              <a:defRPr/>
            </a:pPr>
            <a:endParaRPr lang="en-ZA" altLang="en-US" kern="1200" dirty="0">
              <a:solidFill>
                <a:srgbClr val="000000"/>
              </a:solidFill>
              <a:ea typeface="ヒラギノ角ゴ Pro W3" pitchFamily="-84" charset="-128"/>
            </a:endParaRPr>
          </a:p>
          <a:p>
            <a:pPr marL="0" indent="0" eaLnBrk="1" hangingPunct="1">
              <a:spcBef>
                <a:spcPct val="0"/>
              </a:spcBef>
              <a:buClrTx/>
              <a:buSzTx/>
              <a:buFont typeface="Arial" panose="020B0604020202020204" pitchFamily="34" charset="0"/>
              <a:buChar char="•"/>
              <a:defRPr/>
            </a:pPr>
            <a:endParaRPr lang="en-ZA" altLang="en-US" kern="1200" dirty="0" smtClean="0">
              <a:solidFill>
                <a:srgbClr val="000000"/>
              </a:solidFill>
              <a:ea typeface="ヒラギノ角ゴ Pro W3" pitchFamily="-84" charset="-128"/>
            </a:endParaRPr>
          </a:p>
          <a:p>
            <a:pPr marL="0" indent="0" algn="ctr" eaLnBrk="1" hangingPunct="1">
              <a:spcBef>
                <a:spcPct val="0"/>
              </a:spcBef>
              <a:buClrTx/>
              <a:buSzTx/>
              <a:buFont typeface="Times" pitchFamily="-84" charset="0"/>
              <a:buNone/>
              <a:defRPr/>
            </a:pPr>
            <a:endParaRPr lang="en-ZA" altLang="en-US" kern="1200" dirty="0" smtClean="0">
              <a:solidFill>
                <a:srgbClr val="000000"/>
              </a:solidFill>
              <a:ea typeface="ヒラギノ角ゴ Pro W3" pitchFamily="-84" charset="-128"/>
            </a:endParaRPr>
          </a:p>
        </p:txBody>
      </p:sp>
      <p:sp>
        <p:nvSpPr>
          <p:cNvPr id="2" name="TextBox 1"/>
          <p:cNvSpPr txBox="1"/>
          <p:nvPr/>
        </p:nvSpPr>
        <p:spPr>
          <a:xfrm>
            <a:off x="2590800" y="5715000"/>
            <a:ext cx="184731" cy="461665"/>
          </a:xfrm>
          <a:prstGeom prst="rect">
            <a:avLst/>
          </a:prstGeom>
          <a:noFill/>
        </p:spPr>
        <p:txBody>
          <a:bodyPr wrap="none" rtlCol="0">
            <a:spAutoFit/>
          </a:bodyPr>
          <a:lstStyle/>
          <a:p>
            <a:endParaRPr lang="en-ZA" dirty="0">
              <a:solidFill>
                <a:srgbClr val="000000"/>
              </a:solidFill>
            </a:endParaRPr>
          </a:p>
        </p:txBody>
      </p:sp>
      <p:sp>
        <p:nvSpPr>
          <p:cNvPr id="5" name="TextBox 4"/>
          <p:cNvSpPr txBox="1"/>
          <p:nvPr/>
        </p:nvSpPr>
        <p:spPr>
          <a:xfrm>
            <a:off x="3810000" y="6477000"/>
            <a:ext cx="20574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52  </a:t>
            </a:r>
            <a:endParaRPr lang="en-ZA" sz="1100" dirty="0">
              <a:solidFill>
                <a:srgbClr val="000000"/>
              </a:solidFill>
            </a:endParaRPr>
          </a:p>
        </p:txBody>
      </p:sp>
    </p:spTree>
    <p:extLst>
      <p:ext uri="{BB962C8B-B14F-4D97-AF65-F5344CB8AC3E}">
        <p14:creationId xmlns:p14="http://schemas.microsoft.com/office/powerpoint/2010/main" val="40541353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0"/>
              </a:spcAft>
            </a:pPr>
            <a:r>
              <a:rPr lang="en-ZA" sz="2000" b="1" dirty="0" smtClean="0">
                <a:latin typeface="+mn-lt"/>
                <a:ea typeface="Times New Roman" panose="02020603050405020304" pitchFamily="18" charset="0"/>
                <a:cs typeface="Arial" panose="020B0604020202020204" pitchFamily="34" charset="0"/>
              </a:rPr>
              <a:t>Board Meeting Attendance for 01 April 2016 to 31 March 2017</a:t>
            </a:r>
            <a:r>
              <a:rPr lang="en-ZA" sz="1600" dirty="0">
                <a:latin typeface="Calibri" panose="020F0502020204030204" pitchFamily="34" charset="0"/>
                <a:ea typeface="Times New Roman" panose="02020603050405020304" pitchFamily="18" charset="0"/>
                <a:cs typeface="Times New Roman" panose="02020603050405020304" pitchFamily="18" charset="0"/>
              </a:rPr>
              <a:t/>
            </a:r>
            <a:br>
              <a:rPr lang="en-ZA" sz="1600" dirty="0">
                <a:latin typeface="Calibri" panose="020F0502020204030204" pitchFamily="34" charset="0"/>
                <a:ea typeface="Times New Roman" panose="02020603050405020304" pitchFamily="18" charset="0"/>
                <a:cs typeface="Times New Roman" panose="02020603050405020304" pitchFamily="18" charset="0"/>
              </a:rPr>
            </a:br>
            <a:endParaRPr lang="en-ZA" dirty="0"/>
          </a:p>
        </p:txBody>
      </p:sp>
      <p:sp>
        <p:nvSpPr>
          <p:cNvPr id="5" name="TextBox 4"/>
          <p:cNvSpPr txBox="1"/>
          <p:nvPr/>
        </p:nvSpPr>
        <p:spPr>
          <a:xfrm>
            <a:off x="3810000" y="6520190"/>
            <a:ext cx="20574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60</a:t>
            </a:r>
            <a:endParaRPr lang="en-ZA" sz="1100" dirty="0">
              <a:solidFill>
                <a:srgbClr val="0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93955954"/>
              </p:ext>
            </p:extLst>
          </p:nvPr>
        </p:nvGraphicFramePr>
        <p:xfrm>
          <a:off x="381002" y="685801"/>
          <a:ext cx="8610598" cy="5803341"/>
        </p:xfrm>
        <a:graphic>
          <a:graphicData uri="http://schemas.openxmlformats.org/drawingml/2006/table">
            <a:tbl>
              <a:tblPr firstRow="1" firstCol="1" bandRow="1" bandCol="1"/>
              <a:tblGrid>
                <a:gridCol w="2053905">
                  <a:extLst>
                    <a:ext uri="{9D8B030D-6E8A-4147-A177-3AD203B41FA5}">
                      <a16:colId xmlns="" xmlns:a16="http://schemas.microsoft.com/office/drawing/2014/main" val="2868886787"/>
                    </a:ext>
                  </a:extLst>
                </a:gridCol>
                <a:gridCol w="1026952">
                  <a:extLst>
                    <a:ext uri="{9D8B030D-6E8A-4147-A177-3AD203B41FA5}">
                      <a16:colId xmlns="" xmlns:a16="http://schemas.microsoft.com/office/drawing/2014/main" val="2161993028"/>
                    </a:ext>
                  </a:extLst>
                </a:gridCol>
                <a:gridCol w="1105948">
                  <a:extLst>
                    <a:ext uri="{9D8B030D-6E8A-4147-A177-3AD203B41FA5}">
                      <a16:colId xmlns="" xmlns:a16="http://schemas.microsoft.com/office/drawing/2014/main" val="36408537"/>
                    </a:ext>
                  </a:extLst>
                </a:gridCol>
                <a:gridCol w="1105948">
                  <a:extLst>
                    <a:ext uri="{9D8B030D-6E8A-4147-A177-3AD203B41FA5}">
                      <a16:colId xmlns="" xmlns:a16="http://schemas.microsoft.com/office/drawing/2014/main" val="2166022461"/>
                    </a:ext>
                  </a:extLst>
                </a:gridCol>
                <a:gridCol w="994241">
                  <a:extLst>
                    <a:ext uri="{9D8B030D-6E8A-4147-A177-3AD203B41FA5}">
                      <a16:colId xmlns="" xmlns:a16="http://schemas.microsoft.com/office/drawing/2014/main" val="2598155243"/>
                    </a:ext>
                  </a:extLst>
                </a:gridCol>
                <a:gridCol w="1229839">
                  <a:extLst>
                    <a:ext uri="{9D8B030D-6E8A-4147-A177-3AD203B41FA5}">
                      <a16:colId xmlns="" xmlns:a16="http://schemas.microsoft.com/office/drawing/2014/main" val="2959914733"/>
                    </a:ext>
                  </a:extLst>
                </a:gridCol>
                <a:gridCol w="1093765">
                  <a:extLst>
                    <a:ext uri="{9D8B030D-6E8A-4147-A177-3AD203B41FA5}">
                      <a16:colId xmlns="" xmlns:a16="http://schemas.microsoft.com/office/drawing/2014/main" val="3536580587"/>
                    </a:ext>
                  </a:extLst>
                </a:gridCol>
              </a:tblGrid>
              <a:tr h="777879">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NAME</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BOARD MEETING</a:t>
                      </a:r>
                      <a:endParaRPr lang="en-ZA" sz="1050" dirty="0">
                        <a:effectLst/>
                        <a:latin typeface="+mj-lt"/>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31 May 2016</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BOARD LEKGOTLA</a:t>
                      </a:r>
                      <a:endParaRPr lang="en-ZA" sz="1050" dirty="0">
                        <a:effectLst/>
                        <a:latin typeface="+mj-lt"/>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22-24 August 2016</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BOARD MEETING</a:t>
                      </a:r>
                      <a:endParaRPr lang="en-ZA" sz="1050" dirty="0">
                        <a:effectLst/>
                        <a:latin typeface="+mj-lt"/>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23 November 2016</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SPECIAL</a:t>
                      </a:r>
                      <a:endParaRPr lang="en-ZA" sz="1050" dirty="0">
                        <a:effectLst/>
                        <a:latin typeface="+mj-lt"/>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BOARD MEETING</a:t>
                      </a:r>
                      <a:endParaRPr lang="en-ZA" sz="1050" dirty="0">
                        <a:effectLst/>
                        <a:latin typeface="+mj-lt"/>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26 January 2017</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BOARD MEETING</a:t>
                      </a:r>
                      <a:endParaRPr lang="en-ZA" sz="1050" dirty="0">
                        <a:effectLst/>
                        <a:latin typeface="+mj-lt"/>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15 March 2017</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SPECIAL BOARD MEETING</a:t>
                      </a:r>
                      <a:endParaRPr lang="en-ZA" sz="1050" dirty="0">
                        <a:effectLst/>
                        <a:latin typeface="+mj-lt"/>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29 March 2017</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72756549"/>
                  </a:ext>
                </a:extLst>
              </a:tr>
              <a:tr h="758973">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Tanya Abrahamse</a:t>
                      </a:r>
                      <a:endParaRPr lang="en-ZA" sz="1050" dirty="0">
                        <a:effectLst/>
                        <a:latin typeface="+mj-lt"/>
                        <a:ea typeface="Times New Roman" panose="02020603050405020304" pitchFamily="18" charset="0"/>
                        <a:cs typeface="Times New Roman" panose="02020603050405020304" pitchFamily="18" charset="0"/>
                      </a:endParaRPr>
                    </a:p>
                    <a:p>
                      <a:pPr algn="just">
                        <a:spcAft>
                          <a:spcPts val="0"/>
                        </a:spcAft>
                      </a:pPr>
                      <a:r>
                        <a:rPr lang="en-ZA" sz="1050" i="1" dirty="0">
                          <a:effectLst/>
                          <a:latin typeface="+mj-lt"/>
                          <a:ea typeface="Times New Roman" panose="02020603050405020304" pitchFamily="18" charset="0"/>
                          <a:cs typeface="Times New Roman" panose="02020603050405020304" pitchFamily="18" charset="0"/>
                        </a:rPr>
                        <a:t>(appointed acting chairperson on 27 October 2015 and Chairperson on 7 April 2016)</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5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5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5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50"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10323328"/>
                  </a:ext>
                </a:extLst>
              </a:tr>
              <a:tr h="574526">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Thebe Ikalafeng</a:t>
                      </a:r>
                      <a:endParaRPr lang="en-ZA" sz="1050" dirty="0">
                        <a:effectLst/>
                        <a:latin typeface="+mj-lt"/>
                        <a:ea typeface="Times New Roman" panose="02020603050405020304" pitchFamily="18" charset="0"/>
                        <a:cs typeface="Times New Roman" panose="02020603050405020304" pitchFamily="18" charset="0"/>
                      </a:endParaRPr>
                    </a:p>
                    <a:p>
                      <a:pPr algn="just">
                        <a:spcAft>
                          <a:spcPts val="0"/>
                        </a:spcAft>
                      </a:pPr>
                      <a:r>
                        <a:rPr lang="en-ZA" sz="1050" i="1" dirty="0">
                          <a:effectLst/>
                          <a:latin typeface="+mj-lt"/>
                          <a:ea typeface="Times New Roman" panose="02020603050405020304" pitchFamily="18" charset="0"/>
                          <a:cs typeface="Times New Roman" panose="02020603050405020304" pitchFamily="18" charset="0"/>
                        </a:rPr>
                        <a:t>(appointed Deputy Chairperson on 7 April 2016)</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73112077"/>
                  </a:ext>
                </a:extLst>
              </a:tr>
              <a:tr h="304800">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Ayanda Ntsaluba</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81692193"/>
                  </a:ext>
                </a:extLst>
              </a:tr>
              <a:tr h="228600">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Graham Wood</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29776526"/>
                  </a:ext>
                </a:extLst>
              </a:tr>
              <a:tr h="311151">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Chichi Maponya</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7156525"/>
                  </a:ext>
                </a:extLst>
              </a:tr>
              <a:tr h="311151">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Oregan Hoskins</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2868868"/>
                  </a:ext>
                </a:extLst>
              </a:tr>
              <a:tr h="160653">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Michelle Constant</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44475736"/>
                  </a:ext>
                </a:extLst>
              </a:tr>
              <a:tr h="199414">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Colin Bell</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59701555"/>
                  </a:ext>
                </a:extLst>
              </a:tr>
              <a:tr h="160653">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Amor Malan</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727208"/>
                  </a:ext>
                </a:extLst>
              </a:tr>
              <a:tr h="311151">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Judy Nwokedi</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76092776"/>
                  </a:ext>
                </a:extLst>
              </a:tr>
              <a:tr h="160653">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Mmaditonki Setwaba</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62910249"/>
                  </a:ext>
                </a:extLst>
              </a:tr>
              <a:tr h="498283">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Yacoob Abba Omar</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12604802"/>
                  </a:ext>
                </a:extLst>
              </a:tr>
              <a:tr h="498283">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Enver Duminy</a:t>
                      </a:r>
                      <a:endParaRPr lang="en-ZA" sz="1050" dirty="0">
                        <a:effectLst/>
                        <a:latin typeface="+mj-lt"/>
                        <a:ea typeface="Times New Roman" panose="02020603050405020304" pitchFamily="18" charset="0"/>
                        <a:cs typeface="Times New Roman" panose="02020603050405020304" pitchFamily="18" charset="0"/>
                      </a:endParaRPr>
                    </a:p>
                    <a:p>
                      <a:pPr algn="just">
                        <a:spcAft>
                          <a:spcPts val="0"/>
                        </a:spcAft>
                      </a:pPr>
                      <a:r>
                        <a:rPr lang="en-ZA" sz="1050" i="1" dirty="0">
                          <a:effectLst/>
                          <a:latin typeface="+mj-lt"/>
                          <a:ea typeface="Times New Roman" panose="02020603050405020304" pitchFamily="18" charset="0"/>
                          <a:cs typeface="Times New Roman" panose="02020603050405020304" pitchFamily="18" charset="0"/>
                        </a:rPr>
                        <a:t>(appointed on 26 August 2016)</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4192213"/>
                  </a:ext>
                </a:extLst>
              </a:tr>
              <a:tr h="498283">
                <a:tc>
                  <a:txBody>
                    <a:bodyPr/>
                    <a:lstStyle/>
                    <a:p>
                      <a:pPr algn="just">
                        <a:spcAft>
                          <a:spcPts val="0"/>
                        </a:spcAft>
                      </a:pPr>
                      <a:r>
                        <a:rPr lang="en-ZA" sz="1050" b="1" dirty="0">
                          <a:effectLst/>
                          <a:latin typeface="+mj-lt"/>
                          <a:ea typeface="Times New Roman" panose="02020603050405020304" pitchFamily="18" charset="0"/>
                          <a:cs typeface="Times New Roman" panose="02020603050405020304" pitchFamily="18" charset="0"/>
                        </a:rPr>
                        <a:t>Mmatsatsi Ramawela</a:t>
                      </a:r>
                      <a:endParaRPr lang="en-ZA" sz="1050" dirty="0">
                        <a:effectLst/>
                        <a:latin typeface="+mj-lt"/>
                        <a:ea typeface="Times New Roman" panose="02020603050405020304" pitchFamily="18" charset="0"/>
                        <a:cs typeface="Times New Roman" panose="02020603050405020304" pitchFamily="18" charset="0"/>
                      </a:endParaRPr>
                    </a:p>
                    <a:p>
                      <a:pPr algn="just">
                        <a:spcAft>
                          <a:spcPts val="0"/>
                        </a:spcAft>
                      </a:pPr>
                      <a:r>
                        <a:rPr lang="en-ZA" sz="1050" i="1" dirty="0">
                          <a:effectLst/>
                          <a:latin typeface="+mj-lt"/>
                          <a:ea typeface="Times New Roman" panose="02020603050405020304" pitchFamily="18" charset="0"/>
                          <a:cs typeface="Times New Roman" panose="02020603050405020304" pitchFamily="18" charset="0"/>
                        </a:rPr>
                        <a:t>(appointed on 26 August 2016)</a:t>
                      </a:r>
                      <a:endParaRPr lang="en-ZA" sz="1050" dirty="0">
                        <a:effectLst/>
                        <a:latin typeface="+mj-lt"/>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 </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O</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050" b="1" dirty="0">
                          <a:effectLst/>
                          <a:latin typeface="Wingdings 2" panose="05020102010507070707" pitchFamily="18" charset="2"/>
                          <a:ea typeface="Times New Roman" panose="02020603050405020304" pitchFamily="18" charset="0"/>
                          <a:cs typeface="Times New Roman" panose="02020603050405020304" pitchFamily="18" charset="0"/>
                        </a:rPr>
                        <a:t>P</a:t>
                      </a:r>
                      <a:endParaRPr lang="en-ZA"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110" marR="53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50375670"/>
                  </a:ext>
                </a:extLst>
              </a:tr>
            </a:tbl>
          </a:graphicData>
        </a:graphic>
      </p:graphicFrame>
    </p:spTree>
    <p:extLst>
      <p:ext uri="{BB962C8B-B14F-4D97-AF65-F5344CB8AC3E}">
        <p14:creationId xmlns:p14="http://schemas.microsoft.com/office/powerpoint/2010/main" val="41164959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0"/>
              </a:spcAft>
            </a:pPr>
            <a:r>
              <a:rPr lang="en-ZA" sz="2000" b="1" dirty="0" smtClean="0">
                <a:ea typeface="Times New Roman" panose="02020603050405020304" pitchFamily="18" charset="0"/>
                <a:cs typeface="Arial" panose="020B0604020202020204" pitchFamily="34" charset="0"/>
              </a:rPr>
              <a:t>Board Remuneration For </a:t>
            </a:r>
            <a:r>
              <a:rPr lang="en-ZA" sz="2000" b="1" dirty="0">
                <a:ea typeface="Times New Roman" panose="02020603050405020304" pitchFamily="18" charset="0"/>
                <a:cs typeface="Arial" panose="020B0604020202020204" pitchFamily="34" charset="0"/>
              </a:rPr>
              <a:t>the period </a:t>
            </a:r>
            <a:r>
              <a:rPr lang="en-ZA" sz="2000" b="1" dirty="0" smtClean="0">
                <a:ea typeface="Times New Roman" panose="02020603050405020304" pitchFamily="18" charset="0"/>
                <a:cs typeface="Arial" panose="020B0604020202020204" pitchFamily="34" charset="0"/>
              </a:rPr>
              <a:t>01 April 2016 to 31 March 2017</a:t>
            </a:r>
            <a:r>
              <a:rPr lang="en-ZA" sz="1600" dirty="0">
                <a:latin typeface="Calibri" panose="020F0502020204030204" pitchFamily="34" charset="0"/>
                <a:ea typeface="Times New Roman" panose="02020603050405020304" pitchFamily="18" charset="0"/>
                <a:cs typeface="Times New Roman" panose="02020603050405020304" pitchFamily="18" charset="0"/>
              </a:rPr>
              <a:t/>
            </a:r>
            <a:br>
              <a:rPr lang="en-ZA" sz="1600" dirty="0">
                <a:latin typeface="Calibri" panose="020F0502020204030204" pitchFamily="34" charset="0"/>
                <a:ea typeface="Times New Roman" panose="02020603050405020304" pitchFamily="18" charset="0"/>
                <a:cs typeface="Times New Roman" panose="02020603050405020304" pitchFamily="18" charset="0"/>
              </a:rPr>
            </a:br>
            <a:endParaRPr lang="en-ZA" dirty="0"/>
          </a:p>
        </p:txBody>
      </p:sp>
      <p:pic>
        <p:nvPicPr>
          <p:cNvPr id="4" name="Content Placeholder 3"/>
          <p:cNvPicPr>
            <a:picLocks noGrp="1" noChangeAspect="1"/>
          </p:cNvPicPr>
          <p:nvPr>
            <p:ph idx="1"/>
          </p:nvPr>
        </p:nvPicPr>
        <p:blipFill>
          <a:blip r:embed="rId2"/>
          <a:stretch>
            <a:fillRect/>
          </a:stretch>
        </p:blipFill>
        <p:spPr>
          <a:xfrm>
            <a:off x="349269" y="838200"/>
            <a:ext cx="8324813" cy="5257800"/>
          </a:xfrm>
          <a:prstGeom prst="rect">
            <a:avLst/>
          </a:prstGeom>
        </p:spPr>
      </p:pic>
      <p:sp>
        <p:nvSpPr>
          <p:cNvPr id="5" name="TextBox 4"/>
          <p:cNvSpPr txBox="1"/>
          <p:nvPr/>
        </p:nvSpPr>
        <p:spPr>
          <a:xfrm>
            <a:off x="3810000" y="6477000"/>
            <a:ext cx="20574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67 </a:t>
            </a:r>
            <a:endParaRPr lang="en-ZA" sz="1100" dirty="0">
              <a:solidFill>
                <a:srgbClr val="000000"/>
              </a:solidFill>
            </a:endParaRPr>
          </a:p>
        </p:txBody>
      </p:sp>
    </p:spTree>
    <p:extLst>
      <p:ext uri="{BB962C8B-B14F-4D97-AF65-F5344CB8AC3E}">
        <p14:creationId xmlns:p14="http://schemas.microsoft.com/office/powerpoint/2010/main" val="16881481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381000" y="379413"/>
            <a:ext cx="8382000" cy="457200"/>
          </a:xfrm>
        </p:spPr>
        <p:txBody>
          <a:bodyPr/>
          <a:lstStyle/>
          <a:p>
            <a:r>
              <a:rPr lang="en-ZA" altLang="en-US" sz="2000" b="1" dirty="0" smtClean="0"/>
              <a:t>Report from the Audit and Risk Committee</a:t>
            </a:r>
          </a:p>
        </p:txBody>
      </p:sp>
      <p:sp>
        <p:nvSpPr>
          <p:cNvPr id="3" name="Content Placeholder 2"/>
          <p:cNvSpPr>
            <a:spLocks noGrp="1"/>
          </p:cNvSpPr>
          <p:nvPr>
            <p:ph idx="1"/>
          </p:nvPr>
        </p:nvSpPr>
        <p:spPr>
          <a:xfrm>
            <a:off x="381000" y="914400"/>
            <a:ext cx="8540750" cy="4772025"/>
          </a:xfrm>
        </p:spPr>
        <p:txBody>
          <a:bodyPr/>
          <a:lstStyle/>
          <a:p>
            <a:pPr marL="0" indent="0" algn="just" eaLnBrk="1" hangingPunct="1">
              <a:spcBef>
                <a:spcPct val="0"/>
              </a:spcBef>
              <a:buClrTx/>
              <a:buSzTx/>
              <a:buFont typeface="Times" panose="02020603050405020304" pitchFamily="18" charset="0"/>
              <a:buNone/>
              <a:defRPr/>
            </a:pPr>
            <a:endParaRPr lang="en-ZA" altLang="en-US" sz="1400" b="1" kern="1200" dirty="0" smtClean="0">
              <a:solidFill>
                <a:srgbClr val="000000"/>
              </a:solidFill>
              <a:ea typeface="ヒラギノ角ゴ Pro W3" pitchFamily="-84" charset="-128"/>
            </a:endParaRPr>
          </a:p>
          <a:p>
            <a:pPr algn="just">
              <a:spcBef>
                <a:spcPct val="0"/>
              </a:spcBef>
              <a:buClrTx/>
              <a:buSzTx/>
              <a:defRPr/>
            </a:pPr>
            <a:r>
              <a:rPr lang="en-ZA" altLang="en-US" sz="1400" kern="1200" dirty="0">
                <a:solidFill>
                  <a:srgbClr val="000000"/>
                </a:solidFill>
                <a:ea typeface="ヒラギノ角ゴ Pro W3" pitchFamily="-84" charset="-128"/>
              </a:rPr>
              <a:t>In line with the PFMA and the King IV Report on Corporate </a:t>
            </a:r>
            <a:r>
              <a:rPr lang="en-ZA" altLang="en-US" sz="1400" kern="1200" dirty="0" smtClean="0">
                <a:solidFill>
                  <a:srgbClr val="000000"/>
                </a:solidFill>
                <a:ea typeface="ヒラギノ角ゴ Pro W3" pitchFamily="-84" charset="-128"/>
              </a:rPr>
              <a:t>Governance recommendations</a:t>
            </a:r>
            <a:r>
              <a:rPr lang="en-ZA" altLang="en-US" sz="1400" kern="1200" dirty="0">
                <a:solidFill>
                  <a:srgbClr val="000000"/>
                </a:solidFill>
                <a:ea typeface="ヒラギノ角ゴ Pro W3" pitchFamily="-84" charset="-128"/>
              </a:rPr>
              <a:t>, Internal Audit provides the Audit and Risk Committee and management with the assurance that the internal controls in place are adequate, effective and serving desired purposes. </a:t>
            </a:r>
            <a:endParaRPr lang="en-ZA" altLang="en-US" sz="1400" kern="1200" dirty="0" smtClean="0">
              <a:solidFill>
                <a:srgbClr val="000000"/>
              </a:solidFill>
              <a:ea typeface="ヒラギノ角ゴ Pro W3" pitchFamily="-84" charset="-128"/>
            </a:endParaRPr>
          </a:p>
          <a:p>
            <a:pPr marL="0" indent="0" algn="just" eaLnBrk="1" hangingPunct="1">
              <a:spcBef>
                <a:spcPct val="0"/>
              </a:spcBef>
              <a:buClrTx/>
              <a:buSzTx/>
              <a:buFont typeface="Times" panose="02020603050405020304" pitchFamily="18" charset="0"/>
              <a:buNone/>
              <a:defRPr/>
            </a:pPr>
            <a:endParaRPr lang="en-ZA" altLang="en-US" sz="1400" kern="1200" dirty="0">
              <a:solidFill>
                <a:srgbClr val="000000"/>
              </a:solidFill>
              <a:ea typeface="ヒラギノ角ゴ Pro W3" pitchFamily="-84" charset="-128"/>
            </a:endParaRPr>
          </a:p>
          <a:p>
            <a:pPr algn="just">
              <a:spcBef>
                <a:spcPct val="0"/>
              </a:spcBef>
              <a:buClrTx/>
              <a:buSzTx/>
              <a:defRPr/>
            </a:pPr>
            <a:r>
              <a:rPr lang="en-ZA" altLang="en-US" sz="1400" kern="1200" dirty="0">
                <a:solidFill>
                  <a:srgbClr val="000000"/>
                </a:solidFill>
                <a:ea typeface="ヒラギノ角ゴ Pro W3" pitchFamily="-84" charset="-128"/>
              </a:rPr>
              <a:t> A formal risk identification was conducted during the period under review, and the Board prioritised the effective monitoring and management of the strategic risks that affected the business.</a:t>
            </a:r>
            <a:endParaRPr lang="en-ZA" altLang="en-US" sz="1400" kern="1200" dirty="0" smtClean="0">
              <a:solidFill>
                <a:srgbClr val="000000"/>
              </a:solidFill>
              <a:ea typeface="ヒラギノ角ゴ Pro W3" pitchFamily="-84" charset="-128"/>
            </a:endParaRPr>
          </a:p>
          <a:p>
            <a:pPr marL="0" indent="0" algn="just" eaLnBrk="1" hangingPunct="1">
              <a:spcBef>
                <a:spcPct val="0"/>
              </a:spcBef>
              <a:buClrTx/>
              <a:buSzTx/>
              <a:buFont typeface="Times" panose="02020603050405020304" pitchFamily="18" charset="0"/>
              <a:buNone/>
              <a:defRPr/>
            </a:pPr>
            <a:endParaRPr lang="en-ZA" altLang="en-US" sz="1400" kern="1200" dirty="0">
              <a:solidFill>
                <a:srgbClr val="000000"/>
              </a:solidFill>
              <a:ea typeface="ヒラギノ角ゴ Pro W3" pitchFamily="-84" charset="-128"/>
            </a:endParaRPr>
          </a:p>
          <a:p>
            <a:pPr algn="just">
              <a:spcBef>
                <a:spcPct val="0"/>
              </a:spcBef>
              <a:buClrTx/>
              <a:buSzTx/>
              <a:defRPr/>
            </a:pPr>
            <a:r>
              <a:rPr lang="en-ZA" altLang="en-US" sz="1400" kern="1200" dirty="0">
                <a:solidFill>
                  <a:srgbClr val="000000"/>
                </a:solidFill>
                <a:ea typeface="ヒラギノ角ゴ Pro W3" pitchFamily="-84" charset="-128"/>
              </a:rPr>
              <a:t> </a:t>
            </a:r>
            <a:r>
              <a:rPr lang="en-ZA" altLang="en-US" sz="1400" kern="1200" dirty="0" smtClean="0">
                <a:solidFill>
                  <a:srgbClr val="000000"/>
                </a:solidFill>
                <a:ea typeface="ヒラギノ角ゴ Pro W3" pitchFamily="-84" charset="-128"/>
              </a:rPr>
              <a:t>It </a:t>
            </a:r>
            <a:r>
              <a:rPr lang="en-ZA" altLang="en-US" sz="1400" kern="1200" dirty="0">
                <a:solidFill>
                  <a:srgbClr val="000000"/>
                </a:solidFill>
                <a:ea typeface="ヒラギノ角ゴ Pro W3" pitchFamily="-84" charset="-128"/>
              </a:rPr>
              <a:t>was noted that no matters were reported that indicated any material deficiencies in the systems of internal control or any deviations </a:t>
            </a:r>
            <a:r>
              <a:rPr lang="en-ZA" altLang="en-US" sz="1400" kern="1200" dirty="0" smtClean="0">
                <a:solidFill>
                  <a:srgbClr val="000000"/>
                </a:solidFill>
                <a:ea typeface="ヒラギノ角ゴ Pro W3" pitchFamily="-84" charset="-128"/>
              </a:rPr>
              <a:t>thereof.</a:t>
            </a:r>
          </a:p>
          <a:p>
            <a:pPr marL="0" indent="0" algn="just" eaLnBrk="1" hangingPunct="1">
              <a:spcBef>
                <a:spcPct val="0"/>
              </a:spcBef>
              <a:buClrTx/>
              <a:buSzTx/>
              <a:buFont typeface="Times" panose="02020603050405020304" pitchFamily="18" charset="0"/>
              <a:buNone/>
              <a:defRPr/>
            </a:pPr>
            <a:endParaRPr lang="en-ZA" altLang="en-US" sz="1400" kern="1200" dirty="0">
              <a:solidFill>
                <a:srgbClr val="000000"/>
              </a:solidFill>
              <a:ea typeface="ヒラギノ角ゴ Pro W3" pitchFamily="-84" charset="-128"/>
            </a:endParaRPr>
          </a:p>
          <a:p>
            <a:pPr algn="just" eaLnBrk="1" hangingPunct="1">
              <a:spcBef>
                <a:spcPct val="0"/>
              </a:spcBef>
              <a:buClrTx/>
              <a:buSzTx/>
              <a:defRPr/>
            </a:pPr>
            <a:r>
              <a:rPr lang="en-ZA" altLang="en-US" sz="1400" kern="1200" dirty="0" smtClean="0">
                <a:solidFill>
                  <a:srgbClr val="000000"/>
                </a:solidFill>
                <a:ea typeface="ヒラギノ角ゴ Pro W3" pitchFamily="-84" charset="-128"/>
              </a:rPr>
              <a:t>In line with the statutory requirements and Audit Standards, the independence of the Internal Audit Unit has been assessed.</a:t>
            </a:r>
          </a:p>
          <a:p>
            <a:pPr marL="0" indent="0" algn="just" eaLnBrk="1" hangingPunct="1">
              <a:spcBef>
                <a:spcPct val="0"/>
              </a:spcBef>
              <a:buClrTx/>
              <a:buSzTx/>
              <a:buFont typeface="Times" panose="02020603050405020304" pitchFamily="18" charset="0"/>
              <a:buNone/>
              <a:defRPr/>
            </a:pPr>
            <a:endParaRPr lang="en-ZA" altLang="en-US" sz="1400" kern="1200" dirty="0" smtClean="0">
              <a:solidFill>
                <a:srgbClr val="000000"/>
              </a:solidFill>
              <a:ea typeface="ヒラギノ角ゴ Pro W3" pitchFamily="-84" charset="-128"/>
            </a:endParaRPr>
          </a:p>
          <a:p>
            <a:pPr marL="0" indent="0" eaLnBrk="1" hangingPunct="1">
              <a:spcBef>
                <a:spcPct val="0"/>
              </a:spcBef>
              <a:buClrTx/>
              <a:buSzTx/>
              <a:buFont typeface="Times" panose="02020603050405020304" pitchFamily="18" charset="0"/>
              <a:buNone/>
              <a:defRPr/>
            </a:pPr>
            <a:endParaRPr lang="en-ZA" altLang="en-US" sz="1400" kern="1200" dirty="0" smtClean="0">
              <a:solidFill>
                <a:srgbClr val="000000"/>
              </a:solidFill>
              <a:ea typeface="ヒラギノ角ゴ Pro W3" pitchFamily="-84" charset="-128"/>
            </a:endParaRPr>
          </a:p>
          <a:p>
            <a:pPr marL="0" indent="0" algn="ctr" eaLnBrk="1" hangingPunct="1">
              <a:spcBef>
                <a:spcPct val="0"/>
              </a:spcBef>
              <a:buClrTx/>
              <a:buSzTx/>
              <a:buFont typeface="Times" pitchFamily="-84" charset="0"/>
              <a:buNone/>
              <a:defRPr/>
            </a:pPr>
            <a:endParaRPr lang="en-ZA" altLang="en-US" sz="1400" kern="1200" dirty="0" smtClean="0">
              <a:solidFill>
                <a:srgbClr val="000000"/>
              </a:solidFill>
              <a:ea typeface="ヒラギノ角ゴ Pro W3" pitchFamily="-84" charset="-128"/>
            </a:endParaRPr>
          </a:p>
          <a:p>
            <a:pPr marL="0" indent="0" algn="ctr" eaLnBrk="1" hangingPunct="1">
              <a:spcBef>
                <a:spcPct val="0"/>
              </a:spcBef>
              <a:buClrTx/>
              <a:buSzTx/>
              <a:buFont typeface="Times" pitchFamily="-84" charset="0"/>
              <a:buNone/>
              <a:defRPr/>
            </a:pPr>
            <a:endParaRPr lang="en-ZA" altLang="en-US" sz="1400" kern="1200" dirty="0" smtClean="0">
              <a:solidFill>
                <a:srgbClr val="000000"/>
              </a:solidFill>
              <a:ea typeface="ヒラギノ角ゴ Pro W3" pitchFamily="-84" charset="-128"/>
            </a:endParaRPr>
          </a:p>
        </p:txBody>
      </p:sp>
      <p:sp>
        <p:nvSpPr>
          <p:cNvPr id="5" name="TextBox 4"/>
          <p:cNvSpPr txBox="1"/>
          <p:nvPr/>
        </p:nvSpPr>
        <p:spPr>
          <a:xfrm>
            <a:off x="3810000" y="6477000"/>
            <a:ext cx="20574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73 </a:t>
            </a:r>
            <a:endParaRPr lang="en-ZA" sz="1100" dirty="0">
              <a:solidFill>
                <a:srgbClr val="000000"/>
              </a:solidFill>
            </a:endParaRPr>
          </a:p>
        </p:txBody>
      </p:sp>
    </p:spTree>
    <p:extLst>
      <p:ext uri="{BB962C8B-B14F-4D97-AF65-F5344CB8AC3E}">
        <p14:creationId xmlns:p14="http://schemas.microsoft.com/office/powerpoint/2010/main" val="10366236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ChangeArrowheads="1"/>
          </p:cNvSpPr>
          <p:nvPr>
            <p:ph type="ctrTitle"/>
          </p:nvPr>
        </p:nvSpPr>
        <p:spPr>
          <a:xfrm>
            <a:off x="4724400" y="2565400"/>
            <a:ext cx="3663950" cy="2016125"/>
          </a:xfrm>
        </p:spPr>
        <p:txBody>
          <a:bodyPr/>
          <a:lstStyle/>
          <a:p>
            <a:pPr algn="ctr"/>
            <a:r>
              <a:rPr lang="en-US" altLang="en-US" sz="2000" b="1" dirty="0" smtClean="0"/>
              <a:t>Human Resource Management</a:t>
            </a:r>
          </a:p>
        </p:txBody>
      </p:sp>
      <p:sp>
        <p:nvSpPr>
          <p:cNvPr id="132099"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charset="-128"/>
              </a:rPr>
              <a:t>Slide no. </a:t>
            </a:r>
            <a:fld id="{3F589525-DEE9-4C3B-9AAD-5AD767A4174C}" type="slidenum">
              <a:rPr lang="en-US" altLang="en-US" sz="700">
                <a:solidFill>
                  <a:srgbClr val="000000"/>
                </a:solidFill>
                <a:ea typeface="ヒラギノ角ゴ Pro W3" charset="-128"/>
              </a:rPr>
              <a:pPr>
                <a:spcBef>
                  <a:spcPct val="0"/>
                </a:spcBef>
                <a:buClrTx/>
                <a:buSzTx/>
                <a:buFontTx/>
                <a:buNone/>
              </a:pPr>
              <a:t>59</a:t>
            </a:fld>
            <a:endParaRPr lang="en-US" altLang="en-US" sz="700" dirty="0">
              <a:solidFill>
                <a:srgbClr val="000000"/>
              </a:solidFill>
              <a:ea typeface="ヒラギノ角ゴ Pro W3" charset="-128"/>
            </a:endParaRPr>
          </a:p>
        </p:txBody>
      </p:sp>
    </p:spTree>
    <p:extLst>
      <p:ext uri="{BB962C8B-B14F-4D97-AF65-F5344CB8AC3E}">
        <p14:creationId xmlns:p14="http://schemas.microsoft.com/office/powerpoint/2010/main" val="687101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z="2000" b="1" dirty="0" smtClean="0">
                <a:cs typeface="Arial" panose="020B0604020202020204" pitchFamily="34" charset="0"/>
              </a:rPr>
              <a:t>Legislative Framework and Governance cont. </a:t>
            </a:r>
            <a:r>
              <a:rPr lang="en-ZA" altLang="en-US" sz="2000" dirty="0" smtClean="0">
                <a:ea typeface="ヒラギノ角ゴ Pro W3" charset="-128"/>
              </a:rPr>
              <a:t/>
            </a:r>
            <a:br>
              <a:rPr lang="en-ZA" altLang="en-US" sz="2000" dirty="0" smtClean="0">
                <a:ea typeface="ヒラギノ角ゴ Pro W3" charset="-128"/>
              </a:rPr>
            </a:br>
            <a:endParaRPr lang="en-ZA" altLang="en-US" sz="2000" dirty="0" smtClean="0"/>
          </a:p>
        </p:txBody>
      </p:sp>
      <p:graphicFrame>
        <p:nvGraphicFramePr>
          <p:cNvPr id="4" name="Table 3"/>
          <p:cNvGraphicFramePr>
            <a:graphicFrameLocks noGrp="1"/>
          </p:cNvGraphicFramePr>
          <p:nvPr/>
        </p:nvGraphicFramePr>
        <p:xfrm>
          <a:off x="381000" y="990600"/>
          <a:ext cx="8439150" cy="4167188"/>
        </p:xfrm>
        <a:graphic>
          <a:graphicData uri="http://schemas.openxmlformats.org/drawingml/2006/table">
            <a:tbl>
              <a:tblPr firstRow="1" firstCol="1" bandRow="1">
                <a:tableStyleId>{93296810-A885-4BE3-A3E7-6D5BEEA58F35}</a:tableStyleId>
              </a:tblPr>
              <a:tblGrid>
                <a:gridCol w="447175">
                  <a:extLst>
                    <a:ext uri="{9D8B030D-6E8A-4147-A177-3AD203B41FA5}">
                      <a16:colId xmlns="" xmlns:a16="http://schemas.microsoft.com/office/drawing/2014/main" val="20000"/>
                    </a:ext>
                  </a:extLst>
                </a:gridCol>
                <a:gridCol w="2955708">
                  <a:extLst>
                    <a:ext uri="{9D8B030D-6E8A-4147-A177-3AD203B41FA5}">
                      <a16:colId xmlns="" xmlns:a16="http://schemas.microsoft.com/office/drawing/2014/main" val="20001"/>
                    </a:ext>
                  </a:extLst>
                </a:gridCol>
                <a:gridCol w="5036267">
                  <a:extLst>
                    <a:ext uri="{9D8B030D-6E8A-4147-A177-3AD203B41FA5}">
                      <a16:colId xmlns="" xmlns:a16="http://schemas.microsoft.com/office/drawing/2014/main" val="20002"/>
                    </a:ext>
                  </a:extLst>
                </a:gridCol>
              </a:tblGrid>
              <a:tr h="1246671">
                <a:tc>
                  <a:txBody>
                    <a:bodyPr/>
                    <a:lstStyle/>
                    <a:p>
                      <a:pPr>
                        <a:lnSpc>
                          <a:spcPct val="115000"/>
                        </a:lnSpc>
                        <a:spcAft>
                          <a:spcPts val="0"/>
                        </a:spcAft>
                      </a:pPr>
                      <a:r>
                        <a:rPr lang="en-US" sz="1500" b="1" dirty="0" smtClean="0">
                          <a:solidFill>
                            <a:schemeClr val="tx1"/>
                          </a:solidFill>
                          <a:effectLst/>
                          <a:latin typeface="Arial" panose="020B0604020202020204" pitchFamily="34" charset="0"/>
                          <a:cs typeface="Arial" panose="020B0604020202020204" pitchFamily="34" charset="0"/>
                        </a:rPr>
                        <a:t>NO</a:t>
                      </a:r>
                      <a:endParaRPr lang="en-ZA" sz="1500" b="1" dirty="0">
                        <a:solidFill>
                          <a:schemeClr val="tx1"/>
                        </a:solidFill>
                        <a:effectLst/>
                        <a:latin typeface="Arial" panose="020B0604020202020204" pitchFamily="34" charset="0"/>
                        <a:ea typeface="Calibri"/>
                        <a:cs typeface="Arial" panose="020B0604020202020204" pitchFamily="34" charset="0"/>
                      </a:endParaRPr>
                    </a:p>
                  </a:txBody>
                  <a:tcPr marL="68567" marR="68567" marT="0" marB="0">
                    <a:solidFill>
                      <a:srgbClr val="C00000"/>
                    </a:solidFill>
                  </a:tcPr>
                </a:tc>
                <a:tc>
                  <a:txBody>
                    <a:bodyPr/>
                    <a:lstStyle/>
                    <a:p>
                      <a:pPr>
                        <a:lnSpc>
                          <a:spcPct val="115000"/>
                        </a:lnSpc>
                        <a:spcAft>
                          <a:spcPts val="0"/>
                        </a:spcAft>
                      </a:pPr>
                      <a:r>
                        <a:rPr lang="en-US" sz="1500" b="1" dirty="0" smtClean="0">
                          <a:solidFill>
                            <a:schemeClr val="tx1"/>
                          </a:solidFill>
                          <a:effectLst/>
                          <a:latin typeface="Arial" panose="020B0604020202020204" pitchFamily="34" charset="0"/>
                          <a:cs typeface="Arial" panose="020B0604020202020204" pitchFamily="34" charset="0"/>
                        </a:rPr>
                        <a:t>LEGISLATIVE</a:t>
                      </a:r>
                      <a:r>
                        <a:rPr lang="en-US" sz="1500" b="1" baseline="0" dirty="0" smtClean="0">
                          <a:solidFill>
                            <a:schemeClr val="tx1"/>
                          </a:solidFill>
                          <a:effectLst/>
                          <a:latin typeface="Arial" panose="020B0604020202020204" pitchFamily="34" charset="0"/>
                          <a:cs typeface="Arial" panose="020B0604020202020204" pitchFamily="34" charset="0"/>
                        </a:rPr>
                        <a:t> FRAMEWORK</a:t>
                      </a:r>
                      <a:endParaRPr lang="en-ZA" sz="1500" b="1" dirty="0">
                        <a:solidFill>
                          <a:schemeClr val="tx1"/>
                        </a:solidFill>
                        <a:effectLst/>
                        <a:latin typeface="Arial" panose="020B0604020202020204" pitchFamily="34" charset="0"/>
                        <a:ea typeface="Calibri"/>
                        <a:cs typeface="Arial" panose="020B0604020202020204" pitchFamily="34" charset="0"/>
                      </a:endParaRPr>
                    </a:p>
                  </a:txBody>
                  <a:tcPr marL="68567" marR="68567" marT="0" marB="0">
                    <a:solidFill>
                      <a:srgbClr val="C00000"/>
                    </a:solidFill>
                  </a:tcPr>
                </a:tc>
                <a:tc>
                  <a:txBody>
                    <a:bodyPr/>
                    <a:lstStyle/>
                    <a:p>
                      <a:pPr>
                        <a:lnSpc>
                          <a:spcPct val="115000"/>
                        </a:lnSpc>
                        <a:spcAft>
                          <a:spcPts val="0"/>
                        </a:spcAft>
                      </a:pPr>
                      <a:r>
                        <a:rPr lang="en-US" sz="1500" b="1" dirty="0" smtClean="0">
                          <a:solidFill>
                            <a:schemeClr val="tx1"/>
                          </a:solidFill>
                          <a:effectLst/>
                          <a:latin typeface="Arial" panose="020B0604020202020204" pitchFamily="34" charset="0"/>
                          <a:cs typeface="Arial" panose="020B0604020202020204" pitchFamily="34" charset="0"/>
                        </a:rPr>
                        <a:t>BRIEF DESCRIPTION APPLICABLE TO SOUTH AFRICAN TOURISM</a:t>
                      </a:r>
                    </a:p>
                  </a:txBody>
                  <a:tcPr marL="68567" marR="68567" marT="0" marB="0">
                    <a:solidFill>
                      <a:srgbClr val="C00000"/>
                    </a:solidFill>
                  </a:tcPr>
                </a:tc>
                <a:extLst>
                  <a:ext uri="{0D108BD9-81ED-4DB2-BD59-A6C34878D82A}">
                    <a16:rowId xmlns="" xmlns:a16="http://schemas.microsoft.com/office/drawing/2014/main" val="10000"/>
                  </a:ext>
                </a:extLst>
              </a:tr>
              <a:tr h="1858525">
                <a:tc>
                  <a:txBody>
                    <a:bodyPr/>
                    <a:lstStyle/>
                    <a:p>
                      <a:pPr>
                        <a:lnSpc>
                          <a:spcPct val="115000"/>
                        </a:lnSpc>
                        <a:spcAft>
                          <a:spcPts val="0"/>
                        </a:spcAft>
                      </a:pPr>
                      <a:r>
                        <a:rPr lang="en-US" sz="1400" dirty="0" smtClean="0">
                          <a:solidFill>
                            <a:schemeClr val="tx1"/>
                          </a:solidFill>
                          <a:effectLst/>
                          <a:latin typeface="Arial" panose="020B0604020202020204" pitchFamily="34" charset="0"/>
                          <a:cs typeface="Arial" panose="020B0604020202020204" pitchFamily="34" charset="0"/>
                        </a:rPr>
                        <a:t>5.</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67" marR="68567" marT="0" marB="0">
                    <a:solidFill>
                      <a:schemeClr val="bg1">
                        <a:lumMod val="95000"/>
                      </a:schemeClr>
                    </a:solidFill>
                  </a:tcPr>
                </a:tc>
                <a:tc>
                  <a:txBody>
                    <a:bodyPr/>
                    <a:lstStyle/>
                    <a:p>
                      <a:pPr>
                        <a:lnSpc>
                          <a:spcPct val="115000"/>
                        </a:lnSpc>
                        <a:spcAft>
                          <a:spcPts val="0"/>
                        </a:spcAft>
                      </a:pPr>
                      <a:r>
                        <a:rPr lang="en-ZA" sz="1400" dirty="0" smtClean="0">
                          <a:effectLst/>
                          <a:latin typeface="Arial" panose="020B0604020202020204" pitchFamily="34" charset="0"/>
                          <a:cs typeface="Arial" panose="020B0604020202020204" pitchFamily="34" charset="0"/>
                        </a:rPr>
                        <a:t>National</a:t>
                      </a:r>
                      <a:r>
                        <a:rPr lang="en-ZA" sz="1400" baseline="0" dirty="0" smtClean="0">
                          <a:effectLst/>
                          <a:latin typeface="Arial" panose="020B0604020202020204" pitchFamily="34" charset="0"/>
                          <a:cs typeface="Arial" panose="020B0604020202020204" pitchFamily="34" charset="0"/>
                        </a:rPr>
                        <a:t> </a:t>
                      </a:r>
                      <a:r>
                        <a:rPr lang="en-ZA" sz="1400" dirty="0" smtClean="0">
                          <a:effectLst/>
                          <a:latin typeface="Arial" panose="020B0604020202020204" pitchFamily="34" charset="0"/>
                          <a:cs typeface="Arial" panose="020B0604020202020204" pitchFamily="34" charset="0"/>
                        </a:rPr>
                        <a:t>Tourism Sector Strategy (NTSS)</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73" marR="68573" marT="0" marB="0">
                    <a:solidFill>
                      <a:schemeClr val="bg1">
                        <a:lumMod val="95000"/>
                      </a:schemeClr>
                    </a:solidFill>
                  </a:tcPr>
                </a:tc>
                <a:tc>
                  <a:txBody>
                    <a:bodyPr/>
                    <a:lstStyle/>
                    <a:p>
                      <a:pPr marL="0" indent="0" algn="just">
                        <a:lnSpc>
                          <a:spcPct val="115000"/>
                        </a:lnSpc>
                        <a:spcAft>
                          <a:spcPts val="0"/>
                        </a:spcAft>
                        <a:buFontTx/>
                        <a:buNone/>
                      </a:pPr>
                      <a:r>
                        <a:rPr lang="en-ZA" sz="1400" dirty="0" smtClean="0">
                          <a:effectLst/>
                          <a:latin typeface="Arial" panose="020B0604020202020204" pitchFamily="34" charset="0"/>
                          <a:cs typeface="Arial" panose="020B0604020202020204" pitchFamily="34" charset="0"/>
                        </a:rPr>
                        <a:t>Sector</a:t>
                      </a:r>
                      <a:r>
                        <a:rPr lang="en-ZA" sz="1400" baseline="0" dirty="0" smtClean="0">
                          <a:effectLst/>
                          <a:latin typeface="Arial" panose="020B0604020202020204" pitchFamily="34" charset="0"/>
                          <a:cs typeface="Arial" panose="020B0604020202020204" pitchFamily="34" charset="0"/>
                        </a:rPr>
                        <a:t> strategy  aligned to the priorities of the Medium Term Strategic Framework (MTSF)</a:t>
                      </a:r>
                      <a:endParaRPr lang="en-ZA" sz="1400" dirty="0" smtClean="0">
                        <a:effectLst/>
                        <a:latin typeface="Arial" panose="020B0604020202020204" pitchFamily="34" charset="0"/>
                        <a:cs typeface="Arial" panose="020B0604020202020204" pitchFamily="34" charset="0"/>
                      </a:endParaRPr>
                    </a:p>
                    <a:p>
                      <a:pPr marL="285750" indent="-285750" algn="just">
                        <a:lnSpc>
                          <a:spcPct val="115000"/>
                        </a:lnSpc>
                        <a:spcAft>
                          <a:spcPts val="0"/>
                        </a:spcAft>
                        <a:buFontTx/>
                        <a:buChar char="-"/>
                      </a:pPr>
                      <a:r>
                        <a:rPr lang="en-ZA" sz="1400" dirty="0" smtClean="0">
                          <a:effectLst/>
                          <a:latin typeface="Arial" panose="020B0604020202020204" pitchFamily="34" charset="0"/>
                          <a:cs typeface="Arial" panose="020B0604020202020204" pitchFamily="34" charset="0"/>
                        </a:rPr>
                        <a:t>Growing tourism beyond</a:t>
                      </a:r>
                      <a:r>
                        <a:rPr lang="en-ZA" sz="1400" baseline="0" dirty="0" smtClean="0">
                          <a:effectLst/>
                          <a:latin typeface="Arial" panose="020B0604020202020204" pitchFamily="34" charset="0"/>
                          <a:cs typeface="Arial" panose="020B0604020202020204" pitchFamily="34" charset="0"/>
                        </a:rPr>
                        <a:t> 2020, </a:t>
                      </a:r>
                    </a:p>
                    <a:p>
                      <a:pPr marL="285750" indent="-285750" algn="just">
                        <a:lnSpc>
                          <a:spcPct val="115000"/>
                        </a:lnSpc>
                        <a:spcAft>
                          <a:spcPts val="0"/>
                        </a:spcAft>
                        <a:buFontTx/>
                        <a:buChar char="-"/>
                      </a:pPr>
                      <a:r>
                        <a:rPr lang="en-ZA" sz="1400" dirty="0" smtClean="0">
                          <a:effectLst/>
                          <a:latin typeface="Arial" panose="020B0604020202020204" pitchFamily="34" charset="0"/>
                          <a:cs typeface="Arial" panose="020B0604020202020204" pitchFamily="34" charset="0"/>
                        </a:rPr>
                        <a:t>Alignment to</a:t>
                      </a:r>
                      <a:r>
                        <a:rPr lang="en-ZA" sz="1400" baseline="0" dirty="0" smtClean="0">
                          <a:effectLst/>
                          <a:latin typeface="Arial" panose="020B0604020202020204" pitchFamily="34" charset="0"/>
                          <a:cs typeface="Arial" panose="020B0604020202020204" pitchFamily="34" charset="0"/>
                        </a:rPr>
                        <a:t> Government’s  priorities of job creation and GDP contributions </a:t>
                      </a:r>
                    </a:p>
                    <a:p>
                      <a:pPr marL="285750" indent="-285750" algn="just">
                        <a:lnSpc>
                          <a:spcPct val="115000"/>
                        </a:lnSpc>
                        <a:spcAft>
                          <a:spcPts val="0"/>
                        </a:spcAft>
                        <a:buFontTx/>
                        <a:buChar char="-"/>
                      </a:pPr>
                      <a:r>
                        <a:rPr lang="en-ZA" sz="1400" baseline="0" dirty="0" smtClean="0">
                          <a:effectLst/>
                          <a:latin typeface="Arial" panose="020B0604020202020204" pitchFamily="34" charset="0"/>
                          <a:cs typeface="Arial" panose="020B0604020202020204" pitchFamily="34" charset="0"/>
                        </a:rPr>
                        <a:t>Growing the domestic tourism market and position SA as tourism and business events destination</a:t>
                      </a:r>
                    </a:p>
                  </a:txBody>
                  <a:tcPr marL="68573" marR="68573" marT="0" marB="0">
                    <a:solidFill>
                      <a:schemeClr val="bg1">
                        <a:lumMod val="95000"/>
                      </a:schemeClr>
                    </a:solidFill>
                  </a:tcPr>
                </a:tc>
                <a:extLst>
                  <a:ext uri="{0D108BD9-81ED-4DB2-BD59-A6C34878D82A}">
                    <a16:rowId xmlns="" xmlns:a16="http://schemas.microsoft.com/office/drawing/2014/main" val="10001"/>
                  </a:ext>
                </a:extLst>
              </a:tr>
              <a:tr h="1061992">
                <a:tc>
                  <a:txBody>
                    <a:bodyPr/>
                    <a:lstStyle/>
                    <a:p>
                      <a:pPr>
                        <a:lnSpc>
                          <a:spcPct val="115000"/>
                        </a:lnSpc>
                        <a:spcAft>
                          <a:spcPts val="0"/>
                        </a:spcAft>
                      </a:pPr>
                      <a:r>
                        <a:rPr lang="en-US" sz="1400" dirty="0" smtClean="0">
                          <a:solidFill>
                            <a:schemeClr val="tx1"/>
                          </a:solidFill>
                          <a:effectLst/>
                          <a:latin typeface="Arial" panose="020B0604020202020204" pitchFamily="34" charset="0"/>
                          <a:cs typeface="Arial" panose="020B0604020202020204" pitchFamily="34" charset="0"/>
                        </a:rPr>
                        <a:t>6.</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67" marR="68567" marT="0" marB="0">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4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National Development Plan (NDP)</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73" marR="68573" marT="0" marB="0">
                    <a:solidFill>
                      <a:schemeClr val="bg1">
                        <a:lumMod val="85000"/>
                      </a:schemeClr>
                    </a:solidFill>
                  </a:tcPr>
                </a:tc>
                <a:tc>
                  <a:txBody>
                    <a:bodyPr/>
                    <a:lstStyle/>
                    <a:p>
                      <a:pPr algn="just">
                        <a:lnSpc>
                          <a:spcPct val="115000"/>
                        </a:lnSpc>
                        <a:spcAft>
                          <a:spcPts val="0"/>
                        </a:spcAft>
                      </a:pPr>
                      <a:r>
                        <a:rPr kumimoji="0" lang="en-US" sz="14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Tourism is one of development pillars for economic growth  – Chapter 3</a:t>
                      </a:r>
                    </a:p>
                  </a:txBody>
                  <a:tcPr marL="68573" marR="68573" marT="0" marB="0">
                    <a:solidFill>
                      <a:schemeClr val="bg1">
                        <a:lumMod val="85000"/>
                      </a:schemeClr>
                    </a:solidFill>
                  </a:tcPr>
                </a:tc>
                <a:extLst>
                  <a:ext uri="{0D108BD9-81ED-4DB2-BD59-A6C34878D82A}">
                    <a16:rowId xmlns="" xmlns:a16="http://schemas.microsoft.com/office/drawing/2014/main" val="10002"/>
                  </a:ext>
                </a:extLst>
              </a:tr>
            </a:tbl>
          </a:graphicData>
        </a:graphic>
      </p:graphicFrame>
      <p:sp>
        <p:nvSpPr>
          <p:cNvPr id="2" name="TextBox 1"/>
          <p:cNvSpPr txBox="1"/>
          <p:nvPr/>
        </p:nvSpPr>
        <p:spPr>
          <a:xfrm>
            <a:off x="381000" y="6477000"/>
            <a:ext cx="644728" cy="215444"/>
          </a:xfrm>
          <a:prstGeom prst="rect">
            <a:avLst/>
          </a:prstGeom>
          <a:noFill/>
        </p:spPr>
        <p:txBody>
          <a:bodyPr wrap="none" rtlCol="0">
            <a:spAutoFit/>
          </a:bodyPr>
          <a:lstStyle/>
          <a:p>
            <a:r>
              <a:rPr lang="en-ZA" sz="800" dirty="0" smtClean="0"/>
              <a:t>Slide no.6</a:t>
            </a:r>
            <a:endParaRPr lang="en-ZA" sz="800" dirty="0"/>
          </a:p>
        </p:txBody>
      </p:sp>
      <p:sp>
        <p:nvSpPr>
          <p:cNvPr id="5" name="TextBox 4"/>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 </a:t>
            </a:r>
            <a:r>
              <a:rPr lang="en-ZA" sz="1050" dirty="0" smtClean="0">
                <a:latin typeface="+mj-lt"/>
              </a:rPr>
              <a:t>17</a:t>
            </a:r>
            <a:endParaRPr lang="en-ZA" sz="1050" dirty="0">
              <a:latin typeface="+mj-lt"/>
            </a:endParaRPr>
          </a:p>
        </p:txBody>
      </p:sp>
    </p:spTree>
    <p:extLst>
      <p:ext uri="{BB962C8B-B14F-4D97-AF65-F5344CB8AC3E}">
        <p14:creationId xmlns:p14="http://schemas.microsoft.com/office/powerpoint/2010/main" val="252363535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381000" y="379413"/>
            <a:ext cx="8382000" cy="457200"/>
          </a:xfrm>
        </p:spPr>
        <p:txBody>
          <a:bodyPr/>
          <a:lstStyle/>
          <a:p>
            <a:r>
              <a:rPr lang="en-ZA" altLang="en-US" sz="2000" b="1" dirty="0" smtClean="0"/>
              <a:t>Human Resource Information</a:t>
            </a:r>
          </a:p>
        </p:txBody>
      </p:sp>
      <p:sp>
        <p:nvSpPr>
          <p:cNvPr id="3" name="Content Placeholder 2"/>
          <p:cNvSpPr>
            <a:spLocks noGrp="1"/>
          </p:cNvSpPr>
          <p:nvPr>
            <p:ph idx="1"/>
          </p:nvPr>
        </p:nvSpPr>
        <p:spPr>
          <a:xfrm>
            <a:off x="381000" y="836613"/>
            <a:ext cx="8540750" cy="5335587"/>
          </a:xfrm>
        </p:spPr>
        <p:txBody>
          <a:bodyPr/>
          <a:lstStyle/>
          <a:p>
            <a:pPr eaLnBrk="1" hangingPunct="1">
              <a:spcBef>
                <a:spcPct val="0"/>
              </a:spcBef>
              <a:buClrTx/>
              <a:buSzTx/>
              <a:defRPr/>
            </a:pPr>
            <a:r>
              <a:rPr lang="en-ZA" altLang="en-US" sz="1400" kern="1200" dirty="0" smtClean="0">
                <a:solidFill>
                  <a:srgbClr val="000000"/>
                </a:solidFill>
                <a:ea typeface="ヒラギノ角ゴ Pro W3" pitchFamily="-84" charset="-128"/>
              </a:rPr>
              <a:t>The </a:t>
            </a:r>
            <a:r>
              <a:rPr lang="en-ZA" altLang="en-US" sz="1400" kern="1200" dirty="0">
                <a:solidFill>
                  <a:srgbClr val="000000"/>
                </a:solidFill>
                <a:ea typeface="ヒラギノ角ゴ Pro W3" pitchFamily="-84" charset="-128"/>
              </a:rPr>
              <a:t>Board-approved structure has 202 positions versus our head count of </a:t>
            </a:r>
            <a:r>
              <a:rPr lang="en-ZA" altLang="en-US" sz="1400" kern="1200" dirty="0" smtClean="0">
                <a:solidFill>
                  <a:srgbClr val="000000"/>
                </a:solidFill>
                <a:ea typeface="ヒラギノ角ゴ Pro W3" pitchFamily="-84" charset="-128"/>
              </a:rPr>
              <a:t>155 </a:t>
            </a:r>
            <a:r>
              <a:rPr lang="en-ZA" altLang="en-US" sz="1400" kern="1200" dirty="0">
                <a:solidFill>
                  <a:srgbClr val="000000"/>
                </a:solidFill>
                <a:ea typeface="ヒラギノ角ゴ Pro W3" pitchFamily="-84" charset="-128"/>
              </a:rPr>
              <a:t>positions. </a:t>
            </a:r>
            <a:endParaRPr lang="en-ZA" altLang="en-US" sz="1400" kern="1200" dirty="0" smtClean="0">
              <a:solidFill>
                <a:srgbClr val="000000"/>
              </a:solidFill>
              <a:ea typeface="ヒラギノ角ゴ Pro W3" pitchFamily="-84" charset="-128"/>
            </a:endParaRPr>
          </a:p>
          <a:p>
            <a:pPr eaLnBrk="1" hangingPunct="1">
              <a:spcBef>
                <a:spcPct val="0"/>
              </a:spcBef>
              <a:buClrTx/>
              <a:buSzTx/>
              <a:defRPr/>
            </a:pPr>
            <a:endParaRPr lang="en-ZA" altLang="en-US" sz="1400" kern="1200" dirty="0">
              <a:solidFill>
                <a:srgbClr val="000000"/>
              </a:solidFill>
              <a:ea typeface="ヒラギノ角ゴ Pro W3" pitchFamily="-84" charset="-128"/>
            </a:endParaRPr>
          </a:p>
          <a:p>
            <a:pPr>
              <a:spcBef>
                <a:spcPct val="0"/>
              </a:spcBef>
              <a:buClrTx/>
              <a:buSzTx/>
              <a:defRPr/>
            </a:pPr>
            <a:r>
              <a:rPr lang="en-ZA" altLang="en-US" sz="1400" kern="1200" dirty="0">
                <a:solidFill>
                  <a:srgbClr val="000000"/>
                </a:solidFill>
                <a:ea typeface="ヒラギノ角ゴ Pro W3" pitchFamily="-84" charset="-128"/>
              </a:rPr>
              <a:t>South African Tourism </a:t>
            </a:r>
            <a:r>
              <a:rPr lang="en-ZA" altLang="en-US" sz="1400" kern="1200" dirty="0" smtClean="0">
                <a:solidFill>
                  <a:srgbClr val="000000"/>
                </a:solidFill>
                <a:ea typeface="ヒラギノ角ゴ Pro W3" pitchFamily="-84" charset="-128"/>
              </a:rPr>
              <a:t>is </a:t>
            </a:r>
            <a:r>
              <a:rPr lang="en-ZA" altLang="en-US" sz="1400" kern="1200" dirty="0">
                <a:solidFill>
                  <a:srgbClr val="000000"/>
                </a:solidFill>
                <a:ea typeface="ヒラギノ角ゴ Pro W3" pitchFamily="-84" charset="-128"/>
              </a:rPr>
              <a:t>operating at 76.73% occupancy rate against the approved staff establishment with the remaining 30.32% recorded as vacancy rate. </a:t>
            </a:r>
            <a:endParaRPr lang="en-ZA" altLang="en-US" sz="1400" kern="1200" dirty="0" smtClean="0">
              <a:solidFill>
                <a:srgbClr val="000000"/>
              </a:solidFill>
              <a:ea typeface="ヒラギノ角ゴ Pro W3" pitchFamily="-84" charset="-128"/>
            </a:endParaRPr>
          </a:p>
          <a:p>
            <a:pPr>
              <a:spcBef>
                <a:spcPct val="0"/>
              </a:spcBef>
              <a:buClrTx/>
              <a:buSzTx/>
              <a:defRPr/>
            </a:pPr>
            <a:endParaRPr lang="en-ZA" altLang="en-US" sz="1400" kern="1200" dirty="0">
              <a:solidFill>
                <a:srgbClr val="000000"/>
              </a:solidFill>
              <a:ea typeface="ヒラギノ角ゴ Pro W3" pitchFamily="-84" charset="-128"/>
            </a:endParaRPr>
          </a:p>
          <a:p>
            <a:pPr>
              <a:spcBef>
                <a:spcPct val="0"/>
              </a:spcBef>
              <a:buClrTx/>
              <a:buSzTx/>
              <a:defRPr/>
            </a:pPr>
            <a:r>
              <a:rPr lang="en-ZA" altLang="en-US" sz="1400" kern="1200" dirty="0">
                <a:solidFill>
                  <a:srgbClr val="000000"/>
                </a:solidFill>
                <a:ea typeface="ヒラギノ角ゴ Pro W3" pitchFamily="-84" charset="-128"/>
              </a:rPr>
              <a:t>W</a:t>
            </a:r>
            <a:r>
              <a:rPr lang="en-ZA" altLang="en-US" sz="1400" kern="1200" dirty="0" smtClean="0">
                <a:solidFill>
                  <a:srgbClr val="000000"/>
                </a:solidFill>
                <a:ea typeface="ヒラギノ角ゴ Pro W3" pitchFamily="-84" charset="-128"/>
              </a:rPr>
              <a:t>here </a:t>
            </a:r>
            <a:r>
              <a:rPr lang="en-ZA" altLang="en-US" sz="1400" kern="1200" dirty="0">
                <a:solidFill>
                  <a:srgbClr val="000000"/>
                </a:solidFill>
                <a:ea typeface="ヒラギノ角ゴ Pro W3" pitchFamily="-84" charset="-128"/>
              </a:rPr>
              <a:t>there are vacant senior management positions internal arrangements were made through the appointment of internal staff members on acting and secondment </a:t>
            </a:r>
            <a:r>
              <a:rPr lang="en-ZA" altLang="en-US" sz="1400" kern="1200" dirty="0" smtClean="0">
                <a:solidFill>
                  <a:srgbClr val="000000"/>
                </a:solidFill>
                <a:ea typeface="ヒラギノ角ゴ Pro W3" pitchFamily="-84" charset="-128"/>
              </a:rPr>
              <a:t>contracts.</a:t>
            </a:r>
          </a:p>
          <a:p>
            <a:pPr>
              <a:spcBef>
                <a:spcPct val="0"/>
              </a:spcBef>
              <a:buClrTx/>
              <a:buSzTx/>
              <a:defRPr/>
            </a:pPr>
            <a:endParaRPr lang="en-ZA" altLang="en-US" sz="1400" kern="1200" dirty="0">
              <a:solidFill>
                <a:srgbClr val="000000"/>
              </a:solidFill>
              <a:ea typeface="ヒラギノ角ゴ Pro W3" pitchFamily="-84" charset="-128"/>
            </a:endParaRPr>
          </a:p>
          <a:p>
            <a:pPr>
              <a:spcBef>
                <a:spcPct val="0"/>
              </a:spcBef>
              <a:buClrTx/>
              <a:buSzTx/>
              <a:defRPr/>
            </a:pPr>
            <a:r>
              <a:rPr lang="en-ZA" altLang="en-US" sz="1400" kern="1200" dirty="0">
                <a:solidFill>
                  <a:srgbClr val="000000"/>
                </a:solidFill>
                <a:ea typeface="ヒラギノ角ゴ Pro W3" pitchFamily="-84" charset="-128"/>
              </a:rPr>
              <a:t>Toward the latter part of 2016, South African Tourism commenced with the Organisational Design process known as Project </a:t>
            </a:r>
            <a:r>
              <a:rPr lang="en-ZA" altLang="en-US" sz="1400" kern="1200" dirty="0" smtClean="0">
                <a:solidFill>
                  <a:srgbClr val="000000"/>
                </a:solidFill>
                <a:ea typeface="ヒラギノ角ゴ Pro W3" pitchFamily="-84" charset="-128"/>
              </a:rPr>
              <a:t>Ignite</a:t>
            </a:r>
            <a:r>
              <a:rPr lang="en-ZA" altLang="en-US" sz="1400" kern="1200" dirty="0">
                <a:solidFill>
                  <a:srgbClr val="000000"/>
                </a:solidFill>
                <a:ea typeface="ヒラギノ角ゴ Pro W3" pitchFamily="-84" charset="-128"/>
              </a:rPr>
              <a:t>. The purpose of which is to reconfigure the organisation to deliver on strategy and align internally.  </a:t>
            </a:r>
            <a:endParaRPr lang="en-ZA" altLang="en-US" sz="1400" kern="1200" dirty="0" smtClean="0">
              <a:solidFill>
                <a:srgbClr val="000000"/>
              </a:solidFill>
              <a:ea typeface="ヒラギノ角ゴ Pro W3" pitchFamily="-84" charset="-128"/>
            </a:endParaRPr>
          </a:p>
          <a:p>
            <a:pPr>
              <a:spcBef>
                <a:spcPct val="0"/>
              </a:spcBef>
              <a:buClrTx/>
              <a:buSzTx/>
              <a:defRPr/>
            </a:pPr>
            <a:endParaRPr lang="en-ZA" altLang="en-US" sz="1400" kern="1200" dirty="0">
              <a:solidFill>
                <a:srgbClr val="000000"/>
              </a:solidFill>
              <a:ea typeface="ヒラギノ角ゴ Pro W3" pitchFamily="-84" charset="-128"/>
            </a:endParaRPr>
          </a:p>
          <a:p>
            <a:pPr>
              <a:spcBef>
                <a:spcPct val="0"/>
              </a:spcBef>
              <a:buClrTx/>
              <a:buSzTx/>
              <a:defRPr/>
            </a:pPr>
            <a:r>
              <a:rPr lang="en-ZA" altLang="en-US" sz="1400" kern="1200" dirty="0">
                <a:solidFill>
                  <a:srgbClr val="000000"/>
                </a:solidFill>
                <a:ea typeface="ヒラギノ角ゴ Pro W3" pitchFamily="-84" charset="-128"/>
              </a:rPr>
              <a:t>Employee engagement positively contributes to staff morale, productivity and a sense of belonging. For this reason, South African Tourism endeavours to inculcate open communication at all levels. </a:t>
            </a:r>
          </a:p>
          <a:p>
            <a:pPr eaLnBrk="1" hangingPunct="1">
              <a:spcBef>
                <a:spcPct val="0"/>
              </a:spcBef>
              <a:buClrTx/>
              <a:buSzTx/>
              <a:defRPr/>
            </a:pPr>
            <a:endParaRPr lang="en-ZA" altLang="en-US" sz="1400" kern="1200" dirty="0">
              <a:solidFill>
                <a:srgbClr val="000000"/>
              </a:solidFill>
              <a:ea typeface="ヒラギノ角ゴ Pro W3" pitchFamily="-84" charset="-128"/>
            </a:endParaRPr>
          </a:p>
          <a:p>
            <a:pPr eaLnBrk="1" hangingPunct="1">
              <a:spcBef>
                <a:spcPct val="0"/>
              </a:spcBef>
              <a:buClrTx/>
              <a:buSzTx/>
              <a:defRPr/>
            </a:pPr>
            <a:endParaRPr lang="en-ZA" altLang="en-US" sz="1400" kern="1200" dirty="0" smtClean="0">
              <a:solidFill>
                <a:srgbClr val="000000"/>
              </a:solidFill>
              <a:ea typeface="ヒラギノ角ゴ Pro W3" pitchFamily="-84" charset="-128"/>
            </a:endParaRPr>
          </a:p>
          <a:p>
            <a:pPr marL="0" indent="0" eaLnBrk="1" hangingPunct="1">
              <a:spcBef>
                <a:spcPct val="0"/>
              </a:spcBef>
              <a:buClrTx/>
              <a:buSzTx/>
              <a:buFont typeface="Times" panose="02020603050405020304" pitchFamily="18" charset="0"/>
              <a:buNone/>
              <a:defRPr/>
            </a:pPr>
            <a:endParaRPr lang="en-ZA" altLang="en-US" sz="1400" kern="1200" dirty="0" smtClean="0">
              <a:solidFill>
                <a:srgbClr val="000000"/>
              </a:solidFill>
              <a:ea typeface="ヒラギノ角ゴ Pro W3" pitchFamily="-84" charset="-128"/>
            </a:endParaRPr>
          </a:p>
          <a:p>
            <a:pPr marL="0" indent="0" eaLnBrk="1" hangingPunct="1">
              <a:spcBef>
                <a:spcPct val="0"/>
              </a:spcBef>
              <a:buClrTx/>
              <a:buSzTx/>
              <a:buFont typeface="Times" panose="02020603050405020304" pitchFamily="18" charset="0"/>
              <a:buNone/>
              <a:defRPr/>
            </a:pPr>
            <a:endParaRPr lang="en-ZA" altLang="en-US" sz="1400" kern="1200" dirty="0">
              <a:solidFill>
                <a:srgbClr val="000000"/>
              </a:solidFill>
              <a:ea typeface="ヒラギノ角ゴ Pro W3" pitchFamily="-84" charset="-128"/>
            </a:endParaRPr>
          </a:p>
          <a:p>
            <a:pPr marL="0" indent="0" eaLnBrk="1" hangingPunct="1">
              <a:spcBef>
                <a:spcPct val="0"/>
              </a:spcBef>
              <a:buClrTx/>
              <a:buSzTx/>
              <a:buFont typeface="Times" panose="02020603050405020304" pitchFamily="18" charset="0"/>
              <a:buNone/>
              <a:defRPr/>
            </a:pPr>
            <a:endParaRPr lang="en-ZA" altLang="en-US" sz="1400" kern="1200" dirty="0" smtClean="0">
              <a:solidFill>
                <a:srgbClr val="000000"/>
              </a:solidFill>
              <a:ea typeface="ヒラギノ角ゴ Pro W3" pitchFamily="-84" charset="-128"/>
            </a:endParaRPr>
          </a:p>
          <a:p>
            <a:pPr marL="0" indent="0" eaLnBrk="1" hangingPunct="1">
              <a:spcBef>
                <a:spcPct val="0"/>
              </a:spcBef>
              <a:buClrTx/>
              <a:buSzTx/>
              <a:buFont typeface="Times" panose="02020603050405020304" pitchFamily="18" charset="0"/>
              <a:buNone/>
              <a:defRPr/>
            </a:pPr>
            <a:endParaRPr lang="en-ZA" altLang="en-US" sz="1400" kern="1200" dirty="0" smtClean="0">
              <a:solidFill>
                <a:srgbClr val="000000"/>
              </a:solidFill>
              <a:ea typeface="ヒラギノ角ゴ Pro W3" pitchFamily="-84" charset="-128"/>
            </a:endParaRPr>
          </a:p>
          <a:p>
            <a:pPr marL="0" indent="0" algn="ctr" eaLnBrk="1" hangingPunct="1">
              <a:spcBef>
                <a:spcPct val="0"/>
              </a:spcBef>
              <a:buClrTx/>
              <a:buSzTx/>
              <a:buFont typeface="Times" pitchFamily="-84" charset="0"/>
              <a:buNone/>
              <a:defRPr/>
            </a:pPr>
            <a:endParaRPr lang="en-ZA" altLang="en-US" sz="1400" kern="1200" dirty="0" smtClean="0">
              <a:solidFill>
                <a:srgbClr val="000000"/>
              </a:solidFill>
              <a:ea typeface="ヒラギノ角ゴ Pro W3" pitchFamily="-84" charset="-128"/>
            </a:endParaRPr>
          </a:p>
          <a:p>
            <a:pPr marL="0" indent="0" algn="ctr" eaLnBrk="1" hangingPunct="1">
              <a:spcBef>
                <a:spcPct val="0"/>
              </a:spcBef>
              <a:buClrTx/>
              <a:buSzTx/>
              <a:buFont typeface="Times" pitchFamily="-84" charset="0"/>
              <a:buNone/>
              <a:defRPr/>
            </a:pPr>
            <a:endParaRPr lang="en-ZA" altLang="en-US" sz="1400" kern="1200" dirty="0" smtClean="0">
              <a:solidFill>
                <a:srgbClr val="000000"/>
              </a:solidFill>
              <a:ea typeface="ヒラギノ角ゴ Pro W3" pitchFamily="-84" charset="-128"/>
            </a:endParaRPr>
          </a:p>
        </p:txBody>
      </p:sp>
      <p:sp>
        <p:nvSpPr>
          <p:cNvPr id="5" name="TextBox 4"/>
          <p:cNvSpPr txBox="1"/>
          <p:nvPr/>
        </p:nvSpPr>
        <p:spPr>
          <a:xfrm>
            <a:off x="3810000" y="6477000"/>
            <a:ext cx="20574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77 - 84 </a:t>
            </a:r>
            <a:endParaRPr lang="en-ZA" sz="1100" dirty="0">
              <a:solidFill>
                <a:srgbClr val="000000"/>
              </a:solidFill>
            </a:endParaRPr>
          </a:p>
        </p:txBody>
      </p:sp>
    </p:spTree>
    <p:extLst>
      <p:ext uri="{BB962C8B-B14F-4D97-AF65-F5344CB8AC3E}">
        <p14:creationId xmlns:p14="http://schemas.microsoft.com/office/powerpoint/2010/main" val="27407137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ZA" altLang="en-US" sz="2000" b="1" dirty="0" smtClean="0"/>
              <a:t>South African Tourism Employment Equity Statistics </a:t>
            </a:r>
          </a:p>
        </p:txBody>
      </p:sp>
      <p:sp>
        <p:nvSpPr>
          <p:cNvPr id="6" name="Rectangle 5"/>
          <p:cNvSpPr/>
          <p:nvPr/>
        </p:nvSpPr>
        <p:spPr>
          <a:xfrm>
            <a:off x="381000" y="914400"/>
            <a:ext cx="8382000" cy="2462213"/>
          </a:xfrm>
          <a:prstGeom prst="rect">
            <a:avLst/>
          </a:prstGeom>
        </p:spPr>
        <p:txBody>
          <a:bodyPr wrap="square">
            <a:spAutoFit/>
          </a:bodyPr>
          <a:lstStyle/>
          <a:p>
            <a:pPr marL="342900" indent="-342900" algn="just">
              <a:buFont typeface="Times" charset="0"/>
              <a:buChar char="•"/>
              <a:defRPr/>
            </a:pPr>
            <a:r>
              <a:rPr lang="en-GB" sz="1400" kern="0" dirty="0">
                <a:solidFill>
                  <a:srgbClr val="000000"/>
                </a:solidFill>
                <a:latin typeface="Trebuchet MS"/>
                <a:ea typeface="ＭＳ Ｐゴシック" charset="-128"/>
              </a:rPr>
              <a:t>The </a:t>
            </a:r>
            <a:r>
              <a:rPr lang="en-GB" sz="1400" kern="0" dirty="0" smtClean="0">
                <a:solidFill>
                  <a:srgbClr val="000000"/>
                </a:solidFill>
                <a:latin typeface="Trebuchet MS"/>
                <a:ea typeface="ＭＳ Ｐゴシック" charset="-128"/>
              </a:rPr>
              <a:t>employment </a:t>
            </a:r>
            <a:r>
              <a:rPr lang="en-GB" sz="1400" kern="0" dirty="0">
                <a:solidFill>
                  <a:srgbClr val="000000"/>
                </a:solidFill>
                <a:latin typeface="Trebuchet MS"/>
                <a:ea typeface="ＭＳ Ｐゴシック" charset="-128"/>
              </a:rPr>
              <a:t>e</a:t>
            </a:r>
            <a:r>
              <a:rPr lang="en-GB" sz="1400" kern="0" dirty="0" smtClean="0">
                <a:solidFill>
                  <a:srgbClr val="000000"/>
                </a:solidFill>
                <a:latin typeface="Trebuchet MS"/>
                <a:ea typeface="ＭＳ Ｐゴシック" charset="-128"/>
              </a:rPr>
              <a:t>quity </a:t>
            </a:r>
            <a:r>
              <a:rPr lang="en-GB" sz="1400" kern="0" dirty="0">
                <a:solidFill>
                  <a:srgbClr val="000000"/>
                </a:solidFill>
                <a:latin typeface="Trebuchet MS"/>
                <a:ea typeface="ＭＳ Ｐゴシック" charset="-128"/>
              </a:rPr>
              <a:t>(EE) figures are based on the South African employees at head office and South African country managers based in-country. </a:t>
            </a:r>
            <a:endParaRPr lang="en-GB" sz="1400" kern="0" dirty="0" smtClean="0">
              <a:solidFill>
                <a:srgbClr val="000000"/>
              </a:solidFill>
              <a:latin typeface="Trebuchet MS"/>
              <a:ea typeface="ＭＳ Ｐゴシック" charset="-128"/>
            </a:endParaRPr>
          </a:p>
          <a:p>
            <a:pPr marL="342900" indent="-342900" algn="just">
              <a:buFont typeface="Times" charset="0"/>
              <a:buChar char="•"/>
              <a:defRPr/>
            </a:pPr>
            <a:endParaRPr lang="en-GB" sz="1400" kern="0" dirty="0">
              <a:solidFill>
                <a:srgbClr val="000000"/>
              </a:solidFill>
              <a:latin typeface="Trebuchet MS"/>
              <a:ea typeface="ＭＳ Ｐゴシック" charset="-128"/>
            </a:endParaRPr>
          </a:p>
          <a:p>
            <a:pPr marL="342900" indent="-342900" algn="just">
              <a:buFont typeface="Times" charset="0"/>
              <a:buChar char="•"/>
              <a:defRPr/>
            </a:pPr>
            <a:r>
              <a:rPr lang="en-GB" sz="1400" kern="0" dirty="0" smtClean="0">
                <a:solidFill>
                  <a:srgbClr val="000000"/>
                </a:solidFill>
                <a:latin typeface="Trebuchet MS"/>
                <a:ea typeface="ＭＳ Ｐゴシック" charset="-128"/>
              </a:rPr>
              <a:t>While </a:t>
            </a:r>
            <a:r>
              <a:rPr lang="en-GB" sz="1400" kern="0" dirty="0">
                <a:solidFill>
                  <a:srgbClr val="000000"/>
                </a:solidFill>
                <a:latin typeface="Trebuchet MS"/>
                <a:ea typeface="ＭＳ Ｐゴシック" charset="-128"/>
              </a:rPr>
              <a:t>international offices have the promotion of diversity in their labour laws, EE targets do not bind them and South Africa’s EE legislation does not affect them. </a:t>
            </a:r>
            <a:endParaRPr lang="en-GB" sz="1400" kern="0" dirty="0" smtClean="0">
              <a:solidFill>
                <a:srgbClr val="000000"/>
              </a:solidFill>
              <a:latin typeface="Trebuchet MS"/>
              <a:ea typeface="ＭＳ Ｐゴシック" charset="-128"/>
            </a:endParaRPr>
          </a:p>
          <a:p>
            <a:pPr marL="342900" indent="-342900" algn="just">
              <a:buFont typeface="Times" charset="0"/>
              <a:buChar char="•"/>
              <a:defRPr/>
            </a:pPr>
            <a:endParaRPr lang="en-GB" sz="1400" kern="0" dirty="0">
              <a:solidFill>
                <a:srgbClr val="000000"/>
              </a:solidFill>
              <a:latin typeface="Trebuchet MS"/>
              <a:ea typeface="ＭＳ Ｐゴシック" charset="-128"/>
            </a:endParaRPr>
          </a:p>
          <a:p>
            <a:pPr marL="342900" indent="-342900" algn="just">
              <a:buFont typeface="Times" charset="0"/>
              <a:buChar char="•"/>
              <a:defRPr/>
            </a:pPr>
            <a:r>
              <a:rPr lang="en-GB" sz="1400" kern="0" dirty="0" smtClean="0">
                <a:solidFill>
                  <a:srgbClr val="000000"/>
                </a:solidFill>
                <a:latin typeface="Trebuchet MS"/>
                <a:ea typeface="ＭＳ Ｐゴシック" charset="-128"/>
              </a:rPr>
              <a:t>For </a:t>
            </a:r>
            <a:r>
              <a:rPr lang="en-GB" sz="1400" kern="0" dirty="0">
                <a:solidFill>
                  <a:srgbClr val="000000"/>
                </a:solidFill>
                <a:latin typeface="Trebuchet MS"/>
                <a:ea typeface="ＭＳ Ｐゴシック" charset="-128"/>
              </a:rPr>
              <a:t>the period of under review, the EE targets for South African Tourism were determined in consideration of EE legislation, and the </a:t>
            </a:r>
            <a:r>
              <a:rPr lang="en-GB" sz="1400" kern="0" dirty="0" smtClean="0">
                <a:solidFill>
                  <a:srgbClr val="000000"/>
                </a:solidFill>
                <a:latin typeface="Trebuchet MS"/>
                <a:ea typeface="ＭＳ Ｐゴシック" charset="-128"/>
              </a:rPr>
              <a:t>economically active population (EAP) </a:t>
            </a:r>
            <a:r>
              <a:rPr lang="en-GB" sz="1400" kern="0" dirty="0">
                <a:solidFill>
                  <a:srgbClr val="000000"/>
                </a:solidFill>
                <a:latin typeface="Trebuchet MS"/>
                <a:ea typeface="ＭＳ Ｐゴシック" charset="-128"/>
              </a:rPr>
              <a:t>profile for Gauteng as a guideline. </a:t>
            </a:r>
            <a:endParaRPr lang="en-GB" sz="1400" kern="0" dirty="0" smtClean="0">
              <a:solidFill>
                <a:srgbClr val="000000"/>
              </a:solidFill>
              <a:latin typeface="Trebuchet MS"/>
              <a:ea typeface="ＭＳ Ｐゴシック" charset="-128"/>
            </a:endParaRPr>
          </a:p>
          <a:p>
            <a:pPr marL="342900" indent="-342900" algn="just">
              <a:buFont typeface="Times" charset="0"/>
              <a:buChar char="•"/>
              <a:defRPr/>
            </a:pPr>
            <a:endParaRPr lang="en-GB" sz="1400" kern="0" dirty="0">
              <a:solidFill>
                <a:srgbClr val="000000"/>
              </a:solidFill>
              <a:latin typeface="Trebuchet MS"/>
              <a:ea typeface="ＭＳ Ｐゴシック" charset="-128"/>
            </a:endParaRPr>
          </a:p>
          <a:p>
            <a:pPr marL="342900" indent="-342900" algn="just">
              <a:buFont typeface="Times" charset="0"/>
              <a:buChar char="•"/>
              <a:defRPr/>
            </a:pPr>
            <a:r>
              <a:rPr lang="en-ZA" sz="1400" kern="0" dirty="0" smtClean="0">
                <a:solidFill>
                  <a:srgbClr val="000000"/>
                </a:solidFill>
                <a:latin typeface="Trebuchet MS"/>
                <a:ea typeface="ＭＳ Ｐゴシック" charset="-128"/>
              </a:rPr>
              <a:t>76.77</a:t>
            </a:r>
            <a:r>
              <a:rPr lang="en-ZA" sz="1400" kern="0" dirty="0">
                <a:solidFill>
                  <a:srgbClr val="000000"/>
                </a:solidFill>
                <a:latin typeface="Trebuchet MS"/>
                <a:ea typeface="ＭＳ Ｐゴシック" charset="-128"/>
              </a:rPr>
              <a:t>% of South African Tourism staff are South African</a:t>
            </a:r>
            <a:r>
              <a:rPr lang="en-ZA" sz="1400" kern="0" dirty="0" smtClean="0">
                <a:solidFill>
                  <a:srgbClr val="000000"/>
                </a:solidFill>
                <a:latin typeface="Trebuchet MS"/>
                <a:ea typeface="ＭＳ Ｐゴシック" charset="-128"/>
              </a:rPr>
              <a:t>.</a:t>
            </a:r>
          </a:p>
        </p:txBody>
      </p:sp>
      <p:sp>
        <p:nvSpPr>
          <p:cNvPr id="7" name="TextBox 6"/>
          <p:cNvSpPr txBox="1"/>
          <p:nvPr/>
        </p:nvSpPr>
        <p:spPr>
          <a:xfrm>
            <a:off x="3810000" y="6477000"/>
            <a:ext cx="20574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77 - 84 </a:t>
            </a:r>
            <a:endParaRPr lang="en-ZA" sz="1100" dirty="0">
              <a:solidFill>
                <a:srgbClr val="000000"/>
              </a:solidFill>
            </a:endParaRPr>
          </a:p>
        </p:txBody>
      </p:sp>
      <p:pic>
        <p:nvPicPr>
          <p:cNvPr id="3" name="Picture 2"/>
          <p:cNvPicPr>
            <a:picLocks noChangeAspect="1"/>
          </p:cNvPicPr>
          <p:nvPr/>
        </p:nvPicPr>
        <p:blipFill>
          <a:blip r:embed="rId2"/>
          <a:stretch>
            <a:fillRect/>
          </a:stretch>
        </p:blipFill>
        <p:spPr>
          <a:xfrm>
            <a:off x="569096" y="3376612"/>
            <a:ext cx="7355704" cy="2761365"/>
          </a:xfrm>
          <a:prstGeom prst="rect">
            <a:avLst/>
          </a:prstGeom>
        </p:spPr>
      </p:pic>
    </p:spTree>
    <p:extLst>
      <p:ext uri="{BB962C8B-B14F-4D97-AF65-F5344CB8AC3E}">
        <p14:creationId xmlns:p14="http://schemas.microsoft.com/office/powerpoint/2010/main" val="20888317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ZA" altLang="en-US" sz="2000" b="1" dirty="0" smtClean="0"/>
              <a:t>South African Tourism Employment Equity Statistics </a:t>
            </a:r>
          </a:p>
        </p:txBody>
      </p:sp>
      <p:sp>
        <p:nvSpPr>
          <p:cNvPr id="7" name="TextBox 6"/>
          <p:cNvSpPr txBox="1"/>
          <p:nvPr/>
        </p:nvSpPr>
        <p:spPr>
          <a:xfrm>
            <a:off x="3810000" y="6477000"/>
            <a:ext cx="2057400" cy="261610"/>
          </a:xfrm>
          <a:prstGeom prst="rect">
            <a:avLst/>
          </a:prstGeom>
          <a:noFill/>
        </p:spPr>
        <p:txBody>
          <a:bodyPr wrap="square" rtlCol="0">
            <a:spAutoFit/>
          </a:bodyPr>
          <a:lstStyle/>
          <a:p>
            <a:r>
              <a:rPr lang="en-US" sz="1100" dirty="0">
                <a:solidFill>
                  <a:srgbClr val="000000"/>
                </a:solidFill>
              </a:rPr>
              <a:t>Annual Report Page </a:t>
            </a:r>
            <a:r>
              <a:rPr lang="en-US" sz="1100" dirty="0" smtClean="0">
                <a:solidFill>
                  <a:srgbClr val="000000"/>
                </a:solidFill>
              </a:rPr>
              <a:t>77 - 84 </a:t>
            </a:r>
            <a:endParaRPr lang="en-ZA" sz="110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24263352"/>
              </p:ext>
            </p:extLst>
          </p:nvPr>
        </p:nvGraphicFramePr>
        <p:xfrm>
          <a:off x="381000" y="731520"/>
          <a:ext cx="8247890" cy="2331720"/>
        </p:xfrm>
        <a:graphic>
          <a:graphicData uri="http://schemas.openxmlformats.org/drawingml/2006/table">
            <a:tbl>
              <a:tblPr firstRow="1" bandRow="1" bandCol="1"/>
              <a:tblGrid>
                <a:gridCol w="1365850">
                  <a:extLst>
                    <a:ext uri="{9D8B030D-6E8A-4147-A177-3AD203B41FA5}">
                      <a16:colId xmlns="" xmlns:a16="http://schemas.microsoft.com/office/drawing/2014/main" val="336710736"/>
                    </a:ext>
                  </a:extLst>
                </a:gridCol>
                <a:gridCol w="875926">
                  <a:extLst>
                    <a:ext uri="{9D8B030D-6E8A-4147-A177-3AD203B41FA5}">
                      <a16:colId xmlns="" xmlns:a16="http://schemas.microsoft.com/office/drawing/2014/main" val="3824399129"/>
                    </a:ext>
                  </a:extLst>
                </a:gridCol>
                <a:gridCol w="875926">
                  <a:extLst>
                    <a:ext uri="{9D8B030D-6E8A-4147-A177-3AD203B41FA5}">
                      <a16:colId xmlns="" xmlns:a16="http://schemas.microsoft.com/office/drawing/2014/main" val="3648362963"/>
                    </a:ext>
                  </a:extLst>
                </a:gridCol>
                <a:gridCol w="875926">
                  <a:extLst>
                    <a:ext uri="{9D8B030D-6E8A-4147-A177-3AD203B41FA5}">
                      <a16:colId xmlns="" xmlns:a16="http://schemas.microsoft.com/office/drawing/2014/main" val="1611164960"/>
                    </a:ext>
                  </a:extLst>
                </a:gridCol>
                <a:gridCol w="875926">
                  <a:extLst>
                    <a:ext uri="{9D8B030D-6E8A-4147-A177-3AD203B41FA5}">
                      <a16:colId xmlns="" xmlns:a16="http://schemas.microsoft.com/office/drawing/2014/main" val="230005886"/>
                    </a:ext>
                  </a:extLst>
                </a:gridCol>
                <a:gridCol w="875926">
                  <a:extLst>
                    <a:ext uri="{9D8B030D-6E8A-4147-A177-3AD203B41FA5}">
                      <a16:colId xmlns="" xmlns:a16="http://schemas.microsoft.com/office/drawing/2014/main" val="3563499540"/>
                    </a:ext>
                  </a:extLst>
                </a:gridCol>
                <a:gridCol w="875926">
                  <a:extLst>
                    <a:ext uri="{9D8B030D-6E8A-4147-A177-3AD203B41FA5}">
                      <a16:colId xmlns="" xmlns:a16="http://schemas.microsoft.com/office/drawing/2014/main" val="3880477778"/>
                    </a:ext>
                  </a:extLst>
                </a:gridCol>
                <a:gridCol w="769994">
                  <a:extLst>
                    <a:ext uri="{9D8B030D-6E8A-4147-A177-3AD203B41FA5}">
                      <a16:colId xmlns="" xmlns:a16="http://schemas.microsoft.com/office/drawing/2014/main" val="2563470403"/>
                    </a:ext>
                  </a:extLst>
                </a:gridCol>
                <a:gridCol w="856490">
                  <a:extLst>
                    <a:ext uri="{9D8B030D-6E8A-4147-A177-3AD203B41FA5}">
                      <a16:colId xmlns="" xmlns:a16="http://schemas.microsoft.com/office/drawing/2014/main" val="156440408"/>
                    </a:ext>
                  </a:extLst>
                </a:gridCol>
              </a:tblGrid>
              <a:tr h="155575">
                <a:tc rowSpan="3">
                  <a:txBody>
                    <a:bodyPr/>
                    <a:lstStyle/>
                    <a:p>
                      <a:pPr algn="l">
                        <a:spcAft>
                          <a:spcPts val="0"/>
                        </a:spcAft>
                      </a:pPr>
                      <a:r>
                        <a:rPr lang="en-ZA" sz="1200" dirty="0">
                          <a:solidFill>
                            <a:schemeClr val="bg1"/>
                          </a:solidFill>
                          <a:effectLst/>
                          <a:latin typeface="+mj-lt"/>
                          <a:ea typeface="Times New Roman" panose="02020603050405020304" pitchFamily="18" charset="0"/>
                          <a:cs typeface="Times New Roman" panose="02020603050405020304" pitchFamily="18" charset="0"/>
                        </a:rPr>
                        <a:t/>
                      </a:r>
                      <a:br>
                        <a:rPr lang="en-ZA" sz="1200" dirty="0">
                          <a:solidFill>
                            <a:schemeClr val="bg1"/>
                          </a:solidFill>
                          <a:effectLst/>
                          <a:latin typeface="+mj-lt"/>
                          <a:ea typeface="Times New Roman" panose="02020603050405020304" pitchFamily="18" charset="0"/>
                          <a:cs typeface="Times New Roman" panose="02020603050405020304" pitchFamily="18" charset="0"/>
                        </a:rPr>
                      </a:br>
                      <a:r>
                        <a:rPr lang="en-ZA" sz="1200" dirty="0">
                          <a:solidFill>
                            <a:schemeClr val="bg1"/>
                          </a:solidFill>
                          <a:effectLst/>
                          <a:latin typeface="+mj-lt"/>
                          <a:ea typeface="Times New Roman" panose="02020603050405020304" pitchFamily="18" charset="0"/>
                          <a:cs typeface="Calibri" panose="020F0502020204030204" pitchFamily="34" charset="0"/>
                        </a:rPr>
                        <a:t>Levels</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8">
                  <a:txBody>
                    <a:bodyPr/>
                    <a:lstStyle/>
                    <a:p>
                      <a:pPr algn="l">
                        <a:spcAft>
                          <a:spcPts val="0"/>
                        </a:spcAft>
                      </a:pPr>
                      <a:r>
                        <a:rPr lang="en-ZA" sz="1200" dirty="0">
                          <a:solidFill>
                            <a:schemeClr val="bg1"/>
                          </a:solidFill>
                          <a:effectLst/>
                          <a:latin typeface="+mj-lt"/>
                          <a:ea typeface="Times New Roman" panose="02020603050405020304" pitchFamily="18" charset="0"/>
                          <a:cs typeface="Calibri" panose="020F0502020204030204" pitchFamily="34" charset="0"/>
                        </a:rPr>
                        <a:t>Female</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2091158411"/>
                  </a:ext>
                </a:extLst>
              </a:tr>
              <a:tr h="87630">
                <a:tc vMerge="1">
                  <a:txBody>
                    <a:bodyPr/>
                    <a:lstStyle/>
                    <a:p>
                      <a:endParaRPr lang="en-ZA"/>
                    </a:p>
                  </a:txBody>
                  <a:tcPr/>
                </a:tc>
                <a:tc gridSpan="2">
                  <a:txBody>
                    <a:bodyPr/>
                    <a:lstStyle/>
                    <a:p>
                      <a:pPr algn="l">
                        <a:spcAft>
                          <a:spcPts val="0"/>
                        </a:spcAft>
                      </a:pPr>
                      <a:r>
                        <a:rPr lang="en-ZA" sz="1200" dirty="0">
                          <a:solidFill>
                            <a:schemeClr val="bg1"/>
                          </a:solidFill>
                          <a:effectLst/>
                          <a:latin typeface="+mj-lt"/>
                          <a:ea typeface="Times New Roman" panose="02020603050405020304" pitchFamily="18" charset="0"/>
                          <a:cs typeface="Calibri" panose="020F0502020204030204" pitchFamily="34" charset="0"/>
                        </a:rPr>
                        <a:t>African</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l">
                        <a:spcAft>
                          <a:spcPts val="0"/>
                        </a:spcAft>
                      </a:pPr>
                      <a:r>
                        <a:rPr lang="en-ZA" sz="1200" dirty="0">
                          <a:solidFill>
                            <a:schemeClr val="bg1"/>
                          </a:solidFill>
                          <a:effectLst/>
                          <a:latin typeface="+mj-lt"/>
                          <a:ea typeface="Times New Roman" panose="02020603050405020304" pitchFamily="18" charset="0"/>
                          <a:cs typeface="Calibri" panose="020F0502020204030204" pitchFamily="34" charset="0"/>
                        </a:rPr>
                        <a:t>Coloured</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l">
                        <a:spcAft>
                          <a:spcPts val="0"/>
                        </a:spcAft>
                      </a:pPr>
                      <a:r>
                        <a:rPr lang="en-ZA" sz="1200" dirty="0">
                          <a:solidFill>
                            <a:schemeClr val="bg1"/>
                          </a:solidFill>
                          <a:effectLst/>
                          <a:latin typeface="+mj-lt"/>
                          <a:ea typeface="Times New Roman" panose="02020603050405020304" pitchFamily="18" charset="0"/>
                          <a:cs typeface="Calibri" panose="020F0502020204030204" pitchFamily="34" charset="0"/>
                        </a:rPr>
                        <a:t>Indian</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algn="l">
                        <a:spcAft>
                          <a:spcPts val="0"/>
                        </a:spcAft>
                      </a:pPr>
                      <a:r>
                        <a:rPr lang="en-ZA" sz="1200" dirty="0">
                          <a:solidFill>
                            <a:schemeClr val="bg1"/>
                          </a:solidFill>
                          <a:effectLst/>
                          <a:latin typeface="+mj-lt"/>
                          <a:ea typeface="Times New Roman" panose="02020603050405020304" pitchFamily="18" charset="0"/>
                          <a:cs typeface="Calibri" panose="020F0502020204030204" pitchFamily="34" charset="0"/>
                        </a:rPr>
                        <a:t>White</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 xmlns:a16="http://schemas.microsoft.com/office/drawing/2014/main" val="3255103489"/>
                  </a:ext>
                </a:extLst>
              </a:tr>
              <a:tr h="87630">
                <a:tc vMerge="1">
                  <a:txBody>
                    <a:bodyPr/>
                    <a:lstStyle/>
                    <a:p>
                      <a:endParaRPr lang="en-ZA"/>
                    </a:p>
                  </a:txBody>
                  <a:tcPr/>
                </a:tc>
                <a:tc>
                  <a:txBody>
                    <a:bodyPr/>
                    <a:lstStyle/>
                    <a:p>
                      <a:pPr algn="l">
                        <a:spcAft>
                          <a:spcPts val="0"/>
                        </a:spcAft>
                      </a:pPr>
                      <a:r>
                        <a:rPr lang="en-ZA" sz="1200" dirty="0">
                          <a:solidFill>
                            <a:schemeClr val="bg1"/>
                          </a:solidFill>
                          <a:effectLst/>
                          <a:latin typeface="+mj-lt"/>
                          <a:ea typeface="Times New Roman" panose="02020603050405020304" pitchFamily="18" charset="0"/>
                          <a:cs typeface="Calibri" panose="020F0502020204030204" pitchFamily="34" charset="0"/>
                        </a:rPr>
                        <a:t>Current</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r>
                        <a:rPr lang="en-ZA" sz="1200" dirty="0">
                          <a:solidFill>
                            <a:schemeClr val="bg1"/>
                          </a:solidFill>
                          <a:effectLst/>
                          <a:latin typeface="+mj-lt"/>
                          <a:ea typeface="Times New Roman" panose="02020603050405020304" pitchFamily="18" charset="0"/>
                          <a:cs typeface="Calibri" panose="020F0502020204030204" pitchFamily="34" charset="0"/>
                        </a:rPr>
                        <a:t>Target</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r>
                        <a:rPr lang="en-ZA" sz="1200" dirty="0">
                          <a:solidFill>
                            <a:schemeClr val="bg1"/>
                          </a:solidFill>
                          <a:effectLst/>
                          <a:latin typeface="+mj-lt"/>
                          <a:ea typeface="Times New Roman" panose="02020603050405020304" pitchFamily="18" charset="0"/>
                          <a:cs typeface="Calibri" panose="020F0502020204030204" pitchFamily="34" charset="0"/>
                        </a:rPr>
                        <a:t>Current</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r>
                        <a:rPr lang="en-ZA" sz="1200" dirty="0">
                          <a:solidFill>
                            <a:schemeClr val="bg1"/>
                          </a:solidFill>
                          <a:effectLst/>
                          <a:latin typeface="+mj-lt"/>
                          <a:ea typeface="Times New Roman" panose="02020603050405020304" pitchFamily="18" charset="0"/>
                          <a:cs typeface="Calibri" panose="020F0502020204030204" pitchFamily="34" charset="0"/>
                        </a:rPr>
                        <a:t>Target</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r>
                        <a:rPr lang="en-ZA" sz="1200" dirty="0">
                          <a:solidFill>
                            <a:schemeClr val="bg1"/>
                          </a:solidFill>
                          <a:effectLst/>
                          <a:latin typeface="+mj-lt"/>
                          <a:ea typeface="Times New Roman" panose="02020603050405020304" pitchFamily="18" charset="0"/>
                          <a:cs typeface="Calibri" panose="020F0502020204030204" pitchFamily="34" charset="0"/>
                        </a:rPr>
                        <a:t>Current</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r>
                        <a:rPr lang="en-ZA" sz="1200" dirty="0">
                          <a:solidFill>
                            <a:schemeClr val="bg1"/>
                          </a:solidFill>
                          <a:effectLst/>
                          <a:latin typeface="+mj-lt"/>
                          <a:ea typeface="Times New Roman" panose="02020603050405020304" pitchFamily="18" charset="0"/>
                          <a:cs typeface="Calibri" panose="020F0502020204030204" pitchFamily="34" charset="0"/>
                        </a:rPr>
                        <a:t>Target</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r>
                        <a:rPr lang="en-ZA" sz="1200" dirty="0">
                          <a:solidFill>
                            <a:schemeClr val="bg1"/>
                          </a:solidFill>
                          <a:effectLst/>
                          <a:latin typeface="+mj-lt"/>
                          <a:ea typeface="Times New Roman" panose="02020603050405020304" pitchFamily="18" charset="0"/>
                          <a:cs typeface="Calibri" panose="020F0502020204030204" pitchFamily="34" charset="0"/>
                        </a:rPr>
                        <a:t>Current</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r>
                        <a:rPr lang="en-ZA" sz="1200" dirty="0">
                          <a:solidFill>
                            <a:schemeClr val="bg1"/>
                          </a:solidFill>
                          <a:effectLst/>
                          <a:latin typeface="+mj-lt"/>
                          <a:ea typeface="Times New Roman" panose="02020603050405020304" pitchFamily="18" charset="0"/>
                          <a:cs typeface="Calibri" panose="020F0502020204030204" pitchFamily="34" charset="0"/>
                        </a:rPr>
                        <a:t>Target</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4221318980"/>
                  </a:ext>
                </a:extLst>
              </a:tr>
              <a:tr h="302895">
                <a:tc>
                  <a:txBody>
                    <a:bodyPr/>
                    <a:lstStyle/>
                    <a:p>
                      <a:pPr algn="l">
                        <a:spcAft>
                          <a:spcPts val="0"/>
                        </a:spcAft>
                      </a:pPr>
                      <a:r>
                        <a:rPr lang="en-ZA" sz="1200" dirty="0">
                          <a:effectLst/>
                          <a:latin typeface="+mj-lt"/>
                          <a:ea typeface="Times New Roman" panose="02020603050405020304" pitchFamily="18" charset="0"/>
                          <a:cs typeface="Calibri" panose="020F0502020204030204" pitchFamily="34" charset="0"/>
                        </a:rPr>
                        <a:t>Top management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7408418"/>
                  </a:ext>
                </a:extLst>
              </a:tr>
              <a:tr h="382905">
                <a:tc>
                  <a:txBody>
                    <a:bodyPr/>
                    <a:lstStyle/>
                    <a:p>
                      <a:pPr algn="l">
                        <a:spcAft>
                          <a:spcPts val="0"/>
                        </a:spcAft>
                      </a:pPr>
                      <a:r>
                        <a:rPr lang="en-ZA" sz="1200" dirty="0">
                          <a:effectLst/>
                          <a:latin typeface="+mj-lt"/>
                          <a:ea typeface="Times New Roman" panose="02020603050405020304" pitchFamily="18" charset="0"/>
                          <a:cs typeface="Calibri" panose="020F0502020204030204" pitchFamily="34" charset="0"/>
                        </a:rPr>
                        <a:t>Senior management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22695007"/>
                  </a:ext>
                </a:extLst>
              </a:tr>
              <a:tr h="302895">
                <a:tc>
                  <a:txBody>
                    <a:bodyPr/>
                    <a:lstStyle/>
                    <a:p>
                      <a:pPr algn="l">
                        <a:spcAft>
                          <a:spcPts val="0"/>
                        </a:spcAft>
                      </a:pPr>
                      <a:r>
                        <a:rPr lang="en-ZA" sz="1200" dirty="0">
                          <a:effectLst/>
                          <a:latin typeface="+mj-lt"/>
                          <a:ea typeface="Times New Roman" panose="02020603050405020304" pitchFamily="18" charset="0"/>
                          <a:cs typeface="Calibri" panose="020F0502020204030204" pitchFamily="34" charset="0"/>
                        </a:rPr>
                        <a:t>Professional qualified</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14</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16</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3</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3</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4</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4</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6</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5</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23529357"/>
                  </a:ext>
                </a:extLst>
              </a:tr>
              <a:tr h="155575">
                <a:tc>
                  <a:txBody>
                    <a:bodyPr/>
                    <a:lstStyle/>
                    <a:p>
                      <a:pPr algn="l">
                        <a:spcAft>
                          <a:spcPts val="0"/>
                        </a:spcAft>
                      </a:pPr>
                      <a:r>
                        <a:rPr lang="en-ZA" sz="1200" dirty="0">
                          <a:effectLst/>
                          <a:latin typeface="+mj-lt"/>
                          <a:ea typeface="Times New Roman" panose="02020603050405020304" pitchFamily="18" charset="0"/>
                          <a:cs typeface="Calibri" panose="020F0502020204030204" pitchFamily="34" charset="0"/>
                        </a:rPr>
                        <a:t>Skilled</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19</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22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6</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6</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3</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3</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4</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4</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39352166"/>
                  </a:ext>
                </a:extLst>
              </a:tr>
              <a:tr h="146685">
                <a:tc>
                  <a:txBody>
                    <a:bodyPr/>
                    <a:lstStyle/>
                    <a:p>
                      <a:pPr algn="l">
                        <a:spcAft>
                          <a:spcPts val="0"/>
                        </a:spcAft>
                      </a:pPr>
                      <a:r>
                        <a:rPr lang="en-ZA" sz="1200" dirty="0">
                          <a:effectLst/>
                          <a:latin typeface="+mj-lt"/>
                          <a:ea typeface="Times New Roman" panose="02020603050405020304" pitchFamily="18" charset="0"/>
                          <a:cs typeface="Calibri" panose="020F0502020204030204" pitchFamily="34" charset="0"/>
                        </a:rPr>
                        <a:t>Semi-skilled</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10</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12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51822558"/>
                  </a:ext>
                </a:extLst>
              </a:tr>
              <a:tr h="155575">
                <a:tc>
                  <a:txBody>
                    <a:bodyPr/>
                    <a:lstStyle/>
                    <a:p>
                      <a:pPr algn="l">
                        <a:spcAft>
                          <a:spcPts val="0"/>
                        </a:spcAft>
                      </a:pPr>
                      <a:r>
                        <a:rPr lang="en-ZA" sz="1200" dirty="0">
                          <a:effectLst/>
                          <a:latin typeface="+mj-lt"/>
                          <a:ea typeface="Times New Roman" panose="02020603050405020304" pitchFamily="18" charset="0"/>
                          <a:cs typeface="Calibri" panose="020F0502020204030204" pitchFamily="34" charset="0"/>
                        </a:rPr>
                        <a:t>Unskilled</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8752470"/>
                  </a:ext>
                </a:extLst>
              </a:tr>
              <a:tr h="155575">
                <a:tc>
                  <a:txBody>
                    <a:bodyPr/>
                    <a:lstStyle/>
                    <a:p>
                      <a:pPr algn="l">
                        <a:spcAft>
                          <a:spcPts val="0"/>
                        </a:spcAft>
                      </a:pPr>
                      <a:r>
                        <a:rPr lang="en-ZA" sz="1200" b="1" dirty="0">
                          <a:effectLst/>
                          <a:latin typeface="+mj-lt"/>
                          <a:ea typeface="Times New Roman" panose="02020603050405020304" pitchFamily="18" charset="0"/>
                          <a:cs typeface="Calibri" panose="020F0502020204030204" pitchFamily="34" charset="0"/>
                        </a:rPr>
                        <a:t>Total</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effectLst/>
                          <a:latin typeface="+mj-lt"/>
                          <a:ea typeface="Times New Roman" panose="02020603050405020304" pitchFamily="18" charset="0"/>
                          <a:cs typeface="Calibri" panose="020F0502020204030204" pitchFamily="34" charset="0"/>
                        </a:rPr>
                        <a:t>48</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effectLst/>
                          <a:latin typeface="+mj-lt"/>
                          <a:ea typeface="Times New Roman" panose="02020603050405020304" pitchFamily="18" charset="0"/>
                          <a:cs typeface="Calibri" panose="020F0502020204030204" pitchFamily="34" charset="0"/>
                        </a:rPr>
                        <a:t>53</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effectLst/>
                          <a:latin typeface="+mj-lt"/>
                          <a:ea typeface="Times New Roman" panose="02020603050405020304" pitchFamily="18" charset="0"/>
                          <a:cs typeface="Calibri" panose="020F0502020204030204" pitchFamily="34" charset="0"/>
                        </a:rPr>
                        <a:t>9</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effectLst/>
                          <a:latin typeface="+mj-lt"/>
                          <a:ea typeface="Times New Roman" panose="02020603050405020304" pitchFamily="18" charset="0"/>
                          <a:cs typeface="Calibri" panose="020F0502020204030204" pitchFamily="34" charset="0"/>
                        </a:rPr>
                        <a:t>10</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effectLst/>
                          <a:latin typeface="+mj-lt"/>
                          <a:ea typeface="Times New Roman" panose="02020603050405020304" pitchFamily="18" charset="0"/>
                          <a:cs typeface="Calibri" panose="020F0502020204030204" pitchFamily="34" charset="0"/>
                        </a:rPr>
                        <a:t>8</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effectLst/>
                          <a:latin typeface="+mj-lt"/>
                          <a:ea typeface="Times New Roman" panose="02020603050405020304" pitchFamily="18" charset="0"/>
                          <a:cs typeface="Calibri" panose="020F0502020204030204" pitchFamily="34" charset="0"/>
                        </a:rPr>
                        <a:t>8</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effectLst/>
                          <a:latin typeface="+mj-lt"/>
                          <a:ea typeface="Times New Roman" panose="02020603050405020304" pitchFamily="18" charset="0"/>
                          <a:cs typeface="Calibri" panose="020F0502020204030204" pitchFamily="34" charset="0"/>
                        </a:rPr>
                        <a:t>12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b="1" dirty="0">
                          <a:effectLst/>
                          <a:latin typeface="+mj-lt"/>
                          <a:ea typeface="Times New Roman" panose="02020603050405020304" pitchFamily="18" charset="0"/>
                          <a:cs typeface="Calibri" panose="020F0502020204030204" pitchFamily="34" charset="0"/>
                        </a:rPr>
                        <a:t>11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5097298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67311793"/>
              </p:ext>
            </p:extLst>
          </p:nvPr>
        </p:nvGraphicFramePr>
        <p:xfrm>
          <a:off x="381000" y="3352800"/>
          <a:ext cx="8251242" cy="2194560"/>
        </p:xfrm>
        <a:graphic>
          <a:graphicData uri="http://schemas.openxmlformats.org/drawingml/2006/table">
            <a:tbl>
              <a:tblPr firstRow="1" bandRow="1" bandCol="1"/>
              <a:tblGrid>
                <a:gridCol w="1371600">
                  <a:extLst>
                    <a:ext uri="{9D8B030D-6E8A-4147-A177-3AD203B41FA5}">
                      <a16:colId xmlns="" xmlns:a16="http://schemas.microsoft.com/office/drawing/2014/main" val="2171542924"/>
                    </a:ext>
                  </a:extLst>
                </a:gridCol>
                <a:gridCol w="838200">
                  <a:extLst>
                    <a:ext uri="{9D8B030D-6E8A-4147-A177-3AD203B41FA5}">
                      <a16:colId xmlns="" xmlns:a16="http://schemas.microsoft.com/office/drawing/2014/main" val="3816879832"/>
                    </a:ext>
                  </a:extLst>
                </a:gridCol>
                <a:gridCol w="914400">
                  <a:extLst>
                    <a:ext uri="{9D8B030D-6E8A-4147-A177-3AD203B41FA5}">
                      <a16:colId xmlns="" xmlns:a16="http://schemas.microsoft.com/office/drawing/2014/main" val="1281627387"/>
                    </a:ext>
                  </a:extLst>
                </a:gridCol>
                <a:gridCol w="838200">
                  <a:extLst>
                    <a:ext uri="{9D8B030D-6E8A-4147-A177-3AD203B41FA5}">
                      <a16:colId xmlns="" xmlns:a16="http://schemas.microsoft.com/office/drawing/2014/main" val="1488766258"/>
                    </a:ext>
                  </a:extLst>
                </a:gridCol>
                <a:gridCol w="914400">
                  <a:extLst>
                    <a:ext uri="{9D8B030D-6E8A-4147-A177-3AD203B41FA5}">
                      <a16:colId xmlns="" xmlns:a16="http://schemas.microsoft.com/office/drawing/2014/main" val="2749662318"/>
                    </a:ext>
                  </a:extLst>
                </a:gridCol>
                <a:gridCol w="838200">
                  <a:extLst>
                    <a:ext uri="{9D8B030D-6E8A-4147-A177-3AD203B41FA5}">
                      <a16:colId xmlns="" xmlns:a16="http://schemas.microsoft.com/office/drawing/2014/main" val="998339760"/>
                    </a:ext>
                  </a:extLst>
                </a:gridCol>
                <a:gridCol w="914400">
                  <a:extLst>
                    <a:ext uri="{9D8B030D-6E8A-4147-A177-3AD203B41FA5}">
                      <a16:colId xmlns="" xmlns:a16="http://schemas.microsoft.com/office/drawing/2014/main" val="3187015431"/>
                    </a:ext>
                  </a:extLst>
                </a:gridCol>
                <a:gridCol w="762000">
                  <a:extLst>
                    <a:ext uri="{9D8B030D-6E8A-4147-A177-3AD203B41FA5}">
                      <a16:colId xmlns="" xmlns:a16="http://schemas.microsoft.com/office/drawing/2014/main" val="2622485951"/>
                    </a:ext>
                  </a:extLst>
                </a:gridCol>
                <a:gridCol w="859842">
                  <a:extLst>
                    <a:ext uri="{9D8B030D-6E8A-4147-A177-3AD203B41FA5}">
                      <a16:colId xmlns="" xmlns:a16="http://schemas.microsoft.com/office/drawing/2014/main" val="2665695336"/>
                    </a:ext>
                  </a:extLst>
                </a:gridCol>
              </a:tblGrid>
              <a:tr h="0">
                <a:tc rowSpan="3">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Levels</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8">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Male</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862093780"/>
                  </a:ext>
                </a:extLst>
              </a:tr>
              <a:tr h="0">
                <a:tc vMerge="1">
                  <a:txBody>
                    <a:bodyPr/>
                    <a:lstStyle/>
                    <a:p>
                      <a:endParaRPr lang="en-ZA"/>
                    </a:p>
                  </a:txBody>
                  <a:tcPr/>
                </a:tc>
                <a:tc gridSpan="2">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African</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Coloured</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Indian</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gridSpan="2">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White</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 xmlns:a16="http://schemas.microsoft.com/office/drawing/2014/main" val="783075157"/>
                  </a:ext>
                </a:extLst>
              </a:tr>
              <a:tr h="0">
                <a:tc vMerge="1">
                  <a:txBody>
                    <a:bodyPr/>
                    <a:lstStyle/>
                    <a:p>
                      <a:endParaRPr lang="en-ZA"/>
                    </a:p>
                  </a:txBody>
                  <a:tcPr/>
                </a:tc>
                <a:tc>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Current</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Target</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Current</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Target</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Current</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Target</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Current</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latinLnBrk="0" hangingPunct="1">
                        <a:spcAft>
                          <a:spcPts val="0"/>
                        </a:spcAft>
                      </a:pPr>
                      <a:r>
                        <a:rPr lang="en-US" sz="1200" kern="1200" dirty="0">
                          <a:solidFill>
                            <a:schemeClr val="bg1"/>
                          </a:solidFill>
                          <a:effectLst/>
                          <a:latin typeface="+mj-lt"/>
                          <a:ea typeface="Times New Roman" panose="02020603050405020304" pitchFamily="18" charset="0"/>
                          <a:cs typeface="Calibri" panose="020F0502020204030204" pitchFamily="34" charset="0"/>
                        </a:rPr>
                        <a:t>Target</a:t>
                      </a:r>
                      <a:endParaRPr lang="en-ZA" sz="1200" kern="1200"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2575811155"/>
                  </a:ext>
                </a:extLst>
              </a:tr>
              <a:tr h="0">
                <a:tc>
                  <a:txBody>
                    <a:bodyPr/>
                    <a:lstStyle/>
                    <a:p>
                      <a:pPr algn="l">
                        <a:spcAft>
                          <a:spcPts val="0"/>
                        </a:spcAft>
                      </a:pPr>
                      <a:r>
                        <a:rPr lang="en-US" sz="1200" dirty="0">
                          <a:effectLst/>
                          <a:latin typeface="+mj-lt"/>
                          <a:ea typeface="Times New Roman" panose="02020603050405020304" pitchFamily="18" charset="0"/>
                          <a:cs typeface="Calibri" panose="020F0502020204030204" pitchFamily="34" charset="0"/>
                        </a:rPr>
                        <a:t>Top management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15927323"/>
                  </a:ext>
                </a:extLst>
              </a:tr>
              <a:tr h="0">
                <a:tc>
                  <a:txBody>
                    <a:bodyPr/>
                    <a:lstStyle/>
                    <a:p>
                      <a:pPr algn="l">
                        <a:spcAft>
                          <a:spcPts val="0"/>
                        </a:spcAft>
                      </a:pPr>
                      <a:r>
                        <a:rPr lang="en-US" sz="1200" dirty="0">
                          <a:effectLst/>
                          <a:latin typeface="+mj-lt"/>
                          <a:ea typeface="Times New Roman" panose="02020603050405020304" pitchFamily="18" charset="0"/>
                          <a:cs typeface="Calibri" panose="020F0502020204030204" pitchFamily="34" charset="0"/>
                        </a:rPr>
                        <a:t>Senior management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288805260"/>
                  </a:ext>
                </a:extLst>
              </a:tr>
              <a:tr h="0">
                <a:tc>
                  <a:txBody>
                    <a:bodyPr/>
                    <a:lstStyle/>
                    <a:p>
                      <a:pPr algn="l">
                        <a:spcAft>
                          <a:spcPts val="0"/>
                        </a:spcAft>
                      </a:pPr>
                      <a:r>
                        <a:rPr lang="en-US" sz="1200" dirty="0">
                          <a:effectLst/>
                          <a:latin typeface="+mj-lt"/>
                          <a:ea typeface="Times New Roman" panose="02020603050405020304" pitchFamily="18" charset="0"/>
                          <a:cs typeface="Calibri" panose="020F0502020204030204" pitchFamily="34" charset="0"/>
                        </a:rPr>
                        <a:t>Professional qualified</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9</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10</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4</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3</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93416789"/>
                  </a:ext>
                </a:extLst>
              </a:tr>
              <a:tr h="0">
                <a:tc>
                  <a:txBody>
                    <a:bodyPr/>
                    <a:lstStyle/>
                    <a:p>
                      <a:pPr algn="l">
                        <a:spcAft>
                          <a:spcPts val="0"/>
                        </a:spcAft>
                      </a:pPr>
                      <a:r>
                        <a:rPr lang="en-US" sz="1200" dirty="0">
                          <a:effectLst/>
                          <a:latin typeface="+mj-lt"/>
                          <a:ea typeface="Times New Roman" panose="02020603050405020304" pitchFamily="18" charset="0"/>
                          <a:cs typeface="Calibri" panose="020F0502020204030204" pitchFamily="34" charset="0"/>
                        </a:rPr>
                        <a:t>Skilled</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11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12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2</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167546255"/>
                  </a:ext>
                </a:extLst>
              </a:tr>
              <a:tr h="0">
                <a:tc>
                  <a:txBody>
                    <a:bodyPr/>
                    <a:lstStyle/>
                    <a:p>
                      <a:pPr algn="l">
                        <a:spcAft>
                          <a:spcPts val="0"/>
                        </a:spcAft>
                      </a:pPr>
                      <a:r>
                        <a:rPr lang="en-US" sz="1200" dirty="0">
                          <a:effectLst/>
                          <a:latin typeface="+mj-lt"/>
                          <a:ea typeface="Times New Roman" panose="02020603050405020304" pitchFamily="18" charset="0"/>
                          <a:cs typeface="Calibri" panose="020F0502020204030204" pitchFamily="34" charset="0"/>
                        </a:rPr>
                        <a:t>Semi-skilled</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5</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6</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72421916"/>
                  </a:ext>
                </a:extLst>
              </a:tr>
              <a:tr h="119380">
                <a:tc>
                  <a:txBody>
                    <a:bodyPr/>
                    <a:lstStyle/>
                    <a:p>
                      <a:pPr algn="l">
                        <a:spcAft>
                          <a:spcPts val="0"/>
                        </a:spcAft>
                      </a:pPr>
                      <a:r>
                        <a:rPr lang="en-US" sz="1200" dirty="0">
                          <a:effectLst/>
                          <a:latin typeface="+mj-lt"/>
                          <a:ea typeface="Times New Roman" panose="02020603050405020304" pitchFamily="18" charset="0"/>
                          <a:cs typeface="Calibri" panose="020F0502020204030204" pitchFamily="34" charset="0"/>
                        </a:rPr>
                        <a:t>Unskilled</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mj-lt"/>
                          <a:ea typeface="Times New Roman" panose="02020603050405020304" pitchFamily="18" charset="0"/>
                          <a:cs typeface="Calibri" panose="020F0502020204030204" pitchFamily="34" charset="0"/>
                        </a:rPr>
                        <a:t>-</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666004544"/>
                  </a:ext>
                </a:extLst>
              </a:tr>
              <a:tr h="0">
                <a:tc>
                  <a:txBody>
                    <a:bodyPr/>
                    <a:lstStyle/>
                    <a:p>
                      <a:pPr algn="l">
                        <a:spcAft>
                          <a:spcPts val="0"/>
                        </a:spcAft>
                      </a:pPr>
                      <a:r>
                        <a:rPr lang="en-US" sz="1200" b="1" dirty="0">
                          <a:effectLst/>
                          <a:latin typeface="+mj-lt"/>
                          <a:ea typeface="Times New Roman" panose="02020603050405020304" pitchFamily="18" charset="0"/>
                          <a:cs typeface="Calibri" panose="020F0502020204030204" pitchFamily="34" charset="0"/>
                        </a:rPr>
                        <a:t>Total</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mj-lt"/>
                          <a:ea typeface="Times New Roman" panose="02020603050405020304" pitchFamily="18" charset="0"/>
                          <a:cs typeface="Calibri" panose="020F0502020204030204" pitchFamily="34" charset="0"/>
                        </a:rPr>
                        <a:t>27</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mj-lt"/>
                          <a:ea typeface="Times New Roman" panose="02020603050405020304" pitchFamily="18" charset="0"/>
                          <a:cs typeface="Calibri" panose="020F0502020204030204" pitchFamily="34" charset="0"/>
                        </a:rPr>
                        <a:t>31</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mj-lt"/>
                          <a:ea typeface="Times New Roman" panose="02020603050405020304" pitchFamily="18" charset="0"/>
                          <a:cs typeface="Calibri" panose="020F0502020204030204" pitchFamily="34" charset="0"/>
                        </a:rPr>
                        <a:t>3</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mj-lt"/>
                          <a:ea typeface="Times New Roman" panose="02020603050405020304" pitchFamily="18" charset="0"/>
                          <a:cs typeface="Calibri" panose="020F0502020204030204" pitchFamily="34" charset="0"/>
                        </a:rPr>
                        <a:t>4</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mj-lt"/>
                          <a:ea typeface="Times New Roman" panose="02020603050405020304" pitchFamily="18" charset="0"/>
                          <a:cs typeface="Calibri" panose="020F0502020204030204" pitchFamily="34" charset="0"/>
                        </a:rPr>
                        <a:t>3</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mj-lt"/>
                          <a:ea typeface="Times New Roman" panose="02020603050405020304" pitchFamily="18" charset="0"/>
                          <a:cs typeface="Calibri" panose="020F0502020204030204" pitchFamily="34" charset="0"/>
                        </a:rPr>
                        <a:t>3</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mj-lt"/>
                          <a:ea typeface="Times New Roman" panose="02020603050405020304" pitchFamily="18" charset="0"/>
                          <a:cs typeface="Calibri" panose="020F0502020204030204" pitchFamily="34" charset="0"/>
                        </a:rPr>
                        <a:t>9</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mj-lt"/>
                          <a:ea typeface="Times New Roman" panose="02020603050405020304" pitchFamily="18" charset="0"/>
                          <a:cs typeface="Calibri" panose="020F0502020204030204" pitchFamily="34" charset="0"/>
                        </a:rPr>
                        <a:t>8</a:t>
                      </a:r>
                      <a:endParaRPr lang="en-ZA" sz="10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544433302"/>
                  </a:ext>
                </a:extLst>
              </a:tr>
            </a:tbl>
          </a:graphicData>
        </a:graphic>
      </p:graphicFrame>
    </p:spTree>
    <p:extLst>
      <p:ext uri="{BB962C8B-B14F-4D97-AF65-F5344CB8AC3E}">
        <p14:creationId xmlns:p14="http://schemas.microsoft.com/office/powerpoint/2010/main" val="25113180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ctrTitle"/>
          </p:nvPr>
        </p:nvSpPr>
        <p:spPr>
          <a:xfrm>
            <a:off x="1752600" y="2565400"/>
            <a:ext cx="6923088" cy="2016125"/>
          </a:xfrm>
        </p:spPr>
        <p:txBody>
          <a:bodyPr/>
          <a:lstStyle/>
          <a:p>
            <a:pPr algn="ctr"/>
            <a:r>
              <a:rPr lang="en-ZA" altLang="en-US" sz="2000" b="1" dirty="0" smtClean="0"/>
              <a:t>Audited Statement of Financial Performance for 2016/17</a:t>
            </a:r>
            <a:endParaRPr lang="en-US" altLang="en-US" sz="2000" b="1" dirty="0" smtClean="0"/>
          </a:p>
        </p:txBody>
      </p:sp>
      <p:sp>
        <p:nvSpPr>
          <p:cNvPr id="129027"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pitchFamily="-84" charset="-128"/>
              </a:rPr>
              <a:t>Slide no. </a:t>
            </a:r>
            <a:fld id="{AC8F9246-ABAD-4657-9CE3-E63C813846F1}" type="slidenum">
              <a:rPr lang="en-US" altLang="en-US" sz="700">
                <a:solidFill>
                  <a:srgbClr val="000000"/>
                </a:solidFill>
                <a:ea typeface="ヒラギノ角ゴ Pro W3" pitchFamily="-84" charset="-128"/>
              </a:rPr>
              <a:pPr>
                <a:spcBef>
                  <a:spcPct val="0"/>
                </a:spcBef>
                <a:buClrTx/>
                <a:buSzTx/>
                <a:buFontTx/>
                <a:buNone/>
              </a:pPr>
              <a:t>63</a:t>
            </a:fld>
            <a:endParaRPr lang="en-US" altLang="en-US" sz="700" dirty="0">
              <a:solidFill>
                <a:srgbClr val="000000"/>
              </a:solidFill>
              <a:ea typeface="ヒラギノ角ゴ Pro W3" pitchFamily="-84" charset="-128"/>
            </a:endParaRPr>
          </a:p>
        </p:txBody>
      </p:sp>
    </p:spTree>
    <p:extLst>
      <p:ext uri="{BB962C8B-B14F-4D97-AF65-F5344CB8AC3E}">
        <p14:creationId xmlns:p14="http://schemas.microsoft.com/office/powerpoint/2010/main" val="199305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ZA" altLang="en-US" sz="2000" b="1" dirty="0" smtClean="0"/>
              <a:t>Graphical Presentation of Statement of Financial Performance</a:t>
            </a:r>
          </a:p>
        </p:txBody>
      </p:sp>
      <p:sp>
        <p:nvSpPr>
          <p:cNvPr id="5" name="TextBox 4"/>
          <p:cNvSpPr txBox="1"/>
          <p:nvPr/>
        </p:nvSpPr>
        <p:spPr>
          <a:xfrm>
            <a:off x="533400" y="762001"/>
            <a:ext cx="8142288" cy="2031325"/>
          </a:xfrm>
          <a:prstGeom prst="rect">
            <a:avLst/>
          </a:prstGeom>
          <a:noFill/>
        </p:spPr>
        <p:txBody>
          <a:bodyPr wrap="square">
            <a:spAutoFit/>
          </a:bodyPr>
          <a:lstStyle/>
          <a:p>
            <a:pPr algn="just" eaLnBrk="1" hangingPunct="1">
              <a:defRPr/>
            </a:pPr>
            <a:r>
              <a:rPr lang="en-ZA" sz="1400" dirty="0">
                <a:latin typeface="+mn-lt"/>
                <a:ea typeface="ＭＳ Ｐゴシック" pitchFamily="-112" charset="-128"/>
                <a:cs typeface="ＭＳ Ｐゴシック" pitchFamily="-112" charset="-128"/>
              </a:rPr>
              <a:t>The two main sources of income for SA Tourism remains income from NDT (</a:t>
            </a:r>
            <a:r>
              <a:rPr lang="en-ZA" sz="1400" dirty="0" smtClean="0">
                <a:latin typeface="+mn-lt"/>
                <a:ea typeface="ＭＳ Ｐゴシック" pitchFamily="-112" charset="-128"/>
                <a:cs typeface="ＭＳ Ｐゴシック" pitchFamily="-112" charset="-128"/>
              </a:rPr>
              <a:t>R1.024 </a:t>
            </a:r>
            <a:r>
              <a:rPr lang="en-ZA" sz="1400" dirty="0">
                <a:latin typeface="+mn-lt"/>
                <a:ea typeface="ＭＳ Ｐゴシック" pitchFamily="-112" charset="-128"/>
                <a:cs typeface="ＭＳ Ｐゴシック" pitchFamily="-112" charset="-128"/>
              </a:rPr>
              <a:t>bil) and TBCSA (</a:t>
            </a:r>
            <a:r>
              <a:rPr lang="en-ZA" sz="1400" dirty="0" smtClean="0">
                <a:latin typeface="+mn-lt"/>
                <a:ea typeface="ＭＳ Ｐゴシック" pitchFamily="-112" charset="-128"/>
                <a:cs typeface="ＭＳ Ｐゴシック" pitchFamily="-112" charset="-128"/>
              </a:rPr>
              <a:t>R137.6 </a:t>
            </a:r>
            <a:r>
              <a:rPr lang="en-ZA" sz="1400" dirty="0">
                <a:latin typeface="+mn-lt"/>
                <a:ea typeface="ＭＳ Ｐゴシック" pitchFamily="-112" charset="-128"/>
                <a:cs typeface="ＭＳ Ｐゴシック" pitchFamily="-112" charset="-128"/>
              </a:rPr>
              <a:t>mil). These two revenue streams contribute </a:t>
            </a:r>
            <a:r>
              <a:rPr lang="en-ZA" sz="1400" dirty="0" smtClean="0">
                <a:latin typeface="+mn-lt"/>
                <a:ea typeface="ＭＳ Ｐゴシック" pitchFamily="-112" charset="-128"/>
                <a:cs typeface="ＭＳ Ｐゴシック" pitchFamily="-112" charset="-128"/>
              </a:rPr>
              <a:t>90.81% </a:t>
            </a:r>
            <a:r>
              <a:rPr lang="en-ZA" sz="1400" dirty="0">
                <a:latin typeface="+mn-lt"/>
                <a:ea typeface="ＭＳ Ｐゴシック" pitchFamily="-112" charset="-128"/>
                <a:cs typeface="ＭＳ Ｐゴシック" pitchFamily="-112" charset="-128"/>
              </a:rPr>
              <a:t>to SA Tourism’s total income. </a:t>
            </a:r>
            <a:r>
              <a:rPr lang="en-ZA" sz="1400" b="1" dirty="0" smtClean="0">
                <a:latin typeface="+mn-lt"/>
                <a:ea typeface="ＭＳ Ｐゴシック" pitchFamily="-112" charset="-128"/>
                <a:cs typeface="ＭＳ Ｐゴシック" pitchFamily="-112" charset="-128"/>
              </a:rPr>
              <a:t>(Page 93 </a:t>
            </a:r>
            <a:r>
              <a:rPr lang="en-ZA" sz="1400" b="1" dirty="0">
                <a:latin typeface="+mn-lt"/>
                <a:ea typeface="ＭＳ Ｐゴシック" pitchFamily="-112" charset="-128"/>
                <a:cs typeface="ＭＳ Ｐゴシック" pitchFamily="-112" charset="-128"/>
              </a:rPr>
              <a:t>of Annual Financial Statements)</a:t>
            </a:r>
          </a:p>
          <a:p>
            <a:pPr algn="just" eaLnBrk="1" hangingPunct="1">
              <a:defRPr/>
            </a:pPr>
            <a:endParaRPr lang="en-ZA" sz="1400" b="1" dirty="0">
              <a:latin typeface="+mn-lt"/>
              <a:ea typeface="ＭＳ Ｐゴシック" pitchFamily="-112" charset="-128"/>
              <a:cs typeface="ＭＳ Ｐゴシック" pitchFamily="-112" charset="-128"/>
            </a:endParaRPr>
          </a:p>
          <a:p>
            <a:pPr algn="just" eaLnBrk="1" hangingPunct="1">
              <a:defRPr/>
            </a:pPr>
            <a:r>
              <a:rPr lang="en-ZA" sz="1400" dirty="0">
                <a:latin typeface="+mn-lt"/>
                <a:ea typeface="ＭＳ Ｐゴシック" pitchFamily="-112" charset="-128"/>
                <a:cs typeface="ＭＳ Ｐゴシック" pitchFamily="-112" charset="-128"/>
              </a:rPr>
              <a:t>The remaining </a:t>
            </a:r>
            <a:r>
              <a:rPr lang="en-ZA" sz="1400" dirty="0" smtClean="0">
                <a:latin typeface="+mn-lt"/>
                <a:ea typeface="ＭＳ Ｐゴシック" pitchFamily="-112" charset="-128"/>
                <a:cs typeface="ＭＳ Ｐゴシック" pitchFamily="-112" charset="-128"/>
              </a:rPr>
              <a:t>9.19% </a:t>
            </a:r>
            <a:r>
              <a:rPr lang="en-ZA" sz="1400" dirty="0">
                <a:latin typeface="+mn-lt"/>
                <a:ea typeface="ＭＳ Ｐゴシック" pitchFamily="-112" charset="-128"/>
                <a:cs typeface="ＭＳ Ｐゴシック" pitchFamily="-112" charset="-128"/>
              </a:rPr>
              <a:t>relates to interest income </a:t>
            </a:r>
            <a:r>
              <a:rPr lang="en-ZA" sz="1400" dirty="0" smtClean="0">
                <a:latin typeface="+mn-lt"/>
                <a:ea typeface="ＭＳ Ｐゴシック" pitchFamily="-112" charset="-128"/>
                <a:cs typeface="ＭＳ Ｐゴシック" pitchFamily="-112" charset="-128"/>
              </a:rPr>
              <a:t>(R28.3 </a:t>
            </a:r>
            <a:r>
              <a:rPr lang="en-ZA" sz="1400" dirty="0">
                <a:latin typeface="+mn-lt"/>
                <a:ea typeface="ＭＳ Ｐゴシック" pitchFamily="-112" charset="-128"/>
                <a:cs typeface="ＭＳ Ｐゴシック" pitchFamily="-112" charset="-128"/>
              </a:rPr>
              <a:t>mil), Grading Income </a:t>
            </a:r>
            <a:r>
              <a:rPr lang="en-ZA" sz="1400" dirty="0" smtClean="0">
                <a:latin typeface="+mn-lt"/>
                <a:ea typeface="ＭＳ Ｐゴシック" pitchFamily="-112" charset="-128"/>
                <a:cs typeface="ＭＳ Ｐゴシック" pitchFamily="-112" charset="-128"/>
              </a:rPr>
              <a:t>(R20.6 </a:t>
            </a:r>
            <a:r>
              <a:rPr lang="en-ZA" sz="1400" dirty="0">
                <a:latin typeface="+mn-lt"/>
                <a:ea typeface="ＭＳ Ｐゴシック" pitchFamily="-112" charset="-128"/>
                <a:cs typeface="ＭＳ Ｐゴシック" pitchFamily="-112" charset="-128"/>
              </a:rPr>
              <a:t>mil) and Sundry Income of </a:t>
            </a:r>
            <a:r>
              <a:rPr lang="en-ZA" sz="1400" dirty="0" smtClean="0">
                <a:latin typeface="+mn-lt"/>
                <a:ea typeface="ＭＳ Ｐゴシック" pitchFamily="-112" charset="-128"/>
                <a:cs typeface="ＭＳ Ｐゴシック" pitchFamily="-112" charset="-128"/>
              </a:rPr>
              <a:t>R 83.4 </a:t>
            </a:r>
            <a:r>
              <a:rPr lang="en-ZA" sz="1400" dirty="0">
                <a:latin typeface="+mn-lt"/>
                <a:ea typeface="ＭＳ Ｐゴシック" pitchFamily="-112" charset="-128"/>
                <a:cs typeface="ＭＳ Ｐゴシック" pitchFamily="-112" charset="-128"/>
              </a:rPr>
              <a:t>mil. </a:t>
            </a:r>
            <a:r>
              <a:rPr lang="en-ZA" sz="1400" b="1" dirty="0" smtClean="0">
                <a:latin typeface="+mn-lt"/>
                <a:ea typeface="ＭＳ Ｐゴシック" pitchFamily="-112" charset="-128"/>
                <a:cs typeface="ＭＳ Ｐゴシック" pitchFamily="-112" charset="-128"/>
              </a:rPr>
              <a:t>(Page 93, 116, 117, 122 </a:t>
            </a:r>
            <a:r>
              <a:rPr lang="en-ZA" sz="1400" b="1" dirty="0">
                <a:latin typeface="+mn-lt"/>
                <a:ea typeface="ＭＳ Ｐゴシック" pitchFamily="-112" charset="-128"/>
                <a:cs typeface="ＭＳ Ｐゴシック" pitchFamily="-112" charset="-128"/>
              </a:rPr>
              <a:t>of Annual Financial Statements).</a:t>
            </a:r>
          </a:p>
          <a:p>
            <a:pPr algn="just" eaLnBrk="1" hangingPunct="1">
              <a:defRPr/>
            </a:pPr>
            <a:endParaRPr lang="en-ZA" sz="1400" dirty="0">
              <a:latin typeface="+mn-lt"/>
              <a:ea typeface="ＭＳ Ｐゴシック" pitchFamily="-112" charset="-128"/>
              <a:cs typeface="ＭＳ Ｐゴシック" pitchFamily="-112" charset="-128"/>
            </a:endParaRPr>
          </a:p>
          <a:p>
            <a:pPr algn="just" eaLnBrk="1" hangingPunct="1">
              <a:defRPr/>
            </a:pPr>
            <a:r>
              <a:rPr lang="en-ZA" sz="1400" dirty="0">
                <a:latin typeface="+mn-lt"/>
                <a:ea typeface="ＭＳ Ｐゴシック" pitchFamily="-112" charset="-128"/>
                <a:cs typeface="ＭＳ Ｐゴシック" pitchFamily="-112" charset="-128"/>
              </a:rPr>
              <a:t>Sundry income comprises of income from exhibitions such as Indaba and Meetings Africa. </a:t>
            </a:r>
            <a:r>
              <a:rPr lang="en-ZA" sz="1400" b="1" dirty="0">
                <a:latin typeface="+mn-lt"/>
                <a:ea typeface="ＭＳ Ｐゴシック" pitchFamily="-112" charset="-128"/>
                <a:cs typeface="ＭＳ Ｐゴシック" pitchFamily="-112" charset="-128"/>
              </a:rPr>
              <a:t>( Page </a:t>
            </a:r>
            <a:r>
              <a:rPr lang="en-ZA" sz="1400" b="1" dirty="0" smtClean="0">
                <a:latin typeface="+mn-lt"/>
                <a:ea typeface="ＭＳ Ｐゴシック" pitchFamily="-112" charset="-128"/>
                <a:cs typeface="ＭＳ Ｐゴシック" pitchFamily="-112" charset="-128"/>
              </a:rPr>
              <a:t>93 </a:t>
            </a:r>
            <a:r>
              <a:rPr lang="en-ZA" sz="1400" b="1" dirty="0">
                <a:latin typeface="+mn-lt"/>
                <a:ea typeface="ＭＳ Ｐゴシック" pitchFamily="-112" charset="-128"/>
                <a:cs typeface="ＭＳ Ｐゴシック" pitchFamily="-112" charset="-128"/>
              </a:rPr>
              <a:t>and </a:t>
            </a:r>
            <a:r>
              <a:rPr lang="en-ZA" sz="1400" b="1" dirty="0" smtClean="0">
                <a:latin typeface="+mn-lt"/>
                <a:ea typeface="ＭＳ Ｐゴシック" pitchFamily="-112" charset="-128"/>
                <a:cs typeface="ＭＳ Ｐゴシック" pitchFamily="-112" charset="-128"/>
              </a:rPr>
              <a:t>116 </a:t>
            </a:r>
            <a:r>
              <a:rPr lang="en-ZA" sz="1400" b="1" dirty="0">
                <a:latin typeface="+mn-lt"/>
                <a:ea typeface="ＭＳ Ｐゴシック" pitchFamily="-112" charset="-128"/>
                <a:cs typeface="ＭＳ Ｐゴシック" pitchFamily="-112" charset="-128"/>
              </a:rPr>
              <a:t>of Annual Financial Statements).</a:t>
            </a:r>
          </a:p>
        </p:txBody>
      </p:sp>
      <p:sp>
        <p:nvSpPr>
          <p:cNvPr id="6" name="TextBox 5"/>
          <p:cNvSpPr txBox="1"/>
          <p:nvPr/>
        </p:nvSpPr>
        <p:spPr>
          <a:xfrm>
            <a:off x="2667000" y="644399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92 - 132</a:t>
            </a:r>
            <a:endParaRPr lang="en-ZA" sz="1050" dirty="0">
              <a:latin typeface="+mj-lt"/>
            </a:endParaRPr>
          </a:p>
        </p:txBody>
      </p:sp>
      <p:pic>
        <p:nvPicPr>
          <p:cNvPr id="1034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895600"/>
            <a:ext cx="7315200"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919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02390" y="255358"/>
            <a:ext cx="8367712" cy="457200"/>
          </a:xfrm>
        </p:spPr>
        <p:txBody>
          <a:bodyPr/>
          <a:lstStyle/>
          <a:p>
            <a:r>
              <a:rPr lang="en-ZA" altLang="en-US" sz="2000" b="1" dirty="0" smtClean="0"/>
              <a:t>Graphical Presentation of Statement of Financial Performance</a:t>
            </a:r>
          </a:p>
        </p:txBody>
      </p:sp>
      <p:sp>
        <p:nvSpPr>
          <p:cNvPr id="6" name="TextBox 5"/>
          <p:cNvSpPr txBox="1"/>
          <p:nvPr/>
        </p:nvSpPr>
        <p:spPr>
          <a:xfrm>
            <a:off x="402390" y="838200"/>
            <a:ext cx="7985960" cy="1815882"/>
          </a:xfrm>
          <a:prstGeom prst="rect">
            <a:avLst/>
          </a:prstGeom>
          <a:noFill/>
        </p:spPr>
        <p:txBody>
          <a:bodyPr wrap="square">
            <a:spAutoFit/>
          </a:bodyPr>
          <a:lstStyle/>
          <a:p>
            <a:pPr algn="just" eaLnBrk="1" hangingPunct="1">
              <a:defRPr/>
            </a:pPr>
            <a:r>
              <a:rPr lang="en-ZA" sz="1400" dirty="0">
                <a:latin typeface="+mn-lt"/>
                <a:ea typeface="ＭＳ Ｐゴシック" pitchFamily="-112" charset="-128"/>
                <a:cs typeface="ＭＳ Ｐゴシック" pitchFamily="-112" charset="-128"/>
              </a:rPr>
              <a:t>In line with our mandate, marketing expenses remains SA Tourism’s highest cost. </a:t>
            </a:r>
            <a:r>
              <a:rPr lang="en-ZA" sz="1400" dirty="0" smtClean="0">
                <a:latin typeface="+mn-lt"/>
                <a:ea typeface="ＭＳ Ｐゴシック" pitchFamily="-112" charset="-128"/>
                <a:cs typeface="ＭＳ Ｐゴシック" pitchFamily="-112" charset="-128"/>
              </a:rPr>
              <a:t>R 914.4 </a:t>
            </a:r>
            <a:r>
              <a:rPr lang="en-ZA" sz="1400" dirty="0">
                <a:latin typeface="+mn-lt"/>
                <a:ea typeface="ＭＳ Ｐゴシック" pitchFamily="-112" charset="-128"/>
                <a:cs typeface="ＭＳ Ｐゴシック" pitchFamily="-112" charset="-128"/>
              </a:rPr>
              <a:t>mil represents 74% of total expenses relates to marketing expenses. </a:t>
            </a:r>
            <a:r>
              <a:rPr lang="en-ZA" sz="1400" b="1" dirty="0" smtClean="0">
                <a:latin typeface="+mn-lt"/>
                <a:ea typeface="ＭＳ Ｐゴシック" pitchFamily="-112" charset="-128"/>
                <a:cs typeface="ＭＳ Ｐゴシック" pitchFamily="-112" charset="-128"/>
              </a:rPr>
              <a:t>( </a:t>
            </a:r>
            <a:r>
              <a:rPr lang="en-ZA" sz="1400" b="1" dirty="0">
                <a:latin typeface="+mn-lt"/>
                <a:ea typeface="ＭＳ Ｐゴシック" pitchFamily="-112" charset="-128"/>
                <a:cs typeface="ＭＳ Ｐゴシック" pitchFamily="-112" charset="-128"/>
              </a:rPr>
              <a:t>Page </a:t>
            </a:r>
            <a:r>
              <a:rPr lang="en-ZA" sz="1400" b="1" dirty="0" smtClean="0">
                <a:latin typeface="+mn-lt"/>
                <a:ea typeface="ＭＳ Ｐゴシック" pitchFamily="-112" charset="-128"/>
                <a:cs typeface="ＭＳ Ｐゴシック" pitchFamily="-112" charset="-128"/>
              </a:rPr>
              <a:t>93 </a:t>
            </a:r>
            <a:r>
              <a:rPr lang="en-ZA" sz="1400" b="1" dirty="0">
                <a:latin typeface="+mn-lt"/>
                <a:ea typeface="ＭＳ Ｐゴシック" pitchFamily="-112" charset="-128"/>
                <a:cs typeface="ＭＳ Ｐゴシック" pitchFamily="-112" charset="-128"/>
              </a:rPr>
              <a:t>of Annual Financial Statements)</a:t>
            </a:r>
          </a:p>
          <a:p>
            <a:pPr algn="just" eaLnBrk="1" hangingPunct="1">
              <a:defRPr/>
            </a:pPr>
            <a:endParaRPr lang="en-ZA" sz="1400" dirty="0">
              <a:latin typeface="+mn-lt"/>
              <a:ea typeface="ＭＳ Ｐゴシック" pitchFamily="-112" charset="-128"/>
              <a:cs typeface="ＭＳ Ｐゴシック" pitchFamily="-112" charset="-128"/>
            </a:endParaRPr>
          </a:p>
          <a:p>
            <a:pPr algn="just" eaLnBrk="1" hangingPunct="1">
              <a:defRPr/>
            </a:pPr>
            <a:r>
              <a:rPr lang="en-ZA" sz="1400" dirty="0">
                <a:latin typeface="+mn-lt"/>
                <a:ea typeface="ＭＳ Ｐゴシック" pitchFamily="-112" charset="-128"/>
                <a:cs typeface="ＭＳ Ｐゴシック" pitchFamily="-112" charset="-128"/>
              </a:rPr>
              <a:t>Employee costs makes up 15 % of total expenses. It is important to note that this also includes salaries and cost of living allowances for locally recruited international staff members. </a:t>
            </a:r>
            <a:r>
              <a:rPr lang="en-ZA" sz="1400" b="1" dirty="0" smtClean="0">
                <a:latin typeface="+mn-lt"/>
                <a:ea typeface="ＭＳ Ｐゴシック" pitchFamily="-112" charset="-128"/>
                <a:cs typeface="ＭＳ Ｐゴシック" pitchFamily="-112" charset="-128"/>
              </a:rPr>
              <a:t>( </a:t>
            </a:r>
            <a:r>
              <a:rPr lang="en-ZA" sz="1400" b="1" dirty="0">
                <a:latin typeface="+mn-lt"/>
                <a:ea typeface="ＭＳ Ｐゴシック" pitchFamily="-112" charset="-128"/>
                <a:cs typeface="ＭＳ Ｐゴシック" pitchFamily="-112" charset="-128"/>
              </a:rPr>
              <a:t>Page </a:t>
            </a:r>
            <a:r>
              <a:rPr lang="en-ZA" sz="1400" b="1" dirty="0" smtClean="0">
                <a:latin typeface="+mn-lt"/>
                <a:ea typeface="ＭＳ Ｐゴシック" pitchFamily="-112" charset="-128"/>
                <a:cs typeface="ＭＳ Ｐゴシック" pitchFamily="-112" charset="-128"/>
              </a:rPr>
              <a:t>93 </a:t>
            </a:r>
            <a:r>
              <a:rPr lang="en-ZA" sz="1400" b="1" dirty="0">
                <a:latin typeface="+mn-lt"/>
                <a:ea typeface="ＭＳ Ｐゴシック" pitchFamily="-112" charset="-128"/>
                <a:cs typeface="ＭＳ Ｐゴシック" pitchFamily="-112" charset="-128"/>
              </a:rPr>
              <a:t>of Annual Financial Statements).</a:t>
            </a:r>
          </a:p>
          <a:p>
            <a:pPr algn="just" eaLnBrk="1" hangingPunct="1">
              <a:defRPr/>
            </a:pPr>
            <a:endParaRPr lang="en-ZA" sz="1400" dirty="0">
              <a:latin typeface="+mn-lt"/>
              <a:ea typeface="ＭＳ Ｐゴシック" pitchFamily="-112" charset="-128"/>
              <a:cs typeface="ＭＳ Ｐゴシック" pitchFamily="-112" charset="-128"/>
            </a:endParaRPr>
          </a:p>
        </p:txBody>
      </p:sp>
      <p:pic>
        <p:nvPicPr>
          <p:cNvPr id="1044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7620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67000" y="644399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92 - 132</a:t>
            </a:r>
            <a:endParaRPr lang="en-ZA" sz="1050" dirty="0">
              <a:latin typeface="+mj-lt"/>
            </a:endParaRPr>
          </a:p>
        </p:txBody>
      </p:sp>
    </p:spTree>
    <p:extLst>
      <p:ext uri="{BB962C8B-B14F-4D97-AF65-F5344CB8AC3E}">
        <p14:creationId xmlns:p14="http://schemas.microsoft.com/office/powerpoint/2010/main" val="40268633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ZA" altLang="en-US" sz="2000" b="1" dirty="0" smtClean="0"/>
              <a:t>Statement of Financial Performance</a:t>
            </a:r>
          </a:p>
        </p:txBody>
      </p:sp>
      <p:sp>
        <p:nvSpPr>
          <p:cNvPr id="10243" name="Content Placeholder 2"/>
          <p:cNvSpPr>
            <a:spLocks noGrp="1"/>
          </p:cNvSpPr>
          <p:nvPr>
            <p:ph idx="1"/>
          </p:nvPr>
        </p:nvSpPr>
        <p:spPr>
          <a:xfrm>
            <a:off x="381000" y="762000"/>
            <a:ext cx="8382000" cy="5257800"/>
          </a:xfrm>
        </p:spPr>
        <p:txBody>
          <a:bodyPr/>
          <a:lstStyle/>
          <a:p>
            <a:pPr marL="0" indent="0" algn="just">
              <a:buFont typeface="Times" panose="02020603050405020304" pitchFamily="18" charset="0"/>
              <a:buNone/>
            </a:pPr>
            <a:endParaRPr lang="en-ZA" altLang="en-US" sz="1400" b="1" u="sng" dirty="0" smtClean="0"/>
          </a:p>
          <a:p>
            <a:pPr marL="0" indent="0" algn="just">
              <a:buFont typeface="Times" panose="02020603050405020304" pitchFamily="18" charset="0"/>
              <a:buNone/>
            </a:pPr>
            <a:r>
              <a:rPr lang="en-ZA" altLang="en-US" sz="1400" dirty="0" smtClean="0"/>
              <a:t>The balance comprises of Loss on disposal of assets, auditors’ remuneration  and bad debts </a:t>
            </a:r>
          </a:p>
          <a:p>
            <a:pPr marL="0" indent="0" algn="just">
              <a:buFont typeface="Times" panose="02020603050405020304" pitchFamily="18" charset="0"/>
              <a:buNone/>
            </a:pPr>
            <a:r>
              <a:rPr lang="en-ZA" altLang="en-US" sz="1400" b="1" dirty="0" smtClean="0"/>
              <a:t>( Page 93 and 117 of Statement of Financial Performance).</a:t>
            </a:r>
          </a:p>
          <a:p>
            <a:pPr marL="0" indent="0" algn="just">
              <a:buFont typeface="Times" panose="02020603050405020304" pitchFamily="18" charset="0"/>
              <a:buNone/>
            </a:pPr>
            <a:endParaRPr lang="en-ZA" altLang="en-US" sz="1400" dirty="0" smtClean="0"/>
          </a:p>
          <a:p>
            <a:pPr marL="0" indent="0" algn="just">
              <a:buFont typeface="Times" panose="02020603050405020304" pitchFamily="18" charset="0"/>
              <a:buNone/>
            </a:pPr>
            <a:r>
              <a:rPr lang="en-ZA" altLang="en-US" sz="1400" dirty="0" smtClean="0"/>
              <a:t>SA Tourism shows operating surplus </a:t>
            </a:r>
            <a:r>
              <a:rPr lang="en-ZA" altLang="en-US" sz="1400" b="1" u="sng" dirty="0" smtClean="0"/>
              <a:t>before</a:t>
            </a:r>
            <a:r>
              <a:rPr lang="en-ZA" altLang="en-US" sz="1400" b="1" dirty="0" smtClean="0"/>
              <a:t> fair value adjustment of Investment Property i.e. </a:t>
            </a:r>
          </a:p>
          <a:p>
            <a:pPr marL="0" indent="0" algn="just">
              <a:buFont typeface="Times" panose="02020603050405020304" pitchFamily="18" charset="0"/>
              <a:buNone/>
            </a:pPr>
            <a:r>
              <a:rPr lang="en-ZA" altLang="en-US" sz="1400" b="1" dirty="0" smtClean="0"/>
              <a:t>( </a:t>
            </a:r>
            <a:r>
              <a:rPr lang="en-ZA" altLang="en-US" sz="1400" dirty="0" smtClean="0"/>
              <a:t>non-operating activities which have an impact on the bottom line.</a:t>
            </a:r>
            <a:r>
              <a:rPr lang="en-ZA" altLang="en-US" sz="1400" b="1" dirty="0" smtClean="0"/>
              <a:t>)</a:t>
            </a:r>
          </a:p>
          <a:p>
            <a:pPr marL="0" indent="0" algn="just">
              <a:buFont typeface="Times" panose="02020603050405020304" pitchFamily="18" charset="0"/>
              <a:buNone/>
            </a:pPr>
            <a:endParaRPr lang="en-ZA" altLang="en-US" sz="1400" b="1" dirty="0" smtClean="0"/>
          </a:p>
          <a:p>
            <a:pPr marL="0" indent="0" algn="just">
              <a:buFont typeface="Times" panose="02020603050405020304" pitchFamily="18" charset="0"/>
              <a:buNone/>
            </a:pPr>
            <a:r>
              <a:rPr lang="en-ZA" altLang="en-US" sz="1400" dirty="0" smtClean="0"/>
              <a:t>The fair value adjustment of R 645k is due to capital appreciation of the property in Amsterdam.</a:t>
            </a:r>
          </a:p>
          <a:p>
            <a:pPr marL="0" indent="0" algn="just">
              <a:buFont typeface="Times" panose="02020603050405020304" pitchFamily="18" charset="0"/>
              <a:buNone/>
            </a:pPr>
            <a:r>
              <a:rPr lang="en-ZA" altLang="en-US" sz="1400" dirty="0" smtClean="0"/>
              <a:t> </a:t>
            </a:r>
            <a:r>
              <a:rPr lang="en-ZA" altLang="en-US" sz="1400" b="1" dirty="0" smtClean="0"/>
              <a:t>( Page 93 &amp; 130 of Annual Financial Statements).</a:t>
            </a:r>
          </a:p>
          <a:p>
            <a:pPr marL="0" indent="0" algn="just">
              <a:buFont typeface="Times" panose="02020603050405020304" pitchFamily="18" charset="0"/>
              <a:buNone/>
            </a:pPr>
            <a:endParaRPr lang="en-ZA" altLang="en-US" sz="1400" dirty="0" smtClean="0"/>
          </a:p>
          <a:p>
            <a:pPr marL="0" indent="0" algn="just">
              <a:buFont typeface="Times" panose="02020603050405020304" pitchFamily="18" charset="0"/>
              <a:buNone/>
            </a:pPr>
            <a:endParaRPr lang="en-ZA" altLang="en-US" sz="1400" dirty="0" smtClean="0"/>
          </a:p>
          <a:p>
            <a:pPr marL="0" indent="0" algn="just">
              <a:buFont typeface="Times" panose="02020603050405020304" pitchFamily="18" charset="0"/>
              <a:buNone/>
            </a:pPr>
            <a:endParaRPr lang="en-ZA" altLang="en-US" sz="1400" dirty="0" smtClean="0"/>
          </a:p>
        </p:txBody>
      </p:sp>
      <p:sp>
        <p:nvSpPr>
          <p:cNvPr id="5" name="TextBox 4"/>
          <p:cNvSpPr txBox="1"/>
          <p:nvPr/>
        </p:nvSpPr>
        <p:spPr>
          <a:xfrm>
            <a:off x="2667000" y="644399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92 - 132</a:t>
            </a:r>
            <a:endParaRPr lang="en-ZA" sz="1050" dirty="0">
              <a:latin typeface="+mj-lt"/>
            </a:endParaRPr>
          </a:p>
        </p:txBody>
      </p:sp>
    </p:spTree>
    <p:extLst>
      <p:ext uri="{BB962C8B-B14F-4D97-AF65-F5344CB8AC3E}">
        <p14:creationId xmlns:p14="http://schemas.microsoft.com/office/powerpoint/2010/main" val="15703717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ZA" altLang="en-US" sz="2000" b="1" dirty="0" smtClean="0"/>
              <a:t>Graphical Presentation of Statement of Financial Position</a:t>
            </a:r>
          </a:p>
        </p:txBody>
      </p:sp>
      <p:sp>
        <p:nvSpPr>
          <p:cNvPr id="11267" name="Content Placeholder 2"/>
          <p:cNvSpPr>
            <a:spLocks noGrp="1"/>
          </p:cNvSpPr>
          <p:nvPr>
            <p:ph idx="1"/>
          </p:nvPr>
        </p:nvSpPr>
        <p:spPr/>
        <p:txBody>
          <a:bodyPr/>
          <a:lstStyle/>
          <a:p>
            <a:pPr marL="0" indent="0">
              <a:buFont typeface="Times" panose="02020603050405020304" pitchFamily="18" charset="0"/>
              <a:buNone/>
            </a:pPr>
            <a:endParaRPr lang="en-ZA" altLang="en-US" dirty="0" smtClean="0">
              <a:sym typeface="Wingdings" panose="05000000000000000000" pitchFamily="2" charset="2"/>
            </a:endParaRPr>
          </a:p>
          <a:p>
            <a:pPr marL="0" indent="0">
              <a:buFont typeface="Times" panose="02020603050405020304" pitchFamily="18" charset="0"/>
              <a:buNone/>
            </a:pPr>
            <a:endParaRPr lang="en-ZA" altLang="en-US" dirty="0" smtClean="0">
              <a:sym typeface="Wingdings" panose="05000000000000000000" pitchFamily="2" charset="2"/>
            </a:endParaRPr>
          </a:p>
          <a:p>
            <a:pPr marL="0" indent="0">
              <a:buFont typeface="Times" panose="02020603050405020304" pitchFamily="18" charset="0"/>
              <a:buNone/>
            </a:pPr>
            <a:endParaRPr lang="en-ZA" altLang="en-US" dirty="0" smtClean="0"/>
          </a:p>
        </p:txBody>
      </p:sp>
      <p:sp>
        <p:nvSpPr>
          <p:cNvPr id="2" name="TextBox 1"/>
          <p:cNvSpPr txBox="1"/>
          <p:nvPr/>
        </p:nvSpPr>
        <p:spPr>
          <a:xfrm>
            <a:off x="381001" y="762000"/>
            <a:ext cx="8007350" cy="2462213"/>
          </a:xfrm>
          <a:prstGeom prst="rect">
            <a:avLst/>
          </a:prstGeom>
          <a:noFill/>
        </p:spPr>
        <p:txBody>
          <a:bodyPr wrap="square">
            <a:spAutoFit/>
          </a:bodyPr>
          <a:lstStyle/>
          <a:p>
            <a:pPr algn="just" eaLnBrk="1" hangingPunct="1">
              <a:defRPr/>
            </a:pPr>
            <a:r>
              <a:rPr lang="en-ZA" sz="1400" dirty="0" smtClean="0">
                <a:latin typeface="+mn-lt"/>
                <a:ea typeface="ＭＳ Ｐゴシック" pitchFamily="-112" charset="-128"/>
                <a:cs typeface="ＭＳ Ｐゴシック" pitchFamily="-112" charset="-128"/>
              </a:rPr>
              <a:t>81.87% </a:t>
            </a:r>
            <a:r>
              <a:rPr lang="en-ZA" sz="1400" dirty="0">
                <a:latin typeface="+mn-lt"/>
                <a:ea typeface="ＭＳ Ｐゴシック" pitchFamily="-112" charset="-128"/>
                <a:cs typeface="ＭＳ Ｐゴシック" pitchFamily="-112" charset="-128"/>
              </a:rPr>
              <a:t>of total assets relates to cash and cash equivalents made up mainly of all SA Tourism’s current and investment accounts. </a:t>
            </a:r>
            <a:r>
              <a:rPr lang="en-ZA" sz="1400" b="1" dirty="0" smtClean="0">
                <a:latin typeface="+mn-lt"/>
                <a:ea typeface="ＭＳ Ｐゴシック" pitchFamily="-112" charset="-128"/>
                <a:cs typeface="ＭＳ Ｐゴシック" pitchFamily="-112" charset="-128"/>
              </a:rPr>
              <a:t>(Page 92 </a:t>
            </a:r>
            <a:r>
              <a:rPr lang="en-ZA" sz="1400" b="1" dirty="0">
                <a:latin typeface="+mn-lt"/>
                <a:ea typeface="ＭＳ Ｐゴシック" pitchFamily="-112" charset="-128"/>
                <a:cs typeface="ＭＳ Ｐゴシック" pitchFamily="-112" charset="-128"/>
              </a:rPr>
              <a:t>and </a:t>
            </a:r>
            <a:r>
              <a:rPr lang="en-ZA" sz="1400" b="1" dirty="0" smtClean="0">
                <a:latin typeface="+mn-lt"/>
                <a:ea typeface="ＭＳ Ｐゴシック" pitchFamily="-112" charset="-128"/>
                <a:cs typeface="ＭＳ Ｐゴシック" pitchFamily="-112" charset="-128"/>
              </a:rPr>
              <a:t>110  </a:t>
            </a:r>
            <a:r>
              <a:rPr lang="en-ZA" sz="1400" b="1" dirty="0">
                <a:latin typeface="+mn-lt"/>
                <a:ea typeface="ＭＳ Ｐゴシック" pitchFamily="-112" charset="-128"/>
                <a:cs typeface="ＭＳ Ｐゴシック" pitchFamily="-112" charset="-128"/>
              </a:rPr>
              <a:t>of Annual Financial Statements)</a:t>
            </a:r>
          </a:p>
          <a:p>
            <a:pPr algn="just" eaLnBrk="1" hangingPunct="1">
              <a:defRPr/>
            </a:pPr>
            <a:endParaRPr lang="en-ZA" sz="1400" b="1" dirty="0">
              <a:latin typeface="+mn-lt"/>
              <a:ea typeface="ＭＳ Ｐゴシック" pitchFamily="-112" charset="-128"/>
              <a:cs typeface="ＭＳ Ｐゴシック" pitchFamily="-112" charset="-128"/>
            </a:endParaRPr>
          </a:p>
          <a:p>
            <a:pPr algn="just" eaLnBrk="1" hangingPunct="1">
              <a:defRPr/>
            </a:pPr>
            <a:r>
              <a:rPr lang="en-ZA" sz="1400" dirty="0">
                <a:latin typeface="+mn-lt"/>
                <a:ea typeface="ＭＳ Ｐゴシック" pitchFamily="-112" charset="-128"/>
                <a:cs typeface="ＭＳ Ｐゴシック" pitchFamily="-112" charset="-128"/>
              </a:rPr>
              <a:t>Remaining balances comprises of Trade and other receivable </a:t>
            </a:r>
            <a:r>
              <a:rPr lang="en-ZA" sz="1400" dirty="0" smtClean="0">
                <a:latin typeface="+mn-lt"/>
                <a:ea typeface="ＭＳ Ｐゴシック" pitchFamily="-112" charset="-128"/>
                <a:cs typeface="ＭＳ Ｐゴシック" pitchFamily="-112" charset="-128"/>
              </a:rPr>
              <a:t>(R20.7 </a:t>
            </a:r>
            <a:r>
              <a:rPr lang="en-ZA" sz="1400" dirty="0">
                <a:latin typeface="+mn-lt"/>
                <a:ea typeface="ＭＳ Ｐゴシック" pitchFamily="-112" charset="-128"/>
                <a:cs typeface="ＭＳ Ｐゴシック" pitchFamily="-112" charset="-128"/>
              </a:rPr>
              <a:t>mil); Property plant and equipment </a:t>
            </a:r>
            <a:r>
              <a:rPr lang="en-ZA" sz="1400" dirty="0" smtClean="0">
                <a:latin typeface="+mn-lt"/>
                <a:ea typeface="ＭＳ Ｐゴシック" pitchFamily="-112" charset="-128"/>
                <a:cs typeface="ＭＳ Ｐゴシック" pitchFamily="-112" charset="-128"/>
              </a:rPr>
              <a:t>(R89.7 </a:t>
            </a:r>
            <a:r>
              <a:rPr lang="en-ZA" sz="1400" dirty="0">
                <a:latin typeface="+mn-lt"/>
                <a:ea typeface="ＭＳ Ｐゴシック" pitchFamily="-112" charset="-128"/>
                <a:cs typeface="ＭＳ Ｐゴシック" pitchFamily="-112" charset="-128"/>
              </a:rPr>
              <a:t>mil); Intangible assets </a:t>
            </a:r>
            <a:r>
              <a:rPr lang="en-ZA" sz="1400" dirty="0" smtClean="0">
                <a:latin typeface="+mn-lt"/>
                <a:ea typeface="ＭＳ Ｐゴシック" pitchFamily="-112" charset="-128"/>
                <a:cs typeface="ＭＳ Ｐゴシック" pitchFamily="-112" charset="-128"/>
              </a:rPr>
              <a:t>(R 5.7 </a:t>
            </a:r>
            <a:r>
              <a:rPr lang="en-ZA" sz="1400" dirty="0">
                <a:latin typeface="+mn-lt"/>
                <a:ea typeface="ＭＳ Ｐゴシック" pitchFamily="-112" charset="-128"/>
                <a:cs typeface="ＭＳ Ｐゴシック" pitchFamily="-112" charset="-128"/>
              </a:rPr>
              <a:t>mil and Investment property </a:t>
            </a:r>
            <a:r>
              <a:rPr lang="en-ZA" sz="1400" dirty="0" smtClean="0">
                <a:latin typeface="+mn-lt"/>
                <a:ea typeface="ＭＳ Ｐゴシック" pitchFamily="-112" charset="-128"/>
                <a:cs typeface="ＭＳ Ｐゴシック" pitchFamily="-112" charset="-128"/>
              </a:rPr>
              <a:t>(R5.95 </a:t>
            </a:r>
            <a:r>
              <a:rPr lang="en-ZA" sz="1400" dirty="0">
                <a:latin typeface="+mn-lt"/>
                <a:ea typeface="ＭＳ Ｐゴシック" pitchFamily="-112" charset="-128"/>
                <a:cs typeface="ＭＳ Ｐゴシック" pitchFamily="-112" charset="-128"/>
              </a:rPr>
              <a:t>mil). </a:t>
            </a:r>
            <a:r>
              <a:rPr lang="en-ZA" sz="1400" b="1" dirty="0">
                <a:latin typeface="+mn-lt"/>
                <a:ea typeface="ＭＳ Ｐゴシック" pitchFamily="-112" charset="-128"/>
                <a:cs typeface="ＭＳ Ｐゴシック" pitchFamily="-112" charset="-128"/>
              </a:rPr>
              <a:t>( Page </a:t>
            </a:r>
            <a:r>
              <a:rPr lang="en-ZA" sz="1400" b="1" dirty="0" smtClean="0">
                <a:latin typeface="+mn-lt"/>
                <a:ea typeface="ＭＳ Ｐゴシック" pitchFamily="-112" charset="-128"/>
                <a:cs typeface="ＭＳ Ｐゴシック" pitchFamily="-112" charset="-128"/>
              </a:rPr>
              <a:t>92, 110, 111-113 and 130 </a:t>
            </a:r>
            <a:r>
              <a:rPr lang="en-ZA" sz="1400" b="1" dirty="0">
                <a:latin typeface="+mn-lt"/>
                <a:ea typeface="ＭＳ Ｐゴシック" pitchFamily="-112" charset="-128"/>
                <a:cs typeface="ＭＳ Ｐゴシック" pitchFamily="-112" charset="-128"/>
              </a:rPr>
              <a:t>of Annual Financial Statements)</a:t>
            </a:r>
          </a:p>
          <a:p>
            <a:pPr algn="just" eaLnBrk="1" hangingPunct="1">
              <a:defRPr/>
            </a:pPr>
            <a:endParaRPr lang="en-ZA" sz="1400" dirty="0">
              <a:latin typeface="+mn-lt"/>
              <a:ea typeface="ＭＳ Ｐゴシック" pitchFamily="-112" charset="-128"/>
              <a:cs typeface="ＭＳ Ｐゴシック" pitchFamily="-112" charset="-128"/>
            </a:endParaRPr>
          </a:p>
          <a:p>
            <a:pPr algn="just" eaLnBrk="1" hangingPunct="1">
              <a:defRPr/>
            </a:pPr>
            <a:r>
              <a:rPr lang="en-ZA" sz="1400" dirty="0">
                <a:latin typeface="+mn-lt"/>
                <a:ea typeface="ＭＳ Ｐゴシック" pitchFamily="-112" charset="-128"/>
                <a:cs typeface="ＭＳ Ｐゴシック" pitchFamily="-112" charset="-128"/>
              </a:rPr>
              <a:t>Trade and other receivable includes balances of prepayments for office leases.</a:t>
            </a:r>
          </a:p>
          <a:p>
            <a:pPr algn="just" eaLnBrk="1" hangingPunct="1">
              <a:defRPr/>
            </a:pPr>
            <a:endParaRPr lang="en-ZA" sz="1400" b="1" dirty="0">
              <a:latin typeface="+mn-lt"/>
              <a:ea typeface="ＭＳ Ｐゴシック" pitchFamily="-112" charset="-128"/>
              <a:cs typeface="ＭＳ Ｐゴシック" pitchFamily="-112" charset="-128"/>
            </a:endParaRPr>
          </a:p>
          <a:p>
            <a:pPr algn="just" eaLnBrk="1" hangingPunct="1">
              <a:defRPr/>
            </a:pPr>
            <a:endParaRPr lang="en-ZA" sz="1400" dirty="0">
              <a:latin typeface="+mn-lt"/>
              <a:ea typeface="ＭＳ Ｐゴシック" pitchFamily="-112" charset="-128"/>
              <a:cs typeface="ＭＳ Ｐゴシック" pitchFamily="-112" charset="-128"/>
            </a:endParaRPr>
          </a:p>
          <a:p>
            <a:pPr algn="just" eaLnBrk="1" hangingPunct="1">
              <a:defRPr/>
            </a:pPr>
            <a:endParaRPr lang="en-ZA" sz="1400" dirty="0">
              <a:latin typeface="+mn-lt"/>
              <a:ea typeface="ＭＳ Ｐゴシック" pitchFamily="-112" charset="-128"/>
              <a:cs typeface="ＭＳ Ｐゴシック" pitchFamily="-112" charset="-128"/>
            </a:endParaRPr>
          </a:p>
        </p:txBody>
      </p:sp>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667000"/>
            <a:ext cx="7550151"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67000" y="644399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92 - 132</a:t>
            </a:r>
            <a:endParaRPr lang="en-ZA" sz="1050" dirty="0">
              <a:latin typeface="+mj-lt"/>
            </a:endParaRPr>
          </a:p>
        </p:txBody>
      </p:sp>
    </p:spTree>
    <p:extLst>
      <p:ext uri="{BB962C8B-B14F-4D97-AF65-F5344CB8AC3E}">
        <p14:creationId xmlns:p14="http://schemas.microsoft.com/office/powerpoint/2010/main" val="26457192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ZA" altLang="en-US" sz="2000" b="1" dirty="0" smtClean="0"/>
              <a:t>Graphical Presentation of Statement of Financial Position</a:t>
            </a:r>
          </a:p>
        </p:txBody>
      </p:sp>
      <p:sp>
        <p:nvSpPr>
          <p:cNvPr id="4" name="TextBox 3"/>
          <p:cNvSpPr txBox="1"/>
          <p:nvPr/>
        </p:nvSpPr>
        <p:spPr>
          <a:xfrm>
            <a:off x="381000" y="838200"/>
            <a:ext cx="8229601" cy="2246769"/>
          </a:xfrm>
          <a:prstGeom prst="rect">
            <a:avLst/>
          </a:prstGeom>
          <a:noFill/>
        </p:spPr>
        <p:txBody>
          <a:bodyPr wrap="square">
            <a:spAutoFit/>
          </a:bodyPr>
          <a:lstStyle/>
          <a:p>
            <a:pPr algn="just" eaLnBrk="1" hangingPunct="1">
              <a:defRPr/>
            </a:pPr>
            <a:r>
              <a:rPr lang="en-ZA" sz="1400" dirty="0">
                <a:latin typeface="+mj-lt"/>
                <a:ea typeface="ヒラギノ角ゴ Pro W3" pitchFamily="-112" charset="-128"/>
              </a:rPr>
              <a:t>Trade and other payables makes up </a:t>
            </a:r>
            <a:r>
              <a:rPr lang="en-ZA" sz="1400" dirty="0" smtClean="0">
                <a:latin typeface="+mj-lt"/>
                <a:ea typeface="ヒラギノ角ゴ Pro W3" pitchFamily="-112" charset="-128"/>
              </a:rPr>
              <a:t>85.28% </a:t>
            </a:r>
            <a:r>
              <a:rPr lang="en-ZA" sz="1400" dirty="0">
                <a:latin typeface="+mj-lt"/>
                <a:ea typeface="ヒラギノ角ゴ Pro W3" pitchFamily="-112" charset="-128"/>
              </a:rPr>
              <a:t>of total liabilities.</a:t>
            </a:r>
            <a:r>
              <a:rPr lang="en-ZA" sz="1400" b="1" dirty="0">
                <a:latin typeface="+mj-lt"/>
                <a:ea typeface="ヒラギノ角ゴ Pro W3" pitchFamily="-112" charset="-128"/>
              </a:rPr>
              <a:t>( Page </a:t>
            </a:r>
            <a:r>
              <a:rPr lang="en-ZA" sz="1400" b="1" dirty="0" smtClean="0">
                <a:latin typeface="+mj-lt"/>
                <a:ea typeface="ヒラギノ角ゴ Pro W3" pitchFamily="-112" charset="-128"/>
              </a:rPr>
              <a:t>92 </a:t>
            </a:r>
            <a:r>
              <a:rPr lang="en-ZA" sz="1400" b="1" dirty="0">
                <a:latin typeface="+mj-lt"/>
                <a:ea typeface="ヒラギノ角ゴ Pro W3" pitchFamily="-112" charset="-128"/>
              </a:rPr>
              <a:t>&amp; </a:t>
            </a:r>
            <a:r>
              <a:rPr lang="en-ZA" sz="1400" b="1" dirty="0" smtClean="0">
                <a:latin typeface="+mj-lt"/>
                <a:ea typeface="ヒラギノ角ゴ Pro W3" pitchFamily="-112" charset="-128"/>
              </a:rPr>
              <a:t>114 </a:t>
            </a:r>
            <a:r>
              <a:rPr lang="en-ZA" sz="1400" b="1" dirty="0">
                <a:latin typeface="+mj-lt"/>
                <a:ea typeface="ヒラギノ角ゴ Pro W3" pitchFamily="-112" charset="-128"/>
              </a:rPr>
              <a:t>of Annual Financial Statements).</a:t>
            </a:r>
          </a:p>
          <a:p>
            <a:pPr algn="just" eaLnBrk="1" hangingPunct="1">
              <a:defRPr/>
            </a:pPr>
            <a:endParaRPr lang="en-ZA" sz="1400" dirty="0">
              <a:latin typeface="+mj-lt"/>
              <a:ea typeface="ヒラギノ角ゴ Pro W3" pitchFamily="-112" charset="-128"/>
            </a:endParaRPr>
          </a:p>
          <a:p>
            <a:pPr algn="just" eaLnBrk="1" hangingPunct="1">
              <a:defRPr/>
            </a:pPr>
            <a:r>
              <a:rPr lang="en-ZA" sz="1400" dirty="0">
                <a:latin typeface="+mj-lt"/>
                <a:ea typeface="ヒラギノ角ゴ Pro W3" pitchFamily="-112" charset="-128"/>
              </a:rPr>
              <a:t>Income received in advance of </a:t>
            </a:r>
            <a:r>
              <a:rPr lang="en-ZA" sz="1400" dirty="0" smtClean="0">
                <a:latin typeface="+mj-lt"/>
                <a:ea typeface="ヒラギノ角ゴ Pro W3" pitchFamily="-112" charset="-128"/>
              </a:rPr>
              <a:t>R9.85 </a:t>
            </a:r>
            <a:r>
              <a:rPr lang="en-ZA" sz="1400" dirty="0">
                <a:latin typeface="+mj-lt"/>
                <a:ea typeface="ヒラギノ角ゴ Pro W3" pitchFamily="-112" charset="-128"/>
              </a:rPr>
              <a:t>mil is due to additional amounts received from NDT to be used in the next financial year for 2017 Tourism Indaba Market access.</a:t>
            </a:r>
            <a:r>
              <a:rPr lang="en-ZA" altLang="en-US" sz="1400" b="1" dirty="0">
                <a:latin typeface="+mj-lt"/>
                <a:ea typeface="ヒラギノ角ゴ Pro W3" pitchFamily="-112" charset="-128"/>
                <a:sym typeface="Wingdings" pitchFamily="2" charset="2"/>
              </a:rPr>
              <a:t> </a:t>
            </a:r>
            <a:r>
              <a:rPr lang="en-ZA" altLang="en-US" sz="1400" b="1" dirty="0" smtClean="0">
                <a:latin typeface="+mj-lt"/>
                <a:ea typeface="ヒラギノ角ゴ Pro W3" pitchFamily="-112" charset="-128"/>
                <a:sym typeface="Wingdings" pitchFamily="2" charset="2"/>
              </a:rPr>
              <a:t>(Page 92 </a:t>
            </a:r>
            <a:r>
              <a:rPr lang="en-ZA" altLang="en-US" sz="1400" b="1" dirty="0">
                <a:latin typeface="+mj-lt"/>
                <a:ea typeface="ヒラギノ角ゴ Pro W3" pitchFamily="-112" charset="-128"/>
                <a:sym typeface="Wingdings" pitchFamily="2" charset="2"/>
              </a:rPr>
              <a:t>&amp; </a:t>
            </a:r>
            <a:r>
              <a:rPr lang="en-ZA" altLang="en-US" sz="1400" b="1" dirty="0" smtClean="0">
                <a:latin typeface="+mj-lt"/>
                <a:ea typeface="ヒラギノ角ゴ Pro W3" pitchFamily="-112" charset="-128"/>
                <a:sym typeface="Wingdings" pitchFamily="2" charset="2"/>
              </a:rPr>
              <a:t>114 </a:t>
            </a:r>
            <a:r>
              <a:rPr lang="en-ZA" altLang="en-US" sz="1400" b="1" dirty="0">
                <a:latin typeface="+mj-lt"/>
                <a:ea typeface="ヒラギノ角ゴ Pro W3" pitchFamily="-112" charset="-128"/>
                <a:sym typeface="Wingdings" pitchFamily="2" charset="2"/>
              </a:rPr>
              <a:t>of Annual Financial Statements).</a:t>
            </a:r>
          </a:p>
          <a:p>
            <a:pPr algn="just" eaLnBrk="1" hangingPunct="1">
              <a:defRPr/>
            </a:pPr>
            <a:endParaRPr lang="en-ZA" sz="1400" dirty="0">
              <a:latin typeface="+mj-lt"/>
              <a:ea typeface="ヒラギノ角ゴ Pro W3" pitchFamily="-112" charset="-128"/>
            </a:endParaRPr>
          </a:p>
          <a:p>
            <a:pPr algn="just" eaLnBrk="1" hangingPunct="1">
              <a:defRPr/>
            </a:pPr>
            <a:r>
              <a:rPr lang="en-ZA" sz="1400" dirty="0">
                <a:latin typeface="+mj-lt"/>
                <a:ea typeface="ヒラギノ角ゴ Pro W3" pitchFamily="-112" charset="-128"/>
              </a:rPr>
              <a:t>Provisions relates to provision for legal proceedings; post retirement health benefit and VAT liabilities in UK.</a:t>
            </a:r>
            <a:r>
              <a:rPr lang="en-ZA" altLang="en-US" sz="1400" b="1" dirty="0">
                <a:latin typeface="+mj-lt"/>
                <a:ea typeface="ヒラギノ角ゴ Pro W3" pitchFamily="-112" charset="-128"/>
                <a:sym typeface="Wingdings" pitchFamily="2" charset="2"/>
              </a:rPr>
              <a:t> </a:t>
            </a:r>
            <a:r>
              <a:rPr lang="en-ZA" altLang="en-US" sz="1400" b="1" dirty="0" smtClean="0">
                <a:latin typeface="+mj-lt"/>
                <a:ea typeface="ヒラギノ角ゴ Pro W3" pitchFamily="-112" charset="-128"/>
                <a:sym typeface="Wingdings" pitchFamily="2" charset="2"/>
              </a:rPr>
              <a:t>(Page 92 </a:t>
            </a:r>
            <a:r>
              <a:rPr lang="en-ZA" altLang="en-US" sz="1400" b="1" dirty="0">
                <a:latin typeface="+mj-lt"/>
                <a:ea typeface="ヒラギノ角ゴ Pro W3" pitchFamily="-112" charset="-128"/>
                <a:sym typeface="Wingdings" pitchFamily="2" charset="2"/>
              </a:rPr>
              <a:t>&amp; </a:t>
            </a:r>
            <a:r>
              <a:rPr lang="en-ZA" altLang="en-US" sz="1400" b="1" dirty="0" smtClean="0">
                <a:latin typeface="+mj-lt"/>
                <a:ea typeface="ヒラギノ角ゴ Pro W3" pitchFamily="-112" charset="-128"/>
                <a:sym typeface="Wingdings" pitchFamily="2" charset="2"/>
              </a:rPr>
              <a:t>115 </a:t>
            </a:r>
            <a:r>
              <a:rPr lang="en-ZA" altLang="en-US" sz="1400" b="1" dirty="0">
                <a:latin typeface="+mj-lt"/>
                <a:ea typeface="ヒラギノ角ゴ Pro W3" pitchFamily="-112" charset="-128"/>
                <a:sym typeface="Wingdings" pitchFamily="2" charset="2"/>
              </a:rPr>
              <a:t>of Annual Financial Statements).</a:t>
            </a:r>
          </a:p>
          <a:p>
            <a:pPr algn="just" eaLnBrk="1" hangingPunct="1">
              <a:defRPr/>
            </a:pPr>
            <a:endParaRPr lang="en-ZA" sz="1400" dirty="0">
              <a:latin typeface="+mj-lt"/>
              <a:ea typeface="ヒラギノ角ゴ Pro W3" pitchFamily="-112" charset="-128"/>
            </a:endParaRPr>
          </a:p>
        </p:txBody>
      </p:sp>
      <p:pic>
        <p:nvPicPr>
          <p:cNvPr id="1064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3075444"/>
            <a:ext cx="7162800"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67000" y="6443990"/>
            <a:ext cx="2895600" cy="261610"/>
          </a:xfrm>
          <a:prstGeom prst="rect">
            <a:avLst/>
          </a:prstGeom>
          <a:noFill/>
        </p:spPr>
        <p:txBody>
          <a:bodyPr wrap="square" rtlCol="0">
            <a:spAutoFit/>
          </a:bodyPr>
          <a:lstStyle/>
          <a:p>
            <a:pPr algn="ctr"/>
            <a:r>
              <a:rPr lang="en-ZA" sz="1050" dirty="0">
                <a:latin typeface="+mj-lt"/>
              </a:rPr>
              <a:t>Annual Report Pages </a:t>
            </a:r>
            <a:r>
              <a:rPr lang="en-ZA" sz="1050" dirty="0" smtClean="0">
                <a:latin typeface="+mj-lt"/>
              </a:rPr>
              <a:t>92 - 132</a:t>
            </a:r>
            <a:endParaRPr lang="en-ZA" sz="1050" dirty="0">
              <a:latin typeface="+mj-lt"/>
            </a:endParaRPr>
          </a:p>
        </p:txBody>
      </p:sp>
    </p:spTree>
    <p:extLst>
      <p:ext uri="{BB962C8B-B14F-4D97-AF65-F5344CB8AC3E}">
        <p14:creationId xmlns:p14="http://schemas.microsoft.com/office/powerpoint/2010/main" val="39848680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6202" y="1485902"/>
            <a:ext cx="8865919" cy="40828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1313" indent="-342900" algn="l" rtl="0" eaLnBrk="0" fontAlgn="base" hangingPunct="0">
              <a:spcBef>
                <a:spcPct val="20000"/>
              </a:spcBef>
              <a:spcAft>
                <a:spcPct val="0"/>
              </a:spcAft>
              <a:buFont typeface="Arial" pitchFamily="34" charset="0"/>
              <a:buChar char="•"/>
              <a:defRPr sz="3200" b="1" kern="1200">
                <a:solidFill>
                  <a:schemeClr val="tx1"/>
                </a:solidFill>
                <a:latin typeface="Arial" pitchFamily="34" charset="0"/>
                <a:ea typeface="+mn-ea"/>
                <a:cs typeface="Arial" pitchFamily="34" charset="0"/>
              </a:defRPr>
            </a:lvl1pPr>
            <a:lvl2pPr marL="344488" indent="-231775" algn="l" rtl="0" eaLnBrk="0" fontAlgn="base" hangingPunct="0">
              <a:spcBef>
                <a:spcPct val="20000"/>
              </a:spcBef>
              <a:spcAft>
                <a:spcPct val="0"/>
              </a:spcAft>
              <a:buClr>
                <a:schemeClr val="accent4"/>
              </a:buClr>
              <a:buSzPct val="110000"/>
              <a:buFont typeface="Wingdings" pitchFamily="2" charset="2"/>
              <a:buChar char="§"/>
              <a:defRPr sz="2800" kern="1200">
                <a:solidFill>
                  <a:schemeClr val="tx1"/>
                </a:solidFill>
                <a:latin typeface="Arial" pitchFamily="34" charset="0"/>
                <a:ea typeface="+mn-ea"/>
                <a:cs typeface="Arial" pitchFamily="34" charset="0"/>
              </a:defRPr>
            </a:lvl2pPr>
            <a:lvl3pPr marL="684213" indent="-228600" algn="l" rtl="0" eaLnBrk="0" fontAlgn="base" hangingPunct="0">
              <a:spcBef>
                <a:spcPct val="20000"/>
              </a:spcBef>
              <a:spcAft>
                <a:spcPct val="0"/>
              </a:spcAft>
              <a:buClr>
                <a:schemeClr val="accent4"/>
              </a:buClr>
              <a:buSzPct val="110000"/>
              <a:buFont typeface="Arial" pitchFamily="34" charset="0"/>
              <a:buChar char="•"/>
              <a:defRPr sz="2400" kern="1200">
                <a:solidFill>
                  <a:schemeClr val="tx1"/>
                </a:solidFill>
                <a:latin typeface="Arial" pitchFamily="34" charset="0"/>
                <a:ea typeface="+mn-ea"/>
                <a:cs typeface="Arial" pitchFamily="34" charset="0"/>
              </a:defRPr>
            </a:lvl3pPr>
            <a:lvl4pPr marL="1030288" indent="-225425" algn="l" rtl="0" eaLnBrk="0" fontAlgn="base" hangingPunct="0">
              <a:spcBef>
                <a:spcPct val="20000"/>
              </a:spcBef>
              <a:spcAft>
                <a:spcPct val="0"/>
              </a:spcAft>
              <a:buClr>
                <a:schemeClr val="accent4"/>
              </a:buClr>
              <a:buSzPct val="110000"/>
              <a:buFont typeface="Verdana" pitchFamily="34" charset="0"/>
              <a:buChar char="»"/>
              <a:defRPr sz="1600" kern="1200">
                <a:solidFill>
                  <a:schemeClr val="tx1"/>
                </a:solidFill>
                <a:latin typeface="Arial"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lvl="2" indent="0">
              <a:buClr>
                <a:srgbClr val="777777"/>
              </a:buClr>
              <a:buNone/>
            </a:pPr>
            <a:endParaRPr lang="en-ZA" sz="1050" dirty="0">
              <a:solidFill>
                <a:prstClr val="black"/>
              </a:solidFill>
              <a:latin typeface="Trebuchet MS"/>
            </a:endParaRPr>
          </a:p>
          <a:p>
            <a:pPr marL="471488" lvl="2" indent="-214313">
              <a:buClr>
                <a:srgbClr val="777777"/>
              </a:buClr>
            </a:pPr>
            <a:endParaRPr lang="en-ZA" sz="1050" dirty="0">
              <a:solidFill>
                <a:prstClr val="black"/>
              </a:solidFill>
              <a:latin typeface="Trebuchet MS"/>
            </a:endParaRPr>
          </a:p>
          <a:p>
            <a:pPr marL="471488" lvl="2" indent="-214313">
              <a:buClr>
                <a:srgbClr val="777777"/>
              </a:buClr>
            </a:pPr>
            <a:endParaRPr lang="en-ZA" sz="1050" dirty="0">
              <a:solidFill>
                <a:prstClr val="black"/>
              </a:solidFill>
              <a:latin typeface="Trebuchet MS"/>
            </a:endParaRPr>
          </a:p>
          <a:p>
            <a:pPr marL="2381" lvl="1" indent="0">
              <a:buClr>
                <a:srgbClr val="777777"/>
              </a:buClr>
              <a:buNone/>
            </a:pPr>
            <a:endParaRPr lang="en-ZA" sz="1350" dirty="0">
              <a:solidFill>
                <a:prstClr val="black"/>
              </a:solidFill>
            </a:endParaRPr>
          </a:p>
          <a:p>
            <a:pPr marL="471488" lvl="2" indent="-214313">
              <a:buClr>
                <a:srgbClr val="777777"/>
              </a:buClr>
            </a:pPr>
            <a:endParaRPr lang="en-ZA" sz="1050" dirty="0">
              <a:solidFill>
                <a:prstClr val="black"/>
              </a:solidFill>
            </a:endParaRPr>
          </a:p>
          <a:p>
            <a:pPr marL="471488" lvl="2" indent="-214313">
              <a:buClr>
                <a:srgbClr val="777777"/>
              </a:buClr>
            </a:pPr>
            <a:endParaRPr lang="en-ZA" sz="1050" dirty="0">
              <a:solidFill>
                <a:prstClr val="black"/>
              </a:solidFill>
            </a:endParaRPr>
          </a:p>
          <a:p>
            <a:pPr marL="471488" lvl="2" indent="-214313">
              <a:buClr>
                <a:srgbClr val="777777"/>
              </a:buClr>
            </a:pPr>
            <a:endParaRPr lang="en-ZA" sz="1050" dirty="0">
              <a:solidFill>
                <a:prstClr val="black"/>
              </a:solidFill>
            </a:endParaRPr>
          </a:p>
        </p:txBody>
      </p:sp>
      <p:sp>
        <p:nvSpPr>
          <p:cNvPr id="8" name="TextBox 7"/>
          <p:cNvSpPr txBox="1"/>
          <p:nvPr/>
        </p:nvSpPr>
        <p:spPr>
          <a:xfrm>
            <a:off x="2819400" y="5772150"/>
            <a:ext cx="2895600" cy="253916"/>
          </a:xfrm>
          <a:prstGeom prst="rect">
            <a:avLst/>
          </a:prstGeom>
          <a:noFill/>
        </p:spPr>
        <p:txBody>
          <a:bodyPr wrap="square" rtlCol="0">
            <a:spAutoFit/>
          </a:bodyPr>
          <a:lstStyle/>
          <a:p>
            <a:pPr algn="ctr" fontAlgn="base">
              <a:spcBef>
                <a:spcPct val="0"/>
              </a:spcBef>
              <a:spcAft>
                <a:spcPct val="0"/>
              </a:spcAft>
            </a:pPr>
            <a:r>
              <a:rPr lang="en-ZA" sz="1050" dirty="0">
                <a:solidFill>
                  <a:srgbClr val="000000"/>
                </a:solidFill>
                <a:latin typeface="+mj-lt"/>
              </a:rPr>
              <a:t>Annual Report Page </a:t>
            </a:r>
            <a:r>
              <a:rPr lang="en-ZA" sz="1050" dirty="0" smtClean="0">
                <a:solidFill>
                  <a:srgbClr val="000000"/>
                </a:solidFill>
                <a:latin typeface="+mj-lt"/>
              </a:rPr>
              <a:t>46</a:t>
            </a:r>
            <a:endParaRPr lang="en-ZA" sz="1050" dirty="0">
              <a:solidFill>
                <a:srgbClr val="000000"/>
              </a:solidFill>
              <a:latin typeface="+mj-lt"/>
            </a:endParaRPr>
          </a:p>
        </p:txBody>
      </p:sp>
      <p:sp>
        <p:nvSpPr>
          <p:cNvPr id="3" name="Title 2"/>
          <p:cNvSpPr>
            <a:spLocks noGrp="1"/>
          </p:cNvSpPr>
          <p:nvPr>
            <p:ph type="title"/>
          </p:nvPr>
        </p:nvSpPr>
        <p:spPr/>
        <p:txBody>
          <a:bodyPr/>
          <a:lstStyle/>
          <a:p>
            <a:r>
              <a:rPr lang="en-ZA" sz="2000" b="1" dirty="0"/>
              <a:t>Financial Performance against Budget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5554353"/>
              </p:ext>
            </p:extLst>
          </p:nvPr>
        </p:nvGraphicFramePr>
        <p:xfrm>
          <a:off x="228599" y="838202"/>
          <a:ext cx="8713520" cy="4800599"/>
        </p:xfrm>
        <a:graphic>
          <a:graphicData uri="http://schemas.openxmlformats.org/drawingml/2006/table">
            <a:tbl>
              <a:tblPr firstRow="1" firstCol="1" bandRow="1" bandCol="1"/>
              <a:tblGrid>
                <a:gridCol w="2422844">
                  <a:extLst>
                    <a:ext uri="{9D8B030D-6E8A-4147-A177-3AD203B41FA5}">
                      <a16:colId xmlns="" xmlns:a16="http://schemas.microsoft.com/office/drawing/2014/main" val="1143450771"/>
                    </a:ext>
                  </a:extLst>
                </a:gridCol>
                <a:gridCol w="853757">
                  <a:extLst>
                    <a:ext uri="{9D8B030D-6E8A-4147-A177-3AD203B41FA5}">
                      <a16:colId xmlns="" xmlns:a16="http://schemas.microsoft.com/office/drawing/2014/main" val="4267438739"/>
                    </a:ext>
                  </a:extLst>
                </a:gridCol>
                <a:gridCol w="990600">
                  <a:extLst>
                    <a:ext uri="{9D8B030D-6E8A-4147-A177-3AD203B41FA5}">
                      <a16:colId xmlns="" xmlns:a16="http://schemas.microsoft.com/office/drawing/2014/main" val="3439208455"/>
                    </a:ext>
                  </a:extLst>
                </a:gridCol>
                <a:gridCol w="1066800">
                  <a:extLst>
                    <a:ext uri="{9D8B030D-6E8A-4147-A177-3AD203B41FA5}">
                      <a16:colId xmlns="" xmlns:a16="http://schemas.microsoft.com/office/drawing/2014/main" val="4105595854"/>
                    </a:ext>
                  </a:extLst>
                </a:gridCol>
                <a:gridCol w="914400">
                  <a:extLst>
                    <a:ext uri="{9D8B030D-6E8A-4147-A177-3AD203B41FA5}">
                      <a16:colId xmlns="" xmlns:a16="http://schemas.microsoft.com/office/drawing/2014/main" val="857170691"/>
                    </a:ext>
                  </a:extLst>
                </a:gridCol>
                <a:gridCol w="1219200">
                  <a:extLst>
                    <a:ext uri="{9D8B030D-6E8A-4147-A177-3AD203B41FA5}">
                      <a16:colId xmlns="" xmlns:a16="http://schemas.microsoft.com/office/drawing/2014/main" val="3430980147"/>
                    </a:ext>
                  </a:extLst>
                </a:gridCol>
                <a:gridCol w="1245919">
                  <a:extLst>
                    <a:ext uri="{9D8B030D-6E8A-4147-A177-3AD203B41FA5}">
                      <a16:colId xmlns="" xmlns:a16="http://schemas.microsoft.com/office/drawing/2014/main" val="74134488"/>
                    </a:ext>
                  </a:extLst>
                </a:gridCol>
              </a:tblGrid>
              <a:tr h="211974">
                <a:tc>
                  <a:txBody>
                    <a:bodyPr/>
                    <a:lstStyle/>
                    <a:p>
                      <a:pPr>
                        <a:spcAft>
                          <a:spcPts val="0"/>
                        </a:spcAft>
                      </a:pPr>
                      <a:r>
                        <a:rPr lang="en-ZA" sz="1200" dirty="0">
                          <a:effectLst/>
                          <a:latin typeface="+mj-lt"/>
                          <a:ea typeface="Times New Roman" panose="02020603050405020304" pitchFamily="18" charset="0"/>
                          <a:cs typeface="Arial" panose="020B0604020202020204" pitchFamily="34" charset="0"/>
                        </a:rPr>
                        <a:t> </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3">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2015/16</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tc gridSpan="3">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2016/17</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393980991"/>
                  </a:ext>
                </a:extLst>
              </a:tr>
              <a:tr h="565717">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Objective </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Budget</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Actual expenditure</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(Over)/Under expenditure</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Budget</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Actual expenditure</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(Over)/Under expenditure</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22143623"/>
                  </a:ext>
                </a:extLst>
              </a:tr>
              <a:tr h="211974">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 </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R'000</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R'000</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R'000</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R'000</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R'000</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R'000</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69380179"/>
                  </a:ext>
                </a:extLst>
              </a:tr>
              <a:tr h="378009">
                <a:tc>
                  <a:txBody>
                    <a:bodyPr/>
                    <a:lstStyle/>
                    <a:p>
                      <a:pPr>
                        <a:spcAft>
                          <a:spcPts val="0"/>
                        </a:spcAft>
                      </a:pPr>
                      <a:r>
                        <a:rPr lang="en-ZA" sz="1200" dirty="0">
                          <a:effectLst/>
                          <a:latin typeface="+mj-lt"/>
                          <a:ea typeface="Times New Roman" panose="02020603050405020304" pitchFamily="18" charset="0"/>
                          <a:cs typeface="Arial" panose="020B0604020202020204" pitchFamily="34" charset="0"/>
                        </a:rPr>
                        <a:t>Business enablement/ Administration</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117 385</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125 040</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(7 655)</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123 842</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139 570</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(15 728)</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7137724"/>
                  </a:ext>
                </a:extLst>
              </a:tr>
              <a:tr h="756019">
                <a:tc>
                  <a:txBody>
                    <a:bodyPr/>
                    <a:lstStyle/>
                    <a:p>
                      <a:pPr>
                        <a:spcAft>
                          <a:spcPts val="0"/>
                        </a:spcAft>
                      </a:pPr>
                      <a:r>
                        <a:rPr lang="en-ZA" sz="1200" dirty="0">
                          <a:effectLst/>
                          <a:latin typeface="+mj-lt"/>
                          <a:ea typeface="Times New Roman" panose="02020603050405020304" pitchFamily="18" charset="0"/>
                          <a:cs typeface="Arial" panose="020B0604020202020204" pitchFamily="34" charset="0"/>
                        </a:rPr>
                        <a:t>Contribute to the South African economy by increasing the number of travellers into and within South Africa.</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801 798</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849 985</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(48 187)</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795 660</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857 162 </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(61 502) </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06791460"/>
                  </a:ext>
                </a:extLst>
              </a:tr>
              <a:tr h="434448">
                <a:tc>
                  <a:txBody>
                    <a:bodyPr/>
                    <a:lstStyle/>
                    <a:p>
                      <a:pPr>
                        <a:spcAft>
                          <a:spcPts val="0"/>
                        </a:spcAft>
                      </a:pPr>
                      <a:r>
                        <a:rPr lang="en-ZA" sz="1200" dirty="0">
                          <a:effectLst/>
                          <a:latin typeface="+mj-lt"/>
                          <a:ea typeface="Times New Roman" panose="02020603050405020304" pitchFamily="18" charset="0"/>
                          <a:cs typeface="Arial" panose="020B0604020202020204" pitchFamily="34" charset="0"/>
                        </a:rPr>
                        <a:t>Build positive awareness of the South African experience *</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205 947</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246 619</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(40 672)</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218 303</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183 676 </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34 627</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41840692"/>
                  </a:ext>
                </a:extLst>
              </a:tr>
              <a:tr h="945022">
                <a:tc>
                  <a:txBody>
                    <a:bodyPr/>
                    <a:lstStyle/>
                    <a:p>
                      <a:pPr>
                        <a:spcAft>
                          <a:spcPts val="0"/>
                        </a:spcAft>
                      </a:pPr>
                      <a:r>
                        <a:rPr lang="en-ZA" sz="1200" dirty="0">
                          <a:effectLst/>
                          <a:latin typeface="+mj-lt"/>
                          <a:ea typeface="Times New Roman" panose="02020603050405020304" pitchFamily="18" charset="0"/>
                          <a:cs typeface="Arial" panose="020B0604020202020204" pitchFamily="34" charset="0"/>
                        </a:rPr>
                        <a:t>Reposition South African Tourism to be recognised as a tourism and business events industry leader in market intelligence, insights and analytics.</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34 000</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34 000 </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 -   </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62375427"/>
                  </a:ext>
                </a:extLst>
              </a:tr>
              <a:tr h="567013">
                <a:tc>
                  <a:txBody>
                    <a:bodyPr/>
                    <a:lstStyle/>
                    <a:p>
                      <a:pPr>
                        <a:spcAft>
                          <a:spcPts val="0"/>
                        </a:spcAft>
                      </a:pPr>
                      <a:r>
                        <a:rPr lang="en-ZA" sz="1200" dirty="0">
                          <a:effectLst/>
                          <a:latin typeface="+mj-lt"/>
                          <a:ea typeface="Times New Roman" panose="02020603050405020304" pitchFamily="18" charset="0"/>
                          <a:cs typeface="Arial" panose="020B0604020202020204" pitchFamily="34" charset="0"/>
                        </a:rPr>
                        <a:t>Collaborate with stakeholders and partners to deliver on South African Tourism’s mandate</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3 121</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2 695 </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426 </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27179246"/>
                  </a:ext>
                </a:extLst>
              </a:tr>
              <a:tr h="518449">
                <a:tc>
                  <a:txBody>
                    <a:bodyPr/>
                    <a:lstStyle/>
                    <a:p>
                      <a:pPr>
                        <a:spcAft>
                          <a:spcPts val="0"/>
                        </a:spcAft>
                      </a:pPr>
                      <a:r>
                        <a:rPr lang="en-ZA" sz="1200" dirty="0">
                          <a:effectLst/>
                          <a:latin typeface="+mj-lt"/>
                          <a:ea typeface="Times New Roman" panose="02020603050405020304" pitchFamily="18" charset="0"/>
                          <a:cs typeface="Arial" panose="020B0604020202020204" pitchFamily="34" charset="0"/>
                        </a:rPr>
                        <a:t>Improve visitor experience in line with the brand promise.</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48 425</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34 528</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 </a:t>
                      </a:r>
                      <a:endParaRPr lang="en-ZA" sz="1200" dirty="0">
                        <a:effectLst/>
                        <a:latin typeface="+mj-lt"/>
                        <a:ea typeface="Times New Roman" panose="02020603050405020304" pitchFamily="18" charset="0"/>
                        <a:cs typeface="Times New Roman" panose="02020603050405020304" pitchFamily="18" charset="0"/>
                      </a:endParaRPr>
                    </a:p>
                    <a:p>
                      <a:pPr algn="r">
                        <a:spcAft>
                          <a:spcPts val="0"/>
                        </a:spcAft>
                      </a:pPr>
                      <a:r>
                        <a:rPr lang="en-ZA" sz="1200" dirty="0">
                          <a:effectLst/>
                          <a:latin typeface="+mj-lt"/>
                          <a:ea typeface="Times New Roman" panose="02020603050405020304" pitchFamily="18" charset="0"/>
                          <a:cs typeface="Arial" panose="020B0604020202020204" pitchFamily="34" charset="0"/>
                        </a:rPr>
                        <a:t>13 897</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46 909</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40 473 </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dirty="0">
                          <a:effectLst/>
                          <a:latin typeface="+mj-lt"/>
                          <a:ea typeface="Times New Roman" panose="02020603050405020304" pitchFamily="18" charset="0"/>
                          <a:cs typeface="Arial" panose="020B0604020202020204" pitchFamily="34" charset="0"/>
                        </a:rPr>
                        <a:t>6 436 </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74788076"/>
                  </a:ext>
                </a:extLst>
              </a:tr>
              <a:tr h="211974">
                <a:tc>
                  <a:txBody>
                    <a:bodyPr/>
                    <a:lstStyle/>
                    <a:p>
                      <a:pPr>
                        <a:spcAft>
                          <a:spcPts val="0"/>
                        </a:spcAft>
                      </a:pPr>
                      <a:r>
                        <a:rPr lang="en-ZA" sz="1200" b="1" dirty="0">
                          <a:effectLst/>
                          <a:latin typeface="+mj-lt"/>
                          <a:ea typeface="Times New Roman" panose="02020603050405020304" pitchFamily="18" charset="0"/>
                          <a:cs typeface="Arial" panose="020B0604020202020204" pitchFamily="34" charset="0"/>
                        </a:rPr>
                        <a:t>Total</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1" dirty="0">
                          <a:effectLst/>
                          <a:latin typeface="+mj-lt"/>
                          <a:ea typeface="Times New Roman" panose="02020603050405020304" pitchFamily="18" charset="0"/>
                          <a:cs typeface="Arial" panose="020B0604020202020204" pitchFamily="34" charset="0"/>
                        </a:rPr>
                        <a:t>1 173 555</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1" dirty="0">
                          <a:effectLst/>
                          <a:latin typeface="+mj-lt"/>
                          <a:ea typeface="Times New Roman" panose="02020603050405020304" pitchFamily="18" charset="0"/>
                          <a:cs typeface="Arial" panose="020B0604020202020204" pitchFamily="34" charset="0"/>
                        </a:rPr>
                        <a:t>1 256 172</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1" dirty="0">
                          <a:effectLst/>
                          <a:latin typeface="+mj-lt"/>
                          <a:ea typeface="Times New Roman" panose="02020603050405020304" pitchFamily="18" charset="0"/>
                          <a:cs typeface="Arial" panose="020B0604020202020204" pitchFamily="34" charset="0"/>
                        </a:rPr>
                        <a:t>(82 617)</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1" dirty="0">
                          <a:effectLst/>
                          <a:latin typeface="+mj-lt"/>
                          <a:ea typeface="Times New Roman" panose="02020603050405020304" pitchFamily="18" charset="0"/>
                          <a:cs typeface="Arial" panose="020B0604020202020204" pitchFamily="34" charset="0"/>
                        </a:rPr>
                        <a:t>1 221 835</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1" dirty="0">
                          <a:effectLst/>
                          <a:latin typeface="+mj-lt"/>
                          <a:ea typeface="Times New Roman" panose="02020603050405020304" pitchFamily="18" charset="0"/>
                          <a:cs typeface="Arial" panose="020B0604020202020204" pitchFamily="34" charset="0"/>
                        </a:rPr>
                        <a:t>1 257 576</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1" dirty="0">
                          <a:effectLst/>
                          <a:latin typeface="+mj-lt"/>
                          <a:ea typeface="Times New Roman" panose="02020603050405020304" pitchFamily="18" charset="0"/>
                          <a:cs typeface="Arial" panose="020B0604020202020204" pitchFamily="34" charset="0"/>
                        </a:rPr>
                        <a:t>(35 741)</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45042583"/>
                  </a:ext>
                </a:extLst>
              </a:tr>
            </a:tbl>
          </a:graphicData>
        </a:graphic>
      </p:graphicFrame>
    </p:spTree>
    <p:extLst>
      <p:ext uri="{BB962C8B-B14F-4D97-AF65-F5344CB8AC3E}">
        <p14:creationId xmlns:p14="http://schemas.microsoft.com/office/powerpoint/2010/main" val="1389033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ctrTitle"/>
          </p:nvPr>
        </p:nvSpPr>
        <p:spPr>
          <a:xfrm>
            <a:off x="3810000" y="2209800"/>
            <a:ext cx="5105400" cy="2371725"/>
          </a:xfrm>
        </p:spPr>
        <p:txBody>
          <a:bodyPr/>
          <a:lstStyle/>
          <a:p>
            <a:pPr algn="ctr"/>
            <a:r>
              <a:rPr lang="en-ZA" altLang="en-US" sz="2000" b="1" dirty="0" smtClean="0"/>
              <a:t>Governance and Organisational Structure</a:t>
            </a:r>
            <a:br>
              <a:rPr lang="en-ZA" altLang="en-US" sz="2000" b="1" dirty="0" smtClean="0"/>
            </a:br>
            <a:r>
              <a:rPr lang="en-ZA" altLang="en-US" sz="2000" b="1" dirty="0" smtClean="0"/>
              <a:t/>
            </a:r>
            <a:br>
              <a:rPr lang="en-ZA" altLang="en-US" sz="2000" b="1" dirty="0" smtClean="0"/>
            </a:br>
            <a:endParaRPr lang="en-ZA" altLang="en-US" sz="2000" b="1" dirty="0" smtClean="0"/>
          </a:p>
        </p:txBody>
      </p:sp>
      <p:sp>
        <p:nvSpPr>
          <p:cNvPr id="59395"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charset="-128"/>
              </a:rPr>
              <a:t>Slide no. </a:t>
            </a:r>
            <a:fld id="{E4A691C7-E844-4C2A-B859-CD645548A736}" type="slidenum">
              <a:rPr lang="en-US" altLang="en-US" sz="700">
                <a:solidFill>
                  <a:srgbClr val="000000"/>
                </a:solidFill>
                <a:ea typeface="ヒラギノ角ゴ Pro W3" charset="-128"/>
              </a:rPr>
              <a:pPr>
                <a:spcBef>
                  <a:spcPct val="0"/>
                </a:spcBef>
                <a:buClrTx/>
                <a:buSzTx/>
                <a:buFontTx/>
                <a:buNone/>
              </a:pPr>
              <a:t>7</a:t>
            </a:fld>
            <a:endParaRPr lang="en-US" altLang="en-US" sz="700" dirty="0">
              <a:solidFill>
                <a:srgbClr val="000000"/>
              </a:solidFill>
              <a:ea typeface="ヒラギノ角ゴ Pro W3" charset="-128"/>
            </a:endParaRPr>
          </a:p>
        </p:txBody>
      </p:sp>
    </p:spTree>
    <p:extLst>
      <p:ext uri="{BB962C8B-B14F-4D97-AF65-F5344CB8AC3E}">
        <p14:creationId xmlns:p14="http://schemas.microsoft.com/office/powerpoint/2010/main" val="27277641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t>Financial Performance against Budget: Material variance analysis</a:t>
            </a:r>
            <a:endParaRPr lang="en-ZA" sz="2000" dirty="0"/>
          </a:p>
        </p:txBody>
      </p:sp>
      <p:sp>
        <p:nvSpPr>
          <p:cNvPr id="3" name="Content Placeholder 2"/>
          <p:cNvSpPr>
            <a:spLocks noGrp="1"/>
          </p:cNvSpPr>
          <p:nvPr>
            <p:ph idx="1"/>
          </p:nvPr>
        </p:nvSpPr>
        <p:spPr/>
        <p:txBody>
          <a:bodyPr/>
          <a:lstStyle/>
          <a:p>
            <a:pPr marL="0" indent="0">
              <a:lnSpc>
                <a:spcPct val="150000"/>
              </a:lnSpc>
              <a:buNone/>
            </a:pPr>
            <a:r>
              <a:rPr lang="en-ZA" sz="1400" dirty="0">
                <a:latin typeface="Trebuchet MS" panose="020B0603020202020204" pitchFamily="34" charset="0"/>
              </a:rPr>
              <a:t>It is important to bear in mind that budgets are cash based while actual expenditure includes both cash and non-cash items as actual expenses are accounted for in terms of applicable accounting standards and uses accrual basis.</a:t>
            </a:r>
            <a:endParaRPr lang="en-ZA" sz="1400" b="1" i="1" dirty="0">
              <a:latin typeface="Trebuchet MS" panose="020B0603020202020204" pitchFamily="34" charset="0"/>
            </a:endParaRPr>
          </a:p>
          <a:p>
            <a:pPr marL="0" indent="0">
              <a:lnSpc>
                <a:spcPct val="150000"/>
              </a:lnSpc>
              <a:buNone/>
            </a:pPr>
            <a:r>
              <a:rPr lang="en-ZA" sz="1400" b="1" i="1" dirty="0">
                <a:latin typeface="Trebuchet MS" panose="020B0603020202020204" pitchFamily="34" charset="0"/>
              </a:rPr>
              <a:t>Business enablement</a:t>
            </a:r>
          </a:p>
          <a:p>
            <a:pPr marL="0" indent="0">
              <a:lnSpc>
                <a:spcPct val="150000"/>
              </a:lnSpc>
              <a:buNone/>
            </a:pPr>
            <a:r>
              <a:rPr lang="en-ZA" sz="1400" i="1" dirty="0">
                <a:latin typeface="Trebuchet MS" panose="020B0603020202020204" pitchFamily="34" charset="0"/>
              </a:rPr>
              <a:t>The over expenditure is att</a:t>
            </a:r>
            <a:r>
              <a:rPr lang="en-ZA" sz="1400" dirty="0">
                <a:latin typeface="Trebuchet MS" panose="020B0603020202020204" pitchFamily="34" charset="0"/>
              </a:rPr>
              <a:t>ributable to non-cash items such as depreciation and amortisation of assets, which are presented in the Statement of Financial Performance. </a:t>
            </a:r>
          </a:p>
          <a:p>
            <a:pPr marL="0" indent="0">
              <a:lnSpc>
                <a:spcPct val="150000"/>
              </a:lnSpc>
              <a:buNone/>
            </a:pPr>
            <a:r>
              <a:rPr lang="en-ZA" sz="1400" b="1" i="1" dirty="0">
                <a:latin typeface="Trebuchet MS" panose="020B0603020202020204" pitchFamily="34" charset="0"/>
              </a:rPr>
              <a:t>Contribution to South African economy by increasing the number of travellers into and within South African.</a:t>
            </a:r>
          </a:p>
          <a:p>
            <a:pPr marL="0" indent="0">
              <a:lnSpc>
                <a:spcPct val="150000"/>
              </a:lnSpc>
              <a:buNone/>
            </a:pPr>
            <a:r>
              <a:rPr lang="en-ZA" sz="1400" dirty="0">
                <a:latin typeface="Trebuchet MS" panose="020B0603020202020204" pitchFamily="34" charset="0"/>
              </a:rPr>
              <a:t>Actual expenditure was more than budgeted due to the foreign currency exchange loss of R 51.3 million incurred during the 2016/17 financial year as presented in Statement of Financial Performance. </a:t>
            </a:r>
          </a:p>
        </p:txBody>
      </p:sp>
    </p:spTree>
    <p:extLst>
      <p:ext uri="{BB962C8B-B14F-4D97-AF65-F5344CB8AC3E}">
        <p14:creationId xmlns:p14="http://schemas.microsoft.com/office/powerpoint/2010/main" val="36784768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t>Financial Performance against Budget: Material variance analysis</a:t>
            </a:r>
            <a:endParaRPr lang="en-ZA" sz="2000" dirty="0"/>
          </a:p>
        </p:txBody>
      </p:sp>
      <p:sp>
        <p:nvSpPr>
          <p:cNvPr id="3" name="Content Placeholder 2"/>
          <p:cNvSpPr>
            <a:spLocks noGrp="1"/>
          </p:cNvSpPr>
          <p:nvPr>
            <p:ph idx="1"/>
          </p:nvPr>
        </p:nvSpPr>
        <p:spPr/>
        <p:txBody>
          <a:bodyPr/>
          <a:lstStyle/>
          <a:p>
            <a:pPr marL="0" indent="0">
              <a:lnSpc>
                <a:spcPct val="150000"/>
              </a:lnSpc>
              <a:buNone/>
            </a:pPr>
            <a:r>
              <a:rPr lang="en-ZA" sz="1400" b="1" i="1" dirty="0"/>
              <a:t>Build positive awareness of the South African experience</a:t>
            </a:r>
          </a:p>
          <a:p>
            <a:pPr marL="0" indent="0">
              <a:lnSpc>
                <a:spcPct val="150000"/>
              </a:lnSpc>
              <a:buNone/>
            </a:pPr>
            <a:r>
              <a:rPr lang="en-ZA" sz="1400" i="1" dirty="0"/>
              <a:t>South African Tourism will commence implementation of its 5-in-5 Framework from 2017/18. This Framework is supported by detailed plans for each strategic thrust as well as a well configured operating model to drive efficiencies within the organisation. This will include reassessing and realigning the brand </a:t>
            </a:r>
            <a:r>
              <a:rPr lang="en-ZA" sz="1400" dirty="0"/>
              <a:t>to be appealing, resilient and competitive. </a:t>
            </a:r>
            <a:endParaRPr lang="en-ZA" sz="1400" i="1" dirty="0"/>
          </a:p>
          <a:p>
            <a:pPr marL="0" indent="0">
              <a:lnSpc>
                <a:spcPct val="150000"/>
              </a:lnSpc>
              <a:buNone/>
            </a:pPr>
            <a:endParaRPr lang="en-ZA" sz="1400" dirty="0"/>
          </a:p>
          <a:p>
            <a:pPr marL="0" indent="0">
              <a:lnSpc>
                <a:spcPct val="150000"/>
              </a:lnSpc>
              <a:buNone/>
            </a:pPr>
            <a:r>
              <a:rPr lang="en-ZA" sz="1400" b="1" i="1" dirty="0"/>
              <a:t>Improve visitor experience in line with the brand promise</a:t>
            </a:r>
          </a:p>
          <a:p>
            <a:pPr marL="0" indent="0">
              <a:lnSpc>
                <a:spcPct val="150000"/>
              </a:lnSpc>
              <a:buNone/>
            </a:pPr>
            <a:r>
              <a:rPr lang="en-ZA" sz="1400" i="1" dirty="0"/>
              <a:t>The grading criteria was recently reviewed to make grading more accessible. The collaboration with NDT on the TIP subsidy implemented in the year under review will yield rewards by the improvement of ease of access for SMMEs.</a:t>
            </a:r>
          </a:p>
          <a:p>
            <a:pPr marL="0" indent="0">
              <a:buNone/>
            </a:pPr>
            <a:endParaRPr lang="en-ZA" sz="1400" dirty="0"/>
          </a:p>
        </p:txBody>
      </p:sp>
    </p:spTree>
    <p:extLst>
      <p:ext uri="{BB962C8B-B14F-4D97-AF65-F5344CB8AC3E}">
        <p14:creationId xmlns:p14="http://schemas.microsoft.com/office/powerpoint/2010/main" val="2106783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sz="2000" b="1" dirty="0" smtClean="0"/>
              <a:t>2016-17 Audit outcomes</a:t>
            </a:r>
            <a:endParaRPr lang="en-ZA" sz="2000" b="1" dirty="0"/>
          </a:p>
        </p:txBody>
      </p:sp>
      <p:pic>
        <p:nvPicPr>
          <p:cNvPr id="1075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8991601"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08869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382000" cy="457200"/>
          </a:xfrm>
        </p:spPr>
        <p:txBody>
          <a:bodyPr/>
          <a:lstStyle/>
          <a:p>
            <a:r>
              <a:rPr lang="en-ZA" sz="2000" b="1" dirty="0" smtClean="0"/>
              <a:t>2016-17 Audit outcomes (continued)</a:t>
            </a:r>
            <a:endParaRPr lang="en-ZA" sz="2000" b="1" dirty="0"/>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067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65439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smtClean="0"/>
              <a:t>Auditor General’s assessment of internal controls: Leadership</a:t>
            </a:r>
            <a:endParaRPr lang="en-ZA" sz="2000" b="1" dirty="0"/>
          </a:p>
        </p:txBody>
      </p:sp>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305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291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smtClean="0"/>
              <a:t>Auditor General’s assessment </a:t>
            </a:r>
            <a:r>
              <a:rPr lang="en-ZA" sz="2000" b="1" dirty="0"/>
              <a:t>of internal controls: </a:t>
            </a:r>
            <a:r>
              <a:rPr lang="en-ZA" sz="2000" b="1" dirty="0" smtClean="0"/>
              <a:t>Leadership continued</a:t>
            </a:r>
            <a:endParaRPr lang="en-ZA" sz="2000" b="1" dirty="0"/>
          </a:p>
        </p:txBody>
      </p:sp>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305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65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1800" b="1" dirty="0" smtClean="0"/>
              <a:t>Auditor General’s assessment of internal controls: Financial and performance management</a:t>
            </a:r>
            <a:endParaRPr lang="en-ZA" sz="1800" b="1" dirty="0"/>
          </a:p>
        </p:txBody>
      </p:sp>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305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656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smtClean="0"/>
              <a:t>Auditor General’s assessment of internal control: Governance</a:t>
            </a:r>
            <a:endParaRPr lang="en-ZA" sz="2000" b="1" dirty="0"/>
          </a:p>
        </p:txBody>
      </p:sp>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1"/>
            <a:ext cx="8305800" cy="495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9381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304800"/>
          </a:xfrm>
        </p:spPr>
        <p:txBody>
          <a:bodyPr/>
          <a:lstStyle/>
          <a:p>
            <a:r>
              <a:rPr lang="en-ZA" sz="2000" b="1" dirty="0"/>
              <a:t>Abbreviations and </a:t>
            </a:r>
            <a:r>
              <a:rPr lang="en-ZA" sz="2000" b="1" dirty="0" smtClean="0"/>
              <a:t>Acronyms</a:t>
            </a:r>
            <a:endParaRPr lang="en-ZA" sz="2000" b="1" dirty="0"/>
          </a:p>
        </p:txBody>
      </p:sp>
      <p:sp>
        <p:nvSpPr>
          <p:cNvPr id="4" name="Content Placeholder 3"/>
          <p:cNvSpPr>
            <a:spLocks noGrp="1"/>
          </p:cNvSpPr>
          <p:nvPr>
            <p:ph idx="1"/>
          </p:nvPr>
        </p:nvSpPr>
        <p:spPr>
          <a:xfrm>
            <a:off x="381000" y="609600"/>
            <a:ext cx="4133850" cy="6172200"/>
          </a:xfrm>
        </p:spPr>
        <p:txBody>
          <a:bodyPr/>
          <a:lstStyle/>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ADV </a:t>
            </a:r>
            <a:r>
              <a:rPr lang="en-ZA" sz="1050" dirty="0">
                <a:latin typeface="+mj-lt"/>
                <a:ea typeface="Times New Roman" panose="02020603050405020304" pitchFamily="18" charset="0"/>
                <a:cs typeface="Arial" panose="020B0604020202020204" pitchFamily="34" charset="0"/>
              </a:rPr>
              <a:t>– Advertisement </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AGSA</a:t>
            </a:r>
            <a:r>
              <a:rPr lang="en-ZA" sz="1050" dirty="0">
                <a:latin typeface="+mj-lt"/>
                <a:ea typeface="Times New Roman" panose="02020603050405020304" pitchFamily="18" charset="0"/>
                <a:cs typeface="Arial" panose="020B0604020202020204" pitchFamily="34" charset="0"/>
              </a:rPr>
              <a:t> – Auditor-General of South Africa </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APP</a:t>
            </a:r>
            <a:r>
              <a:rPr lang="en-ZA" sz="1050" dirty="0">
                <a:latin typeface="+mj-lt"/>
                <a:ea typeface="Times New Roman" panose="02020603050405020304" pitchFamily="18" charset="0"/>
                <a:cs typeface="Arial" panose="020B0604020202020204" pitchFamily="34" charset="0"/>
              </a:rPr>
              <a:t> – Annual Performance Plan</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BRICS</a:t>
            </a:r>
            <a:r>
              <a:rPr lang="en-ZA" sz="1050" dirty="0">
                <a:latin typeface="+mj-lt"/>
                <a:ea typeface="Times New Roman" panose="02020603050405020304" pitchFamily="18" charset="0"/>
                <a:cs typeface="Arial" panose="020B0604020202020204" pitchFamily="34" charset="0"/>
              </a:rPr>
              <a:t> – Brazil, Russia, India, China and South Africa</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CCBO</a:t>
            </a:r>
            <a:r>
              <a:rPr lang="en-ZA" sz="1050" dirty="0">
                <a:latin typeface="+mj-lt"/>
                <a:ea typeface="Times New Roman" panose="02020603050405020304" pitchFamily="18" charset="0"/>
                <a:cs typeface="Arial" panose="020B0604020202020204" pitchFamily="34" charset="0"/>
              </a:rPr>
              <a:t> – Chief Convention Bureau Officer</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CEO</a:t>
            </a:r>
            <a:r>
              <a:rPr lang="en-ZA" sz="1050" dirty="0">
                <a:latin typeface="+mj-lt"/>
                <a:ea typeface="Times New Roman" panose="02020603050405020304" pitchFamily="18" charset="0"/>
                <a:cs typeface="Arial" panose="020B0604020202020204" pitchFamily="34" charset="0"/>
              </a:rPr>
              <a:t> – Chief Executive Officer</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CFO</a:t>
            </a:r>
            <a:r>
              <a:rPr lang="en-ZA" sz="1050" dirty="0">
                <a:latin typeface="+mj-lt"/>
                <a:ea typeface="Times New Roman" panose="02020603050405020304" pitchFamily="18" charset="0"/>
                <a:cs typeface="Arial" panose="020B0604020202020204" pitchFamily="34" charset="0"/>
              </a:rPr>
              <a:t> – Chief Financial Officer</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CMO</a:t>
            </a:r>
            <a:r>
              <a:rPr lang="en-ZA" sz="1050" dirty="0">
                <a:latin typeface="+mj-lt"/>
                <a:ea typeface="Times New Roman" panose="02020603050405020304" pitchFamily="18" charset="0"/>
                <a:cs typeface="Arial" panose="020B0604020202020204" pitchFamily="34" charset="0"/>
              </a:rPr>
              <a:t> – Chief Marketing Officer</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COO</a:t>
            </a:r>
            <a:r>
              <a:rPr lang="en-ZA" sz="1050" dirty="0">
                <a:latin typeface="+mj-lt"/>
                <a:ea typeface="Times New Roman" panose="02020603050405020304" pitchFamily="18" charset="0"/>
                <a:cs typeface="Arial" panose="020B0604020202020204" pitchFamily="34" charset="0"/>
              </a:rPr>
              <a:t> – Chief Operating Officer</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CPI</a:t>
            </a:r>
            <a:r>
              <a:rPr lang="en-ZA" sz="1050" dirty="0">
                <a:latin typeface="+mj-lt"/>
                <a:ea typeface="Times New Roman" panose="02020603050405020304" pitchFamily="18" charset="0"/>
                <a:cs typeface="Arial" panose="020B0604020202020204" pitchFamily="34" charset="0"/>
              </a:rPr>
              <a:t> – Consumer Price Index</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CQAO</a:t>
            </a:r>
            <a:r>
              <a:rPr lang="en-ZA" sz="1050" dirty="0">
                <a:latin typeface="+mj-lt"/>
                <a:ea typeface="Times New Roman" panose="02020603050405020304" pitchFamily="18" charset="0"/>
                <a:cs typeface="Arial" panose="020B0604020202020204" pitchFamily="34" charset="0"/>
              </a:rPr>
              <a:t> – Chief Quality Assurance Officer</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DG</a:t>
            </a:r>
            <a:r>
              <a:rPr lang="en-ZA" sz="1050" dirty="0">
                <a:latin typeface="+mj-lt"/>
                <a:ea typeface="Times New Roman" panose="02020603050405020304" pitchFamily="18" charset="0"/>
                <a:cs typeface="Arial" panose="020B0604020202020204" pitchFamily="34" charset="0"/>
              </a:rPr>
              <a:t> – Director-General of the National Department of Tourism</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DIRCO</a:t>
            </a:r>
            <a:r>
              <a:rPr lang="en-ZA" sz="1050" dirty="0">
                <a:latin typeface="+mj-lt"/>
                <a:ea typeface="Times New Roman" panose="02020603050405020304" pitchFamily="18" charset="0"/>
                <a:cs typeface="Arial" panose="020B0604020202020204" pitchFamily="34" charset="0"/>
              </a:rPr>
              <a:t> – Department of International Relations and Co-operation</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DMC</a:t>
            </a:r>
            <a:r>
              <a:rPr lang="en-ZA" sz="1050" dirty="0">
                <a:latin typeface="+mj-lt"/>
                <a:ea typeface="Times New Roman" panose="02020603050405020304" pitchFamily="18" charset="0"/>
                <a:cs typeface="Arial" panose="020B0604020202020204" pitchFamily="34" charset="0"/>
              </a:rPr>
              <a:t> – Destination Management Companies</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DPME</a:t>
            </a:r>
            <a:r>
              <a:rPr lang="en-ZA" sz="1050" dirty="0">
                <a:latin typeface="+mj-lt"/>
                <a:ea typeface="Times New Roman" panose="02020603050405020304" pitchFamily="18" charset="0"/>
                <a:cs typeface="Arial" panose="020B0604020202020204" pitchFamily="34" charset="0"/>
              </a:rPr>
              <a:t> – Department of Performance, Monitoring and Evaluation</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DTGS</a:t>
            </a:r>
            <a:r>
              <a:rPr lang="en-ZA" sz="1050" dirty="0">
                <a:latin typeface="+mj-lt"/>
                <a:ea typeface="Times New Roman" panose="02020603050405020304" pitchFamily="18" charset="0"/>
                <a:cs typeface="Arial" panose="020B0604020202020204" pitchFamily="34" charset="0"/>
              </a:rPr>
              <a:t> – Domestic Tourism Growth Strategy</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EXCO</a:t>
            </a:r>
            <a:r>
              <a:rPr lang="en-ZA" sz="1050" dirty="0">
                <a:latin typeface="+mj-lt"/>
                <a:ea typeface="Times New Roman" panose="02020603050405020304" pitchFamily="18" charset="0"/>
                <a:cs typeface="Arial" panose="020B0604020202020204" pitchFamily="34" charset="0"/>
              </a:rPr>
              <a:t> – Executive Management Committee of South African Tourism</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GDP</a:t>
            </a:r>
            <a:r>
              <a:rPr lang="en-ZA" sz="1050" dirty="0">
                <a:latin typeface="+mj-lt"/>
                <a:ea typeface="Times New Roman" panose="02020603050405020304" pitchFamily="18" charset="0"/>
                <a:cs typeface="Arial" panose="020B0604020202020204" pitchFamily="34" charset="0"/>
              </a:rPr>
              <a:t> – Gross Domestic Product</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ICCA</a:t>
            </a:r>
            <a:r>
              <a:rPr lang="en-ZA" sz="1050" dirty="0">
                <a:latin typeface="+mj-lt"/>
                <a:ea typeface="Times New Roman" panose="02020603050405020304" pitchFamily="18" charset="0"/>
                <a:cs typeface="Arial" panose="020B0604020202020204" pitchFamily="34" charset="0"/>
              </a:rPr>
              <a:t> – International Congress and Convention Association</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IIA</a:t>
            </a:r>
            <a:r>
              <a:rPr lang="en-ZA" sz="1050" dirty="0">
                <a:latin typeface="+mj-lt"/>
                <a:ea typeface="Times New Roman" panose="02020603050405020304" pitchFamily="18" charset="0"/>
                <a:cs typeface="Arial" panose="020B0604020202020204" pitchFamily="34" charset="0"/>
              </a:rPr>
              <a:t> – Institute of Internal Auditors</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JMA</a:t>
            </a:r>
            <a:r>
              <a:rPr lang="en-ZA" sz="1050" dirty="0">
                <a:latin typeface="+mj-lt"/>
                <a:ea typeface="Times New Roman" panose="02020603050405020304" pitchFamily="18" charset="0"/>
                <a:cs typeface="Arial" panose="020B0604020202020204" pitchFamily="34" charset="0"/>
              </a:rPr>
              <a:t> – Joint Marketing Agreement</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MICE</a:t>
            </a:r>
            <a:r>
              <a:rPr lang="en-ZA" sz="1050" dirty="0">
                <a:latin typeface="+mj-lt"/>
                <a:ea typeface="Times New Roman" panose="02020603050405020304" pitchFamily="18" charset="0"/>
                <a:cs typeface="Arial" panose="020B0604020202020204" pitchFamily="34" charset="0"/>
              </a:rPr>
              <a:t> – Meetings, Incentives, Conventions and Events</a:t>
            </a:r>
            <a:endParaRPr lang="en-ZA" sz="1050" dirty="0">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050" b="1" dirty="0">
                <a:latin typeface="+mj-lt"/>
                <a:ea typeface="Times New Roman" panose="02020603050405020304" pitchFamily="18" charset="0"/>
                <a:cs typeface="Arial" panose="020B0604020202020204" pitchFamily="34" charset="0"/>
              </a:rPr>
              <a:t>MIF</a:t>
            </a:r>
            <a:r>
              <a:rPr lang="en-ZA" sz="1050" dirty="0">
                <a:latin typeface="+mj-lt"/>
                <a:ea typeface="Times New Roman" panose="02020603050405020304" pitchFamily="18" charset="0"/>
                <a:cs typeface="Arial" panose="020B0604020202020204" pitchFamily="34" charset="0"/>
              </a:rPr>
              <a:t> – Marketing Investment Framework</a:t>
            </a:r>
            <a:endParaRPr lang="en-ZA" sz="1050" dirty="0">
              <a:latin typeface="+mj-lt"/>
              <a:ea typeface="Times New Roman" panose="02020603050405020304" pitchFamily="18" charset="0"/>
              <a:cs typeface="Times New Roman" panose="02020603050405020304" pitchFamily="18" charset="0"/>
            </a:endParaRPr>
          </a:p>
        </p:txBody>
      </p:sp>
      <p:sp>
        <p:nvSpPr>
          <p:cNvPr id="5" name="TextBox 4"/>
          <p:cNvSpPr txBox="1"/>
          <p:nvPr/>
        </p:nvSpPr>
        <p:spPr>
          <a:xfrm>
            <a:off x="4724400" y="609600"/>
            <a:ext cx="4038600" cy="6339888"/>
          </a:xfrm>
          <a:prstGeom prst="rect">
            <a:avLst/>
          </a:prstGeom>
          <a:noFill/>
        </p:spPr>
        <p:txBody>
          <a:bodyPr wrap="square" rtlCol="0">
            <a:spAutoFit/>
          </a:bodyPr>
          <a:lstStyle/>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MRRSAT </a:t>
            </a:r>
            <a:r>
              <a:rPr lang="en-ZA" sz="1050" kern="0" dirty="0">
                <a:solidFill>
                  <a:srgbClr val="000000"/>
                </a:solidFill>
                <a:latin typeface="Trebuchet MS"/>
                <a:ea typeface="Times New Roman" panose="02020603050405020304" pitchFamily="18" charset="0"/>
                <a:cs typeface="Arial" panose="020B0604020202020204" pitchFamily="34" charset="0"/>
              </a:rPr>
              <a:t>– Ministerial Review Report on South African Tourism</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MTEF</a:t>
            </a:r>
            <a:r>
              <a:rPr lang="en-ZA" sz="1050" kern="0" dirty="0">
                <a:solidFill>
                  <a:srgbClr val="000000"/>
                </a:solidFill>
                <a:latin typeface="Trebuchet MS"/>
                <a:ea typeface="Times New Roman" panose="02020603050405020304" pitchFamily="18" charset="0"/>
                <a:cs typeface="Arial" panose="020B0604020202020204" pitchFamily="34" charset="0"/>
              </a:rPr>
              <a:t> – Medium-Term Expenditure Framework</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MTSF</a:t>
            </a:r>
            <a:r>
              <a:rPr lang="en-ZA" sz="1050" kern="0" dirty="0">
                <a:solidFill>
                  <a:srgbClr val="000000"/>
                </a:solidFill>
                <a:latin typeface="Trebuchet MS"/>
                <a:ea typeface="Times New Roman" panose="02020603050405020304" pitchFamily="18" charset="0"/>
                <a:cs typeface="Arial" panose="020B0604020202020204" pitchFamily="34" charset="0"/>
              </a:rPr>
              <a:t> – Medium Term Strategic Framework</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NDP</a:t>
            </a:r>
            <a:r>
              <a:rPr lang="en-ZA" sz="1050" kern="0" dirty="0">
                <a:solidFill>
                  <a:srgbClr val="000000"/>
                </a:solidFill>
                <a:latin typeface="Trebuchet MS"/>
                <a:ea typeface="Times New Roman" panose="02020603050405020304" pitchFamily="18" charset="0"/>
                <a:cs typeface="Arial" panose="020B0604020202020204" pitchFamily="34" charset="0"/>
              </a:rPr>
              <a:t> – National Development Plan</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NDT</a:t>
            </a:r>
            <a:r>
              <a:rPr lang="en-ZA" sz="1050" kern="0" dirty="0">
                <a:solidFill>
                  <a:srgbClr val="000000"/>
                </a:solidFill>
                <a:latin typeface="Trebuchet MS"/>
                <a:ea typeface="Times New Roman" panose="02020603050405020304" pitchFamily="18" charset="0"/>
                <a:cs typeface="Arial" panose="020B0604020202020204" pitchFamily="34" charset="0"/>
              </a:rPr>
              <a:t> – National Department of Tourism</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NT</a:t>
            </a:r>
            <a:r>
              <a:rPr lang="en-ZA" sz="1050" kern="0" dirty="0">
                <a:solidFill>
                  <a:srgbClr val="000000"/>
                </a:solidFill>
                <a:latin typeface="Trebuchet MS"/>
                <a:ea typeface="Times New Roman" panose="02020603050405020304" pitchFamily="18" charset="0"/>
                <a:cs typeface="Arial" panose="020B0604020202020204" pitchFamily="34" charset="0"/>
              </a:rPr>
              <a:t> – National Treasury</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NTSS</a:t>
            </a:r>
            <a:r>
              <a:rPr lang="en-ZA" sz="1050" kern="0" dirty="0">
                <a:solidFill>
                  <a:srgbClr val="000000"/>
                </a:solidFill>
                <a:latin typeface="Trebuchet MS"/>
                <a:ea typeface="Times New Roman" panose="02020603050405020304" pitchFamily="18" charset="0"/>
                <a:cs typeface="Arial" panose="020B0604020202020204" pitchFamily="34" charset="0"/>
              </a:rPr>
              <a:t> – National Tourism Sector Strategy</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PFMA</a:t>
            </a:r>
            <a:r>
              <a:rPr lang="en-ZA" sz="1050" kern="0" dirty="0">
                <a:solidFill>
                  <a:srgbClr val="000000"/>
                </a:solidFill>
                <a:latin typeface="Trebuchet MS"/>
                <a:ea typeface="Times New Roman" panose="02020603050405020304" pitchFamily="18" charset="0"/>
                <a:cs typeface="Arial" panose="020B0604020202020204" pitchFamily="34" charset="0"/>
              </a:rPr>
              <a:t> – Public Finance Management Act (Act No. 1 of 1999) </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PR –</a:t>
            </a:r>
            <a:r>
              <a:rPr lang="en-ZA" sz="1050" kern="0" dirty="0">
                <a:solidFill>
                  <a:srgbClr val="000000"/>
                </a:solidFill>
                <a:latin typeface="Trebuchet MS"/>
                <a:ea typeface="Times New Roman" panose="02020603050405020304" pitchFamily="18" charset="0"/>
                <a:cs typeface="Arial" panose="020B0604020202020204" pitchFamily="34" charset="0"/>
              </a:rPr>
              <a:t> Public Relations</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PTA</a:t>
            </a:r>
            <a:r>
              <a:rPr lang="en-ZA" sz="1050" kern="0" dirty="0">
                <a:solidFill>
                  <a:srgbClr val="000000"/>
                </a:solidFill>
                <a:latin typeface="Trebuchet MS"/>
                <a:ea typeface="Times New Roman" panose="02020603050405020304" pitchFamily="18" charset="0"/>
                <a:cs typeface="Arial" panose="020B0604020202020204" pitchFamily="34" charset="0"/>
              </a:rPr>
              <a:t> – Provincial Tourism Agencies</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ROI</a:t>
            </a:r>
            <a:r>
              <a:rPr lang="en-ZA" sz="1050" kern="0" dirty="0">
                <a:solidFill>
                  <a:srgbClr val="000000"/>
                </a:solidFill>
                <a:latin typeface="Trebuchet MS"/>
                <a:ea typeface="Times New Roman" panose="02020603050405020304" pitchFamily="18" charset="0"/>
                <a:cs typeface="Arial" panose="020B0604020202020204" pitchFamily="34" charset="0"/>
              </a:rPr>
              <a:t> – Return on Investment</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SADC</a:t>
            </a:r>
            <a:r>
              <a:rPr lang="en-ZA" sz="1050" kern="0" dirty="0">
                <a:solidFill>
                  <a:srgbClr val="000000"/>
                </a:solidFill>
                <a:latin typeface="Trebuchet MS"/>
                <a:ea typeface="Times New Roman" panose="02020603050405020304" pitchFamily="18" charset="0"/>
                <a:cs typeface="Arial" panose="020B0604020202020204" pitchFamily="34" charset="0"/>
              </a:rPr>
              <a:t> – Southern African Development Community</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SANCB</a:t>
            </a:r>
            <a:r>
              <a:rPr lang="en-ZA" sz="1050" kern="0" dirty="0">
                <a:solidFill>
                  <a:srgbClr val="000000"/>
                </a:solidFill>
                <a:latin typeface="Trebuchet MS"/>
                <a:ea typeface="Times New Roman" panose="02020603050405020304" pitchFamily="18" charset="0"/>
                <a:cs typeface="Arial" panose="020B0604020202020204" pitchFamily="34" charset="0"/>
              </a:rPr>
              <a:t> – South African National Convention Bureau</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StatsSA</a:t>
            </a:r>
            <a:r>
              <a:rPr lang="en-ZA" sz="1050" kern="0" dirty="0">
                <a:solidFill>
                  <a:srgbClr val="000000"/>
                </a:solidFill>
                <a:latin typeface="Trebuchet MS"/>
                <a:ea typeface="Times New Roman" panose="02020603050405020304" pitchFamily="18" charset="0"/>
                <a:cs typeface="Arial" panose="020B0604020202020204" pitchFamily="34" charset="0"/>
              </a:rPr>
              <a:t> – Statistics South Africa </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SMME</a:t>
            </a:r>
            <a:r>
              <a:rPr lang="en-ZA" sz="1050" kern="0" dirty="0">
                <a:solidFill>
                  <a:srgbClr val="000000"/>
                </a:solidFill>
                <a:latin typeface="Trebuchet MS"/>
                <a:ea typeface="Times New Roman" panose="02020603050405020304" pitchFamily="18" charset="0"/>
                <a:cs typeface="Arial" panose="020B0604020202020204" pitchFamily="34" charset="0"/>
              </a:rPr>
              <a:t> – Small, Medium and Micro-Sized Enterprises</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TBCSA</a:t>
            </a:r>
            <a:r>
              <a:rPr lang="en-ZA" sz="1050" kern="0" dirty="0">
                <a:solidFill>
                  <a:srgbClr val="000000"/>
                </a:solidFill>
                <a:latin typeface="Trebuchet MS"/>
                <a:ea typeface="Times New Roman" panose="02020603050405020304" pitchFamily="18" charset="0"/>
                <a:cs typeface="Arial" panose="020B0604020202020204" pitchFamily="34" charset="0"/>
              </a:rPr>
              <a:t> – Tourism Business Council of South Africa</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TDDS</a:t>
            </a:r>
            <a:r>
              <a:rPr lang="en-ZA" sz="1050" kern="0" dirty="0">
                <a:solidFill>
                  <a:srgbClr val="000000"/>
                </a:solidFill>
                <a:latin typeface="Trebuchet MS"/>
                <a:ea typeface="Times New Roman" panose="02020603050405020304" pitchFamily="18" charset="0"/>
                <a:cs typeface="Arial" panose="020B0604020202020204" pitchFamily="34" charset="0"/>
              </a:rPr>
              <a:t> – Total Tourism Direct Spend</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TEP</a:t>
            </a:r>
            <a:r>
              <a:rPr lang="en-ZA" sz="1050" kern="0" dirty="0">
                <a:solidFill>
                  <a:srgbClr val="000000"/>
                </a:solidFill>
                <a:latin typeface="Trebuchet MS"/>
                <a:ea typeface="Times New Roman" panose="02020603050405020304" pitchFamily="18" charset="0"/>
                <a:cs typeface="Arial" panose="020B0604020202020204" pitchFamily="34" charset="0"/>
              </a:rPr>
              <a:t> – Tourism Enterprise Partnership</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TIP</a:t>
            </a:r>
            <a:r>
              <a:rPr lang="en-ZA" sz="1050" kern="0" dirty="0">
                <a:solidFill>
                  <a:srgbClr val="000000"/>
                </a:solidFill>
                <a:latin typeface="Trebuchet MS"/>
                <a:ea typeface="Times New Roman" panose="02020603050405020304" pitchFamily="18" charset="0"/>
                <a:cs typeface="Arial" panose="020B0604020202020204" pitchFamily="34" charset="0"/>
              </a:rPr>
              <a:t> – Tourism </a:t>
            </a:r>
            <a:r>
              <a:rPr lang="en-ZA" sz="1050" kern="0" dirty="0" smtClean="0">
                <a:solidFill>
                  <a:srgbClr val="000000"/>
                </a:solidFill>
                <a:latin typeface="Trebuchet MS"/>
                <a:ea typeface="Times New Roman" panose="02020603050405020304" pitchFamily="18" charset="0"/>
                <a:cs typeface="Arial" panose="020B0604020202020204" pitchFamily="34" charset="0"/>
              </a:rPr>
              <a:t>Incentive </a:t>
            </a:r>
            <a:r>
              <a:rPr lang="en-ZA" sz="1050" kern="0" dirty="0">
                <a:solidFill>
                  <a:srgbClr val="000000"/>
                </a:solidFill>
                <a:latin typeface="Trebuchet MS"/>
                <a:ea typeface="Times New Roman" panose="02020603050405020304" pitchFamily="18" charset="0"/>
                <a:cs typeface="Arial" panose="020B0604020202020204" pitchFamily="34" charset="0"/>
              </a:rPr>
              <a:t>Programme</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TGCSA</a:t>
            </a:r>
            <a:r>
              <a:rPr lang="en-ZA" sz="1050" kern="0" dirty="0">
                <a:solidFill>
                  <a:srgbClr val="000000"/>
                </a:solidFill>
                <a:latin typeface="Trebuchet MS"/>
                <a:ea typeface="Times New Roman" panose="02020603050405020304" pitchFamily="18" charset="0"/>
                <a:cs typeface="Arial" panose="020B0604020202020204" pitchFamily="34" charset="0"/>
              </a:rPr>
              <a:t> – Tourism Grading Council of South Africa</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TTFDS</a:t>
            </a:r>
            <a:r>
              <a:rPr lang="en-ZA" sz="1050" kern="0" dirty="0">
                <a:solidFill>
                  <a:srgbClr val="000000"/>
                </a:solidFill>
                <a:latin typeface="Trebuchet MS"/>
                <a:ea typeface="Times New Roman" panose="02020603050405020304" pitchFamily="18" charset="0"/>
                <a:cs typeface="Arial" panose="020B0604020202020204" pitchFamily="34" charset="0"/>
              </a:rPr>
              <a:t> – Total Tourist Direct Spend</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TOMSA</a:t>
            </a:r>
            <a:r>
              <a:rPr lang="en-ZA" sz="1050" kern="0" dirty="0">
                <a:solidFill>
                  <a:srgbClr val="000000"/>
                </a:solidFill>
                <a:latin typeface="Trebuchet MS"/>
                <a:ea typeface="Times New Roman" panose="02020603050405020304" pitchFamily="18" charset="0"/>
                <a:cs typeface="Arial" panose="020B0604020202020204" pitchFamily="34" charset="0"/>
              </a:rPr>
              <a:t> – Tourism Marketing South Africa</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UK</a:t>
            </a:r>
            <a:r>
              <a:rPr lang="en-ZA" sz="1050" kern="0" dirty="0">
                <a:solidFill>
                  <a:srgbClr val="000000"/>
                </a:solidFill>
                <a:latin typeface="Trebuchet MS"/>
                <a:ea typeface="Times New Roman" panose="02020603050405020304" pitchFamily="18" charset="0"/>
                <a:cs typeface="Arial" panose="020B0604020202020204" pitchFamily="34" charset="0"/>
              </a:rPr>
              <a:t> – United Kingdom</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UNWTO</a:t>
            </a:r>
            <a:r>
              <a:rPr lang="en-ZA" sz="1050" kern="0" dirty="0">
                <a:solidFill>
                  <a:srgbClr val="000000"/>
                </a:solidFill>
                <a:latin typeface="Trebuchet MS"/>
                <a:ea typeface="Times New Roman" panose="02020603050405020304" pitchFamily="18" charset="0"/>
                <a:cs typeface="Arial" panose="020B0604020202020204" pitchFamily="34" charset="0"/>
              </a:rPr>
              <a:t> – United Nations World Travel Organisation</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USA</a:t>
            </a:r>
            <a:r>
              <a:rPr lang="en-ZA" sz="1050" kern="0" dirty="0">
                <a:solidFill>
                  <a:srgbClr val="000000"/>
                </a:solidFill>
                <a:latin typeface="Trebuchet MS"/>
                <a:ea typeface="Times New Roman" panose="02020603050405020304" pitchFamily="18" charset="0"/>
                <a:cs typeface="Arial" panose="020B0604020202020204" pitchFamily="34" charset="0"/>
              </a:rPr>
              <a:t> – United States of America</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lnSpc>
                <a:spcPct val="115000"/>
              </a:lnSpc>
              <a:spcBef>
                <a:spcPct val="20000"/>
              </a:spcBef>
              <a:spcAft>
                <a:spcPts val="0"/>
              </a:spcAft>
              <a:buClr>
                <a:srgbClr val="000000"/>
              </a:buClr>
              <a:buSzPct val="60000"/>
              <a:buFont typeface="Times" charset="0"/>
              <a:buChar char="•"/>
            </a:pPr>
            <a:r>
              <a:rPr lang="en-ZA" sz="1050" b="1" kern="0" dirty="0">
                <a:solidFill>
                  <a:srgbClr val="000000"/>
                </a:solidFill>
                <a:latin typeface="Trebuchet MS"/>
                <a:ea typeface="Times New Roman" panose="02020603050405020304" pitchFamily="18" charset="0"/>
                <a:cs typeface="Arial" panose="020B0604020202020204" pitchFamily="34" charset="0"/>
              </a:rPr>
              <a:t>VFM</a:t>
            </a:r>
            <a:r>
              <a:rPr lang="en-ZA" sz="1050" kern="0" dirty="0">
                <a:solidFill>
                  <a:srgbClr val="000000"/>
                </a:solidFill>
                <a:latin typeface="Trebuchet MS"/>
                <a:ea typeface="Times New Roman" panose="02020603050405020304" pitchFamily="18" charset="0"/>
                <a:cs typeface="Arial" panose="020B0604020202020204" pitchFamily="34" charset="0"/>
              </a:rPr>
              <a:t> – Value for Money</a:t>
            </a:r>
            <a:endParaRPr lang="en-ZA" sz="1050" kern="0" dirty="0">
              <a:solidFill>
                <a:srgbClr val="000000"/>
              </a:solidFill>
              <a:latin typeface="Trebuchet MS"/>
              <a:ea typeface="Times New Roman" panose="02020603050405020304" pitchFamily="18" charset="0"/>
              <a:cs typeface="Times New Roman" panose="02020603050405020304" pitchFamily="18" charset="0"/>
            </a:endParaRPr>
          </a:p>
          <a:p>
            <a:pPr marL="257175" indent="-257175">
              <a:spcBef>
                <a:spcPct val="20000"/>
              </a:spcBef>
              <a:buClr>
                <a:srgbClr val="000000"/>
              </a:buClr>
              <a:buSzPct val="60000"/>
              <a:buFont typeface="Times" charset="0"/>
              <a:buChar char="•"/>
            </a:pPr>
            <a:r>
              <a:rPr lang="en-ZA" sz="1050" b="1" kern="0" dirty="0">
                <a:solidFill>
                  <a:srgbClr val="0D0D0D"/>
                </a:solidFill>
                <a:latin typeface="Trebuchet MS"/>
                <a:ea typeface="Times New Roman" panose="02020603050405020304" pitchFamily="18" charset="0"/>
                <a:cs typeface="Arial" panose="020B0604020202020204" pitchFamily="34" charset="0"/>
              </a:rPr>
              <a:t>VFR </a:t>
            </a:r>
            <a:r>
              <a:rPr lang="en-ZA" sz="1050" kern="0" dirty="0">
                <a:solidFill>
                  <a:srgbClr val="0D0D0D"/>
                </a:solidFill>
                <a:latin typeface="Trebuchet MS"/>
                <a:ea typeface="Times New Roman" panose="02020603050405020304" pitchFamily="18" charset="0"/>
                <a:cs typeface="Arial" panose="020B0604020202020204" pitchFamily="34" charset="0"/>
              </a:rPr>
              <a:t>– Visiting Friends and Relatives</a:t>
            </a:r>
            <a:endParaRPr lang="en-ZA" sz="1050" kern="0" dirty="0">
              <a:solidFill>
                <a:srgbClr val="000000"/>
              </a:solidFill>
              <a:latin typeface="Trebuchet MS"/>
              <a:ea typeface="ＭＳ Ｐゴシック" charset="-128"/>
              <a:cs typeface="+mn-cs"/>
            </a:endParaRPr>
          </a:p>
        </p:txBody>
      </p:sp>
    </p:spTree>
    <p:extLst>
      <p:ext uri="{BB962C8B-B14F-4D97-AF65-F5344CB8AC3E}">
        <p14:creationId xmlns:p14="http://schemas.microsoft.com/office/powerpoint/2010/main" val="316851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58913" y="917575"/>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5000"/>
              </a:lnSpc>
            </a:pPr>
            <a:endParaRPr lang="en-US" sz="3600" dirty="0" smtClean="0">
              <a:solidFill>
                <a:srgbClr val="000000"/>
              </a:solidFill>
              <a:latin typeface="Trebuchet MS" charset="0"/>
              <a:ea typeface="Osaka" charset="0"/>
              <a:cs typeface="Osaka" charset="0"/>
            </a:endParaRPr>
          </a:p>
        </p:txBody>
      </p:sp>
      <p:sp>
        <p:nvSpPr>
          <p:cNvPr id="7171" name="Rectangle 3"/>
          <p:cNvSpPr>
            <a:spLocks noChangeArrowheads="1"/>
          </p:cNvSpPr>
          <p:nvPr/>
        </p:nvSpPr>
        <p:spPr bwMode="auto">
          <a:xfrm>
            <a:off x="4495800" y="2667000"/>
            <a:ext cx="40274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r>
              <a:rPr lang="en-US" sz="2000" dirty="0" smtClean="0">
                <a:solidFill>
                  <a:srgbClr val="000000"/>
                </a:solidFill>
                <a:latin typeface="Trebuchet MS" charset="0"/>
                <a:ea typeface="Osaka" charset="0"/>
                <a:cs typeface="Osaka" charset="0"/>
              </a:rPr>
              <a:t>  </a:t>
            </a:r>
            <a:r>
              <a:rPr lang="en-US" sz="2000" b="1" dirty="0" smtClean="0">
                <a:solidFill>
                  <a:srgbClr val="000000"/>
                </a:solidFill>
                <a:latin typeface="Trebuchet MS" charset="0"/>
                <a:ea typeface="Osaka" charset="0"/>
                <a:cs typeface="Osaka" charset="0"/>
              </a:rPr>
              <a:t>THANK YOU</a:t>
            </a:r>
            <a:endParaRPr lang="en-US" sz="2000" b="1" dirty="0">
              <a:solidFill>
                <a:srgbClr val="000000"/>
              </a:solidFill>
              <a:latin typeface="Trebuchet MS" charset="0"/>
              <a:ea typeface="Osaka" charset="0"/>
              <a:cs typeface="Osaka" charset="0"/>
            </a:endParaRPr>
          </a:p>
        </p:txBody>
      </p:sp>
      <p:sp>
        <p:nvSpPr>
          <p:cNvPr id="7172" name="Rectangle 3"/>
          <p:cNvSpPr>
            <a:spLocks noChangeArrowheads="1"/>
          </p:cNvSpPr>
          <p:nvPr/>
        </p:nvSpPr>
        <p:spPr bwMode="auto">
          <a:xfrm>
            <a:off x="1458913" y="1752601"/>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spcBef>
                <a:spcPct val="20000"/>
              </a:spcBef>
            </a:pPr>
            <a:endParaRPr lang="en-US" sz="2000" dirty="0">
              <a:solidFill>
                <a:srgbClr val="000000"/>
              </a:solidFill>
              <a:latin typeface="Trebuchet MS" charset="0"/>
              <a:ea typeface="Osaka" charset="0"/>
              <a:cs typeface="Osaka" charset="0"/>
            </a:endParaRPr>
          </a:p>
        </p:txBody>
      </p:sp>
      <p:sp>
        <p:nvSpPr>
          <p:cNvPr id="2" name="TextBox 1"/>
          <p:cNvSpPr txBox="1"/>
          <p:nvPr/>
        </p:nvSpPr>
        <p:spPr>
          <a:xfrm>
            <a:off x="381000" y="5791200"/>
            <a:ext cx="778636" cy="707886"/>
          </a:xfrm>
          <a:prstGeom prst="rect">
            <a:avLst/>
          </a:prstGeom>
          <a:noFill/>
        </p:spPr>
        <p:txBody>
          <a:bodyPr wrap="square" rtlCol="0">
            <a:spAutoFit/>
          </a:bodyPr>
          <a:lstStyle/>
          <a:p>
            <a:endParaRPr lang="en-ZA" sz="800" dirty="0" smtClean="0"/>
          </a:p>
          <a:p>
            <a:endParaRPr lang="en-ZA" sz="800" dirty="0"/>
          </a:p>
          <a:p>
            <a:endParaRPr lang="en-ZA" sz="800" dirty="0" smtClean="0"/>
          </a:p>
          <a:p>
            <a:endParaRPr lang="en-ZA" sz="800" dirty="0"/>
          </a:p>
          <a:p>
            <a:endParaRPr lang="en-ZA" sz="800" dirty="0"/>
          </a:p>
        </p:txBody>
      </p:sp>
    </p:spTree>
    <p:extLst>
      <p:ext uri="{BB962C8B-B14F-4D97-AF65-F5344CB8AC3E}">
        <p14:creationId xmlns:p14="http://schemas.microsoft.com/office/powerpoint/2010/main" val="25074764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1000" y="285750"/>
            <a:ext cx="8382000" cy="457200"/>
          </a:xfrm>
        </p:spPr>
        <p:txBody>
          <a:bodyPr/>
          <a:lstStyle/>
          <a:p>
            <a:r>
              <a:rPr lang="en-ZA" altLang="en-US" sz="2000" b="1" dirty="0" smtClean="0">
                <a:cs typeface="Arial" panose="020B0604020202020204" pitchFamily="34" charset="0"/>
              </a:rPr>
              <a:t>Organisational Structure</a:t>
            </a:r>
          </a:p>
        </p:txBody>
      </p:sp>
      <p:sp>
        <p:nvSpPr>
          <p:cNvPr id="2" name="TextBox 1"/>
          <p:cNvSpPr txBox="1"/>
          <p:nvPr/>
        </p:nvSpPr>
        <p:spPr>
          <a:xfrm>
            <a:off x="381000" y="6330950"/>
            <a:ext cx="685800" cy="215444"/>
          </a:xfrm>
          <a:prstGeom prst="rect">
            <a:avLst/>
          </a:prstGeom>
          <a:noFill/>
        </p:spPr>
        <p:txBody>
          <a:bodyPr wrap="square" rtlCol="0">
            <a:spAutoFit/>
          </a:bodyPr>
          <a:lstStyle/>
          <a:p>
            <a:r>
              <a:rPr lang="en-ZA" sz="800" dirty="0" smtClean="0"/>
              <a:t>Slide no.8</a:t>
            </a:r>
            <a:endParaRPr lang="en-ZA" sz="800" dirty="0"/>
          </a:p>
        </p:txBody>
      </p:sp>
      <p:sp>
        <p:nvSpPr>
          <p:cNvPr id="3" name="Content Placeholder 2"/>
          <p:cNvSpPr>
            <a:spLocks noGrp="1"/>
          </p:cNvSpPr>
          <p:nvPr>
            <p:ph idx="1"/>
          </p:nvPr>
        </p:nvSpPr>
        <p:spPr/>
        <p:txBody>
          <a:bodyPr/>
          <a:lstStyle/>
          <a:p>
            <a:endParaRPr lang="en-ZA" dirty="0"/>
          </a:p>
        </p:txBody>
      </p:sp>
      <p:sp>
        <p:nvSpPr>
          <p:cNvPr id="6" name="TextBox 5"/>
          <p:cNvSpPr txBox="1"/>
          <p:nvPr/>
        </p:nvSpPr>
        <p:spPr>
          <a:xfrm>
            <a:off x="2438400" y="6324600"/>
            <a:ext cx="2895600" cy="261610"/>
          </a:xfrm>
          <a:prstGeom prst="rect">
            <a:avLst/>
          </a:prstGeom>
          <a:noFill/>
        </p:spPr>
        <p:txBody>
          <a:bodyPr wrap="square" rtlCol="0">
            <a:spAutoFit/>
          </a:bodyPr>
          <a:lstStyle/>
          <a:p>
            <a:pPr algn="ctr"/>
            <a:r>
              <a:rPr lang="en-ZA" sz="1050" dirty="0">
                <a:latin typeface="+mj-lt"/>
              </a:rPr>
              <a:t>Annual Report Page </a:t>
            </a:r>
            <a:r>
              <a:rPr lang="en-ZA" sz="1050" dirty="0" smtClean="0">
                <a:latin typeface="+mj-lt"/>
              </a:rPr>
              <a:t>18</a:t>
            </a:r>
            <a:endParaRPr lang="en-ZA" sz="1050" dirty="0">
              <a:latin typeface="+mj-lt"/>
            </a:endParaRP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81075"/>
            <a:ext cx="83820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8" name="Rectangle 7"/>
          <p:cNvSpPr/>
          <p:nvPr/>
        </p:nvSpPr>
        <p:spPr bwMode="auto">
          <a:xfrm>
            <a:off x="609600" y="1066800"/>
            <a:ext cx="685800" cy="304800"/>
          </a:xfrm>
          <a:prstGeom prst="rect">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a:ln>
                <a:noFill/>
              </a:ln>
              <a:solidFill>
                <a:schemeClr val="tx1"/>
              </a:solidFill>
              <a:effectLst/>
              <a:latin typeface="Arial" pitchFamily="-112" charset="0"/>
              <a:ea typeface="ヒラギノ角ゴ Pro W3" pitchFamily="-112" charset="-128"/>
              <a:cs typeface="ヒラギノ角ゴ Pro W3" pitchFamily="-112" charset="-128"/>
            </a:endParaRPr>
          </a:p>
        </p:txBody>
      </p:sp>
    </p:spTree>
    <p:extLst>
      <p:ext uri="{BB962C8B-B14F-4D97-AF65-F5344CB8AC3E}">
        <p14:creationId xmlns:p14="http://schemas.microsoft.com/office/powerpoint/2010/main" val="5685382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a:xfrm>
            <a:off x="5410200" y="2209800"/>
            <a:ext cx="3352800" cy="2371725"/>
          </a:xfrm>
        </p:spPr>
        <p:txBody>
          <a:bodyPr/>
          <a:lstStyle/>
          <a:p>
            <a:pPr algn="ctr"/>
            <a:r>
              <a:rPr lang="en-ZA" altLang="en-US" sz="2000" b="1" dirty="0" smtClean="0"/>
              <a:t>Auditor General’s Report</a:t>
            </a:r>
            <a:br>
              <a:rPr lang="en-ZA" altLang="en-US" sz="2000" b="1" dirty="0" smtClean="0"/>
            </a:br>
            <a:r>
              <a:rPr lang="en-ZA" altLang="en-US" sz="2000" b="1" dirty="0" smtClean="0"/>
              <a:t/>
            </a:r>
            <a:br>
              <a:rPr lang="en-ZA" altLang="en-US" sz="2000" b="1" dirty="0" smtClean="0"/>
            </a:br>
            <a:endParaRPr lang="en-ZA" altLang="en-US" sz="2000" b="1" dirty="0" smtClean="0"/>
          </a:p>
        </p:txBody>
      </p:sp>
      <p:sp>
        <p:nvSpPr>
          <p:cNvPr id="65539" name="TextBox 7"/>
          <p:cNvSpPr txBox="1">
            <a:spLocks noChangeArrowheads="1"/>
          </p:cNvSpPr>
          <p:nvPr/>
        </p:nvSpPr>
        <p:spPr bwMode="auto">
          <a:xfrm>
            <a:off x="250825" y="6315075"/>
            <a:ext cx="178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700" dirty="0">
                <a:solidFill>
                  <a:srgbClr val="000000"/>
                </a:solidFill>
                <a:ea typeface="ヒラギノ角ゴ Pro W3" pitchFamily="-84" charset="-128"/>
              </a:rPr>
              <a:t>Slide no. </a:t>
            </a:r>
            <a:fld id="{23206B64-0FB7-4967-A194-2A58A9002E43}" type="slidenum">
              <a:rPr lang="en-US" altLang="en-US" sz="700">
                <a:solidFill>
                  <a:srgbClr val="000000"/>
                </a:solidFill>
                <a:ea typeface="ヒラギノ角ゴ Pro W3" pitchFamily="-84" charset="-128"/>
              </a:rPr>
              <a:pPr>
                <a:spcBef>
                  <a:spcPct val="0"/>
                </a:spcBef>
                <a:buClrTx/>
                <a:buSzTx/>
                <a:buFontTx/>
                <a:buNone/>
              </a:pPr>
              <a:t>9</a:t>
            </a:fld>
            <a:endParaRPr lang="en-US" altLang="en-US" sz="700" dirty="0">
              <a:solidFill>
                <a:srgbClr val="000000"/>
              </a:solidFill>
              <a:ea typeface="ヒラギノ角ゴ Pro W3" pitchFamily="-84" charset="-128"/>
            </a:endParaRPr>
          </a:p>
        </p:txBody>
      </p:sp>
    </p:spTree>
    <p:extLst>
      <p:ext uri="{BB962C8B-B14F-4D97-AF65-F5344CB8AC3E}">
        <p14:creationId xmlns:p14="http://schemas.microsoft.com/office/powerpoint/2010/main" val="325412149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1IbpHLXsYUibFZXue5i1K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1.xml><?xml version="1.0" encoding="utf-8"?>
<a:theme xmlns:a="http://schemas.openxmlformats.org/drawingml/2006/main" name="13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2.xml><?xml version="1.0" encoding="utf-8"?>
<a:theme xmlns:a="http://schemas.openxmlformats.org/drawingml/2006/main" name="14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3.xml><?xml version="1.0" encoding="utf-8"?>
<a:theme xmlns:a="http://schemas.openxmlformats.org/drawingml/2006/main" name="15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4.xml><?xml version="1.0" encoding="utf-8"?>
<a:theme xmlns:a="http://schemas.openxmlformats.org/drawingml/2006/main" name="16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5.xml><?xml version="1.0" encoding="utf-8"?>
<a:theme xmlns:a="http://schemas.openxmlformats.org/drawingml/2006/main" name="17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6.xml><?xml version="1.0" encoding="utf-8"?>
<a:theme xmlns:a="http://schemas.openxmlformats.org/drawingml/2006/main" name="18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7.xml><?xml version="1.0" encoding="utf-8"?>
<a:theme xmlns:a="http://schemas.openxmlformats.org/drawingml/2006/main" name="19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8.xml><?xml version="1.0" encoding="utf-8"?>
<a:theme xmlns:a="http://schemas.openxmlformats.org/drawingml/2006/main" name="20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9.xml><?xml version="1.0" encoding="utf-8"?>
<a:theme xmlns:a="http://schemas.openxmlformats.org/drawingml/2006/main" name="21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1.xml><?xml version="1.0" encoding="utf-8"?>
<a:theme xmlns:a="http://schemas.openxmlformats.org/drawingml/2006/main" name="23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2.xml><?xml version="1.0" encoding="utf-8"?>
<a:theme xmlns:a="http://schemas.openxmlformats.org/drawingml/2006/main" name="24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3.xml><?xml version="1.0" encoding="utf-8"?>
<a:theme xmlns:a="http://schemas.openxmlformats.org/drawingml/2006/main" name="25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4.xml><?xml version="1.0" encoding="utf-8"?>
<a:theme xmlns:a="http://schemas.openxmlformats.org/drawingml/2006/main" name="26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5.xml><?xml version="1.0" encoding="utf-8"?>
<a:theme xmlns:a="http://schemas.openxmlformats.org/drawingml/2006/main" name="27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6.xml><?xml version="1.0" encoding="utf-8"?>
<a:theme xmlns:a="http://schemas.openxmlformats.org/drawingml/2006/main" name="28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7.xml><?xml version="1.0" encoding="utf-8"?>
<a:theme xmlns:a="http://schemas.openxmlformats.org/drawingml/2006/main" name="29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8.xml><?xml version="1.0" encoding="utf-8"?>
<a:theme xmlns:a="http://schemas.openxmlformats.org/drawingml/2006/main" name="30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29.xml><?xml version="1.0" encoding="utf-8"?>
<a:theme xmlns:a="http://schemas.openxmlformats.org/drawingml/2006/main" name="31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5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0.xml><?xml version="1.0" encoding="utf-8"?>
<a:theme xmlns:a="http://schemas.openxmlformats.org/drawingml/2006/main" name="32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1.xml><?xml version="1.0" encoding="utf-8"?>
<a:theme xmlns:a="http://schemas.openxmlformats.org/drawingml/2006/main" name="33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2.xml><?xml version="1.0" encoding="utf-8"?>
<a:theme xmlns:a="http://schemas.openxmlformats.org/drawingml/2006/main" name="34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3.xml><?xml version="1.0" encoding="utf-8"?>
<a:theme xmlns:a="http://schemas.openxmlformats.org/drawingml/2006/main" name="35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4.xml><?xml version="1.0" encoding="utf-8"?>
<a:theme xmlns:a="http://schemas.openxmlformats.org/drawingml/2006/main" name="36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5.xml><?xml version="1.0" encoding="utf-8"?>
<a:theme xmlns:a="http://schemas.openxmlformats.org/drawingml/2006/main" name="37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6.xml><?xml version="1.0" encoding="utf-8"?>
<a:theme xmlns:a="http://schemas.openxmlformats.org/drawingml/2006/main" name="38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7.xml><?xml version="1.0" encoding="utf-8"?>
<a:theme xmlns:a="http://schemas.openxmlformats.org/drawingml/2006/main" name="39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8.xml><?xml version="1.0" encoding="utf-8"?>
<a:theme xmlns:a="http://schemas.openxmlformats.org/drawingml/2006/main" name="40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39.xml><?xml version="1.0" encoding="utf-8"?>
<a:theme xmlns:a="http://schemas.openxmlformats.org/drawingml/2006/main" name="41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6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40.xml><?xml version="1.0" encoding="utf-8"?>
<a:theme xmlns:a="http://schemas.openxmlformats.org/drawingml/2006/main" name="42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41.xml><?xml version="1.0" encoding="utf-8"?>
<a:theme xmlns:a="http://schemas.openxmlformats.org/drawingml/2006/main" name="SAT Corporate PPT">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_SAT Corporate PPT">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3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44.xml><?xml version="1.0" encoding="utf-8"?>
<a:theme xmlns:a="http://schemas.openxmlformats.org/drawingml/2006/main" name="2_SAT Corporate PPT">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SAT Corporate PPT">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_SAT Corporate PPT">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_SAT Corporate PPT">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6_SAT Corporate PPT">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50.xml><?xml version="1.0" encoding="utf-8"?>
<a:theme xmlns:a="http://schemas.openxmlformats.org/drawingml/2006/main" name="7_SAT Corporate PPT">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9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10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9.xml><?xml version="1.0" encoding="utf-8"?>
<a:theme xmlns:a="http://schemas.openxmlformats.org/drawingml/2006/main" name="11_blank">
  <a:themeElements>
    <a:clrScheme name="Grail Colors theme">
      <a:dk1>
        <a:sysClr val="windowText" lastClr="000000"/>
      </a:dk1>
      <a:lt1>
        <a:sysClr val="window" lastClr="FFFFFF"/>
      </a:lt1>
      <a:dk2>
        <a:srgbClr val="009999"/>
      </a:dk2>
      <a:lt2>
        <a:srgbClr val="CDBE97"/>
      </a:lt2>
      <a:accent1>
        <a:srgbClr val="A6B9C2"/>
      </a:accent1>
      <a:accent2>
        <a:srgbClr val="D4E0A0"/>
      </a:accent2>
      <a:accent3>
        <a:srgbClr val="C61200"/>
      </a:accent3>
      <a:accent4>
        <a:srgbClr val="777777"/>
      </a:accent4>
      <a:accent5>
        <a:srgbClr val="CDBE9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SAT Corporate PPT</Template>
  <TotalTime>28585</TotalTime>
  <Words>7333</Words>
  <Application>Microsoft Office PowerPoint</Application>
  <PresentationFormat>On-screen Show (4:3)</PresentationFormat>
  <Paragraphs>1278</Paragraphs>
  <Slides>79</Slides>
  <Notes>22</Notes>
  <HiddenSlides>0</HiddenSlides>
  <MMClips>0</MMClips>
  <ScaleCrop>false</ScaleCrop>
  <HeadingPairs>
    <vt:vector size="8" baseType="variant">
      <vt:variant>
        <vt:lpstr>Fonts Used</vt:lpstr>
      </vt:variant>
      <vt:variant>
        <vt:i4>16</vt:i4>
      </vt:variant>
      <vt:variant>
        <vt:lpstr>Theme</vt:lpstr>
      </vt:variant>
      <vt:variant>
        <vt:i4>50</vt:i4>
      </vt:variant>
      <vt:variant>
        <vt:lpstr>Embedded OLE Servers</vt:lpstr>
      </vt:variant>
      <vt:variant>
        <vt:i4>1</vt:i4>
      </vt:variant>
      <vt:variant>
        <vt:lpstr>Slide Titles</vt:lpstr>
      </vt:variant>
      <vt:variant>
        <vt:i4>79</vt:i4>
      </vt:variant>
    </vt:vector>
  </HeadingPairs>
  <TitlesOfParts>
    <vt:vector size="146" baseType="lpstr">
      <vt:lpstr>MS PGothic</vt:lpstr>
      <vt:lpstr>MS PGothic</vt:lpstr>
      <vt:lpstr>Arial</vt:lpstr>
      <vt:lpstr>Calibri</vt:lpstr>
      <vt:lpstr>Courier New</vt:lpstr>
      <vt:lpstr>Gill Sans</vt:lpstr>
      <vt:lpstr>Osaka</vt:lpstr>
      <vt:lpstr>Symbol</vt:lpstr>
      <vt:lpstr>Times</vt:lpstr>
      <vt:lpstr>Times New Roman</vt:lpstr>
      <vt:lpstr>Trebuchet MS</vt:lpstr>
      <vt:lpstr>Verdana</vt:lpstr>
      <vt:lpstr>Wingdings</vt:lpstr>
      <vt:lpstr>Wingdings 2</vt:lpstr>
      <vt:lpstr>ヒラギノ角ゴ Pro W3</vt:lpstr>
      <vt:lpstr>ヒラギノ角ゴ ProN W3</vt:lpstr>
      <vt:lpstr>Custom Design</vt:lpstr>
      <vt:lpstr>1_Blends</vt:lpstr>
      <vt:lpstr>5_blank</vt:lpstr>
      <vt:lpstr>6_blank</vt:lpstr>
      <vt:lpstr>7_blank</vt:lpstr>
      <vt:lpstr>8_blank</vt:lpstr>
      <vt:lpstr>9_blank</vt:lpstr>
      <vt:lpstr>10_blank</vt:lpstr>
      <vt:lpstr>11_blank</vt:lpstr>
      <vt:lpstr>12_blank</vt:lpstr>
      <vt:lpstr>13_blank</vt:lpstr>
      <vt:lpstr>14_blank</vt:lpstr>
      <vt:lpstr>15_blank</vt:lpstr>
      <vt:lpstr>16_blank</vt:lpstr>
      <vt:lpstr>17_blank</vt:lpstr>
      <vt:lpstr>18_blank</vt:lpstr>
      <vt:lpstr>19_blank</vt:lpstr>
      <vt:lpstr>20_blank</vt:lpstr>
      <vt:lpstr>21_blank</vt:lpstr>
      <vt:lpstr>22_blank</vt:lpstr>
      <vt:lpstr>23_blank</vt:lpstr>
      <vt:lpstr>24_blank</vt:lpstr>
      <vt:lpstr>25_blank</vt:lpstr>
      <vt:lpstr>26_blank</vt:lpstr>
      <vt:lpstr>27_blank</vt:lpstr>
      <vt:lpstr>28_blank</vt:lpstr>
      <vt:lpstr>29_blank</vt:lpstr>
      <vt:lpstr>30_blank</vt:lpstr>
      <vt:lpstr>31_blank</vt:lpstr>
      <vt:lpstr>32_blank</vt:lpstr>
      <vt:lpstr>33_blank</vt:lpstr>
      <vt:lpstr>34_blank</vt:lpstr>
      <vt:lpstr>35_blank</vt:lpstr>
      <vt:lpstr>36_blank</vt:lpstr>
      <vt:lpstr>37_blank</vt:lpstr>
      <vt:lpstr>38_blank</vt:lpstr>
      <vt:lpstr>39_blank</vt:lpstr>
      <vt:lpstr>40_blank</vt:lpstr>
      <vt:lpstr>41_blank</vt:lpstr>
      <vt:lpstr>42_blank</vt:lpstr>
      <vt:lpstr>SAT Corporate PPT</vt:lpstr>
      <vt:lpstr>1_SAT Corporate PPT</vt:lpstr>
      <vt:lpstr>43_blank</vt:lpstr>
      <vt:lpstr>2_SAT Corporate PPT</vt:lpstr>
      <vt:lpstr>4_SAT Corporate PPT</vt:lpstr>
      <vt:lpstr>3_SAT Corporate PPT</vt:lpstr>
      <vt:lpstr>5_SAT Corporate PPT</vt:lpstr>
      <vt:lpstr>Blends</vt:lpstr>
      <vt:lpstr>6_SAT Corporate PPT</vt:lpstr>
      <vt:lpstr>7_SAT Corporate PPT</vt:lpstr>
      <vt:lpstr>think-cell Slide</vt:lpstr>
      <vt:lpstr>PowerPoint Presentation</vt:lpstr>
      <vt:lpstr>Contents</vt:lpstr>
      <vt:lpstr>                                               Strategic Overview     </vt:lpstr>
      <vt:lpstr>PowerPoint Presentation</vt:lpstr>
      <vt:lpstr> Legislative Framework and Governance  </vt:lpstr>
      <vt:lpstr>Legislative Framework and Governance cont.  </vt:lpstr>
      <vt:lpstr>Governance and Organisational Structure  </vt:lpstr>
      <vt:lpstr>Organisational Structure</vt:lpstr>
      <vt:lpstr>Auditor General’s Report  </vt:lpstr>
      <vt:lpstr>Auditor-General’s Report</vt:lpstr>
      <vt:lpstr>Situational Analysis   </vt:lpstr>
      <vt:lpstr>Global Tourism Performance in 2016</vt:lpstr>
      <vt:lpstr>South Africa’s Tourism Performance in 2016</vt:lpstr>
      <vt:lpstr>South Africa’s Tourism Performance in 2016</vt:lpstr>
      <vt:lpstr>Domestic Tourism Performance in 2016  </vt:lpstr>
      <vt:lpstr>Domestic Tourism Performance in 2016  </vt:lpstr>
      <vt:lpstr>Business Events Landscape in 2016 </vt:lpstr>
      <vt:lpstr>Tourism Grading Landscape in 2016</vt:lpstr>
      <vt:lpstr>Organisational Environment</vt:lpstr>
      <vt:lpstr>PowerPoint Presentation</vt:lpstr>
      <vt:lpstr>Reporting Periods - KPIs</vt:lpstr>
      <vt:lpstr>Organisational Performance for 2016/17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Strategies to Overcome Areas of Under-performance </vt:lpstr>
      <vt:lpstr>PowerPoint Presentation</vt:lpstr>
      <vt:lpstr>5th Leisure Tourism Market Portfolio  - 01/04/2014 – 30/03/2017 </vt:lpstr>
      <vt:lpstr>PowerPoint Presentation</vt:lpstr>
      <vt:lpstr>In-country Marketing Highlights</vt:lpstr>
      <vt:lpstr>In-country Marketing Highlights</vt:lpstr>
      <vt:lpstr>In-country Marketing Highlights</vt:lpstr>
      <vt:lpstr>In-country Marketing Highlights</vt:lpstr>
      <vt:lpstr>In-country Marketing Highlights</vt:lpstr>
      <vt:lpstr>In-country Marketing Highlights - Europe</vt:lpstr>
      <vt:lpstr>In-country Marketing Highlights - Europe</vt:lpstr>
      <vt:lpstr>In-country Marketing Highlights - Europe</vt:lpstr>
      <vt:lpstr>In-country Marketing Highlights - Africa</vt:lpstr>
      <vt:lpstr>Domestic Marketing Highlights </vt:lpstr>
      <vt:lpstr>PowerPoint Presentation</vt:lpstr>
      <vt:lpstr>Grading of Establishments </vt:lpstr>
      <vt:lpstr>PowerPoint Presentation</vt:lpstr>
      <vt:lpstr>TGCSA Performance  </vt:lpstr>
      <vt:lpstr>PowerPoint Presentation</vt:lpstr>
      <vt:lpstr>Business Events, Exhibitions and Strategic Events</vt:lpstr>
      <vt:lpstr>INDABA 2016: Objectives for INDABA 2016</vt:lpstr>
      <vt:lpstr>PowerPoint Presentation</vt:lpstr>
      <vt:lpstr>Lilizela Tourism Awards </vt:lpstr>
      <vt:lpstr>Governance Information</vt:lpstr>
      <vt:lpstr>South African Tourism Board</vt:lpstr>
      <vt:lpstr>Board Meeting Attendance for 01 April 2016 to 31 March 2017 </vt:lpstr>
      <vt:lpstr>Board Remuneration For the period 01 April 2016 to 31 March 2017 </vt:lpstr>
      <vt:lpstr>Report from the Audit and Risk Committee</vt:lpstr>
      <vt:lpstr>Human Resource Management</vt:lpstr>
      <vt:lpstr>Human Resource Information</vt:lpstr>
      <vt:lpstr>South African Tourism Employment Equity Statistics </vt:lpstr>
      <vt:lpstr>South African Tourism Employment Equity Statistics </vt:lpstr>
      <vt:lpstr>Audited Statement of Financial Performance for 2016/17</vt:lpstr>
      <vt:lpstr>Graphical Presentation of Statement of Financial Performance</vt:lpstr>
      <vt:lpstr>Graphical Presentation of Statement of Financial Performance</vt:lpstr>
      <vt:lpstr>Statement of Financial Performance</vt:lpstr>
      <vt:lpstr>Graphical Presentation of Statement of Financial Position</vt:lpstr>
      <vt:lpstr>Graphical Presentation of Statement of Financial Position</vt:lpstr>
      <vt:lpstr>Financial Performance against Budget</vt:lpstr>
      <vt:lpstr>Financial Performance against Budget: Material variance analysis</vt:lpstr>
      <vt:lpstr>Financial Performance against Budget: Material variance analysis</vt:lpstr>
      <vt:lpstr>2016-17 Audit outcomes</vt:lpstr>
      <vt:lpstr>2016-17 Audit outcomes (continued)</vt:lpstr>
      <vt:lpstr>Auditor General’s assessment of internal controls: Leadership</vt:lpstr>
      <vt:lpstr>Auditor General’s assessment of internal controls: Leadership continued</vt:lpstr>
      <vt:lpstr>Auditor General’s assessment of internal controls: Financial and performance management</vt:lpstr>
      <vt:lpstr>Auditor General’s assessment of internal control: Governance</vt:lpstr>
      <vt:lpstr>Abbreviations and Acronyms</vt:lpstr>
      <vt:lpstr>PowerPoint Presentation</vt:lpstr>
    </vt:vector>
  </TitlesOfParts>
  <Company>Grid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Ntokozo Langa</dc:creator>
  <cp:keywords>powerpoint presentation</cp:keywords>
  <cp:lastModifiedBy>P van Niekerk</cp:lastModifiedBy>
  <cp:revision>485</cp:revision>
  <cp:lastPrinted>2016-07-06T09:46:59Z</cp:lastPrinted>
  <dcterms:created xsi:type="dcterms:W3CDTF">2015-08-03T09:51:15Z</dcterms:created>
  <dcterms:modified xsi:type="dcterms:W3CDTF">2017-09-04T09:41:39Z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Year">
    <vt:lpwstr>2011</vt:lpwstr>
  </property>
  <property fmtid="{D5CDD505-2E9C-101B-9397-08002B2CF9AE}" pid="3" name="Date of Approval">
    <vt:lpwstr>2011/01/12</vt:lpwstr>
  </property>
  <property fmtid="{D5CDD505-2E9C-101B-9397-08002B2CF9AE}" pid="4" name="Expiry">
    <vt:lpwstr>2011-12-31T00:00:00Z</vt:lpwstr>
  </property>
  <property fmtid="{D5CDD505-2E9C-101B-9397-08002B2CF9AE}" pid="5" name="Country">
    <vt:lpwstr>South Africa - Head office</vt:lpwstr>
  </property>
  <property fmtid="{D5CDD505-2E9C-101B-9397-08002B2CF9AE}" pid="6" name="Business Unit">
    <vt:lpwstr>Advertising &amp; Marketing</vt:lpwstr>
  </property>
  <property fmtid="{D5CDD505-2E9C-101B-9397-08002B2CF9AE}" pid="7" name="Categories">
    <vt:lpwstr>Other</vt:lpwstr>
  </property>
  <property fmtid="{D5CDD505-2E9C-101B-9397-08002B2CF9AE}" pid="8" name="Revision">
    <vt:lpwstr>1</vt:lpwstr>
  </property>
</Properties>
</file>