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Lst>
  <p:notesMasterIdLst>
    <p:notesMasterId r:id="rId53"/>
  </p:notesMasterIdLst>
  <p:sldIdLst>
    <p:sldId id="378" r:id="rId5"/>
    <p:sldId id="436" r:id="rId6"/>
    <p:sldId id="460" r:id="rId7"/>
    <p:sldId id="461" r:id="rId8"/>
    <p:sldId id="379" r:id="rId9"/>
    <p:sldId id="381" r:id="rId10"/>
    <p:sldId id="453" r:id="rId11"/>
    <p:sldId id="384" r:id="rId12"/>
    <p:sldId id="454" r:id="rId13"/>
    <p:sldId id="455" r:id="rId14"/>
    <p:sldId id="456" r:id="rId15"/>
    <p:sldId id="457" r:id="rId16"/>
    <p:sldId id="458" r:id="rId17"/>
    <p:sldId id="459" r:id="rId18"/>
    <p:sldId id="392" r:id="rId19"/>
    <p:sldId id="256" r:id="rId20"/>
    <p:sldId id="285" r:id="rId21"/>
    <p:sldId id="427" r:id="rId22"/>
    <p:sldId id="428" r:id="rId23"/>
    <p:sldId id="429" r:id="rId24"/>
    <p:sldId id="430" r:id="rId25"/>
    <p:sldId id="431" r:id="rId26"/>
    <p:sldId id="432" r:id="rId27"/>
    <p:sldId id="437" r:id="rId28"/>
    <p:sldId id="438" r:id="rId29"/>
    <p:sldId id="341" r:id="rId30"/>
    <p:sldId id="375" r:id="rId31"/>
    <p:sldId id="439" r:id="rId32"/>
    <p:sldId id="442" r:id="rId33"/>
    <p:sldId id="462" r:id="rId34"/>
    <p:sldId id="440" r:id="rId35"/>
    <p:sldId id="441" r:id="rId36"/>
    <p:sldId id="350" r:id="rId37"/>
    <p:sldId id="443" r:id="rId38"/>
    <p:sldId id="444" r:id="rId39"/>
    <p:sldId id="452" r:id="rId40"/>
    <p:sldId id="445" r:id="rId41"/>
    <p:sldId id="351" r:id="rId42"/>
    <p:sldId id="446" r:id="rId43"/>
    <p:sldId id="447" r:id="rId44"/>
    <p:sldId id="448" r:id="rId45"/>
    <p:sldId id="370" r:id="rId46"/>
    <p:sldId id="449" r:id="rId47"/>
    <p:sldId id="450" r:id="rId48"/>
    <p:sldId id="451" r:id="rId49"/>
    <p:sldId id="396" r:id="rId50"/>
    <p:sldId id="423" r:id="rId51"/>
    <p:sldId id="373"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43" autoAdjust="0"/>
  </p:normalViewPr>
  <p:slideViewPr>
    <p:cSldViewPr>
      <p:cViewPr>
        <p:scale>
          <a:sx n="66" d="100"/>
          <a:sy n="66" d="100"/>
        </p:scale>
        <p:origin x="-2934" y="-912"/>
      </p:cViewPr>
      <p:guideLst>
        <p:guide orient="horz" pos="2160"/>
        <p:guide pos="2880"/>
      </p:guideLst>
    </p:cSldViewPr>
  </p:slideViewPr>
  <p:notesTextViewPr>
    <p:cViewPr>
      <p:scale>
        <a:sx n="1" d="1"/>
        <a:sy n="1" d="1"/>
      </p:scale>
      <p:origin x="0" y="0"/>
    </p:cViewPr>
  </p:notesTextViewPr>
  <p:sorterViewPr>
    <p:cViewPr>
      <p:scale>
        <a:sx n="50" d="100"/>
        <a:sy n="50" d="100"/>
      </p:scale>
      <p:origin x="0" y="39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300"/>
            </a:pPr>
            <a:r>
              <a:rPr lang="en-US" sz="1300" dirty="0"/>
              <a:t>SA GDP Growth Rates at market prices (2010=100)</a:t>
            </a:r>
          </a:p>
        </c:rich>
      </c:tx>
      <c:layout>
        <c:manualLayout>
          <c:xMode val="edge"/>
          <c:yMode val="edge"/>
          <c:x val="9.8194193153287743E-2"/>
          <c:y val="2.709127952135521E-3"/>
        </c:manualLayout>
      </c:layout>
    </c:title>
    <c:plotArea>
      <c:layout>
        <c:manualLayout>
          <c:layoutTarget val="inner"/>
          <c:xMode val="edge"/>
          <c:yMode val="edge"/>
          <c:x val="9.608882473017627E-2"/>
          <c:y val="0.12733010296789801"/>
          <c:w val="0.86597638408011812"/>
          <c:h val="0.61093239348552908"/>
        </c:manualLayout>
      </c:layout>
      <c:barChart>
        <c:barDir val="col"/>
        <c:grouping val="clustered"/>
        <c:ser>
          <c:idx val="0"/>
          <c:order val="0"/>
          <c:tx>
            <c:strRef>
              <c:f>Domestic!$D$3:$E$3</c:f>
              <c:strCache>
                <c:ptCount val="1"/>
                <c:pt idx="0">
                  <c:v>GDP at market prices</c:v>
                </c:pt>
              </c:strCache>
            </c:strRef>
          </c:tx>
          <c:spPr>
            <a:solidFill>
              <a:srgbClr val="FF0000"/>
            </a:solidFill>
            <a:ln>
              <a:solidFill>
                <a:srgbClr val="C00000"/>
              </a:solidFill>
            </a:ln>
          </c:spPr>
          <c:dPt>
            <c:idx val="9"/>
            <c:extLst xmlns:c16r2="http://schemas.microsoft.com/office/drawing/2015/06/chart">
              <c:ext xmlns:c16="http://schemas.microsoft.com/office/drawing/2014/chart" uri="{C3380CC4-5D6E-409C-BE32-E72D297353CC}">
                <c16:uniqueId val="{00000000-1083-4DFE-AA16-BFA3A5524CE9}"/>
              </c:ext>
            </c:extLst>
          </c:dPt>
          <c:cat>
            <c:numRef>
              <c:f>Domestic!$D$4:$D$15</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Domestic!$E$4:$E$13</c:f>
              <c:numCache>
                <c:formatCode>0.0</c:formatCode>
                <c:ptCount val="10"/>
                <c:pt idx="0">
                  <c:v>5.3604740546296457</c:v>
                </c:pt>
                <c:pt idx="1">
                  <c:v>3.1910438852388583</c:v>
                </c:pt>
                <c:pt idx="2">
                  <c:v>-1.5380891344565424</c:v>
                </c:pt>
                <c:pt idx="3">
                  <c:v>3.039747085247797</c:v>
                </c:pt>
                <c:pt idx="4">
                  <c:v>3.284166801673805</c:v>
                </c:pt>
                <c:pt idx="5">
                  <c:v>2.2133536521189265</c:v>
                </c:pt>
                <c:pt idx="6">
                  <c:v>2.3303168823205742</c:v>
                </c:pt>
                <c:pt idx="7">
                  <c:v>1.628830359647409</c:v>
                </c:pt>
                <c:pt idx="8">
                  <c:v>1.2646419149219952</c:v>
                </c:pt>
                <c:pt idx="9">
                  <c:v>0.30000000000000004</c:v>
                </c:pt>
              </c:numCache>
            </c:numRef>
          </c:val>
          <c:extLst xmlns:c16r2="http://schemas.microsoft.com/office/drawing/2015/06/chart">
            <c:ext xmlns:c16="http://schemas.microsoft.com/office/drawing/2014/chart" uri="{C3380CC4-5D6E-409C-BE32-E72D297353CC}">
              <c16:uniqueId val="{00000001-1083-4DFE-AA16-BFA3A5524CE9}"/>
            </c:ext>
          </c:extLst>
        </c:ser>
        <c:dLbls/>
        <c:axId val="107367040"/>
        <c:axId val="107459328"/>
      </c:barChart>
      <c:catAx>
        <c:axId val="107367040"/>
        <c:scaling>
          <c:orientation val="minMax"/>
        </c:scaling>
        <c:axPos val="b"/>
        <c:title>
          <c:tx>
            <c:rich>
              <a:bodyPr/>
              <a:lstStyle/>
              <a:p>
                <a:pPr>
                  <a:defRPr/>
                </a:pPr>
                <a:r>
                  <a:rPr lang="en-US" dirty="0"/>
                  <a:t>Year</a:t>
                </a:r>
              </a:p>
            </c:rich>
          </c:tx>
          <c:layout>
            <c:manualLayout>
              <c:xMode val="edge"/>
              <c:yMode val="edge"/>
              <c:x val="0.48852325216523201"/>
              <c:y val="0.82819885093013912"/>
            </c:manualLayout>
          </c:layout>
        </c:title>
        <c:numFmt formatCode="General" sourceLinked="1"/>
        <c:tickLblPos val="low"/>
        <c:txPr>
          <a:bodyPr/>
          <a:lstStyle/>
          <a:p>
            <a:pPr>
              <a:defRPr sz="900"/>
            </a:pPr>
            <a:endParaRPr lang="en-US"/>
          </a:p>
        </c:txPr>
        <c:crossAx val="107459328"/>
        <c:crosses val="autoZero"/>
        <c:auto val="1"/>
        <c:lblAlgn val="ctr"/>
        <c:lblOffset val="100"/>
      </c:catAx>
      <c:valAx>
        <c:axId val="107459328"/>
        <c:scaling>
          <c:orientation val="minMax"/>
        </c:scaling>
        <c:axPos val="l"/>
        <c:majorGridlines/>
        <c:title>
          <c:tx>
            <c:rich>
              <a:bodyPr rot="-5400000" vert="horz"/>
              <a:lstStyle/>
              <a:p>
                <a:pPr>
                  <a:defRPr/>
                </a:pPr>
                <a:r>
                  <a:rPr lang="en-US" dirty="0"/>
                  <a:t>Per cent</a:t>
                </a:r>
              </a:p>
            </c:rich>
          </c:tx>
        </c:title>
        <c:numFmt formatCode="0.0" sourceLinked="1"/>
        <c:tickLblPos val="nextTo"/>
        <c:txPr>
          <a:bodyPr/>
          <a:lstStyle/>
          <a:p>
            <a:pPr>
              <a:defRPr sz="900"/>
            </a:pPr>
            <a:endParaRPr lang="en-US"/>
          </a:p>
        </c:txPr>
        <c:crossAx val="107367040"/>
        <c:crosses val="autoZero"/>
        <c:crossBetween val="between"/>
      </c:valAx>
      <c:spPr>
        <a:solidFill>
          <a:srgbClr val="FFFFFF"/>
        </a:solidFill>
      </c:spPr>
    </c:plotArea>
    <c:plotVisOnly val="1"/>
    <c:dispBlanksAs val="gap"/>
  </c:chart>
  <c:spPr>
    <a:solidFill>
      <a:srgbClr val="4F81BD">
        <a:lumMod val="60000"/>
        <a:lumOff val="40000"/>
      </a:srgbClr>
    </a:solidFill>
    <a:ln>
      <a:solidFill>
        <a:srgbClr val="4F81BD">
          <a:lumMod val="60000"/>
          <a:lumOff val="40000"/>
        </a:srgbClr>
      </a:solidFill>
    </a:ln>
  </c:spPr>
  <c:txPr>
    <a:bodyPr/>
    <a:lstStyle/>
    <a:p>
      <a:pPr>
        <a:defRPr>
          <a:latin typeface="Arial" panose="020B0604020202020204" pitchFamily="34" charset="0"/>
          <a:cs typeface="Arial" panose="020B0604020202020204" pitchFamily="34" charset="0"/>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300" b="1" dirty="0">
                <a:solidFill>
                  <a:schemeClr val="tx1"/>
                </a:solidFill>
              </a:rPr>
              <a:t>South Africa's</a:t>
            </a:r>
            <a:r>
              <a:rPr lang="en-US" sz="1300" b="1" baseline="0" dirty="0">
                <a:solidFill>
                  <a:schemeClr val="tx1"/>
                </a:solidFill>
              </a:rPr>
              <a:t> 10</a:t>
            </a:r>
            <a:r>
              <a:rPr lang="en-US" sz="1300" b="1" dirty="0">
                <a:solidFill>
                  <a:schemeClr val="tx1"/>
                </a:solidFill>
              </a:rPr>
              <a:t> Manufactured export products from 2007- 2016</a:t>
            </a:r>
          </a:p>
        </c:rich>
      </c:tx>
      <c:layout>
        <c:manualLayout>
          <c:xMode val="edge"/>
          <c:yMode val="edge"/>
          <c:x val="0.11962419978378801"/>
          <c:y val="1.1116839094664703E-2"/>
        </c:manualLayout>
      </c:layout>
      <c:spPr>
        <a:noFill/>
        <a:ln>
          <a:noFill/>
        </a:ln>
        <a:effectLst/>
      </c:spPr>
    </c:title>
    <c:plotArea>
      <c:layout>
        <c:manualLayout>
          <c:layoutTarget val="inner"/>
          <c:xMode val="edge"/>
          <c:yMode val="edge"/>
          <c:x val="0.28922131180303001"/>
          <c:y val="0.16036989102836399"/>
          <c:w val="0.61438337242928809"/>
          <c:h val="0.6252343838971639"/>
        </c:manualLayout>
      </c:layout>
      <c:barChart>
        <c:barDir val="bar"/>
        <c:grouping val="clustered"/>
        <c:ser>
          <c:idx val="0"/>
          <c:order val="0"/>
          <c:tx>
            <c:strRef>
              <c:f>'Manufacturing exports'!$B$4</c:f>
              <c:strCache>
                <c:ptCount val="1"/>
                <c:pt idx="0">
                  <c:v>Total</c:v>
                </c:pt>
              </c:strCache>
            </c:strRef>
          </c:tx>
          <c:spPr>
            <a:solidFill>
              <a:schemeClr val="accent2"/>
            </a:solidFill>
            <a:ln>
              <a:noFill/>
            </a:ln>
            <a:effectLst/>
          </c:spPr>
          <c:cat>
            <c:strRef>
              <c:f>'Manufacturing exports'!$A$5:$A$14</c:f>
              <c:strCache>
                <c:ptCount val="10"/>
                <c:pt idx="0">
                  <c:v>Vehicles </c:v>
                </c:pt>
                <c:pt idx="1">
                  <c:v>Metals </c:v>
                </c:pt>
                <c:pt idx="2">
                  <c:v>Machinery and Equipments </c:v>
                </c:pt>
                <c:pt idx="3">
                  <c:v>Chemicals </c:v>
                </c:pt>
                <c:pt idx="4">
                  <c:v>Metal Products </c:v>
                </c:pt>
                <c:pt idx="5">
                  <c:v>Petrolium Products </c:v>
                </c:pt>
                <c:pt idx="6">
                  <c:v>Food </c:v>
                </c:pt>
                <c:pt idx="7">
                  <c:v>Machinery and Equipments </c:v>
                </c:pt>
                <c:pt idx="8">
                  <c:v>Paper </c:v>
                </c:pt>
                <c:pt idx="9">
                  <c:v>Plastics </c:v>
                </c:pt>
              </c:strCache>
            </c:strRef>
          </c:cat>
          <c:val>
            <c:numRef>
              <c:f>'Manufacturing exports'!$B$5:$B$14</c:f>
              <c:numCache>
                <c:formatCode>#,##0</c:formatCode>
                <c:ptCount val="10"/>
                <c:pt idx="0">
                  <c:v>772496024087</c:v>
                </c:pt>
                <c:pt idx="1">
                  <c:v>638302220590</c:v>
                </c:pt>
                <c:pt idx="2">
                  <c:v>588163482307</c:v>
                </c:pt>
                <c:pt idx="3">
                  <c:v>487284904924</c:v>
                </c:pt>
                <c:pt idx="4">
                  <c:v>426524198859</c:v>
                </c:pt>
                <c:pt idx="5">
                  <c:v>321030057281</c:v>
                </c:pt>
                <c:pt idx="6">
                  <c:v>200431815105</c:v>
                </c:pt>
                <c:pt idx="7">
                  <c:v>191029753617</c:v>
                </c:pt>
                <c:pt idx="8">
                  <c:v>138965887917</c:v>
                </c:pt>
                <c:pt idx="9">
                  <c:v>118186579051</c:v>
                </c:pt>
              </c:numCache>
            </c:numRef>
          </c:val>
          <c:extLst xmlns:c16r2="http://schemas.microsoft.com/office/drawing/2015/06/chart">
            <c:ext xmlns:c16="http://schemas.microsoft.com/office/drawing/2014/chart" uri="{C3380CC4-5D6E-409C-BE32-E72D297353CC}">
              <c16:uniqueId val="{00000000-A3E7-4568-BF97-050BE40A5322}"/>
            </c:ext>
          </c:extLst>
        </c:ser>
        <c:dLbls/>
        <c:axId val="109346176"/>
        <c:axId val="131241472"/>
      </c:barChart>
      <c:catAx>
        <c:axId val="109346176"/>
        <c:scaling>
          <c:orientation val="minMax"/>
        </c:scaling>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ZA" sz="1000" b="1" dirty="0">
                    <a:solidFill>
                      <a:schemeClr val="tx1"/>
                    </a:solidFill>
                  </a:rPr>
                  <a:t>Sectors</a:t>
                </a:r>
              </a:p>
            </c:rich>
          </c:tx>
          <c:layout>
            <c:manualLayout>
              <c:xMode val="edge"/>
              <c:yMode val="edge"/>
              <c:x val="1.6976175265381505E-2"/>
              <c:y val="0.38063576900978807"/>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241472"/>
        <c:crosses val="autoZero"/>
        <c:auto val="1"/>
        <c:lblAlgn val="ctr"/>
        <c:lblOffset val="100"/>
      </c:catAx>
      <c:valAx>
        <c:axId val="131241472"/>
        <c:scaling>
          <c:orientation val="minMax"/>
        </c:scaling>
        <c:axPos val="b"/>
        <c:majorGridlines>
          <c:spPr>
            <a:ln w="9525" cap="flat" cmpd="sng" algn="ctr">
              <a:solidFill>
                <a:schemeClr val="tx1">
                  <a:lumMod val="15000"/>
                  <a:lumOff val="85000"/>
                </a:schemeClr>
              </a:solidFill>
              <a:round/>
            </a:ln>
            <a:effectLst/>
          </c:spPr>
        </c:majorGridlines>
        <c:numFmt formatCode="#,##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9346176"/>
        <c:crosses val="autoZero"/>
        <c:crossBetween val="between"/>
        <c:dispUnits>
          <c:builtInUnit val="billions"/>
          <c:dispUnitsLbl>
            <c:layout>
              <c:manualLayout>
                <c:xMode val="edge"/>
                <c:yMode val="edge"/>
                <c:x val="0.44697183334743906"/>
                <c:y val="0.85944184151558423"/>
              </c:manualLayout>
            </c:layout>
            <c:tx>
              <c:rich>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ZA" sz="1000" b="1">
                      <a:solidFill>
                        <a:schemeClr val="tx1"/>
                      </a:solidFill>
                    </a:rPr>
                    <a:t>R billions</a:t>
                  </a:r>
                </a:p>
              </c:rich>
            </c:tx>
            <c:spPr>
              <a:noFill/>
              <a:ln>
                <a:noFill/>
              </a:ln>
              <a:effectLst/>
            </c:spPr>
          </c:dispUnitsLbl>
        </c:dispUnits>
      </c:valAx>
      <c:spPr>
        <a:solidFill>
          <a:schemeClr val="lt1"/>
        </a:solidFill>
        <a:ln w="12700" cap="flat" cmpd="sng" algn="ctr">
          <a:solidFill>
            <a:schemeClr val="accent1"/>
          </a:solidFill>
          <a:prstDash val="solid"/>
          <a:miter lim="800000"/>
        </a:ln>
        <a:effectLst/>
      </c:spPr>
    </c:plotArea>
    <c:plotVisOnly val="1"/>
    <c:dispBlanksAs val="gap"/>
  </c:chart>
  <c:spPr>
    <a:solidFill>
      <a:schemeClr val="accent1">
        <a:lumMod val="60000"/>
        <a:lumOff val="40000"/>
      </a:schemeClr>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b="1" dirty="0" smtClean="0"/>
              <a:t>2012/13 </a:t>
            </a:r>
            <a:r>
              <a:rPr lang="en-ZA" b="1" dirty="0"/>
              <a:t>to </a:t>
            </a:r>
            <a:r>
              <a:rPr lang="en-ZA" b="1" dirty="0" smtClean="0"/>
              <a:t>2016/17 </a:t>
            </a:r>
            <a:endParaRPr lang="en-ZA" b="1" dirty="0"/>
          </a:p>
          <a:p>
            <a:pPr>
              <a:defRPr/>
            </a:pPr>
            <a:r>
              <a:rPr lang="en-ZA" b="1" dirty="0"/>
              <a:t>comparison on spending  </a:t>
            </a:r>
          </a:p>
        </c:rich>
      </c:tx>
      <c:layout>
        <c:manualLayout>
          <c:xMode val="edge"/>
          <c:yMode val="edge"/>
          <c:x val="0.33830173730061003"/>
          <c:y val="2.1549755782014606E-3"/>
        </c:manualLayout>
      </c:layout>
    </c:title>
    <c:plotArea>
      <c:layout>
        <c:manualLayout>
          <c:layoutTarget val="inner"/>
          <c:xMode val="edge"/>
          <c:yMode val="edge"/>
          <c:x val="0.20067096666108222"/>
          <c:y val="0.11508881743921841"/>
          <c:w val="0.78018009716870507"/>
          <c:h val="0.61202492272799158"/>
        </c:manualLayout>
      </c:layout>
      <c:lineChart>
        <c:grouping val="standard"/>
        <c:ser>
          <c:idx val="0"/>
          <c:order val="0"/>
          <c:tx>
            <c:strRef>
              <c:f>Sheet1!$G$4</c:f>
              <c:strCache>
                <c:ptCount val="1"/>
                <c:pt idx="0">
                  <c:v>Budget</c:v>
                </c:pt>
              </c:strCache>
            </c:strRef>
          </c:tx>
          <c:cat>
            <c:strRef>
              <c:f>Sheet1!$H$3:$L$3</c:f>
              <c:strCache>
                <c:ptCount val="5"/>
                <c:pt idx="0">
                  <c:v>2012/13</c:v>
                </c:pt>
                <c:pt idx="1">
                  <c:v>2013/14</c:v>
                </c:pt>
                <c:pt idx="2">
                  <c:v>2014/15</c:v>
                </c:pt>
                <c:pt idx="3">
                  <c:v>2015/16</c:v>
                </c:pt>
                <c:pt idx="4">
                  <c:v>2016/17</c:v>
                </c:pt>
              </c:strCache>
            </c:strRef>
          </c:cat>
          <c:val>
            <c:numRef>
              <c:f>Sheet1!$H$4:$L$4</c:f>
              <c:numCache>
                <c:formatCode>#,##0_ ;[Red]\-#,##0\ </c:formatCode>
                <c:ptCount val="5"/>
                <c:pt idx="0">
                  <c:v>8351086</c:v>
                </c:pt>
                <c:pt idx="1">
                  <c:v>9515580</c:v>
                </c:pt>
                <c:pt idx="2">
                  <c:v>9918729</c:v>
                </c:pt>
                <c:pt idx="3">
                  <c:v>9497844</c:v>
                </c:pt>
                <c:pt idx="4" formatCode="#,##0">
                  <c:v>10389517</c:v>
                </c:pt>
              </c:numCache>
            </c:numRef>
          </c:val>
          <c:extLst xmlns:c16r2="http://schemas.microsoft.com/office/drawing/2015/06/chart">
            <c:ext xmlns:c16="http://schemas.microsoft.com/office/drawing/2014/chart" uri="{C3380CC4-5D6E-409C-BE32-E72D297353CC}">
              <c16:uniqueId val="{00000000-2630-48F0-A590-449BF97967B5}"/>
            </c:ext>
          </c:extLst>
        </c:ser>
        <c:ser>
          <c:idx val="1"/>
          <c:order val="1"/>
          <c:tx>
            <c:strRef>
              <c:f>Sheet1!$G$5</c:f>
              <c:strCache>
                <c:ptCount val="1"/>
                <c:pt idx="0">
                  <c:v>Expenditure</c:v>
                </c:pt>
              </c:strCache>
            </c:strRef>
          </c:tx>
          <c:cat>
            <c:strRef>
              <c:f>Sheet1!$H$3:$L$3</c:f>
              <c:strCache>
                <c:ptCount val="5"/>
                <c:pt idx="0">
                  <c:v>2012/13</c:v>
                </c:pt>
                <c:pt idx="1">
                  <c:v>2013/14</c:v>
                </c:pt>
                <c:pt idx="2">
                  <c:v>2014/15</c:v>
                </c:pt>
                <c:pt idx="3">
                  <c:v>2015/16</c:v>
                </c:pt>
                <c:pt idx="4">
                  <c:v>2016/17</c:v>
                </c:pt>
              </c:strCache>
            </c:strRef>
          </c:cat>
          <c:val>
            <c:numRef>
              <c:f>Sheet1!$H$5:$L$5</c:f>
              <c:numCache>
                <c:formatCode>#,##0_ ;[Red]\-#,##0\ </c:formatCode>
                <c:ptCount val="5"/>
                <c:pt idx="0">
                  <c:v>8286428</c:v>
                </c:pt>
                <c:pt idx="1">
                  <c:v>9380302</c:v>
                </c:pt>
                <c:pt idx="2">
                  <c:v>9785298</c:v>
                </c:pt>
                <c:pt idx="3">
                  <c:v>9471659</c:v>
                </c:pt>
                <c:pt idx="4" formatCode="#,##0">
                  <c:v>10349396</c:v>
                </c:pt>
              </c:numCache>
            </c:numRef>
          </c:val>
          <c:extLst xmlns:c16r2="http://schemas.microsoft.com/office/drawing/2015/06/chart">
            <c:ext xmlns:c16="http://schemas.microsoft.com/office/drawing/2014/chart" uri="{C3380CC4-5D6E-409C-BE32-E72D297353CC}">
              <c16:uniqueId val="{00000001-2630-48F0-A590-449BF97967B5}"/>
            </c:ext>
          </c:extLst>
        </c:ser>
        <c:ser>
          <c:idx val="2"/>
          <c:order val="2"/>
          <c:tx>
            <c:strRef>
              <c:f>Sheet1!$G$6</c:f>
              <c:strCache>
                <c:ptCount val="1"/>
                <c:pt idx="0">
                  <c:v>Unspent</c:v>
                </c:pt>
              </c:strCache>
            </c:strRef>
          </c:tx>
          <c:cat>
            <c:strRef>
              <c:f>Sheet1!$H$3:$L$3</c:f>
              <c:strCache>
                <c:ptCount val="5"/>
                <c:pt idx="0">
                  <c:v>2012/13</c:v>
                </c:pt>
                <c:pt idx="1">
                  <c:v>2013/14</c:v>
                </c:pt>
                <c:pt idx="2">
                  <c:v>2014/15</c:v>
                </c:pt>
                <c:pt idx="3">
                  <c:v>2015/16</c:v>
                </c:pt>
                <c:pt idx="4">
                  <c:v>2016/17</c:v>
                </c:pt>
              </c:strCache>
            </c:strRef>
          </c:cat>
          <c:val>
            <c:numRef>
              <c:f>Sheet1!$H$6:$L$6</c:f>
              <c:numCache>
                <c:formatCode>#,##0_ ;[Red]\-#,##0\ </c:formatCode>
                <c:ptCount val="5"/>
                <c:pt idx="0">
                  <c:v>64658</c:v>
                </c:pt>
                <c:pt idx="1">
                  <c:v>135278</c:v>
                </c:pt>
                <c:pt idx="2">
                  <c:v>133431</c:v>
                </c:pt>
                <c:pt idx="3">
                  <c:v>26185</c:v>
                </c:pt>
                <c:pt idx="4">
                  <c:v>40121</c:v>
                </c:pt>
              </c:numCache>
            </c:numRef>
          </c:val>
          <c:extLst xmlns:c16r2="http://schemas.microsoft.com/office/drawing/2015/06/chart">
            <c:ext xmlns:c16="http://schemas.microsoft.com/office/drawing/2014/chart" uri="{C3380CC4-5D6E-409C-BE32-E72D297353CC}">
              <c16:uniqueId val="{00000002-2630-48F0-A590-449BF97967B5}"/>
            </c:ext>
          </c:extLst>
        </c:ser>
        <c:ser>
          <c:idx val="3"/>
          <c:order val="3"/>
          <c:tx>
            <c:strRef>
              <c:f>Sheet1!$G$7</c:f>
              <c:strCache>
                <c:ptCount val="1"/>
                <c:pt idx="0">
                  <c:v>% Unspent</c:v>
                </c:pt>
              </c:strCache>
            </c:strRef>
          </c:tx>
          <c:spPr>
            <a:ln>
              <a:noFill/>
            </a:ln>
          </c:spPr>
          <c:marker>
            <c:spPr>
              <a:noFill/>
              <a:ln>
                <a:noFill/>
              </a:ln>
            </c:spPr>
          </c:marker>
          <c:cat>
            <c:strRef>
              <c:f>Sheet1!$H$3:$L$3</c:f>
              <c:strCache>
                <c:ptCount val="5"/>
                <c:pt idx="0">
                  <c:v>2012/13</c:v>
                </c:pt>
                <c:pt idx="1">
                  <c:v>2013/14</c:v>
                </c:pt>
                <c:pt idx="2">
                  <c:v>2014/15</c:v>
                </c:pt>
                <c:pt idx="3">
                  <c:v>2015/16</c:v>
                </c:pt>
                <c:pt idx="4">
                  <c:v>2016/17</c:v>
                </c:pt>
              </c:strCache>
            </c:strRef>
          </c:cat>
          <c:val>
            <c:numRef>
              <c:f>Sheet1!$H$7:$L$7</c:f>
              <c:numCache>
                <c:formatCode>0.00%</c:formatCode>
                <c:ptCount val="5"/>
                <c:pt idx="0">
                  <c:v>7.742466069682436E-3</c:v>
                </c:pt>
                <c:pt idx="1">
                  <c:v>1.4216474455577065E-2</c:v>
                </c:pt>
                <c:pt idx="2">
                  <c:v>1.345242923765737E-2</c:v>
                </c:pt>
                <c:pt idx="3">
                  <c:v>2.7569414700852109E-3</c:v>
                </c:pt>
                <c:pt idx="4">
                  <c:v>3.8616809616847441E-3</c:v>
                </c:pt>
              </c:numCache>
            </c:numRef>
          </c:val>
          <c:extLst xmlns:c16r2="http://schemas.microsoft.com/office/drawing/2015/06/chart">
            <c:ext xmlns:c16="http://schemas.microsoft.com/office/drawing/2014/chart" uri="{C3380CC4-5D6E-409C-BE32-E72D297353CC}">
              <c16:uniqueId val="{00000003-2630-48F0-A590-449BF97967B5}"/>
            </c:ext>
          </c:extLst>
        </c:ser>
        <c:dLbls/>
        <c:marker val="1"/>
        <c:axId val="102209792"/>
        <c:axId val="102223872"/>
      </c:lineChart>
      <c:catAx>
        <c:axId val="102209792"/>
        <c:scaling>
          <c:orientation val="minMax"/>
        </c:scaling>
        <c:axPos val="b"/>
        <c:numFmt formatCode="General" sourceLinked="1"/>
        <c:majorTickMark val="none"/>
        <c:tickLblPos val="nextTo"/>
        <c:txPr>
          <a:bodyPr rot="0" vert="horz"/>
          <a:lstStyle/>
          <a:p>
            <a:pPr>
              <a:defRPr/>
            </a:pPr>
            <a:endParaRPr lang="en-US"/>
          </a:p>
        </c:txPr>
        <c:crossAx val="102223872"/>
        <c:crosses val="autoZero"/>
        <c:auto val="1"/>
        <c:lblAlgn val="ctr"/>
        <c:lblOffset val="100"/>
      </c:catAx>
      <c:valAx>
        <c:axId val="102223872"/>
        <c:scaling>
          <c:orientation val="minMax"/>
        </c:scaling>
        <c:axPos val="l"/>
        <c:numFmt formatCode="#,##0_ ;[Red]\-#,##0\ " sourceLinked="1"/>
        <c:majorTickMark val="none"/>
        <c:tickLblPos val="nextTo"/>
        <c:txPr>
          <a:bodyPr rot="0" vert="horz"/>
          <a:lstStyle/>
          <a:p>
            <a:pPr>
              <a:defRPr/>
            </a:pPr>
            <a:endParaRPr lang="en-US"/>
          </a:p>
        </c:txPr>
        <c:crossAx val="102209792"/>
        <c:crosses val="autoZero"/>
        <c:crossBetween val="between"/>
      </c:valAx>
      <c:dTable>
        <c:showHorzBorder val="1"/>
        <c:showVertBorder val="1"/>
        <c:showOutline val="1"/>
        <c:showKeys val="1"/>
      </c:dTable>
      <c:spPr>
        <a:noFill/>
        <a:ln w="19036">
          <a:noFill/>
        </a:ln>
      </c:spPr>
    </c:plotArea>
    <c:plotVisOnly val="1"/>
    <c:dispBlanksAs val="gap"/>
  </c:chart>
  <c:spPr>
    <a:ln>
      <a:solidFill>
        <a:srgbClr val="F96A1B"/>
      </a:solidFill>
    </a:ln>
  </c:spPr>
  <c:txPr>
    <a:bodyPr/>
    <a:lstStyle/>
    <a:p>
      <a:pPr>
        <a:defRPr sz="9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EFAC5-28DD-4E9B-B874-981182E50249}"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46459538-3D1B-48C1-831A-FEBB4DDB1642}">
      <dgm:prSet phldrT="[Text]"/>
      <dgm:spPr>
        <a:solidFill>
          <a:schemeClr val="accent2">
            <a:lumMod val="60000"/>
            <a:lumOff val="40000"/>
          </a:schemeClr>
        </a:solidFill>
      </dgm:spPr>
      <dgm:t>
        <a:bodyPr/>
        <a:lstStyle/>
        <a:p>
          <a:r>
            <a:rPr lang="en-US" b="1" dirty="0" smtClean="0">
              <a:solidFill>
                <a:schemeClr val="tx1">
                  <a:lumMod val="85000"/>
                  <a:lumOff val="15000"/>
                </a:schemeClr>
              </a:solidFill>
            </a:rPr>
            <a:t>May: </a:t>
          </a:r>
        </a:p>
        <a:p>
          <a:r>
            <a:rPr lang="en-US" dirty="0"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New polyethylene terephthalate production plant established in </a:t>
          </a:r>
          <a:r>
            <a:rPr lang="en-US" dirty="0" err="1"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Wadeville</a:t>
          </a:r>
          <a:r>
            <a:rPr lang="en-US" dirty="0"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 Ekurhuleni.  </a:t>
          </a:r>
          <a:r>
            <a:rPr lang="en-US" dirty="0" err="1"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Mpact</a:t>
          </a:r>
          <a:r>
            <a:rPr lang="en-US" dirty="0"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 invests R350 million, and the project is expected to employ 1 085 people by completion. </a:t>
          </a:r>
          <a:r>
            <a:rPr lang="en-US" dirty="0" err="1"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Dursots</a:t>
          </a:r>
          <a:r>
            <a:rPr lang="en-US" dirty="0"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 launches its new tomato paste plants in Tzaneen and </a:t>
          </a:r>
          <a:r>
            <a:rPr lang="en-US" dirty="0" err="1"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Musina</a:t>
          </a:r>
          <a:r>
            <a:rPr lang="en-US" dirty="0"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 Limpopo. Toyota launches it new Hilux and </a:t>
          </a:r>
          <a:r>
            <a:rPr lang="en-US" dirty="0" err="1"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Fortuner</a:t>
          </a:r>
          <a:endParaRPr lang="en-US" dirty="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endParaRPr>
        </a:p>
      </dgm:t>
    </dgm:pt>
    <dgm:pt modelId="{DC885A39-2FF1-4F4D-BCF7-13A2BEEB1BC8}" type="parTrans" cxnId="{87E1A563-410F-428E-AA5B-7B673EF31F6B}">
      <dgm:prSet/>
      <dgm:spPr/>
      <dgm:t>
        <a:bodyPr/>
        <a:lstStyle/>
        <a:p>
          <a:endParaRPr lang="en-US"/>
        </a:p>
      </dgm:t>
    </dgm:pt>
    <dgm:pt modelId="{402DB317-2A43-4958-BFA0-3646A711DA26}" type="sibTrans" cxnId="{87E1A563-410F-428E-AA5B-7B673EF31F6B}">
      <dgm:prSet/>
      <dgm:spPr/>
      <dgm:t>
        <a:bodyPr/>
        <a:lstStyle/>
        <a:p>
          <a:endParaRPr lang="en-US"/>
        </a:p>
      </dgm:t>
    </dgm:pt>
    <dgm:pt modelId="{470A65FD-36D9-43A6-969C-3059054AA1F7}">
      <dgm:prSet/>
      <dgm:spPr>
        <a:solidFill>
          <a:schemeClr val="accent2">
            <a:lumMod val="60000"/>
            <a:lumOff val="40000"/>
          </a:schemeClr>
        </a:solidFill>
      </dgm:spPr>
      <dgm:t>
        <a:bodyPr/>
        <a:lstStyle/>
        <a:p>
          <a:r>
            <a:rPr lang="en-US" b="1" dirty="0" smtClean="0">
              <a:solidFill>
                <a:schemeClr val="tx1"/>
              </a:solidFill>
              <a:latin typeface="Arial" panose="020B0604020202020204" pitchFamily="34" charset="0"/>
              <a:ea typeface="Segoe UI" panose="020B0502040204020203" pitchFamily="34" charset="0"/>
              <a:cs typeface="Arial" panose="020B0604020202020204" pitchFamily="34" charset="0"/>
            </a:rPr>
            <a:t>July</a:t>
          </a:r>
        </a:p>
        <a:p>
          <a:r>
            <a:rPr lang="en-US" dirty="0" smtClean="0">
              <a:solidFill>
                <a:schemeClr val="tx1"/>
              </a:solidFill>
              <a:latin typeface="Arial" panose="020B0604020202020204" pitchFamily="34" charset="0"/>
              <a:ea typeface="Segoe UI" panose="020B0502040204020203" pitchFamily="34" charset="0"/>
              <a:cs typeface="Arial" panose="020B0604020202020204" pitchFamily="34" charset="0"/>
            </a:rPr>
            <a:t>July 2016: HBM-SA launches a R60 million latex condom facility at </a:t>
          </a:r>
          <a:r>
            <a:rPr lang="en-US" dirty="0" err="1" smtClean="0">
              <a:solidFill>
                <a:schemeClr val="tx1"/>
              </a:solidFill>
              <a:latin typeface="Arial" panose="020B0604020202020204" pitchFamily="34" charset="0"/>
              <a:ea typeface="Segoe UI" panose="020B0502040204020203" pitchFamily="34" charset="0"/>
              <a:cs typeface="Arial" panose="020B0604020202020204" pitchFamily="34" charset="0"/>
            </a:rPr>
            <a:t>Dube</a:t>
          </a:r>
          <a:r>
            <a:rPr lang="en-US" dirty="0" smtClean="0">
              <a:solidFill>
                <a:schemeClr val="tx1"/>
              </a:solidFill>
              <a:latin typeface="Arial" panose="020B0604020202020204" pitchFamily="34" charset="0"/>
              <a:ea typeface="Segoe UI" panose="020B0502040204020203" pitchFamily="34" charset="0"/>
              <a:cs typeface="Arial" panose="020B0604020202020204" pitchFamily="34" charset="0"/>
            </a:rPr>
            <a:t> Trade Port, creating 145 jobs.</a:t>
          </a:r>
          <a:endParaRPr lang="en-ZA" dirty="0">
            <a:solidFill>
              <a:schemeClr val="tx1"/>
            </a:solidFill>
            <a:latin typeface="Arial" panose="020B0604020202020204" pitchFamily="34" charset="0"/>
            <a:ea typeface="Segoe UI" panose="020B0502040204020203" pitchFamily="34" charset="0"/>
            <a:cs typeface="Arial" panose="020B0604020202020204" pitchFamily="34" charset="0"/>
          </a:endParaRPr>
        </a:p>
      </dgm:t>
    </dgm:pt>
    <dgm:pt modelId="{57214DC2-CDF9-41CD-AB8B-07167D8C82FB}" type="parTrans" cxnId="{8E63807D-4EE1-493C-A9C5-13E2503792E7}">
      <dgm:prSet/>
      <dgm:spPr/>
      <dgm:t>
        <a:bodyPr/>
        <a:lstStyle/>
        <a:p>
          <a:endParaRPr lang="en-US"/>
        </a:p>
      </dgm:t>
    </dgm:pt>
    <dgm:pt modelId="{D7CE1629-CC47-41B8-9EAF-78D89E3BD5EB}" type="sibTrans" cxnId="{8E63807D-4EE1-493C-A9C5-13E2503792E7}">
      <dgm:prSet/>
      <dgm:spPr/>
      <dgm:t>
        <a:bodyPr/>
        <a:lstStyle/>
        <a:p>
          <a:endParaRPr lang="en-US"/>
        </a:p>
      </dgm:t>
    </dgm:pt>
    <dgm:pt modelId="{7CEAF0E5-D663-425B-BC45-7ECEE334A5CD}">
      <dgm:prSet/>
      <dgm:spPr>
        <a:solidFill>
          <a:schemeClr val="accent2">
            <a:lumMod val="60000"/>
            <a:lumOff val="40000"/>
          </a:schemeClr>
        </a:solidFill>
      </dgm:spPr>
      <dgm:t>
        <a:bodyPr/>
        <a:lstStyle/>
        <a:p>
          <a:r>
            <a:rPr lang="en-US" b="1" dirty="0" smtClean="0">
              <a:solidFill>
                <a:srgbClr val="000000"/>
              </a:solidFill>
              <a:latin typeface="Arial" panose="020B0604020202020204" pitchFamily="34" charset="0"/>
              <a:ea typeface="Segoe UI" panose="020B0502040204020203" pitchFamily="34" charset="0"/>
              <a:cs typeface="Arial" panose="020B0604020202020204" pitchFamily="34" charset="0"/>
            </a:rPr>
            <a:t>August</a:t>
          </a:r>
          <a:r>
            <a:rPr lang="en-US" dirty="0" smtClean="0">
              <a:solidFill>
                <a:srgbClr val="000000"/>
              </a:solidFill>
              <a:latin typeface="Arial" panose="020B0604020202020204" pitchFamily="34" charset="0"/>
              <a:ea typeface="Segoe UI" panose="020B0502040204020203" pitchFamily="34" charset="0"/>
              <a:cs typeface="Arial" panose="020B0604020202020204" pitchFamily="34" charset="0"/>
            </a:rPr>
            <a:t> 2016: </a:t>
          </a:r>
        </a:p>
        <a:p>
          <a:r>
            <a:rPr lang="en-US" dirty="0"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Launch of the </a:t>
          </a:r>
          <a:r>
            <a:rPr lang="en-US" dirty="0" err="1"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Dormac</a:t>
          </a:r>
          <a:r>
            <a:rPr lang="en-US" dirty="0"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 Dry Dock facility at Durban Port. Launch of the IBM research lab at Wits University, Johannesburg.</a:t>
          </a:r>
          <a:endParaRPr lang="en-ZA" dirty="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endParaRPr>
        </a:p>
      </dgm:t>
    </dgm:pt>
    <dgm:pt modelId="{EEE990FB-726F-4717-9D99-2CB273E588CA}" type="parTrans" cxnId="{F715609E-F1D9-4543-B2E7-FD2C1E88813C}">
      <dgm:prSet/>
      <dgm:spPr/>
      <dgm:t>
        <a:bodyPr/>
        <a:lstStyle/>
        <a:p>
          <a:endParaRPr lang="en-US"/>
        </a:p>
      </dgm:t>
    </dgm:pt>
    <dgm:pt modelId="{021CB037-6827-4045-9158-9E55082239A3}" type="sibTrans" cxnId="{F715609E-F1D9-4543-B2E7-FD2C1E88813C}">
      <dgm:prSet/>
      <dgm:spPr/>
      <dgm:t>
        <a:bodyPr/>
        <a:lstStyle/>
        <a:p>
          <a:endParaRPr lang="en-US"/>
        </a:p>
      </dgm:t>
    </dgm:pt>
    <dgm:pt modelId="{C9F42E49-EE85-430E-BF92-DAB818AB456C}">
      <dgm:prSet/>
      <dgm:spPr>
        <a:solidFill>
          <a:schemeClr val="accent2">
            <a:lumMod val="60000"/>
            <a:lumOff val="40000"/>
          </a:schemeClr>
        </a:solidFill>
      </dgm:spPr>
      <dgm:t>
        <a:bodyPr/>
        <a:lstStyle/>
        <a:p>
          <a:r>
            <a:rPr lang="en-US" b="1" dirty="0" smtClean="0">
              <a:solidFill>
                <a:srgbClr val="000000"/>
              </a:solidFill>
              <a:latin typeface="Arial" panose="020B0604020202020204" pitchFamily="34" charset="0"/>
              <a:ea typeface="Segoe UI" panose="020B0502040204020203" pitchFamily="34" charset="0"/>
              <a:cs typeface="Arial" panose="020B0604020202020204" pitchFamily="34" charset="0"/>
            </a:rPr>
            <a:t>October</a:t>
          </a:r>
          <a:r>
            <a:rPr lang="en-US" dirty="0" smtClean="0">
              <a:solidFill>
                <a:srgbClr val="000000"/>
              </a:solidFill>
              <a:latin typeface="Arial" panose="020B0604020202020204" pitchFamily="34" charset="0"/>
              <a:ea typeface="Segoe UI" panose="020B0502040204020203" pitchFamily="34" charset="0"/>
              <a:cs typeface="Arial" panose="020B0604020202020204" pitchFamily="34" charset="0"/>
            </a:rPr>
            <a:t> 2016: </a:t>
          </a:r>
        </a:p>
        <a:p>
          <a:r>
            <a:rPr lang="en-US" dirty="0" smtClean="0">
              <a:solidFill>
                <a:srgbClr val="000000"/>
              </a:solidFill>
              <a:latin typeface="Arial" panose="020B0604020202020204" pitchFamily="34" charset="0"/>
              <a:ea typeface="Segoe UI" panose="020B0502040204020203" pitchFamily="34" charset="0"/>
              <a:cs typeface="Arial" panose="020B0604020202020204" pitchFamily="34" charset="0"/>
            </a:rPr>
            <a:t>Launch of 3M expanded facility in Ekurhuleni.</a:t>
          </a:r>
          <a:endParaRPr lang="en-ZA" dirty="0">
            <a:solidFill>
              <a:srgbClr val="000000"/>
            </a:solidFill>
            <a:latin typeface="Arial" panose="020B0604020202020204" pitchFamily="34" charset="0"/>
            <a:ea typeface="Segoe UI" panose="020B0502040204020203" pitchFamily="34" charset="0"/>
            <a:cs typeface="Arial" panose="020B0604020202020204" pitchFamily="34" charset="0"/>
          </a:endParaRPr>
        </a:p>
      </dgm:t>
    </dgm:pt>
    <dgm:pt modelId="{F92EF7A9-5595-47A0-9C50-C98AC4B1D453}" type="parTrans" cxnId="{27F2703E-6381-4D51-99D3-8CEC46741571}">
      <dgm:prSet/>
      <dgm:spPr/>
      <dgm:t>
        <a:bodyPr/>
        <a:lstStyle/>
        <a:p>
          <a:endParaRPr lang="en-US"/>
        </a:p>
      </dgm:t>
    </dgm:pt>
    <dgm:pt modelId="{086B3B87-C485-47A3-BA37-F73D765520E8}" type="sibTrans" cxnId="{27F2703E-6381-4D51-99D3-8CEC46741571}">
      <dgm:prSet/>
      <dgm:spPr/>
      <dgm:t>
        <a:bodyPr/>
        <a:lstStyle/>
        <a:p>
          <a:endParaRPr lang="en-US"/>
        </a:p>
      </dgm:t>
    </dgm:pt>
    <dgm:pt modelId="{5526906C-730D-4766-ACCC-1FBAD0289D29}">
      <dgm:prSet/>
      <dgm:spPr>
        <a:solidFill>
          <a:schemeClr val="accent2">
            <a:lumMod val="60000"/>
            <a:lumOff val="40000"/>
          </a:schemeClr>
        </a:solidFill>
      </dgm:spPr>
      <dgm:t>
        <a:bodyPr/>
        <a:lstStyle/>
        <a:p>
          <a:r>
            <a:rPr lang="en-US" b="1" dirty="0" smtClean="0">
              <a:solidFill>
                <a:srgbClr val="000000"/>
              </a:solidFill>
              <a:latin typeface="Arial" panose="020B0604020202020204" pitchFamily="34" charset="0"/>
              <a:ea typeface="Segoe UI" panose="020B0502040204020203" pitchFamily="34" charset="0"/>
              <a:cs typeface="Arial" panose="020B0604020202020204" pitchFamily="34" charset="0"/>
            </a:rPr>
            <a:t>November</a:t>
          </a:r>
          <a:r>
            <a:rPr lang="en-US" dirty="0" smtClean="0">
              <a:solidFill>
                <a:srgbClr val="000000"/>
              </a:solidFill>
              <a:latin typeface="Arial" panose="020B0604020202020204" pitchFamily="34" charset="0"/>
              <a:ea typeface="Segoe UI" panose="020B0502040204020203" pitchFamily="34" charset="0"/>
              <a:cs typeface="Arial" panose="020B0604020202020204" pitchFamily="34" charset="0"/>
            </a:rPr>
            <a:t> 2016: </a:t>
          </a:r>
        </a:p>
        <a:p>
          <a:r>
            <a:rPr lang="en-US" dirty="0" smtClean="0">
              <a:solidFill>
                <a:srgbClr val="000000"/>
              </a:solidFill>
              <a:latin typeface="Arial" panose="020B0604020202020204" pitchFamily="34" charset="0"/>
              <a:ea typeface="Segoe UI" panose="020B0502040204020203" pitchFamily="34" charset="0"/>
              <a:cs typeface="Arial" panose="020B0604020202020204" pitchFamily="34" charset="0"/>
            </a:rPr>
            <a:t>Hitachi to build a pilot seawater desalination and water reuse integrated system in Durban.</a:t>
          </a:r>
          <a:endParaRPr lang="en-ZA" dirty="0">
            <a:solidFill>
              <a:srgbClr val="000000"/>
            </a:solidFill>
            <a:latin typeface="Arial" panose="020B0604020202020204" pitchFamily="34" charset="0"/>
            <a:ea typeface="Segoe UI" panose="020B0502040204020203" pitchFamily="34" charset="0"/>
            <a:cs typeface="Arial" panose="020B0604020202020204" pitchFamily="34" charset="0"/>
          </a:endParaRPr>
        </a:p>
      </dgm:t>
    </dgm:pt>
    <dgm:pt modelId="{5E8F22C0-4125-4000-8B51-EBFC5D201CDC}" type="parTrans" cxnId="{4CA9805B-48C5-4964-8F14-D7F7C44D1050}">
      <dgm:prSet/>
      <dgm:spPr/>
      <dgm:t>
        <a:bodyPr/>
        <a:lstStyle/>
        <a:p>
          <a:endParaRPr lang="en-US"/>
        </a:p>
      </dgm:t>
    </dgm:pt>
    <dgm:pt modelId="{886EA955-B444-48F5-87F4-5DC2E81D1336}" type="sibTrans" cxnId="{4CA9805B-48C5-4964-8F14-D7F7C44D1050}">
      <dgm:prSet/>
      <dgm:spPr/>
      <dgm:t>
        <a:bodyPr/>
        <a:lstStyle/>
        <a:p>
          <a:endParaRPr lang="en-US"/>
        </a:p>
      </dgm:t>
    </dgm:pt>
    <dgm:pt modelId="{85ED2EA4-440D-4652-AFC9-B750BCF930DA}">
      <dgm:prSet/>
      <dgm:spPr>
        <a:solidFill>
          <a:schemeClr val="accent2">
            <a:lumMod val="60000"/>
            <a:lumOff val="40000"/>
          </a:schemeClr>
        </a:solidFill>
      </dgm:spPr>
      <dgm:t>
        <a:bodyPr/>
        <a:lstStyle/>
        <a:p>
          <a:r>
            <a:rPr lang="en-US" b="1" dirty="0" smtClean="0">
              <a:solidFill>
                <a:srgbClr val="000000"/>
              </a:solidFill>
              <a:latin typeface="Arial" panose="020B0604020202020204" pitchFamily="34" charset="0"/>
              <a:ea typeface="Segoe UI" panose="020B0502040204020203" pitchFamily="34" charset="0"/>
              <a:cs typeface="Arial" panose="020B0604020202020204" pitchFamily="34" charset="0"/>
            </a:rPr>
            <a:t>December</a:t>
          </a:r>
        </a:p>
        <a:p>
          <a:r>
            <a:rPr lang="en-US" dirty="0"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December 2016: Yangtze Optics Africa Cable launches its plant at </a:t>
          </a:r>
          <a:r>
            <a:rPr lang="en-US" dirty="0" err="1"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Dube</a:t>
          </a:r>
          <a:r>
            <a:rPr lang="en-US" dirty="0" smtClean="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rPr>
            <a:t> Trade Port.</a:t>
          </a:r>
          <a:endParaRPr lang="en-ZA" dirty="0">
            <a:solidFill>
              <a:schemeClr val="tx1">
                <a:lumMod val="85000"/>
                <a:lumOff val="15000"/>
              </a:schemeClr>
            </a:solidFill>
            <a:latin typeface="Arial" panose="020B0604020202020204" pitchFamily="34" charset="0"/>
            <a:ea typeface="Segoe UI" panose="020B0502040204020203" pitchFamily="34" charset="0"/>
            <a:cs typeface="Arial" panose="020B0604020202020204" pitchFamily="34" charset="0"/>
          </a:endParaRPr>
        </a:p>
      </dgm:t>
    </dgm:pt>
    <dgm:pt modelId="{88E46094-8C99-4BC1-9F4E-89E51884CE60}" type="parTrans" cxnId="{39C951A6-1E7B-40FA-9A3B-A455C8472365}">
      <dgm:prSet/>
      <dgm:spPr/>
      <dgm:t>
        <a:bodyPr/>
        <a:lstStyle/>
        <a:p>
          <a:endParaRPr lang="en-US"/>
        </a:p>
      </dgm:t>
    </dgm:pt>
    <dgm:pt modelId="{1BC0CA25-B73D-4283-B4FD-50A57C780C56}" type="sibTrans" cxnId="{39C951A6-1E7B-40FA-9A3B-A455C8472365}">
      <dgm:prSet/>
      <dgm:spPr/>
      <dgm:t>
        <a:bodyPr/>
        <a:lstStyle/>
        <a:p>
          <a:endParaRPr lang="en-US"/>
        </a:p>
      </dgm:t>
    </dgm:pt>
    <dgm:pt modelId="{BEE7C9A5-D8D8-47C8-8B1D-1A307F1230A8}" type="pres">
      <dgm:prSet presAssocID="{B07EFAC5-28DD-4E9B-B874-981182E50249}" presName="diagram" presStyleCnt="0">
        <dgm:presLayoutVars>
          <dgm:dir/>
          <dgm:resizeHandles val="exact"/>
        </dgm:presLayoutVars>
      </dgm:prSet>
      <dgm:spPr/>
      <dgm:t>
        <a:bodyPr/>
        <a:lstStyle/>
        <a:p>
          <a:endParaRPr lang="en-US"/>
        </a:p>
      </dgm:t>
    </dgm:pt>
    <dgm:pt modelId="{0DEFF2C8-41A5-47D7-A954-FA7243AE17C1}" type="pres">
      <dgm:prSet presAssocID="{46459538-3D1B-48C1-831A-FEBB4DDB1642}" presName="node" presStyleLbl="node1" presStyleIdx="0" presStyleCnt="6">
        <dgm:presLayoutVars>
          <dgm:bulletEnabled val="1"/>
        </dgm:presLayoutVars>
      </dgm:prSet>
      <dgm:spPr/>
      <dgm:t>
        <a:bodyPr/>
        <a:lstStyle/>
        <a:p>
          <a:endParaRPr lang="en-US"/>
        </a:p>
      </dgm:t>
    </dgm:pt>
    <dgm:pt modelId="{2949B157-A561-455D-8EA7-0057713783ED}" type="pres">
      <dgm:prSet presAssocID="{402DB317-2A43-4958-BFA0-3646A711DA26}" presName="sibTrans" presStyleCnt="0"/>
      <dgm:spPr/>
    </dgm:pt>
    <dgm:pt modelId="{7AB2473A-13E8-420A-9BFD-E58967BBF274}" type="pres">
      <dgm:prSet presAssocID="{85ED2EA4-440D-4652-AFC9-B750BCF930DA}" presName="node" presStyleLbl="node1" presStyleIdx="1" presStyleCnt="6" custLinFactY="100000" custLinFactNeighborX="581" custLinFactNeighborY="135918">
        <dgm:presLayoutVars>
          <dgm:bulletEnabled val="1"/>
        </dgm:presLayoutVars>
      </dgm:prSet>
      <dgm:spPr/>
      <dgm:t>
        <a:bodyPr/>
        <a:lstStyle/>
        <a:p>
          <a:endParaRPr lang="en-US"/>
        </a:p>
      </dgm:t>
    </dgm:pt>
    <dgm:pt modelId="{4E773AC0-C0C9-4E57-A13B-9E0071A50E07}" type="pres">
      <dgm:prSet presAssocID="{1BC0CA25-B73D-4283-B4FD-50A57C780C56}" presName="sibTrans" presStyleCnt="0"/>
      <dgm:spPr/>
    </dgm:pt>
    <dgm:pt modelId="{56CA9ABD-479B-4D1B-8B65-46C9EA1722D0}" type="pres">
      <dgm:prSet presAssocID="{470A65FD-36D9-43A6-969C-3059054AA1F7}" presName="node" presStyleLbl="node1" presStyleIdx="2" presStyleCnt="6" custLinFactNeighborX="-1145" custLinFactNeighborY="3069">
        <dgm:presLayoutVars>
          <dgm:bulletEnabled val="1"/>
        </dgm:presLayoutVars>
      </dgm:prSet>
      <dgm:spPr/>
      <dgm:t>
        <a:bodyPr/>
        <a:lstStyle/>
        <a:p>
          <a:endParaRPr lang="en-US"/>
        </a:p>
      </dgm:t>
    </dgm:pt>
    <dgm:pt modelId="{25D991C8-3B94-47DB-A3D0-FEE5DF3A74BF}" type="pres">
      <dgm:prSet presAssocID="{D7CE1629-CC47-41B8-9EAF-78D89E3BD5EB}" presName="sibTrans" presStyleCnt="0"/>
      <dgm:spPr/>
    </dgm:pt>
    <dgm:pt modelId="{31A79283-3714-4107-BE0E-AA0B425F1F7A}" type="pres">
      <dgm:prSet presAssocID="{C9F42E49-EE85-430E-BF92-DAB818AB456C}" presName="node" presStyleLbl="node1" presStyleIdx="3" presStyleCnt="6" custLinFactNeighborX="539" custLinFactNeighborY="-3718">
        <dgm:presLayoutVars>
          <dgm:bulletEnabled val="1"/>
        </dgm:presLayoutVars>
      </dgm:prSet>
      <dgm:spPr/>
      <dgm:t>
        <a:bodyPr/>
        <a:lstStyle/>
        <a:p>
          <a:endParaRPr lang="en-US"/>
        </a:p>
      </dgm:t>
    </dgm:pt>
    <dgm:pt modelId="{68BA636C-40E5-4035-A248-47339F491EF7}" type="pres">
      <dgm:prSet presAssocID="{086B3B87-C485-47A3-BA37-F73D765520E8}" presName="sibTrans" presStyleCnt="0"/>
      <dgm:spPr/>
    </dgm:pt>
    <dgm:pt modelId="{C5880294-F915-4FA9-A457-30CFEB8210C0}" type="pres">
      <dgm:prSet presAssocID="{5526906C-730D-4766-ACCC-1FBAD0289D29}" presName="node" presStyleLbl="node1" presStyleIdx="4" presStyleCnt="6">
        <dgm:presLayoutVars>
          <dgm:bulletEnabled val="1"/>
        </dgm:presLayoutVars>
      </dgm:prSet>
      <dgm:spPr/>
      <dgm:t>
        <a:bodyPr/>
        <a:lstStyle/>
        <a:p>
          <a:endParaRPr lang="en-US"/>
        </a:p>
      </dgm:t>
    </dgm:pt>
    <dgm:pt modelId="{B5F5D0B2-843B-4CC4-B85A-C456FCC6952E}" type="pres">
      <dgm:prSet presAssocID="{886EA955-B444-48F5-87F4-5DC2E81D1336}" presName="sibTrans" presStyleCnt="0"/>
      <dgm:spPr/>
    </dgm:pt>
    <dgm:pt modelId="{31CBD6E1-F985-47CD-81C7-BF2A1224FF42}" type="pres">
      <dgm:prSet presAssocID="{7CEAF0E5-D663-425B-BC45-7ECEE334A5CD}" presName="node" presStyleLbl="node1" presStyleIdx="5" presStyleCnt="6" custLinFactX="-9475" custLinFactY="-16264" custLinFactNeighborX="-100000" custLinFactNeighborY="-100000">
        <dgm:presLayoutVars>
          <dgm:bulletEnabled val="1"/>
        </dgm:presLayoutVars>
      </dgm:prSet>
      <dgm:spPr/>
      <dgm:t>
        <a:bodyPr/>
        <a:lstStyle/>
        <a:p>
          <a:endParaRPr lang="en-US"/>
        </a:p>
      </dgm:t>
    </dgm:pt>
  </dgm:ptLst>
  <dgm:cxnLst>
    <dgm:cxn modelId="{87E1A563-410F-428E-AA5B-7B673EF31F6B}" srcId="{B07EFAC5-28DD-4E9B-B874-981182E50249}" destId="{46459538-3D1B-48C1-831A-FEBB4DDB1642}" srcOrd="0" destOrd="0" parTransId="{DC885A39-2FF1-4F4D-BCF7-13A2BEEB1BC8}" sibTransId="{402DB317-2A43-4958-BFA0-3646A711DA26}"/>
    <dgm:cxn modelId="{8E63807D-4EE1-493C-A9C5-13E2503792E7}" srcId="{B07EFAC5-28DD-4E9B-B874-981182E50249}" destId="{470A65FD-36D9-43A6-969C-3059054AA1F7}" srcOrd="2" destOrd="0" parTransId="{57214DC2-CDF9-41CD-AB8B-07167D8C82FB}" sibTransId="{D7CE1629-CC47-41B8-9EAF-78D89E3BD5EB}"/>
    <dgm:cxn modelId="{0CB04513-4AD4-4C8A-B4DC-A5E9D04E8B19}" type="presOf" srcId="{85ED2EA4-440D-4652-AFC9-B750BCF930DA}" destId="{7AB2473A-13E8-420A-9BFD-E58967BBF274}" srcOrd="0" destOrd="0" presId="urn:microsoft.com/office/officeart/2005/8/layout/default#1"/>
    <dgm:cxn modelId="{0BCF2035-2019-4FE6-A88E-AF7A264ECA13}" type="presOf" srcId="{7CEAF0E5-D663-425B-BC45-7ECEE334A5CD}" destId="{31CBD6E1-F985-47CD-81C7-BF2A1224FF42}" srcOrd="0" destOrd="0" presId="urn:microsoft.com/office/officeart/2005/8/layout/default#1"/>
    <dgm:cxn modelId="{4CA9805B-48C5-4964-8F14-D7F7C44D1050}" srcId="{B07EFAC5-28DD-4E9B-B874-981182E50249}" destId="{5526906C-730D-4766-ACCC-1FBAD0289D29}" srcOrd="4" destOrd="0" parTransId="{5E8F22C0-4125-4000-8B51-EBFC5D201CDC}" sibTransId="{886EA955-B444-48F5-87F4-5DC2E81D1336}"/>
    <dgm:cxn modelId="{27F2703E-6381-4D51-99D3-8CEC46741571}" srcId="{B07EFAC5-28DD-4E9B-B874-981182E50249}" destId="{C9F42E49-EE85-430E-BF92-DAB818AB456C}" srcOrd="3" destOrd="0" parTransId="{F92EF7A9-5595-47A0-9C50-C98AC4B1D453}" sibTransId="{086B3B87-C485-47A3-BA37-F73D765520E8}"/>
    <dgm:cxn modelId="{39C951A6-1E7B-40FA-9A3B-A455C8472365}" srcId="{B07EFAC5-28DD-4E9B-B874-981182E50249}" destId="{85ED2EA4-440D-4652-AFC9-B750BCF930DA}" srcOrd="1" destOrd="0" parTransId="{88E46094-8C99-4BC1-9F4E-89E51884CE60}" sibTransId="{1BC0CA25-B73D-4283-B4FD-50A57C780C56}"/>
    <dgm:cxn modelId="{A8DB46BC-422F-47A3-A849-8B2F1779F996}" type="presOf" srcId="{B07EFAC5-28DD-4E9B-B874-981182E50249}" destId="{BEE7C9A5-D8D8-47C8-8B1D-1A307F1230A8}" srcOrd="0" destOrd="0" presId="urn:microsoft.com/office/officeart/2005/8/layout/default#1"/>
    <dgm:cxn modelId="{59D8F76B-B468-44F8-BD77-8E310D93EB44}" type="presOf" srcId="{C9F42E49-EE85-430E-BF92-DAB818AB456C}" destId="{31A79283-3714-4107-BE0E-AA0B425F1F7A}" srcOrd="0" destOrd="0" presId="urn:microsoft.com/office/officeart/2005/8/layout/default#1"/>
    <dgm:cxn modelId="{25C09281-A37E-48A4-A0C3-36363D3B84F6}" type="presOf" srcId="{5526906C-730D-4766-ACCC-1FBAD0289D29}" destId="{C5880294-F915-4FA9-A457-30CFEB8210C0}" srcOrd="0" destOrd="0" presId="urn:microsoft.com/office/officeart/2005/8/layout/default#1"/>
    <dgm:cxn modelId="{B625FCA4-E7FD-4D65-A750-51035634EE4C}" type="presOf" srcId="{470A65FD-36D9-43A6-969C-3059054AA1F7}" destId="{56CA9ABD-479B-4D1B-8B65-46C9EA1722D0}" srcOrd="0" destOrd="0" presId="urn:microsoft.com/office/officeart/2005/8/layout/default#1"/>
    <dgm:cxn modelId="{20A835BD-76EB-4592-B55B-5FE957FBDE2B}" type="presOf" srcId="{46459538-3D1B-48C1-831A-FEBB4DDB1642}" destId="{0DEFF2C8-41A5-47D7-A954-FA7243AE17C1}" srcOrd="0" destOrd="0" presId="urn:microsoft.com/office/officeart/2005/8/layout/default#1"/>
    <dgm:cxn modelId="{F715609E-F1D9-4543-B2E7-FD2C1E88813C}" srcId="{B07EFAC5-28DD-4E9B-B874-981182E50249}" destId="{7CEAF0E5-D663-425B-BC45-7ECEE334A5CD}" srcOrd="5" destOrd="0" parTransId="{EEE990FB-726F-4717-9D99-2CB273E588CA}" sibTransId="{021CB037-6827-4045-9158-9E55082239A3}"/>
    <dgm:cxn modelId="{8667905D-54E5-464E-A1E4-1162B529B39A}" type="presParOf" srcId="{BEE7C9A5-D8D8-47C8-8B1D-1A307F1230A8}" destId="{0DEFF2C8-41A5-47D7-A954-FA7243AE17C1}" srcOrd="0" destOrd="0" presId="urn:microsoft.com/office/officeart/2005/8/layout/default#1"/>
    <dgm:cxn modelId="{ACF08130-0AEE-49F3-8309-5BAF09F2B789}" type="presParOf" srcId="{BEE7C9A5-D8D8-47C8-8B1D-1A307F1230A8}" destId="{2949B157-A561-455D-8EA7-0057713783ED}" srcOrd="1" destOrd="0" presId="urn:microsoft.com/office/officeart/2005/8/layout/default#1"/>
    <dgm:cxn modelId="{06F97D3C-AD78-428E-B9D0-BEA221D703E3}" type="presParOf" srcId="{BEE7C9A5-D8D8-47C8-8B1D-1A307F1230A8}" destId="{7AB2473A-13E8-420A-9BFD-E58967BBF274}" srcOrd="2" destOrd="0" presId="urn:microsoft.com/office/officeart/2005/8/layout/default#1"/>
    <dgm:cxn modelId="{EBAAF5E7-329F-46EA-B7D5-8A34C644E879}" type="presParOf" srcId="{BEE7C9A5-D8D8-47C8-8B1D-1A307F1230A8}" destId="{4E773AC0-C0C9-4E57-A13B-9E0071A50E07}" srcOrd="3" destOrd="0" presId="urn:microsoft.com/office/officeart/2005/8/layout/default#1"/>
    <dgm:cxn modelId="{9366107C-D6C3-4EFA-BC35-3324AE2A94A0}" type="presParOf" srcId="{BEE7C9A5-D8D8-47C8-8B1D-1A307F1230A8}" destId="{56CA9ABD-479B-4D1B-8B65-46C9EA1722D0}" srcOrd="4" destOrd="0" presId="urn:microsoft.com/office/officeart/2005/8/layout/default#1"/>
    <dgm:cxn modelId="{1C24C18D-C5DB-4B89-98B6-0E73DFE22B78}" type="presParOf" srcId="{BEE7C9A5-D8D8-47C8-8B1D-1A307F1230A8}" destId="{25D991C8-3B94-47DB-A3D0-FEE5DF3A74BF}" srcOrd="5" destOrd="0" presId="urn:microsoft.com/office/officeart/2005/8/layout/default#1"/>
    <dgm:cxn modelId="{41FEA6B9-530B-45C8-8CC8-1D600C1A509E}" type="presParOf" srcId="{BEE7C9A5-D8D8-47C8-8B1D-1A307F1230A8}" destId="{31A79283-3714-4107-BE0E-AA0B425F1F7A}" srcOrd="6" destOrd="0" presId="urn:microsoft.com/office/officeart/2005/8/layout/default#1"/>
    <dgm:cxn modelId="{C227298C-EE6E-4AE9-9519-60EBB119C7FE}" type="presParOf" srcId="{BEE7C9A5-D8D8-47C8-8B1D-1A307F1230A8}" destId="{68BA636C-40E5-4035-A248-47339F491EF7}" srcOrd="7" destOrd="0" presId="urn:microsoft.com/office/officeart/2005/8/layout/default#1"/>
    <dgm:cxn modelId="{5557A7C3-D628-4D2A-B28B-B34C8B91433D}" type="presParOf" srcId="{BEE7C9A5-D8D8-47C8-8B1D-1A307F1230A8}" destId="{C5880294-F915-4FA9-A457-30CFEB8210C0}" srcOrd="8" destOrd="0" presId="urn:microsoft.com/office/officeart/2005/8/layout/default#1"/>
    <dgm:cxn modelId="{6D3098FA-9F8C-46FC-9CD9-825FDB294BD8}" type="presParOf" srcId="{BEE7C9A5-D8D8-47C8-8B1D-1A307F1230A8}" destId="{B5F5D0B2-843B-4CC4-B85A-C456FCC6952E}" srcOrd="9" destOrd="0" presId="urn:microsoft.com/office/officeart/2005/8/layout/default#1"/>
    <dgm:cxn modelId="{12D7AE7D-DA72-4FC1-B9F5-39A26151632D}" type="presParOf" srcId="{BEE7C9A5-D8D8-47C8-8B1D-1A307F1230A8}" destId="{31CBD6E1-F985-47CD-81C7-BF2A1224FF42}"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44A1F-0A49-4923-8829-09FF08B4A42F}"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ZA"/>
        </a:p>
      </dgm:t>
    </dgm:pt>
    <dgm:pt modelId="{63860D9A-7D0A-4254-8D5D-E7F4C2BBD22E}">
      <dgm:prSet/>
      <dgm:spPr/>
      <dgm:t>
        <a:bodyPr/>
        <a:lstStyle/>
        <a:p>
          <a:pPr rtl="0"/>
          <a:r>
            <a:rPr lang="en-US" dirty="0" smtClean="0"/>
            <a:t>Five Bills on Companies, Copyright, Performers’ Protection, Liquor and Gambling Amendment Bills developed for Minister’s approval</a:t>
          </a:r>
          <a:endParaRPr lang="en-US" altLang="en-US" dirty="0" smtClean="0">
            <a:solidFill>
              <a:schemeClr val="tx1"/>
            </a:solidFill>
            <a:latin typeface="Arial" pitchFamily="34" charset="0"/>
            <a:ea typeface="+mn-ea"/>
            <a:cs typeface="Arial" pitchFamily="34" charset="0"/>
          </a:endParaRPr>
        </a:p>
      </dgm:t>
    </dgm:pt>
    <dgm:pt modelId="{B83EE0E6-C490-43A3-B8E6-5987D0733E66}" type="parTrans" cxnId="{DD47E17A-CE67-41F8-B7D7-B69755DF83CC}">
      <dgm:prSet/>
      <dgm:spPr/>
      <dgm:t>
        <a:bodyPr/>
        <a:lstStyle/>
        <a:p>
          <a:endParaRPr lang="en-ZA"/>
        </a:p>
      </dgm:t>
    </dgm:pt>
    <dgm:pt modelId="{6ADCFDD2-290E-40A3-B119-94875BF00F36}" type="sibTrans" cxnId="{DD47E17A-CE67-41F8-B7D7-B69755DF83CC}">
      <dgm:prSet/>
      <dgm:spPr/>
      <dgm:t>
        <a:bodyPr/>
        <a:lstStyle/>
        <a:p>
          <a:endParaRPr lang="en-ZA"/>
        </a:p>
      </dgm:t>
    </dgm:pt>
    <dgm:pt modelId="{25F2CB57-CB08-4423-B8FB-C8426D59242E}">
      <dgm:prSet/>
      <dgm:spPr/>
      <dgm:t>
        <a:bodyPr/>
        <a:lstStyle/>
        <a:p>
          <a:pPr rtl="0"/>
          <a:r>
            <a:rPr lang="en-US" dirty="0" smtClean="0"/>
            <a:t>One monitoring report on implementation of legislation developed for Minister’s approval</a:t>
          </a:r>
          <a:endParaRPr lang="en-US" altLang="en-US" dirty="0" smtClean="0">
            <a:solidFill>
              <a:schemeClr val="tx1"/>
            </a:solidFill>
            <a:latin typeface="Arial" pitchFamily="34" charset="0"/>
            <a:ea typeface="+mn-ea"/>
            <a:cs typeface="Arial" pitchFamily="34" charset="0"/>
          </a:endParaRPr>
        </a:p>
      </dgm:t>
    </dgm:pt>
    <dgm:pt modelId="{D00F1032-1AF0-4E1B-9914-501295510FC3}" type="parTrans" cxnId="{6A12D934-E87A-4FE1-8F42-2A37D78D6507}">
      <dgm:prSet/>
      <dgm:spPr/>
      <dgm:t>
        <a:bodyPr/>
        <a:lstStyle/>
        <a:p>
          <a:endParaRPr lang="en-ZA"/>
        </a:p>
      </dgm:t>
    </dgm:pt>
    <dgm:pt modelId="{22709CCB-5E49-4BB4-AD92-51668AFB405B}" type="sibTrans" cxnId="{6A12D934-E87A-4FE1-8F42-2A37D78D6507}">
      <dgm:prSet/>
      <dgm:spPr/>
      <dgm:t>
        <a:bodyPr/>
        <a:lstStyle/>
        <a:p>
          <a:endParaRPr lang="en-ZA"/>
        </a:p>
      </dgm:t>
    </dgm:pt>
    <dgm:pt modelId="{3E06A6AD-FBEE-48E5-BFFF-9242A9A80B86}" type="pres">
      <dgm:prSet presAssocID="{21244A1F-0A49-4923-8829-09FF08B4A42F}" presName="hierChild1" presStyleCnt="0">
        <dgm:presLayoutVars>
          <dgm:orgChart val="1"/>
          <dgm:chPref val="1"/>
          <dgm:dir/>
          <dgm:animOne val="branch"/>
          <dgm:animLvl val="lvl"/>
          <dgm:resizeHandles/>
        </dgm:presLayoutVars>
      </dgm:prSet>
      <dgm:spPr/>
      <dgm:t>
        <a:bodyPr/>
        <a:lstStyle/>
        <a:p>
          <a:endParaRPr lang="en-US"/>
        </a:p>
      </dgm:t>
    </dgm:pt>
    <dgm:pt modelId="{E6D2EED3-58D3-407F-81A5-D407698CE0C2}" type="pres">
      <dgm:prSet presAssocID="{25F2CB57-CB08-4423-B8FB-C8426D59242E}" presName="hierRoot1" presStyleCnt="0">
        <dgm:presLayoutVars>
          <dgm:hierBranch val="init"/>
        </dgm:presLayoutVars>
      </dgm:prSet>
      <dgm:spPr/>
    </dgm:pt>
    <dgm:pt modelId="{3C51E531-A161-47E8-A08B-F80EEC5B9C68}" type="pres">
      <dgm:prSet presAssocID="{25F2CB57-CB08-4423-B8FB-C8426D59242E}" presName="rootComposite1" presStyleCnt="0"/>
      <dgm:spPr/>
    </dgm:pt>
    <dgm:pt modelId="{D7470AA1-9C33-4EDA-811A-B1BD65220F8C}" type="pres">
      <dgm:prSet presAssocID="{25F2CB57-CB08-4423-B8FB-C8426D59242E}" presName="rootText1" presStyleLbl="node0" presStyleIdx="0" presStyleCnt="2">
        <dgm:presLayoutVars>
          <dgm:chPref val="3"/>
        </dgm:presLayoutVars>
      </dgm:prSet>
      <dgm:spPr/>
      <dgm:t>
        <a:bodyPr/>
        <a:lstStyle/>
        <a:p>
          <a:endParaRPr lang="en-ZA"/>
        </a:p>
      </dgm:t>
    </dgm:pt>
    <dgm:pt modelId="{03A37056-E346-40E0-A07A-05608ACDE007}" type="pres">
      <dgm:prSet presAssocID="{25F2CB57-CB08-4423-B8FB-C8426D59242E}" presName="rootConnector1" presStyleLbl="node1" presStyleIdx="0" presStyleCnt="0"/>
      <dgm:spPr/>
      <dgm:t>
        <a:bodyPr/>
        <a:lstStyle/>
        <a:p>
          <a:endParaRPr lang="en-ZA"/>
        </a:p>
      </dgm:t>
    </dgm:pt>
    <dgm:pt modelId="{2F411B64-0744-400F-B6F0-CB1B2A55EA45}" type="pres">
      <dgm:prSet presAssocID="{25F2CB57-CB08-4423-B8FB-C8426D59242E}" presName="hierChild2" presStyleCnt="0"/>
      <dgm:spPr/>
    </dgm:pt>
    <dgm:pt modelId="{2611E055-11C9-454A-902E-AB01957B9860}" type="pres">
      <dgm:prSet presAssocID="{25F2CB57-CB08-4423-B8FB-C8426D59242E}" presName="hierChild3" presStyleCnt="0"/>
      <dgm:spPr/>
    </dgm:pt>
    <dgm:pt modelId="{F059448C-CAAC-4195-8257-6751B5AF754D}" type="pres">
      <dgm:prSet presAssocID="{63860D9A-7D0A-4254-8D5D-E7F4C2BBD22E}" presName="hierRoot1" presStyleCnt="0">
        <dgm:presLayoutVars>
          <dgm:hierBranch val="init"/>
        </dgm:presLayoutVars>
      </dgm:prSet>
      <dgm:spPr/>
    </dgm:pt>
    <dgm:pt modelId="{F61E5168-B6F0-4086-864A-F8B5763CD22B}" type="pres">
      <dgm:prSet presAssocID="{63860D9A-7D0A-4254-8D5D-E7F4C2BBD22E}" presName="rootComposite1" presStyleCnt="0"/>
      <dgm:spPr/>
    </dgm:pt>
    <dgm:pt modelId="{C106052B-2FDD-4AB8-8D25-178BB52770C6}" type="pres">
      <dgm:prSet presAssocID="{63860D9A-7D0A-4254-8D5D-E7F4C2BBD22E}" presName="rootText1" presStyleLbl="node0" presStyleIdx="1" presStyleCnt="2">
        <dgm:presLayoutVars>
          <dgm:chPref val="3"/>
        </dgm:presLayoutVars>
      </dgm:prSet>
      <dgm:spPr/>
      <dgm:t>
        <a:bodyPr/>
        <a:lstStyle/>
        <a:p>
          <a:endParaRPr lang="en-ZA"/>
        </a:p>
      </dgm:t>
    </dgm:pt>
    <dgm:pt modelId="{CAEC21FF-8E5C-47EC-AD20-20AF2FE8553D}" type="pres">
      <dgm:prSet presAssocID="{63860D9A-7D0A-4254-8D5D-E7F4C2BBD22E}" presName="rootConnector1" presStyleLbl="node1" presStyleIdx="0" presStyleCnt="0"/>
      <dgm:spPr/>
      <dgm:t>
        <a:bodyPr/>
        <a:lstStyle/>
        <a:p>
          <a:endParaRPr lang="en-ZA"/>
        </a:p>
      </dgm:t>
    </dgm:pt>
    <dgm:pt modelId="{F9D421CF-9283-4A47-86A9-32F686CDE344}" type="pres">
      <dgm:prSet presAssocID="{63860D9A-7D0A-4254-8D5D-E7F4C2BBD22E}" presName="hierChild2" presStyleCnt="0"/>
      <dgm:spPr/>
    </dgm:pt>
    <dgm:pt modelId="{237F9E45-0A9E-440C-BE50-1E03CAC2B2F1}" type="pres">
      <dgm:prSet presAssocID="{63860D9A-7D0A-4254-8D5D-E7F4C2BBD22E}" presName="hierChild3" presStyleCnt="0"/>
      <dgm:spPr/>
    </dgm:pt>
  </dgm:ptLst>
  <dgm:cxnLst>
    <dgm:cxn modelId="{87A98BBF-D634-4419-AD84-15C12792B55C}" type="presOf" srcId="{21244A1F-0A49-4923-8829-09FF08B4A42F}" destId="{3E06A6AD-FBEE-48E5-BFFF-9242A9A80B86}" srcOrd="0" destOrd="0" presId="urn:microsoft.com/office/officeart/2005/8/layout/orgChart1"/>
    <dgm:cxn modelId="{56EABC17-E267-4D83-881B-F0E9A9A62A92}" type="presOf" srcId="{25F2CB57-CB08-4423-B8FB-C8426D59242E}" destId="{D7470AA1-9C33-4EDA-811A-B1BD65220F8C}" srcOrd="0" destOrd="0" presId="urn:microsoft.com/office/officeart/2005/8/layout/orgChart1"/>
    <dgm:cxn modelId="{6A12D934-E87A-4FE1-8F42-2A37D78D6507}" srcId="{21244A1F-0A49-4923-8829-09FF08B4A42F}" destId="{25F2CB57-CB08-4423-B8FB-C8426D59242E}" srcOrd="0" destOrd="0" parTransId="{D00F1032-1AF0-4E1B-9914-501295510FC3}" sibTransId="{22709CCB-5E49-4BB4-AD92-51668AFB405B}"/>
    <dgm:cxn modelId="{DB0F1C19-3CA3-4FA9-A55C-3F7E0910CADE}" type="presOf" srcId="{63860D9A-7D0A-4254-8D5D-E7F4C2BBD22E}" destId="{CAEC21FF-8E5C-47EC-AD20-20AF2FE8553D}" srcOrd="1" destOrd="0" presId="urn:microsoft.com/office/officeart/2005/8/layout/orgChart1"/>
    <dgm:cxn modelId="{DD47E17A-CE67-41F8-B7D7-B69755DF83CC}" srcId="{21244A1F-0A49-4923-8829-09FF08B4A42F}" destId="{63860D9A-7D0A-4254-8D5D-E7F4C2BBD22E}" srcOrd="1" destOrd="0" parTransId="{B83EE0E6-C490-43A3-B8E6-5987D0733E66}" sibTransId="{6ADCFDD2-290E-40A3-B119-94875BF00F36}"/>
    <dgm:cxn modelId="{0B8F89D3-80F0-454E-9F54-4F46595020EB}" type="presOf" srcId="{25F2CB57-CB08-4423-B8FB-C8426D59242E}" destId="{03A37056-E346-40E0-A07A-05608ACDE007}" srcOrd="1" destOrd="0" presId="urn:microsoft.com/office/officeart/2005/8/layout/orgChart1"/>
    <dgm:cxn modelId="{321603EC-C5F1-47B8-B64F-8A52CE8E3D80}" type="presOf" srcId="{63860D9A-7D0A-4254-8D5D-E7F4C2BBD22E}" destId="{C106052B-2FDD-4AB8-8D25-178BB52770C6}" srcOrd="0" destOrd="0" presId="urn:microsoft.com/office/officeart/2005/8/layout/orgChart1"/>
    <dgm:cxn modelId="{FFAC6B98-4932-4128-9774-7C74AB007C2F}" type="presParOf" srcId="{3E06A6AD-FBEE-48E5-BFFF-9242A9A80B86}" destId="{E6D2EED3-58D3-407F-81A5-D407698CE0C2}" srcOrd="0" destOrd="0" presId="urn:microsoft.com/office/officeart/2005/8/layout/orgChart1"/>
    <dgm:cxn modelId="{26EAA6EC-C45E-4251-8500-113DA98D763B}" type="presParOf" srcId="{E6D2EED3-58D3-407F-81A5-D407698CE0C2}" destId="{3C51E531-A161-47E8-A08B-F80EEC5B9C68}" srcOrd="0" destOrd="0" presId="urn:microsoft.com/office/officeart/2005/8/layout/orgChart1"/>
    <dgm:cxn modelId="{20154801-68C4-4B9C-B5A3-3A6C64881C91}" type="presParOf" srcId="{3C51E531-A161-47E8-A08B-F80EEC5B9C68}" destId="{D7470AA1-9C33-4EDA-811A-B1BD65220F8C}" srcOrd="0" destOrd="0" presId="urn:microsoft.com/office/officeart/2005/8/layout/orgChart1"/>
    <dgm:cxn modelId="{CBD2022F-0425-43D4-A7AD-5F2100AD0AEF}" type="presParOf" srcId="{3C51E531-A161-47E8-A08B-F80EEC5B9C68}" destId="{03A37056-E346-40E0-A07A-05608ACDE007}" srcOrd="1" destOrd="0" presId="urn:microsoft.com/office/officeart/2005/8/layout/orgChart1"/>
    <dgm:cxn modelId="{7CE1FBC9-E12B-491E-B3D0-AAE7D0005D70}" type="presParOf" srcId="{E6D2EED3-58D3-407F-81A5-D407698CE0C2}" destId="{2F411B64-0744-400F-B6F0-CB1B2A55EA45}" srcOrd="1" destOrd="0" presId="urn:microsoft.com/office/officeart/2005/8/layout/orgChart1"/>
    <dgm:cxn modelId="{C5AF1290-155D-4F37-A0C9-5552F1591499}" type="presParOf" srcId="{E6D2EED3-58D3-407F-81A5-D407698CE0C2}" destId="{2611E055-11C9-454A-902E-AB01957B9860}" srcOrd="2" destOrd="0" presId="urn:microsoft.com/office/officeart/2005/8/layout/orgChart1"/>
    <dgm:cxn modelId="{3CE619D3-02DF-4F56-AF68-F6FAD2FA0D9C}" type="presParOf" srcId="{3E06A6AD-FBEE-48E5-BFFF-9242A9A80B86}" destId="{F059448C-CAAC-4195-8257-6751B5AF754D}" srcOrd="1" destOrd="0" presId="urn:microsoft.com/office/officeart/2005/8/layout/orgChart1"/>
    <dgm:cxn modelId="{9EC2A832-2146-4D96-955E-783B09A83596}" type="presParOf" srcId="{F059448C-CAAC-4195-8257-6751B5AF754D}" destId="{F61E5168-B6F0-4086-864A-F8B5763CD22B}" srcOrd="0" destOrd="0" presId="urn:microsoft.com/office/officeart/2005/8/layout/orgChart1"/>
    <dgm:cxn modelId="{CB75B55C-4FD9-48EE-A554-1902094BAC26}" type="presParOf" srcId="{F61E5168-B6F0-4086-864A-F8B5763CD22B}" destId="{C106052B-2FDD-4AB8-8D25-178BB52770C6}" srcOrd="0" destOrd="0" presId="urn:microsoft.com/office/officeart/2005/8/layout/orgChart1"/>
    <dgm:cxn modelId="{F5ECA1D5-359C-49E6-A530-487C5421CFB9}" type="presParOf" srcId="{F61E5168-B6F0-4086-864A-F8B5763CD22B}" destId="{CAEC21FF-8E5C-47EC-AD20-20AF2FE8553D}" srcOrd="1" destOrd="0" presId="urn:microsoft.com/office/officeart/2005/8/layout/orgChart1"/>
    <dgm:cxn modelId="{290F11BB-4158-426B-B93D-B7FE4F6F9D9C}" type="presParOf" srcId="{F059448C-CAAC-4195-8257-6751B5AF754D}" destId="{F9D421CF-9283-4A47-86A9-32F686CDE344}" srcOrd="1" destOrd="0" presId="urn:microsoft.com/office/officeart/2005/8/layout/orgChart1"/>
    <dgm:cxn modelId="{73FEDE0C-5429-4D01-AD0D-73A952F7935E}" type="presParOf" srcId="{F059448C-CAAC-4195-8257-6751B5AF754D}" destId="{237F9E45-0A9E-440C-BE50-1E03CAC2B2F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0.00284</cdr:x>
      <cdr:y>0.90016</cdr:y>
    </cdr:from>
    <cdr:to>
      <cdr:x>0.56227</cdr:x>
      <cdr:y>1</cdr:y>
    </cdr:to>
    <cdr:sp macro="" textlink="">
      <cdr:nvSpPr>
        <cdr:cNvPr id="2" name="TextBox 1"/>
        <cdr:cNvSpPr txBox="1"/>
      </cdr:nvSpPr>
      <cdr:spPr>
        <a:xfrm xmlns:a="http://schemas.openxmlformats.org/drawingml/2006/main">
          <a:off x="17496" y="2634512"/>
          <a:ext cx="3440836" cy="2922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ZA" sz="900" b="1" i="1" dirty="0">
              <a:latin typeface="Arial" panose="020B0604020202020204" pitchFamily="34" charset="0"/>
              <a:cs typeface="Arial" panose="020B0604020202020204" pitchFamily="34" charset="0"/>
            </a:rPr>
            <a:t>Source: </a:t>
          </a:r>
          <a:r>
            <a:rPr lang="en-ZA" sz="900" b="1" i="1" dirty="0" err="1">
              <a:latin typeface="Arial" panose="020B0604020202020204" pitchFamily="34" charset="0"/>
              <a:cs typeface="Arial" panose="020B0604020202020204" pitchFamily="34" charset="0"/>
            </a:rPr>
            <a:t>StatsSA</a:t>
          </a:r>
          <a:endParaRPr lang="en-ZA" sz="900" b="1" i="1">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0.93528</cdr:y>
    </cdr:from>
    <cdr:to>
      <cdr:x>0.27876</cdr:x>
      <cdr:y>0.9981</cdr:y>
    </cdr:to>
    <cdr:sp macro="" textlink="">
      <cdr:nvSpPr>
        <cdr:cNvPr id="2" name="TextBox 1"/>
        <cdr:cNvSpPr txBox="1"/>
      </cdr:nvSpPr>
      <cdr:spPr>
        <a:xfrm xmlns:a="http://schemas.openxmlformats.org/drawingml/2006/main">
          <a:off x="0" y="2915454"/>
          <a:ext cx="1745672" cy="1958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900" b="1" i="1" dirty="0">
              <a:latin typeface="Arial" panose="020B0604020202020204" pitchFamily="34" charset="0"/>
              <a:cs typeface="Arial" panose="020B0604020202020204" pitchFamily="34" charset="0"/>
            </a:rPr>
            <a:t>Source: Data &amp; Graph-the </a:t>
          </a:r>
          <a:r>
            <a:rPr lang="en-ZA" sz="900" b="1" i="1" dirty="0" err="1">
              <a:latin typeface="Arial" panose="020B0604020202020204" pitchFamily="34" charset="0"/>
              <a:cs typeface="Arial" panose="020B0604020202020204" pitchFamily="34" charset="0"/>
            </a:rPr>
            <a:t>dti</a:t>
          </a:r>
          <a:endParaRPr lang="en-ZA" sz="900" b="1" i="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0.01316</cdr:x>
      <cdr:y>0.21417</cdr:y>
    </cdr:from>
    <cdr:to>
      <cdr:x>0.05707</cdr:x>
      <cdr:y>0.42703</cdr:y>
    </cdr:to>
    <cdr:sp macro="" textlink="">
      <cdr:nvSpPr>
        <cdr:cNvPr id="2" name="TextBox 1"/>
        <cdr:cNvSpPr txBox="1"/>
      </cdr:nvSpPr>
      <cdr:spPr>
        <a:xfrm xmlns:a="http://schemas.openxmlformats.org/drawingml/2006/main">
          <a:off x="80211" y="782053"/>
          <a:ext cx="270710" cy="761999"/>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r>
            <a:rPr lang="en-ZA" sz="800" b="1" dirty="0">
              <a:latin typeface="Arial" panose="020B0604020202020204" pitchFamily="34" charset="0"/>
              <a:cs typeface="Arial" panose="020B0604020202020204" pitchFamily="34" charset="0"/>
            </a:rPr>
            <a:t>R'000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793FB6-1469-42EF-B45D-AA0F13303954}" type="datetimeFigureOut">
              <a:rPr lang="en-ZA" smtClean="0"/>
              <a:pPr/>
              <a:t>2017/09/13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FF9668E-DD03-42CA-89F3-6A5BD2E95FBC}" type="slidenum">
              <a:rPr lang="en-ZA" smtClean="0"/>
              <a:pPr/>
              <a:t>‹#›</a:t>
            </a:fld>
            <a:endParaRPr lang="en-ZA"/>
          </a:p>
        </p:txBody>
      </p:sp>
    </p:spTree>
    <p:extLst>
      <p:ext uri="{BB962C8B-B14F-4D97-AF65-F5344CB8AC3E}">
        <p14:creationId xmlns:p14="http://schemas.microsoft.com/office/powerpoint/2010/main" xmlns="" val="50447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FF9668E-DD03-42CA-89F3-6A5BD2E95FBC}" type="slidenum">
              <a:rPr lang="en-ZA" smtClean="0"/>
              <a:pPr/>
              <a:t>26</a:t>
            </a:fld>
            <a:endParaRPr lang="en-ZA"/>
          </a:p>
        </p:txBody>
      </p:sp>
    </p:spTree>
    <p:extLst>
      <p:ext uri="{BB962C8B-B14F-4D97-AF65-F5344CB8AC3E}">
        <p14:creationId xmlns:p14="http://schemas.microsoft.com/office/powerpoint/2010/main" xmlns="" val="136409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FF9668E-DD03-42CA-89F3-6A5BD2E95FBC}" type="slidenum">
              <a:rPr lang="en-ZA" smtClean="0"/>
              <a:pPr/>
              <a:t>29</a:t>
            </a:fld>
            <a:endParaRPr lang="en-ZA"/>
          </a:p>
        </p:txBody>
      </p:sp>
    </p:spTree>
    <p:extLst>
      <p:ext uri="{BB962C8B-B14F-4D97-AF65-F5344CB8AC3E}">
        <p14:creationId xmlns:p14="http://schemas.microsoft.com/office/powerpoint/2010/main" xmlns="" val="277294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FF9668E-DD03-42CA-89F3-6A5BD2E95FBC}" type="slidenum">
              <a:rPr lang="en-ZA" smtClean="0"/>
              <a:pPr/>
              <a:t>30</a:t>
            </a:fld>
            <a:endParaRPr lang="en-ZA"/>
          </a:p>
        </p:txBody>
      </p:sp>
    </p:spTree>
    <p:extLst>
      <p:ext uri="{BB962C8B-B14F-4D97-AF65-F5344CB8AC3E}">
        <p14:creationId xmlns:p14="http://schemas.microsoft.com/office/powerpoint/2010/main" xmlns="" val="340835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9668E-DD03-42CA-89F3-6A5BD2E95FBC}" type="slidenum">
              <a:rPr lang="en-ZA" smtClean="0"/>
              <a:pPr/>
              <a:t>43</a:t>
            </a:fld>
            <a:endParaRPr lang="en-ZA"/>
          </a:p>
        </p:txBody>
      </p:sp>
    </p:spTree>
    <p:extLst>
      <p:ext uri="{BB962C8B-B14F-4D97-AF65-F5344CB8AC3E}">
        <p14:creationId xmlns:p14="http://schemas.microsoft.com/office/powerpoint/2010/main" xmlns="" val="483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F9668E-DD03-42CA-89F3-6A5BD2E95FBC}" type="slidenum">
              <a:rPr lang="en-ZA" smtClean="0"/>
              <a:pPr/>
              <a:t>45</a:t>
            </a:fld>
            <a:endParaRPr lang="en-ZA"/>
          </a:p>
        </p:txBody>
      </p:sp>
    </p:spTree>
    <p:extLst>
      <p:ext uri="{BB962C8B-B14F-4D97-AF65-F5344CB8AC3E}">
        <p14:creationId xmlns:p14="http://schemas.microsoft.com/office/powerpoint/2010/main" xmlns="" val="256780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FF9668E-DD03-42CA-89F3-6A5BD2E95FBC}" type="slidenum">
              <a:rPr lang="en-ZA" smtClean="0"/>
              <a:pPr/>
              <a:t>47</a:t>
            </a:fld>
            <a:endParaRPr lang="en-ZA"/>
          </a:p>
        </p:txBody>
      </p:sp>
    </p:spTree>
    <p:extLst>
      <p:ext uri="{BB962C8B-B14F-4D97-AF65-F5344CB8AC3E}">
        <p14:creationId xmlns:p14="http://schemas.microsoft.com/office/powerpoint/2010/main" xmlns="" val="315373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BF0E8-C3F0-4570-9B50-96FD3E221E65}" type="slidenum">
              <a:rPr lang="en-US">
                <a:solidFill>
                  <a:prstClr val="black"/>
                </a:solidFill>
              </a:rPr>
              <a:pPr/>
              <a:t>48</a:t>
            </a:fld>
            <a:endParaRPr lang="en-US">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241714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fld id="{F332B355-8296-48CF-A0A4-26A52966C79D}" type="datetimeFigureOut">
              <a:rPr lang="en-ZA">
                <a:solidFill>
                  <a:srgbClr val="000000"/>
                </a:solidFill>
                <a:cs typeface="Arial" charset="0"/>
              </a:rPr>
              <a:pPr/>
              <a:t>2017/09/13</a:t>
            </a:fld>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320215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08921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fld id="{F332B355-8296-48CF-A0A4-26A52966C79D}" type="datetimeFigureOut">
              <a:rPr lang="en-ZA">
                <a:solidFill>
                  <a:srgbClr val="000000"/>
                </a:solidFill>
                <a:cs typeface="Arial" charset="0"/>
              </a:rPr>
              <a:pPr/>
              <a:t>2017/09/13</a:t>
            </a:fld>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333508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p>
            <a:fld id="{18C41217-AF33-4994-B216-CF38FA1C9BA7}" type="slidenum">
              <a:rPr lang="en-ZA" smtClean="0"/>
              <a:pPr/>
              <a:t>‹#›</a:t>
            </a:fld>
            <a:endParaRPr lang="en-ZA" dirty="0"/>
          </a:p>
        </p:txBody>
      </p:sp>
      <p:sp>
        <p:nvSpPr>
          <p:cNvPr id="5" name="Text Placeholder 4"/>
          <p:cNvSpPr>
            <a:spLocks noGrp="1"/>
          </p:cNvSpPr>
          <p:nvPr>
            <p:ph type="body" sz="quarter" idx="11"/>
          </p:nvPr>
        </p:nvSpPr>
        <p:spPr>
          <a:xfrm>
            <a:off x="0" y="1676400"/>
            <a:ext cx="4724400" cy="4572000"/>
          </a:xfrm>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Tree>
    <p:extLst>
      <p:ext uri="{BB962C8B-B14F-4D97-AF65-F5344CB8AC3E}">
        <p14:creationId xmlns:p14="http://schemas.microsoft.com/office/powerpoint/2010/main" xmlns="" val="283584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Franklin Gothic Book"/>
              <a:ea typeface="+mn-ea"/>
              <a:cs typeface="Arial" charset="0"/>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dirty="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757784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381757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Right Triangle 6"/>
          <p:cNvSpPr/>
          <p:nvPr userDrawn="1"/>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425321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25689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2"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12395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338662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168" y="5870448"/>
            <a:ext cx="2176272" cy="20116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Franklin Gothic Book"/>
              <a:ea typeface="+mn-ea"/>
              <a:cs typeface="Arial" charset="0"/>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51627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xmlns="" val="181204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434342"/>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434342"/>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434342"/>
              </a:solidFill>
              <a:effectLst/>
              <a:uLnTx/>
              <a:uFillTx/>
              <a:latin typeface="Franklin Gothic Book"/>
              <a:ea typeface="+mn-ea"/>
              <a:cs typeface="+mn-cs"/>
            </a:endParaRPr>
          </a:p>
        </p:txBody>
      </p:sp>
    </p:spTree>
    <p:extLst>
      <p:ext uri="{BB962C8B-B14F-4D97-AF65-F5344CB8AC3E}">
        <p14:creationId xmlns:p14="http://schemas.microsoft.com/office/powerpoint/2010/main" xmlns="" val="108067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958355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697651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Franklin Gothic Book"/>
              <a:ea typeface="+mn-ea"/>
              <a:cs typeface="Arial" charset="0"/>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1294650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Franklin Gothic Book"/>
              <a:ea typeface="+mn-ea"/>
              <a:cs typeface="Arial" charset="0"/>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dirty="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4158884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641298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Right Triangle 6"/>
          <p:cNvSpPr/>
          <p:nvPr userDrawn="1"/>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819399" y="1726739"/>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096846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82073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2"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901616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71153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userDrawn="1"/>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490121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168" y="5870448"/>
            <a:ext cx="2176272" cy="20116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Franklin Gothic Book"/>
              <a:ea typeface="+mn-ea"/>
              <a:cs typeface="Arial" charset="0"/>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761158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784930" y="1576105"/>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434342"/>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434342"/>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434342"/>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434342"/>
              </a:solidFill>
              <a:effectLst/>
              <a:uLnTx/>
              <a:uFillTx/>
              <a:latin typeface="Franklin Gothic Book"/>
              <a:ea typeface="+mn-ea"/>
              <a:cs typeface="+mn-cs"/>
            </a:endParaRPr>
          </a:p>
        </p:txBody>
      </p:sp>
    </p:spTree>
    <p:extLst>
      <p:ext uri="{BB962C8B-B14F-4D97-AF65-F5344CB8AC3E}">
        <p14:creationId xmlns:p14="http://schemas.microsoft.com/office/powerpoint/2010/main" xmlns="" val="17918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0" name="Freeform 9"/>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3982800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36747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Franklin Gothic Book"/>
              <a:ea typeface="+mn-ea"/>
              <a:cs typeface="Arial" charset="0"/>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569193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C41217-AF33-4994-B216-CF38FA1C9BA7}"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 Placeholder 4"/>
          <p:cNvSpPr>
            <a:spLocks noGrp="1"/>
          </p:cNvSpPr>
          <p:nvPr>
            <p:ph type="body" sz="quarter" idx="11"/>
          </p:nvPr>
        </p:nvSpPr>
        <p:spPr>
          <a:xfrm>
            <a:off x="0" y="1676400"/>
            <a:ext cx="4724400" cy="4572000"/>
          </a:xfrm>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Tree>
    <p:extLst>
      <p:ext uri="{BB962C8B-B14F-4D97-AF65-F5344CB8AC3E}">
        <p14:creationId xmlns:p14="http://schemas.microsoft.com/office/powerpoint/2010/main" xmlns="" val="2834185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Franklin Gothic Book"/>
              <a:ea typeface="+mn-ea"/>
              <a:cs typeface="Arial" charset="0"/>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dirty="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289090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59691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Right Triangle 6"/>
          <p:cNvSpPr/>
          <p:nvPr userDrawn="1"/>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819399" y="1726739"/>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548341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9290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0224508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2"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198076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722974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168" y="5870448"/>
            <a:ext cx="2176272" cy="20116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Franklin Gothic Book"/>
              <a:ea typeface="+mn-ea"/>
              <a:cs typeface="Arial" charset="0"/>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550970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784930" y="1576105"/>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434342"/>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434342"/>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434342"/>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434342"/>
              </a:solidFill>
              <a:effectLst/>
              <a:uLnTx/>
              <a:uFillTx/>
              <a:latin typeface="Franklin Gothic Book"/>
              <a:ea typeface="+mn-ea"/>
              <a:cs typeface="+mn-cs"/>
            </a:endParaRPr>
          </a:p>
        </p:txBody>
      </p:sp>
    </p:spTree>
    <p:extLst>
      <p:ext uri="{BB962C8B-B14F-4D97-AF65-F5344CB8AC3E}">
        <p14:creationId xmlns:p14="http://schemas.microsoft.com/office/powerpoint/2010/main" xmlns="" val="1384239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0" name="Freeform 9"/>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104433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825720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Franklin Gothic Book"/>
              <a:ea typeface="+mn-ea"/>
              <a:cs typeface="Arial" charset="0"/>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mn-cs"/>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3720587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C41217-AF33-4994-B216-CF38FA1C9BA7}"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 Placeholder 4"/>
          <p:cNvSpPr>
            <a:spLocks noGrp="1"/>
          </p:cNvSpPr>
          <p:nvPr>
            <p:ph type="body" sz="quarter" idx="11"/>
          </p:nvPr>
        </p:nvSpPr>
        <p:spPr>
          <a:xfrm>
            <a:off x="0" y="1676400"/>
            <a:ext cx="4724400" cy="4572000"/>
          </a:xfrm>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Tree>
    <p:extLst>
      <p:ext uri="{BB962C8B-B14F-4D97-AF65-F5344CB8AC3E}">
        <p14:creationId xmlns:p14="http://schemas.microsoft.com/office/powerpoint/2010/main" xmlns="" val="273297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E71412C-9B9C-447F-B548-61EF3FD6F2EC}" type="slidenum">
              <a:rPr lang="en-ZA" smtClean="0"/>
              <a:pPr/>
              <a:t>‹#›</a:t>
            </a:fld>
            <a:endParaRPr lang="en-ZA"/>
          </a:p>
        </p:txBody>
      </p:sp>
      <p:sp>
        <p:nvSpPr>
          <p:cNvPr id="12"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18150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382931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168" y="5870448"/>
            <a:ext cx="2176272" cy="201168"/>
          </a:xfrm>
          <a:prstGeom prst="rect">
            <a:avLst/>
          </a:prstGeom>
        </p:spPr>
        <p:txBody>
          <a:bodyPr/>
          <a:lstStyle/>
          <a:p>
            <a:fld id="{F332B355-8296-48CF-A0A4-26A52966C79D}" type="datetimeFigureOut">
              <a:rPr lang="en-ZA">
                <a:solidFill>
                  <a:srgbClr val="000000"/>
                </a:solidFill>
                <a:cs typeface="Arial" charset="0"/>
              </a:rPr>
              <a:pPr/>
              <a:t>2017/09/13</a:t>
            </a:fld>
            <a:endParaRPr lang="en-ZA">
              <a:solidFill>
                <a:srgbClr val="000000"/>
              </a:solidFill>
              <a:cs typeface="Arial" charset="0"/>
            </a:endParaRPr>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162025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ZA">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E71412C-9B9C-447F-B548-61EF3FD6F2EC}" type="slidenum">
              <a:rPr lang="en-ZA" smtClean="0">
                <a:solidFill>
                  <a:srgbClr val="434342"/>
                </a:solidFill>
              </a:rPr>
              <a:pPr/>
              <a:t>‹#›</a:t>
            </a:fld>
            <a:endParaRPr lang="en-ZA">
              <a:solidFill>
                <a:srgbClr val="434342"/>
              </a:solidFill>
            </a:endParaRPr>
          </a:p>
        </p:txBody>
      </p:sp>
    </p:spTree>
    <p:extLst>
      <p:ext uri="{BB962C8B-B14F-4D97-AF65-F5344CB8AC3E}">
        <p14:creationId xmlns:p14="http://schemas.microsoft.com/office/powerpoint/2010/main" xmlns="" val="34391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255135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4317"/>
            <a:ext cx="3574257" cy="9036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1250" y="0"/>
            <a:ext cx="9132749" cy="5486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692696"/>
            <a:ext cx="91440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ZA">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E71412C-9B9C-447F-B548-61EF3FD6F2EC}" type="slidenum">
              <a:rPr lang="en-ZA" smtClean="0">
                <a:cs typeface="Arial" charset="0"/>
              </a:rPr>
              <a:pPr/>
              <a:t>‹#›</a:t>
            </a:fld>
            <a:endParaRPr lang="en-ZA" dirty="0">
              <a:cs typeface="Arial" charset="0"/>
            </a:endParaRPr>
          </a:p>
        </p:txBody>
      </p:sp>
    </p:spTree>
    <p:extLst>
      <p:ext uri="{BB962C8B-B14F-4D97-AF65-F5344CB8AC3E}">
        <p14:creationId xmlns:p14="http://schemas.microsoft.com/office/powerpoint/2010/main" xmlns="" val="279956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4317"/>
            <a:ext cx="3574257" cy="9036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Placeholder 1"/>
          <p:cNvSpPr>
            <a:spLocks noGrp="1"/>
          </p:cNvSpPr>
          <p:nvPr>
            <p:ph type="title"/>
          </p:nvPr>
        </p:nvSpPr>
        <p:spPr>
          <a:xfrm>
            <a:off x="11250" y="0"/>
            <a:ext cx="9132749" cy="5486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692696"/>
            <a:ext cx="91440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all" spc="200" normalizeH="0" baseline="0" noProof="0">
              <a:ln>
                <a:noFill/>
              </a:ln>
              <a:solidFill>
                <a:srgbClr val="FFFFFF"/>
              </a:solidFill>
              <a:effectLst/>
              <a:uLnTx/>
              <a:uFillTx/>
              <a:latin typeface="Franklin Gothic Book"/>
              <a:ea typeface="+mn-ea"/>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Arial" charset="0"/>
            </a:endParaRPr>
          </a:p>
        </p:txBody>
      </p:sp>
    </p:spTree>
    <p:extLst>
      <p:ext uri="{BB962C8B-B14F-4D97-AF65-F5344CB8AC3E}">
        <p14:creationId xmlns:p14="http://schemas.microsoft.com/office/powerpoint/2010/main" xmlns="" val="23448648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954317"/>
            <a:ext cx="3574257" cy="9036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Placeholder 1"/>
          <p:cNvSpPr>
            <a:spLocks noGrp="1"/>
          </p:cNvSpPr>
          <p:nvPr>
            <p:ph type="title"/>
          </p:nvPr>
        </p:nvSpPr>
        <p:spPr>
          <a:xfrm>
            <a:off x="11250" y="0"/>
            <a:ext cx="9132749" cy="5486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692696"/>
            <a:ext cx="91440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Arial" charset="0"/>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Arial" charset="0"/>
            </a:endParaRPr>
          </a:p>
        </p:txBody>
      </p:sp>
    </p:spTree>
    <p:extLst>
      <p:ext uri="{BB962C8B-B14F-4D97-AF65-F5344CB8AC3E}">
        <p14:creationId xmlns:p14="http://schemas.microsoft.com/office/powerpoint/2010/main" xmlns="" val="18801394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954317"/>
            <a:ext cx="3574257" cy="9036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Title Placeholder 1"/>
          <p:cNvSpPr>
            <a:spLocks noGrp="1"/>
          </p:cNvSpPr>
          <p:nvPr>
            <p:ph type="title"/>
          </p:nvPr>
        </p:nvSpPr>
        <p:spPr>
          <a:xfrm>
            <a:off x="11250" y="0"/>
            <a:ext cx="9132749" cy="5486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692696"/>
            <a:ext cx="91440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all" spc="200" normalizeH="0" baseline="0" noProof="0" smtClean="0">
                <a:ln>
                  <a:noFill/>
                </a:ln>
                <a:solidFill>
                  <a:srgbClr val="FFFFFF"/>
                </a:solidFill>
                <a:effectLst/>
                <a:uLnTx/>
                <a:uFillTx/>
                <a:latin typeface="Franklin Gothic Book"/>
                <a:ea typeface="+mn-ea"/>
                <a:cs typeface="Arial" charset="0"/>
              </a:rPr>
              <a:t>Confidential </a:t>
            </a:r>
            <a:endParaRPr kumimoji="0" lang="en-ZA" sz="1000" b="0" i="0" u="none" strike="noStrike" kern="1200" cap="all" spc="200" normalizeH="0" baseline="0" noProof="0">
              <a:ln>
                <a:noFill/>
              </a:ln>
              <a:solidFill>
                <a:srgbClr val="FFFFFF"/>
              </a:solidFill>
              <a:effectLst/>
              <a:uLnTx/>
              <a:uFillTx/>
              <a:latin typeface="Franklin Gothic Book"/>
              <a:ea typeface="+mn-ea"/>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Arial" charset="0"/>
            </a:endParaRPr>
          </a:p>
        </p:txBody>
      </p:sp>
    </p:spTree>
    <p:extLst>
      <p:ext uri="{BB962C8B-B14F-4D97-AF65-F5344CB8AC3E}">
        <p14:creationId xmlns:p14="http://schemas.microsoft.com/office/powerpoint/2010/main" xmlns="" val="42800074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tique Olive CompactPS"/>
                <a:cs typeface="Arial" pitchFamily="34" charset="0"/>
              </a:rPr>
              <a:t>Presentation Outline</a:t>
            </a:r>
            <a:endParaRPr lang="en-ZA" dirty="0"/>
          </a:p>
        </p:txBody>
      </p:sp>
      <p:sp>
        <p:nvSpPr>
          <p:cNvPr id="7"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1</a:t>
            </a:fld>
            <a:endParaRPr lang="en-ZA" dirty="0"/>
          </a:p>
        </p:txBody>
      </p:sp>
      <p:sp>
        <p:nvSpPr>
          <p:cNvPr id="8" name="Content Placeholder 7"/>
          <p:cNvSpPr txBox="1">
            <a:spLocks noGrp="1"/>
          </p:cNvSpPr>
          <p:nvPr>
            <p:ph idx="1"/>
          </p:nvPr>
        </p:nvSpPr>
        <p:spPr>
          <a:xfrm>
            <a:off x="539552" y="692696"/>
            <a:ext cx="8280920" cy="423705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effectLst>
                  <a:outerShdw blurRad="38100" dist="38100" dir="2700000" algn="tl">
                    <a:srgbClr val="000000">
                      <a:alpha val="43137"/>
                    </a:srgbClr>
                  </a:outerShdw>
                </a:effectLst>
              </a:rPr>
              <a:t>Presentation to the Portfolio Committee on Trade and Industry </a:t>
            </a: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the </a:t>
            </a:r>
            <a:r>
              <a:rPr lang="en-US" sz="2400" b="1" dirty="0" err="1" smtClean="0">
                <a:effectLst>
                  <a:outerShdw blurRad="38100" dist="38100" dir="2700000" algn="tl">
                    <a:srgbClr val="000000">
                      <a:alpha val="43137"/>
                    </a:srgbClr>
                  </a:outerShdw>
                </a:effectLst>
              </a:rPr>
              <a:t>dti</a:t>
            </a:r>
            <a:r>
              <a:rPr lang="en-US" sz="2400" b="1" dirty="0" smtClean="0">
                <a:effectLst>
                  <a:outerShdw blurRad="38100" dist="38100" dir="2700000" algn="tl">
                    <a:srgbClr val="000000">
                      <a:alpha val="43137"/>
                    </a:srgbClr>
                  </a:outerShdw>
                </a:effectLst>
              </a:rPr>
              <a:t> </a:t>
            </a:r>
          </a:p>
          <a:p>
            <a:pPr algn="ctr"/>
            <a:r>
              <a:rPr lang="en-US" sz="2400" b="1" dirty="0" smtClean="0">
                <a:effectLst>
                  <a:outerShdw blurRad="38100" dist="38100" dir="2700000" algn="tl">
                    <a:srgbClr val="000000">
                      <a:alpha val="43137"/>
                    </a:srgbClr>
                  </a:outerShdw>
                </a:effectLst>
              </a:rPr>
              <a:t>Annual Report 2016-17 Presentation </a:t>
            </a:r>
          </a:p>
          <a:p>
            <a:pPr algn="ctr"/>
            <a:endParaRPr lang="en-US" sz="2400" b="1" dirty="0" smtClean="0">
              <a:effectLst>
                <a:outerShdw blurRad="38100" dist="38100" dir="2700000" algn="tl">
                  <a:srgbClr val="000000">
                    <a:alpha val="43137"/>
                  </a:srgbClr>
                </a:outerShdw>
              </a:effectLst>
            </a:endParaRPr>
          </a:p>
          <a:p>
            <a:pPr algn="ctr"/>
            <a:endParaRPr lang="en-US" sz="2400" dirty="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12 September 2017</a:t>
            </a:r>
          </a:p>
          <a:p>
            <a:pPr algn="ctr"/>
            <a:r>
              <a:rPr lang="en-US" sz="2400" b="1" dirty="0" smtClean="0">
                <a:effectLst>
                  <a:outerShdw blurRad="38100" dist="38100" dir="2700000" algn="tl">
                    <a:srgbClr val="000000">
                      <a:alpha val="43137"/>
                    </a:srgbClr>
                  </a:outerShdw>
                </a:effectLst>
              </a:rPr>
              <a:t>Director-General </a:t>
            </a:r>
          </a:p>
          <a:p>
            <a:pPr algn="ctr"/>
            <a:r>
              <a:rPr lang="en-US" sz="2400" b="1" dirty="0" smtClean="0">
                <a:effectLst>
                  <a:outerShdw blurRad="38100" dist="38100" dir="2700000" algn="tl">
                    <a:srgbClr val="000000">
                      <a:alpha val="43137"/>
                    </a:srgbClr>
                  </a:outerShdw>
                </a:effectLst>
              </a:rPr>
              <a:t>Lionel October</a:t>
            </a:r>
            <a:endParaRPr lang="en-Z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9772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423"/>
            <a:ext cx="9144000" cy="504056"/>
          </a:xfrm>
        </p:spPr>
        <p:txBody>
          <a:bodyPr/>
          <a:lstStyle/>
          <a:p>
            <a:r>
              <a:rPr lang="en-ZA" b="1" dirty="0" smtClean="0">
                <a:ln w="11430"/>
                <a:latin typeface="Calibri" panose="020F0502020204030204" pitchFamily="34" charset="0"/>
                <a:cs typeface="Calibri" panose="020F0502020204030204" pitchFamily="34" charset="0"/>
              </a:rPr>
              <a:t/>
            </a:r>
            <a:br>
              <a:rPr lang="en-ZA" b="1" dirty="0" smtClean="0">
                <a:ln w="11430"/>
                <a:latin typeface="Calibri" panose="020F0502020204030204" pitchFamily="34" charset="0"/>
                <a:cs typeface="Calibri" panose="020F0502020204030204" pitchFamily="34" charset="0"/>
              </a:rPr>
            </a:br>
            <a:r>
              <a:rPr lang="en-ZA" b="1" dirty="0" smtClean="0">
                <a:ln w="11430"/>
                <a:latin typeface="Calibri" panose="020F0502020204030204" pitchFamily="34" charset="0"/>
                <a:cs typeface="Calibri" panose="020F0502020204030204" pitchFamily="34" charset="0"/>
              </a:rPr>
              <a:t>Auto </a:t>
            </a:r>
            <a:r>
              <a:rPr lang="en-ZA" b="1" dirty="0">
                <a:ln w="11430"/>
                <a:latin typeface="Calibri" panose="020F0502020204030204" pitchFamily="34" charset="0"/>
                <a:cs typeface="Calibri" panose="020F0502020204030204" pitchFamily="34" charset="0"/>
              </a:rPr>
              <a:t>sector dominate SA manufactured exports </a:t>
            </a:r>
            <a:br>
              <a:rPr lang="en-ZA" b="1" dirty="0">
                <a:ln w="11430"/>
                <a:latin typeface="Calibri" panose="020F0502020204030204" pitchFamily="34" charset="0"/>
                <a:cs typeface="Calibri" panose="020F0502020204030204" pitchFamily="34" charset="0"/>
              </a:rPr>
            </a:br>
            <a:endParaRPr lang="en-ZA" b="1" dirty="0">
              <a:ln w="1143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107504" y="274341"/>
            <a:ext cx="3672408" cy="5602931"/>
          </a:xfrm>
          <a:solidFill>
            <a:schemeClr val="bg1"/>
          </a:solidFill>
        </p:spPr>
        <p:txBody>
          <a:bodyPr>
            <a:noAutofit/>
          </a:bodyPr>
          <a:lstStyle/>
          <a:p>
            <a:pPr marL="234950" indent="-234950" algn="just">
              <a:buFont typeface="Wingdings" charset="2"/>
              <a:buChar char="q"/>
            </a:pPr>
            <a:r>
              <a:rPr lang="en-ZA" sz="1500" b="0" dirty="0">
                <a:latin typeface="Calibri" panose="020F0502020204030204" pitchFamily="34" charset="0"/>
                <a:cs typeface="Calibri" panose="020F0502020204030204" pitchFamily="34" charset="0"/>
              </a:rPr>
              <a:t>From 2007 to 2016, vehicles topped the list of the exported manufactured goods reaching R772 billion. </a:t>
            </a:r>
            <a:endParaRPr lang="en-ZA" sz="1500" b="0" dirty="0" smtClean="0">
              <a:latin typeface="Calibri" panose="020F0502020204030204" pitchFamily="34" charset="0"/>
              <a:cs typeface="Calibri" panose="020F0502020204030204" pitchFamily="34" charset="0"/>
            </a:endParaRPr>
          </a:p>
          <a:p>
            <a:pPr marL="234950" indent="-234950" algn="just">
              <a:buFont typeface="Wingdings" charset="2"/>
              <a:buChar char="q"/>
            </a:pPr>
            <a:r>
              <a:rPr lang="en-ZA" sz="1500" b="0" dirty="0" smtClean="0">
                <a:latin typeface="Calibri" panose="020F0502020204030204" pitchFamily="34" charset="0"/>
                <a:cs typeface="Calibri" panose="020F0502020204030204" pitchFamily="34" charset="0"/>
              </a:rPr>
              <a:t>The Americas and Europe  </a:t>
            </a:r>
            <a:r>
              <a:rPr lang="en-ZA" sz="1500" b="0" dirty="0">
                <a:latin typeface="Calibri" panose="020F0502020204030204" pitchFamily="34" charset="0"/>
                <a:cs typeface="Calibri" panose="020F0502020204030204" pitchFamily="34" charset="0"/>
              </a:rPr>
              <a:t>were the top export destinations of SA manufactured motor vehicles for transport of persons. </a:t>
            </a:r>
            <a:endParaRPr lang="en-ZA" sz="1500" b="0" dirty="0" smtClean="0">
              <a:latin typeface="Calibri" panose="020F0502020204030204" pitchFamily="34" charset="0"/>
              <a:cs typeface="Calibri" panose="020F0502020204030204" pitchFamily="34" charset="0"/>
            </a:endParaRPr>
          </a:p>
          <a:p>
            <a:pPr marL="234950" indent="-234950" algn="just">
              <a:buFont typeface="Wingdings" charset="2"/>
              <a:buChar char="q"/>
            </a:pPr>
            <a:r>
              <a:rPr lang="en-ZA" sz="1500" b="0" dirty="0">
                <a:latin typeface="Calibri" panose="020F0502020204030204" pitchFamily="34" charset="0"/>
                <a:cs typeface="Calibri" panose="020F0502020204030204" pitchFamily="34" charset="0"/>
              </a:rPr>
              <a:t>Metals were South Africa’s second largest manufactured export product to the world. The top three export destination for this commodity were </a:t>
            </a:r>
            <a:r>
              <a:rPr lang="en-ZA" sz="1500" b="0" dirty="0" smtClean="0">
                <a:latin typeface="Calibri" panose="020F0502020204030204" pitchFamily="34" charset="0"/>
                <a:cs typeface="Calibri" panose="020F0502020204030204" pitchFamily="34" charset="0"/>
              </a:rPr>
              <a:t>Asia (in particular China)  </a:t>
            </a:r>
            <a:r>
              <a:rPr lang="en-ZA" sz="1500" b="0" dirty="0">
                <a:latin typeface="Calibri" panose="020F0502020204030204" pitchFamily="34" charset="0"/>
                <a:cs typeface="Calibri" panose="020F0502020204030204" pitchFamily="34" charset="0"/>
              </a:rPr>
              <a:t>recording R291 billion, Europe R159 billion and Africa R97 billion</a:t>
            </a:r>
            <a:r>
              <a:rPr lang="en-ZA" sz="1500" b="0" dirty="0" smtClean="0">
                <a:latin typeface="Calibri" panose="020F0502020204030204" pitchFamily="34" charset="0"/>
                <a:cs typeface="Calibri" panose="020F0502020204030204" pitchFamily="34" charset="0"/>
              </a:rPr>
              <a:t>.</a:t>
            </a:r>
          </a:p>
          <a:p>
            <a:pPr marL="234950" indent="-234950" algn="just">
              <a:buFont typeface="Wingdings" charset="2"/>
              <a:buChar char="q"/>
            </a:pPr>
            <a:r>
              <a:rPr lang="en-ZA" sz="1500" b="0" dirty="0">
                <a:latin typeface="Calibri" panose="020F0502020204030204" pitchFamily="34" charset="0"/>
                <a:cs typeface="Calibri" panose="020F0502020204030204" pitchFamily="34" charset="0"/>
              </a:rPr>
              <a:t>Machinery and equipment ranked the third largest manufactured export with exports totalling R588 billion in the last decade (2007 to 2016). Exports to Africa accounted for 44 per cent and Europe 35 per cent of total machinery exports. </a:t>
            </a:r>
          </a:p>
          <a:p>
            <a:pPr marL="234950" indent="-234950" algn="just">
              <a:buFont typeface="Wingdings" charset="2"/>
              <a:buChar char="q"/>
            </a:pPr>
            <a:endParaRPr lang="en-ZA" sz="1500" b="0" dirty="0">
              <a:latin typeface="Calibri" panose="020F0502020204030204" pitchFamily="34" charset="0"/>
              <a:cs typeface="Calibri" panose="020F0502020204030204" pitchFamily="34" charset="0"/>
            </a:endParaRPr>
          </a:p>
          <a:p>
            <a:pPr marL="234950" indent="-234950" algn="just">
              <a:buFont typeface="Wingdings" charset="2"/>
              <a:buChar char="q"/>
            </a:pPr>
            <a:endParaRPr lang="en-ZA" sz="1500" b="0" dirty="0" smtClean="0">
              <a:latin typeface="Calibri" panose="020F0502020204030204" pitchFamily="34" charset="0"/>
              <a:cs typeface="Calibri" panose="020F0502020204030204" pitchFamily="34" charset="0"/>
            </a:endParaRPr>
          </a:p>
          <a:p>
            <a:pPr marL="0" indent="0" algn="just"/>
            <a:endParaRPr lang="en-US" sz="1500" b="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30B0FA-2427-2944-B0B0-892A86E85333}" type="slidenum">
              <a:rPr kumimoji="0" lang="en-ZA"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ZA"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9"/>
          <p:cNvGraphicFramePr>
            <a:graphicFrameLocks noGrp="1"/>
          </p:cNvGraphicFramePr>
          <p:nvPr>
            <p:ph sz="half" idx="2"/>
            <p:extLst/>
          </p:nvPr>
        </p:nvGraphicFramePr>
        <p:xfrm>
          <a:off x="3923928" y="404664"/>
          <a:ext cx="4968552"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04719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a:defRPr/>
            </a:pPr>
            <a:r>
              <a:rPr lang="en-US" b="1" dirty="0" smtClean="0">
                <a:solidFill>
                  <a:srgbClr val="FF3300"/>
                </a:solidFill>
                <a:effectLst>
                  <a:outerShdw blurRad="38100" dist="38100" dir="2700000" algn="tl">
                    <a:srgbClr val="C0C0C0"/>
                  </a:outerShdw>
                </a:effectLst>
                <a:latin typeface="Arial Black" pitchFamily="34" charset="0"/>
              </a:rPr>
              <a:t>Key Achievements: </a:t>
            </a:r>
            <a:r>
              <a:rPr lang="en-ZA" dirty="0" smtClean="0"/>
              <a:t>annual report</a:t>
            </a:r>
            <a:endParaRPr lang="en-US" sz="3600" b="1" dirty="0" smtClean="0">
              <a:solidFill>
                <a:schemeClr val="tx1"/>
              </a:solidFill>
              <a:effectLst>
                <a:outerShdw blurRad="38100" dist="38100" dir="2700000" algn="tl">
                  <a:srgbClr val="C0C0C0"/>
                </a:outerShdw>
              </a:effectLst>
              <a:latin typeface="Arial Black" pitchFamily="34" charset="0"/>
            </a:endParaRPr>
          </a:p>
        </p:txBody>
      </p:sp>
      <p:sp>
        <p:nvSpPr>
          <p:cNvPr id="2" name="Text Placeholder 1"/>
          <p:cNvSpPr>
            <a:spLocks noGrp="1"/>
          </p:cNvSpPr>
          <p:nvPr>
            <p:ph type="body" idx="1"/>
          </p:nvPr>
        </p:nvSpPr>
        <p:spPr/>
        <p:txBody>
          <a:bodyPr>
            <a:normAutofit/>
          </a:bodyPr>
          <a:lstStyle/>
          <a:p>
            <a:r>
              <a:rPr lang="en-US" b="1" dirty="0">
                <a:effectLst>
                  <a:outerShdw blurRad="38100" dist="38100" dir="2700000" algn="tl">
                    <a:srgbClr val="C0C0C0"/>
                  </a:outerShdw>
                </a:effectLst>
                <a:latin typeface="Arial Black" pitchFamily="34" charset="0"/>
              </a:rPr>
              <a:t>1 </a:t>
            </a:r>
            <a:r>
              <a:rPr lang="en-US" b="1" dirty="0" smtClean="0">
                <a:effectLst>
                  <a:outerShdw blurRad="38100" dist="38100" dir="2700000" algn="tl">
                    <a:srgbClr val="C0C0C0"/>
                  </a:outerShdw>
                </a:effectLst>
                <a:latin typeface="Arial Black" pitchFamily="34" charset="0"/>
              </a:rPr>
              <a:t>April 2016– 31 march 2017</a:t>
            </a:r>
            <a:endParaRPr lang="en-ZA" dirty="0"/>
          </a:p>
        </p:txBody>
      </p:sp>
      <p:sp>
        <p:nvSpPr>
          <p:cNvPr id="5122" name="Rectangle 6"/>
          <p:cNvSpPr>
            <a:spLocks noGrp="1" noChangeArrowheads="1"/>
          </p:cNvSpPr>
          <p:nvPr>
            <p:ph type="sldNum" sz="quarter" idx="12"/>
          </p:nvPr>
        </p:nvSpPr>
        <p:spPr>
          <a:noFill/>
        </p:spPr>
        <p:txBody>
          <a:bodyPr/>
          <a:lstStyle/>
          <a:p>
            <a:fld id="{A870397D-599D-4319-83A6-7C07AA6FDA84}" type="slidenum">
              <a:rPr lang="en-US" smtClean="0">
                <a:solidFill>
                  <a:srgbClr val="000000"/>
                </a:solidFill>
              </a:rPr>
              <a:pPr/>
              <a:t>15</a:t>
            </a:fld>
            <a:endParaRPr lang="en-US" dirty="0" smtClean="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7944" y="3424237"/>
            <a:ext cx="4606280" cy="2794620"/>
          </a:xfrm>
          <a:prstGeom prst="rect">
            <a:avLst/>
          </a:prstGeom>
        </p:spPr>
      </p:pic>
    </p:spTree>
    <p:extLst>
      <p:ext uri="{BB962C8B-B14F-4D97-AF65-F5344CB8AC3E}">
        <p14:creationId xmlns:p14="http://schemas.microsoft.com/office/powerpoint/2010/main" xmlns="" val="3504668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Industrial Development</a:t>
            </a:r>
            <a:endParaRPr lang="en-ZA" dirty="0"/>
          </a:p>
        </p:txBody>
      </p:sp>
      <p:sp>
        <p:nvSpPr>
          <p:cNvPr id="14" name="Text Placeholder 13"/>
          <p:cNvSpPr>
            <a:spLocks noGrp="1"/>
          </p:cNvSpPr>
          <p:nvPr>
            <p:ph type="body" idx="1"/>
          </p:nvPr>
        </p:nvSpPr>
        <p:spPr/>
        <p:txBody>
          <a:bodyPr/>
          <a:lstStyle/>
          <a:p>
            <a:endParaRPr lang="en-ZA" dirty="0"/>
          </a:p>
        </p:txBody>
      </p:sp>
      <p:sp>
        <p:nvSpPr>
          <p:cNvPr id="15"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16</a:t>
            </a:fld>
            <a:endParaRPr lang="en-ZA" dirty="0"/>
          </a:p>
        </p:txBody>
      </p:sp>
    </p:spTree>
    <p:extLst>
      <p:ext uri="{BB962C8B-B14F-4D97-AF65-F5344CB8AC3E}">
        <p14:creationId xmlns:p14="http://schemas.microsoft.com/office/powerpoint/2010/main" xmlns="" val="2590889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4" name="Rectangle 3"/>
          <p:cNvSpPr/>
          <p:nvPr/>
        </p:nvSpPr>
        <p:spPr>
          <a:xfrm>
            <a:off x="107504" y="620688"/>
            <a:ext cx="8796454" cy="5509200"/>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q"/>
            </a:pP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Instruction notes issued for designations during the financial year were for </a:t>
            </a:r>
            <a:r>
              <a:rPr lang="en-ZA" sz="1600" b="1" dirty="0" smtClean="0">
                <a:solidFill>
                  <a:srgbClr val="000000"/>
                </a:solidFill>
                <a:latin typeface="Arial" panose="020B0604020202020204" pitchFamily="34" charset="0"/>
                <a:ea typeface="Segoe UI" panose="020B0502040204020203" pitchFamily="34" charset="0"/>
                <a:cs typeface="Arial" panose="020B0604020202020204" pitchFamily="34" charset="0"/>
              </a:rPr>
              <a:t>steel and steel products </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to ensure the maximum utilisation of existing steel fabrication capacity across the infrastructure build programme.</a:t>
            </a:r>
          </a:p>
          <a:p>
            <a:pPr marL="285750" indent="-285750" algn="just" fontAlgn="base">
              <a:spcBef>
                <a:spcPct val="0"/>
              </a:spcBef>
              <a:spcAft>
                <a:spcPct val="0"/>
              </a:spcAft>
              <a:buFont typeface="Wingdings" panose="05000000000000000000" pitchFamily="2" charset="2"/>
              <a:buChar char="q"/>
            </a:pPr>
            <a:endPar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b="1" dirty="0" smtClean="0">
                <a:solidFill>
                  <a:srgbClr val="000000"/>
                </a:solidFill>
                <a:latin typeface="Arial" panose="020B0604020202020204" pitchFamily="34" charset="0"/>
                <a:ea typeface="Segoe UI" panose="020B0502040204020203" pitchFamily="34" charset="0"/>
                <a:cs typeface="Arial" panose="020B0604020202020204" pitchFamily="34" charset="0"/>
              </a:rPr>
              <a:t>the </a:t>
            </a:r>
            <a:r>
              <a:rPr lang="en-ZA" sz="1600" b="1" dirty="0" err="1" smtClean="0">
                <a:solidFill>
                  <a:srgbClr val="000000"/>
                </a:solidFill>
                <a:latin typeface="Arial" panose="020B0604020202020204" pitchFamily="34" charset="0"/>
                <a:ea typeface="Segoe UI" panose="020B0502040204020203" pitchFamily="34" charset="0"/>
                <a:cs typeface="Arial" panose="020B0604020202020204" pitchFamily="34" charset="0"/>
              </a:rPr>
              <a:t>dti</a:t>
            </a:r>
            <a:r>
              <a:rPr lang="en-ZA" sz="1600" b="1" dirty="0" smtClean="0">
                <a:solidFill>
                  <a:srgbClr val="000000"/>
                </a:solidFill>
                <a:latin typeface="Arial" panose="020B0604020202020204" pitchFamily="34" charset="0"/>
                <a:ea typeface="Segoe UI" panose="020B0502040204020203" pitchFamily="34" charset="0"/>
                <a:cs typeface="Arial" panose="020B0604020202020204" pitchFamily="34" charset="0"/>
              </a:rPr>
              <a:t> </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invoked provisions of Section 9.3 of the Preferential Procurement Policy Framework Act, 2000 (Act No. 5 of 2000) to engage the South African National Roads Agency Limited (</a:t>
            </a:r>
            <a:r>
              <a:rPr lang="en-ZA" sz="1600" dirty="0" err="1" smtClean="0">
                <a:solidFill>
                  <a:srgbClr val="000000"/>
                </a:solidFill>
                <a:latin typeface="Arial" panose="020B0604020202020204" pitchFamily="34" charset="0"/>
                <a:ea typeface="Segoe UI" panose="020B0502040204020203" pitchFamily="34" charset="0"/>
                <a:cs typeface="Arial" panose="020B0604020202020204" pitchFamily="34" charset="0"/>
              </a:rPr>
              <a:t>Sanral</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 to secure the localisation of steelworks in the </a:t>
            </a:r>
            <a:r>
              <a:rPr lang="en-ZA" sz="1600" dirty="0" err="1" smtClean="0">
                <a:solidFill>
                  <a:srgbClr val="000000"/>
                </a:solidFill>
                <a:latin typeface="Arial" panose="020B0604020202020204" pitchFamily="34" charset="0"/>
                <a:ea typeface="Segoe UI" panose="020B0502040204020203" pitchFamily="34" charset="0"/>
                <a:cs typeface="Arial" panose="020B0604020202020204" pitchFamily="34" charset="0"/>
              </a:rPr>
              <a:t>Mtentu</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 and </a:t>
            </a:r>
            <a:r>
              <a:rPr lang="en-ZA" sz="1600" dirty="0" err="1" smtClean="0">
                <a:solidFill>
                  <a:srgbClr val="000000"/>
                </a:solidFill>
                <a:latin typeface="Arial" panose="020B0604020202020204" pitchFamily="34" charset="0"/>
                <a:ea typeface="Segoe UI" panose="020B0502040204020203" pitchFamily="34" charset="0"/>
                <a:cs typeface="Arial" panose="020B0604020202020204" pitchFamily="34" charset="0"/>
              </a:rPr>
              <a:t>Msikaba</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 bridge projects in Eastern Cape, and mandated the local purchase of stationery procured by state-owned companies and municipalities.</a:t>
            </a:r>
          </a:p>
          <a:p>
            <a:pPr marL="285750" indent="-285750" algn="just" fontAlgn="base">
              <a:spcBef>
                <a:spcPct val="0"/>
              </a:spcBef>
              <a:spcAft>
                <a:spcPct val="0"/>
              </a:spcAft>
              <a:buFont typeface="Wingdings" panose="05000000000000000000" pitchFamily="2" charset="2"/>
              <a:buChar char="q"/>
            </a:pPr>
            <a:endPar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Progress has been made in supporting several local companies to improve their competitiveness and increase their export capabilities. This has been done either through funding, technology transfer or linking local players with global OEM value supply chains. </a:t>
            </a:r>
          </a:p>
          <a:p>
            <a:pPr marL="742950" lvl="1" indent="-285750" algn="just" fontAlgn="base">
              <a:spcBef>
                <a:spcPct val="0"/>
              </a:spcBef>
              <a:spcAft>
                <a:spcPct val="0"/>
              </a:spcAft>
              <a:buFont typeface="Wingdings" panose="05000000000000000000" pitchFamily="2" charset="2"/>
              <a:buChar char="§"/>
            </a:pP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Highlights include an agreement between </a:t>
            </a:r>
            <a:r>
              <a:rPr lang="en-ZA" sz="1600" b="1" dirty="0" smtClean="0">
                <a:solidFill>
                  <a:srgbClr val="000000"/>
                </a:solidFill>
                <a:latin typeface="Arial" panose="020B0604020202020204" pitchFamily="34" charset="0"/>
                <a:ea typeface="Segoe UI" panose="020B0502040204020203" pitchFamily="34" charset="0"/>
                <a:cs typeface="Arial" panose="020B0604020202020204" pitchFamily="34" charset="0"/>
              </a:rPr>
              <a:t>the </a:t>
            </a:r>
            <a:r>
              <a:rPr lang="en-ZA" sz="1600" b="1" dirty="0" err="1" smtClean="0">
                <a:solidFill>
                  <a:srgbClr val="000000"/>
                </a:solidFill>
                <a:latin typeface="Arial" panose="020B0604020202020204" pitchFamily="34" charset="0"/>
                <a:ea typeface="Segoe UI" panose="020B0502040204020203" pitchFamily="34" charset="0"/>
                <a:cs typeface="Arial" panose="020B0604020202020204" pitchFamily="34" charset="0"/>
              </a:rPr>
              <a:t>dti</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 South African Airways Technical (SAAT) and </a:t>
            </a:r>
            <a:r>
              <a:rPr lang="en-ZA" sz="1600" smtClean="0">
                <a:solidFill>
                  <a:srgbClr val="000000"/>
                </a:solidFill>
                <a:latin typeface="Arial" panose="020B0604020202020204" pitchFamily="34" charset="0"/>
                <a:ea typeface="Segoe UI" panose="020B0502040204020203" pitchFamily="34" charset="0"/>
                <a:cs typeface="Arial" panose="020B0604020202020204" pitchFamily="34" charset="0"/>
              </a:rPr>
              <a:t>an NIP obligor </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to revive the aircraft engine maintenance, repair and overhaul capabilities of SAAT. </a:t>
            </a:r>
          </a:p>
          <a:p>
            <a:pPr marL="285750" indent="-285750" algn="just" fontAlgn="base">
              <a:spcBef>
                <a:spcPct val="0"/>
              </a:spcBef>
              <a:spcAft>
                <a:spcPct val="0"/>
              </a:spcAft>
              <a:buFont typeface="Wingdings" panose="05000000000000000000" pitchFamily="2" charset="2"/>
              <a:buChar char="q"/>
            </a:pPr>
            <a:endPar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Industrial financing interventions have significantly contributed to rescue, revival and growth in several sectors. The Industrial Development Corporation (IDC) was the major source of dedicated industrial financing, having disbursed R9.1 billion between April 2016 and February 2017 across various IPAP sectors.</a:t>
            </a:r>
          </a:p>
          <a:p>
            <a:pPr marL="285750" indent="-285750" algn="just" fontAlgn="base">
              <a:spcBef>
                <a:spcPct val="0"/>
              </a:spcBef>
              <a:spcAft>
                <a:spcPct val="0"/>
              </a:spcAft>
              <a:buFont typeface="Wingdings" panose="05000000000000000000" pitchFamily="2" charset="2"/>
              <a:buChar char="q"/>
            </a:pPr>
            <a:endPar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9" name="Rectangle 8"/>
          <p:cNvSpPr/>
          <p:nvPr/>
        </p:nvSpPr>
        <p:spPr>
          <a:xfrm>
            <a:off x="188856" y="6040145"/>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10"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17</a:t>
            </a:fld>
            <a:endParaRPr lang="en-ZA" dirty="0"/>
          </a:p>
        </p:txBody>
      </p:sp>
    </p:spTree>
    <p:extLst>
      <p:ext uri="{BB962C8B-B14F-4D97-AF65-F5344CB8AC3E}">
        <p14:creationId xmlns:p14="http://schemas.microsoft.com/office/powerpoint/2010/main" xmlns="" val="3481054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4" name="Rectangle 3"/>
          <p:cNvSpPr/>
          <p:nvPr/>
        </p:nvSpPr>
        <p:spPr>
          <a:xfrm>
            <a:off x="107504" y="620688"/>
            <a:ext cx="8796454" cy="5262979"/>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q"/>
            </a:pP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In </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a joint investment project with the IDC, Beijing Automobile International Corporation began building its new R11 billion vehicle manufacturing plant, which is set to create 2 500 direct jobs. </a:t>
            </a:r>
            <a:endPar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Toyota South Africa opened a R6.1 billion assembly line to produce its </a:t>
            </a:r>
            <a:r>
              <a:rPr lang="en-ZA" sz="1600" dirty="0" err="1">
                <a:solidFill>
                  <a:srgbClr val="000000"/>
                </a:solidFill>
                <a:latin typeface="Arial" panose="020B0604020202020204" pitchFamily="34" charset="0"/>
                <a:ea typeface="Segoe UI" panose="020B0502040204020203" pitchFamily="34" charset="0"/>
                <a:cs typeface="Arial" panose="020B0604020202020204" pitchFamily="34" charset="0"/>
              </a:rPr>
              <a:t>Fortuner</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 and Hilux models, R1.9 billion of which will go towards supplier tooling, R1.4 billion to in-house tooling, and the remainder to in-house facilities and buildings to cater for new press machines. The project attracted five new international suppliers, while creating about 2 000 new jobs in the supply chain</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a:t>
            </a:r>
          </a:p>
          <a:p>
            <a:pPr marL="285750" indent="-285750" algn="just" fontAlgn="base">
              <a:spcBef>
                <a:spcPct val="0"/>
              </a:spcBef>
              <a:spcAft>
                <a:spcPct val="0"/>
              </a:spcAft>
              <a:buFont typeface="Wingdings" panose="05000000000000000000" pitchFamily="2" charset="2"/>
              <a:buChar char="q"/>
            </a:pPr>
            <a:endPar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Ford South Africa invested R11.5 million in the construction and operation of a new job training and entrepreneurial development centre, which opened in October 2016.</a:t>
            </a:r>
          </a:p>
          <a:p>
            <a:pPr marL="285750" indent="-285750" algn="just" fontAlgn="base">
              <a:spcBef>
                <a:spcPct val="0"/>
              </a:spcBef>
              <a:spcAft>
                <a:spcPct val="0"/>
              </a:spcAft>
              <a:buFont typeface="Wingdings" panose="05000000000000000000" pitchFamily="2" charset="2"/>
              <a:buChar char="q"/>
            </a:pPr>
            <a:endPar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err="1">
                <a:solidFill>
                  <a:srgbClr val="000000"/>
                </a:solidFill>
                <a:latin typeface="Arial" panose="020B0604020202020204" pitchFamily="34" charset="0"/>
                <a:ea typeface="Segoe UI" panose="020B0502040204020203" pitchFamily="34" charset="0"/>
                <a:cs typeface="Arial" panose="020B0604020202020204" pitchFamily="34" charset="0"/>
              </a:rPr>
              <a:t>Volkwagen</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 South Africa has invested R120 million in a new 21 000 try-out press to improve manufacturing capabilities. </a:t>
            </a:r>
            <a:endPar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Mercedes Benz South Africa awarded a tender to Great North Transport for the supply, maintenance and financing of 150 commuter buses, with </a:t>
            </a:r>
            <a:r>
              <a:rPr lang="en-ZA" sz="1600" dirty="0" err="1">
                <a:solidFill>
                  <a:srgbClr val="000000"/>
                </a:solidFill>
                <a:latin typeface="Arial" panose="020B0604020202020204" pitchFamily="34" charset="0"/>
                <a:ea typeface="Segoe UI" panose="020B0502040204020203" pitchFamily="34" charset="0"/>
                <a:cs typeface="Arial" panose="020B0604020202020204" pitchFamily="34" charset="0"/>
              </a:rPr>
              <a:t>Marcopolo</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 South Africa as the bus body builder. The approved total bid price, including repairs and maintenance is R511.6 million over a five-year period.</a:t>
            </a:r>
          </a:p>
          <a:p>
            <a:pPr marL="285750" indent="-285750" algn="just" fontAlgn="base">
              <a:spcBef>
                <a:spcPct val="0"/>
              </a:spcBef>
              <a:spcAft>
                <a:spcPct val="0"/>
              </a:spcAft>
              <a:buFont typeface="Wingdings" panose="05000000000000000000" pitchFamily="2" charset="2"/>
              <a:buChar char="q"/>
            </a:pPr>
            <a:endPar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9" name="Rectangle 8"/>
          <p:cNvSpPr/>
          <p:nvPr/>
        </p:nvSpPr>
        <p:spPr>
          <a:xfrm>
            <a:off x="188856" y="6040145"/>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10"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18</a:t>
            </a:fld>
            <a:endParaRPr lang="en-ZA" dirty="0"/>
          </a:p>
        </p:txBody>
      </p:sp>
    </p:spTree>
    <p:extLst>
      <p:ext uri="{BB962C8B-B14F-4D97-AF65-F5344CB8AC3E}">
        <p14:creationId xmlns:p14="http://schemas.microsoft.com/office/powerpoint/2010/main" xmlns="" val="2003196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4" name="Rectangle 3"/>
          <p:cNvSpPr/>
          <p:nvPr/>
        </p:nvSpPr>
        <p:spPr>
          <a:xfrm>
            <a:off x="107504" y="620688"/>
            <a:ext cx="8796454" cy="6494085"/>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BMW South Africa has unveiled a purpose-built solar carport that allows its electric vehicle range to charge using solar energy. BMW is also set to expand its shared services centre and IT operations centre, which is one of only two specialist hubs globally, with the aim of increasing personnel in both operations by 220 people</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a:t>
            </a: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Footwear manufacturing increased by 2 million pairs in the first quarter of 2016 and employment creation continued. Exports in the leather and footwear sector have begun to increase as well</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a:t>
            </a: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Bombardier Transportation launched its propulsion and control facility in </a:t>
            </a:r>
            <a:r>
              <a:rPr lang="en-ZA" sz="1600" dirty="0" err="1">
                <a:solidFill>
                  <a:srgbClr val="000000"/>
                </a:solidFill>
                <a:latin typeface="Arial" panose="020B0604020202020204" pitchFamily="34" charset="0"/>
                <a:ea typeface="Segoe UI" panose="020B0502040204020203" pitchFamily="34" charset="0"/>
                <a:cs typeface="Arial" panose="020B0604020202020204" pitchFamily="34" charset="0"/>
              </a:rPr>
              <a:t>Elandsfointein</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 eastern Gauteng, in July 2016. The new 6 000m</a:t>
            </a:r>
            <a:r>
              <a:rPr lang="en-ZA" sz="1600" baseline="30000" dirty="0">
                <a:solidFill>
                  <a:srgbClr val="000000"/>
                </a:solidFill>
                <a:latin typeface="Arial" panose="020B0604020202020204" pitchFamily="34" charset="0"/>
                <a:ea typeface="Segoe UI" panose="020B0502040204020203" pitchFamily="34" charset="0"/>
                <a:cs typeface="Arial" panose="020B0604020202020204" pitchFamily="34" charset="0"/>
              </a:rPr>
              <a:t>2</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 facility will produce Bombardier </a:t>
            </a:r>
            <a:r>
              <a:rPr lang="en-ZA" sz="1600" dirty="0" err="1">
                <a:solidFill>
                  <a:srgbClr val="000000"/>
                </a:solidFill>
                <a:latin typeface="Arial" panose="020B0604020202020204" pitchFamily="34" charset="0"/>
                <a:ea typeface="Segoe UI" panose="020B0502040204020203" pitchFamily="34" charset="0"/>
                <a:cs typeface="Arial" panose="020B0604020202020204" pitchFamily="34" charset="0"/>
              </a:rPr>
              <a:t>Mitrac</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 high- power propulsion equipment for use in Transnet’s locomotives project. </a:t>
            </a:r>
            <a:endPar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In September 2016, AVK Valves officially launched its new R200-million plant in </a:t>
            </a:r>
            <a:r>
              <a:rPr lang="en-ZA" sz="1600" dirty="0" err="1">
                <a:solidFill>
                  <a:srgbClr val="000000"/>
                </a:solidFill>
                <a:latin typeface="Arial" panose="020B0604020202020204" pitchFamily="34" charset="0"/>
                <a:ea typeface="Segoe UI" panose="020B0502040204020203" pitchFamily="34" charset="0"/>
                <a:cs typeface="Arial" panose="020B0604020202020204" pitchFamily="34" charset="0"/>
              </a:rPr>
              <a:t>Benoni</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 eastern Gauteng, in partnership with Premier Valves. The plant features improved engineering processes, computer numeric-controlled machines and a training facility.</a:t>
            </a:r>
            <a:endPar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MTU South Africa unveiled its newly upgraded workshop facility in Cape Town in October 2016. It will assemble diesel engines for 232 diesel locomotives that China North Rail is to deliver to Transnet as part of the locomotive build programme.</a:t>
            </a: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9" name="Rectangle 8"/>
          <p:cNvSpPr/>
          <p:nvPr/>
        </p:nvSpPr>
        <p:spPr>
          <a:xfrm>
            <a:off x="188856" y="6040145"/>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10"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19</a:t>
            </a:fld>
            <a:endParaRPr lang="en-ZA" dirty="0"/>
          </a:p>
        </p:txBody>
      </p:sp>
    </p:spTree>
    <p:extLst>
      <p:ext uri="{BB962C8B-B14F-4D97-AF65-F5344CB8AC3E}">
        <p14:creationId xmlns:p14="http://schemas.microsoft.com/office/powerpoint/2010/main" xmlns="" val="3609542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0688"/>
            <a:ext cx="9144000" cy="53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2" name="Title 1"/>
          <p:cNvSpPr>
            <a:spLocks noGrp="1"/>
          </p:cNvSpPr>
          <p:nvPr>
            <p:ph type="title"/>
          </p:nvPr>
        </p:nvSpPr>
        <p:spPr/>
        <p:txBody>
          <a:bodyPr/>
          <a:lstStyle/>
          <a:p>
            <a:r>
              <a:rPr lang="en-US" b="1" dirty="0">
                <a:latin typeface="Antique Olive CompactPS"/>
                <a:cs typeface="Arial" pitchFamily="34" charset="0"/>
              </a:rPr>
              <a:t>Presentation Outline</a:t>
            </a:r>
            <a:endParaRPr lang="en-ZA" dirty="0"/>
          </a:p>
        </p:txBody>
      </p:sp>
      <p:sp>
        <p:nvSpPr>
          <p:cNvPr id="3" name="Content Placeholder 2"/>
          <p:cNvSpPr>
            <a:spLocks noGrp="1"/>
          </p:cNvSpPr>
          <p:nvPr>
            <p:ph idx="1"/>
          </p:nvPr>
        </p:nvSpPr>
        <p:spPr/>
        <p:txBody>
          <a:bodyPr>
            <a:normAutofit/>
          </a:bodyPr>
          <a:lstStyle/>
          <a:p>
            <a:pPr>
              <a:lnSpc>
                <a:spcPct val="80000"/>
              </a:lnSpc>
              <a:buClr>
                <a:srgbClr val="FF3300"/>
              </a:buClr>
              <a:buFont typeface="Wingdings" pitchFamily="2" charset="2"/>
              <a:buChar char="q"/>
            </a:pPr>
            <a:endParaRPr lang="en-US" sz="2400" dirty="0">
              <a:latin typeface="Arial" charset="0"/>
            </a:endParaRPr>
          </a:p>
          <a:p>
            <a:pPr>
              <a:lnSpc>
                <a:spcPct val="80000"/>
              </a:lnSpc>
              <a:buFont typeface="Wingdings" panose="05000000000000000000" pitchFamily="2" charset="2"/>
              <a:buChar char="q"/>
            </a:pPr>
            <a:r>
              <a:rPr lang="en-US" sz="2400" dirty="0" smtClean="0">
                <a:latin typeface="Arial" charset="0"/>
              </a:rPr>
              <a:t>Economic </a:t>
            </a:r>
            <a:r>
              <a:rPr lang="en-US" sz="2400" dirty="0">
                <a:latin typeface="Arial" charset="0"/>
              </a:rPr>
              <a:t>Context</a:t>
            </a:r>
          </a:p>
          <a:p>
            <a:pPr marL="0" indent="0">
              <a:lnSpc>
                <a:spcPct val="80000"/>
              </a:lnSpc>
            </a:pPr>
            <a:endParaRPr lang="en-US" sz="2400" dirty="0">
              <a:latin typeface="Arial" charset="0"/>
            </a:endParaRPr>
          </a:p>
          <a:p>
            <a:pPr>
              <a:lnSpc>
                <a:spcPct val="80000"/>
              </a:lnSpc>
              <a:buFont typeface="Wingdings" panose="05000000000000000000" pitchFamily="2" charset="2"/>
              <a:buChar char="q"/>
            </a:pPr>
            <a:r>
              <a:rPr lang="en-US" sz="2400" dirty="0">
                <a:latin typeface="Arial" charset="0"/>
              </a:rPr>
              <a:t>Strategic Goals and objectives</a:t>
            </a:r>
          </a:p>
          <a:p>
            <a:pPr>
              <a:lnSpc>
                <a:spcPct val="80000"/>
              </a:lnSpc>
              <a:buFont typeface="Wingdings" panose="05000000000000000000" pitchFamily="2" charset="2"/>
              <a:buChar char="q"/>
            </a:pPr>
            <a:endParaRPr lang="en-US" sz="2400" dirty="0">
              <a:latin typeface="Arial" charset="0"/>
            </a:endParaRPr>
          </a:p>
          <a:p>
            <a:pPr marL="361950" indent="-361950">
              <a:lnSpc>
                <a:spcPct val="80000"/>
              </a:lnSpc>
              <a:buFont typeface="Wingdings" panose="05000000000000000000" pitchFamily="2" charset="2"/>
              <a:buChar char="q"/>
            </a:pPr>
            <a:r>
              <a:rPr lang="en-US" sz="2400" dirty="0" smtClean="0">
                <a:latin typeface="Arial" charset="0"/>
              </a:rPr>
              <a:t>Annual Performance : </a:t>
            </a:r>
          </a:p>
          <a:p>
            <a:pPr marL="649986" lvl="3" indent="-361950">
              <a:lnSpc>
                <a:spcPct val="80000"/>
              </a:lnSpc>
              <a:buClrTx/>
              <a:buFont typeface="Wingdings" panose="05000000000000000000" pitchFamily="2" charset="2"/>
              <a:buChar char="q"/>
            </a:pPr>
            <a:r>
              <a:rPr lang="en-US" sz="2400" dirty="0" smtClean="0">
                <a:latin typeface="Arial" charset="0"/>
              </a:rPr>
              <a:t>Key Achievements</a:t>
            </a:r>
          </a:p>
          <a:p>
            <a:pPr marL="649986" lvl="3" indent="-361950">
              <a:lnSpc>
                <a:spcPct val="80000"/>
              </a:lnSpc>
              <a:buClrTx/>
              <a:buFont typeface="Wingdings" panose="05000000000000000000" pitchFamily="2" charset="2"/>
              <a:buChar char="q"/>
            </a:pPr>
            <a:r>
              <a:rPr lang="en-ZA" sz="2400" dirty="0">
                <a:latin typeface="Arial" charset="0"/>
              </a:rPr>
              <a:t>Summary of achievement of targets </a:t>
            </a:r>
          </a:p>
          <a:p>
            <a:pPr marL="649986" lvl="3" indent="-361950">
              <a:lnSpc>
                <a:spcPct val="80000"/>
              </a:lnSpc>
              <a:buClrTx/>
              <a:buFont typeface="Wingdings" panose="05000000000000000000" pitchFamily="2" charset="2"/>
              <a:buChar char="q"/>
            </a:pPr>
            <a:r>
              <a:rPr lang="en-ZA" sz="2400" dirty="0">
                <a:latin typeface="Arial" charset="0"/>
              </a:rPr>
              <a:t>Financial Management</a:t>
            </a:r>
          </a:p>
          <a:p>
            <a:pPr marL="649986" lvl="3" indent="-361950">
              <a:lnSpc>
                <a:spcPct val="80000"/>
              </a:lnSpc>
              <a:buClrTx/>
              <a:buFont typeface="Wingdings" panose="05000000000000000000" pitchFamily="2" charset="2"/>
              <a:buChar char="q"/>
            </a:pPr>
            <a:r>
              <a:rPr lang="en-ZA" sz="2400" dirty="0">
                <a:latin typeface="Arial" charset="0"/>
              </a:rPr>
              <a:t>Audit result</a:t>
            </a:r>
          </a:p>
          <a:p>
            <a:pPr marL="288036" lvl="3" indent="0">
              <a:lnSpc>
                <a:spcPct val="80000"/>
              </a:lnSpc>
              <a:buClr>
                <a:srgbClr val="FF3300"/>
              </a:buClr>
              <a:buNone/>
            </a:pPr>
            <a:endParaRPr lang="en-US" sz="2400" dirty="0" smtClean="0">
              <a:latin typeface="Arial" charset="0"/>
            </a:endParaRPr>
          </a:p>
          <a:p>
            <a:pPr marL="361950" indent="-361950">
              <a:lnSpc>
                <a:spcPct val="80000"/>
              </a:lnSpc>
              <a:buClr>
                <a:srgbClr val="FF3300"/>
              </a:buClr>
              <a:buFont typeface="Wingdings" pitchFamily="2" charset="2"/>
              <a:buChar char="q"/>
            </a:pPr>
            <a:endParaRPr lang="en-US" sz="2400" dirty="0" smtClean="0">
              <a:latin typeface="Arial" charset="0"/>
            </a:endParaRPr>
          </a:p>
          <a:p>
            <a:pPr marL="0" indent="0">
              <a:lnSpc>
                <a:spcPct val="80000"/>
              </a:lnSpc>
              <a:buClr>
                <a:srgbClr val="FF3300"/>
              </a:buClr>
            </a:pPr>
            <a:endParaRPr lang="en-US" sz="2400" dirty="0">
              <a:latin typeface="Arial" charset="0"/>
            </a:endParaRPr>
          </a:p>
        </p:txBody>
      </p:sp>
      <p:sp>
        <p:nvSpPr>
          <p:cNvPr id="5" name="Rectangle 4"/>
          <p:cNvSpPr/>
          <p:nvPr/>
        </p:nvSpPr>
        <p:spPr>
          <a:xfrm>
            <a:off x="18458" y="5085184"/>
            <a:ext cx="5166320" cy="415498"/>
          </a:xfrm>
          <a:prstGeom prst="rect">
            <a:avLst/>
          </a:prstGeom>
        </p:spPr>
        <p:txBody>
          <a:bodyPr wrap="square">
            <a:spAutoFit/>
          </a:bodyPr>
          <a:lstStyle/>
          <a:p>
            <a:r>
              <a:rPr lang="en-ZA" sz="1050" dirty="0">
                <a:latin typeface="Segoe UI" panose="020B0502040204020203" pitchFamily="34" charset="0"/>
                <a:ea typeface="Segoe UI" panose="020B0502040204020203" pitchFamily="34" charset="0"/>
                <a:cs typeface="Segoe UI" panose="020B0502040204020203" pitchFamily="34" charset="0"/>
              </a:rPr>
              <a:t>Elements of this presentation were compiled using information </a:t>
            </a:r>
            <a:r>
              <a:rPr lang="en-ZA" sz="1050" dirty="0" smtClean="0">
                <a:latin typeface="Segoe UI" panose="020B0502040204020203" pitchFamily="34" charset="0"/>
                <a:ea typeface="Segoe UI" panose="020B0502040204020203" pitchFamily="34" charset="0"/>
                <a:cs typeface="Segoe UI" panose="020B0502040204020203" pitchFamily="34" charset="0"/>
              </a:rPr>
              <a:t>courtesy of the </a:t>
            </a:r>
            <a:r>
              <a:rPr lang="en-ZA" sz="1050" dirty="0">
                <a:latin typeface="Segoe UI" panose="020B0502040204020203" pitchFamily="34" charset="0"/>
                <a:ea typeface="Segoe UI" panose="020B0502040204020203" pitchFamily="34" charset="0"/>
                <a:cs typeface="Segoe UI" panose="020B0502040204020203" pitchFamily="34" charset="0"/>
              </a:rPr>
              <a:t>Media Relations and Marketing unit within </a:t>
            </a:r>
            <a:r>
              <a:rPr lang="en-ZA" sz="1050" b="1" dirty="0">
                <a:latin typeface="Segoe UI" panose="020B0502040204020203" pitchFamily="34" charset="0"/>
                <a:ea typeface="Segoe UI" panose="020B0502040204020203" pitchFamily="34" charset="0"/>
                <a:cs typeface="Segoe UI" panose="020B0502040204020203" pitchFamily="34" charset="0"/>
              </a:rPr>
              <a:t>the </a:t>
            </a:r>
            <a:r>
              <a:rPr lang="en-ZA" sz="1050" b="1" dirty="0" err="1">
                <a:latin typeface="Segoe UI" panose="020B0502040204020203" pitchFamily="34" charset="0"/>
                <a:ea typeface="Segoe UI" panose="020B0502040204020203" pitchFamily="34" charset="0"/>
                <a:cs typeface="Segoe UI" panose="020B0502040204020203" pitchFamily="34" charset="0"/>
              </a:rPr>
              <a:t>dti</a:t>
            </a:r>
            <a:endParaRPr lang="en-ZA"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7"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2</a:t>
            </a:fld>
            <a:endParaRPr lang="en-ZA" dirty="0"/>
          </a:p>
        </p:txBody>
      </p:sp>
    </p:spTree>
    <p:extLst>
      <p:ext uri="{BB962C8B-B14F-4D97-AF65-F5344CB8AC3E}">
        <p14:creationId xmlns:p14="http://schemas.microsoft.com/office/powerpoint/2010/main" xmlns="" val="4180393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4" name="Rectangle 3"/>
          <p:cNvSpPr/>
          <p:nvPr/>
        </p:nvSpPr>
        <p:spPr>
          <a:xfrm>
            <a:off x="190425" y="679357"/>
            <a:ext cx="8796454" cy="4278094"/>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China North Rail delivered two Complete Knock Down (CKD) diesel locomotives for final assembly at Transnet Engineering’s Durban facility. </a:t>
            </a:r>
            <a:endPar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Transnet </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Engineering unveiled its </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locally manufactured </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Trans-Africa diesel-powered locomotive, which is particularly suitable for use on branch lines and in shunting yards. </a:t>
            </a:r>
            <a:endPar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b="1" dirty="0" smtClean="0">
                <a:solidFill>
                  <a:srgbClr val="000000"/>
                </a:solidFill>
                <a:latin typeface="Arial" panose="020B0604020202020204" pitchFamily="34" charset="0"/>
                <a:ea typeface="Segoe UI" panose="020B0502040204020203" pitchFamily="34" charset="0"/>
                <a:cs typeface="Arial" panose="020B0604020202020204" pitchFamily="34" charset="0"/>
              </a:rPr>
              <a:t>the </a:t>
            </a:r>
            <a:r>
              <a:rPr lang="en-ZA" sz="1600" b="1" dirty="0" err="1">
                <a:solidFill>
                  <a:srgbClr val="000000"/>
                </a:solidFill>
                <a:latin typeface="Arial" panose="020B0604020202020204" pitchFamily="34" charset="0"/>
                <a:ea typeface="Segoe UI" panose="020B0502040204020203" pitchFamily="34" charset="0"/>
                <a:cs typeface="Arial" panose="020B0604020202020204" pitchFamily="34" charset="0"/>
              </a:rPr>
              <a:t>dti</a:t>
            </a:r>
            <a:r>
              <a:rPr lang="en-ZA" sz="1600" b="1" dirty="0">
                <a:solidFill>
                  <a:srgbClr val="000000"/>
                </a:solidFill>
                <a:latin typeface="Arial" panose="020B0604020202020204" pitchFamily="34" charset="0"/>
                <a:ea typeface="Segoe UI" panose="020B0502040204020203" pitchFamily="34" charset="0"/>
                <a:cs typeface="Arial" panose="020B0604020202020204" pitchFamily="34" charset="0"/>
              </a:rPr>
              <a:t> </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launched a R100-million tomato processing plant in Tzaneen by </a:t>
            </a:r>
            <a:r>
              <a:rPr lang="en-ZA" sz="1600" dirty="0" err="1">
                <a:solidFill>
                  <a:srgbClr val="000000"/>
                </a:solidFill>
                <a:latin typeface="Arial" panose="020B0604020202020204" pitchFamily="34" charset="0"/>
                <a:ea typeface="Segoe UI" panose="020B0502040204020203" pitchFamily="34" charset="0"/>
                <a:cs typeface="Arial" panose="020B0604020202020204" pitchFamily="34" charset="0"/>
              </a:rPr>
              <a:t>Dursots</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-All Joy. The factory is expected to assist in addressing the increased demand for tomato paste in South Africa while ensuring business for 15 commercial farmers in the area. The plan is to ultimately employ 300 </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people.</a:t>
            </a: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In partnership with </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National Treasury </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and the deciduous fruit industry, the Western Cape provincial government has established the Deciduous Fruit Development Chamber commercialisation programme. This will disburse R120 million in funding to emerging fruit farmers to grow their businesses to fully commercial status. </a:t>
            </a:r>
            <a:endPar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9" name="Rectangle 8"/>
          <p:cNvSpPr/>
          <p:nvPr/>
        </p:nvSpPr>
        <p:spPr>
          <a:xfrm>
            <a:off x="188856" y="6040145"/>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10"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20</a:t>
            </a:fld>
            <a:endParaRPr lang="en-ZA" dirty="0"/>
          </a:p>
        </p:txBody>
      </p:sp>
    </p:spTree>
    <p:extLst>
      <p:ext uri="{BB962C8B-B14F-4D97-AF65-F5344CB8AC3E}">
        <p14:creationId xmlns:p14="http://schemas.microsoft.com/office/powerpoint/2010/main" xmlns="" val="3447033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4" name="Rectangle 3"/>
          <p:cNvSpPr/>
          <p:nvPr/>
        </p:nvSpPr>
        <p:spPr>
          <a:xfrm>
            <a:off x="190425" y="679357"/>
            <a:ext cx="8796454" cy="5016758"/>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The year under review saw a R1 billion investment by AB </a:t>
            </a:r>
            <a:r>
              <a:rPr lang="en-ZA" sz="1600" dirty="0" err="1">
                <a:solidFill>
                  <a:srgbClr val="000000"/>
                </a:solidFill>
                <a:latin typeface="Arial" panose="020B0604020202020204" pitchFamily="34" charset="0"/>
                <a:ea typeface="Segoe UI" panose="020B0502040204020203" pitchFamily="34" charset="0"/>
                <a:cs typeface="Arial" panose="020B0604020202020204" pitchFamily="34" charset="0"/>
              </a:rPr>
              <a:t>Inbev</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 in South Africa to realise localisation as part of its offer to acquire rival brewer SABMiller. Of the R1 billion investment, R610 million will be used to support new emerging farmers and commercial farmers to enable South Africa to change from a net importer of hops to a net exporter of hops and value-added malt</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a:t>
            </a: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GWK Farm Foods unveiled a technologically advanced wheat mill, pasta plant and biscuit factory, one of the most modern and technologically advanced new food production facilities in Africa. Of the R400 million investment, R60 million went towards </a:t>
            </a:r>
            <a:r>
              <a:rPr lang="en-ZA" sz="1600" dirty="0" err="1">
                <a:solidFill>
                  <a:srgbClr val="000000"/>
                </a:solidFill>
                <a:latin typeface="Arial" panose="020B0604020202020204" pitchFamily="34" charset="0"/>
                <a:ea typeface="Segoe UI" panose="020B0502040204020203" pitchFamily="34" charset="0"/>
                <a:cs typeface="Arial" panose="020B0604020202020204" pitchFamily="34" charset="0"/>
              </a:rPr>
              <a:t>expandeding</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 silo capacity at the plant to service the new facility. More than 400 temporary employment opportunities were created during construction, while more than 100 permanent jobs have created at the new plant</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a:t>
            </a: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The Renewable Energy Independent Power Producer </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Procurement (REIPPP) </a:t>
            </a: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attracted investments valued at R194.1 billion, including R53 billion (27%) from foreign sources. It created 28 484 jobs and generated R256.2 million in socioeconomic development contributions and R80.5 million in enterprise development contributions</a:t>
            </a:r>
            <a:r>
              <a:rPr lang="en-ZA"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a:t>
            </a:r>
          </a:p>
          <a:p>
            <a:pPr marL="285750" indent="-285750" algn="just" fontAlgn="base">
              <a:spcBef>
                <a:spcPct val="0"/>
              </a:spcBef>
              <a:spcAft>
                <a:spcPct val="0"/>
              </a:spcAft>
              <a:buFont typeface="Wingdings" panose="05000000000000000000" pitchFamily="2" charset="2"/>
              <a:buChar char="q"/>
            </a:pPr>
            <a:endPar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9" name="Rectangle 8"/>
          <p:cNvSpPr/>
          <p:nvPr/>
        </p:nvSpPr>
        <p:spPr>
          <a:xfrm>
            <a:off x="188856" y="6040145"/>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10"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21</a:t>
            </a:fld>
            <a:endParaRPr lang="en-ZA" dirty="0"/>
          </a:p>
        </p:txBody>
      </p:sp>
    </p:spTree>
    <p:extLst>
      <p:ext uri="{BB962C8B-B14F-4D97-AF65-F5344CB8AC3E}">
        <p14:creationId xmlns:p14="http://schemas.microsoft.com/office/powerpoint/2010/main" xmlns="" val="184718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4" name="Rectangle 3"/>
          <p:cNvSpPr/>
          <p:nvPr/>
        </p:nvSpPr>
        <p:spPr>
          <a:xfrm>
            <a:off x="190425" y="679357"/>
            <a:ext cx="8796454" cy="4678204"/>
          </a:xfrm>
          <a:prstGeom prst="rect">
            <a:avLst/>
          </a:prstGeom>
        </p:spPr>
        <p:txBody>
          <a:bodyPr wrap="square">
            <a:spAutoFit/>
          </a:bodyPr>
          <a:lstStyle/>
          <a:p>
            <a:pPr marL="285750" lvl="0" indent="-285750" algn="just" fontAlgn="base">
              <a:spcBef>
                <a:spcPct val="0"/>
              </a:spcBef>
              <a:spcAft>
                <a:spcPct val="0"/>
              </a:spcAft>
              <a:buFont typeface="Wingdings" panose="05000000000000000000" pitchFamily="2" charset="2"/>
              <a:buChar char="q"/>
            </a:pPr>
            <a:r>
              <a:rPr lang="en-ZA" sz="1600" dirty="0">
                <a:solidFill>
                  <a:srgbClr val="000000"/>
                </a:solidFill>
                <a:latin typeface="Arial" panose="020B0604020202020204" pitchFamily="34" charset="0"/>
                <a:ea typeface="Segoe UI" panose="020B0502040204020203" pitchFamily="34" charset="0"/>
                <a:cs typeface="Arial" panose="020B0604020202020204" pitchFamily="34" charset="0"/>
              </a:rPr>
              <a:t>MPACT opened a R350 million polyethylene terephthalate recycling plant that created 1 000 indirect jobs. The operation has resulted in South Africa becoming the 24th country overall and the first in Africa to meet Coca-Cola’s certification requirements to package their soft drinks.</a:t>
            </a:r>
          </a:p>
          <a:p>
            <a:pPr marL="285750" indent="-285750" algn="just" fontAlgn="base">
              <a:spcBef>
                <a:spcPct val="0"/>
              </a:spcBef>
              <a:spcAft>
                <a:spcPct val="0"/>
              </a:spcAft>
              <a:buFont typeface="Wingdings" panose="05000000000000000000" pitchFamily="2" charset="2"/>
              <a:buChar char="q"/>
            </a:pPr>
            <a:endParaRPr lang="en-ZA"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dirty="0">
                <a:solidFill>
                  <a:srgbClr val="000000"/>
                </a:solidFill>
                <a:latin typeface="Arial" panose="020B0604020202020204" pitchFamily="34" charset="0"/>
                <a:ea typeface="Segoe UI" panose="020B0502040204020203" pitchFamily="34" charset="0"/>
                <a:cs typeface="Arial" panose="020B0604020202020204" pitchFamily="34" charset="0"/>
              </a:rPr>
              <a:t>Yangtze Optics Africa Company launched its R150 million investment in a 15 </a:t>
            </a:r>
            <a:r>
              <a:rPr lang="en-ZA" dirty="0" smtClean="0">
                <a:solidFill>
                  <a:srgbClr val="000000"/>
                </a:solidFill>
                <a:latin typeface="Arial" panose="020B0604020202020204" pitchFamily="34" charset="0"/>
                <a:ea typeface="Segoe UI" panose="020B0502040204020203" pitchFamily="34" charset="0"/>
                <a:cs typeface="Arial" panose="020B0604020202020204" pitchFamily="34" charset="0"/>
              </a:rPr>
              <a:t>000 meter square </a:t>
            </a:r>
            <a:r>
              <a:rPr lang="en-ZA" dirty="0">
                <a:solidFill>
                  <a:srgbClr val="000000"/>
                </a:solidFill>
                <a:latin typeface="Arial" panose="020B0604020202020204" pitchFamily="34" charset="0"/>
                <a:ea typeface="Segoe UI" panose="020B0502040204020203" pitchFamily="34" charset="0"/>
                <a:cs typeface="Arial" panose="020B0604020202020204" pitchFamily="34" charset="0"/>
              </a:rPr>
              <a:t>fibre optic plant at </a:t>
            </a:r>
            <a:r>
              <a:rPr lang="en-ZA" dirty="0" err="1">
                <a:solidFill>
                  <a:srgbClr val="000000"/>
                </a:solidFill>
                <a:latin typeface="Arial" panose="020B0604020202020204" pitchFamily="34" charset="0"/>
                <a:ea typeface="Segoe UI" panose="020B0502040204020203" pitchFamily="34" charset="0"/>
                <a:cs typeface="Arial" panose="020B0604020202020204" pitchFamily="34" charset="0"/>
              </a:rPr>
              <a:t>Dube</a:t>
            </a:r>
            <a:r>
              <a:rPr lang="en-ZA" dirty="0">
                <a:solidFill>
                  <a:srgbClr val="000000"/>
                </a:solidFill>
                <a:latin typeface="Arial" panose="020B0604020202020204" pitchFamily="34" charset="0"/>
                <a:ea typeface="Segoe UI" panose="020B0502040204020203" pitchFamily="34" charset="0"/>
                <a:cs typeface="Arial" panose="020B0604020202020204" pitchFamily="34" charset="0"/>
              </a:rPr>
              <a:t> Trade Port in May 2016. The investment is expected to create approximately 150 new jobs for the Chinese company to supply fibre optic cables and fibre to the home solutions and local telecommunications players including Telkom, </a:t>
            </a:r>
            <a:r>
              <a:rPr lang="en-ZA" dirty="0" err="1">
                <a:solidFill>
                  <a:srgbClr val="000000"/>
                </a:solidFill>
                <a:latin typeface="Arial" panose="020B0604020202020204" pitchFamily="34" charset="0"/>
                <a:ea typeface="Segoe UI" panose="020B0502040204020203" pitchFamily="34" charset="0"/>
                <a:cs typeface="Arial" panose="020B0604020202020204" pitchFamily="34" charset="0"/>
              </a:rPr>
              <a:t>Neotel</a:t>
            </a:r>
            <a:r>
              <a:rPr lang="en-ZA" dirty="0">
                <a:solidFill>
                  <a:srgbClr val="000000"/>
                </a:solidFill>
                <a:latin typeface="Arial" panose="020B0604020202020204" pitchFamily="34" charset="0"/>
                <a:ea typeface="Segoe UI" panose="020B0502040204020203" pitchFamily="34" charset="0"/>
                <a:cs typeface="Arial" panose="020B0604020202020204" pitchFamily="34" charset="0"/>
              </a:rPr>
              <a:t>, Vodacom, MTN, Cell C and </a:t>
            </a:r>
            <a:r>
              <a:rPr lang="en-ZA" dirty="0" err="1">
                <a:solidFill>
                  <a:srgbClr val="000000"/>
                </a:solidFill>
                <a:latin typeface="Arial" panose="020B0604020202020204" pitchFamily="34" charset="0"/>
                <a:ea typeface="Segoe UI" panose="020B0502040204020203" pitchFamily="34" charset="0"/>
                <a:cs typeface="Arial" panose="020B0604020202020204" pitchFamily="34" charset="0"/>
              </a:rPr>
              <a:t>Vumatel</a:t>
            </a:r>
            <a:r>
              <a:rPr lang="en-ZA" dirty="0" smtClean="0">
                <a:solidFill>
                  <a:srgbClr val="000000"/>
                </a:solidFill>
                <a:latin typeface="Arial" panose="020B0604020202020204" pitchFamily="34" charset="0"/>
                <a:ea typeface="Segoe UI" panose="020B0502040204020203" pitchFamily="34" charset="0"/>
                <a:cs typeface="Arial" panose="020B0604020202020204" pitchFamily="34" charset="0"/>
              </a:rPr>
              <a:t>.</a:t>
            </a:r>
          </a:p>
          <a:p>
            <a:pPr marL="285750" indent="-285750" algn="just" fontAlgn="base">
              <a:spcBef>
                <a:spcPct val="0"/>
              </a:spcBef>
              <a:spcAft>
                <a:spcPct val="0"/>
              </a:spcAft>
              <a:buFont typeface="Wingdings" panose="05000000000000000000" pitchFamily="2" charset="2"/>
              <a:buChar char="q"/>
            </a:pPr>
            <a:endParaRPr lang="en-US"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r>
              <a:rPr lang="en-ZA" dirty="0" err="1" smtClean="0">
                <a:solidFill>
                  <a:srgbClr val="000000"/>
                </a:solidFill>
                <a:latin typeface="Arial" panose="020B0604020202020204" pitchFamily="34" charset="0"/>
                <a:ea typeface="Segoe UI" panose="020B0502040204020203" pitchFamily="34" charset="0"/>
                <a:cs typeface="Arial" panose="020B0604020202020204" pitchFamily="34" charset="0"/>
              </a:rPr>
              <a:t>Tronox</a:t>
            </a:r>
            <a:r>
              <a:rPr lang="en-ZA" dirty="0" smtClean="0">
                <a:solidFill>
                  <a:srgbClr val="000000"/>
                </a:solidFill>
                <a:latin typeface="Arial" panose="020B0604020202020204" pitchFamily="34" charset="0"/>
                <a:ea typeface="Segoe UI" panose="020B0502040204020203" pitchFamily="34" charset="0"/>
                <a:cs typeface="Arial" panose="020B0604020202020204" pitchFamily="34" charset="0"/>
              </a:rPr>
              <a:t> opened its new, R3.3 billion </a:t>
            </a:r>
            <a:r>
              <a:rPr lang="en-ZA" dirty="0" err="1" smtClean="0">
                <a:solidFill>
                  <a:srgbClr val="000000"/>
                </a:solidFill>
                <a:latin typeface="Arial" panose="020B0604020202020204" pitchFamily="34" charset="0"/>
                <a:ea typeface="Segoe UI" panose="020B0502040204020203" pitchFamily="34" charset="0"/>
                <a:cs typeface="Arial" panose="020B0604020202020204" pitchFamily="34" charset="0"/>
              </a:rPr>
              <a:t>Fairbreeze</a:t>
            </a:r>
            <a:r>
              <a:rPr lang="en-ZA" dirty="0" smtClean="0">
                <a:solidFill>
                  <a:srgbClr val="000000"/>
                </a:solidFill>
                <a:latin typeface="Arial" panose="020B0604020202020204" pitchFamily="34" charset="0"/>
                <a:ea typeface="Segoe UI" panose="020B0502040204020203" pitchFamily="34" charset="0"/>
                <a:cs typeface="Arial" panose="020B0604020202020204" pitchFamily="34" charset="0"/>
              </a:rPr>
              <a:t> mineral sands mine in KwaZulu-Natal, its main product titanium dioxide. 250 direct jobs and 1 000 indirect jobs have been created. </a:t>
            </a:r>
          </a:p>
          <a:p>
            <a:pPr marL="285750" indent="-285750" algn="just" fontAlgn="base">
              <a:spcBef>
                <a:spcPct val="0"/>
              </a:spcBef>
              <a:spcAft>
                <a:spcPct val="0"/>
              </a:spcAft>
              <a:buFont typeface="Wingdings" panose="05000000000000000000" pitchFamily="2" charset="2"/>
              <a:buChar char="q"/>
            </a:pPr>
            <a:endParaRPr lang="en-US"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q"/>
            </a:pPr>
            <a:endParaRPr lang="en-ZA" dirty="0">
              <a:solidFill>
                <a:srgbClr val="000000"/>
              </a:solidFill>
              <a:latin typeface="Arial" panose="020B0604020202020204" pitchFamily="34" charset="0"/>
              <a:ea typeface="Segoe UI" panose="020B0502040204020203" pitchFamily="34" charset="0"/>
              <a:cs typeface="Arial" panose="020B0604020202020204" pitchFamily="34" charset="0"/>
            </a:endParaRPr>
          </a:p>
        </p:txBody>
      </p:sp>
      <p:sp>
        <p:nvSpPr>
          <p:cNvPr id="9" name="Rectangle 8"/>
          <p:cNvSpPr/>
          <p:nvPr/>
        </p:nvSpPr>
        <p:spPr>
          <a:xfrm>
            <a:off x="188856" y="6040145"/>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10"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22</a:t>
            </a:fld>
            <a:endParaRPr lang="en-ZA" dirty="0"/>
          </a:p>
        </p:txBody>
      </p:sp>
    </p:spTree>
    <p:extLst>
      <p:ext uri="{BB962C8B-B14F-4D97-AF65-F5344CB8AC3E}">
        <p14:creationId xmlns:p14="http://schemas.microsoft.com/office/powerpoint/2010/main" xmlns="" val="2163328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Trade, Investment &amp; Exports</a:t>
            </a:r>
          </a:p>
        </p:txBody>
      </p:sp>
      <p:sp>
        <p:nvSpPr>
          <p:cNvPr id="3" name="Subtitle 2"/>
          <p:cNvSpPr>
            <a:spLocks noGrp="1"/>
          </p:cNvSpPr>
          <p:nvPr>
            <p:ph type="subTitle" idx="1"/>
          </p:nvPr>
        </p:nvSpPr>
        <p:spPr/>
        <p:txBody>
          <a:bodyPr/>
          <a:lstStyle/>
          <a:p>
            <a:endParaRPr lang="en-ZA" dirty="0"/>
          </a:p>
        </p:txBody>
      </p:sp>
      <p:sp>
        <p:nvSpPr>
          <p:cNvPr id="4"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23</a:t>
            </a:fld>
            <a:endParaRPr lang="en-ZA" dirty="0"/>
          </a:p>
        </p:txBody>
      </p:sp>
    </p:spTree>
    <p:extLst>
      <p:ext uri="{BB962C8B-B14F-4D97-AF65-F5344CB8AC3E}">
        <p14:creationId xmlns:p14="http://schemas.microsoft.com/office/powerpoint/2010/main" xmlns="" val="872818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0" y="3472"/>
            <a:ext cx="9132749" cy="548680"/>
          </a:xfrm>
        </p:spPr>
        <p:txBody>
          <a:bodyPr/>
          <a:lstStyle/>
          <a:p>
            <a:r>
              <a:rPr lang="en-US" dirty="0" smtClean="0"/>
              <a:t>Trade, Investment &amp; Exports</a:t>
            </a:r>
            <a:endParaRPr lang="en-ZA" dirty="0"/>
          </a:p>
        </p:txBody>
      </p:sp>
      <p:sp>
        <p:nvSpPr>
          <p:cNvPr id="8" name="Content Placeholder 7"/>
          <p:cNvSpPr>
            <a:spLocks noGrp="1"/>
          </p:cNvSpPr>
          <p:nvPr>
            <p:ph idx="1"/>
          </p:nvPr>
        </p:nvSpPr>
        <p:spPr>
          <a:xfrm>
            <a:off x="24384" y="764704"/>
            <a:ext cx="9144000" cy="5112568"/>
          </a:xfrm>
        </p:spPr>
        <p:txBody>
          <a:bodyPr>
            <a:normAutofit/>
          </a:bodyPr>
          <a:lstStyle/>
          <a:p>
            <a:pPr marL="401638" marR="77470" indent="-401638" algn="just">
              <a:spcBef>
                <a:spcPts val="585"/>
              </a:spcBef>
              <a:spcAft>
                <a:spcPts val="0"/>
              </a:spcAft>
              <a:buFont typeface="Wingdings" pitchFamily="2" charset="2"/>
              <a:buChar char="q"/>
            </a:pPr>
            <a:r>
              <a:rPr lang="en-US" sz="1800" b="0" dirty="0" smtClean="0">
                <a:latin typeface="Arial"/>
                <a:ea typeface="Arial"/>
                <a:cs typeface="Times New Roman"/>
              </a:rPr>
              <a:t>A</a:t>
            </a:r>
            <a:r>
              <a:rPr lang="en-US" sz="1800" b="0" spc="145" dirty="0" smtClean="0">
                <a:latin typeface="Arial"/>
                <a:ea typeface="Arial"/>
                <a:cs typeface="Times New Roman"/>
              </a:rPr>
              <a:t> </a:t>
            </a:r>
            <a:r>
              <a:rPr lang="en-US" sz="1800" b="0" dirty="0">
                <a:latin typeface="Arial"/>
                <a:ea typeface="Arial"/>
                <a:cs typeface="Times New Roman"/>
              </a:rPr>
              <a:t>new</a:t>
            </a:r>
            <a:r>
              <a:rPr lang="en-US" sz="1800" b="0" spc="140" dirty="0">
                <a:latin typeface="Arial"/>
                <a:ea typeface="Arial"/>
                <a:cs typeface="Times New Roman"/>
              </a:rPr>
              <a:t> </a:t>
            </a:r>
            <a:r>
              <a:rPr lang="en-US" sz="1800" b="0" dirty="0" smtClean="0">
                <a:latin typeface="Arial"/>
                <a:ea typeface="Arial"/>
                <a:cs typeface="Times New Roman"/>
              </a:rPr>
              <a:t>Economic </a:t>
            </a:r>
            <a:r>
              <a:rPr lang="en-US" sz="1800" b="0" spc="150" dirty="0" smtClean="0">
                <a:latin typeface="Arial"/>
                <a:ea typeface="Arial"/>
                <a:cs typeface="Times New Roman"/>
              </a:rPr>
              <a:t>P</a:t>
            </a:r>
            <a:r>
              <a:rPr lang="en-US" sz="1800" b="0" spc="-5" dirty="0" smtClean="0">
                <a:latin typeface="Arial"/>
                <a:ea typeface="Arial"/>
                <a:cs typeface="Times New Roman"/>
              </a:rPr>
              <a:t>artnership</a:t>
            </a:r>
            <a:r>
              <a:rPr lang="en-US" sz="1800" b="0" spc="145" dirty="0" smtClean="0">
                <a:latin typeface="Arial"/>
                <a:ea typeface="Arial"/>
                <a:cs typeface="Times New Roman"/>
              </a:rPr>
              <a:t> </a:t>
            </a:r>
            <a:r>
              <a:rPr lang="en-US" sz="1800" b="0" dirty="0" smtClean="0">
                <a:latin typeface="Arial"/>
                <a:ea typeface="Arial"/>
                <a:cs typeface="Times New Roman"/>
              </a:rPr>
              <a:t>Agreement (EPA)</a:t>
            </a:r>
            <a:r>
              <a:rPr lang="en-US" sz="1800" b="0" spc="150" dirty="0" smtClean="0">
                <a:latin typeface="Arial"/>
                <a:ea typeface="Arial"/>
                <a:cs typeface="Times New Roman"/>
              </a:rPr>
              <a:t> </a:t>
            </a:r>
            <a:r>
              <a:rPr lang="en-US" sz="1800" b="0" dirty="0">
                <a:latin typeface="Arial"/>
                <a:ea typeface="Arial"/>
                <a:cs typeface="Times New Roman"/>
              </a:rPr>
              <a:t>was</a:t>
            </a:r>
            <a:r>
              <a:rPr lang="en-US" sz="1800" b="0" spc="150" dirty="0">
                <a:latin typeface="Arial"/>
                <a:ea typeface="Arial"/>
                <a:cs typeface="Times New Roman"/>
              </a:rPr>
              <a:t> </a:t>
            </a:r>
            <a:r>
              <a:rPr lang="en-US" sz="1800" b="0" dirty="0">
                <a:latin typeface="Arial"/>
                <a:ea typeface="Arial"/>
                <a:cs typeface="Times New Roman"/>
              </a:rPr>
              <a:t>concluded</a:t>
            </a:r>
            <a:r>
              <a:rPr lang="en-US" sz="1800" b="0" spc="160" dirty="0">
                <a:latin typeface="Arial"/>
                <a:ea typeface="Arial"/>
                <a:cs typeface="Times New Roman"/>
              </a:rPr>
              <a:t> </a:t>
            </a:r>
            <a:r>
              <a:rPr lang="en-US" sz="1800" b="0" spc="-5" dirty="0">
                <a:latin typeface="Arial"/>
                <a:ea typeface="Arial"/>
                <a:cs typeface="Times New Roman"/>
              </a:rPr>
              <a:t>with</a:t>
            </a:r>
            <a:r>
              <a:rPr lang="en-US" sz="1800" b="0" spc="145" dirty="0">
                <a:latin typeface="Arial"/>
                <a:ea typeface="Arial"/>
                <a:cs typeface="Times New Roman"/>
              </a:rPr>
              <a:t> </a:t>
            </a:r>
            <a:r>
              <a:rPr lang="en-US" sz="1800" b="0" dirty="0">
                <a:latin typeface="Arial"/>
                <a:ea typeface="Arial"/>
                <a:cs typeface="Times New Roman"/>
              </a:rPr>
              <a:t>the</a:t>
            </a:r>
            <a:r>
              <a:rPr lang="en-US" sz="1800" b="0" spc="155" dirty="0">
                <a:latin typeface="Arial"/>
                <a:ea typeface="Arial"/>
                <a:cs typeface="Times New Roman"/>
              </a:rPr>
              <a:t> </a:t>
            </a:r>
            <a:r>
              <a:rPr lang="en-US" sz="1800" b="0" dirty="0">
                <a:latin typeface="Arial"/>
                <a:ea typeface="Arial"/>
                <a:cs typeface="Times New Roman"/>
              </a:rPr>
              <a:t>European</a:t>
            </a:r>
            <a:r>
              <a:rPr lang="en-US" sz="1800" b="0" spc="150" dirty="0">
                <a:latin typeface="Arial"/>
                <a:ea typeface="Arial"/>
                <a:cs typeface="Times New Roman"/>
              </a:rPr>
              <a:t> </a:t>
            </a:r>
            <a:r>
              <a:rPr lang="en-US" sz="1800" b="0" dirty="0">
                <a:latin typeface="Arial"/>
                <a:ea typeface="Arial"/>
                <a:cs typeface="Times New Roman"/>
              </a:rPr>
              <a:t>Union</a:t>
            </a:r>
            <a:r>
              <a:rPr lang="en-US" sz="1800" b="0" spc="145" dirty="0">
                <a:latin typeface="Arial"/>
                <a:ea typeface="Arial"/>
                <a:cs typeface="Times New Roman"/>
              </a:rPr>
              <a:t> </a:t>
            </a:r>
            <a:r>
              <a:rPr lang="en-US" sz="1800" b="0" dirty="0">
                <a:latin typeface="Arial"/>
                <a:ea typeface="Arial"/>
                <a:cs typeface="Times New Roman"/>
              </a:rPr>
              <a:t>and</a:t>
            </a:r>
            <a:r>
              <a:rPr lang="en-US" sz="1800" b="0" spc="160" dirty="0">
                <a:latin typeface="Arial"/>
                <a:ea typeface="Arial"/>
                <a:cs typeface="Times New Roman"/>
              </a:rPr>
              <a:t> </a:t>
            </a:r>
            <a:r>
              <a:rPr lang="en-US" sz="1800" b="0" spc="-5" dirty="0">
                <a:latin typeface="Arial"/>
                <a:ea typeface="Arial"/>
                <a:cs typeface="Times New Roman"/>
              </a:rPr>
              <a:t>will</a:t>
            </a:r>
            <a:r>
              <a:rPr lang="en-US" sz="1800" b="0" spc="155" dirty="0">
                <a:latin typeface="Arial"/>
                <a:ea typeface="Arial"/>
                <a:cs typeface="Times New Roman"/>
              </a:rPr>
              <a:t> </a:t>
            </a:r>
            <a:r>
              <a:rPr lang="en-US" sz="1800" b="0" dirty="0">
                <a:latin typeface="Arial"/>
                <a:ea typeface="Arial"/>
                <a:cs typeface="Times New Roman"/>
              </a:rPr>
              <a:t>lead</a:t>
            </a:r>
            <a:r>
              <a:rPr lang="en-US" sz="1800" b="0" spc="145" dirty="0">
                <a:latin typeface="Arial"/>
                <a:ea typeface="Arial"/>
                <a:cs typeface="Times New Roman"/>
              </a:rPr>
              <a:t> </a:t>
            </a:r>
            <a:r>
              <a:rPr lang="en-US" sz="1800" b="0" dirty="0">
                <a:latin typeface="Arial"/>
                <a:ea typeface="Arial"/>
                <a:cs typeface="Times New Roman"/>
              </a:rPr>
              <a:t>to</a:t>
            </a:r>
            <a:r>
              <a:rPr lang="en-US" sz="1800" b="0" spc="230" dirty="0">
                <a:latin typeface="Arial"/>
                <a:ea typeface="Arial"/>
                <a:cs typeface="Times New Roman"/>
              </a:rPr>
              <a:t> </a:t>
            </a:r>
            <a:r>
              <a:rPr lang="en-US" sz="1800" b="0" dirty="0">
                <a:latin typeface="Arial"/>
                <a:ea typeface="Arial"/>
                <a:cs typeface="Times New Roman"/>
              </a:rPr>
              <a:t>improved</a:t>
            </a:r>
            <a:r>
              <a:rPr lang="en-US" sz="1800" b="0" spc="105" dirty="0">
                <a:latin typeface="Arial"/>
                <a:ea typeface="Arial"/>
                <a:cs typeface="Times New Roman"/>
              </a:rPr>
              <a:t> </a:t>
            </a:r>
            <a:r>
              <a:rPr lang="en-US" sz="1800" b="0" dirty="0">
                <a:latin typeface="Arial"/>
                <a:ea typeface="Arial"/>
                <a:cs typeface="Times New Roman"/>
              </a:rPr>
              <a:t>market</a:t>
            </a:r>
            <a:r>
              <a:rPr lang="en-US" sz="1800" b="0" spc="105" dirty="0">
                <a:latin typeface="Arial"/>
                <a:ea typeface="Arial"/>
                <a:cs typeface="Times New Roman"/>
              </a:rPr>
              <a:t> </a:t>
            </a:r>
            <a:r>
              <a:rPr lang="en-US" sz="1800" b="0" dirty="0">
                <a:latin typeface="Arial"/>
                <a:ea typeface="Arial"/>
                <a:cs typeface="Times New Roman"/>
              </a:rPr>
              <a:t>access</a:t>
            </a:r>
            <a:r>
              <a:rPr lang="en-US" sz="1800" b="0" spc="105" dirty="0">
                <a:latin typeface="Arial"/>
                <a:ea typeface="Arial"/>
                <a:cs typeface="Times New Roman"/>
              </a:rPr>
              <a:t> </a:t>
            </a:r>
            <a:r>
              <a:rPr lang="en-US" sz="1800" b="0" dirty="0">
                <a:latin typeface="Arial"/>
                <a:ea typeface="Arial"/>
                <a:cs typeface="Times New Roman"/>
              </a:rPr>
              <a:t>for</a:t>
            </a:r>
            <a:r>
              <a:rPr lang="en-US" sz="1800" b="0" spc="110" dirty="0">
                <a:latin typeface="Arial"/>
                <a:ea typeface="Arial"/>
                <a:cs typeface="Times New Roman"/>
              </a:rPr>
              <a:t> </a:t>
            </a:r>
            <a:r>
              <a:rPr lang="en-US" sz="1800" b="0" dirty="0">
                <a:latin typeface="Arial"/>
                <a:ea typeface="Arial"/>
                <a:cs typeface="Times New Roman"/>
              </a:rPr>
              <a:t>some</a:t>
            </a:r>
            <a:r>
              <a:rPr lang="en-US" sz="1800" b="0" spc="110" dirty="0">
                <a:latin typeface="Arial"/>
                <a:ea typeface="Arial"/>
                <a:cs typeface="Times New Roman"/>
              </a:rPr>
              <a:t> </a:t>
            </a:r>
            <a:r>
              <a:rPr lang="en-US" sz="1800" b="0" spc="-5" dirty="0">
                <a:latin typeface="Arial"/>
                <a:ea typeface="Arial"/>
                <a:cs typeface="Times New Roman"/>
              </a:rPr>
              <a:t>agricultural</a:t>
            </a:r>
            <a:r>
              <a:rPr lang="en-US" sz="1800" b="0" spc="120" dirty="0">
                <a:latin typeface="Arial"/>
                <a:ea typeface="Arial"/>
                <a:cs typeface="Times New Roman"/>
              </a:rPr>
              <a:t> </a:t>
            </a:r>
            <a:r>
              <a:rPr lang="en-US" sz="1800" b="0" dirty="0">
                <a:latin typeface="Arial"/>
                <a:ea typeface="Arial"/>
                <a:cs typeface="Times New Roman"/>
              </a:rPr>
              <a:t>products</a:t>
            </a:r>
            <a:r>
              <a:rPr lang="en-US" sz="1800" b="0" spc="115" dirty="0">
                <a:latin typeface="Arial"/>
                <a:ea typeface="Arial"/>
                <a:cs typeface="Times New Roman"/>
              </a:rPr>
              <a:t> </a:t>
            </a:r>
            <a:r>
              <a:rPr lang="en-US" sz="1800" b="0" dirty="0">
                <a:latin typeface="Arial"/>
                <a:ea typeface="Arial"/>
                <a:cs typeface="Times New Roman"/>
              </a:rPr>
              <a:t>such</a:t>
            </a:r>
            <a:r>
              <a:rPr lang="en-US" sz="1800" b="0" spc="110" dirty="0">
                <a:latin typeface="Arial"/>
                <a:ea typeface="Arial"/>
                <a:cs typeface="Times New Roman"/>
              </a:rPr>
              <a:t> </a:t>
            </a:r>
            <a:r>
              <a:rPr lang="en-US" sz="1800" b="0" dirty="0">
                <a:latin typeface="Arial"/>
                <a:ea typeface="Arial"/>
                <a:cs typeface="Times New Roman"/>
              </a:rPr>
              <a:t>as</a:t>
            </a:r>
            <a:r>
              <a:rPr lang="en-US" sz="1800" b="0" spc="115" dirty="0">
                <a:latin typeface="Arial"/>
                <a:ea typeface="Arial"/>
                <a:cs typeface="Times New Roman"/>
              </a:rPr>
              <a:t> </a:t>
            </a:r>
            <a:r>
              <a:rPr lang="en-US" sz="1800" b="0" dirty="0">
                <a:latin typeface="Arial"/>
                <a:ea typeface="Arial"/>
                <a:cs typeface="Times New Roman"/>
              </a:rPr>
              <a:t>seafood,</a:t>
            </a:r>
            <a:r>
              <a:rPr lang="en-US" sz="1800" b="0" spc="140" dirty="0">
                <a:latin typeface="Arial"/>
                <a:ea typeface="Arial"/>
                <a:cs typeface="Times New Roman"/>
              </a:rPr>
              <a:t> </a:t>
            </a:r>
            <a:r>
              <a:rPr lang="en-US" sz="1800" b="0" dirty="0">
                <a:latin typeface="Arial"/>
                <a:ea typeface="Arial"/>
                <a:cs typeface="Times New Roman"/>
              </a:rPr>
              <a:t>wine,</a:t>
            </a:r>
            <a:r>
              <a:rPr lang="en-US" sz="1800" b="0" spc="110" dirty="0">
                <a:latin typeface="Arial"/>
                <a:ea typeface="Arial"/>
                <a:cs typeface="Times New Roman"/>
              </a:rPr>
              <a:t> </a:t>
            </a:r>
            <a:r>
              <a:rPr lang="en-US" sz="1800" b="0" spc="-5" dirty="0">
                <a:latin typeface="Arial"/>
                <a:ea typeface="Arial"/>
                <a:cs typeface="Times New Roman"/>
              </a:rPr>
              <a:t>canned</a:t>
            </a:r>
            <a:r>
              <a:rPr lang="en-US" sz="1800" b="0" spc="110" dirty="0">
                <a:latin typeface="Arial"/>
                <a:ea typeface="Arial"/>
                <a:cs typeface="Times New Roman"/>
              </a:rPr>
              <a:t> </a:t>
            </a:r>
            <a:r>
              <a:rPr lang="en-US" sz="1800" b="0" dirty="0">
                <a:latin typeface="Arial"/>
                <a:ea typeface="Arial"/>
                <a:cs typeface="Times New Roman"/>
              </a:rPr>
              <a:t>fruit,</a:t>
            </a:r>
            <a:r>
              <a:rPr lang="en-US" sz="1800" b="0" spc="110" dirty="0">
                <a:latin typeface="Arial"/>
                <a:ea typeface="Arial"/>
                <a:cs typeface="Times New Roman"/>
              </a:rPr>
              <a:t> </a:t>
            </a:r>
            <a:r>
              <a:rPr lang="en-US" sz="1800" b="0" dirty="0">
                <a:latin typeface="Arial"/>
                <a:ea typeface="Arial"/>
                <a:cs typeface="Times New Roman"/>
              </a:rPr>
              <a:t>sugar</a:t>
            </a:r>
            <a:r>
              <a:rPr lang="en-US" sz="1800" b="0" spc="310" dirty="0">
                <a:latin typeface="Arial"/>
                <a:ea typeface="Arial"/>
                <a:cs typeface="Times New Roman"/>
              </a:rPr>
              <a:t> </a:t>
            </a:r>
            <a:r>
              <a:rPr lang="en-US" sz="1800" b="0" spc="-5" dirty="0">
                <a:latin typeface="Arial"/>
                <a:ea typeface="Arial"/>
                <a:cs typeface="Times New Roman"/>
              </a:rPr>
              <a:t>and</a:t>
            </a:r>
            <a:r>
              <a:rPr lang="en-US" sz="1800" b="0" spc="-50" dirty="0">
                <a:latin typeface="Arial"/>
                <a:ea typeface="Arial"/>
                <a:cs typeface="Times New Roman"/>
              </a:rPr>
              <a:t> </a:t>
            </a:r>
            <a:r>
              <a:rPr lang="en-US" sz="1800" b="0" dirty="0" smtClean="0">
                <a:latin typeface="Arial"/>
                <a:ea typeface="Arial"/>
                <a:cs typeface="Times New Roman"/>
              </a:rPr>
              <a:t>ethanol</a:t>
            </a:r>
            <a:r>
              <a:rPr lang="en-US" sz="1800" dirty="0" smtClean="0">
                <a:latin typeface="Arial"/>
                <a:ea typeface="Arial"/>
                <a:cs typeface="Times New Roman"/>
              </a:rPr>
              <a:t>.</a:t>
            </a:r>
          </a:p>
          <a:p>
            <a:pPr marL="401638" marR="77470" indent="-401638" algn="just">
              <a:spcBef>
                <a:spcPts val="585"/>
              </a:spcBef>
              <a:spcAft>
                <a:spcPts val="0"/>
              </a:spcAft>
              <a:buFont typeface="Wingdings" pitchFamily="2" charset="2"/>
              <a:buChar char="q"/>
            </a:pPr>
            <a:endParaRPr lang="en-US" sz="1800" dirty="0" smtClean="0">
              <a:latin typeface="Arial"/>
              <a:ea typeface="Arial"/>
              <a:cs typeface="Times New Roman"/>
            </a:endParaRPr>
          </a:p>
          <a:p>
            <a:pPr marL="401638" marR="77470" indent="-401638" algn="just">
              <a:spcBef>
                <a:spcPts val="585"/>
              </a:spcBef>
              <a:spcAft>
                <a:spcPts val="0"/>
              </a:spcAft>
              <a:buFont typeface="Wingdings" pitchFamily="2" charset="2"/>
              <a:buChar char="q"/>
            </a:pPr>
            <a:r>
              <a:rPr lang="en-US" sz="1800" b="0" dirty="0" smtClean="0">
                <a:latin typeface="Arial"/>
                <a:ea typeface="Arial"/>
                <a:cs typeface="Times New Roman"/>
              </a:rPr>
              <a:t>In</a:t>
            </a:r>
            <a:r>
              <a:rPr lang="en-US" sz="1800" b="0" spc="50" dirty="0" smtClean="0">
                <a:latin typeface="Arial"/>
                <a:ea typeface="Arial"/>
                <a:cs typeface="Times New Roman"/>
              </a:rPr>
              <a:t> </a:t>
            </a:r>
            <a:r>
              <a:rPr lang="en-US" sz="1800" b="0" dirty="0">
                <a:latin typeface="Arial"/>
                <a:ea typeface="Arial"/>
                <a:cs typeface="Times New Roman"/>
              </a:rPr>
              <a:t>2016,</a:t>
            </a:r>
            <a:r>
              <a:rPr lang="en-US" sz="1800" b="0" spc="60" dirty="0">
                <a:latin typeface="Arial"/>
                <a:ea typeface="Arial"/>
                <a:cs typeface="Times New Roman"/>
              </a:rPr>
              <a:t> </a:t>
            </a:r>
            <a:r>
              <a:rPr lang="en-US" sz="1800" dirty="0">
                <a:latin typeface="Arial"/>
                <a:ea typeface="Arial"/>
                <a:cs typeface="Arial"/>
              </a:rPr>
              <a:t>the</a:t>
            </a:r>
            <a:r>
              <a:rPr lang="en-US" sz="1800" spc="50" dirty="0">
                <a:latin typeface="Arial"/>
                <a:ea typeface="Arial"/>
                <a:cs typeface="Arial"/>
              </a:rPr>
              <a:t> </a:t>
            </a:r>
            <a:r>
              <a:rPr lang="en-US" sz="1800" dirty="0">
                <a:latin typeface="Arial"/>
                <a:ea typeface="Arial"/>
                <a:cs typeface="Arial"/>
              </a:rPr>
              <a:t>dti</a:t>
            </a:r>
            <a:r>
              <a:rPr lang="en-US" sz="1800" b="0" spc="60" dirty="0">
                <a:latin typeface="Arial"/>
                <a:ea typeface="Arial"/>
                <a:cs typeface="Arial"/>
              </a:rPr>
              <a:t> </a:t>
            </a:r>
            <a:r>
              <a:rPr lang="en-US" sz="1800" b="0" spc="-5" dirty="0">
                <a:latin typeface="Arial"/>
                <a:ea typeface="Arial"/>
                <a:cs typeface="Arial"/>
              </a:rPr>
              <a:t>led</a:t>
            </a:r>
            <a:r>
              <a:rPr lang="en-US" sz="1800" b="0" spc="55" dirty="0">
                <a:latin typeface="Arial"/>
                <a:ea typeface="Arial"/>
                <a:cs typeface="Arial"/>
              </a:rPr>
              <a:t> </a:t>
            </a:r>
            <a:r>
              <a:rPr lang="en-US" sz="1800" b="0" dirty="0">
                <a:latin typeface="Arial"/>
                <a:ea typeface="Arial"/>
                <a:cs typeface="Arial"/>
              </a:rPr>
              <a:t>a</a:t>
            </a:r>
            <a:r>
              <a:rPr lang="en-US" sz="1800" b="0" spc="65" dirty="0">
                <a:latin typeface="Arial"/>
                <a:ea typeface="Arial"/>
                <a:cs typeface="Arial"/>
              </a:rPr>
              <a:t> </a:t>
            </a:r>
            <a:r>
              <a:rPr lang="en-US" sz="1800" b="0" dirty="0">
                <a:latin typeface="Arial"/>
                <a:ea typeface="Arial"/>
                <a:cs typeface="Arial"/>
              </a:rPr>
              <a:t>process</a:t>
            </a:r>
            <a:r>
              <a:rPr lang="en-US" sz="1800" b="0" spc="65" dirty="0">
                <a:latin typeface="Arial"/>
                <a:ea typeface="Arial"/>
                <a:cs typeface="Arial"/>
              </a:rPr>
              <a:t> </a:t>
            </a:r>
            <a:r>
              <a:rPr lang="en-US" sz="1800" b="0" dirty="0">
                <a:latin typeface="Arial"/>
                <a:ea typeface="Arial"/>
                <a:cs typeface="Arial"/>
              </a:rPr>
              <a:t>to</a:t>
            </a:r>
            <a:r>
              <a:rPr lang="en-US" sz="1800" b="0" spc="50" dirty="0">
                <a:latin typeface="Arial"/>
                <a:ea typeface="Arial"/>
                <a:cs typeface="Arial"/>
              </a:rPr>
              <a:t> </a:t>
            </a:r>
            <a:r>
              <a:rPr lang="en-US" sz="1800" b="0" dirty="0">
                <a:latin typeface="Arial"/>
                <a:ea typeface="Arial"/>
                <a:cs typeface="Arial"/>
              </a:rPr>
              <a:t>secure</a:t>
            </a:r>
            <a:r>
              <a:rPr lang="en-US" sz="1800" b="0" spc="60" dirty="0">
                <a:latin typeface="Arial"/>
                <a:ea typeface="Arial"/>
                <a:cs typeface="Arial"/>
              </a:rPr>
              <a:t> </a:t>
            </a:r>
            <a:r>
              <a:rPr lang="en-US" sz="1800" b="0" dirty="0">
                <a:latin typeface="Arial"/>
                <a:ea typeface="Arial"/>
                <a:cs typeface="Arial"/>
              </a:rPr>
              <a:t>South</a:t>
            </a:r>
            <a:r>
              <a:rPr lang="en-US" sz="1800" b="0" spc="50" dirty="0">
                <a:latin typeface="Arial"/>
                <a:ea typeface="Arial"/>
                <a:cs typeface="Arial"/>
              </a:rPr>
              <a:t> </a:t>
            </a:r>
            <a:r>
              <a:rPr lang="en-US" sz="1800" b="0" dirty="0">
                <a:latin typeface="Arial"/>
                <a:ea typeface="Arial"/>
                <a:cs typeface="Arial"/>
              </a:rPr>
              <a:t>Africa’s</a:t>
            </a:r>
            <a:r>
              <a:rPr lang="en-US" sz="1800" b="0" spc="65" dirty="0">
                <a:latin typeface="Arial"/>
                <a:ea typeface="Arial"/>
                <a:cs typeface="Arial"/>
              </a:rPr>
              <a:t> </a:t>
            </a:r>
            <a:r>
              <a:rPr lang="en-US" sz="1800" b="0" spc="-5" dirty="0">
                <a:latin typeface="Arial"/>
                <a:ea typeface="Arial"/>
                <a:cs typeface="Arial"/>
              </a:rPr>
              <a:t>continued</a:t>
            </a:r>
            <a:r>
              <a:rPr lang="en-US" sz="1800" b="0" spc="50" dirty="0">
                <a:latin typeface="Arial"/>
                <a:ea typeface="Arial"/>
                <a:cs typeface="Arial"/>
              </a:rPr>
              <a:t> </a:t>
            </a:r>
            <a:r>
              <a:rPr lang="en-US" sz="1800" b="0" dirty="0">
                <a:latin typeface="Arial"/>
                <a:ea typeface="Arial"/>
                <a:cs typeface="Arial"/>
              </a:rPr>
              <a:t>participation</a:t>
            </a:r>
            <a:r>
              <a:rPr lang="en-US" sz="1800" b="0" spc="55" dirty="0">
                <a:latin typeface="Arial"/>
                <a:ea typeface="Arial"/>
                <a:cs typeface="Arial"/>
              </a:rPr>
              <a:t> </a:t>
            </a:r>
            <a:r>
              <a:rPr lang="en-US" sz="1800" b="0" dirty="0">
                <a:latin typeface="Arial"/>
                <a:ea typeface="Arial"/>
                <a:cs typeface="Arial"/>
              </a:rPr>
              <a:t>in</a:t>
            </a:r>
            <a:r>
              <a:rPr lang="en-US" sz="1800" b="0" spc="100" dirty="0">
                <a:latin typeface="Arial"/>
                <a:ea typeface="Arial"/>
                <a:cs typeface="Arial"/>
              </a:rPr>
              <a:t> </a:t>
            </a:r>
            <a:r>
              <a:rPr lang="en-US" sz="1800" b="0" dirty="0">
                <a:latin typeface="Arial"/>
                <a:ea typeface="Arial"/>
                <a:cs typeface="Times New Roman"/>
              </a:rPr>
              <a:t>the</a:t>
            </a:r>
            <a:r>
              <a:rPr lang="en-US" sz="1800" b="0" spc="55" dirty="0">
                <a:latin typeface="Arial"/>
                <a:ea typeface="Arial"/>
                <a:cs typeface="Times New Roman"/>
              </a:rPr>
              <a:t> </a:t>
            </a:r>
            <a:r>
              <a:rPr lang="en-US" sz="1800" b="0" dirty="0">
                <a:latin typeface="Arial"/>
                <a:ea typeface="Arial"/>
                <a:cs typeface="Times New Roman"/>
              </a:rPr>
              <a:t>African</a:t>
            </a:r>
            <a:r>
              <a:rPr lang="en-US" sz="1800" b="0" spc="55" dirty="0">
                <a:latin typeface="Arial"/>
                <a:ea typeface="Arial"/>
                <a:cs typeface="Times New Roman"/>
              </a:rPr>
              <a:t> </a:t>
            </a:r>
            <a:r>
              <a:rPr lang="en-US" sz="1800" b="0" spc="-5" dirty="0">
                <a:latin typeface="Arial"/>
                <a:ea typeface="Arial"/>
                <a:cs typeface="Times New Roman"/>
              </a:rPr>
              <a:t>Growth</a:t>
            </a:r>
            <a:r>
              <a:rPr lang="en-US" sz="1800" b="0" spc="210" dirty="0">
                <a:latin typeface="Arial"/>
                <a:ea typeface="Arial"/>
                <a:cs typeface="Times New Roman"/>
              </a:rPr>
              <a:t> </a:t>
            </a:r>
            <a:r>
              <a:rPr lang="en-US" sz="1800" b="0" spc="-5" dirty="0">
                <a:latin typeface="Arial"/>
                <a:ea typeface="Arial"/>
                <a:cs typeface="Times New Roman"/>
              </a:rPr>
              <a:t>and</a:t>
            </a:r>
            <a:r>
              <a:rPr lang="en-US" sz="1800" b="0" spc="20" dirty="0">
                <a:latin typeface="Arial"/>
                <a:ea typeface="Arial"/>
                <a:cs typeface="Times New Roman"/>
              </a:rPr>
              <a:t> </a:t>
            </a:r>
            <a:r>
              <a:rPr lang="en-US" sz="1800" b="0" dirty="0">
                <a:latin typeface="Arial"/>
                <a:ea typeface="Arial"/>
                <a:cs typeface="Times New Roman"/>
              </a:rPr>
              <a:t>Opportunity</a:t>
            </a:r>
            <a:r>
              <a:rPr lang="en-US" sz="1800" b="0" spc="10" dirty="0">
                <a:latin typeface="Arial"/>
                <a:ea typeface="Arial"/>
                <a:cs typeface="Times New Roman"/>
              </a:rPr>
              <a:t> </a:t>
            </a:r>
            <a:r>
              <a:rPr lang="en-US" sz="1800" b="0" dirty="0">
                <a:latin typeface="Arial"/>
                <a:ea typeface="Arial"/>
                <a:cs typeface="Times New Roman"/>
              </a:rPr>
              <a:t>Act</a:t>
            </a:r>
            <a:r>
              <a:rPr lang="en-US" sz="1800" b="0" spc="25" dirty="0">
                <a:latin typeface="Arial"/>
                <a:ea typeface="Arial"/>
                <a:cs typeface="Times New Roman"/>
              </a:rPr>
              <a:t> </a:t>
            </a:r>
            <a:r>
              <a:rPr lang="en-US" sz="1800" b="0" dirty="0">
                <a:latin typeface="Arial"/>
                <a:ea typeface="Arial"/>
                <a:cs typeface="Times New Roman"/>
              </a:rPr>
              <a:t>(AGOA),</a:t>
            </a:r>
            <a:r>
              <a:rPr lang="en-US" sz="1800" b="0" spc="20" dirty="0">
                <a:latin typeface="Arial"/>
                <a:ea typeface="Arial"/>
                <a:cs typeface="Times New Roman"/>
              </a:rPr>
              <a:t> </a:t>
            </a:r>
            <a:r>
              <a:rPr lang="en-US" sz="1800" b="0" dirty="0">
                <a:latin typeface="Arial"/>
                <a:ea typeface="Arial"/>
                <a:cs typeface="Times New Roman"/>
              </a:rPr>
              <a:t>a</a:t>
            </a:r>
            <a:r>
              <a:rPr lang="en-US" sz="1800" b="0" spc="25" dirty="0">
                <a:latin typeface="Arial"/>
                <a:ea typeface="Arial"/>
                <a:cs typeface="Times New Roman"/>
              </a:rPr>
              <a:t> </a:t>
            </a:r>
            <a:r>
              <a:rPr lang="en-US" sz="1800" b="0" dirty="0">
                <a:latin typeface="Arial"/>
                <a:ea typeface="Arial"/>
                <a:cs typeface="Times New Roman"/>
              </a:rPr>
              <a:t>unilateral</a:t>
            </a:r>
            <a:r>
              <a:rPr lang="en-US" sz="1800" b="0" spc="20" dirty="0">
                <a:latin typeface="Arial"/>
                <a:ea typeface="Arial"/>
                <a:cs typeface="Times New Roman"/>
              </a:rPr>
              <a:t> </a:t>
            </a:r>
            <a:r>
              <a:rPr lang="en-US" sz="1800" b="0" dirty="0">
                <a:latin typeface="Arial"/>
                <a:ea typeface="Arial"/>
                <a:cs typeface="Times New Roman"/>
              </a:rPr>
              <a:t>preferential</a:t>
            </a:r>
            <a:r>
              <a:rPr lang="en-US" sz="1800" b="0" spc="30" dirty="0">
                <a:latin typeface="Arial"/>
                <a:ea typeface="Arial"/>
                <a:cs typeface="Times New Roman"/>
              </a:rPr>
              <a:t> </a:t>
            </a:r>
            <a:r>
              <a:rPr lang="en-US" sz="1800" b="0" dirty="0">
                <a:latin typeface="Arial"/>
                <a:ea typeface="Arial"/>
                <a:cs typeface="Times New Roman"/>
              </a:rPr>
              <a:t>programme</a:t>
            </a:r>
            <a:r>
              <a:rPr lang="en-US" sz="1800" b="0" spc="25" dirty="0">
                <a:latin typeface="Arial"/>
                <a:ea typeface="Arial"/>
                <a:cs typeface="Times New Roman"/>
              </a:rPr>
              <a:t> </a:t>
            </a:r>
            <a:r>
              <a:rPr lang="en-US" sz="1800" b="0" spc="-5" dirty="0">
                <a:latin typeface="Arial"/>
                <a:ea typeface="Arial"/>
                <a:cs typeface="Times New Roman"/>
              </a:rPr>
              <a:t>that</a:t>
            </a:r>
            <a:r>
              <a:rPr lang="en-US" sz="1800" b="0" spc="25" dirty="0">
                <a:latin typeface="Arial"/>
                <a:ea typeface="Arial"/>
                <a:cs typeface="Times New Roman"/>
              </a:rPr>
              <a:t> </a:t>
            </a:r>
            <a:r>
              <a:rPr lang="en-US" sz="1800" b="0" dirty="0">
                <a:latin typeface="Arial"/>
                <a:ea typeface="Arial"/>
                <a:cs typeface="Times New Roman"/>
              </a:rPr>
              <a:t>offers</a:t>
            </a:r>
            <a:r>
              <a:rPr lang="en-US" sz="1800" b="0" spc="30" dirty="0">
                <a:latin typeface="Arial"/>
                <a:ea typeface="Arial"/>
                <a:cs typeface="Times New Roman"/>
              </a:rPr>
              <a:t> </a:t>
            </a:r>
            <a:r>
              <a:rPr lang="en-US" sz="1800" b="0" dirty="0">
                <a:latin typeface="Arial"/>
                <a:ea typeface="Arial"/>
                <a:cs typeface="Times New Roman"/>
              </a:rPr>
              <a:t>duty-free</a:t>
            </a:r>
            <a:r>
              <a:rPr lang="en-US" sz="1800" b="0" spc="10" dirty="0">
                <a:latin typeface="Arial"/>
                <a:ea typeface="Arial"/>
                <a:cs typeface="Times New Roman"/>
              </a:rPr>
              <a:t> </a:t>
            </a:r>
            <a:r>
              <a:rPr lang="en-US" sz="1800" b="0" dirty="0">
                <a:latin typeface="Arial"/>
                <a:ea typeface="Arial"/>
                <a:cs typeface="Times New Roman"/>
              </a:rPr>
              <a:t>market</a:t>
            </a:r>
            <a:r>
              <a:rPr lang="en-US" sz="1800" b="0" spc="20" dirty="0">
                <a:latin typeface="Arial"/>
                <a:ea typeface="Arial"/>
                <a:cs typeface="Times New Roman"/>
              </a:rPr>
              <a:t> </a:t>
            </a:r>
            <a:r>
              <a:rPr lang="en-US" sz="1800" b="0" spc="-5" dirty="0">
                <a:latin typeface="Arial"/>
                <a:ea typeface="Arial"/>
                <a:cs typeface="Times New Roman"/>
              </a:rPr>
              <a:t>access</a:t>
            </a:r>
            <a:r>
              <a:rPr lang="en-US" sz="1800" b="0" spc="380" dirty="0">
                <a:latin typeface="Arial"/>
                <a:ea typeface="Arial"/>
                <a:cs typeface="Times New Roman"/>
              </a:rPr>
              <a:t> </a:t>
            </a:r>
            <a:r>
              <a:rPr lang="en-US" sz="1800" b="0" dirty="0">
                <a:latin typeface="Arial"/>
                <a:ea typeface="Arial"/>
                <a:cs typeface="Times New Roman"/>
              </a:rPr>
              <a:t>to</a:t>
            </a:r>
            <a:r>
              <a:rPr lang="en-US" sz="1800" b="0" spc="-25" dirty="0">
                <a:latin typeface="Arial"/>
                <a:ea typeface="Arial"/>
                <a:cs typeface="Times New Roman"/>
              </a:rPr>
              <a:t> </a:t>
            </a:r>
            <a:r>
              <a:rPr lang="en-US" sz="1800" b="0" dirty="0">
                <a:latin typeface="Arial"/>
                <a:ea typeface="Arial"/>
                <a:cs typeface="Times New Roman"/>
              </a:rPr>
              <a:t>5</a:t>
            </a:r>
            <a:r>
              <a:rPr lang="en-US" sz="1800" b="0" spc="-15" dirty="0">
                <a:latin typeface="Arial"/>
                <a:ea typeface="Arial"/>
                <a:cs typeface="Times New Roman"/>
              </a:rPr>
              <a:t> </a:t>
            </a:r>
            <a:r>
              <a:rPr lang="en-US" sz="1800" b="0" spc="-5" dirty="0">
                <a:latin typeface="Arial"/>
                <a:ea typeface="Arial"/>
                <a:cs typeface="Times New Roman"/>
              </a:rPr>
              <a:t>235</a:t>
            </a:r>
            <a:r>
              <a:rPr lang="en-US" sz="1800" b="0" spc="-15" dirty="0">
                <a:latin typeface="Arial"/>
                <a:ea typeface="Arial"/>
                <a:cs typeface="Times New Roman"/>
              </a:rPr>
              <a:t> </a:t>
            </a:r>
            <a:r>
              <a:rPr lang="en-US" sz="1800" b="0" dirty="0">
                <a:latin typeface="Arial"/>
                <a:ea typeface="Arial"/>
                <a:cs typeface="Times New Roman"/>
              </a:rPr>
              <a:t>tariff</a:t>
            </a:r>
            <a:r>
              <a:rPr lang="en-US" sz="1800" b="0" spc="-20" dirty="0">
                <a:latin typeface="Arial"/>
                <a:ea typeface="Arial"/>
                <a:cs typeface="Times New Roman"/>
              </a:rPr>
              <a:t> </a:t>
            </a:r>
            <a:r>
              <a:rPr lang="en-US" sz="1800" b="0" spc="-5" dirty="0">
                <a:latin typeface="Arial"/>
                <a:ea typeface="Arial"/>
                <a:cs typeface="Times New Roman"/>
              </a:rPr>
              <a:t>lines</a:t>
            </a:r>
            <a:r>
              <a:rPr lang="en-US" sz="1800" b="0" spc="-10" dirty="0">
                <a:latin typeface="Arial"/>
                <a:ea typeface="Arial"/>
                <a:cs typeface="Times New Roman"/>
              </a:rPr>
              <a:t> </a:t>
            </a:r>
            <a:r>
              <a:rPr lang="en-US" sz="1800" b="0" dirty="0">
                <a:latin typeface="Arial"/>
                <a:ea typeface="Arial"/>
                <a:cs typeface="Times New Roman"/>
              </a:rPr>
              <a:t>into</a:t>
            </a:r>
            <a:r>
              <a:rPr lang="en-US" sz="1800" b="0" spc="-25" dirty="0">
                <a:latin typeface="Arial"/>
                <a:ea typeface="Arial"/>
                <a:cs typeface="Times New Roman"/>
              </a:rPr>
              <a:t> </a:t>
            </a:r>
            <a:r>
              <a:rPr lang="en-US" sz="1800" b="0" dirty="0">
                <a:latin typeface="Arial"/>
                <a:ea typeface="Arial"/>
                <a:cs typeface="Times New Roman"/>
              </a:rPr>
              <a:t>the</a:t>
            </a:r>
            <a:r>
              <a:rPr lang="en-US" sz="1800" b="0" spc="-15" dirty="0">
                <a:latin typeface="Arial"/>
                <a:ea typeface="Arial"/>
                <a:cs typeface="Times New Roman"/>
              </a:rPr>
              <a:t> </a:t>
            </a:r>
            <a:r>
              <a:rPr lang="en-US" sz="1800" b="0" dirty="0">
                <a:latin typeface="Arial"/>
                <a:ea typeface="Arial"/>
                <a:cs typeface="Times New Roman"/>
              </a:rPr>
              <a:t>United</a:t>
            </a:r>
            <a:r>
              <a:rPr lang="en-US" sz="1800" b="0" spc="-20" dirty="0">
                <a:latin typeface="Arial"/>
                <a:ea typeface="Arial"/>
                <a:cs typeface="Times New Roman"/>
              </a:rPr>
              <a:t> </a:t>
            </a:r>
            <a:r>
              <a:rPr lang="en-US" sz="1800" b="0" dirty="0" smtClean="0">
                <a:latin typeface="Arial"/>
                <a:ea typeface="Arial"/>
                <a:cs typeface="Times New Roman"/>
              </a:rPr>
              <a:t>States</a:t>
            </a:r>
            <a:r>
              <a:rPr lang="en-US" sz="1800" dirty="0" smtClean="0">
                <a:latin typeface="Arial"/>
                <a:ea typeface="Arial"/>
                <a:cs typeface="Times New Roman"/>
              </a:rPr>
              <a:t>.</a:t>
            </a:r>
          </a:p>
          <a:p>
            <a:pPr marL="401638" marR="77470" indent="-401638" algn="just">
              <a:spcBef>
                <a:spcPts val="585"/>
              </a:spcBef>
              <a:spcAft>
                <a:spcPts val="0"/>
              </a:spcAft>
              <a:buFont typeface="Wingdings" pitchFamily="2" charset="2"/>
              <a:buChar char="q"/>
            </a:pPr>
            <a:endParaRPr lang="en-US" sz="1800" dirty="0" smtClean="0">
              <a:latin typeface="Arial"/>
              <a:ea typeface="Arial"/>
              <a:cs typeface="Times New Roman"/>
            </a:endParaRPr>
          </a:p>
          <a:p>
            <a:pPr marL="401638" marR="77470" indent="-401638" algn="just">
              <a:spcBef>
                <a:spcPts val="585"/>
              </a:spcBef>
              <a:spcAft>
                <a:spcPts val="0"/>
              </a:spcAft>
              <a:buFont typeface="Wingdings" pitchFamily="2" charset="2"/>
              <a:buChar char="q"/>
            </a:pPr>
            <a:r>
              <a:rPr lang="en-US" sz="1800" b="0" dirty="0" smtClean="0">
                <a:latin typeface="Arial"/>
                <a:ea typeface="Arial"/>
                <a:cs typeface="Times New Roman"/>
              </a:rPr>
              <a:t>A</a:t>
            </a:r>
            <a:r>
              <a:rPr lang="en-US" sz="1800" b="0" spc="130" dirty="0" smtClean="0">
                <a:latin typeface="Arial"/>
                <a:ea typeface="Arial"/>
                <a:cs typeface="Times New Roman"/>
              </a:rPr>
              <a:t> </a:t>
            </a:r>
            <a:r>
              <a:rPr lang="en-US" sz="1800" b="0" dirty="0">
                <a:latin typeface="Arial"/>
                <a:ea typeface="Arial"/>
                <a:cs typeface="Times New Roman"/>
              </a:rPr>
              <a:t>compact</a:t>
            </a:r>
            <a:r>
              <a:rPr lang="en-US" sz="1800" b="0" spc="135" dirty="0">
                <a:latin typeface="Arial"/>
                <a:ea typeface="Arial"/>
                <a:cs typeface="Times New Roman"/>
              </a:rPr>
              <a:t> </a:t>
            </a:r>
            <a:r>
              <a:rPr lang="en-US" sz="1800" b="0" spc="-5" dirty="0">
                <a:latin typeface="Arial"/>
                <a:ea typeface="Arial"/>
                <a:cs typeface="Times New Roman"/>
              </a:rPr>
              <a:t>and</a:t>
            </a:r>
            <a:r>
              <a:rPr lang="en-US" sz="1800" b="0" spc="120" dirty="0">
                <a:latin typeface="Arial"/>
                <a:ea typeface="Arial"/>
                <a:cs typeface="Times New Roman"/>
              </a:rPr>
              <a:t> </a:t>
            </a:r>
            <a:r>
              <a:rPr lang="en-US" sz="1800" b="0" spc="5" dirty="0">
                <a:latin typeface="Arial"/>
                <a:ea typeface="Arial"/>
                <a:cs typeface="Times New Roman"/>
              </a:rPr>
              <a:t>more</a:t>
            </a:r>
            <a:r>
              <a:rPr lang="en-US" sz="1800" b="0" spc="135" dirty="0">
                <a:latin typeface="Arial"/>
                <a:ea typeface="Arial"/>
                <a:cs typeface="Times New Roman"/>
              </a:rPr>
              <a:t> </a:t>
            </a:r>
            <a:r>
              <a:rPr lang="en-US" sz="1800" b="0" spc="-5" dirty="0">
                <a:latin typeface="Arial"/>
                <a:ea typeface="Arial"/>
                <a:cs typeface="Times New Roman"/>
              </a:rPr>
              <a:t>nuanced</a:t>
            </a:r>
            <a:r>
              <a:rPr lang="en-US" sz="1800" b="0" spc="130" dirty="0">
                <a:latin typeface="Arial"/>
                <a:ea typeface="Arial"/>
                <a:cs typeface="Times New Roman"/>
              </a:rPr>
              <a:t> </a:t>
            </a:r>
            <a:r>
              <a:rPr lang="en-US" sz="1800" b="0" dirty="0">
                <a:latin typeface="Arial"/>
                <a:ea typeface="Arial"/>
                <a:cs typeface="Times New Roman"/>
              </a:rPr>
              <a:t>Integrated</a:t>
            </a:r>
            <a:r>
              <a:rPr lang="en-US" sz="1800" b="0" spc="135" dirty="0">
                <a:latin typeface="Arial"/>
                <a:ea typeface="Arial"/>
                <a:cs typeface="Times New Roman"/>
              </a:rPr>
              <a:t> </a:t>
            </a:r>
            <a:r>
              <a:rPr lang="en-US" sz="1800" b="0" dirty="0">
                <a:latin typeface="Arial"/>
                <a:ea typeface="Arial"/>
                <a:cs typeface="Times New Roman"/>
              </a:rPr>
              <a:t>National</a:t>
            </a:r>
            <a:r>
              <a:rPr lang="en-US" sz="1800" b="0" spc="140" dirty="0">
                <a:latin typeface="Arial"/>
                <a:ea typeface="Arial"/>
                <a:cs typeface="Times New Roman"/>
              </a:rPr>
              <a:t> </a:t>
            </a:r>
            <a:r>
              <a:rPr lang="en-US" sz="1800" b="0" spc="-5" dirty="0">
                <a:latin typeface="Arial"/>
                <a:ea typeface="Arial"/>
                <a:cs typeface="Times New Roman"/>
              </a:rPr>
              <a:t>Export</a:t>
            </a:r>
            <a:r>
              <a:rPr lang="en-US" sz="1800" b="0" spc="135" dirty="0">
                <a:latin typeface="Arial"/>
                <a:ea typeface="Arial"/>
                <a:cs typeface="Times New Roman"/>
              </a:rPr>
              <a:t> </a:t>
            </a:r>
            <a:r>
              <a:rPr lang="en-US" sz="1800" b="0" dirty="0">
                <a:latin typeface="Arial"/>
                <a:ea typeface="Arial"/>
                <a:cs typeface="Times New Roman"/>
              </a:rPr>
              <a:t>Strategy</a:t>
            </a:r>
            <a:r>
              <a:rPr lang="en-US" sz="1800" b="0" spc="115" dirty="0">
                <a:latin typeface="Arial"/>
                <a:ea typeface="Arial"/>
                <a:cs typeface="Times New Roman"/>
              </a:rPr>
              <a:t> </a:t>
            </a:r>
            <a:r>
              <a:rPr lang="en-US" sz="1800" b="0" dirty="0">
                <a:latin typeface="Arial"/>
                <a:ea typeface="Arial"/>
                <a:cs typeface="Times New Roman"/>
              </a:rPr>
              <a:t>(INES)</a:t>
            </a:r>
            <a:r>
              <a:rPr lang="en-US" sz="1800" b="0" spc="140" dirty="0">
                <a:latin typeface="Arial"/>
                <a:ea typeface="Arial"/>
                <a:cs typeface="Times New Roman"/>
              </a:rPr>
              <a:t> </a:t>
            </a:r>
            <a:r>
              <a:rPr lang="en-US" sz="1800" b="0" dirty="0">
                <a:latin typeface="Arial"/>
                <a:ea typeface="Arial"/>
                <a:cs typeface="Times New Roman"/>
              </a:rPr>
              <a:t>was</a:t>
            </a:r>
            <a:r>
              <a:rPr lang="en-US" sz="1800" b="0" spc="140" dirty="0">
                <a:latin typeface="Arial"/>
                <a:ea typeface="Arial"/>
                <a:cs typeface="Times New Roman"/>
              </a:rPr>
              <a:t> </a:t>
            </a:r>
            <a:r>
              <a:rPr lang="en-US" sz="1800" b="0" spc="-5" dirty="0">
                <a:latin typeface="Arial"/>
                <a:ea typeface="Arial"/>
                <a:cs typeface="Times New Roman"/>
              </a:rPr>
              <a:t>launched</a:t>
            </a:r>
            <a:r>
              <a:rPr lang="en-US" sz="1800" b="0" spc="135" dirty="0">
                <a:latin typeface="Arial"/>
                <a:ea typeface="Arial"/>
                <a:cs typeface="Times New Roman"/>
              </a:rPr>
              <a:t> </a:t>
            </a:r>
            <a:r>
              <a:rPr lang="en-US" sz="1800" b="0" spc="-5" dirty="0">
                <a:latin typeface="Arial"/>
                <a:ea typeface="Arial"/>
                <a:cs typeface="Times New Roman"/>
              </a:rPr>
              <a:t>in</a:t>
            </a:r>
            <a:r>
              <a:rPr lang="en-US" sz="1800" b="0" spc="135" dirty="0">
                <a:latin typeface="Arial"/>
                <a:ea typeface="Arial"/>
                <a:cs typeface="Times New Roman"/>
              </a:rPr>
              <a:t> </a:t>
            </a:r>
            <a:r>
              <a:rPr lang="en-US" sz="1800" b="0" dirty="0">
                <a:latin typeface="Arial"/>
                <a:ea typeface="Arial"/>
                <a:cs typeface="Times New Roman"/>
              </a:rPr>
              <a:t>March</a:t>
            </a:r>
            <a:r>
              <a:rPr lang="en-US" sz="1800" b="0" spc="380" dirty="0">
                <a:latin typeface="Arial"/>
                <a:ea typeface="Arial"/>
                <a:cs typeface="Times New Roman"/>
              </a:rPr>
              <a:t> </a:t>
            </a:r>
            <a:r>
              <a:rPr lang="en-US" sz="1800" b="0" dirty="0">
                <a:latin typeface="Arial"/>
                <a:ea typeface="Arial"/>
                <a:cs typeface="Arial"/>
              </a:rPr>
              <a:t>2016. </a:t>
            </a:r>
            <a:r>
              <a:rPr lang="en-US" sz="1800" b="0" spc="5" dirty="0">
                <a:latin typeface="Arial"/>
                <a:ea typeface="Arial"/>
                <a:cs typeface="Arial"/>
              </a:rPr>
              <a:t>The</a:t>
            </a:r>
            <a:r>
              <a:rPr lang="en-US" sz="1800" b="0" spc="10" dirty="0">
                <a:latin typeface="Arial"/>
                <a:ea typeface="Arial"/>
                <a:cs typeface="Arial"/>
              </a:rPr>
              <a:t> </a:t>
            </a:r>
            <a:r>
              <a:rPr lang="en-US" sz="1800" b="0" dirty="0">
                <a:latin typeface="Arial"/>
                <a:ea typeface="Arial"/>
                <a:cs typeface="Arial"/>
              </a:rPr>
              <a:t>development</a:t>
            </a:r>
            <a:r>
              <a:rPr lang="en-US" sz="1800" b="0" spc="15" dirty="0">
                <a:latin typeface="Arial"/>
                <a:ea typeface="Arial"/>
                <a:cs typeface="Arial"/>
              </a:rPr>
              <a:t> </a:t>
            </a:r>
            <a:r>
              <a:rPr lang="en-US" sz="1800" b="0" dirty="0">
                <a:latin typeface="Arial"/>
                <a:ea typeface="Arial"/>
                <a:cs typeface="Arial"/>
              </a:rPr>
              <a:t>of</a:t>
            </a:r>
            <a:r>
              <a:rPr lang="en-US" sz="1800" b="0" spc="10" dirty="0">
                <a:latin typeface="Arial"/>
                <a:ea typeface="Arial"/>
                <a:cs typeface="Arial"/>
              </a:rPr>
              <a:t> </a:t>
            </a:r>
            <a:r>
              <a:rPr lang="en-US" sz="1800" b="0" spc="-5" dirty="0">
                <a:latin typeface="Arial"/>
                <a:ea typeface="Arial"/>
                <a:cs typeface="Arial"/>
              </a:rPr>
              <a:t>this</a:t>
            </a:r>
            <a:r>
              <a:rPr lang="en-US" sz="1800" b="0" spc="20" dirty="0">
                <a:latin typeface="Arial"/>
                <a:ea typeface="Arial"/>
                <a:cs typeface="Arial"/>
              </a:rPr>
              <a:t> </a:t>
            </a:r>
            <a:r>
              <a:rPr lang="en-US" sz="1800" b="0" dirty="0">
                <a:latin typeface="Arial"/>
                <a:ea typeface="Arial"/>
                <a:cs typeface="Arial"/>
              </a:rPr>
              <a:t>INES,</a:t>
            </a:r>
            <a:r>
              <a:rPr lang="en-US" sz="1800" b="0" spc="15" dirty="0">
                <a:latin typeface="Arial"/>
                <a:ea typeface="Arial"/>
                <a:cs typeface="Arial"/>
              </a:rPr>
              <a:t> </a:t>
            </a:r>
            <a:r>
              <a:rPr lang="en-US" sz="1800" b="0" dirty="0">
                <a:latin typeface="Arial"/>
                <a:ea typeface="Arial"/>
                <a:cs typeface="Arial"/>
              </a:rPr>
              <a:t>or</a:t>
            </a:r>
            <a:r>
              <a:rPr lang="en-US" sz="1800" b="0" spc="5" dirty="0">
                <a:latin typeface="Arial"/>
                <a:ea typeface="Arial"/>
                <a:cs typeface="Arial"/>
              </a:rPr>
              <a:t> </a:t>
            </a:r>
            <a:r>
              <a:rPr lang="en-US" sz="1800" b="0" dirty="0">
                <a:latin typeface="Arial"/>
                <a:ea typeface="Arial"/>
                <a:cs typeface="Arial"/>
              </a:rPr>
              <a:t>“Export</a:t>
            </a:r>
            <a:r>
              <a:rPr lang="en-US" sz="1800" b="0" spc="20" dirty="0">
                <a:latin typeface="Arial"/>
                <a:ea typeface="Arial"/>
                <a:cs typeface="Arial"/>
              </a:rPr>
              <a:t> </a:t>
            </a:r>
            <a:r>
              <a:rPr lang="en-US" sz="1800" b="0" spc="-5" dirty="0">
                <a:latin typeface="Arial"/>
                <a:ea typeface="Arial"/>
                <a:cs typeface="Arial"/>
              </a:rPr>
              <a:t>2030”,</a:t>
            </a:r>
            <a:r>
              <a:rPr lang="en-US" sz="1800" b="0" spc="15" dirty="0">
                <a:latin typeface="Arial"/>
                <a:ea typeface="Arial"/>
                <a:cs typeface="Arial"/>
              </a:rPr>
              <a:t> </a:t>
            </a:r>
            <a:r>
              <a:rPr lang="en-US" sz="1800" b="0" dirty="0" err="1">
                <a:latin typeface="Arial"/>
                <a:ea typeface="Arial"/>
                <a:cs typeface="Arial"/>
              </a:rPr>
              <a:t>inalignment</a:t>
            </a:r>
            <a:r>
              <a:rPr lang="en-US" sz="1800" b="0" spc="15" dirty="0">
                <a:latin typeface="Arial"/>
                <a:ea typeface="Arial"/>
                <a:cs typeface="Arial"/>
              </a:rPr>
              <a:t> </a:t>
            </a:r>
            <a:r>
              <a:rPr lang="en-US" sz="1800" b="0" dirty="0">
                <a:latin typeface="Arial"/>
                <a:ea typeface="Arial"/>
                <a:cs typeface="Arial"/>
              </a:rPr>
              <a:t>with</a:t>
            </a:r>
            <a:r>
              <a:rPr lang="en-US" sz="1800" b="0" spc="15" dirty="0">
                <a:latin typeface="Arial"/>
                <a:ea typeface="Arial"/>
                <a:cs typeface="Arial"/>
              </a:rPr>
              <a:t> </a:t>
            </a:r>
            <a:r>
              <a:rPr lang="en-US" sz="1800" b="0" dirty="0">
                <a:latin typeface="Arial"/>
                <a:ea typeface="Arial"/>
                <a:cs typeface="Arial"/>
              </a:rPr>
              <a:t>a concerted</a:t>
            </a:r>
            <a:r>
              <a:rPr lang="en-US" sz="1800" b="0" spc="10" dirty="0">
                <a:latin typeface="Arial"/>
                <a:ea typeface="Arial"/>
                <a:cs typeface="Arial"/>
              </a:rPr>
              <a:t> </a:t>
            </a:r>
            <a:r>
              <a:rPr lang="en-US" sz="1800" b="0" dirty="0">
                <a:latin typeface="Arial"/>
                <a:ea typeface="Arial"/>
                <a:cs typeface="Arial"/>
              </a:rPr>
              <a:t>market</a:t>
            </a:r>
            <a:r>
              <a:rPr lang="en-US" sz="1800" b="0" spc="200" dirty="0">
                <a:latin typeface="Arial"/>
                <a:ea typeface="Arial"/>
                <a:cs typeface="Arial"/>
              </a:rPr>
              <a:t> </a:t>
            </a:r>
            <a:r>
              <a:rPr lang="en-US" sz="1800" b="0" dirty="0">
                <a:latin typeface="Arial"/>
                <a:ea typeface="Arial"/>
                <a:cs typeface="Arial"/>
              </a:rPr>
              <a:t>diversification</a:t>
            </a:r>
            <a:r>
              <a:rPr lang="en-US" sz="1800" b="0" spc="-45" dirty="0">
                <a:latin typeface="Arial"/>
                <a:ea typeface="Arial"/>
                <a:cs typeface="Arial"/>
              </a:rPr>
              <a:t> </a:t>
            </a:r>
            <a:r>
              <a:rPr lang="en-US" sz="1800" b="0" spc="-5" dirty="0">
                <a:latin typeface="Arial"/>
                <a:ea typeface="Arial"/>
                <a:cs typeface="Arial"/>
              </a:rPr>
              <a:t>strategy,</a:t>
            </a:r>
            <a:r>
              <a:rPr lang="en-US" sz="1800" b="0" spc="-30" dirty="0">
                <a:latin typeface="Arial"/>
                <a:ea typeface="Arial"/>
                <a:cs typeface="Arial"/>
              </a:rPr>
              <a:t> </a:t>
            </a:r>
            <a:r>
              <a:rPr lang="en-US" sz="1800" b="0" dirty="0">
                <a:latin typeface="Arial"/>
                <a:ea typeface="Arial"/>
                <a:cs typeface="Arial"/>
              </a:rPr>
              <a:t>contributed</a:t>
            </a:r>
            <a:r>
              <a:rPr lang="en-US" sz="1800" b="0" spc="-40" dirty="0">
                <a:latin typeface="Arial"/>
                <a:ea typeface="Arial"/>
                <a:cs typeface="Arial"/>
              </a:rPr>
              <a:t> </a:t>
            </a:r>
            <a:r>
              <a:rPr lang="en-US" sz="1800" b="0" dirty="0">
                <a:latin typeface="Arial"/>
                <a:ea typeface="Arial"/>
                <a:cs typeface="Arial"/>
              </a:rPr>
              <a:t>to</a:t>
            </a:r>
            <a:r>
              <a:rPr lang="en-US" sz="1800" b="0" spc="-45" dirty="0">
                <a:latin typeface="Arial"/>
                <a:ea typeface="Arial"/>
                <a:cs typeface="Arial"/>
              </a:rPr>
              <a:t> </a:t>
            </a:r>
            <a:r>
              <a:rPr lang="en-US" sz="1800" b="0" dirty="0">
                <a:latin typeface="Arial"/>
                <a:ea typeface="Arial"/>
                <a:cs typeface="Arial"/>
              </a:rPr>
              <a:t>increasing</a:t>
            </a:r>
            <a:r>
              <a:rPr lang="en-US" sz="1800" b="0" spc="-40" dirty="0">
                <a:latin typeface="Arial"/>
                <a:ea typeface="Arial"/>
                <a:cs typeface="Arial"/>
              </a:rPr>
              <a:t> </a:t>
            </a:r>
            <a:r>
              <a:rPr lang="en-US" sz="1800" b="0" dirty="0">
                <a:latin typeface="Arial"/>
                <a:ea typeface="Arial"/>
                <a:cs typeface="Arial"/>
              </a:rPr>
              <a:t>South</a:t>
            </a:r>
            <a:r>
              <a:rPr lang="en-US" sz="1800" b="0" spc="-30" dirty="0">
                <a:latin typeface="Arial"/>
                <a:ea typeface="Arial"/>
                <a:cs typeface="Arial"/>
              </a:rPr>
              <a:t> </a:t>
            </a:r>
            <a:r>
              <a:rPr lang="en-US" sz="1800" b="0" spc="-5" dirty="0">
                <a:latin typeface="Arial"/>
                <a:ea typeface="Arial"/>
                <a:cs typeface="Arial"/>
              </a:rPr>
              <a:t>Africa’s</a:t>
            </a:r>
            <a:r>
              <a:rPr lang="en-US" sz="1800" b="0" spc="-40" dirty="0">
                <a:latin typeface="Arial"/>
                <a:ea typeface="Arial"/>
                <a:cs typeface="Arial"/>
              </a:rPr>
              <a:t> </a:t>
            </a:r>
            <a:r>
              <a:rPr lang="en-US" sz="1800" b="0" spc="-5" dirty="0">
                <a:latin typeface="Arial"/>
                <a:ea typeface="Arial"/>
                <a:cs typeface="Arial"/>
              </a:rPr>
              <a:t>exporter</a:t>
            </a:r>
            <a:r>
              <a:rPr lang="en-US" sz="1800" b="0" spc="-25" dirty="0">
                <a:latin typeface="Arial"/>
                <a:ea typeface="Arial"/>
                <a:cs typeface="Arial"/>
              </a:rPr>
              <a:t> </a:t>
            </a:r>
            <a:r>
              <a:rPr lang="en-US" sz="1800" b="0" dirty="0">
                <a:latin typeface="Arial"/>
                <a:ea typeface="Arial"/>
                <a:cs typeface="Arial"/>
              </a:rPr>
              <a:t>base</a:t>
            </a:r>
            <a:r>
              <a:rPr lang="en-US" sz="1800" b="0" spc="-35" dirty="0">
                <a:latin typeface="Arial"/>
                <a:ea typeface="Arial"/>
                <a:cs typeface="Arial"/>
              </a:rPr>
              <a:t> </a:t>
            </a:r>
            <a:r>
              <a:rPr lang="en-US" sz="1800" b="0" spc="-5" dirty="0">
                <a:latin typeface="Arial"/>
                <a:ea typeface="Arial"/>
                <a:cs typeface="Arial"/>
              </a:rPr>
              <a:t>and</a:t>
            </a:r>
            <a:r>
              <a:rPr lang="en-US" sz="1800" b="0" spc="-30" dirty="0">
                <a:latin typeface="Arial"/>
                <a:ea typeface="Arial"/>
                <a:cs typeface="Arial"/>
              </a:rPr>
              <a:t> </a:t>
            </a:r>
            <a:r>
              <a:rPr lang="en-US" sz="1800" b="0" dirty="0">
                <a:latin typeface="Arial"/>
                <a:ea typeface="Arial"/>
                <a:cs typeface="Arial"/>
              </a:rPr>
              <a:t>promoting</a:t>
            </a:r>
            <a:r>
              <a:rPr lang="en-US" sz="1800" b="0" spc="-45" dirty="0">
                <a:latin typeface="Arial"/>
                <a:ea typeface="Arial"/>
                <a:cs typeface="Arial"/>
              </a:rPr>
              <a:t> </a:t>
            </a:r>
            <a:r>
              <a:rPr lang="en-US" sz="1800" b="0" dirty="0">
                <a:latin typeface="Arial"/>
                <a:ea typeface="Arial"/>
                <a:cs typeface="Arial"/>
              </a:rPr>
              <a:t>trade.</a:t>
            </a:r>
            <a:endParaRPr lang="en-US" sz="1800" b="0" dirty="0">
              <a:latin typeface="Arial"/>
              <a:ea typeface="Arial"/>
              <a:cs typeface="Times New Roman"/>
            </a:endParaRPr>
          </a:p>
          <a:p>
            <a:pPr marL="285750" marR="74930" indent="-285750" algn="just">
              <a:spcBef>
                <a:spcPts val="575"/>
              </a:spcBef>
              <a:spcAft>
                <a:spcPts val="0"/>
              </a:spcAft>
              <a:buFont typeface="Wingdings" pitchFamily="2" charset="2"/>
              <a:buChar char="q"/>
              <a:tabLst>
                <a:tab pos="341313" algn="l"/>
              </a:tabLst>
            </a:pPr>
            <a:endParaRPr lang="en-US" sz="1800" dirty="0">
              <a:latin typeface="Arial"/>
              <a:ea typeface="Arial"/>
              <a:cs typeface="Times New Roman"/>
            </a:endParaRPr>
          </a:p>
          <a:p>
            <a:pPr marL="376238" indent="-642938">
              <a:buFont typeface="Wingdings" pitchFamily="2" charset="2"/>
              <a:buChar char="q"/>
              <a:tabLst>
                <a:tab pos="341313" algn="l"/>
              </a:tabLst>
            </a:pPr>
            <a:endParaRPr lang="en-US" sz="1800" dirty="0"/>
          </a:p>
        </p:txBody>
      </p:sp>
      <p:sp>
        <p:nvSpPr>
          <p:cNvPr id="5"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Rectangle 5"/>
          <p:cNvSpPr/>
          <p:nvPr/>
        </p:nvSpPr>
        <p:spPr>
          <a:xfrm>
            <a:off x="188856" y="6040145"/>
            <a:ext cx="89551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 2:  Build mutually beneficial regional &amp; global relations to advance South Africa’s trade, industrial policy &amp; economic development  </a:t>
            </a:r>
            <a:r>
              <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objective</a:t>
            </a:r>
            <a:endPar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3987553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Trade, Investment &amp; Exports</a:t>
            </a:r>
            <a:endParaRPr lang="en-US" dirty="0"/>
          </a:p>
        </p:txBody>
      </p:sp>
      <p:pic>
        <p:nvPicPr>
          <p:cNvPr id="4" name="Content Placeholder 3" descr="C:\Users\NSibisi\AppData\Local\Temp\XPgrpwise\epa signing.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620688"/>
            <a:ext cx="4295597" cy="4385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0" y="5805264"/>
            <a:ext cx="91440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 </a:t>
            </a: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2:  Build mutually beneficial regional &amp; global relations to advance South Africa’s trade, industrial policy &amp; economic development  objective</a:t>
            </a:r>
          </a:p>
        </p:txBody>
      </p:sp>
      <p:sp>
        <p:nvSpPr>
          <p:cNvPr id="6" name="Rectangle 5"/>
          <p:cNvSpPr/>
          <p:nvPr/>
        </p:nvSpPr>
        <p:spPr>
          <a:xfrm>
            <a:off x="5094312" y="792727"/>
            <a:ext cx="3563888" cy="4752528"/>
          </a:xfrm>
          <a:prstGeom prst="rect">
            <a:avLst/>
          </a:prstGeom>
          <a:solidFill>
            <a:schemeClr val="accent2">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Minister </a:t>
            </a:r>
            <a:r>
              <a:rPr kumimoji="0" lang="en-US" sz="1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Dr</a:t>
            </a:r>
            <a:r>
              <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Rob Davies and European Union Ambassador briefing the Media on the Signed </a:t>
            </a:r>
            <a:r>
              <a:rPr lang="en-US" dirty="0">
                <a:solidFill>
                  <a:srgbClr val="000000"/>
                </a:solidFill>
                <a:latin typeface="Arial" pitchFamily="34" charset="0"/>
                <a:cs typeface="Arial" pitchFamily="34" charset="0"/>
              </a:rPr>
              <a:t>E</a:t>
            </a:r>
            <a:r>
              <a:rPr kumimoji="0" lang="en-US" sz="1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conomic</a:t>
            </a:r>
            <a:r>
              <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Partnership Agreement with the EU</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31178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Trade, Investment &amp; Exports</a:t>
            </a:r>
            <a:endParaRPr lang="en-ZA" dirty="0"/>
          </a:p>
        </p:txBody>
      </p:sp>
      <p:sp>
        <p:nvSpPr>
          <p:cNvPr id="4" name="Rectangle 3"/>
          <p:cNvSpPr/>
          <p:nvPr/>
        </p:nvSpPr>
        <p:spPr>
          <a:xfrm>
            <a:off x="0" y="692696"/>
            <a:ext cx="8964488" cy="584775"/>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q"/>
            </a:pPr>
            <a:r>
              <a:rPr lang="en-US" sz="1600" dirty="0">
                <a:solidFill>
                  <a:srgbClr val="000000"/>
                </a:solidFill>
                <a:latin typeface="Arial" panose="020B0604020202020204" pitchFamily="34" charset="0"/>
                <a:ea typeface="Segoe UI" panose="020B0502040204020203" pitchFamily="34" charset="0"/>
                <a:cs typeface="Arial" panose="020B0604020202020204" pitchFamily="34" charset="0"/>
              </a:rPr>
              <a:t>A number of investment projects were launched during the reporting period. This has created a number of jobs, as outlined below</a:t>
            </a:r>
            <a:r>
              <a:rPr lang="en-US" sz="1600" dirty="0" smtClean="0">
                <a:solidFill>
                  <a:srgbClr val="000000"/>
                </a:solidFill>
                <a:latin typeface="Arial" panose="020B0604020202020204" pitchFamily="34" charset="0"/>
                <a:ea typeface="Segoe UI" panose="020B0502040204020203" pitchFamily="34" charset="0"/>
                <a:cs typeface="Arial" panose="020B0604020202020204" pitchFamily="34" charset="0"/>
              </a:rPr>
              <a:t>:</a:t>
            </a:r>
          </a:p>
        </p:txBody>
      </p:sp>
      <p:sp>
        <p:nvSpPr>
          <p:cNvPr id="6" name="Rectangle 5"/>
          <p:cNvSpPr/>
          <p:nvPr/>
        </p:nvSpPr>
        <p:spPr>
          <a:xfrm>
            <a:off x="188856" y="6040145"/>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2:  Build mutually beneficial regional &amp; global relations to advance South Africa’s trade, industrial policy &amp; economic development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objective</a:t>
            </a:r>
            <a:endPar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26</a:t>
            </a:fld>
            <a:endParaRPr lang="en-ZA" dirty="0"/>
          </a:p>
        </p:txBody>
      </p:sp>
      <p:graphicFrame>
        <p:nvGraphicFramePr>
          <p:cNvPr id="10" name="Diagram 9"/>
          <p:cNvGraphicFramePr/>
          <p:nvPr>
            <p:extLst>
              <p:ext uri="{D42A27DB-BD31-4B8C-83A1-F6EECF244321}">
                <p14:modId xmlns:p14="http://schemas.microsoft.com/office/powerpoint/2010/main" xmlns="" val="2285977697"/>
              </p:ext>
            </p:extLst>
          </p:nvPr>
        </p:nvGraphicFramePr>
        <p:xfrm>
          <a:off x="288092" y="1277471"/>
          <a:ext cx="8364406" cy="4436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55903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SEZ &amp; Economic Transformation</a:t>
            </a:r>
            <a:endParaRPr lang="en-ZA" dirty="0"/>
          </a:p>
        </p:txBody>
      </p:sp>
      <p:sp>
        <p:nvSpPr>
          <p:cNvPr id="3" name="Subtitle 2"/>
          <p:cNvSpPr>
            <a:spLocks noGrp="1"/>
          </p:cNvSpPr>
          <p:nvPr>
            <p:ph type="subTitle" idx="1"/>
          </p:nvPr>
        </p:nvSpPr>
        <p:spPr/>
        <p:txBody>
          <a:bodyPr/>
          <a:lstStyle/>
          <a:p>
            <a:endParaRPr lang="en-ZA" dirty="0"/>
          </a:p>
        </p:txBody>
      </p:sp>
      <p:sp>
        <p:nvSpPr>
          <p:cNvPr id="4"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27</a:t>
            </a:fld>
            <a:endParaRPr lang="en-ZA" dirty="0"/>
          </a:p>
        </p:txBody>
      </p:sp>
    </p:spTree>
    <p:extLst>
      <p:ext uri="{BB962C8B-B14F-4D97-AF65-F5344CB8AC3E}">
        <p14:creationId xmlns:p14="http://schemas.microsoft.com/office/powerpoint/2010/main" xmlns="" val="560969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4" y="16808"/>
            <a:ext cx="9132749" cy="548680"/>
          </a:xfrm>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SEZ &amp; Economic Transformation</a:t>
            </a:r>
            <a:endParaRPr lang="en-US" dirty="0"/>
          </a:p>
        </p:txBody>
      </p:sp>
      <p:sp>
        <p:nvSpPr>
          <p:cNvPr id="3" name="Content Placeholder 2"/>
          <p:cNvSpPr>
            <a:spLocks noGrp="1"/>
          </p:cNvSpPr>
          <p:nvPr>
            <p:ph idx="1"/>
          </p:nvPr>
        </p:nvSpPr>
        <p:spPr/>
        <p:txBody>
          <a:bodyPr>
            <a:normAutofit/>
          </a:bodyPr>
          <a:lstStyle/>
          <a:p>
            <a:pPr marL="285750" marR="75565" indent="-285750" algn="just">
              <a:spcBef>
                <a:spcPts val="595"/>
              </a:spcBef>
              <a:spcAft>
                <a:spcPts val="0"/>
              </a:spcAft>
              <a:buFont typeface="Wingdings" pitchFamily="2" charset="2"/>
              <a:buChar char="q"/>
            </a:pPr>
            <a:r>
              <a:rPr lang="en-US" sz="2000" b="0" dirty="0">
                <a:latin typeface="Arial"/>
                <a:ea typeface="Arial"/>
                <a:cs typeface="Times New Roman"/>
              </a:rPr>
              <a:t>In</a:t>
            </a:r>
            <a:r>
              <a:rPr lang="en-US" sz="2000" b="0" spc="120" dirty="0">
                <a:latin typeface="Arial"/>
                <a:ea typeface="Arial"/>
                <a:cs typeface="Times New Roman"/>
              </a:rPr>
              <a:t> </a:t>
            </a:r>
            <a:r>
              <a:rPr lang="en-US" sz="2000" b="0" dirty="0">
                <a:latin typeface="Arial"/>
                <a:ea typeface="Arial"/>
                <a:cs typeface="Times New Roman"/>
              </a:rPr>
              <a:t>2016/17,</a:t>
            </a:r>
            <a:r>
              <a:rPr lang="en-US" sz="2000" b="0" spc="120" dirty="0">
                <a:latin typeface="Arial"/>
                <a:ea typeface="Arial"/>
                <a:cs typeface="Times New Roman"/>
              </a:rPr>
              <a:t> </a:t>
            </a:r>
            <a:r>
              <a:rPr lang="en-US" sz="2000" b="0" dirty="0">
                <a:latin typeface="Arial"/>
                <a:ea typeface="Arial"/>
                <a:cs typeface="Times New Roman"/>
              </a:rPr>
              <a:t>the</a:t>
            </a:r>
            <a:r>
              <a:rPr lang="en-US" sz="2000" b="0" spc="125" dirty="0">
                <a:latin typeface="Arial"/>
                <a:ea typeface="Arial"/>
                <a:cs typeface="Times New Roman"/>
              </a:rPr>
              <a:t> </a:t>
            </a:r>
            <a:r>
              <a:rPr lang="en-US" sz="2000" b="0" dirty="0">
                <a:latin typeface="Arial"/>
                <a:ea typeface="Arial"/>
                <a:cs typeface="Times New Roman"/>
              </a:rPr>
              <a:t>department</a:t>
            </a:r>
            <a:r>
              <a:rPr lang="en-US" sz="2000" b="0" spc="120" dirty="0">
                <a:latin typeface="Arial"/>
                <a:ea typeface="Arial"/>
                <a:cs typeface="Times New Roman"/>
              </a:rPr>
              <a:t> </a:t>
            </a:r>
            <a:r>
              <a:rPr lang="en-US" sz="2000" b="0" dirty="0">
                <a:latin typeface="Arial"/>
                <a:ea typeface="Arial"/>
                <a:cs typeface="Times New Roman"/>
              </a:rPr>
              <a:t>embarked</a:t>
            </a:r>
            <a:r>
              <a:rPr lang="en-US" sz="2000" b="0" spc="125" dirty="0">
                <a:latin typeface="Arial"/>
                <a:ea typeface="Arial"/>
                <a:cs typeface="Times New Roman"/>
              </a:rPr>
              <a:t> </a:t>
            </a:r>
            <a:r>
              <a:rPr lang="en-US" sz="2000" b="0" dirty="0">
                <a:latin typeface="Arial"/>
                <a:ea typeface="Arial"/>
                <a:cs typeface="Times New Roman"/>
              </a:rPr>
              <a:t>on</a:t>
            </a:r>
            <a:r>
              <a:rPr lang="en-US" sz="2000" b="0" spc="120" dirty="0">
                <a:latin typeface="Arial"/>
                <a:ea typeface="Arial"/>
                <a:cs typeface="Times New Roman"/>
              </a:rPr>
              <a:t> </a:t>
            </a:r>
            <a:r>
              <a:rPr lang="en-US" sz="2000" b="0" dirty="0">
                <a:latin typeface="Arial"/>
                <a:ea typeface="Arial"/>
                <a:cs typeface="Times New Roman"/>
              </a:rPr>
              <a:t>the</a:t>
            </a:r>
            <a:r>
              <a:rPr lang="en-US" sz="2000" b="0" spc="125" dirty="0">
                <a:latin typeface="Arial"/>
                <a:ea typeface="Arial"/>
                <a:cs typeface="Times New Roman"/>
              </a:rPr>
              <a:t> </a:t>
            </a:r>
            <a:r>
              <a:rPr lang="en-US" sz="2000" b="0" dirty="0">
                <a:latin typeface="Arial"/>
                <a:ea typeface="Arial"/>
                <a:cs typeface="Times New Roman"/>
              </a:rPr>
              <a:t>first</a:t>
            </a:r>
            <a:r>
              <a:rPr lang="en-US" sz="2000" b="0" spc="120" dirty="0">
                <a:latin typeface="Arial"/>
                <a:ea typeface="Arial"/>
                <a:cs typeface="Times New Roman"/>
              </a:rPr>
              <a:t> </a:t>
            </a:r>
            <a:r>
              <a:rPr lang="en-US" sz="2000" b="0" dirty="0">
                <a:latin typeface="Arial"/>
                <a:ea typeface="Arial"/>
                <a:cs typeface="Times New Roman"/>
              </a:rPr>
              <a:t>phase</a:t>
            </a:r>
            <a:r>
              <a:rPr lang="en-US" sz="2000" b="0" spc="120" dirty="0">
                <a:latin typeface="Arial"/>
                <a:ea typeface="Arial"/>
                <a:cs typeface="Times New Roman"/>
              </a:rPr>
              <a:t> </a:t>
            </a:r>
            <a:r>
              <a:rPr lang="en-US" sz="2000" b="0" dirty="0">
                <a:latin typeface="Arial"/>
                <a:ea typeface="Arial"/>
                <a:cs typeface="Times New Roman"/>
              </a:rPr>
              <a:t>to</a:t>
            </a:r>
            <a:r>
              <a:rPr lang="en-US" sz="2000" b="0" spc="125" dirty="0">
                <a:latin typeface="Arial"/>
                <a:ea typeface="Arial"/>
                <a:cs typeface="Times New Roman"/>
              </a:rPr>
              <a:t> </a:t>
            </a:r>
            <a:r>
              <a:rPr lang="en-US" sz="2000" b="0" dirty="0" err="1">
                <a:latin typeface="Arial"/>
                <a:ea typeface="Arial"/>
                <a:cs typeface="Times New Roman"/>
              </a:rPr>
              <a:t>revitalise</a:t>
            </a:r>
            <a:r>
              <a:rPr lang="en-US" sz="2000" b="0" spc="120" dirty="0">
                <a:latin typeface="Arial"/>
                <a:ea typeface="Arial"/>
                <a:cs typeface="Times New Roman"/>
              </a:rPr>
              <a:t> </a:t>
            </a:r>
            <a:r>
              <a:rPr lang="en-US" sz="2000" b="0" dirty="0">
                <a:latin typeface="Arial"/>
                <a:ea typeface="Arial"/>
                <a:cs typeface="Times New Roman"/>
              </a:rPr>
              <a:t>10</a:t>
            </a:r>
            <a:r>
              <a:rPr lang="en-US" sz="2000" b="0" spc="135" dirty="0">
                <a:latin typeface="Arial"/>
                <a:ea typeface="Arial"/>
                <a:cs typeface="Times New Roman"/>
              </a:rPr>
              <a:t> </a:t>
            </a:r>
            <a:r>
              <a:rPr lang="en-US" sz="2000" b="0" dirty="0">
                <a:latin typeface="Arial"/>
                <a:ea typeface="Arial"/>
                <a:cs typeface="Times New Roman"/>
              </a:rPr>
              <a:t>identified</a:t>
            </a:r>
            <a:r>
              <a:rPr lang="en-US" sz="2000" b="0" spc="120" dirty="0">
                <a:latin typeface="Arial"/>
                <a:ea typeface="Arial"/>
                <a:cs typeface="Times New Roman"/>
              </a:rPr>
              <a:t> </a:t>
            </a:r>
            <a:r>
              <a:rPr lang="en-US" sz="2000" b="0" dirty="0">
                <a:latin typeface="Arial"/>
                <a:ea typeface="Arial"/>
                <a:cs typeface="Times New Roman"/>
              </a:rPr>
              <a:t>industrial</a:t>
            </a:r>
            <a:r>
              <a:rPr lang="en-US" sz="2000" b="0" spc="130" dirty="0">
                <a:latin typeface="Arial"/>
                <a:ea typeface="Arial"/>
                <a:cs typeface="Times New Roman"/>
              </a:rPr>
              <a:t> </a:t>
            </a:r>
            <a:r>
              <a:rPr lang="en-US" sz="2000" b="0" dirty="0">
                <a:latin typeface="Arial"/>
                <a:ea typeface="Arial"/>
                <a:cs typeface="Times New Roman"/>
              </a:rPr>
              <a:t>parks.</a:t>
            </a:r>
            <a:r>
              <a:rPr lang="en-US" sz="2000" b="0" spc="240" dirty="0">
                <a:latin typeface="Arial"/>
                <a:ea typeface="Arial"/>
                <a:cs typeface="Times New Roman"/>
              </a:rPr>
              <a:t> </a:t>
            </a:r>
            <a:endParaRPr lang="en-US" sz="2000" b="0" spc="240" dirty="0" smtClean="0">
              <a:latin typeface="Arial"/>
              <a:ea typeface="Arial"/>
              <a:cs typeface="Times New Roman"/>
            </a:endParaRPr>
          </a:p>
          <a:p>
            <a:pPr marL="285750" marR="75565" indent="-285750" algn="just">
              <a:spcBef>
                <a:spcPts val="595"/>
              </a:spcBef>
              <a:spcAft>
                <a:spcPts val="0"/>
              </a:spcAft>
              <a:buFont typeface="Wingdings" pitchFamily="2" charset="2"/>
              <a:buChar char="q"/>
            </a:pPr>
            <a:endParaRPr lang="en-US" sz="2000" b="0" spc="240" dirty="0" smtClean="0">
              <a:latin typeface="Arial"/>
              <a:ea typeface="Arial"/>
              <a:cs typeface="Times New Roman"/>
            </a:endParaRPr>
          </a:p>
          <a:p>
            <a:pPr marL="802386" marR="75565" lvl="4" indent="-285750" algn="just">
              <a:spcBef>
                <a:spcPts val="595"/>
              </a:spcBef>
            </a:pPr>
            <a:r>
              <a:rPr lang="en-US" sz="2000" b="0" dirty="0" err="1" smtClean="0">
                <a:latin typeface="Arial"/>
                <a:ea typeface="Arial"/>
                <a:cs typeface="Times New Roman"/>
              </a:rPr>
              <a:t>Botshabelo</a:t>
            </a:r>
            <a:r>
              <a:rPr lang="en-US" sz="2000" b="0" spc="30" dirty="0" smtClean="0">
                <a:latin typeface="Arial"/>
                <a:ea typeface="Arial"/>
                <a:cs typeface="Times New Roman"/>
              </a:rPr>
              <a:t> </a:t>
            </a:r>
            <a:r>
              <a:rPr lang="en-US" sz="2000" b="0" dirty="0">
                <a:latin typeface="Arial"/>
                <a:ea typeface="Arial"/>
                <a:cs typeface="Times New Roman"/>
              </a:rPr>
              <a:t>Industrial</a:t>
            </a:r>
            <a:r>
              <a:rPr lang="en-US" sz="2000" b="0" spc="35" dirty="0">
                <a:latin typeface="Arial"/>
                <a:ea typeface="Arial"/>
                <a:cs typeface="Times New Roman"/>
              </a:rPr>
              <a:t> </a:t>
            </a:r>
            <a:r>
              <a:rPr lang="en-US" sz="2000" b="0" spc="-5" dirty="0">
                <a:latin typeface="Arial"/>
                <a:ea typeface="Arial"/>
                <a:cs typeface="Times New Roman"/>
              </a:rPr>
              <a:t>Park</a:t>
            </a:r>
            <a:r>
              <a:rPr lang="en-US" sz="2000" b="0" spc="50" dirty="0">
                <a:latin typeface="Arial"/>
                <a:ea typeface="Arial"/>
                <a:cs typeface="Times New Roman"/>
              </a:rPr>
              <a:t> </a:t>
            </a:r>
            <a:r>
              <a:rPr lang="en-US" sz="2000" b="0" spc="-5" dirty="0">
                <a:latin typeface="Arial"/>
                <a:ea typeface="Arial"/>
                <a:cs typeface="Times New Roman"/>
              </a:rPr>
              <a:t>in</a:t>
            </a:r>
            <a:r>
              <a:rPr lang="en-US" sz="2000" b="0" spc="30" dirty="0">
                <a:latin typeface="Arial"/>
                <a:ea typeface="Arial"/>
                <a:cs typeface="Times New Roman"/>
              </a:rPr>
              <a:t> </a:t>
            </a:r>
            <a:r>
              <a:rPr lang="en-US" sz="2000" b="0" dirty="0">
                <a:latin typeface="Arial"/>
                <a:ea typeface="Arial"/>
                <a:cs typeface="Times New Roman"/>
              </a:rPr>
              <a:t>Free</a:t>
            </a:r>
            <a:r>
              <a:rPr lang="en-US" sz="2000" b="0" spc="35" dirty="0">
                <a:latin typeface="Arial"/>
                <a:ea typeface="Arial"/>
                <a:cs typeface="Times New Roman"/>
              </a:rPr>
              <a:t> </a:t>
            </a:r>
            <a:r>
              <a:rPr lang="en-US" sz="2000" b="0" dirty="0">
                <a:latin typeface="Arial"/>
                <a:ea typeface="Arial"/>
                <a:cs typeface="Times New Roman"/>
              </a:rPr>
              <a:t>State</a:t>
            </a:r>
            <a:r>
              <a:rPr lang="en-US" sz="2000" b="0" spc="40" dirty="0">
                <a:latin typeface="Arial"/>
                <a:ea typeface="Arial"/>
                <a:cs typeface="Times New Roman"/>
              </a:rPr>
              <a:t> </a:t>
            </a:r>
            <a:r>
              <a:rPr lang="en-US" sz="2000" b="0" dirty="0">
                <a:latin typeface="Arial"/>
                <a:ea typeface="Arial"/>
                <a:cs typeface="Times New Roman"/>
              </a:rPr>
              <a:t>was</a:t>
            </a:r>
            <a:r>
              <a:rPr lang="en-US" sz="2000" b="0" spc="35" dirty="0">
                <a:latin typeface="Arial"/>
                <a:ea typeface="Arial"/>
                <a:cs typeface="Times New Roman"/>
              </a:rPr>
              <a:t> </a:t>
            </a:r>
            <a:r>
              <a:rPr lang="en-US" sz="2000" b="0" dirty="0">
                <a:latin typeface="Arial"/>
                <a:ea typeface="Arial"/>
                <a:cs typeface="Times New Roman"/>
              </a:rPr>
              <a:t>the</a:t>
            </a:r>
            <a:r>
              <a:rPr lang="en-US" sz="2000" b="0" spc="25" dirty="0">
                <a:latin typeface="Arial"/>
                <a:ea typeface="Arial"/>
                <a:cs typeface="Times New Roman"/>
              </a:rPr>
              <a:t> </a:t>
            </a:r>
            <a:r>
              <a:rPr lang="en-US" sz="2000" b="0" dirty="0">
                <a:latin typeface="Arial"/>
                <a:ea typeface="Arial"/>
                <a:cs typeface="Times New Roman"/>
              </a:rPr>
              <a:t>first</a:t>
            </a:r>
            <a:r>
              <a:rPr lang="en-US" sz="2000" b="0" spc="30" dirty="0">
                <a:latin typeface="Arial"/>
                <a:ea typeface="Arial"/>
                <a:cs typeface="Times New Roman"/>
              </a:rPr>
              <a:t> </a:t>
            </a:r>
            <a:r>
              <a:rPr lang="en-US" sz="2000" b="0" spc="5" dirty="0">
                <a:latin typeface="Arial"/>
                <a:ea typeface="Arial"/>
                <a:cs typeface="Times New Roman"/>
              </a:rPr>
              <a:t>to</a:t>
            </a:r>
            <a:r>
              <a:rPr lang="en-US" sz="2000" b="0" spc="30" dirty="0">
                <a:latin typeface="Arial"/>
                <a:ea typeface="Arial"/>
                <a:cs typeface="Times New Roman"/>
              </a:rPr>
              <a:t> </a:t>
            </a:r>
            <a:r>
              <a:rPr lang="en-US" sz="2000" b="0" dirty="0">
                <a:latin typeface="Arial"/>
                <a:ea typeface="Arial"/>
                <a:cs typeface="Times New Roman"/>
              </a:rPr>
              <a:t>be</a:t>
            </a:r>
            <a:r>
              <a:rPr lang="en-US" sz="2000" b="0" spc="35" dirty="0">
                <a:latin typeface="Arial"/>
                <a:ea typeface="Arial"/>
                <a:cs typeface="Times New Roman"/>
              </a:rPr>
              <a:t> </a:t>
            </a:r>
            <a:r>
              <a:rPr lang="en-US" sz="2000" b="0" dirty="0">
                <a:latin typeface="Arial"/>
                <a:ea typeface="Arial"/>
                <a:cs typeface="Times New Roman"/>
              </a:rPr>
              <a:t>launched,</a:t>
            </a:r>
            <a:r>
              <a:rPr lang="en-US" sz="2000" b="0" spc="35" dirty="0">
                <a:latin typeface="Arial"/>
                <a:ea typeface="Arial"/>
                <a:cs typeface="Times New Roman"/>
              </a:rPr>
              <a:t> </a:t>
            </a:r>
            <a:endParaRPr lang="en-US" sz="2000" b="0" spc="35" dirty="0" smtClean="0">
              <a:latin typeface="Arial"/>
              <a:ea typeface="Arial"/>
              <a:cs typeface="Times New Roman"/>
            </a:endParaRPr>
          </a:p>
          <a:p>
            <a:pPr marL="802386" marR="75565" lvl="4" indent="-285750" algn="just">
              <a:spcBef>
                <a:spcPts val="595"/>
              </a:spcBef>
            </a:pPr>
            <a:r>
              <a:rPr lang="en-US" sz="2000" b="0" spc="-5" dirty="0" smtClean="0">
                <a:latin typeface="Arial"/>
                <a:ea typeface="Arial"/>
                <a:cs typeface="Times New Roman"/>
              </a:rPr>
              <a:t>followed</a:t>
            </a:r>
            <a:r>
              <a:rPr lang="en-US" sz="2000" b="0" spc="35" dirty="0" smtClean="0">
                <a:latin typeface="Arial"/>
                <a:ea typeface="Arial"/>
                <a:cs typeface="Times New Roman"/>
              </a:rPr>
              <a:t> </a:t>
            </a:r>
            <a:r>
              <a:rPr lang="en-US" sz="2000" b="0" spc="10" dirty="0">
                <a:latin typeface="Arial"/>
                <a:ea typeface="Arial"/>
                <a:cs typeface="Times New Roman"/>
              </a:rPr>
              <a:t>by</a:t>
            </a:r>
            <a:r>
              <a:rPr lang="en-US" sz="2000" b="0" spc="25" dirty="0">
                <a:latin typeface="Arial"/>
                <a:ea typeface="Arial"/>
                <a:cs typeface="Times New Roman"/>
              </a:rPr>
              <a:t> </a:t>
            </a:r>
            <a:r>
              <a:rPr lang="en-US" sz="2000" b="0" dirty="0" err="1">
                <a:latin typeface="Arial"/>
                <a:ea typeface="Arial"/>
                <a:cs typeface="Times New Roman"/>
              </a:rPr>
              <a:t>Seshego</a:t>
            </a:r>
            <a:r>
              <a:rPr lang="en-US" sz="2000" b="0" spc="25" dirty="0">
                <a:latin typeface="Arial"/>
                <a:ea typeface="Arial"/>
                <a:cs typeface="Times New Roman"/>
              </a:rPr>
              <a:t> </a:t>
            </a:r>
            <a:r>
              <a:rPr lang="en-US" sz="2000" b="0" dirty="0">
                <a:latin typeface="Arial"/>
                <a:ea typeface="Arial"/>
                <a:cs typeface="Times New Roman"/>
              </a:rPr>
              <a:t>Industrial</a:t>
            </a:r>
            <a:r>
              <a:rPr lang="en-US" sz="2000" b="0" spc="170" dirty="0">
                <a:latin typeface="Arial"/>
                <a:ea typeface="Arial"/>
                <a:cs typeface="Times New Roman"/>
              </a:rPr>
              <a:t> </a:t>
            </a:r>
            <a:r>
              <a:rPr lang="en-US" sz="2000" b="0" spc="-5" dirty="0">
                <a:latin typeface="Arial"/>
                <a:ea typeface="Arial"/>
                <a:cs typeface="Times New Roman"/>
              </a:rPr>
              <a:t>Park</a:t>
            </a:r>
            <a:r>
              <a:rPr lang="en-US" sz="2000" b="0" spc="255" dirty="0">
                <a:latin typeface="Arial"/>
                <a:ea typeface="Arial"/>
                <a:cs typeface="Times New Roman"/>
              </a:rPr>
              <a:t> </a:t>
            </a:r>
            <a:r>
              <a:rPr lang="en-US" sz="2000" b="0" spc="-5" dirty="0">
                <a:latin typeface="Arial"/>
                <a:ea typeface="Arial"/>
                <a:cs typeface="Times New Roman"/>
              </a:rPr>
              <a:t>in</a:t>
            </a:r>
            <a:r>
              <a:rPr lang="en-US" sz="2000" b="0" spc="240" dirty="0">
                <a:latin typeface="Arial"/>
                <a:ea typeface="Arial"/>
                <a:cs typeface="Times New Roman"/>
              </a:rPr>
              <a:t> </a:t>
            </a:r>
            <a:r>
              <a:rPr lang="en-US" sz="2000" b="0" dirty="0">
                <a:latin typeface="Arial"/>
                <a:ea typeface="Arial"/>
                <a:cs typeface="Times New Roman"/>
              </a:rPr>
              <a:t>Limpopo</a:t>
            </a:r>
            <a:r>
              <a:rPr lang="en-US" sz="2000" b="0" dirty="0" smtClean="0">
                <a:latin typeface="Arial"/>
                <a:ea typeface="Arial"/>
                <a:cs typeface="Times New Roman"/>
              </a:rPr>
              <a:t>,</a:t>
            </a:r>
          </a:p>
          <a:p>
            <a:pPr marL="802386" marR="75565" lvl="4" indent="-285750" algn="just">
              <a:spcBef>
                <a:spcPts val="595"/>
              </a:spcBef>
            </a:pPr>
            <a:r>
              <a:rPr lang="en-US" sz="2000" b="0" dirty="0" err="1" smtClean="0">
                <a:latin typeface="Arial"/>
                <a:ea typeface="Arial"/>
                <a:cs typeface="Times New Roman"/>
              </a:rPr>
              <a:t>Isithebe</a:t>
            </a:r>
            <a:r>
              <a:rPr lang="en-US" sz="2000" b="0" spc="250" dirty="0" smtClean="0">
                <a:latin typeface="Arial"/>
                <a:ea typeface="Arial"/>
                <a:cs typeface="Times New Roman"/>
              </a:rPr>
              <a:t> </a:t>
            </a:r>
            <a:r>
              <a:rPr lang="en-US" sz="2000" b="0" dirty="0">
                <a:latin typeface="Arial"/>
                <a:ea typeface="Arial"/>
                <a:cs typeface="Times New Roman"/>
              </a:rPr>
              <a:t>Industrial</a:t>
            </a:r>
            <a:r>
              <a:rPr lang="en-US" sz="2000" b="0" spc="245" dirty="0">
                <a:latin typeface="Arial"/>
                <a:ea typeface="Arial"/>
                <a:cs typeface="Times New Roman"/>
              </a:rPr>
              <a:t> </a:t>
            </a:r>
            <a:r>
              <a:rPr lang="en-US" sz="2000" b="0" dirty="0">
                <a:latin typeface="Arial"/>
                <a:ea typeface="Arial"/>
                <a:cs typeface="Times New Roman"/>
              </a:rPr>
              <a:t>Park</a:t>
            </a:r>
            <a:r>
              <a:rPr lang="en-US" sz="2000" b="0" spc="255" dirty="0">
                <a:latin typeface="Arial"/>
                <a:ea typeface="Arial"/>
                <a:cs typeface="Times New Roman"/>
              </a:rPr>
              <a:t> </a:t>
            </a:r>
            <a:r>
              <a:rPr lang="en-US" sz="2000" b="0" spc="-5" dirty="0">
                <a:latin typeface="Arial"/>
                <a:ea typeface="Arial"/>
                <a:cs typeface="Times New Roman"/>
              </a:rPr>
              <a:t>in</a:t>
            </a:r>
            <a:r>
              <a:rPr lang="en-US" sz="2000" b="0" spc="240" dirty="0">
                <a:latin typeface="Arial"/>
                <a:ea typeface="Arial"/>
                <a:cs typeface="Times New Roman"/>
              </a:rPr>
              <a:t> </a:t>
            </a:r>
            <a:r>
              <a:rPr lang="en-US" sz="2000" b="0" dirty="0">
                <a:latin typeface="Arial"/>
                <a:ea typeface="Arial"/>
                <a:cs typeface="Times New Roman"/>
              </a:rPr>
              <a:t>KwaZulu-Natal</a:t>
            </a:r>
            <a:r>
              <a:rPr lang="en-US" sz="2000" b="0" spc="240" dirty="0">
                <a:latin typeface="Arial"/>
                <a:ea typeface="Arial"/>
                <a:cs typeface="Times New Roman"/>
              </a:rPr>
              <a:t> </a:t>
            </a:r>
            <a:r>
              <a:rPr lang="en-US" sz="2000" b="0" dirty="0">
                <a:latin typeface="Arial"/>
                <a:ea typeface="Arial"/>
                <a:cs typeface="Times New Roman"/>
              </a:rPr>
              <a:t>and</a:t>
            </a:r>
            <a:r>
              <a:rPr lang="en-US" sz="2000" b="0" spc="240" dirty="0">
                <a:latin typeface="Arial"/>
                <a:ea typeface="Arial"/>
                <a:cs typeface="Times New Roman"/>
              </a:rPr>
              <a:t> </a:t>
            </a:r>
            <a:r>
              <a:rPr lang="en-US" sz="2000" b="0" dirty="0" err="1">
                <a:latin typeface="Arial"/>
                <a:ea typeface="Arial"/>
                <a:cs typeface="Times New Roman"/>
              </a:rPr>
              <a:t>Queendustria</a:t>
            </a:r>
            <a:r>
              <a:rPr lang="en-US" sz="2000" b="0" spc="250" dirty="0">
                <a:latin typeface="Arial"/>
                <a:ea typeface="Arial"/>
                <a:cs typeface="Times New Roman"/>
              </a:rPr>
              <a:t> </a:t>
            </a:r>
            <a:r>
              <a:rPr lang="en-US" sz="2000" b="0" dirty="0">
                <a:latin typeface="Arial"/>
                <a:ea typeface="Arial"/>
                <a:cs typeface="Times New Roman"/>
              </a:rPr>
              <a:t>Industrial</a:t>
            </a:r>
            <a:r>
              <a:rPr lang="en-US" sz="2000" b="0" spc="240" dirty="0">
                <a:latin typeface="Arial"/>
                <a:ea typeface="Arial"/>
                <a:cs typeface="Times New Roman"/>
              </a:rPr>
              <a:t> </a:t>
            </a:r>
            <a:r>
              <a:rPr lang="en-US" sz="2000" b="0" dirty="0">
                <a:latin typeface="Arial"/>
                <a:ea typeface="Arial"/>
                <a:cs typeface="Times New Roman"/>
              </a:rPr>
              <a:t>Park</a:t>
            </a:r>
            <a:r>
              <a:rPr lang="en-US" sz="2000" b="0" spc="260" dirty="0">
                <a:latin typeface="Arial"/>
                <a:ea typeface="Arial"/>
                <a:cs typeface="Times New Roman"/>
              </a:rPr>
              <a:t> </a:t>
            </a:r>
            <a:r>
              <a:rPr lang="en-US" sz="2000" b="0" spc="-5" dirty="0">
                <a:latin typeface="Arial"/>
                <a:ea typeface="Arial"/>
                <a:cs typeface="Times New Roman"/>
              </a:rPr>
              <a:t>in</a:t>
            </a:r>
            <a:r>
              <a:rPr lang="en-US" sz="2000" b="0" spc="220" dirty="0">
                <a:latin typeface="Arial"/>
                <a:ea typeface="Arial"/>
                <a:cs typeface="Times New Roman"/>
              </a:rPr>
              <a:t> </a:t>
            </a:r>
            <a:r>
              <a:rPr lang="en-US" sz="2000" b="0" spc="-5" dirty="0">
                <a:latin typeface="Arial"/>
                <a:ea typeface="Arial"/>
                <a:cs typeface="Times New Roman"/>
              </a:rPr>
              <a:t>Eastern</a:t>
            </a:r>
            <a:r>
              <a:rPr lang="en-US" sz="2000" b="0" spc="55" dirty="0">
                <a:latin typeface="Arial"/>
                <a:ea typeface="Arial"/>
                <a:cs typeface="Times New Roman"/>
              </a:rPr>
              <a:t> </a:t>
            </a:r>
            <a:r>
              <a:rPr lang="en-US" sz="2000" b="0" dirty="0">
                <a:latin typeface="Arial"/>
                <a:ea typeface="Arial"/>
                <a:cs typeface="Times New Roman"/>
              </a:rPr>
              <a:t>Cape</a:t>
            </a:r>
            <a:r>
              <a:rPr lang="en-US" sz="2000" b="0" dirty="0" smtClean="0">
                <a:latin typeface="Arial"/>
                <a:ea typeface="Arial"/>
                <a:cs typeface="Times New Roman"/>
              </a:rPr>
              <a:t>.</a:t>
            </a:r>
          </a:p>
          <a:p>
            <a:pPr marL="802386" marR="75565" lvl="4" indent="-285750" algn="just">
              <a:spcBef>
                <a:spcPts val="595"/>
              </a:spcBef>
            </a:pPr>
            <a:endParaRPr lang="en-US" sz="2000" b="0" dirty="0" smtClean="0">
              <a:latin typeface="Arial"/>
              <a:ea typeface="Arial"/>
              <a:cs typeface="Times New Roman"/>
            </a:endParaRPr>
          </a:p>
          <a:p>
            <a:pPr marL="285750" marR="75565" indent="-285750" algn="just">
              <a:spcBef>
                <a:spcPts val="595"/>
              </a:spcBef>
              <a:spcAft>
                <a:spcPts val="0"/>
              </a:spcAft>
              <a:buFont typeface="Wingdings" pitchFamily="2" charset="2"/>
              <a:buChar char="q"/>
            </a:pPr>
            <a:r>
              <a:rPr lang="en-US" sz="2000" b="0" spc="50" dirty="0" smtClean="0">
                <a:latin typeface="Arial"/>
                <a:ea typeface="Arial"/>
                <a:cs typeface="Times New Roman"/>
              </a:rPr>
              <a:t> </a:t>
            </a:r>
            <a:r>
              <a:rPr lang="en-US" sz="2000" b="0" spc="5" dirty="0" smtClean="0">
                <a:latin typeface="Arial"/>
                <a:ea typeface="Arial"/>
                <a:cs typeface="Times New Roman"/>
              </a:rPr>
              <a:t>The</a:t>
            </a:r>
            <a:r>
              <a:rPr lang="en-US" sz="2000" b="0" spc="45" dirty="0" smtClean="0">
                <a:latin typeface="Arial"/>
                <a:ea typeface="Arial"/>
                <a:cs typeface="Times New Roman"/>
              </a:rPr>
              <a:t> </a:t>
            </a:r>
            <a:r>
              <a:rPr lang="en-US" sz="2000" b="0" dirty="0" smtClean="0">
                <a:latin typeface="Arial"/>
                <a:ea typeface="Arial"/>
                <a:cs typeface="Times New Roman"/>
              </a:rPr>
              <a:t>first</a:t>
            </a:r>
            <a:r>
              <a:rPr lang="en-US" sz="2000" b="0" spc="45" dirty="0" smtClean="0">
                <a:latin typeface="Arial"/>
                <a:ea typeface="Arial"/>
                <a:cs typeface="Times New Roman"/>
              </a:rPr>
              <a:t> </a:t>
            </a:r>
            <a:r>
              <a:rPr lang="en-US" sz="2000" b="0" spc="-5" dirty="0" smtClean="0">
                <a:latin typeface="Arial"/>
                <a:ea typeface="Arial"/>
                <a:cs typeface="Times New Roman"/>
              </a:rPr>
              <a:t>phase</a:t>
            </a:r>
            <a:r>
              <a:rPr lang="en-US" sz="2000" b="0" spc="50" dirty="0" smtClean="0">
                <a:latin typeface="Arial"/>
                <a:ea typeface="Arial"/>
                <a:cs typeface="Times New Roman"/>
              </a:rPr>
              <a:t> </a:t>
            </a:r>
            <a:r>
              <a:rPr lang="en-US" sz="2000" b="0" spc="5" dirty="0" smtClean="0">
                <a:latin typeface="Arial"/>
                <a:ea typeface="Arial"/>
                <a:cs typeface="Times New Roman"/>
              </a:rPr>
              <a:t>of</a:t>
            </a:r>
            <a:r>
              <a:rPr lang="en-US" sz="2000" b="0" spc="60" dirty="0" smtClean="0">
                <a:latin typeface="Arial"/>
                <a:ea typeface="Arial"/>
                <a:cs typeface="Times New Roman"/>
              </a:rPr>
              <a:t> </a:t>
            </a:r>
            <a:r>
              <a:rPr lang="en-US" sz="2000" b="0" dirty="0" smtClean="0">
                <a:latin typeface="Arial"/>
                <a:ea typeface="Arial"/>
                <a:cs typeface="Times New Roman"/>
              </a:rPr>
              <a:t>the</a:t>
            </a:r>
            <a:r>
              <a:rPr lang="en-US" sz="2000" b="0" spc="50" dirty="0" smtClean="0">
                <a:latin typeface="Arial"/>
                <a:ea typeface="Arial"/>
                <a:cs typeface="Times New Roman"/>
              </a:rPr>
              <a:t> </a:t>
            </a:r>
            <a:r>
              <a:rPr lang="en-US" sz="2000" b="0" dirty="0" err="1" smtClean="0">
                <a:latin typeface="Arial"/>
                <a:ea typeface="Arial"/>
                <a:cs typeface="Times New Roman"/>
              </a:rPr>
              <a:t>revitalisation</a:t>
            </a:r>
            <a:r>
              <a:rPr lang="en-US" sz="2000" b="0" spc="45" dirty="0" smtClean="0">
                <a:latin typeface="Arial"/>
                <a:ea typeface="Arial"/>
                <a:cs typeface="Times New Roman"/>
              </a:rPr>
              <a:t> </a:t>
            </a:r>
            <a:r>
              <a:rPr lang="en-US" sz="2000" b="0" dirty="0" smtClean="0">
                <a:latin typeface="Arial"/>
                <a:ea typeface="Arial"/>
                <a:cs typeface="Times New Roman"/>
              </a:rPr>
              <a:t>programme</a:t>
            </a:r>
            <a:r>
              <a:rPr lang="en-US" sz="2000" b="0" spc="40" dirty="0" smtClean="0">
                <a:latin typeface="Arial"/>
                <a:ea typeface="Arial"/>
                <a:cs typeface="Times New Roman"/>
              </a:rPr>
              <a:t> </a:t>
            </a:r>
            <a:r>
              <a:rPr lang="en-US" sz="2000" b="0" spc="-5" dirty="0" smtClean="0">
                <a:latin typeface="Arial"/>
                <a:ea typeface="Arial"/>
                <a:cs typeface="Times New Roman"/>
              </a:rPr>
              <a:t>included</a:t>
            </a:r>
            <a:r>
              <a:rPr lang="en-US" sz="2000" b="0" spc="45" dirty="0" smtClean="0">
                <a:latin typeface="Arial"/>
                <a:ea typeface="Arial"/>
                <a:cs typeface="Times New Roman"/>
              </a:rPr>
              <a:t> </a:t>
            </a:r>
            <a:r>
              <a:rPr lang="en-US" sz="2000" b="0" dirty="0" smtClean="0">
                <a:latin typeface="Arial"/>
                <a:ea typeface="Arial"/>
                <a:cs typeface="Times New Roman"/>
              </a:rPr>
              <a:t>security</a:t>
            </a:r>
            <a:r>
              <a:rPr lang="en-US" sz="2000" b="0" spc="40" dirty="0" smtClean="0">
                <a:latin typeface="Arial"/>
                <a:ea typeface="Arial"/>
                <a:cs typeface="Times New Roman"/>
              </a:rPr>
              <a:t> </a:t>
            </a:r>
            <a:r>
              <a:rPr lang="en-US" sz="2000" b="0" dirty="0" smtClean="0">
                <a:latin typeface="Arial"/>
                <a:ea typeface="Arial"/>
                <a:cs typeface="Times New Roman"/>
              </a:rPr>
              <a:t>infrastructure</a:t>
            </a:r>
            <a:r>
              <a:rPr lang="en-US" sz="2000" b="0" spc="350" dirty="0" smtClean="0">
                <a:latin typeface="Arial"/>
                <a:ea typeface="Arial"/>
                <a:cs typeface="Times New Roman"/>
              </a:rPr>
              <a:t> </a:t>
            </a:r>
            <a:r>
              <a:rPr lang="en-US" sz="2000" b="0" dirty="0" smtClean="0">
                <a:latin typeface="Arial"/>
                <a:ea typeface="Arial"/>
                <a:cs typeface="Times New Roman"/>
              </a:rPr>
              <a:t>upgrades,</a:t>
            </a:r>
            <a:r>
              <a:rPr lang="en-US" sz="2000" b="0" spc="-40" dirty="0" smtClean="0">
                <a:latin typeface="Arial"/>
                <a:ea typeface="Arial"/>
                <a:cs typeface="Times New Roman"/>
              </a:rPr>
              <a:t> </a:t>
            </a:r>
            <a:r>
              <a:rPr lang="en-US" sz="2000" b="0" dirty="0" smtClean="0">
                <a:latin typeface="Arial"/>
                <a:ea typeface="Arial"/>
                <a:cs typeface="Times New Roman"/>
              </a:rPr>
              <a:t>the</a:t>
            </a:r>
            <a:r>
              <a:rPr lang="en-US" sz="2000" b="0" spc="-40" dirty="0" smtClean="0">
                <a:latin typeface="Arial"/>
                <a:ea typeface="Arial"/>
                <a:cs typeface="Times New Roman"/>
              </a:rPr>
              <a:t> </a:t>
            </a:r>
            <a:r>
              <a:rPr lang="en-US" sz="2000" b="0" dirty="0" smtClean="0">
                <a:latin typeface="Arial"/>
                <a:ea typeface="Arial"/>
                <a:cs typeface="Times New Roman"/>
              </a:rPr>
              <a:t>replacement</a:t>
            </a:r>
            <a:r>
              <a:rPr lang="en-US" sz="2000" b="0" spc="-30" dirty="0" smtClean="0">
                <a:latin typeface="Arial"/>
                <a:ea typeface="Arial"/>
                <a:cs typeface="Times New Roman"/>
              </a:rPr>
              <a:t> </a:t>
            </a:r>
            <a:r>
              <a:rPr lang="en-US" sz="2000" b="0" dirty="0" smtClean="0">
                <a:latin typeface="Arial"/>
                <a:ea typeface="Arial"/>
                <a:cs typeface="Times New Roman"/>
              </a:rPr>
              <a:t>of</a:t>
            </a:r>
            <a:r>
              <a:rPr lang="en-US" sz="2000" b="0" spc="-30" dirty="0" smtClean="0">
                <a:latin typeface="Arial"/>
                <a:ea typeface="Arial"/>
                <a:cs typeface="Times New Roman"/>
              </a:rPr>
              <a:t> </a:t>
            </a:r>
            <a:r>
              <a:rPr lang="en-US" sz="2000" b="0" spc="-5" dirty="0" smtClean="0">
                <a:latin typeface="Arial"/>
                <a:ea typeface="Arial"/>
                <a:cs typeface="Times New Roman"/>
              </a:rPr>
              <a:t>top</a:t>
            </a:r>
            <a:r>
              <a:rPr lang="en-US" sz="2000" b="0" spc="-40" dirty="0" smtClean="0">
                <a:latin typeface="Arial"/>
                <a:ea typeface="Arial"/>
                <a:cs typeface="Times New Roman"/>
              </a:rPr>
              <a:t> </a:t>
            </a:r>
            <a:r>
              <a:rPr lang="en-US" sz="2000" b="0" dirty="0" smtClean="0">
                <a:latin typeface="Arial"/>
                <a:ea typeface="Arial"/>
                <a:cs typeface="Times New Roman"/>
              </a:rPr>
              <a:t>structure</a:t>
            </a:r>
            <a:r>
              <a:rPr lang="en-US" sz="2000" b="0" spc="-35" dirty="0" smtClean="0">
                <a:latin typeface="Arial"/>
                <a:ea typeface="Arial"/>
                <a:cs typeface="Times New Roman"/>
              </a:rPr>
              <a:t> </a:t>
            </a:r>
            <a:r>
              <a:rPr lang="en-US" sz="2000" b="0" dirty="0" smtClean="0">
                <a:latin typeface="Arial"/>
                <a:ea typeface="Arial"/>
                <a:cs typeface="Times New Roman"/>
              </a:rPr>
              <a:t>and</a:t>
            </a:r>
            <a:r>
              <a:rPr lang="en-US" sz="2000" b="0" spc="-35" dirty="0" smtClean="0">
                <a:latin typeface="Arial"/>
                <a:ea typeface="Arial"/>
                <a:cs typeface="Times New Roman"/>
              </a:rPr>
              <a:t> </a:t>
            </a:r>
            <a:r>
              <a:rPr lang="en-US" sz="2000" b="0" dirty="0" smtClean="0">
                <a:latin typeface="Arial"/>
                <a:ea typeface="Arial"/>
                <a:cs typeface="Times New Roman"/>
              </a:rPr>
              <a:t>wastewater</a:t>
            </a:r>
            <a:r>
              <a:rPr lang="en-US" sz="2000" b="0" spc="-35" dirty="0" smtClean="0">
                <a:latin typeface="Arial"/>
                <a:ea typeface="Arial"/>
                <a:cs typeface="Times New Roman"/>
              </a:rPr>
              <a:t> </a:t>
            </a:r>
            <a:r>
              <a:rPr lang="en-US" sz="2000" b="0" dirty="0" smtClean="0">
                <a:latin typeface="Arial"/>
                <a:ea typeface="Arial"/>
                <a:cs typeface="Times New Roman"/>
              </a:rPr>
              <a:t>treatment</a:t>
            </a:r>
            <a:r>
              <a:rPr lang="en-US" sz="2000" b="0" spc="-40" dirty="0" smtClean="0">
                <a:latin typeface="Arial"/>
                <a:ea typeface="Arial"/>
                <a:cs typeface="Times New Roman"/>
              </a:rPr>
              <a:t> </a:t>
            </a:r>
            <a:r>
              <a:rPr lang="en-US" sz="2000" b="0" spc="-5" dirty="0" smtClean="0">
                <a:latin typeface="Arial"/>
                <a:ea typeface="Arial"/>
                <a:cs typeface="Times New Roman"/>
              </a:rPr>
              <a:t>plant</a:t>
            </a:r>
            <a:r>
              <a:rPr lang="en-US" sz="2000" b="0" spc="-35" dirty="0" smtClean="0">
                <a:latin typeface="Arial"/>
                <a:ea typeface="Arial"/>
                <a:cs typeface="Times New Roman"/>
              </a:rPr>
              <a:t> </a:t>
            </a:r>
            <a:r>
              <a:rPr lang="en-US" sz="2000" b="0" dirty="0" smtClean="0">
                <a:latin typeface="Arial"/>
                <a:ea typeface="Arial"/>
                <a:cs typeface="Times New Roman"/>
              </a:rPr>
              <a:t>repairs.</a:t>
            </a:r>
          </a:p>
          <a:p>
            <a:pPr marL="285750" marR="75565" indent="-285750" algn="just">
              <a:spcBef>
                <a:spcPts val="595"/>
              </a:spcBef>
              <a:spcAft>
                <a:spcPts val="0"/>
              </a:spcAft>
              <a:buFont typeface="Wingdings" pitchFamily="2" charset="2"/>
              <a:buChar char="q"/>
            </a:pPr>
            <a:endParaRPr lang="en-US" sz="2000" b="0" dirty="0">
              <a:latin typeface="Arial"/>
              <a:ea typeface="Arial"/>
              <a:cs typeface="Times New Roman"/>
            </a:endParaRPr>
          </a:p>
          <a:p>
            <a:pPr marL="0" indent="0"/>
            <a:endParaRPr lang="en-US" sz="2000" dirty="0"/>
          </a:p>
        </p:txBody>
      </p:sp>
      <p:sp>
        <p:nvSpPr>
          <p:cNvPr id="4" name="Rectangle 3"/>
          <p:cNvSpPr/>
          <p:nvPr/>
        </p:nvSpPr>
        <p:spPr>
          <a:xfrm>
            <a:off x="0" y="5805264"/>
            <a:ext cx="91440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SG3</a:t>
            </a: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 Facilitate broad-based economic participation through targeted interventions to achieve more inclusive growth</a:t>
            </a:r>
          </a:p>
        </p:txBody>
      </p:sp>
      <p:sp>
        <p:nvSpPr>
          <p:cNvPr id="5"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1165740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4" y="16808"/>
            <a:ext cx="9132749" cy="548680"/>
          </a:xfrm>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SEZ &amp; Economic Transformation</a:t>
            </a:r>
            <a:endParaRPr lang="en-US" dirty="0"/>
          </a:p>
        </p:txBody>
      </p:sp>
      <p:sp>
        <p:nvSpPr>
          <p:cNvPr id="3" name="Content Placeholder 2"/>
          <p:cNvSpPr>
            <a:spLocks noGrp="1"/>
          </p:cNvSpPr>
          <p:nvPr>
            <p:ph idx="1"/>
          </p:nvPr>
        </p:nvSpPr>
        <p:spPr/>
        <p:txBody>
          <a:bodyPr>
            <a:normAutofit/>
          </a:bodyPr>
          <a:lstStyle/>
          <a:p>
            <a:pPr marL="285750" marR="75565" indent="-285750" algn="just">
              <a:spcBef>
                <a:spcPts val="595"/>
              </a:spcBef>
              <a:spcAft>
                <a:spcPts val="0"/>
              </a:spcAft>
              <a:buFont typeface="Wingdings" pitchFamily="2" charset="2"/>
              <a:buChar char="q"/>
            </a:pPr>
            <a:r>
              <a:rPr lang="en-US" sz="2400" b="0" dirty="0" smtClean="0">
                <a:latin typeface="Arial" pitchFamily="34" charset="0"/>
                <a:ea typeface="Calibri"/>
                <a:cs typeface="Arial" pitchFamily="34" charset="0"/>
              </a:rPr>
              <a:t> Six </a:t>
            </a:r>
            <a:r>
              <a:rPr lang="en-US" sz="2400" b="0" dirty="0">
                <a:latin typeface="Arial" pitchFamily="34" charset="0"/>
                <a:ea typeface="Calibri"/>
                <a:cs typeface="Arial" pitchFamily="34" charset="0"/>
              </a:rPr>
              <a:t>Industrial Parks were approved for refurbishment under the Critical Infrastructure Programme, and 13 special economic zone (SEZ) projects were approved for top structure </a:t>
            </a:r>
            <a:r>
              <a:rPr lang="en-US" sz="2400" b="0" dirty="0" smtClean="0">
                <a:latin typeface="Arial" pitchFamily="34" charset="0"/>
                <a:ea typeface="Calibri"/>
                <a:cs typeface="Arial" pitchFamily="34" charset="0"/>
              </a:rPr>
              <a:t>infrastructure</a:t>
            </a:r>
          </a:p>
          <a:p>
            <a:pPr marL="285750" marR="75565" indent="-285750" algn="just">
              <a:spcBef>
                <a:spcPts val="595"/>
              </a:spcBef>
              <a:spcAft>
                <a:spcPts val="0"/>
              </a:spcAft>
              <a:buFont typeface="Wingdings" pitchFamily="2" charset="2"/>
              <a:buChar char="q"/>
            </a:pPr>
            <a:endParaRPr lang="en-US" sz="2400" b="0" dirty="0">
              <a:latin typeface="Arial" pitchFamily="34" charset="0"/>
              <a:ea typeface="Calibri"/>
              <a:cs typeface="Arial" pitchFamily="34" charset="0"/>
            </a:endParaRPr>
          </a:p>
          <a:p>
            <a:pPr marL="802386" marR="75565" lvl="4" indent="-285750" algn="just">
              <a:spcBef>
                <a:spcPts val="595"/>
              </a:spcBef>
            </a:pPr>
            <a:r>
              <a:rPr lang="en-US" sz="2400" dirty="0" err="1">
                <a:latin typeface="Arial" pitchFamily="34" charset="0"/>
                <a:ea typeface="Calibri"/>
                <a:cs typeface="Arial" pitchFamily="34" charset="0"/>
              </a:rPr>
              <a:t>Phuthaditjhaba</a:t>
            </a:r>
            <a:r>
              <a:rPr lang="en-US" sz="2400" dirty="0">
                <a:latin typeface="Arial" pitchFamily="34" charset="0"/>
                <a:ea typeface="Calibri"/>
                <a:cs typeface="Arial" pitchFamily="34" charset="0"/>
              </a:rPr>
              <a:t>, </a:t>
            </a:r>
          </a:p>
          <a:p>
            <a:pPr marL="802386" marR="75565" lvl="4" indent="-285750" algn="just">
              <a:spcBef>
                <a:spcPts val="595"/>
              </a:spcBef>
            </a:pPr>
            <a:r>
              <a:rPr lang="en-US" sz="2400" dirty="0" err="1">
                <a:latin typeface="Arial" pitchFamily="34" charset="0"/>
                <a:ea typeface="Calibri"/>
                <a:cs typeface="Arial" pitchFamily="34" charset="0"/>
              </a:rPr>
              <a:t>Garankuwa</a:t>
            </a:r>
            <a:r>
              <a:rPr lang="en-US" sz="2400" dirty="0">
                <a:latin typeface="Arial" pitchFamily="34" charset="0"/>
                <a:ea typeface="Calibri"/>
                <a:cs typeface="Arial" pitchFamily="34" charset="0"/>
              </a:rPr>
              <a:t>, </a:t>
            </a:r>
          </a:p>
          <a:p>
            <a:pPr marL="802386" marR="75565" lvl="4" indent="-285750" algn="just">
              <a:spcBef>
                <a:spcPts val="595"/>
              </a:spcBef>
            </a:pPr>
            <a:r>
              <a:rPr lang="en-US" sz="2400" dirty="0" err="1">
                <a:latin typeface="Arial" pitchFamily="34" charset="0"/>
                <a:ea typeface="Calibri"/>
                <a:cs typeface="Arial" pitchFamily="34" charset="0"/>
              </a:rPr>
              <a:t>Seshego</a:t>
            </a:r>
            <a:r>
              <a:rPr lang="en-US" sz="2400" dirty="0">
                <a:latin typeface="Arial" pitchFamily="34" charset="0"/>
                <a:ea typeface="Calibri"/>
                <a:cs typeface="Arial" pitchFamily="34" charset="0"/>
              </a:rPr>
              <a:t>, </a:t>
            </a:r>
          </a:p>
          <a:p>
            <a:pPr marL="802386" marR="75565" lvl="4" indent="-285750" algn="just">
              <a:spcBef>
                <a:spcPts val="595"/>
              </a:spcBef>
            </a:pPr>
            <a:r>
              <a:rPr lang="en-US" sz="2400" dirty="0" err="1">
                <a:latin typeface="Arial" pitchFamily="34" charset="0"/>
                <a:ea typeface="Calibri"/>
                <a:cs typeface="Arial" pitchFamily="34" charset="0"/>
              </a:rPr>
              <a:t>Nkowankowa</a:t>
            </a:r>
            <a:r>
              <a:rPr lang="en-US" sz="2400" dirty="0">
                <a:latin typeface="Arial" pitchFamily="34" charset="0"/>
                <a:ea typeface="Calibri"/>
                <a:cs typeface="Arial" pitchFamily="34" charset="0"/>
              </a:rPr>
              <a:t>, </a:t>
            </a:r>
          </a:p>
          <a:p>
            <a:pPr marL="802386" marR="75565" lvl="4" indent="-285750" algn="just">
              <a:spcBef>
                <a:spcPts val="595"/>
              </a:spcBef>
            </a:pPr>
            <a:r>
              <a:rPr lang="en-US" sz="2400" dirty="0" err="1">
                <a:latin typeface="Arial" pitchFamily="34" charset="0"/>
                <a:ea typeface="Calibri"/>
                <a:cs typeface="Arial" pitchFamily="34" charset="0"/>
              </a:rPr>
              <a:t>Ekandustrial</a:t>
            </a:r>
            <a:r>
              <a:rPr lang="en-US" sz="2400" dirty="0">
                <a:latin typeface="Arial" pitchFamily="34" charset="0"/>
                <a:ea typeface="Calibri"/>
                <a:cs typeface="Arial" pitchFamily="34" charset="0"/>
              </a:rPr>
              <a:t>, and </a:t>
            </a:r>
          </a:p>
          <a:p>
            <a:pPr marL="802386" marR="75565" lvl="4" indent="-285750" algn="just">
              <a:spcBef>
                <a:spcPts val="595"/>
              </a:spcBef>
            </a:pPr>
            <a:r>
              <a:rPr lang="en-US" sz="2400" dirty="0" err="1">
                <a:latin typeface="Arial" pitchFamily="34" charset="0"/>
                <a:ea typeface="Calibri"/>
                <a:cs typeface="Arial" pitchFamily="34" charset="0"/>
              </a:rPr>
              <a:t>Bodirelo</a:t>
            </a:r>
            <a:endParaRPr lang="en-US" sz="2400" dirty="0">
              <a:latin typeface="Arial" pitchFamily="34" charset="0"/>
              <a:ea typeface="Calibri"/>
              <a:cs typeface="Arial" pitchFamily="34" charset="0"/>
            </a:endParaRPr>
          </a:p>
          <a:p>
            <a:pPr marL="285750" marR="75565" indent="-285750" algn="just">
              <a:lnSpc>
                <a:spcPct val="150000"/>
              </a:lnSpc>
              <a:spcBef>
                <a:spcPts val="595"/>
              </a:spcBef>
              <a:spcAft>
                <a:spcPts val="0"/>
              </a:spcAft>
              <a:buFont typeface="Wingdings" pitchFamily="2" charset="2"/>
              <a:buChar char="q"/>
            </a:pPr>
            <a:endParaRPr lang="en-US" b="0" dirty="0">
              <a:latin typeface="Arial"/>
              <a:ea typeface="Arial"/>
              <a:cs typeface="Times New Roman"/>
            </a:endParaRPr>
          </a:p>
          <a:p>
            <a:pPr marL="0" indent="0"/>
            <a:endParaRPr lang="en-US" dirty="0"/>
          </a:p>
        </p:txBody>
      </p:sp>
      <p:sp>
        <p:nvSpPr>
          <p:cNvPr id="4" name="Rectangle 3"/>
          <p:cNvSpPr/>
          <p:nvPr/>
        </p:nvSpPr>
        <p:spPr>
          <a:xfrm>
            <a:off x="0" y="5805264"/>
            <a:ext cx="91440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SG3</a:t>
            </a: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 Facilitate broad-based economic participation through targeted interventions to achieve more inclusive growth</a:t>
            </a:r>
          </a:p>
        </p:txBody>
      </p:sp>
      <p:sp>
        <p:nvSpPr>
          <p:cNvPr id="5"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73963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0688"/>
            <a:ext cx="9144000" cy="53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 name="Title 1"/>
          <p:cNvSpPr>
            <a:spLocks noGrp="1"/>
          </p:cNvSpPr>
          <p:nvPr>
            <p:ph type="title"/>
          </p:nvPr>
        </p:nvSpPr>
        <p:spPr/>
        <p:txBody>
          <a:bodyPr/>
          <a:lstStyle/>
          <a:p>
            <a:r>
              <a:rPr lang="en-US" b="1" dirty="0" smtClean="0">
                <a:latin typeface="Antique Olive CompactPS"/>
                <a:cs typeface="Arial" pitchFamily="34" charset="0"/>
              </a:rPr>
              <a:t>Overview</a:t>
            </a:r>
            <a:endParaRPr lang="en-ZA" dirty="0"/>
          </a:p>
        </p:txBody>
      </p:sp>
      <p:sp>
        <p:nvSpPr>
          <p:cNvPr id="3" name="Content Placeholder 2"/>
          <p:cNvSpPr>
            <a:spLocks noGrp="1"/>
          </p:cNvSpPr>
          <p:nvPr>
            <p:ph idx="1"/>
          </p:nvPr>
        </p:nvSpPr>
        <p:spPr/>
        <p:txBody>
          <a:bodyPr>
            <a:normAutofit/>
          </a:bodyPr>
          <a:lstStyle/>
          <a:p>
            <a:pPr lvl="2" indent="-342900" algn="just">
              <a:lnSpc>
                <a:spcPct val="80000"/>
              </a:lnSpc>
              <a:buClr>
                <a:srgbClr val="FF3300"/>
              </a:buClr>
              <a:buFont typeface="Wingdings" panose="05000000000000000000" pitchFamily="2" charset="2"/>
              <a:buChar char="q"/>
            </a:pPr>
            <a:r>
              <a:rPr lang="en-US" sz="2400" b="1" dirty="0">
                <a:latin typeface="Arial" charset="0"/>
              </a:rPr>
              <a:t>t</a:t>
            </a:r>
            <a:r>
              <a:rPr lang="en-US" sz="2400" b="1" dirty="0" smtClean="0">
                <a:latin typeface="Arial" charset="0"/>
              </a:rPr>
              <a:t>he </a:t>
            </a:r>
            <a:r>
              <a:rPr lang="en-US" sz="2400" b="1" dirty="0" err="1" smtClean="0">
                <a:latin typeface="Arial" charset="0"/>
              </a:rPr>
              <a:t>dti</a:t>
            </a:r>
            <a:r>
              <a:rPr lang="en-US" sz="2400" b="1" dirty="0" smtClean="0">
                <a:latin typeface="Arial" charset="0"/>
              </a:rPr>
              <a:t> </a:t>
            </a:r>
            <a:r>
              <a:rPr lang="en-US" sz="2400" dirty="0" smtClean="0">
                <a:latin typeface="Arial" charset="0"/>
              </a:rPr>
              <a:t>achieved a Clean Audit- financial statements are free from material misstatements and no material findings reported on performance objectives or non-compliance with legislation.</a:t>
            </a:r>
          </a:p>
          <a:p>
            <a:pPr lvl="2" indent="-342900" algn="just">
              <a:lnSpc>
                <a:spcPct val="80000"/>
              </a:lnSpc>
              <a:buClr>
                <a:srgbClr val="FF3300"/>
              </a:buClr>
              <a:buFont typeface="Wingdings" panose="05000000000000000000" pitchFamily="2" charset="2"/>
              <a:buChar char="q"/>
            </a:pPr>
            <a:endParaRPr lang="en-US" sz="2400" dirty="0" smtClean="0">
              <a:latin typeface="Arial" charset="0"/>
            </a:endParaRPr>
          </a:p>
          <a:p>
            <a:pPr lvl="2" indent="-342900" algn="just">
              <a:lnSpc>
                <a:spcPct val="80000"/>
              </a:lnSpc>
              <a:buClr>
                <a:srgbClr val="FF3300"/>
              </a:buClr>
              <a:buFont typeface="Wingdings" panose="05000000000000000000" pitchFamily="2" charset="2"/>
              <a:buChar char="q"/>
            </a:pPr>
            <a:r>
              <a:rPr lang="en-US" sz="2400" b="1" dirty="0" smtClean="0">
                <a:latin typeface="Arial" charset="0"/>
              </a:rPr>
              <a:t>99.62 </a:t>
            </a:r>
            <a:r>
              <a:rPr lang="en-US" sz="2400" dirty="0" smtClean="0">
                <a:latin typeface="Arial" charset="0"/>
              </a:rPr>
              <a:t>of the allocated budget of R10.3 billion was spent.</a:t>
            </a:r>
          </a:p>
          <a:p>
            <a:pPr lvl="2" indent="-342900" algn="just">
              <a:lnSpc>
                <a:spcPct val="80000"/>
              </a:lnSpc>
              <a:buClr>
                <a:srgbClr val="FF3300"/>
              </a:buClr>
              <a:buFont typeface="Wingdings" panose="05000000000000000000" pitchFamily="2" charset="2"/>
              <a:buChar char="q"/>
            </a:pPr>
            <a:endParaRPr lang="en-US" sz="2400" dirty="0" smtClean="0">
              <a:latin typeface="Arial" charset="0"/>
            </a:endParaRPr>
          </a:p>
          <a:p>
            <a:pPr lvl="2" indent="-342900" algn="just">
              <a:lnSpc>
                <a:spcPct val="80000"/>
              </a:lnSpc>
              <a:buClr>
                <a:srgbClr val="FF3300"/>
              </a:buClr>
              <a:buFont typeface="Wingdings" panose="05000000000000000000" pitchFamily="2" charset="2"/>
              <a:buChar char="q"/>
            </a:pPr>
            <a:r>
              <a:rPr lang="en-US" sz="2400" b="1" dirty="0" smtClean="0">
                <a:latin typeface="Arial" charset="0"/>
              </a:rPr>
              <a:t>50% women </a:t>
            </a:r>
            <a:r>
              <a:rPr lang="en-US" sz="2400" dirty="0" smtClean="0">
                <a:latin typeface="Arial" charset="0"/>
              </a:rPr>
              <a:t>in senior management positions and </a:t>
            </a:r>
            <a:r>
              <a:rPr lang="en-US" sz="2400" b="1" dirty="0" smtClean="0">
                <a:latin typeface="Arial" charset="0"/>
              </a:rPr>
              <a:t>34%</a:t>
            </a:r>
            <a:r>
              <a:rPr lang="en-US" sz="2400" dirty="0" smtClean="0">
                <a:latin typeface="Arial" charset="0"/>
              </a:rPr>
              <a:t>  people with disabilities were employed.</a:t>
            </a:r>
          </a:p>
          <a:p>
            <a:pPr lvl="2" indent="-342900" algn="just">
              <a:lnSpc>
                <a:spcPct val="80000"/>
              </a:lnSpc>
              <a:buClr>
                <a:srgbClr val="FF3300"/>
              </a:buClr>
              <a:buFont typeface="Wingdings" panose="05000000000000000000" pitchFamily="2" charset="2"/>
              <a:buChar char="q"/>
            </a:pPr>
            <a:endParaRPr lang="en-US" sz="2400" dirty="0" smtClean="0">
              <a:latin typeface="Arial" charset="0"/>
            </a:endParaRPr>
          </a:p>
          <a:p>
            <a:pPr lvl="2" indent="-342900" algn="just">
              <a:lnSpc>
                <a:spcPct val="80000"/>
              </a:lnSpc>
              <a:buClr>
                <a:srgbClr val="FF3300"/>
              </a:buClr>
              <a:buFont typeface="Wingdings" panose="05000000000000000000" pitchFamily="2" charset="2"/>
              <a:buChar char="q"/>
            </a:pPr>
            <a:r>
              <a:rPr lang="en-US" sz="2400" b="1" dirty="0" smtClean="0">
                <a:latin typeface="Arial" charset="0"/>
              </a:rPr>
              <a:t>All </a:t>
            </a:r>
            <a:r>
              <a:rPr lang="en-US" sz="2400" dirty="0" smtClean="0">
                <a:latin typeface="Arial" charset="0"/>
              </a:rPr>
              <a:t>eligible creditors were paid within </a:t>
            </a:r>
            <a:r>
              <a:rPr lang="en-US" sz="2400" b="1" dirty="0" smtClean="0">
                <a:latin typeface="Arial" charset="0"/>
              </a:rPr>
              <a:t>30 days</a:t>
            </a:r>
            <a:r>
              <a:rPr lang="en-US" sz="2400" dirty="0" smtClean="0">
                <a:latin typeface="Arial" charset="0"/>
              </a:rPr>
              <a:t>.</a:t>
            </a:r>
          </a:p>
          <a:p>
            <a:pPr lvl="2" indent="-342900" algn="just">
              <a:lnSpc>
                <a:spcPct val="80000"/>
              </a:lnSpc>
              <a:buClr>
                <a:srgbClr val="FF3300"/>
              </a:buClr>
              <a:buFont typeface="Wingdings" panose="05000000000000000000" pitchFamily="2" charset="2"/>
              <a:buChar char="q"/>
            </a:pPr>
            <a:endParaRPr lang="en-US" sz="2400" dirty="0" smtClean="0">
              <a:latin typeface="Arial" charset="0"/>
            </a:endParaRPr>
          </a:p>
          <a:p>
            <a:pPr lvl="2" indent="-342900" algn="just">
              <a:lnSpc>
                <a:spcPct val="80000"/>
              </a:lnSpc>
              <a:buClr>
                <a:srgbClr val="FF3300"/>
              </a:buClr>
              <a:buFont typeface="Wingdings" panose="05000000000000000000" pitchFamily="2" charset="2"/>
              <a:buChar char="q"/>
            </a:pPr>
            <a:r>
              <a:rPr lang="en-US" sz="2400" dirty="0" smtClean="0">
                <a:latin typeface="Arial" charset="0"/>
              </a:rPr>
              <a:t>Through </a:t>
            </a:r>
            <a:r>
              <a:rPr lang="en-US" sz="2400" b="1" dirty="0" smtClean="0">
                <a:latin typeface="Arial" charset="0"/>
              </a:rPr>
              <a:t>Black Industrialist </a:t>
            </a:r>
            <a:r>
              <a:rPr lang="en-US" sz="2400" dirty="0" err="1" smtClean="0">
                <a:latin typeface="Arial" charset="0"/>
              </a:rPr>
              <a:t>programme</a:t>
            </a:r>
            <a:r>
              <a:rPr lang="en-US" sz="2400" dirty="0" smtClean="0">
                <a:latin typeface="Arial" charset="0"/>
              </a:rPr>
              <a:t> over </a:t>
            </a:r>
            <a:r>
              <a:rPr lang="en-US" sz="2400" b="1" dirty="0" smtClean="0">
                <a:latin typeface="Arial" charset="0"/>
              </a:rPr>
              <a:t>R3 billion of investments </a:t>
            </a:r>
            <a:r>
              <a:rPr lang="en-US" sz="2400" dirty="0" smtClean="0">
                <a:latin typeface="Arial" charset="0"/>
              </a:rPr>
              <a:t>were leveraged, creating </a:t>
            </a:r>
            <a:r>
              <a:rPr lang="en-US" sz="2400" b="1" dirty="0" smtClean="0">
                <a:latin typeface="Arial" charset="0"/>
              </a:rPr>
              <a:t>7 000 new jobs</a:t>
            </a:r>
            <a:r>
              <a:rPr lang="en-US" sz="2400" dirty="0" smtClean="0">
                <a:latin typeface="Arial" charset="0"/>
              </a:rPr>
              <a:t>.</a:t>
            </a:r>
          </a:p>
          <a:p>
            <a:pPr marL="0" indent="0">
              <a:lnSpc>
                <a:spcPct val="80000"/>
              </a:lnSpc>
              <a:buClr>
                <a:srgbClr val="FF3300"/>
              </a:buClr>
            </a:pPr>
            <a:endParaRPr lang="en-US" sz="2400" dirty="0">
              <a:latin typeface="Arial" charset="0"/>
            </a:endParaRPr>
          </a:p>
        </p:txBody>
      </p:sp>
      <p:sp>
        <p:nvSpPr>
          <p:cNvPr id="7"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1961649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4" y="16808"/>
            <a:ext cx="9132749" cy="548680"/>
          </a:xfrm>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SEZ &amp; Economic Transformation</a:t>
            </a:r>
            <a:endParaRPr lang="en-US" dirty="0"/>
          </a:p>
        </p:txBody>
      </p:sp>
      <p:sp>
        <p:nvSpPr>
          <p:cNvPr id="3" name="Content Placeholder 2"/>
          <p:cNvSpPr>
            <a:spLocks noGrp="1"/>
          </p:cNvSpPr>
          <p:nvPr>
            <p:ph idx="1"/>
          </p:nvPr>
        </p:nvSpPr>
        <p:spPr/>
        <p:txBody>
          <a:bodyPr>
            <a:normAutofit/>
          </a:bodyPr>
          <a:lstStyle/>
          <a:p>
            <a:pPr marL="285750" indent="-285750" algn="just">
              <a:buFont typeface="Wingdings" panose="05000000000000000000" pitchFamily="2" charset="2"/>
              <a:buChar char="q"/>
            </a:pPr>
            <a:r>
              <a:rPr lang="en-US" sz="2400" b="0" dirty="0">
                <a:latin typeface="Arial" pitchFamily="34" charset="0"/>
                <a:ea typeface="Calibri"/>
                <a:cs typeface="Arial" pitchFamily="34" charset="0"/>
              </a:rPr>
              <a:t>In</a:t>
            </a:r>
            <a:r>
              <a:rPr lang="en-US" sz="2400" b="0" spc="65" dirty="0">
                <a:latin typeface="Arial" pitchFamily="34" charset="0"/>
                <a:ea typeface="Calibri"/>
                <a:cs typeface="Arial" pitchFamily="34" charset="0"/>
              </a:rPr>
              <a:t> </a:t>
            </a:r>
            <a:r>
              <a:rPr lang="en-US" sz="2400" b="0" dirty="0">
                <a:latin typeface="Arial" pitchFamily="34" charset="0"/>
                <a:ea typeface="Calibri"/>
                <a:cs typeface="Arial" pitchFamily="34" charset="0"/>
              </a:rPr>
              <a:t>pursuit</a:t>
            </a:r>
            <a:r>
              <a:rPr lang="en-US" sz="2400" b="0" spc="80" dirty="0">
                <a:latin typeface="Arial" pitchFamily="34" charset="0"/>
                <a:ea typeface="Calibri"/>
                <a:cs typeface="Arial" pitchFamily="34" charset="0"/>
              </a:rPr>
              <a:t> </a:t>
            </a:r>
            <a:r>
              <a:rPr lang="en-US" sz="2400" b="0" dirty="0">
                <a:latin typeface="Arial" pitchFamily="34" charset="0"/>
                <a:ea typeface="Calibri"/>
                <a:cs typeface="Arial" pitchFamily="34" charset="0"/>
              </a:rPr>
              <a:t>of</a:t>
            </a:r>
            <a:r>
              <a:rPr lang="en-US" sz="2400" b="0" spc="80" dirty="0">
                <a:latin typeface="Arial" pitchFamily="34" charset="0"/>
                <a:ea typeface="Calibri"/>
                <a:cs typeface="Arial" pitchFamily="34" charset="0"/>
              </a:rPr>
              <a:t> </a:t>
            </a:r>
            <a:r>
              <a:rPr lang="en-US" sz="2400" b="0" dirty="0">
                <a:latin typeface="Arial" pitchFamily="34" charset="0"/>
                <a:ea typeface="Calibri"/>
                <a:cs typeface="Arial" pitchFamily="34" charset="0"/>
              </a:rPr>
              <a:t>driving</a:t>
            </a:r>
            <a:r>
              <a:rPr lang="en-US" sz="2400" b="0" spc="75" dirty="0">
                <a:latin typeface="Arial" pitchFamily="34" charset="0"/>
                <a:ea typeface="Calibri"/>
                <a:cs typeface="Arial" pitchFamily="34" charset="0"/>
              </a:rPr>
              <a:t> </a:t>
            </a:r>
            <a:r>
              <a:rPr lang="en-US" sz="2400" b="0" dirty="0">
                <a:latin typeface="Arial" pitchFamily="34" charset="0"/>
                <a:ea typeface="Calibri"/>
                <a:cs typeface="Arial" pitchFamily="34" charset="0"/>
              </a:rPr>
              <a:t>economic</a:t>
            </a:r>
            <a:r>
              <a:rPr lang="en-US" sz="2400" b="0" spc="80" dirty="0">
                <a:latin typeface="Arial" pitchFamily="34" charset="0"/>
                <a:ea typeface="Calibri"/>
                <a:cs typeface="Arial" pitchFamily="34" charset="0"/>
              </a:rPr>
              <a:t> </a:t>
            </a:r>
            <a:r>
              <a:rPr lang="en-US" sz="2400" b="0" spc="-5" dirty="0">
                <a:latin typeface="Arial" pitchFamily="34" charset="0"/>
                <a:ea typeface="Calibri"/>
                <a:cs typeface="Arial" pitchFamily="34" charset="0"/>
              </a:rPr>
              <a:t>transformation</a:t>
            </a:r>
            <a:r>
              <a:rPr lang="en-US" sz="2400" b="0" spc="75" dirty="0">
                <a:latin typeface="Arial" pitchFamily="34" charset="0"/>
                <a:ea typeface="Calibri"/>
                <a:cs typeface="Arial" pitchFamily="34" charset="0"/>
              </a:rPr>
              <a:t> </a:t>
            </a:r>
            <a:r>
              <a:rPr lang="en-US" sz="2400" b="0" spc="-5" dirty="0">
                <a:latin typeface="Arial" pitchFamily="34" charset="0"/>
                <a:ea typeface="Calibri"/>
                <a:cs typeface="Arial" pitchFamily="34" charset="0"/>
              </a:rPr>
              <a:t>and</a:t>
            </a:r>
            <a:r>
              <a:rPr lang="en-US" sz="2400" b="0" spc="80" dirty="0">
                <a:latin typeface="Arial" pitchFamily="34" charset="0"/>
                <a:ea typeface="Calibri"/>
                <a:cs typeface="Arial" pitchFamily="34" charset="0"/>
              </a:rPr>
              <a:t> </a:t>
            </a:r>
            <a:r>
              <a:rPr lang="en-US" sz="2400" b="0" dirty="0">
                <a:latin typeface="Arial" pitchFamily="34" charset="0"/>
                <a:ea typeface="Calibri"/>
                <a:cs typeface="Arial" pitchFamily="34" charset="0"/>
              </a:rPr>
              <a:t>increased</a:t>
            </a:r>
            <a:r>
              <a:rPr lang="en-US" sz="2400" b="0" spc="80" dirty="0">
                <a:latin typeface="Arial" pitchFamily="34" charset="0"/>
                <a:ea typeface="Calibri"/>
                <a:cs typeface="Arial" pitchFamily="34" charset="0"/>
              </a:rPr>
              <a:t> </a:t>
            </a:r>
            <a:r>
              <a:rPr lang="en-US" sz="2400" b="0" dirty="0">
                <a:latin typeface="Arial" pitchFamily="34" charset="0"/>
                <a:ea typeface="Calibri"/>
                <a:cs typeface="Arial" pitchFamily="34" charset="0"/>
              </a:rPr>
              <a:t>participation</a:t>
            </a:r>
            <a:r>
              <a:rPr lang="en-US" sz="2400" b="0" spc="80" dirty="0">
                <a:latin typeface="Arial" pitchFamily="34" charset="0"/>
                <a:ea typeface="Calibri"/>
                <a:cs typeface="Arial" pitchFamily="34" charset="0"/>
              </a:rPr>
              <a:t> </a:t>
            </a:r>
            <a:r>
              <a:rPr lang="en-US" sz="2400" b="0" spc="-5" dirty="0">
                <a:latin typeface="Arial" pitchFamily="34" charset="0"/>
                <a:ea typeface="Calibri"/>
                <a:cs typeface="Arial" pitchFamily="34" charset="0"/>
              </a:rPr>
              <a:t>in</a:t>
            </a:r>
            <a:r>
              <a:rPr lang="en-US" sz="2400" b="0" spc="80" dirty="0">
                <a:latin typeface="Arial" pitchFamily="34" charset="0"/>
                <a:ea typeface="Calibri"/>
                <a:cs typeface="Arial" pitchFamily="34" charset="0"/>
              </a:rPr>
              <a:t> </a:t>
            </a:r>
            <a:r>
              <a:rPr lang="en-US" sz="2400" b="0" spc="-5" dirty="0" err="1">
                <a:latin typeface="Arial" pitchFamily="34" charset="0"/>
                <a:ea typeface="Calibri"/>
                <a:cs typeface="Arial" pitchFamily="34" charset="0"/>
              </a:rPr>
              <a:t>industrialisation</a:t>
            </a:r>
            <a:r>
              <a:rPr lang="en-US" sz="2400" b="0" spc="-5" dirty="0">
                <a:latin typeface="Arial" pitchFamily="34" charset="0"/>
                <a:ea typeface="Calibri"/>
                <a:cs typeface="Arial" pitchFamily="34" charset="0"/>
              </a:rPr>
              <a:t>,</a:t>
            </a:r>
            <a:r>
              <a:rPr lang="en-US" sz="2400" b="0" spc="450" dirty="0">
                <a:latin typeface="Arial" pitchFamily="34" charset="0"/>
                <a:ea typeface="Calibri"/>
                <a:cs typeface="Arial" pitchFamily="34" charset="0"/>
              </a:rPr>
              <a:t> </a:t>
            </a:r>
            <a:r>
              <a:rPr lang="en-US" sz="2400" b="0" dirty="0">
                <a:latin typeface="Arial" pitchFamily="34" charset="0"/>
                <a:ea typeface="Calibri"/>
                <a:cs typeface="Arial" pitchFamily="34" charset="0"/>
              </a:rPr>
              <a:t>the</a:t>
            </a:r>
            <a:r>
              <a:rPr lang="en-US" sz="2400" b="0" spc="100" dirty="0">
                <a:latin typeface="Arial" pitchFamily="34" charset="0"/>
                <a:ea typeface="Calibri"/>
                <a:cs typeface="Arial" pitchFamily="34" charset="0"/>
              </a:rPr>
              <a:t> </a:t>
            </a:r>
            <a:r>
              <a:rPr lang="en-US" sz="2400" b="0" dirty="0" err="1">
                <a:latin typeface="Arial" pitchFamily="34" charset="0"/>
                <a:ea typeface="Calibri"/>
                <a:cs typeface="Arial" pitchFamily="34" charset="0"/>
              </a:rPr>
              <a:t>programme</a:t>
            </a:r>
            <a:r>
              <a:rPr lang="en-US" sz="2400" b="0" spc="90" dirty="0">
                <a:latin typeface="Arial" pitchFamily="34" charset="0"/>
                <a:ea typeface="Calibri"/>
                <a:cs typeface="Arial" pitchFamily="34" charset="0"/>
              </a:rPr>
              <a:t> </a:t>
            </a:r>
            <a:r>
              <a:rPr lang="en-US" sz="2400" b="0" dirty="0">
                <a:latin typeface="Arial" pitchFamily="34" charset="0"/>
                <a:ea typeface="Calibri"/>
                <a:cs typeface="Arial" pitchFamily="34" charset="0"/>
              </a:rPr>
              <a:t>expended</a:t>
            </a:r>
            <a:r>
              <a:rPr lang="en-US" sz="2400" b="0" spc="100" dirty="0">
                <a:latin typeface="Arial" pitchFamily="34" charset="0"/>
                <a:ea typeface="Calibri"/>
                <a:cs typeface="Arial" pitchFamily="34" charset="0"/>
              </a:rPr>
              <a:t> </a:t>
            </a:r>
            <a:r>
              <a:rPr lang="en-US" sz="2400" b="0" dirty="0">
                <a:latin typeface="Arial" pitchFamily="34" charset="0"/>
                <a:ea typeface="Calibri"/>
                <a:cs typeface="Arial" pitchFamily="34" charset="0"/>
              </a:rPr>
              <a:t>R98</a:t>
            </a:r>
            <a:r>
              <a:rPr lang="en-US" sz="2400" b="0" spc="85" dirty="0">
                <a:latin typeface="Arial" pitchFamily="34" charset="0"/>
                <a:ea typeface="Calibri"/>
                <a:cs typeface="Arial" pitchFamily="34" charset="0"/>
              </a:rPr>
              <a:t> </a:t>
            </a:r>
            <a:r>
              <a:rPr lang="en-US" sz="2400" b="0" dirty="0">
                <a:latin typeface="Arial" pitchFamily="34" charset="0"/>
                <a:ea typeface="Calibri"/>
                <a:cs typeface="Arial" pitchFamily="34" charset="0"/>
              </a:rPr>
              <a:t>million</a:t>
            </a:r>
            <a:r>
              <a:rPr lang="en-US" sz="2400" b="0" spc="95" dirty="0">
                <a:latin typeface="Arial" pitchFamily="34" charset="0"/>
                <a:ea typeface="Calibri"/>
                <a:cs typeface="Arial" pitchFamily="34" charset="0"/>
              </a:rPr>
              <a:t> </a:t>
            </a:r>
            <a:r>
              <a:rPr lang="en-US" sz="2400" b="0" dirty="0">
                <a:latin typeface="Arial" pitchFamily="34" charset="0"/>
                <a:ea typeface="Calibri"/>
                <a:cs typeface="Arial" pitchFamily="34" charset="0"/>
              </a:rPr>
              <a:t>of</a:t>
            </a:r>
            <a:r>
              <a:rPr lang="en-US" sz="2400" b="0" spc="100" dirty="0">
                <a:latin typeface="Arial" pitchFamily="34" charset="0"/>
                <a:ea typeface="Calibri"/>
                <a:cs typeface="Arial" pitchFamily="34" charset="0"/>
              </a:rPr>
              <a:t> </a:t>
            </a:r>
            <a:r>
              <a:rPr lang="en-US" sz="2400" b="0" dirty="0">
                <a:latin typeface="Arial" pitchFamily="34" charset="0"/>
                <a:ea typeface="Calibri"/>
                <a:cs typeface="Arial" pitchFamily="34" charset="0"/>
              </a:rPr>
              <a:t>its</a:t>
            </a:r>
            <a:r>
              <a:rPr lang="en-US" sz="2400" b="0" spc="95" dirty="0">
                <a:latin typeface="Arial" pitchFamily="34" charset="0"/>
                <a:ea typeface="Calibri"/>
                <a:cs typeface="Arial" pitchFamily="34" charset="0"/>
              </a:rPr>
              <a:t> </a:t>
            </a:r>
            <a:r>
              <a:rPr lang="en-US" sz="2400" b="0" dirty="0">
                <a:latin typeface="Arial" pitchFamily="34" charset="0"/>
                <a:ea typeface="Calibri"/>
                <a:cs typeface="Arial" pitchFamily="34" charset="0"/>
              </a:rPr>
              <a:t>allocated</a:t>
            </a:r>
            <a:r>
              <a:rPr lang="en-US" sz="2400" b="0" spc="95" dirty="0">
                <a:latin typeface="Arial" pitchFamily="34" charset="0"/>
                <a:ea typeface="Calibri"/>
                <a:cs typeface="Arial" pitchFamily="34" charset="0"/>
              </a:rPr>
              <a:t> </a:t>
            </a:r>
            <a:r>
              <a:rPr lang="en-US" sz="2400" b="0" dirty="0">
                <a:latin typeface="Arial" pitchFamily="34" charset="0"/>
                <a:ea typeface="Calibri"/>
                <a:cs typeface="Arial" pitchFamily="34" charset="0"/>
              </a:rPr>
              <a:t>budget.</a:t>
            </a:r>
            <a:r>
              <a:rPr lang="en-US" sz="2400" b="0" spc="95" dirty="0">
                <a:latin typeface="Arial" pitchFamily="34" charset="0"/>
                <a:ea typeface="Calibri"/>
                <a:cs typeface="Arial" pitchFamily="34" charset="0"/>
              </a:rPr>
              <a:t> </a:t>
            </a:r>
            <a:r>
              <a:rPr lang="en-US" sz="2400" b="0" dirty="0">
                <a:latin typeface="Arial" pitchFamily="34" charset="0"/>
                <a:ea typeface="Calibri"/>
                <a:cs typeface="Arial" pitchFamily="34" charset="0"/>
              </a:rPr>
              <a:t>Of</a:t>
            </a:r>
            <a:r>
              <a:rPr lang="en-US" sz="2400" b="0" spc="100" dirty="0">
                <a:latin typeface="Arial" pitchFamily="34" charset="0"/>
                <a:ea typeface="Calibri"/>
                <a:cs typeface="Arial" pitchFamily="34" charset="0"/>
              </a:rPr>
              <a:t> </a:t>
            </a:r>
            <a:r>
              <a:rPr lang="en-US" sz="2400" b="0" dirty="0">
                <a:latin typeface="Arial" pitchFamily="34" charset="0"/>
                <a:ea typeface="Calibri"/>
                <a:cs typeface="Arial" pitchFamily="34" charset="0"/>
              </a:rPr>
              <a:t>the</a:t>
            </a:r>
            <a:r>
              <a:rPr lang="en-US" sz="2400" b="0" spc="95" dirty="0">
                <a:latin typeface="Arial" pitchFamily="34" charset="0"/>
                <a:ea typeface="Calibri"/>
                <a:cs typeface="Arial" pitchFamily="34" charset="0"/>
              </a:rPr>
              <a:t> </a:t>
            </a:r>
            <a:r>
              <a:rPr lang="en-US" sz="2400" b="0" dirty="0">
                <a:latin typeface="Arial" pitchFamily="34" charset="0"/>
                <a:ea typeface="Calibri"/>
                <a:cs typeface="Arial" pitchFamily="34" charset="0"/>
              </a:rPr>
              <a:t>R98</a:t>
            </a:r>
            <a:r>
              <a:rPr lang="en-US" sz="2400" b="0" spc="90" dirty="0">
                <a:latin typeface="Arial" pitchFamily="34" charset="0"/>
                <a:ea typeface="Calibri"/>
                <a:cs typeface="Arial" pitchFamily="34" charset="0"/>
              </a:rPr>
              <a:t> </a:t>
            </a:r>
            <a:r>
              <a:rPr lang="en-US" sz="2400" b="0" dirty="0">
                <a:latin typeface="Arial" pitchFamily="34" charset="0"/>
                <a:ea typeface="Calibri"/>
                <a:cs typeface="Arial" pitchFamily="34" charset="0"/>
              </a:rPr>
              <a:t>million,</a:t>
            </a:r>
            <a:r>
              <a:rPr lang="en-US" sz="2400" b="0" spc="90" dirty="0">
                <a:latin typeface="Arial" pitchFamily="34" charset="0"/>
                <a:ea typeface="Calibri"/>
                <a:cs typeface="Arial" pitchFamily="34" charset="0"/>
              </a:rPr>
              <a:t> </a:t>
            </a:r>
            <a:r>
              <a:rPr lang="en-US" sz="2400" b="0" dirty="0">
                <a:latin typeface="Arial" pitchFamily="34" charset="0"/>
                <a:ea typeface="Calibri"/>
                <a:cs typeface="Arial" pitchFamily="34" charset="0"/>
              </a:rPr>
              <a:t>12%</a:t>
            </a:r>
            <a:r>
              <a:rPr lang="en-US" sz="2400" b="0" spc="100" dirty="0">
                <a:latin typeface="Arial" pitchFamily="34" charset="0"/>
                <a:ea typeface="Calibri"/>
                <a:cs typeface="Arial" pitchFamily="34" charset="0"/>
              </a:rPr>
              <a:t> </a:t>
            </a:r>
            <a:r>
              <a:rPr lang="en-US" sz="2400" b="0" dirty="0">
                <a:latin typeface="Arial" pitchFamily="34" charset="0"/>
                <a:ea typeface="Calibri"/>
                <a:cs typeface="Arial" pitchFamily="34" charset="0"/>
              </a:rPr>
              <a:t>was</a:t>
            </a:r>
            <a:r>
              <a:rPr lang="en-US" sz="2400" b="0" spc="160" dirty="0">
                <a:latin typeface="Arial" pitchFamily="34" charset="0"/>
                <a:ea typeface="Calibri"/>
                <a:cs typeface="Arial" pitchFamily="34" charset="0"/>
              </a:rPr>
              <a:t> </a:t>
            </a:r>
            <a:r>
              <a:rPr lang="en-US" sz="2400" b="0" dirty="0">
                <a:latin typeface="Arial" pitchFamily="34" charset="0"/>
                <a:ea typeface="Calibri"/>
                <a:cs typeface="Arial" pitchFamily="34" charset="0"/>
              </a:rPr>
              <a:t>used</a:t>
            </a:r>
            <a:r>
              <a:rPr lang="en-US" sz="2400" b="0" spc="-5" dirty="0">
                <a:latin typeface="Arial" pitchFamily="34" charset="0"/>
                <a:ea typeface="Calibri"/>
                <a:cs typeface="Arial" pitchFamily="34" charset="0"/>
              </a:rPr>
              <a:t> </a:t>
            </a:r>
            <a:r>
              <a:rPr lang="en-US" sz="2400" b="0" dirty="0">
                <a:latin typeface="Arial" pitchFamily="34" charset="0"/>
                <a:ea typeface="Calibri"/>
                <a:cs typeface="Arial" pitchFamily="34" charset="0"/>
              </a:rPr>
              <a:t>for</a:t>
            </a:r>
            <a:r>
              <a:rPr lang="en-US" sz="2400" b="0" spc="10" dirty="0">
                <a:latin typeface="Arial" pitchFamily="34" charset="0"/>
                <a:ea typeface="Calibri"/>
                <a:cs typeface="Arial" pitchFamily="34" charset="0"/>
              </a:rPr>
              <a:t> </a:t>
            </a:r>
            <a:r>
              <a:rPr lang="en-US" sz="2400" b="0" dirty="0">
                <a:latin typeface="Arial" pitchFamily="34" charset="0"/>
                <a:ea typeface="Calibri"/>
                <a:cs typeface="Arial" pitchFamily="34" charset="0"/>
              </a:rPr>
              <a:t>transfer</a:t>
            </a:r>
            <a:r>
              <a:rPr lang="en-US" sz="2400" b="0" spc="10" dirty="0">
                <a:latin typeface="Arial" pitchFamily="34" charset="0"/>
                <a:ea typeface="Calibri"/>
                <a:cs typeface="Arial" pitchFamily="34" charset="0"/>
              </a:rPr>
              <a:t> </a:t>
            </a:r>
            <a:r>
              <a:rPr lang="en-US" sz="2400" b="0" spc="-5" dirty="0">
                <a:latin typeface="Arial" pitchFamily="34" charset="0"/>
                <a:ea typeface="Calibri"/>
                <a:cs typeface="Arial" pitchFamily="34" charset="0"/>
              </a:rPr>
              <a:t>payments</a:t>
            </a:r>
            <a:r>
              <a:rPr lang="en-US" sz="2400" b="0" spc="20" dirty="0">
                <a:latin typeface="Arial" pitchFamily="34" charset="0"/>
                <a:ea typeface="Calibri"/>
                <a:cs typeface="Arial" pitchFamily="34" charset="0"/>
              </a:rPr>
              <a:t> </a:t>
            </a:r>
            <a:r>
              <a:rPr lang="en-US" sz="2400" b="0" dirty="0">
                <a:latin typeface="Arial" pitchFamily="34" charset="0"/>
                <a:ea typeface="Calibri"/>
                <a:cs typeface="Arial" pitchFamily="34" charset="0"/>
              </a:rPr>
              <a:t>to</a:t>
            </a:r>
            <a:r>
              <a:rPr lang="en-US" sz="2400" b="0" spc="5" dirty="0">
                <a:latin typeface="Arial" pitchFamily="34" charset="0"/>
                <a:ea typeface="Calibri"/>
                <a:cs typeface="Arial" pitchFamily="34" charset="0"/>
              </a:rPr>
              <a:t> </a:t>
            </a:r>
            <a:r>
              <a:rPr lang="en-US" sz="2400" b="0" dirty="0">
                <a:latin typeface="Arial" pitchFamily="34" charset="0"/>
                <a:ea typeface="Calibri"/>
                <a:cs typeface="Arial" pitchFamily="34" charset="0"/>
              </a:rPr>
              <a:t>the</a:t>
            </a:r>
            <a:r>
              <a:rPr lang="en-US" sz="2400" b="0" spc="5" dirty="0">
                <a:latin typeface="Arial" pitchFamily="34" charset="0"/>
                <a:ea typeface="Calibri"/>
                <a:cs typeface="Arial" pitchFamily="34" charset="0"/>
              </a:rPr>
              <a:t> </a:t>
            </a:r>
            <a:r>
              <a:rPr lang="en-US" sz="2400" b="0" dirty="0">
                <a:latin typeface="Arial" pitchFamily="34" charset="0"/>
                <a:ea typeface="Calibri"/>
                <a:cs typeface="Arial" pitchFamily="34" charset="0"/>
              </a:rPr>
              <a:t>National</a:t>
            </a:r>
            <a:r>
              <a:rPr lang="en-US" sz="2400" b="0" spc="10" dirty="0">
                <a:latin typeface="Arial" pitchFamily="34" charset="0"/>
                <a:ea typeface="Calibri"/>
                <a:cs typeface="Arial" pitchFamily="34" charset="0"/>
              </a:rPr>
              <a:t> </a:t>
            </a:r>
            <a:r>
              <a:rPr lang="en-US" sz="2400" b="0" dirty="0">
                <a:latin typeface="Arial" pitchFamily="34" charset="0"/>
                <a:ea typeface="Calibri"/>
                <a:cs typeface="Arial" pitchFamily="34" charset="0"/>
              </a:rPr>
              <a:t>Productivity Institute,</a:t>
            </a:r>
            <a:r>
              <a:rPr lang="en-US" sz="2400" b="0" spc="5" dirty="0">
                <a:latin typeface="Arial" pitchFamily="34" charset="0"/>
                <a:ea typeface="Calibri"/>
                <a:cs typeface="Arial" pitchFamily="34" charset="0"/>
              </a:rPr>
              <a:t> </a:t>
            </a:r>
            <a:r>
              <a:rPr lang="en-US" sz="2400" b="0" dirty="0">
                <a:latin typeface="Arial" pitchFamily="34" charset="0"/>
                <a:ea typeface="Calibri"/>
                <a:cs typeface="Arial" pitchFamily="34" charset="0"/>
              </a:rPr>
              <a:t>the</a:t>
            </a:r>
            <a:r>
              <a:rPr lang="en-US" sz="2400" b="0" spc="5" dirty="0">
                <a:latin typeface="Arial" pitchFamily="34" charset="0"/>
                <a:ea typeface="Calibri"/>
                <a:cs typeface="Arial" pitchFamily="34" charset="0"/>
              </a:rPr>
              <a:t> </a:t>
            </a:r>
            <a:r>
              <a:rPr lang="en-US" sz="2400" b="0" dirty="0">
                <a:latin typeface="Arial" pitchFamily="34" charset="0"/>
                <a:ea typeface="Calibri"/>
                <a:cs typeface="Arial" pitchFamily="34" charset="0"/>
              </a:rPr>
              <a:t>Council for</a:t>
            </a:r>
            <a:r>
              <a:rPr lang="en-US" sz="2400" b="0" spc="10" dirty="0">
                <a:latin typeface="Arial" pitchFamily="34" charset="0"/>
                <a:ea typeface="Calibri"/>
                <a:cs typeface="Arial" pitchFamily="34" charset="0"/>
              </a:rPr>
              <a:t> </a:t>
            </a:r>
            <a:r>
              <a:rPr lang="en-US" sz="2400" b="0" spc="-5" dirty="0">
                <a:latin typeface="Arial" pitchFamily="34" charset="0"/>
                <a:ea typeface="Calibri"/>
                <a:cs typeface="Arial" pitchFamily="34" charset="0"/>
              </a:rPr>
              <a:t>Scientific</a:t>
            </a:r>
            <a:r>
              <a:rPr lang="en-US" sz="2400" b="0" spc="10" dirty="0">
                <a:latin typeface="Arial" pitchFamily="34" charset="0"/>
                <a:ea typeface="Calibri"/>
                <a:cs typeface="Arial" pitchFamily="34" charset="0"/>
              </a:rPr>
              <a:t> </a:t>
            </a:r>
            <a:r>
              <a:rPr lang="en-US" sz="2400" b="0" dirty="0">
                <a:latin typeface="Arial" pitchFamily="34" charset="0"/>
                <a:ea typeface="Calibri"/>
                <a:cs typeface="Arial" pitchFamily="34" charset="0"/>
              </a:rPr>
              <a:t>and</a:t>
            </a:r>
            <a:r>
              <a:rPr lang="en-US" sz="2400" b="0" spc="360" dirty="0">
                <a:latin typeface="Arial" pitchFamily="34" charset="0"/>
                <a:ea typeface="Calibri"/>
                <a:cs typeface="Arial" pitchFamily="34" charset="0"/>
              </a:rPr>
              <a:t> </a:t>
            </a:r>
            <a:r>
              <a:rPr lang="en-US" sz="2400" b="0" dirty="0">
                <a:latin typeface="Arial" pitchFamily="34" charset="0"/>
                <a:ea typeface="Calibri"/>
                <a:cs typeface="Arial" pitchFamily="34" charset="0"/>
              </a:rPr>
              <a:t>Industrial</a:t>
            </a:r>
            <a:r>
              <a:rPr lang="en-US" sz="2400" b="0" spc="5" dirty="0">
                <a:latin typeface="Arial" pitchFamily="34" charset="0"/>
                <a:ea typeface="Calibri"/>
                <a:cs typeface="Arial" pitchFamily="34" charset="0"/>
              </a:rPr>
              <a:t> </a:t>
            </a:r>
            <a:r>
              <a:rPr lang="en-US" sz="2400" b="0" dirty="0">
                <a:latin typeface="Arial" pitchFamily="34" charset="0"/>
                <a:ea typeface="Calibri"/>
                <a:cs typeface="Arial" pitchFamily="34" charset="0"/>
              </a:rPr>
              <a:t>Research:</a:t>
            </a:r>
            <a:r>
              <a:rPr lang="en-US" sz="2400" b="0" spc="15" dirty="0">
                <a:latin typeface="Arial" pitchFamily="34" charset="0"/>
                <a:ea typeface="Calibri"/>
                <a:cs typeface="Arial" pitchFamily="34" charset="0"/>
              </a:rPr>
              <a:t> </a:t>
            </a:r>
            <a:r>
              <a:rPr lang="en-US" sz="2400" b="0" dirty="0" err="1">
                <a:latin typeface="Arial" pitchFamily="34" charset="0"/>
                <a:ea typeface="Calibri"/>
                <a:cs typeface="Arial" pitchFamily="34" charset="0"/>
              </a:rPr>
              <a:t>Fibre</a:t>
            </a:r>
            <a:r>
              <a:rPr lang="en-US" sz="2400" b="0" spc="25" dirty="0">
                <a:latin typeface="Arial" pitchFamily="34" charset="0"/>
                <a:ea typeface="Calibri"/>
                <a:cs typeface="Arial" pitchFamily="34" charset="0"/>
              </a:rPr>
              <a:t> </a:t>
            </a:r>
            <a:r>
              <a:rPr lang="en-US" sz="2400" b="0" spc="-5" dirty="0">
                <a:latin typeface="Arial" pitchFamily="34" charset="0"/>
                <a:ea typeface="Calibri"/>
                <a:cs typeface="Arial" pitchFamily="34" charset="0"/>
              </a:rPr>
              <a:t>and</a:t>
            </a:r>
            <a:r>
              <a:rPr lang="en-US" sz="2400" b="0" spc="10" dirty="0">
                <a:latin typeface="Arial" pitchFamily="34" charset="0"/>
                <a:ea typeface="Calibri"/>
                <a:cs typeface="Arial" pitchFamily="34" charset="0"/>
              </a:rPr>
              <a:t> </a:t>
            </a:r>
            <a:r>
              <a:rPr lang="en-US" sz="2400" b="0" dirty="0">
                <a:latin typeface="Arial" pitchFamily="34" charset="0"/>
                <a:ea typeface="Calibri"/>
                <a:cs typeface="Arial" pitchFamily="34" charset="0"/>
              </a:rPr>
              <a:t>Textile</a:t>
            </a:r>
            <a:r>
              <a:rPr lang="en-US" sz="2400" b="0" spc="15" dirty="0">
                <a:latin typeface="Arial" pitchFamily="34" charset="0"/>
                <a:ea typeface="Calibri"/>
                <a:cs typeface="Arial" pitchFamily="34" charset="0"/>
              </a:rPr>
              <a:t> </a:t>
            </a:r>
            <a:r>
              <a:rPr lang="en-US" sz="2400" b="0" dirty="0">
                <a:latin typeface="Arial" pitchFamily="34" charset="0"/>
                <a:ea typeface="Calibri"/>
                <a:cs typeface="Arial" pitchFamily="34" charset="0"/>
              </a:rPr>
              <a:t>Centre</a:t>
            </a:r>
            <a:r>
              <a:rPr lang="en-US" sz="2400" b="0" spc="10" dirty="0">
                <a:latin typeface="Arial" pitchFamily="34" charset="0"/>
                <a:ea typeface="Calibri"/>
                <a:cs typeface="Arial" pitchFamily="34" charset="0"/>
              </a:rPr>
              <a:t> </a:t>
            </a:r>
            <a:r>
              <a:rPr lang="en-US" sz="2400" b="0" dirty="0">
                <a:latin typeface="Arial" pitchFamily="34" charset="0"/>
                <a:ea typeface="Calibri"/>
                <a:cs typeface="Arial" pitchFamily="34" charset="0"/>
              </a:rPr>
              <a:t>of</a:t>
            </a:r>
            <a:r>
              <a:rPr lang="en-US" sz="2400" b="0" spc="20" dirty="0">
                <a:latin typeface="Arial" pitchFamily="34" charset="0"/>
                <a:ea typeface="Calibri"/>
                <a:cs typeface="Arial" pitchFamily="34" charset="0"/>
              </a:rPr>
              <a:t> </a:t>
            </a:r>
            <a:r>
              <a:rPr lang="en-US" sz="2400" b="0" dirty="0">
                <a:latin typeface="Arial" pitchFamily="34" charset="0"/>
                <a:ea typeface="Calibri"/>
                <a:cs typeface="Arial" pitchFamily="34" charset="0"/>
              </a:rPr>
              <a:t>Excellence,</a:t>
            </a:r>
            <a:r>
              <a:rPr lang="en-US" sz="2400" b="0" spc="25" dirty="0">
                <a:latin typeface="Arial" pitchFamily="34" charset="0"/>
                <a:ea typeface="Calibri"/>
                <a:cs typeface="Arial" pitchFamily="34" charset="0"/>
              </a:rPr>
              <a:t> </a:t>
            </a:r>
            <a:r>
              <a:rPr lang="en-US" sz="2400" b="0" dirty="0">
                <a:latin typeface="Arial" pitchFamily="34" charset="0"/>
                <a:ea typeface="Calibri"/>
                <a:cs typeface="Arial" pitchFamily="34" charset="0"/>
              </a:rPr>
              <a:t>and</a:t>
            </a:r>
            <a:r>
              <a:rPr lang="en-US" sz="2400" b="0" spc="10" dirty="0">
                <a:latin typeface="Arial" pitchFamily="34" charset="0"/>
                <a:ea typeface="Calibri"/>
                <a:cs typeface="Arial" pitchFamily="34" charset="0"/>
              </a:rPr>
              <a:t> </a:t>
            </a:r>
            <a:r>
              <a:rPr lang="en-US" sz="2400" b="0" dirty="0">
                <a:latin typeface="Arial" pitchFamily="34" charset="0"/>
                <a:ea typeface="Calibri"/>
                <a:cs typeface="Arial" pitchFamily="34" charset="0"/>
              </a:rPr>
              <a:t>the</a:t>
            </a:r>
            <a:r>
              <a:rPr lang="en-US" sz="2400" b="0" spc="20" dirty="0">
                <a:latin typeface="Arial" pitchFamily="34" charset="0"/>
                <a:ea typeface="Calibri"/>
                <a:cs typeface="Arial" pitchFamily="34" charset="0"/>
              </a:rPr>
              <a:t> </a:t>
            </a:r>
            <a:r>
              <a:rPr lang="en-US" sz="2400" b="0" dirty="0">
                <a:latin typeface="Arial" pitchFamily="34" charset="0"/>
                <a:ea typeface="Calibri"/>
                <a:cs typeface="Arial" pitchFamily="34" charset="0"/>
              </a:rPr>
              <a:t>Black</a:t>
            </a:r>
            <a:r>
              <a:rPr lang="en-US" sz="2400" b="0" spc="35" dirty="0">
                <a:latin typeface="Arial" pitchFamily="34" charset="0"/>
                <a:ea typeface="Calibri"/>
                <a:cs typeface="Arial" pitchFamily="34" charset="0"/>
              </a:rPr>
              <a:t> </a:t>
            </a:r>
            <a:r>
              <a:rPr lang="en-US" sz="2400" b="0" spc="-5" dirty="0">
                <a:latin typeface="Arial" pitchFamily="34" charset="0"/>
                <a:ea typeface="Calibri"/>
                <a:cs typeface="Arial" pitchFamily="34" charset="0"/>
              </a:rPr>
              <a:t>Business</a:t>
            </a:r>
            <a:r>
              <a:rPr lang="en-US" sz="2400" b="0" spc="15" dirty="0">
                <a:latin typeface="Arial" pitchFamily="34" charset="0"/>
                <a:ea typeface="Calibri"/>
                <a:cs typeface="Arial" pitchFamily="34" charset="0"/>
              </a:rPr>
              <a:t> </a:t>
            </a:r>
            <a:r>
              <a:rPr lang="en-US" sz="2400" b="0" dirty="0">
                <a:latin typeface="Arial" pitchFamily="34" charset="0"/>
                <a:ea typeface="Calibri"/>
                <a:cs typeface="Arial" pitchFamily="34" charset="0"/>
              </a:rPr>
              <a:t>Council.</a:t>
            </a:r>
            <a:r>
              <a:rPr lang="en-US" sz="2400" b="0" spc="180" dirty="0">
                <a:latin typeface="Arial" pitchFamily="34" charset="0"/>
                <a:ea typeface="Calibri"/>
                <a:cs typeface="Arial" pitchFamily="34" charset="0"/>
              </a:rPr>
              <a:t> </a:t>
            </a:r>
            <a:endParaRPr lang="en-US" sz="2400" b="0" dirty="0">
              <a:latin typeface="Arial" pitchFamily="34" charset="0"/>
              <a:ea typeface="Arial"/>
              <a:cs typeface="Arial" pitchFamily="34" charset="0"/>
            </a:endParaRPr>
          </a:p>
          <a:p>
            <a:pPr marL="285750" indent="-285750" algn="just">
              <a:buFont typeface="Wingdings" panose="05000000000000000000" pitchFamily="2" charset="2"/>
              <a:buChar char="q"/>
            </a:pPr>
            <a:endParaRPr lang="en-US" sz="2400" b="0" dirty="0">
              <a:latin typeface="Arial" pitchFamily="34" charset="0"/>
              <a:ea typeface="Calibri"/>
              <a:cs typeface="Arial" pitchFamily="34" charset="0"/>
            </a:endParaRPr>
          </a:p>
          <a:p>
            <a:pPr marL="285750" indent="-285750" algn="just">
              <a:buFont typeface="Wingdings" panose="05000000000000000000" pitchFamily="2" charset="2"/>
              <a:buChar char="q"/>
            </a:pPr>
            <a:r>
              <a:rPr lang="en-US" sz="2400" b="0" dirty="0" smtClean="0">
                <a:latin typeface="Arial" pitchFamily="34" charset="0"/>
                <a:ea typeface="Calibri"/>
                <a:cs typeface="Arial" pitchFamily="34" charset="0"/>
              </a:rPr>
              <a:t> In the first </a:t>
            </a:r>
            <a:r>
              <a:rPr lang="en-US" sz="2400" b="0" dirty="0">
                <a:latin typeface="Arial" pitchFamily="34" charset="0"/>
                <a:ea typeface="Calibri"/>
                <a:cs typeface="Arial" pitchFamily="34" charset="0"/>
              </a:rPr>
              <a:t>full year of operation of the Black Industrialists </a:t>
            </a:r>
            <a:r>
              <a:rPr lang="en-US" sz="2400" b="0" dirty="0" err="1">
                <a:latin typeface="Arial" pitchFamily="34" charset="0"/>
                <a:ea typeface="Calibri"/>
                <a:cs typeface="Arial" pitchFamily="34" charset="0"/>
              </a:rPr>
              <a:t>programme</a:t>
            </a:r>
            <a:r>
              <a:rPr lang="en-US" sz="2400" b="0" dirty="0">
                <a:latin typeface="Arial" pitchFamily="34" charset="0"/>
                <a:ea typeface="Calibri"/>
                <a:cs typeface="Arial" pitchFamily="34" charset="0"/>
              </a:rPr>
              <a:t>, 36 companies </a:t>
            </a:r>
            <a:r>
              <a:rPr lang="en-US" sz="2400" b="0" dirty="0" smtClean="0">
                <a:latin typeface="Arial" pitchFamily="34" charset="0"/>
                <a:ea typeface="Calibri"/>
                <a:cs typeface="Arial" pitchFamily="34" charset="0"/>
              </a:rPr>
              <a:t>received financial assistance, with support </a:t>
            </a:r>
            <a:r>
              <a:rPr lang="en-US" sz="2400" b="0" dirty="0">
                <a:latin typeface="Arial" pitchFamily="34" charset="0"/>
                <a:ea typeface="Calibri"/>
                <a:cs typeface="Arial" pitchFamily="34" charset="0"/>
              </a:rPr>
              <a:t>of approximately R1 </a:t>
            </a:r>
            <a:r>
              <a:rPr lang="en-US" sz="2400" b="0" dirty="0" smtClean="0">
                <a:latin typeface="Arial" pitchFamily="34" charset="0"/>
                <a:ea typeface="Calibri"/>
                <a:cs typeface="Arial" pitchFamily="34" charset="0"/>
              </a:rPr>
              <a:t>billion; </a:t>
            </a:r>
            <a:r>
              <a:rPr lang="en-US" sz="2400" b="0" dirty="0">
                <a:latin typeface="Arial" pitchFamily="34" charset="0"/>
                <a:ea typeface="Calibri"/>
                <a:cs typeface="Arial" pitchFamily="34" charset="0"/>
              </a:rPr>
              <a:t>investments of over R3 billion have </a:t>
            </a:r>
            <a:r>
              <a:rPr lang="en-US" sz="2400" b="0" dirty="0" smtClean="0">
                <a:latin typeface="Arial" pitchFamily="34" charset="0"/>
                <a:ea typeface="Calibri"/>
                <a:cs typeface="Arial" pitchFamily="34" charset="0"/>
              </a:rPr>
              <a:t>been leveraged thereby </a:t>
            </a:r>
            <a:r>
              <a:rPr lang="en-US" sz="2400" b="0" dirty="0">
                <a:latin typeface="Arial" pitchFamily="34" charset="0"/>
                <a:ea typeface="Calibri"/>
                <a:cs typeface="Arial" pitchFamily="34" charset="0"/>
              </a:rPr>
              <a:t>creating </a:t>
            </a:r>
            <a:r>
              <a:rPr lang="en-US" sz="2400" b="0" dirty="0" smtClean="0">
                <a:latin typeface="Arial" pitchFamily="34" charset="0"/>
                <a:ea typeface="Calibri"/>
                <a:cs typeface="Arial" pitchFamily="34" charset="0"/>
              </a:rPr>
              <a:t>7,000 </a:t>
            </a:r>
            <a:r>
              <a:rPr lang="en-US" sz="2400" b="0" dirty="0">
                <a:latin typeface="Arial" pitchFamily="34" charset="0"/>
                <a:ea typeface="Calibri"/>
                <a:cs typeface="Arial" pitchFamily="34" charset="0"/>
              </a:rPr>
              <a:t>new direct jobs. </a:t>
            </a:r>
            <a:endParaRPr lang="en-US" sz="2400" b="0" dirty="0" smtClean="0">
              <a:latin typeface="Arial" pitchFamily="34" charset="0"/>
              <a:ea typeface="Calibri"/>
              <a:cs typeface="Arial" pitchFamily="34" charset="0"/>
            </a:endParaRPr>
          </a:p>
        </p:txBody>
      </p:sp>
      <p:sp>
        <p:nvSpPr>
          <p:cNvPr id="4" name="Rectangle 3"/>
          <p:cNvSpPr/>
          <p:nvPr/>
        </p:nvSpPr>
        <p:spPr>
          <a:xfrm>
            <a:off x="0" y="5805264"/>
            <a:ext cx="91440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SG3</a:t>
            </a: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 Facilitate broad-based economic participation through targeted interventions to achieve more inclusive growth</a:t>
            </a:r>
          </a:p>
        </p:txBody>
      </p:sp>
      <p:sp>
        <p:nvSpPr>
          <p:cNvPr id="5"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96293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SEZ &amp; Economic Transformation</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5805264"/>
            <a:ext cx="91440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SG3</a:t>
            </a: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 Facilitate broad-based economic participation through targeted interventions to achieve more inclusive growth</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48680"/>
            <a:ext cx="9144000"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1903748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SEZ &amp; Economic Transformation</a:t>
            </a:r>
            <a:endParaRPr lang="en-US" dirty="0"/>
          </a:p>
        </p:txBody>
      </p:sp>
      <p:pic>
        <p:nvPicPr>
          <p:cNvPr id="4" name="Content Placeholder 3" descr="C:\Users\EMOGON~1\AppData\Local\Temp\XPgrpwise\579B32F1thedtisddti-po-0310013573611E7C61\IMAGE.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0688"/>
            <a:ext cx="9143999" cy="5184576"/>
          </a:xfrm>
          <a:prstGeom prst="rect">
            <a:avLst/>
          </a:prstGeom>
          <a:noFill/>
          <a:ln>
            <a:noFill/>
          </a:ln>
        </p:spPr>
      </p:pic>
      <p:sp>
        <p:nvSpPr>
          <p:cNvPr id="5" name="Rectangle 4"/>
          <p:cNvSpPr/>
          <p:nvPr/>
        </p:nvSpPr>
        <p:spPr>
          <a:xfrm rot="10800000" flipV="1">
            <a:off x="0" y="5938247"/>
            <a:ext cx="9144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SG3: Facilitate broad-based economic participation through targeted interventions to achieve more inclusive growth</a:t>
            </a:r>
          </a:p>
        </p:txBody>
      </p:sp>
      <p:sp>
        <p:nvSpPr>
          <p:cNvPr id="6"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3552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a:defRPr/>
            </a:pPr>
            <a:r>
              <a:rPr lang="en-US" b="1" dirty="0">
                <a:solidFill>
                  <a:srgbClr val="FF3300"/>
                </a:solidFill>
                <a:effectLst>
                  <a:outerShdw blurRad="38100" dist="38100" dir="2700000" algn="tl">
                    <a:srgbClr val="C0C0C0"/>
                  </a:outerShdw>
                </a:effectLst>
                <a:latin typeface="Arial Black" pitchFamily="34" charset="0"/>
              </a:rPr>
              <a:t>Regulation</a:t>
            </a:r>
            <a:endParaRPr lang="en-US" sz="3600" b="1" dirty="0" smtClean="0">
              <a:solidFill>
                <a:schemeClr val="tx1"/>
              </a:solidFill>
              <a:effectLst>
                <a:outerShdw blurRad="38100" dist="38100" dir="2700000" algn="tl">
                  <a:srgbClr val="C0C0C0"/>
                </a:outerShdw>
              </a:effectLst>
              <a:latin typeface="Arial Black" pitchFamily="34" charset="0"/>
            </a:endParaRPr>
          </a:p>
        </p:txBody>
      </p:sp>
      <p:sp>
        <p:nvSpPr>
          <p:cNvPr id="4"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33</a:t>
            </a:fld>
            <a:endParaRPr lang="en-ZA" dirty="0"/>
          </a:p>
        </p:txBody>
      </p:sp>
    </p:spTree>
    <p:extLst>
      <p:ext uri="{BB962C8B-B14F-4D97-AF65-F5344CB8AC3E}">
        <p14:creationId xmlns:p14="http://schemas.microsoft.com/office/powerpoint/2010/main" xmlns="" val="3421399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Legislation and Regulation</a:t>
            </a:r>
            <a:endParaRPr lang="en-ZA" dirty="0"/>
          </a:p>
        </p:txBody>
      </p:sp>
      <p:graphicFrame>
        <p:nvGraphicFramePr>
          <p:cNvPr id="8" name="Diagram 7"/>
          <p:cNvGraphicFramePr/>
          <p:nvPr>
            <p:extLst>
              <p:ext uri="{D42A27DB-BD31-4B8C-83A1-F6EECF244321}">
                <p14:modId xmlns:p14="http://schemas.microsoft.com/office/powerpoint/2010/main" xmlns="" val="2806403230"/>
              </p:ext>
            </p:extLst>
          </p:nvPr>
        </p:nvGraphicFramePr>
        <p:xfrm>
          <a:off x="683568" y="908720"/>
          <a:ext cx="8208912" cy="2998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88856" y="6040145"/>
            <a:ext cx="805555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 4: C</a:t>
            </a:r>
            <a:r>
              <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reate a fair regulatory environment that enables investment, trade and enterprise development in an equitable and socially responsible manner</a:t>
            </a:r>
            <a:endPar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txBox="1">
            <a:spLocks/>
          </p:cNvSpPr>
          <p:nvPr/>
        </p:nvSpPr>
        <p:spPr>
          <a:xfrm>
            <a:off x="8519632" y="6164035"/>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664963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latin typeface="Arial"/>
                <a:ea typeface="Times New Roman"/>
              </a:rPr>
              <a:t>FINAL CREDIT LIFE INSURANCE REGULATIONS</a:t>
            </a:r>
            <a:endParaRPr lang="en-ZA" dirty="0"/>
          </a:p>
        </p:txBody>
      </p:sp>
      <p:sp>
        <p:nvSpPr>
          <p:cNvPr id="6" name="Content Placeholder 5"/>
          <p:cNvSpPr>
            <a:spLocks noGrp="1"/>
          </p:cNvSpPr>
          <p:nvPr>
            <p:ph idx="1"/>
          </p:nvPr>
        </p:nvSpPr>
        <p:spPr>
          <a:xfrm>
            <a:off x="107504" y="620688"/>
            <a:ext cx="9144000" cy="5112568"/>
          </a:xfrm>
        </p:spPr>
        <p:txBody>
          <a:bodyPr>
            <a:noAutofit/>
          </a:bodyPr>
          <a:lstStyle/>
          <a:p>
            <a:r>
              <a:rPr lang="en-GB" sz="1800" b="0" dirty="0">
                <a:latin typeface="Arial" panose="020B0604020202020204" pitchFamily="34" charset="0"/>
                <a:cs typeface="Arial" panose="020B0604020202020204" pitchFamily="34" charset="0"/>
              </a:rPr>
              <a:t>The Regulations make provision for the following:</a:t>
            </a:r>
            <a:endParaRPr lang="en-ZA" sz="1800"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1800" b="0" dirty="0">
                <a:latin typeface="Arial" panose="020B0604020202020204" pitchFamily="34" charset="0"/>
                <a:cs typeface="Arial" panose="020B0604020202020204" pitchFamily="34" charset="0"/>
              </a:rPr>
              <a:t> </a:t>
            </a:r>
            <a:r>
              <a:rPr lang="en-GB" sz="1800" b="0" dirty="0" smtClean="0">
                <a:latin typeface="Arial" panose="020B0604020202020204" pitchFamily="34" charset="0"/>
                <a:cs typeface="Arial" panose="020B0604020202020204" pitchFamily="34" charset="0"/>
              </a:rPr>
              <a:t>Applicability </a:t>
            </a:r>
            <a:r>
              <a:rPr lang="en-GB" sz="1800" b="0" dirty="0">
                <a:latin typeface="Arial" panose="020B0604020202020204" pitchFamily="34" charset="0"/>
                <a:cs typeface="Arial" panose="020B0604020202020204" pitchFamily="34" charset="0"/>
              </a:rPr>
              <a:t>to credit </a:t>
            </a:r>
            <a:r>
              <a:rPr lang="en-GB" sz="1800" b="0" dirty="0" smtClean="0">
                <a:latin typeface="Arial" panose="020B0604020202020204" pitchFamily="34" charset="0"/>
                <a:cs typeface="Arial" panose="020B0604020202020204" pitchFamily="34" charset="0"/>
              </a:rPr>
              <a:t>providers</a:t>
            </a:r>
          </a:p>
          <a:p>
            <a:pPr>
              <a:buFont typeface="Wingdings" panose="05000000000000000000" pitchFamily="2" charset="2"/>
              <a:buChar char="q"/>
            </a:pPr>
            <a:r>
              <a:rPr lang="en-GB" sz="1800" b="0" dirty="0" smtClean="0">
                <a:latin typeface="Arial" panose="020B0604020202020204" pitchFamily="34" charset="0"/>
                <a:cs typeface="Arial" panose="020B0604020202020204" pitchFamily="34" charset="0"/>
              </a:rPr>
              <a:t>Maximum </a:t>
            </a:r>
            <a:r>
              <a:rPr lang="en-GB" sz="1800" b="0" dirty="0">
                <a:latin typeface="Arial" panose="020B0604020202020204" pitchFamily="34" charset="0"/>
                <a:cs typeface="Arial" panose="020B0604020202020204" pitchFamily="34" charset="0"/>
              </a:rPr>
              <a:t>prescribed cost per month, that a credit provider may charge a consumer; </a:t>
            </a:r>
            <a:endParaRPr lang="en-ZA" sz="1800"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1800" b="0" dirty="0" smtClean="0">
                <a:latin typeface="Arial" panose="020B0604020202020204" pitchFamily="34" charset="0"/>
                <a:cs typeface="Arial" panose="020B0604020202020204" pitchFamily="34" charset="0"/>
              </a:rPr>
              <a:t>Two </a:t>
            </a:r>
            <a:r>
              <a:rPr lang="en-GB" sz="1800" b="0" dirty="0">
                <a:latin typeface="Arial" panose="020B0604020202020204" pitchFamily="34" charset="0"/>
                <a:cs typeface="Arial" panose="020B0604020202020204" pitchFamily="34" charset="0"/>
              </a:rPr>
              <a:t>options for the calculation of the cost, (either on the deferred amount at the inception of the credit agreement or on the deferred amount from time to time under the credit agreement);</a:t>
            </a:r>
            <a:endParaRPr lang="en-ZA" sz="1800"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1800" b="0" dirty="0" smtClean="0">
                <a:latin typeface="Arial" panose="020B0604020202020204" pitchFamily="34" charset="0"/>
                <a:cs typeface="Arial" panose="020B0604020202020204" pitchFamily="34" charset="0"/>
              </a:rPr>
              <a:t>The </a:t>
            </a:r>
            <a:r>
              <a:rPr lang="en-GB" sz="1800" b="0" dirty="0">
                <a:latin typeface="Arial" panose="020B0604020202020204" pitchFamily="34" charset="0"/>
                <a:cs typeface="Arial" panose="020B0604020202020204" pitchFamily="34" charset="0"/>
              </a:rPr>
              <a:t>settlement of the outstanding balance of the consumer’s total obligations under the credit agreement, in the event of the consumer’s death or permanent disability; </a:t>
            </a:r>
            <a:endParaRPr lang="en-ZA" sz="1800"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1800" b="0" dirty="0" smtClean="0">
                <a:latin typeface="Arial" panose="020B0604020202020204" pitchFamily="34" charset="0"/>
                <a:cs typeface="Arial" panose="020B0604020202020204" pitchFamily="34" charset="0"/>
              </a:rPr>
              <a:t>The </a:t>
            </a:r>
            <a:r>
              <a:rPr lang="en-GB" sz="1800" b="0" dirty="0">
                <a:latin typeface="Arial" panose="020B0604020202020204" pitchFamily="34" charset="0"/>
                <a:cs typeface="Arial" panose="020B0604020202020204" pitchFamily="34" charset="0"/>
              </a:rPr>
              <a:t>settlement of all the consumer’s obligations under a credit agreement that become due and payable for specific periods in the event of the consumer’s temporary disability and in the event of the consumer becoming unemployed or unable to earn an income;</a:t>
            </a:r>
            <a:endParaRPr lang="en-ZA" sz="1800" b="0" dirty="0">
              <a:latin typeface="Arial" panose="020B0604020202020204" pitchFamily="34" charset="0"/>
              <a:cs typeface="Arial" panose="020B0604020202020204" pitchFamily="34" charset="0"/>
            </a:endParaRPr>
          </a:p>
          <a:p>
            <a:endParaRPr lang="en-ZA" sz="1800" b="0" dirty="0">
              <a:latin typeface="Arial" panose="020B0604020202020204" pitchFamily="34" charset="0"/>
              <a:cs typeface="Arial" panose="020B0604020202020204" pitchFamily="34" charset="0"/>
            </a:endParaRPr>
          </a:p>
        </p:txBody>
      </p:sp>
      <p:sp>
        <p:nvSpPr>
          <p:cNvPr id="5" name="Rectangle 4"/>
          <p:cNvSpPr/>
          <p:nvPr/>
        </p:nvSpPr>
        <p:spPr>
          <a:xfrm>
            <a:off x="188856" y="6040145"/>
            <a:ext cx="805555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 4: C</a:t>
            </a:r>
            <a:r>
              <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reate a fair regulatory environment that enables investment, trade and enterprise development in an equitable and socially responsible manner</a:t>
            </a:r>
            <a:endPar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1964459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latin typeface="Arial"/>
                <a:ea typeface="Times New Roman"/>
              </a:rPr>
              <a:t>FINAL CREDIT LIFE INSURANCE REGULATIONS</a:t>
            </a:r>
            <a:endParaRPr lang="en-ZA" dirty="0"/>
          </a:p>
        </p:txBody>
      </p:sp>
      <p:sp>
        <p:nvSpPr>
          <p:cNvPr id="6" name="Content Placeholder 5"/>
          <p:cNvSpPr>
            <a:spLocks noGrp="1"/>
          </p:cNvSpPr>
          <p:nvPr>
            <p:ph idx="1"/>
          </p:nvPr>
        </p:nvSpPr>
        <p:spPr>
          <a:xfrm>
            <a:off x="107504" y="620688"/>
            <a:ext cx="9144000" cy="5112568"/>
          </a:xfrm>
        </p:spPr>
        <p:txBody>
          <a:bodyPr>
            <a:noAutofit/>
          </a:bodyPr>
          <a:lstStyle/>
          <a:p>
            <a:r>
              <a:rPr lang="en-GB" b="0" dirty="0">
                <a:latin typeface="Arial" panose="020B0604020202020204" pitchFamily="34" charset="0"/>
                <a:cs typeface="Arial" panose="020B0604020202020204" pitchFamily="34" charset="0"/>
              </a:rPr>
              <a:t>The Regulations make provision for the </a:t>
            </a:r>
            <a:r>
              <a:rPr lang="en-GB" b="0" dirty="0" smtClean="0">
                <a:latin typeface="Arial" panose="020B0604020202020204" pitchFamily="34" charset="0"/>
                <a:cs typeface="Arial" panose="020B0604020202020204" pitchFamily="34" charset="0"/>
              </a:rPr>
              <a:t>following cont..:</a:t>
            </a:r>
            <a:endParaRPr lang="en-ZA"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b="0" dirty="0" smtClean="0">
                <a:latin typeface="Arial" panose="020B0604020202020204" pitchFamily="34" charset="0"/>
                <a:cs typeface="Arial" panose="020B0604020202020204" pitchFamily="34" charset="0"/>
              </a:rPr>
              <a:t>That </a:t>
            </a:r>
            <a:r>
              <a:rPr lang="en-GB" b="0" dirty="0">
                <a:latin typeface="Arial" panose="020B0604020202020204" pitchFamily="34" charset="0"/>
                <a:cs typeface="Arial" panose="020B0604020202020204" pitchFamily="34" charset="0"/>
              </a:rPr>
              <a:t>no cost relating to occupational disability may be included in the cost of the insurance, where a consumer is a pensioner on the date that the credit life insurance policy is entered into. </a:t>
            </a:r>
            <a:endParaRPr lang="en-ZA"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b="0" dirty="0" smtClean="0">
                <a:latin typeface="Arial" panose="020B0604020202020204" pitchFamily="34" charset="0"/>
                <a:cs typeface="Arial" panose="020B0604020202020204" pitchFamily="34" charset="0"/>
              </a:rPr>
              <a:t>That </a:t>
            </a:r>
            <a:r>
              <a:rPr lang="en-GB" b="0" dirty="0">
                <a:latin typeface="Arial" panose="020B0604020202020204" pitchFamily="34" charset="0"/>
                <a:cs typeface="Arial" panose="020B0604020202020204" pitchFamily="34" charset="0"/>
              </a:rPr>
              <a:t>no cost relating to the risk of becoming unemployed or being unable to earn an income may be included in the cost of the credit life insurance, where a consumer is not employed on the date that the credit life insurance policy is entered into;</a:t>
            </a:r>
            <a:endParaRPr lang="en-ZA"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b="0" dirty="0" smtClean="0">
                <a:latin typeface="Arial" panose="020B0604020202020204" pitchFamily="34" charset="0"/>
                <a:cs typeface="Arial" panose="020B0604020202020204" pitchFamily="34" charset="0"/>
              </a:rPr>
              <a:t>That </a:t>
            </a:r>
            <a:r>
              <a:rPr lang="en-GB" b="0" dirty="0">
                <a:latin typeface="Arial" panose="020B0604020202020204" pitchFamily="34" charset="0"/>
                <a:cs typeface="Arial" panose="020B0604020202020204" pitchFamily="34" charset="0"/>
              </a:rPr>
              <a:t>the insurance policy may include the cost relating to the risk of the consumer being unable to earn an income other than as a result of retrenchment or occupational disability, where a consumer is self-employed in the formal or informal sector, or employed in the informal sector on the date the credit life insurance policy is entered into;</a:t>
            </a:r>
            <a:endParaRPr lang="en-ZA"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b="0" dirty="0" smtClean="0">
                <a:latin typeface="Arial" panose="020B0604020202020204" pitchFamily="34" charset="0"/>
                <a:cs typeface="Arial" panose="020B0604020202020204" pitchFamily="34" charset="0"/>
              </a:rPr>
              <a:t>That </a:t>
            </a:r>
            <a:r>
              <a:rPr lang="en-GB" b="0" dirty="0">
                <a:latin typeface="Arial" panose="020B0604020202020204" pitchFamily="34" charset="0"/>
                <a:cs typeface="Arial" panose="020B0604020202020204" pitchFamily="34" charset="0"/>
              </a:rPr>
              <a:t>the cost must be determined having regard to the actual risk and liabilities associated with the credit agreement, whether such risk is determined with reference to the life insured’s individual risk profile or underwritten on a group basis</a:t>
            </a:r>
            <a:r>
              <a:rPr lang="en-GB" b="0" dirty="0" smtClean="0">
                <a:latin typeface="Arial" panose="020B0604020202020204" pitchFamily="34" charset="0"/>
                <a:cs typeface="Arial" panose="020B0604020202020204" pitchFamily="34" charset="0"/>
              </a:rPr>
              <a:t>;</a:t>
            </a:r>
            <a:endParaRPr lang="en-ZA"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b="0" dirty="0" smtClean="0">
                <a:latin typeface="Arial" panose="020B0604020202020204" pitchFamily="34" charset="0"/>
                <a:cs typeface="Arial" panose="020B0604020202020204" pitchFamily="34" charset="0"/>
              </a:rPr>
              <a:t>Insurance </a:t>
            </a:r>
            <a:r>
              <a:rPr lang="en-GB" b="0" dirty="0">
                <a:latin typeface="Arial" panose="020B0604020202020204" pitchFamily="34" charset="0"/>
                <a:cs typeface="Arial" panose="020B0604020202020204" pitchFamily="34" charset="0"/>
              </a:rPr>
              <a:t>industry specific exclusions and limitations, waiting periods and benefits in addition to minimum benefits to be included in the insurance policy; and</a:t>
            </a:r>
            <a:endParaRPr lang="en-ZA"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b="0" dirty="0" smtClean="0">
                <a:latin typeface="Arial" panose="020B0604020202020204" pitchFamily="34" charset="0"/>
                <a:cs typeface="Arial" panose="020B0604020202020204" pitchFamily="34" charset="0"/>
              </a:rPr>
              <a:t>Annual </a:t>
            </a:r>
            <a:r>
              <a:rPr lang="en-GB" b="0" dirty="0">
                <a:latin typeface="Arial" panose="020B0604020202020204" pitchFamily="34" charset="0"/>
                <a:cs typeface="Arial" panose="020B0604020202020204" pitchFamily="34" charset="0"/>
              </a:rPr>
              <a:t>charging of the cost and substitution of one insurance policy with another.</a:t>
            </a:r>
            <a:endParaRPr lang="en-ZA" b="0" dirty="0">
              <a:latin typeface="Arial" panose="020B0604020202020204" pitchFamily="34" charset="0"/>
              <a:cs typeface="Arial" panose="020B0604020202020204" pitchFamily="34" charset="0"/>
            </a:endParaRPr>
          </a:p>
          <a:p>
            <a:endParaRPr lang="en-ZA" b="0" dirty="0">
              <a:latin typeface="Arial" panose="020B0604020202020204" pitchFamily="34" charset="0"/>
              <a:cs typeface="Arial" panose="020B0604020202020204" pitchFamily="34" charset="0"/>
            </a:endParaRPr>
          </a:p>
        </p:txBody>
      </p:sp>
      <p:sp>
        <p:nvSpPr>
          <p:cNvPr id="5" name="Rectangle 4"/>
          <p:cNvSpPr/>
          <p:nvPr/>
        </p:nvSpPr>
        <p:spPr>
          <a:xfrm>
            <a:off x="188856" y="6040145"/>
            <a:ext cx="805555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 4: C</a:t>
            </a:r>
            <a:r>
              <a:rPr kumimoji="0" lang="en-ZA" sz="1800" b="0" i="0" u="none" strike="noStrike" kern="1200" cap="none" spc="0" normalizeH="0" baseline="0" noProof="0" dirty="0" smtClean="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reate a fair regulatory environment that enables investment, trade and enterprise development in an equitable and socially responsible manner</a:t>
            </a:r>
            <a:endPar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637265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Legislation and Regulation</a:t>
            </a:r>
            <a:endParaRPr lang="en-ZA" dirty="0"/>
          </a:p>
        </p:txBody>
      </p:sp>
      <p:sp>
        <p:nvSpPr>
          <p:cNvPr id="6" name="Rectangle 5"/>
          <p:cNvSpPr/>
          <p:nvPr/>
        </p:nvSpPr>
        <p:spPr>
          <a:xfrm>
            <a:off x="188856" y="6040145"/>
            <a:ext cx="89551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 5: Promote a professional, ethical, dynamic and competitive and customer–focused working environment that ensures effective and efficient  services delivery</a:t>
            </a:r>
          </a:p>
        </p:txBody>
      </p:sp>
      <p:sp>
        <p:nvSpPr>
          <p:cNvPr id="26"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980728"/>
            <a:ext cx="7992888"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1957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a:defRPr/>
            </a:pPr>
            <a:r>
              <a:rPr lang="en-US" b="1" dirty="0" smtClean="0">
                <a:solidFill>
                  <a:srgbClr val="FF3300"/>
                </a:solidFill>
                <a:effectLst>
                  <a:outerShdw blurRad="38100" dist="38100" dir="2700000" algn="tl">
                    <a:srgbClr val="C0C0C0"/>
                  </a:outerShdw>
                </a:effectLst>
                <a:latin typeface="Arial Black" pitchFamily="34" charset="0"/>
              </a:rPr>
              <a:t>Administration</a:t>
            </a:r>
            <a:endParaRPr lang="en-US" sz="3600" b="1" dirty="0" smtClean="0">
              <a:solidFill>
                <a:schemeClr val="tx1"/>
              </a:solidFill>
              <a:effectLst>
                <a:outerShdw blurRad="38100" dist="38100" dir="2700000" algn="tl">
                  <a:srgbClr val="C0C0C0"/>
                </a:outerShdw>
              </a:effectLst>
              <a:latin typeface="Arial Black" pitchFamily="34" charset="0"/>
            </a:endParaRPr>
          </a:p>
        </p:txBody>
      </p:sp>
      <p:sp>
        <p:nvSpPr>
          <p:cNvPr id="4"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38</a:t>
            </a:fld>
            <a:endParaRPr lang="en-ZA" dirty="0"/>
          </a:p>
        </p:txBody>
      </p:sp>
    </p:spTree>
    <p:extLst>
      <p:ext uri="{BB962C8B-B14F-4D97-AF65-F5344CB8AC3E}">
        <p14:creationId xmlns:p14="http://schemas.microsoft.com/office/powerpoint/2010/main" xmlns="" val="1255100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Administration &amp; Co-ordination</a:t>
            </a:r>
            <a:endParaRPr lang="en-ZA" dirty="0"/>
          </a:p>
        </p:txBody>
      </p:sp>
      <p:sp>
        <p:nvSpPr>
          <p:cNvPr id="6" name="Rectangle 5"/>
          <p:cNvSpPr/>
          <p:nvPr/>
        </p:nvSpPr>
        <p:spPr>
          <a:xfrm>
            <a:off x="188856" y="6040145"/>
            <a:ext cx="89551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 5: Promote a professional, ethical, dynamic and competitive and customer–focused working environment that ensures effective and efficient  services delivery</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6869" y="1698205"/>
            <a:ext cx="2143125" cy="2143125"/>
          </a:xfrm>
          <a:prstGeom prst="rect">
            <a:avLst/>
          </a:prstGeom>
        </p:spPr>
      </p:pic>
      <p:sp>
        <p:nvSpPr>
          <p:cNvPr id="8" name="Rectangle 7"/>
          <p:cNvSpPr/>
          <p:nvPr/>
        </p:nvSpPr>
        <p:spPr>
          <a:xfrm>
            <a:off x="5508104" y="1813734"/>
            <a:ext cx="308623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50%</a:t>
            </a:r>
            <a:r>
              <a:rPr kumimoji="0" lang="en-US" sz="1600" b="1" i="0" u="none" strike="noStrike" kern="1200" cap="none" spc="0" normalizeH="0" baseline="0" noProof="0" dirty="0" smtClean="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of women in </a:t>
            </a:r>
            <a:r>
              <a:rPr kumimoji="0" lang="en-US" sz="1600" b="1" i="0" u="none" strike="noStrike" kern="1200" cap="none" spc="0" normalizeH="0" baseline="0" noProof="0" dirty="0" smtClean="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senior management</a:t>
            </a:r>
            <a:endParaRPr kumimoji="0" lang="en-ZA" sz="1600" b="1" i="0"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4959994" y="3212976"/>
            <a:ext cx="27815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F96A1B"/>
                </a:solidFill>
                <a:effectLst/>
                <a:uLnTx/>
                <a:uFillTx/>
                <a:latin typeface="Segoe UI" panose="020B0502040204020203" pitchFamily="34" charset="0"/>
                <a:ea typeface="Segoe UI" panose="020B0502040204020203" pitchFamily="34" charset="0"/>
                <a:cs typeface="Segoe UI" panose="020B0502040204020203" pitchFamily="34" charset="0"/>
              </a:rPr>
              <a:t>3.4%</a:t>
            </a:r>
            <a:r>
              <a:rPr kumimoji="0" lang="en-US" sz="1600" b="1" i="0" u="none" strike="noStrike" kern="1200" cap="none" spc="0" normalizeH="0" baseline="0" noProof="0" dirty="0" smtClean="0">
                <a:ln>
                  <a:noFill/>
                </a:ln>
                <a:solidFill>
                  <a:srgbClr val="F96A1B"/>
                </a:solidFill>
                <a:effectLst/>
                <a:uLnTx/>
                <a:uFillTx/>
                <a:latin typeface="Segoe UI" panose="020B0502040204020203" pitchFamily="34" charset="0"/>
                <a:ea typeface="Segoe UI" panose="020B0502040204020203" pitchFamily="34" charset="0"/>
                <a:cs typeface="Segoe UI" panose="020B0502040204020203" pitchFamily="34" charset="0"/>
              </a:rPr>
              <a:t> people with disability</a:t>
            </a:r>
            <a:endParaRPr kumimoji="0" lang="en-ZA" sz="1600" b="1" i="0" u="none" strike="noStrike" kern="1200" cap="none" spc="0" normalizeH="0" baseline="0" noProof="0" dirty="0">
              <a:ln>
                <a:noFill/>
              </a:ln>
              <a:solidFill>
                <a:srgbClr val="F96A1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453079" y="1366055"/>
            <a:ext cx="398352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F96A1B"/>
                </a:solidFill>
                <a:effectLst/>
                <a:uLnTx/>
                <a:uFillTx/>
                <a:latin typeface="Segoe UI" panose="020B0502040204020203" pitchFamily="34" charset="0"/>
                <a:ea typeface="Segoe UI" panose="020B0502040204020203" pitchFamily="34" charset="0"/>
                <a:cs typeface="Segoe UI" panose="020B0502040204020203" pitchFamily="34" charset="0"/>
              </a:rPr>
              <a:t>Vacancy Rate at 7</a:t>
            </a:r>
            <a:r>
              <a:rPr kumimoji="0" lang="en-ZA" sz="1600" b="1" i="0" u="none" strike="noStrike" kern="1200" cap="none" spc="0" normalizeH="0" baseline="0" noProof="0" dirty="0" smtClean="0">
                <a:ln>
                  <a:noFill/>
                </a:ln>
                <a:solidFill>
                  <a:srgbClr val="F96A1B"/>
                </a:solidFill>
                <a:effectLst/>
                <a:uLnTx/>
                <a:uFillTx/>
                <a:latin typeface="Segoe UI" panose="020B0502040204020203" pitchFamily="34" charset="0"/>
                <a:ea typeface="Segoe UI" panose="020B0502040204020203" pitchFamily="34" charset="0"/>
                <a:cs typeface="Segoe UI" panose="020B0502040204020203" pitchFamily="34" charset="0"/>
              </a:rPr>
              <a:t>% (funded posts only)</a:t>
            </a:r>
            <a:endParaRPr kumimoji="0" lang="en-ZA" sz="1600" b="1" i="0" u="none" strike="noStrike" kern="1200" cap="none" spc="0" normalizeH="0" baseline="0" noProof="0" dirty="0">
              <a:ln>
                <a:noFill/>
              </a:ln>
              <a:solidFill>
                <a:srgbClr val="F96A1B"/>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359026" y="5623356"/>
            <a:ext cx="220284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(SMS) Senior </a:t>
            </a:r>
            <a:r>
              <a:rPr kumimoji="0" lang="en-US" sz="105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Management Service </a:t>
            </a:r>
            <a:endParaRPr kumimoji="0" lang="en-ZA" sz="1050" b="0" i="1"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1043608" y="4731073"/>
            <a:ext cx="6785993" cy="338554"/>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Payment of all eligible creditors </a:t>
            </a:r>
            <a:r>
              <a:rPr kumimoji="0" lang="en-ZA" sz="1600" b="1" i="0" u="none" strike="noStrike" kern="120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within </a:t>
            </a:r>
            <a:r>
              <a:rPr kumimoji="0" lang="en-ZA" sz="16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30 days.</a:t>
            </a:r>
          </a:p>
        </p:txBody>
      </p:sp>
      <p:cxnSp>
        <p:nvCxnSpPr>
          <p:cNvPr id="15" name="Elbow Connector 14"/>
          <p:cNvCxnSpPr>
            <a:endCxn id="10" idx="2"/>
          </p:cNvCxnSpPr>
          <p:nvPr/>
        </p:nvCxnSpPr>
        <p:spPr>
          <a:xfrm rot="10800000">
            <a:off x="2444843" y="1704610"/>
            <a:ext cx="677347" cy="49441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3"/>
            <a:endCxn id="8" idx="1"/>
          </p:cNvCxnSpPr>
          <p:nvPr/>
        </p:nvCxnSpPr>
        <p:spPr>
          <a:xfrm flipV="1">
            <a:off x="4959994" y="2106122"/>
            <a:ext cx="548110" cy="66364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7" idx="2"/>
            <a:endCxn id="9" idx="2"/>
          </p:cNvCxnSpPr>
          <p:nvPr/>
        </p:nvCxnSpPr>
        <p:spPr>
          <a:xfrm rot="5400000" flipH="1" flipV="1">
            <a:off x="4974696" y="2465266"/>
            <a:ext cx="289800" cy="2462328"/>
          </a:xfrm>
          <a:prstGeom prst="bentConnector3">
            <a:avLst>
              <a:gd name="adj1" fmla="val -78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7" idx="2"/>
            <a:endCxn id="13" idx="0"/>
          </p:cNvCxnSpPr>
          <p:nvPr/>
        </p:nvCxnSpPr>
        <p:spPr>
          <a:xfrm rot="16200000" flipH="1">
            <a:off x="3717647" y="4012114"/>
            <a:ext cx="889743" cy="54817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886289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0688"/>
            <a:ext cx="9144000" cy="53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 name="Title 1"/>
          <p:cNvSpPr>
            <a:spLocks noGrp="1"/>
          </p:cNvSpPr>
          <p:nvPr>
            <p:ph type="title"/>
          </p:nvPr>
        </p:nvSpPr>
        <p:spPr/>
        <p:txBody>
          <a:bodyPr/>
          <a:lstStyle/>
          <a:p>
            <a:r>
              <a:rPr lang="en-US" b="1" dirty="0" smtClean="0">
                <a:latin typeface="Antique Olive CompactPS"/>
                <a:cs typeface="Arial" pitchFamily="34" charset="0"/>
              </a:rPr>
              <a:t>Executive Summary</a:t>
            </a:r>
            <a:endParaRPr lang="en-ZA" dirty="0"/>
          </a:p>
        </p:txBody>
      </p:sp>
      <p:sp>
        <p:nvSpPr>
          <p:cNvPr id="3" name="Content Placeholder 2"/>
          <p:cNvSpPr>
            <a:spLocks noGrp="1"/>
          </p:cNvSpPr>
          <p:nvPr>
            <p:ph idx="1"/>
          </p:nvPr>
        </p:nvSpPr>
        <p:spPr/>
        <p:txBody>
          <a:bodyPr>
            <a:normAutofit/>
          </a:bodyPr>
          <a:lstStyle/>
          <a:p>
            <a:pPr lvl="2" indent="-342900" algn="just">
              <a:lnSpc>
                <a:spcPct val="80000"/>
              </a:lnSpc>
              <a:buClr>
                <a:srgbClr val="FF3300"/>
              </a:buClr>
              <a:buFont typeface="Wingdings" panose="05000000000000000000" pitchFamily="2" charset="2"/>
              <a:buChar char="q"/>
            </a:pPr>
            <a:r>
              <a:rPr lang="en-US" sz="2400" b="1" dirty="0" smtClean="0">
                <a:latin typeface="Arial" charset="0"/>
              </a:rPr>
              <a:t>Broad Based lack Economic Empowerment </a:t>
            </a:r>
            <a:r>
              <a:rPr lang="en-US" sz="2400" dirty="0" smtClean="0">
                <a:latin typeface="Arial" charset="0"/>
              </a:rPr>
              <a:t>regulations were gazette and the </a:t>
            </a:r>
            <a:r>
              <a:rPr lang="en-US" sz="2400" b="1" dirty="0" smtClean="0">
                <a:latin typeface="Arial" charset="0"/>
              </a:rPr>
              <a:t>Commission</a:t>
            </a:r>
            <a:r>
              <a:rPr lang="en-US" sz="2400" dirty="0" smtClean="0">
                <a:latin typeface="Arial" charset="0"/>
              </a:rPr>
              <a:t> operationalized.</a:t>
            </a:r>
          </a:p>
          <a:p>
            <a:pPr lvl="2" indent="-342900" algn="just">
              <a:lnSpc>
                <a:spcPct val="80000"/>
              </a:lnSpc>
              <a:buClr>
                <a:srgbClr val="FF3300"/>
              </a:buClr>
              <a:buFont typeface="Wingdings" panose="05000000000000000000" pitchFamily="2" charset="2"/>
              <a:buChar char="q"/>
            </a:pPr>
            <a:endParaRPr lang="en-US" sz="2400" dirty="0" smtClean="0">
              <a:latin typeface="Arial" charset="0"/>
            </a:endParaRPr>
          </a:p>
          <a:p>
            <a:pPr lvl="2" indent="-342900" algn="just">
              <a:lnSpc>
                <a:spcPct val="80000"/>
              </a:lnSpc>
              <a:buClr>
                <a:srgbClr val="FF3300"/>
              </a:buClr>
              <a:buFont typeface="Wingdings" panose="05000000000000000000" pitchFamily="2" charset="2"/>
              <a:buChar char="q"/>
            </a:pPr>
            <a:r>
              <a:rPr lang="en-US" sz="2400" b="1" dirty="0" smtClean="0">
                <a:latin typeface="Arial" charset="0"/>
              </a:rPr>
              <a:t>8</a:t>
            </a:r>
            <a:r>
              <a:rPr lang="en-US" sz="2400" b="1" baseline="30000" dirty="0" smtClean="0">
                <a:latin typeface="Arial" charset="0"/>
              </a:rPr>
              <a:t>th</a:t>
            </a:r>
            <a:r>
              <a:rPr lang="en-US" sz="2400" b="1" dirty="0" smtClean="0">
                <a:latin typeface="Arial" charset="0"/>
              </a:rPr>
              <a:t> Iteration of IPAP </a:t>
            </a:r>
            <a:r>
              <a:rPr lang="en-US" sz="2400" dirty="0" smtClean="0">
                <a:latin typeface="Arial" charset="0"/>
              </a:rPr>
              <a:t>launched – with strengthened support for </a:t>
            </a:r>
            <a:r>
              <a:rPr lang="en-US" sz="2400" b="1" dirty="0" smtClean="0">
                <a:latin typeface="Arial" charset="0"/>
              </a:rPr>
              <a:t>Black - Industrialists and Economic </a:t>
            </a:r>
            <a:r>
              <a:rPr lang="en-US" sz="2400" b="1" dirty="0" err="1" smtClean="0">
                <a:latin typeface="Arial" charset="0"/>
              </a:rPr>
              <a:t>Transforamtion</a:t>
            </a:r>
            <a:r>
              <a:rPr lang="en-US" sz="2400" b="1" dirty="0" smtClean="0">
                <a:latin typeface="Arial" charset="0"/>
              </a:rPr>
              <a:t> </a:t>
            </a:r>
            <a:r>
              <a:rPr lang="en-US" sz="2400" dirty="0" smtClean="0">
                <a:latin typeface="Arial" charset="0"/>
              </a:rPr>
              <a:t>to grow productive sectors such as Agriculture, Manufacturing and Mining.</a:t>
            </a:r>
          </a:p>
          <a:p>
            <a:pPr lvl="2" indent="-342900" algn="just">
              <a:lnSpc>
                <a:spcPct val="80000"/>
              </a:lnSpc>
              <a:buClr>
                <a:srgbClr val="FF3300"/>
              </a:buClr>
              <a:buFont typeface="Wingdings" panose="05000000000000000000" pitchFamily="2" charset="2"/>
              <a:buChar char="q"/>
            </a:pPr>
            <a:endParaRPr lang="en-US" sz="2400" dirty="0" smtClean="0">
              <a:latin typeface="Arial" charset="0"/>
            </a:endParaRPr>
          </a:p>
          <a:p>
            <a:pPr lvl="2" indent="-342900" algn="just">
              <a:lnSpc>
                <a:spcPct val="80000"/>
              </a:lnSpc>
              <a:buClr>
                <a:srgbClr val="FF3300"/>
              </a:buClr>
              <a:buFont typeface="Wingdings" panose="05000000000000000000" pitchFamily="2" charset="2"/>
              <a:buChar char="q"/>
            </a:pPr>
            <a:r>
              <a:rPr lang="en-US" sz="2400" b="1" dirty="0" smtClean="0">
                <a:latin typeface="Arial" charset="0"/>
              </a:rPr>
              <a:t>6 Industrial Parks </a:t>
            </a:r>
            <a:r>
              <a:rPr lang="en-US" sz="2400" dirty="0" smtClean="0">
                <a:latin typeface="Arial" charset="0"/>
              </a:rPr>
              <a:t>were approved for refurbishment.</a:t>
            </a:r>
          </a:p>
          <a:p>
            <a:pPr marL="59436" lvl="2" indent="0" algn="just">
              <a:lnSpc>
                <a:spcPct val="80000"/>
              </a:lnSpc>
              <a:buClr>
                <a:srgbClr val="FF3300"/>
              </a:buClr>
              <a:buNone/>
            </a:pPr>
            <a:endParaRPr lang="en-US" sz="2400" dirty="0" smtClean="0">
              <a:latin typeface="Arial" charset="0"/>
            </a:endParaRPr>
          </a:p>
          <a:p>
            <a:pPr lvl="2" indent="-342900" algn="just">
              <a:lnSpc>
                <a:spcPct val="80000"/>
              </a:lnSpc>
              <a:buClr>
                <a:srgbClr val="FF3300"/>
              </a:buClr>
              <a:buFont typeface="Wingdings" panose="05000000000000000000" pitchFamily="2" charset="2"/>
              <a:buChar char="q"/>
            </a:pPr>
            <a:r>
              <a:rPr lang="en-US" sz="2400" b="1" dirty="0" smtClean="0">
                <a:latin typeface="Arial" charset="0"/>
              </a:rPr>
              <a:t>Equity Equivalent Investment </a:t>
            </a:r>
            <a:r>
              <a:rPr lang="en-US" sz="2400" b="1" dirty="0" err="1" smtClean="0">
                <a:latin typeface="Arial" charset="0"/>
              </a:rPr>
              <a:t>Programme</a:t>
            </a:r>
            <a:r>
              <a:rPr lang="en-US" sz="2400" b="1" dirty="0" smtClean="0">
                <a:latin typeface="Arial" charset="0"/>
              </a:rPr>
              <a:t> </a:t>
            </a:r>
            <a:r>
              <a:rPr lang="en-US" sz="2400" dirty="0" smtClean="0">
                <a:latin typeface="Arial" charset="0"/>
              </a:rPr>
              <a:t>is ensuring skills development, enterprise development and research, leading to the creation of 241 job opportunities.</a:t>
            </a:r>
            <a:endParaRPr lang="en-US" sz="2400" b="1" dirty="0" smtClean="0">
              <a:latin typeface="Arial" charset="0"/>
            </a:endParaRPr>
          </a:p>
          <a:p>
            <a:pPr lvl="3" indent="-342900" algn="just">
              <a:lnSpc>
                <a:spcPct val="80000"/>
              </a:lnSpc>
              <a:buClr>
                <a:srgbClr val="FF3300"/>
              </a:buClr>
              <a:buFont typeface="Wingdings" panose="05000000000000000000" pitchFamily="2" charset="2"/>
              <a:buChar char="q"/>
            </a:pPr>
            <a:endParaRPr lang="en-US" sz="2400" b="1" dirty="0" smtClean="0">
              <a:latin typeface="Arial" charset="0"/>
            </a:endParaRPr>
          </a:p>
          <a:p>
            <a:pPr marL="361950" indent="-361950" algn="just">
              <a:lnSpc>
                <a:spcPct val="80000"/>
              </a:lnSpc>
              <a:buClr>
                <a:srgbClr val="FF3300"/>
              </a:buClr>
              <a:buFont typeface="Wingdings" panose="05000000000000000000" pitchFamily="2" charset="2"/>
              <a:buChar char="q"/>
            </a:pPr>
            <a:endParaRPr lang="en-US" sz="2400" dirty="0" smtClean="0">
              <a:latin typeface="Arial" charset="0"/>
            </a:endParaRPr>
          </a:p>
          <a:p>
            <a:pPr>
              <a:lnSpc>
                <a:spcPct val="80000"/>
              </a:lnSpc>
              <a:buClr>
                <a:srgbClr val="FF3300"/>
              </a:buClr>
              <a:buFont typeface="Wingdings" panose="05000000000000000000" pitchFamily="2" charset="2"/>
              <a:buChar char="q"/>
            </a:pPr>
            <a:endParaRPr lang="en-US" sz="2400" dirty="0">
              <a:latin typeface="Arial" charset="0"/>
            </a:endParaRPr>
          </a:p>
        </p:txBody>
      </p:sp>
      <p:sp>
        <p:nvSpPr>
          <p:cNvPr id="7"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2820265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Administration &amp; Co-ordination</a:t>
            </a:r>
            <a:endParaRPr lang="en-ZA" dirty="0"/>
          </a:p>
        </p:txBody>
      </p:sp>
      <p:sp>
        <p:nvSpPr>
          <p:cNvPr id="6" name="Rectangle 5"/>
          <p:cNvSpPr/>
          <p:nvPr/>
        </p:nvSpPr>
        <p:spPr>
          <a:xfrm>
            <a:off x="188856" y="6040145"/>
            <a:ext cx="89551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 5: Promote a professional, ethical, dynamic and competitive and customer–focused working environment that ensures effective and efficient  services delivery</a:t>
            </a:r>
          </a:p>
        </p:txBody>
      </p:sp>
      <p:sp>
        <p:nvSpPr>
          <p:cNvPr id="26"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3" name="Rectangle 2"/>
          <p:cNvSpPr/>
          <p:nvPr/>
        </p:nvSpPr>
        <p:spPr>
          <a:xfrm>
            <a:off x="2380427" y="3789040"/>
            <a:ext cx="4572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Arial Narrow"/>
                <a:ea typeface="Calibri"/>
                <a:cs typeface="Arial"/>
              </a:rPr>
              <a:t>the </a:t>
            </a:r>
            <a:r>
              <a:rPr kumimoji="0" lang="en-ZA" sz="1800" b="1" i="0" u="none" strike="noStrike" kern="1200" cap="none" spc="0" normalizeH="0" baseline="0" noProof="0" dirty="0" err="1">
                <a:ln>
                  <a:noFill/>
                </a:ln>
                <a:solidFill>
                  <a:srgbClr val="000000"/>
                </a:solidFill>
                <a:effectLst/>
                <a:uLnTx/>
                <a:uFillTx/>
                <a:latin typeface="Arial Narrow"/>
                <a:ea typeface="Calibri"/>
                <a:cs typeface="Arial"/>
              </a:rPr>
              <a:t>dti</a:t>
            </a:r>
            <a:r>
              <a:rPr kumimoji="0" lang="en-ZA" sz="1800" b="0" i="0" u="none" strike="noStrike" kern="1200" cap="none" spc="0" normalizeH="0" baseline="0" noProof="0" dirty="0">
                <a:ln>
                  <a:noFill/>
                </a:ln>
                <a:solidFill>
                  <a:srgbClr val="000000"/>
                </a:solidFill>
                <a:effectLst/>
                <a:uLnTx/>
                <a:uFillTx/>
                <a:latin typeface="Arial Narrow"/>
                <a:ea typeface="Calibri"/>
                <a:cs typeface="Arial"/>
              </a:rPr>
              <a:t> won big at the National </a:t>
            </a:r>
            <a:r>
              <a:rPr kumimoji="0" lang="en-ZA" sz="1800" b="0" i="0" u="none" strike="noStrike" kern="1200" cap="none" spc="0" normalizeH="0" baseline="0" noProof="0" dirty="0" err="1">
                <a:ln>
                  <a:noFill/>
                </a:ln>
                <a:solidFill>
                  <a:srgbClr val="000000"/>
                </a:solidFill>
                <a:effectLst/>
                <a:uLnTx/>
                <a:uFillTx/>
                <a:latin typeface="Arial Narrow"/>
                <a:ea typeface="Calibri"/>
                <a:cs typeface="Arial"/>
              </a:rPr>
              <a:t>Batho</a:t>
            </a:r>
            <a:r>
              <a:rPr kumimoji="0" lang="en-ZA" sz="1800" b="0" i="0" u="none" strike="noStrike" kern="1200" cap="none" spc="0" normalizeH="0" baseline="0" noProof="0" dirty="0">
                <a:ln>
                  <a:noFill/>
                </a:ln>
                <a:solidFill>
                  <a:srgbClr val="000000"/>
                </a:solidFill>
                <a:effectLst/>
                <a:uLnTx/>
                <a:uFillTx/>
                <a:latin typeface="Arial Narrow"/>
                <a:ea typeface="Calibri"/>
                <a:cs typeface="Arial"/>
              </a:rPr>
              <a:t> Pele Excellence Awards, with the Director General receiving the Silver awards in the Best Director </a:t>
            </a:r>
            <a:r>
              <a:rPr kumimoji="0" lang="en-ZA" sz="1800" b="0" i="0" u="none" strike="noStrike" kern="1200" cap="none" spc="0" normalizeH="0" baseline="0" noProof="0" dirty="0" smtClean="0">
                <a:ln>
                  <a:noFill/>
                </a:ln>
                <a:solidFill>
                  <a:srgbClr val="000000"/>
                </a:solidFill>
                <a:effectLst/>
                <a:uLnTx/>
                <a:uFillTx/>
                <a:latin typeface="Arial Narrow"/>
                <a:ea typeface="Calibri"/>
                <a:cs typeface="Arial"/>
              </a:rPr>
              <a:t>-General </a:t>
            </a:r>
            <a:r>
              <a:rPr kumimoji="0" lang="en-ZA" sz="1800" b="0" i="0" u="none" strike="noStrike" kern="1200" cap="none" spc="0" normalizeH="0" baseline="0" noProof="0" dirty="0">
                <a:ln>
                  <a:noFill/>
                </a:ln>
                <a:solidFill>
                  <a:srgbClr val="000000"/>
                </a:solidFill>
                <a:effectLst/>
                <a:uLnTx/>
                <a:uFillTx/>
                <a:latin typeface="Arial Narrow"/>
                <a:ea typeface="Calibri"/>
                <a:cs typeface="Arial"/>
              </a:rPr>
              <a:t>of a National Department</a:t>
            </a:r>
            <a:r>
              <a:rPr kumimoji="0" lang="en-ZA" sz="1400" b="0" i="0" u="none" strike="noStrike" kern="1200" cap="none" spc="0" normalizeH="0" baseline="0" noProof="0" dirty="0">
                <a:ln>
                  <a:noFill/>
                </a:ln>
                <a:solidFill>
                  <a:srgbClr val="000000"/>
                </a:solidFill>
                <a:effectLst/>
                <a:uLnTx/>
                <a:uFillTx/>
                <a:latin typeface="Arial Narrow"/>
                <a:ea typeface="Calibri"/>
                <a:cs typeface="Arial"/>
              </a:rPr>
              <a:t> </a:t>
            </a:r>
            <a:endParaRPr kumimoji="0" lang="en-ZA" sz="18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590317"/>
            <a:ext cx="6912768" cy="3198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0364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Administration &amp; Co-ordination</a:t>
            </a:r>
            <a:endParaRPr lang="en-ZA" dirty="0"/>
          </a:p>
        </p:txBody>
      </p:sp>
      <p:sp>
        <p:nvSpPr>
          <p:cNvPr id="6" name="Rectangle 5"/>
          <p:cNvSpPr/>
          <p:nvPr/>
        </p:nvSpPr>
        <p:spPr>
          <a:xfrm>
            <a:off x="188856" y="6040145"/>
            <a:ext cx="89551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lumMod val="65000"/>
                    <a:lumOff val="35000"/>
                  </a:srgbClr>
                </a:solidFill>
                <a:effectLst/>
                <a:uLnTx/>
                <a:uFillTx/>
                <a:latin typeface="Segoe UI" panose="020B0502040204020203" pitchFamily="34" charset="0"/>
                <a:ea typeface="Segoe UI" panose="020B0502040204020203" pitchFamily="34" charset="0"/>
                <a:cs typeface="Segoe UI" panose="020B0502040204020203" pitchFamily="34" charset="0"/>
              </a:rPr>
              <a:t>SG 5: Promote a professional, ethical, dynamic and competitive and customer–focused working environment that ensures effective and efficient  services delivery</a:t>
            </a:r>
          </a:p>
        </p:txBody>
      </p:sp>
      <p:sp>
        <p:nvSpPr>
          <p:cNvPr id="26"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3" name="Rectangle 2"/>
          <p:cNvSpPr/>
          <p:nvPr/>
        </p:nvSpPr>
        <p:spPr>
          <a:xfrm>
            <a:off x="2380427" y="3789040"/>
            <a:ext cx="4572000" cy="147732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a:t>
            </a:r>
            <a:r>
              <a:rPr kumimoji="0" lang="en-ZA" sz="18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dti</a:t>
            </a:r>
            <a:r>
              <a:rPr kumimoji="0" lang="en-ZA"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hosted the 4</a:t>
            </a:r>
            <a:r>
              <a:rPr kumimoji="0" lang="en-ZA" sz="18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th</a:t>
            </a:r>
            <a:r>
              <a:rPr kumimoji="0" lang="en-ZA"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annual edition of the South African premier Business Awards under the theme “rewarding Business Excellence</a:t>
            </a:r>
            <a:r>
              <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908223"/>
            <a:ext cx="2056899" cy="2432685"/>
          </a:xfrm>
          <a:prstGeom prst="rect">
            <a:avLst/>
          </a:prstGeom>
          <a:noFill/>
          <a:ln>
            <a:no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9160" y="946847"/>
            <a:ext cx="1365250" cy="243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960" y="958823"/>
            <a:ext cx="1384300" cy="243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24128" y="922614"/>
            <a:ext cx="3043164" cy="2505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8952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3300"/>
                </a:solidFill>
                <a:effectLst>
                  <a:outerShdw blurRad="38100" dist="38100" dir="2700000" algn="tl">
                    <a:srgbClr val="000000">
                      <a:alpha val="43137"/>
                    </a:srgbClr>
                  </a:outerShdw>
                </a:effectLst>
                <a:latin typeface="Arial" pitchFamily="34" charset="0"/>
                <a:cs typeface="Arial" pitchFamily="34" charset="0"/>
              </a:rPr>
              <a:t>Financial </a:t>
            </a:r>
            <a:r>
              <a:rPr lang="en-US"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Performance</a:t>
            </a:r>
            <a:endParaRPr lang="en-ZA" dirty="0"/>
          </a:p>
        </p:txBody>
      </p:sp>
      <p:sp>
        <p:nvSpPr>
          <p:cNvPr id="3" name="Text Placeholder 2"/>
          <p:cNvSpPr>
            <a:spLocks noGrp="1"/>
          </p:cNvSpPr>
          <p:nvPr>
            <p:ph type="body" idx="1"/>
          </p:nvPr>
        </p:nvSpPr>
        <p:spPr/>
        <p:txBody>
          <a:bodyPr/>
          <a:lstStyle/>
          <a:p>
            <a:r>
              <a:rPr lang="en-ZA" dirty="0" smtClean="0"/>
              <a:t>Annual 2016/17</a:t>
            </a:r>
            <a:endParaRPr lang="en-ZA" dirty="0"/>
          </a:p>
        </p:txBody>
      </p:sp>
      <p:sp>
        <p:nvSpPr>
          <p:cNvPr id="5"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42</a:t>
            </a:fld>
            <a:endParaRPr lang="en-ZA" dirty="0"/>
          </a:p>
        </p:txBody>
      </p:sp>
    </p:spTree>
    <p:extLst>
      <p:ext uri="{BB962C8B-B14F-4D97-AF65-F5344CB8AC3E}">
        <p14:creationId xmlns:p14="http://schemas.microsoft.com/office/powerpoint/2010/main" xmlns="" val="803921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640960" cy="5184576"/>
          </a:xfrm>
        </p:spPr>
        <p:txBody>
          <a:bodyPr>
            <a:normAutofit/>
          </a:bodyPr>
          <a:lstStyle/>
          <a:p>
            <a:pPr algn="just">
              <a:buFont typeface="Wingdings" panose="05000000000000000000" pitchFamily="2" charset="2"/>
              <a:buChar char="q"/>
            </a:pPr>
            <a:r>
              <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rPr>
              <a:t>During the </a:t>
            </a:r>
            <a:r>
              <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2016/17 </a:t>
            </a:r>
            <a:r>
              <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rPr>
              <a:t>financial year, the department </a:t>
            </a:r>
            <a:r>
              <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spent 99.62</a:t>
            </a:r>
            <a:r>
              <a:rPr lang="en-ZA" sz="1800" b="0" dirty="0" smtClean="0">
                <a:latin typeface="Arial" panose="020B0604020202020204" pitchFamily="34" charset="0"/>
                <a:ea typeface="Segoe UI" panose="020B0502040204020203" pitchFamily="34" charset="0"/>
                <a:cs typeface="Arial" panose="020B0604020202020204" pitchFamily="34" charset="0"/>
              </a:rPr>
              <a:t>% </a:t>
            </a:r>
            <a:r>
              <a:rPr lang="en-ZA" sz="1800" b="0" dirty="0">
                <a:latin typeface="Arial" panose="020B0604020202020204" pitchFamily="34" charset="0"/>
                <a:ea typeface="Segoe UI" panose="020B0502040204020203" pitchFamily="34" charset="0"/>
                <a:cs typeface="Arial" panose="020B0604020202020204" pitchFamily="34" charset="0"/>
              </a:rPr>
              <a:t>of its allocated budget </a:t>
            </a:r>
            <a:r>
              <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rPr>
              <a:t>of </a:t>
            </a:r>
            <a:r>
              <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R10.3 billion.</a:t>
            </a:r>
          </a:p>
          <a:p>
            <a:pPr>
              <a:spcBef>
                <a:spcPts val="0"/>
              </a:spcBef>
              <a:buFont typeface="Arial" panose="020B0604020202020204" pitchFamily="34" charset="0"/>
              <a:buChar char="•"/>
            </a:pPr>
            <a:endPar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indent="-285750" algn="just">
              <a:buFont typeface="Wingdings" panose="05000000000000000000" pitchFamily="2" charset="2"/>
              <a:buChar char="q"/>
            </a:pPr>
            <a:r>
              <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This spending pattern should be considered in the context of the Departmental cost drivers, comprising of:</a:t>
            </a:r>
          </a:p>
          <a:p>
            <a:pPr marL="685800" indent="-288925" algn="just">
              <a:buFont typeface="Wingdings" panose="05000000000000000000" pitchFamily="2" charset="2"/>
              <a:buChar char="§"/>
            </a:pPr>
            <a:r>
              <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75.03% or R7.7 billion transferred to beneficiaries across the various incentive scheme programmes.</a:t>
            </a:r>
          </a:p>
          <a:p>
            <a:pPr marL="685800" indent="-288925" algn="just">
              <a:buFont typeface="Wingdings" panose="05000000000000000000" pitchFamily="2" charset="2"/>
              <a:buChar char="§"/>
            </a:pPr>
            <a:r>
              <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10.17% or R1 billion to other transfer payments – comprising of departmental agencies, </a:t>
            </a:r>
            <a:r>
              <a:rPr lang="en-US" sz="1800" b="0" dirty="0">
                <a:solidFill>
                  <a:srgbClr val="000000"/>
                </a:solidFill>
                <a:latin typeface="Arial" panose="020B0604020202020204" pitchFamily="34" charset="0"/>
                <a:ea typeface="Segoe UI" panose="020B0502040204020203" pitchFamily="34" charset="0"/>
                <a:cs typeface="Arial" panose="020B0604020202020204" pitchFamily="34" charset="0"/>
              </a:rPr>
              <a:t>foreign governments and international </a:t>
            </a:r>
            <a:r>
              <a:rPr lang="en-US"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organisations, and others. </a:t>
            </a:r>
            <a:endPar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685800" indent="-288925" algn="just">
              <a:buFont typeface="Wingdings" panose="05000000000000000000" pitchFamily="2" charset="2"/>
              <a:buChar char="§"/>
            </a:pPr>
            <a:r>
              <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The remaining 14.80% was utilised for operational expenditure.</a:t>
            </a:r>
          </a:p>
          <a:p>
            <a:pPr>
              <a:buFont typeface="Wingdings" panose="05000000000000000000" pitchFamily="2" charset="2"/>
              <a:buChar char="§"/>
            </a:pPr>
            <a:endPar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endPar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0" indent="0">
              <a:buNone/>
            </a:pPr>
            <a:endParaRPr lang="en-ZA"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endPar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endParaRPr lang="en-ZA" sz="1800" b="0" dirty="0">
              <a:latin typeface="Arial" panose="020B0604020202020204" pitchFamily="34" charset="0"/>
              <a:ea typeface="Segoe UI" panose="020B0502040204020203" pitchFamily="34" charset="0"/>
              <a:cs typeface="Arial" panose="020B0604020202020204" pitchFamily="34" charset="0"/>
            </a:endParaRPr>
          </a:p>
        </p:txBody>
      </p:sp>
      <p:sp>
        <p:nvSpPr>
          <p:cNvPr id="6" name="Rectangle 2"/>
          <p:cNvSpPr txBox="1">
            <a:spLocks noChangeArrowheads="1"/>
          </p:cNvSpPr>
          <p:nvPr/>
        </p:nvSpPr>
        <p:spPr>
          <a:xfrm>
            <a:off x="11250" y="0"/>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financial results OVERVIEW:   2016/17</a:t>
            </a:r>
            <a:endParaRPr lang="en-US" b="1" dirty="0">
              <a:ln w="11430"/>
              <a:solidFill>
                <a:schemeClr val="bg1"/>
              </a:solidFill>
            </a:endParaRPr>
          </a:p>
        </p:txBody>
      </p:sp>
      <p:sp>
        <p:nvSpPr>
          <p:cNvPr id="5"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43</a:t>
            </a:fld>
            <a:endParaRPr lang="en-ZA" dirty="0"/>
          </a:p>
        </p:txBody>
      </p:sp>
    </p:spTree>
    <p:extLst>
      <p:ext uri="{BB962C8B-B14F-4D97-AF65-F5344CB8AC3E}">
        <p14:creationId xmlns:p14="http://schemas.microsoft.com/office/powerpoint/2010/main" xmlns="" val="25110095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4182897653"/>
              </p:ext>
            </p:extLst>
          </p:nvPr>
        </p:nvGraphicFramePr>
        <p:xfrm>
          <a:off x="755576" y="1124743"/>
          <a:ext cx="7776864" cy="316835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755576" y="4480355"/>
            <a:ext cx="7848872" cy="1077218"/>
          </a:xfrm>
          <a:prstGeom prst="rect">
            <a:avLst/>
          </a:prstGeom>
          <a:solidFill>
            <a:schemeClr val="accent2"/>
          </a:solidFill>
        </p:spPr>
        <p:txBody>
          <a:bodyPr wrap="square">
            <a:spAutoFit/>
          </a:bodyPr>
          <a:lstStyle/>
          <a:p>
            <a:pPr algn="just"/>
            <a:r>
              <a:rPr lang="en-ZA"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As depicted in the graph above, there has been consistency in the spending pattern of the department against its budgetary allocation over the past five years, where the under-spending has been </a:t>
            </a:r>
            <a:r>
              <a:rPr lang="en-ZA"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below </a:t>
            </a:r>
            <a:r>
              <a:rPr lang="en-ZA"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2% of the allocated budget for each specific year.</a:t>
            </a:r>
          </a:p>
        </p:txBody>
      </p:sp>
      <p:sp>
        <p:nvSpPr>
          <p:cNvPr id="2" name="Title 1"/>
          <p:cNvSpPr>
            <a:spLocks noGrp="1"/>
          </p:cNvSpPr>
          <p:nvPr>
            <p:ph type="title"/>
          </p:nvPr>
        </p:nvSpPr>
        <p:spPr/>
        <p:txBody>
          <a:bodyPr/>
          <a:lstStyle/>
          <a:p>
            <a:endParaRPr lang="en-ZA" dirty="0"/>
          </a:p>
        </p:txBody>
      </p:sp>
      <p:sp>
        <p:nvSpPr>
          <p:cNvPr id="9" name="Rectangle 2"/>
          <p:cNvSpPr txBox="1">
            <a:spLocks noChangeArrowheads="1"/>
          </p:cNvSpPr>
          <p:nvPr/>
        </p:nvSpPr>
        <p:spPr>
          <a:xfrm>
            <a:off x="11250" y="0"/>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financial results OVERVIEW:   2016/17 …</a:t>
            </a:r>
            <a:r>
              <a:rPr lang="en-ZA"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CONT</a:t>
            </a:r>
            <a:endParaRPr lang="en-US" b="1" dirty="0">
              <a:ln w="11430"/>
              <a:solidFill>
                <a:schemeClr val="bg1"/>
              </a:solidFill>
            </a:endParaRPr>
          </a:p>
        </p:txBody>
      </p:sp>
      <p:sp>
        <p:nvSpPr>
          <p:cNvPr id="10"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44</a:t>
            </a:fld>
            <a:endParaRPr lang="en-ZA" dirty="0"/>
          </a:p>
        </p:txBody>
      </p:sp>
    </p:spTree>
    <p:extLst>
      <p:ext uri="{BB962C8B-B14F-4D97-AF65-F5344CB8AC3E}">
        <p14:creationId xmlns:p14="http://schemas.microsoft.com/office/powerpoint/2010/main" xmlns="" val="1746561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effectLst>
                  <a:outerShdw blurRad="38100" dist="38100" dir="2700000" algn="tl">
                    <a:srgbClr val="000000">
                      <a:alpha val="43137"/>
                    </a:srgbClr>
                  </a:outerShdw>
                </a:effectLst>
                <a:latin typeface="Arial" pitchFamily="34" charset="0"/>
                <a:cs typeface="Arial" pitchFamily="34" charset="0"/>
              </a:rPr>
              <a:t/>
            </a:r>
            <a:br>
              <a:rPr lang="en-ZA" b="1" dirty="0" smtClean="0">
                <a:effectLst>
                  <a:outerShdw blurRad="38100" dist="38100" dir="2700000" algn="tl">
                    <a:srgbClr val="000000">
                      <a:alpha val="43137"/>
                    </a:srgbClr>
                  </a:outerShdw>
                </a:effectLst>
                <a:latin typeface="Arial" pitchFamily="34" charset="0"/>
                <a:cs typeface="Arial" pitchFamily="34" charset="0"/>
              </a:rPr>
            </a:br>
            <a:r>
              <a:rPr lang="en-ZA" b="1" dirty="0" smtClean="0">
                <a:effectLst>
                  <a:outerShdw blurRad="38100" dist="38100" dir="2700000" algn="tl">
                    <a:srgbClr val="000000">
                      <a:alpha val="43137"/>
                    </a:srgbClr>
                  </a:outerShdw>
                </a:effectLst>
                <a:latin typeface="Arial" pitchFamily="34" charset="0"/>
                <a:cs typeface="Arial" pitchFamily="34" charset="0"/>
              </a:rPr>
              <a:t>financial </a:t>
            </a:r>
            <a:r>
              <a:rPr lang="en-ZA" b="1" dirty="0">
                <a:effectLst>
                  <a:outerShdw blurRad="38100" dist="38100" dir="2700000" algn="tl">
                    <a:srgbClr val="000000">
                      <a:alpha val="43137"/>
                    </a:srgbClr>
                  </a:outerShdw>
                </a:effectLst>
                <a:latin typeface="Arial" pitchFamily="34" charset="0"/>
                <a:cs typeface="Arial" pitchFamily="34" charset="0"/>
              </a:rPr>
              <a:t>results OVERVIEW:   2016/17 …</a:t>
            </a:r>
            <a:r>
              <a:rPr lang="en-ZA" sz="2000" b="1" dirty="0">
                <a:effectLst>
                  <a:outerShdw blurRad="38100" dist="38100" dir="2700000" algn="tl">
                    <a:srgbClr val="000000">
                      <a:alpha val="43137"/>
                    </a:srgbClr>
                  </a:outerShdw>
                </a:effectLst>
                <a:latin typeface="Arial" pitchFamily="34" charset="0"/>
                <a:cs typeface="Arial" pitchFamily="34" charset="0"/>
              </a:rPr>
              <a:t>CONT</a:t>
            </a:r>
            <a:r>
              <a:rPr lang="en-US" b="1" dirty="0">
                <a:ln w="11430"/>
              </a:rPr>
              <a:t/>
            </a:r>
            <a:br>
              <a:rPr lang="en-US" b="1" dirty="0">
                <a:ln w="1143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575726213"/>
              </p:ext>
            </p:extLst>
          </p:nvPr>
        </p:nvGraphicFramePr>
        <p:xfrm>
          <a:off x="251521" y="836712"/>
          <a:ext cx="8352927" cy="3695241"/>
        </p:xfrm>
        <a:graphic>
          <a:graphicData uri="http://schemas.openxmlformats.org/drawingml/2006/table">
            <a:tbl>
              <a:tblPr>
                <a:tableStyleId>{5C22544A-7EE6-4342-B048-85BDC9FD1C3A}</a:tableStyleId>
              </a:tblPr>
              <a:tblGrid>
                <a:gridCol w="280770">
                  <a:extLst>
                    <a:ext uri="{9D8B030D-6E8A-4147-A177-3AD203B41FA5}">
                      <a16:colId xmlns="" xmlns:a16="http://schemas.microsoft.com/office/drawing/2014/main" val="4244178017"/>
                    </a:ext>
                  </a:extLst>
                </a:gridCol>
                <a:gridCol w="3553361">
                  <a:extLst>
                    <a:ext uri="{9D8B030D-6E8A-4147-A177-3AD203B41FA5}">
                      <a16:colId xmlns="" xmlns:a16="http://schemas.microsoft.com/office/drawing/2014/main" val="3388935939"/>
                    </a:ext>
                  </a:extLst>
                </a:gridCol>
                <a:gridCol w="1026999">
                  <a:extLst>
                    <a:ext uri="{9D8B030D-6E8A-4147-A177-3AD203B41FA5}">
                      <a16:colId xmlns="" xmlns:a16="http://schemas.microsoft.com/office/drawing/2014/main" val="1467136906"/>
                    </a:ext>
                  </a:extLst>
                </a:gridCol>
                <a:gridCol w="1163933">
                  <a:extLst>
                    <a:ext uri="{9D8B030D-6E8A-4147-A177-3AD203B41FA5}">
                      <a16:colId xmlns="" xmlns:a16="http://schemas.microsoft.com/office/drawing/2014/main" val="2618515948"/>
                    </a:ext>
                  </a:extLst>
                </a:gridCol>
                <a:gridCol w="1103728">
                  <a:extLst>
                    <a:ext uri="{9D8B030D-6E8A-4147-A177-3AD203B41FA5}">
                      <a16:colId xmlns="" xmlns:a16="http://schemas.microsoft.com/office/drawing/2014/main" val="4194125328"/>
                    </a:ext>
                  </a:extLst>
                </a:gridCol>
                <a:gridCol w="1224136">
                  <a:extLst>
                    <a:ext uri="{9D8B030D-6E8A-4147-A177-3AD203B41FA5}">
                      <a16:colId xmlns="" xmlns:a16="http://schemas.microsoft.com/office/drawing/2014/main" val="2606728948"/>
                    </a:ext>
                  </a:extLst>
                </a:gridCol>
              </a:tblGrid>
              <a:tr h="504056">
                <a:tc rowSpan="2" gridSpan="2">
                  <a:txBody>
                    <a:bodyPr/>
                    <a:lstStyle/>
                    <a:p>
                      <a:pPr algn="l" fontAlgn="b"/>
                      <a:r>
                        <a:rPr lang="en-US" sz="1200" b="1" u="none" strike="noStrike" dirty="0" smtClean="0">
                          <a:effectLst/>
                          <a:latin typeface="Arial" panose="020B0604020202020204" pitchFamily="34" charset="0"/>
                          <a:cs typeface="Arial" panose="020B0604020202020204" pitchFamily="34" charset="0"/>
                        </a:rPr>
                        <a:t>Per programme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rowSpan="2" hMerge="1">
                  <a:txBody>
                    <a:bodyPr/>
                    <a:lstStyle/>
                    <a:p>
                      <a:endParaRPr lang="en-US"/>
                    </a:p>
                  </a:txBody>
                  <a:tcPr/>
                </a:tc>
                <a:tc>
                  <a:txBody>
                    <a:bodyPr/>
                    <a:lstStyle/>
                    <a:p>
                      <a:pPr algn="ctr" fontAlgn="t"/>
                      <a:r>
                        <a:rPr lang="en-US" sz="1200" b="1" u="none" strike="noStrike" dirty="0" smtClean="0">
                          <a:effectLst/>
                          <a:latin typeface="Arial" panose="020B0604020202020204" pitchFamily="34" charset="0"/>
                          <a:cs typeface="Arial" panose="020B0604020202020204" pitchFamily="34" charset="0"/>
                        </a:rPr>
                        <a:t> Final appropriation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1200" b="1" u="none" strike="noStrike" dirty="0" smtClean="0">
                          <a:effectLst/>
                          <a:latin typeface="Arial" panose="020B0604020202020204" pitchFamily="34" charset="0"/>
                          <a:cs typeface="Arial" panose="020B0604020202020204" pitchFamily="34" charset="0"/>
                        </a:rPr>
                        <a:t> Actual expenditure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1200" b="1" u="none" strike="noStrike" dirty="0" smtClean="0">
                          <a:effectLst/>
                          <a:latin typeface="Arial" panose="020B0604020202020204" pitchFamily="34" charset="0"/>
                          <a:cs typeface="Arial" panose="020B0604020202020204" pitchFamily="34" charset="0"/>
                        </a:rPr>
                        <a:t> Variance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b"/>
                      <a:r>
                        <a:rPr lang="en-US" sz="1200" b="1" u="none" strike="noStrike" dirty="0" smtClean="0">
                          <a:effectLst/>
                          <a:latin typeface="Arial" panose="020B0604020202020204" pitchFamily="34" charset="0"/>
                          <a:cs typeface="Arial" panose="020B0604020202020204" pitchFamily="34" charset="0"/>
                        </a:rPr>
                        <a:t>Expenditure as % of final appropriation</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4082595266"/>
                  </a:ext>
                </a:extLst>
              </a:tr>
              <a:tr h="191943">
                <a:tc gridSpan="2" vMerge="1">
                  <a:txBody>
                    <a:bodyPr/>
                    <a:lstStyle/>
                    <a:p>
                      <a:endParaRPr lang="en-US"/>
                    </a:p>
                  </a:txBody>
                  <a:tcPr/>
                </a:tc>
                <a:tc hMerge="1" vMerge="1">
                  <a:txBody>
                    <a:bodyPr/>
                    <a:lstStyle/>
                    <a:p>
                      <a:endParaRPr lang="en-US"/>
                    </a:p>
                  </a:txBody>
                  <a:tcPr/>
                </a:tc>
                <a:tc>
                  <a:txBody>
                    <a:bodyPr/>
                    <a:lstStyle/>
                    <a:p>
                      <a:pPr algn="ctr" fontAlgn="t"/>
                      <a:r>
                        <a:rPr lang="en-US" sz="1200" b="1" u="none" strike="noStrike" dirty="0">
                          <a:effectLst/>
                          <a:latin typeface="Arial" panose="020B0604020202020204" pitchFamily="34" charset="0"/>
                          <a:cs typeface="Arial" panose="020B0604020202020204" pitchFamily="34" charset="0"/>
                        </a:rPr>
                        <a:t>R'000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1200" b="1" u="none" strike="noStrike">
                          <a:effectLst/>
                          <a:latin typeface="Arial" panose="020B0604020202020204" pitchFamily="34" charset="0"/>
                          <a:cs typeface="Arial" panose="020B0604020202020204" pitchFamily="34" charset="0"/>
                        </a:rPr>
                        <a:t>R'000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1200" b="1" u="none" strike="noStrike">
                          <a:effectLst/>
                          <a:latin typeface="Arial" panose="020B0604020202020204" pitchFamily="34" charset="0"/>
                          <a:cs typeface="Arial" panose="020B0604020202020204" pitchFamily="34" charset="0"/>
                        </a:rPr>
                        <a:t>R'000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 xmlns:a16="http://schemas.microsoft.com/office/drawing/2014/main" val="770599128"/>
                  </a:ext>
                </a:extLst>
              </a:tr>
              <a:tr h="316706">
                <a:tc>
                  <a:txBody>
                    <a:bodyPr/>
                    <a:lstStyle/>
                    <a:p>
                      <a:pPr algn="r" fontAlgn="b"/>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200" i="0" u="sng" strike="noStrike" dirty="0" smtClean="0">
                          <a:solidFill>
                            <a:schemeClr val="tx1"/>
                          </a:solidFill>
                          <a:effectLst/>
                          <a:latin typeface="Arial" panose="020B0604020202020204" pitchFamily="34" charset="0"/>
                          <a:cs typeface="Arial" panose="020B0604020202020204" pitchFamily="34" charset="0"/>
                          <a:hlinkClick r:id="" action="ppaction://hlinkfile"/>
                        </a:rPr>
                        <a:t>Administration</a:t>
                      </a:r>
                      <a:endParaRPr lang="en-US" sz="1200" b="1"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721,505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699,139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22,366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96.9%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3006949367"/>
                  </a:ext>
                </a:extLst>
              </a:tr>
              <a:tr h="316706">
                <a:tc>
                  <a:txBody>
                    <a:bodyPr/>
                    <a:lstStyle/>
                    <a:p>
                      <a:pPr algn="r" fontAlgn="b"/>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200" i="0" u="sng" strike="noStrike" dirty="0" smtClean="0">
                          <a:solidFill>
                            <a:schemeClr val="tx1"/>
                          </a:solidFill>
                          <a:effectLst/>
                          <a:latin typeface="Arial" panose="020B0604020202020204" pitchFamily="34" charset="0"/>
                          <a:cs typeface="Arial" panose="020B0604020202020204" pitchFamily="34" charset="0"/>
                          <a:hlinkClick r:id="" action="ppaction://hlinkfile"/>
                        </a:rPr>
                        <a:t>International Trade and Economic Development</a:t>
                      </a:r>
                      <a:endParaRPr lang="en-US" sz="1200" b="1"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116,070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116,024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46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100.0%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1209677161"/>
                  </a:ext>
                </a:extLst>
              </a:tr>
              <a:tr h="316706">
                <a:tc>
                  <a:txBody>
                    <a:bodyPr/>
                    <a:lstStyle/>
                    <a:p>
                      <a:pPr algn="r" fontAlgn="b"/>
                      <a:r>
                        <a:rPr lang="en-US" sz="1200" u="none" strike="noStrike">
                          <a:effectLst/>
                          <a:latin typeface="Arial" panose="020B0604020202020204" pitchFamily="34" charset="0"/>
                          <a:cs typeface="Arial" panose="020B0604020202020204" pitchFamily="34" charset="0"/>
                        </a:rPr>
                        <a:t>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200" i="0" u="sng" strike="noStrike" dirty="0" smtClean="0">
                          <a:solidFill>
                            <a:schemeClr val="tx1"/>
                          </a:solidFill>
                          <a:effectLst/>
                          <a:latin typeface="Arial" panose="020B0604020202020204" pitchFamily="34" charset="0"/>
                          <a:cs typeface="Arial" panose="020B0604020202020204" pitchFamily="34" charset="0"/>
                          <a:hlinkClick r:id="" action="ppaction://hlinkfile"/>
                        </a:rPr>
                        <a:t>Special Economic Zones and Economic Transformation</a:t>
                      </a:r>
                      <a:endParaRPr lang="en-US" sz="1200" b="1"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112,492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97,589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14,903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86.8%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4171033213"/>
                  </a:ext>
                </a:extLst>
              </a:tr>
              <a:tr h="316706">
                <a:tc>
                  <a:txBody>
                    <a:bodyPr/>
                    <a:lstStyle/>
                    <a:p>
                      <a:pPr algn="r" fontAlgn="b"/>
                      <a:r>
                        <a:rPr lang="en-US" sz="1200" u="none" strike="noStrike">
                          <a:effectLst/>
                          <a:latin typeface="Arial" panose="020B0604020202020204" pitchFamily="34" charset="0"/>
                          <a:cs typeface="Arial" panose="020B0604020202020204" pitchFamily="34" charset="0"/>
                        </a:rPr>
                        <a:t>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200" i="0" u="sng" strike="noStrike" dirty="0" smtClean="0">
                          <a:solidFill>
                            <a:schemeClr val="tx1"/>
                          </a:solidFill>
                          <a:effectLst/>
                          <a:latin typeface="Arial" panose="020B0604020202020204" pitchFamily="34" charset="0"/>
                          <a:cs typeface="Arial" panose="020B0604020202020204" pitchFamily="34" charset="0"/>
                          <a:hlinkClick r:id="" action="ppaction://hlinkfile"/>
                        </a:rPr>
                        <a:t>Industrial Development</a:t>
                      </a:r>
                      <a:endParaRPr lang="en-US" sz="1200" b="1"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1,722,289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1,722,245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44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100.0%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1357070252"/>
                  </a:ext>
                </a:extLst>
              </a:tr>
              <a:tr h="316706">
                <a:tc>
                  <a:txBody>
                    <a:bodyPr/>
                    <a:lstStyle/>
                    <a:p>
                      <a:pPr algn="r" fontAlgn="b"/>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200" i="0" u="sng" strike="noStrike" dirty="0" smtClean="0">
                          <a:solidFill>
                            <a:schemeClr val="tx1"/>
                          </a:solidFill>
                          <a:effectLst/>
                          <a:latin typeface="Arial" panose="020B0604020202020204" pitchFamily="34" charset="0"/>
                          <a:cs typeface="Arial" panose="020B0604020202020204" pitchFamily="34" charset="0"/>
                          <a:hlinkClick r:id="" action="ppaction://hlinkfile"/>
                        </a:rPr>
                        <a:t>Consumer and Corporate Regulation</a:t>
                      </a:r>
                      <a:endParaRPr lang="en-US" sz="1200" b="1"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295,763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295,381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382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99.9%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383155384"/>
                  </a:ext>
                </a:extLst>
              </a:tr>
              <a:tr h="316706">
                <a:tc>
                  <a:txBody>
                    <a:bodyPr/>
                    <a:lstStyle/>
                    <a:p>
                      <a:pPr algn="r" fontAlgn="b"/>
                      <a:r>
                        <a:rPr lang="en-US" sz="1200" u="none" strike="noStrike">
                          <a:effectLst/>
                          <a:latin typeface="Arial" panose="020B0604020202020204" pitchFamily="34" charset="0"/>
                          <a:cs typeface="Arial" panose="020B0604020202020204" pitchFamily="34" charset="0"/>
                        </a:rPr>
                        <a:t>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200" i="0" u="sng" strike="noStrike" dirty="0" smtClean="0">
                          <a:solidFill>
                            <a:schemeClr val="tx1"/>
                          </a:solidFill>
                          <a:effectLst/>
                          <a:latin typeface="Arial" panose="020B0604020202020204" pitchFamily="34" charset="0"/>
                          <a:cs typeface="Arial" panose="020B0604020202020204" pitchFamily="34" charset="0"/>
                          <a:hlinkClick r:id="" action="ppaction://hlinkfile"/>
                        </a:rPr>
                        <a:t>Incentive Development and Administration</a:t>
                      </a:r>
                      <a:endParaRPr lang="en-US" sz="1200" b="1"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6,896,306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6,895,186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1,120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100.0%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2784123400"/>
                  </a:ext>
                </a:extLst>
              </a:tr>
              <a:tr h="316706">
                <a:tc>
                  <a:txBody>
                    <a:bodyPr/>
                    <a:lstStyle/>
                    <a:p>
                      <a:pPr algn="r" fontAlgn="b"/>
                      <a:r>
                        <a:rPr lang="en-US" sz="1200" u="none" strike="noStrike">
                          <a:effectLst/>
                          <a:latin typeface="Arial" panose="020B0604020202020204" pitchFamily="34" charset="0"/>
                          <a:cs typeface="Arial" panose="020B0604020202020204" pitchFamily="34" charset="0"/>
                        </a:rPr>
                        <a:t>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200" i="0" u="sng" strike="noStrike" dirty="0" smtClean="0">
                          <a:solidFill>
                            <a:schemeClr val="tx1"/>
                          </a:solidFill>
                          <a:effectLst/>
                          <a:latin typeface="Arial" panose="020B0604020202020204" pitchFamily="34" charset="0"/>
                          <a:cs typeface="Arial" panose="020B0604020202020204" pitchFamily="34" charset="0"/>
                          <a:hlinkClick r:id="" action="ppaction://hlinkfile"/>
                        </a:rPr>
                        <a:t>Trade Export South Africa</a:t>
                      </a:r>
                      <a:endParaRPr lang="en-US" sz="1200" b="1"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455,836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454,588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1,248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99.7%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3695603017"/>
                  </a:ext>
                </a:extLst>
              </a:tr>
              <a:tr h="293865">
                <a:tc>
                  <a:txBody>
                    <a:bodyPr/>
                    <a:lstStyle/>
                    <a:p>
                      <a:pPr algn="r" fontAlgn="b"/>
                      <a:r>
                        <a:rPr lang="en-US" sz="1200" u="none" strike="noStrike">
                          <a:effectLst/>
                          <a:latin typeface="Arial" panose="020B0604020202020204" pitchFamily="34" charset="0"/>
                          <a:cs typeface="Arial" panose="020B0604020202020204" pitchFamily="34" charset="0"/>
                        </a:rPr>
                        <a:t>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200" i="0" u="sng" strike="noStrike" dirty="0" smtClean="0">
                          <a:solidFill>
                            <a:schemeClr val="tx1"/>
                          </a:solidFill>
                          <a:effectLst/>
                          <a:latin typeface="Arial" panose="020B0604020202020204" pitchFamily="34" charset="0"/>
                          <a:cs typeface="Arial" panose="020B0604020202020204" pitchFamily="34" charset="0"/>
                          <a:hlinkClick r:id="" action="ppaction://hlinkfile"/>
                        </a:rPr>
                        <a:t>Investment South Africa</a:t>
                      </a:r>
                      <a:endParaRPr lang="en-US" sz="1200" b="1"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69,256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a:effectLst/>
                          <a:latin typeface="Arial" panose="020B0604020202020204" pitchFamily="34" charset="0"/>
                          <a:cs typeface="Arial" panose="020B0604020202020204" pitchFamily="34" charset="0"/>
                        </a:rPr>
                        <a:t>          69,244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          12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u="none" strike="noStrike" dirty="0">
                          <a:effectLst/>
                          <a:latin typeface="Arial" panose="020B0604020202020204" pitchFamily="34" charset="0"/>
                          <a:cs typeface="Arial" panose="020B0604020202020204" pitchFamily="34" charset="0"/>
                        </a:rPr>
                        <a:t>100.0%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4201395477"/>
                  </a:ext>
                </a:extLst>
              </a:tr>
              <a:tr h="342826">
                <a:tc gridSpan="2">
                  <a:txBody>
                    <a:bodyPr/>
                    <a:lstStyle/>
                    <a:p>
                      <a:pPr algn="ctr" fontAlgn="b"/>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p>
                      <a:pPr algn="l" fontAlgn="t"/>
                      <a:r>
                        <a:rPr lang="en-US" sz="1200" b="1" u="none" strike="noStrike" dirty="0">
                          <a:effectLst/>
                          <a:latin typeface="Arial" panose="020B0604020202020204" pitchFamily="34" charset="0"/>
                          <a:cs typeface="Arial" panose="020B0604020202020204" pitchFamily="34" charset="0"/>
                        </a:rPr>
                        <a:t>TOTAL</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l" fontAlgn="t"/>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     10,389,517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    10,349,396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    40,121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200" b="1" u="none" strike="noStrike" dirty="0">
                          <a:effectLst/>
                          <a:latin typeface="Arial" panose="020B0604020202020204" pitchFamily="34" charset="0"/>
                          <a:cs typeface="Arial" panose="020B0604020202020204" pitchFamily="34" charset="0"/>
                        </a:rPr>
                        <a:t>99.6%</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733856555"/>
                  </a:ext>
                </a:extLst>
              </a:tr>
            </a:tbl>
          </a:graphicData>
        </a:graphic>
      </p:graphicFrame>
      <p:sp>
        <p:nvSpPr>
          <p:cNvPr id="4"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37747674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8647" y="1705597"/>
            <a:ext cx="5650992" cy="1207509"/>
          </a:xfrm>
        </p:spPr>
        <p:txBody>
          <a:bodyPr/>
          <a:lstStyle/>
          <a:p>
            <a:r>
              <a:rPr lang="en-US"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AUDIT OUTCOME</a:t>
            </a:r>
            <a:endParaRPr lang="en-ZA" dirty="0"/>
          </a:p>
        </p:txBody>
      </p:sp>
      <p:sp>
        <p:nvSpPr>
          <p:cNvPr id="3" name="Text Placeholder 2"/>
          <p:cNvSpPr>
            <a:spLocks noGrp="1"/>
          </p:cNvSpPr>
          <p:nvPr>
            <p:ph type="body" idx="1"/>
          </p:nvPr>
        </p:nvSpPr>
        <p:spPr/>
        <p:txBody>
          <a:bodyPr/>
          <a:lstStyle/>
          <a:p>
            <a:r>
              <a:rPr lang="en-ZA" dirty="0" smtClean="0"/>
              <a:t>Annual 2016/17</a:t>
            </a:r>
            <a:endParaRPr lang="en-ZA" dirty="0"/>
          </a:p>
        </p:txBody>
      </p:sp>
      <p:sp>
        <p:nvSpPr>
          <p:cNvPr id="5"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46</a:t>
            </a:fld>
            <a:endParaRPr lang="en-ZA" dirty="0"/>
          </a:p>
        </p:txBody>
      </p:sp>
    </p:spTree>
    <p:extLst>
      <p:ext uri="{BB962C8B-B14F-4D97-AF65-F5344CB8AC3E}">
        <p14:creationId xmlns:p14="http://schemas.microsoft.com/office/powerpoint/2010/main" xmlns="" val="2764348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1" y="0"/>
            <a:ext cx="9132749" cy="548680"/>
          </a:xfrm>
        </p:spPr>
        <p:txBody>
          <a:bodyPr/>
          <a:lstStyle/>
          <a:p>
            <a:r>
              <a:rPr lang="en-ZA" dirty="0" smtClean="0"/>
              <a:t>Audit </a:t>
            </a:r>
            <a:r>
              <a:rPr lang="en-ZA" dirty="0" err="1" smtClean="0"/>
              <a:t>reporT</a:t>
            </a:r>
            <a:endParaRPr lang="en-ZA" dirty="0"/>
          </a:p>
        </p:txBody>
      </p:sp>
      <p:sp>
        <p:nvSpPr>
          <p:cNvPr id="3" name="Content Placeholder 2"/>
          <p:cNvSpPr>
            <a:spLocks noGrp="1"/>
          </p:cNvSpPr>
          <p:nvPr>
            <p:ph idx="1"/>
          </p:nvPr>
        </p:nvSpPr>
        <p:spPr>
          <a:xfrm>
            <a:off x="-16933" y="692696"/>
            <a:ext cx="9144000" cy="5328592"/>
          </a:xfrm>
        </p:spPr>
        <p:txBody>
          <a:bodyPr>
            <a:noAutofit/>
          </a:bodyPr>
          <a:lstStyle/>
          <a:p>
            <a:pPr>
              <a:spcBef>
                <a:spcPts val="0"/>
              </a:spcBef>
            </a:pPr>
            <a:endParaRPr lang="en-ZA" sz="2400" b="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0"/>
              </a:spcBef>
            </a:pPr>
            <a:r>
              <a:rPr lang="en-ZA" sz="2400" b="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ZA" sz="2400" dirty="0" smtClean="0">
                <a:solidFill>
                  <a:prstClr val="black"/>
                </a:solidFill>
                <a:latin typeface="Arial" pitchFamily="34" charset="0"/>
                <a:cs typeface="Arial" pitchFamily="34" charset="0"/>
              </a:rPr>
              <a:t>the </a:t>
            </a:r>
            <a:r>
              <a:rPr lang="en-ZA" sz="2400" dirty="0" err="1">
                <a:solidFill>
                  <a:prstClr val="black"/>
                </a:solidFill>
                <a:latin typeface="Arial" pitchFamily="34" charset="0"/>
                <a:cs typeface="Arial" pitchFamily="34" charset="0"/>
              </a:rPr>
              <a:t>dti</a:t>
            </a:r>
            <a:r>
              <a:rPr lang="en-ZA" sz="2400" dirty="0">
                <a:solidFill>
                  <a:prstClr val="black"/>
                </a:solidFill>
                <a:latin typeface="Arial" pitchFamily="34" charset="0"/>
                <a:cs typeface="Arial" pitchFamily="34" charset="0"/>
              </a:rPr>
              <a:t> </a:t>
            </a:r>
            <a:r>
              <a:rPr lang="en-ZA" sz="2400" b="0" dirty="0">
                <a:solidFill>
                  <a:prstClr val="black"/>
                </a:solidFill>
                <a:latin typeface="Arial" pitchFamily="34" charset="0"/>
                <a:cs typeface="Arial" pitchFamily="34" charset="0"/>
              </a:rPr>
              <a:t>achieved a clean </a:t>
            </a:r>
            <a:r>
              <a:rPr lang="en-ZA" sz="2400" b="0" dirty="0" smtClean="0">
                <a:solidFill>
                  <a:prstClr val="black"/>
                </a:solidFill>
                <a:latin typeface="Arial" pitchFamily="34" charset="0"/>
                <a:cs typeface="Arial" pitchFamily="34" charset="0"/>
              </a:rPr>
              <a:t>audit </a:t>
            </a:r>
            <a:r>
              <a:rPr lang="en-ZA" sz="2400" b="0" dirty="0" err="1" smtClean="0">
                <a:solidFill>
                  <a:prstClr val="black"/>
                </a:solidFill>
                <a:latin typeface="Arial" pitchFamily="34" charset="0"/>
                <a:cs typeface="Arial" pitchFamily="34" charset="0"/>
              </a:rPr>
              <a:t>i.e</a:t>
            </a:r>
            <a:r>
              <a:rPr lang="en-ZA" sz="2400" b="0" dirty="0" smtClean="0">
                <a:solidFill>
                  <a:prstClr val="black"/>
                </a:solidFill>
                <a:latin typeface="Arial" pitchFamily="34" charset="0"/>
                <a:cs typeface="Arial" pitchFamily="34" charset="0"/>
              </a:rPr>
              <a:t> opinion </a:t>
            </a:r>
            <a:r>
              <a:rPr lang="en-ZA" sz="2400" b="0" dirty="0">
                <a:solidFill>
                  <a:prstClr val="black"/>
                </a:solidFill>
                <a:latin typeface="Arial" pitchFamily="34" charset="0"/>
                <a:cs typeface="Arial" pitchFamily="34" charset="0"/>
              </a:rPr>
              <a:t>with no </a:t>
            </a:r>
            <a:r>
              <a:rPr lang="en-ZA" sz="2400" b="0" dirty="0" smtClean="0">
                <a:solidFill>
                  <a:prstClr val="black"/>
                </a:solidFill>
                <a:latin typeface="Arial" pitchFamily="34" charset="0"/>
                <a:cs typeface="Arial" pitchFamily="34" charset="0"/>
              </a:rPr>
              <a:t>findings. </a:t>
            </a:r>
            <a:r>
              <a:rPr lang="en-ZA" sz="2400" b="0" dirty="0">
                <a:solidFill>
                  <a:prstClr val="black"/>
                </a:solidFill>
                <a:latin typeface="Arial" pitchFamily="34" charset="0"/>
                <a:cs typeface="Arial" pitchFamily="34" charset="0"/>
              </a:rPr>
              <a:t>This means that the Department's </a:t>
            </a:r>
            <a:r>
              <a:rPr lang="en-ZA" sz="2400" b="0" dirty="0" smtClean="0">
                <a:solidFill>
                  <a:prstClr val="black"/>
                </a:solidFill>
                <a:latin typeface="Arial" pitchFamily="34" charset="0"/>
                <a:cs typeface="Arial" pitchFamily="34" charset="0"/>
              </a:rPr>
              <a:t>2016/2017 </a:t>
            </a:r>
            <a:r>
              <a:rPr lang="en-ZA" sz="2400" b="0" dirty="0">
                <a:solidFill>
                  <a:prstClr val="black"/>
                </a:solidFill>
                <a:latin typeface="Arial" pitchFamily="34" charset="0"/>
                <a:cs typeface="Arial" pitchFamily="34" charset="0"/>
              </a:rPr>
              <a:t>financial statements </a:t>
            </a:r>
            <a:r>
              <a:rPr lang="en-ZA" sz="2400" b="0" dirty="0" smtClean="0">
                <a:solidFill>
                  <a:prstClr val="black"/>
                </a:solidFill>
                <a:latin typeface="Arial" pitchFamily="34" charset="0"/>
                <a:cs typeface="Arial" pitchFamily="34" charset="0"/>
              </a:rPr>
              <a:t>are </a:t>
            </a:r>
            <a:r>
              <a:rPr lang="en-ZA" sz="2400" b="0" dirty="0">
                <a:solidFill>
                  <a:prstClr val="black"/>
                </a:solidFill>
                <a:latin typeface="Arial" pitchFamily="34" charset="0"/>
                <a:cs typeface="Arial" pitchFamily="34" charset="0"/>
              </a:rPr>
              <a:t>free from material misstatements and there were no material findings </a:t>
            </a:r>
            <a:r>
              <a:rPr lang="en-ZA" sz="2400" b="0" dirty="0" smtClean="0">
                <a:solidFill>
                  <a:prstClr val="black"/>
                </a:solidFill>
                <a:latin typeface="Arial" pitchFamily="34" charset="0"/>
                <a:cs typeface="Arial" pitchFamily="34" charset="0"/>
              </a:rPr>
              <a:t>reported </a:t>
            </a:r>
            <a:r>
              <a:rPr lang="en-ZA" sz="2400" b="0" dirty="0">
                <a:solidFill>
                  <a:prstClr val="black"/>
                </a:solidFill>
                <a:latin typeface="Arial" pitchFamily="34" charset="0"/>
                <a:cs typeface="Arial" pitchFamily="34" charset="0"/>
              </a:rPr>
              <a:t>on performance objectives or non-compliance with legislation.</a:t>
            </a:r>
          </a:p>
          <a:p>
            <a:pPr>
              <a:spcBef>
                <a:spcPts val="0"/>
              </a:spcBef>
            </a:pPr>
            <a:endParaRPr lang="en-ZA" sz="2400" b="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cstate="print"/>
          <a:stretch>
            <a:fillRect/>
          </a:stretch>
        </p:blipFill>
        <p:spPr>
          <a:xfrm>
            <a:off x="4526224" y="3236047"/>
            <a:ext cx="4229100" cy="2819400"/>
          </a:xfrm>
          <a:prstGeom prst="rect">
            <a:avLst/>
          </a:prstGeom>
        </p:spPr>
      </p:pic>
      <p:sp>
        <p:nvSpPr>
          <p:cNvPr id="6" name="Slide Number Placeholder 5"/>
          <p:cNvSpPr>
            <a:spLocks noGrp="1"/>
          </p:cNvSpPr>
          <p:nvPr>
            <p:ph type="sldNum" sz="quarter" idx="12"/>
          </p:nvPr>
        </p:nvSpPr>
        <p:spPr>
          <a:xfrm>
            <a:off x="8401038" y="6170822"/>
            <a:ext cx="502920" cy="5029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1178375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1520" y="260648"/>
            <a:ext cx="8568952" cy="5402135"/>
          </a:xfrm>
        </p:spPr>
        <p:txBody>
          <a:bodyPr>
            <a:normAutofit/>
          </a:bodyPr>
          <a:lstStyle/>
          <a:p>
            <a:pPr algn="l"/>
            <a:r>
              <a:rPr lang="en-US" sz="2800" dirty="0" smtClean="0">
                <a:solidFill>
                  <a:schemeClr val="tx1"/>
                </a:solidFill>
                <a:effectLst/>
                <a:latin typeface="Arial" charset="0"/>
              </a:rPr>
              <a:t>	</a:t>
            </a:r>
            <a:r>
              <a:rPr lang="en-US" sz="2400" i="1" dirty="0" smtClean="0">
                <a:solidFill>
                  <a:schemeClr val="tx1"/>
                </a:solidFill>
                <a:effectLst/>
                <a:latin typeface="Arial" charset="0"/>
              </a:rPr>
              <a:t>Ke </a:t>
            </a:r>
            <a:r>
              <a:rPr lang="en-US" sz="2400" i="1" dirty="0">
                <a:solidFill>
                  <a:schemeClr val="tx1"/>
                </a:solidFill>
                <a:effectLst/>
                <a:latin typeface="Arial" charset="0"/>
              </a:rPr>
              <a:t>ya leboga</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Ke </a:t>
            </a:r>
            <a:r>
              <a:rPr lang="en-US" sz="2400" i="1" dirty="0">
                <a:solidFill>
                  <a:schemeClr val="tx1"/>
                </a:solidFill>
                <a:effectLst/>
                <a:latin typeface="Arial" charset="0"/>
              </a:rPr>
              <a:t>a </a:t>
            </a:r>
            <a:r>
              <a:rPr lang="en-US" sz="2400" i="1" dirty="0" err="1">
                <a:solidFill>
                  <a:schemeClr val="tx1"/>
                </a:solidFill>
                <a:effectLst/>
                <a:latin typeface="Arial" charset="0"/>
              </a:rPr>
              <a:t>leboha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Ke </a:t>
            </a:r>
            <a:r>
              <a:rPr lang="en-US" sz="2400" i="1" dirty="0">
                <a:solidFill>
                  <a:schemeClr val="tx1"/>
                </a:solidFill>
                <a:effectLst/>
                <a:latin typeface="Arial" charset="0"/>
              </a:rPr>
              <a:t>a </a:t>
            </a:r>
            <a:r>
              <a:rPr lang="en-US" sz="2400" i="1" dirty="0" err="1">
                <a:solidFill>
                  <a:schemeClr val="tx1"/>
                </a:solidFill>
                <a:effectLst/>
                <a:latin typeface="Arial" charset="0"/>
              </a:rPr>
              <a:t>leboga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a:t>
            </a:r>
            <a:r>
              <a:rPr lang="en-US" sz="2400" i="1" dirty="0" err="1" smtClean="0">
                <a:solidFill>
                  <a:schemeClr val="tx1"/>
                </a:solidFill>
                <a:effectLst/>
                <a:latin typeface="Arial" charset="0"/>
              </a:rPr>
              <a:t>Ngiyabonga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smtClean="0">
                <a:solidFill>
                  <a:schemeClr val="tx1"/>
                </a:solidFill>
                <a:effectLst/>
                <a:latin typeface="Arial" charset="0"/>
              </a:rPr>
              <a:t>	</a:t>
            </a:r>
            <a:r>
              <a:rPr lang="en-US" sz="2400" i="1" dirty="0" err="1" smtClean="0">
                <a:solidFill>
                  <a:schemeClr val="tx1"/>
                </a:solidFill>
                <a:effectLst/>
                <a:latin typeface="Arial" charset="0"/>
              </a:rPr>
              <a:t>Ndiyabulela</a:t>
            </a:r>
            <a:r>
              <a:rPr lang="en-US" sz="2400" i="1" dirty="0" smtClean="0">
                <a:solidFill>
                  <a:schemeClr val="tx1"/>
                </a:solidFill>
                <a:effectLst/>
                <a:latin typeface="Arial" charset="0"/>
              </a:rPr>
              <a:t>   </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err="1" smtClean="0">
                <a:solidFill>
                  <a:schemeClr val="tx1"/>
                </a:solidFill>
                <a:effectLst/>
                <a:latin typeface="Arial" charset="0"/>
              </a:rPr>
              <a:t>Ngiyathokoza</a:t>
            </a:r>
            <a:r>
              <a:rPr lang="en-US" sz="2400" i="1" dirty="0" smtClean="0">
                <a:solidFill>
                  <a:schemeClr val="tx1"/>
                </a:solidFill>
                <a:effectLst/>
                <a:latin typeface="Arial" charset="0"/>
              </a:rPr>
              <a:t/>
            </a:r>
            <a:br>
              <a:rPr lang="en-US" sz="2400" i="1" dirty="0" smtClean="0">
                <a:solidFill>
                  <a:schemeClr val="tx1"/>
                </a:solidFill>
                <a:effectLst/>
                <a:latin typeface="Arial" charset="0"/>
              </a:rPr>
            </a:br>
            <a:r>
              <a:rPr lang="en-US" sz="2400" i="1" dirty="0">
                <a:solidFill>
                  <a:schemeClr val="tx1"/>
                </a:solidFill>
                <a:effectLst/>
                <a:latin typeface="Arial" charset="0"/>
              </a:rPr>
              <a:t>	</a:t>
            </a:r>
            <a:r>
              <a:rPr lang="en-US" sz="2400" i="1" dirty="0" err="1">
                <a:solidFill>
                  <a:schemeClr val="tx1"/>
                </a:solidFill>
                <a:effectLst/>
                <a:latin typeface="Arial" charset="0"/>
              </a:rPr>
              <a:t>Ngiyabonga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a:t>
            </a:r>
            <a:r>
              <a:rPr lang="en-US" sz="2400" i="1" dirty="0" err="1" smtClean="0">
                <a:solidFill>
                  <a:schemeClr val="tx1"/>
                </a:solidFill>
                <a:effectLst/>
                <a:latin typeface="Arial" charset="0"/>
              </a:rPr>
              <a:t>Inkomu</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smtClean="0">
                <a:solidFill>
                  <a:schemeClr val="tx1"/>
                </a:solidFill>
                <a:effectLst/>
                <a:latin typeface="Arial" charset="0"/>
              </a:rPr>
              <a:t>	</a:t>
            </a:r>
            <a:r>
              <a:rPr lang="en-US" sz="2400" i="1" dirty="0" err="1" smtClean="0">
                <a:solidFill>
                  <a:schemeClr val="tx1"/>
                </a:solidFill>
                <a:effectLst/>
                <a:latin typeface="Arial" charset="0"/>
              </a:rPr>
              <a:t>Ndi</a:t>
            </a:r>
            <a:r>
              <a:rPr lang="en-US" sz="2400" i="1" dirty="0" smtClean="0">
                <a:solidFill>
                  <a:schemeClr val="tx1"/>
                </a:solidFill>
                <a:effectLst/>
                <a:latin typeface="Arial" charset="0"/>
              </a:rPr>
              <a:t> </a:t>
            </a:r>
            <a:r>
              <a:rPr lang="en-US" sz="2400" i="1" dirty="0" err="1">
                <a:solidFill>
                  <a:schemeClr val="tx1"/>
                </a:solidFill>
                <a:effectLst/>
                <a:latin typeface="Arial" charset="0"/>
              </a:rPr>
              <a:t>khou</a:t>
            </a:r>
            <a:r>
              <a:rPr lang="en-US" sz="2400" i="1" dirty="0">
                <a:solidFill>
                  <a:schemeClr val="tx1"/>
                </a:solidFill>
                <a:effectLst/>
                <a:latin typeface="Arial" charset="0"/>
              </a:rPr>
              <a:t> </a:t>
            </a:r>
            <a:r>
              <a:rPr lang="en-US" sz="2400" i="1" dirty="0" err="1">
                <a:solidFill>
                  <a:schemeClr val="tx1"/>
                </a:solidFill>
                <a:effectLst/>
                <a:latin typeface="Arial" charset="0"/>
              </a:rPr>
              <a:t>livhuha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Dankie</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Thank you</a:t>
            </a:r>
          </a:p>
        </p:txBody>
      </p:sp>
      <p:grpSp>
        <p:nvGrpSpPr>
          <p:cNvPr id="6" name="Group 5"/>
          <p:cNvGrpSpPr/>
          <p:nvPr/>
        </p:nvGrpSpPr>
        <p:grpSpPr>
          <a:xfrm>
            <a:off x="251520" y="332658"/>
            <a:ext cx="8568952" cy="5326002"/>
            <a:chOff x="539552" y="260648"/>
            <a:chExt cx="8208912" cy="6408713"/>
          </a:xfrm>
        </p:grpSpPr>
        <p:sp>
          <p:nvSpPr>
            <p:cNvPr id="137220" name="Rectangle 4"/>
            <p:cNvSpPr>
              <a:spLocks noChangeArrowheads="1"/>
            </p:cNvSpPr>
            <p:nvPr/>
          </p:nvSpPr>
          <p:spPr bwMode="auto">
            <a:xfrm>
              <a:off x="683568" y="476672"/>
              <a:ext cx="7920880" cy="5952724"/>
            </a:xfrm>
            <a:prstGeom prst="rect">
              <a:avLst/>
            </a:prstGeom>
            <a:noFill/>
            <a:ln w="76200">
              <a:solidFill>
                <a:schemeClr val="accent3"/>
              </a:solidFill>
              <a:miter lim="800000"/>
              <a:headEnd/>
              <a:tailEnd/>
            </a:ln>
            <a:effectLst/>
          </p:spPr>
          <p:txBody>
            <a:bodyPr anchor="ctr"/>
            <a:lstStyle/>
            <a:p>
              <a:r>
                <a:rPr lang="en-ZA" sz="4800">
                  <a:solidFill>
                    <a:srgbClr val="531A17"/>
                  </a:solidFill>
                  <a:latin typeface="Arial Unicode MS" pitchFamily="34" charset="-128"/>
                </a:rPr>
                <a:t/>
              </a:r>
              <a:br>
                <a:rPr lang="en-ZA" sz="4800">
                  <a:solidFill>
                    <a:srgbClr val="531A17"/>
                  </a:solidFill>
                  <a:latin typeface="Arial Unicode MS" pitchFamily="34" charset="-128"/>
                </a:rPr>
              </a:br>
              <a:r>
                <a:rPr lang="en-ZA" sz="4800">
                  <a:solidFill>
                    <a:srgbClr val="531A17"/>
                  </a:solidFill>
                  <a:latin typeface="Arial Unicode MS" pitchFamily="34" charset="-128"/>
                </a:rPr>
                <a:t/>
              </a:r>
              <a:br>
                <a:rPr lang="en-ZA" sz="4800">
                  <a:solidFill>
                    <a:srgbClr val="531A17"/>
                  </a:solidFill>
                  <a:latin typeface="Arial Unicode MS" pitchFamily="34" charset="-128"/>
                </a:rPr>
              </a:br>
              <a:r>
                <a:rPr lang="en-ZA" sz="4800">
                  <a:solidFill>
                    <a:srgbClr val="531A17"/>
                  </a:solidFill>
                  <a:latin typeface="Arial Unicode MS" pitchFamily="34" charset="-128"/>
                </a:rPr>
                <a:t/>
              </a:r>
              <a:br>
                <a:rPr lang="en-ZA" sz="4800">
                  <a:solidFill>
                    <a:srgbClr val="531A17"/>
                  </a:solidFill>
                  <a:latin typeface="Arial Unicode MS" pitchFamily="34" charset="-128"/>
                </a:rPr>
              </a:br>
              <a:endParaRPr lang="en-US" sz="4800">
                <a:solidFill>
                  <a:srgbClr val="531A17"/>
                </a:solidFill>
                <a:latin typeface="Arial Unicode MS" pitchFamily="34" charset="-128"/>
              </a:endParaRPr>
            </a:p>
          </p:txBody>
        </p:sp>
        <p:sp>
          <p:nvSpPr>
            <p:cNvPr id="137222" name="Rectangle 6"/>
            <p:cNvSpPr>
              <a:spLocks noChangeArrowheads="1"/>
            </p:cNvSpPr>
            <p:nvPr/>
          </p:nvSpPr>
          <p:spPr bwMode="auto">
            <a:xfrm>
              <a:off x="539552" y="260648"/>
              <a:ext cx="8208912" cy="6408713"/>
            </a:xfrm>
            <a:prstGeom prst="rect">
              <a:avLst/>
            </a:prstGeom>
            <a:noFill/>
            <a:ln w="76200">
              <a:solidFill>
                <a:schemeClr val="accent1"/>
              </a:solidFill>
              <a:miter lim="800000"/>
              <a:headEnd/>
              <a:tailEnd/>
            </a:ln>
            <a:effectLst/>
          </p:spPr>
          <p:txBody>
            <a:bodyPr anchor="ctr"/>
            <a:lstStyle/>
            <a:p>
              <a:endParaRPr lang="en-GB" sz="4200">
                <a:solidFill>
                  <a:srgbClr val="531A17"/>
                </a:solidFill>
                <a:latin typeface="Arial Unicode MS" pitchFamily="34" charset="-128"/>
              </a:endParaRPr>
            </a:p>
          </p:txBody>
        </p:sp>
      </p:grpSp>
      <p:sp>
        <p:nvSpPr>
          <p:cNvPr id="7" name="Slide Number Placeholder 5"/>
          <p:cNvSpPr txBox="1">
            <a:spLocks/>
          </p:cNvSpPr>
          <p:nvPr/>
        </p:nvSpPr>
        <p:spPr>
          <a:xfrm>
            <a:off x="8418679" y="6110298"/>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1412C-9B9C-447F-B548-61EF3FD6F2EC}" type="slidenum">
              <a:rPr lang="en-ZA" smtClean="0"/>
              <a:pPr/>
              <a:t>48</a:t>
            </a:fld>
            <a:endParaRPr lang="en-ZA" dirty="0"/>
          </a:p>
        </p:txBody>
      </p:sp>
    </p:spTree>
    <p:extLst>
      <p:ext uri="{BB962C8B-B14F-4D97-AF65-F5344CB8AC3E}">
        <p14:creationId xmlns:p14="http://schemas.microsoft.com/office/powerpoint/2010/main" xmlns="" val="29264199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1" y="0"/>
            <a:ext cx="9132749" cy="548680"/>
          </a:xfrm>
        </p:spPr>
        <p:txBody>
          <a:bodyPr/>
          <a:lstStyle/>
          <a:p>
            <a:r>
              <a:rPr lang="en-ZA" dirty="0" smtClean="0">
                <a:latin typeface="Segoe UI" panose="020B0502040204020203" pitchFamily="34" charset="0"/>
                <a:ea typeface="Segoe UI" panose="020B0502040204020203" pitchFamily="34" charset="0"/>
                <a:cs typeface="Segoe UI" panose="020B0502040204020203" pitchFamily="34" charset="0"/>
              </a:rPr>
              <a:t>Strategic imperatives</a:t>
            </a:r>
            <a:endParaRPr lang="en-ZA"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3"/>
          <p:cNvSpPr txBox="1"/>
          <p:nvPr/>
        </p:nvSpPr>
        <p:spPr>
          <a:xfrm>
            <a:off x="3283983" y="1026242"/>
            <a:ext cx="2944201" cy="2610076"/>
          </a:xfrm>
          <a:prstGeom prst="rect">
            <a:avLst/>
          </a:prstGeom>
          <a:solidFill>
            <a:srgbClr val="1F497D">
              <a:lumMod val="20000"/>
              <a:lumOff val="80000"/>
            </a:srgbClr>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1. To facilitate transformation of the economy to promote industrial </a:t>
            </a:r>
            <a:r>
              <a:rPr kumimoji="0" lang="en-ZA" b="0" i="0" u="none" strike="noStrike" kern="0" cap="none" spc="0" normalizeH="0" baseline="0" noProof="0" dirty="0" smtClean="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development, investment</a:t>
            </a:r>
            <a:r>
              <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 competitiveness and employment creation</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b="0" i="0" u="none" strike="noStrike" kern="120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2. Build mutually beneficial regional and global relations to advance South Africa’s trade, industrial policy and economic development objectives;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b="0" i="0" u="none" strike="noStrike" kern="120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b="0" i="0" u="none" strike="noStrike" kern="120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3. Facilitate broad-based economic participation through targeted interventions to achieve more inclusive growth;</a:t>
            </a:r>
          </a:p>
        </p:txBody>
      </p:sp>
      <p:sp>
        <p:nvSpPr>
          <p:cNvPr id="13" name="TextBox 9"/>
          <p:cNvSpPr txBox="1"/>
          <p:nvPr/>
        </p:nvSpPr>
        <p:spPr>
          <a:xfrm>
            <a:off x="3297814" y="3682002"/>
            <a:ext cx="2930370" cy="1009650"/>
          </a:xfrm>
          <a:prstGeom prst="rect">
            <a:avLst/>
          </a:prstGeom>
          <a:solidFill>
            <a:srgbClr val="1F497D">
              <a:lumMod val="20000"/>
              <a:lumOff val="80000"/>
            </a:srgbClr>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4. Create a fair regulatory environment that enables investment, trade and enterprise development in an equitable and socially responsible manner;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0"/>
          <p:cNvSpPr txBox="1"/>
          <p:nvPr/>
        </p:nvSpPr>
        <p:spPr>
          <a:xfrm>
            <a:off x="3307340" y="4743974"/>
            <a:ext cx="2898617" cy="1107996"/>
          </a:xfrm>
          <a:prstGeom prst="rect">
            <a:avLst/>
          </a:prstGeom>
          <a:solidFill>
            <a:srgbClr val="1F497D">
              <a:lumMod val="20000"/>
              <a:lumOff val="80000"/>
            </a:srgb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5. Promote a professional, ethical, dynamic, competitive and customer-focused working environment that ensures effective and efficient service delivery</a:t>
            </a:r>
            <a:r>
              <a:rPr kumimoji="0" lang="en-ZA" b="0" i="0" u="none" strike="noStrike" kern="0" cap="none" spc="0" normalizeH="0" baseline="0" noProof="0" dirty="0" smtClean="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lang="en-ZA"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5"/>
          <p:cNvSpPr txBox="1"/>
          <p:nvPr/>
        </p:nvSpPr>
        <p:spPr>
          <a:xfrm>
            <a:off x="502578" y="1035767"/>
            <a:ext cx="2695741" cy="2600551"/>
          </a:xfrm>
          <a:prstGeom prst="rect">
            <a:avLst/>
          </a:prstGeom>
          <a:solidFill>
            <a:srgbClr val="F79646"/>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Grow the manufacturing sector to promote industrial development, job creation, investment and exports</a:t>
            </a:r>
          </a:p>
        </p:txBody>
      </p:sp>
      <p:sp>
        <p:nvSpPr>
          <p:cNvPr id="16" name="TextBox 16"/>
          <p:cNvSpPr txBox="1"/>
          <p:nvPr/>
        </p:nvSpPr>
        <p:spPr>
          <a:xfrm>
            <a:off x="525934" y="3672477"/>
            <a:ext cx="2695741" cy="1019175"/>
          </a:xfrm>
          <a:prstGeom prst="rect">
            <a:avLst/>
          </a:prstGeom>
          <a:solidFill>
            <a:srgbClr val="F79646"/>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Improved conditions for consumers, artistics and opening up of markets for new patents players</a:t>
            </a:r>
          </a:p>
        </p:txBody>
      </p:sp>
      <p:sp>
        <p:nvSpPr>
          <p:cNvPr id="17" name="TextBox 17"/>
          <p:cNvSpPr txBox="1"/>
          <p:nvPr/>
        </p:nvSpPr>
        <p:spPr>
          <a:xfrm>
            <a:off x="544984" y="4743974"/>
            <a:ext cx="2695741" cy="1015663"/>
          </a:xfrm>
          <a:prstGeom prst="rect">
            <a:avLst/>
          </a:prstGeom>
          <a:solidFill>
            <a:srgbClr val="F79646"/>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err="1">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Strenghtened</a:t>
            </a:r>
            <a:r>
              <a:rPr kumimoji="0" lang="en-ZA" sz="1200"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 capacity to deliver on </a:t>
            </a:r>
            <a:r>
              <a:rPr kumimoji="0" lang="en-ZA" sz="1200" b="1"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the </a:t>
            </a:r>
            <a:r>
              <a:rPr kumimoji="0" lang="en-ZA" sz="1200" b="1" i="0" u="none" strike="noStrike" kern="0" cap="none" spc="0" normalizeH="0" baseline="0" noProof="0" dirty="0" err="1">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dti</a:t>
            </a:r>
            <a:r>
              <a:rPr kumimoji="0" lang="en-ZA" sz="1200" b="1"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ZA" sz="1200"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mandate</a:t>
            </a:r>
          </a:p>
        </p:txBody>
      </p:sp>
      <p:sp>
        <p:nvSpPr>
          <p:cNvPr id="18" name="Rectangle 17"/>
          <p:cNvSpPr/>
          <p:nvPr/>
        </p:nvSpPr>
        <p:spPr>
          <a:xfrm rot="16200000">
            <a:off x="-1009455" y="2649799"/>
            <a:ext cx="243848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Segoe UI" panose="020B0502040204020203" pitchFamily="34" charset="0"/>
                <a:ea typeface="Segoe UI" panose="020B0502040204020203" pitchFamily="34" charset="0"/>
                <a:cs typeface="Segoe UI" panose="020B0502040204020203" pitchFamily="34" charset="0"/>
              </a:rPr>
              <a:t>Objectives</a:t>
            </a:r>
            <a:endParaRPr kumimoji="0" lang="en-US" sz="3600" b="1" i="0" u="none" strike="noStrike" kern="0" cap="none" spc="0" normalizeH="0" baseline="0" noProof="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2051720" y="404664"/>
            <a:ext cx="4538118"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1430">
                  <a:noFill/>
                </a:ln>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Segoe UI" panose="020B0502040204020203" pitchFamily="34" charset="0"/>
                <a:ea typeface="Segoe UI" panose="020B0502040204020203" pitchFamily="34" charset="0"/>
                <a:cs typeface="Segoe UI" panose="020B0502040204020203" pitchFamily="34" charset="0"/>
              </a:rPr>
              <a:t>Goals</a:t>
            </a:r>
            <a:endParaRPr kumimoji="0" lang="en-US" sz="3600" b="1" i="0" u="none" strike="noStrike" kern="0" cap="none" spc="0" normalizeH="0" baseline="0" noProof="0" dirty="0">
              <a:ln w="11430">
                <a:noFill/>
              </a:ln>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6372200" y="1050995"/>
            <a:ext cx="2592288" cy="4801314"/>
          </a:xfrm>
          <a:prstGeom prst="rect">
            <a:avLst/>
          </a:prstGeom>
          <a:solidFill>
            <a:schemeClr val="accent2"/>
          </a:solidFill>
        </p:spPr>
        <p:txBody>
          <a:bodyPr wrap="square">
            <a:spAutoFit/>
          </a:bodyPr>
          <a:lstStyle/>
          <a:p>
            <a:pPr algn="ct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a:latin typeface="Segoe UI" panose="020B0502040204020203" pitchFamily="34" charset="0"/>
              <a:ea typeface="Segoe UI" panose="020B0502040204020203" pitchFamily="34" charset="0"/>
              <a:cs typeface="Segoe UI" panose="020B0502040204020203" pitchFamily="34" charset="0"/>
            </a:endParaRPr>
          </a:p>
          <a:p>
            <a:pPr algn="ctr"/>
            <a:r>
              <a:rPr lang="en-ZA" dirty="0" smtClean="0">
                <a:latin typeface="Segoe UI" panose="020B0502040204020203" pitchFamily="34" charset="0"/>
                <a:ea typeface="Segoe UI" panose="020B0502040204020203" pitchFamily="34" charset="0"/>
                <a:cs typeface="Segoe UI" panose="020B0502040204020203" pitchFamily="34" charset="0"/>
              </a:rPr>
              <a:t>A </a:t>
            </a:r>
            <a:r>
              <a:rPr lang="en-ZA" dirty="0">
                <a:latin typeface="Segoe UI" panose="020B0502040204020203" pitchFamily="34" charset="0"/>
                <a:ea typeface="Segoe UI" panose="020B0502040204020203" pitchFamily="34" charset="0"/>
                <a:cs typeface="Segoe UI" panose="020B0502040204020203" pitchFamily="34" charset="0"/>
              </a:rPr>
              <a:t>dynamic industrial, globally competitive South African economy, characterised by inclusive growth and development, decent employment and equity, built on the full potential of all citizens. </a:t>
            </a: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a:latin typeface="Segoe UI" panose="020B0502040204020203" pitchFamily="34" charset="0"/>
              <a:ea typeface="Segoe UI" panose="020B0502040204020203" pitchFamily="34" charset="0"/>
              <a:cs typeface="Segoe UI" panose="020B0502040204020203" pitchFamily="34" charset="0"/>
            </a:endParaRPr>
          </a:p>
          <a:p>
            <a:pPr algn="ct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a:latin typeface="Segoe UI" panose="020B0502040204020203" pitchFamily="34" charset="0"/>
              <a:ea typeface="Segoe UI" panose="020B0502040204020203" pitchFamily="34" charset="0"/>
              <a:cs typeface="Segoe UI" panose="020B0502040204020203" pitchFamily="34" charset="0"/>
            </a:endParaRPr>
          </a:p>
          <a:p>
            <a:pPr algn="ct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5506490" y="404664"/>
            <a:ext cx="453811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UI" panose="020B0502040204020203" pitchFamily="34" charset="0"/>
                <a:ea typeface="Segoe UI" panose="020B0502040204020203" pitchFamily="34" charset="0"/>
                <a:cs typeface="Segoe UI" panose="020B0502040204020203" pitchFamily="34" charset="0"/>
              </a:rPr>
              <a:t>VISION</a:t>
            </a:r>
            <a:endParaRPr kumimoji="0" lang="en-US" sz="3600" b="1" i="0" u="none" strike="noStrike" kern="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2"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5</a:t>
            </a:fld>
            <a:endParaRPr lang="en-ZA" dirty="0"/>
          </a:p>
        </p:txBody>
      </p:sp>
    </p:spTree>
    <p:extLst>
      <p:ext uri="{BB962C8B-B14F-4D97-AF65-F5344CB8AC3E}">
        <p14:creationId xmlns:p14="http://schemas.microsoft.com/office/powerpoint/2010/main" xmlns="" val="1380837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2" cstate="print">
            <a:extLst>
              <a:ext uri="{28A0092B-C50C-407E-A947-70E740481C1C}">
                <a14:useLocalDpi xmlns:a14="http://schemas.microsoft.com/office/drawing/2010/main" xmlns="" val="0"/>
              </a:ext>
            </a:extLst>
          </a:blip>
          <a:srcRect l="20950" r="20950"/>
          <a:stretch>
            <a:fillRect/>
          </a:stretch>
        </p:blipFill>
        <p:spPr/>
      </p:pic>
      <p:sp>
        <p:nvSpPr>
          <p:cNvPr id="3" name="Title 2"/>
          <p:cNvSpPr>
            <a:spLocks noGrp="1"/>
          </p:cNvSpPr>
          <p:nvPr>
            <p:ph type="title"/>
          </p:nvPr>
        </p:nvSpPr>
        <p:spPr/>
        <p:txBody>
          <a:bodyPr/>
          <a:lstStyle/>
          <a:p>
            <a:r>
              <a:rPr lang="en-ZA" b="1" dirty="0">
                <a:ln w="11430"/>
              </a:rPr>
              <a:t>Economic </a:t>
            </a:r>
            <a:r>
              <a:rPr lang="en-ZA" b="1" dirty="0" smtClean="0">
                <a:ln w="11430"/>
              </a:rPr>
              <a:t>Context</a:t>
            </a:r>
            <a:endParaRPr lang="en-ZA" dirty="0"/>
          </a:p>
        </p:txBody>
      </p:sp>
      <p:sp>
        <p:nvSpPr>
          <p:cNvPr id="4"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6</a:t>
            </a:fld>
            <a:endParaRPr lang="en-ZA" dirty="0"/>
          </a:p>
        </p:txBody>
      </p:sp>
    </p:spTree>
    <p:extLst>
      <p:ext uri="{BB962C8B-B14F-4D97-AF65-F5344CB8AC3E}">
        <p14:creationId xmlns:p14="http://schemas.microsoft.com/office/powerpoint/2010/main" xmlns="" val="315905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b="1" dirty="0">
                <a:ln w="11430"/>
              </a:rPr>
              <a:t>Domestic Economic Context</a:t>
            </a:r>
            <a:endParaRPr lang="en-ZA" dirty="0"/>
          </a:p>
        </p:txBody>
      </p:sp>
      <p:sp>
        <p:nvSpPr>
          <p:cNvPr id="2" name="Picture Placeholder 1"/>
          <p:cNvSpPr>
            <a:spLocks noGrp="1"/>
          </p:cNvSpPr>
          <p:nvPr>
            <p:ph type="pic" sz="quarter" idx="14"/>
          </p:nvPr>
        </p:nvSpPr>
        <p:spPr/>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8024" y="2924944"/>
            <a:ext cx="4355976" cy="2466975"/>
          </a:xfrm>
          <a:prstGeom prst="rect">
            <a:avLst/>
          </a:prstGeom>
        </p:spPr>
      </p:pic>
      <p:sp>
        <p:nvSpPr>
          <p:cNvPr id="5" name="Slide Number Placeholder 5"/>
          <p:cNvSpPr>
            <a:spLocks noGrp="1"/>
          </p:cNvSpPr>
          <p:nvPr>
            <p:ph type="sldNum" sz="quarter" idx="12"/>
          </p:nvPr>
        </p:nvSpPr>
        <p:spPr>
          <a:xfrm>
            <a:off x="8401038" y="6170822"/>
            <a:ext cx="502920" cy="502920"/>
          </a:xfrm>
        </p:spPr>
        <p:txBody>
          <a:bodyPr/>
          <a:lstStyle/>
          <a:p>
            <a:fld id="{DE71412C-9B9C-447F-B548-61EF3FD6F2EC}" type="slidenum">
              <a:rPr lang="en-ZA" smtClean="0"/>
              <a:pPr/>
              <a:t>8</a:t>
            </a:fld>
            <a:endParaRPr lang="en-ZA" dirty="0"/>
          </a:p>
        </p:txBody>
      </p:sp>
    </p:spTree>
    <p:extLst>
      <p:ext uri="{BB962C8B-B14F-4D97-AF65-F5344CB8AC3E}">
        <p14:creationId xmlns:p14="http://schemas.microsoft.com/office/powerpoint/2010/main" xmlns="" val="4150303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692696"/>
            <a:ext cx="4176464" cy="5184576"/>
          </a:xfrm>
          <a:solidFill>
            <a:schemeClr val="bg1"/>
          </a:solidFill>
        </p:spPr>
        <p:txBody>
          <a:bodyPr>
            <a:noAutofit/>
          </a:bodyPr>
          <a:lstStyle/>
          <a:p>
            <a:pPr marL="285750" indent="-285750" algn="just">
              <a:buFont typeface="Wingdings" panose="05000000000000000000" pitchFamily="2" charset="2"/>
              <a:buChar char="q"/>
            </a:pPr>
            <a:r>
              <a:rPr lang="en-ZA" sz="1500" b="0" dirty="0" smtClean="0">
                <a:latin typeface="Calibri" panose="020F0502020204030204" pitchFamily="34" charset="0"/>
                <a:cs typeface="Calibri" panose="020F0502020204030204" pitchFamily="34" charset="0"/>
              </a:rPr>
              <a:t>Economic </a:t>
            </a:r>
            <a:r>
              <a:rPr lang="en-ZA" sz="1500" b="0" dirty="0">
                <a:latin typeface="Calibri" panose="020F0502020204030204" pitchFamily="34" charset="0"/>
                <a:cs typeface="Calibri" panose="020F0502020204030204" pitchFamily="34" charset="0"/>
              </a:rPr>
              <a:t>activity </a:t>
            </a:r>
            <a:r>
              <a:rPr lang="en-ZA" sz="1500" b="0" dirty="0" smtClean="0">
                <a:latin typeface="Calibri" panose="020F0502020204030204" pitchFamily="34" charset="0"/>
                <a:cs typeface="Calibri" panose="020F0502020204030204" pitchFamily="34" charset="0"/>
              </a:rPr>
              <a:t>stalled </a:t>
            </a:r>
            <a:r>
              <a:rPr lang="en-ZA" sz="1500" b="0" dirty="0">
                <a:latin typeface="Calibri" panose="020F0502020204030204" pitchFamily="34" charset="0"/>
                <a:cs typeface="Calibri" panose="020F0502020204030204" pitchFamily="34" charset="0"/>
              </a:rPr>
              <a:t>in 2016 with growth of only </a:t>
            </a:r>
            <a:r>
              <a:rPr lang="en-ZA" sz="1500" b="0" dirty="0" smtClean="0">
                <a:latin typeface="Calibri" panose="020F0502020204030204" pitchFamily="34" charset="0"/>
                <a:cs typeface="Calibri" panose="020F0502020204030204" pitchFamily="34" charset="0"/>
              </a:rPr>
              <a:t>0.3% in 2016 compared </a:t>
            </a:r>
            <a:r>
              <a:rPr lang="en-ZA" sz="1500" b="0" dirty="0">
                <a:latin typeface="Calibri" panose="020F0502020204030204" pitchFamily="34" charset="0"/>
                <a:cs typeface="Calibri" panose="020F0502020204030204" pitchFamily="34" charset="0"/>
              </a:rPr>
              <a:t>with </a:t>
            </a:r>
            <a:r>
              <a:rPr lang="en-ZA" sz="1500" b="0" dirty="0" smtClean="0">
                <a:latin typeface="Calibri" panose="020F0502020204030204" pitchFamily="34" charset="0"/>
                <a:cs typeface="Calibri" panose="020F0502020204030204" pitchFamily="34" charset="0"/>
              </a:rPr>
              <a:t>1.3% </a:t>
            </a:r>
            <a:r>
              <a:rPr lang="en-ZA" sz="1500" b="0" dirty="0">
                <a:latin typeface="Calibri" panose="020F0502020204030204" pitchFamily="34" charset="0"/>
                <a:cs typeface="Calibri" panose="020F0502020204030204" pitchFamily="34" charset="0"/>
              </a:rPr>
              <a:t>in </a:t>
            </a:r>
            <a:r>
              <a:rPr lang="en-ZA" sz="1500" b="0" dirty="0" smtClean="0">
                <a:latin typeface="Calibri" panose="020F0502020204030204" pitchFamily="34" charset="0"/>
                <a:cs typeface="Calibri" panose="020F0502020204030204" pitchFamily="34" charset="0"/>
              </a:rPr>
              <a:t>2015.</a:t>
            </a:r>
          </a:p>
          <a:p>
            <a:pPr marL="285750" indent="-285750" algn="just">
              <a:buFont typeface="Wingdings" panose="05000000000000000000" pitchFamily="2" charset="2"/>
              <a:buChar char="q"/>
            </a:pPr>
            <a:r>
              <a:rPr lang="en-ZA" sz="1500" b="0" dirty="0" smtClean="0">
                <a:latin typeface="Calibri" panose="020F0502020204030204" pitchFamily="34" charset="0"/>
                <a:cs typeface="Calibri" panose="020F0502020204030204" pitchFamily="34" charset="0"/>
              </a:rPr>
              <a:t>This is the </a:t>
            </a:r>
            <a:r>
              <a:rPr lang="en-ZA" sz="1500" b="0" dirty="0">
                <a:latin typeface="Calibri" panose="020F0502020204030204" pitchFamily="34" charset="0"/>
                <a:cs typeface="Calibri" panose="020F0502020204030204" pitchFamily="34" charset="0"/>
              </a:rPr>
              <a:t>third year in a row that growth </a:t>
            </a:r>
            <a:r>
              <a:rPr lang="en-ZA" sz="1500" b="0" dirty="0" smtClean="0">
                <a:latin typeface="Calibri" panose="020F0502020204030204" pitchFamily="34" charset="0"/>
                <a:cs typeface="Calibri" panose="020F0502020204030204" pitchFamily="34" charset="0"/>
              </a:rPr>
              <a:t>slowed </a:t>
            </a:r>
            <a:r>
              <a:rPr lang="en-ZA" sz="1500" b="0" dirty="0">
                <a:latin typeface="Calibri" panose="020F0502020204030204" pitchFamily="34" charset="0"/>
                <a:cs typeface="Calibri" panose="020F0502020204030204" pitchFamily="34" charset="0"/>
              </a:rPr>
              <a:t>and the lowest recorded </a:t>
            </a:r>
            <a:r>
              <a:rPr lang="en-ZA" sz="1500" b="0" dirty="0" smtClean="0">
                <a:latin typeface="Calibri" panose="020F0502020204030204" pitchFamily="34" charset="0"/>
                <a:cs typeface="Calibri" panose="020F0502020204030204" pitchFamily="34" charset="0"/>
              </a:rPr>
              <a:t>since 2009. </a:t>
            </a:r>
          </a:p>
          <a:p>
            <a:pPr marL="285750" indent="-285750" algn="just">
              <a:buFont typeface="Wingdings" panose="05000000000000000000" pitchFamily="2" charset="2"/>
              <a:buChar char="q"/>
            </a:pPr>
            <a:r>
              <a:rPr lang="en-ZA" sz="1500" b="0" dirty="0" smtClean="0">
                <a:latin typeface="Calibri" panose="020F0502020204030204" pitchFamily="34" charset="0"/>
                <a:cs typeface="Calibri" panose="020F0502020204030204" pitchFamily="34" charset="0"/>
              </a:rPr>
              <a:t>However, </a:t>
            </a:r>
            <a:r>
              <a:rPr lang="en-ZA" sz="1500" b="0" dirty="0">
                <a:latin typeface="Calibri" panose="020F0502020204030204" pitchFamily="34" charset="0"/>
                <a:cs typeface="Calibri" panose="020F0502020204030204" pitchFamily="34" charset="0"/>
              </a:rPr>
              <a:t>the SA economy avoided recession in 2016, largely as a result of the positive growth rate in the tertiary sector which grew by 1.4 per </a:t>
            </a:r>
            <a:r>
              <a:rPr lang="en-ZA" sz="1500" b="0" dirty="0" smtClean="0">
                <a:latin typeface="Calibri" panose="020F0502020204030204" pitchFamily="34" charset="0"/>
                <a:cs typeface="Calibri" panose="020F0502020204030204" pitchFamily="34" charset="0"/>
              </a:rPr>
              <a:t>cent. </a:t>
            </a:r>
          </a:p>
          <a:p>
            <a:pPr marL="285750" indent="-285750" algn="just">
              <a:buFont typeface="Wingdings" panose="05000000000000000000" pitchFamily="2" charset="2"/>
              <a:buChar char="q"/>
            </a:pPr>
            <a:r>
              <a:rPr lang="en-ZA" sz="1500" b="0" dirty="0">
                <a:latin typeface="Calibri" panose="020F0502020204030204" pitchFamily="34" charset="0"/>
                <a:cs typeface="Calibri" panose="020F0502020204030204" pitchFamily="34" charset="0"/>
              </a:rPr>
              <a:t>Domestic economy is expected to grow at a rate of </a:t>
            </a:r>
            <a:r>
              <a:rPr lang="en-ZA" sz="1500" b="0" dirty="0" smtClean="0">
                <a:latin typeface="Calibri" panose="020F0502020204030204" pitchFamily="34" charset="0"/>
                <a:cs typeface="Calibri" panose="020F0502020204030204" pitchFamily="34" charset="0"/>
              </a:rPr>
              <a:t>0.8% </a:t>
            </a:r>
            <a:r>
              <a:rPr lang="en-ZA" sz="1500" b="0" dirty="0">
                <a:latin typeface="Calibri" panose="020F0502020204030204" pitchFamily="34" charset="0"/>
                <a:cs typeface="Calibri" panose="020F0502020204030204" pitchFamily="34" charset="0"/>
              </a:rPr>
              <a:t>and </a:t>
            </a:r>
            <a:r>
              <a:rPr lang="en-ZA" sz="1500" b="0" dirty="0" smtClean="0">
                <a:latin typeface="Calibri" panose="020F0502020204030204" pitchFamily="34" charset="0"/>
                <a:cs typeface="Calibri" panose="020F0502020204030204" pitchFamily="34" charset="0"/>
              </a:rPr>
              <a:t>1.6% </a:t>
            </a:r>
            <a:r>
              <a:rPr lang="en-ZA" sz="1500" b="0" dirty="0">
                <a:latin typeface="Calibri" panose="020F0502020204030204" pitchFamily="34" charset="0"/>
                <a:cs typeface="Calibri" panose="020F0502020204030204" pitchFamily="34" charset="0"/>
              </a:rPr>
              <a:t>in 2017 and 2018, respectively. </a:t>
            </a:r>
          </a:p>
          <a:p>
            <a:pPr marL="285750" indent="-285750" algn="just">
              <a:buFont typeface="Wingdings" panose="05000000000000000000" pitchFamily="2" charset="2"/>
              <a:buChar char="q"/>
            </a:pPr>
            <a:r>
              <a:rPr lang="en-ZA" sz="1500" b="0" dirty="0" smtClean="0">
                <a:latin typeface="Calibri" panose="020F0502020204030204" pitchFamily="34" charset="0"/>
                <a:cs typeface="Calibri" panose="020F0502020204030204" pitchFamily="34" charset="0"/>
              </a:rPr>
              <a:t>It remains unclear </a:t>
            </a:r>
            <a:r>
              <a:rPr lang="en-ZA" sz="1500" b="0" dirty="0">
                <a:latin typeface="Calibri" panose="020F0502020204030204" pitchFamily="34" charset="0"/>
                <a:cs typeface="Calibri" panose="020F0502020204030204" pitchFamily="34" charset="0"/>
              </a:rPr>
              <a:t>whether these projections will hold given the recent (April 2017) downgrade of the country’s credit rating to sub-investment grade.</a:t>
            </a:r>
            <a:endParaRPr lang="en-ZA" sz="1500" b="0" dirty="0" smtClean="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30B0FA-2427-2944-B0B0-892A86E85333}" type="slidenum">
              <a:rPr kumimoji="0" lang="en-ZA" sz="1650" b="0" i="0" u="none" strike="noStrike" kern="1200" cap="none" spc="0" normalizeH="0" baseline="0" noProof="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ZA" sz="165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 name="Title 1"/>
          <p:cNvSpPr>
            <a:spLocks noGrp="1"/>
          </p:cNvSpPr>
          <p:nvPr>
            <p:ph type="title"/>
          </p:nvPr>
        </p:nvSpPr>
        <p:spPr>
          <a:xfrm>
            <a:off x="0" y="1"/>
            <a:ext cx="9144000" cy="584791"/>
          </a:xfrm>
        </p:spPr>
        <p:txBody>
          <a:bodyPr/>
          <a:lstStyle/>
          <a:p>
            <a:r>
              <a:rPr lang="en-ZA" b="1" dirty="0" smtClean="0">
                <a:ln w="11430"/>
                <a:latin typeface="Calibri" panose="020F0502020204030204" pitchFamily="34" charset="0"/>
                <a:cs typeface="Calibri" panose="020F0502020204030204" pitchFamily="34" charset="0"/>
              </a:rPr>
              <a:t>SA avoided recession </a:t>
            </a:r>
            <a:r>
              <a:rPr lang="en-ZA" b="1" dirty="0">
                <a:ln w="11430"/>
                <a:latin typeface="Calibri" panose="020F0502020204030204" pitchFamily="34" charset="0"/>
                <a:cs typeface="Calibri" panose="020F0502020204030204" pitchFamily="34" charset="0"/>
              </a:rPr>
              <a:t>in 2016 </a:t>
            </a:r>
          </a:p>
        </p:txBody>
      </p:sp>
      <p:graphicFrame>
        <p:nvGraphicFramePr>
          <p:cNvPr id="9" name="Content Placeholder 8"/>
          <p:cNvGraphicFramePr>
            <a:graphicFrameLocks noGrp="1"/>
          </p:cNvGraphicFramePr>
          <p:nvPr>
            <p:ph sz="half" idx="2"/>
            <p:extLst/>
          </p:nvPr>
        </p:nvGraphicFramePr>
        <p:xfrm>
          <a:off x="4572001" y="692696"/>
          <a:ext cx="443345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06803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2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3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8359</TotalTime>
  <Words>3536</Words>
  <Application>Microsoft Office PowerPoint</Application>
  <PresentationFormat>On-screen Show (4:3)</PresentationFormat>
  <Paragraphs>383</Paragraphs>
  <Slides>48</Slides>
  <Notes>7</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Angles</vt:lpstr>
      <vt:lpstr>1_Angles</vt:lpstr>
      <vt:lpstr>2_Angles</vt:lpstr>
      <vt:lpstr>3_Angles</vt:lpstr>
      <vt:lpstr>Presentation Outline</vt:lpstr>
      <vt:lpstr>Presentation Outline</vt:lpstr>
      <vt:lpstr>Overview</vt:lpstr>
      <vt:lpstr>Executive Summary</vt:lpstr>
      <vt:lpstr>Strategic imperatives</vt:lpstr>
      <vt:lpstr>Economic Context</vt:lpstr>
      <vt:lpstr>Slide 7</vt:lpstr>
      <vt:lpstr>Domestic Economic Context</vt:lpstr>
      <vt:lpstr>SA avoided recession in 2016 </vt:lpstr>
      <vt:lpstr>Slide 10</vt:lpstr>
      <vt:lpstr>Slide 11</vt:lpstr>
      <vt:lpstr> Auto sector dominate SA manufactured exports  </vt:lpstr>
      <vt:lpstr>Slide 13</vt:lpstr>
      <vt:lpstr>Slide 14</vt:lpstr>
      <vt:lpstr>Key Achievements: annual report</vt:lpstr>
      <vt:lpstr>Industrial Development</vt:lpstr>
      <vt:lpstr>Industrial Development</vt:lpstr>
      <vt:lpstr>Industrial Development</vt:lpstr>
      <vt:lpstr>Industrial Development</vt:lpstr>
      <vt:lpstr>Industrial Development</vt:lpstr>
      <vt:lpstr>Industrial Development</vt:lpstr>
      <vt:lpstr>Industrial Development</vt:lpstr>
      <vt:lpstr>Trade, Investment &amp; Exports</vt:lpstr>
      <vt:lpstr>Trade, Investment &amp; Exports</vt:lpstr>
      <vt:lpstr>Trade, Investment &amp; Exports</vt:lpstr>
      <vt:lpstr>Trade, Investment &amp; Exports</vt:lpstr>
      <vt:lpstr>SEZ &amp; Economic Transformation</vt:lpstr>
      <vt:lpstr>SEZ &amp; Economic Transformation</vt:lpstr>
      <vt:lpstr>SEZ &amp; Economic Transformation</vt:lpstr>
      <vt:lpstr>SEZ &amp; Economic Transformation</vt:lpstr>
      <vt:lpstr>SEZ &amp; Economic Transformation</vt:lpstr>
      <vt:lpstr>SEZ &amp; Economic Transformation</vt:lpstr>
      <vt:lpstr>Regulation</vt:lpstr>
      <vt:lpstr>Legislation and Regulation</vt:lpstr>
      <vt:lpstr>FINAL CREDIT LIFE INSURANCE REGULATIONS</vt:lpstr>
      <vt:lpstr>FINAL CREDIT LIFE INSURANCE REGULATIONS</vt:lpstr>
      <vt:lpstr>Legislation and Regulation</vt:lpstr>
      <vt:lpstr>Administration</vt:lpstr>
      <vt:lpstr>Administration &amp; Co-ordination</vt:lpstr>
      <vt:lpstr>Administration &amp; Co-ordination</vt:lpstr>
      <vt:lpstr>Administration &amp; Co-ordination</vt:lpstr>
      <vt:lpstr>Financial Performance</vt:lpstr>
      <vt:lpstr>Slide 43</vt:lpstr>
      <vt:lpstr>Slide 44</vt:lpstr>
      <vt:lpstr> financial results OVERVIEW:   2016/17 …CONT </vt:lpstr>
      <vt:lpstr>AUDIT OUTCOME</vt:lpstr>
      <vt:lpstr>Audit reporT</vt:lpstr>
      <vt:lpstr> Ke ya leboga      Ke a leboha   Ke a leboga       Ngiyabonga  Ndiyabulela         Ngiyathokoza  Ngiyabonga      Inkomu  Ndi khou livhuha       Dankie    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Development</dc:title>
  <dc:creator>Reshme Pillay</dc:creator>
  <cp:lastModifiedBy>PUMZA</cp:lastModifiedBy>
  <cp:revision>161</cp:revision>
  <cp:lastPrinted>2017-08-16T12:07:29Z</cp:lastPrinted>
  <dcterms:created xsi:type="dcterms:W3CDTF">2016-09-05T12:21:08Z</dcterms:created>
  <dcterms:modified xsi:type="dcterms:W3CDTF">2017-09-13T08:55:41Z</dcterms:modified>
</cp:coreProperties>
</file>