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 id="2147483655" r:id="rId3"/>
    <p:sldMasterId id="2147483668" r:id="rId4"/>
  </p:sldMasterIdLst>
  <p:notesMasterIdLst>
    <p:notesMasterId r:id="rId23"/>
  </p:notesMasterIdLst>
  <p:handoutMasterIdLst>
    <p:handoutMasterId r:id="rId24"/>
  </p:handoutMasterIdLst>
  <p:sldIdLst>
    <p:sldId id="256" r:id="rId5"/>
    <p:sldId id="361" r:id="rId6"/>
    <p:sldId id="362" r:id="rId7"/>
    <p:sldId id="363" r:id="rId8"/>
    <p:sldId id="367" r:id="rId9"/>
    <p:sldId id="372" r:id="rId10"/>
    <p:sldId id="379" r:id="rId11"/>
    <p:sldId id="368" r:id="rId12"/>
    <p:sldId id="370" r:id="rId13"/>
    <p:sldId id="371" r:id="rId14"/>
    <p:sldId id="365" r:id="rId15"/>
    <p:sldId id="373" r:id="rId16"/>
    <p:sldId id="374" r:id="rId17"/>
    <p:sldId id="375" r:id="rId18"/>
    <p:sldId id="376" r:id="rId19"/>
    <p:sldId id="343" r:id="rId20"/>
    <p:sldId id="377" r:id="rId21"/>
    <p:sldId id="378"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532" y="-102"/>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C9DA204-3D10-4213-AA9A-5A299FFDCD69}" type="datetime1">
              <a:rPr lang="en-US" smtClean="0"/>
              <a:pPr/>
              <a:t>9/8/2017</a:t>
            </a:fld>
            <a:endParaRPr lang="en-ZA"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7A12ED-F32A-47F0-AB5B-DA049A49CEC4}" type="slidenum">
              <a:rPr lang="en-ZA" smtClean="0"/>
              <a:pPr/>
              <a:t>‹#›</a:t>
            </a:fld>
            <a:endParaRPr lang="en-ZA" dirty="0"/>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A803929-8FE0-42DA-B590-E95AADFA67D0}" type="datetime1">
              <a:rPr lang="en-US" smtClean="0"/>
              <a:pPr/>
              <a:t>9/8/2017</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EA3F3-7F60-4372-AD96-0BFBCD79137E}" type="slidenum">
              <a:rPr lang="en-ZA" smtClean="0"/>
              <a:pPr/>
              <a:t>‹#›</a:t>
            </a:fld>
            <a:endParaRPr lang="en-ZA" dirty="0"/>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90664"/>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Logo - NDP - Full colour.jpg"/>
          <p:cNvPicPr>
            <a:picLocks noChangeAspect="1"/>
          </p:cNvPicPr>
          <p:nvPr userDrawn="1"/>
        </p:nvPicPr>
        <p:blipFill>
          <a:blip r:embed="rId6" cstate="print"/>
          <a:stretch>
            <a:fillRect/>
          </a:stretch>
        </p:blipFill>
        <p:spPr>
          <a:xfrm>
            <a:off x="7786710" y="5857892"/>
            <a:ext cx="1055030" cy="100010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E11A41BF-EE59-4927-83AF-463F1F98246F}" type="datetime1">
              <a:rPr lang="en-ZA" smtClean="0"/>
              <a:pPr/>
              <a:t>2017/09/08</a:t>
            </a:fld>
            <a:endParaRPr lang="en-ZA" dirty="0"/>
          </a:p>
        </p:txBody>
      </p:sp>
      <p:sp>
        <p:nvSpPr>
          <p:cNvPr id="4" name="Footer Placeholder 3"/>
          <p:cNvSpPr>
            <a:spLocks noGrp="1"/>
          </p:cNvSpPr>
          <p:nvPr>
            <p:ph type="ftr" sz="quarter" idx="11"/>
          </p:nvPr>
        </p:nvSpPr>
        <p:spPr/>
        <p:txBody>
          <a:bodyPr/>
          <a:lstStyle/>
          <a:p>
            <a:r>
              <a:rPr lang="en-ZA" smtClean="0"/>
              <a:t>MInister of Health 06 09 17</a:t>
            </a:r>
            <a:endParaRPr lang="en-ZA" dirty="0"/>
          </a:p>
        </p:txBody>
      </p:sp>
      <p:sp>
        <p:nvSpPr>
          <p:cNvPr id="5" name="Slide Number Placeholder 4"/>
          <p:cNvSpPr>
            <a:spLocks noGrp="1"/>
          </p:cNvSpPr>
          <p:nvPr>
            <p:ph type="sldNum" sz="quarter" idx="12"/>
          </p:nvPr>
        </p:nvSpPr>
        <p:spPr/>
        <p:txBody>
          <a:bodyPr/>
          <a:lstStyle/>
          <a:p>
            <a:fld id="{2F2C248C-0A5B-4798-827F-569D09ED1622}"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60D20-F93E-4238-BA69-65C1116A71C3}" type="datetime1">
              <a:rPr lang="en-ZA" smtClean="0"/>
              <a:pPr/>
              <a:t>2017/09/08</a:t>
            </a:fld>
            <a:endParaRPr lang="en-ZA" dirty="0"/>
          </a:p>
        </p:txBody>
      </p:sp>
      <p:sp>
        <p:nvSpPr>
          <p:cNvPr id="3" name="Footer Placeholder 2"/>
          <p:cNvSpPr>
            <a:spLocks noGrp="1"/>
          </p:cNvSpPr>
          <p:nvPr>
            <p:ph type="ftr" sz="quarter" idx="11"/>
          </p:nvPr>
        </p:nvSpPr>
        <p:spPr/>
        <p:txBody>
          <a:bodyPr/>
          <a:lstStyle/>
          <a:p>
            <a:r>
              <a:rPr lang="en-ZA" smtClean="0"/>
              <a:t>MInister of Health 06 09 17</a:t>
            </a:r>
            <a:endParaRPr lang="en-ZA" dirty="0"/>
          </a:p>
        </p:txBody>
      </p:sp>
      <p:sp>
        <p:nvSpPr>
          <p:cNvPr id="4" name="Slide Number Placeholder 3"/>
          <p:cNvSpPr>
            <a:spLocks noGrp="1"/>
          </p:cNvSpPr>
          <p:nvPr>
            <p:ph type="sldNum" sz="quarter" idx="12"/>
          </p:nvPr>
        </p:nvSpPr>
        <p:spPr/>
        <p:txBody>
          <a:bodyPr/>
          <a:lstStyle/>
          <a:p>
            <a:fld id="{2F2C248C-0A5B-4798-827F-569D09ED1622}" type="slidenum">
              <a:rPr lang="en-ZA" smtClean="0"/>
              <a:pPr/>
              <a:t>‹#›</a:t>
            </a:fld>
            <a:endParaRPr lang="en-Z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0D188-B66B-40AA-AB5F-F36B9D142333}" type="datetime1">
              <a:rPr lang="en-ZA" smtClean="0"/>
              <a:pPr/>
              <a:t>2017/09/08</a:t>
            </a:fld>
            <a:endParaRPr lang="en-ZA" dirty="0"/>
          </a:p>
        </p:txBody>
      </p:sp>
      <p:sp>
        <p:nvSpPr>
          <p:cNvPr id="6" name="Footer Placeholder 5"/>
          <p:cNvSpPr>
            <a:spLocks noGrp="1"/>
          </p:cNvSpPr>
          <p:nvPr>
            <p:ph type="ftr" sz="quarter" idx="11"/>
          </p:nvPr>
        </p:nvSpPr>
        <p:spPr/>
        <p:txBody>
          <a:bodyPr/>
          <a:lstStyle/>
          <a:p>
            <a:r>
              <a:rPr lang="en-ZA" smtClean="0"/>
              <a:t>MInister of Health 06 09 17</a:t>
            </a:r>
            <a:endParaRPr lang="en-ZA" dirty="0"/>
          </a:p>
        </p:txBody>
      </p:sp>
      <p:sp>
        <p:nvSpPr>
          <p:cNvPr id="7" name="Slide Number Placeholder 6"/>
          <p:cNvSpPr>
            <a:spLocks noGrp="1"/>
          </p:cNvSpPr>
          <p:nvPr>
            <p:ph type="sldNum" sz="quarter" idx="12"/>
          </p:nvPr>
        </p:nvSpPr>
        <p:spPr/>
        <p:txBody>
          <a:bodyPr/>
          <a:lstStyle/>
          <a:p>
            <a:fld id="{2F2C248C-0A5B-4798-827F-569D09ED1622}" type="slidenum">
              <a:rPr lang="en-ZA" smtClean="0"/>
              <a:pPr/>
              <a:t>‹#›</a:t>
            </a:fld>
            <a:endParaRPr lang="en-Z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2EEB3C-1AA0-413B-BC80-F11AEECAD327}" type="datetime1">
              <a:rPr lang="en-ZA" smtClean="0"/>
              <a:pPr/>
              <a:t>2017/09/08</a:t>
            </a:fld>
            <a:endParaRPr lang="en-ZA" dirty="0"/>
          </a:p>
        </p:txBody>
      </p:sp>
      <p:sp>
        <p:nvSpPr>
          <p:cNvPr id="6" name="Footer Placeholder 5"/>
          <p:cNvSpPr>
            <a:spLocks noGrp="1"/>
          </p:cNvSpPr>
          <p:nvPr>
            <p:ph type="ftr" sz="quarter" idx="11"/>
          </p:nvPr>
        </p:nvSpPr>
        <p:spPr/>
        <p:txBody>
          <a:bodyPr/>
          <a:lstStyle/>
          <a:p>
            <a:r>
              <a:rPr lang="en-ZA" smtClean="0"/>
              <a:t>MInister of Health 06 09 17</a:t>
            </a:r>
            <a:endParaRPr lang="en-ZA" dirty="0"/>
          </a:p>
        </p:txBody>
      </p:sp>
      <p:sp>
        <p:nvSpPr>
          <p:cNvPr id="7" name="Slide Number Placeholder 6"/>
          <p:cNvSpPr>
            <a:spLocks noGrp="1"/>
          </p:cNvSpPr>
          <p:nvPr>
            <p:ph type="sldNum" sz="quarter" idx="12"/>
          </p:nvPr>
        </p:nvSpPr>
        <p:spPr/>
        <p:txBody>
          <a:bodyPr/>
          <a:lstStyle/>
          <a:p>
            <a:fld id="{2F2C248C-0A5B-4798-827F-569D09ED1622}" type="slidenum">
              <a:rPr lang="en-ZA" smtClean="0"/>
              <a:pPr/>
              <a:t>‹#›</a:t>
            </a:fld>
            <a:endParaRPr lang="en-Z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6E644CCE-08AA-435A-BCF6-E9A9A6E80CB5}" type="datetime1">
              <a:rPr lang="en-ZA" smtClean="0"/>
              <a:pPr/>
              <a:t>2017/09/08</a:t>
            </a:fld>
            <a:endParaRPr lang="en-ZA" dirty="0"/>
          </a:p>
        </p:txBody>
      </p:sp>
      <p:sp>
        <p:nvSpPr>
          <p:cNvPr id="5" name="Footer Placeholder 4"/>
          <p:cNvSpPr>
            <a:spLocks noGrp="1"/>
          </p:cNvSpPr>
          <p:nvPr>
            <p:ph type="ftr" sz="quarter" idx="11"/>
          </p:nvPr>
        </p:nvSpPr>
        <p:spPr/>
        <p:txBody>
          <a:bodyPr/>
          <a:lstStyle/>
          <a:p>
            <a:r>
              <a:rPr lang="en-ZA" smtClean="0"/>
              <a:t>MInister of Health 06 09 17</a:t>
            </a:r>
            <a:endParaRPr lang="en-ZA" dirty="0"/>
          </a:p>
        </p:txBody>
      </p:sp>
      <p:sp>
        <p:nvSpPr>
          <p:cNvPr id="6" name="Slide Number Placeholder 5"/>
          <p:cNvSpPr>
            <a:spLocks noGrp="1"/>
          </p:cNvSpPr>
          <p:nvPr>
            <p:ph type="sldNum" sz="quarter" idx="12"/>
          </p:nvPr>
        </p:nvSpPr>
        <p:spPr/>
        <p:txBody>
          <a:bodyPr/>
          <a:lstStyle/>
          <a:p>
            <a:fld id="{2F2C248C-0A5B-4798-827F-569D09ED1622}" type="slidenum">
              <a:rPr lang="en-ZA" smtClean="0"/>
              <a:pPr/>
              <a:t>‹#›</a:t>
            </a:fld>
            <a:endParaRPr lang="en-ZA"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A9B6363-8434-4C4E-8290-86E741B97EA7}" type="datetime1">
              <a:rPr lang="en-ZA" smtClean="0"/>
              <a:pPr/>
              <a:t>2017/09/08</a:t>
            </a:fld>
            <a:endParaRPr lang="en-ZA" dirty="0"/>
          </a:p>
        </p:txBody>
      </p:sp>
      <p:sp>
        <p:nvSpPr>
          <p:cNvPr id="5" name="Footer Placeholder 4"/>
          <p:cNvSpPr>
            <a:spLocks noGrp="1"/>
          </p:cNvSpPr>
          <p:nvPr>
            <p:ph type="ftr" sz="quarter" idx="11"/>
          </p:nvPr>
        </p:nvSpPr>
        <p:spPr/>
        <p:txBody>
          <a:bodyPr/>
          <a:lstStyle/>
          <a:p>
            <a:r>
              <a:rPr lang="en-ZA" smtClean="0"/>
              <a:t>MInister of Health 06 09 17</a:t>
            </a:r>
            <a:endParaRPr lang="en-ZA" dirty="0"/>
          </a:p>
        </p:txBody>
      </p:sp>
      <p:sp>
        <p:nvSpPr>
          <p:cNvPr id="6" name="Slide Number Placeholder 5"/>
          <p:cNvSpPr>
            <a:spLocks noGrp="1"/>
          </p:cNvSpPr>
          <p:nvPr>
            <p:ph type="sldNum" sz="quarter" idx="12"/>
          </p:nvPr>
        </p:nvSpPr>
        <p:spPr/>
        <p:txBody>
          <a:bodyPr/>
          <a:lstStyle/>
          <a:p>
            <a:fld id="{2F2C248C-0A5B-4798-827F-569D09ED1622}" type="slidenum">
              <a:rPr lang="en-ZA" smtClean="0"/>
              <a:pPr/>
              <a:t>‹#›</a:t>
            </a:fld>
            <a:endParaRPr lang="en-Z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48981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Logo - NDP - Full colour.jpg"/>
          <p:cNvPicPr>
            <a:picLocks noChangeAspect="1"/>
          </p:cNvPicPr>
          <p:nvPr userDrawn="1"/>
        </p:nvPicPr>
        <p:blipFill>
          <a:blip r:embed="rId2" cstate="print"/>
          <a:stretch>
            <a:fillRect/>
          </a:stretch>
        </p:blipFill>
        <p:spPr>
          <a:xfrm>
            <a:off x="7786710" y="5857892"/>
            <a:ext cx="1055030" cy="100010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D5EAFD24-9E0A-43C7-923F-0497DCE65006}" type="datetime1">
              <a:rPr lang="en-ZA" smtClean="0"/>
              <a:pPr/>
              <a:t>2017/09/08</a:t>
            </a:fld>
            <a:endParaRPr lang="en-ZA" dirty="0"/>
          </a:p>
        </p:txBody>
      </p:sp>
      <p:sp>
        <p:nvSpPr>
          <p:cNvPr id="5" name="Footer Placeholder 4"/>
          <p:cNvSpPr>
            <a:spLocks noGrp="1"/>
          </p:cNvSpPr>
          <p:nvPr>
            <p:ph type="ftr" sz="quarter" idx="11"/>
          </p:nvPr>
        </p:nvSpPr>
        <p:spPr/>
        <p:txBody>
          <a:bodyPr/>
          <a:lstStyle/>
          <a:p>
            <a:r>
              <a:rPr lang="en-ZA" smtClean="0"/>
              <a:t>MInister of Health 06 09 17</a:t>
            </a:r>
            <a:endParaRPr lang="en-ZA" dirty="0"/>
          </a:p>
        </p:txBody>
      </p:sp>
      <p:sp>
        <p:nvSpPr>
          <p:cNvPr id="6" name="Slide Number Placeholder 5"/>
          <p:cNvSpPr>
            <a:spLocks noGrp="1"/>
          </p:cNvSpPr>
          <p:nvPr>
            <p:ph type="sldNum" sz="quarter" idx="12"/>
          </p:nvPr>
        </p:nvSpPr>
        <p:spPr/>
        <p:txBody>
          <a:bodyPr/>
          <a:lstStyle/>
          <a:p>
            <a:fld id="{2F2C248C-0A5B-4798-827F-569D09ED1622}" type="slidenum">
              <a:rPr lang="en-ZA" smtClean="0"/>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a:xfrm>
            <a:off x="457200" y="1600201"/>
            <a:ext cx="8229600" cy="42050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D6295D6-4B3B-4DA4-A9E8-28EA6B89B437}" type="datetime1">
              <a:rPr lang="en-ZA" smtClean="0"/>
              <a:pPr/>
              <a:t>2017/09/08</a:t>
            </a:fld>
            <a:endParaRPr lang="en-ZA" dirty="0"/>
          </a:p>
        </p:txBody>
      </p:sp>
      <p:sp>
        <p:nvSpPr>
          <p:cNvPr id="5" name="Footer Placeholder 4"/>
          <p:cNvSpPr>
            <a:spLocks noGrp="1"/>
          </p:cNvSpPr>
          <p:nvPr>
            <p:ph type="ftr" sz="quarter" idx="11"/>
          </p:nvPr>
        </p:nvSpPr>
        <p:spPr/>
        <p:txBody>
          <a:bodyPr/>
          <a:lstStyle/>
          <a:p>
            <a:r>
              <a:rPr lang="en-ZA" smtClean="0"/>
              <a:t>MInister of Health 06 09 17</a:t>
            </a:r>
            <a:endParaRPr lang="en-ZA" dirty="0"/>
          </a:p>
        </p:txBody>
      </p:sp>
      <p:sp>
        <p:nvSpPr>
          <p:cNvPr id="6" name="Slide Number Placeholder 5"/>
          <p:cNvSpPr>
            <a:spLocks noGrp="1"/>
          </p:cNvSpPr>
          <p:nvPr>
            <p:ph type="sldNum" sz="quarter" idx="12"/>
          </p:nvPr>
        </p:nvSpPr>
        <p:spPr/>
        <p:txBody>
          <a:bodyPr/>
          <a:lstStyle/>
          <a:p>
            <a:fld id="{2F2C248C-0A5B-4798-827F-569D09ED1622}" type="slidenum">
              <a:rPr lang="en-ZA" smtClean="0"/>
              <a:pPr/>
              <a:t>‹#›</a:t>
            </a:fld>
            <a:endParaRPr lang="en-ZA" dirty="0"/>
          </a:p>
        </p:txBody>
      </p:sp>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 - NDP - Full colour.jpg"/>
          <p:cNvPicPr>
            <a:picLocks noChangeAspect="1"/>
          </p:cNvPicPr>
          <p:nvPr userDrawn="1"/>
        </p:nvPicPr>
        <p:blipFill>
          <a:blip r:embed="rId2" cstate="print"/>
          <a:stretch>
            <a:fillRect/>
          </a:stretch>
        </p:blipFill>
        <p:spPr>
          <a:xfrm>
            <a:off x="7786710" y="5857892"/>
            <a:ext cx="1055030" cy="1000108"/>
          </a:xfrm>
          <a:prstGeom prst="rect">
            <a:avLst/>
          </a:prstGeom>
        </p:spPr>
      </p:pic>
      <p:pic>
        <p:nvPicPr>
          <p:cNvPr id="9" name="Picture 8" descr="NDOH Logo.jpg"/>
          <p:cNvPicPr>
            <a:picLocks noChangeAspect="1"/>
          </p:cNvPicPr>
          <p:nvPr userDrawn="1"/>
        </p:nvPicPr>
        <p:blipFill>
          <a:blip r:embed="rId3" cstate="print"/>
          <a:stretch>
            <a:fillRect/>
          </a:stretch>
        </p:blipFill>
        <p:spPr>
          <a:xfrm>
            <a:off x="179512" y="5877272"/>
            <a:ext cx="2286000" cy="824484"/>
          </a:xfrm>
          <a:prstGeom prst="rect">
            <a:avLst/>
          </a:prstGeom>
        </p:spPr>
      </p:pic>
      <p:cxnSp>
        <p:nvCxnSpPr>
          <p:cNvPr id="11" name="Straight Connector 10"/>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A61B8B-855A-4E5B-A94D-DD3BE173619A}" type="datetime1">
              <a:rPr lang="en-ZA" smtClean="0"/>
              <a:pPr/>
              <a:t>2017/09/08</a:t>
            </a:fld>
            <a:endParaRPr lang="en-ZA" dirty="0"/>
          </a:p>
        </p:txBody>
      </p:sp>
      <p:sp>
        <p:nvSpPr>
          <p:cNvPr id="5" name="Footer Placeholder 4"/>
          <p:cNvSpPr>
            <a:spLocks noGrp="1"/>
          </p:cNvSpPr>
          <p:nvPr>
            <p:ph type="ftr" sz="quarter" idx="11"/>
          </p:nvPr>
        </p:nvSpPr>
        <p:spPr/>
        <p:txBody>
          <a:bodyPr/>
          <a:lstStyle/>
          <a:p>
            <a:r>
              <a:rPr lang="en-ZA" smtClean="0"/>
              <a:t>MInister of Health 06 09 17</a:t>
            </a:r>
            <a:endParaRPr lang="en-ZA" dirty="0"/>
          </a:p>
        </p:txBody>
      </p:sp>
      <p:sp>
        <p:nvSpPr>
          <p:cNvPr id="6" name="Slide Number Placeholder 5"/>
          <p:cNvSpPr>
            <a:spLocks noGrp="1"/>
          </p:cNvSpPr>
          <p:nvPr>
            <p:ph type="sldNum" sz="quarter" idx="12"/>
          </p:nvPr>
        </p:nvSpPr>
        <p:spPr/>
        <p:txBody>
          <a:bodyPr/>
          <a:lstStyle/>
          <a:p>
            <a:fld id="{2F2C248C-0A5B-4798-827F-569D09ED1622}"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AC6509E8-EC97-4F3C-BE0D-569FEB32FC87}" type="datetime1">
              <a:rPr lang="en-ZA" smtClean="0"/>
              <a:pPr/>
              <a:t>2017/09/08</a:t>
            </a:fld>
            <a:endParaRPr lang="en-ZA" dirty="0"/>
          </a:p>
        </p:txBody>
      </p:sp>
      <p:sp>
        <p:nvSpPr>
          <p:cNvPr id="6" name="Footer Placeholder 5"/>
          <p:cNvSpPr>
            <a:spLocks noGrp="1"/>
          </p:cNvSpPr>
          <p:nvPr>
            <p:ph type="ftr" sz="quarter" idx="11"/>
          </p:nvPr>
        </p:nvSpPr>
        <p:spPr/>
        <p:txBody>
          <a:bodyPr/>
          <a:lstStyle/>
          <a:p>
            <a:r>
              <a:rPr lang="en-ZA" smtClean="0"/>
              <a:t>MInister of Health 06 09 17</a:t>
            </a:r>
            <a:endParaRPr lang="en-ZA" dirty="0"/>
          </a:p>
        </p:txBody>
      </p:sp>
      <p:sp>
        <p:nvSpPr>
          <p:cNvPr id="7" name="Slide Number Placeholder 6"/>
          <p:cNvSpPr>
            <a:spLocks noGrp="1"/>
          </p:cNvSpPr>
          <p:nvPr>
            <p:ph type="sldNum" sz="quarter" idx="12"/>
          </p:nvPr>
        </p:nvSpPr>
        <p:spPr/>
        <p:txBody>
          <a:bodyPr/>
          <a:lstStyle/>
          <a:p>
            <a:fld id="{2F2C248C-0A5B-4798-827F-569D09ED1622}" type="slidenum">
              <a:rPr lang="en-ZA" smtClean="0"/>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D81732B2-D5A0-4069-9650-9A673DB799C3}" type="datetime1">
              <a:rPr lang="en-ZA" smtClean="0"/>
              <a:pPr/>
              <a:t>2017/09/08</a:t>
            </a:fld>
            <a:endParaRPr lang="en-ZA" dirty="0"/>
          </a:p>
        </p:txBody>
      </p:sp>
      <p:sp>
        <p:nvSpPr>
          <p:cNvPr id="8" name="Footer Placeholder 7"/>
          <p:cNvSpPr>
            <a:spLocks noGrp="1"/>
          </p:cNvSpPr>
          <p:nvPr>
            <p:ph type="ftr" sz="quarter" idx="11"/>
          </p:nvPr>
        </p:nvSpPr>
        <p:spPr/>
        <p:txBody>
          <a:bodyPr/>
          <a:lstStyle/>
          <a:p>
            <a:r>
              <a:rPr lang="en-ZA" smtClean="0"/>
              <a:t>MInister of Health 06 09 17</a:t>
            </a:r>
            <a:endParaRPr lang="en-ZA" dirty="0"/>
          </a:p>
        </p:txBody>
      </p:sp>
      <p:sp>
        <p:nvSpPr>
          <p:cNvPr id="9" name="Slide Number Placeholder 8"/>
          <p:cNvSpPr>
            <a:spLocks noGrp="1"/>
          </p:cNvSpPr>
          <p:nvPr>
            <p:ph type="sldNum" sz="quarter" idx="12"/>
          </p:nvPr>
        </p:nvSpPr>
        <p:spPr/>
        <p:txBody>
          <a:bodyPr/>
          <a:lstStyle/>
          <a:p>
            <a:fld id="{2F2C248C-0A5B-4798-827F-569D09ED1622}" type="slidenum">
              <a:rPr lang="en-ZA" smtClean="0"/>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jpe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2.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4.xml"/><Relationship Id="rId1" Type="http://schemas.openxmlformats.org/officeDocument/2006/relationships/slideLayout" Target="../slideLayouts/slideLayout16.xml"/><Relationship Id="rId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11"/>
          <p:cNvPicPr>
            <a:picLocks noChangeAspect="1" noChangeArrowheads="1"/>
          </p:cNvPicPr>
          <p:nvPr userDrawn="1"/>
        </p:nvPicPr>
        <p:blipFill>
          <a:blip r:embed="rId3"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11" name="Picture 10" descr="NDOH Logo.jpg"/>
          <p:cNvPicPr>
            <a:picLocks noChangeAspect="1"/>
          </p:cNvPicPr>
          <p:nvPr userDrawn="1"/>
        </p:nvPicPr>
        <p:blipFill>
          <a:blip r:embed="rId4" cstate="print"/>
          <a:stretch>
            <a:fillRect/>
          </a:stretch>
        </p:blipFill>
        <p:spPr>
          <a:xfrm>
            <a:off x="152400" y="5867400"/>
            <a:ext cx="2286000" cy="824484"/>
          </a:xfrm>
          <a:prstGeom prst="rect">
            <a:avLst/>
          </a:prstGeom>
        </p:spPr>
      </p:pic>
      <p:pic>
        <p:nvPicPr>
          <p:cNvPr id="12" name="Picture 11" descr="Logo - NDP - Full colour.jpg"/>
          <p:cNvPicPr>
            <a:picLocks noChangeAspect="1"/>
          </p:cNvPicPr>
          <p:nvPr userDrawn="1"/>
        </p:nvPicPr>
        <p:blipFill>
          <a:blip r:embed="rId5" cstate="print"/>
          <a:stretch>
            <a:fillRect/>
          </a:stretch>
        </p:blipFill>
        <p:spPr>
          <a:xfrm>
            <a:off x="7786710" y="5857892"/>
            <a:ext cx="1055030" cy="1000108"/>
          </a:xfrm>
          <a:prstGeom prst="rect">
            <a:avLst/>
          </a:prstGeom>
        </p:spPr>
      </p:pic>
      <p:cxnSp>
        <p:nvCxnSpPr>
          <p:cNvPr id="13" name="Straight Connector 12"/>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6"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5" descr="Logo - NDP - Full colour.jpg"/>
          <p:cNvPicPr>
            <a:picLocks noChangeAspect="1"/>
          </p:cNvPicPr>
          <p:nvPr userDrawn="1"/>
        </p:nvPicPr>
        <p:blipFill>
          <a:blip r:embed="rId7" cstate="print"/>
          <a:stretch>
            <a:fillRect/>
          </a:stretch>
        </p:blipFill>
        <p:spPr>
          <a:xfrm>
            <a:off x="7786710" y="5857892"/>
            <a:ext cx="1055030" cy="1000108"/>
          </a:xfrm>
          <a:prstGeom prst="rect">
            <a:avLst/>
          </a:prstGeom>
        </p:spPr>
      </p:pic>
      <p:cxnSp>
        <p:nvCxnSpPr>
          <p:cNvPr id="10" name="Straight Connector 9"/>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3" r:id="rId1"/>
    <p:sldLayoutId id="2147483654" r:id="rId2"/>
    <p:sldLayoutId id="2147483667" r:id="rId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1C72C-C600-4C66-A6ED-2BF6F55B475E}" type="datetime1">
              <a:rPr lang="en-ZA" smtClean="0"/>
              <a:pPr/>
              <a:t>2017/09/08</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MInister of Health 06 09 17</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C248C-0A5B-4798-827F-569D09ED1622}"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Picture 7" descr="NDOH Logo.jpg"/>
          <p:cNvPicPr>
            <a:picLocks noChangeAspect="1"/>
          </p:cNvPicPr>
          <p:nvPr userDrawn="1"/>
        </p:nvPicPr>
        <p:blipFill>
          <a:blip r:embed="rId3"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4" cstate="print"/>
          <a:srcRect r="26000"/>
          <a:stretch>
            <a:fillRect/>
          </a:stretch>
        </p:blipFill>
        <p:spPr bwMode="auto">
          <a:xfrm>
            <a:off x="7341870" y="1"/>
            <a:ext cx="1184147" cy="1066799"/>
          </a:xfrm>
          <a:prstGeom prst="rect">
            <a:avLst/>
          </a:prstGeom>
          <a:noFill/>
          <a:ln w="9525">
            <a:noFill/>
            <a:miter lim="800000"/>
            <a:headEnd/>
            <a:tailEnd/>
          </a:ln>
          <a:effectLst/>
        </p:spPr>
      </p:pic>
    </p:spTree>
    <p:extLst>
      <p:ext uri="{BB962C8B-B14F-4D97-AF65-F5344CB8AC3E}">
        <p14:creationId xmlns:p14="http://schemas.microsoft.com/office/powerpoint/2010/main" xmlns="" val="3273196516"/>
      </p:ext>
    </p:extLst>
  </p:cSld>
  <p:clrMap bg1="lt1" tx1="dk1" bg2="lt2" tx2="dk2" accent1="accent1" accent2="accent2" accent3="accent3" accent4="accent4" accent5="accent5" accent6="accent6" hlink="hlink" folHlink="folHlink"/>
  <p:sldLayoutIdLst>
    <p:sldLayoutId id="2147483669"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4600" y="1752600"/>
            <a:ext cx="5791200" cy="954107"/>
          </a:xfrm>
          <a:prstGeom prst="rect">
            <a:avLst/>
          </a:prstGeom>
          <a:noFill/>
        </p:spPr>
        <p:txBody>
          <a:bodyPr wrap="square" rtlCol="0">
            <a:spAutoFit/>
          </a:bodyPr>
          <a:lstStyle/>
          <a:p>
            <a:pPr algn="ctr"/>
            <a:r>
              <a:rPr lang="en-US" sz="2800" dirty="0" smtClean="0">
                <a:solidFill>
                  <a:schemeClr val="bg1">
                    <a:lumMod val="50000"/>
                  </a:schemeClr>
                </a:solidFill>
                <a:latin typeface="Arial" pitchFamily="34" charset="0"/>
                <a:cs typeface="Arial" pitchFamily="34" charset="0"/>
              </a:rPr>
              <a:t>PORTFOLIO COMMITTEE ON HEALTH</a:t>
            </a:r>
            <a:endParaRPr lang="en-US" sz="2800" dirty="0">
              <a:solidFill>
                <a:schemeClr val="bg1">
                  <a:lumMod val="50000"/>
                </a:schemeClr>
              </a:solidFill>
              <a:latin typeface="Arial" pitchFamily="34" charset="0"/>
              <a:cs typeface="Arial" pitchFamily="34" charset="0"/>
            </a:endParaRPr>
          </a:p>
        </p:txBody>
      </p:sp>
      <p:sp>
        <p:nvSpPr>
          <p:cNvPr id="5" name="TextBox 4"/>
          <p:cNvSpPr txBox="1"/>
          <p:nvPr/>
        </p:nvSpPr>
        <p:spPr>
          <a:xfrm>
            <a:off x="2514600" y="3276600"/>
            <a:ext cx="5791200" cy="707886"/>
          </a:xfrm>
          <a:prstGeom prst="rect">
            <a:avLst/>
          </a:prstGeom>
          <a:noFill/>
        </p:spPr>
        <p:txBody>
          <a:bodyPr wrap="square" rtlCol="0">
            <a:spAutoFit/>
          </a:bodyPr>
          <a:lstStyle/>
          <a:p>
            <a:r>
              <a:rPr lang="en-US" sz="2000" smtClean="0">
                <a:solidFill>
                  <a:schemeClr val="bg1">
                    <a:lumMod val="50000"/>
                  </a:schemeClr>
                </a:solidFill>
                <a:latin typeface="Arial" pitchFamily="34" charset="0"/>
                <a:cs typeface="Arial" pitchFamily="34" charset="0"/>
              </a:rPr>
              <a:t>Minister of Health</a:t>
            </a:r>
          </a:p>
          <a:p>
            <a:r>
              <a:rPr lang="en-US" sz="2000" smtClean="0">
                <a:solidFill>
                  <a:schemeClr val="bg1">
                    <a:lumMod val="50000"/>
                  </a:schemeClr>
                </a:solidFill>
                <a:latin typeface="Arial" pitchFamily="34" charset="0"/>
                <a:cs typeface="Arial" pitchFamily="34" charset="0"/>
              </a:rPr>
              <a:t>Dr P A Motsoaledi</a:t>
            </a:r>
            <a:endParaRPr lang="en-US" sz="2000" dirty="0">
              <a:solidFill>
                <a:schemeClr val="bg1">
                  <a:lumMod val="50000"/>
                </a:schemeClr>
              </a:solidFill>
              <a:latin typeface="Arial" pitchFamily="34" charset="0"/>
              <a:cs typeface="Arial" pitchFamily="34" charset="0"/>
            </a:endParaRPr>
          </a:p>
        </p:txBody>
      </p:sp>
      <p:sp>
        <p:nvSpPr>
          <p:cNvPr id="7" name="Rectangle 2"/>
          <p:cNvSpPr txBox="1">
            <a:spLocks noChangeArrowheads="1"/>
          </p:cNvSpPr>
          <p:nvPr/>
        </p:nvSpPr>
        <p:spPr>
          <a:xfrm>
            <a:off x="107504" y="0"/>
            <a:ext cx="8928992" cy="1124744"/>
          </a:xfrm>
          <a:prstGeom prst="rect">
            <a:avLst/>
          </a:prstGeom>
        </p:spPr>
        <p:txBody>
          <a:bodyPr tIns="45720" rIns="91440" bIns="45720" anchor="b">
            <a:normAutofit fontScale="9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smtClean="0">
                <a:solidFill>
                  <a:schemeClr val="bg1"/>
                </a:solidFill>
                <a:latin typeface="Arial" pitchFamily="34" charset="0"/>
                <a:ea typeface="+mj-ea"/>
                <a:cs typeface="Arial" pitchFamily="34" charset="0"/>
              </a:rPr>
              <a:t>RESPONSE: </a:t>
            </a:r>
            <a:r>
              <a:rPr kumimoji="0" lang="en-GB" sz="2800" b="1" i="0" u="none" strike="noStrike" kern="1200" cap="none" spc="0" normalizeH="0" noProof="0" dirty="0" smtClean="0">
                <a:ln>
                  <a:noFill/>
                </a:ln>
                <a:solidFill>
                  <a:schemeClr val="bg1"/>
                </a:solidFill>
                <a:effectLst/>
                <a:uLnTx/>
                <a:uFillTx/>
                <a:latin typeface="Arial" pitchFamily="34" charset="0"/>
                <a:ea typeface="+mj-ea"/>
                <a:cs typeface="Arial" pitchFamily="34" charset="0"/>
              </a:rPr>
              <a:t>SOUTH </a:t>
            </a:r>
            <a:r>
              <a:rPr lang="en-GB" sz="2800" b="1" dirty="0">
                <a:solidFill>
                  <a:schemeClr val="bg1"/>
                </a:solidFill>
                <a:latin typeface="Arial" pitchFamily="34" charset="0"/>
                <a:ea typeface="+mj-ea"/>
                <a:cs typeface="Arial" pitchFamily="34" charset="0"/>
              </a:rPr>
              <a:t>A</a:t>
            </a:r>
            <a:r>
              <a:rPr kumimoji="0" lang="en-GB" sz="2800" b="1" i="0" u="none" strike="noStrike" kern="1200" cap="none" spc="0" normalizeH="0" noProof="0" dirty="0" smtClean="0">
                <a:ln>
                  <a:noFill/>
                </a:ln>
                <a:solidFill>
                  <a:schemeClr val="bg1"/>
                </a:solidFill>
                <a:effectLst/>
                <a:uLnTx/>
                <a:uFillTx/>
                <a:latin typeface="Arial" pitchFamily="34" charset="0"/>
                <a:ea typeface="+mj-ea"/>
                <a:cs typeface="Arial" pitchFamily="34" charset="0"/>
              </a:rPr>
              <a:t>FRICAN HUMAN RIGHTS COMMISSION INVESTIGATIVE REPORT</a:t>
            </a:r>
          </a:p>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smtClean="0">
                <a:solidFill>
                  <a:schemeClr val="bg1"/>
                </a:solidFill>
                <a:latin typeface="Arial" pitchFamily="34" charset="0"/>
                <a:ea typeface="+mj-ea"/>
                <a:cs typeface="Arial" pitchFamily="34" charset="0"/>
              </a:rPr>
              <a:t>15 June 2017</a:t>
            </a:r>
            <a:endParaRPr kumimoji="0" lang="en-GB" sz="2800" b="1" i="0" u="none" strike="noStrike" kern="1200" cap="none" spc="0" normalizeH="0" noProof="0" dirty="0" smtClean="0">
              <a:ln>
                <a:noFill/>
              </a:ln>
              <a:solidFill>
                <a:schemeClr val="bg1"/>
              </a:solidFill>
              <a:effectLst/>
              <a:uLnTx/>
              <a:uFillTx/>
              <a:latin typeface="Arial" pitchFamily="34" charset="0"/>
              <a:ea typeface="+mj-ea"/>
              <a:cs typeface="Arial" pitchFamily="34" charset="0"/>
            </a:endParaRPr>
          </a:p>
        </p:txBody>
      </p:sp>
      <p:sp>
        <p:nvSpPr>
          <p:cNvPr id="2" name="Rectangle 1"/>
          <p:cNvSpPr/>
          <p:nvPr/>
        </p:nvSpPr>
        <p:spPr>
          <a:xfrm>
            <a:off x="2514599" y="4401235"/>
            <a:ext cx="3400425" cy="369332"/>
          </a:xfrm>
          <a:prstGeom prst="rect">
            <a:avLst/>
          </a:prstGeom>
        </p:spPr>
        <p:txBody>
          <a:bodyPr wrap="square">
            <a:spAutoFit/>
          </a:bodyPr>
          <a:lstStyle/>
          <a:p>
            <a:r>
              <a:rPr lang="en-US" dirty="0" smtClean="0">
                <a:solidFill>
                  <a:schemeClr val="bg1">
                    <a:lumMod val="50000"/>
                  </a:schemeClr>
                </a:solidFill>
                <a:latin typeface="Arial" pitchFamily="34" charset="0"/>
                <a:cs typeface="Arial" pitchFamily="34" charset="0"/>
              </a:rPr>
              <a:t>Date: 6 September 2017</a:t>
            </a:r>
            <a:endParaRPr lang="en-US" dirty="0">
              <a:solidFill>
                <a:schemeClr val="bg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9116"/>
          </a:xfrm>
        </p:spPr>
        <p:txBody>
          <a:bodyPr>
            <a:normAutofit fontScale="90000"/>
          </a:bodyPr>
          <a:lstStyle/>
          <a:p>
            <a:pPr lvl="0"/>
            <a:r>
              <a:rPr lang="en-ZA" dirty="0" smtClean="0">
                <a:solidFill>
                  <a:schemeClr val="bg1"/>
                </a:solidFill>
              </a:rPr>
              <a:t>Solutions  </a:t>
            </a:r>
            <a:r>
              <a:rPr lang="en-ZA" dirty="0">
                <a:solidFill>
                  <a:schemeClr val="bg1"/>
                </a:solidFill>
              </a:rPr>
              <a:t>10.2.3</a:t>
            </a:r>
            <a:r>
              <a:rPr lang="en-ZA" b="1" dirty="0" smtClean="0">
                <a:solidFill>
                  <a:schemeClr val="bg1"/>
                </a:solidFill>
              </a:rPr>
              <a:t> </a:t>
            </a:r>
            <a:r>
              <a:rPr lang="en-ZA" dirty="0">
                <a:solidFill>
                  <a:schemeClr val="bg1"/>
                </a:solidFill>
              </a:rPr>
              <a:t/>
            </a:r>
            <a:br>
              <a:rPr lang="en-ZA" dirty="0">
                <a:solidFill>
                  <a:schemeClr val="bg1"/>
                </a:solidFill>
              </a:rPr>
            </a:br>
            <a:endParaRPr lang="en-ZA" dirty="0">
              <a:solidFill>
                <a:schemeClr val="bg1"/>
              </a:solidFill>
            </a:endParaRPr>
          </a:p>
        </p:txBody>
      </p:sp>
      <p:sp>
        <p:nvSpPr>
          <p:cNvPr id="3" name="Content Placeholder 2"/>
          <p:cNvSpPr>
            <a:spLocks noGrp="1"/>
          </p:cNvSpPr>
          <p:nvPr>
            <p:ph idx="1"/>
          </p:nvPr>
        </p:nvSpPr>
        <p:spPr>
          <a:xfrm>
            <a:off x="107504" y="1049116"/>
            <a:ext cx="8928992" cy="4972171"/>
          </a:xfrm>
        </p:spPr>
        <p:txBody>
          <a:bodyPr>
            <a:noAutofit/>
          </a:bodyPr>
          <a:lstStyle/>
          <a:p>
            <a:r>
              <a:rPr lang="en-ZA" sz="2800" dirty="0" smtClean="0"/>
              <a:t>Several visits were made to KZN on 13 June led by Corporate Services which has led to the revised human resource delegations approved by the MEC on 19 June 2017. </a:t>
            </a:r>
          </a:p>
          <a:p>
            <a:r>
              <a:rPr lang="en-ZA" sz="2800" dirty="0" smtClean="0"/>
              <a:t>Subsequently the HOD approved the revised financial delegations on the 21</a:t>
            </a:r>
            <a:r>
              <a:rPr lang="en-ZA" sz="2800" baseline="30000" dirty="0" smtClean="0"/>
              <a:t>st</a:t>
            </a:r>
            <a:r>
              <a:rPr lang="en-ZA" sz="2800" dirty="0" smtClean="0"/>
              <a:t> July 2017. </a:t>
            </a:r>
          </a:p>
        </p:txBody>
      </p:sp>
      <p:sp>
        <p:nvSpPr>
          <p:cNvPr id="4" name="Footer Placeholder 3"/>
          <p:cNvSpPr>
            <a:spLocks noGrp="1"/>
          </p:cNvSpPr>
          <p:nvPr>
            <p:ph type="ftr" sz="quarter" idx="11"/>
          </p:nvPr>
        </p:nvSpPr>
        <p:spPr/>
        <p:txBody>
          <a:bodyPr/>
          <a:lstStyle/>
          <a:p>
            <a:r>
              <a:rPr lang="pl-PL" smtClean="0"/>
              <a:t>MInister Response SAHRC</a:t>
            </a:r>
            <a:endParaRPr lang="en-ZA" dirty="0"/>
          </a:p>
        </p:txBody>
      </p:sp>
      <p:sp>
        <p:nvSpPr>
          <p:cNvPr id="5" name="Slide Number Placeholder 4"/>
          <p:cNvSpPr>
            <a:spLocks noGrp="1"/>
          </p:cNvSpPr>
          <p:nvPr>
            <p:ph type="sldNum" sz="quarter" idx="12"/>
          </p:nvPr>
        </p:nvSpPr>
        <p:spPr>
          <a:xfrm>
            <a:off x="6553200" y="6356350"/>
            <a:ext cx="971128" cy="365125"/>
          </a:xfrm>
        </p:spPr>
        <p:txBody>
          <a:bodyPr/>
          <a:lstStyle/>
          <a:p>
            <a:fld id="{2F2C248C-0A5B-4798-827F-569D09ED1622}" type="slidenum">
              <a:rPr lang="en-ZA" smtClean="0"/>
              <a:pPr/>
              <a:t>10</a:t>
            </a:fld>
            <a:endParaRPr lang="en-ZA" dirty="0"/>
          </a:p>
        </p:txBody>
      </p:sp>
    </p:spTree>
    <p:extLst>
      <p:ext uri="{BB962C8B-B14F-4D97-AF65-F5344CB8AC3E}">
        <p14:creationId xmlns:p14="http://schemas.microsoft.com/office/powerpoint/2010/main" xmlns="" val="668627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4478"/>
          </a:xfrm>
        </p:spPr>
        <p:txBody>
          <a:bodyPr/>
          <a:lstStyle/>
          <a:p>
            <a:r>
              <a:rPr lang="en-ZA" dirty="0" smtClean="0">
                <a:solidFill>
                  <a:schemeClr val="bg1"/>
                </a:solidFill>
              </a:rPr>
              <a:t>Solution  10.2.6</a:t>
            </a:r>
            <a:endParaRPr lang="en-ZA" dirty="0">
              <a:solidFill>
                <a:schemeClr val="bg1"/>
              </a:solidFill>
            </a:endParaRPr>
          </a:p>
        </p:txBody>
      </p:sp>
      <p:sp>
        <p:nvSpPr>
          <p:cNvPr id="3" name="Content Placeholder 2"/>
          <p:cNvSpPr>
            <a:spLocks noGrp="1"/>
          </p:cNvSpPr>
          <p:nvPr>
            <p:ph idx="1"/>
          </p:nvPr>
        </p:nvSpPr>
        <p:spPr>
          <a:xfrm>
            <a:off x="432404" y="1125317"/>
            <a:ext cx="8229600" cy="4205064"/>
          </a:xfrm>
        </p:spPr>
        <p:txBody>
          <a:bodyPr>
            <a:noAutofit/>
          </a:bodyPr>
          <a:lstStyle/>
          <a:p>
            <a:r>
              <a:rPr lang="en-ZA" sz="2400" dirty="0" smtClean="0"/>
              <a:t>While this recommendation on 10.2.6 emerged on 15 June in the SAHRC Report , by  April already at the NHC during a course of a discussion on the Breast and Cervical cancer policies, a resolution was taken for an audit of oncology equipment in all provinces.  See Annexure 2 for a detailed Report. </a:t>
            </a:r>
          </a:p>
          <a:p>
            <a:r>
              <a:rPr lang="en-ZA" sz="2400" dirty="0" smtClean="0"/>
              <a:t>Specifically for Addington Hospital we started engaging with the original manufacturer whereby the Minister engaged with the president from France who visited the country. He subsequently put together a team of technicians to assess the machines and Varian offered 2 options. </a:t>
            </a:r>
          </a:p>
          <a:p>
            <a:pPr lvl="1"/>
            <a:r>
              <a:rPr lang="en-ZA" sz="2400" dirty="0" smtClean="0"/>
              <a:t>Option 1 – repair both machines </a:t>
            </a:r>
          </a:p>
          <a:p>
            <a:pPr lvl="1"/>
            <a:r>
              <a:rPr lang="en-ZA" sz="2400" dirty="0" smtClean="0"/>
              <a:t>Option – Buy one machine and repair the other </a:t>
            </a:r>
          </a:p>
        </p:txBody>
      </p:sp>
      <p:sp>
        <p:nvSpPr>
          <p:cNvPr id="4" name="Footer Placeholder 3"/>
          <p:cNvSpPr>
            <a:spLocks noGrp="1"/>
          </p:cNvSpPr>
          <p:nvPr>
            <p:ph type="ftr" sz="quarter" idx="11"/>
          </p:nvPr>
        </p:nvSpPr>
        <p:spPr/>
        <p:txBody>
          <a:bodyPr/>
          <a:lstStyle/>
          <a:p>
            <a:r>
              <a:rPr lang="en-ZA" smtClean="0"/>
              <a:t>MInister of Health 06 09 17</a:t>
            </a:r>
            <a:endParaRPr lang="en-ZA" dirty="0"/>
          </a:p>
        </p:txBody>
      </p:sp>
      <p:sp>
        <p:nvSpPr>
          <p:cNvPr id="5" name="Slide Number Placeholder 4"/>
          <p:cNvSpPr>
            <a:spLocks noGrp="1"/>
          </p:cNvSpPr>
          <p:nvPr>
            <p:ph type="sldNum" sz="quarter" idx="12"/>
          </p:nvPr>
        </p:nvSpPr>
        <p:spPr>
          <a:xfrm>
            <a:off x="6553200" y="6356350"/>
            <a:ext cx="971128" cy="365125"/>
          </a:xfrm>
        </p:spPr>
        <p:txBody>
          <a:bodyPr/>
          <a:lstStyle/>
          <a:p>
            <a:fld id="{2F2C248C-0A5B-4798-827F-569D09ED1622}" type="slidenum">
              <a:rPr lang="en-ZA" smtClean="0"/>
              <a:pPr/>
              <a:t>11</a:t>
            </a:fld>
            <a:endParaRPr lang="en-ZA" dirty="0"/>
          </a:p>
        </p:txBody>
      </p:sp>
    </p:spTree>
    <p:extLst>
      <p:ext uri="{BB962C8B-B14F-4D97-AF65-F5344CB8AC3E}">
        <p14:creationId xmlns:p14="http://schemas.microsoft.com/office/powerpoint/2010/main" xmlns="" val="807199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ZA" dirty="0" smtClean="0">
                <a:solidFill>
                  <a:schemeClr val="bg1"/>
                </a:solidFill>
              </a:rPr>
              <a:t>Overall Resolution of HR and Procurement</a:t>
            </a:r>
            <a:endParaRPr lang="en-ZA" dirty="0">
              <a:solidFill>
                <a:schemeClr val="bg1"/>
              </a:solidFill>
            </a:endParaRPr>
          </a:p>
        </p:txBody>
      </p:sp>
      <p:sp>
        <p:nvSpPr>
          <p:cNvPr id="3" name="Content Placeholder 2"/>
          <p:cNvSpPr>
            <a:spLocks noGrp="1"/>
          </p:cNvSpPr>
          <p:nvPr>
            <p:ph idx="1"/>
          </p:nvPr>
        </p:nvSpPr>
        <p:spPr>
          <a:xfrm>
            <a:off x="457200" y="1052736"/>
            <a:ext cx="8229600" cy="4493096"/>
          </a:xfrm>
        </p:spPr>
        <p:txBody>
          <a:bodyPr>
            <a:noAutofit/>
          </a:bodyPr>
          <a:lstStyle/>
          <a:p>
            <a:pPr marL="0" indent="0">
              <a:buNone/>
            </a:pPr>
            <a:r>
              <a:rPr lang="en-ZA" sz="2800" dirty="0" smtClean="0"/>
              <a:t>As immediate interventions in KZN to get services going, we proposed that the following must happen:</a:t>
            </a:r>
          </a:p>
          <a:p>
            <a:pPr marL="514350" indent="-514350">
              <a:buFont typeface="+mj-lt"/>
              <a:buAutoNum type="arabicPeriod"/>
            </a:pPr>
            <a:r>
              <a:rPr lang="en-ZA" sz="2800" dirty="0" smtClean="0"/>
              <a:t>A critical number of number of posts (clinical, administrative, logistical) must be filled immediately to ensure the provision of basic standards of services. </a:t>
            </a:r>
          </a:p>
          <a:p>
            <a:pPr marL="400050" lvl="1" indent="0">
              <a:buNone/>
            </a:pPr>
            <a:r>
              <a:rPr lang="en-ZA" dirty="0" smtClean="0"/>
              <a:t>   </a:t>
            </a:r>
            <a:endParaRPr lang="en-ZA" dirty="0"/>
          </a:p>
        </p:txBody>
      </p:sp>
      <p:sp>
        <p:nvSpPr>
          <p:cNvPr id="4" name="Footer Placeholder 3"/>
          <p:cNvSpPr>
            <a:spLocks noGrp="1"/>
          </p:cNvSpPr>
          <p:nvPr>
            <p:ph type="ftr" sz="quarter" idx="11"/>
          </p:nvPr>
        </p:nvSpPr>
        <p:spPr/>
        <p:txBody>
          <a:bodyPr/>
          <a:lstStyle/>
          <a:p>
            <a:r>
              <a:rPr lang="en-ZA" smtClean="0"/>
              <a:t>MInister of Health 06 09 17</a:t>
            </a:r>
            <a:endParaRPr lang="en-ZA" dirty="0"/>
          </a:p>
        </p:txBody>
      </p:sp>
      <p:sp>
        <p:nvSpPr>
          <p:cNvPr id="5" name="Slide Number Placeholder 4"/>
          <p:cNvSpPr>
            <a:spLocks noGrp="1"/>
          </p:cNvSpPr>
          <p:nvPr>
            <p:ph type="sldNum" sz="quarter" idx="12"/>
          </p:nvPr>
        </p:nvSpPr>
        <p:spPr>
          <a:xfrm>
            <a:off x="6553200" y="6356350"/>
            <a:ext cx="1115144" cy="365125"/>
          </a:xfrm>
        </p:spPr>
        <p:txBody>
          <a:bodyPr/>
          <a:lstStyle/>
          <a:p>
            <a:fld id="{2F2C248C-0A5B-4798-827F-569D09ED1622}" type="slidenum">
              <a:rPr lang="en-ZA" smtClean="0"/>
              <a:pPr/>
              <a:t>12</a:t>
            </a:fld>
            <a:endParaRPr lang="en-ZA" dirty="0"/>
          </a:p>
        </p:txBody>
      </p:sp>
    </p:spTree>
    <p:extLst>
      <p:ext uri="{BB962C8B-B14F-4D97-AF65-F5344CB8AC3E}">
        <p14:creationId xmlns:p14="http://schemas.microsoft.com/office/powerpoint/2010/main" xmlns="" val="1017518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ZA" dirty="0" smtClean="0">
                <a:solidFill>
                  <a:schemeClr val="bg1"/>
                </a:solidFill>
              </a:rPr>
              <a:t>Overall Resolution of HR and Procurement</a:t>
            </a:r>
            <a:endParaRPr lang="en-ZA" dirty="0">
              <a:solidFill>
                <a:schemeClr val="bg1"/>
              </a:solidFill>
            </a:endParaRPr>
          </a:p>
        </p:txBody>
      </p:sp>
      <p:sp>
        <p:nvSpPr>
          <p:cNvPr id="3" name="Content Placeholder 2"/>
          <p:cNvSpPr>
            <a:spLocks noGrp="1"/>
          </p:cNvSpPr>
          <p:nvPr>
            <p:ph idx="1"/>
          </p:nvPr>
        </p:nvSpPr>
        <p:spPr>
          <a:xfrm>
            <a:off x="457200" y="1052736"/>
            <a:ext cx="8229600" cy="4493096"/>
          </a:xfrm>
        </p:spPr>
        <p:txBody>
          <a:bodyPr>
            <a:noAutofit/>
          </a:bodyPr>
          <a:lstStyle/>
          <a:p>
            <a:r>
              <a:rPr lang="en-ZA" sz="2000" dirty="0" smtClean="0"/>
              <a:t>The health technology unit has dismally failed the province in its effort to purchase and maintain equipment and this has created a crisis in the KZN department of health . </a:t>
            </a:r>
          </a:p>
          <a:p>
            <a:pPr lvl="1"/>
            <a:r>
              <a:rPr lang="en-ZA" sz="2000" dirty="0" smtClean="0"/>
              <a:t>The Unit has not demonstrated the necessary capacity to run this function effectively. It should not be allowed to purchase equipment on behalf of Institutions but rather be allowed to assist with specifications and monitoring and evaluation of usage of equipment by Institutions. </a:t>
            </a:r>
          </a:p>
          <a:p>
            <a:pPr lvl="1"/>
            <a:r>
              <a:rPr lang="en-ZA" sz="2000" dirty="0" smtClean="0"/>
              <a:t>As an urgent intervention the NDOH will purchase medical equipment on behalf of the province guided by the National Equipment List.</a:t>
            </a:r>
          </a:p>
          <a:p>
            <a:pPr lvl="1"/>
            <a:r>
              <a:rPr lang="en-ZA" sz="2000" dirty="0" smtClean="0"/>
              <a:t>Existing transversal contracts will be used where applicable. In cases where the RT Contract does not exist , a provincial and national specification committee consisting of clinicians, health technologists, supply chain and finance will draw up specifications for open tendering</a:t>
            </a:r>
          </a:p>
          <a:p>
            <a:pPr marL="400050" lvl="1" indent="0">
              <a:buNone/>
            </a:pPr>
            <a:r>
              <a:rPr lang="en-ZA" sz="2000" dirty="0" smtClean="0"/>
              <a:t>   </a:t>
            </a:r>
            <a:endParaRPr lang="en-ZA" sz="2000" dirty="0"/>
          </a:p>
        </p:txBody>
      </p:sp>
      <p:sp>
        <p:nvSpPr>
          <p:cNvPr id="4" name="Footer Placeholder 3"/>
          <p:cNvSpPr>
            <a:spLocks noGrp="1"/>
          </p:cNvSpPr>
          <p:nvPr>
            <p:ph type="ftr" sz="quarter" idx="11"/>
          </p:nvPr>
        </p:nvSpPr>
        <p:spPr/>
        <p:txBody>
          <a:bodyPr/>
          <a:lstStyle/>
          <a:p>
            <a:r>
              <a:rPr lang="en-ZA" smtClean="0"/>
              <a:t>MInister of Health 06 09 17</a:t>
            </a:r>
            <a:endParaRPr lang="en-ZA" dirty="0"/>
          </a:p>
        </p:txBody>
      </p:sp>
      <p:sp>
        <p:nvSpPr>
          <p:cNvPr id="5" name="Slide Number Placeholder 4"/>
          <p:cNvSpPr>
            <a:spLocks noGrp="1"/>
          </p:cNvSpPr>
          <p:nvPr>
            <p:ph type="sldNum" sz="quarter" idx="12"/>
          </p:nvPr>
        </p:nvSpPr>
        <p:spPr>
          <a:xfrm>
            <a:off x="6553200" y="6356350"/>
            <a:ext cx="1115144" cy="365125"/>
          </a:xfrm>
        </p:spPr>
        <p:txBody>
          <a:bodyPr/>
          <a:lstStyle/>
          <a:p>
            <a:fld id="{2F2C248C-0A5B-4798-827F-569D09ED1622}" type="slidenum">
              <a:rPr lang="en-ZA" smtClean="0"/>
              <a:pPr/>
              <a:t>13</a:t>
            </a:fld>
            <a:endParaRPr lang="en-ZA" dirty="0"/>
          </a:p>
        </p:txBody>
      </p:sp>
    </p:spTree>
    <p:extLst>
      <p:ext uri="{BB962C8B-B14F-4D97-AF65-F5344CB8AC3E}">
        <p14:creationId xmlns:p14="http://schemas.microsoft.com/office/powerpoint/2010/main" xmlns="" val="2486489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ZA" dirty="0" smtClean="0">
                <a:solidFill>
                  <a:schemeClr val="bg1"/>
                </a:solidFill>
              </a:rPr>
              <a:t>Overall Resolution of HR and Procurement</a:t>
            </a:r>
            <a:endParaRPr lang="en-ZA" dirty="0">
              <a:solidFill>
                <a:schemeClr val="bg1"/>
              </a:solidFill>
            </a:endParaRPr>
          </a:p>
        </p:txBody>
      </p:sp>
      <p:sp>
        <p:nvSpPr>
          <p:cNvPr id="3" name="Content Placeholder 2"/>
          <p:cNvSpPr>
            <a:spLocks noGrp="1"/>
          </p:cNvSpPr>
          <p:nvPr>
            <p:ph idx="1"/>
          </p:nvPr>
        </p:nvSpPr>
        <p:spPr>
          <a:xfrm>
            <a:off x="457200" y="1052736"/>
            <a:ext cx="8229600" cy="4493096"/>
          </a:xfrm>
        </p:spPr>
        <p:txBody>
          <a:bodyPr>
            <a:normAutofit fontScale="77500" lnSpcReduction="20000"/>
          </a:bodyPr>
          <a:lstStyle/>
          <a:p>
            <a:r>
              <a:rPr lang="en-ZA" dirty="0" smtClean="0"/>
              <a:t>To achieve all these, the practices of HR and procurement and supply chain will have to be disrupted  in more ways than one and this will need cooperation of the whole government specifically the Premiers office and Treasury.</a:t>
            </a:r>
          </a:p>
          <a:p>
            <a:r>
              <a:rPr lang="en-ZA" dirty="0" smtClean="0"/>
              <a:t>Hence the Minister asked the Premier to convene a meeting as follows:</a:t>
            </a:r>
          </a:p>
          <a:p>
            <a:pPr lvl="1"/>
            <a:r>
              <a:rPr lang="en-ZA" dirty="0" smtClean="0"/>
              <a:t>Premier and his Technical Advisors (Convenor)</a:t>
            </a:r>
          </a:p>
          <a:p>
            <a:pPr lvl="1"/>
            <a:r>
              <a:rPr lang="en-ZA" dirty="0" smtClean="0"/>
              <a:t>Minister and his Corporate Services Team (Presenter)</a:t>
            </a:r>
          </a:p>
          <a:p>
            <a:pPr lvl="1"/>
            <a:r>
              <a:rPr lang="en-ZA" dirty="0" smtClean="0"/>
              <a:t>MEC for Finance in KZN and her Technical Team</a:t>
            </a:r>
          </a:p>
          <a:p>
            <a:pPr lvl="1"/>
            <a:r>
              <a:rPr lang="en-ZA" dirty="0" smtClean="0"/>
              <a:t>MEC for Health KZN and his senior management</a:t>
            </a:r>
          </a:p>
          <a:p>
            <a:pPr lvl="1"/>
            <a:r>
              <a:rPr lang="en-ZA" dirty="0" smtClean="0"/>
              <a:t>The Deputy Vice Chancellor for UKZN, the Dean of Medical School and his 5 Heads of Department.</a:t>
            </a:r>
          </a:p>
          <a:p>
            <a:pPr lvl="1"/>
            <a:endParaRPr lang="en-ZA" dirty="0"/>
          </a:p>
        </p:txBody>
      </p:sp>
      <p:sp>
        <p:nvSpPr>
          <p:cNvPr id="4" name="Footer Placeholder 3"/>
          <p:cNvSpPr>
            <a:spLocks noGrp="1"/>
          </p:cNvSpPr>
          <p:nvPr>
            <p:ph type="ftr" sz="quarter" idx="11"/>
          </p:nvPr>
        </p:nvSpPr>
        <p:spPr/>
        <p:txBody>
          <a:bodyPr/>
          <a:lstStyle/>
          <a:p>
            <a:r>
              <a:rPr lang="en-ZA" smtClean="0"/>
              <a:t>MInister of Health 06 09 17</a:t>
            </a:r>
            <a:endParaRPr lang="en-ZA" dirty="0"/>
          </a:p>
        </p:txBody>
      </p:sp>
      <p:sp>
        <p:nvSpPr>
          <p:cNvPr id="5" name="Slide Number Placeholder 4"/>
          <p:cNvSpPr>
            <a:spLocks noGrp="1"/>
          </p:cNvSpPr>
          <p:nvPr>
            <p:ph type="sldNum" sz="quarter" idx="12"/>
          </p:nvPr>
        </p:nvSpPr>
        <p:spPr>
          <a:xfrm>
            <a:off x="6553200" y="6356350"/>
            <a:ext cx="1115144" cy="365125"/>
          </a:xfrm>
        </p:spPr>
        <p:txBody>
          <a:bodyPr/>
          <a:lstStyle/>
          <a:p>
            <a:fld id="{2F2C248C-0A5B-4798-827F-569D09ED1622}" type="slidenum">
              <a:rPr lang="en-ZA" smtClean="0"/>
              <a:pPr/>
              <a:t>14</a:t>
            </a:fld>
            <a:endParaRPr lang="en-ZA" dirty="0"/>
          </a:p>
        </p:txBody>
      </p:sp>
    </p:spTree>
    <p:extLst>
      <p:ext uri="{BB962C8B-B14F-4D97-AF65-F5344CB8AC3E}">
        <p14:creationId xmlns:p14="http://schemas.microsoft.com/office/powerpoint/2010/main" xmlns="" val="1803165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ZA" dirty="0" smtClean="0">
                <a:solidFill>
                  <a:schemeClr val="bg1"/>
                </a:solidFill>
              </a:rPr>
              <a:t>Overall Resolution of HR and Procurement</a:t>
            </a:r>
            <a:endParaRPr lang="en-ZA" dirty="0">
              <a:solidFill>
                <a:schemeClr val="bg1"/>
              </a:solidFill>
            </a:endParaRPr>
          </a:p>
        </p:txBody>
      </p:sp>
      <p:sp>
        <p:nvSpPr>
          <p:cNvPr id="3" name="Content Placeholder 2"/>
          <p:cNvSpPr>
            <a:spLocks noGrp="1"/>
          </p:cNvSpPr>
          <p:nvPr>
            <p:ph idx="1"/>
          </p:nvPr>
        </p:nvSpPr>
        <p:spPr>
          <a:xfrm>
            <a:off x="457200" y="1052736"/>
            <a:ext cx="8229600" cy="4493096"/>
          </a:xfrm>
        </p:spPr>
        <p:txBody>
          <a:bodyPr>
            <a:normAutofit fontScale="85000" lnSpcReduction="20000"/>
          </a:bodyPr>
          <a:lstStyle/>
          <a:p>
            <a:pPr marL="457200" lvl="1" indent="0">
              <a:buNone/>
            </a:pPr>
            <a:r>
              <a:rPr lang="en-ZA" dirty="0" smtClean="0"/>
              <a:t>Such a meeting took place on 18 August in KZN whereby the proposals as made on HR and procurement were agreed to by the meeting. </a:t>
            </a:r>
          </a:p>
          <a:p>
            <a:pPr marL="457200" lvl="1" indent="0">
              <a:buNone/>
            </a:pPr>
            <a:r>
              <a:rPr lang="en-ZA" dirty="0" smtClean="0"/>
              <a:t>From the 28 August to 1 September, a team was dispersed from the </a:t>
            </a:r>
            <a:r>
              <a:rPr lang="en-ZA" dirty="0"/>
              <a:t>NDOH </a:t>
            </a:r>
            <a:r>
              <a:rPr lang="en-ZA" dirty="0" smtClean="0"/>
              <a:t>to stay in the KZN DOH to coordinate all above activities with the Premiers office, the Treasury, the University and the Department itself. </a:t>
            </a:r>
          </a:p>
          <a:p>
            <a:pPr marL="457200" lvl="1" indent="0">
              <a:buNone/>
            </a:pPr>
            <a:r>
              <a:rPr lang="en-ZA" dirty="0" smtClean="0"/>
              <a:t>This team comprised:</a:t>
            </a:r>
          </a:p>
          <a:p>
            <a:pPr marL="457200" lvl="1" indent="0">
              <a:buNone/>
            </a:pPr>
            <a:r>
              <a:rPr lang="en-ZA" dirty="0" smtClean="0"/>
              <a:t>Ms </a:t>
            </a:r>
            <a:r>
              <a:rPr lang="en-ZA" dirty="0"/>
              <a:t>Valerie Rennie (Task Team Leader)</a:t>
            </a:r>
          </a:p>
          <a:p>
            <a:pPr marL="457200" lvl="1" indent="0">
              <a:buNone/>
            </a:pPr>
            <a:r>
              <a:rPr lang="en-ZA" dirty="0"/>
              <a:t>Dr Terence Carter (Human Resource)</a:t>
            </a:r>
          </a:p>
          <a:p>
            <a:pPr marL="457200" lvl="1" indent="0">
              <a:buNone/>
            </a:pPr>
            <a:r>
              <a:rPr lang="en-ZA" dirty="0"/>
              <a:t>Ms </a:t>
            </a:r>
            <a:r>
              <a:rPr lang="en-ZA" dirty="0" err="1"/>
              <a:t>Dikeledi</a:t>
            </a:r>
            <a:r>
              <a:rPr lang="en-ZA" dirty="0"/>
              <a:t> </a:t>
            </a:r>
            <a:r>
              <a:rPr lang="en-ZA" dirty="0" err="1"/>
              <a:t>Tshabalala</a:t>
            </a:r>
            <a:r>
              <a:rPr lang="en-ZA" dirty="0"/>
              <a:t> (SCM Lead)</a:t>
            </a:r>
          </a:p>
          <a:p>
            <a:pPr marL="457200" lvl="1" indent="0">
              <a:buNone/>
            </a:pPr>
            <a:r>
              <a:rPr lang="en-ZA" dirty="0"/>
              <a:t>Mr </a:t>
            </a:r>
            <a:r>
              <a:rPr lang="en-ZA" dirty="0" err="1"/>
              <a:t>Sizwe</a:t>
            </a:r>
            <a:r>
              <a:rPr lang="en-ZA" dirty="0"/>
              <a:t> </a:t>
            </a:r>
            <a:r>
              <a:rPr lang="en-ZA" dirty="0" err="1"/>
              <a:t>Majavu</a:t>
            </a:r>
            <a:r>
              <a:rPr lang="en-ZA" dirty="0"/>
              <a:t> (SCM Technical Support)</a:t>
            </a:r>
          </a:p>
          <a:p>
            <a:pPr marL="457200" lvl="1" indent="0">
              <a:buNone/>
            </a:pPr>
            <a:r>
              <a:rPr lang="en-ZA" dirty="0"/>
              <a:t>Mr </a:t>
            </a:r>
            <a:r>
              <a:rPr lang="en-ZA" dirty="0" err="1"/>
              <a:t>Moeti</a:t>
            </a:r>
            <a:r>
              <a:rPr lang="en-ZA" dirty="0"/>
              <a:t> </a:t>
            </a:r>
            <a:r>
              <a:rPr lang="en-ZA" dirty="0" err="1"/>
              <a:t>Morabe</a:t>
            </a:r>
            <a:r>
              <a:rPr lang="en-ZA" dirty="0"/>
              <a:t> (Health Technology Technical Support)</a:t>
            </a:r>
          </a:p>
          <a:p>
            <a:pPr marL="457200" lvl="1" indent="0">
              <a:buNone/>
            </a:pPr>
            <a:endParaRPr lang="en-ZA" dirty="0" smtClean="0"/>
          </a:p>
          <a:p>
            <a:pPr marL="457200" lvl="1" indent="0">
              <a:buNone/>
            </a:pPr>
            <a:endParaRPr lang="en-ZA" dirty="0" smtClean="0"/>
          </a:p>
        </p:txBody>
      </p:sp>
      <p:sp>
        <p:nvSpPr>
          <p:cNvPr id="4" name="Footer Placeholder 3"/>
          <p:cNvSpPr>
            <a:spLocks noGrp="1"/>
          </p:cNvSpPr>
          <p:nvPr>
            <p:ph type="ftr" sz="quarter" idx="11"/>
          </p:nvPr>
        </p:nvSpPr>
        <p:spPr/>
        <p:txBody>
          <a:bodyPr/>
          <a:lstStyle/>
          <a:p>
            <a:r>
              <a:rPr lang="en-ZA" smtClean="0"/>
              <a:t>MInister of Health 06 09 17</a:t>
            </a:r>
            <a:endParaRPr lang="en-ZA" dirty="0"/>
          </a:p>
        </p:txBody>
      </p:sp>
      <p:sp>
        <p:nvSpPr>
          <p:cNvPr id="5" name="Slide Number Placeholder 4"/>
          <p:cNvSpPr>
            <a:spLocks noGrp="1"/>
          </p:cNvSpPr>
          <p:nvPr>
            <p:ph type="sldNum" sz="quarter" idx="12"/>
          </p:nvPr>
        </p:nvSpPr>
        <p:spPr>
          <a:xfrm>
            <a:off x="6553200" y="6356350"/>
            <a:ext cx="1115144" cy="365125"/>
          </a:xfrm>
        </p:spPr>
        <p:txBody>
          <a:bodyPr/>
          <a:lstStyle/>
          <a:p>
            <a:fld id="{2F2C248C-0A5B-4798-827F-569D09ED1622}" type="slidenum">
              <a:rPr lang="en-ZA" smtClean="0"/>
              <a:pPr/>
              <a:t>15</a:t>
            </a:fld>
            <a:endParaRPr lang="en-ZA" dirty="0"/>
          </a:p>
        </p:txBody>
      </p:sp>
    </p:spTree>
    <p:extLst>
      <p:ext uri="{BB962C8B-B14F-4D97-AF65-F5344CB8AC3E}">
        <p14:creationId xmlns:p14="http://schemas.microsoft.com/office/powerpoint/2010/main" xmlns="" val="1725348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9116"/>
          </a:xfrm>
        </p:spPr>
        <p:txBody>
          <a:bodyPr>
            <a:normAutofit fontScale="90000"/>
          </a:bodyPr>
          <a:lstStyle/>
          <a:p>
            <a:pPr lvl="0"/>
            <a:r>
              <a:rPr lang="en-ZA" b="1" dirty="0" smtClean="0">
                <a:solidFill>
                  <a:schemeClr val="bg1"/>
                </a:solidFill>
              </a:rPr>
              <a:t>Progress from Team </a:t>
            </a:r>
            <a:r>
              <a:rPr lang="en-ZA" dirty="0">
                <a:solidFill>
                  <a:schemeClr val="bg1"/>
                </a:solidFill>
              </a:rPr>
              <a:t/>
            </a:r>
            <a:br>
              <a:rPr lang="en-ZA" dirty="0">
                <a:solidFill>
                  <a:schemeClr val="bg1"/>
                </a:solidFill>
              </a:rPr>
            </a:br>
            <a:endParaRPr lang="en-ZA" dirty="0">
              <a:solidFill>
                <a:schemeClr val="bg1"/>
              </a:solidFill>
            </a:endParaRPr>
          </a:p>
        </p:txBody>
      </p:sp>
      <p:sp>
        <p:nvSpPr>
          <p:cNvPr id="3" name="Content Placeholder 2"/>
          <p:cNvSpPr>
            <a:spLocks noGrp="1"/>
          </p:cNvSpPr>
          <p:nvPr>
            <p:ph idx="1"/>
          </p:nvPr>
        </p:nvSpPr>
        <p:spPr>
          <a:xfrm>
            <a:off x="457200" y="1049117"/>
            <a:ext cx="8229600" cy="5139702"/>
          </a:xfrm>
        </p:spPr>
        <p:txBody>
          <a:bodyPr>
            <a:noAutofit/>
          </a:bodyPr>
          <a:lstStyle/>
          <a:p>
            <a:pPr marL="0" indent="0">
              <a:buNone/>
            </a:pPr>
            <a:r>
              <a:rPr lang="en-ZA" sz="2400" dirty="0" smtClean="0"/>
              <a:t>Procurement:</a:t>
            </a:r>
          </a:p>
          <a:p>
            <a:r>
              <a:rPr lang="en-ZA" sz="2000" dirty="0" smtClean="0"/>
              <a:t>From the 1</a:t>
            </a:r>
            <a:r>
              <a:rPr lang="en-ZA" sz="2000" baseline="30000" dirty="0" smtClean="0"/>
              <a:t>st</a:t>
            </a:r>
            <a:r>
              <a:rPr lang="en-ZA" sz="2000" dirty="0" smtClean="0"/>
              <a:t> October 2017, the delegations at Central Hospitals will be raised to R500 000.00 with Appropriate Standard Operating procedures for control. </a:t>
            </a:r>
          </a:p>
          <a:p>
            <a:r>
              <a:rPr lang="en-ZA" sz="2000" dirty="0" smtClean="0"/>
              <a:t>Procurement delegations of  R 200 000.00 will not be subjected to the red tape </a:t>
            </a:r>
            <a:r>
              <a:rPr lang="en-ZA" sz="2000" dirty="0" err="1" smtClean="0"/>
              <a:t>eg</a:t>
            </a:r>
            <a:r>
              <a:rPr lang="en-ZA" sz="2000" dirty="0" smtClean="0"/>
              <a:t> gazetting for anything above R30 000.00 will be abolished from 1</a:t>
            </a:r>
            <a:r>
              <a:rPr lang="en-ZA" sz="2000" baseline="30000" dirty="0" smtClean="0"/>
              <a:t>st</a:t>
            </a:r>
            <a:r>
              <a:rPr lang="en-ZA" sz="2000" dirty="0" smtClean="0"/>
              <a:t> October 2017.  </a:t>
            </a:r>
          </a:p>
          <a:p>
            <a:r>
              <a:rPr lang="en-ZA" sz="2000" dirty="0" smtClean="0"/>
              <a:t>For Addington Hospital Option number 2 was agreed on. Hence the NDOH will start the process of procuring the one machine while the province will commence  repairing and maintaining equipment.  </a:t>
            </a:r>
          </a:p>
          <a:p>
            <a:r>
              <a:rPr lang="en-ZA" sz="2000" dirty="0" smtClean="0"/>
              <a:t>The provincial treasury team has already developed a transversal SLA for the maintenance of medical equipment for a stipulated period of 5 years targeted to commence on 1 October 2017</a:t>
            </a:r>
          </a:p>
          <a:p>
            <a:endParaRPr lang="en-ZA" sz="2000" dirty="0" smtClean="0"/>
          </a:p>
          <a:p>
            <a:endParaRPr lang="en-ZA" sz="2400" dirty="0" smtClean="0"/>
          </a:p>
          <a:p>
            <a:pPr marL="457200" lvl="1" indent="0">
              <a:buNone/>
            </a:pPr>
            <a:endParaRPr lang="en-ZA" sz="2400" dirty="0" smtClean="0"/>
          </a:p>
          <a:p>
            <a:pPr lvl="1"/>
            <a:endParaRPr lang="en-ZA" sz="2400" dirty="0" smtClean="0"/>
          </a:p>
          <a:p>
            <a:pPr marL="457200" indent="-457200"/>
            <a:endParaRPr lang="en-ZA" sz="2400" dirty="0" smtClean="0"/>
          </a:p>
          <a:p>
            <a:pPr marL="457200" lvl="0" indent="-457200">
              <a:buFont typeface="+mj-lt"/>
              <a:buAutoNum type="arabicPeriod"/>
            </a:pPr>
            <a:endParaRPr lang="en-ZA" sz="2400" dirty="0"/>
          </a:p>
        </p:txBody>
      </p:sp>
      <p:sp>
        <p:nvSpPr>
          <p:cNvPr id="4" name="Footer Placeholder 3"/>
          <p:cNvSpPr>
            <a:spLocks noGrp="1"/>
          </p:cNvSpPr>
          <p:nvPr>
            <p:ph type="ftr" sz="quarter" idx="11"/>
          </p:nvPr>
        </p:nvSpPr>
        <p:spPr/>
        <p:txBody>
          <a:bodyPr/>
          <a:lstStyle/>
          <a:p>
            <a:r>
              <a:rPr lang="en-ZA" smtClean="0"/>
              <a:t>MInister of Health 06 09 17</a:t>
            </a:r>
            <a:endParaRPr lang="en-ZA" dirty="0"/>
          </a:p>
        </p:txBody>
      </p:sp>
      <p:sp>
        <p:nvSpPr>
          <p:cNvPr id="5" name="Slide Number Placeholder 4"/>
          <p:cNvSpPr>
            <a:spLocks noGrp="1"/>
          </p:cNvSpPr>
          <p:nvPr>
            <p:ph type="sldNum" sz="quarter" idx="12"/>
          </p:nvPr>
        </p:nvSpPr>
        <p:spPr>
          <a:xfrm>
            <a:off x="6553200" y="6356350"/>
            <a:ext cx="1115144" cy="365125"/>
          </a:xfrm>
        </p:spPr>
        <p:txBody>
          <a:bodyPr/>
          <a:lstStyle/>
          <a:p>
            <a:fld id="{2F2C248C-0A5B-4798-827F-569D09ED1622}" type="slidenum">
              <a:rPr lang="en-ZA" smtClean="0"/>
              <a:pPr/>
              <a:t>16</a:t>
            </a:fld>
            <a:endParaRPr lang="en-ZA" dirty="0"/>
          </a:p>
        </p:txBody>
      </p:sp>
    </p:spTree>
    <p:extLst>
      <p:ext uri="{BB962C8B-B14F-4D97-AF65-F5344CB8AC3E}">
        <p14:creationId xmlns:p14="http://schemas.microsoft.com/office/powerpoint/2010/main" xmlns="" val="3310135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9116"/>
          </a:xfrm>
        </p:spPr>
        <p:txBody>
          <a:bodyPr>
            <a:normAutofit fontScale="90000"/>
          </a:bodyPr>
          <a:lstStyle/>
          <a:p>
            <a:pPr lvl="0"/>
            <a:r>
              <a:rPr lang="en-ZA" b="1" dirty="0" smtClean="0">
                <a:solidFill>
                  <a:schemeClr val="bg1"/>
                </a:solidFill>
              </a:rPr>
              <a:t>Progress from Team </a:t>
            </a:r>
            <a:r>
              <a:rPr lang="en-ZA" dirty="0">
                <a:solidFill>
                  <a:schemeClr val="bg1"/>
                </a:solidFill>
              </a:rPr>
              <a:t/>
            </a:r>
            <a:br>
              <a:rPr lang="en-ZA" dirty="0">
                <a:solidFill>
                  <a:schemeClr val="bg1"/>
                </a:solidFill>
              </a:rPr>
            </a:br>
            <a:endParaRPr lang="en-ZA" dirty="0">
              <a:solidFill>
                <a:schemeClr val="bg1"/>
              </a:solidFill>
            </a:endParaRPr>
          </a:p>
        </p:txBody>
      </p:sp>
      <p:sp>
        <p:nvSpPr>
          <p:cNvPr id="3" name="Content Placeholder 2"/>
          <p:cNvSpPr>
            <a:spLocks noGrp="1"/>
          </p:cNvSpPr>
          <p:nvPr>
            <p:ph idx="1"/>
          </p:nvPr>
        </p:nvSpPr>
        <p:spPr>
          <a:xfrm>
            <a:off x="457200" y="1216647"/>
            <a:ext cx="8229600" cy="4972171"/>
          </a:xfrm>
        </p:spPr>
        <p:txBody>
          <a:bodyPr>
            <a:noAutofit/>
          </a:bodyPr>
          <a:lstStyle/>
          <a:p>
            <a:pPr marL="0" indent="0">
              <a:buNone/>
            </a:pPr>
            <a:r>
              <a:rPr lang="en-ZA" dirty="0" smtClean="0"/>
              <a:t>HR:</a:t>
            </a:r>
          </a:p>
          <a:p>
            <a:r>
              <a:rPr lang="en-ZA" dirty="0" smtClean="0"/>
              <a:t>A list of minimum critical posts is being compiled and costed and is expected today after which it will handed over to the Premier and MEC for Treasury for consideration.</a:t>
            </a:r>
          </a:p>
        </p:txBody>
      </p:sp>
      <p:sp>
        <p:nvSpPr>
          <p:cNvPr id="4" name="Footer Placeholder 3"/>
          <p:cNvSpPr>
            <a:spLocks noGrp="1"/>
          </p:cNvSpPr>
          <p:nvPr>
            <p:ph type="ftr" sz="quarter" idx="11"/>
          </p:nvPr>
        </p:nvSpPr>
        <p:spPr/>
        <p:txBody>
          <a:bodyPr/>
          <a:lstStyle/>
          <a:p>
            <a:r>
              <a:rPr lang="en-ZA" smtClean="0"/>
              <a:t>MInister of Health 06 09 17</a:t>
            </a:r>
            <a:endParaRPr lang="en-ZA" dirty="0"/>
          </a:p>
        </p:txBody>
      </p:sp>
      <p:sp>
        <p:nvSpPr>
          <p:cNvPr id="5" name="Slide Number Placeholder 4"/>
          <p:cNvSpPr>
            <a:spLocks noGrp="1"/>
          </p:cNvSpPr>
          <p:nvPr>
            <p:ph type="sldNum" sz="quarter" idx="12"/>
          </p:nvPr>
        </p:nvSpPr>
        <p:spPr>
          <a:xfrm>
            <a:off x="6553200" y="6356350"/>
            <a:ext cx="1115144" cy="365125"/>
          </a:xfrm>
        </p:spPr>
        <p:txBody>
          <a:bodyPr/>
          <a:lstStyle/>
          <a:p>
            <a:fld id="{2F2C248C-0A5B-4798-827F-569D09ED1622}" type="slidenum">
              <a:rPr lang="en-ZA" smtClean="0"/>
              <a:pPr/>
              <a:t>17</a:t>
            </a:fld>
            <a:endParaRPr lang="en-ZA" dirty="0"/>
          </a:p>
        </p:txBody>
      </p:sp>
    </p:spTree>
    <p:extLst>
      <p:ext uri="{BB962C8B-B14F-4D97-AF65-F5344CB8AC3E}">
        <p14:creationId xmlns:p14="http://schemas.microsoft.com/office/powerpoint/2010/main" xmlns="" val="3142380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9116"/>
          </a:xfrm>
        </p:spPr>
        <p:txBody>
          <a:bodyPr>
            <a:normAutofit fontScale="90000"/>
          </a:bodyPr>
          <a:lstStyle/>
          <a:p>
            <a:pPr lvl="0"/>
            <a:r>
              <a:rPr lang="en-ZA" b="1" dirty="0" smtClean="0">
                <a:solidFill>
                  <a:schemeClr val="bg1"/>
                </a:solidFill>
              </a:rPr>
              <a:t>Progress from Team </a:t>
            </a:r>
            <a:r>
              <a:rPr lang="en-ZA" dirty="0">
                <a:solidFill>
                  <a:schemeClr val="bg1"/>
                </a:solidFill>
              </a:rPr>
              <a:t/>
            </a:r>
            <a:br>
              <a:rPr lang="en-ZA" dirty="0">
                <a:solidFill>
                  <a:schemeClr val="bg1"/>
                </a:solidFill>
              </a:rPr>
            </a:br>
            <a:endParaRPr lang="en-ZA" dirty="0">
              <a:solidFill>
                <a:schemeClr val="bg1"/>
              </a:solidFill>
            </a:endParaRPr>
          </a:p>
        </p:txBody>
      </p:sp>
      <p:sp>
        <p:nvSpPr>
          <p:cNvPr id="3" name="Content Placeholder 2"/>
          <p:cNvSpPr>
            <a:spLocks noGrp="1"/>
          </p:cNvSpPr>
          <p:nvPr>
            <p:ph idx="1"/>
          </p:nvPr>
        </p:nvSpPr>
        <p:spPr>
          <a:xfrm>
            <a:off x="457200" y="1216647"/>
            <a:ext cx="8229600" cy="4972171"/>
          </a:xfrm>
        </p:spPr>
        <p:txBody>
          <a:bodyPr>
            <a:noAutofit/>
          </a:bodyPr>
          <a:lstStyle/>
          <a:p>
            <a:r>
              <a:rPr lang="en-ZA" sz="2400" dirty="0" smtClean="0"/>
              <a:t>The MEC for Treasury has made progress in dealing with some of these huge problems of procurement. For instance she has instituted a forensic investigation into the acquiring of a contract to maintain the  oncology machines  at Addington hospital .</a:t>
            </a:r>
          </a:p>
          <a:p>
            <a:pPr lvl="1"/>
            <a:r>
              <a:rPr lang="en-ZA" sz="2400" dirty="0" smtClean="0"/>
              <a:t>I am happy that my DDG : Corporate Services has been invited to attend a meeting on Friday 8 September at Treasury where the findings of the Investigation will be presented. </a:t>
            </a:r>
          </a:p>
          <a:p>
            <a:r>
              <a:rPr lang="en-ZA" sz="2400" dirty="0" smtClean="0"/>
              <a:t> The Premier has also appointed Prof Green Thomson the former Head of KZN Health Department to help project manage all the activities of the intervention. </a:t>
            </a:r>
          </a:p>
          <a:p>
            <a:pPr marL="0" indent="0" algn="ctr">
              <a:buNone/>
            </a:pPr>
            <a:r>
              <a:rPr lang="en-ZA" sz="2400" dirty="0" smtClean="0"/>
              <a:t>Thank you!</a:t>
            </a:r>
          </a:p>
          <a:p>
            <a:endParaRPr lang="en-ZA" sz="2400" dirty="0" smtClean="0"/>
          </a:p>
          <a:p>
            <a:pPr marL="457200" lvl="0" indent="-457200">
              <a:buFont typeface="+mj-lt"/>
              <a:buAutoNum type="arabicPeriod"/>
            </a:pPr>
            <a:endParaRPr lang="en-ZA" sz="1800" dirty="0"/>
          </a:p>
        </p:txBody>
      </p:sp>
      <p:sp>
        <p:nvSpPr>
          <p:cNvPr id="4" name="Footer Placeholder 3"/>
          <p:cNvSpPr>
            <a:spLocks noGrp="1"/>
          </p:cNvSpPr>
          <p:nvPr>
            <p:ph type="ftr" sz="quarter" idx="11"/>
          </p:nvPr>
        </p:nvSpPr>
        <p:spPr/>
        <p:txBody>
          <a:bodyPr/>
          <a:lstStyle/>
          <a:p>
            <a:r>
              <a:rPr lang="en-ZA" smtClean="0"/>
              <a:t>MInister of Health 06 09 17</a:t>
            </a:r>
            <a:endParaRPr lang="en-ZA" dirty="0"/>
          </a:p>
        </p:txBody>
      </p:sp>
      <p:sp>
        <p:nvSpPr>
          <p:cNvPr id="5" name="Slide Number Placeholder 4"/>
          <p:cNvSpPr>
            <a:spLocks noGrp="1"/>
          </p:cNvSpPr>
          <p:nvPr>
            <p:ph type="sldNum" sz="quarter" idx="12"/>
          </p:nvPr>
        </p:nvSpPr>
        <p:spPr>
          <a:xfrm>
            <a:off x="6553200" y="6356350"/>
            <a:ext cx="1115144" cy="365125"/>
          </a:xfrm>
        </p:spPr>
        <p:txBody>
          <a:bodyPr/>
          <a:lstStyle/>
          <a:p>
            <a:fld id="{2F2C248C-0A5B-4798-827F-569D09ED1622}" type="slidenum">
              <a:rPr lang="en-ZA" smtClean="0"/>
              <a:pPr/>
              <a:t>18</a:t>
            </a:fld>
            <a:endParaRPr lang="en-ZA" dirty="0"/>
          </a:p>
        </p:txBody>
      </p:sp>
    </p:spTree>
    <p:extLst>
      <p:ext uri="{BB962C8B-B14F-4D97-AF65-F5344CB8AC3E}">
        <p14:creationId xmlns:p14="http://schemas.microsoft.com/office/powerpoint/2010/main" xmlns="" val="429073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Introduction </a:t>
            </a:r>
            <a:endParaRPr lang="en-ZA" dirty="0">
              <a:solidFill>
                <a:schemeClr val="bg1"/>
              </a:solidFill>
            </a:endParaRPr>
          </a:p>
        </p:txBody>
      </p:sp>
      <p:sp>
        <p:nvSpPr>
          <p:cNvPr id="3" name="Content Placeholder 2"/>
          <p:cNvSpPr>
            <a:spLocks noGrp="1"/>
          </p:cNvSpPr>
          <p:nvPr>
            <p:ph idx="1"/>
          </p:nvPr>
        </p:nvSpPr>
        <p:spPr>
          <a:xfrm>
            <a:off x="0" y="1124744"/>
            <a:ext cx="8686800" cy="4680521"/>
          </a:xfrm>
        </p:spPr>
        <p:txBody>
          <a:bodyPr>
            <a:normAutofit fontScale="85000" lnSpcReduction="10000"/>
          </a:bodyPr>
          <a:lstStyle/>
          <a:p>
            <a:r>
              <a:rPr lang="en-ZA" dirty="0" smtClean="0"/>
              <a:t>The National Department of Health (NDOH) was invited by this committee to appear before it on 6 September to account on what was done on the KZN situation since the release of the Report of the SAHRC on 15 June 2017. </a:t>
            </a:r>
          </a:p>
          <a:p>
            <a:r>
              <a:rPr lang="en-ZA" dirty="0" smtClean="0"/>
              <a:t>The NDOH is only cited in the final recommendations of the Report at 10.2. 3 where it said that:</a:t>
            </a:r>
          </a:p>
          <a:p>
            <a:pPr marL="0" indent="0">
              <a:buNone/>
            </a:pPr>
            <a:r>
              <a:rPr lang="en-ZA" dirty="0" smtClean="0"/>
              <a:t>“ The Department, at the provincial level, in collaboration with the National Department of Health, is required to develop a strategy and/or programme to meet the current medical staffing challenges in the KZN Province”</a:t>
            </a:r>
            <a:endParaRPr lang="en-ZA" dirty="0"/>
          </a:p>
        </p:txBody>
      </p:sp>
      <p:sp>
        <p:nvSpPr>
          <p:cNvPr id="4" name="Footer Placeholder 3"/>
          <p:cNvSpPr>
            <a:spLocks noGrp="1"/>
          </p:cNvSpPr>
          <p:nvPr>
            <p:ph type="ftr" sz="quarter" idx="11"/>
          </p:nvPr>
        </p:nvSpPr>
        <p:spPr/>
        <p:txBody>
          <a:bodyPr/>
          <a:lstStyle/>
          <a:p>
            <a:r>
              <a:rPr lang="en-ZA" smtClean="0"/>
              <a:t>MInister of Health 06 09 17</a:t>
            </a:r>
            <a:endParaRPr lang="en-ZA" dirty="0"/>
          </a:p>
        </p:txBody>
      </p:sp>
      <p:sp>
        <p:nvSpPr>
          <p:cNvPr id="5" name="Slide Number Placeholder 4"/>
          <p:cNvSpPr>
            <a:spLocks noGrp="1"/>
          </p:cNvSpPr>
          <p:nvPr>
            <p:ph type="sldNum" sz="quarter" idx="12"/>
          </p:nvPr>
        </p:nvSpPr>
        <p:spPr>
          <a:xfrm>
            <a:off x="6553200" y="6356350"/>
            <a:ext cx="1115144" cy="365125"/>
          </a:xfrm>
        </p:spPr>
        <p:txBody>
          <a:bodyPr/>
          <a:lstStyle/>
          <a:p>
            <a:fld id="{2F2C248C-0A5B-4798-827F-569D09ED1622}" type="slidenum">
              <a:rPr lang="en-ZA" smtClean="0"/>
              <a:pPr/>
              <a:t>2</a:t>
            </a:fld>
            <a:endParaRPr lang="en-ZA" dirty="0"/>
          </a:p>
        </p:txBody>
      </p:sp>
    </p:spTree>
    <p:extLst>
      <p:ext uri="{BB962C8B-B14F-4D97-AF65-F5344CB8AC3E}">
        <p14:creationId xmlns:p14="http://schemas.microsoft.com/office/powerpoint/2010/main" xmlns="" val="130222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Introduction </a:t>
            </a:r>
            <a:endParaRPr lang="en-ZA" dirty="0">
              <a:solidFill>
                <a:schemeClr val="bg1"/>
              </a:solidFill>
            </a:endParaRPr>
          </a:p>
        </p:txBody>
      </p:sp>
      <p:sp>
        <p:nvSpPr>
          <p:cNvPr id="3" name="Content Placeholder 2"/>
          <p:cNvSpPr>
            <a:spLocks noGrp="1"/>
          </p:cNvSpPr>
          <p:nvPr>
            <p:ph idx="1"/>
          </p:nvPr>
        </p:nvSpPr>
        <p:spPr>
          <a:xfrm>
            <a:off x="0" y="1124744"/>
            <a:ext cx="8686800" cy="4680521"/>
          </a:xfrm>
        </p:spPr>
        <p:txBody>
          <a:bodyPr>
            <a:normAutofit/>
          </a:bodyPr>
          <a:lstStyle/>
          <a:p>
            <a:pPr marL="0" indent="0">
              <a:buNone/>
            </a:pPr>
            <a:r>
              <a:rPr lang="en-ZA" dirty="0" smtClean="0"/>
              <a:t>“The Department must also provide the Commission with:  </a:t>
            </a:r>
          </a:p>
          <a:p>
            <a:pPr marL="571500" indent="-571500">
              <a:buAutoNum type="romanLcPeriod"/>
            </a:pPr>
            <a:r>
              <a:rPr lang="en-ZA" dirty="0" smtClean="0"/>
              <a:t>Its human resources retention plan and immediate actions to attract an retain the relevant oncologists, radiotherapists and other skills and specialists in the area of oncology.</a:t>
            </a:r>
          </a:p>
          <a:p>
            <a:pPr marL="571500" indent="-571500">
              <a:buAutoNum type="romanLcPeriod"/>
            </a:pPr>
            <a:r>
              <a:rPr lang="en-ZA" dirty="0" smtClean="0"/>
              <a:t>Details of service agreements for the maintenance of health technological machines at Addington and IALH. “</a:t>
            </a:r>
          </a:p>
          <a:p>
            <a:endParaRPr lang="en-ZA" dirty="0" smtClean="0"/>
          </a:p>
        </p:txBody>
      </p:sp>
      <p:sp>
        <p:nvSpPr>
          <p:cNvPr id="4" name="Footer Placeholder 3"/>
          <p:cNvSpPr>
            <a:spLocks noGrp="1"/>
          </p:cNvSpPr>
          <p:nvPr>
            <p:ph type="ftr" sz="quarter" idx="11"/>
          </p:nvPr>
        </p:nvSpPr>
        <p:spPr/>
        <p:txBody>
          <a:bodyPr/>
          <a:lstStyle/>
          <a:p>
            <a:r>
              <a:rPr lang="en-ZA" smtClean="0"/>
              <a:t>MInister of Health 06 09 17</a:t>
            </a:r>
            <a:endParaRPr lang="en-ZA" dirty="0"/>
          </a:p>
        </p:txBody>
      </p:sp>
      <p:sp>
        <p:nvSpPr>
          <p:cNvPr id="5" name="Slide Number Placeholder 4"/>
          <p:cNvSpPr>
            <a:spLocks noGrp="1"/>
          </p:cNvSpPr>
          <p:nvPr>
            <p:ph type="sldNum" sz="quarter" idx="12"/>
          </p:nvPr>
        </p:nvSpPr>
        <p:spPr>
          <a:xfrm>
            <a:off x="6553200" y="6356350"/>
            <a:ext cx="1115144" cy="365125"/>
          </a:xfrm>
        </p:spPr>
        <p:txBody>
          <a:bodyPr/>
          <a:lstStyle/>
          <a:p>
            <a:fld id="{2F2C248C-0A5B-4798-827F-569D09ED1622}" type="slidenum">
              <a:rPr lang="en-ZA" smtClean="0"/>
              <a:pPr/>
              <a:t>3</a:t>
            </a:fld>
            <a:endParaRPr lang="en-ZA" dirty="0"/>
          </a:p>
        </p:txBody>
      </p:sp>
    </p:spTree>
    <p:extLst>
      <p:ext uri="{BB962C8B-B14F-4D97-AF65-F5344CB8AC3E}">
        <p14:creationId xmlns:p14="http://schemas.microsoft.com/office/powerpoint/2010/main" xmlns="" val="3765574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Introduction </a:t>
            </a:r>
            <a:endParaRPr lang="en-ZA" dirty="0">
              <a:solidFill>
                <a:schemeClr val="bg1"/>
              </a:solidFill>
            </a:endParaRPr>
          </a:p>
        </p:txBody>
      </p:sp>
      <p:sp>
        <p:nvSpPr>
          <p:cNvPr id="3" name="Content Placeholder 2"/>
          <p:cNvSpPr>
            <a:spLocks noGrp="1"/>
          </p:cNvSpPr>
          <p:nvPr>
            <p:ph idx="1"/>
          </p:nvPr>
        </p:nvSpPr>
        <p:spPr>
          <a:xfrm>
            <a:off x="0" y="1124744"/>
            <a:ext cx="8686800" cy="4680521"/>
          </a:xfrm>
        </p:spPr>
        <p:txBody>
          <a:bodyPr>
            <a:normAutofit/>
          </a:bodyPr>
          <a:lstStyle/>
          <a:p>
            <a:r>
              <a:rPr lang="en-ZA" dirty="0" smtClean="0"/>
              <a:t> The second area where the NDOH is cited is 10.2.6 which states:</a:t>
            </a:r>
          </a:p>
          <a:p>
            <a:pPr marL="0" indent="0">
              <a:buNone/>
            </a:pPr>
            <a:r>
              <a:rPr lang="en-ZA" dirty="0" smtClean="0"/>
              <a:t>“ The Department, in collaboration with the National Department of Health, is required to prioritise the procurement of essential health technology machines for screening, diagnosing and treating cancer”</a:t>
            </a:r>
          </a:p>
        </p:txBody>
      </p:sp>
      <p:sp>
        <p:nvSpPr>
          <p:cNvPr id="4" name="Footer Placeholder 3"/>
          <p:cNvSpPr>
            <a:spLocks noGrp="1"/>
          </p:cNvSpPr>
          <p:nvPr>
            <p:ph type="ftr" sz="quarter" idx="11"/>
          </p:nvPr>
        </p:nvSpPr>
        <p:spPr/>
        <p:txBody>
          <a:bodyPr/>
          <a:lstStyle/>
          <a:p>
            <a:r>
              <a:rPr lang="en-ZA" smtClean="0"/>
              <a:t>MInister of Health 06 09 17</a:t>
            </a:r>
            <a:endParaRPr lang="en-ZA" dirty="0"/>
          </a:p>
        </p:txBody>
      </p:sp>
      <p:sp>
        <p:nvSpPr>
          <p:cNvPr id="5" name="Slide Number Placeholder 4"/>
          <p:cNvSpPr>
            <a:spLocks noGrp="1"/>
          </p:cNvSpPr>
          <p:nvPr>
            <p:ph type="sldNum" sz="quarter" idx="12"/>
          </p:nvPr>
        </p:nvSpPr>
        <p:spPr>
          <a:xfrm>
            <a:off x="6553200" y="6356350"/>
            <a:ext cx="1115144" cy="365125"/>
          </a:xfrm>
        </p:spPr>
        <p:txBody>
          <a:bodyPr/>
          <a:lstStyle/>
          <a:p>
            <a:fld id="{2F2C248C-0A5B-4798-827F-569D09ED1622}" type="slidenum">
              <a:rPr lang="en-ZA" smtClean="0"/>
              <a:pPr/>
              <a:t>4</a:t>
            </a:fld>
            <a:endParaRPr lang="en-ZA" dirty="0"/>
          </a:p>
        </p:txBody>
      </p:sp>
    </p:spTree>
    <p:extLst>
      <p:ext uri="{BB962C8B-B14F-4D97-AF65-F5344CB8AC3E}">
        <p14:creationId xmlns:p14="http://schemas.microsoft.com/office/powerpoint/2010/main" xmlns="" val="3908443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9116"/>
          </a:xfrm>
        </p:spPr>
        <p:txBody>
          <a:bodyPr>
            <a:normAutofit fontScale="90000"/>
          </a:bodyPr>
          <a:lstStyle/>
          <a:p>
            <a:pPr lvl="0"/>
            <a:r>
              <a:rPr lang="en-ZA" dirty="0">
                <a:solidFill>
                  <a:schemeClr val="bg1"/>
                </a:solidFill>
              </a:rPr>
              <a:t>Recommendation 10.2.3</a:t>
            </a:r>
            <a:r>
              <a:rPr lang="en-ZA" b="1" dirty="0" smtClean="0">
                <a:solidFill>
                  <a:schemeClr val="bg1"/>
                </a:solidFill>
              </a:rPr>
              <a:t> </a:t>
            </a:r>
            <a:r>
              <a:rPr lang="en-ZA" dirty="0">
                <a:solidFill>
                  <a:schemeClr val="bg1"/>
                </a:solidFill>
              </a:rPr>
              <a:t/>
            </a:r>
            <a:br>
              <a:rPr lang="en-ZA" dirty="0">
                <a:solidFill>
                  <a:schemeClr val="bg1"/>
                </a:solidFill>
              </a:rPr>
            </a:br>
            <a:endParaRPr lang="en-ZA" dirty="0">
              <a:solidFill>
                <a:schemeClr val="bg1"/>
              </a:solidFill>
            </a:endParaRPr>
          </a:p>
        </p:txBody>
      </p:sp>
      <p:sp>
        <p:nvSpPr>
          <p:cNvPr id="3" name="Content Placeholder 2"/>
          <p:cNvSpPr>
            <a:spLocks noGrp="1"/>
          </p:cNvSpPr>
          <p:nvPr>
            <p:ph idx="1"/>
          </p:nvPr>
        </p:nvSpPr>
        <p:spPr>
          <a:xfrm>
            <a:off x="0" y="1049116"/>
            <a:ext cx="8686800" cy="4972171"/>
          </a:xfrm>
        </p:spPr>
        <p:txBody>
          <a:bodyPr>
            <a:noAutofit/>
          </a:bodyPr>
          <a:lstStyle/>
          <a:p>
            <a:r>
              <a:rPr lang="en-ZA" sz="2800" dirty="0" smtClean="0"/>
              <a:t>On the 5 May 2017, long before to </a:t>
            </a:r>
            <a:r>
              <a:rPr lang="en-ZA" sz="2800" dirty="0"/>
              <a:t>the release of the </a:t>
            </a:r>
            <a:r>
              <a:rPr lang="en-ZA" sz="2800" dirty="0" smtClean="0"/>
              <a:t>SAHRC </a:t>
            </a:r>
            <a:r>
              <a:rPr lang="en-ZA" sz="2800" dirty="0"/>
              <a:t>Report on 15 June 2017, doctors of the South African Medical Association </a:t>
            </a:r>
            <a:r>
              <a:rPr lang="en-ZA" sz="2800" dirty="0" smtClean="0"/>
              <a:t>(SAMA) KZN </a:t>
            </a:r>
            <a:r>
              <a:rPr lang="en-ZA" sz="2800" dirty="0"/>
              <a:t>Coastal Branch marched and handed over a Memo to the KZN authorities  which subsequently forwarded to the </a:t>
            </a:r>
            <a:r>
              <a:rPr lang="en-ZA" sz="2800" dirty="0" smtClean="0"/>
              <a:t>DG. Please refer to Annexure 1 for the Memo</a:t>
            </a:r>
          </a:p>
          <a:p>
            <a:pPr marL="0" indent="0">
              <a:buNone/>
            </a:pPr>
            <a:endParaRPr lang="en-ZA" sz="2800" dirty="0" smtClean="0"/>
          </a:p>
          <a:p>
            <a:r>
              <a:rPr lang="en-ZA" sz="2800" dirty="0" smtClean="0"/>
              <a:t>Subsequently I instructed the Director-General along with her Executive Management to visit the Province to find out about the concerns. </a:t>
            </a:r>
          </a:p>
          <a:p>
            <a:pPr lvl="0"/>
            <a:endParaRPr lang="en-ZA" sz="2800" dirty="0" smtClean="0"/>
          </a:p>
          <a:p>
            <a:pPr marL="457200" indent="-457200"/>
            <a:endParaRPr lang="en-ZA" sz="2800" dirty="0" smtClean="0"/>
          </a:p>
          <a:p>
            <a:pPr marL="457200" indent="-457200"/>
            <a:endParaRPr lang="en-ZA" sz="1800" dirty="0" smtClean="0"/>
          </a:p>
          <a:p>
            <a:pPr marL="457200" lvl="0" indent="-457200">
              <a:buFont typeface="+mj-lt"/>
              <a:buAutoNum type="arabicPeriod"/>
            </a:pPr>
            <a:endParaRPr lang="en-ZA" sz="1800" dirty="0"/>
          </a:p>
        </p:txBody>
      </p:sp>
      <p:sp>
        <p:nvSpPr>
          <p:cNvPr id="4" name="Footer Placeholder 3"/>
          <p:cNvSpPr>
            <a:spLocks noGrp="1"/>
          </p:cNvSpPr>
          <p:nvPr>
            <p:ph type="ftr" sz="quarter" idx="11"/>
          </p:nvPr>
        </p:nvSpPr>
        <p:spPr/>
        <p:txBody>
          <a:bodyPr/>
          <a:lstStyle/>
          <a:p>
            <a:r>
              <a:rPr lang="pl-PL" smtClean="0"/>
              <a:t>MInister Response SAHRC</a:t>
            </a:r>
            <a:endParaRPr lang="en-ZA" dirty="0"/>
          </a:p>
        </p:txBody>
      </p:sp>
      <p:sp>
        <p:nvSpPr>
          <p:cNvPr id="5" name="Slide Number Placeholder 4"/>
          <p:cNvSpPr>
            <a:spLocks noGrp="1"/>
          </p:cNvSpPr>
          <p:nvPr>
            <p:ph type="sldNum" sz="quarter" idx="12"/>
          </p:nvPr>
        </p:nvSpPr>
        <p:spPr/>
        <p:txBody>
          <a:bodyPr/>
          <a:lstStyle/>
          <a:p>
            <a:fld id="{2F2C248C-0A5B-4798-827F-569D09ED1622}" type="slidenum">
              <a:rPr lang="en-ZA" smtClean="0"/>
              <a:pPr/>
              <a:t>5</a:t>
            </a:fld>
            <a:endParaRPr lang="en-ZA" dirty="0"/>
          </a:p>
        </p:txBody>
      </p:sp>
    </p:spTree>
    <p:extLst>
      <p:ext uri="{BB962C8B-B14F-4D97-AF65-F5344CB8AC3E}">
        <p14:creationId xmlns:p14="http://schemas.microsoft.com/office/powerpoint/2010/main" xmlns="" val="1654812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9116"/>
          </a:xfrm>
        </p:spPr>
        <p:txBody>
          <a:bodyPr>
            <a:normAutofit fontScale="90000"/>
          </a:bodyPr>
          <a:lstStyle/>
          <a:p>
            <a:pPr lvl="0"/>
            <a:r>
              <a:rPr lang="en-ZA" dirty="0">
                <a:solidFill>
                  <a:schemeClr val="bg1"/>
                </a:solidFill>
              </a:rPr>
              <a:t>Recommendation 10.2.3</a:t>
            </a:r>
            <a:r>
              <a:rPr lang="en-ZA" b="1" dirty="0" smtClean="0">
                <a:solidFill>
                  <a:schemeClr val="bg1"/>
                </a:solidFill>
              </a:rPr>
              <a:t> </a:t>
            </a:r>
            <a:r>
              <a:rPr lang="en-ZA" dirty="0">
                <a:solidFill>
                  <a:schemeClr val="bg1"/>
                </a:solidFill>
              </a:rPr>
              <a:t/>
            </a:r>
            <a:br>
              <a:rPr lang="en-ZA" dirty="0">
                <a:solidFill>
                  <a:schemeClr val="bg1"/>
                </a:solidFill>
              </a:rPr>
            </a:br>
            <a:endParaRPr lang="en-ZA" dirty="0">
              <a:solidFill>
                <a:schemeClr val="bg1"/>
              </a:solidFill>
            </a:endParaRPr>
          </a:p>
        </p:txBody>
      </p:sp>
      <p:sp>
        <p:nvSpPr>
          <p:cNvPr id="3" name="Content Placeholder 2"/>
          <p:cNvSpPr>
            <a:spLocks noGrp="1"/>
          </p:cNvSpPr>
          <p:nvPr>
            <p:ph idx="1"/>
          </p:nvPr>
        </p:nvSpPr>
        <p:spPr>
          <a:xfrm>
            <a:off x="0" y="1049116"/>
            <a:ext cx="8686800" cy="4972171"/>
          </a:xfrm>
        </p:spPr>
        <p:txBody>
          <a:bodyPr>
            <a:noAutofit/>
          </a:bodyPr>
          <a:lstStyle/>
          <a:p>
            <a:r>
              <a:rPr lang="en-ZA" sz="2400" dirty="0" smtClean="0"/>
              <a:t>The </a:t>
            </a:r>
            <a:r>
              <a:rPr lang="en-ZA" sz="2400" dirty="0"/>
              <a:t>first visit took place from the 6 to 7 June 2017, which was led by the Director-General: Ms MP </a:t>
            </a:r>
            <a:r>
              <a:rPr lang="en-ZA" sz="2400" dirty="0" err="1"/>
              <a:t>Matsoso</a:t>
            </a:r>
            <a:r>
              <a:rPr lang="en-ZA" sz="2400" dirty="0"/>
              <a:t> and included the following Deputy Directors-General of the National Department of </a:t>
            </a:r>
            <a:r>
              <a:rPr lang="en-ZA" sz="2400" dirty="0" smtClean="0"/>
              <a:t>Health:</a:t>
            </a:r>
          </a:p>
          <a:p>
            <a:pPr lvl="1"/>
            <a:r>
              <a:rPr lang="en-ZA" sz="2400" dirty="0" smtClean="0"/>
              <a:t>Ms</a:t>
            </a:r>
            <a:r>
              <a:rPr lang="en-ZA" sz="2400" dirty="0"/>
              <a:t>. VM Rennie : Head Corporate Services</a:t>
            </a:r>
          </a:p>
          <a:p>
            <a:pPr lvl="1"/>
            <a:r>
              <a:rPr lang="en-ZA" sz="2400" dirty="0"/>
              <a:t>Mr. I Van der Merwe : CFO</a:t>
            </a:r>
          </a:p>
          <a:p>
            <a:pPr lvl="1"/>
            <a:r>
              <a:rPr lang="en-ZA" sz="2400" dirty="0" err="1"/>
              <a:t>Dr.</a:t>
            </a:r>
            <a:r>
              <a:rPr lang="en-ZA" sz="2400" dirty="0"/>
              <a:t> A Pillay : Health Regulation</a:t>
            </a:r>
          </a:p>
          <a:p>
            <a:pPr lvl="1"/>
            <a:r>
              <a:rPr lang="en-ZA" sz="2400" dirty="0" err="1"/>
              <a:t>Dr.</a:t>
            </a:r>
            <a:r>
              <a:rPr lang="en-ZA" sz="2400" dirty="0"/>
              <a:t> Y Pillay : HIV, AIDS, TB</a:t>
            </a:r>
          </a:p>
          <a:p>
            <a:pPr lvl="1"/>
            <a:r>
              <a:rPr lang="en-ZA" sz="2400" dirty="0"/>
              <a:t>Ms. J Hunter : Primary Health Care</a:t>
            </a:r>
          </a:p>
          <a:p>
            <a:pPr lvl="1"/>
            <a:r>
              <a:rPr lang="en-ZA" sz="2400" dirty="0" err="1"/>
              <a:t>Dr.</a:t>
            </a:r>
            <a:r>
              <a:rPr lang="en-ZA" sz="2400" dirty="0"/>
              <a:t> G Andrews : COO</a:t>
            </a:r>
          </a:p>
          <a:p>
            <a:pPr lvl="1"/>
            <a:r>
              <a:rPr lang="en-ZA" sz="2400" dirty="0" err="1"/>
              <a:t>Dr.</a:t>
            </a:r>
            <a:r>
              <a:rPr lang="en-ZA" sz="2400" dirty="0"/>
              <a:t> N </a:t>
            </a:r>
            <a:r>
              <a:rPr lang="en-ZA" sz="2400" dirty="0" err="1"/>
              <a:t>Makhanya</a:t>
            </a:r>
            <a:r>
              <a:rPr lang="en-ZA" sz="2400" dirty="0"/>
              <a:t> : Hospital, Tertiary Health Services and </a:t>
            </a:r>
            <a:r>
              <a:rPr lang="en-ZA" sz="2400" dirty="0" smtClean="0"/>
              <a:t>HRD</a:t>
            </a:r>
            <a:endParaRPr lang="en-ZA" sz="2400" dirty="0"/>
          </a:p>
        </p:txBody>
      </p:sp>
      <p:sp>
        <p:nvSpPr>
          <p:cNvPr id="4" name="Footer Placeholder 3"/>
          <p:cNvSpPr>
            <a:spLocks noGrp="1"/>
          </p:cNvSpPr>
          <p:nvPr>
            <p:ph type="ftr" sz="quarter" idx="11"/>
          </p:nvPr>
        </p:nvSpPr>
        <p:spPr/>
        <p:txBody>
          <a:bodyPr/>
          <a:lstStyle/>
          <a:p>
            <a:r>
              <a:rPr lang="pl-PL" smtClean="0"/>
              <a:t>MInister Response SAHRC</a:t>
            </a:r>
            <a:endParaRPr lang="en-ZA" dirty="0"/>
          </a:p>
        </p:txBody>
      </p:sp>
      <p:sp>
        <p:nvSpPr>
          <p:cNvPr id="5" name="Slide Number Placeholder 4"/>
          <p:cNvSpPr>
            <a:spLocks noGrp="1"/>
          </p:cNvSpPr>
          <p:nvPr>
            <p:ph type="sldNum" sz="quarter" idx="12"/>
          </p:nvPr>
        </p:nvSpPr>
        <p:spPr/>
        <p:txBody>
          <a:bodyPr/>
          <a:lstStyle/>
          <a:p>
            <a:fld id="{2F2C248C-0A5B-4798-827F-569D09ED1622}" type="slidenum">
              <a:rPr lang="en-ZA" smtClean="0"/>
              <a:pPr/>
              <a:t>6</a:t>
            </a:fld>
            <a:endParaRPr lang="en-ZA" dirty="0"/>
          </a:p>
        </p:txBody>
      </p:sp>
    </p:spTree>
    <p:extLst>
      <p:ext uri="{BB962C8B-B14F-4D97-AF65-F5344CB8AC3E}">
        <p14:creationId xmlns:p14="http://schemas.microsoft.com/office/powerpoint/2010/main" xmlns="" val="3223260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9116"/>
          </a:xfrm>
        </p:spPr>
        <p:txBody>
          <a:bodyPr>
            <a:normAutofit fontScale="90000"/>
          </a:bodyPr>
          <a:lstStyle/>
          <a:p>
            <a:pPr lvl="0"/>
            <a:r>
              <a:rPr lang="en-ZA" dirty="0">
                <a:solidFill>
                  <a:schemeClr val="bg1"/>
                </a:solidFill>
              </a:rPr>
              <a:t>Recommendation 10.2.3</a:t>
            </a:r>
            <a:r>
              <a:rPr lang="en-ZA" b="1" dirty="0" smtClean="0">
                <a:solidFill>
                  <a:schemeClr val="bg1"/>
                </a:solidFill>
              </a:rPr>
              <a:t> </a:t>
            </a:r>
            <a:r>
              <a:rPr lang="en-ZA" dirty="0">
                <a:solidFill>
                  <a:schemeClr val="bg1"/>
                </a:solidFill>
              </a:rPr>
              <a:t/>
            </a:r>
            <a:br>
              <a:rPr lang="en-ZA" dirty="0">
                <a:solidFill>
                  <a:schemeClr val="bg1"/>
                </a:solidFill>
              </a:rPr>
            </a:br>
            <a:endParaRPr lang="en-ZA" dirty="0">
              <a:solidFill>
                <a:schemeClr val="bg1"/>
              </a:solidFill>
            </a:endParaRPr>
          </a:p>
        </p:txBody>
      </p:sp>
      <p:sp>
        <p:nvSpPr>
          <p:cNvPr id="3" name="Content Placeholder 2"/>
          <p:cNvSpPr>
            <a:spLocks noGrp="1"/>
          </p:cNvSpPr>
          <p:nvPr>
            <p:ph idx="1"/>
          </p:nvPr>
        </p:nvSpPr>
        <p:spPr>
          <a:xfrm>
            <a:off x="0" y="1049116"/>
            <a:ext cx="8686800" cy="4972171"/>
          </a:xfrm>
        </p:spPr>
        <p:txBody>
          <a:bodyPr>
            <a:noAutofit/>
          </a:bodyPr>
          <a:lstStyle/>
          <a:p>
            <a:r>
              <a:rPr lang="en-ZA" sz="2800" dirty="0"/>
              <a:t>The team visited the following hospitals in </a:t>
            </a:r>
            <a:r>
              <a:rPr lang="en-ZA" sz="2800" dirty="0" smtClean="0"/>
              <a:t>the  </a:t>
            </a:r>
            <a:r>
              <a:rPr lang="en-ZA" sz="2800" dirty="0"/>
              <a:t>Province:</a:t>
            </a:r>
          </a:p>
          <a:p>
            <a:pPr lvl="1"/>
            <a:r>
              <a:rPr lang="en-ZA" dirty="0"/>
              <a:t>Addington Hospital</a:t>
            </a:r>
          </a:p>
          <a:p>
            <a:pPr lvl="1"/>
            <a:r>
              <a:rPr lang="en-ZA" dirty="0"/>
              <a:t>St. </a:t>
            </a:r>
            <a:r>
              <a:rPr lang="en-ZA" dirty="0" err="1"/>
              <a:t>Aidans</a:t>
            </a:r>
            <a:r>
              <a:rPr lang="en-ZA" dirty="0"/>
              <a:t> Hospital</a:t>
            </a:r>
          </a:p>
          <a:p>
            <a:pPr lvl="1"/>
            <a:r>
              <a:rPr lang="en-ZA" dirty="0"/>
              <a:t>King Edward VIII Hospital</a:t>
            </a:r>
          </a:p>
          <a:p>
            <a:pPr lvl="1"/>
            <a:r>
              <a:rPr lang="en-ZA" dirty="0"/>
              <a:t>Prince </a:t>
            </a:r>
            <a:r>
              <a:rPr lang="en-ZA" dirty="0" err="1"/>
              <a:t>Mshiyeni</a:t>
            </a:r>
            <a:r>
              <a:rPr lang="en-ZA" dirty="0"/>
              <a:t> Hospital</a:t>
            </a:r>
          </a:p>
          <a:p>
            <a:pPr lvl="1"/>
            <a:r>
              <a:rPr lang="en-ZA" dirty="0"/>
              <a:t>Mahatma Ghandi Hospital</a:t>
            </a:r>
          </a:p>
          <a:p>
            <a:r>
              <a:rPr lang="en-ZA" sz="2800" dirty="0" smtClean="0"/>
              <a:t>In the process, the Team met with different stakeholders including the doctors who marched, NEHAWU, HOSPERSA, DENOSA , SAMA and the Medical School.</a:t>
            </a:r>
          </a:p>
          <a:p>
            <a:pPr marL="457200" indent="-457200"/>
            <a:endParaRPr lang="en-ZA" sz="2800" dirty="0" smtClean="0"/>
          </a:p>
          <a:p>
            <a:pPr marL="457200" lvl="0" indent="-457200">
              <a:buFont typeface="+mj-lt"/>
              <a:buAutoNum type="arabicPeriod"/>
            </a:pPr>
            <a:endParaRPr lang="en-ZA" sz="2800" dirty="0"/>
          </a:p>
        </p:txBody>
      </p:sp>
      <p:sp>
        <p:nvSpPr>
          <p:cNvPr id="4" name="Footer Placeholder 3"/>
          <p:cNvSpPr>
            <a:spLocks noGrp="1"/>
          </p:cNvSpPr>
          <p:nvPr>
            <p:ph type="ftr" sz="quarter" idx="11"/>
          </p:nvPr>
        </p:nvSpPr>
        <p:spPr/>
        <p:txBody>
          <a:bodyPr/>
          <a:lstStyle/>
          <a:p>
            <a:r>
              <a:rPr lang="pl-PL" smtClean="0"/>
              <a:t>MInister Response SAHRC</a:t>
            </a:r>
            <a:endParaRPr lang="en-ZA" dirty="0"/>
          </a:p>
        </p:txBody>
      </p:sp>
      <p:sp>
        <p:nvSpPr>
          <p:cNvPr id="5" name="Slide Number Placeholder 4"/>
          <p:cNvSpPr>
            <a:spLocks noGrp="1"/>
          </p:cNvSpPr>
          <p:nvPr>
            <p:ph type="sldNum" sz="quarter" idx="12"/>
          </p:nvPr>
        </p:nvSpPr>
        <p:spPr/>
        <p:txBody>
          <a:bodyPr/>
          <a:lstStyle/>
          <a:p>
            <a:fld id="{2F2C248C-0A5B-4798-827F-569D09ED1622}" type="slidenum">
              <a:rPr lang="en-ZA" smtClean="0"/>
              <a:pPr/>
              <a:t>7</a:t>
            </a:fld>
            <a:endParaRPr lang="en-ZA" dirty="0"/>
          </a:p>
        </p:txBody>
      </p:sp>
    </p:spTree>
    <p:extLst>
      <p:ext uri="{BB962C8B-B14F-4D97-AF65-F5344CB8AC3E}">
        <p14:creationId xmlns:p14="http://schemas.microsoft.com/office/powerpoint/2010/main" xmlns="" val="3996936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9116"/>
          </a:xfrm>
        </p:spPr>
        <p:txBody>
          <a:bodyPr>
            <a:normAutofit fontScale="90000"/>
          </a:bodyPr>
          <a:lstStyle/>
          <a:p>
            <a:pPr lvl="0"/>
            <a:r>
              <a:rPr lang="en-ZA" dirty="0">
                <a:solidFill>
                  <a:schemeClr val="bg1"/>
                </a:solidFill>
              </a:rPr>
              <a:t>Recommendation 10.2.3</a:t>
            </a:r>
            <a:r>
              <a:rPr lang="en-ZA" b="1" dirty="0" smtClean="0">
                <a:solidFill>
                  <a:schemeClr val="bg1"/>
                </a:solidFill>
              </a:rPr>
              <a:t> </a:t>
            </a:r>
            <a:r>
              <a:rPr lang="en-ZA" dirty="0">
                <a:solidFill>
                  <a:schemeClr val="bg1"/>
                </a:solidFill>
              </a:rPr>
              <a:t/>
            </a:r>
            <a:br>
              <a:rPr lang="en-ZA" dirty="0">
                <a:solidFill>
                  <a:schemeClr val="bg1"/>
                </a:solidFill>
              </a:rPr>
            </a:br>
            <a:endParaRPr lang="en-ZA" dirty="0">
              <a:solidFill>
                <a:schemeClr val="bg1"/>
              </a:solidFill>
            </a:endParaRPr>
          </a:p>
        </p:txBody>
      </p:sp>
      <p:sp>
        <p:nvSpPr>
          <p:cNvPr id="3" name="Content Placeholder 2"/>
          <p:cNvSpPr>
            <a:spLocks noGrp="1"/>
          </p:cNvSpPr>
          <p:nvPr>
            <p:ph idx="1"/>
          </p:nvPr>
        </p:nvSpPr>
        <p:spPr>
          <a:xfrm>
            <a:off x="107504" y="1049116"/>
            <a:ext cx="8928992" cy="4972171"/>
          </a:xfrm>
        </p:spPr>
        <p:txBody>
          <a:bodyPr>
            <a:noAutofit/>
          </a:bodyPr>
          <a:lstStyle/>
          <a:p>
            <a:r>
              <a:rPr lang="en-ZA" sz="2000" dirty="0" smtClean="0"/>
              <a:t>Their diagnosis of the problems in KZ was more or less consistent with the complaints of the doctors Memo and there are 2 main areas which are very prominent:</a:t>
            </a:r>
          </a:p>
          <a:p>
            <a:pPr lvl="1"/>
            <a:r>
              <a:rPr lang="en-ZA" sz="2000" dirty="0" smtClean="0"/>
              <a:t>Human Resources, planning, development and management</a:t>
            </a:r>
          </a:p>
          <a:p>
            <a:pPr lvl="1"/>
            <a:r>
              <a:rPr lang="en-ZA" sz="2000" dirty="0" smtClean="0"/>
              <a:t>Procurement/ Supply chain  systems </a:t>
            </a:r>
          </a:p>
          <a:p>
            <a:pPr marL="0" indent="0">
              <a:buNone/>
            </a:pPr>
            <a:r>
              <a:rPr lang="en-ZA" sz="2000" dirty="0" smtClean="0"/>
              <a:t>And to a lesser extent financial management and infra-structure maintenance. </a:t>
            </a:r>
          </a:p>
          <a:p>
            <a:pPr marL="0" indent="0">
              <a:buNone/>
            </a:pPr>
            <a:r>
              <a:rPr lang="en-ZA" sz="2000" dirty="0" smtClean="0"/>
              <a:t>Human Resources</a:t>
            </a:r>
          </a:p>
          <a:p>
            <a:r>
              <a:rPr lang="en-ZA" sz="2000" dirty="0" smtClean="0"/>
              <a:t>The rate at which vacated posts are being filled is severely slower than the rate of attrition. Some specialists report that they have lost 50% of their staff over time . The pressure caused by staff shortage see many newly qualified staff leave to join other Departments of Health and the Private sector. </a:t>
            </a:r>
          </a:p>
          <a:p>
            <a:r>
              <a:rPr lang="en-ZA" sz="2000" dirty="0" smtClean="0"/>
              <a:t>Vacancies in key positions lead to long acting periods.</a:t>
            </a:r>
          </a:p>
          <a:p>
            <a:r>
              <a:rPr lang="en-ZA" sz="2000" dirty="0" smtClean="0"/>
              <a:t>Disinclination by senior management in the province to delegate recruitment functions despite the fact that this is a standing item and is  discussed many times at NHC. </a:t>
            </a:r>
          </a:p>
          <a:p>
            <a:endParaRPr lang="en-ZA" sz="2000" dirty="0" smtClean="0"/>
          </a:p>
          <a:p>
            <a:endParaRPr lang="en-ZA" sz="2000" dirty="0" smtClean="0"/>
          </a:p>
          <a:p>
            <a:pPr marL="857250" lvl="1" indent="-457200">
              <a:buFont typeface="+mj-lt"/>
              <a:buAutoNum type="arabicPeriod"/>
            </a:pPr>
            <a:endParaRPr lang="en-ZA" sz="2000" dirty="0"/>
          </a:p>
        </p:txBody>
      </p:sp>
      <p:sp>
        <p:nvSpPr>
          <p:cNvPr id="4" name="Footer Placeholder 3"/>
          <p:cNvSpPr>
            <a:spLocks noGrp="1"/>
          </p:cNvSpPr>
          <p:nvPr>
            <p:ph type="ftr" sz="quarter" idx="11"/>
          </p:nvPr>
        </p:nvSpPr>
        <p:spPr/>
        <p:txBody>
          <a:bodyPr/>
          <a:lstStyle/>
          <a:p>
            <a:r>
              <a:rPr lang="pl-PL" smtClean="0"/>
              <a:t>MInister Response SAHRC</a:t>
            </a:r>
            <a:endParaRPr lang="en-ZA" dirty="0"/>
          </a:p>
        </p:txBody>
      </p:sp>
      <p:sp>
        <p:nvSpPr>
          <p:cNvPr id="5" name="Slide Number Placeholder 4"/>
          <p:cNvSpPr>
            <a:spLocks noGrp="1"/>
          </p:cNvSpPr>
          <p:nvPr>
            <p:ph type="sldNum" sz="quarter" idx="12"/>
          </p:nvPr>
        </p:nvSpPr>
        <p:spPr>
          <a:xfrm>
            <a:off x="6553200" y="6356350"/>
            <a:ext cx="971128" cy="365125"/>
          </a:xfrm>
        </p:spPr>
        <p:txBody>
          <a:bodyPr/>
          <a:lstStyle/>
          <a:p>
            <a:fld id="{2F2C248C-0A5B-4798-827F-569D09ED1622}" type="slidenum">
              <a:rPr lang="en-ZA" smtClean="0"/>
              <a:pPr/>
              <a:t>8</a:t>
            </a:fld>
            <a:endParaRPr lang="en-ZA" dirty="0"/>
          </a:p>
        </p:txBody>
      </p:sp>
    </p:spTree>
    <p:extLst>
      <p:ext uri="{BB962C8B-B14F-4D97-AF65-F5344CB8AC3E}">
        <p14:creationId xmlns:p14="http://schemas.microsoft.com/office/powerpoint/2010/main" xmlns="" val="2109009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9116"/>
          </a:xfrm>
        </p:spPr>
        <p:txBody>
          <a:bodyPr>
            <a:normAutofit fontScale="90000"/>
          </a:bodyPr>
          <a:lstStyle/>
          <a:p>
            <a:pPr lvl="0"/>
            <a:r>
              <a:rPr lang="en-ZA" dirty="0">
                <a:solidFill>
                  <a:schemeClr val="bg1"/>
                </a:solidFill>
              </a:rPr>
              <a:t>Recommendation 10.2.3</a:t>
            </a:r>
            <a:r>
              <a:rPr lang="en-ZA" b="1" dirty="0" smtClean="0">
                <a:solidFill>
                  <a:schemeClr val="bg1"/>
                </a:solidFill>
              </a:rPr>
              <a:t> </a:t>
            </a:r>
            <a:r>
              <a:rPr lang="en-ZA" dirty="0">
                <a:solidFill>
                  <a:schemeClr val="bg1"/>
                </a:solidFill>
              </a:rPr>
              <a:t/>
            </a:r>
            <a:br>
              <a:rPr lang="en-ZA" dirty="0">
                <a:solidFill>
                  <a:schemeClr val="bg1"/>
                </a:solidFill>
              </a:rPr>
            </a:br>
            <a:endParaRPr lang="en-ZA" dirty="0">
              <a:solidFill>
                <a:schemeClr val="bg1"/>
              </a:solidFill>
            </a:endParaRPr>
          </a:p>
        </p:txBody>
      </p:sp>
      <p:sp>
        <p:nvSpPr>
          <p:cNvPr id="3" name="Content Placeholder 2"/>
          <p:cNvSpPr>
            <a:spLocks noGrp="1"/>
          </p:cNvSpPr>
          <p:nvPr>
            <p:ph idx="1"/>
          </p:nvPr>
        </p:nvSpPr>
        <p:spPr>
          <a:xfrm>
            <a:off x="107504" y="1049116"/>
            <a:ext cx="8928992" cy="4972171"/>
          </a:xfrm>
        </p:spPr>
        <p:txBody>
          <a:bodyPr>
            <a:noAutofit/>
          </a:bodyPr>
          <a:lstStyle/>
          <a:p>
            <a:pPr marL="0" indent="0">
              <a:buNone/>
            </a:pPr>
            <a:r>
              <a:rPr lang="en-ZA" sz="2000" dirty="0" smtClean="0"/>
              <a:t>Procurement </a:t>
            </a:r>
          </a:p>
          <a:p>
            <a:r>
              <a:rPr lang="en-ZA" sz="2000" dirty="0" smtClean="0"/>
              <a:t> Peculiar to KZN only, Hospital CEOs have supply chain management (SCM) delegations of R 200 000.00 for general purchases i.e. Goods and Services. The Department has an internal instruction to gazette any purchases over R 300 000.00 which make the delegation of R 200 000.00 ineffective. </a:t>
            </a:r>
          </a:p>
          <a:p>
            <a:r>
              <a:rPr lang="en-ZA" sz="2000" dirty="0" smtClean="0"/>
              <a:t>In addition to this there is a restrictive delegation of R 5 000. 00 on equipment. Any equipment purchases have to be referred to the Central Technology Unit of KZN Department of Health for scrutinising of specifications and also to assist with purchases in excess of R 5 000.00. This unit however seem not to have acquired the required capacity leading to very long turn around times for equipment purchases and maintenance. </a:t>
            </a:r>
          </a:p>
          <a:p>
            <a:r>
              <a:rPr lang="en-ZA" sz="2000" dirty="0" smtClean="0"/>
              <a:t>This whole scenarios extreme bureaucratisation and red tape of the procurement process negatively affecting service delivery </a:t>
            </a:r>
          </a:p>
          <a:p>
            <a:endParaRPr lang="en-ZA" sz="2000" dirty="0" smtClean="0"/>
          </a:p>
          <a:p>
            <a:endParaRPr lang="en-ZA" sz="2000" dirty="0" smtClean="0"/>
          </a:p>
          <a:p>
            <a:pPr marL="857250" lvl="1" indent="-457200">
              <a:buFont typeface="+mj-lt"/>
              <a:buAutoNum type="arabicPeriod"/>
            </a:pPr>
            <a:endParaRPr lang="en-ZA" sz="2000" dirty="0"/>
          </a:p>
        </p:txBody>
      </p:sp>
      <p:sp>
        <p:nvSpPr>
          <p:cNvPr id="4" name="Footer Placeholder 3"/>
          <p:cNvSpPr>
            <a:spLocks noGrp="1"/>
          </p:cNvSpPr>
          <p:nvPr>
            <p:ph type="ftr" sz="quarter" idx="11"/>
          </p:nvPr>
        </p:nvSpPr>
        <p:spPr/>
        <p:txBody>
          <a:bodyPr/>
          <a:lstStyle/>
          <a:p>
            <a:r>
              <a:rPr lang="pl-PL" smtClean="0"/>
              <a:t>MInister Response SAHRC</a:t>
            </a:r>
            <a:endParaRPr lang="en-ZA" dirty="0"/>
          </a:p>
        </p:txBody>
      </p:sp>
      <p:sp>
        <p:nvSpPr>
          <p:cNvPr id="5" name="Slide Number Placeholder 4"/>
          <p:cNvSpPr>
            <a:spLocks noGrp="1"/>
          </p:cNvSpPr>
          <p:nvPr>
            <p:ph type="sldNum" sz="quarter" idx="12"/>
          </p:nvPr>
        </p:nvSpPr>
        <p:spPr>
          <a:xfrm>
            <a:off x="6553200" y="6356350"/>
            <a:ext cx="971128" cy="365125"/>
          </a:xfrm>
        </p:spPr>
        <p:txBody>
          <a:bodyPr/>
          <a:lstStyle/>
          <a:p>
            <a:fld id="{2F2C248C-0A5B-4798-827F-569D09ED1622}" type="slidenum">
              <a:rPr lang="en-ZA" smtClean="0"/>
              <a:pPr/>
              <a:t>9</a:t>
            </a:fld>
            <a:endParaRPr lang="en-ZA" dirty="0"/>
          </a:p>
        </p:txBody>
      </p:sp>
    </p:spTree>
    <p:extLst>
      <p:ext uri="{BB962C8B-B14F-4D97-AF65-F5344CB8AC3E}">
        <p14:creationId xmlns:p14="http://schemas.microsoft.com/office/powerpoint/2010/main" xmlns="" val="3555276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2368</TotalTime>
  <Words>1724</Words>
  <Application>Microsoft Office PowerPoint</Application>
  <PresentationFormat>On-screen Show (4:3)</PresentationFormat>
  <Paragraphs>143</Paragraphs>
  <Slides>18</Slides>
  <Notes>0</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Office Theme</vt:lpstr>
      <vt:lpstr>Custom Design</vt:lpstr>
      <vt:lpstr>1_Custom Design</vt:lpstr>
      <vt:lpstr>2_Custom Design</vt:lpstr>
      <vt:lpstr>Slide 1</vt:lpstr>
      <vt:lpstr>Introduction </vt:lpstr>
      <vt:lpstr>Introduction </vt:lpstr>
      <vt:lpstr>Introduction </vt:lpstr>
      <vt:lpstr>Recommendation 10.2.3  </vt:lpstr>
      <vt:lpstr>Recommendation 10.2.3  </vt:lpstr>
      <vt:lpstr>Recommendation 10.2.3  </vt:lpstr>
      <vt:lpstr>Recommendation 10.2.3  </vt:lpstr>
      <vt:lpstr>Recommendation 10.2.3  </vt:lpstr>
      <vt:lpstr>Solutions  10.2.3  </vt:lpstr>
      <vt:lpstr>Solution  10.2.6</vt:lpstr>
      <vt:lpstr>Overall Resolution of HR and Procurement</vt:lpstr>
      <vt:lpstr>Overall Resolution of HR and Procurement</vt:lpstr>
      <vt:lpstr>Overall Resolution of HR and Procurement</vt:lpstr>
      <vt:lpstr>Overall Resolution of HR and Procurement</vt:lpstr>
      <vt:lpstr>Progress from Team  </vt:lpstr>
      <vt:lpstr>Progress from Team  </vt:lpstr>
      <vt:lpstr>Progress from Team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PUMZA</cp:lastModifiedBy>
  <cp:revision>204</cp:revision>
  <cp:lastPrinted>2017-08-17T09:45:46Z</cp:lastPrinted>
  <dcterms:created xsi:type="dcterms:W3CDTF">2013-10-17T06:13:57Z</dcterms:created>
  <dcterms:modified xsi:type="dcterms:W3CDTF">2017-09-08T08:40:54Z</dcterms:modified>
</cp:coreProperties>
</file>