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7" r:id="rId4"/>
    <p:sldId id="272" r:id="rId5"/>
    <p:sldId id="269" r:id="rId6"/>
    <p:sldId id="326" r:id="rId7"/>
    <p:sldId id="273" r:id="rId8"/>
    <p:sldId id="298" r:id="rId9"/>
    <p:sldId id="314" r:id="rId10"/>
    <p:sldId id="327" r:id="rId11"/>
    <p:sldId id="328" r:id="rId12"/>
    <p:sldId id="333" r:id="rId13"/>
    <p:sldId id="315" r:id="rId14"/>
    <p:sldId id="329" r:id="rId15"/>
    <p:sldId id="330" r:id="rId16"/>
    <p:sldId id="334" r:id="rId17"/>
    <p:sldId id="331" r:id="rId18"/>
    <p:sldId id="335" r:id="rId19"/>
    <p:sldId id="332" r:id="rId20"/>
    <p:sldId id="336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>
            <a:lvl1pPr>
              <a:defRPr sz="4000" b="1" cap="all" baseline="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24535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74637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944" y="1138734"/>
            <a:ext cx="7509520" cy="562074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88" y="1844824"/>
            <a:ext cx="7499176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4504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210742"/>
            <a:ext cx="7427168" cy="490066"/>
          </a:xfrm>
        </p:spPr>
        <p:txBody>
          <a:bodyPr>
            <a:noAutofit/>
          </a:bodyPr>
          <a:lstStyle>
            <a:lvl1pPr algn="l">
              <a:defRPr sz="3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3480" y="1927373"/>
            <a:ext cx="3678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927373"/>
            <a:ext cx="3678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334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9468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CHIEF DIRECTORATE: </a:t>
            </a: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>PROVINCIAL SECRETARIAT</a:t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/>
            </a:r>
            <a:br>
              <a:rPr lang="en-US" sz="27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DEPARTMENT OF COMMUNITY SAFETY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i="0" dirty="0" smtClean="0"/>
              <a:t> PRESENTATION TO THE PORTFOLIO COMMITTEE ON POLICE IMPLEMENTATION OF DOMESTIC VIOLENCE ACT </a:t>
            </a:r>
          </a:p>
          <a:p>
            <a:r>
              <a:rPr lang="en-ZA" i="0" dirty="0" smtClean="0"/>
              <a:t>6 SEPTEMBER 2017</a:t>
            </a:r>
            <a:endParaRPr lang="en-ZA" i="0" dirty="0"/>
          </a:p>
        </p:txBody>
      </p:sp>
    </p:spTree>
    <p:extLst>
      <p:ext uri="{BB962C8B-B14F-4D97-AF65-F5344CB8AC3E}">
        <p14:creationId xmlns:p14="http://schemas.microsoft.com/office/powerpoint/2010/main" xmlns="" val="11553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900" dirty="0" smtClean="0"/>
              <a:t>Dva findings AND RECOMMENDATIONS– REGULATORY COMPLIANCE </a:t>
            </a:r>
            <a:endParaRPr lang="en-ZA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Johannesburg East Cluster: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Hillbrow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Yeoville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Rosebank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Norwood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 should ensure that the list of organisations and services and Form 1 is available as outlined in NI 7/1999 in each police vehicle at the station which is utilized to attend to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complaints;</a:t>
            </a: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and CSC Commanders of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Norwood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Rosebank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stations should ensure that the list of organisations and services are updated every 6 months; and,</a:t>
            </a: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and CSC Commanders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Hillbrow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Norwood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Yeoville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copies of Protection Orders and Warrants of Arrest are available and correctly filed.</a:t>
            </a: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43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900" dirty="0" smtClean="0"/>
              <a:t>Dva findings AND RECOMMENDATIONS– REGULATORY COMPLIANCE </a:t>
            </a:r>
            <a:endParaRPr lang="en-ZA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ZA" sz="2000" b="1" dirty="0" smtClean="0"/>
              <a:t>Johannesburg North Cluster: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Station Commanders and CSC Commanders of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Sandringham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Alexandra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the list of organisations and services are updated every 6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months;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of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Sandringham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copies of Protection orders and Warrants of Arrest are available in the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CSC;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from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Midrand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copies of protection Orders and Warrants of Arrest are correctly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filed;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2000" dirty="0"/>
          </a:p>
          <a:p>
            <a:endParaRPr lang="en-ZA" sz="1500" dirty="0"/>
          </a:p>
        </p:txBody>
      </p:sp>
    </p:spTree>
    <p:extLst>
      <p:ext uri="{BB962C8B-B14F-4D97-AF65-F5344CB8AC3E}">
        <p14:creationId xmlns:p14="http://schemas.microsoft.com/office/powerpoint/2010/main" xmlns="" val="426350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900" dirty="0" smtClean="0"/>
              <a:t>Dva findings AND RECOMMENDATIONS– REGULATORY COMPLIANCE </a:t>
            </a:r>
            <a:endParaRPr lang="en-ZA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ZA" sz="2000" b="1" dirty="0" smtClean="0"/>
              <a:t>Johannesburg North Cluster continued: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Station Commanders and CSC Commanders from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Alexandra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all members pocket books are signed (places at CSC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from Alexandra police station should ensure that the SAPS 508 (b) register is made available at the station; and,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from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should ensure that all members placed at the CSC have pocket books.  </a:t>
            </a: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2000" dirty="0"/>
          </a:p>
          <a:p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84073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000" dirty="0" err="1">
                <a:solidFill>
                  <a:prstClr val="white"/>
                </a:solidFill>
              </a:rPr>
              <a:t>Dva</a:t>
            </a:r>
            <a:r>
              <a:rPr lang="en-ZA" sz="2000" dirty="0">
                <a:solidFill>
                  <a:prstClr val="white"/>
                </a:solidFill>
              </a:rPr>
              <a:t> findings AND RECOMMENDATIONS</a:t>
            </a:r>
            <a:r>
              <a:rPr lang="en-ZA" sz="2000" dirty="0" smtClean="0"/>
              <a:t> – VICTIM EMPOWERMENT </a:t>
            </a:r>
            <a:endParaRPr lang="en-Z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ZA" b="1" dirty="0" smtClean="0"/>
              <a:t>Tshwane North Cluster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of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Ga-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Rankuwa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Hammanskraal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Mabopane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Rietgat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stations should ensure that a Station Order is compiled for Victim Empowerment as per Section (4) (a) (ii)-(iii) of National Instruction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02/2012.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n-Z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East Cluster</a:t>
            </a:r>
          </a:p>
          <a:p>
            <a:pPr lvl="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Station Commanders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</a:rPr>
              <a:t>Jeppe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, Linden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 Norwood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police stations should ensure that a Station Order is compiled for Victim Empowerment as per Section (4) (a) (ii)-(iii) of National Instruction 02/2012; and,</a:t>
            </a:r>
            <a:endParaRPr lang="en-ZA" dirty="0"/>
          </a:p>
          <a:p>
            <a:pPr lvl="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Station Commander of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Norwood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should ensure that National instruction 02/2012 is available and that the VFR is accessible 24 hours.</a:t>
            </a:r>
            <a:endParaRPr lang="en-ZA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0559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000" dirty="0" err="1">
                <a:solidFill>
                  <a:prstClr val="white"/>
                </a:solidFill>
              </a:rPr>
              <a:t>Dva</a:t>
            </a:r>
            <a:r>
              <a:rPr lang="en-ZA" sz="2000" dirty="0">
                <a:solidFill>
                  <a:prstClr val="white"/>
                </a:solidFill>
              </a:rPr>
              <a:t> findings AND RECOMMENDATIONS</a:t>
            </a:r>
            <a:r>
              <a:rPr lang="en-ZA" sz="2000" dirty="0" smtClean="0"/>
              <a:t> – VICTIM EMPOWERMENT </a:t>
            </a:r>
            <a:endParaRPr lang="en-Z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4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North Cluster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a Station Order is compiled for Victim Empowerment as per Section (4) (a) (ii)-(iii) of National Instruction </a:t>
            </a:r>
            <a:r>
              <a:rPr lang="en-US" sz="4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02/2012;</a:t>
            </a:r>
            <a:endParaRPr lang="en-ZA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National Instruction 02.2012 is available in the VFR; and,</a:t>
            </a:r>
            <a:endParaRPr lang="en-ZA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Alexandra</a:t>
            </a: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</a:t>
            </a:r>
            <a:r>
              <a:rPr lang="en-ZA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Instruction 02/2012 and the Station Order</a:t>
            </a:r>
            <a:r>
              <a:rPr lang="en-US" sz="4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available in the VFR.</a:t>
            </a:r>
            <a:endParaRPr lang="en-ZA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endParaRPr lang="en-ZA" sz="42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33758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43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Tshwane North Cluster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Ga-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Rankuwa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Temba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domestic violence incidents are recorded properly on the SAPS 508(a) forms and in the SAPS 508(b) register;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Soshanguve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 should ensure that domestic violence incidents are recorded properly on the SAPS 508(a) forms;  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Mabopane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domestic violence incidents are recorded properly in the SAPS 508(b) register;  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of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Akasia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Hammanskraal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Loate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Pretoria North 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Rietgat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stations should ensure that domestic violence incidents are recorded properly on the SAPS 508(a) forms, in the SAPS 508(b) register and in the OB;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1844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43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Tshwane North Cluster continued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of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Mamelodi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Eersterust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Mamelodi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North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Sinoville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Bronkhorstspruit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Cullinan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Ekangala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ensure that the SAPS 508 (a) forms and the OB correspond with the SAPS 508 (b) register; 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Ga-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Rankuwa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the SAPS 508 (a) forms correspond with the SAPS 508 (b) register.; and,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Akasia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Hammanskraal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Loate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Mabopane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Pretoria North,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Rietgat</a:t>
            </a:r>
            <a:r>
              <a:rPr lang="en-US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Temba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4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Soshanguve</a:t>
            </a:r>
            <a:r>
              <a:rPr lang="en-US" sz="4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the SAPS 508 (a) forms correspond with the SAPS 508 (b) register and OB.</a:t>
            </a:r>
            <a:endParaRPr lang="en-ZA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6707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8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East Cluster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domestic violence incidents are recorded properly on the SAPS 508(a) forms and in the SAPS 508(b) register;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domestic violence incidents are recorded properly in the SAPS 508(b) register;  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Midrand 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 should ensure that domestic violence incidents are recorded properly on the SAPS 508(a) forms, in the SAPS 508(b) register and in the OB;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09208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East Cluster continued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Station Commanders of </a:t>
            </a:r>
            <a:r>
              <a:rPr lang="en-US" sz="6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6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ensure that the OB correspond with the SAPS 508 (b) register;</a:t>
            </a:r>
            <a:endParaRPr lang="en-ZA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6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Alexandra</a:t>
            </a: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ensure that the SAPS 508 (b) register is located as it was not available at the time of the </a:t>
            </a: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audit; and,</a:t>
            </a:r>
            <a:endParaRPr lang="en-ZA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6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Midrand</a:t>
            </a:r>
            <a:r>
              <a:rPr lang="en-US" sz="6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the SAPS 508 (a) forms correspond with the SAPS 508 (b) register.</a:t>
            </a:r>
            <a:endParaRPr lang="en-ZA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73325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8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North Cluster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domestic violence incidents are recorded properly on the SAPS 508(a) forms and in the SAPS 508(b) register;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domestic violence incidents are recorded properly in the SAPS 508(b) register;  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8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Midrand </a:t>
            </a:r>
            <a:r>
              <a:rPr lang="en-US" sz="8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 should ensure that domestic violence incidents are recorded properly on the SAPS 508(a) forms, in the SAPS 508(b) register and in the OB;</a:t>
            </a:r>
            <a:endParaRPr lang="en-ZA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369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dirty="0"/>
              <a:t>The presentation covers general findings and challenges that impact on DVA implementation by the SAPS</a:t>
            </a:r>
          </a:p>
          <a:p>
            <a:pPr marL="0" indent="0">
              <a:buNone/>
            </a:pPr>
            <a:r>
              <a:rPr lang="en-ZA" dirty="0"/>
              <a:t>The following will be covered: </a:t>
            </a:r>
          </a:p>
          <a:p>
            <a:pPr marL="514350" indent="-514350">
              <a:buAutoNum type="arabicPeriod"/>
            </a:pPr>
            <a:r>
              <a:rPr lang="en-ZA" dirty="0" smtClean="0"/>
              <a:t>Mandate of the Provincial Secretariat </a:t>
            </a:r>
            <a:endParaRPr lang="en-ZA" dirty="0"/>
          </a:p>
          <a:p>
            <a:pPr marL="514350" indent="-514350">
              <a:buAutoNum type="arabicPeriod"/>
            </a:pPr>
            <a:r>
              <a:rPr lang="en-ZA" dirty="0" smtClean="0"/>
              <a:t>Application of Legislative Mandate</a:t>
            </a:r>
            <a:endParaRPr lang="en-ZA" dirty="0"/>
          </a:p>
          <a:p>
            <a:pPr marL="514350" indent="-514350">
              <a:buAutoNum type="arabicPeriod"/>
            </a:pPr>
            <a:r>
              <a:rPr lang="en-ZA" dirty="0" smtClean="0"/>
              <a:t>Compliance levels October 2016 – March 2017 </a:t>
            </a:r>
            <a:endParaRPr lang="en-ZA" dirty="0"/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869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800" dirty="0" err="1">
                <a:solidFill>
                  <a:prstClr val="white"/>
                </a:solidFill>
              </a:rPr>
              <a:t>Dva</a:t>
            </a:r>
            <a:r>
              <a:rPr lang="en-ZA" sz="1800" dirty="0">
                <a:solidFill>
                  <a:prstClr val="white"/>
                </a:solidFill>
              </a:rPr>
              <a:t> findings AND RECOMMENDATIONS</a:t>
            </a:r>
            <a:r>
              <a:rPr lang="en-ZA" sz="1800" dirty="0" smtClean="0"/>
              <a:t> –  </a:t>
            </a:r>
            <a:r>
              <a:rPr lang="en-ZA" sz="1800" dirty="0">
                <a:solidFill>
                  <a:prstClr val="white"/>
                </a:solidFill>
              </a:rPr>
              <a:t>RECORDING OF DV  INCIDENTS</a:t>
            </a: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Johannesburg North Cluster continued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Commanders of </a:t>
            </a: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Bramley</a:t>
            </a: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Sandton</a:t>
            </a: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ensure that the OB correspond with the SAPS 508 (b) register;</a:t>
            </a:r>
            <a:endParaRPr lang="en-ZA" sz="6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Alexandra</a:t>
            </a: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ensure that the SAPS 508 (b) register is located as it was not available at the time of the audit; and,</a:t>
            </a:r>
            <a:endParaRPr lang="en-ZA" sz="6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of </a:t>
            </a:r>
            <a:r>
              <a:rPr lang="en-US" sz="6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Midrand</a:t>
            </a:r>
            <a:r>
              <a:rPr lang="en-US" sz="6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 should ensure that the SAPS 508 (a) forms correspond with the SAPS 508 (b) register.</a:t>
            </a:r>
            <a:endParaRPr lang="en-ZA" sz="6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ZA" sz="6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ZA" sz="4400" dirty="0"/>
          </a:p>
          <a:p>
            <a:pPr marL="5715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96062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THE END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THANK YOU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713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MANDATE of provincial secretariat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dirty="0" smtClean="0"/>
              <a:t>The Provincial Secretariat monitors SAPS compliance with the Domestic Violence Act 116 of 1998 (S 18) and the Civilian Secretariat of Police Service Act 2 of 2011 (S 6, 17 and 32).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085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APPLICATION OF LEGISLATIVE MANDATE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ZA" dirty="0" smtClean="0"/>
              <a:t>Provincial Secretariat carries out its mandate by: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Conducting DVA oversight visits;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Compiling and submitting DVA oversight reports, including recommendations; and, </a:t>
            </a:r>
          </a:p>
          <a:p>
            <a:pPr marL="514350" indent="-514350" algn="just">
              <a:buAutoNum type="arabicPeriod"/>
            </a:pPr>
            <a:r>
              <a:rPr lang="en-ZA" dirty="0" smtClean="0"/>
              <a:t>Conducting follow up visits on stations where compliance findings were made.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098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1900" dirty="0" smtClean="0"/>
              <a:t>PROVINCIAL Dva COMPLIANCE LEVELS OCTOBER 2016 – MARCH 2017 </a:t>
            </a:r>
            <a:endParaRPr lang="en-ZA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ZA" dirty="0" smtClean="0"/>
              <a:t>DVA audits were conducted in the following clusters during the reporting period: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ZA" dirty="0" smtClean="0"/>
              <a:t>Tshwane North Cluster which consists of 10 policing precincts.  The average compliance of the cluster was rated as 82.6%;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Johannesburg East Cluster </a:t>
            </a:r>
            <a:r>
              <a:rPr lang="en-US" dirty="0" smtClean="0"/>
              <a:t>which consists of 8 policing precincts.  The average compliance of the cluster was rated as 83.15%; and,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Johannesburg North Cluster </a:t>
            </a:r>
            <a:r>
              <a:rPr lang="en-US" b="1" dirty="0" smtClean="0"/>
              <a:t> </a:t>
            </a:r>
            <a:r>
              <a:rPr lang="en-US" dirty="0" smtClean="0"/>
              <a:t>which consists of 5 policing precincts.  The average compliance of the cluster was rated as 78.12%.</a:t>
            </a:r>
            <a:endParaRPr lang="en-ZA" dirty="0" smtClean="0"/>
          </a:p>
          <a:p>
            <a:pPr algn="just"/>
            <a:r>
              <a:rPr lang="en-ZA" dirty="0" smtClean="0"/>
              <a:t>In addition, follow up visits were </a:t>
            </a:r>
            <a:r>
              <a:rPr lang="en-ZA" dirty="0"/>
              <a:t>conducted in </a:t>
            </a:r>
            <a:r>
              <a:rPr lang="en-ZA" dirty="0" err="1"/>
              <a:t>Sinoville</a:t>
            </a:r>
            <a:r>
              <a:rPr lang="en-ZA" dirty="0"/>
              <a:t>, Krugersdorp, Randfontein and </a:t>
            </a:r>
            <a:r>
              <a:rPr lang="en-ZA" dirty="0" err="1"/>
              <a:t>Khutsong</a:t>
            </a:r>
            <a:r>
              <a:rPr lang="en-ZA" dirty="0"/>
              <a:t> </a:t>
            </a:r>
            <a:r>
              <a:rPr lang="en-ZA" dirty="0" smtClean="0"/>
              <a:t>policing precincts.</a:t>
            </a:r>
          </a:p>
          <a:p>
            <a:pPr marL="0" indent="0" algn="just">
              <a:buNone/>
            </a:pPr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029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COMPLIANCE RATING PER STATION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mtClean="0"/>
          </a:p>
          <a:p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914465"/>
              </p:ext>
            </p:extLst>
          </p:nvPr>
        </p:nvGraphicFramePr>
        <p:xfrm>
          <a:off x="1238944" y="1844827"/>
          <a:ext cx="7437513" cy="4608508"/>
        </p:xfrm>
        <a:graphic>
          <a:graphicData uri="http://schemas.openxmlformats.org/drawingml/2006/table">
            <a:tbl>
              <a:tblPr firstRow="1" firstCol="1" bandRow="1"/>
              <a:tblGrid>
                <a:gridCol w="1743493"/>
                <a:gridCol w="2672209"/>
                <a:gridCol w="1626277"/>
                <a:gridCol w="1395534"/>
              </a:tblGrid>
              <a:tr h="65835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ZA" sz="16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compliance of police stations in Tshwane North </a:t>
                      </a:r>
                      <a:r>
                        <a:rPr lang="en-ZA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Cluster </a:t>
                      </a:r>
                      <a:r>
                        <a:rPr lang="en-ZA" sz="16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during Quarter 3:  2016/17 FY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Station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Station Commander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Significant Compliance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Compliance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Akasia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JS Molokoane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Dube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Captain M A Mabale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Ga-Rankuwa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R Pieterse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Hammanskraal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 Colonel MA Tselapedi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Loate 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E L Lelaka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Mabopane 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KD Solomons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Pretoria North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LM Kgoadi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Rietgat 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DL Hlatshwayo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Temba  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SP Dipetle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Soshanguve </a:t>
                      </a:r>
                      <a:endParaRPr lang="en-ZA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IF Kgwefane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solidFill>
                  <a:prstClr val="white"/>
                </a:solidFill>
              </a:rPr>
              <a:t>COMPLIANCE RATING PER STATION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5069757"/>
              </p:ext>
            </p:extLst>
          </p:nvPr>
        </p:nvGraphicFramePr>
        <p:xfrm>
          <a:off x="1238944" y="1916830"/>
          <a:ext cx="7509520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1816840"/>
                <a:gridCol w="2671580"/>
                <a:gridCol w="1625895"/>
                <a:gridCol w="1395205"/>
              </a:tblGrid>
              <a:tr h="76100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of police stations attached to the Johannesburg East </a:t>
                      </a: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Cluster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audited during Quarter 4:  2016/17 FY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6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Station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Station Commander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Significant Compliance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Partial Compliance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Hillbrow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V </a:t>
                      </a:r>
                      <a:r>
                        <a:rPr lang="en-ZA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Ntandane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85.9%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Cleveland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 BD Dlamini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82.8%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Jeppe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TE Kubone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83.4%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Linden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ZA Musthan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Norwood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AP Jojiza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Rosebank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 Colonel NJ Sithole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90.1%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Yeoville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ML Motoung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82.1%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Parkview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TZ </a:t>
                      </a:r>
                      <a:r>
                        <a:rPr lang="en-ZA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Gopane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83.0%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2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>
                <a:solidFill>
                  <a:prstClr val="white"/>
                </a:solidFill>
              </a:rPr>
              <a:t>COMPLIANCE RATING PER STATION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4306780"/>
              </p:ext>
            </p:extLst>
          </p:nvPr>
        </p:nvGraphicFramePr>
        <p:xfrm>
          <a:off x="1187623" y="1916831"/>
          <a:ext cx="7560841" cy="3456387"/>
        </p:xfrm>
        <a:graphic>
          <a:graphicData uri="http://schemas.openxmlformats.org/drawingml/2006/table">
            <a:tbl>
              <a:tblPr firstRow="1" firstCol="1" bandRow="1"/>
              <a:tblGrid>
                <a:gridCol w="1829256"/>
                <a:gridCol w="2689838"/>
                <a:gridCol w="1637007"/>
                <a:gridCol w="1404740"/>
              </a:tblGrid>
              <a:tr h="76808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of police stations attached to the </a:t>
                      </a: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Johannesburg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 </a:t>
                      </a: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</a:t>
                      </a:r>
                      <a:r>
                        <a:rPr lang="en-ZA" sz="16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audited 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 Quarter 4:  2016/17 FY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Station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Station Commander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Significant Compliance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Partial Compliance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Sandringham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MN Sambo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Midrand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MJ Maluleke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82.5%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Bramley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Colonel OJ King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Sandton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E Moodley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85.5%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Brigadier ZJ Kuboni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67.1%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10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1900" dirty="0" smtClean="0"/>
              <a:t>Dva findings AND RECOMMENDATIONS– REGULATORY COMPLIANCE </a:t>
            </a:r>
            <a:endParaRPr lang="en-ZA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ZA" b="1" dirty="0" smtClean="0"/>
              <a:t>Tshwane North Cluster: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Station Commander and CSC Commander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Akasia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station should ensure that all relevant information as outlined in Section (5)(e) of NI 7/1999 are available in the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CSC;</a:t>
            </a:r>
            <a:endParaRPr lang="en-Z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Station Commander and CSC Commander of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Temba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Ga-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Rankuwa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Hammanskraal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Loate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Mabopane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the list of organisations and services are updated every 6 months; and,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Station Commander and CSC Commander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Akasia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Ga-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Rankuwa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Hammanskraal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Rietgat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Soshanguve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stations should ensure that copies of Protection Orders and Warrants of Arrest are correctly filed.</a:t>
            </a: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1973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1749</Words>
  <Application>Microsoft Office PowerPoint</Application>
  <PresentationFormat>On-screen Show (4:3)</PresentationFormat>
  <Paragraphs>216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CHIEF DIRECTORATE:  PROVINCIAL SECRETARIAT  DEPARTMENT OF COMMUNITY SAFETY  </vt:lpstr>
      <vt:lpstr>INTRODUCTION</vt:lpstr>
      <vt:lpstr>MANDATE of provincial secretariat</vt:lpstr>
      <vt:lpstr>APPLICATION OF LEGISLATIVE MANDATE</vt:lpstr>
      <vt:lpstr>PROVINCIAL Dva COMPLIANCE LEVELS OCTOBER 2016 – MARCH 2017 </vt:lpstr>
      <vt:lpstr> COMPLIANCE RATING PER STATION</vt:lpstr>
      <vt:lpstr>COMPLIANCE RATING PER STATION</vt:lpstr>
      <vt:lpstr>COMPLIANCE RATING PER STATION</vt:lpstr>
      <vt:lpstr>Dva findings AND RECOMMENDATIONS– REGULATORY COMPLIANCE </vt:lpstr>
      <vt:lpstr>Dva findings AND RECOMMENDATIONS– REGULATORY COMPLIANCE </vt:lpstr>
      <vt:lpstr>Dva findings AND RECOMMENDATIONS– REGULATORY COMPLIANCE </vt:lpstr>
      <vt:lpstr>Dva findings AND RECOMMENDATIONS– REGULATORY COMPLIANCE </vt:lpstr>
      <vt:lpstr>Dva findings AND RECOMMENDATIONS – VICTIM EMPOWERMENT </vt:lpstr>
      <vt:lpstr>Dva findings AND RECOMMENDATIONS – VICTIM EMPOWERMENT </vt:lpstr>
      <vt:lpstr>Dva findings AND RECOMMENDATIONS –  RECORDING OF DV  INCIDENTS</vt:lpstr>
      <vt:lpstr>Dva findings AND RECOMMENDATIONS –  RECORDING OF DV  INCIDENTS</vt:lpstr>
      <vt:lpstr>Dva findings AND RECOMMENDATIONS –  RECORDING OF DV  INCIDENTS</vt:lpstr>
      <vt:lpstr>Dva findings AND RECOMMENDATIONS –  RECORDING OF DV  INCIDENTS</vt:lpstr>
      <vt:lpstr>Dva findings AND RECOMMENDATIONS –  RECORDING OF DV  INCIDENTS</vt:lpstr>
      <vt:lpstr>Dva findings AND RECOMMENDATIONS –  RECORDING OF DV  INCIDENTS</vt:lpstr>
      <vt:lpstr>THE END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Dladla, Lindumusa (GPSAS)</dc:creator>
  <cp:lastModifiedBy>PUMZA</cp:lastModifiedBy>
  <cp:revision>93</cp:revision>
  <dcterms:created xsi:type="dcterms:W3CDTF">2016-07-08T13:00:17Z</dcterms:created>
  <dcterms:modified xsi:type="dcterms:W3CDTF">2017-09-08T10:34:27Z</dcterms:modified>
</cp:coreProperties>
</file>