
<file path=[Content_Types].xml><?xml version="1.0" encoding="utf-8"?>
<Types xmlns="http://schemas.openxmlformats.org/package/2006/content-types">
  <Override PartName="/ppt/tags/tag8.xml" ContentType="application/vnd.openxmlformats-officedocument.presentationml.tags+xml"/>
  <Override PartName="/ppt/notesSlides/notesSlide2.xml" ContentType="application/vnd.openxmlformats-officedocument.presentationml.notesSlide+xml"/>
  <Override PartName="/ppt/tags/tag104.xml" ContentType="application/vnd.openxmlformats-officedocument.presentationml.tags+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ags/tag4.xml" ContentType="application/vnd.openxmlformats-officedocument.presentationml.tags+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tags/tag89.xml" ContentType="application/vnd.openxmlformats-officedocument.presentationml.tags+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tags/tag49.xml" ContentType="application/vnd.openxmlformats-officedocument.presentationml.tags+xml"/>
  <Override PartName="/ppt/tags/tag78.xml" ContentType="application/vnd.openxmlformats-officedocument.presentationml.tags+xml"/>
  <Override PartName="/ppt/tags/tag96.xml" ContentType="application/vnd.openxmlformats-officedocument.presentationml.tags+xml"/>
  <Override PartName="/ppt/tags/tag100.xml" ContentType="application/vnd.openxmlformats-officedocument.presentationml.tag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tags/tag38.xml" ContentType="application/vnd.openxmlformats-officedocument.presentationml.tags+xml"/>
  <Override PartName="/ppt/slideLayouts/slideLayout42.xml" ContentType="application/vnd.openxmlformats-officedocument.presentationml.slideLayout+xml"/>
  <Override PartName="/ppt/tags/tag56.xml" ContentType="application/vnd.openxmlformats-officedocument.presentationml.tags+xml"/>
  <Override PartName="/ppt/tags/tag67.xml" ContentType="application/vnd.openxmlformats-officedocument.presentationml.tags+xml"/>
  <Override PartName="/ppt/tags/tag85.xml" ContentType="application/vnd.openxmlformats-officedocument.presentationml.tags+xml"/>
  <Override PartName="/ppt/theme/themeOverride1.xml" ContentType="application/vnd.openxmlformats-officedocument.themeOverride+xml"/>
  <Override PartName="/ppt/slides/slide10.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tags/tag16.xml" ContentType="application/vnd.openxmlformats-officedocument.presentationml.tags+xml"/>
  <Override PartName="/ppt/tags/tag27.xml" ContentType="application/vnd.openxmlformats-officedocument.presentationml.tags+xml"/>
  <Override PartName="/ppt/tags/tag45.xml" ContentType="application/vnd.openxmlformats-officedocument.presentationml.tags+xml"/>
  <Override PartName="/ppt/slideLayouts/slideLayout31.xml" ContentType="application/vnd.openxmlformats-officedocument.presentationml.slideLayout+xml"/>
  <Override PartName="/ppt/tags/tag63.xml" ContentType="application/vnd.openxmlformats-officedocument.presentationml.tags+xml"/>
  <Override PartName="/ppt/tags/tag74.xml" ContentType="application/vnd.openxmlformats-officedocument.presentationml.tags+xml"/>
  <Override PartName="/ppt/tags/tag92.xml" ContentType="application/vnd.openxmlformats-officedocument.presentationml.tags+xml"/>
  <Override PartName="/ppt/tags/tag34.xml" ContentType="application/vnd.openxmlformats-officedocument.presentationml.tags+xml"/>
  <Override PartName="/ppt/tags/tag52.xml" ContentType="application/vnd.openxmlformats-officedocument.presentationml.tags+xml"/>
  <Override PartName="/ppt/tags/tag81.xml" ContentType="application/vnd.openxmlformats-officedocument.presentationml.tags+xml"/>
  <Override PartName="/ppt/tags/tag12.xml" ContentType="application/vnd.openxmlformats-officedocument.presentationml.tags+xml"/>
  <Override PartName="/ppt/tags/tag23.xml" ContentType="application/vnd.openxmlformats-officedocument.presentationml.tags+xml"/>
  <Override PartName="/ppt/tags/tag41.xml" ContentType="application/vnd.openxmlformats-officedocument.presentationml.tags+xml"/>
  <Override PartName="/ppt/tags/tag70.xml" ContentType="application/vnd.openxmlformats-officedocument.presentationml.tags+xml"/>
  <Override PartName="/ppt/slides/slide9.xml" ContentType="application/vnd.openxmlformats-officedocument.presentationml.slide+xml"/>
  <Override PartName="/ppt/viewProps.xml" ContentType="application/vnd.openxmlformats-officedocument.presentationml.viewProps+xml"/>
  <Override PartName="/ppt/tags/tag9.xml" ContentType="application/vnd.openxmlformats-officedocument.presentationml.tags+xml"/>
  <Override PartName="/ppt/tags/tag30.xml" ContentType="application/vnd.openxmlformats-officedocument.presentationml.tags+xml"/>
  <Override PartName="/ppt/tags/tag105.xml" ContentType="application/vnd.openxmlformats-officedocument.presentationml.tags+xml"/>
  <Override PartName="/ppt/slides/slide5.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Default Extension="png" ContentType="image/png"/>
  <Override PartName="/ppt/slideLayouts/slideLayout29.xml" ContentType="application/vnd.openxmlformats-officedocument.presentationml.slideLayout+xml"/>
  <Override PartName="/ppt/presProps.xml" ContentType="application/vnd.openxmlformats-officedocument.presentationml.presProps+xml"/>
  <Override PartName="/ppt/slideLayouts/slideLayout18.xml" ContentType="application/vnd.openxmlformats-officedocument.presentationml.slideLayout+xml"/>
  <Override PartName="/ppt/tags/tag5.xml" ContentType="application/vnd.openxmlformats-officedocument.presentationml.tags+xml"/>
  <Override PartName="/ppt/slideLayouts/slideLayout36.xml" ContentType="application/vnd.openxmlformats-officedocument.presentationml.slideLayout+xml"/>
  <Override PartName="/ppt/slideLayouts/slideLayout47.xml" ContentType="application/vnd.openxmlformats-officedocument.presentationml.slideLayout+xml"/>
  <Override PartName="/ppt/theme/theme2.xml" ContentType="application/vnd.openxmlformats-officedocument.theme+xml"/>
  <Override PartName="/ppt/tags/tag79.xml" ContentType="application/vnd.openxmlformats-officedocument.presentationml.tags+xml"/>
  <Override PartName="/ppt/tags/tag101.xml" ContentType="application/vnd.openxmlformats-officedocument.presentationml.tags+xml"/>
  <Override PartName="/ppt/slides/slide1.xml" ContentType="application/vnd.openxmlformats-officedocument.presentationml.slide+xml"/>
  <Override PartName="/ppt/slideLayouts/slideLayout3.xml" ContentType="application/vnd.openxmlformats-officedocument.presentationml.slideLayout+xml"/>
  <Default Extension="emf" ContentType="image/x-emf"/>
  <Override PartName="/ppt/tags/tag39.xml" ContentType="application/vnd.openxmlformats-officedocument.presentationml.tags+xml"/>
  <Override PartName="/ppt/slideLayouts/slideLayout25.xml" ContentType="application/vnd.openxmlformats-officedocument.presentationml.slideLayout+xml"/>
  <Override PartName="/ppt/slideLayouts/slideLayout43.xml" ContentType="application/vnd.openxmlformats-officedocument.presentationml.slideLayout+xml"/>
  <Override PartName="/ppt/tags/tag68.xml" ContentType="application/vnd.openxmlformats-officedocument.presentationml.tags+xml"/>
  <Override PartName="/ppt/tags/tag86.xml" ContentType="application/vnd.openxmlformats-officedocument.presentationml.tags+xml"/>
  <Override PartName="/ppt/tags/tag97.xml" ContentType="application/vnd.openxmlformats-officedocument.presentationml.tags+xml"/>
  <Override PartName="/ppt/presentation.xml" ContentType="application/vnd.openxmlformats-officedocument.presentationml.presentation.main+xml"/>
  <Override PartName="/ppt/tags/tag1.xml" ContentType="application/vnd.openxmlformats-officedocument.presentationml.tags+xml"/>
  <Override PartName="/ppt/slideLayouts/slideLayout14.xml" ContentType="application/vnd.openxmlformats-officedocument.presentationml.slideLayout+xml"/>
  <Override PartName="/ppt/tags/tag28.xml" ContentType="application/vnd.openxmlformats-officedocument.presentationml.tags+xml"/>
  <Override PartName="/ppt/slideLayouts/slideLayout32.xml" ContentType="application/vnd.openxmlformats-officedocument.presentationml.slideLayout+xml"/>
  <Override PartName="/ppt/tags/tag57.xml" ContentType="application/vnd.openxmlformats-officedocument.presentationml.tags+xml"/>
  <Override PartName="/ppt/tags/tag75.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Layouts/slideLayout21.xml" ContentType="application/vnd.openxmlformats-officedocument.presentationml.slideLayout+xml"/>
  <Override PartName="/ppt/tags/tag17.xml" ContentType="application/vnd.openxmlformats-officedocument.presentationml.tags+xml"/>
  <Override PartName="/ppt/tags/tag35.xml" ContentType="application/vnd.openxmlformats-officedocument.presentationml.tags+xml"/>
  <Override PartName="/ppt/tags/tag46.xml" ContentType="application/vnd.openxmlformats-officedocument.presentationml.tags+xml"/>
  <Override PartName="/ppt/tags/tag64.xml" ContentType="application/vnd.openxmlformats-officedocument.presentationml.tags+xml"/>
  <Override PartName="/ppt/tags/tag82.xml" ContentType="application/vnd.openxmlformats-officedocument.presentationml.tags+xml"/>
  <Override PartName="/ppt/tags/tag93.xml" ContentType="application/vnd.openxmlformats-officedocument.presentationml.tags+xml"/>
  <Override PartName="/ppt/slideLayouts/slideLayout10.xml" ContentType="application/vnd.openxmlformats-officedocument.presentationml.slideLayout+xml"/>
  <Default Extension="vml" ContentType="application/vnd.openxmlformats-officedocument.vmlDrawing"/>
  <Override PartName="/ppt/tags/tag24.xml" ContentType="application/vnd.openxmlformats-officedocument.presentationml.tags+xml"/>
  <Override PartName="/ppt/tags/tag53.xml" ContentType="application/vnd.openxmlformats-officedocument.presentationml.tags+xml"/>
  <Override PartName="/ppt/tags/tag71.xml" ContentType="application/vnd.openxmlformats-officedocument.presentationml.tags+xml"/>
  <Override PartName="/ppt/tags/tag13.xml" ContentType="application/vnd.openxmlformats-officedocument.presentationml.tags+xml"/>
  <Override PartName="/ppt/tags/tag31.xml" ContentType="application/vnd.openxmlformats-officedocument.presentationml.tags+xml"/>
  <Override PartName="/ppt/tags/tag42.xml" ContentType="application/vnd.openxmlformats-officedocument.presentationml.tags+xml"/>
  <Override PartName="/ppt/tags/tag60.xml" ContentType="application/vnd.openxmlformats-officedocument.presentationml.tags+xml"/>
  <Override PartName="/ppt/handoutMasters/handoutMaster1.xml" ContentType="application/vnd.openxmlformats-officedocument.presentationml.handoutMaster+xml"/>
  <Override PartName="/ppt/tags/tag20.xml" ContentType="application/vnd.openxmlformats-officedocument.presentationml.tags+xml"/>
  <Override PartName="/ppt/tags/tag106.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ags/tag6.xml" ContentType="application/vnd.openxmlformats-officedocument.presentationml.tags+xml"/>
  <Override PartName="/ppt/slideLayouts/slideLayout48.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tags/tag98.xml" ContentType="application/vnd.openxmlformats-officedocument.presentationml.tags+xml"/>
  <Override PartName="/ppt/tags/tag102.xml" ContentType="application/vnd.openxmlformats-officedocument.presentationml.tags+xml"/>
  <Override PartName="/ppt/slides/slide2.xml" ContentType="application/vnd.openxmlformats-officedocument.presentationml.slide+xml"/>
  <Override PartName="/ppt/slideLayouts/slideLayout15.xml" ContentType="application/vnd.openxmlformats-officedocument.presentationml.slideLayout+xml"/>
  <Override PartName="/ppt/tags/tag2.xml" ContentType="application/vnd.openxmlformats-officedocument.presentationml.tags+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tags/tag58.xml" ContentType="application/vnd.openxmlformats-officedocument.presentationml.tags+xml"/>
  <Override PartName="/ppt/tags/tag69.xml" ContentType="application/vnd.openxmlformats-officedocument.presentationml.tags+xml"/>
  <Override PartName="/ppt/tags/tag87.xml" ContentType="application/vnd.openxmlformats-officedocument.presentationml.tags+xml"/>
  <Default Extension="rels" ContentType="application/vnd.openxmlformats-package.relationships+xml"/>
  <Override PartName="/ppt/slideLayouts/slideLayout22.xml" ContentType="application/vnd.openxmlformats-officedocument.presentationml.slideLayout+xml"/>
  <Override PartName="/ppt/tags/tag29.xml" ContentType="application/vnd.openxmlformats-officedocument.presentationml.tags+xml"/>
  <Override PartName="/ppt/tags/tag47.xml" ContentType="application/vnd.openxmlformats-officedocument.presentationml.tags+xml"/>
  <Override PartName="/ppt/slideLayouts/slideLayout33.xml" ContentType="application/vnd.openxmlformats-officedocument.presentationml.slideLayout+xml"/>
  <Override PartName="/ppt/tags/tag76.xml" ContentType="application/vnd.openxmlformats-officedocument.presentationml.tags+xml"/>
  <Override PartName="/ppt/tags/tag94.xml" ContentType="application/vnd.openxmlformats-officedocument.presentationml.tags+xml"/>
  <Override PartName="/ppt/slides/slide12.xml" ContentType="application/vnd.openxmlformats-officedocument.presentationml.slide+xml"/>
  <Override PartName="/ppt/slideLayouts/slideLayout11.xml" ContentType="application/vnd.openxmlformats-officedocument.presentationml.slideLayout+xml"/>
  <Override PartName="/ppt/tags/tag18.xml" ContentType="application/vnd.openxmlformats-officedocument.presentationml.tags+xml"/>
  <Override PartName="/ppt/tags/tag36.xml" ContentType="application/vnd.openxmlformats-officedocument.presentationml.tags+xml"/>
  <Override PartName="/ppt/slideLayouts/slideLayout40.xml" ContentType="application/vnd.openxmlformats-officedocument.presentationml.slideLayout+xml"/>
  <Override PartName="/ppt/tags/tag54.xml" ContentType="application/vnd.openxmlformats-officedocument.presentationml.tags+xml"/>
  <Override PartName="/ppt/tags/tag65.xml" ContentType="application/vnd.openxmlformats-officedocument.presentationml.tags+xml"/>
  <Override PartName="/ppt/tags/tag83.xml" ContentType="application/vnd.openxmlformats-officedocument.presentationml.tags+xml"/>
  <Override PartName="/ppt/commentAuthors.xml" ContentType="application/vnd.openxmlformats-officedocument.presentationml.commentAuthors+xml"/>
  <Override PartName="/ppt/tags/tag14.xml" ContentType="application/vnd.openxmlformats-officedocument.presentationml.tags+xml"/>
  <Override PartName="/ppt/tags/tag25.xml" ContentType="application/vnd.openxmlformats-officedocument.presentationml.tags+xml"/>
  <Override PartName="/ppt/tags/tag43.xml" ContentType="application/vnd.openxmlformats-officedocument.presentationml.tags+xml"/>
  <Override PartName="/ppt/tags/tag61.xml" ContentType="application/vnd.openxmlformats-officedocument.presentationml.tags+xml"/>
  <Override PartName="/ppt/tags/tag72.xml" ContentType="application/vnd.openxmlformats-officedocument.presentationml.tags+xml"/>
  <Override PartName="/ppt/tags/tag90.xml" ContentType="application/vnd.openxmlformats-officedocument.presentationml.tags+xml"/>
  <Override PartName="/ppt/tags/tag32.xml" ContentType="application/vnd.openxmlformats-officedocument.presentationml.tags+xml"/>
  <Override PartName="/ppt/tags/tag50.xml" ContentType="application/vnd.openxmlformats-officedocument.presentationml.tags+xml"/>
  <Override PartName="/ppt/tags/tag107.xml" ContentType="application/vnd.openxmlformats-officedocument.presentationml.tags+xml"/>
  <Override PartName="/ppt/slides/slide7.xml" ContentType="application/vnd.openxmlformats-officedocument.presentationml.slide+xml"/>
  <Override PartName="/ppt/slideLayouts/slideLayout9.xml" ContentType="application/vnd.openxmlformats-officedocument.presentationml.slideLayout+xml"/>
  <Override PartName="/ppt/tags/tag10.xml" ContentType="application/vnd.openxmlformats-officedocument.presentationml.tags+xml"/>
  <Override PartName="/ppt/tags/tag21.xml" ContentType="application/vnd.openxmlformats-officedocument.presentationml.tags+xml"/>
  <Override PartName="/ppt/slideMasters/slideMaster2.xml" ContentType="application/vnd.openxmlformats-officedocument.presentationml.slideMaster+xml"/>
  <Override PartName="/ppt/tags/tag7.xml" ContentType="application/vnd.openxmlformats-officedocument.presentationml.tags+xml"/>
  <Override PartName="/ppt/slideLayouts/slideLayout38.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tags/tag103.xml" ContentType="application/vnd.openxmlformats-officedocument.presentationml.tags+xml"/>
  <Override PartName="/ppt/slides/slide3.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Layouts/slideLayout45.xml" ContentType="application/vnd.openxmlformats-officedocument.presentationml.slideLayout+xml"/>
  <Override PartName="/ppt/tags/tag99.xml" ContentType="application/vnd.openxmlformats-officedocument.presentationml.tags+xml"/>
  <Override PartName="/ppt/slideLayouts/slideLayout16.xml" ContentType="application/vnd.openxmlformats-officedocument.presentationml.slideLayout+xml"/>
  <Override PartName="/ppt/tags/tag3.xml" ContentType="application/vnd.openxmlformats-officedocument.presentationml.tags+xml"/>
  <Default Extension="jpeg" ContentType="image/jpeg"/>
  <Override PartName="/ppt/slideLayouts/slideLayout34.xml" ContentType="application/vnd.openxmlformats-officedocument.presentationml.slideLayout+xml"/>
  <Override PartName="/ppt/tags/tag59.xml" ContentType="application/vnd.openxmlformats-officedocument.presentationml.tags+xml"/>
  <Override PartName="/ppt/tags/tag77.xml" ContentType="application/vnd.openxmlformats-officedocument.presentationml.tags+xml"/>
  <Override PartName="/ppt/tags/tag88.xml" ContentType="application/vnd.openxmlformats-officedocument.presentationml.tags+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tags/tag19.xml" ContentType="application/vnd.openxmlformats-officedocument.presentationml.tags+xml"/>
  <Override PartName="/ppt/tags/tag37.xml" ContentType="application/vnd.openxmlformats-officedocument.presentationml.tags+xml"/>
  <Override PartName="/ppt/tags/tag48.xml" ContentType="application/vnd.openxmlformats-officedocument.presentationml.tags+xml"/>
  <Override PartName="/ppt/slideLayouts/slideLayout41.xml" ContentType="application/vnd.openxmlformats-officedocument.presentationml.slideLayout+xml"/>
  <Override PartName="/ppt/tags/tag66.xml" ContentType="application/vnd.openxmlformats-officedocument.presentationml.tags+xml"/>
  <Override PartName="/ppt/tags/tag84.xml" ContentType="application/vnd.openxmlformats-officedocument.presentationml.tags+xml"/>
  <Override PartName="/ppt/tags/tag95.xml" ContentType="application/vnd.openxmlformats-officedocument.presentationml.tags+xml"/>
  <Override PartName="/ppt/slideLayouts/slideLayout12.xml" ContentType="application/vnd.openxmlformats-officedocument.presentationml.slideLayout+xml"/>
  <Override PartName="/ppt/tags/tag26.xml" ContentType="application/vnd.openxmlformats-officedocument.presentationml.tags+xml"/>
  <Override PartName="/ppt/slideLayouts/slideLayout30.xml" ContentType="application/vnd.openxmlformats-officedocument.presentationml.slideLayout+xml"/>
  <Override PartName="/ppt/tags/tag55.xml" ContentType="application/vnd.openxmlformats-officedocument.presentationml.tags+xml"/>
  <Override PartName="/ppt/tags/tag73.xml" ContentType="application/vnd.openxmlformats-officedocument.presentationml.tags+xml"/>
  <Override PartName="/ppt/tags/tag15.xml" ContentType="application/vnd.openxmlformats-officedocument.presentationml.tags+xml"/>
  <Override PartName="/ppt/tags/tag33.xml" ContentType="application/vnd.openxmlformats-officedocument.presentationml.tags+xml"/>
  <Override PartName="/ppt/tags/tag44.xml" ContentType="application/vnd.openxmlformats-officedocument.presentationml.tags+xml"/>
  <Override PartName="/ppt/tags/tag62.xml" ContentType="application/vnd.openxmlformats-officedocument.presentationml.tags+xml"/>
  <Override PartName="/ppt/tags/tag80.xml" ContentType="application/vnd.openxmlformats-officedocument.presentationml.tags+xml"/>
  <Override PartName="/ppt/tags/tag91.xml" ContentType="application/vnd.openxmlformats-officedocument.presentationml.tags+xml"/>
  <Override PartName="/ppt/tags/tag22.xml" ContentType="application/vnd.openxmlformats-officedocument.presentationml.tags+xml"/>
  <Override PartName="/ppt/tags/tag40.xml" ContentType="application/vnd.openxmlformats-officedocument.presentationml.tags+xml"/>
  <Override PartName="/ppt/tags/tag51.xml" ContentType="application/vnd.openxmlformats-officedocument.presentationml.tags+xml"/>
  <Override PartName="/ppt/slides/slide8.xml" ContentType="application/vnd.openxmlformats-officedocument.presentationml.slide+xml"/>
  <Override PartName="/ppt/tags/tag11.xml" ContentType="application/vnd.openxmlformats-officedocument.presentationml.tags+xml"/>
  <Override PartName="/ppt/slideLayouts/slideLayout39.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1"/>
    <p:sldMasterId id="2147483700" r:id="rId2"/>
  </p:sldMasterIdLst>
  <p:notesMasterIdLst>
    <p:notesMasterId r:id="rId16"/>
  </p:notesMasterIdLst>
  <p:handoutMasterIdLst>
    <p:handoutMasterId r:id="rId17"/>
  </p:handoutMasterIdLst>
  <p:sldIdLst>
    <p:sldId id="261" r:id="rId3"/>
    <p:sldId id="450" r:id="rId4"/>
    <p:sldId id="451" r:id="rId5"/>
    <p:sldId id="442" r:id="rId6"/>
    <p:sldId id="456" r:id="rId7"/>
    <p:sldId id="453" r:id="rId8"/>
    <p:sldId id="457" r:id="rId9"/>
    <p:sldId id="452" r:id="rId10"/>
    <p:sldId id="447" r:id="rId11"/>
    <p:sldId id="454" r:id="rId12"/>
    <p:sldId id="455" r:id="rId13"/>
    <p:sldId id="458" r:id="rId14"/>
    <p:sldId id="445" r:id="rId15"/>
  </p:sldIdLst>
  <p:sldSz cx="9144000" cy="6858000" type="screen4x3"/>
  <p:notesSz cx="6794500" cy="9906000"/>
  <p:custDataLst>
    <p:tags r:id="rId1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838">
          <p15:clr>
            <a:srgbClr val="A4A3A4"/>
          </p15:clr>
        </p15:guide>
        <p15:guide id="2" orient="horz" pos="890">
          <p15:clr>
            <a:srgbClr val="A4A3A4"/>
          </p15:clr>
        </p15:guide>
        <p15:guide id="3" pos="5602">
          <p15:clr>
            <a:srgbClr val="A4A3A4"/>
          </p15:clr>
        </p15:guide>
        <p15:guide id="4" pos="204">
          <p15:clr>
            <a:srgbClr val="A4A3A4"/>
          </p15:clr>
        </p15:guide>
      </p15:sldGuideLst>
    </p:ext>
    <p:ext uri="{2D200454-40CA-4A62-9FC3-DE9A4176ACB9}">
      <p15:notesGuideLst xmlns:p15="http://schemas.microsoft.com/office/powerpoint/2012/main" xmlns="">
        <p15:guide id="1" orient="horz" pos="3120" userDrawn="1">
          <p15:clr>
            <a:srgbClr val="A4A3A4"/>
          </p15:clr>
        </p15:guide>
        <p15:guide id="2" pos="214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revor Wingrove" initials="TW"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B5121B"/>
    <a:srgbClr val="00329B"/>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63" autoAdjust="0"/>
    <p:restoredTop sz="94660"/>
  </p:normalViewPr>
  <p:slideViewPr>
    <p:cSldViewPr>
      <p:cViewPr varScale="1">
        <p:scale>
          <a:sx n="116" d="100"/>
          <a:sy n="116" d="100"/>
        </p:scale>
        <p:origin x="-1644" y="-114"/>
      </p:cViewPr>
      <p:guideLst>
        <p:guide orient="horz" pos="3838"/>
        <p:guide orient="horz" pos="890"/>
        <p:guide pos="5602"/>
        <p:guide pos="204"/>
      </p:guideLst>
    </p:cSldViewPr>
  </p:slideViewPr>
  <p:notesTextViewPr>
    <p:cViewPr>
      <p:scale>
        <a:sx n="75" d="100"/>
        <a:sy n="75" d="100"/>
      </p:scale>
      <p:origin x="0" y="0"/>
    </p:cViewPr>
  </p:notesTextViewPr>
  <p:sorterViewPr>
    <p:cViewPr>
      <p:scale>
        <a:sx n="20" d="100"/>
        <a:sy n="20" d="100"/>
      </p:scale>
      <p:origin x="0" y="0"/>
    </p:cViewPr>
  </p:sorterViewPr>
  <p:notesViewPr>
    <p:cSldViewPr showGuides="1">
      <p:cViewPr varScale="1">
        <p:scale>
          <a:sx n="69" d="100"/>
          <a:sy n="69" d="100"/>
        </p:scale>
        <p:origin x="-3456" y="-108"/>
      </p:cViewPr>
      <p:guideLst>
        <p:guide orient="horz" pos="3120"/>
        <p:guide pos="214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gs" Target="tags/tag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4283" cy="495300"/>
          </a:xfrm>
          <a:prstGeom prst="rect">
            <a:avLst/>
          </a:prstGeom>
        </p:spPr>
        <p:txBody>
          <a:bodyPr vert="horz" lIns="91303" tIns="45651" rIns="91303" bIns="45651" rtlCol="0"/>
          <a:lstStyle>
            <a:lvl1pPr algn="l">
              <a:defRPr sz="1200"/>
            </a:lvl1pPr>
          </a:lstStyle>
          <a:p>
            <a:endParaRPr lang="en-GB"/>
          </a:p>
        </p:txBody>
      </p:sp>
      <p:sp>
        <p:nvSpPr>
          <p:cNvPr id="3" name="Date Placeholder 2"/>
          <p:cNvSpPr>
            <a:spLocks noGrp="1"/>
          </p:cNvSpPr>
          <p:nvPr>
            <p:ph type="dt" sz="quarter" idx="1"/>
          </p:nvPr>
        </p:nvSpPr>
        <p:spPr>
          <a:xfrm>
            <a:off x="3848645" y="0"/>
            <a:ext cx="2944283" cy="495300"/>
          </a:xfrm>
          <a:prstGeom prst="rect">
            <a:avLst/>
          </a:prstGeom>
        </p:spPr>
        <p:txBody>
          <a:bodyPr vert="horz" lIns="91303" tIns="45651" rIns="91303" bIns="45651" rtlCol="0"/>
          <a:lstStyle>
            <a:lvl1pPr algn="r">
              <a:defRPr sz="1200"/>
            </a:lvl1pPr>
          </a:lstStyle>
          <a:p>
            <a:fld id="{8BC7F027-379E-4D32-9199-1B8938F68AAE}" type="datetimeFigureOut">
              <a:rPr lang="en-GB" smtClean="0"/>
              <a:pPr/>
              <a:t>08/09/2017</a:t>
            </a:fld>
            <a:endParaRPr lang="en-GB"/>
          </a:p>
        </p:txBody>
      </p:sp>
      <p:sp>
        <p:nvSpPr>
          <p:cNvPr id="4" name="Footer Placeholder 3"/>
          <p:cNvSpPr>
            <a:spLocks noGrp="1"/>
          </p:cNvSpPr>
          <p:nvPr>
            <p:ph type="ftr" sz="quarter" idx="2"/>
          </p:nvPr>
        </p:nvSpPr>
        <p:spPr>
          <a:xfrm>
            <a:off x="1" y="9408981"/>
            <a:ext cx="2944283" cy="495300"/>
          </a:xfrm>
          <a:prstGeom prst="rect">
            <a:avLst/>
          </a:prstGeom>
        </p:spPr>
        <p:txBody>
          <a:bodyPr vert="horz" lIns="91303" tIns="45651" rIns="91303" bIns="45651" rtlCol="0" anchor="b"/>
          <a:lstStyle>
            <a:lvl1pPr algn="l">
              <a:defRPr sz="1200"/>
            </a:lvl1pPr>
          </a:lstStyle>
          <a:p>
            <a:endParaRPr lang="en-GB"/>
          </a:p>
        </p:txBody>
      </p:sp>
      <p:sp>
        <p:nvSpPr>
          <p:cNvPr id="5" name="Slide Number Placeholder 4"/>
          <p:cNvSpPr>
            <a:spLocks noGrp="1"/>
          </p:cNvSpPr>
          <p:nvPr>
            <p:ph type="sldNum" sz="quarter" idx="3"/>
          </p:nvPr>
        </p:nvSpPr>
        <p:spPr>
          <a:xfrm>
            <a:off x="3848645" y="9408981"/>
            <a:ext cx="2944283" cy="495300"/>
          </a:xfrm>
          <a:prstGeom prst="rect">
            <a:avLst/>
          </a:prstGeom>
        </p:spPr>
        <p:txBody>
          <a:bodyPr vert="horz" lIns="91303" tIns="45651" rIns="91303" bIns="45651" rtlCol="0" anchor="b"/>
          <a:lstStyle>
            <a:lvl1pPr algn="r">
              <a:defRPr sz="1200"/>
            </a:lvl1pPr>
          </a:lstStyle>
          <a:p>
            <a:fld id="{9CB3FB82-2445-4031-8D77-475052559E55}" type="slidenum">
              <a:rPr lang="en-GB" smtClean="0"/>
              <a:pPr/>
              <a:t>‹#›</a:t>
            </a:fld>
            <a:endParaRPr lang="en-GB"/>
          </a:p>
        </p:txBody>
      </p:sp>
    </p:spTree>
    <p:extLst>
      <p:ext uri="{BB962C8B-B14F-4D97-AF65-F5344CB8AC3E}">
        <p14:creationId xmlns:p14="http://schemas.microsoft.com/office/powerpoint/2010/main" xmlns="" val="27762455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4283" cy="495300"/>
          </a:xfrm>
          <a:prstGeom prst="rect">
            <a:avLst/>
          </a:prstGeom>
        </p:spPr>
        <p:txBody>
          <a:bodyPr vert="horz" lIns="91303" tIns="45651" rIns="91303" bIns="45651" rtlCol="0"/>
          <a:lstStyle>
            <a:lvl1pPr algn="l">
              <a:defRPr sz="1200"/>
            </a:lvl1pPr>
          </a:lstStyle>
          <a:p>
            <a:endParaRPr lang="en-ZA"/>
          </a:p>
        </p:txBody>
      </p:sp>
      <p:sp>
        <p:nvSpPr>
          <p:cNvPr id="3" name="Date Placeholder 2"/>
          <p:cNvSpPr>
            <a:spLocks noGrp="1"/>
          </p:cNvSpPr>
          <p:nvPr>
            <p:ph type="dt" idx="1"/>
          </p:nvPr>
        </p:nvSpPr>
        <p:spPr>
          <a:xfrm>
            <a:off x="3848645" y="0"/>
            <a:ext cx="2944283" cy="495300"/>
          </a:xfrm>
          <a:prstGeom prst="rect">
            <a:avLst/>
          </a:prstGeom>
        </p:spPr>
        <p:txBody>
          <a:bodyPr vert="horz" lIns="91303" tIns="45651" rIns="91303" bIns="45651" rtlCol="0"/>
          <a:lstStyle>
            <a:lvl1pPr algn="r">
              <a:defRPr sz="1200"/>
            </a:lvl1pPr>
          </a:lstStyle>
          <a:p>
            <a:fld id="{0B7E7989-31F3-4EB9-8547-909D99F43AE5}" type="datetimeFigureOut">
              <a:rPr lang="en-ZA" smtClean="0"/>
              <a:pPr/>
              <a:t>2017/09/08</a:t>
            </a:fld>
            <a:endParaRPr lang="en-ZA"/>
          </a:p>
        </p:txBody>
      </p:sp>
      <p:sp>
        <p:nvSpPr>
          <p:cNvPr id="4" name="Slide Image Placeholder 3"/>
          <p:cNvSpPr>
            <a:spLocks noGrp="1" noRot="1" noChangeAspect="1"/>
          </p:cNvSpPr>
          <p:nvPr>
            <p:ph type="sldImg" idx="2"/>
          </p:nvPr>
        </p:nvSpPr>
        <p:spPr>
          <a:xfrm>
            <a:off x="920750" y="742950"/>
            <a:ext cx="4953000" cy="3714750"/>
          </a:xfrm>
          <a:prstGeom prst="rect">
            <a:avLst/>
          </a:prstGeom>
          <a:noFill/>
          <a:ln w="12700">
            <a:solidFill>
              <a:prstClr val="black"/>
            </a:solidFill>
          </a:ln>
        </p:spPr>
        <p:txBody>
          <a:bodyPr vert="horz" lIns="91303" tIns="45651" rIns="91303" bIns="45651" rtlCol="0" anchor="ctr"/>
          <a:lstStyle/>
          <a:p>
            <a:endParaRPr lang="en-ZA"/>
          </a:p>
        </p:txBody>
      </p:sp>
      <p:sp>
        <p:nvSpPr>
          <p:cNvPr id="5" name="Notes Placeholder 4"/>
          <p:cNvSpPr>
            <a:spLocks noGrp="1"/>
          </p:cNvSpPr>
          <p:nvPr>
            <p:ph type="body" sz="quarter" idx="3"/>
          </p:nvPr>
        </p:nvSpPr>
        <p:spPr>
          <a:xfrm>
            <a:off x="679450" y="4705350"/>
            <a:ext cx="5435600" cy="4457700"/>
          </a:xfrm>
          <a:prstGeom prst="rect">
            <a:avLst/>
          </a:prstGeom>
        </p:spPr>
        <p:txBody>
          <a:bodyPr vert="horz" lIns="91303" tIns="45651" rIns="91303" bIns="4565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1" y="9408981"/>
            <a:ext cx="2944283" cy="495300"/>
          </a:xfrm>
          <a:prstGeom prst="rect">
            <a:avLst/>
          </a:prstGeom>
        </p:spPr>
        <p:txBody>
          <a:bodyPr vert="horz" lIns="91303" tIns="45651" rIns="91303" bIns="45651" rtlCol="0" anchor="b"/>
          <a:lstStyle>
            <a:lvl1pPr algn="l">
              <a:defRPr sz="1200"/>
            </a:lvl1pPr>
          </a:lstStyle>
          <a:p>
            <a:endParaRPr lang="en-ZA"/>
          </a:p>
        </p:txBody>
      </p:sp>
      <p:sp>
        <p:nvSpPr>
          <p:cNvPr id="7" name="Slide Number Placeholder 6"/>
          <p:cNvSpPr>
            <a:spLocks noGrp="1"/>
          </p:cNvSpPr>
          <p:nvPr>
            <p:ph type="sldNum" sz="quarter" idx="5"/>
          </p:nvPr>
        </p:nvSpPr>
        <p:spPr>
          <a:xfrm>
            <a:off x="3848645" y="9408981"/>
            <a:ext cx="2944283" cy="495300"/>
          </a:xfrm>
          <a:prstGeom prst="rect">
            <a:avLst/>
          </a:prstGeom>
        </p:spPr>
        <p:txBody>
          <a:bodyPr vert="horz" lIns="91303" tIns="45651" rIns="91303" bIns="45651" rtlCol="0" anchor="b"/>
          <a:lstStyle>
            <a:lvl1pPr algn="r">
              <a:defRPr sz="1200"/>
            </a:lvl1pPr>
          </a:lstStyle>
          <a:p>
            <a:fld id="{05E2897E-B052-44CE-92A6-D4B2AB10F3F6}" type="slidenum">
              <a:rPr lang="en-ZA" smtClean="0"/>
              <a:pPr/>
              <a:t>‹#›</a:t>
            </a:fld>
            <a:endParaRPr lang="en-ZA"/>
          </a:p>
        </p:txBody>
      </p:sp>
    </p:spTree>
    <p:extLst>
      <p:ext uri="{BB962C8B-B14F-4D97-AF65-F5344CB8AC3E}">
        <p14:creationId xmlns:p14="http://schemas.microsoft.com/office/powerpoint/2010/main" xmlns="" val="26656005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E2897E-B052-44CE-92A6-D4B2AB10F3F6}" type="slidenum">
              <a:rPr lang="en-ZA" smtClean="0"/>
              <a:pPr/>
              <a:t>4</a:t>
            </a:fld>
            <a:endParaRPr lang="en-ZA"/>
          </a:p>
        </p:txBody>
      </p:sp>
    </p:spTree>
    <p:extLst>
      <p:ext uri="{BB962C8B-B14F-4D97-AF65-F5344CB8AC3E}">
        <p14:creationId xmlns:p14="http://schemas.microsoft.com/office/powerpoint/2010/main" xmlns="" val="31546708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E2897E-B052-44CE-92A6-D4B2AB10F3F6}" type="slidenum">
              <a:rPr lang="en-ZA" smtClean="0"/>
              <a:pPr/>
              <a:t>5</a:t>
            </a:fld>
            <a:endParaRPr lang="en-ZA"/>
          </a:p>
        </p:txBody>
      </p:sp>
    </p:spTree>
    <p:extLst>
      <p:ext uri="{BB962C8B-B14F-4D97-AF65-F5344CB8AC3E}">
        <p14:creationId xmlns:p14="http://schemas.microsoft.com/office/powerpoint/2010/main" xmlns="" val="315467082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5.xml"/><Relationship Id="rId1" Type="http://schemas.openxmlformats.org/officeDocument/2006/relationships/tags" Target="../tags/tag24.xml"/></Relationships>
</file>

<file path=ppt/slideLayouts/_rels/slideLayout1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7.xml"/><Relationship Id="rId1" Type="http://schemas.openxmlformats.org/officeDocument/2006/relationships/tags" Target="../tags/tag26.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9.xml"/><Relationship Id="rId1" Type="http://schemas.openxmlformats.org/officeDocument/2006/relationships/tags" Target="../tags/tag28.xml"/></Relationships>
</file>

<file path=ppt/slideLayouts/_rels/slideLayout1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1.xml"/><Relationship Id="rId1" Type="http://schemas.openxmlformats.org/officeDocument/2006/relationships/tags" Target="../tags/tag30.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3.xml"/><Relationship Id="rId1" Type="http://schemas.openxmlformats.org/officeDocument/2006/relationships/tags" Target="../tags/tag32.xml"/></Relationships>
</file>

<file path=ppt/slideLayouts/_rels/slideLayout1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5.xml"/><Relationship Id="rId1" Type="http://schemas.openxmlformats.org/officeDocument/2006/relationships/tags" Target="../tags/tag34.xml"/></Relationships>
</file>

<file path=ppt/slideLayouts/_rels/slideLayout1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7.xml"/><Relationship Id="rId1" Type="http://schemas.openxmlformats.org/officeDocument/2006/relationships/tags" Target="../tags/tag36.xml"/></Relationships>
</file>

<file path=ppt/slideLayouts/_rels/slideLayout1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9.xml"/><Relationship Id="rId1" Type="http://schemas.openxmlformats.org/officeDocument/2006/relationships/tags" Target="../tags/tag38.xml"/></Relationships>
</file>

<file path=ppt/slideLayouts/_rels/slideLayout1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1.xml"/><Relationship Id="rId1" Type="http://schemas.openxmlformats.org/officeDocument/2006/relationships/tags" Target="../tags/tag40.xml"/></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9.xml"/><Relationship Id="rId1" Type="http://schemas.openxmlformats.org/officeDocument/2006/relationships/tags" Target="../tags/tag8.xml"/></Relationships>
</file>

<file path=ppt/slideLayouts/_rels/slideLayout2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3.xml"/><Relationship Id="rId1" Type="http://schemas.openxmlformats.org/officeDocument/2006/relationships/tags" Target="../tags/tag42.xml"/></Relationships>
</file>

<file path=ppt/slideLayouts/_rels/slideLayout2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5.xml"/><Relationship Id="rId1" Type="http://schemas.openxmlformats.org/officeDocument/2006/relationships/tags" Target="../tags/tag44.xml"/></Relationships>
</file>

<file path=ppt/slideLayouts/_rels/slideLayout2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7.xml"/><Relationship Id="rId1" Type="http://schemas.openxmlformats.org/officeDocument/2006/relationships/tags" Target="../tags/tag46.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Master" Target="../slideMasters/slideMaster1.xml"/><Relationship Id="rId1" Type="http://schemas.openxmlformats.org/officeDocument/2006/relationships/tags" Target="../tags/tag48.xml"/><Relationship Id="rId4" Type="http://schemas.openxmlformats.org/officeDocument/2006/relationships/image" Target="../media/image9.png"/></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56.xml"/><Relationship Id="rId1" Type="http://schemas.openxmlformats.org/officeDocument/2006/relationships/tags" Target="../tags/tag55.xml"/></Relationships>
</file>

<file path=ppt/slideLayouts/_rels/slideLayout27.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58.xml"/><Relationship Id="rId1" Type="http://schemas.openxmlformats.org/officeDocument/2006/relationships/tags" Target="../tags/tag57.xml"/></Relationships>
</file>

<file path=ppt/slideLayouts/_rels/slideLayout28.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60.xml"/><Relationship Id="rId1" Type="http://schemas.openxmlformats.org/officeDocument/2006/relationships/tags" Target="../tags/tag59.xml"/></Relationships>
</file>

<file path=ppt/slideLayouts/_rels/slideLayout29.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62.xml"/><Relationship Id="rId1" Type="http://schemas.openxmlformats.org/officeDocument/2006/relationships/tags" Target="../tags/tag61.xml"/></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1.xml"/><Relationship Id="rId1" Type="http://schemas.openxmlformats.org/officeDocument/2006/relationships/tags" Target="../tags/tag10.xml"/></Relationships>
</file>

<file path=ppt/slideLayouts/_rels/slideLayout30.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64.xml"/><Relationship Id="rId1" Type="http://schemas.openxmlformats.org/officeDocument/2006/relationships/tags" Target="../tags/tag63.xml"/></Relationships>
</file>

<file path=ppt/slideLayouts/_rels/slideLayout31.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66.xml"/><Relationship Id="rId1" Type="http://schemas.openxmlformats.org/officeDocument/2006/relationships/tags" Target="../tags/tag65.xml"/></Relationships>
</file>

<file path=ppt/slideLayouts/_rels/slideLayout3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68.xml"/><Relationship Id="rId1" Type="http://schemas.openxmlformats.org/officeDocument/2006/relationships/tags" Target="../tags/tag67.xml"/></Relationships>
</file>

<file path=ppt/slideLayouts/_rels/slideLayout33.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70.xml"/><Relationship Id="rId1" Type="http://schemas.openxmlformats.org/officeDocument/2006/relationships/tags" Target="../tags/tag69.xml"/></Relationships>
</file>

<file path=ppt/slideLayouts/_rels/slideLayout34.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72.xml"/><Relationship Id="rId1" Type="http://schemas.openxmlformats.org/officeDocument/2006/relationships/tags" Target="../tags/tag71.xml"/></Relationships>
</file>

<file path=ppt/slideLayouts/_rels/slideLayout35.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74.xml"/><Relationship Id="rId1" Type="http://schemas.openxmlformats.org/officeDocument/2006/relationships/tags" Target="../tags/tag73.xml"/></Relationships>
</file>

<file path=ppt/slideLayouts/_rels/slideLayout36.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76.xml"/><Relationship Id="rId1" Type="http://schemas.openxmlformats.org/officeDocument/2006/relationships/tags" Target="../tags/tag75.xml"/></Relationships>
</file>

<file path=ppt/slideLayouts/_rels/slideLayout37.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78.xml"/><Relationship Id="rId1" Type="http://schemas.openxmlformats.org/officeDocument/2006/relationships/tags" Target="../tags/tag77.xml"/></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eg"/><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0.xml"/><Relationship Id="rId1" Type="http://schemas.openxmlformats.org/officeDocument/2006/relationships/tags" Target="../tags/tag79.xml"/></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3.xml"/><Relationship Id="rId1" Type="http://schemas.openxmlformats.org/officeDocument/2006/relationships/tags" Target="../tags/tag12.xml"/></Relationships>
</file>

<file path=ppt/slideLayouts/_rels/slideLayout40.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2.xml"/><Relationship Id="rId1" Type="http://schemas.openxmlformats.org/officeDocument/2006/relationships/tags" Target="../tags/tag81.xml"/></Relationships>
</file>

<file path=ppt/slideLayouts/_rels/slideLayout41.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4.xml"/><Relationship Id="rId1" Type="http://schemas.openxmlformats.org/officeDocument/2006/relationships/tags" Target="../tags/tag83.xml"/></Relationships>
</file>

<file path=ppt/slideLayouts/_rels/slideLayout4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6.xml"/><Relationship Id="rId1" Type="http://schemas.openxmlformats.org/officeDocument/2006/relationships/tags" Target="../tags/tag85.xml"/></Relationships>
</file>

<file path=ppt/slideLayouts/_rels/slideLayout43.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8.xml"/><Relationship Id="rId1" Type="http://schemas.openxmlformats.org/officeDocument/2006/relationships/tags" Target="../tags/tag87.xml"/></Relationships>
</file>

<file path=ppt/slideLayouts/_rels/slideLayout44.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90.xml"/><Relationship Id="rId1" Type="http://schemas.openxmlformats.org/officeDocument/2006/relationships/tags" Target="../tags/tag89.xml"/></Relationships>
</file>

<file path=ppt/slideLayouts/_rels/slideLayout45.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92.xml"/><Relationship Id="rId1" Type="http://schemas.openxmlformats.org/officeDocument/2006/relationships/tags" Target="../tags/tag91.xml"/></Relationships>
</file>

<file path=ppt/slideLayouts/_rels/slideLayout46.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94.xml"/><Relationship Id="rId1" Type="http://schemas.openxmlformats.org/officeDocument/2006/relationships/tags" Target="../tags/tag93.xml"/></Relationships>
</file>

<file path=ppt/slideLayouts/_rels/slideLayout4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Master" Target="../slideMasters/slideMaster2.xml"/><Relationship Id="rId1" Type="http://schemas.openxmlformats.org/officeDocument/2006/relationships/tags" Target="../tags/tag95.xml"/><Relationship Id="rId4" Type="http://schemas.openxmlformats.org/officeDocument/2006/relationships/image" Target="../media/image9.png"/></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5.xml"/><Relationship Id="rId1" Type="http://schemas.openxmlformats.org/officeDocument/2006/relationships/tags" Target="../tags/tag14.xml"/></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7.xml"/><Relationship Id="rId1" Type="http://schemas.openxmlformats.org/officeDocument/2006/relationships/tags" Target="../tags/tag16.xml"/></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9.xml"/><Relationship Id="rId1" Type="http://schemas.openxmlformats.org/officeDocument/2006/relationships/tags" Target="../tags/tag18.xml"/></Relationships>
</file>

<file path=ppt/slideLayouts/_rels/slideLayout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1.xml"/><Relationship Id="rId1" Type="http://schemas.openxmlformats.org/officeDocument/2006/relationships/tags" Target="../tags/tag20.xml"/></Relationships>
</file>

<file path=ppt/slideLayouts/_rels/slideLayout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3.xml"/><Relationship Id="rId1" Type="http://schemas.openxmlformats.org/officeDocument/2006/relationships/tags" Target="../tags/tag2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67544" y="3429000"/>
            <a:ext cx="8208912" cy="1008113"/>
          </a:xfrm>
          <a:noFill/>
          <a:extLst>
            <a:ext uri="{909E8E84-426E-40DD-AFC4-6F175D3DCCD1}">
              <a14:hiddenFill xmlns:a14="http://schemas.microsoft.com/office/drawing/2010/main" xmlns="">
                <a:solidFill>
                  <a:srgbClr val="00329B"/>
                </a:solidFill>
              </a14:hiddenFill>
            </a:ext>
          </a:extLst>
        </p:spPr>
        <p:txBody>
          <a:bodyPr lIns="72000" tIns="0" rIns="72000" bIns="0" anchor="b">
            <a:normAutofit/>
          </a:bodyPr>
          <a:lstStyle>
            <a:lvl1pPr algn="r">
              <a:spcBef>
                <a:spcPts val="300"/>
              </a:spcBef>
              <a:defRPr sz="2600" cap="all" baseline="0">
                <a:solidFill>
                  <a:schemeClr val="bg1"/>
                </a:solidFill>
                <a:latin typeface="Century Gothic" pitchFamily="34" charset="0"/>
              </a:defRPr>
            </a:lvl1pPr>
          </a:lstStyle>
          <a:p>
            <a:r>
              <a:rPr lang="en-US" smtClean="0"/>
              <a:t>Click to edit Master title style</a:t>
            </a:r>
            <a:endParaRPr lang="en-ZA" dirty="0"/>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a:stretch/>
        </p:blipFill>
        <p:spPr>
          <a:xfrm>
            <a:off x="0" y="2585688"/>
            <a:ext cx="9144000" cy="493486"/>
          </a:xfrm>
          <a:prstGeom prst="rect">
            <a:avLst/>
          </a:prstGeom>
        </p:spPr>
      </p:pic>
      <p:sp>
        <p:nvSpPr>
          <p:cNvPr id="10" name="Subtitle 2"/>
          <p:cNvSpPr>
            <a:spLocks noGrp="1"/>
          </p:cNvSpPr>
          <p:nvPr>
            <p:ph type="subTitle" idx="1"/>
          </p:nvPr>
        </p:nvSpPr>
        <p:spPr>
          <a:xfrm>
            <a:off x="467544" y="4532528"/>
            <a:ext cx="8208912" cy="508552"/>
          </a:xfrm>
        </p:spPr>
        <p:txBody>
          <a:bodyPr lIns="72000" tIns="0" rIns="72000" bIns="0" anchor="ctr">
            <a:normAutofit/>
          </a:bodyPr>
          <a:lstStyle>
            <a:lvl1pPr marL="0" indent="0" algn="r">
              <a:buNone/>
              <a:defRPr sz="2000" b="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dirty="0"/>
          </a:p>
        </p:txBody>
      </p:sp>
      <p:sp>
        <p:nvSpPr>
          <p:cNvPr id="15" name="Date Placeholder 11"/>
          <p:cNvSpPr>
            <a:spLocks noGrp="1"/>
          </p:cNvSpPr>
          <p:nvPr>
            <p:ph type="dt" sz="half" idx="2"/>
          </p:nvPr>
        </p:nvSpPr>
        <p:spPr>
          <a:xfrm>
            <a:off x="7164288" y="5398045"/>
            <a:ext cx="1512168" cy="365125"/>
          </a:xfrm>
          <a:prstGeom prst="rect">
            <a:avLst/>
          </a:prstGeom>
        </p:spPr>
        <p:txBody>
          <a:bodyPr vert="horz" lIns="91440" tIns="45720" rIns="91440" bIns="45720" rtlCol="0" anchor="ctr"/>
          <a:lstStyle>
            <a:lvl1pPr algn="r">
              <a:defRPr sz="1100">
                <a:solidFill>
                  <a:schemeClr val="bg1"/>
                </a:solidFill>
              </a:defRPr>
            </a:lvl1pPr>
          </a:lstStyle>
          <a:p>
            <a:fld id="{44DF0C3E-4E99-4E2E-BA98-3D852DE6B51F}" type="datetime3">
              <a:rPr lang="en-US" smtClean="0"/>
              <a:pPr/>
              <a:t>8 September 2017</a:t>
            </a:fld>
            <a:endParaRPr lang="en-GB" dirty="0"/>
          </a:p>
        </p:txBody>
      </p:sp>
      <p:sp>
        <p:nvSpPr>
          <p:cNvPr id="17" name="Text Placeholder 16"/>
          <p:cNvSpPr>
            <a:spLocks noGrp="1"/>
          </p:cNvSpPr>
          <p:nvPr>
            <p:ph type="body" sz="quarter" idx="10" hasCustomPrompt="1"/>
          </p:nvPr>
        </p:nvSpPr>
        <p:spPr>
          <a:xfrm>
            <a:off x="3635548" y="5398045"/>
            <a:ext cx="1584176" cy="365125"/>
          </a:xfrm>
        </p:spPr>
        <p:txBody>
          <a:bodyPr>
            <a:normAutofit/>
          </a:bodyPr>
          <a:lstStyle>
            <a:lvl1pPr algn="r">
              <a:defRPr sz="1100" b="0">
                <a:solidFill>
                  <a:schemeClr val="bg1"/>
                </a:solidFill>
              </a:defRPr>
            </a:lvl1pPr>
          </a:lstStyle>
          <a:p>
            <a:pPr lvl="0"/>
            <a:r>
              <a:rPr lang="en-US" dirty="0" smtClean="0"/>
              <a:t>Location   |</a:t>
            </a:r>
            <a:endParaRPr lang="en-GB" dirty="0"/>
          </a:p>
        </p:txBody>
      </p:sp>
      <p:sp>
        <p:nvSpPr>
          <p:cNvPr id="18" name="Text Placeholder 16"/>
          <p:cNvSpPr>
            <a:spLocks noGrp="1"/>
          </p:cNvSpPr>
          <p:nvPr>
            <p:ph type="body" sz="quarter" idx="11" hasCustomPrompt="1"/>
          </p:nvPr>
        </p:nvSpPr>
        <p:spPr>
          <a:xfrm>
            <a:off x="5220072" y="5398045"/>
            <a:ext cx="1944216" cy="365125"/>
          </a:xfrm>
        </p:spPr>
        <p:txBody>
          <a:bodyPr>
            <a:normAutofit/>
          </a:bodyPr>
          <a:lstStyle>
            <a:lvl1pPr algn="r">
              <a:defRPr sz="1100" b="0" baseline="0">
                <a:solidFill>
                  <a:schemeClr val="bg1"/>
                </a:solidFill>
              </a:defRPr>
            </a:lvl1pPr>
          </a:lstStyle>
          <a:p>
            <a:pPr lvl="0"/>
            <a:r>
              <a:rPr lang="en-US" dirty="0" smtClean="0"/>
              <a:t>Initial. Surname  |</a:t>
            </a:r>
            <a:endParaRPr lang="en-GB" dirty="0"/>
          </a:p>
        </p:txBody>
      </p:sp>
      <p:pic>
        <p:nvPicPr>
          <p:cNvPr id="11" name="Picture 2" descr="C:\Users\Conny\Desktop\WCG\WCG - Logo\PNG\Logos blue\Community Safety\WCG - Logo - Community Safety - Tagline - Transparent.png"/>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354701" y="382084"/>
            <a:ext cx="5400600" cy="157631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95283142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smtClean="0"/>
              <a:t>Go to Insert &gt; Header &amp; Footer &gt; Enter presentation name into footer field</a:t>
            </a:r>
            <a:endParaRPr lang="en-GB" dirty="0"/>
          </a:p>
        </p:txBody>
      </p:sp>
      <p:sp>
        <p:nvSpPr>
          <p:cNvPr id="8"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smtClean="0"/>
              <a:t>Source: Xxx</a:t>
            </a:r>
          </a:p>
        </p:txBody>
      </p:sp>
    </p:spTree>
    <p:extLst>
      <p:ext uri="{BB962C8B-B14F-4D97-AF65-F5344CB8AC3E}">
        <p14:creationId xmlns:p14="http://schemas.microsoft.com/office/powerpoint/2010/main" xmlns="" val="283201553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smtClean="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smtClean="0"/>
              <a:t>Go to Insert &gt; Header &amp; Footer &gt; Enter presentation name into footer field</a:t>
            </a:r>
            <a:endParaRPr lang="en-GB" dirty="0"/>
          </a:p>
        </p:txBody>
      </p:sp>
      <p:sp>
        <p:nvSpPr>
          <p:cNvPr id="12"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smtClean="0"/>
              <a:t>Source: Xxx</a:t>
            </a:r>
          </a:p>
        </p:txBody>
      </p:sp>
      <p:sp>
        <p:nvSpPr>
          <p:cNvPr id="13" name="Text Placeholder 4"/>
          <p:cNvSpPr>
            <a:spLocks noGrp="1"/>
          </p:cNvSpPr>
          <p:nvPr>
            <p:ph type="body" sz="quarter" idx="14"/>
          </p:nvPr>
        </p:nvSpPr>
        <p:spPr>
          <a:xfrm>
            <a:off x="295275" y="1412777"/>
            <a:ext cx="8597205" cy="42710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Tree>
    <p:extLst>
      <p:ext uri="{BB962C8B-B14F-4D97-AF65-F5344CB8AC3E}">
        <p14:creationId xmlns:p14="http://schemas.microsoft.com/office/powerpoint/2010/main" xmlns="" val="841479648"/>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smtClean="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3"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smtClean="0"/>
              <a:t>Go to Insert &gt; Header &amp; Footer &gt; Enter presentation name into footer field</a:t>
            </a:r>
            <a:endParaRPr lang="en-GB" dirty="0"/>
          </a:p>
        </p:txBody>
      </p:sp>
      <p:sp>
        <p:nvSpPr>
          <p:cNvPr id="15" name="Text Placeholder 4"/>
          <p:cNvSpPr>
            <a:spLocks noGrp="1"/>
          </p:cNvSpPr>
          <p:nvPr>
            <p:ph type="body" sz="quarter" idx="14"/>
          </p:nvPr>
        </p:nvSpPr>
        <p:spPr>
          <a:xfrm>
            <a:off x="295275" y="1412776"/>
            <a:ext cx="4060701" cy="4281441"/>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7"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smtClean="0"/>
              <a:t>Source: Xxx</a:t>
            </a:r>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
        <p:nvSpPr>
          <p:cNvPr id="10" name="Text Placeholder 4"/>
          <p:cNvSpPr>
            <a:spLocks noGrp="1"/>
          </p:cNvSpPr>
          <p:nvPr>
            <p:ph type="body" sz="quarter" idx="15"/>
          </p:nvPr>
        </p:nvSpPr>
        <p:spPr>
          <a:xfrm>
            <a:off x="4831779" y="1412776"/>
            <a:ext cx="4060701" cy="4281441"/>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xmlns="" val="176377001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ubtitle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smtClean="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7"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smtClean="0"/>
              <a:t>Go to Insert &gt; Header &amp; Footer &gt; Enter presentation name into footer field</a:t>
            </a:r>
            <a:endParaRPr lang="en-GB" dirty="0"/>
          </a:p>
        </p:txBody>
      </p:sp>
      <p:sp>
        <p:nvSpPr>
          <p:cNvPr id="9"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smtClean="0"/>
              <a:t>Source: Xxx</a:t>
            </a:r>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Tree>
    <p:extLst>
      <p:ext uri="{BB962C8B-B14F-4D97-AF65-F5344CB8AC3E}">
        <p14:creationId xmlns:p14="http://schemas.microsoft.com/office/powerpoint/2010/main" xmlns="" val="2974782823"/>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Divider Slide">
    <p:bg>
      <p:bgPr>
        <a:solidFill>
          <a:schemeClr val="tx2"/>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2" hasCustomPrompt="1"/>
          </p:nvPr>
        </p:nvSpPr>
        <p:spPr>
          <a:xfrm>
            <a:off x="611188" y="2276872"/>
            <a:ext cx="8281291" cy="936625"/>
          </a:xfrm>
          <a:prstGeom prst="rect">
            <a:avLst/>
          </a:prstGeom>
          <a:solidFill>
            <a:schemeClr val="tx2"/>
          </a:solidFill>
        </p:spPr>
        <p:txBody>
          <a:bodyPr anchor="ctr">
            <a:normAutofit/>
          </a:bodyPr>
          <a:lstStyle>
            <a:lvl1pPr>
              <a:defRPr sz="32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smtClean="0"/>
              <a:t>Divider Theme</a:t>
            </a:r>
            <a:endParaRPr lang="en-GB" dirty="0"/>
          </a:p>
        </p:txBody>
      </p:sp>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a:stretch/>
        </p:blipFill>
        <p:spPr>
          <a:xfrm>
            <a:off x="57150" y="5516880"/>
            <a:ext cx="9086850" cy="170799"/>
          </a:xfrm>
          <a:prstGeom prst="rect">
            <a:avLst/>
          </a:prstGeom>
        </p:spPr>
      </p:pic>
      <p:pic>
        <p:nvPicPr>
          <p:cNvPr id="7" name="Picture 115" descr="C:\Users\Conny\Desktop\WCG\WCG - Logo\PNG\Logos blue\Community Safety\WCG - Logo - Community Safety - Blue.png"/>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273849" y="6149078"/>
            <a:ext cx="1109368" cy="3462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969545663"/>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icture Layout 1">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smtClean="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smtClean="0"/>
              <a:t>Go to Insert &gt; Header &amp; Footer &gt; Enter presentation name into footer field</a:t>
            </a:r>
            <a:endParaRPr lang="en-GB" dirty="0"/>
          </a:p>
        </p:txBody>
      </p:sp>
      <p:sp>
        <p:nvSpPr>
          <p:cNvPr id="4" name="Picture Placeholder 3"/>
          <p:cNvSpPr>
            <a:spLocks noGrp="1"/>
          </p:cNvSpPr>
          <p:nvPr>
            <p:ph type="pic" sz="quarter" idx="14" hasCustomPrompt="1"/>
          </p:nvPr>
        </p:nvSpPr>
        <p:spPr>
          <a:xfrm>
            <a:off x="323850" y="1412775"/>
            <a:ext cx="2908573" cy="4680049"/>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14" name="Text Placeholder 4"/>
          <p:cNvSpPr>
            <a:spLocks noGrp="1"/>
          </p:cNvSpPr>
          <p:nvPr>
            <p:ph type="body" sz="quarter" idx="15"/>
          </p:nvPr>
        </p:nvSpPr>
        <p:spPr>
          <a:xfrm>
            <a:off x="3448447" y="1412776"/>
            <a:ext cx="5472608" cy="4680049"/>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Tree>
    <p:extLst>
      <p:ext uri="{BB962C8B-B14F-4D97-AF65-F5344CB8AC3E}">
        <p14:creationId xmlns:p14="http://schemas.microsoft.com/office/powerpoint/2010/main" xmlns="" val="4164938503"/>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icture Layout 2">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smtClean="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smtClean="0"/>
              <a:t>Go to Insert &gt; Header &amp; Footer &gt; Enter presentation name into footer field</a:t>
            </a:r>
            <a:endParaRPr lang="en-GB" dirty="0"/>
          </a:p>
        </p:txBody>
      </p:sp>
      <p:sp>
        <p:nvSpPr>
          <p:cNvPr id="13" name="Picture Placeholder 3"/>
          <p:cNvSpPr>
            <a:spLocks noGrp="1"/>
          </p:cNvSpPr>
          <p:nvPr>
            <p:ph type="pic" sz="quarter" idx="14" hasCustomPrompt="1"/>
          </p:nvPr>
        </p:nvSpPr>
        <p:spPr>
          <a:xfrm>
            <a:off x="6516216" y="1412776"/>
            <a:ext cx="2404517" cy="4680048"/>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15" name="Text Placeholder 4"/>
          <p:cNvSpPr>
            <a:spLocks noGrp="1"/>
          </p:cNvSpPr>
          <p:nvPr>
            <p:ph type="body" sz="quarter" idx="15"/>
          </p:nvPr>
        </p:nvSpPr>
        <p:spPr>
          <a:xfrm>
            <a:off x="323850" y="1412777"/>
            <a:ext cx="6004917" cy="4680048"/>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Tree>
    <p:extLst>
      <p:ext uri="{BB962C8B-B14F-4D97-AF65-F5344CB8AC3E}">
        <p14:creationId xmlns:p14="http://schemas.microsoft.com/office/powerpoint/2010/main" xmlns="" val="784032395"/>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icture Layout 3">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smtClean="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smtClean="0"/>
              <a:t>Go to Insert &gt; Header &amp; Footer &gt; Enter presentation name into footer field</a:t>
            </a:r>
            <a:endParaRPr lang="en-GB" dirty="0"/>
          </a:p>
        </p:txBody>
      </p:sp>
      <p:sp>
        <p:nvSpPr>
          <p:cNvPr id="13" name="Picture Placeholder 3"/>
          <p:cNvSpPr>
            <a:spLocks noGrp="1"/>
          </p:cNvSpPr>
          <p:nvPr>
            <p:ph type="pic" sz="quarter" idx="14" hasCustomPrompt="1"/>
          </p:nvPr>
        </p:nvSpPr>
        <p:spPr>
          <a:xfrm>
            <a:off x="290287" y="1412776"/>
            <a:ext cx="3921674" cy="1872208"/>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14" name="Picture Placeholder 3"/>
          <p:cNvSpPr>
            <a:spLocks noGrp="1"/>
          </p:cNvSpPr>
          <p:nvPr>
            <p:ph type="pic" sz="quarter" idx="15" hasCustomPrompt="1"/>
          </p:nvPr>
        </p:nvSpPr>
        <p:spPr>
          <a:xfrm>
            <a:off x="4999381" y="1412776"/>
            <a:ext cx="3921674" cy="1872208"/>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15" name="Text Placeholder 4"/>
          <p:cNvSpPr>
            <a:spLocks noGrp="1"/>
          </p:cNvSpPr>
          <p:nvPr>
            <p:ph type="body" sz="quarter" idx="16"/>
          </p:nvPr>
        </p:nvSpPr>
        <p:spPr>
          <a:xfrm>
            <a:off x="323850" y="3532181"/>
            <a:ext cx="8597205" cy="2551450"/>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Tree>
    <p:extLst>
      <p:ext uri="{BB962C8B-B14F-4D97-AF65-F5344CB8AC3E}">
        <p14:creationId xmlns:p14="http://schemas.microsoft.com/office/powerpoint/2010/main" xmlns="" val="2673179112"/>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Picture Layout 4">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smtClean="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smtClean="0"/>
              <a:t>Go to Insert &gt; Header &amp; Footer &gt; Enter presentation name into footer field</a:t>
            </a:r>
            <a:endParaRPr lang="en-GB" dirty="0"/>
          </a:p>
        </p:txBody>
      </p:sp>
      <p:sp>
        <p:nvSpPr>
          <p:cNvPr id="13" name="Picture Placeholder 3"/>
          <p:cNvSpPr>
            <a:spLocks noGrp="1"/>
          </p:cNvSpPr>
          <p:nvPr>
            <p:ph type="pic" sz="quarter" idx="14" hasCustomPrompt="1"/>
          </p:nvPr>
        </p:nvSpPr>
        <p:spPr>
          <a:xfrm>
            <a:off x="290287" y="3645024"/>
            <a:ext cx="3921674" cy="2304256"/>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14" name="Picture Placeholder 3"/>
          <p:cNvSpPr>
            <a:spLocks noGrp="1"/>
          </p:cNvSpPr>
          <p:nvPr>
            <p:ph type="pic" sz="quarter" idx="15" hasCustomPrompt="1"/>
          </p:nvPr>
        </p:nvSpPr>
        <p:spPr>
          <a:xfrm>
            <a:off x="4999381" y="3645024"/>
            <a:ext cx="3921674" cy="2304256"/>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15" name="Text Placeholder 4"/>
          <p:cNvSpPr>
            <a:spLocks noGrp="1"/>
          </p:cNvSpPr>
          <p:nvPr>
            <p:ph type="body" sz="quarter" idx="16"/>
          </p:nvPr>
        </p:nvSpPr>
        <p:spPr>
          <a:xfrm>
            <a:off x="323850" y="1412776"/>
            <a:ext cx="8597205" cy="2143224"/>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Tree>
    <p:extLst>
      <p:ext uri="{BB962C8B-B14F-4D97-AF65-F5344CB8AC3E}">
        <p14:creationId xmlns:p14="http://schemas.microsoft.com/office/powerpoint/2010/main" xmlns="" val="1218938264"/>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Picture Layout 5">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smtClean="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smtClean="0"/>
              <a:t>Go to Insert &gt; Header &amp; Footer &gt; Enter presentation name into footer field</a:t>
            </a:r>
            <a:endParaRPr lang="en-GB" dirty="0"/>
          </a:p>
        </p:txBody>
      </p:sp>
      <p:sp>
        <p:nvSpPr>
          <p:cNvPr id="13" name="Picture Placeholder 3"/>
          <p:cNvSpPr>
            <a:spLocks noGrp="1"/>
          </p:cNvSpPr>
          <p:nvPr>
            <p:ph type="pic" sz="quarter" idx="14" hasCustomPrompt="1"/>
          </p:nvPr>
        </p:nvSpPr>
        <p:spPr>
          <a:xfrm>
            <a:off x="290287"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17" name="Picture Placeholder 3"/>
          <p:cNvSpPr>
            <a:spLocks noGrp="1"/>
          </p:cNvSpPr>
          <p:nvPr>
            <p:ph type="pic" sz="quarter" idx="15" hasCustomPrompt="1"/>
          </p:nvPr>
        </p:nvSpPr>
        <p:spPr>
          <a:xfrm>
            <a:off x="3292907"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18" name="Picture Placeholder 3"/>
          <p:cNvSpPr>
            <a:spLocks noGrp="1"/>
          </p:cNvSpPr>
          <p:nvPr>
            <p:ph type="pic" sz="quarter" idx="16" hasCustomPrompt="1"/>
          </p:nvPr>
        </p:nvSpPr>
        <p:spPr>
          <a:xfrm>
            <a:off x="6295526"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19" name="Text Placeholder 4"/>
          <p:cNvSpPr>
            <a:spLocks noGrp="1"/>
          </p:cNvSpPr>
          <p:nvPr>
            <p:ph type="body" sz="quarter" idx="17"/>
          </p:nvPr>
        </p:nvSpPr>
        <p:spPr>
          <a:xfrm>
            <a:off x="323850" y="1412776"/>
            <a:ext cx="8597205" cy="2143224"/>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1"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Tree>
    <p:extLst>
      <p:ext uri="{BB962C8B-B14F-4D97-AF65-F5344CB8AC3E}">
        <p14:creationId xmlns:p14="http://schemas.microsoft.com/office/powerpoint/2010/main" xmlns="" val="3690709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smtClean="0"/>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smtClean="0"/>
              <a:t>Go to Insert &gt; Header &amp; Footer &gt; Enter presentation name into footer field</a:t>
            </a:r>
            <a:endParaRPr lang="en-GB" dirty="0"/>
          </a:p>
        </p:txBody>
      </p:sp>
      <p:sp>
        <p:nvSpPr>
          <p:cNvPr id="10" name="Text Placeholder 4"/>
          <p:cNvSpPr>
            <a:spLocks noGrp="1"/>
          </p:cNvSpPr>
          <p:nvPr>
            <p:ph type="body" sz="quarter" idx="10"/>
          </p:nvPr>
        </p:nvSpPr>
        <p:spPr>
          <a:xfrm>
            <a:off x="295275" y="1196752"/>
            <a:ext cx="8597205" cy="48960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xmlns="" val="2260836328"/>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Picture Layout 6">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smtClean="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2"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smtClean="0"/>
              <a:t>Go to Insert &gt; Header &amp; Footer &gt; Enter presentation name into footer field</a:t>
            </a:r>
            <a:endParaRPr lang="en-GB" dirty="0"/>
          </a:p>
        </p:txBody>
      </p:sp>
      <p:sp>
        <p:nvSpPr>
          <p:cNvPr id="16" name="Picture Placeholder 3"/>
          <p:cNvSpPr>
            <a:spLocks noGrp="1"/>
          </p:cNvSpPr>
          <p:nvPr>
            <p:ph type="pic" sz="quarter" idx="14" hasCustomPrompt="1"/>
          </p:nvPr>
        </p:nvSpPr>
        <p:spPr>
          <a:xfrm>
            <a:off x="290287"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17" name="Picture Placeholder 3"/>
          <p:cNvSpPr>
            <a:spLocks noGrp="1"/>
          </p:cNvSpPr>
          <p:nvPr>
            <p:ph type="pic" sz="quarter" idx="15" hasCustomPrompt="1"/>
          </p:nvPr>
        </p:nvSpPr>
        <p:spPr>
          <a:xfrm>
            <a:off x="3292907"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18" name="Picture Placeholder 3"/>
          <p:cNvSpPr>
            <a:spLocks noGrp="1"/>
          </p:cNvSpPr>
          <p:nvPr>
            <p:ph type="pic" sz="quarter" idx="16" hasCustomPrompt="1"/>
          </p:nvPr>
        </p:nvSpPr>
        <p:spPr>
          <a:xfrm>
            <a:off x="6295526"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20" name="Text Placeholder 4"/>
          <p:cNvSpPr>
            <a:spLocks noGrp="1"/>
          </p:cNvSpPr>
          <p:nvPr>
            <p:ph type="body" sz="quarter" idx="17"/>
          </p:nvPr>
        </p:nvSpPr>
        <p:spPr>
          <a:xfrm>
            <a:off x="323850" y="3703287"/>
            <a:ext cx="8597205" cy="2380344"/>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Tree>
    <p:extLst>
      <p:ext uri="{BB962C8B-B14F-4D97-AF65-F5344CB8AC3E}">
        <p14:creationId xmlns:p14="http://schemas.microsoft.com/office/powerpoint/2010/main" xmlns="" val="404545002"/>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smtClean="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smtClean="0"/>
              <a:t>Go to Insert &gt; Header &amp; Footer &gt; Enter presentation name into footer field</a:t>
            </a:r>
            <a:endParaRPr lang="en-GB" dirty="0"/>
          </a:p>
        </p:txBody>
      </p:sp>
      <p:sp>
        <p:nvSpPr>
          <p:cNvPr id="17" name="Picture Placeholder 3"/>
          <p:cNvSpPr>
            <a:spLocks noGrp="1"/>
          </p:cNvSpPr>
          <p:nvPr>
            <p:ph type="pic" sz="quarter" idx="14" hasCustomPrompt="1"/>
          </p:nvPr>
        </p:nvSpPr>
        <p:spPr>
          <a:xfrm>
            <a:off x="323850" y="1412776"/>
            <a:ext cx="2908573" cy="1512168"/>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19" name="Picture Placeholder 3"/>
          <p:cNvSpPr>
            <a:spLocks noGrp="1"/>
          </p:cNvSpPr>
          <p:nvPr>
            <p:ph type="pic" sz="quarter" idx="15" hasCustomPrompt="1"/>
          </p:nvPr>
        </p:nvSpPr>
        <p:spPr>
          <a:xfrm>
            <a:off x="323850" y="2975180"/>
            <a:ext cx="2908573" cy="1512168"/>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20" name="Picture Placeholder 3"/>
          <p:cNvSpPr>
            <a:spLocks noGrp="1"/>
          </p:cNvSpPr>
          <p:nvPr>
            <p:ph type="pic" sz="quarter" idx="16" hasCustomPrompt="1"/>
          </p:nvPr>
        </p:nvSpPr>
        <p:spPr>
          <a:xfrm>
            <a:off x="323850" y="4537584"/>
            <a:ext cx="2908573" cy="1541098"/>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21" name="Text Placeholder 4"/>
          <p:cNvSpPr>
            <a:spLocks noGrp="1"/>
          </p:cNvSpPr>
          <p:nvPr>
            <p:ph type="body" sz="quarter" idx="17"/>
          </p:nvPr>
        </p:nvSpPr>
        <p:spPr>
          <a:xfrm>
            <a:off x="3448447" y="1412776"/>
            <a:ext cx="5472608" cy="4664677"/>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Tree>
    <p:extLst>
      <p:ext uri="{BB962C8B-B14F-4D97-AF65-F5344CB8AC3E}">
        <p14:creationId xmlns:p14="http://schemas.microsoft.com/office/powerpoint/2010/main" xmlns="" val="626080281"/>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smtClean="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smtClean="0"/>
              <a:t>Go to Insert &gt; Header &amp; Footer &gt; Enter presentation name into footer field</a:t>
            </a:r>
            <a:endParaRPr lang="en-GB" dirty="0"/>
          </a:p>
        </p:txBody>
      </p:sp>
      <p:sp>
        <p:nvSpPr>
          <p:cNvPr id="17" name="Picture Placeholder 3"/>
          <p:cNvSpPr>
            <a:spLocks noGrp="1"/>
          </p:cNvSpPr>
          <p:nvPr>
            <p:ph type="pic" sz="quarter" idx="14" hasCustomPrompt="1"/>
          </p:nvPr>
        </p:nvSpPr>
        <p:spPr>
          <a:xfrm>
            <a:off x="6012482" y="1412776"/>
            <a:ext cx="2908573" cy="1512168"/>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19" name="Picture Placeholder 3"/>
          <p:cNvSpPr>
            <a:spLocks noGrp="1"/>
          </p:cNvSpPr>
          <p:nvPr>
            <p:ph type="pic" sz="quarter" idx="15" hasCustomPrompt="1"/>
          </p:nvPr>
        </p:nvSpPr>
        <p:spPr>
          <a:xfrm>
            <a:off x="6012482" y="2976533"/>
            <a:ext cx="2908573" cy="1512168"/>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20" name="Picture Placeholder 3"/>
          <p:cNvSpPr>
            <a:spLocks noGrp="1"/>
          </p:cNvSpPr>
          <p:nvPr>
            <p:ph type="pic" sz="quarter" idx="16" hasCustomPrompt="1"/>
          </p:nvPr>
        </p:nvSpPr>
        <p:spPr>
          <a:xfrm>
            <a:off x="6012482" y="4540289"/>
            <a:ext cx="2908573" cy="1548783"/>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10" name="Text Placeholder 4"/>
          <p:cNvSpPr>
            <a:spLocks noGrp="1"/>
          </p:cNvSpPr>
          <p:nvPr>
            <p:ph type="body" sz="quarter" idx="17"/>
          </p:nvPr>
        </p:nvSpPr>
        <p:spPr>
          <a:xfrm>
            <a:off x="323850" y="1412777"/>
            <a:ext cx="5553983" cy="4665905"/>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1"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Tree>
    <p:extLst>
      <p:ext uri="{BB962C8B-B14F-4D97-AF65-F5344CB8AC3E}">
        <p14:creationId xmlns:p14="http://schemas.microsoft.com/office/powerpoint/2010/main" xmlns="" val="1566863144"/>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1_Back Slide &quot;Thank You&quot;">
    <p:bg>
      <p:bgPr>
        <a:solidFill>
          <a:srgbClr val="00329B"/>
        </a:solidFill>
        <a:effectLst/>
      </p:bgPr>
    </p:bg>
    <p:spTree>
      <p:nvGrpSpPr>
        <p:cNvPr id="1" name=""/>
        <p:cNvGrpSpPr/>
        <p:nvPr/>
      </p:nvGrpSpPr>
      <p:grpSpPr>
        <a:xfrm>
          <a:off x="0" y="0"/>
          <a:ext cx="0" cy="0"/>
          <a:chOff x="0" y="0"/>
          <a:chExt cx="0" cy="0"/>
        </a:xfrm>
      </p:grpSpPr>
      <p:grpSp>
        <p:nvGrpSpPr>
          <p:cNvPr id="22" name="Group 21"/>
          <p:cNvGrpSpPr/>
          <p:nvPr userDrawn="1"/>
        </p:nvGrpSpPr>
        <p:grpSpPr>
          <a:xfrm>
            <a:off x="2185076" y="1790072"/>
            <a:ext cx="4752528" cy="2880320"/>
            <a:chOff x="3635896" y="3356992"/>
            <a:chExt cx="4752528" cy="2880320"/>
          </a:xfrm>
          <a:effectLst>
            <a:outerShdw blurRad="50800" dist="38100" dir="2700000" algn="tl" rotWithShape="0">
              <a:prstClr val="black">
                <a:alpha val="40000"/>
              </a:prstClr>
            </a:outerShdw>
          </a:effectLst>
        </p:grpSpPr>
        <p:sp>
          <p:nvSpPr>
            <p:cNvPr id="2" name="Rectangle 1"/>
            <p:cNvSpPr/>
            <p:nvPr userDrawn="1"/>
          </p:nvSpPr>
          <p:spPr>
            <a:xfrm>
              <a:off x="3635896" y="3356992"/>
              <a:ext cx="4752528" cy="28803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p:cNvPicPr>
              <a:picLocks noChangeAspect="1"/>
            </p:cNvPicPr>
            <p:nvPr userDrawn="1">
              <p:custDataLst>
                <p:tags r:id="rId1"/>
              </p:custDataLst>
            </p:nvPr>
          </p:nvPicPr>
          <p:blipFill rotWithShape="1">
            <a:blip r:embed="rId3" cstate="print">
              <a:extLst>
                <a:ext uri="{28A0092B-C50C-407E-A947-70E740481C1C}">
                  <a14:useLocalDpi xmlns:a14="http://schemas.microsoft.com/office/drawing/2010/main" xmlns="" val="0"/>
                </a:ext>
              </a:extLst>
            </a:blip>
            <a:srcRect/>
            <a:stretch/>
          </p:blipFill>
          <p:spPr>
            <a:xfrm>
              <a:off x="4125978" y="4761028"/>
              <a:ext cx="4262446" cy="334548"/>
            </a:xfrm>
            <a:prstGeom prst="rect">
              <a:avLst/>
            </a:prstGeom>
          </p:spPr>
        </p:pic>
      </p:grpSp>
      <p:sp>
        <p:nvSpPr>
          <p:cNvPr id="12" name="Text Placeholder 5"/>
          <p:cNvSpPr>
            <a:spLocks noGrp="1"/>
          </p:cNvSpPr>
          <p:nvPr>
            <p:ph type="body" sz="quarter" idx="10" hasCustomPrompt="1"/>
          </p:nvPr>
        </p:nvSpPr>
        <p:spPr>
          <a:xfrm>
            <a:off x="2834997" y="2696461"/>
            <a:ext cx="3897243" cy="266322"/>
          </a:xfrm>
        </p:spPr>
        <p:txBody>
          <a:bodyPr lIns="36000" rIns="36000" anchor="ctr">
            <a:noAutofit/>
          </a:bodyPr>
          <a:lstStyle>
            <a:lvl1pPr>
              <a:defRPr sz="1400">
                <a:solidFill>
                  <a:schemeClr val="tx2"/>
                </a:solidFill>
              </a:defRPr>
            </a:lvl1pPr>
          </a:lstStyle>
          <a:p>
            <a:pPr lvl="0"/>
            <a:r>
              <a:rPr lang="en-US" dirty="0" smtClean="0"/>
              <a:t>Name Surname</a:t>
            </a:r>
            <a:endParaRPr lang="en-GB" dirty="0"/>
          </a:p>
        </p:txBody>
      </p:sp>
      <p:sp>
        <p:nvSpPr>
          <p:cNvPr id="13" name="Text Placeholder 5"/>
          <p:cNvSpPr>
            <a:spLocks noGrp="1"/>
          </p:cNvSpPr>
          <p:nvPr>
            <p:ph type="body" sz="quarter" idx="11" hasCustomPrompt="1"/>
          </p:nvPr>
        </p:nvSpPr>
        <p:spPr>
          <a:xfrm>
            <a:off x="2834997" y="2963910"/>
            <a:ext cx="3897243" cy="266322"/>
          </a:xfrm>
        </p:spPr>
        <p:txBody>
          <a:bodyPr lIns="36000" rIns="36000" anchor="ctr">
            <a:noAutofit/>
          </a:bodyPr>
          <a:lstStyle>
            <a:lvl1pPr>
              <a:defRPr sz="1100" b="0">
                <a:solidFill>
                  <a:schemeClr val="tx2"/>
                </a:solidFill>
              </a:defRPr>
            </a:lvl1pPr>
          </a:lstStyle>
          <a:p>
            <a:pPr lvl="0"/>
            <a:r>
              <a:rPr lang="en-US" dirty="0" smtClean="0"/>
              <a:t>Directory</a:t>
            </a:r>
            <a:endParaRPr lang="en-GB" dirty="0"/>
          </a:p>
        </p:txBody>
      </p:sp>
      <p:sp>
        <p:nvSpPr>
          <p:cNvPr id="14" name="Text Placeholder 5"/>
          <p:cNvSpPr>
            <a:spLocks noGrp="1"/>
          </p:cNvSpPr>
          <p:nvPr>
            <p:ph type="body" sz="quarter" idx="12" hasCustomPrompt="1"/>
          </p:nvPr>
        </p:nvSpPr>
        <p:spPr>
          <a:xfrm>
            <a:off x="3184680" y="3494035"/>
            <a:ext cx="1440160" cy="266322"/>
          </a:xfrm>
        </p:spPr>
        <p:txBody>
          <a:bodyPr lIns="36000" rIns="36000" anchor="ctr">
            <a:noAutofit/>
          </a:bodyPr>
          <a:lstStyle>
            <a:lvl1pPr>
              <a:defRPr sz="1100" b="0">
                <a:solidFill>
                  <a:schemeClr val="tx2"/>
                </a:solidFill>
              </a:defRPr>
            </a:lvl1pPr>
          </a:lstStyle>
          <a:p>
            <a:pPr lvl="0"/>
            <a:r>
              <a:rPr lang="en-US" dirty="0" smtClean="0"/>
              <a:t>+27 (0)21 XXX XXXX</a:t>
            </a:r>
            <a:endParaRPr lang="en-GB" dirty="0"/>
          </a:p>
        </p:txBody>
      </p:sp>
      <p:sp>
        <p:nvSpPr>
          <p:cNvPr id="15" name="Rectangle 14"/>
          <p:cNvSpPr/>
          <p:nvPr userDrawn="1"/>
        </p:nvSpPr>
        <p:spPr>
          <a:xfrm>
            <a:off x="2834997" y="3497483"/>
            <a:ext cx="402674" cy="261610"/>
          </a:xfrm>
          <a:prstGeom prst="rect">
            <a:avLst/>
          </a:prstGeom>
        </p:spPr>
        <p:txBody>
          <a:bodyPr vert="horz" lIns="36000" tIns="72000" rIns="36000" bIns="72000" rtlCol="0" anchor="ctr">
            <a:noAutofit/>
          </a:bodyPr>
          <a:lstStyle/>
          <a:p>
            <a:pPr lvl="0" indent="0">
              <a:spcBef>
                <a:spcPts val="300"/>
              </a:spcBef>
              <a:buFont typeface="Arial" pitchFamily="34" charset="0"/>
              <a:buNone/>
            </a:pPr>
            <a:r>
              <a:rPr lang="en-GB" sz="1100" b="1" dirty="0" smtClean="0">
                <a:solidFill>
                  <a:schemeClr val="tx2"/>
                </a:solidFill>
                <a:latin typeface="Century Gothic" pitchFamily="34" charset="0"/>
              </a:rPr>
              <a:t>Tel:</a:t>
            </a:r>
            <a:endParaRPr lang="en-GB" sz="1100" b="1" dirty="0">
              <a:solidFill>
                <a:schemeClr val="tx2"/>
              </a:solidFill>
              <a:latin typeface="Century Gothic" pitchFamily="34" charset="0"/>
            </a:endParaRPr>
          </a:p>
        </p:txBody>
      </p:sp>
      <p:sp>
        <p:nvSpPr>
          <p:cNvPr id="16" name="Text Placeholder 5"/>
          <p:cNvSpPr>
            <a:spLocks noGrp="1"/>
          </p:cNvSpPr>
          <p:nvPr>
            <p:ph type="body" sz="quarter" idx="13" hasCustomPrompt="1"/>
          </p:nvPr>
        </p:nvSpPr>
        <p:spPr>
          <a:xfrm>
            <a:off x="5130119" y="3494035"/>
            <a:ext cx="1440160" cy="266322"/>
          </a:xfrm>
        </p:spPr>
        <p:txBody>
          <a:bodyPr lIns="36000" rIns="36000" anchor="ctr">
            <a:noAutofit/>
          </a:bodyPr>
          <a:lstStyle>
            <a:lvl1pPr>
              <a:defRPr sz="1100" b="0">
                <a:solidFill>
                  <a:schemeClr val="tx2"/>
                </a:solidFill>
              </a:defRPr>
            </a:lvl1pPr>
          </a:lstStyle>
          <a:p>
            <a:pPr lvl="0"/>
            <a:r>
              <a:rPr lang="en-US" dirty="0" smtClean="0"/>
              <a:t>+27 (0)21 XXX XXXX</a:t>
            </a:r>
            <a:endParaRPr lang="en-GB" dirty="0"/>
          </a:p>
        </p:txBody>
      </p:sp>
      <p:sp>
        <p:nvSpPr>
          <p:cNvPr id="17" name="Rectangle 16"/>
          <p:cNvSpPr/>
          <p:nvPr userDrawn="1"/>
        </p:nvSpPr>
        <p:spPr>
          <a:xfrm>
            <a:off x="4780436" y="3497483"/>
            <a:ext cx="402674" cy="261610"/>
          </a:xfrm>
          <a:prstGeom prst="rect">
            <a:avLst/>
          </a:prstGeom>
        </p:spPr>
        <p:txBody>
          <a:bodyPr vert="horz" lIns="36000" tIns="72000" rIns="36000" bIns="72000" rtlCol="0" anchor="ctr">
            <a:noAutofit/>
          </a:bodyPr>
          <a:lstStyle/>
          <a:p>
            <a:pPr lvl="0" indent="0">
              <a:spcBef>
                <a:spcPts val="300"/>
              </a:spcBef>
              <a:buFont typeface="Arial" pitchFamily="34" charset="0"/>
              <a:buNone/>
            </a:pPr>
            <a:r>
              <a:rPr lang="en-GB" sz="1100" b="1" dirty="0" smtClean="0">
                <a:solidFill>
                  <a:schemeClr val="tx2"/>
                </a:solidFill>
                <a:latin typeface="Century Gothic" pitchFamily="34" charset="0"/>
              </a:rPr>
              <a:t>Fax:</a:t>
            </a:r>
            <a:endParaRPr lang="en-GB" sz="1100" b="1" dirty="0">
              <a:solidFill>
                <a:schemeClr val="tx2"/>
              </a:solidFill>
              <a:latin typeface="Century Gothic" pitchFamily="34" charset="0"/>
            </a:endParaRPr>
          </a:p>
        </p:txBody>
      </p:sp>
      <p:sp>
        <p:nvSpPr>
          <p:cNvPr id="18" name="Text Placeholder 5"/>
          <p:cNvSpPr>
            <a:spLocks noGrp="1"/>
          </p:cNvSpPr>
          <p:nvPr>
            <p:ph type="body" sz="quarter" idx="14" hasCustomPrompt="1"/>
          </p:nvPr>
        </p:nvSpPr>
        <p:spPr>
          <a:xfrm>
            <a:off x="2834997" y="3768568"/>
            <a:ext cx="3734059" cy="266322"/>
          </a:xfrm>
        </p:spPr>
        <p:txBody>
          <a:bodyPr lIns="36000" rIns="36000" anchor="ctr">
            <a:noAutofit/>
          </a:bodyPr>
          <a:lstStyle>
            <a:lvl1pPr>
              <a:defRPr sz="1100" b="0">
                <a:solidFill>
                  <a:schemeClr val="tx2"/>
                </a:solidFill>
              </a:defRPr>
            </a:lvl1pPr>
          </a:lstStyle>
          <a:p>
            <a:pPr lvl="0"/>
            <a:r>
              <a:rPr lang="en-US" dirty="0" smtClean="0"/>
              <a:t>Name.Surname@westerncape.gov.za</a:t>
            </a:r>
            <a:endParaRPr lang="en-GB" dirty="0"/>
          </a:p>
        </p:txBody>
      </p:sp>
      <p:sp>
        <p:nvSpPr>
          <p:cNvPr id="19" name="Rectangle 18"/>
          <p:cNvSpPr/>
          <p:nvPr userDrawn="1"/>
        </p:nvSpPr>
        <p:spPr>
          <a:xfrm>
            <a:off x="2834996" y="4043102"/>
            <a:ext cx="3734059" cy="261610"/>
          </a:xfrm>
          <a:prstGeom prst="rect">
            <a:avLst/>
          </a:prstGeom>
        </p:spPr>
        <p:txBody>
          <a:bodyPr vert="horz" lIns="36000" tIns="72000" rIns="36000" bIns="72000" rtlCol="0" anchor="ctr">
            <a:noAutofit/>
          </a:bodyPr>
          <a:lstStyle/>
          <a:p>
            <a:pPr lvl="0" indent="0">
              <a:spcBef>
                <a:spcPts val="300"/>
              </a:spcBef>
              <a:buFont typeface="Arial" pitchFamily="34" charset="0"/>
              <a:buNone/>
            </a:pPr>
            <a:r>
              <a:rPr lang="en-GB" sz="1100" b="1" dirty="0" smtClean="0">
                <a:solidFill>
                  <a:schemeClr val="tx2"/>
                </a:solidFill>
                <a:latin typeface="Century Gothic" pitchFamily="34" charset="0"/>
              </a:rPr>
              <a:t>www.westerncape.gov.za</a:t>
            </a:r>
            <a:endParaRPr lang="en-GB" sz="1100" b="1" dirty="0">
              <a:solidFill>
                <a:schemeClr val="tx2"/>
              </a:solidFill>
              <a:latin typeface="Century Gothic" pitchFamily="34" charset="0"/>
            </a:endParaRPr>
          </a:p>
        </p:txBody>
      </p:sp>
      <p:sp>
        <p:nvSpPr>
          <p:cNvPr id="6" name="Rectangle 5"/>
          <p:cNvSpPr/>
          <p:nvPr userDrawn="1"/>
        </p:nvSpPr>
        <p:spPr>
          <a:xfrm>
            <a:off x="295275" y="565701"/>
            <a:ext cx="2404826" cy="584775"/>
          </a:xfrm>
          <a:prstGeom prst="rect">
            <a:avLst/>
          </a:prstGeom>
        </p:spPr>
        <p:txBody>
          <a:bodyPr wrap="none">
            <a:spAutoFit/>
          </a:bodyPr>
          <a:lstStyle/>
          <a:p>
            <a:r>
              <a:rPr kumimoji="0" lang="en-US" sz="3200" b="0" i="0" u="none" strike="noStrike" kern="1200" cap="none" spc="0" normalizeH="0" baseline="0" noProof="0" dirty="0" smtClean="0">
                <a:ln>
                  <a:noFill/>
                </a:ln>
                <a:solidFill>
                  <a:schemeClr val="bg1"/>
                </a:solidFill>
                <a:effectLst/>
                <a:uLnTx/>
                <a:uFillTx/>
                <a:latin typeface="Century Gothic" pitchFamily="34" charset="0"/>
                <a:ea typeface="+mj-ea"/>
                <a:cs typeface="+mj-cs"/>
              </a:rPr>
              <a:t>Contact Us</a:t>
            </a:r>
            <a:endParaRPr lang="en-GB" sz="2400" b="0" dirty="0">
              <a:solidFill>
                <a:schemeClr val="bg1"/>
              </a:solidFill>
            </a:endParaRPr>
          </a:p>
        </p:txBody>
      </p:sp>
      <p:sp>
        <p:nvSpPr>
          <p:cNvPr id="24" name="Text Placeholder 5"/>
          <p:cNvSpPr>
            <a:spLocks noGrp="1"/>
          </p:cNvSpPr>
          <p:nvPr>
            <p:ph type="body" sz="quarter" idx="15" hasCustomPrompt="1"/>
          </p:nvPr>
        </p:nvSpPr>
        <p:spPr>
          <a:xfrm>
            <a:off x="2834996" y="4333520"/>
            <a:ext cx="3349330" cy="266322"/>
          </a:xfrm>
        </p:spPr>
        <p:txBody>
          <a:bodyPr lIns="36000" rIns="36000" anchor="ctr">
            <a:noAutofit/>
          </a:bodyPr>
          <a:lstStyle>
            <a:lvl1pPr>
              <a:defRPr sz="1100" b="0" baseline="0">
                <a:solidFill>
                  <a:schemeClr val="tx2"/>
                </a:solidFill>
              </a:defRPr>
            </a:lvl1pPr>
          </a:lstStyle>
          <a:p>
            <a:pPr lvl="0"/>
            <a:r>
              <a:rPr lang="en-ZA" dirty="0" smtClean="0"/>
              <a:t>Fill in your address</a:t>
            </a:r>
          </a:p>
        </p:txBody>
      </p:sp>
      <p:pic>
        <p:nvPicPr>
          <p:cNvPr id="20" name="Picture 2" descr="C:\Users\Conny\Desktop\WCG\WCG - Logo\PNG\Logos blue\Community Safety\WCG - Logo - Community Safety - Tagline - Blue.png"/>
          <p:cNvPicPr>
            <a:picLocks noChangeAspect="1" noChangeArrowheads="1"/>
          </p:cNvPicPr>
          <p:nvPr userDrawn="1"/>
        </p:nvPicPr>
        <p:blipFill>
          <a:blip r:embed="rId4" cstate="print">
            <a:extLst>
              <a:ext uri="{28A0092B-C50C-407E-A947-70E740481C1C}">
                <a14:useLocalDpi xmlns:a14="http://schemas.microsoft.com/office/drawing/2010/main" xmlns="" val="0"/>
              </a:ext>
            </a:extLst>
          </a:blip>
          <a:srcRect/>
          <a:stretch>
            <a:fillRect/>
          </a:stretch>
        </p:blipFill>
        <p:spPr bwMode="auto">
          <a:xfrm>
            <a:off x="2222909" y="1900283"/>
            <a:ext cx="2667070" cy="75203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991066767"/>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Back Slide &quot;Thank You&quot;">
    <p:bg>
      <p:bgPr>
        <a:solidFill>
          <a:srgbClr val="00329B"/>
        </a:solidFill>
        <a:effectLst/>
      </p:bgPr>
    </p:bg>
    <p:spTree>
      <p:nvGrpSpPr>
        <p:cNvPr id="1" name=""/>
        <p:cNvGrpSpPr/>
        <p:nvPr/>
      </p:nvGrpSpPr>
      <p:grpSpPr>
        <a:xfrm>
          <a:off x="0" y="0"/>
          <a:ext cx="0" cy="0"/>
          <a:chOff x="0" y="0"/>
          <a:chExt cx="0" cy="0"/>
        </a:xfrm>
      </p:grpSpPr>
      <p:sp>
        <p:nvSpPr>
          <p:cNvPr id="9" name="Title 1"/>
          <p:cNvSpPr txBox="1">
            <a:spLocks/>
          </p:cNvSpPr>
          <p:nvPr userDrawn="1"/>
        </p:nvSpPr>
        <p:spPr>
          <a:xfrm>
            <a:off x="1763688" y="3861048"/>
            <a:ext cx="7200800" cy="1083419"/>
          </a:xfrm>
          <a:prstGeom prst="rect">
            <a:avLst/>
          </a:prstGeom>
        </p:spPr>
        <p:txBody>
          <a:bodyPr wrap="none"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Aft>
                <a:spcPts val="2400"/>
              </a:spcAft>
            </a:pPr>
            <a:r>
              <a:rPr lang="en-US" sz="3200" b="0" cap="none" baseline="0" dirty="0" smtClean="0">
                <a:solidFill>
                  <a:prstClr val="white"/>
                </a:solidFill>
                <a:latin typeface="Century Gothic"/>
                <a:cs typeface="Century Gothic"/>
              </a:rPr>
              <a:t>Thank you</a:t>
            </a:r>
            <a:endParaRPr lang="en-US" sz="3200" b="0" cap="none" baseline="0" dirty="0">
              <a:solidFill>
                <a:prstClr val="white"/>
              </a:solidFill>
              <a:latin typeface="Century Gothic"/>
              <a:cs typeface="Century Gothic"/>
            </a:endParaRPr>
          </a:p>
        </p:txBody>
      </p: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a:stretch/>
        </p:blipFill>
        <p:spPr>
          <a:xfrm>
            <a:off x="0" y="3223800"/>
            <a:ext cx="9144000" cy="246743"/>
          </a:xfrm>
          <a:prstGeom prst="rect">
            <a:avLst/>
          </a:prstGeom>
        </p:spPr>
      </p:pic>
    </p:spTree>
    <p:extLst>
      <p:ext uri="{BB962C8B-B14F-4D97-AF65-F5344CB8AC3E}">
        <p14:creationId xmlns:p14="http://schemas.microsoft.com/office/powerpoint/2010/main" xmlns="" val="2925466688"/>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67544" y="3429000"/>
            <a:ext cx="8208912" cy="1008113"/>
          </a:xfrm>
          <a:noFill/>
          <a:extLst>
            <a:ext uri="{909E8E84-426E-40DD-AFC4-6F175D3DCCD1}">
              <a14:hiddenFill xmlns:a14="http://schemas.microsoft.com/office/drawing/2010/main" xmlns="">
                <a:solidFill>
                  <a:srgbClr val="00329B"/>
                </a:solidFill>
              </a14:hiddenFill>
            </a:ext>
          </a:extLst>
        </p:spPr>
        <p:txBody>
          <a:bodyPr lIns="72000" tIns="0" rIns="72000" bIns="0" anchor="b">
            <a:normAutofit/>
          </a:bodyPr>
          <a:lstStyle>
            <a:lvl1pPr algn="r">
              <a:spcBef>
                <a:spcPts val="300"/>
              </a:spcBef>
              <a:defRPr sz="2600" cap="all" baseline="0">
                <a:solidFill>
                  <a:schemeClr val="bg1"/>
                </a:solidFill>
                <a:latin typeface="Century Gothic" pitchFamily="34" charset="0"/>
              </a:defRPr>
            </a:lvl1pPr>
          </a:lstStyle>
          <a:p>
            <a:r>
              <a:rPr lang="en-US" smtClean="0"/>
              <a:t>Click to edit Master title style</a:t>
            </a:r>
            <a:endParaRPr lang="en-ZA" dirty="0"/>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a:stretch/>
        </p:blipFill>
        <p:spPr>
          <a:xfrm>
            <a:off x="0" y="2585688"/>
            <a:ext cx="9144000" cy="493486"/>
          </a:xfrm>
          <a:prstGeom prst="rect">
            <a:avLst/>
          </a:prstGeom>
        </p:spPr>
      </p:pic>
      <p:sp>
        <p:nvSpPr>
          <p:cNvPr id="10" name="Subtitle 2"/>
          <p:cNvSpPr>
            <a:spLocks noGrp="1"/>
          </p:cNvSpPr>
          <p:nvPr>
            <p:ph type="subTitle" idx="1"/>
          </p:nvPr>
        </p:nvSpPr>
        <p:spPr>
          <a:xfrm>
            <a:off x="467544" y="4532528"/>
            <a:ext cx="8208912" cy="508552"/>
          </a:xfrm>
        </p:spPr>
        <p:txBody>
          <a:bodyPr lIns="72000" tIns="0" rIns="72000" bIns="0" anchor="ctr">
            <a:normAutofit/>
          </a:bodyPr>
          <a:lstStyle>
            <a:lvl1pPr marL="0" indent="0" algn="r">
              <a:buNone/>
              <a:defRPr sz="2000" b="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dirty="0"/>
          </a:p>
        </p:txBody>
      </p:sp>
      <p:sp>
        <p:nvSpPr>
          <p:cNvPr id="15" name="Date Placeholder 11"/>
          <p:cNvSpPr>
            <a:spLocks noGrp="1"/>
          </p:cNvSpPr>
          <p:nvPr>
            <p:ph type="dt" sz="half" idx="2"/>
          </p:nvPr>
        </p:nvSpPr>
        <p:spPr>
          <a:xfrm>
            <a:off x="7164288" y="5398045"/>
            <a:ext cx="1512168" cy="365125"/>
          </a:xfrm>
          <a:prstGeom prst="rect">
            <a:avLst/>
          </a:prstGeom>
        </p:spPr>
        <p:txBody>
          <a:bodyPr vert="horz" lIns="91440" tIns="45720" rIns="91440" bIns="45720" rtlCol="0" anchor="ctr"/>
          <a:lstStyle>
            <a:lvl1pPr algn="r">
              <a:defRPr sz="1100">
                <a:solidFill>
                  <a:schemeClr val="bg1"/>
                </a:solidFill>
              </a:defRPr>
            </a:lvl1pPr>
          </a:lstStyle>
          <a:p>
            <a:fld id="{44DF0C3E-4E99-4E2E-BA98-3D852DE6B51F}" type="datetime3">
              <a:rPr lang="en-US" smtClean="0">
                <a:solidFill>
                  <a:prstClr val="white"/>
                </a:solidFill>
              </a:rPr>
              <a:pPr/>
              <a:t>8 September 2017</a:t>
            </a:fld>
            <a:endParaRPr lang="en-GB" dirty="0">
              <a:solidFill>
                <a:prstClr val="white"/>
              </a:solidFill>
            </a:endParaRPr>
          </a:p>
        </p:txBody>
      </p:sp>
      <p:sp>
        <p:nvSpPr>
          <p:cNvPr id="17" name="Text Placeholder 16"/>
          <p:cNvSpPr>
            <a:spLocks noGrp="1"/>
          </p:cNvSpPr>
          <p:nvPr>
            <p:ph type="body" sz="quarter" idx="10" hasCustomPrompt="1"/>
          </p:nvPr>
        </p:nvSpPr>
        <p:spPr>
          <a:xfrm>
            <a:off x="3635548" y="5398045"/>
            <a:ext cx="1584176" cy="365125"/>
          </a:xfrm>
        </p:spPr>
        <p:txBody>
          <a:bodyPr>
            <a:normAutofit/>
          </a:bodyPr>
          <a:lstStyle>
            <a:lvl1pPr algn="r">
              <a:defRPr sz="1100" b="0">
                <a:solidFill>
                  <a:schemeClr val="bg1"/>
                </a:solidFill>
              </a:defRPr>
            </a:lvl1pPr>
          </a:lstStyle>
          <a:p>
            <a:pPr lvl="0"/>
            <a:r>
              <a:rPr lang="en-US" dirty="0" smtClean="0"/>
              <a:t>Location   |</a:t>
            </a:r>
            <a:endParaRPr lang="en-GB" dirty="0"/>
          </a:p>
        </p:txBody>
      </p:sp>
      <p:sp>
        <p:nvSpPr>
          <p:cNvPr id="18" name="Text Placeholder 16"/>
          <p:cNvSpPr>
            <a:spLocks noGrp="1"/>
          </p:cNvSpPr>
          <p:nvPr>
            <p:ph type="body" sz="quarter" idx="11" hasCustomPrompt="1"/>
          </p:nvPr>
        </p:nvSpPr>
        <p:spPr>
          <a:xfrm>
            <a:off x="5220072" y="5398045"/>
            <a:ext cx="1944216" cy="365125"/>
          </a:xfrm>
        </p:spPr>
        <p:txBody>
          <a:bodyPr>
            <a:normAutofit/>
          </a:bodyPr>
          <a:lstStyle>
            <a:lvl1pPr algn="r">
              <a:defRPr sz="1100" b="0" baseline="0">
                <a:solidFill>
                  <a:schemeClr val="bg1"/>
                </a:solidFill>
              </a:defRPr>
            </a:lvl1pPr>
          </a:lstStyle>
          <a:p>
            <a:pPr lvl="0"/>
            <a:r>
              <a:rPr lang="en-US" dirty="0" smtClean="0"/>
              <a:t>Initial. Surname  |</a:t>
            </a:r>
            <a:endParaRPr lang="en-GB" dirty="0"/>
          </a:p>
        </p:txBody>
      </p:sp>
      <p:pic>
        <p:nvPicPr>
          <p:cNvPr id="11" name="Picture 2" descr="C:\Users\Conny\Desktop\WCG\WCG - Logo\PNG\Logos blue\Community Safety\WCG - Logo - Community Safety - Tagline - Transparent.png"/>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354701" y="382084"/>
            <a:ext cx="5400600" cy="157631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702909343"/>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smtClean="0"/>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smtClean="0">
                <a:solidFill>
                  <a:srgbClr val="998F86"/>
                </a:solidFill>
              </a:rPr>
              <a:t>Go to Insert &gt; Header &amp; Footer &gt; Enter presentation name into footer field</a:t>
            </a:r>
            <a:endParaRPr lang="en-GB" dirty="0">
              <a:solidFill>
                <a:srgbClr val="998F86"/>
              </a:solidFill>
            </a:endParaRPr>
          </a:p>
        </p:txBody>
      </p:sp>
      <p:sp>
        <p:nvSpPr>
          <p:cNvPr id="10" name="Text Placeholder 4"/>
          <p:cNvSpPr>
            <a:spLocks noGrp="1"/>
          </p:cNvSpPr>
          <p:nvPr>
            <p:ph type="body" sz="quarter" idx="10"/>
          </p:nvPr>
        </p:nvSpPr>
        <p:spPr>
          <a:xfrm>
            <a:off x="295275" y="1196752"/>
            <a:ext cx="8597205" cy="48960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xmlns="" val="1942480841"/>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wrap="none">
            <a:noAutofit/>
          </a:bodyPr>
          <a:lstStyle/>
          <a:p>
            <a:r>
              <a:rPr lang="en-US" smtClean="0"/>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smtClean="0">
                <a:solidFill>
                  <a:srgbClr val="998F86"/>
                </a:solidFill>
              </a:rPr>
              <a:t>Go to Insert &gt; Header &amp; Footer &gt; Enter presentation name into footer field</a:t>
            </a:r>
            <a:endParaRPr lang="en-GB" dirty="0">
              <a:solidFill>
                <a:srgbClr val="998F86"/>
              </a:solidFill>
            </a:endParaRPr>
          </a:p>
        </p:txBody>
      </p:sp>
      <p:sp>
        <p:nvSpPr>
          <p:cNvPr id="14" name="Text Placeholder 4"/>
          <p:cNvSpPr>
            <a:spLocks noGrp="1"/>
          </p:cNvSpPr>
          <p:nvPr>
            <p:ph type="body" sz="quarter" idx="10"/>
          </p:nvPr>
        </p:nvSpPr>
        <p:spPr>
          <a:xfrm>
            <a:off x="295275" y="1196752"/>
            <a:ext cx="4060701" cy="4896073"/>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5" name="Text Placeholder 4"/>
          <p:cNvSpPr>
            <a:spLocks noGrp="1"/>
          </p:cNvSpPr>
          <p:nvPr>
            <p:ph type="body" sz="quarter" idx="11"/>
          </p:nvPr>
        </p:nvSpPr>
        <p:spPr>
          <a:xfrm>
            <a:off x="4831779" y="1196752"/>
            <a:ext cx="4060701" cy="4896073"/>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xmlns="" val="3854689302"/>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smtClean="0"/>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5"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smtClean="0">
                <a:solidFill>
                  <a:srgbClr val="998F86"/>
                </a:solidFill>
              </a:rPr>
              <a:t>Go to Insert &gt; Header &amp; Footer &gt; Enter presentation name into footer field</a:t>
            </a:r>
            <a:endParaRPr lang="en-GB" dirty="0">
              <a:solidFill>
                <a:srgbClr val="998F86"/>
              </a:solidFill>
            </a:endParaRPr>
          </a:p>
        </p:txBody>
      </p:sp>
    </p:spTree>
    <p:extLst>
      <p:ext uri="{BB962C8B-B14F-4D97-AF65-F5344CB8AC3E}">
        <p14:creationId xmlns:p14="http://schemas.microsoft.com/office/powerpoint/2010/main" xmlns="" val="2841682701"/>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smtClean="0"/>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smtClean="0">
                <a:solidFill>
                  <a:srgbClr val="998F86"/>
                </a:solidFill>
              </a:rPr>
              <a:t>Go to Insert &gt; Header &amp; Footer &gt; Enter presentation name into footer field</a:t>
            </a:r>
            <a:endParaRPr lang="en-GB" dirty="0">
              <a:solidFill>
                <a:srgbClr val="998F86"/>
              </a:solidFill>
            </a:endParaRPr>
          </a:p>
        </p:txBody>
      </p:sp>
      <p:sp>
        <p:nvSpPr>
          <p:cNvPr id="11" name="Text Placeholder 4"/>
          <p:cNvSpPr>
            <a:spLocks noGrp="1"/>
          </p:cNvSpPr>
          <p:nvPr>
            <p:ph type="body" sz="quarter" idx="10"/>
          </p:nvPr>
        </p:nvSpPr>
        <p:spPr>
          <a:xfrm>
            <a:off x="295275" y="1412776"/>
            <a:ext cx="8597205" cy="468004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xmlns="" val="313910851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wrap="none">
            <a:noAutofit/>
          </a:bodyPr>
          <a:lstStyle/>
          <a:p>
            <a:r>
              <a:rPr lang="en-US" smtClean="0"/>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smtClean="0"/>
              <a:t>Go to Insert &gt; Header &amp; Footer &gt; Enter presentation name into footer field</a:t>
            </a:r>
            <a:endParaRPr lang="en-GB" dirty="0"/>
          </a:p>
        </p:txBody>
      </p:sp>
      <p:sp>
        <p:nvSpPr>
          <p:cNvPr id="14" name="Text Placeholder 4"/>
          <p:cNvSpPr>
            <a:spLocks noGrp="1"/>
          </p:cNvSpPr>
          <p:nvPr>
            <p:ph type="body" sz="quarter" idx="10"/>
          </p:nvPr>
        </p:nvSpPr>
        <p:spPr>
          <a:xfrm>
            <a:off x="295275" y="1196752"/>
            <a:ext cx="4060701" cy="4896073"/>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5" name="Text Placeholder 4"/>
          <p:cNvSpPr>
            <a:spLocks noGrp="1"/>
          </p:cNvSpPr>
          <p:nvPr>
            <p:ph type="body" sz="quarter" idx="11"/>
          </p:nvPr>
        </p:nvSpPr>
        <p:spPr>
          <a:xfrm>
            <a:off x="4831779" y="1196752"/>
            <a:ext cx="4060701" cy="4896073"/>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xmlns="" val="2761740783"/>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smtClean="0"/>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2"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smtClean="0">
                <a:solidFill>
                  <a:srgbClr val="998F86"/>
                </a:solidFill>
              </a:rPr>
              <a:t>Go to Insert &gt; Header &amp; Footer &gt; Enter presentation name into footer field</a:t>
            </a:r>
            <a:endParaRPr lang="en-GB" dirty="0">
              <a:solidFill>
                <a:srgbClr val="998F86"/>
              </a:solidFill>
            </a:endParaRPr>
          </a:p>
        </p:txBody>
      </p:sp>
      <p:sp>
        <p:nvSpPr>
          <p:cNvPr id="14" name="Text Placeholder 4"/>
          <p:cNvSpPr>
            <a:spLocks noGrp="1"/>
          </p:cNvSpPr>
          <p:nvPr>
            <p:ph type="body" sz="quarter" idx="14"/>
          </p:nvPr>
        </p:nvSpPr>
        <p:spPr>
          <a:xfrm>
            <a:off x="295275" y="1412776"/>
            <a:ext cx="4060701" cy="4680049"/>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5" name="Text Placeholder 4"/>
          <p:cNvSpPr>
            <a:spLocks noGrp="1"/>
          </p:cNvSpPr>
          <p:nvPr>
            <p:ph type="body" sz="quarter" idx="15"/>
          </p:nvPr>
        </p:nvSpPr>
        <p:spPr>
          <a:xfrm>
            <a:off x="4831779" y="1412776"/>
            <a:ext cx="4060701" cy="4680049"/>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xmlns="" val="1155955809"/>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le and Subtitle ">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smtClean="0"/>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smtClean="0">
                <a:solidFill>
                  <a:srgbClr val="998F86"/>
                </a:solidFill>
              </a:rPr>
              <a:t>Go to Insert &gt; Header &amp; Footer &gt; Enter presentation name into footer field</a:t>
            </a:r>
            <a:endParaRPr lang="en-GB" dirty="0">
              <a:solidFill>
                <a:srgbClr val="998F86"/>
              </a:solidFill>
            </a:endParaRPr>
          </a:p>
        </p:txBody>
      </p:sp>
    </p:spTree>
    <p:extLst>
      <p:ext uri="{BB962C8B-B14F-4D97-AF65-F5344CB8AC3E}">
        <p14:creationId xmlns:p14="http://schemas.microsoft.com/office/powerpoint/2010/main" xmlns="" val="1385603690"/>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5"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smtClean="0"/>
              <a:t>Source: Xxx</a:t>
            </a:r>
          </a:p>
        </p:txBody>
      </p:sp>
      <p:sp>
        <p:nvSpPr>
          <p:cNvPr id="8"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smtClean="0">
                <a:solidFill>
                  <a:srgbClr val="998F86"/>
                </a:solidFill>
              </a:rPr>
              <a:t>Go to Insert &gt; Header &amp; Footer &gt; Enter presentation name into footer field</a:t>
            </a:r>
            <a:endParaRPr lang="en-GB" dirty="0">
              <a:solidFill>
                <a:srgbClr val="998F86"/>
              </a:solidFill>
            </a:endParaRPr>
          </a:p>
        </p:txBody>
      </p:sp>
      <p:sp>
        <p:nvSpPr>
          <p:cNvPr id="9" name="Text Placeholder 4"/>
          <p:cNvSpPr>
            <a:spLocks noGrp="1"/>
          </p:cNvSpPr>
          <p:nvPr>
            <p:ph type="body" sz="quarter" idx="11"/>
          </p:nvPr>
        </p:nvSpPr>
        <p:spPr>
          <a:xfrm>
            <a:off x="295275" y="1196752"/>
            <a:ext cx="8597205" cy="44870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xmlns="" val="383183519"/>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_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smtClean="0"/>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8"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smtClean="0">
                <a:solidFill>
                  <a:srgbClr val="998F86"/>
                </a:solidFill>
              </a:rPr>
              <a:t>Go to Insert &gt; Header &amp; Footer &gt; Enter presentation name into footer field</a:t>
            </a:r>
            <a:endParaRPr lang="en-GB" dirty="0">
              <a:solidFill>
                <a:srgbClr val="998F86"/>
              </a:solidFill>
            </a:endParaRPr>
          </a:p>
        </p:txBody>
      </p:sp>
      <p:sp>
        <p:nvSpPr>
          <p:cNvPr id="9"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smtClean="0"/>
              <a:t>Source: Xxx</a:t>
            </a:r>
          </a:p>
        </p:txBody>
      </p:sp>
      <p:sp>
        <p:nvSpPr>
          <p:cNvPr id="10" name="Text Placeholder 4"/>
          <p:cNvSpPr>
            <a:spLocks noGrp="1"/>
          </p:cNvSpPr>
          <p:nvPr>
            <p:ph type="body" sz="quarter" idx="12"/>
          </p:nvPr>
        </p:nvSpPr>
        <p:spPr>
          <a:xfrm>
            <a:off x="295275" y="1196752"/>
            <a:ext cx="4060701" cy="4487075"/>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4" name="Text Placeholder 4"/>
          <p:cNvSpPr>
            <a:spLocks noGrp="1"/>
          </p:cNvSpPr>
          <p:nvPr>
            <p:ph type="body" sz="quarter" idx="13"/>
          </p:nvPr>
        </p:nvSpPr>
        <p:spPr>
          <a:xfrm>
            <a:off x="4831779" y="1196752"/>
            <a:ext cx="4060701" cy="4487075"/>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xmlns="" val="1427982452"/>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smtClean="0">
                <a:solidFill>
                  <a:srgbClr val="998F86"/>
                </a:solidFill>
              </a:rPr>
              <a:t>Go to Insert &gt; Header &amp; Footer &gt; Enter presentation name into footer field</a:t>
            </a:r>
            <a:endParaRPr lang="en-GB" dirty="0">
              <a:solidFill>
                <a:srgbClr val="998F86"/>
              </a:solidFill>
            </a:endParaRPr>
          </a:p>
        </p:txBody>
      </p:sp>
      <p:sp>
        <p:nvSpPr>
          <p:cNvPr id="8"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smtClean="0"/>
              <a:t>Source: Xxx</a:t>
            </a:r>
          </a:p>
        </p:txBody>
      </p:sp>
    </p:spTree>
    <p:extLst>
      <p:ext uri="{BB962C8B-B14F-4D97-AF65-F5344CB8AC3E}">
        <p14:creationId xmlns:p14="http://schemas.microsoft.com/office/powerpoint/2010/main" xmlns="" val="1073063861"/>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smtClean="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smtClean="0">
                <a:solidFill>
                  <a:srgbClr val="998F86"/>
                </a:solidFill>
              </a:rPr>
              <a:t>Go to Insert &gt; Header &amp; Footer &gt; Enter presentation name into footer field</a:t>
            </a:r>
            <a:endParaRPr lang="en-GB" dirty="0">
              <a:solidFill>
                <a:srgbClr val="998F86"/>
              </a:solidFill>
            </a:endParaRPr>
          </a:p>
        </p:txBody>
      </p:sp>
      <p:sp>
        <p:nvSpPr>
          <p:cNvPr id="12"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smtClean="0"/>
              <a:t>Source: Xxx</a:t>
            </a:r>
          </a:p>
        </p:txBody>
      </p:sp>
      <p:sp>
        <p:nvSpPr>
          <p:cNvPr id="13" name="Text Placeholder 4"/>
          <p:cNvSpPr>
            <a:spLocks noGrp="1"/>
          </p:cNvSpPr>
          <p:nvPr>
            <p:ph type="body" sz="quarter" idx="14"/>
          </p:nvPr>
        </p:nvSpPr>
        <p:spPr>
          <a:xfrm>
            <a:off x="295275" y="1412777"/>
            <a:ext cx="8597205" cy="42710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Tree>
    <p:extLst>
      <p:ext uri="{BB962C8B-B14F-4D97-AF65-F5344CB8AC3E}">
        <p14:creationId xmlns:p14="http://schemas.microsoft.com/office/powerpoint/2010/main" xmlns="" val="2785132212"/>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1_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smtClean="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3"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smtClean="0">
                <a:solidFill>
                  <a:srgbClr val="998F86"/>
                </a:solidFill>
              </a:rPr>
              <a:t>Go to Insert &gt; Header &amp; Footer &gt; Enter presentation name into footer field</a:t>
            </a:r>
            <a:endParaRPr lang="en-GB" dirty="0">
              <a:solidFill>
                <a:srgbClr val="998F86"/>
              </a:solidFill>
            </a:endParaRPr>
          </a:p>
        </p:txBody>
      </p:sp>
      <p:sp>
        <p:nvSpPr>
          <p:cNvPr id="15" name="Text Placeholder 4"/>
          <p:cNvSpPr>
            <a:spLocks noGrp="1"/>
          </p:cNvSpPr>
          <p:nvPr>
            <p:ph type="body" sz="quarter" idx="14"/>
          </p:nvPr>
        </p:nvSpPr>
        <p:spPr>
          <a:xfrm>
            <a:off x="295275" y="1412776"/>
            <a:ext cx="4060701" cy="4281441"/>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7"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smtClean="0"/>
              <a:t>Source: Xxx</a:t>
            </a:r>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
        <p:nvSpPr>
          <p:cNvPr id="10" name="Text Placeholder 4"/>
          <p:cNvSpPr>
            <a:spLocks noGrp="1"/>
          </p:cNvSpPr>
          <p:nvPr>
            <p:ph type="body" sz="quarter" idx="15"/>
          </p:nvPr>
        </p:nvSpPr>
        <p:spPr>
          <a:xfrm>
            <a:off x="4831779" y="1412776"/>
            <a:ext cx="4060701" cy="4281441"/>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xmlns="" val="4057289990"/>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itle, Subtitle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smtClean="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7"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smtClean="0">
                <a:solidFill>
                  <a:srgbClr val="998F86"/>
                </a:solidFill>
              </a:rPr>
              <a:t>Go to Insert &gt; Header &amp; Footer &gt; Enter presentation name into footer field</a:t>
            </a:r>
            <a:endParaRPr lang="en-GB" dirty="0">
              <a:solidFill>
                <a:srgbClr val="998F86"/>
              </a:solidFill>
            </a:endParaRPr>
          </a:p>
        </p:txBody>
      </p:sp>
      <p:sp>
        <p:nvSpPr>
          <p:cNvPr id="9"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smtClean="0"/>
              <a:t>Source: Xxx</a:t>
            </a:r>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Tree>
    <p:extLst>
      <p:ext uri="{BB962C8B-B14F-4D97-AF65-F5344CB8AC3E}">
        <p14:creationId xmlns:p14="http://schemas.microsoft.com/office/powerpoint/2010/main" xmlns="" val="2159285610"/>
      </p:ext>
    </p:extLst>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Divider Slide">
    <p:bg>
      <p:bgPr>
        <a:solidFill>
          <a:schemeClr val="tx2"/>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2" hasCustomPrompt="1"/>
          </p:nvPr>
        </p:nvSpPr>
        <p:spPr>
          <a:xfrm>
            <a:off x="611188" y="2276872"/>
            <a:ext cx="8281291" cy="936625"/>
          </a:xfrm>
          <a:prstGeom prst="rect">
            <a:avLst/>
          </a:prstGeom>
          <a:solidFill>
            <a:schemeClr val="tx2"/>
          </a:solidFill>
        </p:spPr>
        <p:txBody>
          <a:bodyPr anchor="ctr">
            <a:normAutofit/>
          </a:bodyPr>
          <a:lstStyle>
            <a:lvl1pPr>
              <a:defRPr sz="32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smtClean="0"/>
              <a:t>Divider Theme</a:t>
            </a:r>
            <a:endParaRPr lang="en-GB" dirty="0"/>
          </a:p>
        </p:txBody>
      </p:sp>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a:stretch/>
        </p:blipFill>
        <p:spPr>
          <a:xfrm>
            <a:off x="57150" y="5516880"/>
            <a:ext cx="9086850" cy="170799"/>
          </a:xfrm>
          <a:prstGeom prst="rect">
            <a:avLst/>
          </a:prstGeom>
        </p:spPr>
      </p:pic>
      <p:pic>
        <p:nvPicPr>
          <p:cNvPr id="7" name="Picture 115" descr="C:\Users\Conny\Desktop\WCG\WCG - Logo\PNG\Logos blue\Community Safety\WCG - Logo - Community Safety - Blue.png"/>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273849" y="6149078"/>
            <a:ext cx="1109368" cy="3462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872892854"/>
      </p:ext>
    </p:extLst>
  </p:cSld>
  <p:clrMapOvr>
    <a:masterClrMapping/>
  </p:clrMapOvr>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Picture Layout 1">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smtClean="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smtClean="0">
                <a:solidFill>
                  <a:srgbClr val="998F86"/>
                </a:solidFill>
              </a:rPr>
              <a:t>Go to Insert &gt; Header &amp; Footer &gt; Enter presentation name into footer field</a:t>
            </a:r>
            <a:endParaRPr lang="en-GB" dirty="0">
              <a:solidFill>
                <a:srgbClr val="998F86"/>
              </a:solidFill>
            </a:endParaRPr>
          </a:p>
        </p:txBody>
      </p:sp>
      <p:sp>
        <p:nvSpPr>
          <p:cNvPr id="4" name="Picture Placeholder 3"/>
          <p:cNvSpPr>
            <a:spLocks noGrp="1"/>
          </p:cNvSpPr>
          <p:nvPr>
            <p:ph type="pic" sz="quarter" idx="14" hasCustomPrompt="1"/>
          </p:nvPr>
        </p:nvSpPr>
        <p:spPr>
          <a:xfrm>
            <a:off x="323850" y="1412775"/>
            <a:ext cx="2908573" cy="4680049"/>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14" name="Text Placeholder 4"/>
          <p:cNvSpPr>
            <a:spLocks noGrp="1"/>
          </p:cNvSpPr>
          <p:nvPr>
            <p:ph type="body" sz="quarter" idx="15"/>
          </p:nvPr>
        </p:nvSpPr>
        <p:spPr>
          <a:xfrm>
            <a:off x="3448447" y="1412776"/>
            <a:ext cx="5472608" cy="4680049"/>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Tree>
    <p:extLst>
      <p:ext uri="{BB962C8B-B14F-4D97-AF65-F5344CB8AC3E}">
        <p14:creationId xmlns:p14="http://schemas.microsoft.com/office/powerpoint/2010/main" xmlns="" val="260287803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smtClean="0"/>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5"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smtClean="0"/>
              <a:t>Go to Insert &gt; Header &amp; Footer &gt; Enter presentation name into footer field</a:t>
            </a:r>
            <a:endParaRPr lang="en-GB" dirty="0"/>
          </a:p>
        </p:txBody>
      </p:sp>
    </p:spTree>
    <p:extLst>
      <p:ext uri="{BB962C8B-B14F-4D97-AF65-F5344CB8AC3E}">
        <p14:creationId xmlns:p14="http://schemas.microsoft.com/office/powerpoint/2010/main" xmlns="" val="1842719799"/>
      </p:ext>
    </p:extLst>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Picture Layout 2">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smtClean="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smtClean="0">
                <a:solidFill>
                  <a:srgbClr val="998F86"/>
                </a:solidFill>
              </a:rPr>
              <a:t>Go to Insert &gt; Header &amp; Footer &gt; Enter presentation name into footer field</a:t>
            </a:r>
            <a:endParaRPr lang="en-GB" dirty="0">
              <a:solidFill>
                <a:srgbClr val="998F86"/>
              </a:solidFill>
            </a:endParaRPr>
          </a:p>
        </p:txBody>
      </p:sp>
      <p:sp>
        <p:nvSpPr>
          <p:cNvPr id="13" name="Picture Placeholder 3"/>
          <p:cNvSpPr>
            <a:spLocks noGrp="1"/>
          </p:cNvSpPr>
          <p:nvPr>
            <p:ph type="pic" sz="quarter" idx="14" hasCustomPrompt="1"/>
          </p:nvPr>
        </p:nvSpPr>
        <p:spPr>
          <a:xfrm>
            <a:off x="6516216" y="1412776"/>
            <a:ext cx="2404517" cy="4680048"/>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15" name="Text Placeholder 4"/>
          <p:cNvSpPr>
            <a:spLocks noGrp="1"/>
          </p:cNvSpPr>
          <p:nvPr>
            <p:ph type="body" sz="quarter" idx="15"/>
          </p:nvPr>
        </p:nvSpPr>
        <p:spPr>
          <a:xfrm>
            <a:off x="323850" y="1412777"/>
            <a:ext cx="6004917" cy="4680048"/>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Tree>
    <p:extLst>
      <p:ext uri="{BB962C8B-B14F-4D97-AF65-F5344CB8AC3E}">
        <p14:creationId xmlns:p14="http://schemas.microsoft.com/office/powerpoint/2010/main" xmlns="" val="3063259979"/>
      </p:ext>
    </p:extLst>
  </p:cSld>
  <p:clrMapOvr>
    <a:masterClrMapping/>
  </p:clrMapOvr>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Picture Layout 3">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smtClean="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smtClean="0">
                <a:solidFill>
                  <a:srgbClr val="998F86"/>
                </a:solidFill>
              </a:rPr>
              <a:t>Go to Insert &gt; Header &amp; Footer &gt; Enter presentation name into footer field</a:t>
            </a:r>
            <a:endParaRPr lang="en-GB" dirty="0">
              <a:solidFill>
                <a:srgbClr val="998F86"/>
              </a:solidFill>
            </a:endParaRPr>
          </a:p>
        </p:txBody>
      </p:sp>
      <p:sp>
        <p:nvSpPr>
          <p:cNvPr id="13" name="Picture Placeholder 3"/>
          <p:cNvSpPr>
            <a:spLocks noGrp="1"/>
          </p:cNvSpPr>
          <p:nvPr>
            <p:ph type="pic" sz="quarter" idx="14" hasCustomPrompt="1"/>
          </p:nvPr>
        </p:nvSpPr>
        <p:spPr>
          <a:xfrm>
            <a:off x="290287" y="1412776"/>
            <a:ext cx="3921674" cy="1872208"/>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14" name="Picture Placeholder 3"/>
          <p:cNvSpPr>
            <a:spLocks noGrp="1"/>
          </p:cNvSpPr>
          <p:nvPr>
            <p:ph type="pic" sz="quarter" idx="15" hasCustomPrompt="1"/>
          </p:nvPr>
        </p:nvSpPr>
        <p:spPr>
          <a:xfrm>
            <a:off x="4999381" y="1412776"/>
            <a:ext cx="3921674" cy="1872208"/>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15" name="Text Placeholder 4"/>
          <p:cNvSpPr>
            <a:spLocks noGrp="1"/>
          </p:cNvSpPr>
          <p:nvPr>
            <p:ph type="body" sz="quarter" idx="16"/>
          </p:nvPr>
        </p:nvSpPr>
        <p:spPr>
          <a:xfrm>
            <a:off x="323850" y="3532181"/>
            <a:ext cx="8597205" cy="2551450"/>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Tree>
    <p:extLst>
      <p:ext uri="{BB962C8B-B14F-4D97-AF65-F5344CB8AC3E}">
        <p14:creationId xmlns:p14="http://schemas.microsoft.com/office/powerpoint/2010/main" xmlns="" val="499618954"/>
      </p:ext>
    </p:extLst>
  </p:cSld>
  <p:clrMapOvr>
    <a:masterClrMapping/>
  </p:clrMapOvr>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Picture Layout 4">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smtClean="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smtClean="0">
                <a:solidFill>
                  <a:srgbClr val="998F86"/>
                </a:solidFill>
              </a:rPr>
              <a:t>Go to Insert &gt; Header &amp; Footer &gt; Enter presentation name into footer field</a:t>
            </a:r>
            <a:endParaRPr lang="en-GB" dirty="0">
              <a:solidFill>
                <a:srgbClr val="998F86"/>
              </a:solidFill>
            </a:endParaRPr>
          </a:p>
        </p:txBody>
      </p:sp>
      <p:sp>
        <p:nvSpPr>
          <p:cNvPr id="13" name="Picture Placeholder 3"/>
          <p:cNvSpPr>
            <a:spLocks noGrp="1"/>
          </p:cNvSpPr>
          <p:nvPr>
            <p:ph type="pic" sz="quarter" idx="14" hasCustomPrompt="1"/>
          </p:nvPr>
        </p:nvSpPr>
        <p:spPr>
          <a:xfrm>
            <a:off x="290287" y="3645024"/>
            <a:ext cx="3921674" cy="2304256"/>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14" name="Picture Placeholder 3"/>
          <p:cNvSpPr>
            <a:spLocks noGrp="1"/>
          </p:cNvSpPr>
          <p:nvPr>
            <p:ph type="pic" sz="quarter" idx="15" hasCustomPrompt="1"/>
          </p:nvPr>
        </p:nvSpPr>
        <p:spPr>
          <a:xfrm>
            <a:off x="4999381" y="3645024"/>
            <a:ext cx="3921674" cy="2304256"/>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15" name="Text Placeholder 4"/>
          <p:cNvSpPr>
            <a:spLocks noGrp="1"/>
          </p:cNvSpPr>
          <p:nvPr>
            <p:ph type="body" sz="quarter" idx="16"/>
          </p:nvPr>
        </p:nvSpPr>
        <p:spPr>
          <a:xfrm>
            <a:off x="323850" y="1412776"/>
            <a:ext cx="8597205" cy="2143224"/>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Tree>
    <p:extLst>
      <p:ext uri="{BB962C8B-B14F-4D97-AF65-F5344CB8AC3E}">
        <p14:creationId xmlns:p14="http://schemas.microsoft.com/office/powerpoint/2010/main" xmlns="" val="2480046849"/>
      </p:ext>
    </p:extLst>
  </p:cSld>
  <p:clrMapOvr>
    <a:masterClrMapping/>
  </p:clrMapOvr>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Picture Layout 5">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smtClean="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smtClean="0">
                <a:solidFill>
                  <a:srgbClr val="998F86"/>
                </a:solidFill>
              </a:rPr>
              <a:t>Go to Insert &gt; Header &amp; Footer &gt; Enter presentation name into footer field</a:t>
            </a:r>
            <a:endParaRPr lang="en-GB" dirty="0">
              <a:solidFill>
                <a:srgbClr val="998F86"/>
              </a:solidFill>
            </a:endParaRPr>
          </a:p>
        </p:txBody>
      </p:sp>
      <p:sp>
        <p:nvSpPr>
          <p:cNvPr id="13" name="Picture Placeholder 3"/>
          <p:cNvSpPr>
            <a:spLocks noGrp="1"/>
          </p:cNvSpPr>
          <p:nvPr>
            <p:ph type="pic" sz="quarter" idx="14" hasCustomPrompt="1"/>
          </p:nvPr>
        </p:nvSpPr>
        <p:spPr>
          <a:xfrm>
            <a:off x="290287"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17" name="Picture Placeholder 3"/>
          <p:cNvSpPr>
            <a:spLocks noGrp="1"/>
          </p:cNvSpPr>
          <p:nvPr>
            <p:ph type="pic" sz="quarter" idx="15" hasCustomPrompt="1"/>
          </p:nvPr>
        </p:nvSpPr>
        <p:spPr>
          <a:xfrm>
            <a:off x="3292907"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18" name="Picture Placeholder 3"/>
          <p:cNvSpPr>
            <a:spLocks noGrp="1"/>
          </p:cNvSpPr>
          <p:nvPr>
            <p:ph type="pic" sz="quarter" idx="16" hasCustomPrompt="1"/>
          </p:nvPr>
        </p:nvSpPr>
        <p:spPr>
          <a:xfrm>
            <a:off x="6295526"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19" name="Text Placeholder 4"/>
          <p:cNvSpPr>
            <a:spLocks noGrp="1"/>
          </p:cNvSpPr>
          <p:nvPr>
            <p:ph type="body" sz="quarter" idx="17"/>
          </p:nvPr>
        </p:nvSpPr>
        <p:spPr>
          <a:xfrm>
            <a:off x="323850" y="1412776"/>
            <a:ext cx="8597205" cy="2143224"/>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1"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Tree>
    <p:extLst>
      <p:ext uri="{BB962C8B-B14F-4D97-AF65-F5344CB8AC3E}">
        <p14:creationId xmlns:p14="http://schemas.microsoft.com/office/powerpoint/2010/main" xmlns="" val="4263787350"/>
      </p:ext>
    </p:extLst>
  </p:cSld>
  <p:clrMapOvr>
    <a:masterClrMapping/>
  </p:clrMapOvr>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Picture Layout 6">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smtClean="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2"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smtClean="0">
                <a:solidFill>
                  <a:srgbClr val="998F86"/>
                </a:solidFill>
              </a:rPr>
              <a:t>Go to Insert &gt; Header &amp; Footer &gt; Enter presentation name into footer field</a:t>
            </a:r>
            <a:endParaRPr lang="en-GB" dirty="0">
              <a:solidFill>
                <a:srgbClr val="998F86"/>
              </a:solidFill>
            </a:endParaRPr>
          </a:p>
        </p:txBody>
      </p:sp>
      <p:sp>
        <p:nvSpPr>
          <p:cNvPr id="16" name="Picture Placeholder 3"/>
          <p:cNvSpPr>
            <a:spLocks noGrp="1"/>
          </p:cNvSpPr>
          <p:nvPr>
            <p:ph type="pic" sz="quarter" idx="14" hasCustomPrompt="1"/>
          </p:nvPr>
        </p:nvSpPr>
        <p:spPr>
          <a:xfrm>
            <a:off x="290287"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17" name="Picture Placeholder 3"/>
          <p:cNvSpPr>
            <a:spLocks noGrp="1"/>
          </p:cNvSpPr>
          <p:nvPr>
            <p:ph type="pic" sz="quarter" idx="15" hasCustomPrompt="1"/>
          </p:nvPr>
        </p:nvSpPr>
        <p:spPr>
          <a:xfrm>
            <a:off x="3292907"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18" name="Picture Placeholder 3"/>
          <p:cNvSpPr>
            <a:spLocks noGrp="1"/>
          </p:cNvSpPr>
          <p:nvPr>
            <p:ph type="pic" sz="quarter" idx="16" hasCustomPrompt="1"/>
          </p:nvPr>
        </p:nvSpPr>
        <p:spPr>
          <a:xfrm>
            <a:off x="6295526"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20" name="Text Placeholder 4"/>
          <p:cNvSpPr>
            <a:spLocks noGrp="1"/>
          </p:cNvSpPr>
          <p:nvPr>
            <p:ph type="body" sz="quarter" idx="17"/>
          </p:nvPr>
        </p:nvSpPr>
        <p:spPr>
          <a:xfrm>
            <a:off x="323850" y="3703287"/>
            <a:ext cx="8597205" cy="2380344"/>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Tree>
    <p:extLst>
      <p:ext uri="{BB962C8B-B14F-4D97-AF65-F5344CB8AC3E}">
        <p14:creationId xmlns:p14="http://schemas.microsoft.com/office/powerpoint/2010/main" xmlns="" val="3527176154"/>
      </p:ext>
    </p:extLst>
  </p:cSld>
  <p:clrMapOvr>
    <a:masterClrMapping/>
  </p:clrMapOvr>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smtClean="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smtClean="0">
                <a:solidFill>
                  <a:srgbClr val="998F86"/>
                </a:solidFill>
              </a:rPr>
              <a:t>Go to Insert &gt; Header &amp; Footer &gt; Enter presentation name into footer field</a:t>
            </a:r>
            <a:endParaRPr lang="en-GB" dirty="0">
              <a:solidFill>
                <a:srgbClr val="998F86"/>
              </a:solidFill>
            </a:endParaRPr>
          </a:p>
        </p:txBody>
      </p:sp>
      <p:sp>
        <p:nvSpPr>
          <p:cNvPr id="17" name="Picture Placeholder 3"/>
          <p:cNvSpPr>
            <a:spLocks noGrp="1"/>
          </p:cNvSpPr>
          <p:nvPr>
            <p:ph type="pic" sz="quarter" idx="14" hasCustomPrompt="1"/>
          </p:nvPr>
        </p:nvSpPr>
        <p:spPr>
          <a:xfrm>
            <a:off x="323850" y="1412776"/>
            <a:ext cx="2908573" cy="1512168"/>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19" name="Picture Placeholder 3"/>
          <p:cNvSpPr>
            <a:spLocks noGrp="1"/>
          </p:cNvSpPr>
          <p:nvPr>
            <p:ph type="pic" sz="quarter" idx="15" hasCustomPrompt="1"/>
          </p:nvPr>
        </p:nvSpPr>
        <p:spPr>
          <a:xfrm>
            <a:off x="323850" y="2975180"/>
            <a:ext cx="2908573" cy="1512168"/>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20" name="Picture Placeholder 3"/>
          <p:cNvSpPr>
            <a:spLocks noGrp="1"/>
          </p:cNvSpPr>
          <p:nvPr>
            <p:ph type="pic" sz="quarter" idx="16" hasCustomPrompt="1"/>
          </p:nvPr>
        </p:nvSpPr>
        <p:spPr>
          <a:xfrm>
            <a:off x="323850" y="4537584"/>
            <a:ext cx="2908573" cy="1541098"/>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21" name="Text Placeholder 4"/>
          <p:cNvSpPr>
            <a:spLocks noGrp="1"/>
          </p:cNvSpPr>
          <p:nvPr>
            <p:ph type="body" sz="quarter" idx="17"/>
          </p:nvPr>
        </p:nvSpPr>
        <p:spPr>
          <a:xfrm>
            <a:off x="3448447" y="1412776"/>
            <a:ext cx="5472608" cy="4664677"/>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Tree>
    <p:extLst>
      <p:ext uri="{BB962C8B-B14F-4D97-AF65-F5344CB8AC3E}">
        <p14:creationId xmlns:p14="http://schemas.microsoft.com/office/powerpoint/2010/main" xmlns="" val="4031508490"/>
      </p:ext>
    </p:extLst>
  </p:cSld>
  <p:clrMapOvr>
    <a:masterClrMapping/>
  </p:clrMapOvr>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1_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smtClean="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smtClean="0">
                <a:solidFill>
                  <a:srgbClr val="998F86"/>
                </a:solidFill>
              </a:rPr>
              <a:t>Go to Insert &gt; Header &amp; Footer &gt; Enter presentation name into footer field</a:t>
            </a:r>
            <a:endParaRPr lang="en-GB" dirty="0">
              <a:solidFill>
                <a:srgbClr val="998F86"/>
              </a:solidFill>
            </a:endParaRPr>
          </a:p>
        </p:txBody>
      </p:sp>
      <p:sp>
        <p:nvSpPr>
          <p:cNvPr id="17" name="Picture Placeholder 3"/>
          <p:cNvSpPr>
            <a:spLocks noGrp="1"/>
          </p:cNvSpPr>
          <p:nvPr>
            <p:ph type="pic" sz="quarter" idx="14" hasCustomPrompt="1"/>
          </p:nvPr>
        </p:nvSpPr>
        <p:spPr>
          <a:xfrm>
            <a:off x="6012482" y="1412776"/>
            <a:ext cx="2908573" cy="1512168"/>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19" name="Picture Placeholder 3"/>
          <p:cNvSpPr>
            <a:spLocks noGrp="1"/>
          </p:cNvSpPr>
          <p:nvPr>
            <p:ph type="pic" sz="quarter" idx="15" hasCustomPrompt="1"/>
          </p:nvPr>
        </p:nvSpPr>
        <p:spPr>
          <a:xfrm>
            <a:off x="6012482" y="2976533"/>
            <a:ext cx="2908573" cy="1512168"/>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20" name="Picture Placeholder 3"/>
          <p:cNvSpPr>
            <a:spLocks noGrp="1"/>
          </p:cNvSpPr>
          <p:nvPr>
            <p:ph type="pic" sz="quarter" idx="16" hasCustomPrompt="1"/>
          </p:nvPr>
        </p:nvSpPr>
        <p:spPr>
          <a:xfrm>
            <a:off x="6012482" y="4540289"/>
            <a:ext cx="2908573" cy="1548783"/>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10" name="Text Placeholder 4"/>
          <p:cNvSpPr>
            <a:spLocks noGrp="1"/>
          </p:cNvSpPr>
          <p:nvPr>
            <p:ph type="body" sz="quarter" idx="17"/>
          </p:nvPr>
        </p:nvSpPr>
        <p:spPr>
          <a:xfrm>
            <a:off x="323850" y="1412777"/>
            <a:ext cx="5553983" cy="4665905"/>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1"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Tree>
    <p:extLst>
      <p:ext uri="{BB962C8B-B14F-4D97-AF65-F5344CB8AC3E}">
        <p14:creationId xmlns:p14="http://schemas.microsoft.com/office/powerpoint/2010/main" xmlns="" val="2903743524"/>
      </p:ext>
    </p:extLst>
  </p:cSld>
  <p:clrMapOvr>
    <a:masterClrMapping/>
  </p:clrMapOvr>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1_Back Slide &quot;Thank You&quot;">
    <p:bg>
      <p:bgPr>
        <a:solidFill>
          <a:srgbClr val="00329B"/>
        </a:solidFill>
        <a:effectLst/>
      </p:bgPr>
    </p:bg>
    <p:spTree>
      <p:nvGrpSpPr>
        <p:cNvPr id="1" name=""/>
        <p:cNvGrpSpPr/>
        <p:nvPr/>
      </p:nvGrpSpPr>
      <p:grpSpPr>
        <a:xfrm>
          <a:off x="0" y="0"/>
          <a:ext cx="0" cy="0"/>
          <a:chOff x="0" y="0"/>
          <a:chExt cx="0" cy="0"/>
        </a:xfrm>
      </p:grpSpPr>
      <p:grpSp>
        <p:nvGrpSpPr>
          <p:cNvPr id="22" name="Group 21"/>
          <p:cNvGrpSpPr/>
          <p:nvPr userDrawn="1"/>
        </p:nvGrpSpPr>
        <p:grpSpPr>
          <a:xfrm>
            <a:off x="2185076" y="1790072"/>
            <a:ext cx="4752528" cy="2880320"/>
            <a:chOff x="3635896" y="3356992"/>
            <a:chExt cx="4752528" cy="2880320"/>
          </a:xfrm>
          <a:effectLst>
            <a:outerShdw blurRad="50800" dist="38100" dir="2700000" algn="tl" rotWithShape="0">
              <a:prstClr val="black">
                <a:alpha val="40000"/>
              </a:prstClr>
            </a:outerShdw>
          </a:effectLst>
        </p:grpSpPr>
        <p:sp>
          <p:nvSpPr>
            <p:cNvPr id="2" name="Rectangle 1"/>
            <p:cNvSpPr/>
            <p:nvPr userDrawn="1"/>
          </p:nvSpPr>
          <p:spPr>
            <a:xfrm>
              <a:off x="3635896" y="3356992"/>
              <a:ext cx="4752528" cy="28803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pic>
          <p:nvPicPr>
            <p:cNvPr id="11" name="Picture 10"/>
            <p:cNvPicPr>
              <a:picLocks noChangeAspect="1"/>
            </p:cNvPicPr>
            <p:nvPr userDrawn="1">
              <p:custDataLst>
                <p:tags r:id="rId1"/>
              </p:custDataLst>
            </p:nvPr>
          </p:nvPicPr>
          <p:blipFill rotWithShape="1">
            <a:blip r:embed="rId3" cstate="print">
              <a:extLst>
                <a:ext uri="{28A0092B-C50C-407E-A947-70E740481C1C}">
                  <a14:useLocalDpi xmlns:a14="http://schemas.microsoft.com/office/drawing/2010/main" xmlns="" val="0"/>
                </a:ext>
              </a:extLst>
            </a:blip>
            <a:srcRect/>
            <a:stretch/>
          </p:blipFill>
          <p:spPr>
            <a:xfrm>
              <a:off x="4125978" y="4761028"/>
              <a:ext cx="4262446" cy="334548"/>
            </a:xfrm>
            <a:prstGeom prst="rect">
              <a:avLst/>
            </a:prstGeom>
          </p:spPr>
        </p:pic>
      </p:grpSp>
      <p:sp>
        <p:nvSpPr>
          <p:cNvPr id="12" name="Text Placeholder 5"/>
          <p:cNvSpPr>
            <a:spLocks noGrp="1"/>
          </p:cNvSpPr>
          <p:nvPr>
            <p:ph type="body" sz="quarter" idx="10" hasCustomPrompt="1"/>
          </p:nvPr>
        </p:nvSpPr>
        <p:spPr>
          <a:xfrm>
            <a:off x="2834997" y="2696461"/>
            <a:ext cx="3897243" cy="266322"/>
          </a:xfrm>
        </p:spPr>
        <p:txBody>
          <a:bodyPr lIns="36000" rIns="36000" anchor="ctr">
            <a:noAutofit/>
          </a:bodyPr>
          <a:lstStyle>
            <a:lvl1pPr>
              <a:defRPr sz="1400">
                <a:solidFill>
                  <a:schemeClr val="tx2"/>
                </a:solidFill>
              </a:defRPr>
            </a:lvl1pPr>
          </a:lstStyle>
          <a:p>
            <a:pPr lvl="0"/>
            <a:r>
              <a:rPr lang="en-US" dirty="0" smtClean="0"/>
              <a:t>Name Surname</a:t>
            </a:r>
            <a:endParaRPr lang="en-GB" dirty="0"/>
          </a:p>
        </p:txBody>
      </p:sp>
      <p:sp>
        <p:nvSpPr>
          <p:cNvPr id="13" name="Text Placeholder 5"/>
          <p:cNvSpPr>
            <a:spLocks noGrp="1"/>
          </p:cNvSpPr>
          <p:nvPr>
            <p:ph type="body" sz="quarter" idx="11" hasCustomPrompt="1"/>
          </p:nvPr>
        </p:nvSpPr>
        <p:spPr>
          <a:xfrm>
            <a:off x="2834997" y="2963910"/>
            <a:ext cx="3897243" cy="266322"/>
          </a:xfrm>
        </p:spPr>
        <p:txBody>
          <a:bodyPr lIns="36000" rIns="36000" anchor="ctr">
            <a:noAutofit/>
          </a:bodyPr>
          <a:lstStyle>
            <a:lvl1pPr>
              <a:defRPr sz="1100" b="0">
                <a:solidFill>
                  <a:schemeClr val="tx2"/>
                </a:solidFill>
              </a:defRPr>
            </a:lvl1pPr>
          </a:lstStyle>
          <a:p>
            <a:pPr lvl="0"/>
            <a:r>
              <a:rPr lang="en-US" dirty="0" smtClean="0"/>
              <a:t>Directory</a:t>
            </a:r>
            <a:endParaRPr lang="en-GB" dirty="0"/>
          </a:p>
        </p:txBody>
      </p:sp>
      <p:sp>
        <p:nvSpPr>
          <p:cNvPr id="14" name="Text Placeholder 5"/>
          <p:cNvSpPr>
            <a:spLocks noGrp="1"/>
          </p:cNvSpPr>
          <p:nvPr>
            <p:ph type="body" sz="quarter" idx="12" hasCustomPrompt="1"/>
          </p:nvPr>
        </p:nvSpPr>
        <p:spPr>
          <a:xfrm>
            <a:off x="3184680" y="3494035"/>
            <a:ext cx="1440160" cy="266322"/>
          </a:xfrm>
        </p:spPr>
        <p:txBody>
          <a:bodyPr lIns="36000" rIns="36000" anchor="ctr">
            <a:noAutofit/>
          </a:bodyPr>
          <a:lstStyle>
            <a:lvl1pPr>
              <a:defRPr sz="1100" b="0">
                <a:solidFill>
                  <a:schemeClr val="tx2"/>
                </a:solidFill>
              </a:defRPr>
            </a:lvl1pPr>
          </a:lstStyle>
          <a:p>
            <a:pPr lvl="0"/>
            <a:r>
              <a:rPr lang="en-US" dirty="0" smtClean="0"/>
              <a:t>+27 (0)21 XXX XXXX</a:t>
            </a:r>
            <a:endParaRPr lang="en-GB" dirty="0"/>
          </a:p>
        </p:txBody>
      </p:sp>
      <p:sp>
        <p:nvSpPr>
          <p:cNvPr id="15" name="Rectangle 14"/>
          <p:cNvSpPr/>
          <p:nvPr userDrawn="1"/>
        </p:nvSpPr>
        <p:spPr>
          <a:xfrm>
            <a:off x="2834997" y="3497483"/>
            <a:ext cx="402674"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dirty="0" smtClean="0">
                <a:solidFill>
                  <a:srgbClr val="003399"/>
                </a:solidFill>
              </a:rPr>
              <a:t>Tel:</a:t>
            </a:r>
            <a:endParaRPr lang="en-GB" sz="1100" b="1" dirty="0">
              <a:solidFill>
                <a:srgbClr val="003399"/>
              </a:solidFill>
            </a:endParaRPr>
          </a:p>
        </p:txBody>
      </p:sp>
      <p:sp>
        <p:nvSpPr>
          <p:cNvPr id="16" name="Text Placeholder 5"/>
          <p:cNvSpPr>
            <a:spLocks noGrp="1"/>
          </p:cNvSpPr>
          <p:nvPr>
            <p:ph type="body" sz="quarter" idx="13" hasCustomPrompt="1"/>
          </p:nvPr>
        </p:nvSpPr>
        <p:spPr>
          <a:xfrm>
            <a:off x="5130119" y="3494035"/>
            <a:ext cx="1440160" cy="266322"/>
          </a:xfrm>
        </p:spPr>
        <p:txBody>
          <a:bodyPr lIns="36000" rIns="36000" anchor="ctr">
            <a:noAutofit/>
          </a:bodyPr>
          <a:lstStyle>
            <a:lvl1pPr>
              <a:defRPr sz="1100" b="0">
                <a:solidFill>
                  <a:schemeClr val="tx2"/>
                </a:solidFill>
              </a:defRPr>
            </a:lvl1pPr>
          </a:lstStyle>
          <a:p>
            <a:pPr lvl="0"/>
            <a:r>
              <a:rPr lang="en-US" dirty="0" smtClean="0"/>
              <a:t>+27 (0)21 XXX XXXX</a:t>
            </a:r>
            <a:endParaRPr lang="en-GB" dirty="0"/>
          </a:p>
        </p:txBody>
      </p:sp>
      <p:sp>
        <p:nvSpPr>
          <p:cNvPr id="17" name="Rectangle 16"/>
          <p:cNvSpPr/>
          <p:nvPr userDrawn="1"/>
        </p:nvSpPr>
        <p:spPr>
          <a:xfrm>
            <a:off x="4780436" y="3497483"/>
            <a:ext cx="402674"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dirty="0" smtClean="0">
                <a:solidFill>
                  <a:srgbClr val="003399"/>
                </a:solidFill>
              </a:rPr>
              <a:t>Fax:</a:t>
            </a:r>
            <a:endParaRPr lang="en-GB" sz="1100" b="1" dirty="0">
              <a:solidFill>
                <a:srgbClr val="003399"/>
              </a:solidFill>
            </a:endParaRPr>
          </a:p>
        </p:txBody>
      </p:sp>
      <p:sp>
        <p:nvSpPr>
          <p:cNvPr id="18" name="Text Placeholder 5"/>
          <p:cNvSpPr>
            <a:spLocks noGrp="1"/>
          </p:cNvSpPr>
          <p:nvPr>
            <p:ph type="body" sz="quarter" idx="14" hasCustomPrompt="1"/>
          </p:nvPr>
        </p:nvSpPr>
        <p:spPr>
          <a:xfrm>
            <a:off x="2834997" y="3768568"/>
            <a:ext cx="3734059" cy="266322"/>
          </a:xfrm>
        </p:spPr>
        <p:txBody>
          <a:bodyPr lIns="36000" rIns="36000" anchor="ctr">
            <a:noAutofit/>
          </a:bodyPr>
          <a:lstStyle>
            <a:lvl1pPr>
              <a:defRPr sz="1100" b="0">
                <a:solidFill>
                  <a:schemeClr val="tx2"/>
                </a:solidFill>
              </a:defRPr>
            </a:lvl1pPr>
          </a:lstStyle>
          <a:p>
            <a:pPr lvl="0"/>
            <a:r>
              <a:rPr lang="en-US" dirty="0" smtClean="0"/>
              <a:t>Name.Surname@westerncape.gov.za</a:t>
            </a:r>
            <a:endParaRPr lang="en-GB" dirty="0"/>
          </a:p>
        </p:txBody>
      </p:sp>
      <p:sp>
        <p:nvSpPr>
          <p:cNvPr id="19" name="Rectangle 18"/>
          <p:cNvSpPr/>
          <p:nvPr userDrawn="1"/>
        </p:nvSpPr>
        <p:spPr>
          <a:xfrm>
            <a:off x="2834996" y="4043102"/>
            <a:ext cx="3734059"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dirty="0" smtClean="0">
                <a:solidFill>
                  <a:srgbClr val="003399"/>
                </a:solidFill>
              </a:rPr>
              <a:t>www.westerncape.gov.za</a:t>
            </a:r>
            <a:endParaRPr lang="en-GB" sz="1100" b="1" dirty="0">
              <a:solidFill>
                <a:srgbClr val="003399"/>
              </a:solidFill>
            </a:endParaRPr>
          </a:p>
        </p:txBody>
      </p:sp>
      <p:sp>
        <p:nvSpPr>
          <p:cNvPr id="6" name="Rectangle 5"/>
          <p:cNvSpPr/>
          <p:nvPr userDrawn="1"/>
        </p:nvSpPr>
        <p:spPr>
          <a:xfrm>
            <a:off x="295275" y="565701"/>
            <a:ext cx="2404826" cy="584775"/>
          </a:xfrm>
          <a:prstGeom prst="rect">
            <a:avLst/>
          </a:prstGeom>
        </p:spPr>
        <p:txBody>
          <a:bodyPr wrap="none">
            <a:spAutoFit/>
          </a:bodyPr>
          <a:lstStyle/>
          <a:p>
            <a:r>
              <a:rPr lang="en-US" sz="3200" dirty="0" smtClean="0">
                <a:solidFill>
                  <a:prstClr val="white"/>
                </a:solidFill>
              </a:rPr>
              <a:t>Contact Us</a:t>
            </a:r>
            <a:endParaRPr lang="en-GB" sz="2400" dirty="0">
              <a:solidFill>
                <a:prstClr val="white"/>
              </a:solidFill>
            </a:endParaRPr>
          </a:p>
        </p:txBody>
      </p:sp>
      <p:sp>
        <p:nvSpPr>
          <p:cNvPr id="24" name="Text Placeholder 5"/>
          <p:cNvSpPr>
            <a:spLocks noGrp="1"/>
          </p:cNvSpPr>
          <p:nvPr>
            <p:ph type="body" sz="quarter" idx="15" hasCustomPrompt="1"/>
          </p:nvPr>
        </p:nvSpPr>
        <p:spPr>
          <a:xfrm>
            <a:off x="2834996" y="4333520"/>
            <a:ext cx="3349330" cy="266322"/>
          </a:xfrm>
        </p:spPr>
        <p:txBody>
          <a:bodyPr lIns="36000" rIns="36000" anchor="ctr">
            <a:noAutofit/>
          </a:bodyPr>
          <a:lstStyle>
            <a:lvl1pPr>
              <a:defRPr sz="1100" b="0" baseline="0">
                <a:solidFill>
                  <a:schemeClr val="tx2"/>
                </a:solidFill>
              </a:defRPr>
            </a:lvl1pPr>
          </a:lstStyle>
          <a:p>
            <a:pPr lvl="0"/>
            <a:r>
              <a:rPr lang="en-ZA" dirty="0" smtClean="0"/>
              <a:t>Fill in your address</a:t>
            </a:r>
          </a:p>
        </p:txBody>
      </p:sp>
      <p:pic>
        <p:nvPicPr>
          <p:cNvPr id="20" name="Picture 2" descr="C:\Users\Conny\Desktop\WCG\WCG - Logo\PNG\Logos blue\Community Safety\WCG - Logo - Community Safety - Tagline - Blue.png"/>
          <p:cNvPicPr>
            <a:picLocks noChangeAspect="1" noChangeArrowheads="1"/>
          </p:cNvPicPr>
          <p:nvPr userDrawn="1"/>
        </p:nvPicPr>
        <p:blipFill>
          <a:blip r:embed="rId4" cstate="print">
            <a:extLst>
              <a:ext uri="{28A0092B-C50C-407E-A947-70E740481C1C}">
                <a14:useLocalDpi xmlns:a14="http://schemas.microsoft.com/office/drawing/2010/main" xmlns="" val="0"/>
              </a:ext>
            </a:extLst>
          </a:blip>
          <a:srcRect/>
          <a:stretch>
            <a:fillRect/>
          </a:stretch>
        </p:blipFill>
        <p:spPr bwMode="auto">
          <a:xfrm>
            <a:off x="2222909" y="1900283"/>
            <a:ext cx="2667070" cy="75203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836515153"/>
      </p:ext>
    </p:extLst>
  </p:cSld>
  <p:clrMapOvr>
    <a:masterClrMapping/>
  </p:clrMapOvr>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Back Slide &quot;Thank You&quot;">
    <p:bg>
      <p:bgPr>
        <a:solidFill>
          <a:srgbClr val="00329B"/>
        </a:solidFill>
        <a:effectLst/>
      </p:bgPr>
    </p:bg>
    <p:spTree>
      <p:nvGrpSpPr>
        <p:cNvPr id="1" name=""/>
        <p:cNvGrpSpPr/>
        <p:nvPr/>
      </p:nvGrpSpPr>
      <p:grpSpPr>
        <a:xfrm>
          <a:off x="0" y="0"/>
          <a:ext cx="0" cy="0"/>
          <a:chOff x="0" y="0"/>
          <a:chExt cx="0" cy="0"/>
        </a:xfrm>
      </p:grpSpPr>
      <p:sp>
        <p:nvSpPr>
          <p:cNvPr id="9" name="Title 1"/>
          <p:cNvSpPr txBox="1">
            <a:spLocks/>
          </p:cNvSpPr>
          <p:nvPr userDrawn="1"/>
        </p:nvSpPr>
        <p:spPr>
          <a:xfrm>
            <a:off x="1763688" y="3861048"/>
            <a:ext cx="7200800" cy="1083419"/>
          </a:xfrm>
          <a:prstGeom prst="rect">
            <a:avLst/>
          </a:prstGeom>
        </p:spPr>
        <p:txBody>
          <a:bodyPr wrap="none"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Aft>
                <a:spcPts val="2400"/>
              </a:spcAft>
            </a:pPr>
            <a:r>
              <a:rPr lang="en-US" sz="3200" dirty="0" smtClean="0">
                <a:solidFill>
                  <a:prstClr val="white"/>
                </a:solidFill>
                <a:cs typeface="Century Gothic"/>
              </a:rPr>
              <a:t>Thank you</a:t>
            </a:r>
            <a:endParaRPr lang="en-US" sz="3200" dirty="0">
              <a:solidFill>
                <a:prstClr val="white"/>
              </a:solidFill>
              <a:cs typeface="Century Gothic"/>
            </a:endParaRPr>
          </a:p>
        </p:txBody>
      </p: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a:stretch/>
        </p:blipFill>
        <p:spPr>
          <a:xfrm>
            <a:off x="0" y="3223800"/>
            <a:ext cx="9144000" cy="246743"/>
          </a:xfrm>
          <a:prstGeom prst="rect">
            <a:avLst/>
          </a:prstGeom>
        </p:spPr>
      </p:pic>
    </p:spTree>
    <p:extLst>
      <p:ext uri="{BB962C8B-B14F-4D97-AF65-F5344CB8AC3E}">
        <p14:creationId xmlns:p14="http://schemas.microsoft.com/office/powerpoint/2010/main" xmlns="" val="170521772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smtClean="0"/>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smtClean="0"/>
              <a:t>Go to Insert &gt; Header &amp; Footer &gt; Enter presentation name into footer field</a:t>
            </a:r>
            <a:endParaRPr lang="en-GB" dirty="0"/>
          </a:p>
        </p:txBody>
      </p:sp>
      <p:sp>
        <p:nvSpPr>
          <p:cNvPr id="11" name="Text Placeholder 4"/>
          <p:cNvSpPr>
            <a:spLocks noGrp="1"/>
          </p:cNvSpPr>
          <p:nvPr>
            <p:ph type="body" sz="quarter" idx="10"/>
          </p:nvPr>
        </p:nvSpPr>
        <p:spPr>
          <a:xfrm>
            <a:off x="295275" y="1412776"/>
            <a:ext cx="8597205" cy="468004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xmlns="" val="167685857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smtClean="0"/>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2"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smtClean="0"/>
              <a:t>Go to Insert &gt; Header &amp; Footer &gt; Enter presentation name into footer field</a:t>
            </a:r>
            <a:endParaRPr lang="en-GB" dirty="0"/>
          </a:p>
        </p:txBody>
      </p:sp>
      <p:sp>
        <p:nvSpPr>
          <p:cNvPr id="14" name="Text Placeholder 4"/>
          <p:cNvSpPr>
            <a:spLocks noGrp="1"/>
          </p:cNvSpPr>
          <p:nvPr>
            <p:ph type="body" sz="quarter" idx="14"/>
          </p:nvPr>
        </p:nvSpPr>
        <p:spPr>
          <a:xfrm>
            <a:off x="295275" y="1412776"/>
            <a:ext cx="4060701" cy="4680049"/>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5" name="Text Placeholder 4"/>
          <p:cNvSpPr>
            <a:spLocks noGrp="1"/>
          </p:cNvSpPr>
          <p:nvPr>
            <p:ph type="body" sz="quarter" idx="15"/>
          </p:nvPr>
        </p:nvSpPr>
        <p:spPr>
          <a:xfrm>
            <a:off x="4831779" y="1412776"/>
            <a:ext cx="4060701" cy="4680049"/>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xmlns="" val="41153291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Subtitle ">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smtClean="0"/>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smtClean="0"/>
              <a:t>Go to Insert &gt; Header &amp; Footer &gt; Enter presentation name into footer field</a:t>
            </a:r>
            <a:endParaRPr lang="en-GB" dirty="0"/>
          </a:p>
        </p:txBody>
      </p:sp>
    </p:spTree>
    <p:extLst>
      <p:ext uri="{BB962C8B-B14F-4D97-AF65-F5344CB8AC3E}">
        <p14:creationId xmlns:p14="http://schemas.microsoft.com/office/powerpoint/2010/main" xmlns="" val="108570991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5"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smtClean="0"/>
              <a:t>Source: Xxx</a:t>
            </a:r>
          </a:p>
        </p:txBody>
      </p:sp>
      <p:sp>
        <p:nvSpPr>
          <p:cNvPr id="8"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smtClean="0"/>
              <a:t>Go to Insert &gt; Header &amp; Footer &gt; Enter presentation name into footer field</a:t>
            </a:r>
            <a:endParaRPr lang="en-GB" dirty="0"/>
          </a:p>
        </p:txBody>
      </p:sp>
      <p:sp>
        <p:nvSpPr>
          <p:cNvPr id="9" name="Text Placeholder 4"/>
          <p:cNvSpPr>
            <a:spLocks noGrp="1"/>
          </p:cNvSpPr>
          <p:nvPr>
            <p:ph type="body" sz="quarter" idx="11"/>
          </p:nvPr>
        </p:nvSpPr>
        <p:spPr>
          <a:xfrm>
            <a:off x="295275" y="1196752"/>
            <a:ext cx="8597205" cy="44870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xmlns="" val="85783193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smtClean="0"/>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8"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smtClean="0"/>
              <a:t>Go to Insert &gt; Header &amp; Footer &gt; Enter presentation name into footer field</a:t>
            </a:r>
            <a:endParaRPr lang="en-GB" dirty="0"/>
          </a:p>
        </p:txBody>
      </p:sp>
      <p:sp>
        <p:nvSpPr>
          <p:cNvPr id="9"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smtClean="0"/>
              <a:t>Source: Xxx</a:t>
            </a:r>
          </a:p>
        </p:txBody>
      </p:sp>
      <p:sp>
        <p:nvSpPr>
          <p:cNvPr id="10" name="Text Placeholder 4"/>
          <p:cNvSpPr>
            <a:spLocks noGrp="1"/>
          </p:cNvSpPr>
          <p:nvPr>
            <p:ph type="body" sz="quarter" idx="12"/>
          </p:nvPr>
        </p:nvSpPr>
        <p:spPr>
          <a:xfrm>
            <a:off x="295275" y="1196752"/>
            <a:ext cx="4060701" cy="4487075"/>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4" name="Text Placeholder 4"/>
          <p:cNvSpPr>
            <a:spLocks noGrp="1"/>
          </p:cNvSpPr>
          <p:nvPr>
            <p:ph type="body" sz="quarter" idx="13"/>
          </p:nvPr>
        </p:nvSpPr>
        <p:spPr>
          <a:xfrm>
            <a:off x="4831779" y="1196752"/>
            <a:ext cx="4060701" cy="4487075"/>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xmlns="" val="410480807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vmlDrawing" Target="../drawings/vmlDrawing1.v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image" Target="../media/image2.jpe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33" Type="http://schemas.openxmlformats.org/officeDocument/2006/relationships/oleObject" Target="../embeddings/oleObject1.bin"/><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ags" Target="../tags/tag4.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tags" Target="../tags/tag7.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ags" Target="../tags/tag3.xml"/><Relationship Id="rId36" Type="http://schemas.openxmlformats.org/officeDocument/2006/relationships/image" Target="../media/image4.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ags" Target="../tags/tag6.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ags" Target="../tags/tag2.xml"/><Relationship Id="rId30" Type="http://schemas.openxmlformats.org/officeDocument/2006/relationships/tags" Target="../tags/tag5.xml"/><Relationship Id="rId35" Type="http://schemas.openxmlformats.org/officeDocument/2006/relationships/image" Target="../media/image3.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18" Type="http://schemas.openxmlformats.org/officeDocument/2006/relationships/slideLayout" Target="../slideLayouts/slideLayout42.xml"/><Relationship Id="rId26" Type="http://schemas.openxmlformats.org/officeDocument/2006/relationships/vmlDrawing" Target="../drawings/vmlDrawing2.vml"/><Relationship Id="rId3" Type="http://schemas.openxmlformats.org/officeDocument/2006/relationships/slideLayout" Target="../slideLayouts/slideLayout27.xml"/><Relationship Id="rId21" Type="http://schemas.openxmlformats.org/officeDocument/2006/relationships/slideLayout" Target="../slideLayouts/slideLayout45.xml"/><Relationship Id="rId34" Type="http://schemas.openxmlformats.org/officeDocument/2006/relationships/image" Target="../media/image2.jpeg"/><Relationship Id="rId7" Type="http://schemas.openxmlformats.org/officeDocument/2006/relationships/slideLayout" Target="../slideLayouts/slideLayout31.xml"/><Relationship Id="rId12" Type="http://schemas.openxmlformats.org/officeDocument/2006/relationships/slideLayout" Target="../slideLayouts/slideLayout36.xml"/><Relationship Id="rId17" Type="http://schemas.openxmlformats.org/officeDocument/2006/relationships/slideLayout" Target="../slideLayouts/slideLayout41.xml"/><Relationship Id="rId25" Type="http://schemas.openxmlformats.org/officeDocument/2006/relationships/theme" Target="../theme/theme2.xml"/><Relationship Id="rId33" Type="http://schemas.openxmlformats.org/officeDocument/2006/relationships/oleObject" Target="../embeddings/oleObject2.bin"/><Relationship Id="rId2" Type="http://schemas.openxmlformats.org/officeDocument/2006/relationships/slideLayout" Target="../slideLayouts/slideLayout26.xml"/><Relationship Id="rId16" Type="http://schemas.openxmlformats.org/officeDocument/2006/relationships/slideLayout" Target="../slideLayouts/slideLayout40.xml"/><Relationship Id="rId20" Type="http://schemas.openxmlformats.org/officeDocument/2006/relationships/slideLayout" Target="../slideLayouts/slideLayout44.xml"/><Relationship Id="rId29" Type="http://schemas.openxmlformats.org/officeDocument/2006/relationships/tags" Target="../tags/tag51.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24" Type="http://schemas.openxmlformats.org/officeDocument/2006/relationships/slideLayout" Target="../slideLayouts/slideLayout48.xml"/><Relationship Id="rId32" Type="http://schemas.openxmlformats.org/officeDocument/2006/relationships/tags" Target="../tags/tag54.xml"/><Relationship Id="rId5" Type="http://schemas.openxmlformats.org/officeDocument/2006/relationships/slideLayout" Target="../slideLayouts/slideLayout29.xml"/><Relationship Id="rId15" Type="http://schemas.openxmlformats.org/officeDocument/2006/relationships/slideLayout" Target="../slideLayouts/slideLayout39.xml"/><Relationship Id="rId23" Type="http://schemas.openxmlformats.org/officeDocument/2006/relationships/slideLayout" Target="../slideLayouts/slideLayout47.xml"/><Relationship Id="rId28" Type="http://schemas.openxmlformats.org/officeDocument/2006/relationships/tags" Target="../tags/tag50.xml"/><Relationship Id="rId36" Type="http://schemas.openxmlformats.org/officeDocument/2006/relationships/image" Target="../media/image4.png"/><Relationship Id="rId10" Type="http://schemas.openxmlformats.org/officeDocument/2006/relationships/slideLayout" Target="../slideLayouts/slideLayout34.xml"/><Relationship Id="rId19" Type="http://schemas.openxmlformats.org/officeDocument/2006/relationships/slideLayout" Target="../slideLayouts/slideLayout43.xml"/><Relationship Id="rId31" Type="http://schemas.openxmlformats.org/officeDocument/2006/relationships/tags" Target="../tags/tag53.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slideLayout" Target="../slideLayouts/slideLayout38.xml"/><Relationship Id="rId22" Type="http://schemas.openxmlformats.org/officeDocument/2006/relationships/slideLayout" Target="../slideLayouts/slideLayout46.xml"/><Relationship Id="rId27" Type="http://schemas.openxmlformats.org/officeDocument/2006/relationships/tags" Target="../tags/tag49.xml"/><Relationship Id="rId30" Type="http://schemas.openxmlformats.org/officeDocument/2006/relationships/tags" Target="../tags/tag52.xml"/><Relationship Id="rId35"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10" name="Object 9" hidden="1"/>
          <p:cNvGraphicFramePr>
            <a:graphicFrameLocks noChangeAspect="1"/>
          </p:cNvGraphicFramePr>
          <p:nvPr>
            <p:extLst>
              <p:ext uri="{D42A27DB-BD31-4B8C-83A1-F6EECF244321}">
                <p14:modId xmlns:p14="http://schemas.microsoft.com/office/powerpoint/2010/main" xmlns="" val="2924740968"/>
              </p:ext>
            </p:extLst>
          </p:nvPr>
        </p:nvGraphicFramePr>
        <p:xfrm>
          <a:off x="0" y="0"/>
          <a:ext cx="158750" cy="158750"/>
        </p:xfrm>
        <a:graphic>
          <a:graphicData uri="http://schemas.openxmlformats.org/presentationml/2006/ole">
            <p:oleObj spid="_x0000_s1231" name="think-cell Slide" r:id="rId33" imgW="270" imgH="270" progId="">
              <p:embed/>
            </p:oleObj>
          </a:graphicData>
        </a:graphic>
      </p:graphicFrame>
      <p:pic>
        <p:nvPicPr>
          <p:cNvPr id="9" name="Picture 8"/>
          <p:cNvPicPr>
            <a:picLocks noChangeAspect="1"/>
          </p:cNvPicPr>
          <p:nvPr>
            <p:custDataLst>
              <p:tags r:id="rId27"/>
            </p:custDataLst>
          </p:nvPr>
        </p:nvPicPr>
        <p:blipFill rotWithShape="1">
          <a:blip r:embed="rId34" cstate="print">
            <a:extLst>
              <a:ext uri="{28A0092B-C50C-407E-A947-70E740481C1C}">
                <a14:useLocalDpi xmlns:a14="http://schemas.microsoft.com/office/drawing/2010/main" xmlns="" val="0"/>
              </a:ext>
            </a:extLst>
          </a:blip>
          <a:srcRect/>
          <a:stretch/>
        </p:blipFill>
        <p:spPr>
          <a:xfrm>
            <a:off x="0" y="740232"/>
            <a:ext cx="9144000" cy="377371"/>
          </a:xfrm>
          <a:prstGeom prst="rect">
            <a:avLst/>
          </a:prstGeom>
        </p:spPr>
      </p:pic>
      <p:sp>
        <p:nvSpPr>
          <p:cNvPr id="2" name="Title Placeholder 1"/>
          <p:cNvSpPr>
            <a:spLocks noGrp="1"/>
          </p:cNvSpPr>
          <p:nvPr>
            <p:ph type="title"/>
            <p:custDataLst>
              <p:tags r:id="rId28"/>
            </p:custDataLst>
          </p:nvPr>
        </p:nvSpPr>
        <p:spPr>
          <a:xfrm>
            <a:off x="295275" y="180976"/>
            <a:ext cx="8597205" cy="559256"/>
          </a:xfrm>
          <a:prstGeom prst="rect">
            <a:avLst/>
          </a:prstGeom>
          <a:noFill/>
          <a:extLst>
            <a:ext uri="{909E8E84-426E-40DD-AFC4-6F175D3DCCD1}">
              <a14:hiddenFill xmlns:a14="http://schemas.microsoft.com/office/drawing/2010/main" xmlns="">
                <a:solidFill>
                  <a:srgbClr val="00329B"/>
                </a:solidFill>
              </a14:hiddenFill>
            </a:ext>
          </a:extLst>
        </p:spPr>
        <p:txBody>
          <a:bodyPr vert="horz" wrap="none" lIns="72000" tIns="72000" rIns="72000" bIns="72000" rtlCol="0" anchor="ctr">
            <a:normAutofit/>
          </a:bodyPr>
          <a:lstStyle/>
          <a:p>
            <a:endParaRPr lang="en-US" dirty="0" smtClean="0"/>
          </a:p>
        </p:txBody>
      </p:sp>
      <p:sp>
        <p:nvSpPr>
          <p:cNvPr id="3" name="Text Placeholder 2"/>
          <p:cNvSpPr>
            <a:spLocks noGrp="1"/>
          </p:cNvSpPr>
          <p:nvPr>
            <p:ph type="body" idx="1"/>
            <p:custDataLst>
              <p:tags r:id="rId29"/>
            </p:custDataLst>
          </p:nvPr>
        </p:nvSpPr>
        <p:spPr>
          <a:xfrm>
            <a:off x="295275" y="1196752"/>
            <a:ext cx="8597205" cy="4883466"/>
          </a:xfrm>
          <a:prstGeom prst="rect">
            <a:avLst/>
          </a:prstGeom>
        </p:spPr>
        <p:txBody>
          <a:bodyPr vert="horz" lIns="72000" tIns="72000" rIns="72000" bIns="72000" rtlCol="0">
            <a:normAutofit/>
          </a:bodyPr>
          <a:lstStyle/>
          <a:p>
            <a:pPr lvl="0"/>
            <a:r>
              <a:rPr lang="en-US" dirty="0" smtClean="0"/>
              <a:t>First Text Level</a:t>
            </a:r>
          </a:p>
          <a:p>
            <a:pPr lvl="1"/>
            <a:r>
              <a:rPr lang="en-US" dirty="0" smtClean="0"/>
              <a:t>Second</a:t>
            </a:r>
          </a:p>
          <a:p>
            <a:pPr lvl="2"/>
            <a:r>
              <a:rPr lang="en-US" dirty="0" smtClean="0"/>
              <a:t>Third</a:t>
            </a:r>
          </a:p>
          <a:p>
            <a:pPr lvl="3"/>
            <a:r>
              <a:rPr lang="en-US" dirty="0" smtClean="0"/>
              <a:t>Fourth</a:t>
            </a:r>
          </a:p>
          <a:p>
            <a:pPr lvl="4"/>
            <a:r>
              <a:rPr lang="en-US" dirty="0" smtClean="0"/>
              <a:t>Fifth</a:t>
            </a:r>
          </a:p>
        </p:txBody>
      </p:sp>
      <p:sp>
        <p:nvSpPr>
          <p:cNvPr id="6" name="Slide Number Placeholder 5"/>
          <p:cNvSpPr>
            <a:spLocks noGrp="1"/>
          </p:cNvSpPr>
          <p:nvPr>
            <p:ph type="sldNum" sz="quarter" idx="4"/>
            <p:custDataLst>
              <p:tags r:id="rId30"/>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5" name="Footer Placeholder 4"/>
          <p:cNvSpPr>
            <a:spLocks noGrp="1"/>
          </p:cNvSpPr>
          <p:nvPr>
            <p:ph type="ftr" sz="quarter" idx="3"/>
            <p:custDataLst>
              <p:tags r:id="rId31"/>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smtClean="0"/>
              <a:t>Go to Insert &gt; Header &amp; Footer &gt; Enter presentation name into footer field</a:t>
            </a:r>
            <a:endParaRPr lang="en-GB" dirty="0"/>
          </a:p>
        </p:txBody>
      </p:sp>
      <p:sp>
        <p:nvSpPr>
          <p:cNvPr id="7" name="Rectangle 6"/>
          <p:cNvSpPr>
            <a:spLocks/>
          </p:cNvSpPr>
          <p:nvPr>
            <p:custDataLst>
              <p:tags r:id="rId32"/>
            </p:custDataLst>
          </p:nvPr>
        </p:nvSpPr>
        <p:spPr>
          <a:xfrm>
            <a:off x="2060973" y="6468150"/>
            <a:ext cx="1944216" cy="230832"/>
          </a:xfrm>
          <a:prstGeom prst="rect">
            <a:avLst/>
          </a:prstGeom>
        </p:spPr>
        <p:txBody>
          <a:bodyPr vert="horz" lIns="72000" tIns="72000" rIns="0" bIns="0" rtlCol="0" anchor="b"/>
          <a:lstStyle/>
          <a:p>
            <a:pPr lvl="0"/>
            <a:r>
              <a:rPr lang="en-US" sz="800" dirty="0" smtClean="0">
                <a:solidFill>
                  <a:schemeClr val="accent3"/>
                </a:solidFill>
              </a:rPr>
              <a:t>© Western Cape Government 2012  |</a:t>
            </a:r>
            <a:endParaRPr lang="en-GB" sz="800" dirty="0">
              <a:solidFill>
                <a:schemeClr val="accent3"/>
              </a:solidFill>
            </a:endParaRPr>
          </a:p>
        </p:txBody>
      </p:sp>
      <p:pic>
        <p:nvPicPr>
          <p:cNvPr id="11" name="Picture 115" descr="C:\Users\Conny\Desktop\WCG\WCG - Logo\PNG\Logos blue\Community Safety\WCG - Logo - Community Safety - Blue.png"/>
          <p:cNvPicPr>
            <a:picLocks noChangeAspect="1" noChangeArrowheads="1"/>
          </p:cNvPicPr>
          <p:nvPr/>
        </p:nvPicPr>
        <p:blipFill>
          <a:blip r:embed="rId35" cstate="print">
            <a:extLst>
              <a:ext uri="{28A0092B-C50C-407E-A947-70E740481C1C}">
                <a14:useLocalDpi xmlns:a14="http://schemas.microsoft.com/office/drawing/2010/main" xmlns="" val="0"/>
              </a:ext>
            </a:extLst>
          </a:blip>
          <a:srcRect/>
          <a:stretch>
            <a:fillRect/>
          </a:stretch>
        </p:blipFill>
        <p:spPr bwMode="auto">
          <a:xfrm>
            <a:off x="273849" y="6149078"/>
            <a:ext cx="1109368" cy="3462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092430749"/>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88" r:id="rId3"/>
    <p:sldLayoutId id="2147483686" r:id="rId4"/>
    <p:sldLayoutId id="2147483674" r:id="rId5"/>
    <p:sldLayoutId id="2147483689" r:id="rId6"/>
    <p:sldLayoutId id="2147483685" r:id="rId7"/>
    <p:sldLayoutId id="2147483679" r:id="rId8"/>
    <p:sldLayoutId id="2147483690" r:id="rId9"/>
    <p:sldLayoutId id="2147483684" r:id="rId10"/>
    <p:sldLayoutId id="2147483680" r:id="rId11"/>
    <p:sldLayoutId id="2147483691" r:id="rId12"/>
    <p:sldLayoutId id="2147483683" r:id="rId13"/>
    <p:sldLayoutId id="2147483681" r:id="rId14"/>
    <p:sldLayoutId id="2147483692" r:id="rId15"/>
    <p:sldLayoutId id="2147483693" r:id="rId16"/>
    <p:sldLayoutId id="2147483694" r:id="rId17"/>
    <p:sldLayoutId id="2147483695" r:id="rId18"/>
    <p:sldLayoutId id="2147483696" r:id="rId19"/>
    <p:sldLayoutId id="2147483697" r:id="rId20"/>
    <p:sldLayoutId id="2147483698" r:id="rId21"/>
    <p:sldLayoutId id="2147483699" r:id="rId22"/>
    <p:sldLayoutId id="2147483682" r:id="rId23"/>
    <p:sldLayoutId id="2147483670" r:id="rId24"/>
  </p:sldLayoutIdLst>
  <p:timing>
    <p:tnLst>
      <p:par>
        <p:cTn id="1" dur="indefinite" restart="never" nodeType="tmRoot"/>
      </p:par>
    </p:tnLst>
  </p:timing>
  <p:hf hdr="0"/>
  <p:txStyles>
    <p:titleStyle>
      <a:lvl1pPr algn="l" defTabSz="914400" rtl="0" eaLnBrk="1" latinLnBrk="0" hangingPunct="1">
        <a:spcBef>
          <a:spcPct val="0"/>
        </a:spcBef>
        <a:buNone/>
        <a:defRPr sz="2400" b="1" kern="1200">
          <a:solidFill>
            <a:schemeClr val="tx2"/>
          </a:solidFill>
          <a:latin typeface="Century Gothic" pitchFamily="34" charset="0"/>
          <a:ea typeface="+mj-ea"/>
          <a:cs typeface="+mj-cs"/>
        </a:defRPr>
      </a:lvl1pPr>
    </p:titleStyle>
    <p:body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6"/>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10" name="Object 9" hidden="1"/>
          <p:cNvGraphicFramePr>
            <a:graphicFrameLocks noChangeAspect="1"/>
          </p:cNvGraphicFramePr>
          <p:nvPr>
            <p:extLst>
              <p:ext uri="{D42A27DB-BD31-4B8C-83A1-F6EECF244321}">
                <p14:modId xmlns:p14="http://schemas.microsoft.com/office/powerpoint/2010/main" xmlns="" val="37924035"/>
              </p:ext>
            </p:extLst>
          </p:nvPr>
        </p:nvGraphicFramePr>
        <p:xfrm>
          <a:off x="0" y="0"/>
          <a:ext cx="158750" cy="158750"/>
        </p:xfrm>
        <a:graphic>
          <a:graphicData uri="http://schemas.openxmlformats.org/presentationml/2006/ole">
            <p:oleObj spid="_x0000_s2120" name="think-cell Slide" r:id="rId33" imgW="270" imgH="270" progId="">
              <p:embed/>
            </p:oleObj>
          </a:graphicData>
        </a:graphic>
      </p:graphicFrame>
      <p:pic>
        <p:nvPicPr>
          <p:cNvPr id="9" name="Picture 8"/>
          <p:cNvPicPr>
            <a:picLocks noChangeAspect="1"/>
          </p:cNvPicPr>
          <p:nvPr>
            <p:custDataLst>
              <p:tags r:id="rId27"/>
            </p:custDataLst>
          </p:nvPr>
        </p:nvPicPr>
        <p:blipFill rotWithShape="1">
          <a:blip r:embed="rId34" cstate="print">
            <a:extLst>
              <a:ext uri="{28A0092B-C50C-407E-A947-70E740481C1C}">
                <a14:useLocalDpi xmlns:a14="http://schemas.microsoft.com/office/drawing/2010/main" xmlns="" val="0"/>
              </a:ext>
            </a:extLst>
          </a:blip>
          <a:srcRect/>
          <a:stretch/>
        </p:blipFill>
        <p:spPr>
          <a:xfrm>
            <a:off x="0" y="740232"/>
            <a:ext cx="9144000" cy="377371"/>
          </a:xfrm>
          <a:prstGeom prst="rect">
            <a:avLst/>
          </a:prstGeom>
        </p:spPr>
      </p:pic>
      <p:sp>
        <p:nvSpPr>
          <p:cNvPr id="2" name="Title Placeholder 1"/>
          <p:cNvSpPr>
            <a:spLocks noGrp="1"/>
          </p:cNvSpPr>
          <p:nvPr>
            <p:ph type="title"/>
            <p:custDataLst>
              <p:tags r:id="rId28"/>
            </p:custDataLst>
          </p:nvPr>
        </p:nvSpPr>
        <p:spPr>
          <a:xfrm>
            <a:off x="295275" y="180976"/>
            <a:ext cx="8597205" cy="559256"/>
          </a:xfrm>
          <a:prstGeom prst="rect">
            <a:avLst/>
          </a:prstGeom>
          <a:noFill/>
          <a:extLst>
            <a:ext uri="{909E8E84-426E-40DD-AFC4-6F175D3DCCD1}">
              <a14:hiddenFill xmlns:a14="http://schemas.microsoft.com/office/drawing/2010/main" xmlns="">
                <a:solidFill>
                  <a:srgbClr val="00329B"/>
                </a:solidFill>
              </a14:hiddenFill>
            </a:ext>
          </a:extLst>
        </p:spPr>
        <p:txBody>
          <a:bodyPr vert="horz" wrap="none" lIns="72000" tIns="72000" rIns="72000" bIns="72000" rtlCol="0" anchor="ctr">
            <a:normAutofit/>
          </a:bodyPr>
          <a:lstStyle/>
          <a:p>
            <a:endParaRPr lang="en-US" dirty="0" smtClean="0"/>
          </a:p>
        </p:txBody>
      </p:sp>
      <p:sp>
        <p:nvSpPr>
          <p:cNvPr id="3" name="Text Placeholder 2"/>
          <p:cNvSpPr>
            <a:spLocks noGrp="1"/>
          </p:cNvSpPr>
          <p:nvPr>
            <p:ph type="body" idx="1"/>
            <p:custDataLst>
              <p:tags r:id="rId29"/>
            </p:custDataLst>
          </p:nvPr>
        </p:nvSpPr>
        <p:spPr>
          <a:xfrm>
            <a:off x="295275" y="1196752"/>
            <a:ext cx="8597205" cy="4883466"/>
          </a:xfrm>
          <a:prstGeom prst="rect">
            <a:avLst/>
          </a:prstGeom>
        </p:spPr>
        <p:txBody>
          <a:bodyPr vert="horz" lIns="72000" tIns="72000" rIns="72000" bIns="72000" rtlCol="0">
            <a:normAutofit/>
          </a:bodyPr>
          <a:lstStyle/>
          <a:p>
            <a:pPr lvl="0"/>
            <a:r>
              <a:rPr lang="en-US" dirty="0" smtClean="0"/>
              <a:t>First Text Level</a:t>
            </a:r>
          </a:p>
          <a:p>
            <a:pPr lvl="1"/>
            <a:r>
              <a:rPr lang="en-US" dirty="0" smtClean="0"/>
              <a:t>Second</a:t>
            </a:r>
          </a:p>
          <a:p>
            <a:pPr lvl="2"/>
            <a:r>
              <a:rPr lang="en-US" dirty="0" smtClean="0"/>
              <a:t>Third</a:t>
            </a:r>
          </a:p>
          <a:p>
            <a:pPr lvl="3"/>
            <a:r>
              <a:rPr lang="en-US" dirty="0" smtClean="0"/>
              <a:t>Fourth</a:t>
            </a:r>
          </a:p>
          <a:p>
            <a:pPr lvl="4"/>
            <a:r>
              <a:rPr lang="en-US" dirty="0" smtClean="0"/>
              <a:t>Fifth</a:t>
            </a:r>
          </a:p>
        </p:txBody>
      </p:sp>
      <p:sp>
        <p:nvSpPr>
          <p:cNvPr id="6" name="Slide Number Placeholder 5"/>
          <p:cNvSpPr>
            <a:spLocks noGrp="1"/>
          </p:cNvSpPr>
          <p:nvPr>
            <p:ph type="sldNum" sz="quarter" idx="4"/>
            <p:custDataLst>
              <p:tags r:id="rId30"/>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5" name="Footer Placeholder 4"/>
          <p:cNvSpPr>
            <a:spLocks noGrp="1"/>
          </p:cNvSpPr>
          <p:nvPr>
            <p:ph type="ftr" sz="quarter" idx="3"/>
            <p:custDataLst>
              <p:tags r:id="rId31"/>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smtClean="0">
                <a:solidFill>
                  <a:srgbClr val="998F86"/>
                </a:solidFill>
              </a:rPr>
              <a:t>Go to Insert &gt; Header &amp; Footer &gt; Enter presentation name into footer field</a:t>
            </a:r>
            <a:endParaRPr lang="en-GB" dirty="0">
              <a:solidFill>
                <a:srgbClr val="998F86"/>
              </a:solidFill>
            </a:endParaRPr>
          </a:p>
        </p:txBody>
      </p:sp>
      <p:sp>
        <p:nvSpPr>
          <p:cNvPr id="7" name="Rectangle 6"/>
          <p:cNvSpPr>
            <a:spLocks/>
          </p:cNvSpPr>
          <p:nvPr>
            <p:custDataLst>
              <p:tags r:id="rId32"/>
            </p:custDataLst>
          </p:nvPr>
        </p:nvSpPr>
        <p:spPr>
          <a:xfrm>
            <a:off x="2060973" y="6468150"/>
            <a:ext cx="1944216" cy="230832"/>
          </a:xfrm>
          <a:prstGeom prst="rect">
            <a:avLst/>
          </a:prstGeom>
        </p:spPr>
        <p:txBody>
          <a:bodyPr vert="horz" lIns="72000" tIns="72000" rIns="0" bIns="0" rtlCol="0" anchor="b"/>
          <a:lstStyle/>
          <a:p>
            <a:r>
              <a:rPr lang="en-US" sz="800" dirty="0" smtClean="0">
                <a:solidFill>
                  <a:srgbClr val="998F86"/>
                </a:solidFill>
              </a:rPr>
              <a:t>© Western Cape Government 2012  |</a:t>
            </a:r>
            <a:endParaRPr lang="en-GB" sz="800" dirty="0">
              <a:solidFill>
                <a:srgbClr val="998F86"/>
              </a:solidFill>
            </a:endParaRPr>
          </a:p>
        </p:txBody>
      </p:sp>
      <p:pic>
        <p:nvPicPr>
          <p:cNvPr id="11" name="Picture 115" descr="C:\Users\Conny\Desktop\WCG\WCG - Logo\PNG\Logos blue\Community Safety\WCG - Logo - Community Safety - Blue.png"/>
          <p:cNvPicPr>
            <a:picLocks noChangeAspect="1" noChangeArrowheads="1"/>
          </p:cNvPicPr>
          <p:nvPr/>
        </p:nvPicPr>
        <p:blipFill>
          <a:blip r:embed="rId35" cstate="print">
            <a:extLst>
              <a:ext uri="{28A0092B-C50C-407E-A947-70E740481C1C}">
                <a14:useLocalDpi xmlns:a14="http://schemas.microsoft.com/office/drawing/2010/main" xmlns="" val="0"/>
              </a:ext>
            </a:extLst>
          </a:blip>
          <a:srcRect/>
          <a:stretch>
            <a:fillRect/>
          </a:stretch>
        </p:blipFill>
        <p:spPr bwMode="auto">
          <a:xfrm>
            <a:off x="273849" y="6149078"/>
            <a:ext cx="1109368" cy="3462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88944845"/>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 id="2147483713" r:id="rId13"/>
    <p:sldLayoutId id="2147483714" r:id="rId14"/>
    <p:sldLayoutId id="2147483715" r:id="rId15"/>
    <p:sldLayoutId id="2147483716" r:id="rId16"/>
    <p:sldLayoutId id="2147483717" r:id="rId17"/>
    <p:sldLayoutId id="2147483718" r:id="rId18"/>
    <p:sldLayoutId id="2147483719" r:id="rId19"/>
    <p:sldLayoutId id="2147483720" r:id="rId20"/>
    <p:sldLayoutId id="2147483721" r:id="rId21"/>
    <p:sldLayoutId id="2147483722" r:id="rId22"/>
    <p:sldLayoutId id="2147483723" r:id="rId23"/>
    <p:sldLayoutId id="2147483724" r:id="rId24"/>
  </p:sldLayoutIdLst>
  <p:timing>
    <p:tnLst>
      <p:par>
        <p:cTn id="1" dur="indefinite" restart="never" nodeType="tmRoot"/>
      </p:par>
    </p:tnLst>
  </p:timing>
  <p:hf hdr="0"/>
  <p:txStyles>
    <p:titleStyle>
      <a:lvl1pPr algn="l" defTabSz="914400" rtl="0" eaLnBrk="1" latinLnBrk="0" hangingPunct="1">
        <a:spcBef>
          <a:spcPct val="0"/>
        </a:spcBef>
        <a:buNone/>
        <a:defRPr sz="2400" b="1" kern="1200">
          <a:solidFill>
            <a:schemeClr val="tx2"/>
          </a:solidFill>
          <a:latin typeface="Century Gothic" pitchFamily="34" charset="0"/>
          <a:ea typeface="+mj-ea"/>
          <a:cs typeface="+mj-cs"/>
        </a:defRPr>
      </a:lvl1pPr>
    </p:titleStyle>
    <p:body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6"/>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96.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104.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105.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106.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4.xml"/><Relationship Id="rId1" Type="http://schemas.openxmlformats.org/officeDocument/2006/relationships/tags" Target="../tags/tag10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9.xml"/><Relationship Id="rId1" Type="http://schemas.openxmlformats.org/officeDocument/2006/relationships/tags" Target="../tags/tag97.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9.xml"/><Relationship Id="rId1" Type="http://schemas.openxmlformats.org/officeDocument/2006/relationships/tags" Target="../tags/tag98.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5.xml"/><Relationship Id="rId1" Type="http://schemas.openxmlformats.org/officeDocument/2006/relationships/tags" Target="../tags/tag99.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5.xml"/><Relationship Id="rId1" Type="http://schemas.openxmlformats.org/officeDocument/2006/relationships/tags" Target="../tags/tag100.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101.xml"/><Relationship Id="rId1" Type="http://schemas.openxmlformats.org/officeDocument/2006/relationships/themeOverride" Target="../theme/themeOverride1.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10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10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pPr algn="just"/>
            <a:r>
              <a:rPr lang="en-GB" dirty="0" smtClean="0"/>
              <a:t>Reporting period 2016/17 </a:t>
            </a:r>
            <a:endParaRPr lang="en-GB" dirty="0"/>
          </a:p>
        </p:txBody>
      </p:sp>
      <p:sp>
        <p:nvSpPr>
          <p:cNvPr id="6" name="Text Placeholder 5"/>
          <p:cNvSpPr>
            <a:spLocks noGrp="1"/>
          </p:cNvSpPr>
          <p:nvPr>
            <p:ph type="body" sz="quarter" idx="10"/>
          </p:nvPr>
        </p:nvSpPr>
        <p:spPr/>
        <p:txBody>
          <a:bodyPr/>
          <a:lstStyle/>
          <a:p>
            <a:r>
              <a:rPr lang="en-GB" dirty="0" smtClean="0"/>
              <a:t>Cape Town </a:t>
            </a:r>
            <a:endParaRPr lang="en-GB" dirty="0"/>
          </a:p>
        </p:txBody>
      </p:sp>
      <p:sp>
        <p:nvSpPr>
          <p:cNvPr id="8" name="Text Placeholder 7"/>
          <p:cNvSpPr>
            <a:spLocks noGrp="1"/>
          </p:cNvSpPr>
          <p:nvPr>
            <p:ph type="body" sz="quarter" idx="11"/>
          </p:nvPr>
        </p:nvSpPr>
        <p:spPr/>
        <p:txBody>
          <a:bodyPr/>
          <a:lstStyle/>
          <a:p>
            <a:r>
              <a:rPr lang="en-GB" dirty="0" smtClean="0"/>
              <a:t>Yashina Pillay</a:t>
            </a:r>
            <a:endParaRPr lang="en-GB" dirty="0"/>
          </a:p>
        </p:txBody>
      </p:sp>
      <p:sp>
        <p:nvSpPr>
          <p:cNvPr id="11" name="Title 10"/>
          <p:cNvSpPr>
            <a:spLocks noGrp="1"/>
          </p:cNvSpPr>
          <p:nvPr>
            <p:ph type="ctrTitle"/>
          </p:nvPr>
        </p:nvSpPr>
        <p:spPr/>
        <p:txBody>
          <a:bodyPr/>
          <a:lstStyle/>
          <a:p>
            <a:pPr algn="just"/>
            <a:r>
              <a:rPr lang="en-GB" dirty="0" smtClean="0"/>
              <a:t>PORTFOLIO COMMITTEE ON POLICE</a:t>
            </a:r>
            <a:br>
              <a:rPr lang="en-GB" dirty="0" smtClean="0"/>
            </a:br>
            <a:r>
              <a:rPr lang="en-GB" dirty="0" smtClean="0"/>
              <a:t>Implementation of the domestic violence  act</a:t>
            </a:r>
            <a:endParaRPr lang="en-GB" dirty="0"/>
          </a:p>
        </p:txBody>
      </p:sp>
      <p:sp>
        <p:nvSpPr>
          <p:cNvPr id="13" name="Date Placeholder 12"/>
          <p:cNvSpPr>
            <a:spLocks noGrp="1"/>
          </p:cNvSpPr>
          <p:nvPr>
            <p:ph type="dt" sz="half" idx="2"/>
          </p:nvPr>
        </p:nvSpPr>
        <p:spPr>
          <a:xfrm>
            <a:off x="7380312" y="6093296"/>
            <a:ext cx="1512168" cy="365125"/>
          </a:xfrm>
        </p:spPr>
        <p:txBody>
          <a:bodyPr/>
          <a:lstStyle/>
          <a:p>
            <a:pPr algn="l"/>
            <a:r>
              <a:rPr lang="en-GB" dirty="0" smtClean="0"/>
              <a:t>6 September 2017</a:t>
            </a:r>
            <a:endParaRPr lang="en-GB" dirty="0"/>
          </a:p>
        </p:txBody>
      </p:sp>
    </p:spTree>
    <p:custDataLst>
      <p:tags r:id="rId1"/>
    </p:custDataLst>
    <p:extLst>
      <p:ext uri="{BB962C8B-B14F-4D97-AF65-F5344CB8AC3E}">
        <p14:creationId xmlns:p14="http://schemas.microsoft.com/office/powerpoint/2010/main" xmlns="" val="18750783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smtClean="0"/>
              <a:t>FINDINGS AND RECOMMENDATIONS</a:t>
            </a:r>
            <a:endParaRPr lang="en-GB" dirty="0"/>
          </a:p>
        </p:txBody>
      </p:sp>
      <p:sp>
        <p:nvSpPr>
          <p:cNvPr id="8" name="Text Placeholder 7"/>
          <p:cNvSpPr>
            <a:spLocks noGrp="1"/>
          </p:cNvSpPr>
          <p:nvPr>
            <p:ph type="body" sz="quarter" idx="13"/>
          </p:nvPr>
        </p:nvSpPr>
        <p:spPr/>
        <p:txBody>
          <a:bodyPr/>
          <a:lstStyle/>
          <a:p>
            <a:r>
              <a:rPr lang="en-GB" i="0" dirty="0" smtClean="0"/>
              <a:t>DVA </a:t>
            </a:r>
            <a:r>
              <a:rPr lang="en-GB" i="0" dirty="0"/>
              <a:t>I</a:t>
            </a:r>
            <a:r>
              <a:rPr lang="en-GB" i="0" dirty="0" smtClean="0"/>
              <a:t>mplementation </a:t>
            </a:r>
            <a:r>
              <a:rPr lang="en-GB" i="0" dirty="0"/>
              <a:t>C</a:t>
            </a:r>
            <a:r>
              <a:rPr lang="en-GB" i="0" dirty="0" smtClean="0"/>
              <a:t>hallenges</a:t>
            </a:r>
            <a:endParaRPr lang="en-GB" i="0" dirty="0"/>
          </a:p>
        </p:txBody>
      </p:sp>
      <p:sp>
        <p:nvSpPr>
          <p:cNvPr id="9" name="Text Placeholder 8"/>
          <p:cNvSpPr>
            <a:spLocks noGrp="1"/>
          </p:cNvSpPr>
          <p:nvPr>
            <p:ph type="body" sz="quarter" idx="14"/>
          </p:nvPr>
        </p:nvSpPr>
        <p:spPr>
          <a:xfrm>
            <a:off x="323528" y="1412776"/>
            <a:ext cx="4032448" cy="4680049"/>
          </a:xfrm>
        </p:spPr>
        <p:txBody>
          <a:bodyPr>
            <a:normAutofit/>
          </a:bodyPr>
          <a:lstStyle/>
          <a:p>
            <a:endParaRPr lang="en-GB" dirty="0" smtClean="0"/>
          </a:p>
          <a:p>
            <a:endParaRPr lang="en-GB" dirty="0"/>
          </a:p>
          <a:p>
            <a:endParaRPr lang="en-GB" dirty="0"/>
          </a:p>
          <a:p>
            <a:endParaRPr lang="en-GB" dirty="0" smtClean="0"/>
          </a:p>
          <a:p>
            <a:endParaRPr lang="en-GB" dirty="0"/>
          </a:p>
        </p:txBody>
      </p:sp>
      <p:sp>
        <p:nvSpPr>
          <p:cNvPr id="11" name="Footer Placeholder 10"/>
          <p:cNvSpPr>
            <a:spLocks noGrp="1"/>
          </p:cNvSpPr>
          <p:nvPr>
            <p:ph type="ftr" sz="quarter" idx="3"/>
          </p:nvPr>
        </p:nvSpPr>
        <p:spPr/>
        <p:txBody>
          <a:bodyPr/>
          <a:lstStyle/>
          <a:p>
            <a:r>
              <a:rPr lang="en-GB" dirty="0">
                <a:solidFill>
                  <a:srgbClr val="998F86"/>
                </a:solidFill>
              </a:rPr>
              <a:t>DVA Implementation 2016/17</a:t>
            </a:r>
          </a:p>
        </p:txBody>
      </p:sp>
      <p:sp>
        <p:nvSpPr>
          <p:cNvPr id="12" name="Slide Number Placeholder 11"/>
          <p:cNvSpPr>
            <a:spLocks noGrp="1"/>
          </p:cNvSpPr>
          <p:nvPr>
            <p:ph type="sldNum" sz="quarter" idx="4"/>
          </p:nvPr>
        </p:nvSpPr>
        <p:spPr/>
        <p:txBody>
          <a:bodyPr/>
          <a:lstStyle/>
          <a:p>
            <a:fld id="{8406839F-D7A4-4E5D-B93D-768AD4D1DB36}" type="slidenum">
              <a:rPr lang="en-ZA" smtClean="0"/>
              <a:pPr/>
              <a:t>10</a:t>
            </a:fld>
            <a:endParaRPr lang="en-ZA" dirty="0"/>
          </a:p>
        </p:txBody>
      </p:sp>
      <p:graphicFrame>
        <p:nvGraphicFramePr>
          <p:cNvPr id="2" name="Table 1"/>
          <p:cNvGraphicFramePr>
            <a:graphicFrameLocks noGrp="1"/>
          </p:cNvGraphicFramePr>
          <p:nvPr>
            <p:extLst>
              <p:ext uri="{D42A27DB-BD31-4B8C-83A1-F6EECF244321}">
                <p14:modId xmlns:p14="http://schemas.microsoft.com/office/powerpoint/2010/main" xmlns="" val="3353099395"/>
              </p:ext>
            </p:extLst>
          </p:nvPr>
        </p:nvGraphicFramePr>
        <p:xfrm>
          <a:off x="295274" y="1397001"/>
          <a:ext cx="8597206" cy="4624287"/>
        </p:xfrm>
        <a:graphic>
          <a:graphicData uri="http://schemas.openxmlformats.org/drawingml/2006/table">
            <a:tbl>
              <a:tblPr firstRow="1" bandRow="1">
                <a:tableStyleId>{5C22544A-7EE6-4342-B048-85BDC9FD1C3A}</a:tableStyleId>
              </a:tblPr>
              <a:tblGrid>
                <a:gridCol w="3268614"/>
                <a:gridCol w="5328592"/>
              </a:tblGrid>
              <a:tr h="343045">
                <a:tc>
                  <a:txBody>
                    <a:bodyPr/>
                    <a:lstStyle/>
                    <a:p>
                      <a:r>
                        <a:rPr lang="en-ZA" dirty="0" smtClean="0"/>
                        <a:t>Findings</a:t>
                      </a:r>
                      <a:endParaRPr lang="en-ZA" dirty="0"/>
                    </a:p>
                  </a:txBody>
                  <a:tcPr/>
                </a:tc>
                <a:tc>
                  <a:txBody>
                    <a:bodyPr/>
                    <a:lstStyle/>
                    <a:p>
                      <a:r>
                        <a:rPr lang="en-ZA" dirty="0" smtClean="0"/>
                        <a:t>Recommendation by DOCS</a:t>
                      </a:r>
                      <a:endParaRPr lang="en-ZA" dirty="0"/>
                    </a:p>
                  </a:txBody>
                  <a:tcPr/>
                </a:tc>
              </a:tr>
              <a:tr h="1074055">
                <a:tc>
                  <a:txBody>
                    <a:bodyPr/>
                    <a:lstStyle/>
                    <a:p>
                      <a:pPr marL="0" indent="0">
                        <a:buFont typeface="Arial" panose="020B0604020202020204" pitchFamily="34" charset="0"/>
                        <a:buNone/>
                      </a:pPr>
                      <a:r>
                        <a:rPr lang="en-GB" dirty="0" smtClean="0"/>
                        <a:t>SAPS HR</a:t>
                      </a:r>
                      <a:r>
                        <a:rPr lang="en-GB" baseline="0" dirty="0" smtClean="0"/>
                        <a:t> Allocation S</a:t>
                      </a:r>
                      <a:r>
                        <a:rPr lang="en-GB" dirty="0" smtClean="0"/>
                        <a:t>ystem does</a:t>
                      </a:r>
                      <a:r>
                        <a:rPr lang="en-GB" baseline="0" dirty="0" smtClean="0"/>
                        <a:t> not make provision for a DVA Co-ordinator</a:t>
                      </a:r>
                      <a:r>
                        <a:rPr lang="en-GB" dirty="0" smtClean="0"/>
                        <a:t> (specific reference</a:t>
                      </a:r>
                      <a:r>
                        <a:rPr lang="en-GB" baseline="0" dirty="0" smtClean="0"/>
                        <a:t> </a:t>
                      </a:r>
                      <a:r>
                        <a:rPr lang="en-GB" dirty="0" smtClean="0"/>
                        <a:t>to fixed  </a:t>
                      </a:r>
                    </a:p>
                    <a:p>
                      <a:pPr marL="0" indent="0">
                        <a:buFont typeface="Arial" panose="020B0604020202020204" pitchFamily="34" charset="0"/>
                        <a:buNone/>
                      </a:pPr>
                      <a:r>
                        <a:rPr lang="en-GB" dirty="0" smtClean="0"/>
                        <a:t> establishment)</a:t>
                      </a:r>
                      <a:endParaRPr lang="en-GB" sz="1800" dirty="0" smtClean="0"/>
                    </a:p>
                  </a:txBody>
                  <a:tcPr/>
                </a:tc>
                <a:tc>
                  <a:txBody>
                    <a:bodyPr/>
                    <a:lstStyle/>
                    <a:p>
                      <a:pPr marL="0" indent="0" algn="just">
                        <a:buFont typeface="Arial" panose="020B0604020202020204" pitchFamily="34" charset="0"/>
                        <a:buNone/>
                      </a:pPr>
                      <a:r>
                        <a:rPr lang="en-GB" dirty="0" smtClean="0"/>
                        <a:t>SAPS Fixed Establishment should</a:t>
                      </a:r>
                      <a:r>
                        <a:rPr lang="en-GB" baseline="0" dirty="0" smtClean="0"/>
                        <a:t> </a:t>
                      </a:r>
                      <a:r>
                        <a:rPr lang="en-GB" dirty="0" smtClean="0"/>
                        <a:t>make provision for the post of a DVA Co-ordinator</a:t>
                      </a:r>
                      <a:endParaRPr lang="en-GB" sz="1800" dirty="0" smtClean="0"/>
                    </a:p>
                    <a:p>
                      <a:pPr algn="just">
                        <a:lnSpc>
                          <a:spcPct val="100000"/>
                        </a:lnSpc>
                      </a:pPr>
                      <a:endParaRPr lang="en-ZA" sz="1800" dirty="0"/>
                    </a:p>
                  </a:txBody>
                  <a:tcPr/>
                </a:tc>
              </a:tr>
              <a:tr h="821830">
                <a:tc>
                  <a:txBody>
                    <a:bodyPr/>
                    <a:lstStyle/>
                    <a:p>
                      <a:pPr marL="0" indent="0">
                        <a:buFont typeface="Arial" panose="020B0604020202020204" pitchFamily="34" charset="0"/>
                        <a:buNone/>
                      </a:pPr>
                      <a:r>
                        <a:rPr lang="en-GB" dirty="0" smtClean="0"/>
                        <a:t>The SAPS 508 Register is not utilised at all stations</a:t>
                      </a:r>
                      <a:endParaRPr lang="en-ZA" sz="1800" dirty="0"/>
                    </a:p>
                  </a:txBody>
                  <a:tcPr/>
                </a:tc>
                <a:tc>
                  <a:txBody>
                    <a:bodyPr/>
                    <a:lstStyle/>
                    <a:p>
                      <a:pPr marL="0" marR="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dirty="0" smtClean="0"/>
                        <a:t>The SAPS 508 Register must</a:t>
                      </a:r>
                      <a:r>
                        <a:rPr lang="en-GB" baseline="0" dirty="0" smtClean="0"/>
                        <a:t> be utilised</a:t>
                      </a:r>
                      <a:r>
                        <a:rPr lang="en-GB" dirty="0" smtClean="0"/>
                        <a:t> at all stations</a:t>
                      </a:r>
                      <a:endParaRPr lang="en-ZA" sz="1800" dirty="0"/>
                    </a:p>
                  </a:txBody>
                  <a:tcPr/>
                </a:tc>
              </a:tr>
              <a:tr h="1973657">
                <a:tc>
                  <a:txBody>
                    <a:bodyPr/>
                    <a:lstStyle/>
                    <a:p>
                      <a:pPr marL="0" indent="0">
                        <a:buFont typeface="Arial" panose="020B0604020202020204" pitchFamily="34" charset="0"/>
                        <a:buNone/>
                      </a:pPr>
                      <a:r>
                        <a:rPr lang="en-GB" dirty="0" smtClean="0"/>
                        <a:t>Training of SAPS personnel at police station level is </a:t>
                      </a:r>
                      <a:r>
                        <a:rPr lang="en-GB" baseline="0" dirty="0" smtClean="0"/>
                        <a:t>limited</a:t>
                      </a:r>
                      <a:r>
                        <a:rPr lang="en-GB" dirty="0" smtClean="0"/>
                        <a:t>	</a:t>
                      </a:r>
                      <a:endParaRPr lang="en-ZA"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GB" dirty="0" smtClean="0"/>
                        <a:t>Limited</a:t>
                      </a:r>
                      <a:r>
                        <a:rPr lang="en-GB" baseline="0" dirty="0" smtClean="0"/>
                        <a:t> training opportunities available for attendance of </a:t>
                      </a:r>
                      <a:r>
                        <a:rPr lang="en-GB" dirty="0" smtClean="0"/>
                        <a:t>5-day DVA course.</a:t>
                      </a:r>
                      <a:r>
                        <a:rPr lang="en-GB" baseline="0" dirty="0" smtClean="0"/>
                        <a:t> Only 7 DVA courses were offered during the 2016 calendar year in the Province.</a:t>
                      </a:r>
                      <a:r>
                        <a:rPr lang="en-GB" dirty="0" smtClean="0"/>
                        <a:t> There is a need for structured in-service training to take place at station Level </a:t>
                      </a:r>
                      <a:endParaRPr lang="en-ZA" dirty="0"/>
                    </a:p>
                  </a:txBody>
                  <a:tcPr/>
                </a:tc>
              </a:tr>
            </a:tbl>
          </a:graphicData>
        </a:graphic>
      </p:graphicFrame>
    </p:spTree>
    <p:custDataLst>
      <p:tags r:id="rId1"/>
    </p:custDataLst>
    <p:extLst>
      <p:ext uri="{BB962C8B-B14F-4D97-AF65-F5344CB8AC3E}">
        <p14:creationId xmlns:p14="http://schemas.microsoft.com/office/powerpoint/2010/main" xmlns="" val="8546518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smtClean="0"/>
              <a:t>FINDINGS AND RECOMMENDATIONS</a:t>
            </a:r>
            <a:endParaRPr lang="en-GB" dirty="0"/>
          </a:p>
        </p:txBody>
      </p:sp>
      <p:sp>
        <p:nvSpPr>
          <p:cNvPr id="8" name="Text Placeholder 7"/>
          <p:cNvSpPr>
            <a:spLocks noGrp="1"/>
          </p:cNvSpPr>
          <p:nvPr>
            <p:ph type="body" sz="quarter" idx="13"/>
          </p:nvPr>
        </p:nvSpPr>
        <p:spPr/>
        <p:txBody>
          <a:bodyPr/>
          <a:lstStyle/>
          <a:p>
            <a:r>
              <a:rPr lang="en-GB" i="0" dirty="0" smtClean="0"/>
              <a:t>DVA </a:t>
            </a:r>
            <a:r>
              <a:rPr lang="en-GB" i="0" dirty="0"/>
              <a:t>I</a:t>
            </a:r>
            <a:r>
              <a:rPr lang="en-GB" i="0" dirty="0" smtClean="0"/>
              <a:t>mplementation </a:t>
            </a:r>
            <a:r>
              <a:rPr lang="en-GB" i="0" dirty="0"/>
              <a:t>C</a:t>
            </a:r>
            <a:r>
              <a:rPr lang="en-GB" i="0" dirty="0" smtClean="0"/>
              <a:t>hallenges</a:t>
            </a:r>
            <a:endParaRPr lang="en-GB" i="0" dirty="0"/>
          </a:p>
        </p:txBody>
      </p:sp>
      <p:sp>
        <p:nvSpPr>
          <p:cNvPr id="9" name="Text Placeholder 8"/>
          <p:cNvSpPr>
            <a:spLocks noGrp="1"/>
          </p:cNvSpPr>
          <p:nvPr>
            <p:ph type="body" sz="quarter" idx="14"/>
          </p:nvPr>
        </p:nvSpPr>
        <p:spPr>
          <a:xfrm>
            <a:off x="323528" y="1412776"/>
            <a:ext cx="4032448" cy="4680049"/>
          </a:xfrm>
        </p:spPr>
        <p:txBody>
          <a:bodyPr>
            <a:normAutofit/>
          </a:bodyPr>
          <a:lstStyle/>
          <a:p>
            <a:endParaRPr lang="en-GB" dirty="0" smtClean="0"/>
          </a:p>
          <a:p>
            <a:endParaRPr lang="en-GB" dirty="0"/>
          </a:p>
          <a:p>
            <a:endParaRPr lang="en-GB" dirty="0"/>
          </a:p>
          <a:p>
            <a:endParaRPr lang="en-GB" dirty="0" smtClean="0"/>
          </a:p>
          <a:p>
            <a:endParaRPr lang="en-GB" dirty="0"/>
          </a:p>
        </p:txBody>
      </p:sp>
      <p:sp>
        <p:nvSpPr>
          <p:cNvPr id="11" name="Footer Placeholder 10"/>
          <p:cNvSpPr>
            <a:spLocks noGrp="1"/>
          </p:cNvSpPr>
          <p:nvPr>
            <p:ph type="ftr" sz="quarter" idx="3"/>
          </p:nvPr>
        </p:nvSpPr>
        <p:spPr/>
        <p:txBody>
          <a:bodyPr/>
          <a:lstStyle/>
          <a:p>
            <a:r>
              <a:rPr lang="en-GB" dirty="0">
                <a:solidFill>
                  <a:srgbClr val="998F86"/>
                </a:solidFill>
              </a:rPr>
              <a:t>DVA Implementation 2016/17</a:t>
            </a:r>
          </a:p>
        </p:txBody>
      </p:sp>
      <p:sp>
        <p:nvSpPr>
          <p:cNvPr id="12" name="Slide Number Placeholder 11"/>
          <p:cNvSpPr>
            <a:spLocks noGrp="1"/>
          </p:cNvSpPr>
          <p:nvPr>
            <p:ph type="sldNum" sz="quarter" idx="4"/>
          </p:nvPr>
        </p:nvSpPr>
        <p:spPr/>
        <p:txBody>
          <a:bodyPr/>
          <a:lstStyle/>
          <a:p>
            <a:fld id="{8406839F-D7A4-4E5D-B93D-768AD4D1DB36}" type="slidenum">
              <a:rPr lang="en-ZA" smtClean="0"/>
              <a:pPr/>
              <a:t>11</a:t>
            </a:fld>
            <a:endParaRPr lang="en-ZA" dirty="0"/>
          </a:p>
        </p:txBody>
      </p:sp>
      <p:graphicFrame>
        <p:nvGraphicFramePr>
          <p:cNvPr id="2" name="Table 1"/>
          <p:cNvGraphicFramePr>
            <a:graphicFrameLocks noGrp="1"/>
          </p:cNvGraphicFramePr>
          <p:nvPr>
            <p:extLst>
              <p:ext uri="{D42A27DB-BD31-4B8C-83A1-F6EECF244321}">
                <p14:modId xmlns:p14="http://schemas.microsoft.com/office/powerpoint/2010/main" xmlns="" val="2910577378"/>
              </p:ext>
            </p:extLst>
          </p:nvPr>
        </p:nvGraphicFramePr>
        <p:xfrm>
          <a:off x="251520" y="1340768"/>
          <a:ext cx="8597206" cy="4754880"/>
        </p:xfrm>
        <a:graphic>
          <a:graphicData uri="http://schemas.openxmlformats.org/drawingml/2006/table">
            <a:tbl>
              <a:tblPr firstRow="1" bandRow="1">
                <a:tableStyleId>{5C22544A-7EE6-4342-B048-85BDC9FD1C3A}</a:tableStyleId>
              </a:tblPr>
              <a:tblGrid>
                <a:gridCol w="3124598"/>
                <a:gridCol w="5472608"/>
              </a:tblGrid>
              <a:tr h="350012">
                <a:tc>
                  <a:txBody>
                    <a:bodyPr/>
                    <a:lstStyle/>
                    <a:p>
                      <a:r>
                        <a:rPr lang="en-ZA" dirty="0" smtClean="0"/>
                        <a:t>Findings</a:t>
                      </a:r>
                      <a:endParaRPr lang="en-ZA" dirty="0"/>
                    </a:p>
                  </a:txBody>
                  <a:tcPr/>
                </a:tc>
                <a:tc>
                  <a:txBody>
                    <a:bodyPr/>
                    <a:lstStyle/>
                    <a:p>
                      <a:r>
                        <a:rPr lang="en-ZA" dirty="0" smtClean="0"/>
                        <a:t>Recommendation by DOCS</a:t>
                      </a:r>
                      <a:endParaRPr lang="en-ZA" dirty="0"/>
                    </a:p>
                  </a:txBody>
                  <a:tcPr/>
                </a:tc>
              </a:tr>
              <a:tr h="1522223">
                <a:tc>
                  <a:txBody>
                    <a:bodyPr/>
                    <a:lstStyle/>
                    <a:p>
                      <a:pPr marL="0" indent="0">
                        <a:buFont typeface="Arial" panose="020B0604020202020204" pitchFamily="34" charset="0"/>
                        <a:buNone/>
                      </a:pPr>
                      <a:r>
                        <a:rPr lang="en-GB" dirty="0" smtClean="0"/>
                        <a:t>The scoring system of the CSPS Version 5 DVA Monitoring  tool</a:t>
                      </a:r>
                      <a:r>
                        <a:rPr lang="en-GB" baseline="0" dirty="0" smtClean="0"/>
                        <a:t> is not always correctly interpreted </a:t>
                      </a:r>
                      <a:endParaRPr lang="en-GB" dirty="0" smtClean="0"/>
                    </a:p>
                    <a:p>
                      <a:r>
                        <a:rPr lang="en-GB" dirty="0" smtClean="0"/>
                        <a:t>	</a:t>
                      </a:r>
                      <a:endParaRPr lang="en-GB" sz="1800" dirty="0" smtClean="0"/>
                    </a:p>
                  </a:txBody>
                  <a:tcPr/>
                </a:tc>
                <a:tc>
                  <a:txBody>
                    <a:bodyPr/>
                    <a:lstStyle/>
                    <a:p>
                      <a:pPr algn="just"/>
                      <a:r>
                        <a:rPr lang="en-GB" dirty="0" smtClean="0"/>
                        <a:t>The scoring of the tool needs to be interpreted</a:t>
                      </a:r>
                      <a:r>
                        <a:rPr lang="en-GB" baseline="0" dirty="0" smtClean="0"/>
                        <a:t> correctly e.g. Strand Police Station scored 90.2%  which may be understood as being excellent performance, however any score under 100% indicates a level of non compliance</a:t>
                      </a:r>
                      <a:endParaRPr lang="en-ZA" sz="1800" b="1" dirty="0"/>
                    </a:p>
                  </a:txBody>
                  <a:tcPr/>
                </a:tc>
              </a:tr>
              <a:tr h="1297031">
                <a:tc>
                  <a:txBody>
                    <a:bodyPr/>
                    <a:lstStyle/>
                    <a:p>
                      <a:pPr marL="0" indent="0">
                        <a:buFont typeface="Arial" panose="020B0604020202020204" pitchFamily="34" charset="0"/>
                        <a:buNone/>
                      </a:pPr>
                      <a:r>
                        <a:rPr lang="en-GB" dirty="0" smtClean="0"/>
                        <a:t>Disjuncture between DVA non-compliance figures and recording in the SAPS Discipline Register</a:t>
                      </a:r>
                      <a:endParaRPr lang="en-ZA" sz="1800" dirty="0"/>
                    </a:p>
                  </a:txBody>
                  <a:tcPr/>
                </a:tc>
                <a:tc>
                  <a:txBody>
                    <a:bodyPr/>
                    <a:lstStyle/>
                    <a:p>
                      <a:pPr marL="0" indent="0" algn="just">
                        <a:buFont typeface="Arial" panose="020B0604020202020204" pitchFamily="34" charset="0"/>
                        <a:buNone/>
                      </a:pPr>
                      <a:r>
                        <a:rPr lang="en-GB" dirty="0" smtClean="0"/>
                        <a:t>There should be proper alignment between figures provided by the DVA</a:t>
                      </a:r>
                      <a:r>
                        <a:rPr lang="en-GB" baseline="0" dirty="0" smtClean="0"/>
                        <a:t> Co</a:t>
                      </a:r>
                      <a:r>
                        <a:rPr lang="en-GB" dirty="0" smtClean="0"/>
                        <a:t>-ordinator and information reflected in the SAPS Discipline Register on DVA non-compliance at</a:t>
                      </a:r>
                      <a:r>
                        <a:rPr lang="en-GB" baseline="0" dirty="0" smtClean="0"/>
                        <a:t> station level</a:t>
                      </a:r>
                      <a:endParaRPr lang="en-ZA" sz="1800" dirty="0"/>
                    </a:p>
                  </a:txBody>
                  <a:tcPr/>
                </a:tc>
              </a:tr>
              <a:tr h="1020699">
                <a:tc>
                  <a:txBody>
                    <a:bodyPr/>
                    <a:lstStyle/>
                    <a:p>
                      <a:pPr marL="0" indent="0">
                        <a:buFont typeface="Arial" panose="020B0604020202020204" pitchFamily="34" charset="0"/>
                        <a:buNone/>
                      </a:pPr>
                      <a:r>
                        <a:rPr lang="en-GB" dirty="0" smtClean="0"/>
                        <a:t>SAPS reporting system for DVA incidents  also include protection order activities</a:t>
                      </a:r>
                      <a:endParaRPr lang="en-ZA" dirty="0"/>
                    </a:p>
                  </a:txBody>
                  <a:tcPr/>
                </a:tc>
                <a:tc>
                  <a:txBody>
                    <a:bodyPr/>
                    <a:lstStyle/>
                    <a:p>
                      <a:pPr algn="just"/>
                      <a:r>
                        <a:rPr lang="en-GB" dirty="0" smtClean="0"/>
                        <a:t>The SAPS DVA</a:t>
                      </a:r>
                      <a:r>
                        <a:rPr lang="en-GB" baseline="0" dirty="0" smtClean="0"/>
                        <a:t> Performance Management </a:t>
                      </a:r>
                      <a:r>
                        <a:rPr lang="en-GB" dirty="0" smtClean="0"/>
                        <a:t>system  should have the capability  to indicate the number of DVA incidents separately per</a:t>
                      </a:r>
                      <a:r>
                        <a:rPr lang="en-GB" baseline="0" dirty="0" smtClean="0"/>
                        <a:t> station</a:t>
                      </a:r>
                      <a:endParaRPr lang="en-ZA" dirty="0"/>
                    </a:p>
                  </a:txBody>
                  <a:tcPr/>
                </a:tc>
              </a:tr>
            </a:tbl>
          </a:graphicData>
        </a:graphic>
      </p:graphicFrame>
    </p:spTree>
    <p:custDataLst>
      <p:tags r:id="rId1"/>
    </p:custDataLst>
    <p:extLst>
      <p:ext uri="{BB962C8B-B14F-4D97-AF65-F5344CB8AC3E}">
        <p14:creationId xmlns:p14="http://schemas.microsoft.com/office/powerpoint/2010/main" xmlns="" val="17407682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smtClean="0"/>
              <a:t>WAY FORWARD</a:t>
            </a:r>
            <a:endParaRPr lang="en-GB" dirty="0"/>
          </a:p>
        </p:txBody>
      </p:sp>
      <p:sp>
        <p:nvSpPr>
          <p:cNvPr id="7" name="Text Placeholder 6"/>
          <p:cNvSpPr>
            <a:spLocks noGrp="1"/>
          </p:cNvSpPr>
          <p:nvPr>
            <p:ph type="body" sz="quarter" idx="13"/>
          </p:nvPr>
        </p:nvSpPr>
        <p:spPr>
          <a:xfrm>
            <a:off x="295275" y="980728"/>
            <a:ext cx="8597205" cy="648072"/>
          </a:xfrm>
        </p:spPr>
        <p:txBody>
          <a:bodyPr/>
          <a:lstStyle/>
          <a:p>
            <a:r>
              <a:rPr lang="en-GB" i="0" dirty="0" smtClean="0"/>
              <a:t> </a:t>
            </a:r>
            <a:endParaRPr lang="en-GB" i="0" dirty="0"/>
          </a:p>
        </p:txBody>
      </p:sp>
      <p:sp>
        <p:nvSpPr>
          <p:cNvPr id="4" name="Text Placeholder 3"/>
          <p:cNvSpPr>
            <a:spLocks noGrp="1"/>
          </p:cNvSpPr>
          <p:nvPr>
            <p:ph type="body" sz="quarter" idx="10"/>
          </p:nvPr>
        </p:nvSpPr>
        <p:spPr>
          <a:xfrm>
            <a:off x="295275" y="1196752"/>
            <a:ext cx="8597205" cy="4896543"/>
          </a:xfrm>
        </p:spPr>
        <p:txBody>
          <a:bodyPr>
            <a:normAutofit lnSpcReduction="10000"/>
          </a:bodyPr>
          <a:lstStyle/>
          <a:p>
            <a:pPr lvl="1">
              <a:buFont typeface="Arial" panose="020B0604020202020204" pitchFamily="34" charset="0"/>
              <a:buChar char="•"/>
            </a:pPr>
            <a:r>
              <a:rPr lang="en-GB" sz="1800" dirty="0" smtClean="0"/>
              <a:t>The Department acknowledges the crucial role that Community Police Forums (CPFs) are required to perform in relation to civilian oversight and the link between communities and the SAPS</a:t>
            </a:r>
          </a:p>
          <a:p>
            <a:pPr lvl="1">
              <a:buFont typeface="Arial" panose="020B0604020202020204" pitchFamily="34" charset="0"/>
              <a:buChar char="•"/>
            </a:pPr>
            <a:r>
              <a:rPr lang="en-GB" sz="1800" dirty="0" smtClean="0"/>
              <a:t>National strategies, for example the Anti-Gang Strategy, relies heavily on the effective and efficient functioning of CPFs</a:t>
            </a:r>
          </a:p>
          <a:p>
            <a:pPr lvl="1">
              <a:buFont typeface="Arial" panose="020B0604020202020204" pitchFamily="34" charset="0"/>
              <a:buChar char="•"/>
            </a:pPr>
            <a:r>
              <a:rPr lang="en-GB" sz="1800" dirty="0" smtClean="0"/>
              <a:t>To this end the Department has developed a funding for performance model for CPFs, namely the Expanded Partnership Programme (EPP)</a:t>
            </a:r>
          </a:p>
          <a:p>
            <a:pPr lvl="1">
              <a:buFont typeface="Arial" panose="020B0604020202020204" pitchFamily="34" charset="0"/>
              <a:buChar char="•"/>
            </a:pPr>
            <a:r>
              <a:rPr lang="en-GB" sz="1800" dirty="0" smtClean="0"/>
              <a:t>The activities that the CPFs are required to perform and report on the EPP are based on Section 18 of the SAPS Act</a:t>
            </a:r>
          </a:p>
          <a:p>
            <a:pPr lvl="1">
              <a:buFont typeface="Arial" panose="020B0604020202020204" pitchFamily="34" charset="0"/>
              <a:buChar char="•"/>
            </a:pPr>
            <a:r>
              <a:rPr lang="en-GB" sz="1800" dirty="0" smtClean="0"/>
              <a:t>CPFs perform a first level oversight role and matters such as domestic violence can be dealt with more effectively if CPFs are functional</a:t>
            </a:r>
          </a:p>
          <a:p>
            <a:pPr lvl="1">
              <a:buFont typeface="Arial" panose="020B0604020202020204" pitchFamily="34" charset="0"/>
              <a:buChar char="•"/>
            </a:pPr>
            <a:r>
              <a:rPr lang="en-GB" sz="1800" dirty="0" smtClean="0"/>
              <a:t>Currently there exists a policy gap to enable the effective functioning of CPFs with the Interim Regulations of 2001 not yet updated to be aligned with the Civilian Secretariat for Police Service Act or other important police directives such as the NDP and White Paper on Safety and Security.</a:t>
            </a:r>
          </a:p>
          <a:p>
            <a:pPr lvl="1">
              <a:buFont typeface="Arial" panose="020B0604020202020204" pitchFamily="34" charset="0"/>
              <a:buChar char="•"/>
            </a:pPr>
            <a:r>
              <a:rPr lang="en-GB" sz="1800" dirty="0" smtClean="0"/>
              <a:t>The Department urges the CSPS to finalise the regulations for CPFs which will ensure the effective functioning of CPFs and the role they are to perform in support of our communities</a:t>
            </a:r>
          </a:p>
          <a:p>
            <a:pPr lvl="1">
              <a:buFont typeface="Arial" panose="020B0604020202020204" pitchFamily="34" charset="0"/>
              <a:buChar char="•"/>
            </a:pPr>
            <a:endParaRPr lang="en-GB" dirty="0"/>
          </a:p>
        </p:txBody>
      </p:sp>
      <p:sp>
        <p:nvSpPr>
          <p:cNvPr id="8" name="Footer Placeholder 7"/>
          <p:cNvSpPr>
            <a:spLocks noGrp="1"/>
          </p:cNvSpPr>
          <p:nvPr>
            <p:ph type="ftr" sz="quarter" idx="3"/>
          </p:nvPr>
        </p:nvSpPr>
        <p:spPr/>
        <p:txBody>
          <a:bodyPr/>
          <a:lstStyle/>
          <a:p>
            <a:r>
              <a:rPr lang="en-GB" dirty="0" smtClean="0">
                <a:solidFill>
                  <a:srgbClr val="998F86"/>
                </a:solidFill>
              </a:rPr>
              <a:t>DVA Implementation 2016/17</a:t>
            </a:r>
            <a:endParaRPr lang="en-GB" dirty="0">
              <a:solidFill>
                <a:srgbClr val="998F86"/>
              </a:solidFill>
            </a:endParaRPr>
          </a:p>
        </p:txBody>
      </p:sp>
      <p:sp>
        <p:nvSpPr>
          <p:cNvPr id="9" name="Slide Number Placeholder 8"/>
          <p:cNvSpPr>
            <a:spLocks noGrp="1"/>
          </p:cNvSpPr>
          <p:nvPr>
            <p:ph type="sldNum" sz="quarter" idx="4"/>
          </p:nvPr>
        </p:nvSpPr>
        <p:spPr/>
        <p:txBody>
          <a:bodyPr/>
          <a:lstStyle/>
          <a:p>
            <a:fld id="{8406839F-D7A4-4E5D-B93D-768AD4D1DB36}" type="slidenum">
              <a:rPr lang="en-ZA" smtClean="0">
                <a:solidFill>
                  <a:srgbClr val="003399"/>
                </a:solidFill>
              </a:rPr>
              <a:pPr/>
              <a:t>12</a:t>
            </a:fld>
            <a:endParaRPr lang="en-ZA" dirty="0">
              <a:solidFill>
                <a:srgbClr val="003399"/>
              </a:solidFill>
            </a:endParaRPr>
          </a:p>
        </p:txBody>
      </p:sp>
    </p:spTree>
    <p:custDataLst>
      <p:tags r:id="rId1"/>
    </p:custDataLst>
    <p:extLst>
      <p:ext uri="{BB962C8B-B14F-4D97-AF65-F5344CB8AC3E}">
        <p14:creationId xmlns:p14="http://schemas.microsoft.com/office/powerpoint/2010/main" xmlns="" val="2430838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xmlns="" val="15013514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smtClean="0"/>
              <a:t>DVA IMPLEMENTATION: 2016/17 </a:t>
            </a:r>
            <a:endParaRPr lang="en-GB" dirty="0"/>
          </a:p>
        </p:txBody>
      </p:sp>
      <p:sp>
        <p:nvSpPr>
          <p:cNvPr id="7" name="Text Placeholder 6"/>
          <p:cNvSpPr>
            <a:spLocks noGrp="1"/>
          </p:cNvSpPr>
          <p:nvPr>
            <p:ph type="body" sz="quarter" idx="13"/>
          </p:nvPr>
        </p:nvSpPr>
        <p:spPr>
          <a:xfrm>
            <a:off x="295275" y="980728"/>
            <a:ext cx="8597205" cy="648072"/>
          </a:xfrm>
        </p:spPr>
        <p:txBody>
          <a:bodyPr/>
          <a:lstStyle/>
          <a:p>
            <a:r>
              <a:rPr lang="en-GB" i="0" dirty="0" smtClean="0"/>
              <a:t>LEGISLATIVE MANDATE  </a:t>
            </a:r>
            <a:endParaRPr lang="en-GB" i="0" dirty="0"/>
          </a:p>
        </p:txBody>
      </p:sp>
      <p:sp>
        <p:nvSpPr>
          <p:cNvPr id="4" name="Text Placeholder 3"/>
          <p:cNvSpPr>
            <a:spLocks noGrp="1"/>
          </p:cNvSpPr>
          <p:nvPr>
            <p:ph type="body" sz="quarter" idx="10"/>
          </p:nvPr>
        </p:nvSpPr>
        <p:spPr>
          <a:xfrm>
            <a:off x="295275" y="1556792"/>
            <a:ext cx="8597205" cy="4536503"/>
          </a:xfrm>
        </p:spPr>
        <p:txBody>
          <a:bodyPr>
            <a:normAutofit/>
          </a:bodyPr>
          <a:lstStyle/>
          <a:p>
            <a:pPr algn="just">
              <a:lnSpc>
                <a:spcPct val="150000"/>
              </a:lnSpc>
            </a:pPr>
            <a:r>
              <a:rPr lang="en-US" sz="2000" b="0" dirty="0" smtClean="0"/>
              <a:t>In </a:t>
            </a:r>
            <a:r>
              <a:rPr lang="en-US" sz="2000" b="0" dirty="0"/>
              <a:t>giving effect to the provisions of Section 18 of the Domestic Violence Act 116 of </a:t>
            </a:r>
            <a:r>
              <a:rPr lang="en-US" sz="2000" b="0" dirty="0" smtClean="0"/>
              <a:t>1998 and Sections </a:t>
            </a:r>
            <a:r>
              <a:rPr lang="en-US" sz="2000" b="0" dirty="0"/>
              <a:t>6, 17 and 32 of the Civilian Secretariat for Police Act 2 of </a:t>
            </a:r>
            <a:r>
              <a:rPr lang="en-US" sz="2000" b="0" dirty="0" smtClean="0"/>
              <a:t>2011,  the Western Cape </a:t>
            </a:r>
            <a:r>
              <a:rPr lang="en-US" sz="2000" b="0" dirty="0"/>
              <a:t>Department of Community Safety visited sixteen police </a:t>
            </a:r>
            <a:r>
              <a:rPr lang="en-US" sz="2000" b="0" dirty="0" smtClean="0"/>
              <a:t>stations for </a:t>
            </a:r>
            <a:r>
              <a:rPr lang="en-US" sz="2000" b="0" dirty="0"/>
              <a:t>the 12 month reporting period of 2016/17. </a:t>
            </a:r>
          </a:p>
          <a:p>
            <a:pPr algn="just">
              <a:lnSpc>
                <a:spcPct val="150000"/>
              </a:lnSpc>
            </a:pPr>
            <a:r>
              <a:rPr lang="en-US" sz="2000" b="0" dirty="0" smtClean="0"/>
              <a:t>The </a:t>
            </a:r>
            <a:r>
              <a:rPr lang="en-US" sz="2000" b="0" dirty="0"/>
              <a:t>Department </a:t>
            </a:r>
            <a:r>
              <a:rPr lang="en-US" sz="2000" b="0" dirty="0" smtClean="0"/>
              <a:t>in </a:t>
            </a:r>
            <a:r>
              <a:rPr lang="en-US" sz="2000" b="0" dirty="0"/>
              <a:t>line with the monitoring protocols of the Civilian Secretariat for </a:t>
            </a:r>
            <a:r>
              <a:rPr lang="en-US" sz="2000" b="0" dirty="0" smtClean="0"/>
              <a:t>Police (CSPS) examined SAPS performance in relation to their </a:t>
            </a:r>
            <a:r>
              <a:rPr lang="en-US" sz="2000" b="0" dirty="0"/>
              <a:t>duties and </a:t>
            </a:r>
            <a:r>
              <a:rPr lang="en-US" sz="2000" b="0" dirty="0" smtClean="0"/>
              <a:t>obligations as imposed </a:t>
            </a:r>
            <a:r>
              <a:rPr lang="en-US" sz="2000" b="0" dirty="0"/>
              <a:t>by the Domestic Violence Act, Regulations and National Instructions </a:t>
            </a:r>
            <a:r>
              <a:rPr lang="en-US" sz="2000" b="0" dirty="0" smtClean="0"/>
              <a:t>7/1999</a:t>
            </a:r>
            <a:r>
              <a:rPr lang="en-US" sz="2000" b="0" dirty="0"/>
              <a:t>.</a:t>
            </a:r>
          </a:p>
          <a:p>
            <a:pPr marL="0" lvl="1" indent="0">
              <a:buNone/>
            </a:pPr>
            <a:endParaRPr lang="en-GB" dirty="0" smtClean="0"/>
          </a:p>
          <a:p>
            <a:pPr lvl="1">
              <a:buFont typeface="Arial" panose="020B0604020202020204" pitchFamily="34" charset="0"/>
              <a:buChar char="•"/>
            </a:pPr>
            <a:endParaRPr lang="en-GB" dirty="0"/>
          </a:p>
        </p:txBody>
      </p:sp>
      <p:sp>
        <p:nvSpPr>
          <p:cNvPr id="8" name="Footer Placeholder 7"/>
          <p:cNvSpPr>
            <a:spLocks noGrp="1"/>
          </p:cNvSpPr>
          <p:nvPr>
            <p:ph type="ftr" sz="quarter" idx="3"/>
          </p:nvPr>
        </p:nvSpPr>
        <p:spPr/>
        <p:txBody>
          <a:bodyPr/>
          <a:lstStyle/>
          <a:p>
            <a:r>
              <a:rPr lang="en-GB" dirty="0" smtClean="0">
                <a:solidFill>
                  <a:srgbClr val="998F86"/>
                </a:solidFill>
              </a:rPr>
              <a:t>DVA Implementation 2016/17</a:t>
            </a:r>
            <a:endParaRPr lang="en-GB" dirty="0">
              <a:solidFill>
                <a:srgbClr val="998F86"/>
              </a:solidFill>
            </a:endParaRPr>
          </a:p>
        </p:txBody>
      </p:sp>
      <p:sp>
        <p:nvSpPr>
          <p:cNvPr id="9" name="Slide Number Placeholder 8"/>
          <p:cNvSpPr>
            <a:spLocks noGrp="1"/>
          </p:cNvSpPr>
          <p:nvPr>
            <p:ph type="sldNum" sz="quarter" idx="4"/>
          </p:nvPr>
        </p:nvSpPr>
        <p:spPr/>
        <p:txBody>
          <a:bodyPr/>
          <a:lstStyle/>
          <a:p>
            <a:fld id="{8406839F-D7A4-4E5D-B93D-768AD4D1DB36}" type="slidenum">
              <a:rPr lang="en-ZA" smtClean="0">
                <a:solidFill>
                  <a:srgbClr val="003399"/>
                </a:solidFill>
              </a:rPr>
              <a:pPr/>
              <a:t>2</a:t>
            </a:fld>
            <a:endParaRPr lang="en-ZA" dirty="0">
              <a:solidFill>
                <a:srgbClr val="003399"/>
              </a:solidFill>
            </a:endParaRPr>
          </a:p>
        </p:txBody>
      </p:sp>
    </p:spTree>
    <p:custDataLst>
      <p:tags r:id="rId1"/>
    </p:custDataLst>
    <p:extLst>
      <p:ext uri="{BB962C8B-B14F-4D97-AF65-F5344CB8AC3E}">
        <p14:creationId xmlns:p14="http://schemas.microsoft.com/office/powerpoint/2010/main" xmlns="" val="3593002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smtClean="0"/>
              <a:t>DVA IMPLEMENTATION: 2016/17 </a:t>
            </a:r>
            <a:endParaRPr lang="en-GB" dirty="0"/>
          </a:p>
        </p:txBody>
      </p:sp>
      <p:sp>
        <p:nvSpPr>
          <p:cNvPr id="7" name="Text Placeholder 6"/>
          <p:cNvSpPr>
            <a:spLocks noGrp="1"/>
          </p:cNvSpPr>
          <p:nvPr>
            <p:ph type="body" sz="quarter" idx="13"/>
          </p:nvPr>
        </p:nvSpPr>
        <p:spPr>
          <a:xfrm>
            <a:off x="295275" y="1039978"/>
            <a:ext cx="8597205" cy="588822"/>
          </a:xfrm>
        </p:spPr>
        <p:txBody>
          <a:bodyPr/>
          <a:lstStyle/>
          <a:p>
            <a:r>
              <a:rPr lang="en-GB" i="0" dirty="0" smtClean="0"/>
              <a:t>METHODOLOGY</a:t>
            </a:r>
            <a:r>
              <a:rPr lang="en-GB" dirty="0" smtClean="0"/>
              <a:t>  </a:t>
            </a:r>
            <a:endParaRPr lang="en-GB" dirty="0"/>
          </a:p>
        </p:txBody>
      </p:sp>
      <p:sp>
        <p:nvSpPr>
          <p:cNvPr id="4" name="Text Placeholder 3"/>
          <p:cNvSpPr>
            <a:spLocks noGrp="1"/>
          </p:cNvSpPr>
          <p:nvPr>
            <p:ph type="body" sz="quarter" idx="10"/>
          </p:nvPr>
        </p:nvSpPr>
        <p:spPr>
          <a:xfrm>
            <a:off x="295275" y="1628800"/>
            <a:ext cx="8597205" cy="4464025"/>
          </a:xfrm>
        </p:spPr>
        <p:txBody>
          <a:bodyPr>
            <a:normAutofit fontScale="92500" lnSpcReduction="10000"/>
          </a:bodyPr>
          <a:lstStyle/>
          <a:p>
            <a:pPr marL="0" lvl="1" indent="0" algn="just">
              <a:lnSpc>
                <a:spcPct val="150000"/>
              </a:lnSpc>
              <a:buNone/>
            </a:pPr>
            <a:r>
              <a:rPr lang="en-US" sz="2000" dirty="0"/>
              <a:t>The Department </a:t>
            </a:r>
            <a:r>
              <a:rPr lang="en-US" sz="2000" dirty="0" smtClean="0"/>
              <a:t>followed a hybrid approach in relation to the monitoring of SAPS Stations as follows: </a:t>
            </a:r>
          </a:p>
          <a:p>
            <a:pPr lvl="1" algn="just">
              <a:lnSpc>
                <a:spcPct val="150000"/>
              </a:lnSpc>
              <a:spcAft>
                <a:spcPts val="1200"/>
              </a:spcAft>
            </a:pPr>
            <a:r>
              <a:rPr lang="en-US" sz="2000" dirty="0"/>
              <a:t>Stations with a high level of domestic violence </a:t>
            </a:r>
            <a:r>
              <a:rPr lang="en-US" sz="2000" dirty="0" smtClean="0"/>
              <a:t>reported; and </a:t>
            </a:r>
            <a:endParaRPr lang="en-US" sz="2000" dirty="0"/>
          </a:p>
          <a:p>
            <a:pPr lvl="1" algn="just">
              <a:lnSpc>
                <a:spcPct val="150000"/>
              </a:lnSpc>
              <a:spcAft>
                <a:spcPts val="1200"/>
              </a:spcAft>
            </a:pPr>
            <a:r>
              <a:rPr lang="en-US" sz="2000" dirty="0" smtClean="0"/>
              <a:t>All </a:t>
            </a:r>
            <a:r>
              <a:rPr lang="en-US" sz="2000" dirty="0"/>
              <a:t>stations where </a:t>
            </a:r>
            <a:r>
              <a:rPr lang="en-US" sz="2000" dirty="0" smtClean="0"/>
              <a:t>baseline </a:t>
            </a:r>
            <a:r>
              <a:rPr lang="en-US" sz="2000" dirty="0"/>
              <a:t>information </a:t>
            </a:r>
            <a:r>
              <a:rPr lang="en-US" sz="2000" dirty="0" smtClean="0"/>
              <a:t>was </a:t>
            </a:r>
            <a:r>
              <a:rPr lang="en-US" sz="2000" dirty="0"/>
              <a:t>not </a:t>
            </a:r>
            <a:r>
              <a:rPr lang="en-US" sz="2000" dirty="0" smtClean="0"/>
              <a:t>available as per the implementation of the CSPS monitoring tool for DVA compliance (version 5 which was implemented with effect from mid 2015)</a:t>
            </a:r>
          </a:p>
          <a:p>
            <a:pPr lvl="1" algn="just">
              <a:lnSpc>
                <a:spcPct val="150000"/>
              </a:lnSpc>
              <a:spcAft>
                <a:spcPts val="1200"/>
              </a:spcAft>
            </a:pPr>
            <a:r>
              <a:rPr lang="en-US" sz="2000" dirty="0"/>
              <a:t> </a:t>
            </a:r>
            <a:r>
              <a:rPr lang="en-US" sz="2000" dirty="0" smtClean="0"/>
              <a:t>Preliminary feedback is provided to station management teams after monitoring is conducted. Feedback is also provided at the level of the DVA Compliance Forum which meets on a monthly basis.   </a:t>
            </a:r>
            <a:endParaRPr lang="en-GB" sz="2000" dirty="0"/>
          </a:p>
          <a:p>
            <a:pPr lvl="1">
              <a:lnSpc>
                <a:spcPct val="150000"/>
              </a:lnSpc>
              <a:spcAft>
                <a:spcPts val="1200"/>
              </a:spcAft>
            </a:pPr>
            <a:endParaRPr lang="en-GB" dirty="0" smtClean="0"/>
          </a:p>
          <a:p>
            <a:pPr marL="0" lvl="1" indent="0">
              <a:buNone/>
            </a:pPr>
            <a:endParaRPr lang="en-GB" dirty="0"/>
          </a:p>
          <a:p>
            <a:pPr lvl="1"/>
            <a:endParaRPr lang="en-GB" dirty="0" smtClean="0"/>
          </a:p>
          <a:p>
            <a:pPr lvl="1">
              <a:buFont typeface="Arial" panose="020B0604020202020204" pitchFamily="34" charset="0"/>
              <a:buChar char="•"/>
            </a:pPr>
            <a:endParaRPr lang="en-GB" dirty="0"/>
          </a:p>
        </p:txBody>
      </p:sp>
      <p:sp>
        <p:nvSpPr>
          <p:cNvPr id="8" name="Footer Placeholder 7"/>
          <p:cNvSpPr>
            <a:spLocks noGrp="1"/>
          </p:cNvSpPr>
          <p:nvPr>
            <p:ph type="ftr" sz="quarter" idx="3"/>
          </p:nvPr>
        </p:nvSpPr>
        <p:spPr/>
        <p:txBody>
          <a:bodyPr/>
          <a:lstStyle/>
          <a:p>
            <a:r>
              <a:rPr lang="en-GB" dirty="0">
                <a:solidFill>
                  <a:srgbClr val="998F86"/>
                </a:solidFill>
              </a:rPr>
              <a:t>DVA Implementation 2016/17</a:t>
            </a:r>
          </a:p>
        </p:txBody>
      </p:sp>
      <p:sp>
        <p:nvSpPr>
          <p:cNvPr id="9" name="Slide Number Placeholder 8"/>
          <p:cNvSpPr>
            <a:spLocks noGrp="1"/>
          </p:cNvSpPr>
          <p:nvPr>
            <p:ph type="sldNum" sz="quarter" idx="4"/>
          </p:nvPr>
        </p:nvSpPr>
        <p:spPr/>
        <p:txBody>
          <a:bodyPr/>
          <a:lstStyle/>
          <a:p>
            <a:fld id="{8406839F-D7A4-4E5D-B93D-768AD4D1DB36}" type="slidenum">
              <a:rPr lang="en-ZA" smtClean="0">
                <a:solidFill>
                  <a:srgbClr val="003399"/>
                </a:solidFill>
              </a:rPr>
              <a:pPr/>
              <a:t>3</a:t>
            </a:fld>
            <a:endParaRPr lang="en-ZA" dirty="0">
              <a:solidFill>
                <a:srgbClr val="003399"/>
              </a:solidFill>
            </a:endParaRPr>
          </a:p>
        </p:txBody>
      </p:sp>
    </p:spTree>
    <p:custDataLst>
      <p:tags r:id="rId1"/>
    </p:custDataLst>
    <p:extLst>
      <p:ext uri="{BB962C8B-B14F-4D97-AF65-F5344CB8AC3E}">
        <p14:creationId xmlns:p14="http://schemas.microsoft.com/office/powerpoint/2010/main" xmlns="" val="23117688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smtClean="0"/>
              <a:t>DVA IMPLEMENTATION: 2016/17 </a:t>
            </a:r>
            <a:endParaRPr lang="en-GB" dirty="0"/>
          </a:p>
        </p:txBody>
      </p:sp>
      <p:sp>
        <p:nvSpPr>
          <p:cNvPr id="7" name="Text Placeholder 6"/>
          <p:cNvSpPr>
            <a:spLocks noGrp="1"/>
          </p:cNvSpPr>
          <p:nvPr>
            <p:ph type="body" sz="quarter" idx="13"/>
          </p:nvPr>
        </p:nvSpPr>
        <p:spPr/>
        <p:txBody>
          <a:bodyPr/>
          <a:lstStyle/>
          <a:p>
            <a:r>
              <a:rPr lang="en-GB" i="0" dirty="0" smtClean="0"/>
              <a:t>Stations where DVA monitoring was conducted for 2016/17</a:t>
            </a:r>
            <a:endParaRPr lang="en-GB" i="0" dirty="0"/>
          </a:p>
        </p:txBody>
      </p:sp>
      <p:sp>
        <p:nvSpPr>
          <p:cNvPr id="4" name="Text Placeholder 3"/>
          <p:cNvSpPr>
            <a:spLocks noGrp="1"/>
          </p:cNvSpPr>
          <p:nvPr>
            <p:ph type="body" sz="quarter" idx="10"/>
          </p:nvPr>
        </p:nvSpPr>
        <p:spPr/>
        <p:txBody>
          <a:bodyPr/>
          <a:lstStyle/>
          <a:p>
            <a:pPr marL="0" lvl="1" indent="0">
              <a:buNone/>
            </a:pPr>
            <a:endParaRPr lang="en-GB" dirty="0"/>
          </a:p>
          <a:p>
            <a:pPr lvl="1"/>
            <a:endParaRPr lang="en-GB" dirty="0" smtClean="0"/>
          </a:p>
          <a:p>
            <a:pPr lvl="1"/>
            <a:endParaRPr lang="en-GB" dirty="0"/>
          </a:p>
          <a:p>
            <a:pPr lvl="1"/>
            <a:endParaRPr lang="en-GB" dirty="0" smtClean="0"/>
          </a:p>
          <a:p>
            <a:pPr lvl="1">
              <a:buFont typeface="Arial" panose="020B0604020202020204" pitchFamily="34" charset="0"/>
              <a:buChar char="•"/>
            </a:pPr>
            <a:endParaRPr lang="en-GB" dirty="0"/>
          </a:p>
        </p:txBody>
      </p:sp>
      <p:sp>
        <p:nvSpPr>
          <p:cNvPr id="8" name="Footer Placeholder 7"/>
          <p:cNvSpPr>
            <a:spLocks noGrp="1"/>
          </p:cNvSpPr>
          <p:nvPr>
            <p:ph type="ftr" sz="quarter" idx="3"/>
          </p:nvPr>
        </p:nvSpPr>
        <p:spPr/>
        <p:txBody>
          <a:bodyPr/>
          <a:lstStyle/>
          <a:p>
            <a:r>
              <a:rPr lang="en-GB" dirty="0">
                <a:solidFill>
                  <a:srgbClr val="998F86"/>
                </a:solidFill>
              </a:rPr>
              <a:t>DVA Implementation 2016/17</a:t>
            </a:r>
          </a:p>
        </p:txBody>
      </p:sp>
      <p:sp>
        <p:nvSpPr>
          <p:cNvPr id="9" name="Slide Number Placeholder 8"/>
          <p:cNvSpPr>
            <a:spLocks noGrp="1"/>
          </p:cNvSpPr>
          <p:nvPr>
            <p:ph type="sldNum" sz="quarter" idx="4"/>
          </p:nvPr>
        </p:nvSpPr>
        <p:spPr/>
        <p:txBody>
          <a:bodyPr/>
          <a:lstStyle/>
          <a:p>
            <a:fld id="{8406839F-D7A4-4E5D-B93D-768AD4D1DB36}" type="slidenum">
              <a:rPr lang="en-ZA" smtClean="0"/>
              <a:pPr/>
              <a:t>4</a:t>
            </a:fld>
            <a:endParaRPr lang="en-ZA" dirty="0"/>
          </a:p>
        </p:txBody>
      </p:sp>
      <p:graphicFrame>
        <p:nvGraphicFramePr>
          <p:cNvPr id="3" name="Table 2"/>
          <p:cNvGraphicFramePr>
            <a:graphicFrameLocks noGrp="1"/>
          </p:cNvGraphicFramePr>
          <p:nvPr>
            <p:extLst>
              <p:ext uri="{D42A27DB-BD31-4B8C-83A1-F6EECF244321}">
                <p14:modId xmlns:p14="http://schemas.microsoft.com/office/powerpoint/2010/main" xmlns="" val="1649513623"/>
              </p:ext>
            </p:extLst>
          </p:nvPr>
        </p:nvGraphicFramePr>
        <p:xfrm>
          <a:off x="251520" y="1484784"/>
          <a:ext cx="8597204" cy="4563421"/>
        </p:xfrm>
        <a:graphic>
          <a:graphicData uri="http://schemas.openxmlformats.org/drawingml/2006/table">
            <a:tbl>
              <a:tblPr firstRow="1" firstCol="1" bandRow="1">
                <a:tableStyleId>{5C22544A-7EE6-4342-B048-85BDC9FD1C3A}</a:tableStyleId>
              </a:tblPr>
              <a:tblGrid>
                <a:gridCol w="2476524"/>
                <a:gridCol w="2492028"/>
                <a:gridCol w="3628652"/>
              </a:tblGrid>
              <a:tr h="604517">
                <a:tc>
                  <a:txBody>
                    <a:bodyPr/>
                    <a:lstStyle/>
                    <a:p>
                      <a:pPr marL="0" marR="0" algn="l">
                        <a:lnSpc>
                          <a:spcPct val="150000"/>
                        </a:lnSpc>
                        <a:spcBef>
                          <a:spcPts val="0"/>
                        </a:spcBef>
                        <a:spcAft>
                          <a:spcPts val="0"/>
                        </a:spcAft>
                      </a:pPr>
                      <a:r>
                        <a:rPr lang="en-ZA" sz="1600" dirty="0">
                          <a:effectLst/>
                          <a:latin typeface="+mn-lt"/>
                        </a:rPr>
                        <a:t>Name of station</a:t>
                      </a:r>
                      <a:endParaRPr lang="en-US" sz="1600" b="1" dirty="0">
                        <a:effectLst/>
                        <a:latin typeface="+mn-lt"/>
                        <a:ea typeface="Times New Roman" panose="02020603050405020304" pitchFamily="18" charset="0"/>
                      </a:endParaRPr>
                    </a:p>
                  </a:txBody>
                  <a:tcPr marL="61039" marR="61039" marT="0" marB="0" anchor="ctr"/>
                </a:tc>
                <a:tc>
                  <a:txBody>
                    <a:bodyPr/>
                    <a:lstStyle/>
                    <a:p>
                      <a:pPr marL="0" marR="0" algn="l">
                        <a:lnSpc>
                          <a:spcPct val="150000"/>
                        </a:lnSpc>
                        <a:spcBef>
                          <a:spcPts val="0"/>
                        </a:spcBef>
                        <a:spcAft>
                          <a:spcPts val="0"/>
                        </a:spcAft>
                      </a:pPr>
                      <a:r>
                        <a:rPr lang="en-ZA" sz="1600" dirty="0">
                          <a:effectLst/>
                          <a:latin typeface="+mn-lt"/>
                        </a:rPr>
                        <a:t>Compliance Score </a:t>
                      </a:r>
                      <a:r>
                        <a:rPr lang="en-ZA" sz="1600" dirty="0" smtClean="0">
                          <a:effectLst/>
                          <a:latin typeface="+mn-lt"/>
                        </a:rPr>
                        <a:t>  </a:t>
                      </a:r>
                      <a:endParaRPr lang="en-US" sz="1600" b="1" dirty="0">
                        <a:effectLst/>
                        <a:latin typeface="+mn-lt"/>
                        <a:ea typeface="Times New Roman" panose="02020603050405020304" pitchFamily="18" charset="0"/>
                      </a:endParaRPr>
                    </a:p>
                  </a:txBody>
                  <a:tcPr marL="61039" marR="61039" marT="0" marB="0" anchor="ctr"/>
                </a:tc>
                <a:tc>
                  <a:txBody>
                    <a:bodyPr/>
                    <a:lstStyle/>
                    <a:p>
                      <a:pPr marL="0" marR="0" algn="l">
                        <a:lnSpc>
                          <a:spcPct val="150000"/>
                        </a:lnSpc>
                        <a:spcBef>
                          <a:spcPts val="0"/>
                        </a:spcBef>
                        <a:spcAft>
                          <a:spcPts val="0"/>
                        </a:spcAft>
                      </a:pPr>
                      <a:r>
                        <a:rPr lang="en-ZA" sz="1600" dirty="0">
                          <a:effectLst/>
                          <a:latin typeface="+mn-lt"/>
                        </a:rPr>
                        <a:t>Comment</a:t>
                      </a:r>
                      <a:endParaRPr lang="en-US" sz="1600" b="1" dirty="0">
                        <a:effectLst/>
                        <a:latin typeface="+mn-lt"/>
                        <a:ea typeface="Times New Roman" panose="02020603050405020304" pitchFamily="18" charset="0"/>
                      </a:endParaRPr>
                    </a:p>
                  </a:txBody>
                  <a:tcPr marL="61039" marR="61039" marT="0" marB="0" anchor="ctr"/>
                </a:tc>
              </a:tr>
              <a:tr h="1061188">
                <a:tc>
                  <a:txBody>
                    <a:bodyPr/>
                    <a:lstStyle/>
                    <a:p>
                      <a:pPr marL="0" marR="0" algn="l">
                        <a:lnSpc>
                          <a:spcPct val="300000"/>
                        </a:lnSpc>
                        <a:spcBef>
                          <a:spcPts val="600"/>
                        </a:spcBef>
                        <a:spcAft>
                          <a:spcPts val="600"/>
                        </a:spcAft>
                      </a:pPr>
                      <a:r>
                        <a:rPr lang="en-ZA" sz="1600" b="1" dirty="0">
                          <a:effectLst/>
                          <a:latin typeface="+mn-lt"/>
                        </a:rPr>
                        <a:t>Lamberts </a:t>
                      </a:r>
                      <a:r>
                        <a:rPr lang="en-ZA" sz="1600" b="1" dirty="0" smtClean="0">
                          <a:effectLst/>
                          <a:latin typeface="+mn-lt"/>
                        </a:rPr>
                        <a:t>Bay</a:t>
                      </a:r>
                    </a:p>
                  </a:txBody>
                  <a:tcPr marL="61039" marR="61039" marT="0" marB="0" anchor="ctr"/>
                </a:tc>
                <a:tc>
                  <a:txBody>
                    <a:bodyPr/>
                    <a:lstStyle/>
                    <a:p>
                      <a:pPr marL="0" marR="0" algn="ctr">
                        <a:lnSpc>
                          <a:spcPct val="300000"/>
                        </a:lnSpc>
                        <a:spcBef>
                          <a:spcPts val="600"/>
                        </a:spcBef>
                        <a:spcAft>
                          <a:spcPts val="600"/>
                        </a:spcAft>
                      </a:pPr>
                      <a:r>
                        <a:rPr lang="en-ZA" sz="1600" b="1" dirty="0">
                          <a:effectLst/>
                          <a:latin typeface="+mn-lt"/>
                        </a:rPr>
                        <a:t>57,8%</a:t>
                      </a:r>
                      <a:endParaRPr lang="en-US" sz="1600" b="1" dirty="0">
                        <a:effectLst/>
                        <a:latin typeface="+mn-lt"/>
                        <a:ea typeface="Times New Roman" panose="02020603050405020304" pitchFamily="18" charset="0"/>
                      </a:endParaRPr>
                    </a:p>
                  </a:txBody>
                  <a:tcPr marL="61039" marR="61039" marT="0" marB="0" anchor="ctr"/>
                </a:tc>
                <a:tc>
                  <a:txBody>
                    <a:bodyPr/>
                    <a:lstStyle/>
                    <a:p>
                      <a:pPr marL="0" marR="0" algn="l">
                        <a:lnSpc>
                          <a:spcPct val="200000"/>
                        </a:lnSpc>
                        <a:spcBef>
                          <a:spcPts val="600"/>
                        </a:spcBef>
                        <a:spcAft>
                          <a:spcPts val="0"/>
                        </a:spcAft>
                      </a:pPr>
                      <a:r>
                        <a:rPr lang="en-ZA" sz="1400" b="0" dirty="0">
                          <a:effectLst/>
                          <a:latin typeface="+mn-lt"/>
                        </a:rPr>
                        <a:t>Partial compliance with the DVA and SAPS </a:t>
                      </a:r>
                      <a:r>
                        <a:rPr lang="en-ZA" sz="1400" b="0" dirty="0" smtClean="0">
                          <a:effectLst/>
                          <a:latin typeface="+mn-lt"/>
                        </a:rPr>
                        <a:t>N</a:t>
                      </a:r>
                      <a:r>
                        <a:rPr lang="en-ZA" sz="1400" b="0" baseline="0" dirty="0" smtClean="0">
                          <a:effectLst/>
                          <a:latin typeface="+mn-lt"/>
                        </a:rPr>
                        <a:t>ational Instruction (NI) </a:t>
                      </a:r>
                      <a:r>
                        <a:rPr lang="en-ZA" sz="1400" b="0" dirty="0" smtClean="0">
                          <a:effectLst/>
                          <a:latin typeface="+mn-lt"/>
                        </a:rPr>
                        <a:t>7/1999 </a:t>
                      </a:r>
                      <a:endParaRPr lang="en-US" sz="1400" b="0" dirty="0">
                        <a:effectLst/>
                        <a:latin typeface="+mn-lt"/>
                        <a:ea typeface="Times New Roman" panose="02020603050405020304" pitchFamily="18" charset="0"/>
                      </a:endParaRPr>
                    </a:p>
                  </a:txBody>
                  <a:tcPr marL="61039" marR="61039" marT="0" marB="0" anchor="ctr"/>
                </a:tc>
              </a:tr>
              <a:tr h="984281">
                <a:tc>
                  <a:txBody>
                    <a:bodyPr/>
                    <a:lstStyle/>
                    <a:p>
                      <a:pPr marL="0" marR="0" algn="l">
                        <a:lnSpc>
                          <a:spcPct val="300000"/>
                        </a:lnSpc>
                        <a:spcBef>
                          <a:spcPts val="600"/>
                        </a:spcBef>
                        <a:spcAft>
                          <a:spcPts val="600"/>
                        </a:spcAft>
                      </a:pPr>
                      <a:r>
                        <a:rPr lang="en-ZA" sz="1600" b="1" dirty="0" smtClean="0">
                          <a:effectLst/>
                          <a:latin typeface="+mn-lt"/>
                        </a:rPr>
                        <a:t>Mfuleni</a:t>
                      </a:r>
                      <a:endParaRPr lang="en-US" sz="1600" b="1" dirty="0">
                        <a:effectLst/>
                        <a:latin typeface="+mn-lt"/>
                        <a:ea typeface="Times New Roman" panose="02020603050405020304" pitchFamily="18" charset="0"/>
                      </a:endParaRPr>
                    </a:p>
                  </a:txBody>
                  <a:tcPr marL="61039" marR="61039" marT="0" marB="0" anchor="ctr"/>
                </a:tc>
                <a:tc>
                  <a:txBody>
                    <a:bodyPr/>
                    <a:lstStyle/>
                    <a:p>
                      <a:pPr marL="0" marR="0" algn="ctr">
                        <a:lnSpc>
                          <a:spcPct val="300000"/>
                        </a:lnSpc>
                        <a:spcBef>
                          <a:spcPts val="600"/>
                        </a:spcBef>
                        <a:spcAft>
                          <a:spcPts val="600"/>
                        </a:spcAft>
                      </a:pPr>
                      <a:r>
                        <a:rPr lang="en-ZA" sz="1600" b="1" dirty="0">
                          <a:effectLst/>
                          <a:latin typeface="+mn-lt"/>
                        </a:rPr>
                        <a:t>69,1%</a:t>
                      </a:r>
                      <a:endParaRPr lang="en-US" sz="1600" b="1" dirty="0">
                        <a:effectLst/>
                        <a:latin typeface="+mn-lt"/>
                        <a:ea typeface="Times New Roman" panose="02020603050405020304" pitchFamily="18" charset="0"/>
                      </a:endParaRPr>
                    </a:p>
                  </a:txBody>
                  <a:tcPr marL="61039" marR="61039" marT="0" marB="0" anchor="ctr"/>
                </a:tc>
                <a:tc>
                  <a:txBody>
                    <a:bodyPr/>
                    <a:lstStyle/>
                    <a:p>
                      <a:pPr marL="0" marR="0" algn="l">
                        <a:lnSpc>
                          <a:spcPct val="200000"/>
                        </a:lnSpc>
                        <a:spcBef>
                          <a:spcPts val="600"/>
                        </a:spcBef>
                        <a:spcAft>
                          <a:spcPts val="0"/>
                        </a:spcAft>
                      </a:pPr>
                      <a:r>
                        <a:rPr lang="en-ZA" sz="1400" b="0" dirty="0">
                          <a:effectLst/>
                          <a:latin typeface="+mn-lt"/>
                        </a:rPr>
                        <a:t>Partial compliance with the DVA and SAPS NI 7/1999</a:t>
                      </a:r>
                      <a:endParaRPr lang="en-US" sz="1400" b="0" dirty="0">
                        <a:effectLst/>
                        <a:latin typeface="+mn-lt"/>
                        <a:ea typeface="Times New Roman" panose="02020603050405020304" pitchFamily="18" charset="0"/>
                      </a:endParaRPr>
                    </a:p>
                  </a:txBody>
                  <a:tcPr marL="61039" marR="61039" marT="0" marB="0" anchor="ctr"/>
                </a:tc>
              </a:tr>
              <a:tr h="1059995">
                <a:tc>
                  <a:txBody>
                    <a:bodyPr/>
                    <a:lstStyle/>
                    <a:p>
                      <a:pPr marL="0" marR="0" algn="l">
                        <a:lnSpc>
                          <a:spcPct val="300000"/>
                        </a:lnSpc>
                        <a:spcBef>
                          <a:spcPts val="600"/>
                        </a:spcBef>
                        <a:spcAft>
                          <a:spcPts val="600"/>
                        </a:spcAft>
                      </a:pPr>
                      <a:r>
                        <a:rPr lang="en-ZA" sz="1600" b="1" dirty="0" smtClean="0">
                          <a:effectLst/>
                          <a:latin typeface="+mn-lt"/>
                        </a:rPr>
                        <a:t>Maitland</a:t>
                      </a:r>
                      <a:endParaRPr lang="en-US" sz="1600" b="1" dirty="0">
                        <a:effectLst/>
                        <a:latin typeface="+mn-lt"/>
                        <a:ea typeface="Times New Roman" panose="02020603050405020304" pitchFamily="18" charset="0"/>
                      </a:endParaRPr>
                    </a:p>
                  </a:txBody>
                  <a:tcPr marL="61039" marR="61039" marT="0" marB="0" anchor="ctr"/>
                </a:tc>
                <a:tc>
                  <a:txBody>
                    <a:bodyPr/>
                    <a:lstStyle/>
                    <a:p>
                      <a:pPr marL="0" marR="0" algn="ctr">
                        <a:lnSpc>
                          <a:spcPct val="300000"/>
                        </a:lnSpc>
                        <a:spcBef>
                          <a:spcPts val="600"/>
                        </a:spcBef>
                        <a:spcAft>
                          <a:spcPts val="600"/>
                        </a:spcAft>
                      </a:pPr>
                      <a:r>
                        <a:rPr lang="en-ZA" sz="1600" b="1" dirty="0">
                          <a:effectLst/>
                          <a:latin typeface="+mn-lt"/>
                        </a:rPr>
                        <a:t>81,6%</a:t>
                      </a:r>
                      <a:endParaRPr lang="en-US" sz="1600" b="1" dirty="0">
                        <a:effectLst/>
                        <a:latin typeface="+mn-lt"/>
                        <a:ea typeface="Times New Roman" panose="02020603050405020304" pitchFamily="18" charset="0"/>
                      </a:endParaRPr>
                    </a:p>
                  </a:txBody>
                  <a:tcPr marL="61039" marR="61039" marT="0" marB="0" anchor="ctr"/>
                </a:tc>
                <a:tc>
                  <a:txBody>
                    <a:bodyPr/>
                    <a:lstStyle/>
                    <a:p>
                      <a:pPr marL="0" marR="0" algn="l">
                        <a:lnSpc>
                          <a:spcPct val="200000"/>
                        </a:lnSpc>
                        <a:spcBef>
                          <a:spcPts val="600"/>
                        </a:spcBef>
                        <a:spcAft>
                          <a:spcPts val="0"/>
                        </a:spcAft>
                      </a:pPr>
                      <a:r>
                        <a:rPr lang="en-ZA" sz="1400" b="0" dirty="0">
                          <a:effectLst/>
                          <a:latin typeface="+mn-lt"/>
                        </a:rPr>
                        <a:t>Significant compliance with DVA and SAPS NI 7/1999</a:t>
                      </a:r>
                      <a:endParaRPr lang="en-US" sz="1400" b="0" dirty="0">
                        <a:effectLst/>
                        <a:latin typeface="+mn-lt"/>
                        <a:ea typeface="Times New Roman" panose="02020603050405020304" pitchFamily="18" charset="0"/>
                      </a:endParaRPr>
                    </a:p>
                  </a:txBody>
                  <a:tcPr marL="61039" marR="61039" marT="0" marB="0" anchor="ctr"/>
                </a:tc>
              </a:tr>
              <a:tr h="826522">
                <a:tc>
                  <a:txBody>
                    <a:bodyPr/>
                    <a:lstStyle/>
                    <a:p>
                      <a:pPr marL="0" marR="0" algn="l">
                        <a:lnSpc>
                          <a:spcPct val="300000"/>
                        </a:lnSpc>
                        <a:spcBef>
                          <a:spcPts val="600"/>
                        </a:spcBef>
                        <a:spcAft>
                          <a:spcPts val="600"/>
                        </a:spcAft>
                      </a:pPr>
                      <a:r>
                        <a:rPr lang="en-ZA" sz="1600" b="1" dirty="0" smtClean="0">
                          <a:effectLst/>
                          <a:latin typeface="+mn-lt"/>
                        </a:rPr>
                        <a:t>Nuwerus</a:t>
                      </a:r>
                      <a:endParaRPr lang="en-US" sz="1600" b="1" dirty="0">
                        <a:effectLst/>
                        <a:latin typeface="+mn-lt"/>
                        <a:ea typeface="Times New Roman" panose="02020603050405020304" pitchFamily="18" charset="0"/>
                      </a:endParaRPr>
                    </a:p>
                  </a:txBody>
                  <a:tcPr marL="61039" marR="61039" marT="0" marB="0" anchor="ctr"/>
                </a:tc>
                <a:tc>
                  <a:txBody>
                    <a:bodyPr/>
                    <a:lstStyle/>
                    <a:p>
                      <a:pPr marL="0" marR="0" algn="ctr">
                        <a:lnSpc>
                          <a:spcPct val="300000"/>
                        </a:lnSpc>
                        <a:spcBef>
                          <a:spcPts val="600"/>
                        </a:spcBef>
                        <a:spcAft>
                          <a:spcPts val="600"/>
                        </a:spcAft>
                      </a:pPr>
                      <a:r>
                        <a:rPr lang="en-ZA" sz="1600" b="1" dirty="0">
                          <a:effectLst/>
                          <a:latin typeface="+mn-lt"/>
                        </a:rPr>
                        <a:t>67,6%</a:t>
                      </a:r>
                      <a:endParaRPr lang="en-US" sz="1600" b="1" dirty="0">
                        <a:effectLst/>
                        <a:latin typeface="+mn-lt"/>
                        <a:ea typeface="Times New Roman" panose="02020603050405020304" pitchFamily="18" charset="0"/>
                      </a:endParaRPr>
                    </a:p>
                  </a:txBody>
                  <a:tcPr marL="61039" marR="61039" marT="0" marB="0" anchor="ctr"/>
                </a:tc>
                <a:tc>
                  <a:txBody>
                    <a:bodyPr/>
                    <a:lstStyle/>
                    <a:p>
                      <a:pPr marL="0" marR="0" algn="l">
                        <a:lnSpc>
                          <a:spcPct val="200000"/>
                        </a:lnSpc>
                        <a:spcBef>
                          <a:spcPts val="600"/>
                        </a:spcBef>
                        <a:spcAft>
                          <a:spcPts val="0"/>
                        </a:spcAft>
                      </a:pPr>
                      <a:r>
                        <a:rPr lang="en-ZA" sz="1400" b="0" dirty="0">
                          <a:effectLst/>
                          <a:latin typeface="+mn-lt"/>
                        </a:rPr>
                        <a:t>Partial compliance with the DVA and SAPS NI 7/1999</a:t>
                      </a:r>
                      <a:endParaRPr lang="en-US" sz="1400" b="0" dirty="0">
                        <a:effectLst/>
                        <a:latin typeface="+mn-lt"/>
                        <a:ea typeface="Times New Roman" panose="02020603050405020304" pitchFamily="18" charset="0"/>
                      </a:endParaRPr>
                    </a:p>
                  </a:txBody>
                  <a:tcPr marL="61039" marR="61039" marT="0" marB="0" anchor="ctr"/>
                </a:tc>
              </a:tr>
            </a:tbl>
          </a:graphicData>
        </a:graphic>
      </p:graphicFrame>
    </p:spTree>
    <p:custDataLst>
      <p:tags r:id="rId1"/>
    </p:custDataLst>
    <p:extLst>
      <p:ext uri="{BB962C8B-B14F-4D97-AF65-F5344CB8AC3E}">
        <p14:creationId xmlns:p14="http://schemas.microsoft.com/office/powerpoint/2010/main" xmlns="" val="18010027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smtClean="0"/>
              <a:t>DVA IMPLEMENTATION: 2016/17 </a:t>
            </a:r>
            <a:endParaRPr lang="en-GB" dirty="0"/>
          </a:p>
        </p:txBody>
      </p:sp>
      <p:sp>
        <p:nvSpPr>
          <p:cNvPr id="7" name="Text Placeholder 6"/>
          <p:cNvSpPr>
            <a:spLocks noGrp="1"/>
          </p:cNvSpPr>
          <p:nvPr>
            <p:ph type="body" sz="quarter" idx="13"/>
          </p:nvPr>
        </p:nvSpPr>
        <p:spPr/>
        <p:txBody>
          <a:bodyPr/>
          <a:lstStyle/>
          <a:p>
            <a:r>
              <a:rPr lang="en-GB" i="0" dirty="0" smtClean="0"/>
              <a:t>Stations where DVA monitoring was conducted for 2016/17</a:t>
            </a:r>
            <a:endParaRPr lang="en-GB" i="0" dirty="0"/>
          </a:p>
        </p:txBody>
      </p:sp>
      <p:sp>
        <p:nvSpPr>
          <p:cNvPr id="4" name="Text Placeholder 3"/>
          <p:cNvSpPr>
            <a:spLocks noGrp="1"/>
          </p:cNvSpPr>
          <p:nvPr>
            <p:ph type="body" sz="quarter" idx="10"/>
          </p:nvPr>
        </p:nvSpPr>
        <p:spPr/>
        <p:txBody>
          <a:bodyPr/>
          <a:lstStyle/>
          <a:p>
            <a:pPr marL="0" lvl="1" indent="0">
              <a:buNone/>
            </a:pPr>
            <a:endParaRPr lang="en-GB" dirty="0"/>
          </a:p>
          <a:p>
            <a:pPr lvl="1"/>
            <a:endParaRPr lang="en-GB" dirty="0" smtClean="0"/>
          </a:p>
          <a:p>
            <a:pPr lvl="1"/>
            <a:endParaRPr lang="en-GB" dirty="0"/>
          </a:p>
          <a:p>
            <a:pPr lvl="1"/>
            <a:endParaRPr lang="en-GB" dirty="0" smtClean="0"/>
          </a:p>
          <a:p>
            <a:pPr lvl="1">
              <a:buFont typeface="Arial" panose="020B0604020202020204" pitchFamily="34" charset="0"/>
              <a:buChar char="•"/>
            </a:pPr>
            <a:endParaRPr lang="en-GB" dirty="0"/>
          </a:p>
        </p:txBody>
      </p:sp>
      <p:sp>
        <p:nvSpPr>
          <p:cNvPr id="8" name="Footer Placeholder 7"/>
          <p:cNvSpPr>
            <a:spLocks noGrp="1"/>
          </p:cNvSpPr>
          <p:nvPr>
            <p:ph type="ftr" sz="quarter" idx="3"/>
          </p:nvPr>
        </p:nvSpPr>
        <p:spPr/>
        <p:txBody>
          <a:bodyPr/>
          <a:lstStyle/>
          <a:p>
            <a:r>
              <a:rPr lang="en-GB" dirty="0">
                <a:solidFill>
                  <a:srgbClr val="998F86"/>
                </a:solidFill>
              </a:rPr>
              <a:t>DVA Implementation 2016/17</a:t>
            </a:r>
          </a:p>
        </p:txBody>
      </p:sp>
      <p:sp>
        <p:nvSpPr>
          <p:cNvPr id="9" name="Slide Number Placeholder 8"/>
          <p:cNvSpPr>
            <a:spLocks noGrp="1"/>
          </p:cNvSpPr>
          <p:nvPr>
            <p:ph type="sldNum" sz="quarter" idx="4"/>
          </p:nvPr>
        </p:nvSpPr>
        <p:spPr/>
        <p:txBody>
          <a:bodyPr/>
          <a:lstStyle/>
          <a:p>
            <a:fld id="{8406839F-D7A4-4E5D-B93D-768AD4D1DB36}" type="slidenum">
              <a:rPr lang="en-ZA" smtClean="0"/>
              <a:pPr/>
              <a:t>5</a:t>
            </a:fld>
            <a:endParaRPr lang="en-ZA" dirty="0"/>
          </a:p>
        </p:txBody>
      </p:sp>
      <p:graphicFrame>
        <p:nvGraphicFramePr>
          <p:cNvPr id="3" name="Table 2"/>
          <p:cNvGraphicFramePr>
            <a:graphicFrameLocks noGrp="1"/>
          </p:cNvGraphicFramePr>
          <p:nvPr>
            <p:extLst>
              <p:ext uri="{D42A27DB-BD31-4B8C-83A1-F6EECF244321}">
                <p14:modId xmlns:p14="http://schemas.microsoft.com/office/powerpoint/2010/main" xmlns="" val="1926907900"/>
              </p:ext>
            </p:extLst>
          </p:nvPr>
        </p:nvGraphicFramePr>
        <p:xfrm>
          <a:off x="251520" y="1412775"/>
          <a:ext cx="8525196" cy="4536505"/>
        </p:xfrm>
        <a:graphic>
          <a:graphicData uri="http://schemas.openxmlformats.org/drawingml/2006/table">
            <a:tbl>
              <a:tblPr firstRow="1" firstCol="1" bandRow="1">
                <a:tableStyleId>{5C22544A-7EE6-4342-B048-85BDC9FD1C3A}</a:tableStyleId>
              </a:tblPr>
              <a:tblGrid>
                <a:gridCol w="2455781"/>
                <a:gridCol w="2080723"/>
                <a:gridCol w="3988692"/>
              </a:tblGrid>
              <a:tr h="511613">
                <a:tc>
                  <a:txBody>
                    <a:bodyPr/>
                    <a:lstStyle/>
                    <a:p>
                      <a:pPr marL="0" marR="0" algn="l" defTabSz="914400" rtl="0" eaLnBrk="1" latinLnBrk="0" hangingPunct="1">
                        <a:lnSpc>
                          <a:spcPct val="150000"/>
                        </a:lnSpc>
                        <a:spcBef>
                          <a:spcPts val="0"/>
                        </a:spcBef>
                        <a:spcAft>
                          <a:spcPts val="0"/>
                        </a:spcAft>
                      </a:pPr>
                      <a:r>
                        <a:rPr lang="en-ZA" sz="1600" b="1" kern="1200" dirty="0">
                          <a:solidFill>
                            <a:schemeClr val="lt1"/>
                          </a:solidFill>
                          <a:effectLst/>
                          <a:latin typeface="+mn-lt"/>
                          <a:ea typeface="+mn-ea"/>
                          <a:cs typeface="+mn-cs"/>
                        </a:rPr>
                        <a:t>Name of station</a:t>
                      </a:r>
                      <a:endParaRPr lang="en-US" sz="1600" b="1" kern="1200" dirty="0">
                        <a:solidFill>
                          <a:schemeClr val="lt1"/>
                        </a:solidFill>
                        <a:effectLst/>
                        <a:latin typeface="+mn-lt"/>
                        <a:ea typeface="+mn-ea"/>
                        <a:cs typeface="+mn-cs"/>
                      </a:endParaRPr>
                    </a:p>
                  </a:txBody>
                  <a:tcPr marL="61039" marR="61039" marT="0" marB="0" anchor="ctr"/>
                </a:tc>
                <a:tc>
                  <a:txBody>
                    <a:bodyPr/>
                    <a:lstStyle/>
                    <a:p>
                      <a:pPr marL="0" marR="0" algn="l" defTabSz="914400" rtl="0" eaLnBrk="1" latinLnBrk="0" hangingPunct="1">
                        <a:lnSpc>
                          <a:spcPct val="150000"/>
                        </a:lnSpc>
                        <a:spcBef>
                          <a:spcPts val="0"/>
                        </a:spcBef>
                        <a:spcAft>
                          <a:spcPts val="0"/>
                        </a:spcAft>
                      </a:pPr>
                      <a:r>
                        <a:rPr lang="en-ZA" sz="1600" b="1" kern="1200" dirty="0">
                          <a:solidFill>
                            <a:schemeClr val="lt1"/>
                          </a:solidFill>
                          <a:effectLst/>
                          <a:latin typeface="+mn-lt"/>
                          <a:ea typeface="+mn-ea"/>
                          <a:cs typeface="+mn-cs"/>
                        </a:rPr>
                        <a:t>Compliance </a:t>
                      </a:r>
                      <a:r>
                        <a:rPr lang="en-ZA" sz="1600" b="1" kern="1200" dirty="0" smtClean="0">
                          <a:solidFill>
                            <a:schemeClr val="lt1"/>
                          </a:solidFill>
                          <a:effectLst/>
                          <a:latin typeface="+mn-lt"/>
                          <a:ea typeface="+mn-ea"/>
                          <a:cs typeface="+mn-cs"/>
                        </a:rPr>
                        <a:t>Score  </a:t>
                      </a:r>
                      <a:endParaRPr lang="en-US" sz="1600" b="1" kern="1200" dirty="0">
                        <a:solidFill>
                          <a:schemeClr val="lt1"/>
                        </a:solidFill>
                        <a:effectLst/>
                        <a:latin typeface="+mn-lt"/>
                        <a:ea typeface="+mn-ea"/>
                        <a:cs typeface="+mn-cs"/>
                      </a:endParaRPr>
                    </a:p>
                  </a:txBody>
                  <a:tcPr marL="61039" marR="61039" marT="0" marB="0" anchor="ctr"/>
                </a:tc>
                <a:tc>
                  <a:txBody>
                    <a:bodyPr/>
                    <a:lstStyle/>
                    <a:p>
                      <a:pPr marL="0" marR="0" algn="l" defTabSz="914400" rtl="0" eaLnBrk="1" latinLnBrk="0" hangingPunct="1">
                        <a:lnSpc>
                          <a:spcPct val="150000"/>
                        </a:lnSpc>
                        <a:spcBef>
                          <a:spcPts val="0"/>
                        </a:spcBef>
                        <a:spcAft>
                          <a:spcPts val="0"/>
                        </a:spcAft>
                      </a:pPr>
                      <a:r>
                        <a:rPr lang="en-ZA" sz="1600" b="1" kern="1200" dirty="0">
                          <a:solidFill>
                            <a:schemeClr val="lt1"/>
                          </a:solidFill>
                          <a:effectLst/>
                          <a:latin typeface="+mn-lt"/>
                          <a:ea typeface="+mn-ea"/>
                          <a:cs typeface="+mn-cs"/>
                        </a:rPr>
                        <a:t>Comment</a:t>
                      </a:r>
                      <a:endParaRPr lang="en-US" sz="1600" b="1" kern="1200" dirty="0">
                        <a:solidFill>
                          <a:schemeClr val="lt1"/>
                        </a:solidFill>
                        <a:effectLst/>
                        <a:latin typeface="+mn-lt"/>
                        <a:ea typeface="+mn-ea"/>
                        <a:cs typeface="+mn-cs"/>
                      </a:endParaRPr>
                    </a:p>
                  </a:txBody>
                  <a:tcPr marL="61039" marR="61039" marT="0" marB="0" anchor="ctr"/>
                </a:tc>
              </a:tr>
              <a:tr h="914444">
                <a:tc>
                  <a:txBody>
                    <a:bodyPr/>
                    <a:lstStyle/>
                    <a:p>
                      <a:pPr marL="0" marR="0" algn="l" defTabSz="914400" rtl="0" eaLnBrk="1" latinLnBrk="0" hangingPunct="1">
                        <a:lnSpc>
                          <a:spcPct val="200000"/>
                        </a:lnSpc>
                        <a:spcBef>
                          <a:spcPts val="600"/>
                        </a:spcBef>
                        <a:spcAft>
                          <a:spcPts val="0"/>
                        </a:spcAft>
                      </a:pPr>
                      <a:r>
                        <a:rPr lang="en-ZA" sz="1600" b="1" kern="1200" dirty="0" smtClean="0">
                          <a:solidFill>
                            <a:schemeClr val="bg1"/>
                          </a:solidFill>
                          <a:effectLst/>
                          <a:latin typeface="+mn-lt"/>
                          <a:ea typeface="+mn-ea"/>
                          <a:cs typeface="+mn-cs"/>
                        </a:rPr>
                        <a:t>Athlone </a:t>
                      </a:r>
                    </a:p>
                  </a:txBody>
                  <a:tcPr marL="61039" marR="61039" marT="0" marB="0" anchor="ctr"/>
                </a:tc>
                <a:tc>
                  <a:txBody>
                    <a:bodyPr/>
                    <a:lstStyle/>
                    <a:p>
                      <a:pPr marL="0" marR="0" algn="ctr" defTabSz="914400" rtl="0" eaLnBrk="1" latinLnBrk="0" hangingPunct="1">
                        <a:lnSpc>
                          <a:spcPct val="200000"/>
                        </a:lnSpc>
                        <a:spcBef>
                          <a:spcPts val="600"/>
                        </a:spcBef>
                        <a:spcAft>
                          <a:spcPts val="0"/>
                        </a:spcAft>
                      </a:pPr>
                      <a:r>
                        <a:rPr lang="en-ZA" sz="1600" b="1" kern="1200" dirty="0" smtClean="0">
                          <a:solidFill>
                            <a:schemeClr val="dk1"/>
                          </a:solidFill>
                          <a:effectLst/>
                          <a:latin typeface="+mn-lt"/>
                          <a:ea typeface="+mn-ea"/>
                          <a:cs typeface="+mn-cs"/>
                        </a:rPr>
                        <a:t>90,0%</a:t>
                      </a:r>
                      <a:endParaRPr lang="en-US" sz="1600" b="1" kern="1200" dirty="0">
                        <a:solidFill>
                          <a:schemeClr val="dk1"/>
                        </a:solidFill>
                        <a:effectLst/>
                        <a:latin typeface="+mn-lt"/>
                        <a:ea typeface="+mn-ea"/>
                        <a:cs typeface="+mn-cs"/>
                      </a:endParaRPr>
                    </a:p>
                  </a:txBody>
                  <a:tcPr marL="61039" marR="61039" marT="0" marB="0" anchor="ctr"/>
                </a:tc>
                <a:tc>
                  <a:txBody>
                    <a:bodyPr/>
                    <a:lstStyle/>
                    <a:p>
                      <a:pPr marL="0" marR="0" algn="l" defTabSz="914400" rtl="0" eaLnBrk="1" latinLnBrk="0" hangingPunct="1">
                        <a:lnSpc>
                          <a:spcPct val="200000"/>
                        </a:lnSpc>
                        <a:spcBef>
                          <a:spcPts val="600"/>
                        </a:spcBef>
                        <a:spcAft>
                          <a:spcPts val="0"/>
                        </a:spcAft>
                      </a:pPr>
                      <a:r>
                        <a:rPr lang="en-ZA" sz="1400" b="0" kern="1200" dirty="0">
                          <a:solidFill>
                            <a:schemeClr val="dk1"/>
                          </a:solidFill>
                          <a:effectLst/>
                          <a:latin typeface="+mn-lt"/>
                          <a:ea typeface="+mn-ea"/>
                          <a:cs typeface="+mn-cs"/>
                        </a:rPr>
                        <a:t>Significant compliance with DVA and SAPS NI 7/1999</a:t>
                      </a:r>
                      <a:endParaRPr lang="en-US" sz="1400" b="0" kern="1200" dirty="0">
                        <a:solidFill>
                          <a:schemeClr val="dk1"/>
                        </a:solidFill>
                        <a:effectLst/>
                        <a:latin typeface="+mn-lt"/>
                        <a:ea typeface="+mn-ea"/>
                        <a:cs typeface="+mn-cs"/>
                      </a:endParaRPr>
                    </a:p>
                  </a:txBody>
                  <a:tcPr marL="61039" marR="61039" marT="0" marB="0" anchor="ctr"/>
                </a:tc>
              </a:tr>
              <a:tr h="914444">
                <a:tc>
                  <a:txBody>
                    <a:bodyPr/>
                    <a:lstStyle/>
                    <a:p>
                      <a:pPr marL="0" marR="0" algn="l" defTabSz="914400" rtl="0" eaLnBrk="1" latinLnBrk="0" hangingPunct="1">
                        <a:lnSpc>
                          <a:spcPct val="200000"/>
                        </a:lnSpc>
                        <a:spcBef>
                          <a:spcPts val="600"/>
                        </a:spcBef>
                        <a:spcAft>
                          <a:spcPts val="0"/>
                        </a:spcAft>
                      </a:pPr>
                      <a:r>
                        <a:rPr lang="en-ZA" sz="1600" b="1" kern="1200" dirty="0" smtClean="0">
                          <a:solidFill>
                            <a:schemeClr val="bg1"/>
                          </a:solidFill>
                          <a:effectLst/>
                          <a:latin typeface="+mn-lt"/>
                          <a:ea typeface="+mn-ea"/>
                          <a:cs typeface="+mn-cs"/>
                        </a:rPr>
                        <a:t>Delft</a:t>
                      </a:r>
                      <a:endParaRPr lang="en-US" sz="1600" b="1" kern="1200" dirty="0">
                        <a:solidFill>
                          <a:schemeClr val="bg1"/>
                        </a:solidFill>
                        <a:effectLst/>
                        <a:latin typeface="+mn-lt"/>
                        <a:ea typeface="+mn-ea"/>
                        <a:cs typeface="+mn-cs"/>
                      </a:endParaRPr>
                    </a:p>
                  </a:txBody>
                  <a:tcPr marL="61039" marR="61039" marT="0" marB="0" anchor="ctr"/>
                </a:tc>
                <a:tc>
                  <a:txBody>
                    <a:bodyPr/>
                    <a:lstStyle/>
                    <a:p>
                      <a:pPr marL="0" marR="0" algn="ctr" defTabSz="914400" rtl="0" eaLnBrk="1" latinLnBrk="0" hangingPunct="1">
                        <a:lnSpc>
                          <a:spcPct val="200000"/>
                        </a:lnSpc>
                        <a:spcBef>
                          <a:spcPts val="600"/>
                        </a:spcBef>
                        <a:spcAft>
                          <a:spcPts val="0"/>
                        </a:spcAft>
                      </a:pPr>
                      <a:r>
                        <a:rPr lang="en-ZA" sz="1600" b="1" kern="1200" dirty="0">
                          <a:solidFill>
                            <a:schemeClr val="dk1"/>
                          </a:solidFill>
                          <a:effectLst/>
                          <a:latin typeface="+mn-lt"/>
                          <a:ea typeface="+mn-ea"/>
                          <a:cs typeface="+mn-cs"/>
                        </a:rPr>
                        <a:t>81,7%</a:t>
                      </a:r>
                      <a:endParaRPr lang="en-US" sz="1600" b="1" kern="1200" dirty="0">
                        <a:solidFill>
                          <a:schemeClr val="dk1"/>
                        </a:solidFill>
                        <a:effectLst/>
                        <a:latin typeface="+mn-lt"/>
                        <a:ea typeface="+mn-ea"/>
                        <a:cs typeface="+mn-cs"/>
                      </a:endParaRPr>
                    </a:p>
                  </a:txBody>
                  <a:tcPr marL="61039" marR="61039" marT="0" marB="0" anchor="ctr"/>
                </a:tc>
                <a:tc>
                  <a:txBody>
                    <a:bodyPr/>
                    <a:lstStyle/>
                    <a:p>
                      <a:pPr marL="0" marR="0" algn="l" defTabSz="914400" rtl="0" eaLnBrk="1" latinLnBrk="0" hangingPunct="1">
                        <a:lnSpc>
                          <a:spcPct val="200000"/>
                        </a:lnSpc>
                        <a:spcBef>
                          <a:spcPts val="600"/>
                        </a:spcBef>
                        <a:spcAft>
                          <a:spcPts val="0"/>
                        </a:spcAft>
                      </a:pPr>
                      <a:r>
                        <a:rPr lang="en-ZA" sz="1400" b="0" kern="1200" dirty="0">
                          <a:solidFill>
                            <a:schemeClr val="dk1"/>
                          </a:solidFill>
                          <a:effectLst/>
                          <a:latin typeface="+mn-lt"/>
                          <a:ea typeface="+mn-ea"/>
                          <a:cs typeface="+mn-cs"/>
                        </a:rPr>
                        <a:t>Significant compliance with the DVA and SAPS NI 7/1999</a:t>
                      </a:r>
                      <a:endParaRPr lang="en-US" sz="1400" b="0" kern="1200" dirty="0">
                        <a:solidFill>
                          <a:schemeClr val="dk1"/>
                        </a:solidFill>
                        <a:effectLst/>
                        <a:latin typeface="+mn-lt"/>
                        <a:ea typeface="+mn-ea"/>
                        <a:cs typeface="+mn-cs"/>
                      </a:endParaRPr>
                    </a:p>
                  </a:txBody>
                  <a:tcPr marL="61039" marR="61039" marT="0" marB="0" anchor="ctr"/>
                </a:tc>
              </a:tr>
              <a:tr h="914444">
                <a:tc>
                  <a:txBody>
                    <a:bodyPr/>
                    <a:lstStyle/>
                    <a:p>
                      <a:pPr marL="0" marR="0" algn="l" defTabSz="914400" rtl="0" eaLnBrk="1" latinLnBrk="0" hangingPunct="1">
                        <a:lnSpc>
                          <a:spcPct val="200000"/>
                        </a:lnSpc>
                        <a:spcBef>
                          <a:spcPts val="600"/>
                        </a:spcBef>
                        <a:spcAft>
                          <a:spcPts val="0"/>
                        </a:spcAft>
                      </a:pPr>
                      <a:r>
                        <a:rPr lang="en-ZA" sz="1600" b="1" kern="1200" dirty="0" smtClean="0">
                          <a:solidFill>
                            <a:schemeClr val="bg1"/>
                          </a:solidFill>
                          <a:effectLst/>
                          <a:latin typeface="+mn-lt"/>
                          <a:ea typeface="+mn-ea"/>
                          <a:cs typeface="+mn-cs"/>
                        </a:rPr>
                        <a:t>Laingsburg </a:t>
                      </a:r>
                      <a:endParaRPr lang="en-US" sz="1600" b="1" kern="1200" dirty="0">
                        <a:solidFill>
                          <a:schemeClr val="bg1"/>
                        </a:solidFill>
                        <a:effectLst/>
                        <a:latin typeface="+mn-lt"/>
                        <a:ea typeface="+mn-ea"/>
                        <a:cs typeface="+mn-cs"/>
                      </a:endParaRPr>
                    </a:p>
                  </a:txBody>
                  <a:tcPr marL="61039" marR="61039" marT="0" marB="0" anchor="ctr"/>
                </a:tc>
                <a:tc>
                  <a:txBody>
                    <a:bodyPr/>
                    <a:lstStyle/>
                    <a:p>
                      <a:pPr marL="0" marR="0" algn="ctr" defTabSz="914400" rtl="0" eaLnBrk="1" latinLnBrk="0" hangingPunct="1">
                        <a:lnSpc>
                          <a:spcPct val="200000"/>
                        </a:lnSpc>
                        <a:spcBef>
                          <a:spcPts val="600"/>
                        </a:spcBef>
                        <a:spcAft>
                          <a:spcPts val="0"/>
                        </a:spcAft>
                      </a:pPr>
                      <a:r>
                        <a:rPr lang="en-ZA" sz="1600" b="1" kern="1200" dirty="0">
                          <a:solidFill>
                            <a:schemeClr val="dk1"/>
                          </a:solidFill>
                          <a:effectLst/>
                          <a:latin typeface="+mn-lt"/>
                          <a:ea typeface="+mn-ea"/>
                          <a:cs typeface="+mn-cs"/>
                        </a:rPr>
                        <a:t>64,6%</a:t>
                      </a:r>
                      <a:endParaRPr lang="en-US" sz="1600" b="1" kern="1200" dirty="0">
                        <a:solidFill>
                          <a:schemeClr val="dk1"/>
                        </a:solidFill>
                        <a:effectLst/>
                        <a:latin typeface="+mn-lt"/>
                        <a:ea typeface="+mn-ea"/>
                        <a:cs typeface="+mn-cs"/>
                      </a:endParaRPr>
                    </a:p>
                  </a:txBody>
                  <a:tcPr marL="61039" marR="61039" marT="0" marB="0" anchor="ctr"/>
                </a:tc>
                <a:tc>
                  <a:txBody>
                    <a:bodyPr/>
                    <a:lstStyle/>
                    <a:p>
                      <a:pPr marL="0" marR="0" algn="l" defTabSz="914400" rtl="0" eaLnBrk="1" latinLnBrk="0" hangingPunct="1">
                        <a:lnSpc>
                          <a:spcPct val="200000"/>
                        </a:lnSpc>
                        <a:spcBef>
                          <a:spcPts val="600"/>
                        </a:spcBef>
                        <a:spcAft>
                          <a:spcPts val="0"/>
                        </a:spcAft>
                      </a:pPr>
                      <a:r>
                        <a:rPr lang="en-ZA" sz="1400" b="0" kern="1200" dirty="0">
                          <a:solidFill>
                            <a:schemeClr val="dk1"/>
                          </a:solidFill>
                          <a:effectLst/>
                          <a:latin typeface="+mn-lt"/>
                          <a:ea typeface="+mn-ea"/>
                          <a:cs typeface="+mn-cs"/>
                        </a:rPr>
                        <a:t>Partial compliance with the DVA and SAPS NI 7/1999</a:t>
                      </a:r>
                      <a:endParaRPr lang="en-US" sz="1400" b="0" kern="1200" dirty="0">
                        <a:solidFill>
                          <a:schemeClr val="dk1"/>
                        </a:solidFill>
                        <a:effectLst/>
                        <a:latin typeface="+mn-lt"/>
                        <a:ea typeface="+mn-ea"/>
                        <a:cs typeface="+mn-cs"/>
                      </a:endParaRPr>
                    </a:p>
                  </a:txBody>
                  <a:tcPr marL="61039" marR="61039" marT="0" marB="0" anchor="ctr"/>
                </a:tc>
              </a:tr>
              <a:tr h="1281560">
                <a:tc>
                  <a:txBody>
                    <a:bodyPr/>
                    <a:lstStyle/>
                    <a:p>
                      <a:pPr marL="0" marR="0" algn="l" defTabSz="914400" rtl="0" eaLnBrk="1" latinLnBrk="0" hangingPunct="1">
                        <a:lnSpc>
                          <a:spcPct val="200000"/>
                        </a:lnSpc>
                        <a:spcBef>
                          <a:spcPts val="600"/>
                        </a:spcBef>
                        <a:spcAft>
                          <a:spcPts val="0"/>
                        </a:spcAft>
                      </a:pPr>
                      <a:r>
                        <a:rPr lang="en-ZA" sz="1600" b="1" kern="1200" dirty="0" smtClean="0">
                          <a:solidFill>
                            <a:schemeClr val="bg1"/>
                          </a:solidFill>
                          <a:effectLst/>
                          <a:latin typeface="+mn-lt"/>
                          <a:ea typeface="+mn-ea"/>
                          <a:cs typeface="+mn-cs"/>
                        </a:rPr>
                        <a:t>Riversdale</a:t>
                      </a:r>
                      <a:endParaRPr lang="en-US" sz="1600" b="1" kern="1200" dirty="0">
                        <a:solidFill>
                          <a:schemeClr val="bg1"/>
                        </a:solidFill>
                        <a:effectLst/>
                        <a:latin typeface="+mn-lt"/>
                        <a:ea typeface="+mn-ea"/>
                        <a:cs typeface="+mn-cs"/>
                      </a:endParaRPr>
                    </a:p>
                  </a:txBody>
                  <a:tcPr marL="61039" marR="61039" marT="0" marB="0" anchor="ctr"/>
                </a:tc>
                <a:tc>
                  <a:txBody>
                    <a:bodyPr/>
                    <a:lstStyle/>
                    <a:p>
                      <a:pPr marL="0" marR="0" algn="ctr" defTabSz="914400" rtl="0" eaLnBrk="1" latinLnBrk="0" hangingPunct="1">
                        <a:lnSpc>
                          <a:spcPct val="200000"/>
                        </a:lnSpc>
                        <a:spcBef>
                          <a:spcPts val="600"/>
                        </a:spcBef>
                        <a:spcAft>
                          <a:spcPts val="0"/>
                        </a:spcAft>
                      </a:pPr>
                      <a:r>
                        <a:rPr lang="en-ZA" sz="1600" b="1" kern="1200" dirty="0">
                          <a:solidFill>
                            <a:schemeClr val="dk1"/>
                          </a:solidFill>
                          <a:effectLst/>
                          <a:latin typeface="+mn-lt"/>
                          <a:ea typeface="+mn-ea"/>
                          <a:cs typeface="+mn-cs"/>
                        </a:rPr>
                        <a:t>81,5%</a:t>
                      </a:r>
                      <a:endParaRPr lang="en-US" sz="1600" b="1" kern="1200" dirty="0">
                        <a:solidFill>
                          <a:schemeClr val="dk1"/>
                        </a:solidFill>
                        <a:effectLst/>
                        <a:latin typeface="+mn-lt"/>
                        <a:ea typeface="+mn-ea"/>
                        <a:cs typeface="+mn-cs"/>
                      </a:endParaRPr>
                    </a:p>
                  </a:txBody>
                  <a:tcPr marL="61039" marR="61039" marT="0" marB="0" anchor="ctr"/>
                </a:tc>
                <a:tc>
                  <a:txBody>
                    <a:bodyPr/>
                    <a:lstStyle/>
                    <a:p>
                      <a:pPr marL="0" marR="0" algn="l" defTabSz="914400" rtl="0" eaLnBrk="1" latinLnBrk="0" hangingPunct="1">
                        <a:lnSpc>
                          <a:spcPct val="200000"/>
                        </a:lnSpc>
                        <a:spcBef>
                          <a:spcPts val="600"/>
                        </a:spcBef>
                        <a:spcAft>
                          <a:spcPts val="0"/>
                        </a:spcAft>
                      </a:pPr>
                      <a:r>
                        <a:rPr lang="en-ZA" sz="1400" b="0" kern="1200" dirty="0">
                          <a:solidFill>
                            <a:schemeClr val="dk1"/>
                          </a:solidFill>
                          <a:effectLst/>
                          <a:latin typeface="+mn-lt"/>
                          <a:ea typeface="+mn-ea"/>
                          <a:cs typeface="+mn-cs"/>
                        </a:rPr>
                        <a:t>Significant compliance with the DVA and SAPS NI 7/1999</a:t>
                      </a:r>
                      <a:endParaRPr lang="en-US" sz="1400" b="0" kern="1200" dirty="0">
                        <a:solidFill>
                          <a:schemeClr val="dk1"/>
                        </a:solidFill>
                        <a:effectLst/>
                        <a:latin typeface="+mn-lt"/>
                        <a:ea typeface="+mn-ea"/>
                        <a:cs typeface="+mn-cs"/>
                      </a:endParaRPr>
                    </a:p>
                  </a:txBody>
                  <a:tcPr marL="61039" marR="61039" marT="0" marB="0" anchor="ctr"/>
                </a:tc>
              </a:tr>
            </a:tbl>
          </a:graphicData>
        </a:graphic>
      </p:graphicFrame>
    </p:spTree>
    <p:custDataLst>
      <p:tags r:id="rId1"/>
    </p:custDataLst>
    <p:extLst>
      <p:ext uri="{BB962C8B-B14F-4D97-AF65-F5344CB8AC3E}">
        <p14:creationId xmlns:p14="http://schemas.microsoft.com/office/powerpoint/2010/main" xmlns="" val="17555685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smtClean="0"/>
              <a:t>DVA IMPLEMENTATION: 2016/17 </a:t>
            </a:r>
            <a:endParaRPr lang="en-GB" dirty="0"/>
          </a:p>
        </p:txBody>
      </p:sp>
      <p:sp>
        <p:nvSpPr>
          <p:cNvPr id="7" name="Text Placeholder 6"/>
          <p:cNvSpPr>
            <a:spLocks noGrp="1"/>
          </p:cNvSpPr>
          <p:nvPr>
            <p:ph type="body" sz="quarter" idx="13"/>
          </p:nvPr>
        </p:nvSpPr>
        <p:spPr/>
        <p:txBody>
          <a:bodyPr/>
          <a:lstStyle/>
          <a:p>
            <a:r>
              <a:rPr lang="en-GB" i="0" dirty="0" smtClean="0"/>
              <a:t>Stations where DVA monitoring was conducted for 2016/17</a:t>
            </a:r>
            <a:endParaRPr lang="en-GB" i="0" dirty="0"/>
          </a:p>
        </p:txBody>
      </p:sp>
      <p:sp>
        <p:nvSpPr>
          <p:cNvPr id="9" name="Slide Number Placeholder 8"/>
          <p:cNvSpPr>
            <a:spLocks noGrp="1"/>
          </p:cNvSpPr>
          <p:nvPr>
            <p:ph type="sldNum" sz="quarter" idx="4"/>
          </p:nvPr>
        </p:nvSpPr>
        <p:spPr/>
        <p:txBody>
          <a:bodyPr/>
          <a:lstStyle/>
          <a:p>
            <a:fld id="{8406839F-D7A4-4E5D-B93D-768AD4D1DB36}" type="slidenum">
              <a:rPr lang="en-ZA" smtClean="0"/>
              <a:pPr/>
              <a:t>6</a:t>
            </a:fld>
            <a:endParaRPr lang="en-ZA" dirty="0"/>
          </a:p>
        </p:txBody>
      </p:sp>
      <p:sp>
        <p:nvSpPr>
          <p:cNvPr id="8" name="Footer Placeholder 7"/>
          <p:cNvSpPr>
            <a:spLocks noGrp="1"/>
          </p:cNvSpPr>
          <p:nvPr>
            <p:ph type="ftr" sz="quarter" idx="3"/>
          </p:nvPr>
        </p:nvSpPr>
        <p:spPr/>
        <p:txBody>
          <a:bodyPr/>
          <a:lstStyle/>
          <a:p>
            <a:r>
              <a:rPr lang="en-GB" dirty="0">
                <a:solidFill>
                  <a:srgbClr val="998F86"/>
                </a:solidFill>
              </a:rPr>
              <a:t>DVA Implementation 2016/17</a:t>
            </a:r>
          </a:p>
        </p:txBody>
      </p:sp>
      <p:sp>
        <p:nvSpPr>
          <p:cNvPr id="4" name="Text Placeholder 3"/>
          <p:cNvSpPr>
            <a:spLocks noGrp="1"/>
          </p:cNvSpPr>
          <p:nvPr>
            <p:ph type="body" sz="quarter" idx="10"/>
          </p:nvPr>
        </p:nvSpPr>
        <p:spPr/>
        <p:txBody>
          <a:bodyPr/>
          <a:lstStyle/>
          <a:p>
            <a:pPr marL="0" lvl="1" indent="0">
              <a:buNone/>
            </a:pPr>
            <a:endParaRPr lang="en-GB" dirty="0"/>
          </a:p>
          <a:p>
            <a:pPr lvl="1"/>
            <a:endParaRPr lang="en-GB" dirty="0" smtClean="0"/>
          </a:p>
          <a:p>
            <a:pPr lvl="1"/>
            <a:endParaRPr lang="en-GB" dirty="0"/>
          </a:p>
          <a:p>
            <a:pPr lvl="1"/>
            <a:endParaRPr lang="en-GB" dirty="0" smtClean="0"/>
          </a:p>
          <a:p>
            <a:pPr lvl="1">
              <a:buFont typeface="Arial" panose="020B0604020202020204" pitchFamily="34" charset="0"/>
              <a:buChar char="•"/>
            </a:pPr>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xmlns="" val="3284701922"/>
              </p:ext>
            </p:extLst>
          </p:nvPr>
        </p:nvGraphicFramePr>
        <p:xfrm>
          <a:off x="251520" y="1412776"/>
          <a:ext cx="8597204" cy="4608514"/>
        </p:xfrm>
        <a:graphic>
          <a:graphicData uri="http://schemas.openxmlformats.org/drawingml/2006/table">
            <a:tbl>
              <a:tblPr firstRow="1" firstCol="1" bandRow="1">
                <a:tableStyleId>{5C22544A-7EE6-4342-B048-85BDC9FD1C3A}</a:tableStyleId>
              </a:tblPr>
              <a:tblGrid>
                <a:gridCol w="2342624"/>
                <a:gridCol w="2049864"/>
                <a:gridCol w="4204716"/>
              </a:tblGrid>
              <a:tr h="549419">
                <a:tc>
                  <a:txBody>
                    <a:bodyPr/>
                    <a:lstStyle/>
                    <a:p>
                      <a:pPr marL="0" marR="0" algn="l" defTabSz="914400" rtl="0" eaLnBrk="1" latinLnBrk="0" hangingPunct="1">
                        <a:lnSpc>
                          <a:spcPct val="150000"/>
                        </a:lnSpc>
                        <a:spcBef>
                          <a:spcPts val="0"/>
                        </a:spcBef>
                        <a:spcAft>
                          <a:spcPts val="0"/>
                        </a:spcAft>
                      </a:pPr>
                      <a:r>
                        <a:rPr lang="en-ZA" sz="1600" b="1" kern="1200" dirty="0">
                          <a:solidFill>
                            <a:schemeClr val="lt1"/>
                          </a:solidFill>
                          <a:effectLst/>
                          <a:latin typeface="+mn-lt"/>
                          <a:ea typeface="+mn-ea"/>
                          <a:cs typeface="+mn-cs"/>
                        </a:rPr>
                        <a:t>Name of station</a:t>
                      </a:r>
                      <a:endParaRPr lang="en-US" sz="1600" b="1" kern="1200" dirty="0">
                        <a:solidFill>
                          <a:schemeClr val="lt1"/>
                        </a:solidFill>
                        <a:effectLst/>
                        <a:latin typeface="+mn-lt"/>
                        <a:ea typeface="+mn-ea"/>
                        <a:cs typeface="+mn-cs"/>
                      </a:endParaRPr>
                    </a:p>
                  </a:txBody>
                  <a:tcPr marL="61039" marR="61039" marT="0" marB="0"/>
                </a:tc>
                <a:tc>
                  <a:txBody>
                    <a:bodyPr/>
                    <a:lstStyle/>
                    <a:p>
                      <a:pPr marL="0" marR="0" algn="l" defTabSz="914400" rtl="0" eaLnBrk="1" latinLnBrk="0" hangingPunct="1">
                        <a:lnSpc>
                          <a:spcPct val="150000"/>
                        </a:lnSpc>
                        <a:spcBef>
                          <a:spcPts val="0"/>
                        </a:spcBef>
                        <a:spcAft>
                          <a:spcPts val="0"/>
                        </a:spcAft>
                      </a:pPr>
                      <a:r>
                        <a:rPr lang="en-ZA" sz="1600" b="1" kern="1200" dirty="0">
                          <a:solidFill>
                            <a:schemeClr val="lt1"/>
                          </a:solidFill>
                          <a:effectLst/>
                          <a:latin typeface="+mn-lt"/>
                          <a:ea typeface="+mn-ea"/>
                          <a:cs typeface="+mn-cs"/>
                        </a:rPr>
                        <a:t>Compliance </a:t>
                      </a:r>
                      <a:r>
                        <a:rPr lang="en-ZA" sz="1600" b="1" kern="1200" dirty="0" smtClean="0">
                          <a:solidFill>
                            <a:schemeClr val="lt1"/>
                          </a:solidFill>
                          <a:effectLst/>
                          <a:latin typeface="+mn-lt"/>
                          <a:ea typeface="+mn-ea"/>
                          <a:cs typeface="+mn-cs"/>
                        </a:rPr>
                        <a:t>Score</a:t>
                      </a:r>
                      <a:endParaRPr lang="en-US" sz="1600" b="1" kern="1200" dirty="0">
                        <a:solidFill>
                          <a:schemeClr val="lt1"/>
                        </a:solidFill>
                        <a:effectLst/>
                        <a:latin typeface="+mn-lt"/>
                        <a:ea typeface="+mn-ea"/>
                        <a:cs typeface="+mn-cs"/>
                      </a:endParaRPr>
                    </a:p>
                  </a:txBody>
                  <a:tcPr marL="61039" marR="61039" marT="0" marB="0"/>
                </a:tc>
                <a:tc>
                  <a:txBody>
                    <a:bodyPr/>
                    <a:lstStyle/>
                    <a:p>
                      <a:pPr marL="0" marR="0" algn="l" defTabSz="914400" rtl="0" eaLnBrk="1" latinLnBrk="0" hangingPunct="1">
                        <a:lnSpc>
                          <a:spcPct val="150000"/>
                        </a:lnSpc>
                        <a:spcBef>
                          <a:spcPts val="0"/>
                        </a:spcBef>
                        <a:spcAft>
                          <a:spcPts val="0"/>
                        </a:spcAft>
                      </a:pPr>
                      <a:r>
                        <a:rPr lang="en-ZA" sz="1600" b="1" kern="1200" dirty="0">
                          <a:solidFill>
                            <a:schemeClr val="lt1"/>
                          </a:solidFill>
                          <a:effectLst/>
                          <a:latin typeface="+mn-lt"/>
                          <a:ea typeface="+mn-ea"/>
                          <a:cs typeface="+mn-cs"/>
                        </a:rPr>
                        <a:t>Comment</a:t>
                      </a:r>
                      <a:endParaRPr lang="en-US" sz="1600" b="1" kern="1200" dirty="0">
                        <a:solidFill>
                          <a:schemeClr val="lt1"/>
                        </a:solidFill>
                        <a:effectLst/>
                        <a:latin typeface="+mn-lt"/>
                        <a:ea typeface="+mn-ea"/>
                        <a:cs typeface="+mn-cs"/>
                      </a:endParaRPr>
                    </a:p>
                  </a:txBody>
                  <a:tcPr marL="61039" marR="61039" marT="0" marB="0"/>
                </a:tc>
              </a:tr>
              <a:tr h="1098135">
                <a:tc>
                  <a:txBody>
                    <a:bodyPr/>
                    <a:lstStyle/>
                    <a:p>
                      <a:pPr marL="0" marR="0" algn="just">
                        <a:lnSpc>
                          <a:spcPct val="300000"/>
                        </a:lnSpc>
                        <a:spcBef>
                          <a:spcPts val="600"/>
                        </a:spcBef>
                        <a:spcAft>
                          <a:spcPts val="600"/>
                        </a:spcAft>
                      </a:pPr>
                      <a:r>
                        <a:rPr lang="en-ZA" sz="1600" dirty="0" smtClean="0">
                          <a:effectLst/>
                        </a:rPr>
                        <a:t>Manenberg</a:t>
                      </a:r>
                      <a:endParaRPr lang="en-US" sz="1600" b="1" dirty="0">
                        <a:effectLst/>
                        <a:latin typeface="Times New Roman" panose="02020603050405020304" pitchFamily="18" charset="0"/>
                        <a:ea typeface="Times New Roman" panose="02020603050405020304" pitchFamily="18" charset="0"/>
                      </a:endParaRPr>
                    </a:p>
                  </a:txBody>
                  <a:tcPr marL="61039" marR="61039" marT="0" marB="0"/>
                </a:tc>
                <a:tc>
                  <a:txBody>
                    <a:bodyPr/>
                    <a:lstStyle/>
                    <a:p>
                      <a:pPr marL="0" marR="0" algn="ctr">
                        <a:lnSpc>
                          <a:spcPct val="300000"/>
                        </a:lnSpc>
                        <a:spcBef>
                          <a:spcPts val="600"/>
                        </a:spcBef>
                        <a:spcAft>
                          <a:spcPts val="600"/>
                        </a:spcAft>
                      </a:pPr>
                      <a:r>
                        <a:rPr lang="en-ZA" sz="1600" b="1" dirty="0">
                          <a:effectLst/>
                        </a:rPr>
                        <a:t>74,2%</a:t>
                      </a:r>
                      <a:endParaRPr lang="en-US" sz="1600" b="1" dirty="0">
                        <a:effectLst/>
                        <a:latin typeface="Times New Roman" panose="02020603050405020304" pitchFamily="18" charset="0"/>
                        <a:ea typeface="Times New Roman" panose="02020603050405020304" pitchFamily="18" charset="0"/>
                      </a:endParaRPr>
                    </a:p>
                  </a:txBody>
                  <a:tcPr marL="61039" marR="61039" marT="0" marB="0"/>
                </a:tc>
                <a:tc>
                  <a:txBody>
                    <a:bodyPr/>
                    <a:lstStyle/>
                    <a:p>
                      <a:pPr marL="0" marR="0" algn="just">
                        <a:lnSpc>
                          <a:spcPct val="200000"/>
                        </a:lnSpc>
                        <a:spcBef>
                          <a:spcPts val="600"/>
                        </a:spcBef>
                        <a:spcAft>
                          <a:spcPts val="600"/>
                        </a:spcAft>
                      </a:pPr>
                      <a:r>
                        <a:rPr lang="en-ZA" sz="1400" dirty="0">
                          <a:effectLst/>
                        </a:rPr>
                        <a:t>Partial compliance with the DVA and SAPS NI 7/1999</a:t>
                      </a:r>
                      <a:endParaRPr lang="en-US" sz="1400" b="1" dirty="0">
                        <a:effectLst/>
                        <a:latin typeface="Times New Roman" panose="02020603050405020304" pitchFamily="18" charset="0"/>
                        <a:ea typeface="Times New Roman" panose="02020603050405020304" pitchFamily="18" charset="0"/>
                      </a:endParaRPr>
                    </a:p>
                  </a:txBody>
                  <a:tcPr marL="61039" marR="61039" marT="0" marB="0"/>
                </a:tc>
              </a:tr>
              <a:tr h="988532">
                <a:tc>
                  <a:txBody>
                    <a:bodyPr/>
                    <a:lstStyle/>
                    <a:p>
                      <a:pPr marL="0" marR="0" algn="just">
                        <a:lnSpc>
                          <a:spcPct val="300000"/>
                        </a:lnSpc>
                        <a:spcBef>
                          <a:spcPts val="600"/>
                        </a:spcBef>
                        <a:spcAft>
                          <a:spcPts val="600"/>
                        </a:spcAft>
                      </a:pPr>
                      <a:r>
                        <a:rPr lang="en-ZA" sz="1600" dirty="0" smtClean="0">
                          <a:effectLst/>
                        </a:rPr>
                        <a:t>Paarl</a:t>
                      </a:r>
                      <a:endParaRPr lang="en-US" sz="1600" b="1" dirty="0">
                        <a:effectLst/>
                        <a:latin typeface="Times New Roman" panose="02020603050405020304" pitchFamily="18" charset="0"/>
                        <a:ea typeface="Times New Roman" panose="02020603050405020304" pitchFamily="18" charset="0"/>
                      </a:endParaRPr>
                    </a:p>
                  </a:txBody>
                  <a:tcPr marL="61039" marR="61039" marT="0" marB="0"/>
                </a:tc>
                <a:tc>
                  <a:txBody>
                    <a:bodyPr/>
                    <a:lstStyle/>
                    <a:p>
                      <a:pPr marL="0" marR="0" algn="ctr">
                        <a:lnSpc>
                          <a:spcPct val="300000"/>
                        </a:lnSpc>
                        <a:spcBef>
                          <a:spcPts val="600"/>
                        </a:spcBef>
                        <a:spcAft>
                          <a:spcPts val="600"/>
                        </a:spcAft>
                      </a:pPr>
                      <a:r>
                        <a:rPr lang="en-ZA" sz="1600" b="1" dirty="0">
                          <a:effectLst/>
                        </a:rPr>
                        <a:t>89,4%</a:t>
                      </a:r>
                      <a:endParaRPr lang="en-US" sz="1600" b="1" dirty="0">
                        <a:effectLst/>
                        <a:latin typeface="Times New Roman" panose="02020603050405020304" pitchFamily="18" charset="0"/>
                        <a:ea typeface="Times New Roman" panose="02020603050405020304" pitchFamily="18" charset="0"/>
                      </a:endParaRPr>
                    </a:p>
                  </a:txBody>
                  <a:tcPr marL="61039" marR="61039" marT="0" marB="0"/>
                </a:tc>
                <a:tc>
                  <a:txBody>
                    <a:bodyPr/>
                    <a:lstStyle/>
                    <a:p>
                      <a:pPr marL="0" marR="0" algn="just">
                        <a:lnSpc>
                          <a:spcPct val="200000"/>
                        </a:lnSpc>
                        <a:spcBef>
                          <a:spcPts val="600"/>
                        </a:spcBef>
                        <a:spcAft>
                          <a:spcPts val="600"/>
                        </a:spcAft>
                      </a:pPr>
                      <a:r>
                        <a:rPr lang="en-ZA" sz="1400" dirty="0">
                          <a:effectLst/>
                        </a:rPr>
                        <a:t>Significant compliance with the DVA and SAPS NI 7/1999</a:t>
                      </a:r>
                      <a:endParaRPr lang="en-US" sz="1400" b="1" dirty="0">
                        <a:effectLst/>
                        <a:latin typeface="Times New Roman" panose="02020603050405020304" pitchFamily="18" charset="0"/>
                        <a:ea typeface="Times New Roman" panose="02020603050405020304" pitchFamily="18" charset="0"/>
                      </a:endParaRPr>
                    </a:p>
                  </a:txBody>
                  <a:tcPr marL="61039" marR="61039" marT="0" marB="0"/>
                </a:tc>
              </a:tr>
              <a:tr h="1070910">
                <a:tc>
                  <a:txBody>
                    <a:bodyPr/>
                    <a:lstStyle/>
                    <a:p>
                      <a:pPr marL="0" marR="0" algn="just">
                        <a:lnSpc>
                          <a:spcPct val="300000"/>
                        </a:lnSpc>
                        <a:spcBef>
                          <a:spcPts val="600"/>
                        </a:spcBef>
                        <a:spcAft>
                          <a:spcPts val="600"/>
                        </a:spcAft>
                      </a:pPr>
                      <a:r>
                        <a:rPr lang="en-ZA" sz="1600" dirty="0" err="1" smtClean="0">
                          <a:effectLst/>
                        </a:rPr>
                        <a:t>Villiersdorp</a:t>
                      </a:r>
                      <a:endParaRPr lang="en-US" sz="1600" b="1" dirty="0">
                        <a:effectLst/>
                        <a:latin typeface="Times New Roman" panose="02020603050405020304" pitchFamily="18" charset="0"/>
                        <a:ea typeface="Times New Roman" panose="02020603050405020304" pitchFamily="18" charset="0"/>
                      </a:endParaRPr>
                    </a:p>
                  </a:txBody>
                  <a:tcPr marL="61039" marR="61039" marT="0" marB="0"/>
                </a:tc>
                <a:tc>
                  <a:txBody>
                    <a:bodyPr/>
                    <a:lstStyle/>
                    <a:p>
                      <a:pPr marL="0" marR="0" algn="ctr">
                        <a:lnSpc>
                          <a:spcPct val="300000"/>
                        </a:lnSpc>
                        <a:spcBef>
                          <a:spcPts val="600"/>
                        </a:spcBef>
                        <a:spcAft>
                          <a:spcPts val="600"/>
                        </a:spcAft>
                      </a:pPr>
                      <a:r>
                        <a:rPr lang="en-ZA" sz="1600" b="1" dirty="0">
                          <a:effectLst/>
                        </a:rPr>
                        <a:t>92,1%</a:t>
                      </a:r>
                      <a:endParaRPr lang="en-US" sz="1600" b="1" dirty="0">
                        <a:effectLst/>
                        <a:latin typeface="Times New Roman" panose="02020603050405020304" pitchFamily="18" charset="0"/>
                        <a:ea typeface="Times New Roman" panose="02020603050405020304" pitchFamily="18" charset="0"/>
                      </a:endParaRPr>
                    </a:p>
                  </a:txBody>
                  <a:tcPr marL="61039" marR="61039" marT="0" marB="0"/>
                </a:tc>
                <a:tc>
                  <a:txBody>
                    <a:bodyPr/>
                    <a:lstStyle/>
                    <a:p>
                      <a:pPr marL="0" marR="0" algn="just">
                        <a:lnSpc>
                          <a:spcPct val="200000"/>
                        </a:lnSpc>
                        <a:spcBef>
                          <a:spcPts val="600"/>
                        </a:spcBef>
                        <a:spcAft>
                          <a:spcPts val="600"/>
                        </a:spcAft>
                      </a:pPr>
                      <a:r>
                        <a:rPr lang="en-ZA" sz="1400" dirty="0">
                          <a:effectLst/>
                        </a:rPr>
                        <a:t>Significant compliance with the DVA and SAPS NI 7/1999</a:t>
                      </a:r>
                      <a:endParaRPr lang="en-US" sz="1400" b="1" dirty="0">
                        <a:effectLst/>
                        <a:latin typeface="Times New Roman" panose="02020603050405020304" pitchFamily="18" charset="0"/>
                        <a:ea typeface="Times New Roman" panose="02020603050405020304" pitchFamily="18" charset="0"/>
                      </a:endParaRPr>
                    </a:p>
                  </a:txBody>
                  <a:tcPr marL="61039" marR="61039" marT="0" marB="0"/>
                </a:tc>
              </a:tr>
              <a:tr h="901518">
                <a:tc>
                  <a:txBody>
                    <a:bodyPr/>
                    <a:lstStyle/>
                    <a:p>
                      <a:pPr marL="0" marR="0" algn="just">
                        <a:lnSpc>
                          <a:spcPct val="300000"/>
                        </a:lnSpc>
                        <a:spcBef>
                          <a:spcPts val="600"/>
                        </a:spcBef>
                        <a:spcAft>
                          <a:spcPts val="600"/>
                        </a:spcAft>
                      </a:pPr>
                      <a:r>
                        <a:rPr lang="en-ZA" sz="1600" dirty="0" smtClean="0">
                          <a:effectLst/>
                        </a:rPr>
                        <a:t>Worcester</a:t>
                      </a:r>
                      <a:endParaRPr lang="en-US" sz="1600" b="1" dirty="0">
                        <a:effectLst/>
                        <a:latin typeface="Times New Roman" panose="02020603050405020304" pitchFamily="18" charset="0"/>
                        <a:ea typeface="Times New Roman" panose="02020603050405020304" pitchFamily="18" charset="0"/>
                      </a:endParaRPr>
                    </a:p>
                  </a:txBody>
                  <a:tcPr marL="61039" marR="61039" marT="0" marB="0"/>
                </a:tc>
                <a:tc>
                  <a:txBody>
                    <a:bodyPr/>
                    <a:lstStyle/>
                    <a:p>
                      <a:pPr marL="0" marR="0" algn="ctr">
                        <a:lnSpc>
                          <a:spcPct val="300000"/>
                        </a:lnSpc>
                        <a:spcBef>
                          <a:spcPts val="600"/>
                        </a:spcBef>
                        <a:spcAft>
                          <a:spcPts val="600"/>
                        </a:spcAft>
                      </a:pPr>
                      <a:r>
                        <a:rPr lang="en-ZA" sz="1600" b="1" dirty="0">
                          <a:effectLst/>
                        </a:rPr>
                        <a:t>68,2%</a:t>
                      </a:r>
                      <a:endParaRPr lang="en-US" sz="1600" b="1" dirty="0">
                        <a:effectLst/>
                        <a:latin typeface="Times New Roman" panose="02020603050405020304" pitchFamily="18" charset="0"/>
                        <a:ea typeface="Times New Roman" panose="02020603050405020304" pitchFamily="18" charset="0"/>
                      </a:endParaRPr>
                    </a:p>
                  </a:txBody>
                  <a:tcPr marL="61039" marR="61039" marT="0" marB="0"/>
                </a:tc>
                <a:tc>
                  <a:txBody>
                    <a:bodyPr/>
                    <a:lstStyle/>
                    <a:p>
                      <a:pPr marL="0" marR="0" algn="just">
                        <a:lnSpc>
                          <a:spcPct val="200000"/>
                        </a:lnSpc>
                        <a:spcBef>
                          <a:spcPts val="600"/>
                        </a:spcBef>
                        <a:spcAft>
                          <a:spcPts val="600"/>
                        </a:spcAft>
                      </a:pPr>
                      <a:r>
                        <a:rPr lang="en-ZA" sz="1400" dirty="0">
                          <a:effectLst/>
                        </a:rPr>
                        <a:t>Partial compliance with the DVA and SAPS NI 7/1999</a:t>
                      </a:r>
                      <a:endParaRPr lang="en-US" sz="1400" b="1" dirty="0">
                        <a:effectLst/>
                        <a:latin typeface="Times New Roman" panose="02020603050405020304" pitchFamily="18" charset="0"/>
                        <a:ea typeface="Times New Roman" panose="02020603050405020304" pitchFamily="18" charset="0"/>
                      </a:endParaRPr>
                    </a:p>
                  </a:txBody>
                  <a:tcPr marL="61039" marR="61039" marT="0" marB="0"/>
                </a:tc>
              </a:tr>
            </a:tbl>
          </a:graphicData>
        </a:graphic>
      </p:graphicFrame>
    </p:spTree>
    <p:custDataLst>
      <p:tags r:id="rId2"/>
    </p:custDataLst>
    <p:extLst>
      <p:ext uri="{BB962C8B-B14F-4D97-AF65-F5344CB8AC3E}">
        <p14:creationId xmlns:p14="http://schemas.microsoft.com/office/powerpoint/2010/main" xmlns="" val="182578464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smtClean="0"/>
              <a:t>DVA IMPLEMENTATION: 2016/17 </a:t>
            </a:r>
            <a:endParaRPr lang="en-GB" dirty="0"/>
          </a:p>
        </p:txBody>
      </p:sp>
      <p:sp>
        <p:nvSpPr>
          <p:cNvPr id="7" name="Text Placeholder 6"/>
          <p:cNvSpPr>
            <a:spLocks noGrp="1"/>
          </p:cNvSpPr>
          <p:nvPr>
            <p:ph type="body" sz="quarter" idx="13"/>
          </p:nvPr>
        </p:nvSpPr>
        <p:spPr/>
        <p:txBody>
          <a:bodyPr/>
          <a:lstStyle/>
          <a:p>
            <a:r>
              <a:rPr lang="en-GB" i="0" dirty="0" smtClean="0"/>
              <a:t>Stations where DVA monitoring was conducted for 2016/17</a:t>
            </a:r>
            <a:endParaRPr lang="en-GB" i="0" dirty="0"/>
          </a:p>
        </p:txBody>
      </p:sp>
      <p:sp>
        <p:nvSpPr>
          <p:cNvPr id="4" name="Text Placeholder 3"/>
          <p:cNvSpPr>
            <a:spLocks noGrp="1"/>
          </p:cNvSpPr>
          <p:nvPr>
            <p:ph type="body" sz="quarter" idx="10"/>
          </p:nvPr>
        </p:nvSpPr>
        <p:spPr/>
        <p:txBody>
          <a:bodyPr/>
          <a:lstStyle/>
          <a:p>
            <a:pPr marL="0" lvl="1" indent="0">
              <a:buNone/>
            </a:pPr>
            <a:endParaRPr lang="en-GB" dirty="0"/>
          </a:p>
          <a:p>
            <a:pPr lvl="1"/>
            <a:endParaRPr lang="en-GB" dirty="0" smtClean="0"/>
          </a:p>
          <a:p>
            <a:pPr lvl="1"/>
            <a:endParaRPr lang="en-GB" dirty="0"/>
          </a:p>
          <a:p>
            <a:pPr lvl="1"/>
            <a:endParaRPr lang="en-GB" dirty="0" smtClean="0"/>
          </a:p>
          <a:p>
            <a:pPr lvl="1">
              <a:buFont typeface="Arial" panose="020B0604020202020204" pitchFamily="34" charset="0"/>
              <a:buChar char="•"/>
            </a:pPr>
            <a:endParaRPr lang="en-GB" dirty="0"/>
          </a:p>
        </p:txBody>
      </p:sp>
      <p:sp>
        <p:nvSpPr>
          <p:cNvPr id="8" name="Footer Placeholder 7"/>
          <p:cNvSpPr>
            <a:spLocks noGrp="1"/>
          </p:cNvSpPr>
          <p:nvPr>
            <p:ph type="ftr" sz="quarter" idx="3"/>
          </p:nvPr>
        </p:nvSpPr>
        <p:spPr/>
        <p:txBody>
          <a:bodyPr/>
          <a:lstStyle/>
          <a:p>
            <a:r>
              <a:rPr lang="en-GB" dirty="0">
                <a:solidFill>
                  <a:srgbClr val="998F86"/>
                </a:solidFill>
              </a:rPr>
              <a:t>DVA Implementation 2016/17</a:t>
            </a:r>
          </a:p>
        </p:txBody>
      </p:sp>
      <p:sp>
        <p:nvSpPr>
          <p:cNvPr id="9" name="Slide Number Placeholder 8"/>
          <p:cNvSpPr>
            <a:spLocks noGrp="1"/>
          </p:cNvSpPr>
          <p:nvPr>
            <p:ph type="sldNum" sz="quarter" idx="4"/>
          </p:nvPr>
        </p:nvSpPr>
        <p:spPr/>
        <p:txBody>
          <a:bodyPr/>
          <a:lstStyle/>
          <a:p>
            <a:fld id="{8406839F-D7A4-4E5D-B93D-768AD4D1DB36}" type="slidenum">
              <a:rPr lang="en-ZA" smtClean="0"/>
              <a:pPr/>
              <a:t>7</a:t>
            </a:fld>
            <a:endParaRPr lang="en-ZA" dirty="0"/>
          </a:p>
        </p:txBody>
      </p:sp>
      <p:graphicFrame>
        <p:nvGraphicFramePr>
          <p:cNvPr id="3" name="Table 2"/>
          <p:cNvGraphicFramePr>
            <a:graphicFrameLocks noGrp="1"/>
          </p:cNvGraphicFramePr>
          <p:nvPr>
            <p:extLst>
              <p:ext uri="{D42A27DB-BD31-4B8C-83A1-F6EECF244321}">
                <p14:modId xmlns:p14="http://schemas.microsoft.com/office/powerpoint/2010/main" xmlns="" val="468049104"/>
              </p:ext>
            </p:extLst>
          </p:nvPr>
        </p:nvGraphicFramePr>
        <p:xfrm>
          <a:off x="251520" y="1340767"/>
          <a:ext cx="8741220" cy="4760487"/>
        </p:xfrm>
        <a:graphic>
          <a:graphicData uri="http://schemas.openxmlformats.org/drawingml/2006/table">
            <a:tbl>
              <a:tblPr firstRow="1" firstCol="1" bandRow="1">
                <a:tableStyleId>{5C22544A-7EE6-4342-B048-85BDC9FD1C3A}</a:tableStyleId>
              </a:tblPr>
              <a:tblGrid>
                <a:gridCol w="2486640"/>
                <a:gridCol w="1977856"/>
                <a:gridCol w="4276724"/>
              </a:tblGrid>
              <a:tr h="562392">
                <a:tc>
                  <a:txBody>
                    <a:bodyPr/>
                    <a:lstStyle/>
                    <a:p>
                      <a:pPr marL="0" marR="0" algn="l" defTabSz="914400" rtl="0" eaLnBrk="1" latinLnBrk="0" hangingPunct="1">
                        <a:lnSpc>
                          <a:spcPct val="150000"/>
                        </a:lnSpc>
                        <a:spcBef>
                          <a:spcPts val="0"/>
                        </a:spcBef>
                        <a:spcAft>
                          <a:spcPts val="0"/>
                        </a:spcAft>
                      </a:pPr>
                      <a:r>
                        <a:rPr lang="en-ZA" sz="1600" b="1" kern="1200" dirty="0">
                          <a:solidFill>
                            <a:schemeClr val="lt1"/>
                          </a:solidFill>
                          <a:effectLst/>
                          <a:latin typeface="+mn-lt"/>
                          <a:ea typeface="+mn-ea"/>
                          <a:cs typeface="+mn-cs"/>
                        </a:rPr>
                        <a:t>Name of station</a:t>
                      </a:r>
                      <a:endParaRPr lang="en-US" sz="1600" b="1" kern="1200" dirty="0">
                        <a:solidFill>
                          <a:schemeClr val="lt1"/>
                        </a:solidFill>
                        <a:effectLst/>
                        <a:latin typeface="+mn-lt"/>
                        <a:ea typeface="+mn-ea"/>
                        <a:cs typeface="+mn-cs"/>
                      </a:endParaRPr>
                    </a:p>
                  </a:txBody>
                  <a:tcPr marL="61039" marR="61039" marT="0" marB="0"/>
                </a:tc>
                <a:tc>
                  <a:txBody>
                    <a:bodyPr/>
                    <a:lstStyle/>
                    <a:p>
                      <a:pPr marL="0" marR="0" algn="l" defTabSz="914400" rtl="0" eaLnBrk="1" latinLnBrk="0" hangingPunct="1">
                        <a:lnSpc>
                          <a:spcPct val="150000"/>
                        </a:lnSpc>
                        <a:spcBef>
                          <a:spcPts val="0"/>
                        </a:spcBef>
                        <a:spcAft>
                          <a:spcPts val="0"/>
                        </a:spcAft>
                      </a:pPr>
                      <a:r>
                        <a:rPr lang="en-ZA" sz="1600" b="1" kern="1200" dirty="0">
                          <a:solidFill>
                            <a:schemeClr val="lt1"/>
                          </a:solidFill>
                          <a:effectLst/>
                          <a:latin typeface="+mn-lt"/>
                          <a:ea typeface="+mn-ea"/>
                          <a:cs typeface="+mn-cs"/>
                        </a:rPr>
                        <a:t>Compliance </a:t>
                      </a:r>
                      <a:r>
                        <a:rPr lang="en-ZA" sz="1600" b="1" kern="1200" dirty="0" smtClean="0">
                          <a:solidFill>
                            <a:schemeClr val="lt1"/>
                          </a:solidFill>
                          <a:effectLst/>
                          <a:latin typeface="+mn-lt"/>
                          <a:ea typeface="+mn-ea"/>
                          <a:cs typeface="+mn-cs"/>
                        </a:rPr>
                        <a:t>Score</a:t>
                      </a:r>
                      <a:endParaRPr lang="en-US" sz="1600" b="1" kern="1200" dirty="0">
                        <a:solidFill>
                          <a:schemeClr val="lt1"/>
                        </a:solidFill>
                        <a:effectLst/>
                        <a:latin typeface="+mn-lt"/>
                        <a:ea typeface="+mn-ea"/>
                        <a:cs typeface="+mn-cs"/>
                      </a:endParaRPr>
                    </a:p>
                  </a:txBody>
                  <a:tcPr marL="61039" marR="61039" marT="0" marB="0"/>
                </a:tc>
                <a:tc>
                  <a:txBody>
                    <a:bodyPr/>
                    <a:lstStyle/>
                    <a:p>
                      <a:pPr marL="0" marR="0" algn="l" defTabSz="914400" rtl="0" eaLnBrk="1" latinLnBrk="0" hangingPunct="1">
                        <a:lnSpc>
                          <a:spcPct val="150000"/>
                        </a:lnSpc>
                        <a:spcBef>
                          <a:spcPts val="0"/>
                        </a:spcBef>
                        <a:spcAft>
                          <a:spcPts val="0"/>
                        </a:spcAft>
                      </a:pPr>
                      <a:r>
                        <a:rPr lang="en-ZA" sz="1600" b="1" kern="1200" dirty="0">
                          <a:solidFill>
                            <a:schemeClr val="lt1"/>
                          </a:solidFill>
                          <a:effectLst/>
                          <a:latin typeface="+mn-lt"/>
                          <a:ea typeface="+mn-ea"/>
                          <a:cs typeface="+mn-cs"/>
                        </a:rPr>
                        <a:t>Comment</a:t>
                      </a:r>
                      <a:endParaRPr lang="en-US" sz="1600" b="1" kern="1200" dirty="0">
                        <a:solidFill>
                          <a:schemeClr val="lt1"/>
                        </a:solidFill>
                        <a:effectLst/>
                        <a:latin typeface="+mn-lt"/>
                        <a:ea typeface="+mn-ea"/>
                        <a:cs typeface="+mn-cs"/>
                      </a:endParaRPr>
                    </a:p>
                  </a:txBody>
                  <a:tcPr marL="61039" marR="61039" marT="0" marB="0"/>
                </a:tc>
              </a:tr>
              <a:tr h="922805">
                <a:tc>
                  <a:txBody>
                    <a:bodyPr/>
                    <a:lstStyle/>
                    <a:p>
                      <a:pPr marL="0" marR="0" algn="just">
                        <a:lnSpc>
                          <a:spcPct val="300000"/>
                        </a:lnSpc>
                        <a:spcBef>
                          <a:spcPts val="600"/>
                        </a:spcBef>
                        <a:spcAft>
                          <a:spcPts val="600"/>
                        </a:spcAft>
                      </a:pPr>
                      <a:r>
                        <a:rPr lang="en-ZA" sz="1600" dirty="0">
                          <a:effectLst/>
                        </a:rPr>
                        <a:t>Groot Brak </a:t>
                      </a:r>
                      <a:r>
                        <a:rPr lang="en-ZA" sz="1600" dirty="0" smtClean="0">
                          <a:effectLst/>
                        </a:rPr>
                        <a:t>Rivier</a:t>
                      </a:r>
                    </a:p>
                  </a:txBody>
                  <a:tcPr marL="61039" marR="61039" marT="0" marB="0"/>
                </a:tc>
                <a:tc>
                  <a:txBody>
                    <a:bodyPr/>
                    <a:lstStyle/>
                    <a:p>
                      <a:pPr marL="0" marR="0" algn="ctr">
                        <a:lnSpc>
                          <a:spcPct val="300000"/>
                        </a:lnSpc>
                        <a:spcBef>
                          <a:spcPts val="600"/>
                        </a:spcBef>
                        <a:spcAft>
                          <a:spcPts val="600"/>
                        </a:spcAft>
                      </a:pPr>
                      <a:r>
                        <a:rPr lang="en-ZA" sz="1600" b="1" dirty="0" smtClean="0">
                          <a:effectLst/>
                        </a:rPr>
                        <a:t>63,0%</a:t>
                      </a:r>
                      <a:endParaRPr lang="en-US" sz="1600" b="1" dirty="0">
                        <a:effectLst/>
                        <a:latin typeface="Times New Roman" panose="02020603050405020304" pitchFamily="18" charset="0"/>
                        <a:ea typeface="Times New Roman" panose="02020603050405020304" pitchFamily="18" charset="0"/>
                      </a:endParaRPr>
                    </a:p>
                  </a:txBody>
                  <a:tcPr marL="61039" marR="61039" marT="0" marB="0"/>
                </a:tc>
                <a:tc>
                  <a:txBody>
                    <a:bodyPr/>
                    <a:lstStyle/>
                    <a:p>
                      <a:pPr marL="0" marR="0" algn="just">
                        <a:lnSpc>
                          <a:spcPct val="200000"/>
                        </a:lnSpc>
                        <a:spcBef>
                          <a:spcPts val="600"/>
                        </a:spcBef>
                        <a:spcAft>
                          <a:spcPts val="600"/>
                        </a:spcAft>
                      </a:pPr>
                      <a:r>
                        <a:rPr lang="en-ZA" sz="1400" dirty="0">
                          <a:effectLst/>
                        </a:rPr>
                        <a:t>Partial compliance with the DVA and SAPS NI 7/1999</a:t>
                      </a:r>
                      <a:endParaRPr lang="en-US" sz="1400" b="1" dirty="0">
                        <a:effectLst/>
                        <a:latin typeface="Times New Roman" panose="02020603050405020304" pitchFamily="18" charset="0"/>
                        <a:ea typeface="Times New Roman" panose="02020603050405020304" pitchFamily="18" charset="0"/>
                      </a:endParaRPr>
                    </a:p>
                  </a:txBody>
                  <a:tcPr marL="61039" marR="61039" marT="0" marB="0"/>
                </a:tc>
              </a:tr>
              <a:tr h="922805">
                <a:tc>
                  <a:txBody>
                    <a:bodyPr/>
                    <a:lstStyle/>
                    <a:p>
                      <a:pPr marL="0" marR="0" algn="just">
                        <a:lnSpc>
                          <a:spcPct val="300000"/>
                        </a:lnSpc>
                        <a:spcBef>
                          <a:spcPts val="600"/>
                        </a:spcBef>
                        <a:spcAft>
                          <a:spcPts val="600"/>
                        </a:spcAft>
                      </a:pPr>
                      <a:r>
                        <a:rPr lang="en-ZA" sz="1600" dirty="0" smtClean="0">
                          <a:effectLst/>
                        </a:rPr>
                        <a:t>Lentegeur</a:t>
                      </a:r>
                      <a:endParaRPr lang="en-US" sz="1600" b="1" dirty="0">
                        <a:effectLst/>
                        <a:latin typeface="Times New Roman" panose="02020603050405020304" pitchFamily="18" charset="0"/>
                        <a:ea typeface="Times New Roman" panose="02020603050405020304" pitchFamily="18" charset="0"/>
                      </a:endParaRPr>
                    </a:p>
                  </a:txBody>
                  <a:tcPr marL="61039" marR="61039" marT="0" marB="0"/>
                </a:tc>
                <a:tc>
                  <a:txBody>
                    <a:bodyPr/>
                    <a:lstStyle/>
                    <a:p>
                      <a:pPr marL="0" marR="0" algn="ctr">
                        <a:lnSpc>
                          <a:spcPct val="300000"/>
                        </a:lnSpc>
                        <a:spcBef>
                          <a:spcPts val="600"/>
                        </a:spcBef>
                        <a:spcAft>
                          <a:spcPts val="600"/>
                        </a:spcAft>
                      </a:pPr>
                      <a:r>
                        <a:rPr lang="en-ZA" sz="1600" b="1" dirty="0">
                          <a:effectLst/>
                        </a:rPr>
                        <a:t>88,2%</a:t>
                      </a:r>
                      <a:endParaRPr lang="en-US" sz="1600" b="1" dirty="0">
                        <a:effectLst/>
                        <a:latin typeface="Times New Roman" panose="02020603050405020304" pitchFamily="18" charset="0"/>
                        <a:ea typeface="Times New Roman" panose="02020603050405020304" pitchFamily="18" charset="0"/>
                      </a:endParaRPr>
                    </a:p>
                  </a:txBody>
                  <a:tcPr marL="61039" marR="61039" marT="0" marB="0"/>
                </a:tc>
                <a:tc>
                  <a:txBody>
                    <a:bodyPr/>
                    <a:lstStyle/>
                    <a:p>
                      <a:pPr marL="0" marR="0" algn="just">
                        <a:lnSpc>
                          <a:spcPct val="200000"/>
                        </a:lnSpc>
                        <a:spcBef>
                          <a:spcPts val="600"/>
                        </a:spcBef>
                        <a:spcAft>
                          <a:spcPts val="600"/>
                        </a:spcAft>
                      </a:pPr>
                      <a:r>
                        <a:rPr lang="en-ZA" sz="1400" dirty="0">
                          <a:effectLst/>
                        </a:rPr>
                        <a:t>Significant compliance with the DVA and SAPS NI 7/1999</a:t>
                      </a:r>
                      <a:endParaRPr lang="en-US" sz="1400" b="1" dirty="0">
                        <a:effectLst/>
                        <a:latin typeface="Times New Roman" panose="02020603050405020304" pitchFamily="18" charset="0"/>
                        <a:ea typeface="Times New Roman" panose="02020603050405020304" pitchFamily="18" charset="0"/>
                      </a:endParaRPr>
                    </a:p>
                  </a:txBody>
                  <a:tcPr marL="61039" marR="61039" marT="0" marB="0"/>
                </a:tc>
              </a:tr>
              <a:tr h="922805">
                <a:tc>
                  <a:txBody>
                    <a:bodyPr/>
                    <a:lstStyle/>
                    <a:p>
                      <a:pPr marL="0" marR="0" algn="just">
                        <a:lnSpc>
                          <a:spcPct val="300000"/>
                        </a:lnSpc>
                        <a:spcBef>
                          <a:spcPts val="600"/>
                        </a:spcBef>
                        <a:spcAft>
                          <a:spcPts val="600"/>
                        </a:spcAft>
                      </a:pPr>
                      <a:r>
                        <a:rPr lang="en-ZA" sz="1600" dirty="0" smtClean="0">
                          <a:effectLst/>
                        </a:rPr>
                        <a:t>Strand</a:t>
                      </a:r>
                      <a:endParaRPr lang="en-US" sz="1600" b="1" dirty="0">
                        <a:effectLst/>
                        <a:latin typeface="Times New Roman" panose="02020603050405020304" pitchFamily="18" charset="0"/>
                        <a:ea typeface="Times New Roman" panose="02020603050405020304" pitchFamily="18" charset="0"/>
                      </a:endParaRPr>
                    </a:p>
                  </a:txBody>
                  <a:tcPr marL="61039" marR="61039" marT="0" marB="0"/>
                </a:tc>
                <a:tc>
                  <a:txBody>
                    <a:bodyPr/>
                    <a:lstStyle/>
                    <a:p>
                      <a:pPr marL="0" marR="0" algn="ctr">
                        <a:lnSpc>
                          <a:spcPct val="300000"/>
                        </a:lnSpc>
                        <a:spcBef>
                          <a:spcPts val="600"/>
                        </a:spcBef>
                        <a:spcAft>
                          <a:spcPts val="600"/>
                        </a:spcAft>
                      </a:pPr>
                      <a:r>
                        <a:rPr lang="en-ZA" sz="1600" b="1" dirty="0">
                          <a:effectLst/>
                        </a:rPr>
                        <a:t>90,2%</a:t>
                      </a:r>
                      <a:endParaRPr lang="en-US" sz="1600" b="1" dirty="0">
                        <a:effectLst/>
                        <a:latin typeface="Times New Roman" panose="02020603050405020304" pitchFamily="18" charset="0"/>
                        <a:ea typeface="Times New Roman" panose="02020603050405020304" pitchFamily="18" charset="0"/>
                      </a:endParaRPr>
                    </a:p>
                  </a:txBody>
                  <a:tcPr marL="61039" marR="61039" marT="0" marB="0"/>
                </a:tc>
                <a:tc>
                  <a:txBody>
                    <a:bodyPr/>
                    <a:lstStyle/>
                    <a:p>
                      <a:pPr marL="0" marR="0" algn="just">
                        <a:lnSpc>
                          <a:spcPct val="200000"/>
                        </a:lnSpc>
                        <a:spcBef>
                          <a:spcPts val="600"/>
                        </a:spcBef>
                        <a:spcAft>
                          <a:spcPts val="600"/>
                        </a:spcAft>
                      </a:pPr>
                      <a:r>
                        <a:rPr lang="en-ZA" sz="1400" dirty="0">
                          <a:effectLst/>
                        </a:rPr>
                        <a:t>Significant compliance with the DVA and SAPS NI 7/1999</a:t>
                      </a:r>
                      <a:endParaRPr lang="en-US" sz="1400" b="1" dirty="0">
                        <a:effectLst/>
                        <a:latin typeface="Times New Roman" panose="02020603050405020304" pitchFamily="18" charset="0"/>
                        <a:ea typeface="Times New Roman" panose="02020603050405020304" pitchFamily="18" charset="0"/>
                      </a:endParaRPr>
                    </a:p>
                  </a:txBody>
                  <a:tcPr marL="61039" marR="61039" marT="0" marB="0"/>
                </a:tc>
              </a:tr>
              <a:tr h="852525">
                <a:tc>
                  <a:txBody>
                    <a:bodyPr/>
                    <a:lstStyle/>
                    <a:p>
                      <a:pPr marL="0" marR="0" algn="just">
                        <a:lnSpc>
                          <a:spcPct val="300000"/>
                        </a:lnSpc>
                        <a:spcBef>
                          <a:spcPts val="600"/>
                        </a:spcBef>
                        <a:spcAft>
                          <a:spcPts val="600"/>
                        </a:spcAft>
                      </a:pPr>
                      <a:r>
                        <a:rPr lang="en-ZA" sz="1600" dirty="0" smtClean="0">
                          <a:effectLst/>
                        </a:rPr>
                        <a:t>Woodstock</a:t>
                      </a:r>
                      <a:endParaRPr lang="en-US" sz="1600" b="1" dirty="0">
                        <a:effectLst/>
                        <a:latin typeface="Times New Roman" panose="02020603050405020304" pitchFamily="18" charset="0"/>
                        <a:ea typeface="Times New Roman" panose="02020603050405020304" pitchFamily="18" charset="0"/>
                      </a:endParaRPr>
                    </a:p>
                  </a:txBody>
                  <a:tcPr marL="61039" marR="61039" marT="0" marB="0"/>
                </a:tc>
                <a:tc>
                  <a:txBody>
                    <a:bodyPr/>
                    <a:lstStyle/>
                    <a:p>
                      <a:pPr marL="0" marR="0" algn="ctr">
                        <a:lnSpc>
                          <a:spcPct val="300000"/>
                        </a:lnSpc>
                        <a:spcBef>
                          <a:spcPts val="600"/>
                        </a:spcBef>
                        <a:spcAft>
                          <a:spcPts val="600"/>
                        </a:spcAft>
                      </a:pPr>
                      <a:r>
                        <a:rPr lang="en-ZA" sz="1600" b="1" dirty="0">
                          <a:effectLst/>
                        </a:rPr>
                        <a:t>67,9%</a:t>
                      </a:r>
                      <a:endParaRPr lang="en-US" sz="1600" b="1" dirty="0">
                        <a:effectLst/>
                        <a:latin typeface="Times New Roman" panose="02020603050405020304" pitchFamily="18" charset="0"/>
                        <a:ea typeface="Times New Roman" panose="02020603050405020304" pitchFamily="18" charset="0"/>
                      </a:endParaRPr>
                    </a:p>
                  </a:txBody>
                  <a:tcPr marL="61039" marR="61039" marT="0" marB="0"/>
                </a:tc>
                <a:tc>
                  <a:txBody>
                    <a:bodyPr/>
                    <a:lstStyle/>
                    <a:p>
                      <a:pPr marL="0" marR="0" algn="just">
                        <a:lnSpc>
                          <a:spcPct val="200000"/>
                        </a:lnSpc>
                        <a:spcBef>
                          <a:spcPts val="600"/>
                        </a:spcBef>
                        <a:spcAft>
                          <a:spcPts val="600"/>
                        </a:spcAft>
                      </a:pPr>
                      <a:r>
                        <a:rPr lang="en-ZA" sz="1400" dirty="0">
                          <a:effectLst/>
                        </a:rPr>
                        <a:t>Partial compliance with the DVA and SAPS NI 7/1999</a:t>
                      </a:r>
                      <a:endParaRPr lang="en-US" sz="1400" b="1" dirty="0">
                        <a:effectLst/>
                        <a:latin typeface="Times New Roman" panose="02020603050405020304" pitchFamily="18" charset="0"/>
                        <a:ea typeface="Times New Roman" panose="02020603050405020304" pitchFamily="18" charset="0"/>
                      </a:endParaRPr>
                    </a:p>
                  </a:txBody>
                  <a:tcPr marL="61039" marR="61039" marT="0" marB="0"/>
                </a:tc>
              </a:tr>
              <a:tr h="576240">
                <a:tc gridSpan="3">
                  <a:txBody>
                    <a:bodyPr/>
                    <a:lstStyle/>
                    <a:p>
                      <a:pPr marL="0" marR="0" algn="just">
                        <a:lnSpc>
                          <a:spcPct val="150000"/>
                        </a:lnSpc>
                        <a:spcBef>
                          <a:spcPts val="0"/>
                        </a:spcBef>
                        <a:spcAft>
                          <a:spcPts val="0"/>
                        </a:spcAft>
                      </a:pPr>
                      <a:r>
                        <a:rPr lang="en-ZA" sz="1200" dirty="0" smtClean="0">
                          <a:solidFill>
                            <a:schemeClr val="tx1"/>
                          </a:solidFill>
                          <a:effectLst/>
                        </a:rPr>
                        <a:t>Of </a:t>
                      </a:r>
                      <a:r>
                        <a:rPr lang="en-ZA" sz="1200" dirty="0">
                          <a:solidFill>
                            <a:schemeClr val="tx1"/>
                          </a:solidFill>
                          <a:effectLst/>
                        </a:rPr>
                        <a:t>16 stations where the DVA and SAPS NI 7/1999 </a:t>
                      </a:r>
                      <a:r>
                        <a:rPr lang="en-ZA" sz="1200" dirty="0" smtClean="0">
                          <a:solidFill>
                            <a:schemeClr val="tx1"/>
                          </a:solidFill>
                          <a:effectLst/>
                        </a:rPr>
                        <a:t>were </a:t>
                      </a:r>
                      <a:r>
                        <a:rPr lang="en-ZA" sz="1200" dirty="0">
                          <a:solidFill>
                            <a:schemeClr val="tx1"/>
                          </a:solidFill>
                          <a:effectLst/>
                        </a:rPr>
                        <a:t>monitored, </a:t>
                      </a:r>
                      <a:r>
                        <a:rPr lang="en-ZA" sz="1200" dirty="0" smtClean="0">
                          <a:solidFill>
                            <a:schemeClr val="tx1"/>
                          </a:solidFill>
                          <a:effectLst/>
                        </a:rPr>
                        <a:t>50%</a:t>
                      </a:r>
                      <a:r>
                        <a:rPr lang="en-ZA" sz="1200" baseline="0" dirty="0" smtClean="0">
                          <a:solidFill>
                            <a:schemeClr val="tx1"/>
                          </a:solidFill>
                          <a:effectLst/>
                        </a:rPr>
                        <a:t> </a:t>
                      </a:r>
                      <a:r>
                        <a:rPr lang="en-ZA" sz="1200" dirty="0" smtClean="0">
                          <a:solidFill>
                            <a:schemeClr val="tx1"/>
                          </a:solidFill>
                          <a:effectLst/>
                        </a:rPr>
                        <a:t>of </a:t>
                      </a:r>
                      <a:r>
                        <a:rPr lang="en-ZA" sz="1200" dirty="0">
                          <a:solidFill>
                            <a:schemeClr val="tx1"/>
                          </a:solidFill>
                          <a:effectLst/>
                        </a:rPr>
                        <a:t>the stations achieved a “partial compliance” </a:t>
                      </a:r>
                      <a:r>
                        <a:rPr lang="en-ZA" sz="1200" dirty="0" smtClean="0">
                          <a:solidFill>
                            <a:schemeClr val="tx1"/>
                          </a:solidFill>
                          <a:effectLst/>
                        </a:rPr>
                        <a:t>rating  (under 80%) </a:t>
                      </a:r>
                      <a:r>
                        <a:rPr lang="en-ZA" sz="1200" dirty="0">
                          <a:solidFill>
                            <a:schemeClr val="tx1"/>
                          </a:solidFill>
                          <a:effectLst/>
                        </a:rPr>
                        <a:t>and </a:t>
                      </a:r>
                      <a:r>
                        <a:rPr lang="en-ZA" sz="1200" dirty="0" smtClean="0">
                          <a:solidFill>
                            <a:schemeClr val="tx1"/>
                          </a:solidFill>
                          <a:effectLst/>
                        </a:rPr>
                        <a:t>50%</a:t>
                      </a:r>
                      <a:r>
                        <a:rPr lang="en-ZA" sz="1200" baseline="0" dirty="0" smtClean="0">
                          <a:solidFill>
                            <a:schemeClr val="tx1"/>
                          </a:solidFill>
                          <a:effectLst/>
                        </a:rPr>
                        <a:t> </a:t>
                      </a:r>
                      <a:r>
                        <a:rPr lang="en-ZA" sz="1200" dirty="0" smtClean="0">
                          <a:solidFill>
                            <a:schemeClr val="tx1"/>
                          </a:solidFill>
                          <a:effectLst/>
                        </a:rPr>
                        <a:t>a </a:t>
                      </a:r>
                      <a:r>
                        <a:rPr lang="en-ZA" sz="1200" dirty="0">
                          <a:solidFill>
                            <a:schemeClr val="tx1"/>
                          </a:solidFill>
                          <a:effectLst/>
                        </a:rPr>
                        <a:t>“significant compliance” </a:t>
                      </a:r>
                      <a:r>
                        <a:rPr lang="en-ZA" sz="1200" dirty="0" smtClean="0">
                          <a:solidFill>
                            <a:schemeClr val="tx1"/>
                          </a:solidFill>
                          <a:effectLst/>
                        </a:rPr>
                        <a:t>rating  (80% and above)  </a:t>
                      </a:r>
                      <a:endParaRPr lang="en-US" sz="1200" b="1" dirty="0">
                        <a:solidFill>
                          <a:schemeClr val="tx1"/>
                        </a:solidFill>
                        <a:effectLst/>
                        <a:latin typeface="Times New Roman" panose="02020603050405020304" pitchFamily="18" charset="0"/>
                        <a:ea typeface="Times New Roman" panose="02020603050405020304" pitchFamily="18" charset="0"/>
                      </a:endParaRPr>
                    </a:p>
                  </a:txBody>
                  <a:tcPr marL="61039" marR="61039" marT="0" marB="0"/>
                </a:tc>
                <a:tc hMerge="1">
                  <a:txBody>
                    <a:bodyPr/>
                    <a:lstStyle/>
                    <a:p>
                      <a:endParaRPr lang="en-US"/>
                    </a:p>
                  </a:txBody>
                  <a:tcPr/>
                </a:tc>
                <a:tc hMerge="1">
                  <a:txBody>
                    <a:bodyPr/>
                    <a:lstStyle/>
                    <a:p>
                      <a:endParaRPr lang="en-US"/>
                    </a:p>
                  </a:txBody>
                  <a:tcPr/>
                </a:tc>
              </a:tr>
            </a:tbl>
          </a:graphicData>
        </a:graphic>
      </p:graphicFrame>
    </p:spTree>
    <p:custDataLst>
      <p:tags r:id="rId1"/>
    </p:custDataLst>
    <p:extLst>
      <p:ext uri="{BB962C8B-B14F-4D97-AF65-F5344CB8AC3E}">
        <p14:creationId xmlns:p14="http://schemas.microsoft.com/office/powerpoint/2010/main" xmlns="" val="32577424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p:txBody>
          <a:bodyPr/>
          <a:lstStyle/>
          <a:p>
            <a:pPr algn="just"/>
            <a:r>
              <a:rPr lang="en-US" dirty="0" smtClean="0"/>
              <a:t>FINDINGS &amp; RECOMMENDATIONS</a:t>
            </a:r>
            <a:endParaRPr lang="en-US" dirty="0"/>
          </a:p>
        </p:txBody>
      </p:sp>
    </p:spTree>
    <p:extLst>
      <p:ext uri="{BB962C8B-B14F-4D97-AF65-F5344CB8AC3E}">
        <p14:creationId xmlns:p14="http://schemas.microsoft.com/office/powerpoint/2010/main" xmlns="" val="18090083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smtClean="0"/>
              <a:t>FINDINGS AND RECOMMENDATIONS</a:t>
            </a:r>
            <a:endParaRPr lang="en-GB" dirty="0"/>
          </a:p>
        </p:txBody>
      </p:sp>
      <p:sp>
        <p:nvSpPr>
          <p:cNvPr id="8" name="Text Placeholder 7"/>
          <p:cNvSpPr>
            <a:spLocks noGrp="1"/>
          </p:cNvSpPr>
          <p:nvPr>
            <p:ph type="body" sz="quarter" idx="13"/>
          </p:nvPr>
        </p:nvSpPr>
        <p:spPr/>
        <p:txBody>
          <a:bodyPr/>
          <a:lstStyle/>
          <a:p>
            <a:r>
              <a:rPr lang="en-GB" i="0" dirty="0" smtClean="0"/>
              <a:t>DVA Implementation </a:t>
            </a:r>
            <a:r>
              <a:rPr lang="en-GB" i="0" dirty="0"/>
              <a:t>C</a:t>
            </a:r>
            <a:r>
              <a:rPr lang="en-GB" i="0" dirty="0" smtClean="0"/>
              <a:t>hallenges</a:t>
            </a:r>
            <a:endParaRPr lang="en-GB" i="0" dirty="0"/>
          </a:p>
        </p:txBody>
      </p:sp>
      <p:sp>
        <p:nvSpPr>
          <p:cNvPr id="9" name="Text Placeholder 8"/>
          <p:cNvSpPr>
            <a:spLocks noGrp="1"/>
          </p:cNvSpPr>
          <p:nvPr>
            <p:ph type="body" sz="quarter" idx="14"/>
          </p:nvPr>
        </p:nvSpPr>
        <p:spPr>
          <a:xfrm>
            <a:off x="323528" y="1412776"/>
            <a:ext cx="4032448" cy="4680049"/>
          </a:xfrm>
        </p:spPr>
        <p:txBody>
          <a:bodyPr>
            <a:normAutofit/>
          </a:bodyPr>
          <a:lstStyle/>
          <a:p>
            <a:endParaRPr lang="en-GB" dirty="0" smtClean="0"/>
          </a:p>
          <a:p>
            <a:endParaRPr lang="en-GB" dirty="0"/>
          </a:p>
          <a:p>
            <a:endParaRPr lang="en-GB" dirty="0"/>
          </a:p>
          <a:p>
            <a:endParaRPr lang="en-GB" dirty="0" smtClean="0"/>
          </a:p>
          <a:p>
            <a:endParaRPr lang="en-GB" dirty="0"/>
          </a:p>
        </p:txBody>
      </p:sp>
      <p:sp>
        <p:nvSpPr>
          <p:cNvPr id="11" name="Footer Placeholder 10"/>
          <p:cNvSpPr>
            <a:spLocks noGrp="1"/>
          </p:cNvSpPr>
          <p:nvPr>
            <p:ph type="ftr" sz="quarter" idx="3"/>
          </p:nvPr>
        </p:nvSpPr>
        <p:spPr/>
        <p:txBody>
          <a:bodyPr/>
          <a:lstStyle/>
          <a:p>
            <a:r>
              <a:rPr lang="en-GB" dirty="0">
                <a:solidFill>
                  <a:srgbClr val="998F86"/>
                </a:solidFill>
              </a:rPr>
              <a:t>DVA Implementation 2016/17</a:t>
            </a:r>
          </a:p>
        </p:txBody>
      </p:sp>
      <p:sp>
        <p:nvSpPr>
          <p:cNvPr id="12" name="Slide Number Placeholder 11"/>
          <p:cNvSpPr>
            <a:spLocks noGrp="1"/>
          </p:cNvSpPr>
          <p:nvPr>
            <p:ph type="sldNum" sz="quarter" idx="4"/>
          </p:nvPr>
        </p:nvSpPr>
        <p:spPr/>
        <p:txBody>
          <a:bodyPr/>
          <a:lstStyle/>
          <a:p>
            <a:fld id="{8406839F-D7A4-4E5D-B93D-768AD4D1DB36}" type="slidenum">
              <a:rPr lang="en-ZA" smtClean="0"/>
              <a:pPr/>
              <a:t>9</a:t>
            </a:fld>
            <a:endParaRPr lang="en-ZA" dirty="0"/>
          </a:p>
        </p:txBody>
      </p:sp>
      <p:graphicFrame>
        <p:nvGraphicFramePr>
          <p:cNvPr id="2" name="Table 1"/>
          <p:cNvGraphicFramePr>
            <a:graphicFrameLocks noGrp="1"/>
          </p:cNvGraphicFramePr>
          <p:nvPr>
            <p:extLst>
              <p:ext uri="{D42A27DB-BD31-4B8C-83A1-F6EECF244321}">
                <p14:modId xmlns:p14="http://schemas.microsoft.com/office/powerpoint/2010/main" xmlns="" val="2570201109"/>
              </p:ext>
            </p:extLst>
          </p:nvPr>
        </p:nvGraphicFramePr>
        <p:xfrm>
          <a:off x="295274" y="1397000"/>
          <a:ext cx="8597206" cy="4308809"/>
        </p:xfrm>
        <a:graphic>
          <a:graphicData uri="http://schemas.openxmlformats.org/drawingml/2006/table">
            <a:tbl>
              <a:tblPr firstRow="1" bandRow="1">
                <a:tableStyleId>{5C22544A-7EE6-4342-B048-85BDC9FD1C3A}</a:tableStyleId>
              </a:tblPr>
              <a:tblGrid>
                <a:gridCol w="3988694"/>
                <a:gridCol w="4608512"/>
              </a:tblGrid>
              <a:tr h="350939">
                <a:tc>
                  <a:txBody>
                    <a:bodyPr/>
                    <a:lstStyle/>
                    <a:p>
                      <a:r>
                        <a:rPr lang="en-ZA" dirty="0" smtClean="0"/>
                        <a:t>Findings</a:t>
                      </a:r>
                      <a:endParaRPr lang="en-ZA" dirty="0"/>
                    </a:p>
                  </a:txBody>
                  <a:tcPr/>
                </a:tc>
                <a:tc>
                  <a:txBody>
                    <a:bodyPr/>
                    <a:lstStyle/>
                    <a:p>
                      <a:r>
                        <a:rPr lang="en-ZA" dirty="0" smtClean="0"/>
                        <a:t>Recommendation by DOCS</a:t>
                      </a:r>
                      <a:endParaRPr lang="en-ZA" dirty="0"/>
                    </a:p>
                  </a:txBody>
                  <a:tcPr/>
                </a:tc>
              </a:tr>
              <a:tr h="605730">
                <a:tc>
                  <a:txBody>
                    <a:bodyPr/>
                    <a:lstStyle/>
                    <a:p>
                      <a:pPr marL="0" indent="0">
                        <a:lnSpc>
                          <a:spcPct val="100000"/>
                        </a:lnSpc>
                        <a:buFont typeface="Arial" panose="020B0604020202020204" pitchFamily="34" charset="0"/>
                        <a:buNone/>
                      </a:pPr>
                      <a:r>
                        <a:rPr lang="en-GB" sz="1800" dirty="0" smtClean="0"/>
                        <a:t>Some stations</a:t>
                      </a:r>
                      <a:r>
                        <a:rPr lang="en-GB" sz="1800" baseline="0" dirty="0" smtClean="0"/>
                        <a:t> do not have appointed </a:t>
                      </a:r>
                      <a:r>
                        <a:rPr lang="en-GB" sz="1800" dirty="0" smtClean="0"/>
                        <a:t>DVA Co-ordinators </a:t>
                      </a:r>
                    </a:p>
                  </a:txBody>
                  <a:tcPr/>
                </a:tc>
                <a:tc>
                  <a:txBody>
                    <a:bodyPr/>
                    <a:lstStyle/>
                    <a:p>
                      <a:pPr algn="l">
                        <a:lnSpc>
                          <a:spcPct val="100000"/>
                        </a:lnSpc>
                      </a:pPr>
                      <a:r>
                        <a:rPr lang="en-GB" sz="1800" dirty="0" smtClean="0"/>
                        <a:t>All stations must have properly appointed DVA Co-ordinators</a:t>
                      </a:r>
                      <a:r>
                        <a:rPr lang="en-GB" sz="1800" baseline="0" dirty="0" smtClean="0"/>
                        <a:t> </a:t>
                      </a:r>
                      <a:endParaRPr lang="en-GB" sz="1800" dirty="0" smtClean="0"/>
                    </a:p>
                    <a:p>
                      <a:pPr algn="just">
                        <a:lnSpc>
                          <a:spcPct val="100000"/>
                        </a:lnSpc>
                      </a:pPr>
                      <a:endParaRPr lang="en-ZA" sz="1800" dirty="0"/>
                    </a:p>
                  </a:txBody>
                  <a:tcPr/>
                </a:tc>
              </a:tr>
              <a:tr h="138452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smtClean="0"/>
                        <a:t>Some stations do not have sufficiently experienced  DVA Co-ordinators </a:t>
                      </a:r>
                    </a:p>
                    <a:p>
                      <a:pPr>
                        <a:lnSpc>
                          <a:spcPct val="100000"/>
                        </a:lnSpc>
                      </a:pPr>
                      <a:endParaRPr lang="en-ZA" sz="1800"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GB" sz="1800" dirty="0" smtClean="0"/>
                        <a:t>All Station</a:t>
                      </a:r>
                      <a:r>
                        <a:rPr lang="en-GB" sz="1800" baseline="0" dirty="0" smtClean="0"/>
                        <a:t> Commanders must ensure that</a:t>
                      </a:r>
                      <a:r>
                        <a:rPr lang="en-GB" sz="1800" dirty="0" smtClean="0"/>
                        <a:t> DVA Co-ordinator</a:t>
                      </a:r>
                      <a:r>
                        <a:rPr lang="en-GB" sz="1800" baseline="0" dirty="0" smtClean="0"/>
                        <a:t>’s have the necessary level of experience</a:t>
                      </a:r>
                      <a:endParaRPr lang="en-ZA" sz="1800" dirty="0"/>
                    </a:p>
                  </a:txBody>
                  <a:tcPr/>
                </a:tc>
              </a:tr>
              <a:tr h="1644124">
                <a:tc>
                  <a:txBody>
                    <a:bodyPr/>
                    <a:lstStyle/>
                    <a:p>
                      <a:pPr marL="0" indent="0">
                        <a:lnSpc>
                          <a:spcPct val="100000"/>
                        </a:lnSpc>
                        <a:buFont typeface="Arial" panose="020B0604020202020204" pitchFamily="34" charset="0"/>
                        <a:buNone/>
                      </a:pPr>
                      <a:r>
                        <a:rPr lang="en-GB" dirty="0" smtClean="0"/>
                        <a:t>Handover process at Police Station level is not always carried out effectively</a:t>
                      </a:r>
                      <a:r>
                        <a:rPr lang="en-GB" baseline="0" dirty="0" smtClean="0"/>
                        <a:t> to ensure continuity</a:t>
                      </a:r>
                      <a:endParaRPr lang="en-GB" dirty="0" smtClean="0"/>
                    </a:p>
                    <a:p>
                      <a:pPr>
                        <a:lnSpc>
                          <a:spcPct val="100000"/>
                        </a:lnSpc>
                      </a:pPr>
                      <a:r>
                        <a:rPr lang="en-GB" dirty="0" smtClean="0"/>
                        <a:t>	</a:t>
                      </a:r>
                      <a:endParaRPr lang="en-ZA" dirty="0"/>
                    </a:p>
                  </a:txBody>
                  <a:tcPr/>
                </a:tc>
                <a:tc>
                  <a:txBody>
                    <a:bodyPr/>
                    <a:lstStyle/>
                    <a:p>
                      <a:pPr algn="just">
                        <a:lnSpc>
                          <a:spcPct val="100000"/>
                        </a:lnSpc>
                      </a:pPr>
                      <a:r>
                        <a:rPr lang="en-GB" dirty="0" smtClean="0"/>
                        <a:t>The handover process between the</a:t>
                      </a:r>
                      <a:r>
                        <a:rPr lang="en-GB" baseline="0" dirty="0" smtClean="0"/>
                        <a:t> outgoing</a:t>
                      </a:r>
                      <a:r>
                        <a:rPr lang="en-GB" dirty="0" smtClean="0"/>
                        <a:t> Co-ordinator and new Co-ordinator should be properly </a:t>
                      </a:r>
                      <a:r>
                        <a:rPr lang="en-GB" baseline="0" dirty="0" smtClean="0"/>
                        <a:t>managed for continuity </a:t>
                      </a:r>
                      <a:endParaRPr lang="en-GB" dirty="0" smtClean="0"/>
                    </a:p>
                    <a:p>
                      <a:pPr algn="just">
                        <a:lnSpc>
                          <a:spcPct val="100000"/>
                        </a:lnSpc>
                      </a:pPr>
                      <a:endParaRPr lang="en-ZA" dirty="0"/>
                    </a:p>
                  </a:txBody>
                  <a:tcPr/>
                </a:tc>
              </a:tr>
            </a:tbl>
          </a:graphicData>
        </a:graphic>
      </p:graphicFrame>
    </p:spTree>
    <p:custDataLst>
      <p:tags r:id="rId1"/>
    </p:custDataLst>
    <p:extLst>
      <p:ext uri="{BB962C8B-B14F-4D97-AF65-F5344CB8AC3E}">
        <p14:creationId xmlns:p14="http://schemas.microsoft.com/office/powerpoint/2010/main" xmlns="" val="279350653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SMARTBOX_SB5" val="n/h/r1zNZ+uLfX4pvKHBZZMsZqKpVmQp"/>
  <p:tag name="SMARTBOX_SB2" val="4EA1ZNr7a5lNBMyQCX9x/TKDuKOrxNs8"/>
  <p:tag name="THINKCELLPRESENTATIONDONOTDELETE" val="&lt;?xml version=&quot;1.0&quot; encoding=&quot;UTF-16&quot; standalone=&quot;yes&quot;?&gt;&#10;&lt;root reqver=&quot;17839&quot;&gt;&lt;version val=&quot;21070&quot;/&gt;&lt;CPresentation id=&quot;1&quot;&gt;&lt;m_defprecNumber idref=&quot;2&quot;/&gt;&lt;m_defprecPercent idref=&quot;3&quot;/&gt;&lt;m_defprecDate idref=&quot;4&quot;/&gt;&lt;m_defprecYear idref=&quot;5&quot;/&gt;&lt;m_defprecQuarter idref=&quot;6&quot;/&gt;&lt;m_defprecMonth idref=&quot;7&quot;/&gt;&lt;m_defprecWeek idref=&quot;8&quot;/&gt;&lt;m_defprecDay idref=&quot;9&quot;/&gt;&lt;m_mruColor&gt;&lt;m_vecMRU length=&quot;2&quot;&gt;&lt;elem m_fUsage=&quot;2.71000000000000000000E+000&quot;&gt;&lt;m_ppcolschidx val=&quot;0&quot;/&gt;&lt;m_rgb r=&quot;0&quot; g=&quot;32&quot; b=&quot;9b&quot;/&gt;&lt;/elem&gt;&lt;elem m_fUsage=&quot;7.29000000000000090000E-001&quot;&gt;&lt;m_ppcolschidx val=&quot;0&quot;/&gt;&lt;m_rgb r=&quot;0&quot; g=&quot;96&quot; b=&quot;33&quot;/&gt;&lt;/elem&gt;&lt;/m_vecMRU&gt;&lt;/m_mruColor&gt;&lt;m_mapectfillschemeMRU/&gt;&lt;m_eweekdayFirstOfWeek val=&quot;2&quot;/&gt;&lt;m_eweekdayFirstOfWorkweek val=&quot;2&quot;/&gt;&lt;m_eweekdayFirstOfWeekend val=&quot;7&quot;/&gt;&lt;/CPresentation&gt;&lt;CDefaultPrec id=&quot;9&quot;&gt;&lt;m_precDefault/&gt;&lt;/CDefaultPrec&gt;&lt;CDefaultPrec id=&quot;8&quot;&gt;&lt;m_precDefault/&gt;&lt;/CDefaultPrec&gt;&lt;CDefaultPrec id=&quot;7&quot;&gt;&lt;m_precDefault/&gt;&lt;/CDefaultPrec&gt;&lt;CDefaultPrec id=&quot;6&quot;&gt;&lt;m_precDefault/&gt;&lt;/CDefaultPrec&gt;&lt;CDefaultPrec id=&quot;5&quot;&gt;&lt;m_precDefault/&gt;&lt;/CDefaultPrec&gt;&lt;CDefaultPrec id=&quot;4&quot;&gt;&lt;m_precDefault/&gt;&lt;/CDefaultPrec&gt;&lt;CDefaultPrec id=&quot;3&quot;&gt;&lt;m_precDefault/&gt;&lt;/CDefaultPrec&gt;&lt;CDefaultPrec id=&quot;2&quot;&gt;&lt;m_precDefault&gt;&lt;m_chDecimalSymbol&gt;.&lt;/m_chDecimalSymbol&gt;&lt;m_nGroupingDigits val=&quot;3&quot;/&gt;&lt;m_chGroupingSymbol&gt;,&lt;/m_chGroupingSymbol&gt;&lt;m_chDecimalSymbol17909&gt;.&lt;/m_chDecimalSymbol17909&gt;&lt;m_nGroupingDigits17909 val=&quot;3&quot;/&gt;&lt;m_chGroupingSymbol17909&gt;,&lt;/m_chGroupingSymbol17909&gt;&lt;/m_precDefault&gt;&lt;/CDefaultPrec&gt;&lt;/root&gt;"/>
  <p:tag name="THINKCELLUNDODONOTDELETE" val="368"/>
  <p:tag name="SMARTBOX_SB1" val="tArgy+oZdaDGV7yzvsWYxkZS7R/JeBN7YhaodQLeTJdaR2vY2BepAgD97ZvzCgcWF4ULpB/VGwKFytK0AdIpDT9Y+ieswtINRMSjcvqdmiu59ThvQMZFJHdbYQd3luRCbPiTfgn4Fm953quXr0kIahsMJPHazXmULtP0Tr7Eqrg="/>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00.xml><?xml version="1.0" encoding="utf-8"?>
<p:tagLst xmlns:a="http://schemas.openxmlformats.org/drawingml/2006/main" xmlns:r="http://schemas.openxmlformats.org/officeDocument/2006/relationships" xmlns:p="http://schemas.openxmlformats.org/presentationml/2006/main">
  <p:tag name="SMARTBOX_SB6" val="O2Vd6MXRoifyZCe/2HTGZDJFxwOFL/KH"/>
  <p:tag name="SMARTBOX_SB8" val="Es6JW/9cS2ChI5Uc8le8Fw=="/>
  <p:tag name="SMARTBOX_SB7" val="Jtje7kfpIdLhgaWEM9Z7gw=="/>
</p:tagLst>
</file>

<file path=ppt/tags/tag101.xml><?xml version="1.0" encoding="utf-8"?>
<p:tagLst xmlns:a="http://schemas.openxmlformats.org/drawingml/2006/main" xmlns:r="http://schemas.openxmlformats.org/officeDocument/2006/relationships" xmlns:p="http://schemas.openxmlformats.org/presentationml/2006/main">
  <p:tag name="SMARTBOX_SB6" val="O2Vd6MXRoifyZCe/2HTGZDJFxwOFL/KH"/>
  <p:tag name="SMARTBOX_SB8" val="Es6JW/9cS2ChI5Uc8le8Fw=="/>
  <p:tag name="SMARTBOX_SB7" val="Jtje7kfpIdLhgaWEM9Z7gw=="/>
</p:tagLst>
</file>

<file path=ppt/tags/tag102.xml><?xml version="1.0" encoding="utf-8"?>
<p:tagLst xmlns:a="http://schemas.openxmlformats.org/drawingml/2006/main" xmlns:r="http://schemas.openxmlformats.org/officeDocument/2006/relationships" xmlns:p="http://schemas.openxmlformats.org/presentationml/2006/main">
  <p:tag name="SMARTBOX_SB6" val="O2Vd6MXRoifyZCe/2HTGZDJFxwOFL/KH"/>
  <p:tag name="SMARTBOX_SB8" val="Es6JW/9cS2ChI5Uc8le8Fw=="/>
  <p:tag name="SMARTBOX_SB7" val="Jtje7kfpIdLhgaWEM9Z7gw=="/>
</p:tagLst>
</file>

<file path=ppt/tags/tag103.xml><?xml version="1.0" encoding="utf-8"?>
<p:tagLst xmlns:a="http://schemas.openxmlformats.org/drawingml/2006/main" xmlns:r="http://schemas.openxmlformats.org/officeDocument/2006/relationships" xmlns:p="http://schemas.openxmlformats.org/presentationml/2006/main">
  <p:tag name="SMARTBOX_SB6" val="MITRdUpyHwM6PGpPPEYuEBrVOl0s1/nY"/>
  <p:tag name="SMARTBOX_SB8" val="gT+5zEvuWyI5UqgzyKYBsg=="/>
  <p:tag name="SMARTBOX_SB7" val="JjA9eqtaKbMPgxHPa8ygGg=="/>
</p:tagLst>
</file>

<file path=ppt/tags/tag104.xml><?xml version="1.0" encoding="utf-8"?>
<p:tagLst xmlns:a="http://schemas.openxmlformats.org/drawingml/2006/main" xmlns:r="http://schemas.openxmlformats.org/officeDocument/2006/relationships" xmlns:p="http://schemas.openxmlformats.org/presentationml/2006/main">
  <p:tag name="SMARTBOX_SB6" val="MITRdUpyHwM6PGpPPEYuEBrVOl0s1/nY"/>
  <p:tag name="SMARTBOX_SB8" val="gT+5zEvuWyI5UqgzyKYBsg=="/>
  <p:tag name="SMARTBOX_SB7" val="JjA9eqtaKbMPgxHPa8ygGg=="/>
</p:tagLst>
</file>

<file path=ppt/tags/tag105.xml><?xml version="1.0" encoding="utf-8"?>
<p:tagLst xmlns:a="http://schemas.openxmlformats.org/drawingml/2006/main" xmlns:r="http://schemas.openxmlformats.org/officeDocument/2006/relationships" xmlns:p="http://schemas.openxmlformats.org/presentationml/2006/main">
  <p:tag name="SMARTBOX_SB6" val="MITRdUpyHwM6PGpPPEYuEBrVOl0s1/nY"/>
  <p:tag name="SMARTBOX_SB8" val="gT+5zEvuWyI5UqgzyKYBsg=="/>
  <p:tag name="SMARTBOX_SB7" val="JjA9eqtaKbMPgxHPa8ygGg=="/>
</p:tagLst>
</file>

<file path=ppt/tags/tag106.xml><?xml version="1.0" encoding="utf-8"?>
<p:tagLst xmlns:a="http://schemas.openxmlformats.org/drawingml/2006/main" xmlns:r="http://schemas.openxmlformats.org/officeDocument/2006/relationships" xmlns:p="http://schemas.openxmlformats.org/presentationml/2006/main">
  <p:tag name="SMARTBOX_SB6" val="O2Vd6MXRoifyZCe/2HTGZDJFxwOFL/KH"/>
  <p:tag name="SMARTBOX_SB8" val="Es6JW/9cS2ChI5Uc8le8Fw=="/>
  <p:tag name="SMARTBOX_SB7" val="Jtje7kfpIdLhgaWEM9Z7gw=="/>
</p:tagLst>
</file>

<file path=ppt/tags/tag107.xml><?xml version="1.0" encoding="utf-8"?>
<p:tagLst xmlns:a="http://schemas.openxmlformats.org/drawingml/2006/main" xmlns:r="http://schemas.openxmlformats.org/officeDocument/2006/relationships" xmlns:p="http://schemas.openxmlformats.org/presentationml/2006/main">
  <p:tag name="SMARTBOX_SB6" val="W7sZ06LbXOADmgFMdiD8S7mwauFqwXJB"/>
  <p:tag name="SMARTBOX_SB8" val="5zbCZmvvwdXViW/PdaUP0A=="/>
  <p:tag name="SMARTBOX_SB7" val="okpar52XqDQrSAOpqNqg5Q=="/>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qYFU8dMoM0esyVn7WNQT3Q"/>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Pd9Ct1aMTE22rXjNleq0Mg"/>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33NfSVMHv0e5Npz.QjYF8A"/>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plljdaNviGkeHob23qOkiCQ"/>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pqYFU8dMoM0esyVn7WNQT3Q"/>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pPd9Ct1aMTE22rXjNleq0Mg"/>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p33NfSVMHv0e5Npz.QjYF8A"/>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pbeNAe8ZTEEyKIIjjGV93sg"/>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5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5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5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6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6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6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6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6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6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6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6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6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6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beNAe8ZTEEyKIIjjGV93sg"/>
</p:tagLst>
</file>

<file path=ppt/tags/tag7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7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7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7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7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7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7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7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7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7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8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8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8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8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8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8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8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8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8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8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9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9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9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9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9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95.xml><?xml version="1.0" encoding="utf-8"?>
<p:tagLst xmlns:a="http://schemas.openxmlformats.org/drawingml/2006/main" xmlns:r="http://schemas.openxmlformats.org/officeDocument/2006/relationships" xmlns:p="http://schemas.openxmlformats.org/presentationml/2006/main">
  <p:tag name="THINKCELLSHAPEDONOTDELETE" val="plljdaNviGkeHob23qOkiCQ"/>
</p:tagLst>
</file>

<file path=ppt/tags/tag96.xml><?xml version="1.0" encoding="utf-8"?>
<p:tagLst xmlns:a="http://schemas.openxmlformats.org/drawingml/2006/main" xmlns:r="http://schemas.openxmlformats.org/officeDocument/2006/relationships" xmlns:p="http://schemas.openxmlformats.org/presentationml/2006/main">
  <p:tag name="SMARTBOX_SB6" val="snTsFZ8Y/CBJMgu9y8Dq8/H4Owf5ZP/3"/>
  <p:tag name="SMARTBOX_SB8" val="0iCA1Z23kaaMiGZOE1yeGg=="/>
  <p:tag name="SMARTBOX_SB7" val="U8/1IBd/oCkOa3RV9JIGzg=="/>
</p:tagLst>
</file>

<file path=ppt/tags/tag97.xml><?xml version="1.0" encoding="utf-8"?>
<p:tagLst xmlns:a="http://schemas.openxmlformats.org/drawingml/2006/main" xmlns:r="http://schemas.openxmlformats.org/officeDocument/2006/relationships" xmlns:p="http://schemas.openxmlformats.org/presentationml/2006/main">
  <p:tag name="SMARTBOX_SB6" val="O2Vd6MXRoifyZCe/2HTGZDJFxwOFL/KH"/>
  <p:tag name="SMARTBOX_SB8" val="Es6JW/9cS2ChI5Uc8le8Fw=="/>
  <p:tag name="SMARTBOX_SB7" val="Jtje7kfpIdLhgaWEM9Z7gw=="/>
</p:tagLst>
</file>

<file path=ppt/tags/tag98.xml><?xml version="1.0" encoding="utf-8"?>
<p:tagLst xmlns:a="http://schemas.openxmlformats.org/drawingml/2006/main" xmlns:r="http://schemas.openxmlformats.org/officeDocument/2006/relationships" xmlns:p="http://schemas.openxmlformats.org/presentationml/2006/main">
  <p:tag name="SMARTBOX_SB6" val="O2Vd6MXRoifyZCe/2HTGZDJFxwOFL/KH"/>
  <p:tag name="SMARTBOX_SB8" val="Es6JW/9cS2ChI5Uc8le8Fw=="/>
  <p:tag name="SMARTBOX_SB7" val="Jtje7kfpIdLhgaWEM9Z7gw=="/>
</p:tagLst>
</file>

<file path=ppt/tags/tag99.xml><?xml version="1.0" encoding="utf-8"?>
<p:tagLst xmlns:a="http://schemas.openxmlformats.org/drawingml/2006/main" xmlns:r="http://schemas.openxmlformats.org/officeDocument/2006/relationships" xmlns:p="http://schemas.openxmlformats.org/presentationml/2006/main">
  <p:tag name="SMARTBOX_SB6" val="O2Vd6MXRoifyZCe/2HTGZDJFxwOFL/KH"/>
  <p:tag name="SMARTBOX_SB8" val="Es6JW/9cS2ChI5Uc8le8Fw=="/>
  <p:tag name="SMARTBOX_SB7" val="Jtje7kfpIdLhgaWEM9Z7gw=="/>
</p:tagLst>
</file>

<file path=ppt/theme/theme1.xml><?xml version="1.0" encoding="utf-8"?>
<a:theme xmlns:a="http://schemas.openxmlformats.org/drawingml/2006/main" name="WCG-Community Safety-New PPT Master-01112012">
  <a:themeElements>
    <a:clrScheme name="Custom 18">
      <a:dk1>
        <a:sysClr val="windowText" lastClr="000000"/>
      </a:dk1>
      <a:lt1>
        <a:sysClr val="window" lastClr="FFFFFF"/>
      </a:lt1>
      <a:dk2>
        <a:srgbClr val="003399"/>
      </a:dk2>
      <a:lt2>
        <a:srgbClr val="3377FF"/>
      </a:lt2>
      <a:accent1>
        <a:srgbClr val="73AFB6"/>
      </a:accent1>
      <a:accent2>
        <a:srgbClr val="956E8E"/>
      </a:accent2>
      <a:accent3>
        <a:srgbClr val="998F86"/>
      </a:accent3>
      <a:accent4>
        <a:srgbClr val="C4BEB8"/>
      </a:accent4>
      <a:accent5>
        <a:srgbClr val="5C8727"/>
      </a:accent5>
      <a:accent6>
        <a:srgbClr val="F89728"/>
      </a:accent6>
      <a:hlink>
        <a:srgbClr val="B5121B"/>
      </a:hlink>
      <a:folHlink>
        <a:srgbClr val="998F86"/>
      </a:folHlink>
    </a:clrScheme>
    <a:fontScheme name="Western Cape Government">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sz="12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accent3"/>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1_WCG-Community Safety-New PPT Master-01112012">
  <a:themeElements>
    <a:clrScheme name="Custom 18">
      <a:dk1>
        <a:sysClr val="windowText" lastClr="000000"/>
      </a:dk1>
      <a:lt1>
        <a:sysClr val="window" lastClr="FFFFFF"/>
      </a:lt1>
      <a:dk2>
        <a:srgbClr val="003399"/>
      </a:dk2>
      <a:lt2>
        <a:srgbClr val="3377FF"/>
      </a:lt2>
      <a:accent1>
        <a:srgbClr val="73AFB6"/>
      </a:accent1>
      <a:accent2>
        <a:srgbClr val="956E8E"/>
      </a:accent2>
      <a:accent3>
        <a:srgbClr val="998F86"/>
      </a:accent3>
      <a:accent4>
        <a:srgbClr val="C4BEB8"/>
      </a:accent4>
      <a:accent5>
        <a:srgbClr val="5C8727"/>
      </a:accent5>
      <a:accent6>
        <a:srgbClr val="F89728"/>
      </a:accent6>
      <a:hlink>
        <a:srgbClr val="B5121B"/>
      </a:hlink>
      <a:folHlink>
        <a:srgbClr val="998F86"/>
      </a:folHlink>
    </a:clrScheme>
    <a:fontScheme name="Western Cape Government">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sz="12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accent3"/>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18">
    <a:dk1>
      <a:sysClr val="windowText" lastClr="000000"/>
    </a:dk1>
    <a:lt1>
      <a:sysClr val="window" lastClr="FFFFFF"/>
    </a:lt1>
    <a:dk2>
      <a:srgbClr val="003399"/>
    </a:dk2>
    <a:lt2>
      <a:srgbClr val="3377FF"/>
    </a:lt2>
    <a:accent1>
      <a:srgbClr val="73AFB6"/>
    </a:accent1>
    <a:accent2>
      <a:srgbClr val="956E8E"/>
    </a:accent2>
    <a:accent3>
      <a:srgbClr val="998F86"/>
    </a:accent3>
    <a:accent4>
      <a:srgbClr val="C4BEB8"/>
    </a:accent4>
    <a:accent5>
      <a:srgbClr val="5C8727"/>
    </a:accent5>
    <a:accent6>
      <a:srgbClr val="F89728"/>
    </a:accent6>
    <a:hlink>
      <a:srgbClr val="B5121B"/>
    </a:hlink>
    <a:folHlink>
      <a:srgbClr val="998F86"/>
    </a:folHlink>
  </a:clrScheme>
</a:themeOverride>
</file>

<file path=docProps/app.xml><?xml version="1.0" encoding="utf-8"?>
<Properties xmlns="http://schemas.openxmlformats.org/officeDocument/2006/extended-properties" xmlns:vt="http://schemas.openxmlformats.org/officeDocument/2006/docPropsVTypes">
  <Template>WCG-Community Safety-New PPT Master-01112012</Template>
  <TotalTime>398</TotalTime>
  <Words>1101</Words>
  <Application>Microsoft Office PowerPoint</Application>
  <PresentationFormat>On-screen Show (4:3)</PresentationFormat>
  <Paragraphs>172</Paragraphs>
  <Slides>13</Slides>
  <Notes>2</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13</vt:i4>
      </vt:variant>
    </vt:vector>
  </HeadingPairs>
  <TitlesOfParts>
    <vt:vector size="16" baseType="lpstr">
      <vt:lpstr>WCG-Community Safety-New PPT Master-01112012</vt:lpstr>
      <vt:lpstr>1_WCG-Community Safety-New PPT Master-01112012</vt:lpstr>
      <vt:lpstr>think-cell Slide</vt:lpstr>
      <vt:lpstr>PORTFOLIO COMMITTEE ON POLICE Implementation of the domestic violence  act</vt:lpstr>
      <vt:lpstr>DVA IMPLEMENTATION: 2016/17 </vt:lpstr>
      <vt:lpstr>DVA IMPLEMENTATION: 2016/17 </vt:lpstr>
      <vt:lpstr>DVA IMPLEMENTATION: 2016/17 </vt:lpstr>
      <vt:lpstr>DVA IMPLEMENTATION: 2016/17 </vt:lpstr>
      <vt:lpstr>DVA IMPLEMENTATION: 2016/17 </vt:lpstr>
      <vt:lpstr>DVA IMPLEMENTATION: 2016/17 </vt:lpstr>
      <vt:lpstr>Slide 8</vt:lpstr>
      <vt:lpstr>FINDINGS AND RECOMMENDATIONS</vt:lpstr>
      <vt:lpstr>FINDINGS AND RECOMMENDATIONS</vt:lpstr>
      <vt:lpstr>FINDINGS AND RECOMMENDATIONS</vt:lpstr>
      <vt:lpstr>WAY FORWARD</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Ishaam Davids</dc:creator>
  <cp:keywords>POTX</cp:keywords>
  <cp:lastModifiedBy>PUMZA</cp:lastModifiedBy>
  <cp:revision>79</cp:revision>
  <cp:lastPrinted>2017-09-05T12:15:10Z</cp:lastPrinted>
  <dcterms:created xsi:type="dcterms:W3CDTF">2017-05-09T05:36:05Z</dcterms:created>
  <dcterms:modified xsi:type="dcterms:W3CDTF">2017-09-08T10:38:18Z</dcterms:modified>
  <cp:category>CI</cp:category>
</cp:coreProperties>
</file>