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7" r:id="rId2"/>
    <p:sldId id="339" r:id="rId3"/>
    <p:sldId id="493" r:id="rId4"/>
    <p:sldId id="496" r:id="rId5"/>
    <p:sldId id="497" r:id="rId6"/>
    <p:sldId id="420" r:id="rId7"/>
    <p:sldId id="498" r:id="rId8"/>
    <p:sldId id="458" r:id="rId9"/>
    <p:sldId id="459" r:id="rId10"/>
    <p:sldId id="499" r:id="rId11"/>
    <p:sldId id="492" r:id="rId12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7DE98F"/>
    <a:srgbClr val="68C06A"/>
    <a:srgbClr val="5ABA5C"/>
    <a:srgbClr val="99FFCC"/>
    <a:srgbClr val="ADF1D2"/>
    <a:srgbClr val="0018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83" autoAdjust="0"/>
    <p:restoredTop sz="79422" autoAdjust="0"/>
  </p:normalViewPr>
  <p:slideViewPr>
    <p:cSldViewPr>
      <p:cViewPr varScale="1">
        <p:scale>
          <a:sx n="92" d="100"/>
          <a:sy n="92" d="100"/>
        </p:scale>
        <p:origin x="-21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B118282-9F1E-4A23-9DA9-AF37686F96C0}" type="datetimeFigureOut">
              <a:rPr lang="en-ZA"/>
              <a:pPr>
                <a:defRPr/>
              </a:pPr>
              <a:t>2017/09/08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191E0AC-593D-4BED-AC2D-A4F43CE5D3E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38644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24E68A3-0EED-409B-85E1-829ABC4C5622}" type="datetimeFigureOut">
              <a:rPr lang="en-ZA"/>
              <a:pPr>
                <a:defRPr/>
              </a:pPr>
              <a:t>2017/09/08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A265941C-3F35-4B23-A786-86D75AFA355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80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941C-3F35-4B23-A786-86D75AFA3551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1058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941C-3F35-4B23-A786-86D75AFA3551}" type="slidenum">
              <a:rPr lang="en-ZA" smtClean="0"/>
              <a:pPr>
                <a:defRPr/>
              </a:pPr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1058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941C-3F35-4B23-A786-86D75AFA3551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10587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941C-3F35-4B23-A786-86D75AFA3551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334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FB90C-8F0E-41F6-B584-B50C5FD5F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78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514A-2478-4AAC-AA18-BE12A9AE4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71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7E1EF-3E45-4BB8-BE4A-A53F3C907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11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6046-3988-4A05-ABB7-691D46AAE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9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3924-31CD-4E22-A27D-7B9929CD3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764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Z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D157-CE20-4C53-ACF6-5CC6C00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01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8C16-CB96-4F43-9AC6-1E39C3A4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9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620A-B199-4945-88E3-6A7AC328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14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F63F-27EF-4BE8-A3C2-B2F891870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65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D87A-682B-48AE-936F-5A6645BB6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58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7F3C-FF5D-4692-8145-CB58B9489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8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74EB-1365-4EDD-A3F7-12FF0603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7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9D71-5E00-4F51-B1C8-8FA1CFAD2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22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86C0-B0EA-4F78-9425-A25D1CF1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47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EC304A-2059-4634-A5BE-28C67C911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3568" y="1124744"/>
            <a:ext cx="800323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latin typeface="Arial Rounded MT Bold" pitchFamily="34" charset="0"/>
                <a:ea typeface="Geneva" pitchFamily="1" charset="-128"/>
              </a:rPr>
              <a:t>PRESENTATION ON THE IMPLEMENTATION OF THE DOMESTIC VIOLENCE ACT IN KWAZULU-NATAL TO THE PORTFOLIO COMMITTEE ON POLICE</a:t>
            </a:r>
          </a:p>
          <a:p>
            <a:pPr algn="ctr" eaLnBrk="1" hangingPunct="1"/>
            <a:endParaRPr lang="en-US" sz="2800" b="1" dirty="0" smtClean="0">
              <a:latin typeface="Arial Rounded MT Bold" pitchFamily="34" charset="0"/>
              <a:ea typeface="Geneva" pitchFamily="1" charset="-128"/>
            </a:endParaRPr>
          </a:p>
          <a:p>
            <a:pPr algn="ctr" eaLnBrk="1" hangingPunct="1"/>
            <a:r>
              <a:rPr lang="en-US" sz="2800" b="1" dirty="0" smtClean="0">
                <a:latin typeface="Arial Rounded MT Bold" pitchFamily="34" charset="0"/>
                <a:ea typeface="Geneva" pitchFamily="1" charset="-128"/>
              </a:rPr>
              <a:t>6 SEPTEMBER 2017</a:t>
            </a:r>
            <a:endParaRPr lang="en-US" sz="2800" b="1" dirty="0">
              <a:latin typeface="Arial Rounded MT Bold" pitchFamily="34" charset="0"/>
              <a:ea typeface="Geneva" pitchFamily="1" charset="-128"/>
            </a:endParaRPr>
          </a:p>
          <a:p>
            <a:pPr algn="ctr" eaLnBrk="1" hangingPunct="1"/>
            <a:endParaRPr lang="en-US" sz="1400" b="1" dirty="0">
              <a:latin typeface="Arial Rounded MT Bold" pitchFamily="34" charset="0"/>
              <a:ea typeface="Geneva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954107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Turn-Around strategy based on Findings</a:t>
            </a:r>
            <a:endParaRPr lang="en-ZA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080" y="1833097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2000" dirty="0">
              <a:latin typeface="Arial Rounded MT Bold" panose="020F0704030504030204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There was excellent attendance and involvement of the SAPS in the said workshop with the station commanders and visible policing commanders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Department has now embarked on extending the Workshop on non-compliance to all Relief commanders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workshop with the Relief Commanders has been scheduled for 3-4 October 2017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next DVA Compliance forum is scheduled for </a:t>
            </a:r>
            <a:r>
              <a:rPr lang="en-ZA" sz="2400" smtClean="0">
                <a:latin typeface="Arial Rounded MT Bold"/>
              </a:rPr>
              <a:t>20 October </a:t>
            </a:r>
            <a:r>
              <a:rPr lang="en-ZA" sz="2400" dirty="0" smtClean="0">
                <a:latin typeface="Arial Rounded MT Bold"/>
              </a:rPr>
              <a:t>2017 where it will be monitored to see if the issue of DVA non-compliance </a:t>
            </a:r>
            <a:r>
              <a:rPr lang="en-ZA" sz="2400" smtClean="0">
                <a:latin typeface="Arial Rounded MT Bold"/>
              </a:rPr>
              <a:t>by members </a:t>
            </a:r>
            <a:r>
              <a:rPr lang="en-ZA" sz="2400" dirty="0" smtClean="0">
                <a:latin typeface="Arial Rounded MT Bold"/>
              </a:rPr>
              <a:t>is being dealt with by station commanders   </a:t>
            </a:r>
          </a:p>
        </p:txBody>
      </p:sp>
    </p:spTree>
    <p:extLst>
      <p:ext uri="{BB962C8B-B14F-4D97-AF65-F5344CB8AC3E}">
        <p14:creationId xmlns:p14="http://schemas.microsoft.com/office/powerpoint/2010/main" xmlns="" val="476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21832" y="1628800"/>
            <a:ext cx="807524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5400" i="1" dirty="0" smtClean="0">
                <a:solidFill>
                  <a:srgbClr val="000000"/>
                </a:solidFill>
                <a:latin typeface="Arial Rounded MT Bold" pitchFamily="34" charset="0"/>
                <a:ea typeface="Geneva" pitchFamily="1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6460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INTRODUCTION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833099"/>
            <a:ext cx="807524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ZA" alt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altLang="en-US" sz="2400" dirty="0" smtClean="0"/>
              <a:t>The Civilian </a:t>
            </a:r>
            <a:r>
              <a:rPr lang="en-ZA" altLang="en-US" sz="2400" dirty="0"/>
              <a:t>Secretariat for Police </a:t>
            </a:r>
            <a:r>
              <a:rPr lang="en-ZA" altLang="en-US" sz="2400" dirty="0" smtClean="0"/>
              <a:t>Service </a:t>
            </a:r>
            <a:r>
              <a:rPr lang="en-ZA" altLang="en-US" sz="2400" dirty="0"/>
              <a:t>Act (</a:t>
            </a:r>
            <a:r>
              <a:rPr lang="en-ZA" altLang="en-US" sz="2400" dirty="0" smtClean="0"/>
              <a:t>No 2 </a:t>
            </a:r>
            <a:r>
              <a:rPr lang="en-ZA" altLang="en-US" sz="2400" dirty="0"/>
              <a:t>of 2011) mandates the </a:t>
            </a:r>
            <a:r>
              <a:rPr lang="en-ZA" altLang="en-US" sz="2400" dirty="0" smtClean="0"/>
              <a:t>Civilian Secretariat for Police(CSP) and the Provincial Secretariats to</a:t>
            </a:r>
            <a:r>
              <a:rPr lang="en-ZA" altLang="en-US" sz="2400" dirty="0"/>
              <a:t>;  among other functions (Sec 6</a:t>
            </a:r>
            <a:r>
              <a:rPr lang="en-ZA" altLang="en-US" sz="2400" dirty="0" smtClean="0"/>
              <a:t>):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400" dirty="0" smtClean="0"/>
              <a:t>Monitor </a:t>
            </a:r>
            <a:r>
              <a:rPr lang="en-GB" altLang="en-US" sz="2400" dirty="0"/>
              <a:t>and evaluate </a:t>
            </a:r>
            <a:r>
              <a:rPr lang="en-GB" altLang="en-US" sz="2400" dirty="0" smtClean="0"/>
              <a:t>South African Police Service (SAPS) </a:t>
            </a:r>
            <a:r>
              <a:rPr lang="en-GB" altLang="en-US" sz="2400" dirty="0"/>
              <a:t>compliance with the </a:t>
            </a:r>
            <a:r>
              <a:rPr lang="en-GB" altLang="en-US" sz="2400" dirty="0" smtClean="0"/>
              <a:t>Domestic Violence Act (DVA) </a:t>
            </a:r>
            <a:endParaRPr lang="en-GB" altLang="en-US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en-GB" altLang="en-US" sz="2400" dirty="0"/>
              <a:t>Make recommendations to the police service on disciplinary procedures and measures with regard to non-compliance to the DVA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400" dirty="0"/>
              <a:t>Provide the Minister with regular reports with regard to implementation of and compliance with policy directives issued or instructions made by the Minister.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1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INTRODUCTION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833099"/>
            <a:ext cx="807524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pPr algn="just">
              <a:buFont typeface="Wingdings" pitchFamily="2" charset="2"/>
              <a:buChar char="Ø"/>
            </a:pPr>
            <a:r>
              <a:rPr lang="en-AU" altLang="en-US" sz="2400" dirty="0"/>
              <a:t>The Act further empowers the </a:t>
            </a:r>
            <a:r>
              <a:rPr lang="en-AU" altLang="en-US" sz="2400" dirty="0" smtClean="0"/>
              <a:t>CSP and Provinces </a:t>
            </a:r>
            <a:r>
              <a:rPr lang="en-AU" altLang="en-US" sz="2400" dirty="0"/>
              <a:t>to take over the responsibilities, relating to monitoring </a:t>
            </a:r>
            <a:r>
              <a:rPr lang="en-AU" altLang="en-US" sz="2400" dirty="0" smtClean="0"/>
              <a:t>the implementation </a:t>
            </a:r>
            <a:r>
              <a:rPr lang="en-AU" altLang="en-US" sz="2400" dirty="0"/>
              <a:t>of </a:t>
            </a:r>
            <a:r>
              <a:rPr lang="en-AU" altLang="en-US" sz="2400" dirty="0" smtClean="0"/>
              <a:t>the DVA</a:t>
            </a:r>
            <a:r>
              <a:rPr lang="en-AU" altLang="en-US" sz="2400" dirty="0"/>
              <a:t>, that were previously carried out by the former Independent Complaints Directorate (ICD), currently known as the Independent Police Investigative Directorate (IPID</a:t>
            </a:r>
            <a:r>
              <a:rPr lang="en-AU" altLang="en-US" sz="2400" dirty="0" smtClean="0"/>
              <a:t>) </a:t>
            </a:r>
          </a:p>
          <a:p>
            <a:pPr algn="just">
              <a:buFont typeface="Wingdings" pitchFamily="2" charset="2"/>
              <a:buChar char="Ø"/>
            </a:pPr>
            <a:r>
              <a:rPr lang="en-AU" altLang="en-US" sz="2400" b="1" i="1" dirty="0" smtClean="0"/>
              <a:t>As </a:t>
            </a:r>
            <a:r>
              <a:rPr lang="en-AU" altLang="en-US" sz="2400" b="1" i="1" dirty="0"/>
              <a:t>a result of this transition, Section 18 of the DVA has been repealed in terms of IPID Act, (Act No. 1 of 2011). </a:t>
            </a:r>
            <a:endParaRPr lang="en-AU" alt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AU" altLang="en-US" sz="2400" dirty="0" smtClean="0"/>
              <a:t>All </a:t>
            </a:r>
            <a:r>
              <a:rPr lang="en-AU" altLang="en-US" sz="2400" dirty="0"/>
              <a:t>matters in this section of DVA that refer to the role of the ICD are substituted by the </a:t>
            </a:r>
            <a:r>
              <a:rPr lang="en-AU" altLang="en-US" sz="2400" dirty="0" smtClean="0"/>
              <a:t>Secretariat.</a:t>
            </a:r>
            <a:endParaRPr lang="en-GB" altLang="en-US" sz="2400" dirty="0" smtClean="0"/>
          </a:p>
          <a:p>
            <a:endParaRPr lang="en-US" alt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1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2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LEGAL MANDATES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833099"/>
            <a:ext cx="807524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ZA" altLang="en-US" sz="2400" dirty="0"/>
              <a:t>In carrying out its mandate, </a:t>
            </a:r>
            <a:r>
              <a:rPr lang="en-ZA" altLang="en-US" sz="2400" dirty="0" smtClean="0"/>
              <a:t>the Department of Community Safety &amp; Liaison (DCSL) </a:t>
            </a:r>
            <a:r>
              <a:rPr lang="en-ZA" altLang="en-US" sz="2400" dirty="0"/>
              <a:t>conducts D</a:t>
            </a:r>
            <a:r>
              <a:rPr lang="en-ZA" altLang="en-US" sz="2400" dirty="0" smtClean="0"/>
              <a:t>omestic </a:t>
            </a:r>
            <a:r>
              <a:rPr lang="en-ZA" altLang="en-US" sz="2400" dirty="0"/>
              <a:t>V</a:t>
            </a:r>
            <a:r>
              <a:rPr lang="en-ZA" altLang="en-US" sz="2400" dirty="0" smtClean="0"/>
              <a:t>iolence  audits using a Domestic Violence Monitoring tool</a:t>
            </a:r>
            <a:endParaRPr lang="en-ZA" altLang="en-US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ZA" altLang="en-US" sz="2400" dirty="0"/>
              <a:t>The purpose of these visits is to </a:t>
            </a:r>
            <a:r>
              <a:rPr lang="en-ZA" altLang="en-US" sz="2400" dirty="0" smtClean="0"/>
              <a:t>monitor how </a:t>
            </a:r>
            <a:r>
              <a:rPr lang="en-ZA" altLang="en-US" sz="2400" dirty="0"/>
              <a:t>police stations are complying with the DVA and National Instruction </a:t>
            </a:r>
            <a:r>
              <a:rPr lang="en-ZA" altLang="en-US" sz="2400" dirty="0" smtClean="0"/>
              <a:t>7/1999</a:t>
            </a:r>
            <a:endParaRPr lang="en-ZA" altLang="en-US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ZA" altLang="en-US" sz="2400" dirty="0"/>
              <a:t>The visits are also aimed at identifying challenges with implementation of the DVA by police stations and to equip the </a:t>
            </a:r>
            <a:r>
              <a:rPr lang="en-ZA" altLang="en-US" sz="2400" dirty="0" smtClean="0"/>
              <a:t>police </a:t>
            </a:r>
            <a:r>
              <a:rPr lang="en-ZA" altLang="en-US" sz="2400" dirty="0"/>
              <a:t>with information on how compliance and implementation can be improved focusing on the following areas; </a:t>
            </a:r>
          </a:p>
          <a:p>
            <a:endParaRPr lang="en-US" alt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1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2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LEGAL MANDATES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833099"/>
            <a:ext cx="80752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altLang="en-US" sz="2400" dirty="0"/>
              <a:t>Regulatory compliance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altLang="en-US" sz="2400" dirty="0"/>
              <a:t>Record keeping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altLang="en-US" sz="2400" dirty="0"/>
              <a:t>Services offered to complainants and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ZA" altLang="en-US" sz="2400" dirty="0"/>
              <a:t>Management of non-compliance complaints</a:t>
            </a:r>
          </a:p>
          <a:p>
            <a:pPr algn="just"/>
            <a:endParaRPr lang="en-ZA" altLang="en-US" sz="2400" dirty="0" smtClean="0"/>
          </a:p>
          <a:p>
            <a:pPr algn="just"/>
            <a:r>
              <a:rPr lang="en-ZA" altLang="en-US" sz="2400" dirty="0" smtClean="0"/>
              <a:t>In </a:t>
            </a:r>
            <a:r>
              <a:rPr lang="en-ZA" altLang="en-US" sz="2400" dirty="0"/>
              <a:t>essence, the scope of the visits focuses on looking at both regulatory compliance and execution of the DVA by police stations. </a:t>
            </a:r>
          </a:p>
          <a:p>
            <a:endParaRPr lang="en-ZA" altLang="en-US" sz="28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ZA" altLang="en-US" sz="2400" dirty="0"/>
          </a:p>
          <a:p>
            <a:endParaRPr lang="en-US" alt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1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AUDIT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83309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Department took over the mandate of Domestic Violence Audits in 2012 from the former Independent Complaints Directorate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 smtClean="0">
              <a:latin typeface="Arial Rounded MT Bold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DVA </a:t>
            </a:r>
            <a:r>
              <a:rPr lang="en-ZA" sz="2400" dirty="0">
                <a:latin typeface="Arial Rounded MT Bold"/>
              </a:rPr>
              <a:t>audits are carried out using a </a:t>
            </a:r>
            <a:r>
              <a:rPr lang="en-ZA" sz="2400" dirty="0" smtClean="0">
                <a:latin typeface="Arial Rounded MT Bold"/>
              </a:rPr>
              <a:t>National standardised monitoring </a:t>
            </a:r>
            <a:r>
              <a:rPr lang="en-ZA" sz="2400" dirty="0">
                <a:latin typeface="Arial Rounded MT Bold"/>
              </a:rPr>
              <a:t>tool</a:t>
            </a:r>
          </a:p>
          <a:p>
            <a:endParaRPr lang="en-ZA" sz="2400" dirty="0">
              <a:latin typeface="Arial Rounded MT Bold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These audits </a:t>
            </a:r>
            <a:r>
              <a:rPr lang="en-ZA" sz="2400" dirty="0">
                <a:latin typeface="Arial Rounded MT Bold"/>
              </a:rPr>
              <a:t>are carried out on an announced basis</a:t>
            </a:r>
          </a:p>
          <a:p>
            <a:endParaRPr lang="en-ZA" sz="2400" dirty="0">
              <a:latin typeface="Arial Rounded MT Bold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tool is administered to a Designated Domestic Violence officer(if the station has one) or the Visible Policing Commander </a:t>
            </a:r>
            <a:endParaRPr lang="en-ZA" sz="2400" dirty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3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FEEDBACK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83309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Findings made during these audits at stations are then presented to Provincial SAPS management at the DVA Compliance Forum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DVA Compliance Forum for KZN was officially launched on 21 July 2017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Prior to the launch of the Forum there was constant engagements with the SAPS where findings are shared at a Provincial level and interventions carried out to deal with challenges identified at stations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 Rounded MT Bold"/>
              </a:rPr>
              <a:t>The Department has a good working relationship with the SAPS in the Province and have been working together in improving DVA compliance levels at stations</a:t>
            </a:r>
            <a:endParaRPr lang="en-ZA" sz="2400" dirty="0">
              <a:latin typeface="Arial Rounded MT Bold"/>
            </a:endParaRPr>
          </a:p>
          <a:p>
            <a:endParaRPr lang="en-ZA" sz="2400" dirty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4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523220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General Audit Findings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833098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Station commanders failure to deal with non-compliant members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list of organizations that victims of Domestic violence can be referred to is not found in the </a:t>
            </a:r>
            <a:r>
              <a:rPr lang="en-US" sz="2000" dirty="0" smtClean="0"/>
              <a:t>Community Service Centre (CSC)</a:t>
            </a:r>
            <a:endParaRPr lang="en-ZA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/>
              <a:t>The required documentation and forms are not kept in a particular area in the </a:t>
            </a:r>
            <a:r>
              <a:rPr lang="en-US" sz="2000" dirty="0" smtClean="0"/>
              <a:t>CSC</a:t>
            </a:r>
            <a:endParaRPr lang="en-ZA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/>
              <a:t>Not all members know how to complete DVA documentation properly</a:t>
            </a:r>
            <a:endParaRPr lang="en-ZA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/>
              <a:t>Particulars of complainants </a:t>
            </a:r>
            <a:r>
              <a:rPr lang="en-US" sz="2000" dirty="0" smtClean="0"/>
              <a:t>are </a:t>
            </a:r>
            <a:r>
              <a:rPr lang="en-US" sz="2000" dirty="0"/>
              <a:t>not completed in </a:t>
            </a:r>
            <a:r>
              <a:rPr lang="en-US" sz="2000" dirty="0" smtClean="0"/>
              <a:t>detail</a:t>
            </a:r>
            <a:endParaRPr lang="en-ZA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/>
              <a:t>Copies of OB entries and Pocket books are not being made </a:t>
            </a:r>
            <a:endParaRPr lang="en-ZA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/>
              <a:t>There is no proper filing system at stations in respect of Domestic Violence </a:t>
            </a:r>
            <a:r>
              <a:rPr lang="en-US" sz="2000" dirty="0" smtClean="0"/>
              <a:t>files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/>
              <a:t>Regular inspections are not carried out on the </a:t>
            </a:r>
            <a:r>
              <a:rPr lang="en-US" sz="2000" dirty="0" smtClean="0"/>
              <a:t>508b DVA register</a:t>
            </a:r>
            <a:endParaRPr lang="en-ZA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Failure of patrol vans to keep </a:t>
            </a:r>
            <a:r>
              <a:rPr lang="en-US" sz="2000" dirty="0"/>
              <a:t>the required documentation as </a:t>
            </a:r>
            <a:r>
              <a:rPr lang="en-US" sz="2000" dirty="0" smtClean="0"/>
              <a:t>per </a:t>
            </a:r>
            <a:r>
              <a:rPr lang="en-US" sz="2000" dirty="0"/>
              <a:t>the National Instruction</a:t>
            </a:r>
            <a:endParaRPr lang="en-ZA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/>
              <a:t>Not all stations have </a:t>
            </a:r>
            <a:r>
              <a:rPr lang="en-US" sz="2000" dirty="0" smtClean="0"/>
              <a:t>Designated Domestic </a:t>
            </a:r>
            <a:r>
              <a:rPr lang="en-US" sz="2000" dirty="0"/>
              <a:t>Violence </a:t>
            </a:r>
            <a:r>
              <a:rPr lang="en-US" sz="2000" dirty="0" smtClean="0"/>
              <a:t>officers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Not all police stations have Victim Friendly Rooms</a:t>
            </a:r>
            <a:endParaRPr lang="en-ZA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ZA" dirty="0"/>
          </a:p>
          <a:p>
            <a:pPr lvl="0" algn="just">
              <a:lnSpc>
                <a:spcPct val="15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ZA" sz="2400" dirty="0" smtClean="0">
              <a:latin typeface="+mj-lt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0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sentation slide.pd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06AE6-3DBB-4C7E-BB66-44E09780DEF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583668" y="1052736"/>
            <a:ext cx="5976664" cy="954107"/>
          </a:xfrm>
          <a:prstGeom prst="rect">
            <a:avLst/>
          </a:prstGeom>
          <a:solidFill>
            <a:srgbClr val="68C06A"/>
          </a:solidFill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</a:rPr>
              <a:t>Turn-Around strategy based on Findings</a:t>
            </a:r>
            <a:endParaRPr lang="en-ZA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833098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Rounded MT Bold" panose="020F0704030504030204" pitchFamily="34" charset="0"/>
                <a:cs typeface="Arial" pitchFamily="34" charset="0"/>
              </a:rPr>
              <a:t>The key concern for the Department has been the inability of the SAPS to deal with the issue of non-compliance by members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Rounded MT Bold" panose="020F0704030504030204" pitchFamily="34" charset="0"/>
                <a:cs typeface="Arial" pitchFamily="34" charset="0"/>
              </a:rPr>
              <a:t>The department has addressed the issue of dealing with non-compliance head on by work shopping Provincial SAPS management, Cluster Commanders, station commanders, visible policing commanders and Regional &amp; District departmental management  on Non-Compliance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Rounded MT Bold" panose="020F0704030504030204" pitchFamily="34" charset="0"/>
                <a:cs typeface="Arial" pitchFamily="34" charset="0"/>
              </a:rPr>
              <a:t>This workshop was done in conjunction with National SAPS, Provincial SAPS &amp; the CSP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 Rounded MT Bold" panose="020F0704030504030204" pitchFamily="34" charset="0"/>
                <a:cs typeface="Arial" pitchFamily="34" charset="0"/>
              </a:rPr>
              <a:t>It was held over a three day period from 23-25 August 2017</a:t>
            </a: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2400" dirty="0" smtClean="0">
              <a:latin typeface="Arial Rounded MT Bold" panose="020F0704030504030204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ZA" sz="2400" dirty="0" smtClean="0">
              <a:latin typeface="+mj-lt"/>
            </a:endParaRPr>
          </a:p>
          <a:p>
            <a:endParaRPr lang="en-ZA" sz="2400" dirty="0" smtClean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6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6771</TotalTime>
  <Words>818</Words>
  <Application>Microsoft Office PowerPoint</Application>
  <PresentationFormat>On-screen Show (4:3)</PresentationFormat>
  <Paragraphs>102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Comsafety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Solomon Maila</dc:creator>
  <cp:lastModifiedBy>PUMZA</cp:lastModifiedBy>
  <cp:revision>1125</cp:revision>
  <cp:lastPrinted>2017-09-05T12:16:41Z</cp:lastPrinted>
  <dcterms:created xsi:type="dcterms:W3CDTF">2011-04-20T08:23:34Z</dcterms:created>
  <dcterms:modified xsi:type="dcterms:W3CDTF">2017-09-08T10:33:53Z</dcterms:modified>
</cp:coreProperties>
</file>