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charts/chart7.xml" ContentType="application/vnd.openxmlformats-officedocument.drawingml.chart+xml"/>
  <Override PartName="/ppt/charts/style7.xml" ContentType="application/vnd.ms-office.chartstyl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charts/style4.xml" ContentType="application/vnd.ms-office.chartstyle+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handoutMasterIdLst>
    <p:handoutMasterId r:id="rId45"/>
  </p:handoutMasterIdLst>
  <p:sldIdLst>
    <p:sldId id="256" r:id="rId5"/>
    <p:sldId id="403" r:id="rId6"/>
    <p:sldId id="429" r:id="rId7"/>
    <p:sldId id="413" r:id="rId8"/>
    <p:sldId id="433" r:id="rId9"/>
    <p:sldId id="470" r:id="rId10"/>
    <p:sldId id="467" r:id="rId11"/>
    <p:sldId id="509" r:id="rId12"/>
    <p:sldId id="471" r:id="rId13"/>
    <p:sldId id="494" r:id="rId14"/>
    <p:sldId id="496" r:id="rId15"/>
    <p:sldId id="472" r:id="rId16"/>
    <p:sldId id="423" r:id="rId17"/>
    <p:sldId id="511" r:id="rId18"/>
    <p:sldId id="512" r:id="rId19"/>
    <p:sldId id="510" r:id="rId20"/>
    <p:sldId id="480" r:id="rId21"/>
    <p:sldId id="481" r:id="rId22"/>
    <p:sldId id="473" r:id="rId23"/>
    <p:sldId id="427" r:id="rId24"/>
    <p:sldId id="488" r:id="rId25"/>
    <p:sldId id="489" r:id="rId26"/>
    <p:sldId id="483" r:id="rId27"/>
    <p:sldId id="484" r:id="rId28"/>
    <p:sldId id="485" r:id="rId29"/>
    <p:sldId id="486" r:id="rId30"/>
    <p:sldId id="487" r:id="rId31"/>
    <p:sldId id="498" r:id="rId32"/>
    <p:sldId id="497" r:id="rId33"/>
    <p:sldId id="508" r:id="rId34"/>
    <p:sldId id="499" r:id="rId35"/>
    <p:sldId id="500" r:id="rId36"/>
    <p:sldId id="501" r:id="rId37"/>
    <p:sldId id="502" r:id="rId38"/>
    <p:sldId id="503" r:id="rId39"/>
    <p:sldId id="504" r:id="rId40"/>
    <p:sldId id="505" r:id="rId41"/>
    <p:sldId id="506" r:id="rId42"/>
    <p:sldId id="490" r:id="rId4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divhuho Munzhelele" initials="N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87" autoAdjust="0"/>
    <p:restoredTop sz="96433" autoAdjust="0"/>
  </p:normalViewPr>
  <p:slideViewPr>
    <p:cSldViewPr snapToGrid="0" snapToObjects="1">
      <p:cViewPr varScale="1">
        <p:scale>
          <a:sx n="106" d="100"/>
          <a:sy n="106" d="100"/>
        </p:scale>
        <p:origin x="-1764" y="-102"/>
      </p:cViewPr>
      <p:guideLst>
        <p:guide orient="horz" pos="2160"/>
        <p:guide pos="2880"/>
      </p:guideLst>
    </p:cSldViewPr>
  </p:slideViewPr>
  <p:outlineViewPr>
    <p:cViewPr>
      <p:scale>
        <a:sx n="33" d="100"/>
        <a:sy n="33" d="100"/>
      </p:scale>
      <p:origin x="0" y="-2544"/>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55" d="100"/>
          <a:sy n="55" d="100"/>
        </p:scale>
        <p:origin x="1656" y="8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baseline="0" dirty="0" smtClean="0">
                <a:latin typeface="Arial" panose="020B0604020202020204" pitchFamily="34" charset="0"/>
                <a:cs typeface="Arial" panose="020B0604020202020204" pitchFamily="34" charset="0"/>
              </a:rPr>
              <a:t>First quarter </a:t>
            </a:r>
            <a:r>
              <a:rPr lang="en-US" sz="1200" b="1" baseline="0" dirty="0">
                <a:latin typeface="Arial" panose="020B0604020202020204" pitchFamily="34" charset="0"/>
                <a:cs typeface="Arial" panose="020B0604020202020204" pitchFamily="34" charset="0"/>
              </a:rPr>
              <a:t>performance </a:t>
            </a:r>
            <a:r>
              <a:rPr lang="en-US" sz="1200" b="1" baseline="0" dirty="0" smtClean="0">
                <a:latin typeface="Arial" panose="020B0604020202020204" pitchFamily="34" charset="0"/>
                <a:cs typeface="Arial" panose="020B0604020202020204" pitchFamily="34" charset="0"/>
              </a:rPr>
              <a:t>Overview per </a:t>
            </a:r>
            <a:r>
              <a:rPr lang="en-US" sz="1200" b="1" baseline="0" dirty="0">
                <a:latin typeface="Arial" panose="020B0604020202020204" pitchFamily="34" charset="0"/>
                <a:cs typeface="Arial" panose="020B0604020202020204" pitchFamily="34" charset="0"/>
              </a:rPr>
              <a:t>Programme</a:t>
            </a:r>
            <a:endParaRPr lang="en-US" sz="1200" b="1" dirty="0">
              <a:latin typeface="Arial" panose="020B0604020202020204" pitchFamily="34" charset="0"/>
              <a:cs typeface="Arial" panose="020B0604020202020204" pitchFamily="34" charset="0"/>
            </a:endParaRPr>
          </a:p>
        </c:rich>
      </c:tx>
      <c:layout>
        <c:manualLayout>
          <c:xMode val="edge"/>
          <c:yMode val="edge"/>
          <c:x val="0.12055725518049909"/>
          <c:y val="0"/>
        </c:manualLayout>
      </c:layout>
      <c:spPr>
        <a:noFill/>
        <a:ln>
          <a:noFill/>
        </a:ln>
        <a:effectLst/>
      </c:spPr>
    </c:title>
    <c:plotArea>
      <c:layout>
        <c:manualLayout>
          <c:layoutTarget val="inner"/>
          <c:xMode val="edge"/>
          <c:yMode val="edge"/>
          <c:x val="8.3247594050743667E-2"/>
          <c:y val="0.16712962962962963"/>
          <c:w val="0.90286351706036749"/>
          <c:h val="0.61956765820939064"/>
        </c:manualLayout>
      </c:layout>
      <c:barChart>
        <c:barDir val="col"/>
        <c:grouping val="clustered"/>
        <c:ser>
          <c:idx val="0"/>
          <c:order val="0"/>
          <c:tx>
            <c:strRef>
              <c:f>'Annual stats '!$B$3</c:f>
              <c:strCache>
                <c:ptCount val="1"/>
                <c:pt idx="0">
                  <c:v>Planned</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'Annual stats '!$A$4:$A$7</c:f>
              <c:strCache>
                <c:ptCount val="4"/>
                <c:pt idx="0">
                  <c:v>Programme 1</c:v>
                </c:pt>
                <c:pt idx="1">
                  <c:v>Programme 2</c:v>
                </c:pt>
                <c:pt idx="2">
                  <c:v>Programme 3</c:v>
                </c:pt>
                <c:pt idx="3">
                  <c:v>Programme 4</c:v>
                </c:pt>
              </c:strCache>
            </c:strRef>
          </c:cat>
          <c:val>
            <c:numRef>
              <c:f>'Annual stats '!$B$4:$B$7</c:f>
              <c:numCache>
                <c:formatCode>General</c:formatCode>
                <c:ptCount val="4"/>
                <c:pt idx="0">
                  <c:v>13</c:v>
                </c:pt>
                <c:pt idx="1">
                  <c:v>2</c:v>
                </c:pt>
                <c:pt idx="2">
                  <c:v>4</c:v>
                </c:pt>
                <c:pt idx="3">
                  <c:v>2</c:v>
                </c:pt>
              </c:numCache>
            </c:numRef>
          </c:val>
        </c:ser>
        <c:ser>
          <c:idx val="1"/>
          <c:order val="1"/>
          <c:tx>
            <c:strRef>
              <c:f>'Annual stats '!$C$3</c:f>
              <c:strCache>
                <c:ptCount val="1"/>
                <c:pt idx="0">
                  <c:v>Achieved</c:v>
                </c:pt>
              </c:strCache>
            </c:strRef>
          </c:tx>
          <c:spPr>
            <a:solidFill>
              <a:srgbClr val="00B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'Annual stats '!$A$4:$A$7</c:f>
              <c:strCache>
                <c:ptCount val="4"/>
                <c:pt idx="0">
                  <c:v>Programme 1</c:v>
                </c:pt>
                <c:pt idx="1">
                  <c:v>Programme 2</c:v>
                </c:pt>
                <c:pt idx="2">
                  <c:v>Programme 3</c:v>
                </c:pt>
                <c:pt idx="3">
                  <c:v>Programme 4</c:v>
                </c:pt>
              </c:strCache>
            </c:strRef>
          </c:cat>
          <c:val>
            <c:numRef>
              <c:f>'Annual stats '!$C$4:$C$7</c:f>
              <c:numCache>
                <c:formatCode>General</c:formatCode>
                <c:ptCount val="4"/>
                <c:pt idx="0">
                  <c:v>11</c:v>
                </c:pt>
                <c:pt idx="1">
                  <c:v>1</c:v>
                </c:pt>
                <c:pt idx="2">
                  <c:v>4</c:v>
                </c:pt>
                <c:pt idx="3">
                  <c:v>2</c:v>
                </c:pt>
              </c:numCache>
            </c:numRef>
          </c:val>
        </c:ser>
        <c:ser>
          <c:idx val="3"/>
          <c:order val="2"/>
          <c:tx>
            <c:strRef>
              <c:f>'Annual stats '!$D$3</c:f>
              <c:strCache>
                <c:ptCount val="1"/>
                <c:pt idx="0">
                  <c:v>Not achieved</c:v>
                </c:pt>
              </c:strCache>
            </c:strRef>
          </c:tx>
          <c:spPr>
            <a:solidFill>
              <a:srgbClr val="FF0000"/>
            </a:solidFill>
            <a:ln>
              <a:noFill/>
            </a:ln>
            <a:effectLst/>
          </c:spPr>
          <c:cat>
            <c:strRef>
              <c:f>'Annual stats '!$A$4:$A$7</c:f>
              <c:strCache>
                <c:ptCount val="4"/>
                <c:pt idx="0">
                  <c:v>Programme 1</c:v>
                </c:pt>
                <c:pt idx="1">
                  <c:v>Programme 2</c:v>
                </c:pt>
                <c:pt idx="2">
                  <c:v>Programme 3</c:v>
                </c:pt>
                <c:pt idx="3">
                  <c:v>Programme 4</c:v>
                </c:pt>
              </c:strCache>
            </c:strRef>
          </c:cat>
          <c:val>
            <c:numRef>
              <c:f>'Annual stats '!$D$4:$D$7</c:f>
              <c:numCache>
                <c:formatCode>General</c:formatCode>
                <c:ptCount val="4"/>
                <c:pt idx="0">
                  <c:v>2</c:v>
                </c:pt>
                <c:pt idx="1">
                  <c:v>1</c:v>
                </c:pt>
                <c:pt idx="2">
                  <c:v>0</c:v>
                </c:pt>
                <c:pt idx="3">
                  <c:v>0</c:v>
                </c:pt>
              </c:numCache>
            </c:numRef>
          </c:val>
        </c:ser>
        <c:dLbls/>
        <c:gapWidth val="219"/>
        <c:overlap val="-27"/>
        <c:axId val="81674624"/>
        <c:axId val="81676160"/>
      </c:barChart>
      <c:catAx>
        <c:axId val="816746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676160"/>
        <c:crosses val="autoZero"/>
        <c:auto val="1"/>
        <c:lblAlgn val="ctr"/>
        <c:lblOffset val="100"/>
      </c:catAx>
      <c:valAx>
        <c:axId val="8167616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67462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b="1" dirty="0" smtClean="0">
                <a:latin typeface="Arial" panose="020B0604020202020204" pitchFamily="34" charset="0"/>
                <a:cs typeface="Arial" panose="020B0604020202020204" pitchFamily="34" charset="0"/>
              </a:rPr>
              <a:t>DoC Overall First</a:t>
            </a:r>
            <a:r>
              <a:rPr lang="en-ZA" b="1" baseline="0" dirty="0" smtClean="0">
                <a:latin typeface="Arial" panose="020B0604020202020204" pitchFamily="34" charset="0"/>
                <a:cs typeface="Arial" panose="020B0604020202020204" pitchFamily="34" charset="0"/>
              </a:rPr>
              <a:t> </a:t>
            </a:r>
            <a:r>
              <a:rPr lang="en-ZA" b="1" baseline="0" dirty="0">
                <a:latin typeface="Arial" panose="020B0604020202020204" pitchFamily="34" charset="0"/>
                <a:cs typeface="Arial" panose="020B0604020202020204" pitchFamily="34" charset="0"/>
              </a:rPr>
              <a:t>Quarter Performance</a:t>
            </a:r>
            <a:endParaRPr lang="en-ZA" b="1" dirty="0">
              <a:latin typeface="Arial" panose="020B0604020202020204" pitchFamily="34" charset="0"/>
              <a:cs typeface="Arial" panose="020B0604020202020204" pitchFamily="34" charset="0"/>
            </a:endParaRPr>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Pt>
            <c:idx val="0"/>
            <c:spPr>
              <a:solidFill>
                <a:srgbClr val="00B050"/>
              </a:solidFill>
              <a:ln w="25400">
                <a:solidFill>
                  <a:schemeClr val="lt1"/>
                </a:solidFill>
              </a:ln>
              <a:effectLst/>
              <a:sp3d contourW="25400">
                <a:contourClr>
                  <a:schemeClr val="lt1"/>
                </a:contourClr>
              </a:sp3d>
            </c:spPr>
          </c:dPt>
          <c:dPt>
            <c:idx val="1"/>
            <c:spPr>
              <a:solidFill>
                <a:srgbClr val="FFFF00"/>
              </a:solidFill>
              <a:ln w="25400">
                <a:solidFill>
                  <a:schemeClr val="lt1"/>
                </a:solidFill>
              </a:ln>
              <a:effectLst/>
              <a:sp3d contourW="25400">
                <a:contourClr>
                  <a:schemeClr val="lt1"/>
                </a:contourClr>
              </a:sp3d>
            </c:spPr>
          </c:dPt>
          <c:dPt>
            <c:idx val="2"/>
            <c:spPr>
              <a:solidFill>
                <a:srgbClr val="FF0000"/>
              </a:solidFill>
              <a:ln w="25400">
                <a:solidFill>
                  <a:schemeClr val="lt1"/>
                </a:solidFill>
              </a:ln>
              <a:effectLst/>
              <a:sp3d contourW="25400">
                <a:contourClr>
                  <a:schemeClr val="lt1"/>
                </a:contourClr>
              </a:sp3d>
            </c:spPr>
          </c:dPt>
          <c:dLbls>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'Annual stats '!$M$14:$O$14</c:f>
              <c:strCache>
                <c:ptCount val="3"/>
                <c:pt idx="0">
                  <c:v>Achieved</c:v>
                </c:pt>
                <c:pt idx="1">
                  <c:v>Partially achieved</c:v>
                </c:pt>
                <c:pt idx="2">
                  <c:v>Not achieved</c:v>
                </c:pt>
              </c:strCache>
            </c:strRef>
          </c:cat>
          <c:val>
            <c:numRef>
              <c:f>'Annual stats '!$M$15:$O$15</c:f>
              <c:numCache>
                <c:formatCode>0%</c:formatCode>
                <c:ptCount val="3"/>
                <c:pt idx="0">
                  <c:v>0.85714285714285721</c:v>
                </c:pt>
                <c:pt idx="1">
                  <c:v>0</c:v>
                </c:pt>
                <c:pt idx="2">
                  <c:v>0.1428571428571429</c:v>
                </c:pt>
              </c:numCache>
            </c:numRef>
          </c:val>
        </c:ser>
        <c:dLbls/>
      </c:pie3DChart>
      <c:spPr>
        <a:noFill/>
        <a:ln>
          <a:noFill/>
        </a:ln>
        <a:effectLst/>
      </c:spPr>
    </c:plotArea>
    <c:legend>
      <c:legendPos val="b"/>
      <c:legendEntry>
        <c:idx val="1"/>
        <c:delete val="1"/>
      </c:legendEntry>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zero"/>
  </c:chart>
  <c:spPr>
    <a:noFill/>
    <a:ln>
      <a:noFill/>
    </a:ln>
    <a:effectLst/>
  </c:spPr>
  <c:txPr>
    <a:bodyPr/>
    <a:lstStyle/>
    <a:p>
      <a:pP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hart>
    <c:plotArea>
      <c:layout/>
      <c:pieChart>
        <c:varyColors val="1"/>
        <c:dLbls>
          <c:showVal val="1"/>
        </c:dLbls>
        <c:firstSliceAng val="0"/>
      </c:pieChart>
      <c:spPr>
        <a:noFill/>
        <a:ln>
          <a:noFill/>
        </a:ln>
        <a:effectLst/>
      </c:spPr>
    </c:plotArea>
    <c:legend>
      <c:legendPos val="r"/>
      <c:layout>
        <c:manualLayout>
          <c:xMode val="edge"/>
          <c:yMode val="edge"/>
          <c:x val="0.57913212671332759"/>
          <c:y val="0.42967275693592727"/>
          <c:w val="0.32827528069407996"/>
          <c:h val="0.22968990245832768"/>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plotArea>
      <c:layout/>
      <c:pieChart>
        <c:varyColors val="1"/>
        <c:dLbls>
          <c:showVal val="1"/>
        </c:dLbls>
        <c:firstSliceAng val="0"/>
      </c:pieChart>
      <c:spPr>
        <a:noFill/>
        <a:ln>
          <a:noFill/>
        </a:ln>
        <a:effectLst/>
      </c:spPr>
    </c:plotArea>
    <c:legend>
      <c:legendPos val="r"/>
      <c:layout>
        <c:manualLayout>
          <c:xMode val="edge"/>
          <c:yMode val="edge"/>
          <c:x val="0.57913212671332759"/>
          <c:y val="0.42967275693592727"/>
          <c:w val="0.32827528069407996"/>
          <c:h val="0.22968990245832768"/>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dirty="0" smtClean="0">
                <a:latin typeface="Arial" panose="020B0604020202020204" pitchFamily="34" charset="0"/>
                <a:cs typeface="Arial" panose="020B0604020202020204" pitchFamily="34" charset="0"/>
              </a:rPr>
              <a:t>Budget per Programme</a:t>
            </a:r>
          </a:p>
        </c:rich>
      </c:tx>
      <c:spPr>
        <a:noFill/>
        <a:ln>
          <a:noFill/>
        </a:ln>
        <a:effectLst/>
      </c:spPr>
    </c:title>
    <c:plotArea>
      <c:layout>
        <c:manualLayout>
          <c:layoutTarget val="inner"/>
          <c:xMode val="edge"/>
          <c:yMode val="edge"/>
          <c:x val="0.10321665846456696"/>
          <c:y val="0.12789201834577232"/>
          <c:w val="0.88897084153543304"/>
          <c:h val="0.71827218262232029"/>
        </c:manualLayout>
      </c:layout>
      <c:barChart>
        <c:barDir val="col"/>
        <c:grouping val="clustered"/>
        <c:ser>
          <c:idx val="0"/>
          <c:order val="0"/>
          <c:tx>
            <c:strRef>
              <c:f>Sheet1!$B$1</c:f>
              <c:strCache>
                <c:ptCount val="1"/>
                <c:pt idx="0">
                  <c:v>Series 1</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Programme 1</c:v>
                </c:pt>
                <c:pt idx="1">
                  <c:v>Programme 2</c:v>
                </c:pt>
                <c:pt idx="2">
                  <c:v>Programme 3</c:v>
                </c:pt>
                <c:pt idx="3">
                  <c:v>Programme 4</c:v>
                </c:pt>
              </c:strCache>
            </c:strRef>
          </c:cat>
          <c:val>
            <c:numRef>
              <c:f>Sheet1!$B$2:$B$5</c:f>
              <c:numCache>
                <c:formatCode>General</c:formatCode>
                <c:ptCount val="4"/>
                <c:pt idx="0">
                  <c:v>62771</c:v>
                </c:pt>
                <c:pt idx="1">
                  <c:v>8492</c:v>
                </c:pt>
                <c:pt idx="2">
                  <c:v>22290</c:v>
                </c:pt>
                <c:pt idx="3">
                  <c:v>1331542</c:v>
                </c:pt>
              </c:numCache>
            </c:numRef>
          </c:val>
        </c:ser>
        <c:dLbls>
          <c:showVal val="1"/>
        </c:dLbls>
        <c:gapWidth val="219"/>
        <c:overlap val="-27"/>
        <c:axId val="107513728"/>
        <c:axId val="107515264"/>
      </c:barChart>
      <c:catAx>
        <c:axId val="1075137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7515264"/>
        <c:crosses val="autoZero"/>
        <c:auto val="1"/>
        <c:lblAlgn val="ctr"/>
        <c:lblOffset val="100"/>
      </c:catAx>
      <c:valAx>
        <c:axId val="10751526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7513728"/>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plotArea>
      <c:layout/>
      <c:pieChart>
        <c:varyColors val="1"/>
        <c:dLbls>
          <c:showVal val="1"/>
        </c:dLbls>
        <c:firstSliceAng val="0"/>
      </c:pieChart>
      <c:spPr>
        <a:noFill/>
        <a:ln>
          <a:noFill/>
        </a:ln>
        <a:effectLst/>
      </c:spPr>
    </c:plotArea>
    <c:legend>
      <c:legendPos val="r"/>
      <c:layout>
        <c:manualLayout>
          <c:xMode val="edge"/>
          <c:yMode val="edge"/>
          <c:x val="0.57913212671332759"/>
          <c:y val="0.42967275693592727"/>
          <c:w val="0.32827528069407996"/>
          <c:h val="0.22968990245832768"/>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sz="2000" dirty="0" smtClean="0">
                <a:latin typeface="Arial" panose="020B0604020202020204" pitchFamily="34" charset="0"/>
                <a:cs typeface="Arial" panose="020B0604020202020204" pitchFamily="34" charset="0"/>
              </a:rPr>
              <a:t>Per Economic</a:t>
            </a:r>
            <a:r>
              <a:rPr lang="en-ZA" sz="2000" baseline="0" dirty="0" smtClean="0">
                <a:latin typeface="Arial" panose="020B0604020202020204" pitchFamily="34" charset="0"/>
                <a:cs typeface="Arial" panose="020B0604020202020204" pitchFamily="34" charset="0"/>
              </a:rPr>
              <a:t> Classification</a:t>
            </a:r>
          </a:p>
        </c:rich>
      </c:tx>
      <c:spPr>
        <a:noFill/>
        <a:ln>
          <a:noFill/>
        </a:ln>
        <a:effectLst/>
      </c:spPr>
    </c:title>
    <c:plotArea>
      <c:layout/>
      <c:barChart>
        <c:barDir val="col"/>
        <c:grouping val="clustered"/>
        <c:ser>
          <c:idx val="0"/>
          <c:order val="0"/>
          <c:tx>
            <c:strRef>
              <c:f>Sheet1!$B$1</c:f>
              <c:strCache>
                <c:ptCount val="1"/>
                <c:pt idx="0">
                  <c:v>Column1</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Compensation of employees</c:v>
                </c:pt>
                <c:pt idx="1">
                  <c:v>Goods and Services</c:v>
                </c:pt>
                <c:pt idx="2">
                  <c:v>Transfer payments</c:v>
                </c:pt>
                <c:pt idx="3">
                  <c:v>Capital</c:v>
                </c:pt>
              </c:strCache>
            </c:strRef>
          </c:cat>
          <c:val>
            <c:numRef>
              <c:f>Sheet1!$B$2:$B$5</c:f>
              <c:numCache>
                <c:formatCode>General</c:formatCode>
                <c:ptCount val="4"/>
                <c:pt idx="0">
                  <c:v>76697</c:v>
                </c:pt>
                <c:pt idx="1">
                  <c:v>23416</c:v>
                </c:pt>
                <c:pt idx="2">
                  <c:v>1324888</c:v>
                </c:pt>
                <c:pt idx="3">
                  <c:v>94</c:v>
                </c:pt>
              </c:numCache>
            </c:numRef>
          </c:val>
        </c:ser>
        <c:dLbls>
          <c:showVal val="1"/>
        </c:dLbls>
        <c:gapWidth val="219"/>
        <c:overlap val="-27"/>
        <c:axId val="113874048"/>
        <c:axId val="113875584"/>
      </c:barChart>
      <c:catAx>
        <c:axId val="11387404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3875584"/>
        <c:crosses val="autoZero"/>
        <c:auto val="1"/>
        <c:lblAlgn val="ctr"/>
        <c:lblOffset val="100"/>
      </c:catAx>
      <c:valAx>
        <c:axId val="11387558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3874048"/>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189" cy="498237"/>
          </a:xfrm>
          <a:prstGeom prst="rect">
            <a:avLst/>
          </a:prstGeom>
        </p:spPr>
        <p:txBody>
          <a:bodyPr vert="horz" lIns="91422" tIns="45711" rIns="91422" bIns="45711" rtlCol="0"/>
          <a:lstStyle>
            <a:lvl1pPr algn="l">
              <a:defRPr sz="1200"/>
            </a:lvl1pPr>
          </a:lstStyle>
          <a:p>
            <a:endParaRPr lang="en-ZA" dirty="0"/>
          </a:p>
        </p:txBody>
      </p:sp>
      <p:sp>
        <p:nvSpPr>
          <p:cNvPr id="3" name="Date Placeholder 2"/>
          <p:cNvSpPr>
            <a:spLocks noGrp="1"/>
          </p:cNvSpPr>
          <p:nvPr>
            <p:ph type="dt" sz="quarter" idx="1"/>
          </p:nvPr>
        </p:nvSpPr>
        <p:spPr>
          <a:xfrm>
            <a:off x="3849900" y="0"/>
            <a:ext cx="2946189" cy="498237"/>
          </a:xfrm>
          <a:prstGeom prst="rect">
            <a:avLst/>
          </a:prstGeom>
        </p:spPr>
        <p:txBody>
          <a:bodyPr vert="horz" lIns="91422" tIns="45711" rIns="91422" bIns="45711" rtlCol="0"/>
          <a:lstStyle>
            <a:lvl1pPr algn="r">
              <a:defRPr sz="1200"/>
            </a:lvl1pPr>
          </a:lstStyle>
          <a:p>
            <a:fld id="{0BC4DC7F-E711-484C-8CE7-C8E6B5BA86B3}" type="datetimeFigureOut">
              <a:rPr lang="en-ZA" smtClean="0"/>
              <a:pPr/>
              <a:t>2017/09/07</a:t>
            </a:fld>
            <a:endParaRPr lang="en-ZA" dirty="0"/>
          </a:p>
        </p:txBody>
      </p:sp>
      <p:sp>
        <p:nvSpPr>
          <p:cNvPr id="4" name="Footer Placeholder 3"/>
          <p:cNvSpPr>
            <a:spLocks noGrp="1"/>
          </p:cNvSpPr>
          <p:nvPr>
            <p:ph type="ftr" sz="quarter" idx="2"/>
          </p:nvPr>
        </p:nvSpPr>
        <p:spPr>
          <a:xfrm>
            <a:off x="2" y="9428402"/>
            <a:ext cx="2946189" cy="498237"/>
          </a:xfrm>
          <a:prstGeom prst="rect">
            <a:avLst/>
          </a:prstGeom>
        </p:spPr>
        <p:txBody>
          <a:bodyPr vert="horz" lIns="91422" tIns="45711" rIns="91422" bIns="45711"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900" y="9428402"/>
            <a:ext cx="2946189" cy="498237"/>
          </a:xfrm>
          <a:prstGeom prst="rect">
            <a:avLst/>
          </a:prstGeom>
        </p:spPr>
        <p:txBody>
          <a:bodyPr vert="horz" lIns="91422" tIns="45711" rIns="91422" bIns="45711" rtlCol="0" anchor="b"/>
          <a:lstStyle>
            <a:lvl1pPr algn="r">
              <a:defRPr sz="1200"/>
            </a:lvl1pPr>
          </a:lstStyle>
          <a:p>
            <a:fld id="{EB16421D-921D-4229-B704-52DA83D6A08C}" type="slidenum">
              <a:rPr lang="en-ZA" smtClean="0"/>
              <a:pPr/>
              <a:t>‹#›</a:t>
            </a:fld>
            <a:endParaRPr lang="en-ZA" dirty="0"/>
          </a:p>
        </p:txBody>
      </p:sp>
    </p:spTree>
    <p:extLst>
      <p:ext uri="{BB962C8B-B14F-4D97-AF65-F5344CB8AC3E}">
        <p14:creationId xmlns:p14="http://schemas.microsoft.com/office/powerpoint/2010/main" xmlns="" val="3386551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2945659" cy="498057"/>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8" y="0"/>
            <a:ext cx="2945659" cy="498057"/>
          </a:xfrm>
          <a:prstGeom prst="rect">
            <a:avLst/>
          </a:prstGeom>
        </p:spPr>
        <p:txBody>
          <a:bodyPr vert="horz" lIns="91440" tIns="45720" rIns="91440" bIns="45720" rtlCol="0"/>
          <a:lstStyle>
            <a:lvl1pPr algn="r">
              <a:defRPr sz="1200"/>
            </a:lvl1pPr>
          </a:lstStyle>
          <a:p>
            <a:fld id="{5D9B06C2-F63B-4A9B-881F-17D574CDC071}" type="datetimeFigureOut">
              <a:rPr lang="en-ZA" smtClean="0"/>
              <a:pPr/>
              <a:t>2017/09/07</a:t>
            </a:fld>
            <a:endParaRPr lang="en-ZA" dirty="0"/>
          </a:p>
        </p:txBody>
      </p:sp>
      <p:sp>
        <p:nvSpPr>
          <p:cNvPr id="4" name="Slide Image Placeholder 3"/>
          <p:cNvSpPr>
            <a:spLocks noGrp="1" noRot="1" noChangeAspect="1"/>
          </p:cNvSpPr>
          <p:nvPr>
            <p:ph type="sldImg" idx="2"/>
          </p:nvPr>
        </p:nvSpPr>
        <p:spPr>
          <a:xfrm>
            <a:off x="1166813" y="1241425"/>
            <a:ext cx="4464050" cy="3348038"/>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6"/>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5" y="9428586"/>
            <a:ext cx="2945659" cy="498056"/>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8" y="9428586"/>
            <a:ext cx="2945659" cy="498056"/>
          </a:xfrm>
          <a:prstGeom prst="rect">
            <a:avLst/>
          </a:prstGeom>
        </p:spPr>
        <p:txBody>
          <a:bodyPr vert="horz" lIns="91440" tIns="45720" rIns="91440" bIns="45720" rtlCol="0" anchor="b"/>
          <a:lstStyle>
            <a:lvl1pPr algn="r">
              <a:defRPr sz="1200"/>
            </a:lvl1pPr>
          </a:lstStyle>
          <a:p>
            <a:fld id="{0DE301B3-0F82-4F15-B8FA-A70ED243FE3C}" type="slidenum">
              <a:rPr lang="en-ZA" smtClean="0"/>
              <a:pPr/>
              <a:t>‹#›</a:t>
            </a:fld>
            <a:endParaRPr lang="en-ZA" dirty="0"/>
          </a:p>
        </p:txBody>
      </p:sp>
    </p:spTree>
    <p:extLst>
      <p:ext uri="{BB962C8B-B14F-4D97-AF65-F5344CB8AC3E}">
        <p14:creationId xmlns:p14="http://schemas.microsoft.com/office/powerpoint/2010/main" xmlns="" val="1188281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3</a:t>
            </a:fld>
            <a:endParaRPr lang="en-ZA" dirty="0"/>
          </a:p>
        </p:txBody>
      </p:sp>
    </p:spTree>
    <p:extLst>
      <p:ext uri="{BB962C8B-B14F-4D97-AF65-F5344CB8AC3E}">
        <p14:creationId xmlns:p14="http://schemas.microsoft.com/office/powerpoint/2010/main" xmlns="" val="3619214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smtClean="0"/>
          </a:p>
        </p:txBody>
      </p:sp>
      <p:sp>
        <p:nvSpPr>
          <p:cNvPr id="4" name="Slide Number Placeholder 3"/>
          <p:cNvSpPr>
            <a:spLocks noGrp="1"/>
          </p:cNvSpPr>
          <p:nvPr>
            <p:ph type="sldNum" sz="quarter" idx="10"/>
          </p:nvPr>
        </p:nvSpPr>
        <p:spPr/>
        <p:txBody>
          <a:bodyPr/>
          <a:lstStyle/>
          <a:p>
            <a:fld id="{0DE301B3-0F82-4F15-B8FA-A70ED243FE3C}" type="slidenum">
              <a:rPr lang="en-ZA" smtClean="0"/>
              <a:pPr/>
              <a:t>7</a:t>
            </a:fld>
            <a:endParaRPr lang="en-ZA" dirty="0"/>
          </a:p>
        </p:txBody>
      </p:sp>
    </p:spTree>
    <p:extLst>
      <p:ext uri="{BB962C8B-B14F-4D97-AF65-F5344CB8AC3E}">
        <p14:creationId xmlns:p14="http://schemas.microsoft.com/office/powerpoint/2010/main" xmlns="" val="2022453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smtClean="0"/>
          </a:p>
        </p:txBody>
      </p:sp>
      <p:sp>
        <p:nvSpPr>
          <p:cNvPr id="4" name="Slide Number Placeholder 3"/>
          <p:cNvSpPr>
            <a:spLocks noGrp="1"/>
          </p:cNvSpPr>
          <p:nvPr>
            <p:ph type="sldNum" sz="quarter" idx="10"/>
          </p:nvPr>
        </p:nvSpPr>
        <p:spPr/>
        <p:txBody>
          <a:bodyPr/>
          <a:lstStyle/>
          <a:p>
            <a:fld id="{0DE301B3-0F82-4F15-B8FA-A70ED243FE3C}" type="slidenum">
              <a:rPr lang="en-ZA" smtClean="0"/>
              <a:pPr/>
              <a:t>8</a:t>
            </a:fld>
            <a:endParaRPr lang="en-ZA" dirty="0"/>
          </a:p>
        </p:txBody>
      </p:sp>
    </p:spTree>
    <p:extLst>
      <p:ext uri="{BB962C8B-B14F-4D97-AF65-F5344CB8AC3E}">
        <p14:creationId xmlns:p14="http://schemas.microsoft.com/office/powerpoint/2010/main" xmlns="" val="348980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23</a:t>
            </a:fld>
            <a:endParaRPr lang="en-ZA" dirty="0"/>
          </a:p>
        </p:txBody>
      </p:sp>
    </p:spTree>
    <p:extLst>
      <p:ext uri="{BB962C8B-B14F-4D97-AF65-F5344CB8AC3E}">
        <p14:creationId xmlns:p14="http://schemas.microsoft.com/office/powerpoint/2010/main" xmlns="" val="126838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D09764-DB34-4933-9F60-3AB281AFF908}" type="datetime1">
              <a:rPr lang="en-US" smtClean="0"/>
              <a:pPr/>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401639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3D9DFD-1BB8-406F-BED7-43681736C478}" type="datetime1">
              <a:rPr lang="en-US" smtClean="0"/>
              <a:pPr/>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55097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09054D-3981-457B-A882-76C0500F0FDD}" type="datetime1">
              <a:rPr lang="en-US" smtClean="0"/>
              <a:pPr/>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45768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6A3BC-9218-4BE9-9D79-49BE5DC27798}" type="datetime1">
              <a:rPr lang="en-US" smtClean="0"/>
              <a:pPr/>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203281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2EDCD8-7FC2-4C54-AA6F-7B30053CDA19}" type="datetime1">
              <a:rPr lang="en-US" smtClean="0"/>
              <a:pPr/>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93736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792339-A697-420D-AC02-4413935773CB}" type="datetime1">
              <a:rPr lang="en-US" smtClean="0"/>
              <a:pPr/>
              <a:t>9/7/2017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52682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A62E5C-E6AF-49D5-82EE-3C94F5BDC2BE}" type="datetime1">
              <a:rPr lang="en-US" smtClean="0"/>
              <a:pPr/>
              <a:t>9/7/2017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36596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DB4841-7A1C-4BB6-8134-8176E57EB79E}" type="datetime1">
              <a:rPr lang="en-US" smtClean="0"/>
              <a:pPr/>
              <a:t>9/7/2017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32148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DF68C-0585-4991-9B75-018569A80F93}" type="datetime1">
              <a:rPr lang="en-US" smtClean="0"/>
              <a:pPr/>
              <a:t>9/7/2017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27355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397177-3BED-4D21-9DF5-BDCF0DADCC05}" type="datetime1">
              <a:rPr lang="en-US" smtClean="0"/>
              <a:pPr/>
              <a:t>9/7/2017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93831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E05A04-9173-4F89-8324-D7CD39B0602B}" type="datetime1">
              <a:rPr lang="en-US" smtClean="0"/>
              <a:pPr/>
              <a:t>9/7/2017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04845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5591FA-3DB7-4583-B0F5-ECDBF39B5503}" type="datetime1">
              <a:rPr lang="en-US" smtClean="0"/>
              <a:pPr/>
              <a:t>9/7/2017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698342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cid:image001.png@01D22AE2.A6599570"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0436" y="121300"/>
            <a:ext cx="3962400" cy="3090880"/>
          </a:xfrm>
        </p:spPr>
        <p:txBody>
          <a:bodyPr>
            <a:normAutofit fontScale="90000"/>
          </a:bodyPr>
          <a:lstStyle/>
          <a:p>
            <a:pPr lvl="1" algn="ctr" defTabSz="457200"/>
            <a:r>
              <a:rPr lang="en-ZA" sz="2200" b="1" dirty="0" smtClean="0">
                <a:solidFill>
                  <a:schemeClr val="accent6">
                    <a:lumMod val="75000"/>
                  </a:schemeClr>
                </a:solidFill>
              </a:rPr>
              <a:t/>
            </a:r>
            <a:br>
              <a:rPr lang="en-ZA" sz="2200" b="1" dirty="0" smtClean="0">
                <a:solidFill>
                  <a:schemeClr val="accent6">
                    <a:lumMod val="75000"/>
                  </a:schemeClr>
                </a:solidFill>
              </a:rPr>
            </a:br>
            <a:r>
              <a:rPr lang="en-ZA" sz="2200" b="1" dirty="0" smtClean="0">
                <a:solidFill>
                  <a:schemeClr val="accent6">
                    <a:lumMod val="75000"/>
                  </a:schemeClr>
                </a:solidFill>
              </a:rPr>
              <a:t/>
            </a:r>
            <a:br>
              <a:rPr lang="en-ZA" sz="2200" b="1" dirty="0" smtClean="0">
                <a:solidFill>
                  <a:schemeClr val="accent6">
                    <a:lumMod val="75000"/>
                  </a:schemeClr>
                </a:solidFill>
              </a:rPr>
            </a:br>
            <a:r>
              <a:rPr lang="en-ZA" sz="2200" b="1" dirty="0" smtClean="0">
                <a:solidFill>
                  <a:schemeClr val="accent6">
                    <a:lumMod val="75000"/>
                  </a:schemeClr>
                </a:solidFill>
              </a:rPr>
              <a:t>PRESENTATION ON THE 2017/18  QUARTER 1 PERFORMANCE REPORT</a:t>
            </a:r>
            <a:r>
              <a:rPr lang="en-ZA" sz="2800" b="1" dirty="0" smtClean="0">
                <a:solidFill>
                  <a:schemeClr val="accent6">
                    <a:lumMod val="75000"/>
                  </a:schemeClr>
                </a:solidFill>
              </a:rPr>
              <a:t/>
            </a:r>
            <a:br>
              <a:rPr lang="en-ZA" sz="2800" b="1" dirty="0" smtClean="0">
                <a:solidFill>
                  <a:schemeClr val="accent6">
                    <a:lumMod val="75000"/>
                  </a:schemeClr>
                </a:solidFill>
              </a:rPr>
            </a:br>
            <a:r>
              <a:rPr lang="en-ZA" sz="2800" b="1" dirty="0" smtClean="0">
                <a:solidFill>
                  <a:schemeClr val="accent6">
                    <a:lumMod val="75000"/>
                  </a:schemeClr>
                </a:solidFill>
              </a:rPr>
              <a:t/>
            </a:r>
            <a:br>
              <a:rPr lang="en-ZA" sz="2800" b="1" dirty="0" smtClean="0">
                <a:solidFill>
                  <a:schemeClr val="accent6">
                    <a:lumMod val="75000"/>
                  </a:schemeClr>
                </a:solidFill>
              </a:rPr>
            </a:br>
            <a:r>
              <a:rPr lang="en-ZA" sz="2800" b="1" dirty="0" smtClean="0">
                <a:solidFill>
                  <a:schemeClr val="accent6">
                    <a:lumMod val="75000"/>
                  </a:schemeClr>
                </a:solidFill>
              </a:rPr>
              <a:t/>
            </a:r>
            <a:br>
              <a:rPr lang="en-ZA" sz="2800" b="1" dirty="0" smtClean="0">
                <a:solidFill>
                  <a:schemeClr val="accent6">
                    <a:lumMod val="75000"/>
                  </a:schemeClr>
                </a:solidFill>
              </a:rPr>
            </a:br>
            <a:r>
              <a:rPr lang="en-ZA" sz="2800" b="1" dirty="0" smtClean="0">
                <a:solidFill>
                  <a:schemeClr val="accent6">
                    <a:lumMod val="75000"/>
                  </a:schemeClr>
                </a:solidFill>
              </a:rPr>
              <a:t/>
            </a:r>
            <a:br>
              <a:rPr lang="en-ZA" sz="2800" b="1" dirty="0" smtClean="0">
                <a:solidFill>
                  <a:schemeClr val="accent6">
                    <a:lumMod val="75000"/>
                  </a:schemeClr>
                </a:solidFill>
              </a:rPr>
            </a:br>
            <a:r>
              <a:rPr lang="en-ZA" sz="2800" b="1" dirty="0" smtClean="0">
                <a:solidFill>
                  <a:schemeClr val="accent6">
                    <a:lumMod val="75000"/>
                  </a:schemeClr>
                </a:solidFill>
              </a:rPr>
              <a:t/>
            </a:r>
            <a:br>
              <a:rPr lang="en-ZA" sz="2800" b="1" dirty="0" smtClean="0">
                <a:solidFill>
                  <a:schemeClr val="accent6">
                    <a:lumMod val="75000"/>
                  </a:schemeClr>
                </a:solidFill>
              </a:rPr>
            </a:br>
            <a:r>
              <a:rPr lang="en-ZA" sz="2000" b="1" dirty="0" smtClean="0">
                <a:solidFill>
                  <a:schemeClr val="accent6">
                    <a:lumMod val="50000"/>
                  </a:schemeClr>
                </a:solidFill>
              </a:rPr>
              <a:t>06 SEPTEMBER</a:t>
            </a:r>
            <a:r>
              <a:rPr lang="en-ZA" sz="2200" b="1" dirty="0" smtClean="0">
                <a:solidFill>
                  <a:schemeClr val="accent6">
                    <a:lumMod val="50000"/>
                  </a:schemeClr>
                </a:solidFill>
              </a:rPr>
              <a:t> 2017</a:t>
            </a:r>
            <a:r>
              <a:rPr lang="en-US" sz="2800" dirty="0" smtClean="0">
                <a:latin typeface="Arial" charset="0"/>
                <a:cs typeface="Arial" charset="0"/>
              </a:rPr>
              <a:t/>
            </a:r>
            <a:br>
              <a:rPr lang="en-US" sz="2800" dirty="0" smtClean="0">
                <a:latin typeface="Arial" charset="0"/>
                <a:cs typeface="Arial" charset="0"/>
              </a:rPr>
            </a:br>
            <a:r>
              <a:rPr lang="en-ZA" sz="2800" b="1" dirty="0" smtClean="0">
                <a:solidFill>
                  <a:schemeClr val="accent6">
                    <a:lumMod val="75000"/>
                  </a:schemeClr>
                </a:solidFill>
              </a:rPr>
              <a:t/>
            </a:r>
            <a:br>
              <a:rPr lang="en-ZA" sz="2800" b="1" dirty="0" smtClean="0">
                <a:solidFill>
                  <a:schemeClr val="accent6">
                    <a:lumMod val="75000"/>
                  </a:schemeClr>
                </a:solidFill>
              </a:rPr>
            </a:br>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z="1000" smtClean="0">
                <a:latin typeface="Arial" panose="020B0604020202020204" pitchFamily="34" charset="0"/>
                <a:cs typeface="Arial" panose="020B0604020202020204" pitchFamily="34" charset="0"/>
              </a:rPr>
              <a:pPr/>
              <a:t>1</a:t>
            </a:fld>
            <a:endParaRPr lang="en-US" sz="1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7300410" y="5703355"/>
            <a:ext cx="1018120" cy="1018120"/>
          </a:xfrm>
          <a:prstGeom prst="rect">
            <a:avLst/>
          </a:prstGeom>
        </p:spPr>
      </p:pic>
    </p:spTree>
    <p:extLst>
      <p:ext uri="{BB962C8B-B14F-4D97-AF65-F5344CB8AC3E}">
        <p14:creationId xmlns:p14="http://schemas.microsoft.com/office/powerpoint/2010/main" xmlns="" val="3882569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3363" y="1990724"/>
            <a:ext cx="8712517" cy="4349115"/>
          </a:xfrm>
          <a:prstGeom prst="rect">
            <a:avLst/>
          </a:prstGeom>
          <a:noFill/>
          <a:ln>
            <a:miter lim="800000"/>
            <a:headEnd/>
            <a:tailEnd/>
          </a:ln>
        </p:spPr>
        <p:txBody>
          <a:bodyPr vert="horz" lIns="91440" tIns="45720" rIns="91440" bIns="45720" rtlCol="0">
            <a:normAutofit/>
          </a:bodyPr>
          <a:lstStyle/>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733483860"/>
              </p:ext>
            </p:extLst>
          </p:nvPr>
        </p:nvGraphicFramePr>
        <p:xfrm>
          <a:off x="233363" y="671540"/>
          <a:ext cx="8647511" cy="5859526"/>
        </p:xfrm>
        <a:graphic>
          <a:graphicData uri="http://schemas.openxmlformats.org/drawingml/2006/table">
            <a:tbl>
              <a:tblPr firstRow="1" firstCol="1" bandRow="1"/>
              <a:tblGrid>
                <a:gridCol w="1276460"/>
                <a:gridCol w="1339708"/>
                <a:gridCol w="1360962"/>
                <a:gridCol w="2232837"/>
                <a:gridCol w="2437544"/>
              </a:tblGrid>
              <a:tr h="565569">
                <a:tc>
                  <a:txBody>
                    <a:bodyPr/>
                    <a:lstStyle/>
                    <a:p>
                      <a:pPr>
                        <a:lnSpc>
                          <a:spcPct val="107000"/>
                        </a:lnSpc>
                        <a:spcAft>
                          <a:spcPts val="0"/>
                        </a:spcAft>
                      </a:pPr>
                      <a:r>
                        <a:rPr lang="en-ZA" sz="16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Performance Indicators</a:t>
                      </a:r>
                    </a:p>
                    <a:p>
                      <a:pPr>
                        <a:lnSpc>
                          <a:spcPct val="107000"/>
                        </a:lnSpc>
                        <a:spcAft>
                          <a:spcPts val="0"/>
                        </a:spcAft>
                      </a:pPr>
                      <a:endParaRPr lang="en-ZA"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nSpc>
                          <a:spcPct val="107000"/>
                        </a:lnSpc>
                        <a:spcAft>
                          <a:spcPts val="0"/>
                        </a:spcAft>
                      </a:pPr>
                      <a:r>
                        <a:rPr lang="en-ZA" sz="1600" b="1" dirty="0" smtClean="0">
                          <a:effectLst/>
                          <a:latin typeface="Arial" panose="020B0604020202020204" pitchFamily="34" charset="0"/>
                          <a:ea typeface="Calibri" panose="020F0502020204030204" pitchFamily="34" charset="0"/>
                          <a:cs typeface="Arial" panose="020B0604020202020204" pitchFamily="34" charset="0"/>
                        </a:rPr>
                        <a:t>Target for 2017/18 as per APP</a:t>
                      </a:r>
                    </a:p>
                    <a:p>
                      <a:pPr>
                        <a:lnSpc>
                          <a:spcPct val="107000"/>
                        </a:lnSpc>
                        <a:spcAft>
                          <a:spcPts val="0"/>
                        </a:spcAft>
                      </a:pP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nSpc>
                          <a:spcPct val="107000"/>
                        </a:lnSpc>
                        <a:spcAft>
                          <a:spcPts val="0"/>
                        </a:spcAft>
                      </a:pPr>
                      <a:r>
                        <a:rPr lang="en-ZA" sz="1600" b="1" dirty="0" smtClean="0">
                          <a:effectLst/>
                          <a:latin typeface="Arial" panose="020B0604020202020204" pitchFamily="34" charset="0"/>
                          <a:ea typeface="Calibri" panose="020F0502020204030204" pitchFamily="34" charset="0"/>
                          <a:cs typeface="Arial" panose="020B0604020202020204" pitchFamily="34" charset="0"/>
                        </a:rPr>
                        <a:t>Target for Quarter 1</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nSpc>
                          <a:spcPct val="107000"/>
                        </a:lnSpc>
                        <a:spcAft>
                          <a:spcPts val="0"/>
                        </a:spcAft>
                      </a:pPr>
                      <a:r>
                        <a:rPr lang="en-ZA" sz="1600" b="1" dirty="0" smtClean="0">
                          <a:effectLst/>
                          <a:latin typeface="Arial" panose="020B0604020202020204" pitchFamily="34" charset="0"/>
                          <a:ea typeface="Calibri" panose="020F0502020204030204" pitchFamily="34" charset="0"/>
                          <a:cs typeface="Arial" panose="020B0604020202020204" pitchFamily="34" charset="0"/>
                        </a:rPr>
                        <a:t>Description</a:t>
                      </a:r>
                      <a:r>
                        <a:rPr lang="en-ZA" sz="1600" b="1" baseline="0" dirty="0" smtClean="0">
                          <a:effectLst/>
                          <a:latin typeface="Arial" panose="020B0604020202020204" pitchFamily="34" charset="0"/>
                          <a:ea typeface="Calibri" panose="020F0502020204030204" pitchFamily="34" charset="0"/>
                          <a:cs typeface="Arial" panose="020B0604020202020204" pitchFamily="34" charset="0"/>
                        </a:rPr>
                        <a:t> of Actual Achievement</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nSpc>
                          <a:spcPct val="107000"/>
                        </a:lnSpc>
                        <a:spcAft>
                          <a:spcPts val="0"/>
                        </a:spcAft>
                      </a:pPr>
                      <a:r>
                        <a:rPr lang="en-ZA" sz="1600" b="1" dirty="0" smtClean="0">
                          <a:effectLst/>
                          <a:latin typeface="Arial" panose="020B0604020202020204" pitchFamily="34" charset="0"/>
                          <a:ea typeface="Calibri" panose="020F0502020204030204" pitchFamily="34" charset="0"/>
                          <a:cs typeface="Arial" panose="020B0604020202020204" pitchFamily="34" charset="0"/>
                        </a:rPr>
                        <a:t>Reason for variance and Planned 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2119795">
                <a:tc>
                  <a:txBody>
                    <a:bodyPr/>
                    <a:lstStyle/>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Audio-Visual and Digital Content</a:t>
                      </a:r>
                    </a:p>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Act implemented</a:t>
                      </a:r>
                    </a:p>
                    <a:p>
                      <a:pPr algn="just" fontAlgn="t"/>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Audio-Visual and Digital Content Bill for South Africa developed</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Five Stakeholder Consultations on the Audio-Visual and Digital Content coordinated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Five Stakeholder Consultations on the Draft white paper on Audio-Visual and Digital Content were not coordinated.</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Engagements with relevant Departments</a:t>
                      </a:r>
                      <a:r>
                        <a:rPr lang="en-ZA" sz="1600" b="0" i="0" u="none" strike="noStrike" baseline="0" dirty="0" smtClean="0">
                          <a:solidFill>
                            <a:srgbClr val="000000"/>
                          </a:solidFill>
                          <a:effectLst/>
                          <a:latin typeface="Arial" panose="020B0604020202020204" pitchFamily="34" charset="0"/>
                          <a:cs typeface="Arial" panose="020B0604020202020204" pitchFamily="34" charset="0"/>
                        </a:rPr>
                        <a:t> are ongoing on matters that need further clarity and elaboration in the finalisation of the White Paper on Audio-Visual and Digital Content. </a:t>
                      </a:r>
                    </a:p>
                    <a:p>
                      <a:pPr algn="just" fontAlgn="t"/>
                      <a:endParaRPr lang="en-ZA" sz="1600" b="0" i="0" u="none" strike="noStrike" baseline="0" dirty="0" smtClean="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050007">
                <a:tc>
                  <a:txBody>
                    <a:bodyPr/>
                    <a:lstStyle/>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Media Transformation and Diversity Policy Implemented</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Draft Position Paper on the Media Transformation and Diversity Policy submitted to the Minister</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Research/ Discussion Document finalised and approved by MANCO</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lvl="0" indent="0" algn="just" defTabSz="457200" rtl="0" eaLnBrk="1" fontAlgn="t" latinLnBrk="0" hangingPunct="1">
                        <a:lnSpc>
                          <a:spcPct val="100000"/>
                        </a:lnSpc>
                        <a:spcBef>
                          <a:spcPts val="0"/>
                        </a:spcBef>
                        <a:spcAft>
                          <a:spcPts val="0"/>
                        </a:spcAft>
                        <a:buClrTx/>
                        <a:buSzTx/>
                        <a:buFontTx/>
                        <a:buNone/>
                        <a:tabLst/>
                        <a:defRPr/>
                      </a:pPr>
                      <a:r>
                        <a:rPr lang="en-ZA" sz="1600" b="0" i="0" u="none" strike="noStrike" dirty="0" smtClean="0">
                          <a:solidFill>
                            <a:schemeClr val="tx1"/>
                          </a:solidFill>
                          <a:effectLst/>
                          <a:latin typeface="Arial" panose="020B0604020202020204" pitchFamily="34" charset="0"/>
                          <a:cs typeface="Arial" panose="020B0604020202020204" pitchFamily="34" charset="0"/>
                        </a:rPr>
                        <a:t>A discussion document on the Media Transformation and Diversity was </a:t>
                      </a:r>
                      <a:r>
                        <a:rPr lang="en-ZA" sz="1600" b="0" i="0" u="none" strike="noStrike" dirty="0" smtClean="0">
                          <a:solidFill>
                            <a:srgbClr val="000000"/>
                          </a:solidFill>
                          <a:effectLst/>
                          <a:latin typeface="Arial" panose="020B0604020202020204" pitchFamily="34" charset="0"/>
                          <a:cs typeface="Arial" panose="020B0604020202020204" pitchFamily="34" charset="0"/>
                        </a:rPr>
                        <a:t>finalised and approved by MANCO for </a:t>
                      </a:r>
                    </a:p>
                    <a:p>
                      <a:pPr algn="just" fontAlgn="t"/>
                      <a:r>
                        <a:rPr lang="en-ZA" sz="1600" b="0" i="0" u="none" strike="noStrike" dirty="0" smtClean="0">
                          <a:solidFill>
                            <a:schemeClr val="tx1"/>
                          </a:solidFill>
                          <a:effectLst/>
                          <a:latin typeface="Arial" panose="020B0604020202020204" pitchFamily="34" charset="0"/>
                          <a:cs typeface="Arial" panose="020B0604020202020204" pitchFamily="34" charset="0"/>
                        </a:rPr>
                        <a:t>submission to the Ministry. </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None</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
        <p:nvSpPr>
          <p:cNvPr id="7" name="Title 5"/>
          <p:cNvSpPr txBox="1">
            <a:spLocks/>
          </p:cNvSpPr>
          <p:nvPr/>
        </p:nvSpPr>
        <p:spPr>
          <a:xfrm>
            <a:off x="152163" y="28096"/>
            <a:ext cx="8743710" cy="548553"/>
          </a:xfrm>
          <a:prstGeom prst="rect">
            <a:avLst/>
          </a:prstGeom>
        </p:spPr>
        <p:style>
          <a:lnRef idx="0">
            <a:scrgbClr r="0" g="0" b="0"/>
          </a:lnRef>
          <a:fillRef idx="1002">
            <a:schemeClr val="dk1"/>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smtClean="0">
                <a:solidFill>
                  <a:schemeClr val="tx2">
                    <a:lumMod val="40000"/>
                    <a:lumOff val="60000"/>
                  </a:schemeClr>
                </a:solidFill>
              </a:rPr>
              <a:t/>
            </a:r>
            <a:br>
              <a:rPr lang="en-ZA" sz="2800" b="1" dirty="0" smtClean="0">
                <a:solidFill>
                  <a:schemeClr val="tx2">
                    <a:lumMod val="40000"/>
                    <a:lumOff val="60000"/>
                  </a:schemeClr>
                </a:solidFill>
              </a:rPr>
            </a:br>
            <a:r>
              <a:rPr lang="en-ZA" sz="1600" b="1" dirty="0" smtClean="0">
                <a:solidFill>
                  <a:schemeClr val="accent6"/>
                </a:solidFill>
                <a:latin typeface="Arial" panose="020B0604020202020204" pitchFamily="34" charset="0"/>
                <a:cs typeface="Arial" panose="020B0604020202020204" pitchFamily="34" charset="0"/>
              </a:rPr>
              <a:t>PROGRAMME 2: COMMUNICATIONS POLICY, RESEARCH AND DEVELOPMENT</a:t>
            </a:r>
            <a:r>
              <a:rPr lang="en-ZA" sz="2800" b="1" dirty="0" smtClean="0"/>
              <a:t/>
            </a:r>
            <a:br>
              <a:rPr lang="en-ZA" sz="2800" b="1" dirty="0" smtClean="0"/>
            </a:br>
            <a:endParaRPr lang="en-ZA" sz="2800" b="1" dirty="0"/>
          </a:p>
        </p:txBody>
      </p:sp>
      <p:sp>
        <p:nvSpPr>
          <p:cNvPr id="5" name="Slide Number Placeholder 4"/>
          <p:cNvSpPr>
            <a:spLocks noGrp="1"/>
          </p:cNvSpPr>
          <p:nvPr>
            <p:ph type="sldNum" sz="quarter" idx="12"/>
          </p:nvPr>
        </p:nvSpPr>
        <p:spPr/>
        <p:txBody>
          <a:bodyPr/>
          <a:lstStyle/>
          <a:p>
            <a:fld id="{8843D58F-2DAB-1446-A47E-C34A82BC1FA1}" type="slidenum">
              <a:rPr lang="en-US" sz="1000" smtClean="0">
                <a:latin typeface="Arial" panose="020B0604020202020204" pitchFamily="34" charset="0"/>
                <a:cs typeface="Arial" panose="020B0604020202020204" pitchFamily="34" charset="0"/>
              </a:rPr>
              <a:pPr/>
              <a:t>10</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21349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4210"/>
            <a:ext cx="8229600" cy="5102139"/>
          </a:xfrm>
          <a:solidFill>
            <a:schemeClr val="accent3">
              <a:lumMod val="20000"/>
              <a:lumOff val="80000"/>
            </a:schemeClr>
          </a:solidFill>
        </p:spPr>
        <p:txBody>
          <a:bodyPr>
            <a:normAutofit fontScale="25000" lnSpcReduction="20000"/>
          </a:bodyPr>
          <a:lstStyle/>
          <a:p>
            <a:pPr marL="0" indent="0" algn="just">
              <a:buNone/>
            </a:pPr>
            <a:r>
              <a:rPr lang="en-ZA" sz="7200" b="1" dirty="0" smtClean="0">
                <a:latin typeface="+mj-lt"/>
                <a:cs typeface="Arial" panose="020B0604020202020204" pitchFamily="34" charset="0"/>
              </a:rPr>
              <a:t>Media </a:t>
            </a:r>
            <a:r>
              <a:rPr lang="en-ZA" sz="7200" b="1" dirty="0">
                <a:latin typeface="+mj-lt"/>
                <a:cs typeface="Arial" panose="020B0604020202020204" pitchFamily="34" charset="0"/>
              </a:rPr>
              <a:t>diversity and transformation discussion </a:t>
            </a:r>
            <a:r>
              <a:rPr lang="en-ZA" sz="7200" b="1" dirty="0" smtClean="0">
                <a:latin typeface="+mj-lt"/>
                <a:cs typeface="Arial" panose="020B0604020202020204" pitchFamily="34" charset="0"/>
              </a:rPr>
              <a:t>paper highlights the following proposals</a:t>
            </a:r>
            <a:r>
              <a:rPr lang="en-ZA" sz="6000" b="1" dirty="0" smtClean="0">
                <a:latin typeface="+mj-lt"/>
                <a:cs typeface="Arial" panose="020B0604020202020204" pitchFamily="34" charset="0"/>
              </a:rPr>
              <a:t>:</a:t>
            </a:r>
          </a:p>
          <a:p>
            <a:pPr marL="0" indent="0" algn="just">
              <a:buNone/>
            </a:pPr>
            <a:endParaRPr lang="en-ZA" b="1" dirty="0" smtClean="0">
              <a:latin typeface="+mj-lt"/>
            </a:endParaRPr>
          </a:p>
          <a:p>
            <a:pPr algn="just">
              <a:buFont typeface="Wingdings" panose="05000000000000000000" pitchFamily="2" charset="2"/>
              <a:buChar char="q"/>
            </a:pPr>
            <a:r>
              <a:rPr lang="en-ZA" sz="7200" dirty="0" smtClean="0">
                <a:latin typeface="+mj-lt"/>
                <a:ea typeface="Times New Roman" panose="02020603050405020304" pitchFamily="18" charset="0"/>
                <a:cs typeface="Arial" panose="020B0604020202020204" pitchFamily="34" charset="0"/>
              </a:rPr>
              <a:t>The </a:t>
            </a:r>
            <a:r>
              <a:rPr lang="en-ZA" sz="7200" dirty="0">
                <a:latin typeface="+mj-lt"/>
                <a:ea typeface="Times New Roman" panose="02020603050405020304" pitchFamily="18" charset="0"/>
                <a:cs typeface="Arial" panose="020B0604020202020204" pitchFamily="34" charset="0"/>
              </a:rPr>
              <a:t>agencies responsible for ensuring media diversity must be strengthened. </a:t>
            </a:r>
            <a:endParaRPr lang="en-ZA" sz="7200" dirty="0" smtClean="0">
              <a:latin typeface="+mj-lt"/>
              <a:ea typeface="Times New Roman" panose="02020603050405020304" pitchFamily="18" charset="0"/>
              <a:cs typeface="Arial" panose="020B0604020202020204" pitchFamily="34" charset="0"/>
            </a:endParaRPr>
          </a:p>
          <a:p>
            <a:pPr algn="just">
              <a:buFont typeface="Wingdings" panose="05000000000000000000" pitchFamily="2" charset="2"/>
              <a:buChar char="q"/>
            </a:pPr>
            <a:endParaRPr lang="en-ZA" sz="7200" dirty="0" smtClean="0">
              <a:latin typeface="+mj-lt"/>
              <a:ea typeface="Times New Roman" panose="02020603050405020304" pitchFamily="18" charset="0"/>
              <a:cs typeface="Arial" panose="020B0604020202020204" pitchFamily="34" charset="0"/>
            </a:endParaRPr>
          </a:p>
          <a:p>
            <a:pPr algn="just">
              <a:buFont typeface="Wingdings" panose="05000000000000000000" pitchFamily="2" charset="2"/>
              <a:buChar char="q"/>
            </a:pPr>
            <a:r>
              <a:rPr lang="en-ZA" sz="7200" dirty="0" smtClean="0">
                <a:latin typeface="+mj-lt"/>
                <a:ea typeface="Times New Roman" panose="02020603050405020304" pitchFamily="18" charset="0"/>
                <a:cs typeface="Arial" panose="020B0604020202020204" pitchFamily="34" charset="0"/>
              </a:rPr>
              <a:t>The </a:t>
            </a:r>
            <a:r>
              <a:rPr lang="en-ZA" sz="7200" dirty="0">
                <a:latin typeface="+mj-lt"/>
                <a:ea typeface="Times New Roman" panose="02020603050405020304" pitchFamily="18" charset="0"/>
                <a:cs typeface="Arial" panose="020B0604020202020204" pitchFamily="34" charset="0"/>
              </a:rPr>
              <a:t>role of </a:t>
            </a:r>
            <a:r>
              <a:rPr lang="en-ZA" sz="7200" dirty="0" smtClean="0">
                <a:latin typeface="+mj-lt"/>
                <a:ea typeface="Times New Roman" panose="02020603050405020304" pitchFamily="18" charset="0"/>
                <a:cs typeface="Arial" panose="020B0604020202020204" pitchFamily="34" charset="0"/>
              </a:rPr>
              <a:t>government</a:t>
            </a:r>
            <a:r>
              <a:rPr lang="en-ZA" sz="7200" dirty="0">
                <a:latin typeface="+mj-lt"/>
                <a:ea typeface="Times New Roman" panose="02020603050405020304" pitchFamily="18" charset="0"/>
                <a:cs typeface="Arial" panose="020B0604020202020204" pitchFamily="34" charset="0"/>
              </a:rPr>
              <a:t>, through agencies such as the Media Development and Diversity Agency (MDDA) and the Universal Service Agency of South Africa (USSASA), is critical in ensuring continued and consistent funding for community and small commercial media that serve marginalised communities. </a:t>
            </a:r>
            <a:endParaRPr lang="en-ZA" sz="7200" dirty="0" smtClean="0">
              <a:latin typeface="+mj-lt"/>
              <a:ea typeface="Times New Roman" panose="02020603050405020304" pitchFamily="18" charset="0"/>
              <a:cs typeface="Arial" panose="020B0604020202020204" pitchFamily="34" charset="0"/>
            </a:endParaRPr>
          </a:p>
          <a:p>
            <a:pPr algn="just">
              <a:buFont typeface="Wingdings" panose="05000000000000000000" pitchFamily="2" charset="2"/>
              <a:buChar char="q"/>
            </a:pPr>
            <a:endParaRPr lang="en-ZA" sz="7200" dirty="0" smtClean="0">
              <a:latin typeface="+mj-lt"/>
              <a:ea typeface="Times New Roman" panose="02020603050405020304" pitchFamily="18" charset="0"/>
              <a:cs typeface="Arial" panose="020B0604020202020204" pitchFamily="34" charset="0"/>
            </a:endParaRPr>
          </a:p>
          <a:p>
            <a:pPr algn="just">
              <a:buFont typeface="Wingdings" panose="05000000000000000000" pitchFamily="2" charset="2"/>
              <a:buChar char="q"/>
            </a:pPr>
            <a:r>
              <a:rPr lang="en-ZA" sz="7200" dirty="0" smtClean="0">
                <a:latin typeface="+mj-lt"/>
                <a:ea typeface="Times New Roman" panose="02020603050405020304" pitchFamily="18" charset="0"/>
                <a:cs typeface="Arial" panose="020B0604020202020204" pitchFamily="34" charset="0"/>
              </a:rPr>
              <a:t>At </a:t>
            </a:r>
            <a:r>
              <a:rPr lang="en-ZA" sz="7200" dirty="0">
                <a:latin typeface="+mj-lt"/>
                <a:ea typeface="Times New Roman" panose="02020603050405020304" pitchFamily="18" charset="0"/>
                <a:cs typeface="Arial" panose="020B0604020202020204" pitchFamily="34" charset="0"/>
              </a:rPr>
              <a:t>the same time, government should explore additional policies to promote media diversity other than through government advertising and support through established agencies, as this has proved </a:t>
            </a:r>
            <a:r>
              <a:rPr lang="en-ZA" sz="7200" dirty="0" smtClean="0">
                <a:latin typeface="+mj-lt"/>
                <a:ea typeface="Times New Roman" panose="02020603050405020304" pitchFamily="18" charset="0"/>
                <a:cs typeface="Arial" panose="020B0604020202020204" pitchFamily="34" charset="0"/>
              </a:rPr>
              <a:t>inadequate.</a:t>
            </a:r>
          </a:p>
          <a:p>
            <a:pPr algn="just">
              <a:buFont typeface="Wingdings" panose="05000000000000000000" pitchFamily="2" charset="2"/>
              <a:buChar char="q"/>
            </a:pPr>
            <a:endParaRPr lang="en-ZA" sz="7200" dirty="0" smtClean="0">
              <a:latin typeface="+mj-lt"/>
              <a:ea typeface="Times New Roman" panose="02020603050405020304" pitchFamily="18" charset="0"/>
              <a:cs typeface="Arial" panose="020B0604020202020204" pitchFamily="34" charset="0"/>
            </a:endParaRPr>
          </a:p>
          <a:p>
            <a:pPr algn="just">
              <a:buFont typeface="Wingdings" panose="05000000000000000000" pitchFamily="2" charset="2"/>
              <a:buChar char="q"/>
            </a:pPr>
            <a:r>
              <a:rPr lang="en-ZA" sz="7200" dirty="0" smtClean="0">
                <a:latin typeface="+mj-lt"/>
                <a:ea typeface="Times New Roman" panose="02020603050405020304" pitchFamily="18" charset="0"/>
                <a:cs typeface="Arial" panose="020B0604020202020204" pitchFamily="34" charset="0"/>
              </a:rPr>
              <a:t>Legislation </a:t>
            </a:r>
            <a:r>
              <a:rPr lang="en-ZA" sz="7200" dirty="0">
                <a:latin typeface="+mj-lt"/>
                <a:ea typeface="Times New Roman" panose="02020603050405020304" pitchFamily="18" charset="0"/>
                <a:cs typeface="Arial" panose="020B0604020202020204" pitchFamily="34" charset="0"/>
              </a:rPr>
              <a:t>on government advertising must be tightened to ensure that it corrects market failures and promotes diversity. </a:t>
            </a:r>
            <a:endParaRPr lang="en-ZA" sz="7200" dirty="0" smtClean="0">
              <a:latin typeface="+mj-lt"/>
              <a:ea typeface="Times New Roman" panose="02020603050405020304" pitchFamily="18" charset="0"/>
              <a:cs typeface="Arial" panose="020B0604020202020204" pitchFamily="34" charset="0"/>
            </a:endParaRPr>
          </a:p>
          <a:p>
            <a:pPr algn="just">
              <a:buFont typeface="Wingdings" panose="05000000000000000000" pitchFamily="2" charset="2"/>
              <a:buChar char="q"/>
            </a:pPr>
            <a:endParaRPr lang="en-ZA" sz="7200" dirty="0" smtClean="0">
              <a:latin typeface="+mj-lt"/>
              <a:ea typeface="Times New Roman" panose="02020603050405020304" pitchFamily="18" charset="0"/>
              <a:cs typeface="Arial" panose="020B0604020202020204" pitchFamily="34" charset="0"/>
            </a:endParaRPr>
          </a:p>
          <a:p>
            <a:pPr algn="just">
              <a:buFont typeface="Wingdings" panose="05000000000000000000" pitchFamily="2" charset="2"/>
              <a:buChar char="q"/>
            </a:pPr>
            <a:r>
              <a:rPr lang="en-ZA" sz="7200" dirty="0" smtClean="0">
                <a:latin typeface="+mj-lt"/>
                <a:ea typeface="Times New Roman" panose="02020603050405020304" pitchFamily="18" charset="0"/>
                <a:cs typeface="Arial" panose="020B0604020202020204" pitchFamily="34" charset="0"/>
              </a:rPr>
              <a:t>The </a:t>
            </a:r>
            <a:r>
              <a:rPr lang="en-ZA" sz="7200" dirty="0">
                <a:latin typeface="+mj-lt"/>
                <a:ea typeface="Times New Roman" panose="02020603050405020304" pitchFamily="18" charset="0"/>
                <a:cs typeface="Arial" panose="020B0604020202020204" pitchFamily="34" charset="0"/>
              </a:rPr>
              <a:t>30% government adspend to community media must be enforced across national, provincial and local government.</a:t>
            </a:r>
            <a:endParaRPr lang="en-ZA" sz="7200" dirty="0">
              <a:latin typeface="+mj-lt"/>
              <a:ea typeface="Calibri" panose="020F0502020204030204" pitchFamily="34" charset="0"/>
              <a:cs typeface="Arial" panose="020B0604020202020204" pitchFamily="34" charset="0"/>
            </a:endParaRPr>
          </a:p>
          <a:p>
            <a:pPr algn="just">
              <a:buFont typeface="Wingdings" panose="05000000000000000000" pitchFamily="2" charset="2"/>
              <a:buChar char="q"/>
            </a:pPr>
            <a:endParaRPr lang="en-ZA" sz="6200" dirty="0">
              <a:latin typeface="+mj-lt"/>
            </a:endParaRPr>
          </a:p>
        </p:txBody>
      </p:sp>
      <p:sp>
        <p:nvSpPr>
          <p:cNvPr id="4" name="Slide Number Placeholder 3"/>
          <p:cNvSpPr>
            <a:spLocks noGrp="1"/>
          </p:cNvSpPr>
          <p:nvPr>
            <p:ph type="sldNum" sz="quarter" idx="12"/>
          </p:nvPr>
        </p:nvSpPr>
        <p:spPr/>
        <p:txBody>
          <a:bodyPr/>
          <a:lstStyle/>
          <a:p>
            <a:fld id="{8843D58F-2DAB-1446-A47E-C34A82BC1FA1}" type="slidenum">
              <a:rPr lang="en-US" sz="1000" smtClean="0">
                <a:latin typeface="Arial" panose="020B0604020202020204" pitchFamily="34" charset="0"/>
                <a:cs typeface="Arial" panose="020B0604020202020204" pitchFamily="34" charset="0"/>
              </a:rPr>
              <a:pPr/>
              <a:t>11</a:t>
            </a:fld>
            <a:endParaRPr lang="en-US" sz="1000" dirty="0">
              <a:latin typeface="Arial" panose="020B0604020202020204" pitchFamily="34" charset="0"/>
              <a:cs typeface="Arial" panose="020B0604020202020204" pitchFamily="34" charset="0"/>
            </a:endParaRPr>
          </a:p>
        </p:txBody>
      </p:sp>
      <p:sp>
        <p:nvSpPr>
          <p:cNvPr id="5" name="Title 1"/>
          <p:cNvSpPr txBox="1">
            <a:spLocks/>
          </p:cNvSpPr>
          <p:nvPr/>
        </p:nvSpPr>
        <p:spPr>
          <a:xfrm>
            <a:off x="457200" y="97751"/>
            <a:ext cx="8464378" cy="948454"/>
          </a:xfrm>
          <a:prstGeom prst="rect">
            <a:avLst/>
          </a:prstGeom>
        </p:spPr>
        <p:style>
          <a:lnRef idx="0">
            <a:scrgbClr r="0" g="0" b="0"/>
          </a:lnRef>
          <a:fillRef idx="1003">
            <a:schemeClr val="lt2"/>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a:endParaRPr lang="en-ZA" sz="2800" b="1" dirty="0" smtClean="0">
              <a:solidFill>
                <a:schemeClr val="accent6"/>
              </a:solidFill>
              <a:latin typeface="Arial" panose="020B0604020202020204" pitchFamily="34" charset="0"/>
              <a:cs typeface="Arial" panose="020B0604020202020204" pitchFamily="34" charset="0"/>
            </a:endParaRPr>
          </a:p>
          <a:p>
            <a:pPr algn="l"/>
            <a:r>
              <a:rPr lang="en-ZA" sz="2800" b="1" dirty="0" smtClean="0">
                <a:solidFill>
                  <a:schemeClr val="accent6"/>
                </a:solidFill>
                <a:cs typeface="Arial" panose="020B0604020202020204" pitchFamily="34" charset="0"/>
              </a:rPr>
              <a:t>COMMUNICATIONS </a:t>
            </a:r>
            <a:r>
              <a:rPr lang="en-ZA" sz="2800" b="1" dirty="0">
                <a:solidFill>
                  <a:schemeClr val="accent6"/>
                </a:solidFill>
                <a:cs typeface="Arial" panose="020B0604020202020204" pitchFamily="34" charset="0"/>
              </a:rPr>
              <a:t>POLICY, RESEARCH AND </a:t>
            </a:r>
            <a:r>
              <a:rPr lang="en-ZA" sz="2800" b="1" dirty="0" smtClean="0">
                <a:solidFill>
                  <a:schemeClr val="accent6"/>
                </a:solidFill>
                <a:cs typeface="Arial" panose="020B0604020202020204" pitchFamily="34" charset="0"/>
              </a:rPr>
              <a:t>DEVELOPMENT – key milestones </a:t>
            </a:r>
            <a:r>
              <a:rPr lang="en-ZA" sz="2800" b="1" dirty="0"/>
              <a:t/>
            </a:r>
            <a:br>
              <a:rPr lang="en-ZA" sz="2800" b="1" dirty="0"/>
            </a:br>
            <a:endParaRPr lang="en-ZA" sz="2800" dirty="0"/>
          </a:p>
        </p:txBody>
      </p:sp>
    </p:spTree>
    <p:extLst>
      <p:ext uri="{BB962C8B-B14F-4D97-AF65-F5344CB8AC3E}">
        <p14:creationId xmlns:p14="http://schemas.microsoft.com/office/powerpoint/2010/main" xmlns="" val="4083675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435" y="930875"/>
            <a:ext cx="8572861" cy="3064475"/>
          </a:xfrm>
        </p:spPr>
        <p:txBody>
          <a:bodyPr>
            <a:normAutofit/>
          </a:bodyPr>
          <a:lstStyle/>
          <a:p>
            <a:pPr lvl="1" algn="ctr" defTabSz="457200"/>
            <a:r>
              <a:rPr lang="en-ZA" sz="2200" b="1" dirty="0" smtClean="0">
                <a:solidFill>
                  <a:schemeClr val="accent6">
                    <a:lumMod val="75000"/>
                  </a:schemeClr>
                </a:solidFill>
              </a:rPr>
              <a:t/>
            </a:r>
            <a:br>
              <a:rPr lang="en-ZA" sz="2200" b="1" dirty="0" smtClean="0">
                <a:solidFill>
                  <a:schemeClr val="accent6">
                    <a:lumMod val="75000"/>
                  </a:schemeClr>
                </a:solidFill>
              </a:rPr>
            </a:br>
            <a:r>
              <a:rPr lang="en-ZA" sz="2200" b="1" dirty="0" smtClean="0">
                <a:solidFill>
                  <a:schemeClr val="accent6">
                    <a:lumMod val="75000"/>
                  </a:schemeClr>
                </a:solidFill>
              </a:rPr>
              <a:t/>
            </a:r>
            <a:br>
              <a:rPr lang="en-ZA" sz="2200" b="1" dirty="0" smtClean="0">
                <a:solidFill>
                  <a:schemeClr val="accent6">
                    <a:lumMod val="75000"/>
                  </a:schemeClr>
                </a:solidFill>
              </a:rPr>
            </a:br>
            <a:r>
              <a:rPr lang="en-ZA" sz="2800" b="1" dirty="0" smtClean="0">
                <a:solidFill>
                  <a:schemeClr val="accent6">
                    <a:lumMod val="75000"/>
                  </a:schemeClr>
                </a:solidFill>
              </a:rPr>
              <a:t/>
            </a:r>
            <a:br>
              <a:rPr lang="en-ZA" sz="2800" b="1" dirty="0" smtClean="0">
                <a:solidFill>
                  <a:schemeClr val="accent6">
                    <a:lumMod val="75000"/>
                  </a:schemeClr>
                </a:solidFill>
              </a:rPr>
            </a:br>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z="1000" smtClean="0">
                <a:latin typeface="Arial" panose="020B0604020202020204" pitchFamily="34" charset="0"/>
                <a:cs typeface="Arial" panose="020B0604020202020204" pitchFamily="34" charset="0"/>
              </a:rPr>
              <a:pPr/>
              <a:t>12</a:t>
            </a:fld>
            <a:endParaRPr lang="en-US" sz="1000" dirty="0">
              <a:latin typeface="Arial" panose="020B0604020202020204" pitchFamily="34" charset="0"/>
              <a:cs typeface="Arial" panose="020B0604020202020204" pitchFamily="34" charset="0"/>
            </a:endParaRPr>
          </a:p>
        </p:txBody>
      </p:sp>
      <p:sp>
        <p:nvSpPr>
          <p:cNvPr id="5" name="Rectangle 4"/>
          <p:cNvSpPr/>
          <p:nvPr/>
        </p:nvSpPr>
        <p:spPr>
          <a:xfrm>
            <a:off x="600641" y="1753286"/>
            <a:ext cx="7406538" cy="3046988"/>
          </a:xfrm>
          <a:prstGeom prst="rect">
            <a:avLst/>
          </a:prstGeom>
        </p:spPr>
        <p:txBody>
          <a:bodyPr wrap="square">
            <a:spAutoFit/>
          </a:bodyPr>
          <a:lstStyle/>
          <a:p>
            <a:pPr algn="ctr"/>
            <a:r>
              <a:rPr lang="en-ZA" sz="3200" b="1" dirty="0">
                <a:solidFill>
                  <a:schemeClr val="accent6">
                    <a:lumMod val="75000"/>
                  </a:schemeClr>
                </a:solidFill>
                <a:latin typeface="Arial" panose="020B0604020202020204" pitchFamily="34" charset="0"/>
                <a:cs typeface="Arial" panose="020B0604020202020204" pitchFamily="34" charset="0"/>
              </a:rPr>
              <a:t>PROGRAMME 3</a:t>
            </a:r>
            <a:r>
              <a:rPr lang="en-ZA" sz="3200" b="1" dirty="0" smtClean="0">
                <a:solidFill>
                  <a:schemeClr val="accent6">
                    <a:lumMod val="75000"/>
                  </a:schemeClr>
                </a:solidFill>
                <a:latin typeface="Arial" panose="020B0604020202020204" pitchFamily="34" charset="0"/>
                <a:cs typeface="Arial" panose="020B0604020202020204" pitchFamily="34" charset="0"/>
              </a:rPr>
              <a:t>: </a:t>
            </a:r>
          </a:p>
          <a:p>
            <a:pPr algn="ctr"/>
            <a:endParaRPr lang="en-ZA" sz="3200" b="1" dirty="0">
              <a:solidFill>
                <a:schemeClr val="accent6">
                  <a:lumMod val="75000"/>
                </a:schemeClr>
              </a:solidFill>
              <a:latin typeface="Arial" panose="020B0604020202020204" pitchFamily="34" charset="0"/>
              <a:cs typeface="Arial" panose="020B0604020202020204" pitchFamily="34" charset="0"/>
            </a:endParaRPr>
          </a:p>
          <a:p>
            <a:pPr algn="ctr"/>
            <a:r>
              <a:rPr lang="en-ZA" sz="3200" b="1" dirty="0" smtClean="0">
                <a:solidFill>
                  <a:schemeClr val="accent6">
                    <a:lumMod val="75000"/>
                  </a:schemeClr>
                </a:solidFill>
                <a:latin typeface="Arial" panose="020B0604020202020204" pitchFamily="34" charset="0"/>
                <a:cs typeface="Arial" panose="020B0604020202020204" pitchFamily="34" charset="0"/>
              </a:rPr>
              <a:t>INDUSTRY </a:t>
            </a:r>
            <a:r>
              <a:rPr lang="en-ZA" sz="3200" b="1" dirty="0">
                <a:solidFill>
                  <a:schemeClr val="accent6">
                    <a:lumMod val="75000"/>
                  </a:schemeClr>
                </a:solidFill>
                <a:latin typeface="Arial" panose="020B0604020202020204" pitchFamily="34" charset="0"/>
                <a:cs typeface="Arial" panose="020B0604020202020204" pitchFamily="34" charset="0"/>
              </a:rPr>
              <a:t>AND CAPACITY DEVELOPMENT </a:t>
            </a:r>
            <a:br>
              <a:rPr lang="en-ZA" sz="3200" b="1" dirty="0">
                <a:solidFill>
                  <a:schemeClr val="accent6">
                    <a:lumMod val="75000"/>
                  </a:schemeClr>
                </a:solidFill>
                <a:latin typeface="Arial" panose="020B0604020202020204" pitchFamily="34" charset="0"/>
                <a:cs typeface="Arial" panose="020B0604020202020204" pitchFamily="34" charset="0"/>
              </a:rPr>
            </a:br>
            <a:r>
              <a:rPr lang="en-ZA" sz="3200" b="1" dirty="0">
                <a:solidFill>
                  <a:schemeClr val="accent6">
                    <a:lumMod val="75000"/>
                  </a:schemeClr>
                </a:solidFill>
                <a:latin typeface="Arial" panose="020B0604020202020204" pitchFamily="34" charset="0"/>
                <a:cs typeface="Arial" panose="020B0604020202020204" pitchFamily="34" charset="0"/>
              </a:rPr>
              <a:t/>
            </a:r>
            <a:br>
              <a:rPr lang="en-ZA" sz="3200" b="1" dirty="0">
                <a:solidFill>
                  <a:schemeClr val="accent6">
                    <a:lumMod val="75000"/>
                  </a:schemeClr>
                </a:solidFill>
                <a:latin typeface="Arial" panose="020B0604020202020204" pitchFamily="34" charset="0"/>
                <a:cs typeface="Arial" panose="020B0604020202020204" pitchFamily="34" charset="0"/>
              </a:rPr>
            </a:br>
            <a:endParaRPr lang="en-ZA" sz="32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24121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5717" y="677054"/>
            <a:ext cx="8712517" cy="4466971"/>
          </a:xfrm>
          <a:prstGeom prst="rect">
            <a:avLst/>
          </a:prstGeom>
          <a:noFill/>
          <a:ln>
            <a:miter lim="800000"/>
            <a:headEnd/>
            <a:tailEnd/>
          </a:ln>
        </p:spPr>
        <p:txBody>
          <a:bodyPr vert="horz" lIns="91440" tIns="45720" rIns="91440" bIns="45720" rtlCol="0">
            <a:normAutofit/>
          </a:bodyPr>
          <a:lstStyle/>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397250216"/>
              </p:ext>
            </p:extLst>
          </p:nvPr>
        </p:nvGraphicFramePr>
        <p:xfrm>
          <a:off x="156519" y="697815"/>
          <a:ext cx="8901754" cy="5988958"/>
        </p:xfrm>
        <a:graphic>
          <a:graphicData uri="http://schemas.openxmlformats.org/drawingml/2006/table">
            <a:tbl>
              <a:tblPr firstRow="1" firstCol="1" bandRow="1"/>
              <a:tblGrid>
                <a:gridCol w="1737435"/>
                <a:gridCol w="1332301"/>
                <a:gridCol w="1486028"/>
                <a:gridCol w="2369959"/>
                <a:gridCol w="1976031"/>
              </a:tblGrid>
              <a:tr h="516134">
                <a:tc>
                  <a:txBody>
                    <a:bodyPr/>
                    <a:lstStyle/>
                    <a:p>
                      <a:pPr>
                        <a:lnSpc>
                          <a:spcPct val="107000"/>
                        </a:lnSpc>
                        <a:spcAft>
                          <a:spcPts val="0"/>
                        </a:spcAft>
                      </a:pPr>
                      <a:r>
                        <a:rPr lang="en-ZA" sz="11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Performance Indicators</a:t>
                      </a:r>
                    </a:p>
                    <a:p>
                      <a:pPr>
                        <a:lnSpc>
                          <a:spcPct val="107000"/>
                        </a:lnSpc>
                        <a:spcAft>
                          <a:spcPts val="0"/>
                        </a:spcAft>
                      </a:pPr>
                      <a:endParaRPr lang="en-ZA" sz="11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07000"/>
                        </a:lnSpc>
                        <a:spcAft>
                          <a:spcPts val="0"/>
                        </a:spcAft>
                      </a:pPr>
                      <a:r>
                        <a:rPr lang="en-ZA" sz="1100" b="1" dirty="0" smtClean="0">
                          <a:effectLst/>
                          <a:latin typeface="Arial" panose="020B0604020202020204" pitchFamily="34" charset="0"/>
                          <a:ea typeface="Calibri" panose="020F0502020204030204" pitchFamily="34" charset="0"/>
                          <a:cs typeface="Arial" panose="020B0604020202020204" pitchFamily="34" charset="0"/>
                        </a:rPr>
                        <a:t>Target for 2017/18 as per APP</a:t>
                      </a:r>
                    </a:p>
                    <a:p>
                      <a:pPr>
                        <a:lnSpc>
                          <a:spcPct val="107000"/>
                        </a:lnSpc>
                        <a:spcAft>
                          <a:spcPts val="0"/>
                        </a:spcAft>
                      </a:pP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07000"/>
                        </a:lnSpc>
                        <a:spcAft>
                          <a:spcPts val="0"/>
                        </a:spcAft>
                      </a:pPr>
                      <a:r>
                        <a:rPr lang="en-ZA" sz="1100" b="1" dirty="0" smtClean="0">
                          <a:effectLst/>
                          <a:latin typeface="Arial" panose="020B0604020202020204" pitchFamily="34" charset="0"/>
                          <a:ea typeface="Calibri" panose="020F0502020204030204" pitchFamily="34" charset="0"/>
                          <a:cs typeface="Arial" panose="020B0604020202020204" pitchFamily="34" charset="0"/>
                        </a:rPr>
                        <a:t>Target for Quarter 1</a:t>
                      </a: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07000"/>
                        </a:lnSpc>
                        <a:spcAft>
                          <a:spcPts val="0"/>
                        </a:spcAft>
                      </a:pPr>
                      <a:r>
                        <a:rPr lang="en-ZA" sz="1100" b="1" dirty="0" smtClean="0">
                          <a:effectLst/>
                          <a:latin typeface="Arial" panose="020B0604020202020204" pitchFamily="34" charset="0"/>
                          <a:ea typeface="Calibri" panose="020F0502020204030204" pitchFamily="34" charset="0"/>
                          <a:cs typeface="Arial" panose="020B0604020202020204" pitchFamily="34" charset="0"/>
                        </a:rPr>
                        <a:t>Description</a:t>
                      </a:r>
                      <a:r>
                        <a:rPr lang="en-ZA" sz="1100" b="1" baseline="0" dirty="0" smtClean="0">
                          <a:effectLst/>
                          <a:latin typeface="Arial" panose="020B0604020202020204" pitchFamily="34" charset="0"/>
                          <a:ea typeface="Calibri" panose="020F0502020204030204" pitchFamily="34" charset="0"/>
                          <a:cs typeface="Arial" panose="020B0604020202020204" pitchFamily="34" charset="0"/>
                        </a:rPr>
                        <a:t> of Actual Achievement</a:t>
                      </a: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07000"/>
                        </a:lnSpc>
                        <a:spcAft>
                          <a:spcPts val="0"/>
                        </a:spcAft>
                      </a:pPr>
                      <a:r>
                        <a:rPr lang="en-ZA" sz="1100" b="1" dirty="0" smtClean="0">
                          <a:effectLst/>
                          <a:latin typeface="Arial" panose="020B0604020202020204" pitchFamily="34" charset="0"/>
                          <a:ea typeface="Calibri" panose="020F0502020204030204" pitchFamily="34" charset="0"/>
                          <a:cs typeface="Arial" panose="020B0604020202020204" pitchFamily="34" charset="0"/>
                        </a:rPr>
                        <a:t>Reason for variance and Planned 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445055">
                <a:tc>
                  <a:txBody>
                    <a:bodyPr/>
                    <a:lstStyle/>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Number of digital broadcasting awareness campaigns (Izimbizo) held per year</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10 digital migration broadcasting awareness campaigns (Izimbizo) held</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fontAlgn="t"/>
                      <a:r>
                        <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Two digital migration broadcasting awareness campaigns held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t"/>
                      <a:r>
                        <a:rPr lang="en-ZA" sz="1400" b="0" i="0" u="none" strike="noStrike" dirty="0" smtClean="0">
                          <a:solidFill>
                            <a:srgbClr val="000000"/>
                          </a:solidFill>
                          <a:effectLst/>
                          <a:latin typeface="Arial" panose="020B0604020202020204" pitchFamily="34" charset="0"/>
                          <a:cs typeface="Arial" panose="020B0604020202020204" pitchFamily="34" charset="0"/>
                        </a:rPr>
                        <a:t>31 Awareness campaigns were carried out in the North West, Eastern Cape, Kwa-Zulu Natal and Mpumalanga Provinces.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t"/>
                      <a:r>
                        <a:rPr lang="en-ZA" sz="1400" b="0" i="0" u="none" strike="noStrike" dirty="0" smtClean="0">
                          <a:solidFill>
                            <a:srgbClr val="000000"/>
                          </a:solidFill>
                          <a:effectLst/>
                          <a:latin typeface="Arial" panose="020B0604020202020204" pitchFamily="34" charset="0"/>
                          <a:cs typeface="Arial" panose="020B0604020202020204" pitchFamily="34" charset="0"/>
                        </a:rPr>
                        <a:t>The overachievement was as a result of  exploring other innovative ways</a:t>
                      </a:r>
                      <a:r>
                        <a:rPr lang="en-ZA" sz="1400" b="0" i="0" u="none" strike="noStrike" baseline="0" dirty="0" smtClean="0">
                          <a:solidFill>
                            <a:srgbClr val="000000"/>
                          </a:solidFill>
                          <a:effectLst/>
                          <a:latin typeface="Arial" panose="020B0604020202020204" pitchFamily="34" charset="0"/>
                          <a:cs typeface="Arial" panose="020B0604020202020204" pitchFamily="34" charset="0"/>
                        </a:rPr>
                        <a:t> of conducting  awareness campaigns, given the limited resources. Establishing partnerships </a:t>
                      </a:r>
                      <a:r>
                        <a:rPr lang="en-ZA" sz="1400" b="0" i="0" u="none" strike="noStrike" dirty="0" smtClean="0">
                          <a:solidFill>
                            <a:srgbClr val="000000"/>
                          </a:solidFill>
                          <a:effectLst/>
                          <a:latin typeface="Arial" panose="020B0604020202020204" pitchFamily="34" charset="0"/>
                          <a:cs typeface="Arial" panose="020B0604020202020204" pitchFamily="34" charset="0"/>
                        </a:rPr>
                        <a:t> with other National, Provincial Departments and Local Municipalities in their community engagements.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945595">
                <a:tc>
                  <a:txBody>
                    <a:bodyPr/>
                    <a:lstStyle/>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Number of reports showing consumer access to digital broadcasting in particular those with government subsidised STBs compiled</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Four quarterly reports showing consumer access to digital broadcasting compiled</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One quarterly report showing consumer access to digital broadcasting compiled</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One (1) report showing consumer access to digital broadcasting was compiled</a:t>
                      </a:r>
                    </a:p>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•Registrations recorded = 95,517</a:t>
                      </a:r>
                    </a:p>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•STBs distributed and installed to households = 50,917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None</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
        <p:nvSpPr>
          <p:cNvPr id="7" name="Title 5"/>
          <p:cNvSpPr txBox="1">
            <a:spLocks/>
          </p:cNvSpPr>
          <p:nvPr/>
        </p:nvSpPr>
        <p:spPr>
          <a:xfrm>
            <a:off x="156519" y="140043"/>
            <a:ext cx="8901754" cy="478641"/>
          </a:xfrm>
          <a:prstGeom prst="rect">
            <a:avLst/>
          </a:prstGeom>
        </p:spPr>
        <p:style>
          <a:lnRef idx="0">
            <a:scrgbClr r="0" g="0" b="0"/>
          </a:lnRef>
          <a:fillRef idx="1003">
            <a:schemeClr val="lt2"/>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1600" b="1" dirty="0" smtClean="0">
                <a:solidFill>
                  <a:schemeClr val="tx2">
                    <a:lumMod val="40000"/>
                    <a:lumOff val="60000"/>
                  </a:schemeClr>
                </a:solidFill>
                <a:latin typeface="Arial" panose="020B0604020202020204" pitchFamily="34" charset="0"/>
                <a:cs typeface="Arial" panose="020B0604020202020204" pitchFamily="34" charset="0"/>
              </a:rPr>
              <a:t/>
            </a:r>
            <a:br>
              <a:rPr lang="en-ZA" sz="1600" b="1" dirty="0" smtClean="0">
                <a:solidFill>
                  <a:schemeClr val="tx2">
                    <a:lumMod val="40000"/>
                    <a:lumOff val="60000"/>
                  </a:schemeClr>
                </a:solidFill>
                <a:latin typeface="Arial" panose="020B0604020202020204" pitchFamily="34" charset="0"/>
                <a:cs typeface="Arial" panose="020B0604020202020204" pitchFamily="34" charset="0"/>
              </a:rPr>
            </a:br>
            <a:endParaRPr lang="en-ZA" sz="1600" b="1" dirty="0" smtClean="0">
              <a:solidFill>
                <a:schemeClr val="tx2">
                  <a:lumMod val="40000"/>
                  <a:lumOff val="60000"/>
                </a:schemeClr>
              </a:solidFill>
              <a:latin typeface="Arial" panose="020B0604020202020204" pitchFamily="34" charset="0"/>
              <a:cs typeface="Arial" panose="020B0604020202020204" pitchFamily="34" charset="0"/>
            </a:endParaRPr>
          </a:p>
          <a:p>
            <a:pPr algn="l"/>
            <a:r>
              <a:rPr lang="en-ZA" sz="2000" b="1" dirty="0" smtClean="0">
                <a:solidFill>
                  <a:schemeClr val="accent6"/>
                </a:solidFill>
                <a:cs typeface="Arial" panose="020B0604020202020204" pitchFamily="34" charset="0"/>
              </a:rPr>
              <a:t>PROGRAMME 3: INDUSTRY AND CAPACITY DEVELOPMENT [1]</a:t>
            </a:r>
            <a:r>
              <a:rPr lang="en-ZA" sz="2000" b="1" dirty="0" smtClean="0">
                <a:cs typeface="Arial" panose="020B0604020202020204" pitchFamily="34" charset="0"/>
              </a:rPr>
              <a:t/>
            </a:r>
            <a:br>
              <a:rPr lang="en-ZA" sz="2000" b="1" dirty="0" smtClean="0">
                <a:cs typeface="Arial" panose="020B0604020202020204" pitchFamily="34" charset="0"/>
              </a:rPr>
            </a:br>
            <a:r>
              <a:rPr lang="en-ZA" sz="2000" b="1" dirty="0" smtClean="0">
                <a:cs typeface="Arial" panose="020B0604020202020204" pitchFamily="34" charset="0"/>
              </a:rPr>
              <a:t/>
            </a:r>
            <a:br>
              <a:rPr lang="en-ZA" sz="2000" b="1" dirty="0" smtClean="0">
                <a:cs typeface="Arial" panose="020B0604020202020204" pitchFamily="34" charset="0"/>
              </a:rPr>
            </a:br>
            <a:endParaRPr lang="en-ZA" sz="2000" b="1" dirty="0">
              <a:cs typeface="Arial" panose="020B0604020202020204" pitchFamily="34" charset="0"/>
            </a:endParaRPr>
          </a:p>
        </p:txBody>
      </p:sp>
      <p:sp>
        <p:nvSpPr>
          <p:cNvPr id="5" name="Slide Number Placeholder 4"/>
          <p:cNvSpPr>
            <a:spLocks noGrp="1"/>
          </p:cNvSpPr>
          <p:nvPr>
            <p:ph type="sldNum" sz="quarter" idx="12"/>
          </p:nvPr>
        </p:nvSpPr>
        <p:spPr/>
        <p:txBody>
          <a:bodyPr/>
          <a:lstStyle/>
          <a:p>
            <a:fld id="{8843D58F-2DAB-1446-A47E-C34A82BC1FA1}" type="slidenum">
              <a:rPr lang="en-US" sz="1000" smtClean="0">
                <a:latin typeface="Arial" panose="020B0604020202020204" pitchFamily="34" charset="0"/>
                <a:cs typeface="Arial" panose="020B0604020202020204" pitchFamily="34" charset="0"/>
              </a:rPr>
              <a:pPr/>
              <a:t>13</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47289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id:image001.png@01D22AE2.A6599570"/>
          <p:cNvPicPr/>
          <p:nvPr/>
        </p:nvPicPr>
        <p:blipFill>
          <a:blip r:embed="rId2" r:link="rId3">
            <a:extLst>
              <a:ext uri="{28A0092B-C50C-407E-A947-70E740481C1C}">
                <a14:useLocalDpi xmlns:a14="http://schemas.microsoft.com/office/drawing/2010/main" xmlns="" val="0"/>
              </a:ext>
            </a:extLst>
          </a:blip>
          <a:srcRect/>
          <a:stretch>
            <a:fillRect/>
          </a:stretch>
        </p:blipFill>
        <p:spPr bwMode="auto">
          <a:xfrm>
            <a:off x="7868419" y="6283196"/>
            <a:ext cx="558079" cy="522216"/>
          </a:xfrm>
          <a:prstGeom prst="rect">
            <a:avLst/>
          </a:prstGeom>
          <a:noFill/>
          <a:ln>
            <a:noFill/>
          </a:ln>
        </p:spPr>
      </p:pic>
      <p:pic>
        <p:nvPicPr>
          <p:cNvPr id="7" name="Picture 6"/>
          <p:cNvPicPr>
            <a:picLocks noChangeAspect="1"/>
          </p:cNvPicPr>
          <p:nvPr/>
        </p:nvPicPr>
        <p:blipFill>
          <a:blip r:embed="rId4"/>
          <a:stretch>
            <a:fillRect/>
          </a:stretch>
        </p:blipFill>
        <p:spPr>
          <a:xfrm>
            <a:off x="179058" y="6154884"/>
            <a:ext cx="556283" cy="566591"/>
          </a:xfrm>
          <a:prstGeom prst="rect">
            <a:avLst/>
          </a:prstGeom>
        </p:spPr>
      </p:pic>
      <p:sp>
        <p:nvSpPr>
          <p:cNvPr id="13" name="Subtitle 2"/>
          <p:cNvSpPr txBox="1">
            <a:spLocks/>
          </p:cNvSpPr>
          <p:nvPr/>
        </p:nvSpPr>
        <p:spPr>
          <a:xfrm>
            <a:off x="199417" y="1164973"/>
            <a:ext cx="8619843" cy="5556502"/>
          </a:xfrm>
          <a:prstGeom prst="rect">
            <a:avLst/>
          </a:prstGeom>
          <a:solidFill>
            <a:schemeClr val="accent3">
              <a:lumMod val="20000"/>
              <a:lumOff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lgn="just">
              <a:spcBef>
                <a:spcPts val="0"/>
              </a:spcBef>
              <a:buFont typeface="Wingdings" panose="05000000000000000000" pitchFamily="2" charset="2"/>
              <a:buChar char="q"/>
            </a:pPr>
            <a:r>
              <a:rPr lang="en-ZA" sz="2200" dirty="0" smtClean="0">
                <a:latin typeface="+mj-lt"/>
                <a:cs typeface="Arial" panose="020B0604020202020204" pitchFamily="34" charset="0"/>
              </a:rPr>
              <a:t>Minister established a Digital Migration Advisory  Council (DMAC) comprising of </a:t>
            </a:r>
            <a:r>
              <a:rPr lang="en-US" sz="2200" dirty="0" smtClean="0">
                <a:latin typeface="+mj-lt"/>
                <a:cs typeface="Arial" panose="020B0604020202020204" pitchFamily="34" charset="0"/>
              </a:rPr>
              <a:t>Government, SOEs, Broadcasters and Telcom Operators.</a:t>
            </a:r>
          </a:p>
          <a:p>
            <a:pPr marL="457200" lvl="1" indent="-457200" algn="just">
              <a:spcBef>
                <a:spcPts val="0"/>
              </a:spcBef>
              <a:buFont typeface="Wingdings" panose="05000000000000000000" pitchFamily="2" charset="2"/>
              <a:buChar char="q"/>
            </a:pPr>
            <a:r>
              <a:rPr lang="en-US" sz="2200" dirty="0" smtClean="0">
                <a:latin typeface="+mj-lt"/>
                <a:cs typeface="Arial" panose="020B0604020202020204" pitchFamily="34" charset="0"/>
              </a:rPr>
              <a:t>The role of the Digital Migration Advisory Council (DMAC) is to support the department in a non-discriminatory approach in order to enable an expedited rollout of STBs in all the provinces of South Africa. </a:t>
            </a:r>
          </a:p>
          <a:p>
            <a:pPr marL="971550" lvl="2" indent="-457200" algn="just">
              <a:spcBef>
                <a:spcPts val="0"/>
              </a:spcBef>
              <a:buFont typeface="Wingdings" panose="05000000000000000000" pitchFamily="2" charset="2"/>
              <a:buChar char="§"/>
            </a:pPr>
            <a:r>
              <a:rPr lang="en-US" sz="2200" dirty="0" smtClean="0">
                <a:latin typeface="+mj-lt"/>
                <a:cs typeface="Arial" panose="020B0604020202020204" pitchFamily="34" charset="0"/>
              </a:rPr>
              <a:t>DMAC’s role is limited to providing an advisory role and to execute its work through the established Digital Migration Project Management Office in the department.</a:t>
            </a:r>
            <a:endParaRPr lang="en-ZA" sz="2200" dirty="0" smtClean="0">
              <a:latin typeface="+mj-lt"/>
              <a:cs typeface="Arial" panose="020B0604020202020204" pitchFamily="34" charset="0"/>
            </a:endParaRPr>
          </a:p>
          <a:p>
            <a:pPr marL="457200" lvl="1" indent="-457200" algn="just">
              <a:spcBef>
                <a:spcPts val="0"/>
              </a:spcBef>
              <a:buFont typeface="Wingdings" panose="05000000000000000000" pitchFamily="2" charset="2"/>
              <a:buChar char="q"/>
            </a:pPr>
            <a:r>
              <a:rPr lang="en-ZA" sz="2200" dirty="0" smtClean="0">
                <a:latin typeface="+mj-lt"/>
                <a:cs typeface="Arial" panose="020B0604020202020204" pitchFamily="34" charset="0"/>
              </a:rPr>
              <a:t>The establishment of DMAC has a potential to realise savings benefits on:  </a:t>
            </a:r>
          </a:p>
          <a:p>
            <a:pPr marL="857250" lvl="2" indent="-457200" algn="just">
              <a:spcBef>
                <a:spcPts val="0"/>
              </a:spcBef>
              <a:buFont typeface="Wingdings" panose="05000000000000000000" pitchFamily="2" charset="2"/>
              <a:buChar char="§"/>
            </a:pPr>
            <a:r>
              <a:rPr lang="en-ZA" sz="2200" dirty="0" smtClean="0">
                <a:latin typeface="+mj-lt"/>
                <a:cs typeface="Arial" panose="020B0604020202020204" pitchFamily="34" charset="0"/>
              </a:rPr>
              <a:t>Awareness Campaigns;</a:t>
            </a:r>
          </a:p>
          <a:p>
            <a:pPr marL="857250" lvl="2" indent="-457200" algn="just">
              <a:spcBef>
                <a:spcPts val="0"/>
              </a:spcBef>
              <a:buFont typeface="Wingdings" panose="05000000000000000000" pitchFamily="2" charset="2"/>
              <a:buChar char="§"/>
            </a:pPr>
            <a:r>
              <a:rPr lang="en-ZA" sz="2200" dirty="0">
                <a:latin typeface="+mj-lt"/>
                <a:cs typeface="Arial" panose="020B0604020202020204" pitchFamily="34" charset="0"/>
              </a:rPr>
              <a:t>Registration Campaigns.</a:t>
            </a:r>
          </a:p>
          <a:p>
            <a:pPr marL="857250" lvl="2" indent="-457200" algn="just">
              <a:spcBef>
                <a:spcPts val="0"/>
              </a:spcBef>
              <a:buFont typeface="Wingdings" panose="05000000000000000000" pitchFamily="2" charset="2"/>
              <a:buChar char="§"/>
            </a:pPr>
            <a:r>
              <a:rPr lang="en-ZA" sz="2200" dirty="0" smtClean="0">
                <a:latin typeface="+mj-lt"/>
                <a:cs typeface="Arial" panose="020B0604020202020204" pitchFamily="34" charset="0"/>
              </a:rPr>
              <a:t>Distribution networks; and </a:t>
            </a:r>
          </a:p>
          <a:p>
            <a:pPr marL="857250" lvl="2" indent="-457200" algn="just">
              <a:spcBef>
                <a:spcPts val="0"/>
              </a:spcBef>
              <a:buFont typeface="Wingdings" panose="05000000000000000000" pitchFamily="2" charset="2"/>
              <a:buChar char="§"/>
            </a:pPr>
            <a:r>
              <a:rPr lang="en-ZA" sz="2200" dirty="0" smtClean="0">
                <a:latin typeface="+mj-lt"/>
                <a:cs typeface="Arial" panose="020B0604020202020204" pitchFamily="34" charset="0"/>
              </a:rPr>
              <a:t>Installations. </a:t>
            </a:r>
            <a:endParaRPr lang="en-ZA" sz="2200" dirty="0" smtClean="0">
              <a:latin typeface="+mj-lt"/>
            </a:endParaRPr>
          </a:p>
        </p:txBody>
      </p:sp>
      <p:sp>
        <p:nvSpPr>
          <p:cNvPr id="8" name="Title 1"/>
          <p:cNvSpPr txBox="1">
            <a:spLocks noGrp="1"/>
          </p:cNvSpPr>
          <p:nvPr>
            <p:ph type="title"/>
          </p:nvPr>
        </p:nvSpPr>
        <p:spPr>
          <a:xfrm>
            <a:off x="199417" y="274637"/>
            <a:ext cx="8487383" cy="817183"/>
          </a:xfrm>
          <a:prstGeom prst="rect">
            <a:avLst/>
          </a:prstGeom>
        </p:spPr>
        <p:style>
          <a:lnRef idx="0">
            <a:scrgbClr r="0" g="0" b="0"/>
          </a:lnRef>
          <a:fillRef idx="1003">
            <a:schemeClr val="lt2"/>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a:r>
              <a:rPr lang="en-ZA" sz="2800" b="1" dirty="0" smtClean="0">
                <a:solidFill>
                  <a:schemeClr val="accent6"/>
                </a:solidFill>
                <a:latin typeface="+mn-lt"/>
                <a:cs typeface="Arial" panose="020B0604020202020204" pitchFamily="34" charset="0"/>
              </a:rPr>
              <a:t>BROADCASTING DIGITAL MIGRATION PROGRAMME - KEY MILESTONES</a:t>
            </a:r>
            <a:endParaRPr lang="en-ZA" sz="2800" dirty="0">
              <a:latin typeface="+mn-lt"/>
            </a:endParaRPr>
          </a:p>
        </p:txBody>
      </p:sp>
    </p:spTree>
    <p:extLst>
      <p:ext uri="{BB962C8B-B14F-4D97-AF65-F5344CB8AC3E}">
        <p14:creationId xmlns:p14="http://schemas.microsoft.com/office/powerpoint/2010/main" xmlns="" val="3936278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9057" y="111216"/>
            <a:ext cx="8729811" cy="749012"/>
          </a:xfrm>
        </p:spPr>
        <p:style>
          <a:lnRef idx="0">
            <a:scrgbClr r="0" g="0" b="0"/>
          </a:lnRef>
          <a:fillRef idx="1003">
            <a:schemeClr val="lt2"/>
          </a:fillRef>
          <a:effectRef idx="0">
            <a:scrgbClr r="0" g="0" b="0"/>
          </a:effectRef>
          <a:fontRef idx="major"/>
        </p:style>
        <p:txBody>
          <a:bodyPr>
            <a:noAutofit/>
          </a:bodyPr>
          <a:lstStyle/>
          <a:p>
            <a:pPr algn="l"/>
            <a:r>
              <a:rPr lang="en-ZA" sz="2800" b="1" dirty="0">
                <a:solidFill>
                  <a:schemeClr val="accent6">
                    <a:lumMod val="75000"/>
                  </a:schemeClr>
                </a:solidFill>
                <a:cs typeface="Arial" panose="020B0604020202020204" pitchFamily="34" charset="0"/>
              </a:rPr>
              <a:t>BROADCASTING DIGITAL MIGRATION PROGRAMME - KEY MILESTONES</a:t>
            </a:r>
          </a:p>
        </p:txBody>
      </p:sp>
      <p:sp>
        <p:nvSpPr>
          <p:cNvPr id="13" name="Subtitle 2"/>
          <p:cNvSpPr txBox="1">
            <a:spLocks/>
          </p:cNvSpPr>
          <p:nvPr/>
        </p:nvSpPr>
        <p:spPr>
          <a:xfrm>
            <a:off x="199417" y="1057275"/>
            <a:ext cx="8729811" cy="5027331"/>
          </a:xfrm>
          <a:prstGeom prst="rect">
            <a:avLst/>
          </a:prstGeom>
          <a:solidFill>
            <a:schemeClr val="accent3">
              <a:lumMod val="20000"/>
              <a:lumOff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457200" algn="just">
              <a:buFont typeface="Wingdings" panose="05000000000000000000" pitchFamily="2" charset="2"/>
              <a:buChar char="q"/>
            </a:pPr>
            <a:r>
              <a:rPr lang="en-US" sz="2800" dirty="0" smtClean="0">
                <a:latin typeface="+mj-lt"/>
                <a:cs typeface="Arial" panose="020B0604020202020204" pitchFamily="34" charset="0"/>
              </a:rPr>
              <a:t>DMAC focus areas :</a:t>
            </a:r>
            <a:endParaRPr lang="en-US" sz="2800" dirty="0">
              <a:latin typeface="+mj-lt"/>
              <a:cs typeface="Arial" panose="020B0604020202020204" pitchFamily="34" charset="0"/>
            </a:endParaRPr>
          </a:p>
          <a:p>
            <a:pPr lvl="1" algn="just">
              <a:buFont typeface="Wingdings" panose="05000000000000000000" pitchFamily="2" charset="2"/>
              <a:buChar char="§"/>
            </a:pPr>
            <a:r>
              <a:rPr lang="en-US" sz="2000" dirty="0">
                <a:latin typeface="+mj-lt"/>
                <a:cs typeface="Arial" panose="020B0604020202020204" pitchFamily="34" charset="0"/>
              </a:rPr>
              <a:t>Collaborating with the </a:t>
            </a:r>
            <a:r>
              <a:rPr lang="en-US" sz="2000" dirty="0" smtClean="0">
                <a:latin typeface="+mj-lt"/>
                <a:cs typeface="Arial" panose="020B0604020202020204" pitchFamily="34" charset="0"/>
              </a:rPr>
              <a:t>department </a:t>
            </a:r>
            <a:r>
              <a:rPr lang="en-US" sz="2000" dirty="0">
                <a:latin typeface="+mj-lt"/>
                <a:cs typeface="Arial" panose="020B0604020202020204" pitchFamily="34" charset="0"/>
              </a:rPr>
              <a:t>to raise </a:t>
            </a:r>
            <a:r>
              <a:rPr lang="en-US" sz="2000" dirty="0" smtClean="0">
                <a:latin typeface="+mj-lt"/>
                <a:cs typeface="Arial" panose="020B0604020202020204" pitchFamily="34" charset="0"/>
              </a:rPr>
              <a:t>education and awareness campaigns leveraging on digital platforms of participating industry operations.</a:t>
            </a:r>
          </a:p>
          <a:p>
            <a:pPr lvl="1" algn="just">
              <a:buFont typeface="Wingdings" panose="05000000000000000000" pitchFamily="2" charset="2"/>
              <a:buChar char="§"/>
            </a:pPr>
            <a:r>
              <a:rPr lang="en-US" sz="2000" dirty="0" smtClean="0">
                <a:latin typeface="+mj-lt"/>
                <a:cs typeface="Arial" panose="020B0604020202020204" pitchFamily="34" charset="0"/>
              </a:rPr>
              <a:t>Facilitating </a:t>
            </a:r>
            <a:r>
              <a:rPr lang="en-US" sz="2000" dirty="0">
                <a:latin typeface="+mj-lt"/>
                <a:cs typeface="Arial" panose="020B0604020202020204" pitchFamily="34" charset="0"/>
              </a:rPr>
              <a:t>the extension of material support in terms of STB rollout and seconding personnel to participate in the Digital Migration Project Management </a:t>
            </a:r>
            <a:r>
              <a:rPr lang="en-US" sz="2000" dirty="0" smtClean="0">
                <a:latin typeface="+mj-lt"/>
                <a:cs typeface="Arial" panose="020B0604020202020204" pitchFamily="34" charset="0"/>
              </a:rPr>
              <a:t>Office.</a:t>
            </a:r>
            <a:endParaRPr lang="en-US" sz="2000" dirty="0">
              <a:latin typeface="+mj-lt"/>
              <a:cs typeface="Arial" panose="020B0604020202020204" pitchFamily="34" charset="0"/>
            </a:endParaRPr>
          </a:p>
          <a:p>
            <a:pPr lvl="1" algn="just">
              <a:buFont typeface="Wingdings" panose="05000000000000000000" pitchFamily="2" charset="2"/>
              <a:buChar char="§"/>
            </a:pPr>
            <a:r>
              <a:rPr lang="en-US" sz="2000" dirty="0" smtClean="0">
                <a:latin typeface="+mj-lt"/>
                <a:cs typeface="Arial" panose="020B0604020202020204" pitchFamily="34" charset="0"/>
              </a:rPr>
              <a:t>Assist </a:t>
            </a:r>
            <a:r>
              <a:rPr lang="en-US" sz="2000" dirty="0">
                <a:latin typeface="+mj-lt"/>
                <a:cs typeface="Arial" panose="020B0604020202020204" pitchFamily="34" charset="0"/>
              </a:rPr>
              <a:t>with strategies and to provide on the ground support to migrate citizens that do not qualify for the government </a:t>
            </a:r>
            <a:r>
              <a:rPr lang="en-US" sz="2000" dirty="0" smtClean="0">
                <a:latin typeface="+mj-lt"/>
                <a:cs typeface="Arial" panose="020B0604020202020204" pitchFamily="34" charset="0"/>
              </a:rPr>
              <a:t>subsidy.</a:t>
            </a:r>
            <a:endParaRPr lang="en-US" sz="2000" dirty="0">
              <a:latin typeface="+mj-lt"/>
              <a:cs typeface="Arial" panose="020B0604020202020204" pitchFamily="34" charset="0"/>
            </a:endParaRPr>
          </a:p>
          <a:p>
            <a:pPr lvl="1" algn="just">
              <a:buFont typeface="Wingdings" panose="05000000000000000000" pitchFamily="2" charset="2"/>
              <a:buChar char="§"/>
            </a:pPr>
            <a:r>
              <a:rPr lang="en-US" sz="2000" dirty="0" smtClean="0">
                <a:latin typeface="+mj-lt"/>
                <a:cs typeface="Arial" panose="020B0604020202020204" pitchFamily="34" charset="0"/>
              </a:rPr>
              <a:t>For </a:t>
            </a:r>
            <a:r>
              <a:rPr lang="en-US" sz="2000" dirty="0">
                <a:latin typeface="+mj-lt"/>
                <a:cs typeface="Arial" panose="020B0604020202020204" pitchFamily="34" charset="0"/>
              </a:rPr>
              <a:t>participating broadcasters (commercial and free-to-air) to advise on strategies to provide and share attractive content across all the digital platforms in order to encourage viewer </a:t>
            </a:r>
            <a:r>
              <a:rPr lang="en-US" sz="2000" dirty="0" smtClean="0">
                <a:latin typeface="+mj-lt"/>
                <a:cs typeface="Arial" panose="020B0604020202020204" pitchFamily="34" charset="0"/>
              </a:rPr>
              <a:t>uptake.</a:t>
            </a:r>
          </a:p>
          <a:p>
            <a:pPr lvl="1" algn="just">
              <a:buFont typeface="Wingdings" panose="05000000000000000000" pitchFamily="2" charset="2"/>
              <a:buChar char="§"/>
            </a:pPr>
            <a:r>
              <a:rPr lang="en-US" sz="2000" dirty="0" smtClean="0">
                <a:latin typeface="+mj-lt"/>
                <a:cs typeface="Arial" panose="020B0604020202020204" pitchFamily="34" charset="0"/>
              </a:rPr>
              <a:t>Provide </a:t>
            </a:r>
            <a:r>
              <a:rPr lang="en-US" sz="2000" dirty="0">
                <a:latin typeface="+mj-lt"/>
                <a:cs typeface="Arial" panose="020B0604020202020204" pitchFamily="34" charset="0"/>
              </a:rPr>
              <a:t>support to the </a:t>
            </a:r>
            <a:r>
              <a:rPr lang="en-US" sz="2000" dirty="0" smtClean="0">
                <a:latin typeface="+mj-lt"/>
                <a:cs typeface="Arial" panose="020B0604020202020204" pitchFamily="34" charset="0"/>
              </a:rPr>
              <a:t>department’s </a:t>
            </a:r>
            <a:r>
              <a:rPr lang="en-US" sz="2000" dirty="0">
                <a:latin typeface="+mj-lt"/>
                <a:cs typeface="Arial" panose="020B0604020202020204" pitchFamily="34" charset="0"/>
              </a:rPr>
              <a:t>Digital Migration Project Management </a:t>
            </a:r>
            <a:r>
              <a:rPr lang="en-US" sz="2000" dirty="0" smtClean="0">
                <a:latin typeface="+mj-lt"/>
                <a:cs typeface="Arial" panose="020B0604020202020204" pitchFamily="34" charset="0"/>
              </a:rPr>
              <a:t>Office.</a:t>
            </a:r>
            <a:endParaRPr lang="en-ZA" sz="2000" dirty="0" smtClean="0">
              <a:latin typeface="+mj-lt"/>
              <a:cs typeface="Arial" panose="020B0604020202020204" pitchFamily="34" charset="0"/>
            </a:endParaRPr>
          </a:p>
        </p:txBody>
      </p:sp>
      <p:sp>
        <p:nvSpPr>
          <p:cNvPr id="3" name="Slide Number Placeholder 2"/>
          <p:cNvSpPr>
            <a:spLocks noGrp="1"/>
          </p:cNvSpPr>
          <p:nvPr>
            <p:ph type="sldNum" sz="quarter" idx="12"/>
          </p:nvPr>
        </p:nvSpPr>
        <p:spPr/>
        <p:txBody>
          <a:bodyPr/>
          <a:lstStyle/>
          <a:p>
            <a:fld id="{8843D58F-2DAB-1446-A47E-C34A82BC1FA1}" type="slidenum">
              <a:rPr lang="en-US" smtClean="0"/>
              <a:pPr/>
              <a:t>15</a:t>
            </a:fld>
            <a:endParaRPr lang="en-US" dirty="0"/>
          </a:p>
        </p:txBody>
      </p:sp>
    </p:spTree>
    <p:extLst>
      <p:ext uri="{BB962C8B-B14F-4D97-AF65-F5344CB8AC3E}">
        <p14:creationId xmlns:p14="http://schemas.microsoft.com/office/powerpoint/2010/main" xmlns="" val="2146170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80" y="59821"/>
            <a:ext cx="8538519" cy="854834"/>
          </a:xfrm>
        </p:spPr>
        <p:style>
          <a:lnRef idx="0">
            <a:scrgbClr r="0" g="0" b="0"/>
          </a:lnRef>
          <a:fillRef idx="1003">
            <a:schemeClr val="lt2"/>
          </a:fillRef>
          <a:effectRef idx="0">
            <a:scrgbClr r="0" g="0" b="0"/>
          </a:effectRef>
          <a:fontRef idx="major"/>
        </p:style>
        <p:txBody>
          <a:bodyPr>
            <a:normAutofit fontScale="90000"/>
          </a:bodyPr>
          <a:lstStyle/>
          <a:p>
            <a:pPr algn="l"/>
            <a:r>
              <a:rPr lang="en-ZA" sz="2700" b="1" dirty="0" smtClean="0">
                <a:latin typeface="Arial" panose="020B0604020202020204" pitchFamily="34" charset="0"/>
                <a:cs typeface="Arial" panose="020B0604020202020204" pitchFamily="34" charset="0"/>
              </a:rPr>
              <a:t/>
            </a:r>
            <a:br>
              <a:rPr lang="en-ZA" sz="2700" b="1" dirty="0" smtClean="0">
                <a:latin typeface="Arial" panose="020B0604020202020204" pitchFamily="34" charset="0"/>
                <a:cs typeface="Arial" panose="020B0604020202020204" pitchFamily="34" charset="0"/>
              </a:rPr>
            </a:br>
            <a:r>
              <a:rPr lang="en-ZA" sz="3600" b="1" dirty="0" smtClean="0">
                <a:solidFill>
                  <a:schemeClr val="accent6">
                    <a:lumMod val="75000"/>
                  </a:schemeClr>
                </a:solidFill>
                <a:cs typeface="Arial" panose="020B0604020202020204" pitchFamily="34" charset="0"/>
              </a:rPr>
              <a:t>REGISTRATION, DISTRIBUTIONS AND INSTALLATIONS / ACTIVATIONS OF DTT DEVICES </a:t>
            </a:r>
            <a:r>
              <a:rPr lang="en-ZA" sz="3600" dirty="0">
                <a:solidFill>
                  <a:schemeClr val="accent6">
                    <a:lumMod val="75000"/>
                  </a:schemeClr>
                </a:solidFill>
                <a:cs typeface="Arial" panose="020B0604020202020204" pitchFamily="34" charset="0"/>
              </a:rPr>
              <a:t/>
            </a:r>
            <a:br>
              <a:rPr lang="en-ZA" sz="3600" dirty="0">
                <a:solidFill>
                  <a:schemeClr val="accent6">
                    <a:lumMod val="75000"/>
                  </a:schemeClr>
                </a:solidFill>
                <a:cs typeface="Arial" panose="020B0604020202020204" pitchFamily="34" charset="0"/>
              </a:rPr>
            </a:br>
            <a:endParaRPr lang="en-ZA" sz="3600" dirty="0">
              <a:solidFill>
                <a:schemeClr val="accent6">
                  <a:lumMod val="75000"/>
                </a:schemeClr>
              </a:solidFill>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27441934"/>
              </p:ext>
            </p:extLst>
          </p:nvPr>
        </p:nvGraphicFramePr>
        <p:xfrm>
          <a:off x="148280" y="914655"/>
          <a:ext cx="8525701" cy="2706968"/>
        </p:xfrm>
        <a:graphic>
          <a:graphicData uri="http://schemas.openxmlformats.org/drawingml/2006/table">
            <a:tbl>
              <a:tblPr firstRow="1" firstCol="1" bandRow="1"/>
              <a:tblGrid>
                <a:gridCol w="2539373"/>
                <a:gridCol w="2539373"/>
                <a:gridCol w="3446955"/>
              </a:tblGrid>
              <a:tr h="388936">
                <a:tc>
                  <a:txBody>
                    <a:bodyPr/>
                    <a:lstStyle/>
                    <a:p>
                      <a:pPr>
                        <a:lnSpc>
                          <a:spcPct val="107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Provinces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Registrations Recorded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Distribution &amp; Installations Completed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r>
              <a:tr h="289754">
                <a:tc>
                  <a:txBody>
                    <a:bodyPr/>
                    <a:lstStyle/>
                    <a:p>
                      <a:pPr>
                        <a:spcAft>
                          <a:spcPts val="0"/>
                        </a:spcAft>
                      </a:pPr>
                      <a:r>
                        <a:rPr lang="en-ZA" sz="1200" dirty="0">
                          <a:solidFill>
                            <a:srgbClr val="000000"/>
                          </a:solidFill>
                          <a:effectLst/>
                          <a:latin typeface="Arial" panose="020B0604020202020204" pitchFamily="34" charset="0"/>
                          <a:ea typeface="Calibri" panose="020F0502020204030204" pitchFamily="34" charset="0"/>
                        </a:rPr>
                        <a:t>Northern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a:solidFill>
                            <a:srgbClr val="000000"/>
                          </a:solidFill>
                          <a:effectLst/>
                          <a:latin typeface="Arial" panose="020B0604020202020204" pitchFamily="34" charset="0"/>
                          <a:ea typeface="Calibri" panose="020F0502020204030204" pitchFamily="34" charset="0"/>
                        </a:rPr>
                        <a:t>49, 037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a:solidFill>
                            <a:srgbClr val="000000"/>
                          </a:solidFill>
                          <a:effectLst/>
                          <a:latin typeface="Arial" panose="020B0604020202020204" pitchFamily="34" charset="0"/>
                          <a:ea typeface="Calibri" panose="020F0502020204030204" pitchFamily="34" charset="0"/>
                        </a:rPr>
                        <a:t>23, 651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54">
                <a:tc>
                  <a:txBody>
                    <a:bodyPr/>
                    <a:lstStyle/>
                    <a:p>
                      <a:pPr>
                        <a:spcAft>
                          <a:spcPts val="0"/>
                        </a:spcAft>
                      </a:pPr>
                      <a:r>
                        <a:rPr lang="en-ZA" sz="1200" dirty="0">
                          <a:solidFill>
                            <a:srgbClr val="000000"/>
                          </a:solidFill>
                          <a:effectLst/>
                          <a:latin typeface="Arial" panose="020B0604020202020204" pitchFamily="34" charset="0"/>
                          <a:ea typeface="Calibri" panose="020F0502020204030204" pitchFamily="34" charset="0"/>
                        </a:rPr>
                        <a:t>Free State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a:solidFill>
                            <a:srgbClr val="000000"/>
                          </a:solidFill>
                          <a:effectLst/>
                          <a:latin typeface="Arial" panose="020B0604020202020204" pitchFamily="34" charset="0"/>
                          <a:ea typeface="Calibri" panose="020F0502020204030204" pitchFamily="34" charset="0"/>
                        </a:rPr>
                        <a:t>67, 987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a:solidFill>
                            <a:srgbClr val="000000"/>
                          </a:solidFill>
                          <a:effectLst/>
                          <a:latin typeface="Arial" panose="020B0604020202020204" pitchFamily="34" charset="0"/>
                          <a:ea typeface="Calibri" panose="020F0502020204030204" pitchFamily="34" charset="0"/>
                        </a:rPr>
                        <a:t>15, 938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54">
                <a:tc>
                  <a:txBody>
                    <a:bodyPr/>
                    <a:lstStyle/>
                    <a:p>
                      <a:pPr>
                        <a:spcAft>
                          <a:spcPts val="0"/>
                        </a:spcAft>
                      </a:pPr>
                      <a:r>
                        <a:rPr lang="en-ZA" sz="1200" dirty="0">
                          <a:solidFill>
                            <a:srgbClr val="000000"/>
                          </a:solidFill>
                          <a:effectLst/>
                          <a:latin typeface="Arial" panose="020B0604020202020204" pitchFamily="34" charset="0"/>
                          <a:ea typeface="Calibri" panose="020F0502020204030204" pitchFamily="34" charset="0"/>
                        </a:rPr>
                        <a:t>Limpopo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a:solidFill>
                            <a:srgbClr val="000000"/>
                          </a:solidFill>
                          <a:effectLst/>
                          <a:latin typeface="Arial" panose="020B0604020202020204" pitchFamily="34" charset="0"/>
                          <a:ea typeface="Calibri" panose="020F0502020204030204" pitchFamily="34" charset="0"/>
                        </a:rPr>
                        <a:t>32,992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a:solidFill>
                            <a:srgbClr val="000000"/>
                          </a:solidFill>
                          <a:effectLst/>
                          <a:latin typeface="Arial" panose="020B0604020202020204" pitchFamily="34" charset="0"/>
                          <a:ea typeface="Calibri" panose="020F0502020204030204" pitchFamily="34" charset="0"/>
                        </a:rPr>
                        <a:t>29, 881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54">
                <a:tc>
                  <a:txBody>
                    <a:bodyPr/>
                    <a:lstStyle/>
                    <a:p>
                      <a:pPr>
                        <a:spcAft>
                          <a:spcPts val="0"/>
                        </a:spcAft>
                      </a:pPr>
                      <a:r>
                        <a:rPr lang="en-ZA" sz="1200" dirty="0">
                          <a:solidFill>
                            <a:srgbClr val="000000"/>
                          </a:solidFill>
                          <a:effectLst/>
                          <a:latin typeface="Arial" panose="020B0604020202020204" pitchFamily="34" charset="0"/>
                          <a:ea typeface="Calibri" panose="020F0502020204030204" pitchFamily="34" charset="0"/>
                        </a:rPr>
                        <a:t>Mpumalanga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a:solidFill>
                            <a:srgbClr val="000000"/>
                          </a:solidFill>
                          <a:effectLst/>
                          <a:latin typeface="Arial" panose="020B0604020202020204" pitchFamily="34" charset="0"/>
                          <a:ea typeface="Calibri" panose="020F0502020204030204" pitchFamily="34" charset="0"/>
                        </a:rPr>
                        <a:t>32,200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a:solidFill>
                            <a:srgbClr val="000000"/>
                          </a:solidFill>
                          <a:effectLst/>
                          <a:latin typeface="Arial" panose="020B0604020202020204" pitchFamily="34" charset="0"/>
                          <a:ea typeface="Calibri" panose="020F0502020204030204" pitchFamily="34" charset="0"/>
                        </a:rPr>
                        <a:t>8, 825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54">
                <a:tc>
                  <a:txBody>
                    <a:bodyPr/>
                    <a:lstStyle/>
                    <a:p>
                      <a:pPr>
                        <a:spcAft>
                          <a:spcPts val="0"/>
                        </a:spcAft>
                      </a:pPr>
                      <a:r>
                        <a:rPr lang="en-ZA" sz="1200" dirty="0">
                          <a:solidFill>
                            <a:srgbClr val="000000"/>
                          </a:solidFill>
                          <a:effectLst/>
                          <a:latin typeface="Arial" panose="020B0604020202020204" pitchFamily="34" charset="0"/>
                          <a:ea typeface="Calibri" panose="020F0502020204030204" pitchFamily="34" charset="0"/>
                        </a:rPr>
                        <a:t>KwaZulu Natal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a:solidFill>
                            <a:srgbClr val="000000"/>
                          </a:solidFill>
                          <a:effectLst/>
                          <a:latin typeface="Arial" panose="020B0604020202020204" pitchFamily="34" charset="0"/>
                          <a:ea typeface="Calibri" panose="020F0502020204030204" pitchFamily="34" charset="0"/>
                        </a:rPr>
                        <a:t>27, 339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a:solidFill>
                            <a:srgbClr val="000000"/>
                          </a:solidFill>
                          <a:effectLst/>
                          <a:latin typeface="Arial" panose="020B0604020202020204" pitchFamily="34" charset="0"/>
                          <a:ea typeface="Calibri" panose="020F0502020204030204" pitchFamily="34" charset="0"/>
                        </a:rPr>
                        <a:t>5, 256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54">
                <a:tc>
                  <a:txBody>
                    <a:bodyPr/>
                    <a:lstStyle/>
                    <a:p>
                      <a:pPr>
                        <a:spcAft>
                          <a:spcPts val="0"/>
                        </a:spcAft>
                      </a:pPr>
                      <a:r>
                        <a:rPr lang="en-ZA" sz="1200" dirty="0">
                          <a:solidFill>
                            <a:srgbClr val="000000"/>
                          </a:solidFill>
                          <a:effectLst/>
                          <a:latin typeface="Arial" panose="020B0604020202020204" pitchFamily="34" charset="0"/>
                          <a:ea typeface="Calibri" panose="020F0502020204030204" pitchFamily="34" charset="0"/>
                        </a:rPr>
                        <a:t>Eastern Cape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a:solidFill>
                            <a:srgbClr val="000000"/>
                          </a:solidFill>
                          <a:effectLst/>
                          <a:latin typeface="Arial" panose="020B0604020202020204" pitchFamily="34" charset="0"/>
                          <a:ea typeface="Calibri" panose="020F0502020204030204" pitchFamily="34" charset="0"/>
                        </a:rPr>
                        <a:t>13,117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a:solidFill>
                            <a:srgbClr val="000000"/>
                          </a:solidFill>
                          <a:effectLst/>
                          <a:latin typeface="Arial" panose="020B0604020202020204" pitchFamily="34" charset="0"/>
                          <a:ea typeface="Calibri" panose="020F0502020204030204" pitchFamily="34" charset="0"/>
                        </a:rPr>
                        <a:t>5, 586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54">
                <a:tc>
                  <a:txBody>
                    <a:bodyPr/>
                    <a:lstStyle/>
                    <a:p>
                      <a:pPr>
                        <a:spcAft>
                          <a:spcPts val="0"/>
                        </a:spcAft>
                      </a:pPr>
                      <a:r>
                        <a:rPr lang="en-ZA" sz="1200" dirty="0">
                          <a:solidFill>
                            <a:srgbClr val="000000"/>
                          </a:solidFill>
                          <a:effectLst/>
                          <a:latin typeface="Arial" panose="020B0604020202020204" pitchFamily="34" charset="0"/>
                          <a:ea typeface="Calibri" panose="020F0502020204030204" pitchFamily="34" charset="0"/>
                        </a:rPr>
                        <a:t>North West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a:solidFill>
                            <a:srgbClr val="000000"/>
                          </a:solidFill>
                          <a:effectLst/>
                          <a:latin typeface="Arial" panose="020B0604020202020204" pitchFamily="34" charset="0"/>
                          <a:ea typeface="Calibri" panose="020F0502020204030204" pitchFamily="34" charset="0"/>
                        </a:rPr>
                        <a:t>21, 990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a:solidFill>
                            <a:srgbClr val="000000"/>
                          </a:solidFill>
                          <a:effectLst/>
                          <a:latin typeface="Arial" panose="020B0604020202020204" pitchFamily="34" charset="0"/>
                          <a:ea typeface="Calibri" panose="020F0502020204030204" pitchFamily="34" charset="0"/>
                        </a:rPr>
                        <a:t>3, 529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54">
                <a:tc>
                  <a:txBody>
                    <a:bodyPr/>
                    <a:lstStyle/>
                    <a:p>
                      <a:pPr>
                        <a:spcAft>
                          <a:spcPts val="0"/>
                        </a:spcAft>
                      </a:pPr>
                      <a:r>
                        <a:rPr lang="en-ZA" sz="1200" b="1" dirty="0">
                          <a:solidFill>
                            <a:srgbClr val="000000"/>
                          </a:solidFill>
                          <a:effectLst/>
                          <a:latin typeface="Arial" panose="020B0604020202020204" pitchFamily="34" charset="0"/>
                          <a:ea typeface="Calibri" panose="020F0502020204030204" pitchFamily="34" charset="0"/>
                        </a:rPr>
                        <a:t>TOTALS </a:t>
                      </a:r>
                      <a:endParaRPr lang="en-ZA" sz="12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b="1" dirty="0">
                          <a:solidFill>
                            <a:srgbClr val="000000"/>
                          </a:solidFill>
                          <a:effectLst/>
                          <a:latin typeface="Arial" panose="020B0604020202020204" pitchFamily="34" charset="0"/>
                          <a:ea typeface="Calibri" panose="020F0502020204030204" pitchFamily="34" charset="0"/>
                        </a:rPr>
                        <a:t>244, 662 </a:t>
                      </a:r>
                      <a:endParaRPr lang="en-ZA" sz="12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b="1" dirty="0">
                          <a:solidFill>
                            <a:srgbClr val="000000"/>
                          </a:solidFill>
                          <a:effectLst/>
                          <a:latin typeface="Arial" panose="020B0604020202020204" pitchFamily="34" charset="0"/>
                          <a:ea typeface="Calibri" panose="020F0502020204030204" pitchFamily="34" charset="0"/>
                        </a:rPr>
                        <a:t>96, 429 </a:t>
                      </a:r>
                      <a:endParaRPr lang="en-ZA" sz="12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8843D58F-2DAB-1446-A47E-C34A82BC1FA1}" type="slidenum">
              <a:rPr lang="en-US" smtClean="0"/>
              <a:pPr/>
              <a:t>16</a:t>
            </a:fld>
            <a:endParaRPr lang="en-US" dirty="0"/>
          </a:p>
        </p:txBody>
      </p:sp>
      <p:sp>
        <p:nvSpPr>
          <p:cNvPr id="6" name="Rectangle 5"/>
          <p:cNvSpPr/>
          <p:nvPr/>
        </p:nvSpPr>
        <p:spPr>
          <a:xfrm>
            <a:off x="148280" y="3649381"/>
            <a:ext cx="8525701" cy="2308324"/>
          </a:xfrm>
          <a:prstGeom prst="rect">
            <a:avLst/>
          </a:prstGeom>
        </p:spPr>
        <p:txBody>
          <a:bodyPr wrap="square">
            <a:spAutoFit/>
          </a:bodyPr>
          <a:lstStyle/>
          <a:p>
            <a:pPr marL="285750" indent="-285750" algn="just">
              <a:buFont typeface="Wingdings" panose="05000000000000000000" pitchFamily="2" charset="2"/>
              <a:buChar char="q"/>
            </a:pPr>
            <a:r>
              <a:rPr lang="en-ZA" dirty="0" smtClean="0">
                <a:solidFill>
                  <a:srgbClr val="000000"/>
                </a:solidFill>
                <a:latin typeface="Arial" panose="020B0604020202020204" pitchFamily="34" charset="0"/>
              </a:rPr>
              <a:t>668</a:t>
            </a:r>
            <a:r>
              <a:rPr lang="en-ZA" dirty="0">
                <a:solidFill>
                  <a:srgbClr val="000000"/>
                </a:solidFill>
                <a:latin typeface="Arial" panose="020B0604020202020204" pitchFamily="34" charset="0"/>
              </a:rPr>
              <a:t>, 000 STBs </a:t>
            </a:r>
            <a:r>
              <a:rPr lang="en-ZA" dirty="0" smtClean="0">
                <a:solidFill>
                  <a:srgbClr val="000000"/>
                </a:solidFill>
                <a:latin typeface="Arial" panose="020B0604020202020204" pitchFamily="34" charset="0"/>
              </a:rPr>
              <a:t> </a:t>
            </a:r>
            <a:r>
              <a:rPr lang="en-ZA" dirty="0">
                <a:solidFill>
                  <a:srgbClr val="000000"/>
                </a:solidFill>
                <a:latin typeface="Arial" panose="020B0604020202020204" pitchFamily="34" charset="0"/>
              </a:rPr>
              <a:t>and 680, 000 Antennae and Satellite dishes </a:t>
            </a:r>
            <a:r>
              <a:rPr lang="en-ZA" dirty="0" smtClean="0">
                <a:solidFill>
                  <a:srgbClr val="000000"/>
                </a:solidFill>
                <a:latin typeface="Arial" panose="020B0604020202020204" pitchFamily="34" charset="0"/>
              </a:rPr>
              <a:t>were produced </a:t>
            </a:r>
            <a:r>
              <a:rPr lang="en-ZA" dirty="0">
                <a:solidFill>
                  <a:srgbClr val="000000"/>
                </a:solidFill>
                <a:latin typeface="Arial" panose="020B0604020202020204" pitchFamily="34" charset="0"/>
              </a:rPr>
              <a:t>by manufacturers and delivered to SAPO warehouses </a:t>
            </a:r>
            <a:r>
              <a:rPr lang="en-ZA" dirty="0" smtClean="0">
                <a:solidFill>
                  <a:srgbClr val="000000"/>
                </a:solidFill>
                <a:latin typeface="Arial" panose="020B0604020202020204" pitchFamily="34" charset="0"/>
              </a:rPr>
              <a:t>for </a:t>
            </a:r>
            <a:r>
              <a:rPr lang="en-ZA" dirty="0">
                <a:solidFill>
                  <a:srgbClr val="000000"/>
                </a:solidFill>
                <a:latin typeface="Arial" panose="020B0604020202020204" pitchFamily="34" charset="0"/>
              </a:rPr>
              <a:t>distribution and installations to qualifying television owning households. </a:t>
            </a:r>
            <a:endParaRPr lang="en-ZA" dirty="0" smtClean="0">
              <a:solidFill>
                <a:srgbClr val="000000"/>
              </a:solidFill>
              <a:latin typeface="Arial" panose="020B0604020202020204" pitchFamily="34" charset="0"/>
            </a:endParaRPr>
          </a:p>
          <a:p>
            <a:pPr marL="285750" indent="-285750" algn="just">
              <a:buFont typeface="Wingdings" panose="05000000000000000000" pitchFamily="2" charset="2"/>
              <a:buChar char="q"/>
            </a:pPr>
            <a:endParaRPr lang="en-ZA" dirty="0" smtClean="0">
              <a:solidFill>
                <a:srgbClr val="000000"/>
              </a:solidFill>
              <a:latin typeface="Arial" panose="020B0604020202020204" pitchFamily="34" charset="0"/>
            </a:endParaRPr>
          </a:p>
          <a:p>
            <a:pPr marL="285750" indent="-285750" algn="just">
              <a:buFont typeface="Wingdings" panose="05000000000000000000" pitchFamily="2" charset="2"/>
              <a:buChar char="q"/>
            </a:pPr>
            <a:r>
              <a:rPr lang="en-ZA" dirty="0" smtClean="0">
                <a:solidFill>
                  <a:srgbClr val="000000"/>
                </a:solidFill>
                <a:latin typeface="Arial" panose="020B0604020202020204" pitchFamily="34" charset="0"/>
              </a:rPr>
              <a:t>A partnership </a:t>
            </a:r>
            <a:r>
              <a:rPr lang="en-ZA" dirty="0">
                <a:solidFill>
                  <a:srgbClr val="000000"/>
                </a:solidFill>
                <a:latin typeface="Arial" panose="020B0604020202020204" pitchFamily="34" charset="0"/>
              </a:rPr>
              <a:t>has been established with the Department of Public Works to train 2700 installers (young people and women) </a:t>
            </a:r>
            <a:r>
              <a:rPr lang="en-ZA" dirty="0" smtClean="0">
                <a:solidFill>
                  <a:srgbClr val="000000"/>
                </a:solidFill>
                <a:latin typeface="Arial" panose="020B0604020202020204" pitchFamily="34" charset="0"/>
              </a:rPr>
              <a:t>.DPW </a:t>
            </a:r>
            <a:r>
              <a:rPr lang="en-ZA" dirty="0">
                <a:solidFill>
                  <a:srgbClr val="000000"/>
                </a:solidFill>
                <a:latin typeface="Arial" panose="020B0604020202020204" pitchFamily="34" charset="0"/>
              </a:rPr>
              <a:t>is in the process of finalising the procurement services of an accredited service provider for training.</a:t>
            </a:r>
          </a:p>
        </p:txBody>
      </p:sp>
    </p:spTree>
    <p:extLst>
      <p:ext uri="{BB962C8B-B14F-4D97-AF65-F5344CB8AC3E}">
        <p14:creationId xmlns:p14="http://schemas.microsoft.com/office/powerpoint/2010/main" xmlns="" val="33326303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5717" y="677054"/>
            <a:ext cx="8712517" cy="4466971"/>
          </a:xfrm>
          <a:prstGeom prst="rect">
            <a:avLst/>
          </a:prstGeom>
          <a:noFill/>
          <a:ln>
            <a:miter lim="800000"/>
            <a:headEnd/>
            <a:tailEnd/>
          </a:ln>
        </p:spPr>
        <p:txBody>
          <a:bodyPr vert="horz" lIns="91440" tIns="45720" rIns="91440" bIns="45720" rtlCol="0">
            <a:normAutofit/>
          </a:bodyPr>
          <a:lstStyle/>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322281431"/>
              </p:ext>
            </p:extLst>
          </p:nvPr>
        </p:nvGraphicFramePr>
        <p:xfrm>
          <a:off x="156519" y="697814"/>
          <a:ext cx="8901754" cy="6085523"/>
        </p:xfrm>
        <a:graphic>
          <a:graphicData uri="http://schemas.openxmlformats.org/drawingml/2006/table">
            <a:tbl>
              <a:tblPr firstRow="1" firstCol="1" bandRow="1"/>
              <a:tblGrid>
                <a:gridCol w="1737435"/>
                <a:gridCol w="1332301"/>
                <a:gridCol w="1486028"/>
                <a:gridCol w="2369959"/>
                <a:gridCol w="1976031"/>
              </a:tblGrid>
              <a:tr h="446016">
                <a:tc>
                  <a:txBody>
                    <a:bodyPr/>
                    <a:lstStyle/>
                    <a:p>
                      <a:pPr>
                        <a:lnSpc>
                          <a:spcPct val="107000"/>
                        </a:lnSpc>
                        <a:spcAft>
                          <a:spcPts val="0"/>
                        </a:spcAft>
                      </a:pPr>
                      <a:r>
                        <a:rPr lang="en-ZA" sz="11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Performance Indicators</a:t>
                      </a:r>
                    </a:p>
                    <a:p>
                      <a:pPr>
                        <a:lnSpc>
                          <a:spcPct val="107000"/>
                        </a:lnSpc>
                        <a:spcAft>
                          <a:spcPts val="0"/>
                        </a:spcAft>
                      </a:pPr>
                      <a:endParaRPr lang="en-ZA" sz="11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07000"/>
                        </a:lnSpc>
                        <a:spcAft>
                          <a:spcPts val="0"/>
                        </a:spcAft>
                      </a:pPr>
                      <a:r>
                        <a:rPr lang="en-ZA" sz="1100" b="1" dirty="0" smtClean="0">
                          <a:effectLst/>
                          <a:latin typeface="Arial" panose="020B0604020202020204" pitchFamily="34" charset="0"/>
                          <a:ea typeface="Calibri" panose="020F0502020204030204" pitchFamily="34" charset="0"/>
                          <a:cs typeface="Arial" panose="020B0604020202020204" pitchFamily="34" charset="0"/>
                        </a:rPr>
                        <a:t>Target for 2017/18 as per APP</a:t>
                      </a:r>
                    </a:p>
                    <a:p>
                      <a:pPr>
                        <a:lnSpc>
                          <a:spcPct val="107000"/>
                        </a:lnSpc>
                        <a:spcAft>
                          <a:spcPts val="0"/>
                        </a:spcAft>
                      </a:pP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07000"/>
                        </a:lnSpc>
                        <a:spcAft>
                          <a:spcPts val="0"/>
                        </a:spcAft>
                      </a:pPr>
                      <a:r>
                        <a:rPr lang="en-ZA" sz="1100" b="1" dirty="0" smtClean="0">
                          <a:effectLst/>
                          <a:latin typeface="Arial" panose="020B0604020202020204" pitchFamily="34" charset="0"/>
                          <a:ea typeface="Calibri" panose="020F0502020204030204" pitchFamily="34" charset="0"/>
                          <a:cs typeface="Arial" panose="020B0604020202020204" pitchFamily="34" charset="0"/>
                        </a:rPr>
                        <a:t>Target for Quarter 1</a:t>
                      </a: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07000"/>
                        </a:lnSpc>
                        <a:spcAft>
                          <a:spcPts val="0"/>
                        </a:spcAft>
                      </a:pPr>
                      <a:r>
                        <a:rPr lang="en-ZA" sz="1100" b="1" dirty="0" smtClean="0">
                          <a:effectLst/>
                          <a:latin typeface="Arial" panose="020B0604020202020204" pitchFamily="34" charset="0"/>
                          <a:ea typeface="Calibri" panose="020F0502020204030204" pitchFamily="34" charset="0"/>
                          <a:cs typeface="Arial" panose="020B0604020202020204" pitchFamily="34" charset="0"/>
                        </a:rPr>
                        <a:t>Description</a:t>
                      </a:r>
                      <a:r>
                        <a:rPr lang="en-ZA" sz="1100" b="1" baseline="0" dirty="0" smtClean="0">
                          <a:effectLst/>
                          <a:latin typeface="Arial" panose="020B0604020202020204" pitchFamily="34" charset="0"/>
                          <a:ea typeface="Calibri" panose="020F0502020204030204" pitchFamily="34" charset="0"/>
                          <a:cs typeface="Arial" panose="020B0604020202020204" pitchFamily="34" charset="0"/>
                        </a:rPr>
                        <a:t> of Actual Achievement</a:t>
                      </a: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07000"/>
                        </a:lnSpc>
                        <a:spcAft>
                          <a:spcPts val="0"/>
                        </a:spcAft>
                      </a:pPr>
                      <a:r>
                        <a:rPr lang="en-ZA" sz="1100" b="1" dirty="0" smtClean="0">
                          <a:effectLst/>
                          <a:latin typeface="Arial" panose="020B0604020202020204" pitchFamily="34" charset="0"/>
                          <a:ea typeface="Calibri" panose="020F0502020204030204" pitchFamily="34" charset="0"/>
                          <a:cs typeface="Arial" panose="020B0604020202020204" pitchFamily="34" charset="0"/>
                        </a:rPr>
                        <a:t>Reason for variance and Planned 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693236">
                <a:tc>
                  <a:txBody>
                    <a:bodyPr/>
                    <a:lstStyle/>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Number of position papers tabled at multilateral  engagements</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Two position papers tabled at multilateral engagements on WIPO and WRC-19</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One position paper on  WIPO Broadcasting Treaty</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The department attended the WIPO 34th Session of the SCCR held on the 1st to 5th May 2017 in Geneva Switzerland and the report on the deliberations was compiled.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None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371762">
                <a:tc>
                  <a:txBody>
                    <a:bodyPr/>
                    <a:lstStyle/>
                    <a:p>
                      <a:pPr algn="l" fontAlgn="t"/>
                      <a:r>
                        <a:rPr lang="en-ZA" sz="1600" kern="1200" dirty="0" smtClean="0">
                          <a:solidFill>
                            <a:schemeClr val="tx1"/>
                          </a:solidFill>
                          <a:effectLst/>
                          <a:latin typeface="Arial" panose="020B0604020202020204" pitchFamily="34" charset="0"/>
                          <a:ea typeface="+mn-ea"/>
                          <a:cs typeface="Arial" panose="020B0604020202020204" pitchFamily="34" charset="0"/>
                        </a:rPr>
                        <a:t>Number of Stakeholder engagements  coordinated</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10 Stakeholder engagements  coordinated</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Two Stakeholder engagements were coordinated during the quarter under review: </a:t>
                      </a:r>
                    </a:p>
                    <a:p>
                      <a:pPr algn="just" fontAlgn="t"/>
                      <a:endParaRPr lang="en-ZA" sz="1600" b="0" i="0" u="none" strike="noStrike" dirty="0" smtClean="0">
                        <a:solidFill>
                          <a:srgbClr val="000000"/>
                        </a:solidFill>
                        <a:effectLst/>
                        <a:latin typeface="Arial" panose="020B0604020202020204" pitchFamily="34" charset="0"/>
                        <a:cs typeface="Arial" panose="020B0604020202020204" pitchFamily="34" charset="0"/>
                      </a:endParaRPr>
                    </a:p>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(1). Inter-Departmental Meeting in preparation for WIPO’s 34th Session of the SCCR.</a:t>
                      </a:r>
                    </a:p>
                    <a:p>
                      <a:pPr algn="just" fontAlgn="t"/>
                      <a:endParaRPr lang="en-ZA" sz="1600" b="0" i="0" u="none" strike="noStrike" dirty="0" smtClean="0">
                        <a:solidFill>
                          <a:srgbClr val="000000"/>
                        </a:solidFill>
                        <a:effectLst/>
                        <a:latin typeface="Arial" panose="020B0604020202020204" pitchFamily="34" charset="0"/>
                        <a:cs typeface="Arial" panose="020B0604020202020204" pitchFamily="34" charset="0"/>
                      </a:endParaRPr>
                    </a:p>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(2). Brics inter-departmental meeting.</a:t>
                      </a:r>
                    </a:p>
                    <a:p>
                      <a:pPr algn="just" fontAlgn="t"/>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None</a:t>
                      </a:r>
                    </a:p>
                    <a:p>
                      <a:pPr algn="just" fontAlgn="t"/>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
        <p:nvSpPr>
          <p:cNvPr id="7" name="Title 5"/>
          <p:cNvSpPr txBox="1">
            <a:spLocks/>
          </p:cNvSpPr>
          <p:nvPr/>
        </p:nvSpPr>
        <p:spPr>
          <a:xfrm>
            <a:off x="156519" y="0"/>
            <a:ext cx="8901754" cy="677053"/>
          </a:xfrm>
          <a:prstGeom prst="rect">
            <a:avLst/>
          </a:prstGeom>
        </p:spPr>
        <p:style>
          <a:lnRef idx="0">
            <a:scrgbClr r="0" g="0" b="0"/>
          </a:lnRef>
          <a:fillRef idx="1003">
            <a:schemeClr val="lt2"/>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smtClean="0">
                <a:solidFill>
                  <a:schemeClr val="tx2">
                    <a:lumMod val="40000"/>
                    <a:lumOff val="60000"/>
                  </a:schemeClr>
                </a:solidFill>
                <a:cs typeface="Arial" panose="020B0604020202020204" pitchFamily="34" charset="0"/>
              </a:rPr>
              <a:t/>
            </a:r>
            <a:br>
              <a:rPr lang="en-ZA" sz="2800" b="1" dirty="0" smtClean="0">
                <a:solidFill>
                  <a:schemeClr val="tx2">
                    <a:lumMod val="40000"/>
                    <a:lumOff val="60000"/>
                  </a:schemeClr>
                </a:solidFill>
                <a:cs typeface="Arial" panose="020B0604020202020204" pitchFamily="34" charset="0"/>
              </a:rPr>
            </a:br>
            <a:endParaRPr lang="en-ZA" sz="2800" b="1" dirty="0" smtClean="0">
              <a:solidFill>
                <a:schemeClr val="tx2">
                  <a:lumMod val="40000"/>
                  <a:lumOff val="60000"/>
                </a:schemeClr>
              </a:solidFill>
              <a:cs typeface="Arial" panose="020B0604020202020204" pitchFamily="34" charset="0"/>
            </a:endParaRPr>
          </a:p>
          <a:p>
            <a:pPr algn="l"/>
            <a:r>
              <a:rPr lang="en-ZA" sz="2800" b="1" dirty="0" smtClean="0">
                <a:solidFill>
                  <a:schemeClr val="accent6"/>
                </a:solidFill>
                <a:cs typeface="Arial" panose="020B0604020202020204" pitchFamily="34" charset="0"/>
              </a:rPr>
              <a:t>PROGRAMME 3: INDUSTRY AND CAPACITY DEVELOPMENT [2]</a:t>
            </a:r>
            <a:r>
              <a:rPr lang="en-ZA" sz="2800" b="1" dirty="0" smtClean="0">
                <a:cs typeface="Arial" panose="020B0604020202020204" pitchFamily="34" charset="0"/>
              </a:rPr>
              <a:t/>
            </a:r>
            <a:br>
              <a:rPr lang="en-ZA" sz="2800" b="1" dirty="0" smtClean="0">
                <a:cs typeface="Arial" panose="020B0604020202020204" pitchFamily="34" charset="0"/>
              </a:rPr>
            </a:br>
            <a:r>
              <a:rPr lang="en-ZA" sz="2800" b="1" dirty="0" smtClean="0">
                <a:cs typeface="Arial" panose="020B0604020202020204" pitchFamily="34" charset="0"/>
              </a:rPr>
              <a:t/>
            </a:r>
            <a:br>
              <a:rPr lang="en-ZA" sz="2800" b="1" dirty="0" smtClean="0">
                <a:cs typeface="Arial" panose="020B0604020202020204" pitchFamily="34" charset="0"/>
              </a:rPr>
            </a:br>
            <a:endParaRPr lang="en-ZA" sz="2800" b="1" dirty="0">
              <a:cs typeface="Arial" panose="020B0604020202020204" pitchFamily="34" charset="0"/>
            </a:endParaRPr>
          </a:p>
        </p:txBody>
      </p:sp>
      <p:sp>
        <p:nvSpPr>
          <p:cNvPr id="5" name="Slide Number Placeholder 4"/>
          <p:cNvSpPr>
            <a:spLocks noGrp="1"/>
          </p:cNvSpPr>
          <p:nvPr>
            <p:ph type="sldNum" sz="quarter" idx="12"/>
          </p:nvPr>
        </p:nvSpPr>
        <p:spPr/>
        <p:txBody>
          <a:bodyPr/>
          <a:lstStyle/>
          <a:p>
            <a:fld id="{8843D58F-2DAB-1446-A47E-C34A82BC1FA1}" type="slidenum">
              <a:rPr lang="en-US" sz="1000" smtClean="0">
                <a:latin typeface="Arial" panose="020B0604020202020204" pitchFamily="34" charset="0"/>
                <a:cs typeface="Arial" panose="020B0604020202020204" pitchFamily="34" charset="0"/>
              </a:rPr>
              <a:pPr/>
              <a:t>17</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3893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811" y="892320"/>
            <a:ext cx="8229600" cy="5466977"/>
          </a:xfrm>
          <a:solidFill>
            <a:schemeClr val="accent3">
              <a:lumMod val="20000"/>
              <a:lumOff val="80000"/>
            </a:schemeClr>
          </a:solidFill>
        </p:spPr>
        <p:txBody>
          <a:bodyPr>
            <a:normAutofit fontScale="25000" lnSpcReduction="20000"/>
          </a:bodyPr>
          <a:lstStyle/>
          <a:p>
            <a:pPr algn="just">
              <a:buFont typeface="Wingdings" panose="05000000000000000000" pitchFamily="2" charset="2"/>
              <a:buChar char="q"/>
            </a:pPr>
            <a:r>
              <a:rPr lang="en-ZA" sz="5600" dirty="0" smtClean="0">
                <a:latin typeface="+mj-lt"/>
                <a:cs typeface="Arial" panose="020B0604020202020204" pitchFamily="34" charset="0"/>
              </a:rPr>
              <a:t>The 34</a:t>
            </a:r>
            <a:r>
              <a:rPr lang="en-ZA" sz="5600" baseline="30000" dirty="0" smtClean="0">
                <a:latin typeface="+mj-lt"/>
                <a:cs typeface="Arial" panose="020B0604020202020204" pitchFamily="34" charset="0"/>
              </a:rPr>
              <a:t>th</a:t>
            </a:r>
            <a:r>
              <a:rPr lang="en-ZA" sz="5600" dirty="0" smtClean="0">
                <a:latin typeface="+mj-lt"/>
                <a:cs typeface="Arial" panose="020B0604020202020204" pitchFamily="34" charset="0"/>
              </a:rPr>
              <a:t> Session </a:t>
            </a:r>
            <a:r>
              <a:rPr lang="en-ZA" sz="5600" dirty="0">
                <a:latin typeface="+mj-lt"/>
                <a:cs typeface="Arial" panose="020B0604020202020204" pitchFamily="34" charset="0"/>
              </a:rPr>
              <a:t>of the Standing Committee on Copyright and Related Rights (SCCR) of the World Intellectual Property Organisation (WIPO) </a:t>
            </a:r>
            <a:r>
              <a:rPr lang="en-ZA" sz="5600" dirty="0" smtClean="0">
                <a:latin typeface="+mj-lt"/>
                <a:cs typeface="Arial" panose="020B0604020202020204" pitchFamily="34" charset="0"/>
              </a:rPr>
              <a:t>conference continued </a:t>
            </a:r>
            <a:r>
              <a:rPr lang="en-ZA" sz="5600" dirty="0">
                <a:latin typeface="+mj-lt"/>
                <a:cs typeface="Arial" panose="020B0604020202020204" pitchFamily="34" charset="0"/>
              </a:rPr>
              <a:t>the discussions on the following issues: </a:t>
            </a:r>
            <a:r>
              <a:rPr lang="en-ZA" sz="5600" u="sng" dirty="0">
                <a:latin typeface="+mj-lt"/>
                <a:cs typeface="Arial" panose="020B0604020202020204" pitchFamily="34" charset="0"/>
              </a:rPr>
              <a:t>the Broadcasting </a:t>
            </a:r>
            <a:r>
              <a:rPr lang="en-ZA" sz="5600" u="sng" dirty="0" smtClean="0">
                <a:latin typeface="+mj-lt"/>
                <a:cs typeface="Arial" panose="020B0604020202020204" pitchFamily="34" charset="0"/>
              </a:rPr>
              <a:t>Treaty – protection of Broadcasting Organisation</a:t>
            </a:r>
            <a:r>
              <a:rPr lang="en-ZA" sz="5600" dirty="0" smtClean="0">
                <a:latin typeface="+mj-lt"/>
                <a:cs typeface="Arial" panose="020B0604020202020204" pitchFamily="34" charset="0"/>
              </a:rPr>
              <a:t>, </a:t>
            </a:r>
            <a:r>
              <a:rPr lang="en-ZA" sz="5600" u="sng" dirty="0">
                <a:latin typeface="+mj-lt"/>
                <a:cs typeface="Arial" panose="020B0604020202020204" pitchFamily="34" charset="0"/>
              </a:rPr>
              <a:t>Exceptions and Limitations for Libraries and </a:t>
            </a:r>
            <a:r>
              <a:rPr lang="en-ZA" sz="5600" u="sng" dirty="0" smtClean="0">
                <a:latin typeface="+mj-lt"/>
                <a:cs typeface="Arial" panose="020B0604020202020204" pitchFamily="34" charset="0"/>
              </a:rPr>
              <a:t>Archives, Expectation </a:t>
            </a:r>
            <a:r>
              <a:rPr lang="en-ZA" sz="5600" u="sng" dirty="0">
                <a:latin typeface="+mj-lt"/>
                <a:cs typeface="Arial" panose="020B0604020202020204" pitchFamily="34" charset="0"/>
              </a:rPr>
              <a:t>and Limitations for Educational and Research Institutions and persons with other Disabilities.</a:t>
            </a:r>
            <a:endParaRPr lang="en-ZA" sz="5600" dirty="0" smtClean="0">
              <a:latin typeface="+mj-lt"/>
              <a:cs typeface="Arial" panose="020B0604020202020204" pitchFamily="34" charset="0"/>
            </a:endParaRPr>
          </a:p>
          <a:p>
            <a:pPr marL="0" indent="0">
              <a:buNone/>
            </a:pPr>
            <a:endParaRPr lang="en-ZA" sz="5600" dirty="0" smtClean="0">
              <a:latin typeface="+mj-lt"/>
              <a:cs typeface="Arial" panose="020B0604020202020204" pitchFamily="34" charset="0"/>
            </a:endParaRPr>
          </a:p>
          <a:p>
            <a:r>
              <a:rPr lang="en-ZA" sz="5600" u="sng" dirty="0">
                <a:latin typeface="+mj-lt"/>
                <a:cs typeface="Arial" panose="020B0604020202020204" pitchFamily="34" charset="0"/>
              </a:rPr>
              <a:t>Protection of Broadcasting Organizations</a:t>
            </a:r>
            <a:endParaRPr lang="en-ZA" sz="5600" dirty="0">
              <a:latin typeface="+mj-lt"/>
              <a:cs typeface="Arial" panose="020B0604020202020204" pitchFamily="34" charset="0"/>
            </a:endParaRPr>
          </a:p>
          <a:p>
            <a:pPr lvl="1" algn="just"/>
            <a:r>
              <a:rPr lang="en-ZA" sz="5600" dirty="0" smtClean="0">
                <a:latin typeface="+mj-lt"/>
                <a:cs typeface="Arial" panose="020B0604020202020204" pitchFamily="34" charset="0"/>
              </a:rPr>
              <a:t>The </a:t>
            </a:r>
            <a:r>
              <a:rPr lang="en-ZA" sz="5600" dirty="0">
                <a:latin typeface="+mj-lt"/>
                <a:cs typeface="Arial" panose="020B0604020202020204" pitchFamily="34" charset="0"/>
              </a:rPr>
              <a:t>SCCR pursued discussions on the protection of broadcasting and cablecasting </a:t>
            </a:r>
            <a:r>
              <a:rPr lang="en-ZA" sz="5600" dirty="0" smtClean="0">
                <a:latin typeface="+mj-lt"/>
                <a:cs typeface="Arial" panose="020B0604020202020204" pitchFamily="34" charset="0"/>
              </a:rPr>
              <a:t>organizations in </a:t>
            </a:r>
            <a:r>
              <a:rPr lang="en-ZA" sz="5600" dirty="0">
                <a:latin typeface="+mj-lt"/>
                <a:cs typeface="Arial" panose="020B0604020202020204" pitchFamily="34" charset="0"/>
              </a:rPr>
              <a:t>the tradition sense. There seemed to be an understanding to limit the text of the draft Broadcasting Treaty to </a:t>
            </a:r>
            <a:r>
              <a:rPr lang="en-ZA" sz="5600" dirty="0" smtClean="0">
                <a:latin typeface="+mj-lt"/>
                <a:cs typeface="Arial" panose="020B0604020202020204" pitchFamily="34" charset="0"/>
              </a:rPr>
              <a:t>be </a:t>
            </a:r>
            <a:r>
              <a:rPr lang="en-ZA" sz="5600" dirty="0">
                <a:latin typeface="+mj-lt"/>
                <a:cs typeface="Arial" panose="020B0604020202020204" pitchFamily="34" charset="0"/>
              </a:rPr>
              <a:t>signal-based and focus on broadcasting organizations in the traditional sense, with the appreciation that this includes broadcast in any technology platform, to render the treaty technologically relevant</a:t>
            </a:r>
            <a:r>
              <a:rPr lang="en-ZA" sz="5600" dirty="0" smtClean="0">
                <a:latin typeface="+mj-lt"/>
                <a:cs typeface="Arial" panose="020B0604020202020204" pitchFamily="34" charset="0"/>
              </a:rPr>
              <a:t>. It was further agreed </a:t>
            </a:r>
            <a:r>
              <a:rPr lang="en-ZA" sz="5600" dirty="0">
                <a:latin typeface="+mj-lt"/>
                <a:cs typeface="Arial" panose="020B0604020202020204" pitchFamily="34" charset="0"/>
              </a:rPr>
              <a:t>that </a:t>
            </a:r>
            <a:r>
              <a:rPr lang="en-ZA" sz="5600" dirty="0" smtClean="0">
                <a:latin typeface="+mj-lt"/>
                <a:cs typeface="Arial" panose="020B0604020202020204" pitchFamily="34" charset="0"/>
              </a:rPr>
              <a:t>the definition for Broadcasting, should </a:t>
            </a:r>
            <a:r>
              <a:rPr lang="en-ZA" sz="5600" dirty="0">
                <a:latin typeface="+mj-lt"/>
                <a:cs typeface="Arial" panose="020B0604020202020204" pitchFamily="34" charset="0"/>
              </a:rPr>
              <a:t>take into account </a:t>
            </a:r>
            <a:r>
              <a:rPr lang="en-ZA" sz="5600" dirty="0" smtClean="0">
                <a:latin typeface="+mj-lt"/>
                <a:cs typeface="Arial" panose="020B0604020202020204" pitchFamily="34" charset="0"/>
              </a:rPr>
              <a:t>the 21st </a:t>
            </a:r>
            <a:r>
              <a:rPr lang="en-ZA" sz="5600" dirty="0">
                <a:latin typeface="+mj-lt"/>
                <a:cs typeface="Arial" panose="020B0604020202020204" pitchFamily="34" charset="0"/>
              </a:rPr>
              <a:t>technological developments and existing definitions in current international treaties.</a:t>
            </a:r>
          </a:p>
          <a:p>
            <a:pPr marL="0" indent="0">
              <a:buNone/>
            </a:pPr>
            <a:endParaRPr lang="en-ZA" sz="5600" dirty="0" smtClean="0">
              <a:latin typeface="+mj-lt"/>
              <a:cs typeface="Arial" panose="020B0604020202020204" pitchFamily="34" charset="0"/>
            </a:endParaRPr>
          </a:p>
          <a:p>
            <a:pPr>
              <a:buFont typeface="Wingdings" panose="05000000000000000000" pitchFamily="2" charset="2"/>
              <a:buChar char="q"/>
            </a:pPr>
            <a:r>
              <a:rPr lang="en-GB" sz="5600" dirty="0">
                <a:latin typeface="+mj-lt"/>
                <a:cs typeface="Arial" panose="020B0604020202020204" pitchFamily="34" charset="0"/>
              </a:rPr>
              <a:t>The </a:t>
            </a:r>
            <a:r>
              <a:rPr lang="en-GB" sz="5600" b="1" dirty="0">
                <a:latin typeface="+mj-lt"/>
                <a:cs typeface="Arial" panose="020B0604020202020204" pitchFamily="34" charset="0"/>
              </a:rPr>
              <a:t>BRICS Inter-Departmental </a:t>
            </a:r>
            <a:r>
              <a:rPr lang="en-GB" sz="5600" b="1" dirty="0" smtClean="0">
                <a:latin typeface="+mj-lt"/>
                <a:cs typeface="Arial" panose="020B0604020202020204" pitchFamily="34" charset="0"/>
              </a:rPr>
              <a:t>meeting </a:t>
            </a:r>
            <a:r>
              <a:rPr lang="en-GB" sz="5600" dirty="0">
                <a:latin typeface="+mj-lt"/>
                <a:cs typeface="Arial" panose="020B0604020202020204" pitchFamily="34" charset="0"/>
              </a:rPr>
              <a:t>discussed the </a:t>
            </a:r>
            <a:r>
              <a:rPr lang="en-GB" sz="5600" dirty="0" smtClean="0">
                <a:latin typeface="+mj-lt"/>
                <a:cs typeface="Arial" panose="020B0604020202020204" pitchFamily="34" charset="0"/>
              </a:rPr>
              <a:t>overview </a:t>
            </a:r>
            <a:r>
              <a:rPr lang="en-GB" sz="5600" dirty="0">
                <a:latin typeface="+mj-lt"/>
                <a:cs typeface="Arial" panose="020B0604020202020204" pitchFamily="34" charset="0"/>
              </a:rPr>
              <a:t>of Chinese </a:t>
            </a:r>
            <a:r>
              <a:rPr lang="en-GB" sz="5600" dirty="0" smtClean="0">
                <a:latin typeface="+mj-lt"/>
                <a:cs typeface="Arial" panose="020B0604020202020204" pitchFamily="34" charset="0"/>
              </a:rPr>
              <a:t>Chairship, the </a:t>
            </a:r>
            <a:r>
              <a:rPr lang="en-GB" sz="5600" dirty="0">
                <a:latin typeface="+mj-lt"/>
                <a:cs typeface="Arial" panose="020B0604020202020204" pitchFamily="34" charset="0"/>
              </a:rPr>
              <a:t>p</a:t>
            </a:r>
            <a:r>
              <a:rPr lang="en-GB" sz="5600" dirty="0" smtClean="0">
                <a:latin typeface="+mj-lt"/>
                <a:cs typeface="Arial" panose="020B0604020202020204" pitchFamily="34" charset="0"/>
              </a:rPr>
              <a:t>lanning </a:t>
            </a:r>
            <a:r>
              <a:rPr lang="en-GB" sz="5600" dirty="0">
                <a:latin typeface="+mj-lt"/>
                <a:cs typeface="Arial" panose="020B0604020202020204" pitchFamily="34" charset="0"/>
              </a:rPr>
              <a:t>for South Africa’s BRICS Chairship and Hosting of the 10</a:t>
            </a:r>
            <a:r>
              <a:rPr lang="en-GB" sz="5600" baseline="30000" dirty="0">
                <a:latin typeface="+mj-lt"/>
                <a:cs typeface="Arial" panose="020B0604020202020204" pitchFamily="34" charset="0"/>
              </a:rPr>
              <a:t>th</a:t>
            </a:r>
            <a:r>
              <a:rPr lang="en-GB" sz="5600" dirty="0">
                <a:latin typeface="+mj-lt"/>
                <a:cs typeface="Arial" panose="020B0604020202020204" pitchFamily="34" charset="0"/>
              </a:rPr>
              <a:t> BRICS </a:t>
            </a:r>
            <a:r>
              <a:rPr lang="en-GB" sz="5600" dirty="0" smtClean="0">
                <a:latin typeface="+mj-lt"/>
                <a:cs typeface="Arial" panose="020B0604020202020204" pitchFamily="34" charset="0"/>
              </a:rPr>
              <a:t>Summit . </a:t>
            </a:r>
          </a:p>
          <a:p>
            <a:pPr marL="0" indent="0">
              <a:buNone/>
            </a:pPr>
            <a:endParaRPr lang="en-GB" sz="5600" dirty="0" smtClean="0">
              <a:latin typeface="+mj-lt"/>
              <a:cs typeface="Arial" panose="020B0604020202020204" pitchFamily="34" charset="0"/>
            </a:endParaRPr>
          </a:p>
          <a:p>
            <a:pPr algn="just">
              <a:buFont typeface="Wingdings" panose="05000000000000000000" pitchFamily="2" charset="2"/>
              <a:buChar char="§"/>
            </a:pPr>
            <a:r>
              <a:rPr lang="en-ZA" sz="5600" dirty="0">
                <a:latin typeface="+mj-lt"/>
                <a:cs typeface="Arial" panose="020B0604020202020204" pitchFamily="34" charset="0"/>
              </a:rPr>
              <a:t>The Inter Ministerial Committee (IMC) was requested to ensure optimal synergy between the successive Chinese and South African BRICS chairships.  In keeping with the directive to create synergy and establish continuity in BRICS, we should therefore also seek to build further on the Chinese proposals during our chairships in 2018</a:t>
            </a:r>
            <a:r>
              <a:rPr lang="en-ZA" sz="5600" dirty="0" smtClean="0">
                <a:latin typeface="+mj-lt"/>
                <a:cs typeface="Arial" panose="020B0604020202020204" pitchFamily="34" charset="0"/>
              </a:rPr>
              <a:t>.</a:t>
            </a:r>
          </a:p>
          <a:p>
            <a:pPr algn="just">
              <a:buFont typeface="Wingdings" panose="05000000000000000000" pitchFamily="2" charset="2"/>
              <a:buChar char="§"/>
            </a:pPr>
            <a:endParaRPr lang="en-ZA" sz="5600" dirty="0" smtClean="0">
              <a:latin typeface="+mj-lt"/>
              <a:cs typeface="Arial" panose="020B0604020202020204" pitchFamily="34" charset="0"/>
            </a:endParaRPr>
          </a:p>
          <a:p>
            <a:pPr algn="just">
              <a:buFont typeface="Wingdings" panose="05000000000000000000" pitchFamily="2" charset="2"/>
              <a:buChar char="§"/>
            </a:pPr>
            <a:r>
              <a:rPr lang="en-ZA" sz="5600" dirty="0" smtClean="0">
                <a:latin typeface="+mj-lt"/>
                <a:cs typeface="Arial" panose="020B0604020202020204" pitchFamily="34" charset="0"/>
              </a:rPr>
              <a:t>The </a:t>
            </a:r>
            <a:r>
              <a:rPr lang="en-ZA" sz="5600" dirty="0">
                <a:latin typeface="+mj-lt"/>
                <a:cs typeface="Arial" panose="020B0604020202020204" pitchFamily="34" charset="0"/>
              </a:rPr>
              <a:t>IMC also discussed the preparation for the review of the BRICS Strategy (adopted by Cabinet in September 2012) which will be submitted to Cabinet prior to the UNGA meeting in September 2017, together with proposals for hosting the 10th BRICS Summit in 2018. </a:t>
            </a:r>
            <a:endParaRPr lang="en-ZA" sz="5600" dirty="0" smtClean="0">
              <a:latin typeface="+mj-lt"/>
              <a:cs typeface="Arial" panose="020B0604020202020204" pitchFamily="34" charset="0"/>
            </a:endParaRPr>
          </a:p>
          <a:p>
            <a:pPr algn="just">
              <a:buFont typeface="Wingdings" panose="05000000000000000000" pitchFamily="2" charset="2"/>
              <a:buChar char="§"/>
            </a:pPr>
            <a:endParaRPr lang="en-ZA" sz="5600" dirty="0" smtClean="0">
              <a:latin typeface="+mj-lt"/>
              <a:cs typeface="Arial" panose="020B0604020202020204" pitchFamily="34" charset="0"/>
            </a:endParaRPr>
          </a:p>
          <a:p>
            <a:pPr algn="just">
              <a:buFont typeface="Wingdings" panose="05000000000000000000" pitchFamily="2" charset="2"/>
              <a:buChar char="§"/>
            </a:pPr>
            <a:r>
              <a:rPr lang="en-ZA" sz="5600" dirty="0" smtClean="0">
                <a:latin typeface="+mj-lt"/>
                <a:cs typeface="Arial" panose="020B0604020202020204" pitchFamily="34" charset="0"/>
              </a:rPr>
              <a:t>The </a:t>
            </a:r>
            <a:r>
              <a:rPr lang="en-ZA" sz="5600" dirty="0">
                <a:latin typeface="+mj-lt"/>
                <a:cs typeface="Arial" panose="020B0604020202020204" pitchFamily="34" charset="0"/>
              </a:rPr>
              <a:t>support and commitment to ensuring that the President presides over a successful chairship as well as the 10</a:t>
            </a:r>
            <a:r>
              <a:rPr lang="en-ZA" sz="5600" baseline="30000" dirty="0">
                <a:latin typeface="+mj-lt"/>
                <a:cs typeface="Arial" panose="020B0604020202020204" pitchFamily="34" charset="0"/>
              </a:rPr>
              <a:t>th</a:t>
            </a:r>
            <a:r>
              <a:rPr lang="en-ZA" sz="5600" dirty="0">
                <a:latin typeface="+mj-lt"/>
                <a:cs typeface="Arial" panose="020B0604020202020204" pitchFamily="34" charset="0"/>
              </a:rPr>
              <a:t> BRICS Summit in 2018, </a:t>
            </a:r>
            <a:r>
              <a:rPr lang="en-ZA" sz="5600" dirty="0" smtClean="0">
                <a:latin typeface="+mj-lt"/>
                <a:cs typeface="Arial" panose="020B0604020202020204" pitchFamily="34" charset="0"/>
              </a:rPr>
              <a:t>is highly </a:t>
            </a:r>
            <a:r>
              <a:rPr lang="en-ZA" sz="5600" dirty="0">
                <a:latin typeface="+mj-lt"/>
                <a:cs typeface="Arial" panose="020B0604020202020204" pitchFamily="34" charset="0"/>
              </a:rPr>
              <a:t>valued.</a:t>
            </a:r>
          </a:p>
          <a:p>
            <a:pPr>
              <a:buFont typeface="Wingdings" panose="05000000000000000000" pitchFamily="2" charset="2"/>
              <a:buChar char="q"/>
            </a:pPr>
            <a:endParaRPr lang="en-GB" dirty="0" smtClean="0">
              <a:latin typeface="+mj-lt"/>
              <a:cs typeface="Arial" panose="020B0604020202020204" pitchFamily="34" charset="0"/>
            </a:endParaRPr>
          </a:p>
          <a:p>
            <a:pPr marL="0" indent="0">
              <a:buNone/>
            </a:pPr>
            <a:endParaRPr lang="en-ZA" dirty="0">
              <a:latin typeface="+mj-lt"/>
            </a:endParaRPr>
          </a:p>
          <a:p>
            <a:pPr marL="0" indent="0">
              <a:buNone/>
            </a:pPr>
            <a:endParaRPr lang="en-ZA" dirty="0">
              <a:latin typeface="+mj-lt"/>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18</a:t>
            </a:fld>
            <a:endParaRPr lang="en-US" dirty="0"/>
          </a:p>
        </p:txBody>
      </p:sp>
      <p:sp>
        <p:nvSpPr>
          <p:cNvPr id="6" name="Title 1"/>
          <p:cNvSpPr txBox="1">
            <a:spLocks/>
          </p:cNvSpPr>
          <p:nvPr/>
        </p:nvSpPr>
        <p:spPr>
          <a:xfrm>
            <a:off x="222422" y="67747"/>
            <a:ext cx="8464378" cy="706610"/>
          </a:xfrm>
          <a:prstGeom prst="rect">
            <a:avLst/>
          </a:prstGeom>
        </p:spPr>
        <p:style>
          <a:lnRef idx="0">
            <a:scrgbClr r="0" g="0" b="0"/>
          </a:lnRef>
          <a:fillRef idx="1003">
            <a:schemeClr val="lt2"/>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a:endParaRPr lang="en-ZA" sz="2800" b="1" dirty="0" smtClean="0">
              <a:solidFill>
                <a:schemeClr val="accent6"/>
              </a:solidFill>
              <a:latin typeface="Arial" panose="020B0604020202020204" pitchFamily="34" charset="0"/>
              <a:cs typeface="Arial" panose="020B0604020202020204" pitchFamily="34" charset="0"/>
            </a:endParaRPr>
          </a:p>
          <a:p>
            <a:pPr algn="l"/>
            <a:r>
              <a:rPr lang="en-ZA" sz="2800" b="1" dirty="0">
                <a:solidFill>
                  <a:schemeClr val="accent6"/>
                </a:solidFill>
                <a:latin typeface="Arial" panose="020B0604020202020204" pitchFamily="34" charset="0"/>
                <a:cs typeface="Arial" panose="020B0604020202020204" pitchFamily="34" charset="0"/>
              </a:rPr>
              <a:t>INTERNATIONAL AND STAKEHOLDER RELATIIONS – key </a:t>
            </a:r>
            <a:r>
              <a:rPr lang="en-ZA" sz="2800" b="1" dirty="0" smtClean="0">
                <a:solidFill>
                  <a:schemeClr val="accent6"/>
                </a:solidFill>
                <a:latin typeface="Arial" panose="020B0604020202020204" pitchFamily="34" charset="0"/>
                <a:cs typeface="Arial" panose="020B0604020202020204" pitchFamily="34" charset="0"/>
              </a:rPr>
              <a:t>milestones</a:t>
            </a:r>
            <a:r>
              <a:rPr lang="en-ZA" sz="2800" b="1" dirty="0" smtClean="0"/>
              <a:t/>
            </a:r>
            <a:br>
              <a:rPr lang="en-ZA" sz="2800" b="1" dirty="0" smtClean="0"/>
            </a:br>
            <a:endParaRPr lang="en-ZA" sz="2800" dirty="0"/>
          </a:p>
        </p:txBody>
      </p:sp>
    </p:spTree>
    <p:extLst>
      <p:ext uri="{BB962C8B-B14F-4D97-AF65-F5344CB8AC3E}">
        <p14:creationId xmlns:p14="http://schemas.microsoft.com/office/powerpoint/2010/main" xmlns="" val="2121903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435" y="930875"/>
            <a:ext cx="8572861" cy="3064475"/>
          </a:xfrm>
        </p:spPr>
        <p:txBody>
          <a:bodyPr>
            <a:normAutofit/>
          </a:bodyPr>
          <a:lstStyle/>
          <a:p>
            <a:pPr lvl="1" algn="ctr" defTabSz="457200"/>
            <a:r>
              <a:rPr lang="en-ZA" sz="2200" b="1" dirty="0" smtClean="0">
                <a:solidFill>
                  <a:schemeClr val="accent6">
                    <a:lumMod val="75000"/>
                  </a:schemeClr>
                </a:solidFill>
              </a:rPr>
              <a:t/>
            </a:r>
            <a:br>
              <a:rPr lang="en-ZA" sz="2200" b="1" dirty="0" smtClean="0">
                <a:solidFill>
                  <a:schemeClr val="accent6">
                    <a:lumMod val="75000"/>
                  </a:schemeClr>
                </a:solidFill>
              </a:rPr>
            </a:br>
            <a:r>
              <a:rPr lang="en-ZA" sz="2200" b="1" dirty="0" smtClean="0">
                <a:solidFill>
                  <a:schemeClr val="accent6">
                    <a:lumMod val="75000"/>
                  </a:schemeClr>
                </a:solidFill>
              </a:rPr>
              <a:t/>
            </a:r>
            <a:br>
              <a:rPr lang="en-ZA" sz="2200" b="1" dirty="0" smtClean="0">
                <a:solidFill>
                  <a:schemeClr val="accent6">
                    <a:lumMod val="75000"/>
                  </a:schemeClr>
                </a:solidFill>
              </a:rPr>
            </a:br>
            <a:r>
              <a:rPr lang="en-ZA" sz="2800" b="1" dirty="0" smtClean="0">
                <a:solidFill>
                  <a:schemeClr val="accent6">
                    <a:lumMod val="75000"/>
                  </a:schemeClr>
                </a:solidFill>
              </a:rPr>
              <a:t/>
            </a:r>
            <a:br>
              <a:rPr lang="en-ZA" sz="2800" b="1" dirty="0" smtClean="0">
                <a:solidFill>
                  <a:schemeClr val="accent6">
                    <a:lumMod val="75000"/>
                  </a:schemeClr>
                </a:solidFill>
              </a:rPr>
            </a:br>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19</a:t>
            </a:fld>
            <a:endParaRPr lang="en-US" dirty="0"/>
          </a:p>
        </p:txBody>
      </p:sp>
      <p:sp>
        <p:nvSpPr>
          <p:cNvPr id="5" name="Rectangle 4"/>
          <p:cNvSpPr/>
          <p:nvPr/>
        </p:nvSpPr>
        <p:spPr>
          <a:xfrm>
            <a:off x="600640" y="1753286"/>
            <a:ext cx="7717889" cy="1077218"/>
          </a:xfrm>
          <a:prstGeom prst="rect">
            <a:avLst/>
          </a:prstGeom>
        </p:spPr>
        <p:txBody>
          <a:bodyPr wrap="square">
            <a:spAutoFit/>
          </a:bodyPr>
          <a:lstStyle/>
          <a:p>
            <a:pPr algn="ctr"/>
            <a:r>
              <a:rPr lang="en-ZA" sz="3200" b="1" dirty="0">
                <a:solidFill>
                  <a:schemeClr val="accent6">
                    <a:lumMod val="75000"/>
                  </a:schemeClr>
                </a:solidFill>
                <a:latin typeface="Arial" panose="020B0604020202020204" pitchFamily="34" charset="0"/>
                <a:cs typeface="Arial" panose="020B0604020202020204" pitchFamily="34" charset="0"/>
              </a:rPr>
              <a:t>PROGRAMME </a:t>
            </a:r>
            <a:r>
              <a:rPr lang="en-ZA" sz="3200" b="1" dirty="0" smtClean="0">
                <a:solidFill>
                  <a:schemeClr val="accent6">
                    <a:lumMod val="75000"/>
                  </a:schemeClr>
                </a:solidFill>
                <a:latin typeface="Arial" panose="020B0604020202020204" pitchFamily="34" charset="0"/>
                <a:cs typeface="Arial" panose="020B0604020202020204" pitchFamily="34" charset="0"/>
              </a:rPr>
              <a:t>4: ENTITY OVERSIGHT </a:t>
            </a:r>
            <a:r>
              <a:rPr lang="en-ZA" sz="3200" b="1" dirty="0">
                <a:solidFill>
                  <a:schemeClr val="accent6">
                    <a:lumMod val="75000"/>
                  </a:schemeClr>
                </a:solidFill>
                <a:latin typeface="Arial" panose="020B0604020202020204" pitchFamily="34" charset="0"/>
                <a:cs typeface="Arial" panose="020B0604020202020204" pitchFamily="34" charset="0"/>
              </a:rPr>
              <a:t/>
            </a:r>
            <a:br>
              <a:rPr lang="en-ZA" sz="3200" b="1" dirty="0">
                <a:solidFill>
                  <a:schemeClr val="accent6">
                    <a:lumMod val="75000"/>
                  </a:schemeClr>
                </a:solidFill>
                <a:latin typeface="Arial" panose="020B0604020202020204" pitchFamily="34" charset="0"/>
                <a:cs typeface="Arial" panose="020B0604020202020204" pitchFamily="34" charset="0"/>
              </a:rPr>
            </a:br>
            <a:endParaRPr lang="en-ZA" sz="32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1616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222201"/>
            <a:ext cx="8731696" cy="720080"/>
          </a:xfrm>
        </p:spPr>
        <p:style>
          <a:lnRef idx="0">
            <a:scrgbClr r="0" g="0" b="0"/>
          </a:lnRef>
          <a:fillRef idx="1003">
            <a:schemeClr val="lt2"/>
          </a:fillRef>
          <a:effectRef idx="0">
            <a:scrgbClr r="0" g="0" b="0"/>
          </a:effectRef>
          <a:fontRef idx="major"/>
        </p:style>
        <p:txBody>
          <a:bodyPr>
            <a:normAutofit/>
          </a:bodyPr>
          <a:lstStyle/>
          <a:p>
            <a:pPr algn="l" eaLnBrk="1" hangingPunct="1"/>
            <a:r>
              <a:rPr lang="en-US" sz="2800" b="1" dirty="0" smtClean="0">
                <a:solidFill>
                  <a:schemeClr val="accent6">
                    <a:lumMod val="75000"/>
                  </a:schemeClr>
                </a:solidFill>
                <a:latin typeface="Arial" charset="0"/>
                <a:ea typeface="ＭＳ Ｐゴシック" charset="0"/>
                <a:cs typeface="ＭＳ Ｐゴシック" charset="0"/>
              </a:rPr>
              <a:t>PRESENTATION OVERVIEW </a:t>
            </a:r>
            <a:endParaRPr lang="en-US" sz="2800" dirty="0">
              <a:solidFill>
                <a:schemeClr val="accent6">
                  <a:lumMod val="75000"/>
                </a:schemeClr>
              </a:solidFill>
              <a:latin typeface="Arial" charset="0"/>
              <a:ea typeface="ＭＳ Ｐゴシック" charset="0"/>
              <a:cs typeface="ＭＳ Ｐゴシック" charset="0"/>
            </a:endParaRPr>
          </a:p>
        </p:txBody>
      </p:sp>
      <p:sp>
        <p:nvSpPr>
          <p:cNvPr id="29699" name="Rectangle 3"/>
          <p:cNvSpPr>
            <a:spLocks noGrp="1" noChangeArrowheads="1"/>
          </p:cNvSpPr>
          <p:nvPr>
            <p:ph idx="1"/>
          </p:nvPr>
        </p:nvSpPr>
        <p:spPr>
          <a:xfrm>
            <a:off x="304800" y="222202"/>
            <a:ext cx="8458200" cy="6516946"/>
          </a:xfrm>
        </p:spPr>
        <p:txBody>
          <a:bodyPr/>
          <a:lstStyle/>
          <a:p>
            <a:pPr marL="0" indent="0" eaLnBrk="1" hangingPunct="1">
              <a:lnSpc>
                <a:spcPct val="140000"/>
              </a:lnSpc>
              <a:buClr>
                <a:schemeClr val="tx1"/>
              </a:buClr>
              <a:buNone/>
            </a:pPr>
            <a:endParaRPr lang="en-US" sz="2800" dirty="0" smtClean="0">
              <a:solidFill>
                <a:schemeClr val="accent6">
                  <a:lumMod val="75000"/>
                </a:schemeClr>
              </a:solidFill>
              <a:latin typeface="+mj-lt"/>
              <a:ea typeface="ＭＳ Ｐゴシック" charset="0"/>
              <a:cs typeface="ＭＳ Ｐゴシック" charset="0"/>
            </a:endParaRPr>
          </a:p>
          <a:p>
            <a:pPr eaLnBrk="1" hangingPunct="1">
              <a:lnSpc>
                <a:spcPct val="140000"/>
              </a:lnSpc>
              <a:buClr>
                <a:schemeClr val="tx1"/>
              </a:buClr>
            </a:pPr>
            <a:endParaRPr lang="en-US" sz="1800" dirty="0">
              <a:latin typeface="+mj-lt"/>
              <a:ea typeface="ＭＳ Ｐゴシック" charset="0"/>
              <a:cs typeface="ＭＳ Ｐゴシック" charset="0"/>
            </a:endParaRPr>
          </a:p>
          <a:p>
            <a:pPr marL="0" indent="0" algn="just" eaLnBrk="1" hangingPunct="1">
              <a:buNone/>
            </a:pPr>
            <a:endParaRPr lang="en-US" b="1" dirty="0">
              <a:latin typeface="+mj-lt"/>
              <a:ea typeface="ＭＳ Ｐゴシック" charset="0"/>
              <a:cs typeface="ＭＳ Ｐゴシック" charset="0"/>
            </a:endParaRPr>
          </a:p>
        </p:txBody>
      </p:sp>
      <p:graphicFrame>
        <p:nvGraphicFramePr>
          <p:cNvPr id="5" name="Group 68"/>
          <p:cNvGraphicFramePr>
            <a:graphicFrameLocks/>
          </p:cNvGraphicFramePr>
          <p:nvPr>
            <p:extLst>
              <p:ext uri="{D42A27DB-BD31-4B8C-83A1-F6EECF244321}">
                <p14:modId xmlns:p14="http://schemas.microsoft.com/office/powerpoint/2010/main" xmlns="" val="418917937"/>
              </p:ext>
            </p:extLst>
          </p:nvPr>
        </p:nvGraphicFramePr>
        <p:xfrm>
          <a:off x="304800" y="1023181"/>
          <a:ext cx="8731696" cy="5078516"/>
        </p:xfrm>
        <a:graphic>
          <a:graphicData uri="http://schemas.openxmlformats.org/drawingml/2006/table">
            <a:tbl>
              <a:tblPr/>
              <a:tblGrid>
                <a:gridCol w="8731696"/>
              </a:tblGrid>
              <a:tr h="5078516">
                <a:tc>
                  <a:txBody>
                    <a:bodyPr/>
                    <a:lstStyle/>
                    <a:p>
                      <a:pPr marL="457200" marR="0" lvl="0" indent="-457200" algn="l" defTabSz="914400" rtl="0" eaLnBrk="1" fontAlgn="base" latinLnBrk="0" hangingPunct="1">
                        <a:lnSpc>
                          <a:spcPct val="150000"/>
                        </a:lnSpc>
                        <a:spcBef>
                          <a:spcPts val="0"/>
                        </a:spcBef>
                        <a:spcAft>
                          <a:spcPts val="1200"/>
                        </a:spcAft>
                        <a:buClrTx/>
                        <a:buSzTx/>
                        <a:buFont typeface="Wingdings" panose="05000000000000000000" pitchFamily="2" charset="2"/>
                        <a:buChar char="q"/>
                        <a:tabLst/>
                        <a:defRPr/>
                      </a:pPr>
                      <a:r>
                        <a:rPr kumimoji="0" lang="en-US" sz="2000" b="0" i="0" u="none" strike="noStrike" kern="1200" cap="none" normalizeH="0" baseline="0" noProof="0" dirty="0" smtClean="0">
                          <a:ln>
                            <a:noFill/>
                          </a:ln>
                          <a:solidFill>
                            <a:schemeClr val="tx1"/>
                          </a:solidFill>
                          <a:effectLst/>
                          <a:latin typeface="+mj-lt"/>
                          <a:ea typeface="ヒラギノ角ゴ Pro W3" pitchFamily="-44" charset="-128"/>
                          <a:cs typeface="Arial" panose="020B0604020202020204" pitchFamily="34" charset="0"/>
                        </a:rPr>
                        <a:t>Introduction</a:t>
                      </a:r>
                    </a:p>
                    <a:p>
                      <a:pPr marL="457200" marR="0" lvl="0" indent="-457200" algn="l" defTabSz="914400" rtl="0" eaLnBrk="1" fontAlgn="base" latinLnBrk="0" hangingPunct="1">
                        <a:lnSpc>
                          <a:spcPct val="150000"/>
                        </a:lnSpc>
                        <a:spcBef>
                          <a:spcPts val="0"/>
                        </a:spcBef>
                        <a:spcAft>
                          <a:spcPts val="1200"/>
                        </a:spcAft>
                        <a:buClrTx/>
                        <a:buSzTx/>
                        <a:buFont typeface="Wingdings" panose="05000000000000000000" pitchFamily="2" charset="2"/>
                        <a:buChar char="q"/>
                        <a:tabLst/>
                        <a:defRPr/>
                      </a:pPr>
                      <a:r>
                        <a:rPr kumimoji="0" lang="en-US" sz="2000" b="0" i="0" u="none" strike="noStrike" kern="1200" cap="none" normalizeH="0" baseline="0" noProof="0" dirty="0" smtClean="0">
                          <a:ln>
                            <a:noFill/>
                          </a:ln>
                          <a:solidFill>
                            <a:schemeClr val="tx1"/>
                          </a:solidFill>
                          <a:effectLst/>
                          <a:latin typeface="+mj-lt"/>
                          <a:ea typeface="ヒラギノ角ゴ Pro W3" pitchFamily="-44" charset="-128"/>
                          <a:cs typeface="Arial" panose="020B0604020202020204" pitchFamily="34" charset="0"/>
                        </a:rPr>
                        <a:t>Strategic Goals</a:t>
                      </a:r>
                    </a:p>
                    <a:p>
                      <a:pPr marL="457200" marR="0" lvl="0" indent="-457200" algn="l" defTabSz="914400" rtl="0" eaLnBrk="1" fontAlgn="base" latinLnBrk="0" hangingPunct="1">
                        <a:lnSpc>
                          <a:spcPct val="150000"/>
                        </a:lnSpc>
                        <a:spcBef>
                          <a:spcPts val="0"/>
                        </a:spcBef>
                        <a:spcAft>
                          <a:spcPts val="1200"/>
                        </a:spcAft>
                        <a:buClrTx/>
                        <a:buSzTx/>
                        <a:buFont typeface="Wingdings" panose="05000000000000000000" pitchFamily="2" charset="2"/>
                        <a:buChar char="q"/>
                        <a:tabLst/>
                        <a:defRPr/>
                      </a:pPr>
                      <a:r>
                        <a:rPr kumimoji="0" lang="en-ZA" sz="2000" b="0" i="0" u="none" strike="noStrike" kern="1200" cap="none" normalizeH="0" baseline="0" noProof="0" dirty="0" smtClean="0">
                          <a:ln>
                            <a:noFill/>
                          </a:ln>
                          <a:solidFill>
                            <a:schemeClr val="tx1"/>
                          </a:solidFill>
                          <a:effectLst/>
                          <a:latin typeface="+mj-lt"/>
                          <a:ea typeface="ヒラギノ角ゴ Pro W3" pitchFamily="-44" charset="-128"/>
                          <a:cs typeface="Arial" panose="020B0604020202020204" pitchFamily="34" charset="0"/>
                        </a:rPr>
                        <a:t>Overview of 2017/18 First Quarter Performance Report</a:t>
                      </a:r>
                    </a:p>
                    <a:p>
                      <a:pPr marL="457200" marR="0" lvl="0" indent="-457200" algn="l" defTabSz="914400" rtl="0" eaLnBrk="1" fontAlgn="base" latinLnBrk="0" hangingPunct="1">
                        <a:lnSpc>
                          <a:spcPct val="150000"/>
                        </a:lnSpc>
                        <a:spcBef>
                          <a:spcPts val="0"/>
                        </a:spcBef>
                        <a:spcAft>
                          <a:spcPts val="1200"/>
                        </a:spcAft>
                        <a:buClrTx/>
                        <a:buSzTx/>
                        <a:buFont typeface="Wingdings" panose="05000000000000000000" pitchFamily="2" charset="2"/>
                        <a:buChar char="q"/>
                        <a:tabLst/>
                        <a:defRPr/>
                      </a:pPr>
                      <a:r>
                        <a:rPr kumimoji="0" lang="en-ZA" sz="2000" b="0" i="0" u="none" strike="noStrike" kern="1200" cap="none" normalizeH="0" baseline="0" noProof="0" dirty="0" smtClean="0">
                          <a:ln>
                            <a:noFill/>
                          </a:ln>
                          <a:solidFill>
                            <a:schemeClr val="tx1"/>
                          </a:solidFill>
                          <a:effectLst/>
                          <a:latin typeface="+mj-lt"/>
                          <a:ea typeface="ヒラギノ角ゴ Pro W3" pitchFamily="-44" charset="-128"/>
                          <a:cs typeface="Arial" panose="020B0604020202020204" pitchFamily="34" charset="0"/>
                        </a:rPr>
                        <a:t>Performance per Programme and key milestones (Impact) </a:t>
                      </a:r>
                    </a:p>
                    <a:p>
                      <a:pPr marL="457200" marR="0" lvl="0" indent="-457200" algn="l" defTabSz="914400" rtl="0" eaLnBrk="1" fontAlgn="base" latinLnBrk="0" hangingPunct="1">
                        <a:lnSpc>
                          <a:spcPct val="150000"/>
                        </a:lnSpc>
                        <a:spcBef>
                          <a:spcPts val="0"/>
                        </a:spcBef>
                        <a:spcAft>
                          <a:spcPts val="1200"/>
                        </a:spcAft>
                        <a:buClrTx/>
                        <a:buSzTx/>
                        <a:buFont typeface="Wingdings" panose="05000000000000000000" pitchFamily="2" charset="2"/>
                        <a:buChar char="q"/>
                        <a:tabLst/>
                        <a:defRPr/>
                      </a:pPr>
                      <a:r>
                        <a:rPr kumimoji="0" lang="en-US" sz="2000" b="0" i="0" u="none" strike="noStrike" kern="1200" cap="none" normalizeH="0" baseline="0" noProof="0" dirty="0" smtClean="0">
                          <a:ln>
                            <a:noFill/>
                          </a:ln>
                          <a:solidFill>
                            <a:schemeClr val="tx1"/>
                          </a:solidFill>
                          <a:effectLst/>
                          <a:latin typeface="+mj-lt"/>
                          <a:ea typeface="ヒラギノ角ゴ Pro W3" pitchFamily="-44" charset="-128"/>
                          <a:cs typeface="Arial" panose="020B0604020202020204" pitchFamily="34" charset="0"/>
                        </a:rPr>
                        <a:t>Financial performance </a:t>
                      </a:r>
                    </a:p>
                    <a:p>
                      <a:pPr marL="457200" marR="0" lvl="0" indent="-457200" algn="l" defTabSz="914400" rtl="0" eaLnBrk="1" fontAlgn="base" latinLnBrk="0" hangingPunct="1">
                        <a:lnSpc>
                          <a:spcPct val="150000"/>
                        </a:lnSpc>
                        <a:spcBef>
                          <a:spcPts val="0"/>
                        </a:spcBef>
                        <a:spcAft>
                          <a:spcPts val="1200"/>
                        </a:spcAft>
                        <a:buClrTx/>
                        <a:buSzTx/>
                        <a:buFont typeface="Wingdings" panose="05000000000000000000" pitchFamily="2" charset="2"/>
                        <a:buChar char="q"/>
                        <a:tabLst/>
                        <a:defRPr/>
                      </a:pPr>
                      <a:r>
                        <a:rPr kumimoji="0" lang="en-ZA" sz="2000" b="0" i="0" u="none" strike="noStrike" kern="1200" cap="none" normalizeH="0" baseline="0" noProof="0" dirty="0" smtClean="0">
                          <a:ln>
                            <a:noFill/>
                          </a:ln>
                          <a:solidFill>
                            <a:schemeClr val="tx1"/>
                          </a:solidFill>
                          <a:effectLst/>
                          <a:latin typeface="+mj-lt"/>
                          <a:ea typeface="ヒラギノ角ゴ Pro W3" pitchFamily="-44" charset="-128"/>
                          <a:cs typeface="Arial" panose="020B0604020202020204" pitchFamily="34" charset="0"/>
                        </a:rPr>
                        <a:t>Feedback on the 2016/17 Audit Report</a:t>
                      </a:r>
                      <a:endParaRPr kumimoji="0" lang="en-US" sz="2000" b="0" i="0" u="none" strike="noStrike" kern="1200" cap="none" normalizeH="0" baseline="0" noProof="0" dirty="0" smtClean="0">
                        <a:ln>
                          <a:noFill/>
                        </a:ln>
                        <a:solidFill>
                          <a:schemeClr val="tx1"/>
                        </a:solidFill>
                        <a:effectLst/>
                        <a:latin typeface="+mj-lt"/>
                        <a:ea typeface="ヒラギノ角ゴ Pro W3" pitchFamily="-44" charset="-128"/>
                        <a:cs typeface="Arial" panose="020B0604020202020204" pitchFamily="34" charset="0"/>
                      </a:endParaRPr>
                    </a:p>
                    <a:p>
                      <a:pPr marL="457200" marR="0" lvl="0" indent="-457200" algn="l" defTabSz="914400" rtl="0" eaLnBrk="1" fontAlgn="base" latinLnBrk="0" hangingPunct="1">
                        <a:lnSpc>
                          <a:spcPct val="150000"/>
                        </a:lnSpc>
                        <a:spcBef>
                          <a:spcPts val="0"/>
                        </a:spcBef>
                        <a:spcAft>
                          <a:spcPts val="1200"/>
                        </a:spcAft>
                        <a:buClrTx/>
                        <a:buSzTx/>
                        <a:buFont typeface="Wingdings" panose="05000000000000000000" pitchFamily="2" charset="2"/>
                        <a:buChar char="q"/>
                        <a:tabLst/>
                        <a:defRPr/>
                      </a:pPr>
                      <a:r>
                        <a:rPr kumimoji="0" lang="en-US" sz="2000" b="0" i="0" u="none" strike="noStrike" kern="1200" cap="none" normalizeH="0" baseline="0" noProof="0" dirty="0" smtClean="0">
                          <a:ln>
                            <a:noFill/>
                          </a:ln>
                          <a:solidFill>
                            <a:schemeClr val="tx1"/>
                          </a:solidFill>
                          <a:effectLst/>
                          <a:latin typeface="+mj-lt"/>
                          <a:ea typeface="ヒラギノ角ゴ Pro W3" pitchFamily="-44" charset="-128"/>
                          <a:cs typeface="Arial" panose="020B0604020202020204" pitchFamily="34" charset="0"/>
                        </a:rPr>
                        <a:t>An update on filling of vacancies</a:t>
                      </a:r>
                    </a:p>
                  </a:txBody>
                  <a:tcPr marT="45711" marB="4571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8843D58F-2DAB-1446-A47E-C34A82BC1FA1}" type="slidenum">
              <a:rPr lang="en-US" sz="1000" smtClean="0">
                <a:latin typeface="Arial" panose="020B0604020202020204" pitchFamily="34" charset="0"/>
                <a:cs typeface="Arial" panose="020B0604020202020204" pitchFamily="34" charset="0"/>
              </a:rPr>
              <a:pPr/>
              <a:t>2</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33885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3363" y="1990724"/>
            <a:ext cx="8712517" cy="4349115"/>
          </a:xfrm>
          <a:prstGeom prst="rect">
            <a:avLst/>
          </a:prstGeom>
          <a:noFill/>
          <a:ln>
            <a:miter lim="800000"/>
            <a:headEnd/>
            <a:tailEnd/>
          </a:ln>
        </p:spPr>
        <p:txBody>
          <a:bodyPr vert="horz" lIns="91440" tIns="45720" rIns="91440" bIns="45720" rtlCol="0">
            <a:normAutofit/>
          </a:bodyPr>
          <a:lstStyle/>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582214436"/>
              </p:ext>
            </p:extLst>
          </p:nvPr>
        </p:nvGraphicFramePr>
        <p:xfrm>
          <a:off x="177167" y="650866"/>
          <a:ext cx="8824908" cy="5637887"/>
        </p:xfrm>
        <a:graphic>
          <a:graphicData uri="http://schemas.openxmlformats.org/drawingml/2006/table">
            <a:tbl>
              <a:tblPr firstRow="1" firstCol="1" bandRow="1"/>
              <a:tblGrid>
                <a:gridCol w="1285234"/>
                <a:gridCol w="1351489"/>
                <a:gridCol w="1682273"/>
                <a:gridCol w="2400548"/>
                <a:gridCol w="2105364"/>
              </a:tblGrid>
              <a:tr h="855215">
                <a:tc>
                  <a:txBody>
                    <a:bodyPr/>
                    <a:lstStyle/>
                    <a:p>
                      <a:pPr>
                        <a:lnSpc>
                          <a:spcPct val="107000"/>
                        </a:lnSpc>
                        <a:spcAft>
                          <a:spcPts val="0"/>
                        </a:spcAft>
                      </a:pPr>
                      <a:r>
                        <a:rPr lang="en-ZA" sz="14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Performance Indicators</a:t>
                      </a:r>
                    </a:p>
                    <a:p>
                      <a:pPr>
                        <a:lnSpc>
                          <a:spcPct val="107000"/>
                        </a:lnSpc>
                        <a:spcAft>
                          <a:spcPts val="0"/>
                        </a:spcAft>
                      </a:pPr>
                      <a:endParaRPr lang="en-ZA"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07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Target for 2017/18 as per APP</a:t>
                      </a:r>
                    </a:p>
                    <a:p>
                      <a:pPr>
                        <a:lnSpc>
                          <a:spcPct val="107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07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Target</a:t>
                      </a:r>
                      <a:r>
                        <a:rPr lang="en-ZA" sz="1400" b="1" baseline="0" dirty="0" smtClean="0">
                          <a:effectLst/>
                          <a:latin typeface="Arial" panose="020B0604020202020204" pitchFamily="34" charset="0"/>
                          <a:ea typeface="Calibri" panose="020F0502020204030204" pitchFamily="34" charset="0"/>
                          <a:cs typeface="Arial" panose="020B0604020202020204" pitchFamily="34" charset="0"/>
                        </a:rPr>
                        <a:t> for Quarter 1</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07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Description</a:t>
                      </a:r>
                      <a:r>
                        <a:rPr lang="en-ZA" sz="1400" b="1" baseline="0" dirty="0" smtClean="0">
                          <a:effectLst/>
                          <a:latin typeface="Arial" panose="020B0604020202020204" pitchFamily="34" charset="0"/>
                          <a:ea typeface="Calibri" panose="020F0502020204030204" pitchFamily="34" charset="0"/>
                          <a:cs typeface="Arial" panose="020B0604020202020204" pitchFamily="34" charset="0"/>
                        </a:rPr>
                        <a:t> of Actual Achievement</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07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Reason for variance and Planned 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210472">
                <a:tc>
                  <a:txBody>
                    <a:bodyPr/>
                    <a:lstStyle/>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Number of entities quarterly oversight reports submitted to the Executive Authority</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20 quarterly oversight reports of entities (SABC, MDDA, BrandSA, FPB and ICASA) reports submitted to the Executive Authority</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Five quarterly oversight reports submitted to the Executive Authority</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Five quarterly oversight reports were analysed and submitted to the Executive Authority</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None</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072997">
                <a:tc>
                  <a:txBody>
                    <a:bodyPr/>
                    <a:lstStyle/>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Number of funding requests compliant to the draw-down conditions</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12 funding requests compliant to the draw-down conditions</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lvl="0" indent="0" algn="just" defTabSz="457200" rtl="0" eaLnBrk="1" fontAlgn="t"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Three funding requests compliant to the draw-down conditions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Three funding requests were received and processed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None</a:t>
                      </a:r>
                    </a:p>
                    <a:p>
                      <a:pPr algn="just" fontAlgn="t"/>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
        <p:nvSpPr>
          <p:cNvPr id="7" name="Title 5"/>
          <p:cNvSpPr txBox="1">
            <a:spLocks/>
          </p:cNvSpPr>
          <p:nvPr/>
        </p:nvSpPr>
        <p:spPr>
          <a:xfrm>
            <a:off x="177167" y="28095"/>
            <a:ext cx="8824908" cy="515601"/>
          </a:xfrm>
          <a:prstGeom prst="rect">
            <a:avLst/>
          </a:prstGeom>
        </p:spPr>
        <p:style>
          <a:lnRef idx="0">
            <a:scrgbClr r="0" g="0" b="0"/>
          </a:lnRef>
          <a:fillRef idx="1003">
            <a:schemeClr val="lt2"/>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smtClean="0">
                <a:solidFill>
                  <a:schemeClr val="tx2">
                    <a:lumMod val="40000"/>
                    <a:lumOff val="60000"/>
                  </a:schemeClr>
                </a:solidFill>
                <a:latin typeface="Arial" panose="020B0604020202020204" pitchFamily="34" charset="0"/>
                <a:cs typeface="Arial" panose="020B0604020202020204" pitchFamily="34" charset="0"/>
              </a:rPr>
              <a:t/>
            </a:r>
            <a:br>
              <a:rPr lang="en-ZA" sz="2800" b="1" dirty="0" smtClean="0">
                <a:solidFill>
                  <a:schemeClr val="tx2">
                    <a:lumMod val="40000"/>
                    <a:lumOff val="60000"/>
                  </a:schemeClr>
                </a:solidFill>
                <a:latin typeface="Arial" panose="020B0604020202020204" pitchFamily="34" charset="0"/>
                <a:cs typeface="Arial" panose="020B0604020202020204" pitchFamily="34" charset="0"/>
              </a:rPr>
            </a:br>
            <a:endParaRPr lang="en-ZA" sz="2800" b="1" dirty="0" smtClean="0">
              <a:solidFill>
                <a:schemeClr val="tx2">
                  <a:lumMod val="40000"/>
                  <a:lumOff val="60000"/>
                </a:schemeClr>
              </a:solidFill>
              <a:latin typeface="Arial" panose="020B0604020202020204" pitchFamily="34" charset="0"/>
              <a:cs typeface="Arial" panose="020B0604020202020204" pitchFamily="34" charset="0"/>
            </a:endParaRPr>
          </a:p>
          <a:p>
            <a:pPr algn="l"/>
            <a:r>
              <a:rPr lang="en-ZA" sz="2000" b="1" dirty="0" smtClean="0">
                <a:solidFill>
                  <a:schemeClr val="accent6"/>
                </a:solidFill>
                <a:latin typeface="Arial" panose="020B0604020202020204" pitchFamily="34" charset="0"/>
                <a:cs typeface="Arial" panose="020B0604020202020204" pitchFamily="34" charset="0"/>
              </a:rPr>
              <a:t>PROGRAMME 4: ENTITY OVERSIGHT [</a:t>
            </a:r>
            <a:r>
              <a:rPr lang="en-ZA" sz="2400" b="1" dirty="0" smtClean="0">
                <a:solidFill>
                  <a:schemeClr val="accent6"/>
                </a:solidFill>
                <a:latin typeface="Arial" panose="020B0604020202020204" pitchFamily="34" charset="0"/>
                <a:cs typeface="Arial" panose="020B0604020202020204" pitchFamily="34" charset="0"/>
              </a:rPr>
              <a:t>1]</a:t>
            </a:r>
            <a:r>
              <a:rPr lang="en-ZA" sz="3600" b="1" dirty="0" smtClean="0">
                <a:latin typeface="Arial" panose="020B0604020202020204" pitchFamily="34" charset="0"/>
                <a:cs typeface="Arial" panose="020B0604020202020204" pitchFamily="34" charset="0"/>
              </a:rPr>
              <a:t/>
            </a:r>
            <a:br>
              <a:rPr lang="en-ZA" sz="3600" b="1" dirty="0" smtClean="0">
                <a:latin typeface="Arial" panose="020B0604020202020204" pitchFamily="34" charset="0"/>
                <a:cs typeface="Arial" panose="020B0604020202020204" pitchFamily="34" charset="0"/>
              </a:rPr>
            </a:br>
            <a:r>
              <a:rPr lang="en-ZA" sz="3600" b="1" dirty="0" smtClean="0">
                <a:latin typeface="Arial" panose="020B0604020202020204" pitchFamily="34" charset="0"/>
                <a:cs typeface="Arial" panose="020B0604020202020204" pitchFamily="34" charset="0"/>
              </a:rPr>
              <a:t/>
            </a:r>
            <a:br>
              <a:rPr lang="en-ZA" sz="3600" b="1" dirty="0" smtClean="0">
                <a:latin typeface="Arial" panose="020B0604020202020204" pitchFamily="34" charset="0"/>
                <a:cs typeface="Arial" panose="020B0604020202020204" pitchFamily="34" charset="0"/>
              </a:rPr>
            </a:br>
            <a:endParaRPr lang="en-ZA" sz="36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pPr/>
              <a:t>20</a:t>
            </a:fld>
            <a:endParaRPr lang="en-US" dirty="0"/>
          </a:p>
        </p:txBody>
      </p:sp>
    </p:spTree>
    <p:extLst>
      <p:ext uri="{BB962C8B-B14F-4D97-AF65-F5344CB8AC3E}">
        <p14:creationId xmlns:p14="http://schemas.microsoft.com/office/powerpoint/2010/main" xmlns="" val="284601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286" y="1023550"/>
            <a:ext cx="8588292" cy="5467866"/>
          </a:xfrm>
          <a:solidFill>
            <a:schemeClr val="accent3">
              <a:lumMod val="20000"/>
              <a:lumOff val="80000"/>
            </a:schemeClr>
          </a:solidFill>
        </p:spPr>
        <p:txBody>
          <a:bodyPr>
            <a:normAutofit fontScale="25000" lnSpcReduction="20000"/>
          </a:bodyPr>
          <a:lstStyle/>
          <a:p>
            <a:pPr marL="0" indent="0" algn="just">
              <a:buNone/>
            </a:pPr>
            <a:r>
              <a:rPr lang="en-ZA" sz="7200" dirty="0">
                <a:latin typeface="Arial" panose="020B0604020202020204" pitchFamily="34" charset="0"/>
                <a:cs typeface="Arial" panose="020B0604020202020204" pitchFamily="34" charset="0"/>
              </a:rPr>
              <a:t>Quarterly oversight reports provides the Minister with an analysis of SOE’s performance against key deliverables that were set for the fourth quarter of the 2016/17 financial year.  Feedback letters based on the analysis reports are submitted to Chairpersons of the Board</a:t>
            </a:r>
            <a:r>
              <a:rPr lang="en-ZA" sz="7200" dirty="0" smtClean="0">
                <a:latin typeface="Arial" panose="020B0604020202020204" pitchFamily="34" charset="0"/>
                <a:cs typeface="Arial" panose="020B0604020202020204" pitchFamily="34" charset="0"/>
              </a:rPr>
              <a:t>.</a:t>
            </a:r>
          </a:p>
          <a:p>
            <a:pPr algn="just">
              <a:buFont typeface="Wingdings" panose="05000000000000000000" pitchFamily="2" charset="2"/>
              <a:buChar char="q"/>
            </a:pPr>
            <a:r>
              <a:rPr lang="en-ZA" sz="7200" b="1" dirty="0" smtClean="0">
                <a:solidFill>
                  <a:schemeClr val="accent6"/>
                </a:solidFill>
                <a:latin typeface="Arial" panose="020B0604020202020204" pitchFamily="34" charset="0"/>
                <a:cs typeface="Arial" panose="020B0604020202020204" pitchFamily="34" charset="0"/>
              </a:rPr>
              <a:t>FPB</a:t>
            </a:r>
            <a:r>
              <a:rPr lang="en-ZA" sz="7200" dirty="0" smtClean="0">
                <a:latin typeface="Arial" panose="020B0604020202020204" pitchFamily="34" charset="0"/>
                <a:cs typeface="Arial" panose="020B0604020202020204" pitchFamily="34" charset="0"/>
              </a:rPr>
              <a:t> </a:t>
            </a:r>
            <a:r>
              <a:rPr lang="en-ZA" sz="7200" dirty="0">
                <a:latin typeface="Arial" panose="020B0604020202020204" pitchFamily="34" charset="0"/>
                <a:cs typeface="Arial" panose="020B0604020202020204" pitchFamily="34" charset="0"/>
              </a:rPr>
              <a:t>had a total of 74 milestones </a:t>
            </a:r>
            <a:r>
              <a:rPr lang="en-ZA" sz="7200" dirty="0" smtClean="0">
                <a:latin typeface="Arial" panose="020B0604020202020204" pitchFamily="34" charset="0"/>
                <a:cs typeface="Arial" panose="020B0604020202020204" pitchFamily="34" charset="0"/>
              </a:rPr>
              <a:t>planned </a:t>
            </a:r>
            <a:r>
              <a:rPr lang="en-ZA" sz="7200" dirty="0">
                <a:latin typeface="Arial" panose="020B0604020202020204" pitchFamily="34" charset="0"/>
                <a:cs typeface="Arial" panose="020B0604020202020204" pitchFamily="34" charset="0"/>
              </a:rPr>
              <a:t>for the quarter under review. The entity achieved 61 milestones </a:t>
            </a:r>
            <a:r>
              <a:rPr lang="en-ZA" sz="7200" b="1" dirty="0">
                <a:solidFill>
                  <a:srgbClr val="00B050"/>
                </a:solidFill>
                <a:latin typeface="Arial" panose="020B0604020202020204" pitchFamily="34" charset="0"/>
                <a:cs typeface="Arial" panose="020B0604020202020204" pitchFamily="34" charset="0"/>
              </a:rPr>
              <a:t>(82%) </a:t>
            </a:r>
            <a:r>
              <a:rPr lang="en-ZA" sz="7200" dirty="0">
                <a:latin typeface="Arial" panose="020B0604020202020204" pitchFamily="34" charset="0"/>
                <a:cs typeface="Arial" panose="020B0604020202020204" pitchFamily="34" charset="0"/>
              </a:rPr>
              <a:t>and the remaining 13 (18%) were not achieved. The entity was requested to ensure that the following matters are addressed: finalisation of the Online </a:t>
            </a:r>
            <a:r>
              <a:rPr lang="en-ZA" sz="7200" dirty="0" smtClean="0">
                <a:latin typeface="Arial" panose="020B0604020202020204" pitchFamily="34" charset="0"/>
                <a:cs typeface="Arial" panose="020B0604020202020204" pitchFamily="34" charset="0"/>
              </a:rPr>
              <a:t>Policy; </a:t>
            </a:r>
            <a:r>
              <a:rPr lang="en-ZA" sz="7200" dirty="0">
                <a:latin typeface="Arial" panose="020B0604020202020204" pitchFamily="34" charset="0"/>
                <a:cs typeface="Arial" panose="020B0604020202020204" pitchFamily="34" charset="0"/>
              </a:rPr>
              <a:t>delays in responding to queries; costing of key targets against available funds; lack of co-operation with </a:t>
            </a:r>
            <a:r>
              <a:rPr lang="en-ZA" sz="7200" dirty="0" smtClean="0">
                <a:latin typeface="Arial" panose="020B0604020202020204" pitchFamily="34" charset="0"/>
                <a:cs typeface="Arial" panose="020B0604020202020204" pitchFamily="34" charset="0"/>
              </a:rPr>
              <a:t>distributors; </a:t>
            </a:r>
            <a:r>
              <a:rPr lang="en-ZA" sz="7200" dirty="0">
                <a:latin typeface="Arial" panose="020B0604020202020204" pitchFamily="34" charset="0"/>
                <a:cs typeface="Arial" panose="020B0604020202020204" pitchFamily="34" charset="0"/>
              </a:rPr>
              <a:t>and </a:t>
            </a:r>
            <a:r>
              <a:rPr lang="en-ZA" sz="7200" dirty="0" smtClean="0">
                <a:latin typeface="Arial" panose="020B0604020202020204" pitchFamily="34" charset="0"/>
                <a:cs typeface="Arial" panose="020B0604020202020204" pitchFamily="34" charset="0"/>
              </a:rPr>
              <a:t>poor response rate by </a:t>
            </a:r>
            <a:r>
              <a:rPr lang="en-ZA" sz="7200" dirty="0">
                <a:latin typeface="Arial" panose="020B0604020202020204" pitchFamily="34" charset="0"/>
                <a:cs typeface="Arial" panose="020B0604020202020204" pitchFamily="34" charset="0"/>
              </a:rPr>
              <a:t>universities </a:t>
            </a:r>
            <a:r>
              <a:rPr lang="en-ZA" sz="7200" dirty="0" smtClean="0">
                <a:latin typeface="Arial" panose="020B0604020202020204" pitchFamily="34" charset="0"/>
                <a:cs typeface="Arial" panose="020B0604020202020204" pitchFamily="34" charset="0"/>
              </a:rPr>
              <a:t>for partnerships on the Classification course. </a:t>
            </a:r>
          </a:p>
          <a:p>
            <a:pPr marL="0" indent="0" algn="just">
              <a:buNone/>
            </a:pPr>
            <a:endParaRPr lang="en-ZA" sz="72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ZA" sz="7200" b="1" dirty="0">
                <a:solidFill>
                  <a:schemeClr val="accent6"/>
                </a:solidFill>
                <a:latin typeface="Arial" panose="020B0604020202020204" pitchFamily="34" charset="0"/>
                <a:cs typeface="Arial" panose="020B0604020202020204" pitchFamily="34" charset="0"/>
              </a:rPr>
              <a:t>ICASA</a:t>
            </a:r>
            <a:r>
              <a:rPr lang="en-ZA" sz="7200" dirty="0">
                <a:latin typeface="Arial" panose="020B0604020202020204" pitchFamily="34" charset="0"/>
                <a:cs typeface="Arial" panose="020B0604020202020204" pitchFamily="34" charset="0"/>
              </a:rPr>
              <a:t> had planned to deliver a total of 73 key targets in the fourth quarter of the </a:t>
            </a:r>
            <a:r>
              <a:rPr lang="en-ZA" sz="7200" dirty="0" smtClean="0">
                <a:latin typeface="Arial" panose="020B0604020202020204" pitchFamily="34" charset="0"/>
                <a:cs typeface="Arial" panose="020B0604020202020204" pitchFamily="34" charset="0"/>
              </a:rPr>
              <a:t>2016/17 </a:t>
            </a:r>
            <a:r>
              <a:rPr lang="en-ZA" sz="7200" dirty="0">
                <a:latin typeface="Arial" panose="020B0604020202020204" pitchFamily="34" charset="0"/>
                <a:cs typeface="Arial" panose="020B0604020202020204" pitchFamily="34" charset="0"/>
              </a:rPr>
              <a:t>financial year. ICASA achieved 51 key targets with 22 targets not achieved </a:t>
            </a:r>
            <a:r>
              <a:rPr lang="en-ZA" sz="7200" b="1" dirty="0">
                <a:solidFill>
                  <a:srgbClr val="00B050"/>
                </a:solidFill>
                <a:latin typeface="Arial" panose="020B0604020202020204" pitchFamily="34" charset="0"/>
                <a:cs typeface="Arial" panose="020B0604020202020204" pitchFamily="34" charset="0"/>
              </a:rPr>
              <a:t>(70</a:t>
            </a:r>
            <a:r>
              <a:rPr lang="en-ZA" sz="7200" b="1" dirty="0" smtClean="0">
                <a:solidFill>
                  <a:srgbClr val="00B050"/>
                </a:solidFill>
                <a:latin typeface="Arial" panose="020B0604020202020204" pitchFamily="34" charset="0"/>
                <a:cs typeface="Arial" panose="020B0604020202020204" pitchFamily="34" charset="0"/>
              </a:rPr>
              <a:t>%). </a:t>
            </a:r>
            <a:r>
              <a:rPr lang="en-ZA" sz="7200" dirty="0">
                <a:latin typeface="Arial" panose="020B0604020202020204" pitchFamily="34" charset="0"/>
                <a:cs typeface="Arial" panose="020B0604020202020204" pitchFamily="34" charset="0"/>
              </a:rPr>
              <a:t>The programmes that contributed to the non-achievement of key targets were Policy, Research &amp; </a:t>
            </a:r>
            <a:r>
              <a:rPr lang="en-ZA" sz="7200" dirty="0" smtClean="0">
                <a:latin typeface="Arial" panose="020B0604020202020204" pitchFamily="34" charset="0"/>
                <a:cs typeface="Arial" panose="020B0604020202020204" pitchFamily="34" charset="0"/>
              </a:rPr>
              <a:t>Analysis </a:t>
            </a:r>
            <a:r>
              <a:rPr lang="en-ZA" sz="7200" dirty="0">
                <a:latin typeface="Arial" panose="020B0604020202020204" pitchFamily="34" charset="0"/>
                <a:cs typeface="Arial" panose="020B0604020202020204" pitchFamily="34" charset="0"/>
              </a:rPr>
              <a:t>and Engineering &amp; Technology due to capacity constraints.</a:t>
            </a:r>
          </a:p>
          <a:p>
            <a:pPr algn="just">
              <a:buFont typeface="Wingdings" panose="05000000000000000000" pitchFamily="2" charset="2"/>
              <a:buChar char="q"/>
            </a:pPr>
            <a:endParaRPr lang="en-ZA" sz="72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ZA" sz="7200" b="1" dirty="0">
                <a:solidFill>
                  <a:schemeClr val="accent6"/>
                </a:solidFill>
                <a:latin typeface="Arial" panose="020B0604020202020204" pitchFamily="34" charset="0"/>
                <a:cs typeface="Arial" panose="020B0604020202020204" pitchFamily="34" charset="0"/>
              </a:rPr>
              <a:t>BrandSA</a:t>
            </a:r>
            <a:r>
              <a:rPr lang="en-ZA" sz="7200" dirty="0">
                <a:latin typeface="Arial" panose="020B0604020202020204" pitchFamily="34" charset="0"/>
                <a:cs typeface="Arial" panose="020B0604020202020204" pitchFamily="34" charset="0"/>
              </a:rPr>
              <a:t> had </a:t>
            </a:r>
            <a:r>
              <a:rPr lang="en-ZA" sz="7200" dirty="0" smtClean="0">
                <a:latin typeface="Arial" panose="020B0604020202020204" pitchFamily="34" charset="0"/>
                <a:cs typeface="Arial" panose="020B0604020202020204" pitchFamily="34" charset="0"/>
              </a:rPr>
              <a:t>48 </a:t>
            </a:r>
            <a:r>
              <a:rPr lang="en-ZA" sz="7200" dirty="0">
                <a:latin typeface="Arial" panose="020B0604020202020204" pitchFamily="34" charset="0"/>
                <a:cs typeface="Arial" panose="020B0604020202020204" pitchFamily="34" charset="0"/>
              </a:rPr>
              <a:t>targets planned for the period under review. </a:t>
            </a:r>
            <a:r>
              <a:rPr lang="en-ZA" sz="7200" dirty="0" smtClean="0">
                <a:latin typeface="Arial" panose="020B0604020202020204" pitchFamily="34" charset="0"/>
                <a:cs typeface="Arial" panose="020B0604020202020204" pitchFamily="34" charset="0"/>
              </a:rPr>
              <a:t>44 </a:t>
            </a:r>
            <a:r>
              <a:rPr lang="en-ZA" sz="7200" dirty="0">
                <a:latin typeface="Arial" panose="020B0604020202020204" pitchFamily="34" charset="0"/>
                <a:cs typeface="Arial" panose="020B0604020202020204" pitchFamily="34" charset="0"/>
              </a:rPr>
              <a:t>targets were achieved and only </a:t>
            </a:r>
            <a:r>
              <a:rPr lang="en-ZA" sz="7200" dirty="0" smtClean="0">
                <a:latin typeface="Arial" panose="020B0604020202020204" pitchFamily="34" charset="0"/>
                <a:cs typeface="Arial" panose="020B0604020202020204" pitchFamily="34" charset="0"/>
              </a:rPr>
              <a:t>4 </a:t>
            </a:r>
            <a:r>
              <a:rPr lang="en-ZA" sz="7200" dirty="0">
                <a:latin typeface="Arial" panose="020B0604020202020204" pitchFamily="34" charset="0"/>
                <a:cs typeface="Arial" panose="020B0604020202020204" pitchFamily="34" charset="0"/>
              </a:rPr>
              <a:t>were not achieved. The overall achievement of BrandSA is </a:t>
            </a:r>
            <a:r>
              <a:rPr lang="en-ZA" sz="7200" b="1" dirty="0">
                <a:solidFill>
                  <a:srgbClr val="00B050"/>
                </a:solidFill>
                <a:latin typeface="Arial" panose="020B0604020202020204" pitchFamily="34" charset="0"/>
                <a:cs typeface="Arial" panose="020B0604020202020204" pitchFamily="34" charset="0"/>
              </a:rPr>
              <a:t>96%</a:t>
            </a:r>
            <a:r>
              <a:rPr lang="en-ZA" sz="7200" dirty="0">
                <a:latin typeface="Arial" panose="020B0604020202020204" pitchFamily="34" charset="0"/>
                <a:cs typeface="Arial" panose="020B0604020202020204" pitchFamily="34" charset="0"/>
              </a:rPr>
              <a:t>. The key target that was not achieved relates to market activations in the UK, USA, China, UAE and on the continent </a:t>
            </a:r>
            <a:r>
              <a:rPr lang="en-ZA" sz="7200" dirty="0" smtClean="0">
                <a:latin typeface="Arial" panose="020B0604020202020204" pitchFamily="34" charset="0"/>
                <a:cs typeface="Arial" panose="020B0604020202020204" pitchFamily="34" charset="0"/>
              </a:rPr>
              <a:t>(including </a:t>
            </a:r>
            <a:r>
              <a:rPr lang="en-ZA" sz="7200" dirty="0">
                <a:latin typeface="Arial" panose="020B0604020202020204" pitchFamily="34" charset="0"/>
                <a:cs typeface="Arial" panose="020B0604020202020204" pitchFamily="34" charset="0"/>
              </a:rPr>
              <a:t>GSA). This target was not achieved due to the absence of the Country heads.</a:t>
            </a:r>
          </a:p>
          <a:p>
            <a:pPr algn="just">
              <a:buFont typeface="Wingdings" panose="05000000000000000000" pitchFamily="2" charset="2"/>
              <a:buChar char="q"/>
            </a:pPr>
            <a:endParaRPr lang="en-ZA" sz="6200"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21</a:t>
            </a:fld>
            <a:endParaRPr lang="en-US" dirty="0"/>
          </a:p>
        </p:txBody>
      </p:sp>
      <p:sp>
        <p:nvSpPr>
          <p:cNvPr id="5" name="Title 1"/>
          <p:cNvSpPr txBox="1">
            <a:spLocks/>
          </p:cNvSpPr>
          <p:nvPr/>
        </p:nvSpPr>
        <p:spPr>
          <a:xfrm>
            <a:off x="333286" y="97751"/>
            <a:ext cx="8588292" cy="849600"/>
          </a:xfrm>
          <a:prstGeom prst="rect">
            <a:avLst/>
          </a:prstGeom>
        </p:spPr>
        <p:style>
          <a:lnRef idx="0">
            <a:scrgbClr r="0" g="0" b="0"/>
          </a:lnRef>
          <a:fillRef idx="1003">
            <a:schemeClr val="lt2"/>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a:endParaRPr lang="en-ZA" sz="2800" b="1" dirty="0" smtClean="0">
              <a:solidFill>
                <a:schemeClr val="accent6"/>
              </a:solidFill>
              <a:latin typeface="Arial" panose="020B0604020202020204" pitchFamily="34" charset="0"/>
              <a:cs typeface="Arial" panose="020B0604020202020204" pitchFamily="34" charset="0"/>
            </a:endParaRPr>
          </a:p>
          <a:p>
            <a:pPr algn="l"/>
            <a:r>
              <a:rPr lang="en-ZA" sz="2800" b="1" dirty="0" smtClean="0">
                <a:solidFill>
                  <a:schemeClr val="accent6"/>
                </a:solidFill>
                <a:cs typeface="Arial" panose="020B0604020202020204" pitchFamily="34" charset="0"/>
              </a:rPr>
              <a:t>ENTITY OVERSIGHT – KEY MILESTONES </a:t>
            </a:r>
            <a:r>
              <a:rPr lang="en-ZA" sz="2800" b="1" dirty="0"/>
              <a:t/>
            </a:r>
            <a:br>
              <a:rPr lang="en-ZA" sz="2800" b="1" dirty="0"/>
            </a:br>
            <a:endParaRPr lang="en-ZA" sz="2800" dirty="0"/>
          </a:p>
        </p:txBody>
      </p:sp>
    </p:spTree>
    <p:extLst>
      <p:ext uri="{BB962C8B-B14F-4D97-AF65-F5344CB8AC3E}">
        <p14:creationId xmlns:p14="http://schemas.microsoft.com/office/powerpoint/2010/main" xmlns="" val="3011272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4210"/>
            <a:ext cx="8229600" cy="5102140"/>
          </a:xfrm>
          <a:solidFill>
            <a:schemeClr val="accent3">
              <a:lumMod val="20000"/>
              <a:lumOff val="80000"/>
            </a:schemeClr>
          </a:solidFill>
        </p:spPr>
        <p:txBody>
          <a:bodyPr>
            <a:normAutofit fontScale="25000" lnSpcReduction="20000"/>
          </a:bodyPr>
          <a:lstStyle/>
          <a:p>
            <a:pPr algn="just">
              <a:buFont typeface="Wingdings" panose="05000000000000000000" pitchFamily="2" charset="2"/>
              <a:buChar char="q"/>
            </a:pPr>
            <a:r>
              <a:rPr lang="en-ZA" sz="7200" dirty="0" smtClean="0">
                <a:latin typeface="Arial" panose="020B0604020202020204" pitchFamily="34" charset="0"/>
                <a:cs typeface="Arial" panose="020B0604020202020204" pitchFamily="34" charset="0"/>
              </a:rPr>
              <a:t>The </a:t>
            </a:r>
            <a:r>
              <a:rPr lang="en-ZA" sz="7200" dirty="0">
                <a:latin typeface="Arial" panose="020B0604020202020204" pitchFamily="34" charset="0"/>
                <a:cs typeface="Arial" panose="020B0604020202020204" pitchFamily="34" charset="0"/>
              </a:rPr>
              <a:t>overall achievement of the </a:t>
            </a:r>
            <a:r>
              <a:rPr lang="en-ZA" sz="7200" b="1" dirty="0">
                <a:solidFill>
                  <a:schemeClr val="accent6"/>
                </a:solidFill>
                <a:latin typeface="Arial" panose="020B0604020202020204" pitchFamily="34" charset="0"/>
                <a:cs typeface="Arial" panose="020B0604020202020204" pitchFamily="34" charset="0"/>
              </a:rPr>
              <a:t>SABC</a:t>
            </a:r>
            <a:r>
              <a:rPr lang="en-ZA" sz="7200" dirty="0">
                <a:latin typeface="Arial" panose="020B0604020202020204" pitchFamily="34" charset="0"/>
                <a:cs typeface="Arial" panose="020B0604020202020204" pitchFamily="34" charset="0"/>
              </a:rPr>
              <a:t> for the fourth quarter reflects </a:t>
            </a:r>
            <a:r>
              <a:rPr lang="en-ZA" sz="7200" b="1" dirty="0">
                <a:solidFill>
                  <a:srgbClr val="00B050"/>
                </a:solidFill>
                <a:latin typeface="Arial" panose="020B0604020202020204" pitchFamily="34" charset="0"/>
                <a:cs typeface="Arial" panose="020B0604020202020204" pitchFamily="34" charset="0"/>
              </a:rPr>
              <a:t>18%</a:t>
            </a:r>
            <a:r>
              <a:rPr lang="en-ZA" sz="7200" dirty="0">
                <a:latin typeface="Arial" panose="020B0604020202020204" pitchFamily="34" charset="0"/>
                <a:cs typeface="Arial" panose="020B0604020202020204" pitchFamily="34" charset="0"/>
              </a:rPr>
              <a:t> (3 targets out of 18). Significant key targets that were not achieved are the digitisation of radio and television studios as well as the migration of 1 channel (Encore) to DTT platforms; management of revenue and expenditure in accordance with the approved budget; approved performance management implementation plan; and performance contracts in place for all staff. In order to correct the deteriorating financial status, the department recommended that SABC provides a comprehensive turnaround </a:t>
            </a:r>
            <a:r>
              <a:rPr lang="en-ZA" sz="7200" dirty="0" smtClean="0">
                <a:latin typeface="Arial" panose="020B0604020202020204" pitchFamily="34" charset="0"/>
                <a:cs typeface="Arial" panose="020B0604020202020204" pitchFamily="34" charset="0"/>
              </a:rPr>
              <a:t>plan </a:t>
            </a:r>
            <a:r>
              <a:rPr lang="en-ZA" sz="7200" dirty="0">
                <a:latin typeface="Arial" panose="020B0604020202020204" pitchFamily="34" charset="0"/>
                <a:cs typeface="Arial" panose="020B0604020202020204" pitchFamily="34" charset="0"/>
              </a:rPr>
              <a:t>and ensure that performance agreements for executives, seniors and the entire staff are put in </a:t>
            </a:r>
            <a:r>
              <a:rPr lang="en-ZA" sz="7200" dirty="0" smtClean="0">
                <a:latin typeface="Arial" panose="020B0604020202020204" pitchFamily="34" charset="0"/>
                <a:cs typeface="Arial" panose="020B0604020202020204" pitchFamily="34" charset="0"/>
              </a:rPr>
              <a:t>place.</a:t>
            </a:r>
            <a:endParaRPr lang="en-ZA" sz="7200" dirty="0">
              <a:latin typeface="Arial" panose="020B0604020202020204" pitchFamily="34" charset="0"/>
              <a:cs typeface="Arial" panose="020B0604020202020204" pitchFamily="34" charset="0"/>
            </a:endParaRPr>
          </a:p>
          <a:p>
            <a:pPr algn="just">
              <a:buFont typeface="Wingdings" panose="05000000000000000000" pitchFamily="2" charset="2"/>
              <a:buChar char="q"/>
            </a:pPr>
            <a:endParaRPr lang="en-ZA" sz="72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ZA" sz="7200" b="1" dirty="0">
                <a:solidFill>
                  <a:schemeClr val="accent6"/>
                </a:solidFill>
                <a:latin typeface="Arial" panose="020B0604020202020204" pitchFamily="34" charset="0"/>
                <a:cs typeface="Arial" panose="020B0604020202020204" pitchFamily="34" charset="0"/>
              </a:rPr>
              <a:t>MDDA</a:t>
            </a:r>
            <a:r>
              <a:rPr lang="en-ZA" sz="7200" dirty="0">
                <a:latin typeface="Arial" panose="020B0604020202020204" pitchFamily="34" charset="0"/>
                <a:cs typeface="Arial" panose="020B0604020202020204" pitchFamily="34" charset="0"/>
              </a:rPr>
              <a:t> had a total of 30 performance targets across its five programmes in the fourth quarter. The agency achieved 21 </a:t>
            </a:r>
            <a:r>
              <a:rPr lang="en-ZA" sz="7200" b="1" dirty="0">
                <a:solidFill>
                  <a:srgbClr val="00B050"/>
                </a:solidFill>
                <a:latin typeface="Arial" panose="020B0604020202020204" pitchFamily="34" charset="0"/>
                <a:cs typeface="Arial" panose="020B0604020202020204" pitchFamily="34" charset="0"/>
              </a:rPr>
              <a:t>(70%) </a:t>
            </a:r>
            <a:r>
              <a:rPr lang="en-ZA" sz="7200" dirty="0">
                <a:latin typeface="Arial" panose="020B0604020202020204" pitchFamily="34" charset="0"/>
                <a:cs typeface="Arial" panose="020B0604020202020204" pitchFamily="34" charset="0"/>
              </a:rPr>
              <a:t>and the remaining key targets were not achieved. The main targets that were not achieved relate to the production of the digital migration </a:t>
            </a:r>
            <a:r>
              <a:rPr lang="en-ZA" sz="7200" dirty="0" smtClean="0">
                <a:latin typeface="Arial" panose="020B0604020202020204" pitchFamily="34" charset="0"/>
                <a:cs typeface="Arial" panose="020B0604020202020204" pitchFamily="34" charset="0"/>
              </a:rPr>
              <a:t>strategy; </a:t>
            </a:r>
            <a:r>
              <a:rPr lang="en-ZA" sz="7200" dirty="0">
                <a:latin typeface="Arial" panose="020B0604020202020204" pitchFamily="34" charset="0"/>
                <a:cs typeface="Arial" panose="020B0604020202020204" pitchFamily="34" charset="0"/>
              </a:rPr>
              <a:t>production of a concept document on the review of the MDDA Act as well as the signing of MoUs with stakeholders. The department noted the challenges (lack of capacity </a:t>
            </a:r>
            <a:r>
              <a:rPr lang="en-ZA" sz="7200" dirty="0" smtClean="0">
                <a:latin typeface="Arial" panose="020B0604020202020204" pitchFamily="34" charset="0"/>
                <a:cs typeface="Arial" panose="020B0604020202020204" pitchFamily="34" charset="0"/>
              </a:rPr>
              <a:t>in </a:t>
            </a:r>
            <a:r>
              <a:rPr lang="en-ZA" sz="7200" dirty="0">
                <a:latin typeface="Arial" panose="020B0604020202020204" pitchFamily="34" charset="0"/>
                <a:cs typeface="Arial" panose="020B0604020202020204" pitchFamily="34" charset="0"/>
              </a:rPr>
              <a:t>critical positions) faced by the MDDA in the 2016/17 financial year. The department requested </a:t>
            </a:r>
            <a:r>
              <a:rPr lang="en-ZA" sz="7200" dirty="0" smtClean="0">
                <a:latin typeface="Arial" panose="020B0604020202020204" pitchFamily="34" charset="0"/>
                <a:cs typeface="Arial" panose="020B0604020202020204" pitchFamily="34" charset="0"/>
              </a:rPr>
              <a:t>the Board to </a:t>
            </a:r>
            <a:r>
              <a:rPr lang="en-ZA" sz="7200" dirty="0">
                <a:latin typeface="Arial" panose="020B0604020202020204" pitchFamily="34" charset="0"/>
                <a:cs typeface="Arial" panose="020B0604020202020204" pitchFamily="34" charset="0"/>
              </a:rPr>
              <a:t>ensure </a:t>
            </a:r>
            <a:r>
              <a:rPr lang="en-ZA" sz="7200" dirty="0" smtClean="0">
                <a:latin typeface="Arial" panose="020B0604020202020204" pitchFamily="34" charset="0"/>
                <a:cs typeface="Arial" panose="020B0604020202020204" pitchFamily="34" charset="0"/>
              </a:rPr>
              <a:t>the filling of positions as </a:t>
            </a:r>
            <a:r>
              <a:rPr lang="en-ZA" sz="7200" dirty="0">
                <a:latin typeface="Arial" panose="020B0604020202020204" pitchFamily="34" charset="0"/>
                <a:cs typeface="Arial" panose="020B0604020202020204" pitchFamily="34" charset="0"/>
              </a:rPr>
              <a:t>a matter of urgency and </a:t>
            </a:r>
            <a:r>
              <a:rPr lang="en-ZA" sz="7200" dirty="0" smtClean="0">
                <a:latin typeface="Arial" panose="020B0604020202020204" pitchFamily="34" charset="0"/>
                <a:cs typeface="Arial" panose="020B0604020202020204" pitchFamily="34" charset="0"/>
              </a:rPr>
              <a:t>furnish </a:t>
            </a:r>
            <a:r>
              <a:rPr lang="en-ZA" sz="7200" dirty="0">
                <a:latin typeface="Arial" panose="020B0604020202020204" pitchFamily="34" charset="0"/>
                <a:cs typeface="Arial" panose="020B0604020202020204" pitchFamily="34" charset="0"/>
              </a:rPr>
              <a:t>the Ministry with a recruitment plan outlining timelines for </a:t>
            </a:r>
            <a:r>
              <a:rPr lang="en-ZA" sz="7200" dirty="0" smtClean="0">
                <a:latin typeface="Arial" panose="020B0604020202020204" pitchFamily="34" charset="0"/>
                <a:cs typeface="Arial" panose="020B0604020202020204" pitchFamily="34" charset="0"/>
              </a:rPr>
              <a:t>filling vacant positions.</a:t>
            </a:r>
            <a:endParaRPr lang="en-ZA" sz="7200" dirty="0">
              <a:latin typeface="Arial" panose="020B0604020202020204" pitchFamily="34" charset="0"/>
              <a:cs typeface="Arial" panose="020B0604020202020204" pitchFamily="34" charset="0"/>
            </a:endParaRPr>
          </a:p>
          <a:p>
            <a:pPr algn="just">
              <a:buFont typeface="Wingdings" panose="05000000000000000000" pitchFamily="2" charset="2"/>
              <a:buChar char="q"/>
            </a:pPr>
            <a:endParaRPr lang="en-ZA" sz="6200"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22</a:t>
            </a:fld>
            <a:endParaRPr lang="en-US" dirty="0"/>
          </a:p>
        </p:txBody>
      </p:sp>
      <p:sp>
        <p:nvSpPr>
          <p:cNvPr id="5" name="Title 1"/>
          <p:cNvSpPr txBox="1">
            <a:spLocks/>
          </p:cNvSpPr>
          <p:nvPr/>
        </p:nvSpPr>
        <p:spPr>
          <a:xfrm>
            <a:off x="457200" y="97751"/>
            <a:ext cx="8464378" cy="849600"/>
          </a:xfrm>
          <a:prstGeom prst="rect">
            <a:avLst/>
          </a:prstGeom>
        </p:spPr>
        <p:style>
          <a:lnRef idx="0">
            <a:scrgbClr r="0" g="0" b="0"/>
          </a:lnRef>
          <a:fillRef idx="1003">
            <a:schemeClr val="lt2"/>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a:endParaRPr lang="en-ZA" sz="2800" b="1" dirty="0" smtClean="0">
              <a:solidFill>
                <a:schemeClr val="accent6"/>
              </a:solidFill>
              <a:cs typeface="Arial" panose="020B0604020202020204" pitchFamily="34" charset="0"/>
            </a:endParaRPr>
          </a:p>
          <a:p>
            <a:pPr algn="l"/>
            <a:r>
              <a:rPr lang="en-ZA" sz="2800" b="1" dirty="0" smtClean="0">
                <a:solidFill>
                  <a:schemeClr val="accent6"/>
                </a:solidFill>
                <a:cs typeface="Arial" panose="020B0604020202020204" pitchFamily="34" charset="0"/>
              </a:rPr>
              <a:t>ENTITY OVERSIGHT – key milestones </a:t>
            </a:r>
            <a:r>
              <a:rPr lang="en-ZA" sz="2800" b="1" dirty="0"/>
              <a:t/>
            </a:r>
            <a:br>
              <a:rPr lang="en-ZA" sz="2800" b="1" dirty="0"/>
            </a:br>
            <a:endParaRPr lang="en-ZA" sz="2800" dirty="0"/>
          </a:p>
        </p:txBody>
      </p:sp>
    </p:spTree>
    <p:extLst>
      <p:ext uri="{BB962C8B-B14F-4D97-AF65-F5344CB8AC3E}">
        <p14:creationId xmlns:p14="http://schemas.microsoft.com/office/powerpoint/2010/main" xmlns="" val="3860475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6">
              <a:lumMod val="60000"/>
              <a:lumOff val="40000"/>
            </a:schemeClr>
          </a:solidFill>
        </p:spPr>
        <p:style>
          <a:lnRef idx="0">
            <a:scrgbClr r="0" g="0" b="0"/>
          </a:lnRef>
          <a:fillRef idx="1002">
            <a:schemeClr val="dk1"/>
          </a:fillRef>
          <a:effectRef idx="0">
            <a:scrgbClr r="0" g="0" b="0"/>
          </a:effectRef>
          <a:fontRef idx="major"/>
        </p:style>
        <p:txBody>
          <a:bodyPr/>
          <a:lstStyle/>
          <a:p>
            <a:r>
              <a:rPr lang="en-ZA" b="1" dirty="0" smtClean="0">
                <a:solidFill>
                  <a:srgbClr val="C00000"/>
                </a:solidFill>
                <a:latin typeface="Arial" panose="020B0604020202020204" pitchFamily="34" charset="0"/>
                <a:cs typeface="Arial" panose="020B0604020202020204" pitchFamily="34" charset="0"/>
              </a:rPr>
              <a:t>Financial</a:t>
            </a:r>
            <a:r>
              <a:rPr lang="en-ZA" b="1" dirty="0" smtClean="0">
                <a:latin typeface="Arial" panose="020B0604020202020204" pitchFamily="34" charset="0"/>
                <a:cs typeface="Arial" panose="020B0604020202020204" pitchFamily="34" charset="0"/>
              </a:rPr>
              <a:t> </a:t>
            </a:r>
            <a:r>
              <a:rPr lang="en-ZA" b="1" dirty="0" smtClean="0">
                <a:solidFill>
                  <a:srgbClr val="C00000"/>
                </a:solidFill>
                <a:latin typeface="Arial" panose="020B0604020202020204" pitchFamily="34" charset="0"/>
                <a:cs typeface="Arial" panose="020B0604020202020204" pitchFamily="34" charset="0"/>
              </a:rPr>
              <a:t>Information</a:t>
            </a:r>
            <a:endParaRPr lang="en-ZA" b="1" dirty="0">
              <a:solidFill>
                <a:srgbClr val="C0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731364" y="3751289"/>
            <a:ext cx="6400800" cy="1752600"/>
          </a:xfrm>
        </p:spPr>
        <p:txBody>
          <a:bodyPr/>
          <a:lstStyle/>
          <a:p>
            <a:r>
              <a:rPr lang="en-ZA" dirty="0" smtClean="0">
                <a:solidFill>
                  <a:schemeClr val="accent6">
                    <a:lumMod val="75000"/>
                  </a:schemeClr>
                </a:solidFill>
                <a:latin typeface="Arial" panose="020B0604020202020204" pitchFamily="34" charset="0"/>
                <a:cs typeface="Arial" panose="020B0604020202020204" pitchFamily="34" charset="0"/>
              </a:rPr>
              <a:t>Quarter 1 of 2017/18</a:t>
            </a:r>
            <a:endParaRPr lang="en-ZA" dirty="0">
              <a:solidFill>
                <a:schemeClr val="accent6">
                  <a:lumMod val="7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685800" y="260365"/>
            <a:ext cx="2286198" cy="1719221"/>
          </a:xfrm>
          <a:prstGeom prst="rect">
            <a:avLst/>
          </a:prstGeom>
        </p:spPr>
      </p:pic>
      <p:pic>
        <p:nvPicPr>
          <p:cNvPr id="5" name="Picture 4"/>
          <p:cNvPicPr>
            <a:picLocks noChangeAspect="1"/>
          </p:cNvPicPr>
          <p:nvPr/>
        </p:nvPicPr>
        <p:blipFill>
          <a:blip r:embed="rId4"/>
          <a:stretch>
            <a:fillRect/>
          </a:stretch>
        </p:blipFill>
        <p:spPr>
          <a:xfrm>
            <a:off x="4254935" y="260365"/>
            <a:ext cx="2822693" cy="1719221"/>
          </a:xfrm>
          <a:prstGeom prst="rect">
            <a:avLst/>
          </a:prstGeom>
        </p:spPr>
      </p:pic>
      <p:sp>
        <p:nvSpPr>
          <p:cNvPr id="7" name="Slide Number Placeholder 6"/>
          <p:cNvSpPr>
            <a:spLocks noGrp="1"/>
          </p:cNvSpPr>
          <p:nvPr>
            <p:ph type="sldNum" sz="quarter" idx="12"/>
          </p:nvPr>
        </p:nvSpPr>
        <p:spPr/>
        <p:txBody>
          <a:bodyPr/>
          <a:lstStyle/>
          <a:p>
            <a:fld id="{8843D58F-2DAB-1446-A47E-C34A82BC1FA1}" type="slidenum">
              <a:rPr lang="en-US" sz="1000" smtClean="0">
                <a:latin typeface="Arial" panose="020B0604020202020204" pitchFamily="34" charset="0"/>
                <a:cs typeface="Arial" panose="020B0604020202020204" pitchFamily="34" charset="0"/>
              </a:rPr>
              <a:pPr/>
              <a:t>23</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0605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773" y="455029"/>
            <a:ext cx="8207115" cy="1449581"/>
          </a:xfrm>
          <a:ln w="38100">
            <a:solidFill>
              <a:schemeClr val="accent6">
                <a:lumMod val="75000"/>
              </a:schemeClr>
            </a:solidFill>
          </a:ln>
        </p:spPr>
        <p:style>
          <a:lnRef idx="0">
            <a:scrgbClr r="0" g="0" b="0"/>
          </a:lnRef>
          <a:fillRef idx="1003">
            <a:schemeClr val="lt2"/>
          </a:fillRef>
          <a:effectRef idx="0">
            <a:scrgbClr r="0" g="0" b="0"/>
          </a:effectRef>
          <a:fontRef idx="major"/>
        </p:style>
        <p:txBody>
          <a:bodyPr>
            <a:normAutofit/>
          </a:bodyPr>
          <a:lstStyle/>
          <a:p>
            <a:pPr algn="l"/>
            <a:r>
              <a:rPr lang="en-ZA" sz="3200" b="1" dirty="0" smtClean="0">
                <a:solidFill>
                  <a:schemeClr val="accent6">
                    <a:lumMod val="75000"/>
                  </a:schemeClr>
                </a:solidFill>
                <a:latin typeface="Arial" panose="020B0604020202020204" pitchFamily="34" charset="0"/>
                <a:cs typeface="Arial" panose="020B0604020202020204" pitchFamily="34" charset="0"/>
              </a:rPr>
              <a:t>Expenditure for Quarter 1 </a:t>
            </a:r>
            <a:br>
              <a:rPr lang="en-ZA" sz="3200" b="1" dirty="0" smtClean="0">
                <a:solidFill>
                  <a:schemeClr val="accent6">
                    <a:lumMod val="75000"/>
                  </a:schemeClr>
                </a:solidFill>
                <a:latin typeface="Arial" panose="020B0604020202020204" pitchFamily="34" charset="0"/>
                <a:cs typeface="Arial" panose="020B0604020202020204" pitchFamily="34" charset="0"/>
              </a:rPr>
            </a:br>
            <a:r>
              <a:rPr lang="en-ZA" sz="3200" b="1" dirty="0" smtClean="0">
                <a:solidFill>
                  <a:schemeClr val="accent6">
                    <a:lumMod val="75000"/>
                  </a:schemeClr>
                </a:solidFill>
                <a:latin typeface="Arial" panose="020B0604020202020204" pitchFamily="34" charset="0"/>
                <a:cs typeface="Arial" panose="020B0604020202020204" pitchFamily="34" charset="0"/>
              </a:rPr>
              <a:t>per Programme</a:t>
            </a:r>
            <a:endParaRPr lang="en-ZA" sz="3200" b="1"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idx="1"/>
          </p:nvPr>
        </p:nvGraphicFramePr>
        <p:xfrm>
          <a:off x="457200" y="2049781"/>
          <a:ext cx="8229600" cy="33944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2322572995"/>
              </p:ext>
            </p:extLst>
          </p:nvPr>
        </p:nvGraphicFramePr>
        <p:xfrm>
          <a:off x="526773" y="2049777"/>
          <a:ext cx="8137540" cy="4034828"/>
        </p:xfrm>
        <a:graphic>
          <a:graphicData uri="http://schemas.openxmlformats.org/drawingml/2006/table">
            <a:tbl>
              <a:tblPr>
                <a:tableStyleId>{5C22544A-7EE6-4342-B048-85BDC9FD1C3A}</a:tableStyleId>
              </a:tblPr>
              <a:tblGrid>
                <a:gridCol w="2666636"/>
                <a:gridCol w="1169879"/>
                <a:gridCol w="1531164"/>
                <a:gridCol w="1410737"/>
                <a:gridCol w="1359124"/>
              </a:tblGrid>
              <a:tr h="1158843">
                <a:tc>
                  <a:txBody>
                    <a:bodyPr/>
                    <a:lstStyle/>
                    <a:p>
                      <a:pPr algn="ctr" rtl="0" fontAlgn="ctr"/>
                      <a:r>
                        <a:rPr lang="en-ZA" sz="1600" b="1" u="none" strike="noStrike" dirty="0">
                          <a:effectLst/>
                          <a:latin typeface="Arial" panose="020B0604020202020204" pitchFamily="34" charset="0"/>
                          <a:cs typeface="Arial" panose="020B0604020202020204" pitchFamily="34" charset="0"/>
                        </a:rPr>
                        <a:t>PROGRAMME</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accent3">
                        <a:lumMod val="20000"/>
                        <a:lumOff val="80000"/>
                      </a:schemeClr>
                    </a:solidFill>
                  </a:tcPr>
                </a:tc>
                <a:tc>
                  <a:txBody>
                    <a:bodyPr/>
                    <a:lstStyle/>
                    <a:p>
                      <a:pPr algn="ctr" rtl="0" fontAlgn="ctr"/>
                      <a:r>
                        <a:rPr lang="en-ZA" sz="1600" b="1" u="none" strike="noStrike" dirty="0" smtClean="0">
                          <a:effectLst/>
                          <a:latin typeface="Arial" panose="020B0604020202020204" pitchFamily="34" charset="0"/>
                          <a:cs typeface="Arial" panose="020B0604020202020204" pitchFamily="34" charset="0"/>
                        </a:rPr>
                        <a:t>BUDGET</a:t>
                      </a:r>
                    </a:p>
                    <a:p>
                      <a:pPr algn="ctr" rtl="0" fontAlgn="ctr"/>
                      <a:endParaRPr lang="en-ZA" sz="1600" b="1" u="none" strike="noStrike" dirty="0" smtClean="0">
                        <a:effectLst/>
                        <a:latin typeface="Arial" panose="020B0604020202020204" pitchFamily="34" charset="0"/>
                        <a:cs typeface="Arial" panose="020B0604020202020204" pitchFamily="34" charset="0"/>
                      </a:endParaRPr>
                    </a:p>
                    <a:p>
                      <a:pPr algn="ctr" rtl="0" fontAlgn="ctr"/>
                      <a:r>
                        <a:rPr lang="en-ZA" sz="1600" b="1" u="none" strike="noStrike" dirty="0" smtClean="0">
                          <a:effectLst/>
                          <a:latin typeface="Arial" panose="020B0604020202020204" pitchFamily="34" charset="0"/>
                          <a:cs typeface="Arial" panose="020B0604020202020204" pitchFamily="34" charset="0"/>
                        </a:rPr>
                        <a:t>R'000</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accent3">
                        <a:lumMod val="20000"/>
                        <a:lumOff val="80000"/>
                      </a:schemeClr>
                    </a:solidFill>
                  </a:tcPr>
                </a:tc>
                <a:tc>
                  <a:txBody>
                    <a:bodyPr/>
                    <a:lstStyle/>
                    <a:p>
                      <a:pPr algn="ctr" rtl="0" fontAlgn="ctr"/>
                      <a:r>
                        <a:rPr lang="en-ZA" sz="1600" b="1" u="none" strike="noStrike" dirty="0">
                          <a:effectLst/>
                          <a:latin typeface="Arial" panose="020B0604020202020204" pitchFamily="34" charset="0"/>
                          <a:cs typeface="Arial" panose="020B0604020202020204" pitchFamily="34" charset="0"/>
                        </a:rPr>
                        <a:t>Q1 </a:t>
                      </a:r>
                      <a:endParaRPr lang="en-ZA" sz="1600" b="1" u="none" strike="noStrike" dirty="0" smtClean="0">
                        <a:effectLst/>
                        <a:latin typeface="Arial" panose="020B0604020202020204" pitchFamily="34" charset="0"/>
                        <a:cs typeface="Arial" panose="020B0604020202020204" pitchFamily="34" charset="0"/>
                      </a:endParaRPr>
                    </a:p>
                    <a:p>
                      <a:pPr algn="ctr" rtl="0" fontAlgn="ctr"/>
                      <a:r>
                        <a:rPr lang="en-ZA" sz="1600" b="1" u="none" strike="noStrike" dirty="0" smtClean="0">
                          <a:effectLst/>
                          <a:latin typeface="Arial" panose="020B0604020202020204" pitchFamily="34" charset="0"/>
                          <a:cs typeface="Arial" panose="020B0604020202020204" pitchFamily="34" charset="0"/>
                        </a:rPr>
                        <a:t>EXPENDITURE </a:t>
                      </a:r>
                      <a:r>
                        <a:rPr lang="en-ZA" sz="1600" b="1" u="none" strike="noStrike" dirty="0">
                          <a:effectLst/>
                          <a:latin typeface="Arial" panose="020B0604020202020204" pitchFamily="34" charset="0"/>
                          <a:cs typeface="Arial" panose="020B0604020202020204" pitchFamily="34" charset="0"/>
                        </a:rPr>
                        <a:t>R'000</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accent3">
                        <a:lumMod val="20000"/>
                        <a:lumOff val="80000"/>
                      </a:schemeClr>
                    </a:solidFill>
                  </a:tcPr>
                </a:tc>
                <a:tc>
                  <a:txBody>
                    <a:bodyPr/>
                    <a:lstStyle/>
                    <a:p>
                      <a:pPr algn="ctr" rtl="0" fontAlgn="ctr"/>
                      <a:r>
                        <a:rPr lang="en-ZA" sz="1600" b="1" u="none" strike="noStrike" dirty="0">
                          <a:effectLst/>
                          <a:latin typeface="Arial" panose="020B0604020202020204" pitchFamily="34" charset="0"/>
                          <a:cs typeface="Arial" panose="020B0604020202020204" pitchFamily="34" charset="0"/>
                        </a:rPr>
                        <a:t>TOTAL  EXPENDITURE R'000</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accent3">
                        <a:lumMod val="20000"/>
                        <a:lumOff val="80000"/>
                      </a:schemeClr>
                    </a:solidFill>
                  </a:tcPr>
                </a:tc>
                <a:tc>
                  <a:txBody>
                    <a:bodyPr/>
                    <a:lstStyle/>
                    <a:p>
                      <a:pPr algn="ctr" rtl="0" fontAlgn="ctr"/>
                      <a:r>
                        <a:rPr lang="en-ZA" sz="1600" b="1" u="none" strike="noStrike" dirty="0">
                          <a:effectLst/>
                          <a:latin typeface="Arial" panose="020B0604020202020204" pitchFamily="34" charset="0"/>
                          <a:cs typeface="Arial" panose="020B0604020202020204" pitchFamily="34" charset="0"/>
                        </a:rPr>
                        <a:t>% SPENT AGAINST BUDGET             </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accent3">
                        <a:lumMod val="20000"/>
                        <a:lumOff val="80000"/>
                      </a:schemeClr>
                    </a:solidFill>
                  </a:tcPr>
                </a:tc>
              </a:tr>
              <a:tr h="508825">
                <a:tc>
                  <a:txBody>
                    <a:bodyPr/>
                    <a:lstStyle/>
                    <a:p>
                      <a:pPr algn="l" rtl="0" fontAlgn="b"/>
                      <a:r>
                        <a:rPr lang="en-ZA" sz="1200" u="none" strike="noStrike" dirty="0">
                          <a:effectLst/>
                          <a:latin typeface="Arial" panose="020B0604020202020204" pitchFamily="34" charset="0"/>
                          <a:cs typeface="Arial" panose="020B0604020202020204" pitchFamily="34" charset="0"/>
                        </a:rPr>
                        <a:t> P1:  ADMINISTRATION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l" rtl="0" fontAlgn="b"/>
                      <a:r>
                        <a:rPr lang="en-ZA" sz="1200" u="none" strike="noStrike" dirty="0">
                          <a:effectLst/>
                          <a:latin typeface="Arial" panose="020B0604020202020204" pitchFamily="34" charset="0"/>
                          <a:cs typeface="Arial" panose="020B0604020202020204" pitchFamily="34" charset="0"/>
                        </a:rPr>
                        <a:t>             62 771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l" rtl="0" fontAlgn="b"/>
                      <a:r>
                        <a:rPr lang="en-ZA" sz="1200" u="none" strike="noStrike" dirty="0">
                          <a:effectLst/>
                          <a:latin typeface="Arial" panose="020B0604020202020204" pitchFamily="34" charset="0"/>
                          <a:cs typeface="Arial" panose="020B0604020202020204" pitchFamily="34" charset="0"/>
                        </a:rPr>
                        <a:t>                      16 097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l" rtl="0" fontAlgn="b"/>
                      <a:r>
                        <a:rPr lang="en-ZA" sz="1200" u="none" strike="noStrike" dirty="0">
                          <a:effectLst/>
                          <a:latin typeface="Arial" panose="020B0604020202020204" pitchFamily="34" charset="0"/>
                          <a:cs typeface="Arial" panose="020B0604020202020204" pitchFamily="34" charset="0"/>
                        </a:rPr>
                        <a:t>                   16 097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ctr" rtl="0" fontAlgn="b"/>
                      <a:r>
                        <a:rPr lang="en-ZA" sz="1200" u="none" strike="noStrike" dirty="0">
                          <a:effectLst/>
                          <a:latin typeface="Arial" panose="020B0604020202020204" pitchFamily="34" charset="0"/>
                          <a:cs typeface="Arial" panose="020B0604020202020204" pitchFamily="34" charset="0"/>
                        </a:rPr>
                        <a:t>26%</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r>
              <a:tr h="639540">
                <a:tc>
                  <a:txBody>
                    <a:bodyPr/>
                    <a:lstStyle/>
                    <a:p>
                      <a:pPr algn="l" rtl="0" fontAlgn="b"/>
                      <a:r>
                        <a:rPr lang="en-ZA" sz="1200" u="none" strike="noStrike" dirty="0">
                          <a:effectLst/>
                          <a:latin typeface="Arial" panose="020B0604020202020204" pitchFamily="34" charset="0"/>
                          <a:cs typeface="Arial" panose="020B0604020202020204" pitchFamily="34" charset="0"/>
                        </a:rPr>
                        <a:t> P2:  COMMUNICATION POLICY</a:t>
                      </a:r>
                      <a:r>
                        <a:rPr lang="en-ZA" sz="1200" u="none" strike="noStrike" dirty="0" smtClean="0">
                          <a:effectLst/>
                          <a:latin typeface="Arial" panose="020B0604020202020204" pitchFamily="34" charset="0"/>
                          <a:cs typeface="Arial" panose="020B0604020202020204" pitchFamily="34" charset="0"/>
                        </a:rPr>
                        <a:t>, RESEARCH </a:t>
                      </a:r>
                      <a:r>
                        <a:rPr lang="en-ZA" sz="1200" u="none" strike="noStrike" dirty="0">
                          <a:effectLst/>
                          <a:latin typeface="Arial" panose="020B0604020202020204" pitchFamily="34" charset="0"/>
                          <a:cs typeface="Arial" panose="020B0604020202020204" pitchFamily="34" charset="0"/>
                        </a:rPr>
                        <a:t>&amp; DEVELOPMENT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l" rtl="0" fontAlgn="b"/>
                      <a:r>
                        <a:rPr lang="en-ZA" sz="1200" u="none" strike="noStrike" dirty="0">
                          <a:effectLst/>
                          <a:latin typeface="Arial" panose="020B0604020202020204" pitchFamily="34" charset="0"/>
                          <a:cs typeface="Arial" panose="020B0604020202020204" pitchFamily="34" charset="0"/>
                        </a:rPr>
                        <a:t>               8 492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l" rtl="0" fontAlgn="b"/>
                      <a:r>
                        <a:rPr lang="en-ZA" sz="1200" u="none" strike="noStrike" dirty="0">
                          <a:effectLst/>
                          <a:latin typeface="Arial" panose="020B0604020202020204" pitchFamily="34" charset="0"/>
                          <a:cs typeface="Arial" panose="020B0604020202020204" pitchFamily="34" charset="0"/>
                        </a:rPr>
                        <a:t>                        1 147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l" rtl="0" fontAlgn="b"/>
                      <a:r>
                        <a:rPr lang="en-ZA" sz="1200" u="none" strike="noStrike" dirty="0">
                          <a:effectLst/>
                          <a:latin typeface="Arial" panose="020B0604020202020204" pitchFamily="34" charset="0"/>
                          <a:cs typeface="Arial" panose="020B0604020202020204" pitchFamily="34" charset="0"/>
                        </a:rPr>
                        <a:t>                     1 147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ctr" rtl="0" fontAlgn="b"/>
                      <a:r>
                        <a:rPr lang="en-ZA" sz="1200" u="none" strike="noStrike" dirty="0">
                          <a:effectLst/>
                          <a:latin typeface="Arial" panose="020B0604020202020204" pitchFamily="34" charset="0"/>
                          <a:cs typeface="Arial" panose="020B0604020202020204" pitchFamily="34" charset="0"/>
                        </a:rPr>
                        <a:t>14%</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r>
              <a:tr h="587852">
                <a:tc>
                  <a:txBody>
                    <a:bodyPr/>
                    <a:lstStyle/>
                    <a:p>
                      <a:pPr algn="l" rtl="0" fontAlgn="b"/>
                      <a:r>
                        <a:rPr lang="en-ZA" sz="1200" u="none" strike="noStrike" dirty="0">
                          <a:effectLst/>
                          <a:latin typeface="Arial" panose="020B0604020202020204" pitchFamily="34" charset="0"/>
                          <a:cs typeface="Arial" panose="020B0604020202020204" pitchFamily="34" charset="0"/>
                        </a:rPr>
                        <a:t> P3:  INDUSTRY AND CAPACITY DEVELOPMENT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l" rtl="0" fontAlgn="b"/>
                      <a:r>
                        <a:rPr lang="en-ZA" sz="1200" u="none" strike="noStrike" dirty="0">
                          <a:effectLst/>
                          <a:latin typeface="Arial" panose="020B0604020202020204" pitchFamily="34" charset="0"/>
                          <a:cs typeface="Arial" panose="020B0604020202020204" pitchFamily="34" charset="0"/>
                        </a:rPr>
                        <a:t>             22 290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l" rtl="0" fontAlgn="b"/>
                      <a:r>
                        <a:rPr lang="en-ZA" sz="1200" u="none" strike="noStrike" dirty="0">
                          <a:effectLst/>
                          <a:latin typeface="Arial" panose="020B0604020202020204" pitchFamily="34" charset="0"/>
                          <a:cs typeface="Arial" panose="020B0604020202020204" pitchFamily="34" charset="0"/>
                        </a:rPr>
                        <a:t>                        5 900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l" rtl="0" fontAlgn="b"/>
                      <a:r>
                        <a:rPr lang="en-ZA" sz="1200" u="none" strike="noStrike" dirty="0">
                          <a:effectLst/>
                          <a:latin typeface="Arial" panose="020B0604020202020204" pitchFamily="34" charset="0"/>
                          <a:cs typeface="Arial" panose="020B0604020202020204" pitchFamily="34" charset="0"/>
                        </a:rPr>
                        <a:t>                     5 900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ctr" rtl="0" fontAlgn="b"/>
                      <a:r>
                        <a:rPr lang="en-ZA" sz="1200" u="none" strike="noStrike" dirty="0">
                          <a:effectLst/>
                          <a:latin typeface="Arial" panose="020B0604020202020204" pitchFamily="34" charset="0"/>
                          <a:cs typeface="Arial" panose="020B0604020202020204" pitchFamily="34" charset="0"/>
                        </a:rPr>
                        <a:t>26%</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r>
              <a:tr h="508825">
                <a:tc>
                  <a:txBody>
                    <a:bodyPr/>
                    <a:lstStyle/>
                    <a:p>
                      <a:pPr algn="l" rtl="0" fontAlgn="b"/>
                      <a:r>
                        <a:rPr lang="en-ZA" sz="1200" u="none" strike="noStrike" dirty="0">
                          <a:effectLst/>
                          <a:latin typeface="Arial" panose="020B0604020202020204" pitchFamily="34" charset="0"/>
                          <a:cs typeface="Arial" panose="020B0604020202020204" pitchFamily="34" charset="0"/>
                        </a:rPr>
                        <a:t> P4:  ENTITY OVERSIGHT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l" rtl="0" fontAlgn="b"/>
                      <a:r>
                        <a:rPr lang="en-ZA" sz="1200" u="none" strike="noStrike" dirty="0">
                          <a:effectLst/>
                          <a:latin typeface="Arial" panose="020B0604020202020204" pitchFamily="34" charset="0"/>
                          <a:cs typeface="Arial" panose="020B0604020202020204" pitchFamily="34" charset="0"/>
                        </a:rPr>
                        <a:t>       1 331 542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l" rtl="0" fontAlgn="b"/>
                      <a:r>
                        <a:rPr lang="en-ZA" sz="1200" u="none" strike="noStrike" dirty="0">
                          <a:effectLst/>
                          <a:latin typeface="Arial" panose="020B0604020202020204" pitchFamily="34" charset="0"/>
                          <a:cs typeface="Arial" panose="020B0604020202020204" pitchFamily="34" charset="0"/>
                        </a:rPr>
                        <a:t>                    310 545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l" rtl="0" fontAlgn="b"/>
                      <a:r>
                        <a:rPr lang="en-ZA" sz="1200" u="none" strike="noStrike" dirty="0">
                          <a:effectLst/>
                          <a:latin typeface="Arial" panose="020B0604020202020204" pitchFamily="34" charset="0"/>
                          <a:cs typeface="Arial" panose="020B0604020202020204" pitchFamily="34" charset="0"/>
                        </a:rPr>
                        <a:t>                 310 545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ctr" rtl="0" fontAlgn="b"/>
                      <a:r>
                        <a:rPr lang="en-ZA" sz="1200" u="none" strike="noStrike" dirty="0">
                          <a:effectLst/>
                          <a:latin typeface="Arial" panose="020B0604020202020204" pitchFamily="34" charset="0"/>
                          <a:cs typeface="Arial" panose="020B0604020202020204" pitchFamily="34" charset="0"/>
                        </a:rPr>
                        <a:t>23%</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r>
              <a:tr h="630943">
                <a:tc>
                  <a:txBody>
                    <a:bodyPr/>
                    <a:lstStyle/>
                    <a:p>
                      <a:pPr algn="l" rtl="0" fontAlgn="b"/>
                      <a:r>
                        <a:rPr lang="en-ZA" sz="1200" b="1" u="none" strike="noStrike" dirty="0">
                          <a:effectLst/>
                          <a:latin typeface="Arial" panose="020B0604020202020204" pitchFamily="34" charset="0"/>
                          <a:cs typeface="Arial" panose="020B0604020202020204" pitchFamily="34" charset="0"/>
                        </a:rPr>
                        <a:t>TOTAL</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l" rtl="0" fontAlgn="b"/>
                      <a:r>
                        <a:rPr lang="en-ZA" sz="1200" b="1" u="none" strike="noStrike" dirty="0">
                          <a:effectLst/>
                          <a:latin typeface="Arial" panose="020B0604020202020204" pitchFamily="34" charset="0"/>
                          <a:cs typeface="Arial" panose="020B0604020202020204" pitchFamily="34" charset="0"/>
                        </a:rPr>
                        <a:t> 1 425 095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l" rtl="0" fontAlgn="b"/>
                      <a:r>
                        <a:rPr lang="en-ZA" sz="1200" b="1" u="none" strike="noStrike" dirty="0">
                          <a:effectLst/>
                          <a:latin typeface="Arial" panose="020B0604020202020204" pitchFamily="34" charset="0"/>
                          <a:cs typeface="Arial" panose="020B0604020202020204" pitchFamily="34" charset="0"/>
                        </a:rPr>
                        <a:t>            333 689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l" rtl="0" fontAlgn="b"/>
                      <a:r>
                        <a:rPr lang="en-ZA" sz="1200" b="1" u="none" strike="noStrike" dirty="0">
                          <a:effectLst/>
                          <a:latin typeface="Arial" panose="020B0604020202020204" pitchFamily="34" charset="0"/>
                          <a:cs typeface="Arial" panose="020B0604020202020204" pitchFamily="34" charset="0"/>
                        </a:rPr>
                        <a:t>         333 689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ctr" rtl="0" fontAlgn="b"/>
                      <a:r>
                        <a:rPr lang="en-ZA" sz="1200" b="1" u="none" strike="noStrike" dirty="0">
                          <a:effectLst/>
                          <a:latin typeface="Arial" panose="020B0604020202020204" pitchFamily="34" charset="0"/>
                          <a:cs typeface="Arial" panose="020B0604020202020204" pitchFamily="34" charset="0"/>
                        </a:rPr>
                        <a:t>23%</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8843D58F-2DAB-1446-A47E-C34A82BC1FA1}" type="slidenum">
              <a:rPr lang="en-US" smtClean="0"/>
              <a:pPr/>
              <a:t>24</a:t>
            </a:fld>
            <a:endParaRPr lang="en-US" dirty="0"/>
          </a:p>
        </p:txBody>
      </p:sp>
    </p:spTree>
    <p:extLst>
      <p:ext uri="{BB962C8B-B14F-4D97-AF65-F5344CB8AC3E}">
        <p14:creationId xmlns:p14="http://schemas.microsoft.com/office/powerpoint/2010/main" xmlns="" val="24139421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03" y="274638"/>
            <a:ext cx="8649325" cy="1143000"/>
          </a:xfrm>
          <a:ln w="38100">
            <a:solidFill>
              <a:schemeClr val="accent6">
                <a:lumMod val="75000"/>
              </a:schemeClr>
            </a:solidFill>
          </a:ln>
        </p:spPr>
        <p:style>
          <a:lnRef idx="0">
            <a:scrgbClr r="0" g="0" b="0"/>
          </a:lnRef>
          <a:fillRef idx="1003">
            <a:schemeClr val="lt2"/>
          </a:fillRef>
          <a:effectRef idx="0">
            <a:scrgbClr r="0" g="0" b="0"/>
          </a:effectRef>
          <a:fontRef idx="major"/>
        </p:style>
        <p:txBody>
          <a:bodyPr>
            <a:normAutofit/>
          </a:bodyPr>
          <a:lstStyle/>
          <a:p>
            <a:r>
              <a:rPr lang="en-ZA" sz="3200" b="1" dirty="0" smtClean="0">
                <a:solidFill>
                  <a:schemeClr val="accent6">
                    <a:lumMod val="75000"/>
                  </a:schemeClr>
                </a:solidFill>
                <a:latin typeface="Arial" panose="020B0604020202020204" pitchFamily="34" charset="0"/>
                <a:cs typeface="Arial" panose="020B0604020202020204" pitchFamily="34" charset="0"/>
              </a:rPr>
              <a:t>Total budget allocation per Programme</a:t>
            </a:r>
            <a:endParaRPr lang="en-ZA" sz="3200" b="1"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idx="1"/>
            <p:extLst/>
          </p:nvPr>
        </p:nvGraphicFramePr>
        <p:xfrm>
          <a:off x="457200" y="2049781"/>
          <a:ext cx="8229600" cy="33944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p:nvPr>
            <p:extLst>
              <p:ext uri="{D42A27DB-BD31-4B8C-83A1-F6EECF244321}">
                <p14:modId xmlns:p14="http://schemas.microsoft.com/office/powerpoint/2010/main" xmlns="" val="3798054992"/>
              </p:ext>
            </p:extLst>
          </p:nvPr>
        </p:nvGraphicFramePr>
        <p:xfrm>
          <a:off x="457200" y="2106930"/>
          <a:ext cx="8168640" cy="335407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8843D58F-2DAB-1446-A47E-C34A82BC1FA1}" type="slidenum">
              <a:rPr lang="en-US" smtClean="0"/>
              <a:pPr/>
              <a:t>25</a:t>
            </a:fld>
            <a:endParaRPr lang="en-US" dirty="0"/>
          </a:p>
        </p:txBody>
      </p:sp>
    </p:spTree>
    <p:extLst>
      <p:ext uri="{BB962C8B-B14F-4D97-AF65-F5344CB8AC3E}">
        <p14:creationId xmlns:p14="http://schemas.microsoft.com/office/powerpoint/2010/main" xmlns="" val="5224998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ln w="38100">
            <a:solidFill>
              <a:schemeClr val="accent6">
                <a:lumMod val="75000"/>
              </a:schemeClr>
            </a:solidFill>
          </a:ln>
        </p:spPr>
        <p:style>
          <a:lnRef idx="0">
            <a:scrgbClr r="0" g="0" b="0"/>
          </a:lnRef>
          <a:fillRef idx="1003">
            <a:schemeClr val="lt2"/>
          </a:fillRef>
          <a:effectRef idx="0">
            <a:scrgbClr r="0" g="0" b="0"/>
          </a:effectRef>
          <a:fontRef idx="major"/>
        </p:style>
        <p:txBody>
          <a:bodyPr>
            <a:normAutofit fontScale="90000"/>
          </a:bodyPr>
          <a:lstStyle/>
          <a:p>
            <a:pPr algn="l"/>
            <a:r>
              <a:rPr lang="en-ZA" dirty="0" smtClean="0">
                <a:solidFill>
                  <a:schemeClr val="accent6">
                    <a:lumMod val="75000"/>
                  </a:schemeClr>
                </a:solidFill>
              </a:rPr>
              <a:t/>
            </a:r>
            <a:br>
              <a:rPr lang="en-ZA" dirty="0" smtClean="0">
                <a:solidFill>
                  <a:schemeClr val="accent6">
                    <a:lumMod val="75000"/>
                  </a:schemeClr>
                </a:solidFill>
              </a:rPr>
            </a:br>
            <a:r>
              <a:rPr lang="en-ZA" sz="3600" b="1" dirty="0" smtClean="0">
                <a:solidFill>
                  <a:schemeClr val="accent6">
                    <a:lumMod val="75000"/>
                  </a:schemeClr>
                </a:solidFill>
                <a:cs typeface="Arial" panose="020B0604020202020204" pitchFamily="34" charset="0"/>
              </a:rPr>
              <a:t>EXPENDITURE QUARTER 1 PER ECONOMIC CLASSIFICATION</a:t>
            </a:r>
            <a:r>
              <a:rPr lang="en-ZA" dirty="0" smtClean="0">
                <a:solidFill>
                  <a:schemeClr val="accent6">
                    <a:lumMod val="75000"/>
                  </a:schemeClr>
                </a:solidFill>
              </a:rPr>
              <a:t/>
            </a:r>
            <a:br>
              <a:rPr lang="en-ZA" dirty="0" smtClean="0">
                <a:solidFill>
                  <a:schemeClr val="accent6">
                    <a:lumMod val="75000"/>
                  </a:schemeClr>
                </a:solidFill>
              </a:rPr>
            </a:br>
            <a:endParaRPr lang="en-ZA" dirty="0">
              <a:solidFill>
                <a:schemeClr val="accent6">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47383688"/>
              </p:ext>
            </p:extLst>
          </p:nvPr>
        </p:nvGraphicFramePr>
        <p:xfrm>
          <a:off x="457199" y="1540564"/>
          <a:ext cx="8229602" cy="3856383"/>
        </p:xfrm>
        <a:graphic>
          <a:graphicData uri="http://schemas.openxmlformats.org/drawingml/2006/table">
            <a:tbl>
              <a:tblPr>
                <a:tableStyleId>{5C22544A-7EE6-4342-B048-85BDC9FD1C3A}</a:tableStyleId>
              </a:tblPr>
              <a:tblGrid>
                <a:gridCol w="2696804"/>
                <a:gridCol w="1183114"/>
                <a:gridCol w="1548488"/>
                <a:gridCol w="1426696"/>
                <a:gridCol w="1374500"/>
              </a:tblGrid>
              <a:tr h="876571">
                <a:tc>
                  <a:txBody>
                    <a:bodyPr/>
                    <a:lstStyle/>
                    <a:p>
                      <a:pPr algn="ctr" rtl="0" fontAlgn="b"/>
                      <a:r>
                        <a:rPr lang="en-ZA" sz="1400" b="1" u="none" strike="noStrike" dirty="0" smtClean="0">
                          <a:effectLst/>
                          <a:latin typeface="Arial" panose="020B0604020202020204" pitchFamily="34" charset="0"/>
                          <a:cs typeface="Arial" panose="020B0604020202020204" pitchFamily="34" charset="0"/>
                        </a:rPr>
                        <a:t>ITEM</a:t>
                      </a:r>
                    </a:p>
                    <a:p>
                      <a:pPr algn="ctr" rtl="0" fontAlgn="b"/>
                      <a:endParaRPr lang="en-ZA" sz="1400" b="1" i="0" u="none" strike="noStrike" dirty="0" smtClean="0">
                        <a:solidFill>
                          <a:srgbClr val="000000"/>
                        </a:solidFill>
                        <a:effectLst/>
                        <a:latin typeface="Arial" panose="020B0604020202020204" pitchFamily="34" charset="0"/>
                        <a:cs typeface="Arial" panose="020B0604020202020204" pitchFamily="34" charset="0"/>
                      </a:endParaRPr>
                    </a:p>
                    <a:p>
                      <a:pPr algn="ctr" rtl="0" fontAlgn="b"/>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ctr" rtl="0" fontAlgn="b"/>
                      <a:r>
                        <a:rPr lang="en-ZA" sz="1400" b="1" u="none" strike="noStrike" dirty="0" smtClean="0">
                          <a:effectLst/>
                          <a:latin typeface="Arial" panose="020B0604020202020204" pitchFamily="34" charset="0"/>
                          <a:cs typeface="Arial" panose="020B0604020202020204" pitchFamily="34" charset="0"/>
                        </a:rPr>
                        <a:t>BUDGET</a:t>
                      </a:r>
                    </a:p>
                    <a:p>
                      <a:pPr algn="ctr" rtl="0" fontAlgn="b"/>
                      <a:endParaRPr lang="en-ZA" sz="1400" b="1" u="none" strike="noStrike" dirty="0" smtClean="0">
                        <a:effectLst/>
                        <a:latin typeface="Arial" panose="020B0604020202020204" pitchFamily="34" charset="0"/>
                        <a:cs typeface="Arial" panose="020B0604020202020204" pitchFamily="34" charset="0"/>
                      </a:endParaRPr>
                    </a:p>
                    <a:p>
                      <a:pPr algn="ctr" rtl="0" fontAlgn="b"/>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ctr" rtl="0" fontAlgn="b"/>
                      <a:r>
                        <a:rPr lang="en-ZA" sz="1400" b="1" u="none" strike="noStrike" dirty="0" smtClean="0">
                          <a:effectLst/>
                          <a:latin typeface="Arial" panose="020B0604020202020204" pitchFamily="34" charset="0"/>
                          <a:cs typeface="Arial" panose="020B0604020202020204" pitchFamily="34" charset="0"/>
                        </a:rPr>
                        <a:t>Q1</a:t>
                      </a:r>
                    </a:p>
                    <a:p>
                      <a:pPr algn="ctr" rtl="0" fontAlgn="b"/>
                      <a:r>
                        <a:rPr lang="en-ZA" sz="1400" b="1" u="none" strike="noStrike" dirty="0" smtClean="0">
                          <a:effectLst/>
                          <a:latin typeface="Arial" panose="020B0604020202020204" pitchFamily="34" charset="0"/>
                          <a:cs typeface="Arial" panose="020B0604020202020204" pitchFamily="34" charset="0"/>
                        </a:rPr>
                        <a:t> EXPENDITURE</a:t>
                      </a:r>
                    </a:p>
                    <a:p>
                      <a:pPr algn="ctr" rtl="0" fontAlgn="b"/>
                      <a:r>
                        <a:rPr lang="en-ZA" sz="1400" b="1" u="none" strike="noStrike" dirty="0" smtClean="0">
                          <a:effectLst/>
                          <a:latin typeface="Arial" panose="020B0604020202020204" pitchFamily="34" charset="0"/>
                          <a:cs typeface="Arial" panose="020B0604020202020204" pitchFamily="34" charset="0"/>
                        </a:rPr>
                        <a:t> R'000</a:t>
                      </a:r>
                    </a:p>
                  </a:txBody>
                  <a:tcPr marL="7620" marR="7620" marT="7620" marB="0" anchor="b">
                    <a:solidFill>
                      <a:schemeClr val="accent3">
                        <a:lumMod val="20000"/>
                        <a:lumOff val="80000"/>
                      </a:schemeClr>
                    </a:solidFill>
                  </a:tcPr>
                </a:tc>
                <a:tc>
                  <a:txBody>
                    <a:bodyPr/>
                    <a:lstStyle/>
                    <a:p>
                      <a:pPr algn="ctr" rtl="0" fontAlgn="b"/>
                      <a:r>
                        <a:rPr lang="en-ZA" sz="1400" b="1" u="none" strike="noStrike" dirty="0">
                          <a:effectLst/>
                          <a:latin typeface="Arial" panose="020B0604020202020204" pitchFamily="34" charset="0"/>
                          <a:cs typeface="Arial" panose="020B0604020202020204" pitchFamily="34" charset="0"/>
                        </a:rPr>
                        <a:t>TOTAL  EXPENDITURE R'000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ctr" rtl="0" fontAlgn="b"/>
                      <a:r>
                        <a:rPr lang="en-ZA" sz="1400" b="1" u="none" strike="noStrike" dirty="0">
                          <a:effectLst/>
                          <a:latin typeface="Arial" panose="020B0604020202020204" pitchFamily="34" charset="0"/>
                          <a:cs typeface="Arial" panose="020B0604020202020204" pitchFamily="34" charset="0"/>
                        </a:rPr>
                        <a:t>% </a:t>
                      </a:r>
                      <a:endParaRPr lang="en-ZA" sz="1400" b="1" u="none" strike="noStrike" dirty="0" smtClean="0">
                        <a:effectLst/>
                        <a:latin typeface="Arial" panose="020B0604020202020204" pitchFamily="34" charset="0"/>
                        <a:cs typeface="Arial" panose="020B0604020202020204" pitchFamily="34" charset="0"/>
                      </a:endParaRPr>
                    </a:p>
                    <a:p>
                      <a:pPr algn="ctr" rtl="0" fontAlgn="b"/>
                      <a:r>
                        <a:rPr lang="en-ZA" sz="1400" b="1" u="none" strike="noStrike" dirty="0" smtClean="0">
                          <a:effectLst/>
                          <a:latin typeface="Arial" panose="020B0604020202020204" pitchFamily="34" charset="0"/>
                          <a:cs typeface="Arial" panose="020B0604020202020204" pitchFamily="34" charset="0"/>
                        </a:rPr>
                        <a:t>SPENT </a:t>
                      </a:r>
                      <a:r>
                        <a:rPr lang="en-ZA" sz="1400" b="1" u="none" strike="noStrike" dirty="0">
                          <a:effectLst/>
                          <a:latin typeface="Arial" panose="020B0604020202020204" pitchFamily="34" charset="0"/>
                          <a:cs typeface="Arial" panose="020B0604020202020204" pitchFamily="34" charset="0"/>
                        </a:rPr>
                        <a:t>AGAINST BUDGET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r>
              <a:tr h="652094">
                <a:tc>
                  <a:txBody>
                    <a:bodyPr/>
                    <a:lstStyle/>
                    <a:p>
                      <a:pPr algn="l" rtl="0" fontAlgn="b"/>
                      <a:r>
                        <a:rPr lang="en-ZA" sz="1400" u="none" strike="noStrike" dirty="0">
                          <a:effectLst/>
                          <a:latin typeface="Arial" panose="020B0604020202020204" pitchFamily="34" charset="0"/>
                          <a:cs typeface="Arial" panose="020B0604020202020204" pitchFamily="34" charset="0"/>
                        </a:rPr>
                        <a:t>COMPENSATION OF EMPLOYEES</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ctr" rtl="0" fontAlgn="b"/>
                      <a:r>
                        <a:rPr lang="en-ZA" sz="1400" u="none" strike="noStrike" dirty="0">
                          <a:effectLst/>
                          <a:latin typeface="Arial" panose="020B0604020202020204" pitchFamily="34" charset="0"/>
                          <a:cs typeface="Arial" panose="020B0604020202020204" pitchFamily="34" charset="0"/>
                        </a:rPr>
                        <a:t>76 697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ctr" rtl="0" fontAlgn="b"/>
                      <a:r>
                        <a:rPr lang="en-ZA" sz="1400" u="none" strike="noStrike" dirty="0">
                          <a:effectLst/>
                          <a:latin typeface="Arial" panose="020B0604020202020204" pitchFamily="34" charset="0"/>
                          <a:cs typeface="Arial" panose="020B0604020202020204" pitchFamily="34" charset="0"/>
                        </a:rPr>
                        <a:t>16 112</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ctr" rtl="0" fontAlgn="b"/>
                      <a:r>
                        <a:rPr lang="en-ZA" sz="1400" u="none" strike="noStrike" dirty="0">
                          <a:effectLst/>
                          <a:latin typeface="Arial" panose="020B0604020202020204" pitchFamily="34" charset="0"/>
                          <a:cs typeface="Arial" panose="020B0604020202020204" pitchFamily="34" charset="0"/>
                        </a:rPr>
                        <a:t>16 112</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ctr" rtl="0" fontAlgn="b"/>
                      <a:r>
                        <a:rPr lang="en-ZA" sz="1400" u="none" strike="noStrike" dirty="0">
                          <a:effectLst/>
                          <a:latin typeface="Arial" panose="020B0604020202020204" pitchFamily="34" charset="0"/>
                          <a:cs typeface="Arial" panose="020B0604020202020204" pitchFamily="34" charset="0"/>
                        </a:rPr>
                        <a:t>21%</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r>
              <a:tr h="614375">
                <a:tc>
                  <a:txBody>
                    <a:bodyPr/>
                    <a:lstStyle/>
                    <a:p>
                      <a:pPr algn="l" rtl="0" fontAlgn="b"/>
                      <a:r>
                        <a:rPr lang="en-ZA" sz="1400" u="none" strike="noStrike" dirty="0">
                          <a:effectLst/>
                          <a:latin typeface="Arial" panose="020B0604020202020204" pitchFamily="34" charset="0"/>
                          <a:cs typeface="Arial" panose="020B0604020202020204" pitchFamily="34" charset="0"/>
                        </a:rPr>
                        <a:t>GOODS AND SERVICES</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ctr" rtl="0" fontAlgn="b"/>
                      <a:r>
                        <a:rPr lang="en-ZA" sz="1400" u="none" strike="noStrike" dirty="0">
                          <a:effectLst/>
                          <a:latin typeface="Arial" panose="020B0604020202020204" pitchFamily="34" charset="0"/>
                          <a:cs typeface="Arial" panose="020B0604020202020204" pitchFamily="34" charset="0"/>
                        </a:rPr>
                        <a:t>23 416</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ctr" rtl="0" fontAlgn="b"/>
                      <a:r>
                        <a:rPr lang="en-ZA" sz="1400" u="none" strike="noStrike" dirty="0">
                          <a:effectLst/>
                          <a:latin typeface="Arial" panose="020B0604020202020204" pitchFamily="34" charset="0"/>
                          <a:cs typeface="Arial" panose="020B0604020202020204" pitchFamily="34" charset="0"/>
                        </a:rPr>
                        <a:t>7 975</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ctr" rtl="0" fontAlgn="b"/>
                      <a:r>
                        <a:rPr lang="en-ZA" sz="1400" u="none" strike="noStrike" dirty="0">
                          <a:effectLst/>
                          <a:latin typeface="Arial" panose="020B0604020202020204" pitchFamily="34" charset="0"/>
                          <a:cs typeface="Arial" panose="020B0604020202020204" pitchFamily="34" charset="0"/>
                        </a:rPr>
                        <a:t>7 975</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ctr" rtl="0" fontAlgn="b"/>
                      <a:r>
                        <a:rPr lang="en-ZA" sz="1400" u="none" strike="noStrike" dirty="0">
                          <a:effectLst/>
                          <a:latin typeface="Arial" panose="020B0604020202020204" pitchFamily="34" charset="0"/>
                          <a:cs typeface="Arial" panose="020B0604020202020204" pitchFamily="34" charset="0"/>
                        </a:rPr>
                        <a:t>34%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r>
              <a:tr h="614375">
                <a:tc>
                  <a:txBody>
                    <a:bodyPr/>
                    <a:lstStyle/>
                    <a:p>
                      <a:pPr algn="l" rtl="0" fontAlgn="b"/>
                      <a:r>
                        <a:rPr lang="en-ZA" sz="1400" u="none" strike="noStrike" dirty="0">
                          <a:effectLst/>
                          <a:latin typeface="Arial" panose="020B0604020202020204" pitchFamily="34" charset="0"/>
                          <a:cs typeface="Arial" panose="020B0604020202020204" pitchFamily="34" charset="0"/>
                        </a:rPr>
                        <a:t>TRANSFER PAYMENTS</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ctr" rtl="0" fontAlgn="b"/>
                      <a:r>
                        <a:rPr lang="en-ZA" sz="1400" u="none" strike="noStrike" dirty="0">
                          <a:effectLst/>
                          <a:latin typeface="Arial" panose="020B0604020202020204" pitchFamily="34" charset="0"/>
                          <a:cs typeface="Arial" panose="020B0604020202020204" pitchFamily="34" charset="0"/>
                        </a:rPr>
                        <a:t>1 324 888</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ctr" rtl="0" fontAlgn="b"/>
                      <a:r>
                        <a:rPr lang="en-ZA" sz="1400" u="none" strike="noStrike" dirty="0">
                          <a:effectLst/>
                          <a:latin typeface="Arial" panose="020B0604020202020204" pitchFamily="34" charset="0"/>
                          <a:cs typeface="Arial" panose="020B0604020202020204" pitchFamily="34" charset="0"/>
                        </a:rPr>
                        <a:t>309 585</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ctr" rtl="0" fontAlgn="b"/>
                      <a:r>
                        <a:rPr lang="en-ZA" sz="1400" u="none" strike="noStrike" dirty="0">
                          <a:effectLst/>
                          <a:latin typeface="Arial" panose="020B0604020202020204" pitchFamily="34" charset="0"/>
                          <a:cs typeface="Arial" panose="020B0604020202020204" pitchFamily="34" charset="0"/>
                        </a:rPr>
                        <a:t>309 585</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ctr" rtl="0" fontAlgn="b"/>
                      <a:r>
                        <a:rPr lang="en-ZA" sz="1400" u="none" strike="noStrike" dirty="0">
                          <a:effectLst/>
                          <a:latin typeface="Arial" panose="020B0604020202020204" pitchFamily="34" charset="0"/>
                          <a:cs typeface="Arial" panose="020B0604020202020204" pitchFamily="34" charset="0"/>
                        </a:rPr>
                        <a:t>23%</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r>
              <a:tr h="484593">
                <a:tc>
                  <a:txBody>
                    <a:bodyPr/>
                    <a:lstStyle/>
                    <a:p>
                      <a:pPr algn="l" rtl="0" fontAlgn="b"/>
                      <a:r>
                        <a:rPr lang="en-ZA" sz="1400" u="none" strike="noStrike" dirty="0">
                          <a:effectLst/>
                          <a:latin typeface="Arial" panose="020B0604020202020204" pitchFamily="34" charset="0"/>
                          <a:cs typeface="Arial" panose="020B0604020202020204" pitchFamily="34" charset="0"/>
                        </a:rPr>
                        <a:t>MACHINERY AND EQUIPMENT</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ctr" rtl="0" fontAlgn="b"/>
                      <a:r>
                        <a:rPr lang="en-ZA" sz="1400" u="none" strike="noStrike" dirty="0">
                          <a:effectLst/>
                          <a:latin typeface="Arial" panose="020B0604020202020204" pitchFamily="34" charset="0"/>
                          <a:cs typeface="Arial" panose="020B0604020202020204" pitchFamily="34" charset="0"/>
                        </a:rPr>
                        <a:t>94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ctr" rtl="0" fontAlgn="b"/>
                      <a:r>
                        <a:rPr lang="en-ZA" sz="1400" u="none" strike="noStrike" dirty="0">
                          <a:effectLst/>
                          <a:latin typeface="Arial" panose="020B0604020202020204" pitchFamily="34" charset="0"/>
                          <a:cs typeface="Arial" panose="020B0604020202020204" pitchFamily="34" charset="0"/>
                        </a:rPr>
                        <a:t>17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ctr" rtl="0" fontAlgn="b"/>
                      <a:r>
                        <a:rPr lang="en-ZA" sz="1400" u="none" strike="noStrike" dirty="0">
                          <a:effectLst/>
                          <a:latin typeface="Arial" panose="020B0604020202020204" pitchFamily="34" charset="0"/>
                          <a:cs typeface="Arial" panose="020B0604020202020204" pitchFamily="34" charset="0"/>
                        </a:rPr>
                        <a:t>17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ctr" rtl="0" fontAlgn="b"/>
                      <a:r>
                        <a:rPr lang="en-ZA" sz="1400" u="none" strike="noStrike" dirty="0">
                          <a:effectLst/>
                          <a:latin typeface="Arial" panose="020B0604020202020204" pitchFamily="34" charset="0"/>
                          <a:cs typeface="Arial" panose="020B0604020202020204" pitchFamily="34" charset="0"/>
                        </a:rPr>
                        <a:t>18%</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r>
              <a:tr h="614375">
                <a:tc>
                  <a:txBody>
                    <a:bodyPr/>
                    <a:lstStyle/>
                    <a:p>
                      <a:pPr algn="l" rtl="0" fontAlgn="b"/>
                      <a:r>
                        <a:rPr lang="en-ZA" sz="1600" b="1" u="none" strike="noStrike" dirty="0">
                          <a:effectLst/>
                          <a:latin typeface="Arial" panose="020B0604020202020204" pitchFamily="34" charset="0"/>
                          <a:cs typeface="Arial" panose="020B0604020202020204" pitchFamily="34" charset="0"/>
                        </a:rPr>
                        <a:t>TOTAL</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ctr" rtl="0" fontAlgn="b"/>
                      <a:r>
                        <a:rPr lang="en-ZA" sz="1600" b="1" u="none" strike="noStrike" dirty="0">
                          <a:effectLst/>
                          <a:latin typeface="Arial" panose="020B0604020202020204" pitchFamily="34" charset="0"/>
                          <a:cs typeface="Arial" panose="020B0604020202020204" pitchFamily="34" charset="0"/>
                        </a:rPr>
                        <a:t>1 425 095</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ctr" rtl="0" fontAlgn="b"/>
                      <a:r>
                        <a:rPr lang="en-ZA" sz="1600" b="1" u="none" strike="noStrike" dirty="0">
                          <a:effectLst/>
                          <a:latin typeface="Arial" panose="020B0604020202020204" pitchFamily="34" charset="0"/>
                          <a:cs typeface="Arial" panose="020B0604020202020204" pitchFamily="34" charset="0"/>
                        </a:rPr>
                        <a:t>333 689</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ctr" rtl="0" fontAlgn="b"/>
                      <a:r>
                        <a:rPr lang="en-ZA" sz="1600" b="1" u="none" strike="noStrike" dirty="0">
                          <a:effectLst/>
                          <a:latin typeface="Arial" panose="020B0604020202020204" pitchFamily="34" charset="0"/>
                          <a:cs typeface="Arial" panose="020B0604020202020204" pitchFamily="34" charset="0"/>
                        </a:rPr>
                        <a:t>333 689</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c>
                  <a:txBody>
                    <a:bodyPr/>
                    <a:lstStyle/>
                    <a:p>
                      <a:pPr algn="ctr" rtl="0" fontAlgn="b"/>
                      <a:r>
                        <a:rPr lang="en-ZA" sz="1600" b="1" u="none" strike="noStrike" dirty="0">
                          <a:effectLst/>
                          <a:latin typeface="Arial" panose="020B0604020202020204" pitchFamily="34" charset="0"/>
                          <a:cs typeface="Arial" panose="020B0604020202020204" pitchFamily="34" charset="0"/>
                        </a:rPr>
                        <a:t>23%</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3">
                        <a:lumMod val="20000"/>
                        <a:lumOff val="80000"/>
                      </a:schemeClr>
                    </a:solidFill>
                  </a:tcPr>
                </a:tc>
              </a:tr>
            </a:tbl>
          </a:graphicData>
        </a:graphic>
      </p:graphicFrame>
      <p:sp>
        <p:nvSpPr>
          <p:cNvPr id="3" name="Slide Number Placeholder 2"/>
          <p:cNvSpPr>
            <a:spLocks noGrp="1"/>
          </p:cNvSpPr>
          <p:nvPr>
            <p:ph type="sldNum" sz="quarter" idx="12"/>
          </p:nvPr>
        </p:nvSpPr>
        <p:spPr/>
        <p:txBody>
          <a:bodyPr/>
          <a:lstStyle/>
          <a:p>
            <a:fld id="{8843D58F-2DAB-1446-A47E-C34A82BC1FA1}" type="slidenum">
              <a:rPr lang="en-US" smtClean="0"/>
              <a:pPr/>
              <a:t>26</a:t>
            </a:fld>
            <a:endParaRPr lang="en-US" dirty="0"/>
          </a:p>
        </p:txBody>
      </p:sp>
    </p:spTree>
    <p:extLst>
      <p:ext uri="{BB962C8B-B14F-4D97-AF65-F5344CB8AC3E}">
        <p14:creationId xmlns:p14="http://schemas.microsoft.com/office/powerpoint/2010/main" xmlns="" val="1220173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862" y="148830"/>
            <a:ext cx="8724276" cy="1043702"/>
          </a:xfrm>
          <a:ln w="38100">
            <a:solidFill>
              <a:schemeClr val="accent6">
                <a:lumMod val="75000"/>
              </a:schemeClr>
            </a:solidFill>
          </a:ln>
        </p:spPr>
        <p:style>
          <a:lnRef idx="0">
            <a:scrgbClr r="0" g="0" b="0"/>
          </a:lnRef>
          <a:fillRef idx="1003">
            <a:schemeClr val="lt2"/>
          </a:fillRef>
          <a:effectRef idx="0">
            <a:scrgbClr r="0" g="0" b="0"/>
          </a:effectRef>
          <a:fontRef idx="major"/>
        </p:style>
        <p:txBody>
          <a:bodyPr>
            <a:normAutofit fontScale="90000"/>
          </a:bodyPr>
          <a:lstStyle/>
          <a:p>
            <a:pPr algn="l"/>
            <a:r>
              <a:rPr lang="en-ZA" b="1" dirty="0" smtClean="0">
                <a:solidFill>
                  <a:schemeClr val="accent6">
                    <a:lumMod val="75000"/>
                  </a:schemeClr>
                </a:solidFill>
              </a:rPr>
              <a:t/>
            </a:r>
            <a:br>
              <a:rPr lang="en-ZA" b="1" dirty="0" smtClean="0">
                <a:solidFill>
                  <a:schemeClr val="accent6">
                    <a:lumMod val="75000"/>
                  </a:schemeClr>
                </a:solidFill>
              </a:rPr>
            </a:br>
            <a:r>
              <a:rPr lang="en-ZA" sz="3600" b="1" dirty="0" smtClean="0">
                <a:solidFill>
                  <a:schemeClr val="accent6">
                    <a:lumMod val="75000"/>
                  </a:schemeClr>
                </a:solidFill>
                <a:cs typeface="Arial" panose="020B0604020202020204" pitchFamily="34" charset="0"/>
              </a:rPr>
              <a:t>TOTAL BUDGET ALLOCATION PER ECONOMIC CLASSIFICATION</a:t>
            </a:r>
            <a:r>
              <a:rPr lang="en-ZA" b="1" dirty="0" smtClean="0">
                <a:solidFill>
                  <a:schemeClr val="accent6">
                    <a:lumMod val="75000"/>
                  </a:schemeClr>
                </a:solidFill>
              </a:rPr>
              <a:t/>
            </a:r>
            <a:br>
              <a:rPr lang="en-ZA" b="1" dirty="0" smtClean="0">
                <a:solidFill>
                  <a:schemeClr val="accent6">
                    <a:lumMod val="75000"/>
                  </a:schemeClr>
                </a:solidFill>
              </a:rPr>
            </a:br>
            <a:endParaRPr lang="en-ZA" b="1" dirty="0">
              <a:solidFill>
                <a:schemeClr val="accent6">
                  <a:lumMod val="75000"/>
                </a:schemeClr>
              </a:solidFill>
            </a:endParaRPr>
          </a:p>
        </p:txBody>
      </p:sp>
      <p:graphicFrame>
        <p:nvGraphicFramePr>
          <p:cNvPr id="7" name="Content Placeholder 6"/>
          <p:cNvGraphicFramePr>
            <a:graphicFrameLocks noGrp="1"/>
          </p:cNvGraphicFramePr>
          <p:nvPr>
            <p:ph idx="1"/>
            <p:extLst/>
          </p:nvPr>
        </p:nvGraphicFramePr>
        <p:xfrm>
          <a:off x="533400" y="2449831"/>
          <a:ext cx="8229600" cy="30706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xmlns="" val="3230778392"/>
              </p:ext>
            </p:extLst>
          </p:nvPr>
        </p:nvGraphicFramePr>
        <p:xfrm>
          <a:off x="457200" y="2221230"/>
          <a:ext cx="8130540" cy="323977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8843D58F-2DAB-1446-A47E-C34A82BC1FA1}" type="slidenum">
              <a:rPr lang="en-US" smtClean="0"/>
              <a:pPr/>
              <a:t>27</a:t>
            </a:fld>
            <a:endParaRPr lang="en-US" dirty="0"/>
          </a:p>
        </p:txBody>
      </p:sp>
    </p:spTree>
    <p:extLst>
      <p:ext uri="{BB962C8B-B14F-4D97-AF65-F5344CB8AC3E}">
        <p14:creationId xmlns:p14="http://schemas.microsoft.com/office/powerpoint/2010/main" xmlns="" val="17697643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435" y="930875"/>
            <a:ext cx="8572861" cy="3064475"/>
          </a:xfrm>
        </p:spPr>
        <p:txBody>
          <a:bodyPr>
            <a:normAutofit/>
          </a:bodyPr>
          <a:lstStyle/>
          <a:p>
            <a:pPr lvl="1" algn="ctr" defTabSz="457200"/>
            <a:r>
              <a:rPr lang="en-ZA" sz="2200" b="1" dirty="0" smtClean="0">
                <a:solidFill>
                  <a:schemeClr val="accent6">
                    <a:lumMod val="75000"/>
                  </a:schemeClr>
                </a:solidFill>
              </a:rPr>
              <a:t/>
            </a:r>
            <a:br>
              <a:rPr lang="en-ZA" sz="2200" b="1" dirty="0" smtClean="0">
                <a:solidFill>
                  <a:schemeClr val="accent6">
                    <a:lumMod val="75000"/>
                  </a:schemeClr>
                </a:solidFill>
              </a:rPr>
            </a:br>
            <a:r>
              <a:rPr lang="en-ZA" sz="2200" b="1" dirty="0" smtClean="0">
                <a:solidFill>
                  <a:schemeClr val="accent6">
                    <a:lumMod val="75000"/>
                  </a:schemeClr>
                </a:solidFill>
              </a:rPr>
              <a:t/>
            </a:r>
            <a:br>
              <a:rPr lang="en-ZA" sz="2200" b="1" dirty="0" smtClean="0">
                <a:solidFill>
                  <a:schemeClr val="accent6">
                    <a:lumMod val="75000"/>
                  </a:schemeClr>
                </a:solidFill>
              </a:rPr>
            </a:br>
            <a:r>
              <a:rPr lang="en-ZA" sz="2800" b="1" dirty="0" smtClean="0">
                <a:solidFill>
                  <a:schemeClr val="accent6">
                    <a:lumMod val="75000"/>
                  </a:schemeClr>
                </a:solidFill>
              </a:rPr>
              <a:t/>
            </a:r>
            <a:br>
              <a:rPr lang="en-ZA" sz="2800" b="1" dirty="0" smtClean="0">
                <a:solidFill>
                  <a:schemeClr val="accent6">
                    <a:lumMod val="75000"/>
                  </a:schemeClr>
                </a:solidFill>
              </a:rPr>
            </a:br>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z="1000" smtClean="0">
                <a:latin typeface="Arial" panose="020B0604020202020204" pitchFamily="34" charset="0"/>
                <a:cs typeface="Arial" panose="020B0604020202020204" pitchFamily="34" charset="0"/>
              </a:rPr>
              <a:pPr/>
              <a:t>28</a:t>
            </a:fld>
            <a:endParaRPr lang="en-US" sz="1000" dirty="0">
              <a:latin typeface="Arial" panose="020B0604020202020204" pitchFamily="34" charset="0"/>
              <a:cs typeface="Arial" panose="020B0604020202020204" pitchFamily="34" charset="0"/>
            </a:endParaRPr>
          </a:p>
        </p:txBody>
      </p:sp>
      <p:sp>
        <p:nvSpPr>
          <p:cNvPr id="5" name="Rectangle 4"/>
          <p:cNvSpPr/>
          <p:nvPr/>
        </p:nvSpPr>
        <p:spPr>
          <a:xfrm>
            <a:off x="600640" y="1753286"/>
            <a:ext cx="8172655" cy="1569660"/>
          </a:xfrm>
          <a:prstGeom prst="rect">
            <a:avLst/>
          </a:prstGeom>
        </p:spPr>
        <p:txBody>
          <a:bodyPr wrap="square">
            <a:spAutoFit/>
          </a:bodyPr>
          <a:lstStyle/>
          <a:p>
            <a:pPr algn="ctr"/>
            <a:r>
              <a:rPr lang="en-ZA" sz="3200" b="1" dirty="0" smtClean="0">
                <a:solidFill>
                  <a:schemeClr val="accent6">
                    <a:lumMod val="75000"/>
                  </a:schemeClr>
                </a:solidFill>
                <a:latin typeface="Arial" panose="020B0604020202020204" pitchFamily="34" charset="0"/>
                <a:ea typeface="+mj-ea"/>
                <a:cs typeface="Arial" panose="020B0604020202020204" pitchFamily="34" charset="0"/>
              </a:rPr>
              <a:t>AN UPDATE </a:t>
            </a:r>
            <a:r>
              <a:rPr lang="en-ZA" sz="3200" b="1" dirty="0">
                <a:solidFill>
                  <a:schemeClr val="accent6">
                    <a:lumMod val="75000"/>
                  </a:schemeClr>
                </a:solidFill>
                <a:latin typeface="Arial" panose="020B0604020202020204" pitchFamily="34" charset="0"/>
                <a:ea typeface="+mj-ea"/>
                <a:cs typeface="Arial" panose="020B0604020202020204" pitchFamily="34" charset="0"/>
              </a:rPr>
              <a:t>ON FILLING OF VACANT POSITIONS </a:t>
            </a:r>
            <a:r>
              <a:rPr lang="en-ZA" sz="3200" b="1" dirty="0">
                <a:solidFill>
                  <a:schemeClr val="accent6">
                    <a:lumMod val="75000"/>
                  </a:schemeClr>
                </a:solidFill>
                <a:latin typeface="Arial" panose="020B0604020202020204" pitchFamily="34" charset="0"/>
                <a:cs typeface="Arial" panose="020B0604020202020204" pitchFamily="34" charset="0"/>
              </a:rPr>
              <a:t/>
            </a:r>
            <a:br>
              <a:rPr lang="en-ZA" sz="3200" b="1" dirty="0">
                <a:solidFill>
                  <a:schemeClr val="accent6">
                    <a:lumMod val="75000"/>
                  </a:schemeClr>
                </a:solidFill>
                <a:latin typeface="Arial" panose="020B0604020202020204" pitchFamily="34" charset="0"/>
                <a:cs typeface="Arial" panose="020B0604020202020204" pitchFamily="34" charset="0"/>
              </a:rPr>
            </a:br>
            <a:endParaRPr lang="en-ZA" sz="32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81788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3868755139"/>
              </p:ext>
            </p:extLst>
          </p:nvPr>
        </p:nvGraphicFramePr>
        <p:xfrm>
          <a:off x="395415" y="889687"/>
          <a:ext cx="8171935" cy="4923339"/>
        </p:xfrm>
        <a:graphic>
          <a:graphicData uri="http://schemas.openxmlformats.org/drawingml/2006/table">
            <a:tbl>
              <a:tblPr firstRow="1" firstCol="1" bandRow="1"/>
              <a:tblGrid>
                <a:gridCol w="575648"/>
                <a:gridCol w="2302594"/>
                <a:gridCol w="1955906"/>
                <a:gridCol w="3337787"/>
              </a:tblGrid>
              <a:tr h="516241">
                <a:tc>
                  <a:txBody>
                    <a:bodyPr/>
                    <a:lstStyle/>
                    <a:p>
                      <a:pPr algn="just" hangingPunct="0">
                        <a:lnSpc>
                          <a:spcPts val="1650"/>
                        </a:lnSpc>
                        <a:spcAft>
                          <a:spcPts val="600"/>
                        </a:spcAft>
                        <a:tabLst>
                          <a:tab pos="450215" algn="l"/>
                        </a:tabLst>
                      </a:pPr>
                      <a:r>
                        <a:rPr lang="en-GB" sz="1600" b="1" dirty="0">
                          <a:effectLst/>
                          <a:latin typeface="+mj-lt"/>
                          <a:ea typeface="Calibri" panose="020F0502020204030204" pitchFamily="34" charset="0"/>
                          <a:cs typeface="Times New Roman" panose="02020603050405020304" pitchFamily="18" charset="0"/>
                        </a:rPr>
                        <a:t>NO</a:t>
                      </a: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just" hangingPunct="0">
                        <a:lnSpc>
                          <a:spcPts val="1650"/>
                        </a:lnSpc>
                        <a:spcAft>
                          <a:spcPts val="600"/>
                        </a:spcAft>
                        <a:tabLst>
                          <a:tab pos="450215" algn="l"/>
                        </a:tabLst>
                      </a:pPr>
                      <a:r>
                        <a:rPr lang="en-GB" sz="1600" b="1" dirty="0">
                          <a:effectLst/>
                          <a:latin typeface="+mj-lt"/>
                          <a:ea typeface="Calibri" panose="020F0502020204030204" pitchFamily="34" charset="0"/>
                          <a:cs typeface="Times New Roman" panose="02020603050405020304" pitchFamily="18" charset="0"/>
                        </a:rPr>
                        <a:t>POST</a:t>
                      </a: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just" hangingPunct="0">
                        <a:lnSpc>
                          <a:spcPts val="1650"/>
                        </a:lnSpc>
                        <a:spcAft>
                          <a:spcPts val="600"/>
                        </a:spcAft>
                        <a:tabLst>
                          <a:tab pos="450215" algn="l"/>
                        </a:tabLst>
                      </a:pPr>
                      <a:r>
                        <a:rPr lang="en-GB" sz="1600" b="1" dirty="0">
                          <a:effectLst/>
                          <a:latin typeface="+mj-lt"/>
                          <a:ea typeface="Calibri" panose="020F0502020204030204" pitchFamily="34" charset="0"/>
                          <a:cs typeface="Times New Roman" panose="02020603050405020304" pitchFamily="18" charset="0"/>
                        </a:rPr>
                        <a:t>CLOSING DATE</a:t>
                      </a: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just" hangingPunct="0">
                        <a:lnSpc>
                          <a:spcPts val="1650"/>
                        </a:lnSpc>
                        <a:spcAft>
                          <a:spcPts val="600"/>
                        </a:spcAft>
                        <a:tabLst>
                          <a:tab pos="450215" algn="l"/>
                        </a:tabLst>
                      </a:pPr>
                      <a:r>
                        <a:rPr lang="en-GB" sz="1600" b="1" dirty="0" smtClean="0">
                          <a:effectLst/>
                          <a:latin typeface="+mj-lt"/>
                          <a:ea typeface="Calibri" panose="020F0502020204030204" pitchFamily="34" charset="0"/>
                          <a:cs typeface="Times New Roman" panose="02020603050405020304" pitchFamily="18" charset="0"/>
                        </a:rPr>
                        <a:t>STATUS</a:t>
                      </a:r>
                    </a:p>
                    <a:p>
                      <a:pPr algn="just" hangingPunct="0">
                        <a:lnSpc>
                          <a:spcPts val="1650"/>
                        </a:lnSpc>
                        <a:spcAft>
                          <a:spcPts val="600"/>
                        </a:spcAft>
                        <a:tabLst>
                          <a:tab pos="450215" algn="l"/>
                        </a:tabLst>
                      </a:pP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240072">
                <a:tc>
                  <a:txBody>
                    <a:bodyPr/>
                    <a:lstStyle/>
                    <a:p>
                      <a:pPr algn="just" hangingPunct="0">
                        <a:lnSpc>
                          <a:spcPts val="1650"/>
                        </a:lnSpc>
                        <a:spcAft>
                          <a:spcPts val="600"/>
                        </a:spcAft>
                        <a:tabLst>
                          <a:tab pos="450215" algn="l"/>
                        </a:tabLst>
                      </a:pPr>
                      <a:r>
                        <a:rPr lang="en-GB" sz="1600" dirty="0">
                          <a:effectLst/>
                          <a:latin typeface="+mj-lt"/>
                          <a:ea typeface="Calibri" panose="020F0502020204030204" pitchFamily="34" charset="0"/>
                          <a:cs typeface="Times New Roman" panose="02020603050405020304" pitchFamily="18" charset="0"/>
                        </a:rPr>
                        <a:t>1</a:t>
                      </a: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hangingPunct="0">
                        <a:lnSpc>
                          <a:spcPts val="1650"/>
                        </a:lnSpc>
                        <a:spcAft>
                          <a:spcPts val="600"/>
                        </a:spcAft>
                        <a:tabLst>
                          <a:tab pos="450215" algn="l"/>
                        </a:tabLst>
                      </a:pPr>
                      <a:r>
                        <a:rPr lang="en-GB" sz="1600" dirty="0">
                          <a:effectLst/>
                          <a:latin typeface="+mj-lt"/>
                          <a:ea typeface="Calibri" panose="020F0502020204030204" pitchFamily="34" charset="0"/>
                          <a:cs typeface="Times New Roman" panose="02020603050405020304" pitchFamily="18" charset="0"/>
                        </a:rPr>
                        <a:t>Director-General</a:t>
                      </a: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hangingPunct="0">
                        <a:lnSpc>
                          <a:spcPts val="1650"/>
                        </a:lnSpc>
                        <a:spcAft>
                          <a:spcPts val="600"/>
                        </a:spcAft>
                        <a:tabLst>
                          <a:tab pos="450215" algn="l"/>
                        </a:tabLst>
                      </a:pPr>
                      <a:r>
                        <a:rPr lang="en-GB" sz="1600" dirty="0">
                          <a:effectLst/>
                          <a:latin typeface="+mj-lt"/>
                          <a:ea typeface="Calibri" panose="020F0502020204030204" pitchFamily="34" charset="0"/>
                          <a:cs typeface="Times New Roman" panose="02020603050405020304" pitchFamily="18" charset="0"/>
                        </a:rPr>
                        <a:t>26 May 2017</a:t>
                      </a: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hangingPunct="0">
                        <a:lnSpc>
                          <a:spcPts val="1650"/>
                        </a:lnSpc>
                        <a:spcAft>
                          <a:spcPts val="600"/>
                        </a:spcAft>
                        <a:tabLst>
                          <a:tab pos="450215" algn="l"/>
                        </a:tabLst>
                      </a:pPr>
                      <a:r>
                        <a:rPr lang="en-GB" sz="1600" dirty="0">
                          <a:effectLst/>
                          <a:latin typeface="+mj-lt"/>
                          <a:ea typeface="Calibri" panose="020F0502020204030204" pitchFamily="34" charset="0"/>
                          <a:cs typeface="Times New Roman" panose="02020603050405020304" pitchFamily="18" charset="0"/>
                        </a:rPr>
                        <a:t>Headhunting in progress</a:t>
                      </a: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64876">
                <a:tc>
                  <a:txBody>
                    <a:bodyPr/>
                    <a:lstStyle/>
                    <a:p>
                      <a:pPr algn="just" hangingPunct="0">
                        <a:lnSpc>
                          <a:spcPts val="1650"/>
                        </a:lnSpc>
                        <a:spcAft>
                          <a:spcPts val="600"/>
                        </a:spcAft>
                        <a:tabLst>
                          <a:tab pos="450215" algn="l"/>
                        </a:tabLst>
                      </a:pPr>
                      <a:r>
                        <a:rPr lang="en-GB" sz="1600" dirty="0">
                          <a:effectLst/>
                          <a:latin typeface="+mj-lt"/>
                          <a:ea typeface="Calibri" panose="020F0502020204030204" pitchFamily="34" charset="0"/>
                          <a:cs typeface="Times New Roman" panose="02020603050405020304" pitchFamily="18" charset="0"/>
                        </a:rPr>
                        <a:t>2</a:t>
                      </a: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hangingPunct="0">
                        <a:lnSpc>
                          <a:spcPts val="1650"/>
                        </a:lnSpc>
                        <a:spcAft>
                          <a:spcPts val="600"/>
                        </a:spcAft>
                        <a:tabLst>
                          <a:tab pos="450215" algn="l"/>
                        </a:tabLst>
                      </a:pPr>
                      <a:r>
                        <a:rPr lang="en-GB" sz="1600" dirty="0">
                          <a:effectLst/>
                          <a:latin typeface="+mj-lt"/>
                          <a:ea typeface="Calibri" panose="020F0502020204030204" pitchFamily="34" charset="0"/>
                          <a:cs typeface="Times New Roman" panose="02020603050405020304" pitchFamily="18" charset="0"/>
                        </a:rPr>
                        <a:t>DDG: Entity Oversight</a:t>
                      </a: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hangingPunct="0">
                        <a:lnSpc>
                          <a:spcPts val="1650"/>
                        </a:lnSpc>
                        <a:spcAft>
                          <a:spcPts val="600"/>
                        </a:spcAft>
                        <a:tabLst>
                          <a:tab pos="450215" algn="l"/>
                        </a:tabLst>
                      </a:pPr>
                      <a:r>
                        <a:rPr lang="en-GB" sz="1600" dirty="0">
                          <a:effectLst/>
                          <a:latin typeface="+mj-lt"/>
                          <a:ea typeface="Calibri" panose="020F0502020204030204" pitchFamily="34" charset="0"/>
                          <a:cs typeface="Times New Roman" panose="02020603050405020304" pitchFamily="18" charset="0"/>
                        </a:rPr>
                        <a:t>26 May 2017</a:t>
                      </a: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hangingPunct="0">
                        <a:lnSpc>
                          <a:spcPts val="1650"/>
                        </a:lnSpc>
                        <a:spcAft>
                          <a:spcPts val="600"/>
                        </a:spcAft>
                        <a:tabLst>
                          <a:tab pos="450215" algn="l"/>
                        </a:tabLst>
                      </a:pPr>
                      <a:r>
                        <a:rPr lang="en-GB" sz="1600" dirty="0">
                          <a:effectLst/>
                          <a:latin typeface="+mj-lt"/>
                          <a:ea typeface="Calibri" panose="020F0502020204030204" pitchFamily="34" charset="0"/>
                          <a:cs typeface="Times New Roman" panose="02020603050405020304" pitchFamily="18" charset="0"/>
                        </a:rPr>
                        <a:t>Shortlisting process concluded. </a:t>
                      </a:r>
                      <a:endParaRPr lang="en-ZA" sz="1600" dirty="0">
                        <a:effectLst/>
                        <a:latin typeface="+mj-lt"/>
                        <a:ea typeface="Times New Roman" panose="02020603050405020304" pitchFamily="18" charset="0"/>
                        <a:cs typeface="Times New Roman" panose="02020603050405020304" pitchFamily="18" charset="0"/>
                      </a:endParaRPr>
                    </a:p>
                    <a:p>
                      <a:pPr algn="just" hangingPunct="0">
                        <a:lnSpc>
                          <a:spcPts val="1650"/>
                        </a:lnSpc>
                        <a:spcAft>
                          <a:spcPts val="600"/>
                        </a:spcAft>
                        <a:tabLst>
                          <a:tab pos="450215" algn="l"/>
                        </a:tabLst>
                      </a:pPr>
                      <a:r>
                        <a:rPr lang="en-GB" sz="1600" dirty="0">
                          <a:effectLst/>
                          <a:latin typeface="+mj-lt"/>
                          <a:ea typeface="Calibri" panose="020F0502020204030204" pitchFamily="34" charset="0"/>
                          <a:cs typeface="Times New Roman" panose="02020603050405020304" pitchFamily="18" charset="0"/>
                        </a:rPr>
                        <a:t>Awaiting interview date</a:t>
                      </a: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759486">
                <a:tc>
                  <a:txBody>
                    <a:bodyPr/>
                    <a:lstStyle/>
                    <a:p>
                      <a:pPr algn="just" hangingPunct="0">
                        <a:lnSpc>
                          <a:spcPts val="1650"/>
                        </a:lnSpc>
                        <a:spcAft>
                          <a:spcPts val="600"/>
                        </a:spcAft>
                        <a:tabLst>
                          <a:tab pos="450215" algn="l"/>
                        </a:tabLst>
                      </a:pPr>
                      <a:r>
                        <a:rPr lang="en-GB" sz="1600" dirty="0">
                          <a:effectLst/>
                          <a:latin typeface="+mj-lt"/>
                          <a:ea typeface="Calibri" panose="020F0502020204030204" pitchFamily="34" charset="0"/>
                          <a:cs typeface="Times New Roman" panose="02020603050405020304" pitchFamily="18" charset="0"/>
                        </a:rPr>
                        <a:t>3</a:t>
                      </a: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hangingPunct="0">
                        <a:spcAft>
                          <a:spcPts val="600"/>
                        </a:spcAft>
                        <a:tabLst>
                          <a:tab pos="1485900" algn="l"/>
                          <a:tab pos="1828800" algn="l"/>
                        </a:tabLst>
                      </a:pPr>
                      <a:r>
                        <a:rPr lang="en-GB" sz="1600" dirty="0">
                          <a:effectLst/>
                          <a:latin typeface="+mj-lt"/>
                          <a:ea typeface="Calibri" panose="020F0502020204030204" pitchFamily="34" charset="0"/>
                          <a:cs typeface="Times New Roman" panose="02020603050405020304" pitchFamily="18" charset="0"/>
                        </a:rPr>
                        <a:t>DDG: Communications Policy Research and Development</a:t>
                      </a: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hangingPunct="0">
                        <a:lnSpc>
                          <a:spcPts val="1650"/>
                        </a:lnSpc>
                        <a:spcAft>
                          <a:spcPts val="600"/>
                        </a:spcAft>
                        <a:tabLst>
                          <a:tab pos="450215" algn="l"/>
                        </a:tabLst>
                      </a:pPr>
                      <a:r>
                        <a:rPr lang="en-GB" sz="1600" dirty="0">
                          <a:effectLst/>
                          <a:latin typeface="+mj-lt"/>
                          <a:ea typeface="Calibri" panose="020F0502020204030204" pitchFamily="34" charset="0"/>
                          <a:cs typeface="Times New Roman" panose="02020603050405020304" pitchFamily="18" charset="0"/>
                        </a:rPr>
                        <a:t>26 May 2017</a:t>
                      </a: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hangingPunct="0">
                        <a:lnSpc>
                          <a:spcPts val="1650"/>
                        </a:lnSpc>
                        <a:spcAft>
                          <a:spcPts val="600"/>
                        </a:spcAft>
                        <a:tabLst>
                          <a:tab pos="450215" algn="l"/>
                        </a:tabLst>
                      </a:pPr>
                      <a:r>
                        <a:rPr lang="en-GB" sz="1600" dirty="0">
                          <a:effectLst/>
                          <a:latin typeface="+mj-lt"/>
                          <a:ea typeface="Calibri" panose="020F0502020204030204" pitchFamily="34" charset="0"/>
                          <a:cs typeface="Times New Roman" panose="02020603050405020304" pitchFamily="18" charset="0"/>
                        </a:rPr>
                        <a:t>Shortlisting process concluded. </a:t>
                      </a:r>
                      <a:endParaRPr lang="en-ZA" sz="1600" dirty="0">
                        <a:effectLst/>
                        <a:latin typeface="+mj-lt"/>
                        <a:ea typeface="Times New Roman" panose="02020603050405020304" pitchFamily="18" charset="0"/>
                        <a:cs typeface="Times New Roman" panose="02020603050405020304" pitchFamily="18" charset="0"/>
                      </a:endParaRPr>
                    </a:p>
                    <a:p>
                      <a:pPr algn="just" hangingPunct="0">
                        <a:lnSpc>
                          <a:spcPts val="1650"/>
                        </a:lnSpc>
                        <a:spcAft>
                          <a:spcPts val="600"/>
                        </a:spcAft>
                        <a:tabLst>
                          <a:tab pos="450215" algn="l"/>
                        </a:tabLst>
                      </a:pPr>
                      <a:r>
                        <a:rPr lang="en-GB" sz="1600" dirty="0">
                          <a:effectLst/>
                          <a:latin typeface="+mj-lt"/>
                          <a:ea typeface="Calibri" panose="020F0502020204030204" pitchFamily="34" charset="0"/>
                          <a:cs typeface="Times New Roman" panose="02020603050405020304" pitchFamily="18" charset="0"/>
                        </a:rPr>
                        <a:t>Awaiting interview date</a:t>
                      </a: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48308">
                <a:tc>
                  <a:txBody>
                    <a:bodyPr/>
                    <a:lstStyle/>
                    <a:p>
                      <a:pPr algn="just" hangingPunct="0">
                        <a:lnSpc>
                          <a:spcPts val="1650"/>
                        </a:lnSpc>
                        <a:spcAft>
                          <a:spcPts val="600"/>
                        </a:spcAft>
                        <a:tabLst>
                          <a:tab pos="450215" algn="l"/>
                        </a:tabLst>
                      </a:pPr>
                      <a:r>
                        <a:rPr lang="en-GB" sz="1600" dirty="0">
                          <a:effectLst/>
                          <a:latin typeface="+mj-lt"/>
                          <a:ea typeface="Calibri" panose="020F0502020204030204" pitchFamily="34" charset="0"/>
                          <a:cs typeface="Times New Roman" panose="02020603050405020304" pitchFamily="18" charset="0"/>
                        </a:rPr>
                        <a:t>4</a:t>
                      </a: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hangingPunct="0">
                        <a:lnSpc>
                          <a:spcPts val="1650"/>
                        </a:lnSpc>
                        <a:spcAft>
                          <a:spcPts val="600"/>
                        </a:spcAft>
                        <a:tabLst>
                          <a:tab pos="450215" algn="l"/>
                        </a:tabLst>
                      </a:pPr>
                      <a:r>
                        <a:rPr lang="en-GB" sz="1600" dirty="0">
                          <a:effectLst/>
                          <a:latin typeface="+mj-lt"/>
                          <a:ea typeface="Calibri" panose="020F0502020204030204" pitchFamily="34" charset="0"/>
                          <a:cs typeface="Times New Roman" panose="02020603050405020304" pitchFamily="18" charset="0"/>
                        </a:rPr>
                        <a:t>DD: Internal Audit</a:t>
                      </a: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hangingPunct="0">
                        <a:lnSpc>
                          <a:spcPts val="1650"/>
                        </a:lnSpc>
                        <a:spcAft>
                          <a:spcPts val="600"/>
                        </a:spcAft>
                        <a:tabLst>
                          <a:tab pos="450215" algn="l"/>
                        </a:tabLst>
                      </a:pPr>
                      <a:r>
                        <a:rPr lang="en-GB" sz="1600" dirty="0">
                          <a:effectLst/>
                          <a:latin typeface="+mj-lt"/>
                          <a:ea typeface="Calibri" panose="020F0502020204030204" pitchFamily="34" charset="0"/>
                          <a:cs typeface="Times New Roman" panose="02020603050405020304" pitchFamily="18" charset="0"/>
                        </a:rPr>
                        <a:t>19 August 2016</a:t>
                      </a: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hangingPunct="0">
                        <a:lnSpc>
                          <a:spcPts val="1650"/>
                        </a:lnSpc>
                        <a:spcAft>
                          <a:spcPts val="600"/>
                        </a:spcAft>
                        <a:tabLst>
                          <a:tab pos="450215" algn="l"/>
                        </a:tabLst>
                      </a:pPr>
                      <a:r>
                        <a:rPr lang="en-GB" sz="1600" dirty="0">
                          <a:effectLst/>
                          <a:latin typeface="+mj-lt"/>
                          <a:ea typeface="Calibri" panose="020F0502020204030204" pitchFamily="34" charset="0"/>
                          <a:cs typeface="Times New Roman" panose="02020603050405020304" pitchFamily="18" charset="0"/>
                        </a:rPr>
                        <a:t>Appointment memo submitted for  for approval</a:t>
                      </a: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64876">
                <a:tc>
                  <a:txBody>
                    <a:bodyPr/>
                    <a:lstStyle/>
                    <a:p>
                      <a:pPr algn="just" hangingPunct="0">
                        <a:lnSpc>
                          <a:spcPts val="1650"/>
                        </a:lnSpc>
                        <a:spcAft>
                          <a:spcPts val="600"/>
                        </a:spcAft>
                        <a:tabLst>
                          <a:tab pos="450215" algn="l"/>
                        </a:tabLst>
                      </a:pPr>
                      <a:r>
                        <a:rPr lang="en-GB" sz="1600" dirty="0" smtClean="0">
                          <a:effectLst/>
                          <a:latin typeface="+mj-lt"/>
                          <a:ea typeface="Calibri" panose="020F0502020204030204" pitchFamily="34" charset="0"/>
                          <a:cs typeface="Times New Roman" panose="02020603050405020304" pitchFamily="18" charset="0"/>
                        </a:rPr>
                        <a:t>5</a:t>
                      </a: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hangingPunct="0">
                        <a:lnSpc>
                          <a:spcPts val="1650"/>
                        </a:lnSpc>
                        <a:spcAft>
                          <a:spcPts val="600"/>
                        </a:spcAft>
                        <a:tabLst>
                          <a:tab pos="450215" algn="l"/>
                        </a:tabLst>
                      </a:pPr>
                      <a:r>
                        <a:rPr lang="en-GB" sz="1600" dirty="0">
                          <a:effectLst/>
                          <a:latin typeface="+mj-lt"/>
                          <a:ea typeface="Calibri" panose="020F0502020204030204" pitchFamily="34" charset="0"/>
                          <a:cs typeface="Times New Roman" panose="02020603050405020304" pitchFamily="18" charset="0"/>
                        </a:rPr>
                        <a:t>Admin Officer: </a:t>
                      </a:r>
                      <a:endParaRPr lang="en-ZA" sz="1600" dirty="0">
                        <a:effectLst/>
                        <a:latin typeface="+mj-lt"/>
                        <a:ea typeface="Times New Roman" panose="02020603050405020304" pitchFamily="18" charset="0"/>
                        <a:cs typeface="Times New Roman" panose="02020603050405020304" pitchFamily="18" charset="0"/>
                      </a:endParaRPr>
                    </a:p>
                    <a:p>
                      <a:pPr algn="just" hangingPunct="0">
                        <a:lnSpc>
                          <a:spcPts val="1650"/>
                        </a:lnSpc>
                        <a:spcAft>
                          <a:spcPts val="600"/>
                        </a:spcAft>
                        <a:tabLst>
                          <a:tab pos="450215" algn="l"/>
                        </a:tabLst>
                      </a:pPr>
                      <a:r>
                        <a:rPr lang="en-GB" sz="1600" dirty="0">
                          <a:effectLst/>
                          <a:latin typeface="+mj-lt"/>
                          <a:ea typeface="Calibri" panose="020F0502020204030204" pitchFamily="34" charset="0"/>
                          <a:cs typeface="Times New Roman" panose="02020603050405020304" pitchFamily="18" charset="0"/>
                        </a:rPr>
                        <a:t>Legal Services</a:t>
                      </a: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hangingPunct="0">
                        <a:lnSpc>
                          <a:spcPts val="1650"/>
                        </a:lnSpc>
                        <a:spcAft>
                          <a:spcPts val="600"/>
                        </a:spcAft>
                        <a:tabLst>
                          <a:tab pos="450215" algn="l"/>
                        </a:tabLst>
                      </a:pPr>
                      <a:r>
                        <a:rPr lang="en-GB" sz="1600" dirty="0">
                          <a:effectLst/>
                          <a:latin typeface="+mj-lt"/>
                          <a:ea typeface="Calibri" panose="020F0502020204030204" pitchFamily="34" charset="0"/>
                          <a:cs typeface="Times New Roman" panose="02020603050405020304" pitchFamily="18" charset="0"/>
                        </a:rPr>
                        <a:t>16 August 2017</a:t>
                      </a: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hangingPunct="0">
                        <a:lnSpc>
                          <a:spcPts val="1650"/>
                        </a:lnSpc>
                        <a:spcAft>
                          <a:spcPts val="600"/>
                        </a:spcAft>
                        <a:tabLst>
                          <a:tab pos="450215" algn="l"/>
                        </a:tabLst>
                      </a:pPr>
                      <a:r>
                        <a:rPr lang="en-GB" sz="1600" dirty="0">
                          <a:effectLst/>
                          <a:latin typeface="+mj-lt"/>
                          <a:ea typeface="Calibri" panose="020F0502020204030204" pitchFamily="34" charset="0"/>
                          <a:cs typeface="Times New Roman" panose="02020603050405020304" pitchFamily="18" charset="0"/>
                        </a:rPr>
                        <a:t>Pre-screening completed. </a:t>
                      </a:r>
                      <a:endParaRPr lang="en-ZA" sz="1600" dirty="0">
                        <a:effectLst/>
                        <a:latin typeface="+mj-lt"/>
                        <a:ea typeface="Times New Roman" panose="02020603050405020304" pitchFamily="18" charset="0"/>
                        <a:cs typeface="Times New Roman" panose="02020603050405020304" pitchFamily="18" charset="0"/>
                      </a:endParaRPr>
                    </a:p>
                    <a:p>
                      <a:pPr algn="just" hangingPunct="0">
                        <a:lnSpc>
                          <a:spcPts val="1650"/>
                        </a:lnSpc>
                        <a:spcAft>
                          <a:spcPts val="600"/>
                        </a:spcAft>
                        <a:tabLst>
                          <a:tab pos="450215" algn="l"/>
                        </a:tabLst>
                      </a:pPr>
                      <a:r>
                        <a:rPr lang="en-GB" sz="1600" dirty="0">
                          <a:effectLst/>
                          <a:latin typeface="+mj-lt"/>
                          <a:ea typeface="Calibri" panose="020F0502020204030204" pitchFamily="34" charset="0"/>
                          <a:cs typeface="Times New Roman" panose="02020603050405020304" pitchFamily="18" charset="0"/>
                        </a:rPr>
                        <a:t>Shortlisting process in progress.</a:t>
                      </a: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48308">
                <a:tc>
                  <a:txBody>
                    <a:bodyPr/>
                    <a:lstStyle/>
                    <a:p>
                      <a:pPr algn="just" hangingPunct="0">
                        <a:lnSpc>
                          <a:spcPts val="1650"/>
                        </a:lnSpc>
                        <a:spcAft>
                          <a:spcPts val="600"/>
                        </a:spcAft>
                        <a:tabLst>
                          <a:tab pos="450215" algn="l"/>
                        </a:tabLst>
                      </a:pPr>
                      <a:r>
                        <a:rPr lang="en-GB" sz="1600" dirty="0" smtClean="0">
                          <a:effectLst/>
                          <a:latin typeface="+mj-lt"/>
                          <a:ea typeface="Calibri" panose="020F0502020204030204" pitchFamily="34" charset="0"/>
                          <a:cs typeface="Times New Roman" panose="02020603050405020304" pitchFamily="18" charset="0"/>
                        </a:rPr>
                        <a:t>6</a:t>
                      </a: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lvl="0" indent="0" algn="just" defTabSz="457200" rtl="0" eaLnBrk="1" fontAlgn="auto" latinLnBrk="0" hangingPunct="0">
                        <a:lnSpc>
                          <a:spcPts val="1650"/>
                        </a:lnSpc>
                        <a:spcBef>
                          <a:spcPts val="0"/>
                        </a:spcBef>
                        <a:spcAft>
                          <a:spcPts val="600"/>
                        </a:spcAft>
                        <a:buClrTx/>
                        <a:buSzTx/>
                        <a:buFontTx/>
                        <a:buNone/>
                        <a:tabLst>
                          <a:tab pos="450215" algn="l"/>
                        </a:tabLst>
                        <a:defRPr/>
                      </a:pPr>
                      <a:r>
                        <a:rPr lang="en-GB" sz="1600" dirty="0" smtClean="0">
                          <a:effectLst/>
                          <a:latin typeface="+mj-lt"/>
                          <a:ea typeface="Calibri" panose="020F0502020204030204" pitchFamily="34" charset="0"/>
                          <a:cs typeface="Times New Roman" panose="02020603050405020304" pitchFamily="18" charset="0"/>
                        </a:rPr>
                        <a:t>Driver/Messenger</a:t>
                      </a:r>
                    </a:p>
                    <a:p>
                      <a:pPr marL="0" marR="0" lvl="0" indent="0" algn="just" defTabSz="457200" rtl="0" eaLnBrk="1" fontAlgn="auto" latinLnBrk="0" hangingPunct="0">
                        <a:lnSpc>
                          <a:spcPts val="1650"/>
                        </a:lnSpc>
                        <a:spcBef>
                          <a:spcPts val="0"/>
                        </a:spcBef>
                        <a:spcAft>
                          <a:spcPts val="600"/>
                        </a:spcAft>
                        <a:buClrTx/>
                        <a:buSzTx/>
                        <a:buFontTx/>
                        <a:buNone/>
                        <a:tabLst>
                          <a:tab pos="450215" algn="l"/>
                        </a:tabLst>
                        <a:defRPr/>
                      </a:pPr>
                      <a:r>
                        <a:rPr lang="en-GB" sz="1600" dirty="0" smtClean="0">
                          <a:effectLst/>
                          <a:latin typeface="+mj-lt"/>
                          <a:ea typeface="Calibri" panose="020F0502020204030204" pitchFamily="34" charset="0"/>
                          <a:cs typeface="Times New Roman" panose="02020603050405020304" pitchFamily="18" charset="0"/>
                        </a:rPr>
                        <a:t>(Facilities)</a:t>
                      </a:r>
                      <a:endParaRPr lang="en-ZA" sz="1600" dirty="0" smtClean="0">
                        <a:effectLst/>
                        <a:latin typeface="+mj-lt"/>
                        <a:ea typeface="Times New Roman" panose="02020603050405020304" pitchFamily="18" charset="0"/>
                        <a:cs typeface="Times New Roman" panose="02020603050405020304" pitchFamily="18" charset="0"/>
                      </a:endParaRPr>
                    </a:p>
                    <a:p>
                      <a:pPr algn="just" hangingPunct="0">
                        <a:lnSpc>
                          <a:spcPts val="1650"/>
                        </a:lnSpc>
                        <a:spcAft>
                          <a:spcPts val="600"/>
                        </a:spcAft>
                        <a:tabLst>
                          <a:tab pos="450215" algn="l"/>
                        </a:tabLst>
                      </a:pP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hangingPunct="0">
                        <a:lnSpc>
                          <a:spcPts val="1650"/>
                        </a:lnSpc>
                        <a:spcAft>
                          <a:spcPts val="600"/>
                        </a:spcAft>
                        <a:tabLst>
                          <a:tab pos="450215" algn="l"/>
                        </a:tabLst>
                      </a:pPr>
                      <a:r>
                        <a:rPr lang="en-GB" sz="1600" dirty="0" smtClean="0">
                          <a:effectLst/>
                          <a:latin typeface="+mj-lt"/>
                          <a:ea typeface="Calibri" panose="020F0502020204030204" pitchFamily="34" charset="0"/>
                          <a:cs typeface="Times New Roman" panose="02020603050405020304" pitchFamily="18" charset="0"/>
                        </a:rPr>
                        <a:t>N/A</a:t>
                      </a: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lvl="0" indent="0" algn="just" defTabSz="457200" rtl="0" eaLnBrk="1" fontAlgn="auto" latinLnBrk="0" hangingPunct="0">
                        <a:lnSpc>
                          <a:spcPts val="1650"/>
                        </a:lnSpc>
                        <a:spcBef>
                          <a:spcPts val="0"/>
                        </a:spcBef>
                        <a:spcAft>
                          <a:spcPts val="600"/>
                        </a:spcAft>
                        <a:buClrTx/>
                        <a:buSzTx/>
                        <a:buFontTx/>
                        <a:buNone/>
                        <a:tabLst>
                          <a:tab pos="450215" algn="l"/>
                        </a:tabLst>
                        <a:defRPr/>
                      </a:pPr>
                      <a:r>
                        <a:rPr lang="en-GB" sz="1600" dirty="0" smtClean="0">
                          <a:effectLst/>
                          <a:latin typeface="+mj-lt"/>
                          <a:ea typeface="Calibri" panose="020F0502020204030204" pitchFamily="34" charset="0"/>
                          <a:cs typeface="Times New Roman" panose="02020603050405020304" pitchFamily="18" charset="0"/>
                        </a:rPr>
                        <a:t>Budget to be used to appoint an Admin in Ministry. Appointment memo submitted for  approval</a:t>
                      </a:r>
                      <a:endParaRPr lang="en-ZA" sz="1600" dirty="0" smtClean="0">
                        <a:effectLst/>
                        <a:latin typeface="+mj-lt"/>
                        <a:ea typeface="Times New Roman" panose="02020603050405020304" pitchFamily="18" charset="0"/>
                        <a:cs typeface="Times New Roman" panose="02020603050405020304" pitchFamily="18" charset="0"/>
                      </a:endParaRPr>
                    </a:p>
                    <a:p>
                      <a:pPr algn="just" hangingPunct="0">
                        <a:lnSpc>
                          <a:spcPts val="1650"/>
                        </a:lnSpc>
                        <a:spcAft>
                          <a:spcPts val="600"/>
                        </a:spcAft>
                        <a:tabLst>
                          <a:tab pos="450215" algn="l"/>
                        </a:tabLst>
                      </a:pP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889680">
                <a:tc>
                  <a:txBody>
                    <a:bodyPr/>
                    <a:lstStyle/>
                    <a:p>
                      <a:pPr algn="just" hangingPunct="0">
                        <a:lnSpc>
                          <a:spcPts val="1650"/>
                        </a:lnSpc>
                        <a:spcAft>
                          <a:spcPts val="600"/>
                        </a:spcAft>
                        <a:tabLst>
                          <a:tab pos="450215" algn="l"/>
                        </a:tabLst>
                      </a:pPr>
                      <a:r>
                        <a:rPr lang="en-GB" sz="1600" dirty="0" smtClean="0">
                          <a:effectLst/>
                          <a:latin typeface="+mj-lt"/>
                          <a:ea typeface="Times New Roman" panose="02020603050405020304" pitchFamily="18" charset="0"/>
                          <a:cs typeface="Times New Roman" panose="02020603050405020304" pitchFamily="18" charset="0"/>
                        </a:rPr>
                        <a:t>7</a:t>
                      </a: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hangingPunct="0">
                        <a:lnSpc>
                          <a:spcPts val="1650"/>
                        </a:lnSpc>
                        <a:spcAft>
                          <a:spcPts val="600"/>
                        </a:spcAft>
                        <a:tabLst>
                          <a:tab pos="450215" algn="l"/>
                        </a:tabLst>
                      </a:pPr>
                      <a:r>
                        <a:rPr lang="en-GB" sz="1600" dirty="0">
                          <a:effectLst/>
                          <a:latin typeface="+mj-lt"/>
                          <a:ea typeface="Calibri" panose="020F0502020204030204" pitchFamily="34" charset="0"/>
                          <a:cs typeface="Times New Roman" panose="02020603050405020304" pitchFamily="18" charset="0"/>
                        </a:rPr>
                        <a:t>ASD: Asset and SCM</a:t>
                      </a: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hangingPunct="0">
                        <a:lnSpc>
                          <a:spcPts val="1650"/>
                        </a:lnSpc>
                        <a:spcAft>
                          <a:spcPts val="600"/>
                        </a:spcAft>
                        <a:tabLst>
                          <a:tab pos="450215" algn="l"/>
                        </a:tabLst>
                      </a:pPr>
                      <a:r>
                        <a:rPr lang="en-GB" sz="1600" dirty="0">
                          <a:effectLst/>
                          <a:latin typeface="+mj-lt"/>
                          <a:ea typeface="Calibri" panose="020F0502020204030204" pitchFamily="34" charset="0"/>
                          <a:cs typeface="Times New Roman" panose="02020603050405020304" pitchFamily="18" charset="0"/>
                        </a:rPr>
                        <a:t>19 August 2016</a:t>
                      </a: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hangingPunct="0">
                        <a:lnSpc>
                          <a:spcPts val="1650"/>
                        </a:lnSpc>
                        <a:spcAft>
                          <a:spcPts val="600"/>
                        </a:spcAft>
                        <a:tabLst>
                          <a:tab pos="450215" algn="l"/>
                        </a:tabLst>
                      </a:pPr>
                      <a:r>
                        <a:rPr lang="en-GB" sz="1600" dirty="0">
                          <a:effectLst/>
                          <a:latin typeface="+mj-lt"/>
                          <a:ea typeface="Calibri" panose="020F0502020204030204" pitchFamily="34" charset="0"/>
                          <a:cs typeface="Times New Roman" panose="02020603050405020304" pitchFamily="18" charset="0"/>
                        </a:rPr>
                        <a:t>Interviews conducted on </a:t>
                      </a:r>
                      <a:endParaRPr lang="en-ZA" sz="1600" dirty="0">
                        <a:effectLst/>
                        <a:latin typeface="+mj-lt"/>
                        <a:ea typeface="Times New Roman" panose="02020603050405020304" pitchFamily="18" charset="0"/>
                        <a:cs typeface="Times New Roman" panose="02020603050405020304" pitchFamily="18" charset="0"/>
                      </a:endParaRPr>
                    </a:p>
                    <a:p>
                      <a:pPr algn="just" hangingPunct="0">
                        <a:lnSpc>
                          <a:spcPts val="1650"/>
                        </a:lnSpc>
                        <a:spcAft>
                          <a:spcPts val="600"/>
                        </a:spcAft>
                        <a:tabLst>
                          <a:tab pos="450215" algn="l"/>
                        </a:tabLst>
                      </a:pPr>
                      <a:r>
                        <a:rPr lang="en-GB" sz="1600" dirty="0">
                          <a:effectLst/>
                          <a:latin typeface="+mj-lt"/>
                          <a:ea typeface="Calibri" panose="020F0502020204030204" pitchFamily="34" charset="0"/>
                          <a:cs typeface="Times New Roman" panose="02020603050405020304" pitchFamily="18" charset="0"/>
                        </a:rPr>
                        <a:t>22 August 2017.</a:t>
                      </a:r>
                      <a:endParaRPr lang="en-ZA" sz="1600" dirty="0">
                        <a:effectLst/>
                        <a:latin typeface="+mj-lt"/>
                        <a:ea typeface="Times New Roman" panose="02020603050405020304" pitchFamily="18" charset="0"/>
                        <a:cs typeface="Times New Roman" panose="02020603050405020304" pitchFamily="18" charset="0"/>
                      </a:endParaRPr>
                    </a:p>
                    <a:p>
                      <a:pPr algn="just" hangingPunct="0">
                        <a:lnSpc>
                          <a:spcPts val="1650"/>
                        </a:lnSpc>
                        <a:spcAft>
                          <a:spcPts val="600"/>
                        </a:spcAft>
                        <a:tabLst>
                          <a:tab pos="450215" algn="l"/>
                        </a:tabLst>
                      </a:pPr>
                      <a:r>
                        <a:rPr lang="en-GB" sz="1600" dirty="0">
                          <a:effectLst/>
                          <a:latin typeface="+mj-lt"/>
                          <a:ea typeface="Calibri" panose="020F0502020204030204" pitchFamily="34" charset="0"/>
                          <a:cs typeface="Times New Roman" panose="02020603050405020304" pitchFamily="18" charset="0"/>
                        </a:rPr>
                        <a:t>Verifications are being conducted</a:t>
                      </a:r>
                      <a:endParaRPr lang="en-ZA"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8843D58F-2DAB-1446-A47E-C34A82BC1FA1}" type="slidenum">
              <a:rPr lang="en-US" smtClean="0"/>
              <a:pPr/>
              <a:t>29</a:t>
            </a:fld>
            <a:endParaRPr lang="en-US" dirty="0"/>
          </a:p>
        </p:txBody>
      </p:sp>
      <p:sp>
        <p:nvSpPr>
          <p:cNvPr id="7" name="Title 1"/>
          <p:cNvSpPr txBox="1">
            <a:spLocks/>
          </p:cNvSpPr>
          <p:nvPr/>
        </p:nvSpPr>
        <p:spPr bwMode="auto">
          <a:xfrm>
            <a:off x="366583" y="81869"/>
            <a:ext cx="8229600" cy="725487"/>
          </a:xfrm>
          <a:prstGeom prst="rect">
            <a:avLst/>
          </a:prstGeom>
          <a:ln>
            <a:noFill/>
          </a:ln>
          <a:extLst/>
        </p:spPr>
        <p:style>
          <a:lnRef idx="0">
            <a:scrgbClr r="0" g="0" b="0"/>
          </a:lnRef>
          <a:fillRef idx="1003">
            <a:schemeClr val="lt2"/>
          </a:fillRef>
          <a:effectRef idx="0">
            <a:scrgbClr r="0" g="0" b="0"/>
          </a:effectRef>
          <a:fontRef idx="major"/>
        </p:style>
        <p:txBody>
          <a:bodyPr vert="horz" wrap="square" lIns="91440" tIns="45720" rIns="91440" bIns="45720" numCol="1" anchor="ctr" anchorCtr="0" compatLnSpc="1">
            <a:prstTxWarp prst="textNoShape">
              <a:avLst/>
            </a:prstTxWarp>
            <a:normAutofit fontScale="85000" lnSpcReduction="10000"/>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algn="l"/>
            <a:r>
              <a:rPr lang="en-ZA" sz="4000" b="1" dirty="0">
                <a:solidFill>
                  <a:schemeClr val="accent6">
                    <a:lumMod val="75000"/>
                  </a:schemeClr>
                </a:solidFill>
                <a:cs typeface="Arial" panose="020B0604020202020204" pitchFamily="34" charset="0"/>
              </a:rPr>
              <a:t>UPDATE ON FILLING OF VACANT POSITIONS </a:t>
            </a:r>
            <a:endParaRPr lang="en-US" sz="4000" b="1" dirty="0">
              <a:solidFill>
                <a:schemeClr val="accent6">
                  <a:lumMod val="75000"/>
                </a:schemeClr>
              </a:solidFill>
              <a:cs typeface="Arial" panose="020B0604020202020204" pitchFamily="34" charset="0"/>
            </a:endParaRPr>
          </a:p>
        </p:txBody>
      </p:sp>
    </p:spTree>
    <p:extLst>
      <p:ext uri="{BB962C8B-B14F-4D97-AF65-F5344CB8AC3E}">
        <p14:creationId xmlns:p14="http://schemas.microsoft.com/office/powerpoint/2010/main" xmlns="" val="88638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751"/>
            <a:ext cx="8464378" cy="620675"/>
          </a:xfrm>
        </p:spPr>
        <p:style>
          <a:lnRef idx="0">
            <a:scrgbClr r="0" g="0" b="0"/>
          </a:lnRef>
          <a:fillRef idx="1003">
            <a:schemeClr val="lt2"/>
          </a:fillRef>
          <a:effectRef idx="0">
            <a:scrgbClr r="0" g="0" b="0"/>
          </a:effectRef>
          <a:fontRef idx="major"/>
        </p:style>
        <p:txBody>
          <a:bodyPr>
            <a:noAutofit/>
          </a:bodyPr>
          <a:lstStyle/>
          <a:p>
            <a:pPr algn="l"/>
            <a:r>
              <a:rPr lang="en-ZA" sz="3600" b="1" dirty="0" smtClean="0">
                <a:solidFill>
                  <a:schemeClr val="accent6">
                    <a:lumMod val="75000"/>
                  </a:schemeClr>
                </a:solidFill>
                <a:cs typeface="Arial" panose="020B0604020202020204" pitchFamily="34" charset="0"/>
              </a:rPr>
              <a:t>INTRODUCTION </a:t>
            </a:r>
            <a:endParaRPr lang="en-US" sz="3600" b="1" dirty="0">
              <a:solidFill>
                <a:schemeClr val="accent6">
                  <a:lumMod val="75000"/>
                </a:schemeClr>
              </a:solidFill>
              <a:cs typeface="Arial" panose="020B0604020202020204" pitchFamily="34" charset="0"/>
            </a:endParaRPr>
          </a:p>
        </p:txBody>
      </p:sp>
      <p:sp>
        <p:nvSpPr>
          <p:cNvPr id="3" name="Content Placeholder 2"/>
          <p:cNvSpPr>
            <a:spLocks noGrp="1"/>
          </p:cNvSpPr>
          <p:nvPr>
            <p:ph idx="1"/>
          </p:nvPr>
        </p:nvSpPr>
        <p:spPr>
          <a:xfrm>
            <a:off x="457199" y="819015"/>
            <a:ext cx="8522043" cy="5425266"/>
          </a:xfrm>
          <a:solidFill>
            <a:schemeClr val="accent3">
              <a:lumMod val="20000"/>
              <a:lumOff val="80000"/>
            </a:schemeClr>
          </a:solidFill>
        </p:spPr>
        <p:style>
          <a:lnRef idx="1">
            <a:schemeClr val="dk1"/>
          </a:lnRef>
          <a:fillRef idx="2">
            <a:schemeClr val="dk1"/>
          </a:fillRef>
          <a:effectRef idx="1">
            <a:schemeClr val="dk1"/>
          </a:effectRef>
          <a:fontRef idx="minor">
            <a:schemeClr val="dk1"/>
          </a:fontRef>
        </p:style>
        <p:txBody>
          <a:bodyPr>
            <a:noAutofit/>
          </a:bodyPr>
          <a:lstStyle/>
          <a:p>
            <a:pPr algn="just">
              <a:lnSpc>
                <a:spcPct val="150000"/>
              </a:lnSpc>
              <a:spcAft>
                <a:spcPts val="1200"/>
              </a:spcAft>
              <a:buFont typeface="Wingdings" panose="05000000000000000000" pitchFamily="2" charset="2"/>
              <a:buChar char="q"/>
            </a:pPr>
            <a:r>
              <a:rPr lang="en-ZA" sz="2400" dirty="0">
                <a:latin typeface="+mj-lt"/>
                <a:cs typeface="Arial" panose="020B0604020202020204" pitchFamily="34" charset="0"/>
              </a:rPr>
              <a:t>The Department of Communications (DoC) presents </a:t>
            </a:r>
            <a:r>
              <a:rPr lang="en-ZA" sz="2400" dirty="0" smtClean="0">
                <a:latin typeface="+mj-lt"/>
                <a:cs typeface="Arial" panose="020B0604020202020204" pitchFamily="34" charset="0"/>
              </a:rPr>
              <a:t>the 2017/18 financial </a:t>
            </a:r>
            <a:r>
              <a:rPr lang="en-ZA" sz="2400" dirty="0">
                <a:latin typeface="+mj-lt"/>
                <a:cs typeface="Arial" panose="020B0604020202020204" pitchFamily="34" charset="0"/>
              </a:rPr>
              <a:t>y</a:t>
            </a:r>
            <a:r>
              <a:rPr lang="en-ZA" sz="2400" dirty="0" smtClean="0">
                <a:latin typeface="+mj-lt"/>
                <a:cs typeface="Arial" panose="020B0604020202020204" pitchFamily="34" charset="0"/>
              </a:rPr>
              <a:t>ear first </a:t>
            </a:r>
            <a:r>
              <a:rPr lang="en-ZA" sz="2400" dirty="0">
                <a:latin typeface="+mj-lt"/>
                <a:cs typeface="Arial" panose="020B0604020202020204" pitchFamily="34" charset="0"/>
              </a:rPr>
              <a:t>Q</a:t>
            </a:r>
            <a:r>
              <a:rPr lang="en-ZA" sz="2400" dirty="0" smtClean="0">
                <a:latin typeface="+mj-lt"/>
                <a:cs typeface="Arial" panose="020B0604020202020204" pitchFamily="34" charset="0"/>
              </a:rPr>
              <a:t>uarter Performance Report (QPR).</a:t>
            </a:r>
          </a:p>
          <a:p>
            <a:pPr algn="just">
              <a:lnSpc>
                <a:spcPct val="150000"/>
              </a:lnSpc>
              <a:spcAft>
                <a:spcPts val="1200"/>
              </a:spcAft>
              <a:buFont typeface="Wingdings" panose="05000000000000000000" pitchFamily="2" charset="2"/>
              <a:buChar char="q"/>
            </a:pPr>
            <a:r>
              <a:rPr lang="en-ZA" sz="2400" dirty="0" smtClean="0">
                <a:latin typeface="+mj-lt"/>
                <a:cs typeface="Arial" panose="020B0604020202020204" pitchFamily="34" charset="0"/>
              </a:rPr>
              <a:t>This performance report is </a:t>
            </a:r>
            <a:r>
              <a:rPr lang="en-ZA" sz="2400" dirty="0">
                <a:latin typeface="+mj-lt"/>
                <a:cs typeface="Arial" panose="020B0604020202020204" pitchFamily="34" charset="0"/>
              </a:rPr>
              <a:t>in line with Section 195 of the Constitution and other </a:t>
            </a:r>
            <a:r>
              <a:rPr lang="en-ZA" sz="2400" dirty="0" smtClean="0">
                <a:latin typeface="+mj-lt"/>
                <a:cs typeface="Arial" panose="020B0604020202020204" pitchFamily="34" charset="0"/>
              </a:rPr>
              <a:t>legislative </a:t>
            </a:r>
            <a:r>
              <a:rPr lang="en-ZA" sz="2400" dirty="0">
                <a:latin typeface="+mj-lt"/>
                <a:cs typeface="Arial" panose="020B0604020202020204" pitchFamily="34" charset="0"/>
              </a:rPr>
              <a:t>prescripts that guide performance management in the public sector to display and promote transparency and accountability to stakeholders and the general public concerning matters under their control</a:t>
            </a:r>
            <a:r>
              <a:rPr lang="en-ZA" sz="2400" dirty="0" smtClean="0">
                <a:latin typeface="+mj-lt"/>
                <a:cs typeface="Arial" panose="020B0604020202020204" pitchFamily="34" charset="0"/>
              </a:rPr>
              <a:t>.</a:t>
            </a:r>
          </a:p>
        </p:txBody>
      </p:sp>
      <p:sp>
        <p:nvSpPr>
          <p:cNvPr id="6" name="Slide Number Placeholder 5"/>
          <p:cNvSpPr>
            <a:spLocks noGrp="1"/>
          </p:cNvSpPr>
          <p:nvPr>
            <p:ph type="sldNum" sz="quarter" idx="12"/>
          </p:nvPr>
        </p:nvSpPr>
        <p:spPr/>
        <p:txBody>
          <a:bodyPr/>
          <a:lstStyle/>
          <a:p>
            <a:fld id="{8843D58F-2DAB-1446-A47E-C34A82BC1FA1}" type="slidenum">
              <a:rPr lang="en-US" sz="1000" smtClean="0">
                <a:latin typeface="Arial" panose="020B0604020202020204" pitchFamily="34" charset="0"/>
                <a:cs typeface="Arial" panose="020B0604020202020204" pitchFamily="34" charset="0"/>
              </a:rPr>
              <a:pPr/>
              <a:t>3</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738383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435" y="930875"/>
            <a:ext cx="8572861" cy="3064475"/>
          </a:xfrm>
        </p:spPr>
        <p:txBody>
          <a:bodyPr>
            <a:normAutofit/>
          </a:bodyPr>
          <a:lstStyle/>
          <a:p>
            <a:pPr lvl="1" algn="ctr" defTabSz="457200"/>
            <a:r>
              <a:rPr lang="en-ZA" sz="2200" b="1" dirty="0" smtClean="0">
                <a:solidFill>
                  <a:schemeClr val="accent6">
                    <a:lumMod val="75000"/>
                  </a:schemeClr>
                </a:solidFill>
              </a:rPr>
              <a:t/>
            </a:r>
            <a:br>
              <a:rPr lang="en-ZA" sz="2200" b="1" dirty="0" smtClean="0">
                <a:solidFill>
                  <a:schemeClr val="accent6">
                    <a:lumMod val="75000"/>
                  </a:schemeClr>
                </a:solidFill>
              </a:rPr>
            </a:br>
            <a:r>
              <a:rPr lang="en-ZA" sz="2200" b="1" dirty="0" smtClean="0">
                <a:solidFill>
                  <a:schemeClr val="accent6">
                    <a:lumMod val="75000"/>
                  </a:schemeClr>
                </a:solidFill>
              </a:rPr>
              <a:t/>
            </a:r>
            <a:br>
              <a:rPr lang="en-ZA" sz="2200" b="1" dirty="0" smtClean="0">
                <a:solidFill>
                  <a:schemeClr val="accent6">
                    <a:lumMod val="75000"/>
                  </a:schemeClr>
                </a:solidFill>
              </a:rPr>
            </a:br>
            <a:r>
              <a:rPr lang="en-ZA" sz="2800" b="1" dirty="0" smtClean="0">
                <a:solidFill>
                  <a:schemeClr val="accent6">
                    <a:lumMod val="75000"/>
                  </a:schemeClr>
                </a:solidFill>
              </a:rPr>
              <a:t/>
            </a:r>
            <a:br>
              <a:rPr lang="en-ZA" sz="2800" b="1" dirty="0" smtClean="0">
                <a:solidFill>
                  <a:schemeClr val="accent6">
                    <a:lumMod val="75000"/>
                  </a:schemeClr>
                </a:solidFill>
              </a:rPr>
            </a:br>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z="1000" smtClean="0">
                <a:latin typeface="Arial" panose="020B0604020202020204" pitchFamily="34" charset="0"/>
                <a:cs typeface="Arial" panose="020B0604020202020204" pitchFamily="34" charset="0"/>
              </a:rPr>
              <a:pPr/>
              <a:t>30</a:t>
            </a:fld>
            <a:endParaRPr lang="en-US" sz="1000" dirty="0">
              <a:latin typeface="Arial" panose="020B0604020202020204" pitchFamily="34" charset="0"/>
              <a:cs typeface="Arial" panose="020B0604020202020204" pitchFamily="34" charset="0"/>
            </a:endParaRPr>
          </a:p>
        </p:txBody>
      </p:sp>
      <p:sp>
        <p:nvSpPr>
          <p:cNvPr id="5" name="Rectangle 4"/>
          <p:cNvSpPr/>
          <p:nvPr/>
        </p:nvSpPr>
        <p:spPr>
          <a:xfrm>
            <a:off x="682665" y="1753286"/>
            <a:ext cx="8172655" cy="954107"/>
          </a:xfrm>
          <a:prstGeom prst="rect">
            <a:avLst/>
          </a:prstGeom>
        </p:spPr>
        <p:txBody>
          <a:bodyPr wrap="square">
            <a:spAutoFit/>
          </a:bodyPr>
          <a:lstStyle/>
          <a:p>
            <a:pPr algn="ctr"/>
            <a:r>
              <a:rPr lang="en-ZA" sz="2800" b="1" dirty="0">
                <a:solidFill>
                  <a:schemeClr val="accent6">
                    <a:lumMod val="75000"/>
                  </a:schemeClr>
                </a:solidFill>
                <a:latin typeface="Arial" panose="020B0604020202020204" pitchFamily="34" charset="0"/>
                <a:ea typeface="+mj-ea"/>
                <a:cs typeface="Arial" panose="020B0604020202020204" pitchFamily="34" charset="0"/>
              </a:rPr>
              <a:t>FEEDBACK ON THE </a:t>
            </a:r>
            <a:r>
              <a:rPr lang="en-ZA" sz="2800" b="1" dirty="0" smtClean="0">
                <a:solidFill>
                  <a:schemeClr val="accent6">
                    <a:lumMod val="75000"/>
                  </a:schemeClr>
                </a:solidFill>
                <a:latin typeface="Arial" panose="020B0604020202020204" pitchFamily="34" charset="0"/>
                <a:ea typeface="+mj-ea"/>
                <a:cs typeface="Arial" panose="020B0604020202020204" pitchFamily="34" charset="0"/>
              </a:rPr>
              <a:t>2016/17 AUDIT </a:t>
            </a:r>
            <a:r>
              <a:rPr lang="en-ZA" sz="2800" b="1" dirty="0">
                <a:solidFill>
                  <a:schemeClr val="accent6">
                    <a:lumMod val="75000"/>
                  </a:schemeClr>
                </a:solidFill>
                <a:latin typeface="Arial" panose="020B0604020202020204" pitchFamily="34" charset="0"/>
                <a:ea typeface="+mj-ea"/>
                <a:cs typeface="Arial" panose="020B0604020202020204" pitchFamily="34" charset="0"/>
              </a:rPr>
              <a:t>REPORT</a:t>
            </a:r>
            <a:r>
              <a:rPr lang="en-ZA" sz="2800" b="1" dirty="0">
                <a:solidFill>
                  <a:schemeClr val="accent6">
                    <a:lumMod val="75000"/>
                  </a:schemeClr>
                </a:solidFill>
                <a:latin typeface="Arial" panose="020B0604020202020204" pitchFamily="34" charset="0"/>
                <a:cs typeface="Arial" panose="020B0604020202020204" pitchFamily="34" charset="0"/>
              </a:rPr>
              <a:t/>
            </a:r>
            <a:br>
              <a:rPr lang="en-ZA" sz="2800" b="1" dirty="0">
                <a:solidFill>
                  <a:schemeClr val="accent6">
                    <a:lumMod val="75000"/>
                  </a:schemeClr>
                </a:solidFill>
                <a:latin typeface="Arial" panose="020B0604020202020204" pitchFamily="34" charset="0"/>
                <a:cs typeface="Arial" panose="020B0604020202020204" pitchFamily="34" charset="0"/>
              </a:rPr>
            </a:br>
            <a:endParaRPr lang="en-ZA" sz="28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60293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784" y="175041"/>
            <a:ext cx="8357016" cy="691586"/>
          </a:xfrm>
        </p:spPr>
        <p:style>
          <a:lnRef idx="0">
            <a:scrgbClr r="0" g="0" b="0"/>
          </a:lnRef>
          <a:fillRef idx="1003">
            <a:schemeClr val="lt2"/>
          </a:fillRef>
          <a:effectRef idx="0">
            <a:scrgbClr r="0" g="0" b="0"/>
          </a:effectRef>
          <a:fontRef idx="major"/>
        </p:style>
        <p:txBody>
          <a:bodyPr>
            <a:noAutofit/>
          </a:bodyPr>
          <a:lstStyle/>
          <a:p>
            <a:pPr algn="l"/>
            <a:r>
              <a:rPr lang="en-ZA" sz="3600" b="1" dirty="0" smtClean="0">
                <a:solidFill>
                  <a:schemeClr val="accent6">
                    <a:lumMod val="75000"/>
                  </a:schemeClr>
                </a:solidFill>
                <a:cs typeface="Arial" panose="020B0604020202020204" pitchFamily="34" charset="0"/>
              </a:rPr>
              <a:t>FEEDBACK ON THE AUDIT REPORT</a:t>
            </a:r>
            <a:endParaRPr lang="en-ZA" sz="3600" b="1" dirty="0">
              <a:solidFill>
                <a:schemeClr val="accent6">
                  <a:lumMod val="75000"/>
                </a:schemeClr>
              </a:solidFill>
              <a:cs typeface="Arial" panose="020B0604020202020204" pitchFamily="34" charset="0"/>
            </a:endParaRPr>
          </a:p>
        </p:txBody>
      </p:sp>
      <p:sp>
        <p:nvSpPr>
          <p:cNvPr id="3" name="Content Placeholder 2"/>
          <p:cNvSpPr>
            <a:spLocks noGrp="1"/>
          </p:cNvSpPr>
          <p:nvPr>
            <p:ph idx="1"/>
          </p:nvPr>
        </p:nvSpPr>
        <p:spPr>
          <a:xfrm>
            <a:off x="329784" y="989875"/>
            <a:ext cx="8453608" cy="5119979"/>
          </a:xfrm>
          <a:solidFill>
            <a:schemeClr val="accent3">
              <a:lumMod val="20000"/>
              <a:lumOff val="80000"/>
            </a:schemeClr>
          </a:solidFill>
        </p:spPr>
        <p:txBody>
          <a:bodyPr>
            <a:normAutofit/>
          </a:bodyPr>
          <a:lstStyle/>
          <a:p>
            <a:pPr algn="just">
              <a:buFont typeface="Wingdings" panose="05000000000000000000" pitchFamily="2" charset="2"/>
              <a:buChar char="q"/>
            </a:pPr>
            <a:r>
              <a:rPr lang="en-ZA" sz="2600" dirty="0" smtClean="0">
                <a:latin typeface="+mj-lt"/>
                <a:cs typeface="Arial" panose="020B0604020202020204" pitchFamily="34" charset="0"/>
              </a:rPr>
              <a:t>The Portfolio has received three Clean audit reports, three Unqualified audit reports and one Adverse audit report.</a:t>
            </a:r>
          </a:p>
          <a:p>
            <a:pPr algn="just">
              <a:buFont typeface="Wingdings" panose="05000000000000000000" pitchFamily="2" charset="2"/>
              <a:buChar char="q"/>
            </a:pPr>
            <a:r>
              <a:rPr lang="en-ZA" sz="2600" dirty="0" smtClean="0">
                <a:latin typeface="+mj-lt"/>
                <a:cs typeface="Arial" panose="020B0604020202020204" pitchFamily="34" charset="0"/>
              </a:rPr>
              <a:t>The Clean are: DoC, GCIS and BrandSA and all have maintained their status.</a:t>
            </a:r>
          </a:p>
          <a:p>
            <a:pPr algn="just">
              <a:buFont typeface="Wingdings" panose="05000000000000000000" pitchFamily="2" charset="2"/>
              <a:buChar char="q"/>
            </a:pPr>
            <a:r>
              <a:rPr lang="en-ZA" sz="2600" dirty="0" smtClean="0">
                <a:latin typeface="+mj-lt"/>
                <a:cs typeface="Arial" panose="020B0604020202020204" pitchFamily="34" charset="0"/>
              </a:rPr>
              <a:t>The Unqualified are: Film and Publication Board, ICASA and MDDA.</a:t>
            </a:r>
          </a:p>
          <a:p>
            <a:pPr algn="just">
              <a:buFont typeface="Wingdings" panose="05000000000000000000" pitchFamily="2" charset="2"/>
              <a:buChar char="q"/>
            </a:pPr>
            <a:r>
              <a:rPr lang="en-ZA" sz="2600" dirty="0" smtClean="0">
                <a:latin typeface="+mj-lt"/>
                <a:cs typeface="Arial" panose="020B0604020202020204" pitchFamily="34" charset="0"/>
              </a:rPr>
              <a:t>Adverse report is for the SABC, which has regressed from qualification opinion of last year. </a:t>
            </a:r>
          </a:p>
          <a:p>
            <a:pPr algn="just">
              <a:buFont typeface="Wingdings" panose="05000000000000000000" pitchFamily="2" charset="2"/>
              <a:buChar char="q"/>
            </a:pPr>
            <a:r>
              <a:rPr lang="en-ZA" sz="2600" dirty="0" smtClean="0">
                <a:latin typeface="+mj-lt"/>
                <a:cs typeface="Arial" panose="020B0604020202020204" pitchFamily="34" charset="0"/>
              </a:rPr>
              <a:t>The AGSA has reported that MDDA, ICASA and SABC requires intervention from the Ministry. </a:t>
            </a:r>
          </a:p>
        </p:txBody>
      </p:sp>
      <p:sp>
        <p:nvSpPr>
          <p:cNvPr id="6" name="Slide Number Placeholder 5"/>
          <p:cNvSpPr>
            <a:spLocks noGrp="1"/>
          </p:cNvSpPr>
          <p:nvPr>
            <p:ph type="sldNum" sz="quarter" idx="12"/>
          </p:nvPr>
        </p:nvSpPr>
        <p:spPr/>
        <p:txBody>
          <a:bodyPr/>
          <a:lstStyle/>
          <a:p>
            <a:fld id="{B73521C3-CA92-4722-A023-55EBE75821CB}" type="slidenum">
              <a:rPr lang="en-ZA" smtClean="0">
                <a:solidFill>
                  <a:prstClr val="black">
                    <a:tint val="75000"/>
                  </a:prstClr>
                </a:solidFill>
              </a:rPr>
              <a:pPr/>
              <a:t>31</a:t>
            </a:fld>
            <a:endParaRPr lang="en-ZA" dirty="0">
              <a:solidFill>
                <a:prstClr val="black">
                  <a:tint val="75000"/>
                </a:prstClr>
              </a:solidFill>
            </a:endParaRPr>
          </a:p>
        </p:txBody>
      </p:sp>
    </p:spTree>
    <p:extLst>
      <p:ext uri="{BB962C8B-B14F-4D97-AF65-F5344CB8AC3E}">
        <p14:creationId xmlns:p14="http://schemas.microsoft.com/office/powerpoint/2010/main" xmlns="" val="13993367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784" y="175041"/>
            <a:ext cx="8357016" cy="691586"/>
          </a:xfrm>
        </p:spPr>
        <p:style>
          <a:lnRef idx="0">
            <a:scrgbClr r="0" g="0" b="0"/>
          </a:lnRef>
          <a:fillRef idx="1003">
            <a:schemeClr val="lt2"/>
          </a:fillRef>
          <a:effectRef idx="0">
            <a:scrgbClr r="0" g="0" b="0"/>
          </a:effectRef>
          <a:fontRef idx="major"/>
        </p:style>
        <p:txBody>
          <a:bodyPr>
            <a:noAutofit/>
          </a:bodyPr>
          <a:lstStyle/>
          <a:p>
            <a:r>
              <a:rPr lang="en-ZA" sz="3600" b="1" dirty="0" smtClean="0">
                <a:solidFill>
                  <a:schemeClr val="accent6">
                    <a:lumMod val="75000"/>
                  </a:schemeClr>
                </a:solidFill>
                <a:cs typeface="Arial" panose="020B0604020202020204" pitchFamily="34" charset="0"/>
              </a:rPr>
              <a:t>FEEDBACK ON THE AUDIT REPORT - DOC</a:t>
            </a:r>
            <a:endParaRPr lang="en-ZA" sz="3600" b="1" dirty="0">
              <a:solidFill>
                <a:schemeClr val="accent6">
                  <a:lumMod val="75000"/>
                </a:schemeClr>
              </a:solidFill>
              <a:cs typeface="Arial" panose="020B0604020202020204" pitchFamily="34" charset="0"/>
            </a:endParaRPr>
          </a:p>
        </p:txBody>
      </p:sp>
      <p:sp>
        <p:nvSpPr>
          <p:cNvPr id="3" name="Content Placeholder 2"/>
          <p:cNvSpPr>
            <a:spLocks noGrp="1"/>
          </p:cNvSpPr>
          <p:nvPr>
            <p:ph idx="1"/>
          </p:nvPr>
        </p:nvSpPr>
        <p:spPr>
          <a:xfrm>
            <a:off x="329784" y="989875"/>
            <a:ext cx="8453608" cy="5119979"/>
          </a:xfrm>
          <a:solidFill>
            <a:schemeClr val="accent3">
              <a:lumMod val="20000"/>
              <a:lumOff val="80000"/>
            </a:schemeClr>
          </a:solidFill>
        </p:spPr>
        <p:txBody>
          <a:bodyPr>
            <a:normAutofit/>
          </a:bodyPr>
          <a:lstStyle/>
          <a:p>
            <a:pPr algn="just">
              <a:buFont typeface="Wingdings" panose="05000000000000000000" pitchFamily="2" charset="2"/>
              <a:buChar char="q"/>
            </a:pPr>
            <a:r>
              <a:rPr lang="en-ZA" sz="2800" dirty="0" smtClean="0">
                <a:latin typeface="+mj-lt"/>
                <a:cs typeface="Arial" panose="020B0604020202020204" pitchFamily="34" charset="0"/>
              </a:rPr>
              <a:t>The following areas as identified by the AGSA requires strengthening of controls</a:t>
            </a:r>
            <a:r>
              <a:rPr lang="en-ZA" dirty="0" smtClean="0">
                <a:latin typeface="+mj-lt"/>
                <a:cs typeface="Arial" panose="020B0604020202020204" pitchFamily="34" charset="0"/>
              </a:rPr>
              <a:t>:</a:t>
            </a:r>
          </a:p>
          <a:p>
            <a:pPr lvl="1" algn="just">
              <a:buFont typeface="Wingdings" panose="05000000000000000000" pitchFamily="2" charset="2"/>
              <a:buChar char="ü"/>
            </a:pPr>
            <a:r>
              <a:rPr lang="en-ZA" sz="2600" dirty="0" smtClean="0">
                <a:latin typeface="+mj-lt"/>
                <a:cs typeface="Arial" panose="020B0604020202020204" pitchFamily="34" charset="0"/>
              </a:rPr>
              <a:t>IT Management and Monitoring;</a:t>
            </a:r>
          </a:p>
          <a:p>
            <a:pPr lvl="1" algn="just">
              <a:buFont typeface="Wingdings" panose="05000000000000000000" pitchFamily="2" charset="2"/>
              <a:buChar char="ü"/>
            </a:pPr>
            <a:r>
              <a:rPr lang="en-ZA" sz="2600" dirty="0" smtClean="0">
                <a:latin typeface="+mj-lt"/>
                <a:cs typeface="Arial" panose="020B0604020202020204" pitchFamily="34" charset="0"/>
              </a:rPr>
              <a:t>Accruals and Commitments;</a:t>
            </a:r>
          </a:p>
          <a:p>
            <a:pPr lvl="1" algn="just">
              <a:buFont typeface="Wingdings" panose="05000000000000000000" pitchFamily="2" charset="2"/>
              <a:buChar char="ü"/>
            </a:pPr>
            <a:r>
              <a:rPr lang="en-ZA" sz="2600" dirty="0" smtClean="0">
                <a:latin typeface="+mj-lt"/>
                <a:cs typeface="Arial" panose="020B0604020202020204" pitchFamily="34" charset="0"/>
              </a:rPr>
              <a:t>Oversight and governance structures at State Owned Entities; and</a:t>
            </a:r>
          </a:p>
          <a:p>
            <a:pPr lvl="1" algn="just">
              <a:buFont typeface="Wingdings" panose="05000000000000000000" pitchFamily="2" charset="2"/>
              <a:buChar char="ü"/>
            </a:pPr>
            <a:r>
              <a:rPr lang="en-ZA" sz="2600" dirty="0" smtClean="0">
                <a:latin typeface="+mj-lt"/>
                <a:cs typeface="Arial" panose="020B0604020202020204" pitchFamily="34" charset="0"/>
              </a:rPr>
              <a:t>Contingent Liabilities Confirmations.</a:t>
            </a:r>
          </a:p>
          <a:p>
            <a:pPr marL="0" indent="0" algn="just">
              <a:buNone/>
            </a:pPr>
            <a:endParaRPr lang="en-ZA" sz="2400" dirty="0" smtClean="0"/>
          </a:p>
        </p:txBody>
      </p:sp>
      <p:sp>
        <p:nvSpPr>
          <p:cNvPr id="6" name="Slide Number Placeholder 5"/>
          <p:cNvSpPr>
            <a:spLocks noGrp="1"/>
          </p:cNvSpPr>
          <p:nvPr>
            <p:ph type="sldNum" sz="quarter" idx="12"/>
          </p:nvPr>
        </p:nvSpPr>
        <p:spPr/>
        <p:txBody>
          <a:bodyPr/>
          <a:lstStyle/>
          <a:p>
            <a:fld id="{B73521C3-CA92-4722-A023-55EBE75821CB}" type="slidenum">
              <a:rPr lang="en-ZA" smtClean="0">
                <a:solidFill>
                  <a:prstClr val="black">
                    <a:tint val="75000"/>
                  </a:prstClr>
                </a:solidFill>
              </a:rPr>
              <a:pPr/>
              <a:t>32</a:t>
            </a:fld>
            <a:endParaRPr lang="en-ZA" dirty="0">
              <a:solidFill>
                <a:prstClr val="black">
                  <a:tint val="75000"/>
                </a:prstClr>
              </a:solidFill>
            </a:endParaRPr>
          </a:p>
        </p:txBody>
      </p:sp>
    </p:spTree>
    <p:extLst>
      <p:ext uri="{BB962C8B-B14F-4D97-AF65-F5344CB8AC3E}">
        <p14:creationId xmlns:p14="http://schemas.microsoft.com/office/powerpoint/2010/main" xmlns="" val="14853512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784" y="175041"/>
            <a:ext cx="8357016" cy="691586"/>
          </a:xfrm>
        </p:spPr>
        <p:style>
          <a:lnRef idx="0">
            <a:scrgbClr r="0" g="0" b="0"/>
          </a:lnRef>
          <a:fillRef idx="1002">
            <a:schemeClr val="lt2"/>
          </a:fillRef>
          <a:effectRef idx="0">
            <a:scrgbClr r="0" g="0" b="0"/>
          </a:effectRef>
          <a:fontRef idx="major"/>
        </p:style>
        <p:txBody>
          <a:bodyPr>
            <a:noAutofit/>
          </a:bodyPr>
          <a:lstStyle/>
          <a:p>
            <a:r>
              <a:rPr lang="en-ZA" sz="3000" b="1" dirty="0" smtClean="0">
                <a:solidFill>
                  <a:schemeClr val="accent6">
                    <a:lumMod val="75000"/>
                  </a:schemeClr>
                </a:solidFill>
                <a:latin typeface="Arial" panose="020B0604020202020204" pitchFamily="34" charset="0"/>
                <a:cs typeface="Arial" panose="020B0604020202020204" pitchFamily="34" charset="0"/>
              </a:rPr>
              <a:t>FEEDBACK ON THE AUDIT REPORT - GCIS</a:t>
            </a:r>
            <a:endParaRPr lang="en-ZA" sz="30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9784" y="989875"/>
            <a:ext cx="8453608" cy="5119979"/>
          </a:xfrm>
          <a:solidFill>
            <a:schemeClr val="accent3">
              <a:lumMod val="20000"/>
              <a:lumOff val="80000"/>
            </a:schemeClr>
          </a:solidFill>
        </p:spPr>
        <p:txBody>
          <a:bodyPr>
            <a:normAutofit/>
          </a:bodyPr>
          <a:lstStyle/>
          <a:p>
            <a:pPr algn="just">
              <a:buFont typeface="Wingdings" panose="05000000000000000000" pitchFamily="2" charset="2"/>
              <a:buChar char="q"/>
            </a:pPr>
            <a:r>
              <a:rPr lang="en-ZA" sz="2800" dirty="0" smtClean="0">
                <a:latin typeface="+mj-lt"/>
                <a:cs typeface="Arial" panose="020B0604020202020204" pitchFamily="34" charset="0"/>
              </a:rPr>
              <a:t>The following areas as identified by the AGSA requires strengthening of controls</a:t>
            </a:r>
            <a:r>
              <a:rPr lang="en-ZA" dirty="0" smtClean="0">
                <a:latin typeface="+mj-lt"/>
                <a:cs typeface="Arial" panose="020B0604020202020204" pitchFamily="34" charset="0"/>
              </a:rPr>
              <a:t>:</a:t>
            </a:r>
          </a:p>
          <a:p>
            <a:pPr lvl="1" algn="just">
              <a:buFont typeface="Wingdings" panose="05000000000000000000" pitchFamily="2" charset="2"/>
              <a:buChar char="ü"/>
            </a:pPr>
            <a:r>
              <a:rPr lang="en-ZA" sz="2400" dirty="0">
                <a:latin typeface="+mj-lt"/>
                <a:cs typeface="Arial" panose="020B0604020202020204" pitchFamily="34" charset="0"/>
              </a:rPr>
              <a:t>IT Infrastructure, management and monitoring especially PERSAL and </a:t>
            </a:r>
            <a:r>
              <a:rPr lang="en-ZA" sz="2400" dirty="0" smtClean="0">
                <a:latin typeface="+mj-lt"/>
                <a:cs typeface="Arial" panose="020B0604020202020204" pitchFamily="34" charset="0"/>
              </a:rPr>
              <a:t>BAS;</a:t>
            </a:r>
            <a:endParaRPr lang="en-ZA" sz="2400" dirty="0">
              <a:latin typeface="+mj-lt"/>
              <a:cs typeface="Arial" panose="020B0604020202020204" pitchFamily="34" charset="0"/>
            </a:endParaRPr>
          </a:p>
          <a:p>
            <a:pPr lvl="1" algn="just">
              <a:buFont typeface="Wingdings" panose="05000000000000000000" pitchFamily="2" charset="2"/>
              <a:buChar char="ü"/>
            </a:pPr>
            <a:r>
              <a:rPr lang="en-ZA" sz="2600" dirty="0" smtClean="0">
                <a:latin typeface="+mj-lt"/>
                <a:cs typeface="Arial" panose="020B0604020202020204" pitchFamily="34" charset="0"/>
              </a:rPr>
              <a:t>Accruals and Commitments;</a:t>
            </a:r>
          </a:p>
          <a:p>
            <a:pPr lvl="1" algn="just">
              <a:buFont typeface="Wingdings" panose="05000000000000000000" pitchFamily="2" charset="2"/>
              <a:buChar char="ü"/>
            </a:pPr>
            <a:r>
              <a:rPr lang="en-ZA" sz="2400" dirty="0">
                <a:latin typeface="+mj-lt"/>
                <a:cs typeface="Arial" panose="020B0604020202020204" pitchFamily="34" charset="0"/>
              </a:rPr>
              <a:t>Standard Operating Procedures (SOP) for Media </a:t>
            </a:r>
            <a:r>
              <a:rPr lang="en-ZA" sz="2400" dirty="0" smtClean="0">
                <a:latin typeface="+mj-lt"/>
                <a:cs typeface="Arial" panose="020B0604020202020204" pitchFamily="34" charset="0"/>
              </a:rPr>
              <a:t>buying;</a:t>
            </a:r>
            <a:endParaRPr lang="en-ZA" sz="2400" b="1" dirty="0" smtClean="0">
              <a:latin typeface="+mj-lt"/>
            </a:endParaRPr>
          </a:p>
          <a:p>
            <a:pPr lvl="1" algn="just">
              <a:buFont typeface="Wingdings" panose="05000000000000000000" pitchFamily="2" charset="2"/>
              <a:buChar char="ü"/>
            </a:pPr>
            <a:r>
              <a:rPr lang="en-ZA" sz="2400" dirty="0">
                <a:latin typeface="+mj-lt"/>
                <a:cs typeface="Arial" panose="020B0604020202020204" pitchFamily="34" charset="0"/>
              </a:rPr>
              <a:t>Inconsistence in the Annual Performance </a:t>
            </a:r>
            <a:r>
              <a:rPr lang="en-ZA" sz="2400" dirty="0" smtClean="0">
                <a:latin typeface="+mj-lt"/>
                <a:cs typeface="Arial" panose="020B0604020202020204" pitchFamily="34" charset="0"/>
              </a:rPr>
              <a:t>Report; and </a:t>
            </a:r>
            <a:endParaRPr lang="en-ZA" sz="2400" dirty="0">
              <a:latin typeface="+mj-lt"/>
              <a:cs typeface="Arial" panose="020B0604020202020204" pitchFamily="34" charset="0"/>
            </a:endParaRPr>
          </a:p>
          <a:p>
            <a:pPr lvl="1" algn="just">
              <a:buFont typeface="Wingdings" panose="05000000000000000000" pitchFamily="2" charset="2"/>
              <a:buChar char="ü"/>
            </a:pPr>
            <a:r>
              <a:rPr lang="en-ZA" sz="2600" dirty="0" smtClean="0">
                <a:latin typeface="+mj-lt"/>
                <a:cs typeface="Arial" panose="020B0604020202020204" pitchFamily="34" charset="0"/>
              </a:rPr>
              <a:t>Contingent Liabilities Confirmations.</a:t>
            </a:r>
          </a:p>
          <a:p>
            <a:pPr marL="0" indent="0" algn="just">
              <a:buNone/>
            </a:pPr>
            <a:endParaRPr lang="en-ZA" sz="2400" dirty="0" smtClean="0"/>
          </a:p>
        </p:txBody>
      </p:sp>
      <p:sp>
        <p:nvSpPr>
          <p:cNvPr id="6" name="Slide Number Placeholder 5"/>
          <p:cNvSpPr>
            <a:spLocks noGrp="1"/>
          </p:cNvSpPr>
          <p:nvPr>
            <p:ph type="sldNum" sz="quarter" idx="12"/>
          </p:nvPr>
        </p:nvSpPr>
        <p:spPr/>
        <p:txBody>
          <a:bodyPr/>
          <a:lstStyle/>
          <a:p>
            <a:fld id="{B73521C3-CA92-4722-A023-55EBE75821CB}" type="slidenum">
              <a:rPr lang="en-ZA" smtClean="0">
                <a:solidFill>
                  <a:prstClr val="black">
                    <a:tint val="75000"/>
                  </a:prstClr>
                </a:solidFill>
              </a:rPr>
              <a:pPr/>
              <a:t>33</a:t>
            </a:fld>
            <a:endParaRPr lang="en-ZA" dirty="0">
              <a:solidFill>
                <a:prstClr val="black">
                  <a:tint val="75000"/>
                </a:prstClr>
              </a:solidFill>
            </a:endParaRPr>
          </a:p>
        </p:txBody>
      </p:sp>
    </p:spTree>
    <p:extLst>
      <p:ext uri="{BB962C8B-B14F-4D97-AF65-F5344CB8AC3E}">
        <p14:creationId xmlns:p14="http://schemas.microsoft.com/office/powerpoint/2010/main" xmlns="" val="15480163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784" y="175041"/>
            <a:ext cx="8357016" cy="691586"/>
          </a:xfrm>
        </p:spPr>
        <p:style>
          <a:lnRef idx="0">
            <a:scrgbClr r="0" g="0" b="0"/>
          </a:lnRef>
          <a:fillRef idx="1003">
            <a:schemeClr val="lt2"/>
          </a:fillRef>
          <a:effectRef idx="0">
            <a:scrgbClr r="0" g="0" b="0"/>
          </a:effectRef>
          <a:fontRef idx="major"/>
        </p:style>
        <p:txBody>
          <a:bodyPr>
            <a:noAutofit/>
          </a:bodyPr>
          <a:lstStyle/>
          <a:p>
            <a:r>
              <a:rPr lang="en-ZA" sz="2600" b="1" dirty="0" smtClean="0">
                <a:solidFill>
                  <a:schemeClr val="accent6">
                    <a:lumMod val="75000"/>
                  </a:schemeClr>
                </a:solidFill>
                <a:latin typeface="Arial" panose="020B0604020202020204" pitchFamily="34" charset="0"/>
                <a:cs typeface="Arial" panose="020B0604020202020204" pitchFamily="34" charset="0"/>
              </a:rPr>
              <a:t>FEEDBACK ON THE AUDIT REPORT - BRANDSA</a:t>
            </a:r>
            <a:endParaRPr lang="en-ZA" sz="26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9784" y="989875"/>
            <a:ext cx="8453608" cy="5119979"/>
          </a:xfrm>
          <a:solidFill>
            <a:schemeClr val="accent3">
              <a:lumMod val="20000"/>
              <a:lumOff val="80000"/>
            </a:schemeClr>
          </a:solidFill>
        </p:spPr>
        <p:txBody>
          <a:bodyPr>
            <a:normAutofit/>
          </a:bodyPr>
          <a:lstStyle/>
          <a:p>
            <a:pPr algn="just">
              <a:buFont typeface="Wingdings" panose="05000000000000000000" pitchFamily="2" charset="2"/>
              <a:buChar char="q"/>
            </a:pPr>
            <a:r>
              <a:rPr lang="en-ZA" sz="2800" dirty="0" smtClean="0">
                <a:latin typeface="+mj-lt"/>
                <a:cs typeface="Arial" panose="020B0604020202020204" pitchFamily="34" charset="0"/>
              </a:rPr>
              <a:t>The following areas as identified by the AGSA requires strengthening of controls:</a:t>
            </a:r>
          </a:p>
          <a:p>
            <a:pPr lvl="1" algn="just">
              <a:buFont typeface="Wingdings" panose="05000000000000000000" pitchFamily="2" charset="2"/>
              <a:buChar char="ü"/>
            </a:pPr>
            <a:r>
              <a:rPr lang="en-ZA" sz="2600" dirty="0" smtClean="0">
                <a:latin typeface="+mj-lt"/>
                <a:cs typeface="Arial" panose="020B0604020202020204" pitchFamily="34" charset="0"/>
              </a:rPr>
              <a:t>Overstatement of provisions;</a:t>
            </a:r>
          </a:p>
          <a:p>
            <a:pPr lvl="1" algn="just">
              <a:buFont typeface="Wingdings" panose="05000000000000000000" pitchFamily="2" charset="2"/>
              <a:buChar char="ü"/>
            </a:pPr>
            <a:r>
              <a:rPr lang="en-ZA" sz="2600" dirty="0" smtClean="0">
                <a:latin typeface="+mj-lt"/>
                <a:cs typeface="Arial" panose="020B0604020202020204" pitchFamily="34" charset="0"/>
              </a:rPr>
              <a:t>Leave balances;</a:t>
            </a:r>
          </a:p>
          <a:p>
            <a:pPr lvl="1" algn="just">
              <a:buFont typeface="Wingdings" panose="05000000000000000000" pitchFamily="2" charset="2"/>
              <a:buChar char="ü"/>
            </a:pPr>
            <a:r>
              <a:rPr lang="en-ZA" sz="2600" dirty="0" smtClean="0">
                <a:latin typeface="+mj-lt"/>
                <a:cs typeface="Arial" panose="020B0604020202020204" pitchFamily="34" charset="0"/>
              </a:rPr>
              <a:t>Performance Information – Targets not included in the APP or APR; and </a:t>
            </a:r>
          </a:p>
          <a:p>
            <a:pPr lvl="1" algn="just">
              <a:buFont typeface="Wingdings" panose="05000000000000000000" pitchFamily="2" charset="2"/>
              <a:buChar char="ü"/>
            </a:pPr>
            <a:r>
              <a:rPr lang="en-ZA" sz="2600" dirty="0" smtClean="0">
                <a:latin typeface="+mj-lt"/>
                <a:cs typeface="Arial" panose="020B0604020202020204" pitchFamily="34" charset="0"/>
              </a:rPr>
              <a:t>Supply Chain Management – Non compliance with Treasury Regulations.</a:t>
            </a:r>
          </a:p>
          <a:p>
            <a:pPr marL="0" indent="0" algn="just">
              <a:buNone/>
            </a:pPr>
            <a:endParaRPr lang="en-ZA" sz="2400" dirty="0" smtClean="0">
              <a:latin typeface="+mj-lt"/>
            </a:endParaRPr>
          </a:p>
        </p:txBody>
      </p:sp>
      <p:sp>
        <p:nvSpPr>
          <p:cNvPr id="6" name="Slide Number Placeholder 5"/>
          <p:cNvSpPr>
            <a:spLocks noGrp="1"/>
          </p:cNvSpPr>
          <p:nvPr>
            <p:ph type="sldNum" sz="quarter" idx="12"/>
          </p:nvPr>
        </p:nvSpPr>
        <p:spPr/>
        <p:txBody>
          <a:bodyPr/>
          <a:lstStyle/>
          <a:p>
            <a:fld id="{B73521C3-CA92-4722-A023-55EBE75821CB}" type="slidenum">
              <a:rPr lang="en-ZA" smtClean="0">
                <a:solidFill>
                  <a:prstClr val="black">
                    <a:tint val="75000"/>
                  </a:prstClr>
                </a:solidFill>
              </a:rPr>
              <a:pPr/>
              <a:t>34</a:t>
            </a:fld>
            <a:endParaRPr lang="en-ZA" dirty="0">
              <a:solidFill>
                <a:prstClr val="black">
                  <a:tint val="75000"/>
                </a:prstClr>
              </a:solidFill>
            </a:endParaRPr>
          </a:p>
        </p:txBody>
      </p:sp>
    </p:spTree>
    <p:extLst>
      <p:ext uri="{BB962C8B-B14F-4D97-AF65-F5344CB8AC3E}">
        <p14:creationId xmlns:p14="http://schemas.microsoft.com/office/powerpoint/2010/main" xmlns="" val="9148890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784" y="175041"/>
            <a:ext cx="8357016" cy="691586"/>
          </a:xfrm>
        </p:spPr>
        <p:style>
          <a:lnRef idx="0">
            <a:scrgbClr r="0" g="0" b="0"/>
          </a:lnRef>
          <a:fillRef idx="1003">
            <a:schemeClr val="lt2"/>
          </a:fillRef>
          <a:effectRef idx="0">
            <a:scrgbClr r="0" g="0" b="0"/>
          </a:effectRef>
          <a:fontRef idx="major"/>
        </p:style>
        <p:txBody>
          <a:bodyPr>
            <a:noAutofit/>
          </a:bodyPr>
          <a:lstStyle/>
          <a:p>
            <a:r>
              <a:rPr lang="en-ZA" sz="2800" b="1" dirty="0" smtClean="0">
                <a:solidFill>
                  <a:schemeClr val="accent6">
                    <a:lumMod val="75000"/>
                  </a:schemeClr>
                </a:solidFill>
                <a:latin typeface="Arial" panose="020B0604020202020204" pitchFamily="34" charset="0"/>
                <a:cs typeface="Arial" panose="020B0604020202020204" pitchFamily="34" charset="0"/>
              </a:rPr>
              <a:t>FEEDBACK ON THE AUDIT REPORT - FPB</a:t>
            </a:r>
            <a:endParaRPr lang="en-ZA" sz="28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9784" y="989875"/>
            <a:ext cx="8453608" cy="5119979"/>
          </a:xfrm>
          <a:solidFill>
            <a:schemeClr val="accent3">
              <a:lumMod val="20000"/>
              <a:lumOff val="80000"/>
            </a:schemeClr>
          </a:solidFill>
        </p:spPr>
        <p:txBody>
          <a:bodyPr>
            <a:normAutofit/>
          </a:bodyPr>
          <a:lstStyle/>
          <a:p>
            <a:pPr algn="just">
              <a:buFont typeface="Wingdings" panose="05000000000000000000" pitchFamily="2" charset="2"/>
              <a:buChar char="q"/>
            </a:pPr>
            <a:r>
              <a:rPr lang="en-ZA" sz="2800" dirty="0" smtClean="0">
                <a:latin typeface="+mj-lt"/>
                <a:cs typeface="Arial" panose="020B0604020202020204" pitchFamily="34" charset="0"/>
              </a:rPr>
              <a:t>The following areas as identified by the AGSA requires strengthening of controls:</a:t>
            </a:r>
          </a:p>
          <a:p>
            <a:pPr lvl="1" algn="just">
              <a:buFont typeface="Wingdings" panose="05000000000000000000" pitchFamily="2" charset="2"/>
              <a:buChar char="ü"/>
            </a:pPr>
            <a:r>
              <a:rPr lang="en-ZA" sz="2600" dirty="0" smtClean="0">
                <a:latin typeface="+mj-lt"/>
                <a:cs typeface="Arial" panose="020B0604020202020204" pitchFamily="34" charset="0"/>
              </a:rPr>
              <a:t>Performance Information – Usefulness and reliability, no sufficient audit evidence (21 indicators affected);</a:t>
            </a:r>
          </a:p>
          <a:p>
            <a:pPr lvl="1" algn="just">
              <a:buFont typeface="Wingdings" panose="05000000000000000000" pitchFamily="2" charset="2"/>
              <a:buChar char="ü"/>
            </a:pPr>
            <a:r>
              <a:rPr lang="en-ZA" sz="2600" dirty="0" smtClean="0">
                <a:latin typeface="+mj-lt"/>
                <a:cs typeface="Arial" panose="020B0604020202020204" pitchFamily="34" charset="0"/>
              </a:rPr>
              <a:t>The Accounting Authority failure to exercise adequate responsibility regarding performance reporting and related controls;</a:t>
            </a:r>
          </a:p>
          <a:p>
            <a:pPr lvl="1" algn="just">
              <a:buFont typeface="Wingdings" panose="05000000000000000000" pitchFamily="2" charset="2"/>
              <a:buChar char="ü"/>
            </a:pPr>
            <a:r>
              <a:rPr lang="en-ZA" sz="2600" dirty="0" smtClean="0">
                <a:latin typeface="+mj-lt"/>
                <a:cs typeface="Arial" panose="020B0604020202020204" pitchFamily="34" charset="0"/>
              </a:rPr>
              <a:t>Misstatements on AFS; and</a:t>
            </a:r>
          </a:p>
          <a:p>
            <a:pPr lvl="1" algn="just">
              <a:buFont typeface="Wingdings" panose="05000000000000000000" pitchFamily="2" charset="2"/>
              <a:buChar char="ü"/>
            </a:pPr>
            <a:r>
              <a:rPr lang="en-ZA" sz="2600" dirty="0" smtClean="0">
                <a:latin typeface="+mj-lt"/>
                <a:cs typeface="Arial" panose="020B0604020202020204" pitchFamily="34" charset="0"/>
              </a:rPr>
              <a:t>Performance of the Audit Committee.</a:t>
            </a:r>
          </a:p>
          <a:p>
            <a:pPr algn="just">
              <a:buFont typeface="Wingdings" panose="05000000000000000000" pitchFamily="2" charset="2"/>
              <a:buChar char="q"/>
            </a:pPr>
            <a:endParaRPr lang="en-ZA" sz="2400" dirty="0" smtClean="0"/>
          </a:p>
        </p:txBody>
      </p:sp>
      <p:sp>
        <p:nvSpPr>
          <p:cNvPr id="6" name="Slide Number Placeholder 5"/>
          <p:cNvSpPr>
            <a:spLocks noGrp="1"/>
          </p:cNvSpPr>
          <p:nvPr>
            <p:ph type="sldNum" sz="quarter" idx="12"/>
          </p:nvPr>
        </p:nvSpPr>
        <p:spPr/>
        <p:txBody>
          <a:bodyPr/>
          <a:lstStyle/>
          <a:p>
            <a:fld id="{B73521C3-CA92-4722-A023-55EBE75821CB}" type="slidenum">
              <a:rPr lang="en-ZA" smtClean="0">
                <a:solidFill>
                  <a:prstClr val="black">
                    <a:tint val="75000"/>
                  </a:prstClr>
                </a:solidFill>
              </a:rPr>
              <a:pPr/>
              <a:t>35</a:t>
            </a:fld>
            <a:endParaRPr lang="en-ZA" dirty="0">
              <a:solidFill>
                <a:prstClr val="black">
                  <a:tint val="75000"/>
                </a:prstClr>
              </a:solidFill>
            </a:endParaRPr>
          </a:p>
        </p:txBody>
      </p:sp>
    </p:spTree>
    <p:extLst>
      <p:ext uri="{BB962C8B-B14F-4D97-AF65-F5344CB8AC3E}">
        <p14:creationId xmlns:p14="http://schemas.microsoft.com/office/powerpoint/2010/main" xmlns="" val="35213978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784" y="175041"/>
            <a:ext cx="8357016" cy="691586"/>
          </a:xfrm>
        </p:spPr>
        <p:style>
          <a:lnRef idx="0">
            <a:scrgbClr r="0" g="0" b="0"/>
          </a:lnRef>
          <a:fillRef idx="1003">
            <a:schemeClr val="lt2"/>
          </a:fillRef>
          <a:effectRef idx="0">
            <a:scrgbClr r="0" g="0" b="0"/>
          </a:effectRef>
          <a:fontRef idx="major"/>
        </p:style>
        <p:txBody>
          <a:bodyPr>
            <a:noAutofit/>
          </a:bodyPr>
          <a:lstStyle/>
          <a:p>
            <a:r>
              <a:rPr lang="en-ZA" sz="3000" b="1" dirty="0" smtClean="0">
                <a:solidFill>
                  <a:schemeClr val="accent6">
                    <a:lumMod val="75000"/>
                  </a:schemeClr>
                </a:solidFill>
                <a:latin typeface="Arial" panose="020B0604020202020204" pitchFamily="34" charset="0"/>
                <a:cs typeface="Arial" panose="020B0604020202020204" pitchFamily="34" charset="0"/>
              </a:rPr>
              <a:t>FEEDBACK ON THE AUDIT REPORT - ICASA</a:t>
            </a:r>
            <a:endParaRPr lang="en-ZA" sz="30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9784" y="989875"/>
            <a:ext cx="8453608" cy="5119979"/>
          </a:xfrm>
          <a:solidFill>
            <a:schemeClr val="accent3">
              <a:lumMod val="20000"/>
              <a:lumOff val="80000"/>
            </a:schemeClr>
          </a:solidFill>
        </p:spPr>
        <p:txBody>
          <a:bodyPr>
            <a:normAutofit lnSpcReduction="10000"/>
          </a:bodyPr>
          <a:lstStyle/>
          <a:p>
            <a:pPr algn="just">
              <a:buFont typeface="Wingdings" panose="05000000000000000000" pitchFamily="2" charset="2"/>
              <a:buChar char="q"/>
            </a:pPr>
            <a:r>
              <a:rPr lang="en-ZA" sz="2800" dirty="0" smtClean="0">
                <a:latin typeface="+mj-lt"/>
                <a:cs typeface="Arial" panose="020B0604020202020204" pitchFamily="34" charset="0"/>
              </a:rPr>
              <a:t>The following areas as identified by the AGSA requires strengthening of controls:</a:t>
            </a:r>
          </a:p>
          <a:p>
            <a:pPr lvl="1" algn="just">
              <a:buFont typeface="Wingdings" panose="05000000000000000000" pitchFamily="2" charset="2"/>
              <a:buChar char="ü"/>
            </a:pPr>
            <a:r>
              <a:rPr lang="en-ZA" sz="2000" dirty="0" smtClean="0">
                <a:latin typeface="+mj-lt"/>
                <a:cs typeface="Arial" panose="020B0604020202020204" pitchFamily="34" charset="0"/>
              </a:rPr>
              <a:t>Management of Irregular Expenditure – R27.5 million and this is recurring; </a:t>
            </a:r>
          </a:p>
          <a:p>
            <a:pPr lvl="1" algn="just">
              <a:buFont typeface="Wingdings" panose="05000000000000000000" pitchFamily="2" charset="2"/>
              <a:buChar char="ü"/>
            </a:pPr>
            <a:r>
              <a:rPr lang="en-ZA" sz="2000" dirty="0" smtClean="0">
                <a:latin typeface="+mj-lt"/>
                <a:cs typeface="Arial" panose="020B0604020202020204" pitchFamily="34" charset="0"/>
              </a:rPr>
              <a:t>Management of Fruitless and Wasteful Expenditure – R12.2 million;</a:t>
            </a:r>
          </a:p>
          <a:p>
            <a:pPr lvl="1" algn="just">
              <a:buFont typeface="Wingdings" panose="05000000000000000000" pitchFamily="2" charset="2"/>
              <a:buChar char="ü"/>
            </a:pPr>
            <a:r>
              <a:rPr lang="en-ZA" sz="2000" dirty="0" smtClean="0">
                <a:latin typeface="+mj-lt"/>
                <a:cs typeface="Arial" panose="020B0604020202020204" pitchFamily="34" charset="0"/>
              </a:rPr>
              <a:t>Material Misstatements on AFS;</a:t>
            </a:r>
          </a:p>
          <a:p>
            <a:pPr lvl="1" algn="just">
              <a:buFont typeface="Wingdings" panose="05000000000000000000" pitchFamily="2" charset="2"/>
              <a:buChar char="ü"/>
            </a:pPr>
            <a:r>
              <a:rPr lang="en-ZA" sz="2000" dirty="0" smtClean="0">
                <a:latin typeface="+mj-lt"/>
                <a:cs typeface="Arial" panose="020B0604020202020204" pitchFamily="34" charset="0"/>
              </a:rPr>
              <a:t>Material Misstatements on Performance Information – others were corrected but nine could not and such remained in the report;</a:t>
            </a:r>
          </a:p>
          <a:p>
            <a:pPr lvl="1" algn="just">
              <a:buFont typeface="Wingdings" panose="05000000000000000000" pitchFamily="2" charset="2"/>
              <a:buChar char="ü"/>
            </a:pPr>
            <a:r>
              <a:rPr lang="en-ZA" sz="2000" dirty="0" smtClean="0">
                <a:latin typeface="+mj-lt"/>
                <a:cs typeface="Arial" panose="020B0604020202020204" pitchFamily="34" charset="0"/>
              </a:rPr>
              <a:t>Non compliance with legislation – failure to pay service providers within 30 days;</a:t>
            </a:r>
          </a:p>
          <a:p>
            <a:pPr lvl="1" algn="just">
              <a:buFont typeface="Wingdings" panose="05000000000000000000" pitchFamily="2" charset="2"/>
              <a:buChar char="ü"/>
            </a:pPr>
            <a:r>
              <a:rPr lang="en-ZA" sz="2000" dirty="0" smtClean="0">
                <a:latin typeface="+mj-lt"/>
                <a:cs typeface="Arial" panose="020B0604020202020204" pitchFamily="34" charset="0"/>
              </a:rPr>
              <a:t>Procurement and contract management – no declaration forms (SBD4 forms), no valid TCC, goods and services above R500k procured without competitive process, no local threshold for local content and no declaration of local content submitted; and </a:t>
            </a:r>
          </a:p>
          <a:p>
            <a:pPr lvl="1" algn="just">
              <a:buFont typeface="Wingdings" panose="05000000000000000000" pitchFamily="2" charset="2"/>
              <a:buChar char="ü"/>
            </a:pPr>
            <a:r>
              <a:rPr lang="en-ZA" sz="2000" dirty="0" smtClean="0">
                <a:latin typeface="+mj-lt"/>
                <a:cs typeface="Arial" panose="020B0604020202020204" pitchFamily="34" charset="0"/>
              </a:rPr>
              <a:t>Accounting Authority failure to exercise leadership and proper oversight.</a:t>
            </a:r>
          </a:p>
          <a:p>
            <a:pPr lvl="1" algn="just">
              <a:buFont typeface="Wingdings" panose="05000000000000000000" pitchFamily="2" charset="2"/>
              <a:buChar char="ü"/>
            </a:pPr>
            <a:endParaRPr lang="en-ZA" sz="2000" dirty="0" smtClean="0">
              <a:latin typeface="+mj-lt"/>
            </a:endParaRPr>
          </a:p>
          <a:p>
            <a:pPr lvl="1" algn="just">
              <a:buFont typeface="Wingdings" panose="05000000000000000000" pitchFamily="2" charset="2"/>
              <a:buChar char="ü"/>
            </a:pPr>
            <a:endParaRPr lang="en-ZA" sz="2400" dirty="0" smtClean="0">
              <a:latin typeface="+mj-lt"/>
            </a:endParaRPr>
          </a:p>
          <a:p>
            <a:pPr lvl="1" algn="just">
              <a:buFont typeface="Wingdings" panose="05000000000000000000" pitchFamily="2" charset="2"/>
              <a:buChar char="ü"/>
            </a:pPr>
            <a:endParaRPr lang="en-ZA" sz="2400" dirty="0" smtClean="0">
              <a:latin typeface="+mj-lt"/>
            </a:endParaRPr>
          </a:p>
          <a:p>
            <a:pPr lvl="1" algn="just">
              <a:buFont typeface="Wingdings" panose="05000000000000000000" pitchFamily="2" charset="2"/>
              <a:buChar char="ü"/>
            </a:pPr>
            <a:endParaRPr lang="en-ZA" sz="2000" dirty="0" smtClean="0">
              <a:latin typeface="+mj-lt"/>
            </a:endParaRPr>
          </a:p>
          <a:p>
            <a:pPr algn="just">
              <a:buFont typeface="Wingdings" panose="05000000000000000000" pitchFamily="2" charset="2"/>
              <a:buChar char="q"/>
            </a:pPr>
            <a:endParaRPr lang="en-ZA" sz="2400" dirty="0" smtClean="0">
              <a:latin typeface="+mj-lt"/>
            </a:endParaRPr>
          </a:p>
        </p:txBody>
      </p:sp>
      <p:sp>
        <p:nvSpPr>
          <p:cNvPr id="6" name="Slide Number Placeholder 5"/>
          <p:cNvSpPr>
            <a:spLocks noGrp="1"/>
          </p:cNvSpPr>
          <p:nvPr>
            <p:ph type="sldNum" sz="quarter" idx="12"/>
          </p:nvPr>
        </p:nvSpPr>
        <p:spPr/>
        <p:txBody>
          <a:bodyPr/>
          <a:lstStyle/>
          <a:p>
            <a:fld id="{B73521C3-CA92-4722-A023-55EBE75821CB}" type="slidenum">
              <a:rPr lang="en-ZA" smtClean="0">
                <a:solidFill>
                  <a:prstClr val="black">
                    <a:tint val="75000"/>
                  </a:prstClr>
                </a:solidFill>
              </a:rPr>
              <a:pPr/>
              <a:t>36</a:t>
            </a:fld>
            <a:endParaRPr lang="en-ZA" dirty="0">
              <a:solidFill>
                <a:prstClr val="black">
                  <a:tint val="75000"/>
                </a:prstClr>
              </a:solidFill>
            </a:endParaRPr>
          </a:p>
        </p:txBody>
      </p:sp>
    </p:spTree>
    <p:extLst>
      <p:ext uri="{BB962C8B-B14F-4D97-AF65-F5344CB8AC3E}">
        <p14:creationId xmlns:p14="http://schemas.microsoft.com/office/powerpoint/2010/main" xmlns="" val="35681826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784" y="175041"/>
            <a:ext cx="8357016" cy="691586"/>
          </a:xfrm>
        </p:spPr>
        <p:style>
          <a:lnRef idx="0">
            <a:scrgbClr r="0" g="0" b="0"/>
          </a:lnRef>
          <a:fillRef idx="1003">
            <a:schemeClr val="lt2"/>
          </a:fillRef>
          <a:effectRef idx="0">
            <a:scrgbClr r="0" g="0" b="0"/>
          </a:effectRef>
          <a:fontRef idx="major"/>
        </p:style>
        <p:txBody>
          <a:bodyPr>
            <a:noAutofit/>
          </a:bodyPr>
          <a:lstStyle/>
          <a:p>
            <a:r>
              <a:rPr lang="en-ZA" sz="3000" b="1" dirty="0" smtClean="0">
                <a:solidFill>
                  <a:schemeClr val="accent6">
                    <a:lumMod val="75000"/>
                  </a:schemeClr>
                </a:solidFill>
                <a:latin typeface="Arial" panose="020B0604020202020204" pitchFamily="34" charset="0"/>
                <a:cs typeface="Arial" panose="020B0604020202020204" pitchFamily="34" charset="0"/>
              </a:rPr>
              <a:t>FEEDBACK ON THE AUDIT REPORT - MDDA</a:t>
            </a:r>
            <a:endParaRPr lang="en-ZA" sz="30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9784" y="989875"/>
            <a:ext cx="8453608" cy="5119979"/>
          </a:xfrm>
          <a:solidFill>
            <a:schemeClr val="accent3">
              <a:lumMod val="20000"/>
              <a:lumOff val="80000"/>
            </a:schemeClr>
          </a:solidFill>
        </p:spPr>
        <p:txBody>
          <a:bodyPr>
            <a:normAutofit/>
          </a:bodyPr>
          <a:lstStyle/>
          <a:p>
            <a:pPr algn="just">
              <a:buFont typeface="Wingdings" panose="05000000000000000000" pitchFamily="2" charset="2"/>
              <a:buChar char="q"/>
            </a:pPr>
            <a:r>
              <a:rPr lang="en-ZA" sz="2800" dirty="0" smtClean="0">
                <a:latin typeface="+mj-lt"/>
                <a:cs typeface="Arial" panose="020B0604020202020204" pitchFamily="34" charset="0"/>
              </a:rPr>
              <a:t>The following areas as identified by the AGSA requires strengthening of controls:</a:t>
            </a:r>
          </a:p>
          <a:p>
            <a:pPr lvl="1" algn="just">
              <a:buFont typeface="Wingdings" panose="05000000000000000000" pitchFamily="2" charset="2"/>
              <a:buChar char="ü"/>
            </a:pPr>
            <a:r>
              <a:rPr lang="en-ZA" sz="2400" dirty="0" smtClean="0">
                <a:latin typeface="+mj-lt"/>
                <a:cs typeface="Arial" panose="020B0604020202020204" pitchFamily="34" charset="0"/>
              </a:rPr>
              <a:t>Performance Information – reliability and material misstatements;</a:t>
            </a:r>
          </a:p>
          <a:p>
            <a:pPr lvl="1" algn="just">
              <a:buFont typeface="Wingdings" panose="05000000000000000000" pitchFamily="2" charset="2"/>
              <a:buChar char="ü"/>
            </a:pPr>
            <a:r>
              <a:rPr lang="en-ZA" sz="2400" dirty="0" smtClean="0">
                <a:latin typeface="+mj-lt"/>
                <a:cs typeface="Arial" panose="020B0604020202020204" pitchFamily="34" charset="0"/>
              </a:rPr>
              <a:t>Procurement and Contract Management – no declaration forms (SBD4 forms) and preference points allocation not in line with the PPPFA and BBBEE;</a:t>
            </a:r>
          </a:p>
          <a:p>
            <a:pPr lvl="1" algn="just">
              <a:buFont typeface="Wingdings" panose="05000000000000000000" pitchFamily="2" charset="2"/>
              <a:buChar char="ü"/>
            </a:pPr>
            <a:r>
              <a:rPr lang="en-ZA" sz="2400" dirty="0" smtClean="0">
                <a:latin typeface="+mj-lt"/>
                <a:cs typeface="Arial" panose="020B0604020202020204" pitchFamily="34" charset="0"/>
              </a:rPr>
              <a:t>Management of Irregular expenditure – R6.7 million;</a:t>
            </a:r>
          </a:p>
          <a:p>
            <a:pPr lvl="1" algn="just">
              <a:buFont typeface="Wingdings" panose="05000000000000000000" pitchFamily="2" charset="2"/>
              <a:buChar char="ü"/>
            </a:pPr>
            <a:r>
              <a:rPr lang="en-ZA" sz="2400" dirty="0" smtClean="0">
                <a:latin typeface="+mj-lt"/>
                <a:cs typeface="Arial" panose="020B0604020202020204" pitchFamily="34" charset="0"/>
              </a:rPr>
              <a:t>Misstatements on AFS;</a:t>
            </a:r>
          </a:p>
          <a:p>
            <a:pPr lvl="1" algn="just">
              <a:buFont typeface="Wingdings" panose="05000000000000000000" pitchFamily="2" charset="2"/>
              <a:buChar char="ü"/>
            </a:pPr>
            <a:r>
              <a:rPr lang="en-ZA" sz="2400" dirty="0" smtClean="0">
                <a:latin typeface="+mj-lt"/>
                <a:cs typeface="Arial" panose="020B0604020202020204" pitchFamily="34" charset="0"/>
              </a:rPr>
              <a:t>Senior Management and Accounting Authority did not exercise adequate controls and oversight on performance information and financial information submitted to AGSA.</a:t>
            </a:r>
          </a:p>
          <a:p>
            <a:pPr algn="just">
              <a:buFont typeface="Wingdings" panose="05000000000000000000" pitchFamily="2" charset="2"/>
              <a:buChar char="q"/>
            </a:pPr>
            <a:endParaRPr lang="en-ZA" sz="2400" dirty="0" smtClean="0"/>
          </a:p>
        </p:txBody>
      </p:sp>
      <p:sp>
        <p:nvSpPr>
          <p:cNvPr id="6" name="Slide Number Placeholder 5"/>
          <p:cNvSpPr>
            <a:spLocks noGrp="1"/>
          </p:cNvSpPr>
          <p:nvPr>
            <p:ph type="sldNum" sz="quarter" idx="12"/>
          </p:nvPr>
        </p:nvSpPr>
        <p:spPr/>
        <p:txBody>
          <a:bodyPr/>
          <a:lstStyle/>
          <a:p>
            <a:fld id="{B73521C3-CA92-4722-A023-55EBE75821CB}" type="slidenum">
              <a:rPr lang="en-ZA" smtClean="0">
                <a:solidFill>
                  <a:prstClr val="black">
                    <a:tint val="75000"/>
                  </a:prstClr>
                </a:solidFill>
              </a:rPr>
              <a:pPr/>
              <a:t>37</a:t>
            </a:fld>
            <a:endParaRPr lang="en-ZA" dirty="0">
              <a:solidFill>
                <a:prstClr val="black">
                  <a:tint val="75000"/>
                </a:prstClr>
              </a:solidFill>
            </a:endParaRPr>
          </a:p>
        </p:txBody>
      </p:sp>
    </p:spTree>
    <p:extLst>
      <p:ext uri="{BB962C8B-B14F-4D97-AF65-F5344CB8AC3E}">
        <p14:creationId xmlns:p14="http://schemas.microsoft.com/office/powerpoint/2010/main" xmlns="" val="3073376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784" y="175041"/>
            <a:ext cx="8357016" cy="568338"/>
          </a:xfrm>
        </p:spPr>
        <p:style>
          <a:lnRef idx="0">
            <a:scrgbClr r="0" g="0" b="0"/>
          </a:lnRef>
          <a:fillRef idx="1003">
            <a:schemeClr val="lt2"/>
          </a:fillRef>
          <a:effectRef idx="0">
            <a:scrgbClr r="0" g="0" b="0"/>
          </a:effectRef>
          <a:fontRef idx="major"/>
        </p:style>
        <p:txBody>
          <a:bodyPr>
            <a:noAutofit/>
          </a:bodyPr>
          <a:lstStyle/>
          <a:p>
            <a:pPr algn="l"/>
            <a:r>
              <a:rPr lang="en-ZA" sz="3000" b="1" dirty="0" smtClean="0">
                <a:solidFill>
                  <a:schemeClr val="accent6">
                    <a:lumMod val="75000"/>
                  </a:schemeClr>
                </a:solidFill>
                <a:cs typeface="Arial" panose="020B0604020202020204" pitchFamily="34" charset="0"/>
              </a:rPr>
              <a:t>FEEDBACK ON THE AUDIT REPORT - SABC</a:t>
            </a:r>
            <a:endParaRPr lang="en-ZA" sz="3000" b="1" dirty="0">
              <a:solidFill>
                <a:schemeClr val="accent6">
                  <a:lumMod val="75000"/>
                </a:schemeClr>
              </a:solidFill>
              <a:cs typeface="Arial" panose="020B0604020202020204" pitchFamily="34" charset="0"/>
            </a:endParaRPr>
          </a:p>
        </p:txBody>
      </p:sp>
      <p:sp>
        <p:nvSpPr>
          <p:cNvPr id="3" name="Content Placeholder 2"/>
          <p:cNvSpPr>
            <a:spLocks noGrp="1"/>
          </p:cNvSpPr>
          <p:nvPr>
            <p:ph idx="1"/>
          </p:nvPr>
        </p:nvSpPr>
        <p:spPr>
          <a:xfrm>
            <a:off x="329784" y="812104"/>
            <a:ext cx="8453608" cy="5187797"/>
          </a:xfrm>
          <a:solidFill>
            <a:schemeClr val="accent3">
              <a:lumMod val="20000"/>
              <a:lumOff val="80000"/>
            </a:schemeClr>
          </a:solidFill>
        </p:spPr>
        <p:txBody>
          <a:bodyPr>
            <a:normAutofit fontScale="92500" lnSpcReduction="20000"/>
          </a:bodyPr>
          <a:lstStyle/>
          <a:p>
            <a:pPr algn="just">
              <a:buFont typeface="Wingdings" panose="05000000000000000000" pitchFamily="2" charset="2"/>
              <a:buChar char="q"/>
            </a:pPr>
            <a:r>
              <a:rPr lang="en-ZA" sz="2800" dirty="0" smtClean="0">
                <a:latin typeface="+mj-lt"/>
                <a:cs typeface="Arial" panose="020B0604020202020204" pitchFamily="34" charset="0"/>
              </a:rPr>
              <a:t>The following areas as identified by the AGSA requires strengthening of controls:</a:t>
            </a:r>
          </a:p>
          <a:p>
            <a:pPr lvl="1" algn="just">
              <a:buFont typeface="Wingdings" panose="05000000000000000000" pitchFamily="2" charset="2"/>
              <a:buChar char="ü"/>
            </a:pPr>
            <a:r>
              <a:rPr lang="en-ZA" sz="2200" dirty="0" smtClean="0">
                <a:latin typeface="+mj-lt"/>
                <a:cs typeface="Arial" panose="020B0604020202020204" pitchFamily="34" charset="0"/>
              </a:rPr>
              <a:t>Going Concern – </a:t>
            </a:r>
            <a:r>
              <a:rPr lang="en-US" sz="2200" dirty="0">
                <a:latin typeface="+mj-lt"/>
                <a:cs typeface="Arial" panose="020B0604020202020204" pitchFamily="34" charset="0"/>
              </a:rPr>
              <a:t>SABC was not a going concern as at 31 March 2017, however financials were prepared and submitted to the Auditor General assuming the </a:t>
            </a:r>
            <a:r>
              <a:rPr lang="en-US" sz="2200" dirty="0" smtClean="0">
                <a:latin typeface="+mj-lt"/>
                <a:cs typeface="Arial" panose="020B0604020202020204" pitchFamily="34" charset="0"/>
              </a:rPr>
              <a:t>status</a:t>
            </a:r>
            <a:r>
              <a:rPr lang="en-ZA" sz="2200" dirty="0" smtClean="0">
                <a:latin typeface="+mj-lt"/>
                <a:cs typeface="Arial" panose="020B0604020202020204" pitchFamily="34" charset="0"/>
              </a:rPr>
              <a:t>;</a:t>
            </a:r>
          </a:p>
          <a:p>
            <a:pPr lvl="1" algn="just">
              <a:buFont typeface="Wingdings" panose="05000000000000000000" pitchFamily="2" charset="2"/>
              <a:buChar char="ü"/>
            </a:pPr>
            <a:r>
              <a:rPr lang="en-ZA" sz="2200" dirty="0">
                <a:latin typeface="+mj-lt"/>
                <a:cs typeface="Arial" panose="020B0604020202020204" pitchFamily="34" charset="0"/>
              </a:rPr>
              <a:t>Accounts </a:t>
            </a:r>
            <a:r>
              <a:rPr lang="en-ZA" sz="2200" dirty="0" smtClean="0">
                <a:latin typeface="+mj-lt"/>
                <a:cs typeface="Arial" panose="020B0604020202020204" pitchFamily="34" charset="0"/>
              </a:rPr>
              <a:t>Payable - </a:t>
            </a:r>
            <a:r>
              <a:rPr lang="en-US" sz="2200" dirty="0">
                <a:latin typeface="+mj-lt"/>
                <a:cs typeface="Arial" panose="020B0604020202020204" pitchFamily="34" charset="0"/>
              </a:rPr>
              <a:t>AG’s first finding related to invoices that were recorded in the incorrect </a:t>
            </a:r>
            <a:r>
              <a:rPr lang="en-US" sz="2200" dirty="0" smtClean="0">
                <a:latin typeface="+mj-lt"/>
                <a:cs typeface="Arial" panose="020B0604020202020204" pitchFamily="34" charset="0"/>
              </a:rPr>
              <a:t>period;</a:t>
            </a:r>
            <a:endParaRPr lang="en-ZA" sz="2200" dirty="0" smtClean="0">
              <a:latin typeface="+mj-lt"/>
              <a:cs typeface="Arial" panose="020B0604020202020204" pitchFamily="34" charset="0"/>
            </a:endParaRPr>
          </a:p>
          <a:p>
            <a:pPr lvl="1" algn="just">
              <a:buFont typeface="Wingdings" panose="05000000000000000000" pitchFamily="2" charset="2"/>
              <a:buChar char="ü"/>
            </a:pPr>
            <a:r>
              <a:rPr lang="en-US" sz="2200" dirty="0">
                <a:latin typeface="+mj-lt"/>
                <a:cs typeface="Arial" panose="020B0604020202020204" pitchFamily="34" charset="0"/>
              </a:rPr>
              <a:t>Employee Compensation </a:t>
            </a:r>
            <a:r>
              <a:rPr lang="en-US" sz="2200" b="1" dirty="0" smtClean="0">
                <a:latin typeface="+mj-lt"/>
                <a:cs typeface="Arial" panose="020B0604020202020204" pitchFamily="34" charset="0"/>
              </a:rPr>
              <a:t>- </a:t>
            </a:r>
            <a:r>
              <a:rPr lang="en-US" sz="2200" dirty="0">
                <a:latin typeface="+mj-lt"/>
                <a:cs typeface="Arial" panose="020B0604020202020204" pitchFamily="34" charset="0"/>
              </a:rPr>
              <a:t>There were two special bonuses that were paid in the past </a:t>
            </a:r>
            <a:r>
              <a:rPr lang="en-US" sz="2200" dirty="0" smtClean="0">
                <a:latin typeface="+mj-lt"/>
                <a:cs typeface="Arial" panose="020B0604020202020204" pitchFamily="34" charset="0"/>
              </a:rPr>
              <a:t>fiscal;</a:t>
            </a:r>
            <a:endParaRPr lang="en-ZA" sz="2200" dirty="0" smtClean="0">
              <a:latin typeface="+mj-lt"/>
              <a:cs typeface="Arial" panose="020B0604020202020204" pitchFamily="34" charset="0"/>
            </a:endParaRPr>
          </a:p>
          <a:p>
            <a:pPr lvl="1" algn="just">
              <a:buFont typeface="Wingdings" panose="05000000000000000000" pitchFamily="2" charset="2"/>
              <a:buChar char="ü"/>
            </a:pPr>
            <a:r>
              <a:rPr lang="en-US" sz="2200" dirty="0" smtClean="0">
                <a:latin typeface="+mj-lt"/>
                <a:cs typeface="Arial" panose="020B0604020202020204" pitchFamily="34" charset="0"/>
              </a:rPr>
              <a:t>Management of Irregular </a:t>
            </a:r>
            <a:r>
              <a:rPr lang="en-US" sz="2200" dirty="0">
                <a:latin typeface="+mj-lt"/>
                <a:cs typeface="Arial" panose="020B0604020202020204" pitchFamily="34" charset="0"/>
              </a:rPr>
              <a:t>expenditure valued at R4, 4 </a:t>
            </a:r>
            <a:r>
              <a:rPr lang="en-US" sz="2200" dirty="0" smtClean="0">
                <a:latin typeface="+mj-lt"/>
                <a:cs typeface="Arial" panose="020B0604020202020204" pitchFamily="34" charset="0"/>
              </a:rPr>
              <a:t>billion;</a:t>
            </a:r>
          </a:p>
          <a:p>
            <a:pPr lvl="1" algn="just">
              <a:buFont typeface="Wingdings" panose="05000000000000000000" pitchFamily="2" charset="2"/>
              <a:buChar char="ü"/>
            </a:pPr>
            <a:r>
              <a:rPr lang="en-US" sz="2200" dirty="0" smtClean="0">
                <a:latin typeface="+mj-lt"/>
                <a:cs typeface="Arial" panose="020B0604020202020204" pitchFamily="34" charset="0"/>
              </a:rPr>
              <a:t>Management of Property Plant and Equipment; </a:t>
            </a:r>
          </a:p>
          <a:p>
            <a:pPr lvl="1" algn="just">
              <a:buFont typeface="Wingdings" panose="05000000000000000000" pitchFamily="2" charset="2"/>
              <a:buChar char="ü"/>
            </a:pPr>
            <a:r>
              <a:rPr lang="en-US" sz="2200" dirty="0">
                <a:latin typeface="+mj-lt"/>
                <a:cs typeface="Arial" panose="020B0604020202020204" pitchFamily="34" charset="0"/>
              </a:rPr>
              <a:t>TV </a:t>
            </a:r>
            <a:r>
              <a:rPr lang="en-US" sz="2200" dirty="0" smtClean="0">
                <a:latin typeface="+mj-lt"/>
                <a:cs typeface="Arial" panose="020B0604020202020204" pitchFamily="34" charset="0"/>
              </a:rPr>
              <a:t>Licence - </a:t>
            </a:r>
            <a:r>
              <a:rPr lang="en-US" sz="2200" dirty="0">
                <a:latin typeface="+mj-lt"/>
                <a:cs typeface="Arial" panose="020B0604020202020204" pitchFamily="34" charset="0"/>
              </a:rPr>
              <a:t>TV licence was accounted for on an accrual basis in the past. The AG raised a finding that we should use accrual </a:t>
            </a:r>
            <a:r>
              <a:rPr lang="en-US" sz="2200" dirty="0" smtClean="0">
                <a:latin typeface="+mj-lt"/>
                <a:cs typeface="Arial" panose="020B0604020202020204" pitchFamily="34" charset="0"/>
              </a:rPr>
              <a:t>accounting; and</a:t>
            </a:r>
          </a:p>
          <a:p>
            <a:pPr lvl="1" algn="just">
              <a:buFont typeface="Wingdings" panose="05000000000000000000" pitchFamily="2" charset="2"/>
              <a:buChar char="ü"/>
            </a:pPr>
            <a:r>
              <a:rPr lang="en-US" sz="2200" dirty="0" smtClean="0">
                <a:latin typeface="+mj-lt"/>
                <a:cs typeface="Arial" panose="020B0604020202020204" pitchFamily="34" charset="0"/>
              </a:rPr>
              <a:t>Revenue - </a:t>
            </a:r>
            <a:r>
              <a:rPr lang="en-US" sz="2200" dirty="0">
                <a:latin typeface="+mj-lt"/>
                <a:cs typeface="Arial" panose="020B0604020202020204" pitchFamily="34" charset="0"/>
              </a:rPr>
              <a:t>Advertising revenue agreements includes discounts offered to clients. These discounts </a:t>
            </a:r>
            <a:r>
              <a:rPr lang="en-US" sz="2200" dirty="0" smtClean="0">
                <a:latin typeface="+mj-lt"/>
                <a:cs typeface="Arial" panose="020B0604020202020204" pitchFamily="34" charset="0"/>
              </a:rPr>
              <a:t>were </a:t>
            </a:r>
            <a:r>
              <a:rPr lang="en-US" sz="2200" dirty="0">
                <a:latin typeface="+mj-lt"/>
                <a:cs typeface="Arial" panose="020B0604020202020204" pitchFamily="34" charset="0"/>
              </a:rPr>
              <a:t>based on an approved Sales Policy. Some </a:t>
            </a:r>
            <a:r>
              <a:rPr lang="en-US" sz="2200" dirty="0" smtClean="0">
                <a:latin typeface="+mj-lt"/>
                <a:cs typeface="Arial" panose="020B0604020202020204" pitchFamily="34" charset="0"/>
              </a:rPr>
              <a:t>were not in </a:t>
            </a:r>
            <a:r>
              <a:rPr lang="en-US" sz="2200" dirty="0">
                <a:latin typeface="+mj-lt"/>
                <a:cs typeface="Arial" panose="020B0604020202020204" pitchFamily="34" charset="0"/>
              </a:rPr>
              <a:t>line with the sales policy but </a:t>
            </a:r>
            <a:r>
              <a:rPr lang="en-US" sz="2200" dirty="0" smtClean="0">
                <a:latin typeface="+mj-lt"/>
                <a:cs typeface="Arial" panose="020B0604020202020204" pitchFamily="34" charset="0"/>
              </a:rPr>
              <a:t>were </a:t>
            </a:r>
            <a:r>
              <a:rPr lang="en-US" sz="2200" dirty="0">
                <a:latin typeface="+mj-lt"/>
                <a:cs typeface="Arial" panose="020B0604020202020204" pitchFamily="34" charset="0"/>
              </a:rPr>
              <a:t>based on approved deviations.</a:t>
            </a:r>
            <a:endParaRPr lang="en-ZA" sz="2200" dirty="0">
              <a:latin typeface="+mj-lt"/>
              <a:cs typeface="Arial" panose="020B0604020202020204" pitchFamily="34" charset="0"/>
            </a:endParaRPr>
          </a:p>
          <a:p>
            <a:pPr algn="just">
              <a:buFont typeface="Wingdings" panose="05000000000000000000" pitchFamily="2" charset="2"/>
              <a:buChar char="q"/>
            </a:pPr>
            <a:endParaRPr lang="en-ZA" sz="2200" dirty="0" smtClean="0"/>
          </a:p>
        </p:txBody>
      </p:sp>
      <p:sp>
        <p:nvSpPr>
          <p:cNvPr id="6" name="Slide Number Placeholder 5"/>
          <p:cNvSpPr>
            <a:spLocks noGrp="1"/>
          </p:cNvSpPr>
          <p:nvPr>
            <p:ph type="sldNum" sz="quarter" idx="12"/>
          </p:nvPr>
        </p:nvSpPr>
        <p:spPr/>
        <p:txBody>
          <a:bodyPr/>
          <a:lstStyle/>
          <a:p>
            <a:fld id="{B73521C3-CA92-4722-A023-55EBE75821CB}" type="slidenum">
              <a:rPr lang="en-ZA" smtClean="0">
                <a:solidFill>
                  <a:prstClr val="black">
                    <a:tint val="75000"/>
                  </a:prstClr>
                </a:solidFill>
              </a:rPr>
              <a:pPr/>
              <a:t>38</a:t>
            </a:fld>
            <a:endParaRPr lang="en-ZA" dirty="0">
              <a:solidFill>
                <a:prstClr val="black">
                  <a:tint val="75000"/>
                </a:prstClr>
              </a:solidFill>
            </a:endParaRPr>
          </a:p>
        </p:txBody>
      </p:sp>
    </p:spTree>
    <p:extLst>
      <p:ext uri="{BB962C8B-B14F-4D97-AF65-F5344CB8AC3E}">
        <p14:creationId xmlns:p14="http://schemas.microsoft.com/office/powerpoint/2010/main" xmlns="" val="38821694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73521C3-CA92-4722-A023-55EBE75821CB}" type="slidenum">
              <a:rPr lang="en-ZA" smtClean="0">
                <a:solidFill>
                  <a:prstClr val="black">
                    <a:tint val="75000"/>
                  </a:prstClr>
                </a:solidFill>
              </a:rPr>
              <a:pPr/>
              <a:t>39</a:t>
            </a:fld>
            <a:endParaRPr lang="en-ZA" dirty="0">
              <a:solidFill>
                <a:prstClr val="black">
                  <a:tint val="75000"/>
                </a:prstClr>
              </a:solidFill>
            </a:endParaRPr>
          </a:p>
        </p:txBody>
      </p:sp>
      <p:sp>
        <p:nvSpPr>
          <p:cNvPr id="7" name="Title 1"/>
          <p:cNvSpPr txBox="1">
            <a:spLocks/>
          </p:cNvSpPr>
          <p:nvPr/>
        </p:nvSpPr>
        <p:spPr>
          <a:xfrm>
            <a:off x="149902" y="717901"/>
            <a:ext cx="8536898" cy="691586"/>
          </a:xfrm>
          <a:prstGeom prst="rect">
            <a:avLst/>
          </a:prstGeom>
        </p:spPr>
        <p:style>
          <a:lnRef idx="0">
            <a:scrgbClr r="0" g="0" b="0"/>
          </a:lnRef>
          <a:fillRef idx="1002">
            <a:schemeClr val="lt2"/>
          </a:fillRef>
          <a:effectRef idx="0">
            <a:scrgbClr r="0" g="0" b="0"/>
          </a:effectRef>
          <a:fontRef idx="major"/>
        </p:style>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ZA" sz="3200" b="1" dirty="0" smtClean="0">
                <a:solidFill>
                  <a:schemeClr val="accent6">
                    <a:lumMod val="75000"/>
                  </a:schemeClr>
                </a:solidFill>
              </a:rPr>
              <a:t>THANK YOU</a:t>
            </a:r>
            <a:endParaRPr lang="en-ZA" sz="3200" b="1" dirty="0">
              <a:solidFill>
                <a:schemeClr val="accent6">
                  <a:lumMod val="75000"/>
                </a:schemeClr>
              </a:solidFill>
            </a:endParaRPr>
          </a:p>
        </p:txBody>
      </p:sp>
      <p:pic>
        <p:nvPicPr>
          <p:cNvPr id="9" name="Picture 8"/>
          <p:cNvPicPr>
            <a:picLocks noChangeAspect="1"/>
          </p:cNvPicPr>
          <p:nvPr/>
        </p:nvPicPr>
        <p:blipFill>
          <a:blip r:embed="rId2"/>
          <a:stretch>
            <a:fillRect/>
          </a:stretch>
        </p:blipFill>
        <p:spPr>
          <a:xfrm>
            <a:off x="2075934" y="1421808"/>
            <a:ext cx="5338119" cy="4762321"/>
          </a:xfrm>
          <a:prstGeom prst="rect">
            <a:avLst/>
          </a:prstGeom>
        </p:spPr>
      </p:pic>
    </p:spTree>
    <p:extLst>
      <p:ext uri="{BB962C8B-B14F-4D97-AF65-F5344CB8AC3E}">
        <p14:creationId xmlns:p14="http://schemas.microsoft.com/office/powerpoint/2010/main" xmlns="" val="4146616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3CA86EF-AAA4-451E-B963-230E64402A76}" type="slidenum">
              <a:rPr lang="en-US" sz="1000" smtClean="0">
                <a:latin typeface="Arial" panose="020B0604020202020204" pitchFamily="34" charset="0"/>
                <a:cs typeface="Arial" panose="020B0604020202020204" pitchFamily="34" charset="0"/>
              </a:rPr>
              <a:pPr>
                <a:defRPr/>
              </a:pPr>
              <a:t>4</a:t>
            </a:fld>
            <a:endParaRPr lang="en-US" sz="1000" dirty="0">
              <a:latin typeface="Arial" panose="020B0604020202020204" pitchFamily="34" charset="0"/>
              <a:cs typeface="Arial" panose="020B0604020202020204" pitchFamily="34" charset="0"/>
            </a:endParaRPr>
          </a:p>
        </p:txBody>
      </p:sp>
      <p:sp>
        <p:nvSpPr>
          <p:cNvPr id="6" name="Rectangle 2"/>
          <p:cNvSpPr txBox="1">
            <a:spLocks noChangeArrowheads="1"/>
          </p:cNvSpPr>
          <p:nvPr/>
        </p:nvSpPr>
        <p:spPr>
          <a:xfrm>
            <a:off x="226974" y="206816"/>
            <a:ext cx="8804729" cy="765249"/>
          </a:xfrm>
          <a:prstGeom prst="rect">
            <a:avLst/>
          </a:prstGeom>
        </p:spPr>
        <p:style>
          <a:lnRef idx="0">
            <a:scrgbClr r="0" g="0" b="0"/>
          </a:lnRef>
          <a:fillRef idx="1003">
            <a:schemeClr val="lt2"/>
          </a:fillRef>
          <a:effectRef idx="0">
            <a:scrgbClr r="0" g="0" b="0"/>
          </a:effectRef>
          <a:fontRef idx="major"/>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accent6">
                    <a:lumMod val="75000"/>
                  </a:schemeClr>
                </a:solidFill>
                <a:cs typeface="Arial" pitchFamily="34" charset="0"/>
              </a:rPr>
              <a:t>STRATEGIC GOALS</a:t>
            </a:r>
          </a:p>
        </p:txBody>
      </p:sp>
      <p:sp>
        <p:nvSpPr>
          <p:cNvPr id="14" name="Rounded Rectangle 4"/>
          <p:cNvSpPr/>
          <p:nvPr/>
        </p:nvSpPr>
        <p:spPr>
          <a:xfrm>
            <a:off x="226975" y="1194486"/>
            <a:ext cx="8804729" cy="801363"/>
          </a:xfrm>
          <a:prstGeom prst="rect">
            <a:avLst/>
          </a:prstGeom>
          <a:ln/>
        </p:spPr>
        <p:style>
          <a:lnRef idx="1">
            <a:schemeClr val="accent6"/>
          </a:lnRef>
          <a:fillRef idx="2">
            <a:schemeClr val="accent6"/>
          </a:fillRef>
          <a:effectRef idx="1">
            <a:schemeClr val="accent6"/>
          </a:effectRef>
          <a:fontRef idx="minor">
            <a:schemeClr val="dk1"/>
          </a:fontRef>
        </p:style>
        <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ZA" sz="2800" kern="1200" dirty="0" smtClean="0">
                <a:solidFill>
                  <a:schemeClr val="tx1"/>
                </a:solidFill>
                <a:latin typeface="Arial" panose="020B0604020202020204" pitchFamily="34" charset="0"/>
                <a:cs typeface="Arial" panose="020B0604020202020204" pitchFamily="34" charset="0"/>
              </a:rPr>
              <a:t>The department set itself the following strategic goals:</a:t>
            </a:r>
            <a:endParaRPr lang="en-US" sz="2800" kern="1200" dirty="0">
              <a:solidFill>
                <a:schemeClr val="tx1"/>
              </a:solidFill>
              <a:latin typeface="Arial" panose="020B0604020202020204" pitchFamily="34" charset="0"/>
              <a:cs typeface="Arial" panose="020B0604020202020204" pitchFamily="34" charset="0"/>
            </a:endParaRPr>
          </a:p>
        </p:txBody>
      </p:sp>
      <p:grpSp>
        <p:nvGrpSpPr>
          <p:cNvPr id="10" name="Group 9"/>
          <p:cNvGrpSpPr/>
          <p:nvPr/>
        </p:nvGrpSpPr>
        <p:grpSpPr>
          <a:xfrm>
            <a:off x="226975" y="2133600"/>
            <a:ext cx="8804729" cy="4222750"/>
            <a:chOff x="0" y="907846"/>
            <a:chExt cx="8229599" cy="3591994"/>
          </a:xfrm>
          <a:solidFill>
            <a:schemeClr val="accent3">
              <a:lumMod val="20000"/>
              <a:lumOff val="80000"/>
            </a:schemeClr>
          </a:solidFill>
        </p:grpSpPr>
        <p:sp>
          <p:nvSpPr>
            <p:cNvPr id="11" name="Rectangle 10"/>
            <p:cNvSpPr/>
            <p:nvPr/>
          </p:nvSpPr>
          <p:spPr>
            <a:xfrm>
              <a:off x="0" y="1895781"/>
              <a:ext cx="8229599" cy="2604059"/>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0" y="907846"/>
              <a:ext cx="8229599" cy="3591994"/>
            </a:xfrm>
            <a:prstGeom prst="rect">
              <a:avLst/>
            </a:prstGeom>
            <a:grpFill/>
          </p:spPr>
          <p:style>
            <a:lnRef idx="1">
              <a:schemeClr val="dk1"/>
            </a:lnRef>
            <a:fillRef idx="2">
              <a:schemeClr val="dk1"/>
            </a:fillRef>
            <a:effectRef idx="1">
              <a:schemeClr val="dk1"/>
            </a:effectRef>
            <a:fontRef idx="minor">
              <a:schemeClr val="dk1"/>
            </a:fontRef>
          </p:style>
          <p:txBody>
            <a:bodyPr spcFirstLastPara="0" vert="horz" wrap="square" lIns="261290" tIns="43180" rIns="241808" bIns="43180" numCol="1" spcCol="1270" anchor="t" anchorCtr="0">
              <a:noAutofit/>
            </a:bodyPr>
            <a:lstStyle/>
            <a:p>
              <a:pPr marL="514350" lvl="1" indent="-514350" algn="just" defTabSz="1200150">
                <a:lnSpc>
                  <a:spcPct val="150000"/>
                </a:lnSpc>
                <a:spcBef>
                  <a:spcPct val="0"/>
                </a:spcBef>
                <a:buClr>
                  <a:srgbClr val="C00000"/>
                </a:buClr>
                <a:buFont typeface="Wingdings" panose="05000000000000000000" pitchFamily="2" charset="2"/>
                <a:buChar char="q"/>
              </a:pPr>
              <a:r>
                <a:rPr lang="en-ZA" sz="2600" dirty="0">
                  <a:solidFill>
                    <a:schemeClr val="tx1"/>
                  </a:solidFill>
                  <a:latin typeface="+mj-lt"/>
                  <a:cs typeface="Arial" panose="020B0604020202020204" pitchFamily="34" charset="0"/>
                </a:rPr>
                <a:t>Effective and efficient strategic </a:t>
              </a:r>
              <a:r>
                <a:rPr lang="en-ZA" sz="2600" dirty="0" smtClean="0">
                  <a:solidFill>
                    <a:schemeClr val="tx1"/>
                  </a:solidFill>
                  <a:latin typeface="+mj-lt"/>
                  <a:cs typeface="Arial" panose="020B0604020202020204" pitchFamily="34" charset="0"/>
                </a:rPr>
                <a:t>leadership, governance </a:t>
              </a:r>
              <a:r>
                <a:rPr lang="en-ZA" sz="2600" dirty="0">
                  <a:solidFill>
                    <a:schemeClr val="tx1"/>
                  </a:solidFill>
                  <a:latin typeface="+mj-lt"/>
                  <a:cs typeface="Arial" panose="020B0604020202020204" pitchFamily="34" charset="0"/>
                </a:rPr>
                <a:t>and </a:t>
              </a:r>
              <a:r>
                <a:rPr lang="en-ZA" sz="2600" dirty="0" smtClean="0">
                  <a:solidFill>
                    <a:schemeClr val="tx1"/>
                  </a:solidFill>
                  <a:latin typeface="+mj-lt"/>
                  <a:cs typeface="Arial" panose="020B0604020202020204" pitchFamily="34" charset="0"/>
                </a:rPr>
                <a:t>administration;</a:t>
              </a:r>
              <a:endParaRPr lang="en-US" sz="2600" dirty="0">
                <a:solidFill>
                  <a:schemeClr val="tx1"/>
                </a:solidFill>
                <a:latin typeface="+mj-lt"/>
                <a:cs typeface="Arial" panose="020B0604020202020204" pitchFamily="34" charset="0"/>
              </a:endParaRPr>
            </a:p>
            <a:p>
              <a:pPr marL="514350" lvl="1" indent="-514350" algn="just" defTabSz="1200150" rtl="0">
                <a:lnSpc>
                  <a:spcPct val="150000"/>
                </a:lnSpc>
                <a:spcBef>
                  <a:spcPct val="0"/>
                </a:spcBef>
                <a:buClr>
                  <a:srgbClr val="C00000"/>
                </a:buClr>
                <a:buFont typeface="Wingdings" panose="05000000000000000000" pitchFamily="2" charset="2"/>
                <a:buChar char="q"/>
              </a:pPr>
              <a:r>
                <a:rPr lang="en-ZA" sz="2600" b="0" kern="1200" dirty="0" smtClean="0">
                  <a:solidFill>
                    <a:schemeClr val="tx1"/>
                  </a:solidFill>
                  <a:latin typeface="+mj-lt"/>
                  <a:cs typeface="Arial" panose="020B0604020202020204" pitchFamily="34" charset="0"/>
                </a:rPr>
                <a:t>A responsive communications policy regulatory environment and improved country branding; and</a:t>
              </a:r>
              <a:endParaRPr lang="en-US" sz="2600" b="0" kern="1200" dirty="0">
                <a:solidFill>
                  <a:schemeClr val="tx1"/>
                </a:solidFill>
                <a:latin typeface="+mj-lt"/>
                <a:cs typeface="Arial" panose="020B0604020202020204" pitchFamily="34" charset="0"/>
              </a:endParaRPr>
            </a:p>
            <a:p>
              <a:pPr marL="514350" lvl="1" indent="-514350" algn="just" defTabSz="1200150" rtl="0">
                <a:lnSpc>
                  <a:spcPct val="150000"/>
                </a:lnSpc>
                <a:spcBef>
                  <a:spcPct val="0"/>
                </a:spcBef>
                <a:buClr>
                  <a:srgbClr val="C00000"/>
                </a:buClr>
                <a:buFont typeface="Wingdings" panose="05000000000000000000" pitchFamily="2" charset="2"/>
                <a:buChar char="q"/>
              </a:pPr>
              <a:r>
                <a:rPr lang="en-ZA" sz="2600" dirty="0" smtClean="0">
                  <a:solidFill>
                    <a:schemeClr val="tx1"/>
                  </a:solidFill>
                  <a:latin typeface="+mj-lt"/>
                  <a:cs typeface="Arial" panose="020B0604020202020204" pitchFamily="34" charset="0"/>
                </a:rPr>
                <a:t>T</a:t>
              </a:r>
              <a:r>
                <a:rPr lang="en-ZA" sz="2600" b="0" kern="1200" dirty="0" smtClean="0">
                  <a:solidFill>
                    <a:schemeClr val="tx1"/>
                  </a:solidFill>
                  <a:latin typeface="+mj-lt"/>
                  <a:cs typeface="Arial" panose="020B0604020202020204" pitchFamily="34" charset="0"/>
                </a:rPr>
                <a:t>ransformed  communications  sector.</a:t>
              </a:r>
              <a:endParaRPr lang="en-US" sz="2600" b="0" kern="1200" dirty="0">
                <a:solidFill>
                  <a:schemeClr val="tx1"/>
                </a:solidFill>
                <a:latin typeface="+mj-lt"/>
                <a:cs typeface="Arial" panose="020B0604020202020204" pitchFamily="34" charset="0"/>
              </a:endParaRPr>
            </a:p>
          </p:txBody>
        </p:sp>
      </p:grpSp>
    </p:spTree>
    <p:extLst>
      <p:ext uri="{BB962C8B-B14F-4D97-AF65-F5344CB8AC3E}">
        <p14:creationId xmlns:p14="http://schemas.microsoft.com/office/powerpoint/2010/main" xmlns="" val="3954334588"/>
      </p:ext>
    </p:extLst>
  </p:cSld>
  <p:clrMapOvr>
    <a:masterClrMapping/>
  </p:clrMapOvr>
  <mc:AlternateContent xmlns:mc="http://schemas.openxmlformats.org/markup-compatibility/2006">
    <mc:Choice xmlns:p14="http://schemas.microsoft.com/office/powerpoint/2010/main" xmlns="" Requires="p14">
      <p:transition p14:dur="250">
        <p14:prism dir="d"/>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88" y="103444"/>
            <a:ext cx="8556171" cy="712101"/>
          </a:xfrm>
        </p:spPr>
        <p:style>
          <a:lnRef idx="0">
            <a:scrgbClr r="0" g="0" b="0"/>
          </a:lnRef>
          <a:fillRef idx="1003">
            <a:schemeClr val="lt2"/>
          </a:fillRef>
          <a:effectRef idx="0">
            <a:scrgbClr r="0" g="0" b="0"/>
          </a:effectRef>
          <a:fontRef idx="major"/>
        </p:style>
        <p:txBody>
          <a:bodyPr>
            <a:normAutofit/>
          </a:bodyPr>
          <a:lstStyle/>
          <a:p>
            <a:r>
              <a:rPr lang="en-ZA" sz="2800" b="1" dirty="0" smtClean="0">
                <a:solidFill>
                  <a:schemeClr val="accent6">
                    <a:lumMod val="75000"/>
                  </a:schemeClr>
                </a:solidFill>
                <a:cs typeface="Arial" panose="020B0604020202020204" pitchFamily="34" charset="0"/>
              </a:rPr>
              <a:t>OVERVIEW OF FIRST QUARTER </a:t>
            </a:r>
            <a:r>
              <a:rPr lang="en-ZA" sz="2800" b="1" dirty="0">
                <a:solidFill>
                  <a:schemeClr val="accent6">
                    <a:lumMod val="75000"/>
                  </a:schemeClr>
                </a:solidFill>
                <a:cs typeface="Arial" panose="020B0604020202020204" pitchFamily="34" charset="0"/>
              </a:rPr>
              <a:t>P</a:t>
            </a:r>
            <a:r>
              <a:rPr lang="en-ZA" sz="2800" b="1" dirty="0" smtClean="0">
                <a:solidFill>
                  <a:schemeClr val="accent6">
                    <a:lumMod val="75000"/>
                  </a:schemeClr>
                </a:solidFill>
                <a:cs typeface="Arial" panose="020B0604020202020204" pitchFamily="34" charset="0"/>
              </a:rPr>
              <a:t>ERFORMANCE REPORT</a:t>
            </a:r>
            <a:endParaRPr lang="en-ZA" sz="2800" b="1" dirty="0">
              <a:solidFill>
                <a:schemeClr val="accent6">
                  <a:lumMod val="75000"/>
                </a:schemeClr>
              </a:solidFill>
              <a:cs typeface="Arial" panose="020B0604020202020204" pitchFamily="34" charset="0"/>
            </a:endParaRPr>
          </a:p>
        </p:txBody>
      </p:sp>
      <p:sp>
        <p:nvSpPr>
          <p:cNvPr id="4" name="Slide Number Placeholder 3"/>
          <p:cNvSpPr>
            <a:spLocks noGrp="1"/>
          </p:cNvSpPr>
          <p:nvPr>
            <p:ph type="sldNum" sz="quarter" idx="12"/>
          </p:nvPr>
        </p:nvSpPr>
        <p:spPr/>
        <p:txBody>
          <a:bodyPr/>
          <a:lstStyle/>
          <a:p>
            <a:fld id="{8843D58F-2DAB-1446-A47E-C34A82BC1FA1}" type="slidenum">
              <a:rPr lang="en-US" sz="1000" smtClean="0">
                <a:latin typeface="Arial" panose="020B0604020202020204" pitchFamily="34" charset="0"/>
                <a:cs typeface="Arial" panose="020B0604020202020204" pitchFamily="34" charset="0"/>
              </a:rPr>
              <a:pPr/>
              <a:t>5</a:t>
            </a:fld>
            <a:endParaRPr lang="en-US" sz="1000" dirty="0">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922436616"/>
              </p:ext>
            </p:extLst>
          </p:nvPr>
        </p:nvGraphicFramePr>
        <p:xfrm>
          <a:off x="193588" y="1038226"/>
          <a:ext cx="3871784" cy="23127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6"/>
          <p:cNvGraphicFramePr>
            <a:graphicFrameLocks/>
          </p:cNvGraphicFramePr>
          <p:nvPr>
            <p:extLst>
              <p:ext uri="{D42A27DB-BD31-4B8C-83A1-F6EECF244321}">
                <p14:modId xmlns:p14="http://schemas.microsoft.com/office/powerpoint/2010/main" xmlns="" val="256044888"/>
              </p:ext>
            </p:extLst>
          </p:nvPr>
        </p:nvGraphicFramePr>
        <p:xfrm>
          <a:off x="642552" y="3789234"/>
          <a:ext cx="7232821" cy="2705059"/>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a:stretch>
            <a:fillRect/>
          </a:stretch>
        </p:blipFill>
        <p:spPr>
          <a:xfrm>
            <a:off x="4423036" y="827260"/>
            <a:ext cx="4260328" cy="2734704"/>
          </a:xfrm>
          <a:prstGeom prst="rect">
            <a:avLst/>
          </a:prstGeom>
        </p:spPr>
      </p:pic>
    </p:spTree>
    <p:extLst>
      <p:ext uri="{BB962C8B-B14F-4D97-AF65-F5344CB8AC3E}">
        <p14:creationId xmlns:p14="http://schemas.microsoft.com/office/powerpoint/2010/main" xmlns="" val="3719581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435" y="930875"/>
            <a:ext cx="8572861" cy="1721709"/>
          </a:xfrm>
        </p:spPr>
        <p:txBody>
          <a:bodyPr>
            <a:normAutofit/>
          </a:bodyPr>
          <a:lstStyle/>
          <a:p>
            <a:pPr lvl="1" algn="ctr" defTabSz="457200"/>
            <a:r>
              <a:rPr lang="en-ZA" sz="2200" b="1" dirty="0" smtClean="0">
                <a:solidFill>
                  <a:schemeClr val="accent6">
                    <a:lumMod val="75000"/>
                  </a:schemeClr>
                </a:solidFill>
              </a:rPr>
              <a:t/>
            </a:r>
            <a:br>
              <a:rPr lang="en-ZA" sz="2200" b="1" dirty="0" smtClean="0">
                <a:solidFill>
                  <a:schemeClr val="accent6">
                    <a:lumMod val="75000"/>
                  </a:schemeClr>
                </a:solidFill>
              </a:rPr>
            </a:br>
            <a:r>
              <a:rPr lang="en-ZA" sz="2200" b="1" dirty="0" smtClean="0">
                <a:solidFill>
                  <a:schemeClr val="accent6">
                    <a:lumMod val="75000"/>
                  </a:schemeClr>
                </a:solidFill>
              </a:rPr>
              <a:t/>
            </a:r>
            <a:br>
              <a:rPr lang="en-ZA" sz="2200" b="1" dirty="0" smtClean="0">
                <a:solidFill>
                  <a:schemeClr val="accent6">
                    <a:lumMod val="75000"/>
                  </a:schemeClr>
                </a:solidFill>
              </a:rPr>
            </a:br>
            <a:r>
              <a:rPr lang="en-ZA" sz="2800" b="1" dirty="0" smtClean="0">
                <a:solidFill>
                  <a:schemeClr val="accent6">
                    <a:lumMod val="75000"/>
                  </a:schemeClr>
                </a:solidFill>
              </a:rPr>
              <a:t/>
            </a:r>
            <a:br>
              <a:rPr lang="en-ZA" sz="2800" b="1" dirty="0" smtClean="0">
                <a:solidFill>
                  <a:schemeClr val="accent6">
                    <a:lumMod val="75000"/>
                  </a:schemeClr>
                </a:solidFill>
              </a:rPr>
            </a:br>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z="1000" smtClean="0">
                <a:latin typeface="Arial" panose="020B0604020202020204" pitchFamily="34" charset="0"/>
                <a:cs typeface="Arial" panose="020B0604020202020204" pitchFamily="34" charset="0"/>
              </a:rPr>
              <a:pPr/>
              <a:t>6</a:t>
            </a:fld>
            <a:endParaRPr lang="en-US" sz="1000" dirty="0">
              <a:latin typeface="Arial" panose="020B0604020202020204" pitchFamily="34" charset="0"/>
              <a:cs typeface="Arial" panose="020B0604020202020204" pitchFamily="34" charset="0"/>
            </a:endParaRPr>
          </a:p>
        </p:txBody>
      </p:sp>
      <p:sp>
        <p:nvSpPr>
          <p:cNvPr id="5" name="Rectangle 4"/>
          <p:cNvSpPr/>
          <p:nvPr/>
        </p:nvSpPr>
        <p:spPr>
          <a:xfrm>
            <a:off x="600640" y="1753286"/>
            <a:ext cx="7408567" cy="584775"/>
          </a:xfrm>
          <a:prstGeom prst="rect">
            <a:avLst/>
          </a:prstGeom>
        </p:spPr>
        <p:txBody>
          <a:bodyPr wrap="none">
            <a:spAutoFit/>
          </a:bodyPr>
          <a:lstStyle/>
          <a:p>
            <a:pPr algn="ctr"/>
            <a:r>
              <a:rPr lang="en-ZA" sz="3200" b="1" dirty="0">
                <a:solidFill>
                  <a:schemeClr val="accent6">
                    <a:lumMod val="75000"/>
                  </a:schemeClr>
                </a:solidFill>
                <a:latin typeface="Arial" panose="020B0604020202020204" pitchFamily="34" charset="0"/>
                <a:cs typeface="Arial" panose="020B0604020202020204" pitchFamily="34" charset="0"/>
              </a:rPr>
              <a:t>PROGRAMME 1:  ADMINISTRATION </a:t>
            </a:r>
            <a:endParaRPr lang="en-ZA" sz="3200" dirty="0"/>
          </a:p>
        </p:txBody>
      </p:sp>
    </p:spTree>
    <p:extLst>
      <p:ext uri="{BB962C8B-B14F-4D97-AF65-F5344CB8AC3E}">
        <p14:creationId xmlns:p14="http://schemas.microsoft.com/office/powerpoint/2010/main" xmlns="" val="2576567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5314" y="561096"/>
            <a:ext cx="8985379" cy="5674947"/>
          </a:xfrm>
          <a:prstGeom prst="rect">
            <a:avLst/>
          </a:prstGeom>
          <a:solidFill>
            <a:schemeClr val="accent3">
              <a:lumMod val="20000"/>
              <a:lumOff val="80000"/>
            </a:schemeClr>
          </a:solidFill>
          <a:ln>
            <a:headEnd/>
            <a:tailEnd/>
          </a:ln>
        </p:spPr>
        <p:style>
          <a:lnRef idx="1">
            <a:schemeClr val="dk1"/>
          </a:lnRef>
          <a:fillRef idx="2">
            <a:schemeClr val="dk1"/>
          </a:fillRef>
          <a:effectRef idx="1">
            <a:schemeClr val="dk1"/>
          </a:effectRef>
          <a:fontRef idx="minor">
            <a:schemeClr val="dk1"/>
          </a:fontRef>
        </p:style>
        <p:txBody>
          <a:bodyPr vert="horz" lIns="91440" tIns="45720" rIns="91440" bIns="45720" rtlCol="0">
            <a:noAutofit/>
          </a:bodyPr>
          <a:lstStyle/>
          <a:p>
            <a:pPr marL="342900" indent="-342900" algn="just">
              <a:lnSpc>
                <a:spcPct val="160000"/>
              </a:lnSpc>
              <a:buFont typeface="Wingdings" panose="05000000000000000000" pitchFamily="2" charset="2"/>
              <a:buChar char="q"/>
            </a:pPr>
            <a:r>
              <a:rPr lang="en-ZA" sz="1900" dirty="0" smtClean="0">
                <a:solidFill>
                  <a:schemeClr val="tx1"/>
                </a:solidFill>
                <a:latin typeface="Arial" panose="020B0604020202020204" pitchFamily="34" charset="0"/>
                <a:cs typeface="Arial" panose="020B0604020202020204" pitchFamily="34" charset="0"/>
              </a:rPr>
              <a:t>The </a:t>
            </a:r>
            <a:r>
              <a:rPr lang="en-ZA" sz="1900" dirty="0">
                <a:solidFill>
                  <a:schemeClr val="tx1"/>
                </a:solidFill>
                <a:latin typeface="Arial" panose="020B0604020202020204" pitchFamily="34" charset="0"/>
                <a:cs typeface="Arial" panose="020B0604020202020204" pitchFamily="34" charset="0"/>
              </a:rPr>
              <a:t>2016/17 Annual Financial </a:t>
            </a:r>
            <a:r>
              <a:rPr lang="en-ZA" sz="1900" dirty="0" smtClean="0">
                <a:solidFill>
                  <a:schemeClr val="tx1"/>
                </a:solidFill>
                <a:latin typeface="Arial" panose="020B0604020202020204" pitchFamily="34" charset="0"/>
                <a:cs typeface="Arial" panose="020B0604020202020204" pitchFamily="34" charset="0"/>
              </a:rPr>
              <a:t>Statements and Performance information were submitted to  </a:t>
            </a:r>
            <a:r>
              <a:rPr lang="en-ZA" sz="1900" dirty="0">
                <a:solidFill>
                  <a:schemeClr val="tx1"/>
                </a:solidFill>
                <a:latin typeface="Arial" panose="020B0604020202020204" pitchFamily="34" charset="0"/>
                <a:cs typeface="Arial" panose="020B0604020202020204" pitchFamily="34" charset="0"/>
              </a:rPr>
              <a:t>AGSA and National Treasury on 31st of May </a:t>
            </a:r>
            <a:r>
              <a:rPr lang="en-ZA" sz="1900" dirty="0" smtClean="0">
                <a:solidFill>
                  <a:schemeClr val="tx1"/>
                </a:solidFill>
                <a:latin typeface="Arial" panose="020B0604020202020204" pitchFamily="34" charset="0"/>
                <a:cs typeface="Arial" panose="020B0604020202020204" pitchFamily="34" charset="0"/>
              </a:rPr>
              <a:t>2017.</a:t>
            </a:r>
          </a:p>
          <a:p>
            <a:pPr marL="342900" indent="-342900" algn="just">
              <a:lnSpc>
                <a:spcPct val="160000"/>
              </a:lnSpc>
              <a:buFont typeface="Wingdings" panose="05000000000000000000" pitchFamily="2" charset="2"/>
              <a:buChar char="q"/>
            </a:pPr>
            <a:r>
              <a:rPr lang="en-ZA" sz="1900" dirty="0" smtClean="0">
                <a:solidFill>
                  <a:schemeClr val="tx1"/>
                </a:solidFill>
                <a:latin typeface="Arial" panose="020B0604020202020204" pitchFamily="34" charset="0"/>
                <a:cs typeface="Arial" panose="020B0604020202020204" pitchFamily="34" charset="0"/>
              </a:rPr>
              <a:t>The </a:t>
            </a:r>
            <a:r>
              <a:rPr lang="en-ZA" sz="1900" dirty="0">
                <a:solidFill>
                  <a:schemeClr val="tx1"/>
                </a:solidFill>
                <a:latin typeface="Arial" panose="020B0604020202020204" pitchFamily="34" charset="0"/>
                <a:cs typeface="Arial" panose="020B0604020202020204" pitchFamily="34" charset="0"/>
              </a:rPr>
              <a:t>departmental risk </a:t>
            </a:r>
            <a:r>
              <a:rPr lang="en-ZA" sz="1900" dirty="0" smtClean="0">
                <a:solidFill>
                  <a:schemeClr val="tx1"/>
                </a:solidFill>
                <a:latin typeface="Arial" panose="020B0604020202020204" pitchFamily="34" charset="0"/>
                <a:cs typeface="Arial" panose="020B0604020202020204" pitchFamily="34" charset="0"/>
              </a:rPr>
              <a:t>register highlighting strategic </a:t>
            </a:r>
            <a:r>
              <a:rPr lang="en-ZA" sz="1900" dirty="0">
                <a:solidFill>
                  <a:schemeClr val="tx1"/>
                </a:solidFill>
                <a:latin typeface="Arial" panose="020B0604020202020204" pitchFamily="34" charset="0"/>
                <a:cs typeface="Arial" panose="020B0604020202020204" pitchFamily="34" charset="0"/>
              </a:rPr>
              <a:t>and operational </a:t>
            </a:r>
            <a:r>
              <a:rPr lang="en-ZA" sz="1900" dirty="0" smtClean="0">
                <a:solidFill>
                  <a:schemeClr val="tx1"/>
                </a:solidFill>
                <a:latin typeface="Arial" panose="020B0604020202020204" pitchFamily="34" charset="0"/>
                <a:cs typeface="Arial" panose="020B0604020202020204" pitchFamily="34" charset="0"/>
              </a:rPr>
              <a:t>risks, was </a:t>
            </a:r>
            <a:r>
              <a:rPr lang="en-ZA" sz="1900" dirty="0">
                <a:solidFill>
                  <a:schemeClr val="tx1"/>
                </a:solidFill>
                <a:latin typeface="Arial" panose="020B0604020202020204" pitchFamily="34" charset="0"/>
                <a:cs typeface="Arial" panose="020B0604020202020204" pitchFamily="34" charset="0"/>
              </a:rPr>
              <a:t>developed and </a:t>
            </a:r>
            <a:r>
              <a:rPr lang="en-ZA" sz="1900" dirty="0" smtClean="0">
                <a:solidFill>
                  <a:schemeClr val="tx1"/>
                </a:solidFill>
                <a:latin typeface="Arial" panose="020B0604020202020204" pitchFamily="34" charset="0"/>
                <a:cs typeface="Arial" panose="020B0604020202020204" pitchFamily="34" charset="0"/>
              </a:rPr>
              <a:t>approved. </a:t>
            </a:r>
          </a:p>
          <a:p>
            <a:pPr marL="342900" indent="-342900" algn="just">
              <a:lnSpc>
                <a:spcPct val="160000"/>
              </a:lnSpc>
              <a:buFont typeface="Wingdings" panose="05000000000000000000" pitchFamily="2" charset="2"/>
              <a:buChar char="q"/>
            </a:pPr>
            <a:r>
              <a:rPr lang="en-ZA" sz="1900" dirty="0" smtClean="0">
                <a:solidFill>
                  <a:schemeClr val="tx1"/>
                </a:solidFill>
                <a:latin typeface="Arial" panose="020B0604020202020204" pitchFamily="34" charset="0"/>
                <a:cs typeface="Arial" panose="020B0604020202020204" pitchFamily="34" charset="0"/>
              </a:rPr>
              <a:t>The three-year </a:t>
            </a:r>
            <a:r>
              <a:rPr lang="en-ZA" sz="1900" dirty="0">
                <a:solidFill>
                  <a:schemeClr val="tx1"/>
                </a:solidFill>
                <a:latin typeface="Arial" panose="020B0604020202020204" pitchFamily="34" charset="0"/>
                <a:cs typeface="Arial" panose="020B0604020202020204" pitchFamily="34" charset="0"/>
              </a:rPr>
              <a:t>rolling Internal Audit Strategic Plan and 2017/18 risk-based Internal Audit Annual Operational Plan were signed off by the Audit and Risk Committee. </a:t>
            </a:r>
            <a:r>
              <a:rPr lang="en-ZA" sz="1900" dirty="0" smtClean="0">
                <a:solidFill>
                  <a:schemeClr val="tx1"/>
                </a:solidFill>
                <a:latin typeface="Arial" panose="020B0604020202020204" pitchFamily="34" charset="0"/>
                <a:cs typeface="Arial" panose="020B0604020202020204" pitchFamily="34" charset="0"/>
              </a:rPr>
              <a:t>A </a:t>
            </a:r>
            <a:r>
              <a:rPr lang="en-ZA" sz="1900" dirty="0">
                <a:solidFill>
                  <a:schemeClr val="tx1"/>
                </a:solidFill>
                <a:latin typeface="Arial" panose="020B0604020202020204" pitchFamily="34" charset="0"/>
                <a:cs typeface="Arial" panose="020B0604020202020204" pitchFamily="34" charset="0"/>
              </a:rPr>
              <a:t>progress reports on financial, compliance and performance audits against annual operational plan was compiled</a:t>
            </a:r>
            <a:r>
              <a:rPr lang="en-ZA" sz="1900" dirty="0" smtClean="0">
                <a:solidFill>
                  <a:schemeClr val="tx1"/>
                </a:solidFill>
                <a:latin typeface="Arial" panose="020B0604020202020204" pitchFamily="34" charset="0"/>
                <a:cs typeface="Arial" panose="020B0604020202020204" pitchFamily="34" charset="0"/>
              </a:rPr>
              <a:t>.</a:t>
            </a:r>
            <a:endParaRPr lang="en-ZA" sz="1900" dirty="0">
              <a:solidFill>
                <a:schemeClr val="tx1"/>
              </a:solidFill>
              <a:latin typeface="Arial" panose="020B0604020202020204" pitchFamily="34" charset="0"/>
              <a:cs typeface="Arial" panose="020B0604020202020204" pitchFamily="34" charset="0"/>
            </a:endParaRPr>
          </a:p>
          <a:p>
            <a:pPr marL="342900" indent="-342900" algn="just">
              <a:lnSpc>
                <a:spcPct val="160000"/>
              </a:lnSpc>
              <a:buFont typeface="Wingdings" panose="05000000000000000000" pitchFamily="2" charset="2"/>
              <a:buChar char="q"/>
            </a:pPr>
            <a:r>
              <a:rPr lang="en-ZA" sz="1900" dirty="0" smtClean="0">
                <a:solidFill>
                  <a:schemeClr val="tx1"/>
                </a:solidFill>
                <a:latin typeface="Arial" panose="020B0604020202020204" pitchFamily="34" charset="0"/>
                <a:cs typeface="Arial" panose="020B0604020202020204" pitchFamily="34" charset="0"/>
              </a:rPr>
              <a:t>The </a:t>
            </a:r>
            <a:r>
              <a:rPr lang="en-ZA" sz="1900" dirty="0">
                <a:solidFill>
                  <a:schemeClr val="tx1"/>
                </a:solidFill>
                <a:latin typeface="Arial" panose="020B0604020202020204" pitchFamily="34" charset="0"/>
                <a:cs typeface="Arial" panose="020B0604020202020204" pitchFamily="34" charset="0"/>
              </a:rPr>
              <a:t>Department </a:t>
            </a:r>
            <a:r>
              <a:rPr lang="en-ZA" sz="1900" dirty="0" smtClean="0">
                <a:solidFill>
                  <a:schemeClr val="tx1"/>
                </a:solidFill>
                <a:latin typeface="Arial" panose="020B0604020202020204" pitchFamily="34" charset="0"/>
                <a:cs typeface="Arial" panose="020B0604020202020204" pitchFamily="34" charset="0"/>
              </a:rPr>
              <a:t>commissioned </a:t>
            </a:r>
            <a:r>
              <a:rPr lang="en-ZA" sz="1900" dirty="0">
                <a:solidFill>
                  <a:schemeClr val="tx1"/>
                </a:solidFill>
                <a:latin typeface="Arial" panose="020B0604020202020204" pitchFamily="34" charset="0"/>
                <a:cs typeface="Arial" panose="020B0604020202020204" pitchFamily="34" charset="0"/>
              </a:rPr>
              <a:t>its first Evaluation Study </a:t>
            </a:r>
            <a:r>
              <a:rPr lang="en-ZA" sz="1900" dirty="0" smtClean="0">
                <a:solidFill>
                  <a:schemeClr val="tx1"/>
                </a:solidFill>
                <a:latin typeface="Arial" panose="020B0604020202020204" pitchFamily="34" charset="0"/>
                <a:cs typeface="Arial" panose="020B0604020202020204" pitchFamily="34" charset="0"/>
              </a:rPr>
              <a:t>on the implementation of </a:t>
            </a:r>
            <a:r>
              <a:rPr lang="en-ZA" sz="1900" dirty="0">
                <a:solidFill>
                  <a:schemeClr val="tx1"/>
                </a:solidFill>
                <a:latin typeface="Arial" panose="020B0604020202020204" pitchFamily="34" charset="0"/>
                <a:cs typeface="Arial" panose="020B0604020202020204" pitchFamily="34" charset="0"/>
              </a:rPr>
              <a:t>Broadcasting Digital Migration Communication Strategy (Public Awareness Campaign and Consumer Support) </a:t>
            </a:r>
            <a:r>
              <a:rPr lang="en-ZA" sz="1900" dirty="0" smtClean="0">
                <a:solidFill>
                  <a:schemeClr val="tx1"/>
                </a:solidFill>
                <a:latin typeface="Arial" panose="020B0604020202020204" pitchFamily="34" charset="0"/>
                <a:cs typeface="Arial" panose="020B0604020202020204" pitchFamily="34" charset="0"/>
              </a:rPr>
              <a:t>and it is </a:t>
            </a:r>
            <a:r>
              <a:rPr lang="en-ZA" sz="1900" dirty="0">
                <a:solidFill>
                  <a:schemeClr val="tx1"/>
                </a:solidFill>
                <a:latin typeface="Arial" panose="020B0604020202020204" pitchFamily="34" charset="0"/>
                <a:cs typeface="Arial" panose="020B0604020202020204" pitchFamily="34" charset="0"/>
              </a:rPr>
              <a:t>envisaged to be completed during the second quarter. </a:t>
            </a:r>
            <a:endParaRPr lang="en-ZA" sz="1900" dirty="0" smtClean="0">
              <a:solidFill>
                <a:schemeClr val="tx1"/>
              </a:solidFill>
              <a:latin typeface="Arial" panose="020B0604020202020204" pitchFamily="34" charset="0"/>
              <a:cs typeface="Arial" panose="020B0604020202020204" pitchFamily="34" charset="0"/>
            </a:endParaRPr>
          </a:p>
        </p:txBody>
      </p:sp>
      <p:sp>
        <p:nvSpPr>
          <p:cNvPr id="5" name="Title 5"/>
          <p:cNvSpPr>
            <a:spLocks noGrp="1"/>
          </p:cNvSpPr>
          <p:nvPr>
            <p:ph type="title"/>
          </p:nvPr>
        </p:nvSpPr>
        <p:spPr>
          <a:xfrm>
            <a:off x="65313" y="31512"/>
            <a:ext cx="8985379" cy="490245"/>
          </a:xfrm>
        </p:spPr>
        <p:style>
          <a:lnRef idx="0">
            <a:scrgbClr r="0" g="0" b="0"/>
          </a:lnRef>
          <a:fillRef idx="1003">
            <a:schemeClr val="lt2"/>
          </a:fillRef>
          <a:effectRef idx="0">
            <a:scrgbClr r="0" g="0" b="0"/>
          </a:effectRef>
          <a:fontRef idx="major"/>
        </p:style>
        <p:txBody>
          <a:bodyPr>
            <a:noAutofit/>
          </a:bodyPr>
          <a:lstStyle/>
          <a:p>
            <a:pPr algn="l"/>
            <a:r>
              <a:rPr lang="en-ZA" sz="3600" b="1" dirty="0" smtClean="0">
                <a:solidFill>
                  <a:schemeClr val="accent6">
                    <a:lumMod val="75000"/>
                  </a:schemeClr>
                </a:solidFill>
                <a:cs typeface="Arial" panose="020B0604020202020204" pitchFamily="34" charset="0"/>
              </a:rPr>
              <a:t>PROGRAMME 1:  ADMINISTRATION [2]</a:t>
            </a:r>
            <a:endParaRPr lang="en-ZA" sz="3600" b="1" dirty="0">
              <a:solidFill>
                <a:schemeClr val="accent6">
                  <a:lumMod val="75000"/>
                </a:schemeClr>
              </a:solidFill>
              <a:cs typeface="Arial" panose="020B0604020202020204" pitchFamily="34" charset="0"/>
            </a:endParaRPr>
          </a:p>
        </p:txBody>
      </p:sp>
      <p:sp>
        <p:nvSpPr>
          <p:cNvPr id="2" name="Slide Number Placeholder 1"/>
          <p:cNvSpPr>
            <a:spLocks noGrp="1"/>
          </p:cNvSpPr>
          <p:nvPr>
            <p:ph type="sldNum" sz="quarter" idx="12"/>
          </p:nvPr>
        </p:nvSpPr>
        <p:spPr/>
        <p:txBody>
          <a:bodyPr/>
          <a:lstStyle/>
          <a:p>
            <a:fld id="{8843D58F-2DAB-1446-A47E-C34A82BC1FA1}" type="slidenum">
              <a:rPr lang="en-US" sz="1000" smtClean="0">
                <a:latin typeface="Arial" panose="020B0604020202020204" pitchFamily="34" charset="0"/>
                <a:cs typeface="Arial" panose="020B0604020202020204" pitchFamily="34" charset="0"/>
              </a:rPr>
              <a:pPr/>
              <a:t>7</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84829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0043" y="644798"/>
            <a:ext cx="8901320" cy="5711552"/>
          </a:xfrm>
          <a:prstGeom prst="rect">
            <a:avLst/>
          </a:prstGeom>
          <a:solidFill>
            <a:schemeClr val="accent3">
              <a:lumMod val="20000"/>
              <a:lumOff val="80000"/>
            </a:schemeClr>
          </a:solidFill>
          <a:ln>
            <a:headEnd/>
            <a:tailEnd/>
          </a:ln>
        </p:spPr>
        <p:style>
          <a:lnRef idx="1">
            <a:schemeClr val="dk1"/>
          </a:lnRef>
          <a:fillRef idx="2">
            <a:schemeClr val="dk1"/>
          </a:fillRef>
          <a:effectRef idx="1">
            <a:schemeClr val="dk1"/>
          </a:effectRef>
          <a:fontRef idx="minor">
            <a:schemeClr val="dk1"/>
          </a:fontRef>
        </p:style>
        <p:txBody>
          <a:bodyPr vert="horz" lIns="91440" tIns="45720" rIns="91440" bIns="45720" rtlCol="0">
            <a:noAutofit/>
          </a:bodyPr>
          <a:lstStyle/>
          <a:p>
            <a:pPr marL="342900" indent="-342900" algn="just">
              <a:lnSpc>
                <a:spcPct val="150000"/>
              </a:lnSpc>
              <a:buFont typeface="Wingdings" panose="05000000000000000000" pitchFamily="2" charset="2"/>
              <a:buChar char="q"/>
            </a:pPr>
            <a:r>
              <a:rPr lang="en-US" sz="1600" dirty="0">
                <a:solidFill>
                  <a:schemeClr val="tx1"/>
                </a:solidFill>
                <a:latin typeface="Arial" panose="020B0604020202020204" pitchFamily="34" charset="0"/>
                <a:cs typeface="Arial" panose="020B0604020202020204" pitchFamily="34" charset="0"/>
              </a:rPr>
              <a:t>The MTSF Outcome 14 2016/17 4th quarter report was submitted to the </a:t>
            </a:r>
            <a:r>
              <a:rPr lang="en-ZA" sz="1600" dirty="0">
                <a:solidFill>
                  <a:schemeClr val="tx1"/>
                </a:solidFill>
                <a:latin typeface="Arial" panose="020B0604020202020204" pitchFamily="34" charset="0"/>
                <a:cs typeface="Arial" panose="020B0604020202020204" pitchFamily="34" charset="0"/>
              </a:rPr>
              <a:t>Department of Arts and Culture </a:t>
            </a:r>
            <a:r>
              <a:rPr lang="en-US" sz="1600" dirty="0">
                <a:solidFill>
                  <a:schemeClr val="tx1"/>
                </a:solidFill>
                <a:latin typeface="Arial" panose="020B0604020202020204" pitchFamily="34" charset="0"/>
                <a:cs typeface="Arial" panose="020B0604020202020204" pitchFamily="34" charset="0"/>
              </a:rPr>
              <a:t> </a:t>
            </a:r>
            <a:endParaRPr lang="en-ZA" sz="1600" dirty="0">
              <a:solidFill>
                <a:schemeClr val="tx1"/>
              </a:solidFill>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q"/>
            </a:pPr>
            <a:r>
              <a:rPr lang="en-ZA" sz="1600" dirty="0" smtClean="0">
                <a:solidFill>
                  <a:schemeClr val="tx1"/>
                </a:solidFill>
                <a:latin typeface="Arial" panose="020B0604020202020204" pitchFamily="34" charset="0"/>
                <a:cs typeface="Arial" panose="020B0604020202020204" pitchFamily="34" charset="0"/>
              </a:rPr>
              <a:t>The following corporate reports were submitted as per legislative requirements:</a:t>
            </a:r>
          </a:p>
          <a:p>
            <a:pPr marL="800100" lvl="1" indent="-342900" algn="just">
              <a:lnSpc>
                <a:spcPct val="150000"/>
              </a:lnSpc>
              <a:buFont typeface="Arial" panose="020B0604020202020204" pitchFamily="34" charset="0"/>
              <a:buChar char="•"/>
            </a:pPr>
            <a:r>
              <a:rPr lang="en-ZA" sz="1600" dirty="0" smtClean="0">
                <a:solidFill>
                  <a:schemeClr val="tx1"/>
                </a:solidFill>
                <a:latin typeface="Arial" panose="020B0604020202020204" pitchFamily="34" charset="0"/>
                <a:cs typeface="Arial" panose="020B0604020202020204" pitchFamily="34" charset="0"/>
              </a:rPr>
              <a:t>The </a:t>
            </a:r>
            <a:r>
              <a:rPr lang="en-ZA" sz="1600" dirty="0">
                <a:solidFill>
                  <a:schemeClr val="tx1"/>
                </a:solidFill>
                <a:latin typeface="Arial" panose="020B0604020202020204" pitchFamily="34" charset="0"/>
                <a:cs typeface="Arial" panose="020B0604020202020204" pitchFamily="34" charset="0"/>
              </a:rPr>
              <a:t>Human Resource Plan Implementation Report </a:t>
            </a:r>
            <a:r>
              <a:rPr lang="en-ZA" sz="1600" dirty="0" smtClean="0">
                <a:solidFill>
                  <a:schemeClr val="tx1"/>
                </a:solidFill>
                <a:latin typeface="Arial" panose="020B0604020202020204" pitchFamily="34" charset="0"/>
                <a:cs typeface="Arial" panose="020B0604020202020204" pitchFamily="34" charset="0"/>
              </a:rPr>
              <a:t>was submitted to the </a:t>
            </a:r>
            <a:r>
              <a:rPr lang="en-ZA" sz="1600" dirty="0">
                <a:solidFill>
                  <a:schemeClr val="tx1"/>
                </a:solidFill>
                <a:latin typeface="Arial" panose="020B0604020202020204" pitchFamily="34" charset="0"/>
                <a:cs typeface="Arial" panose="020B0604020202020204" pitchFamily="34" charset="0"/>
              </a:rPr>
              <a:t>DPSA</a:t>
            </a:r>
            <a:r>
              <a:rPr lang="en-ZA" sz="1600" dirty="0" smtClean="0">
                <a:solidFill>
                  <a:schemeClr val="tx1"/>
                </a:solidFill>
                <a:latin typeface="Arial" panose="020B0604020202020204" pitchFamily="34" charset="0"/>
                <a:cs typeface="Arial" panose="020B0604020202020204" pitchFamily="34" charset="0"/>
              </a:rPr>
              <a:t>.</a:t>
            </a:r>
          </a:p>
          <a:p>
            <a:pPr marL="800100" lvl="1" indent="-342900" algn="just">
              <a:lnSpc>
                <a:spcPct val="150000"/>
              </a:lnSpc>
              <a:buFont typeface="Arial" panose="020B0604020202020204" pitchFamily="34" charset="0"/>
              <a:buChar char="•"/>
            </a:pPr>
            <a:r>
              <a:rPr lang="en-ZA" sz="1600" dirty="0">
                <a:solidFill>
                  <a:schemeClr val="tx1"/>
                </a:solidFill>
                <a:latin typeface="Arial" panose="020B0604020202020204" pitchFamily="34" charset="0"/>
                <a:cs typeface="Arial" panose="020B0604020202020204" pitchFamily="34" charset="0"/>
              </a:rPr>
              <a:t>The  2016/17 Annual Training Report, 2017/18 Workplace Skills Plan together with the 2017/18 first quarter Training Report </a:t>
            </a:r>
            <a:r>
              <a:rPr lang="en-ZA" sz="1600" dirty="0" smtClean="0">
                <a:solidFill>
                  <a:schemeClr val="tx1"/>
                </a:solidFill>
                <a:latin typeface="Arial" panose="020B0604020202020204" pitchFamily="34" charset="0"/>
                <a:cs typeface="Arial" panose="020B0604020202020204" pitchFamily="34" charset="0"/>
              </a:rPr>
              <a:t>were </a:t>
            </a:r>
            <a:r>
              <a:rPr lang="en-ZA" sz="1600" dirty="0">
                <a:solidFill>
                  <a:schemeClr val="tx1"/>
                </a:solidFill>
                <a:latin typeface="Arial" panose="020B0604020202020204" pitchFamily="34" charset="0"/>
                <a:cs typeface="Arial" panose="020B0604020202020204" pitchFamily="34" charset="0"/>
              </a:rPr>
              <a:t>submitted to PSETA</a:t>
            </a:r>
          </a:p>
          <a:p>
            <a:pPr marL="342900" indent="-342900" algn="just">
              <a:lnSpc>
                <a:spcPct val="150000"/>
              </a:lnSpc>
              <a:buFont typeface="Wingdings" panose="05000000000000000000" pitchFamily="2" charset="2"/>
              <a:buChar char="q"/>
            </a:pPr>
            <a:r>
              <a:rPr lang="en-ZA" sz="1600" dirty="0" smtClean="0">
                <a:solidFill>
                  <a:schemeClr val="tx1"/>
                </a:solidFill>
                <a:latin typeface="Arial" panose="020B0604020202020204" pitchFamily="34" charset="0"/>
                <a:cs typeface="Arial" panose="020B0604020202020204" pitchFamily="34" charset="0"/>
              </a:rPr>
              <a:t>The </a:t>
            </a:r>
            <a:r>
              <a:rPr lang="en-ZA" sz="1600" dirty="0">
                <a:solidFill>
                  <a:schemeClr val="tx1"/>
                </a:solidFill>
                <a:latin typeface="Arial" panose="020B0604020202020204" pitchFamily="34" charset="0"/>
                <a:cs typeface="Arial" panose="020B0604020202020204" pitchFamily="34" charset="0"/>
              </a:rPr>
              <a:t>department has </a:t>
            </a:r>
            <a:r>
              <a:rPr lang="en-ZA" sz="1600" dirty="0" smtClean="0">
                <a:solidFill>
                  <a:schemeClr val="tx1"/>
                </a:solidFill>
                <a:latin typeface="Arial" panose="020B0604020202020204" pitchFamily="34" charset="0"/>
                <a:cs typeface="Arial" panose="020B0604020202020204" pitchFamily="34" charset="0"/>
              </a:rPr>
              <a:t>seventy-nine (79) </a:t>
            </a:r>
            <a:r>
              <a:rPr lang="en-ZA" sz="1600" dirty="0">
                <a:solidFill>
                  <a:schemeClr val="tx1"/>
                </a:solidFill>
                <a:latin typeface="Arial" panose="020B0604020202020204" pitchFamily="34" charset="0"/>
                <a:cs typeface="Arial" panose="020B0604020202020204" pitchFamily="34" charset="0"/>
              </a:rPr>
              <a:t>total approved posts.</a:t>
            </a:r>
          </a:p>
          <a:p>
            <a:pPr marL="800100" lvl="1" indent="-342900" algn="just">
              <a:lnSpc>
                <a:spcPct val="150000"/>
              </a:lnSpc>
              <a:buFont typeface="Arial" panose="020B0604020202020204" pitchFamily="34" charset="0"/>
              <a:buChar char="•"/>
            </a:pPr>
            <a:r>
              <a:rPr lang="en-ZA" sz="1600" dirty="0">
                <a:solidFill>
                  <a:schemeClr val="tx1"/>
                </a:solidFill>
                <a:latin typeface="Arial" panose="020B0604020202020204" pitchFamily="34" charset="0"/>
                <a:cs typeface="Arial" panose="020B0604020202020204" pitchFamily="34" charset="0"/>
              </a:rPr>
              <a:t>Seventy-two (72) posts are filled and </a:t>
            </a:r>
            <a:r>
              <a:rPr lang="en-ZA" sz="1600" dirty="0" smtClean="0">
                <a:solidFill>
                  <a:schemeClr val="tx1"/>
                </a:solidFill>
                <a:latin typeface="Arial" panose="020B0604020202020204" pitchFamily="34" charset="0"/>
                <a:cs typeface="Arial" panose="020B0604020202020204" pitchFamily="34" charset="0"/>
              </a:rPr>
              <a:t>seven </a:t>
            </a:r>
            <a:r>
              <a:rPr lang="en-ZA" sz="1600" dirty="0">
                <a:solidFill>
                  <a:schemeClr val="tx1"/>
                </a:solidFill>
                <a:latin typeface="Arial" panose="020B0604020202020204" pitchFamily="34" charset="0"/>
                <a:cs typeface="Arial" panose="020B0604020202020204" pitchFamily="34" charset="0"/>
              </a:rPr>
              <a:t>(</a:t>
            </a:r>
            <a:r>
              <a:rPr lang="en-ZA" sz="1600" dirty="0" smtClean="0">
                <a:solidFill>
                  <a:schemeClr val="tx1"/>
                </a:solidFill>
                <a:latin typeface="Arial" panose="020B0604020202020204" pitchFamily="34" charset="0"/>
                <a:cs typeface="Arial" panose="020B0604020202020204" pitchFamily="34" charset="0"/>
              </a:rPr>
              <a:t>07) </a:t>
            </a:r>
            <a:r>
              <a:rPr lang="en-ZA" sz="1600" dirty="0">
                <a:solidFill>
                  <a:schemeClr val="tx1"/>
                </a:solidFill>
                <a:latin typeface="Arial" panose="020B0604020202020204" pitchFamily="34" charset="0"/>
                <a:cs typeface="Arial" panose="020B0604020202020204" pitchFamily="34" charset="0"/>
              </a:rPr>
              <a:t>are vacant</a:t>
            </a:r>
            <a:r>
              <a:rPr lang="en-ZA" sz="1600" dirty="0" smtClean="0">
                <a:solidFill>
                  <a:schemeClr val="tx1"/>
                </a:solidFill>
                <a:latin typeface="Arial" panose="020B0604020202020204" pitchFamily="34" charset="0"/>
                <a:cs typeface="Arial" panose="020B0604020202020204" pitchFamily="34" charset="0"/>
              </a:rPr>
              <a:t>.</a:t>
            </a:r>
          </a:p>
          <a:p>
            <a:pPr marL="800100" lvl="1" indent="-342900" algn="just">
              <a:lnSpc>
                <a:spcPct val="150000"/>
              </a:lnSpc>
              <a:buFont typeface="Arial" panose="020B0604020202020204" pitchFamily="34" charset="0"/>
              <a:buChar char="•"/>
            </a:pPr>
            <a:r>
              <a:rPr lang="en-ZA" sz="1600" dirty="0" smtClean="0">
                <a:solidFill>
                  <a:schemeClr val="tx1"/>
                </a:solidFill>
                <a:latin typeface="Arial" panose="020B0604020202020204" pitchFamily="34" charset="0"/>
                <a:cs typeface="Arial" panose="020B0604020202020204" pitchFamily="34" charset="0"/>
              </a:rPr>
              <a:t>Twenty-one (21) employees are on contract: 12 (DTT); 3 (Industry Research &amp; Analysis); 2 (Minister’s Office); 1 (Dep Minister’s Office); 1 (Office of the DG); 1 (Entity Oversight) and 1 (Facilities Management)</a:t>
            </a:r>
            <a:endParaRPr lang="en-ZA" sz="1600" dirty="0">
              <a:solidFill>
                <a:schemeClr val="tx1"/>
              </a:solidFill>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q"/>
            </a:pPr>
            <a:r>
              <a:rPr lang="en-ZA" sz="1600" dirty="0">
                <a:solidFill>
                  <a:schemeClr val="tx1"/>
                </a:solidFill>
                <a:latin typeface="Arial" panose="020B0604020202020204" pitchFamily="34" charset="0"/>
                <a:cs typeface="Arial" panose="020B0604020202020204" pitchFamily="34" charset="0"/>
              </a:rPr>
              <a:t>In terms of Employment Equity:</a:t>
            </a:r>
          </a:p>
          <a:p>
            <a:pPr marL="800100" lvl="1" indent="-342900" algn="just">
              <a:lnSpc>
                <a:spcPct val="150000"/>
              </a:lnSpc>
              <a:buFont typeface="Arial" panose="020B0604020202020204" pitchFamily="34" charset="0"/>
              <a:buChar char="•"/>
            </a:pPr>
            <a:r>
              <a:rPr lang="en-ZA" sz="1600" dirty="0">
                <a:solidFill>
                  <a:schemeClr val="tx1"/>
                </a:solidFill>
                <a:latin typeface="Arial" panose="020B0604020202020204" pitchFamily="34" charset="0"/>
                <a:cs typeface="Arial" panose="020B0604020202020204" pitchFamily="34" charset="0"/>
              </a:rPr>
              <a:t>At senior management (SMS) level, females are accounted for 11 (55%) and males  09 (45%) respectively; and</a:t>
            </a:r>
          </a:p>
          <a:p>
            <a:pPr marL="800100" lvl="1" indent="-342900" algn="just">
              <a:lnSpc>
                <a:spcPct val="150000"/>
              </a:lnSpc>
              <a:buFont typeface="Arial" panose="020B0604020202020204" pitchFamily="34" charset="0"/>
              <a:buChar char="•"/>
            </a:pPr>
            <a:r>
              <a:rPr lang="en-ZA" sz="1600" dirty="0">
                <a:solidFill>
                  <a:schemeClr val="tx1"/>
                </a:solidFill>
                <a:latin typeface="Arial" panose="020B0604020202020204" pitchFamily="34" charset="0"/>
                <a:cs typeface="Arial" panose="020B0604020202020204" pitchFamily="34" charset="0"/>
              </a:rPr>
              <a:t>People with </a:t>
            </a:r>
            <a:r>
              <a:rPr lang="en-ZA" sz="1600" dirty="0" smtClean="0">
                <a:solidFill>
                  <a:schemeClr val="tx1"/>
                </a:solidFill>
                <a:latin typeface="Arial" panose="020B0604020202020204" pitchFamily="34" charset="0"/>
                <a:cs typeface="Arial" panose="020B0604020202020204" pitchFamily="34" charset="0"/>
              </a:rPr>
              <a:t>Disabilities </a:t>
            </a:r>
            <a:r>
              <a:rPr lang="en-ZA" sz="1600" dirty="0">
                <a:solidFill>
                  <a:schemeClr val="tx1"/>
                </a:solidFill>
                <a:latin typeface="Arial" panose="020B0604020202020204" pitchFamily="34" charset="0"/>
                <a:cs typeface="Arial" panose="020B0604020202020204" pitchFamily="34" charset="0"/>
              </a:rPr>
              <a:t>constitute 1.3%.</a:t>
            </a:r>
            <a:endParaRPr lang="en-ZA" sz="1600" b="1" i="1" dirty="0">
              <a:solidFill>
                <a:schemeClr val="tx1"/>
              </a:solidFill>
              <a:latin typeface="Arial" panose="020B0604020202020204" pitchFamily="34" charset="0"/>
              <a:cs typeface="Arial" panose="020B0604020202020204" pitchFamily="34" charset="0"/>
            </a:endParaRPr>
          </a:p>
          <a:p>
            <a:pPr marL="800100" lvl="1" indent="-342900" algn="just">
              <a:lnSpc>
                <a:spcPct val="150000"/>
              </a:lnSpc>
              <a:buFont typeface="Arial" panose="020B0604020202020204" pitchFamily="34" charset="0"/>
              <a:buChar char="•"/>
            </a:pPr>
            <a:endParaRPr lang="en-ZA" dirty="0">
              <a:latin typeface="Arial" panose="020B0604020202020204" pitchFamily="34" charset="0"/>
              <a:cs typeface="Arial" panose="020B0604020202020204" pitchFamily="34" charset="0"/>
            </a:endParaRPr>
          </a:p>
        </p:txBody>
      </p:sp>
      <p:sp>
        <p:nvSpPr>
          <p:cNvPr id="5" name="Title 5"/>
          <p:cNvSpPr>
            <a:spLocks noGrp="1"/>
          </p:cNvSpPr>
          <p:nvPr>
            <p:ph type="title"/>
          </p:nvPr>
        </p:nvSpPr>
        <p:spPr>
          <a:xfrm>
            <a:off x="140042" y="98854"/>
            <a:ext cx="8901321" cy="469125"/>
          </a:xfrm>
        </p:spPr>
        <p:style>
          <a:lnRef idx="0">
            <a:scrgbClr r="0" g="0" b="0"/>
          </a:lnRef>
          <a:fillRef idx="1003">
            <a:schemeClr val="lt2"/>
          </a:fillRef>
          <a:effectRef idx="0">
            <a:scrgbClr r="0" g="0" b="0"/>
          </a:effectRef>
          <a:fontRef idx="major"/>
        </p:style>
        <p:txBody>
          <a:bodyPr>
            <a:noAutofit/>
          </a:bodyPr>
          <a:lstStyle/>
          <a:p>
            <a:pPr algn="l"/>
            <a:r>
              <a:rPr lang="en-ZA" sz="3600" b="1" dirty="0" smtClean="0">
                <a:solidFill>
                  <a:schemeClr val="accent6">
                    <a:lumMod val="75000"/>
                  </a:schemeClr>
                </a:solidFill>
                <a:cs typeface="Arial" panose="020B0604020202020204" pitchFamily="34" charset="0"/>
              </a:rPr>
              <a:t>PROGRAMME 1:  ADMINISTRATION [1]</a:t>
            </a:r>
            <a:endParaRPr lang="en-ZA" sz="3600" b="1" dirty="0">
              <a:solidFill>
                <a:schemeClr val="accent6">
                  <a:lumMod val="75000"/>
                </a:schemeClr>
              </a:solidFill>
              <a:cs typeface="Arial" panose="020B0604020202020204" pitchFamily="34" charset="0"/>
            </a:endParaRPr>
          </a:p>
        </p:txBody>
      </p:sp>
      <p:sp>
        <p:nvSpPr>
          <p:cNvPr id="2" name="Slide Number Placeholder 1"/>
          <p:cNvSpPr>
            <a:spLocks noGrp="1"/>
          </p:cNvSpPr>
          <p:nvPr>
            <p:ph type="sldNum" sz="quarter" idx="12"/>
          </p:nvPr>
        </p:nvSpPr>
        <p:spPr/>
        <p:txBody>
          <a:bodyPr/>
          <a:lstStyle/>
          <a:p>
            <a:fld id="{8843D58F-2DAB-1446-A47E-C34A82BC1FA1}" type="slidenum">
              <a:rPr lang="en-US" sz="1000" smtClean="0">
                <a:latin typeface="Arial" panose="020B0604020202020204" pitchFamily="34" charset="0"/>
                <a:cs typeface="Arial" panose="020B0604020202020204" pitchFamily="34" charset="0"/>
              </a:rPr>
              <a:pPr/>
              <a:t>8</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77976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435" y="930875"/>
            <a:ext cx="8572861" cy="3064475"/>
          </a:xfrm>
        </p:spPr>
        <p:txBody>
          <a:bodyPr>
            <a:normAutofit/>
          </a:bodyPr>
          <a:lstStyle/>
          <a:p>
            <a:pPr lvl="1" algn="ctr" defTabSz="457200"/>
            <a:r>
              <a:rPr lang="en-ZA" sz="2200" b="1" dirty="0" smtClean="0">
                <a:solidFill>
                  <a:schemeClr val="accent6">
                    <a:lumMod val="75000"/>
                  </a:schemeClr>
                </a:solidFill>
              </a:rPr>
              <a:t/>
            </a:r>
            <a:br>
              <a:rPr lang="en-ZA" sz="2200" b="1" dirty="0" smtClean="0">
                <a:solidFill>
                  <a:schemeClr val="accent6">
                    <a:lumMod val="75000"/>
                  </a:schemeClr>
                </a:solidFill>
              </a:rPr>
            </a:br>
            <a:r>
              <a:rPr lang="en-ZA" sz="2200" b="1" dirty="0" smtClean="0">
                <a:solidFill>
                  <a:schemeClr val="accent6">
                    <a:lumMod val="75000"/>
                  </a:schemeClr>
                </a:solidFill>
              </a:rPr>
              <a:t/>
            </a:r>
            <a:br>
              <a:rPr lang="en-ZA" sz="2200" b="1" dirty="0" smtClean="0">
                <a:solidFill>
                  <a:schemeClr val="accent6">
                    <a:lumMod val="75000"/>
                  </a:schemeClr>
                </a:solidFill>
              </a:rPr>
            </a:br>
            <a:r>
              <a:rPr lang="en-ZA" sz="2800" b="1" dirty="0" smtClean="0">
                <a:solidFill>
                  <a:schemeClr val="accent6">
                    <a:lumMod val="75000"/>
                  </a:schemeClr>
                </a:solidFill>
              </a:rPr>
              <a:t/>
            </a:r>
            <a:br>
              <a:rPr lang="en-ZA" sz="2800" b="1" dirty="0" smtClean="0">
                <a:solidFill>
                  <a:schemeClr val="accent6">
                    <a:lumMod val="75000"/>
                  </a:schemeClr>
                </a:solidFill>
              </a:rPr>
            </a:br>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z="1000" smtClean="0">
                <a:latin typeface="Arial" panose="020B0604020202020204" pitchFamily="34" charset="0"/>
                <a:cs typeface="Arial" panose="020B0604020202020204" pitchFamily="34" charset="0"/>
              </a:rPr>
              <a:pPr/>
              <a:t>9</a:t>
            </a:fld>
            <a:endParaRPr lang="en-US" sz="1000" dirty="0">
              <a:latin typeface="Arial" panose="020B0604020202020204" pitchFamily="34" charset="0"/>
              <a:cs typeface="Arial" panose="020B0604020202020204" pitchFamily="34" charset="0"/>
            </a:endParaRPr>
          </a:p>
        </p:txBody>
      </p:sp>
      <p:sp>
        <p:nvSpPr>
          <p:cNvPr id="5" name="Rectangle 4"/>
          <p:cNvSpPr/>
          <p:nvPr/>
        </p:nvSpPr>
        <p:spPr>
          <a:xfrm>
            <a:off x="600641" y="1753286"/>
            <a:ext cx="7406538" cy="1815882"/>
          </a:xfrm>
          <a:prstGeom prst="rect">
            <a:avLst/>
          </a:prstGeom>
        </p:spPr>
        <p:txBody>
          <a:bodyPr wrap="square">
            <a:spAutoFit/>
          </a:bodyPr>
          <a:lstStyle/>
          <a:p>
            <a:pPr algn="ctr"/>
            <a:r>
              <a:rPr lang="en-ZA" sz="2800" b="1" dirty="0">
                <a:solidFill>
                  <a:schemeClr val="accent6">
                    <a:lumMod val="75000"/>
                  </a:schemeClr>
                </a:solidFill>
                <a:latin typeface="Arial" panose="020B0604020202020204" pitchFamily="34" charset="0"/>
                <a:cs typeface="Arial" panose="020B0604020202020204" pitchFamily="34" charset="0"/>
              </a:rPr>
              <a:t>PROGRAMME </a:t>
            </a:r>
            <a:r>
              <a:rPr lang="en-ZA" sz="2800" b="1" dirty="0" smtClean="0">
                <a:solidFill>
                  <a:schemeClr val="accent6">
                    <a:lumMod val="75000"/>
                  </a:schemeClr>
                </a:solidFill>
                <a:latin typeface="Arial" panose="020B0604020202020204" pitchFamily="34" charset="0"/>
                <a:cs typeface="Arial" panose="020B0604020202020204" pitchFamily="34" charset="0"/>
              </a:rPr>
              <a:t>2: </a:t>
            </a:r>
          </a:p>
          <a:p>
            <a:pPr algn="ctr"/>
            <a:endParaRPr lang="en-ZA" sz="2800" b="1" dirty="0">
              <a:solidFill>
                <a:schemeClr val="accent6">
                  <a:lumMod val="75000"/>
                </a:schemeClr>
              </a:solidFill>
              <a:latin typeface="Arial" panose="020B0604020202020204" pitchFamily="34" charset="0"/>
              <a:cs typeface="Arial" panose="020B0604020202020204" pitchFamily="34" charset="0"/>
            </a:endParaRPr>
          </a:p>
          <a:p>
            <a:pPr algn="ctr"/>
            <a:r>
              <a:rPr lang="en-ZA" sz="2800" b="1" dirty="0" smtClean="0">
                <a:solidFill>
                  <a:schemeClr val="accent6">
                    <a:lumMod val="75000"/>
                  </a:schemeClr>
                </a:solidFill>
                <a:latin typeface="Arial" panose="020B0604020202020204" pitchFamily="34" charset="0"/>
                <a:cs typeface="Arial" panose="020B0604020202020204" pitchFamily="34" charset="0"/>
              </a:rPr>
              <a:t>COMMUNICATIONS </a:t>
            </a:r>
            <a:r>
              <a:rPr lang="en-ZA" sz="2800" b="1" dirty="0">
                <a:solidFill>
                  <a:schemeClr val="accent6">
                    <a:lumMod val="75000"/>
                  </a:schemeClr>
                </a:solidFill>
                <a:latin typeface="Arial" panose="020B0604020202020204" pitchFamily="34" charset="0"/>
                <a:cs typeface="Arial" panose="020B0604020202020204" pitchFamily="34" charset="0"/>
              </a:rPr>
              <a:t>POLICY, RESEARCH AND DEVELOPMENT</a:t>
            </a:r>
          </a:p>
        </p:txBody>
      </p:sp>
    </p:spTree>
    <p:extLst>
      <p:ext uri="{BB962C8B-B14F-4D97-AF65-F5344CB8AC3E}">
        <p14:creationId xmlns:p14="http://schemas.microsoft.com/office/powerpoint/2010/main" xmlns="" val="805539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680AFFFC08DF42A0DAB53AB52EFFD6" ma:contentTypeVersion="0" ma:contentTypeDescription="Create a new document." ma:contentTypeScope="" ma:versionID="9bfe82e7bedc0d85476176fe3fb83017">
  <xsd:schema xmlns:xsd="http://www.w3.org/2001/XMLSchema" xmlns:xs="http://www.w3.org/2001/XMLSchema" xmlns:p="http://schemas.microsoft.com/office/2006/metadata/properties" targetNamespace="http://schemas.microsoft.com/office/2006/metadata/properties" ma:root="true" ma:fieldsID="ed00a11ba44dab93672b983cf2d752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AD6BCC-5A46-452C-8640-CEFE15EDE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37F3BC0-190E-4F79-A07E-8965C7E7522C}">
  <ds:schemaRefs>
    <ds:schemaRef ds:uri="http://schemas.microsoft.com/office/2006/documentManagement/types"/>
    <ds:schemaRef ds:uri="http://www.w3.org/XML/1998/namespace"/>
    <ds:schemaRef ds:uri="http://purl.org/dc/elements/1.1/"/>
    <ds:schemaRef ds:uri="http://schemas.microsoft.com/office/2006/metadata/properties"/>
    <ds:schemaRef ds:uri="http://purl.org/dc/dcmitype/"/>
    <ds:schemaRef ds:uri="http://purl.org/dc/term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CDB6E100-0223-4BF9-BE64-D2F4DC1256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8331</TotalTime>
  <Words>3417</Words>
  <Application>Microsoft Office PowerPoint</Application>
  <PresentationFormat>On-screen Show (4:3)</PresentationFormat>
  <Paragraphs>432</Paragraphs>
  <Slides>39</Slides>
  <Notes>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  PRESENTATION ON THE 2017/18  QUARTER 1 PERFORMANCE REPORT     06 SEPTEMBER 2017  </vt:lpstr>
      <vt:lpstr>PRESENTATION OVERVIEW </vt:lpstr>
      <vt:lpstr>INTRODUCTION </vt:lpstr>
      <vt:lpstr>Slide 4</vt:lpstr>
      <vt:lpstr>OVERVIEW OF FIRST QUARTER PERFORMANCE REPORT</vt:lpstr>
      <vt:lpstr>   </vt:lpstr>
      <vt:lpstr>PROGRAMME 1:  ADMINISTRATION [2]</vt:lpstr>
      <vt:lpstr>PROGRAMME 1:  ADMINISTRATION [1]</vt:lpstr>
      <vt:lpstr>   </vt:lpstr>
      <vt:lpstr>Slide 10</vt:lpstr>
      <vt:lpstr>Slide 11</vt:lpstr>
      <vt:lpstr>   </vt:lpstr>
      <vt:lpstr>Slide 13</vt:lpstr>
      <vt:lpstr>BROADCASTING DIGITAL MIGRATION PROGRAMME - KEY MILESTONES</vt:lpstr>
      <vt:lpstr>BROADCASTING DIGITAL MIGRATION PROGRAMME - KEY MILESTONES</vt:lpstr>
      <vt:lpstr> REGISTRATION, DISTRIBUTIONS AND INSTALLATIONS / ACTIVATIONS OF DTT DEVICES  </vt:lpstr>
      <vt:lpstr>Slide 17</vt:lpstr>
      <vt:lpstr>Slide 18</vt:lpstr>
      <vt:lpstr>   </vt:lpstr>
      <vt:lpstr>Slide 20</vt:lpstr>
      <vt:lpstr>Slide 21</vt:lpstr>
      <vt:lpstr>Slide 22</vt:lpstr>
      <vt:lpstr>Financial Information</vt:lpstr>
      <vt:lpstr>Expenditure for Quarter 1  per Programme</vt:lpstr>
      <vt:lpstr>Total budget allocation per Programme</vt:lpstr>
      <vt:lpstr> EXPENDITURE QUARTER 1 PER ECONOMIC CLASSIFICATION </vt:lpstr>
      <vt:lpstr> TOTAL BUDGET ALLOCATION PER ECONOMIC CLASSIFICATION </vt:lpstr>
      <vt:lpstr>   </vt:lpstr>
      <vt:lpstr>Slide 29</vt:lpstr>
      <vt:lpstr>   </vt:lpstr>
      <vt:lpstr>FEEDBACK ON THE AUDIT REPORT</vt:lpstr>
      <vt:lpstr>FEEDBACK ON THE AUDIT REPORT - DOC</vt:lpstr>
      <vt:lpstr>FEEDBACK ON THE AUDIT REPORT - GCIS</vt:lpstr>
      <vt:lpstr>FEEDBACK ON THE AUDIT REPORT - BRANDSA</vt:lpstr>
      <vt:lpstr>FEEDBACK ON THE AUDIT REPORT - FPB</vt:lpstr>
      <vt:lpstr>FEEDBACK ON THE AUDIT REPORT - ICASA</vt:lpstr>
      <vt:lpstr>FEEDBACK ON THE AUDIT REPORT - MDDA</vt:lpstr>
      <vt:lpstr>FEEDBACK ON THE AUDIT REPORT - SABC</vt:lpstr>
      <vt:lpstr>Slide 39</vt:lpstr>
    </vt:vector>
  </TitlesOfParts>
  <Company>GCIS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administrator</dc:creator>
  <cp:lastModifiedBy>PUMZA</cp:lastModifiedBy>
  <cp:revision>1083</cp:revision>
  <cp:lastPrinted>2017-02-20T13:10:18Z</cp:lastPrinted>
  <dcterms:created xsi:type="dcterms:W3CDTF">2013-08-14T15:53:00Z</dcterms:created>
  <dcterms:modified xsi:type="dcterms:W3CDTF">2017-09-07T12:57:16Z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0x010100A0680AFFFC08DF42A0DAB53AB52EFFD6</vt:lpwstr>
  </property>
  <property fmtid="{D5CDD505-2E9C-101B-9397-08002B2CF9AE}" pid="3" name="IsMyDocuments">
    <vt:bool>true</vt:bool>
  </property>
</Properties>
</file>