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60" r:id="rId3"/>
    <p:sldId id="296" r:id="rId4"/>
    <p:sldId id="288" r:id="rId5"/>
    <p:sldId id="265" r:id="rId6"/>
    <p:sldId id="266" r:id="rId7"/>
    <p:sldId id="271" r:id="rId8"/>
    <p:sldId id="263" r:id="rId9"/>
    <p:sldId id="264" r:id="rId10"/>
    <p:sldId id="285" r:id="rId11"/>
    <p:sldId id="297" r:id="rId12"/>
    <p:sldId id="280" r:id="rId13"/>
    <p:sldId id="294" r:id="rId14"/>
    <p:sldId id="299" r:id="rId15"/>
    <p:sldId id="298" r:id="rId16"/>
    <p:sldId id="300" r:id="rId17"/>
    <p:sldId id="281" r:id="rId18"/>
    <p:sldId id="282" r:id="rId19"/>
    <p:sldId id="295" r:id="rId20"/>
    <p:sldId id="283" r:id="rId21"/>
    <p:sldId id="284" r:id="rId22"/>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718"/>
    <a:srgbClr val="CC6600"/>
    <a:srgbClr val="EB6529"/>
    <a:srgbClr val="FFCC00"/>
    <a:srgbClr val="E15415"/>
    <a:srgbClr val="006600"/>
    <a:srgbClr val="663300"/>
    <a:srgbClr val="996633"/>
    <a:srgbClr val="1B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6393" autoAdjust="0"/>
  </p:normalViewPr>
  <p:slideViewPr>
    <p:cSldViewPr>
      <p:cViewPr varScale="1">
        <p:scale>
          <a:sx n="63" d="100"/>
          <a:sy n="63" d="100"/>
        </p:scale>
        <p:origin x="140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7C66B-9DF6-4B40-BEB4-3D87D09A175C}" type="datetimeFigureOut">
              <a:rPr lang="en-ZA" smtClean="0"/>
              <a:t>2017-09-05</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49B2B-58A0-4E11-990A-D1F2F8AA7BAA}" type="slidenum">
              <a:rPr lang="en-ZA" smtClean="0"/>
              <a:t>‹#›</a:t>
            </a:fld>
            <a:endParaRPr lang="en-ZA"/>
          </a:p>
        </p:txBody>
      </p:sp>
    </p:spTree>
    <p:extLst>
      <p:ext uri="{BB962C8B-B14F-4D97-AF65-F5344CB8AC3E}">
        <p14:creationId xmlns:p14="http://schemas.microsoft.com/office/powerpoint/2010/main" val="1593590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AF49B2B-58A0-4E11-990A-D1F2F8AA7BAA}" type="slidenum">
              <a:rPr lang="en-ZA" smtClean="0"/>
              <a:t>1</a:t>
            </a:fld>
            <a:endParaRPr lang="en-ZA"/>
          </a:p>
        </p:txBody>
      </p:sp>
    </p:spTree>
    <p:extLst>
      <p:ext uri="{BB962C8B-B14F-4D97-AF65-F5344CB8AC3E}">
        <p14:creationId xmlns:p14="http://schemas.microsoft.com/office/powerpoint/2010/main" val="326818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7AF49B2B-58A0-4E11-990A-D1F2F8AA7BAA}" type="slidenum">
              <a:rPr lang="en-ZA" smtClean="0"/>
              <a:t>2</a:t>
            </a:fld>
            <a:endParaRPr lang="en-ZA"/>
          </a:p>
        </p:txBody>
      </p:sp>
    </p:spTree>
    <p:extLst>
      <p:ext uri="{BB962C8B-B14F-4D97-AF65-F5344CB8AC3E}">
        <p14:creationId xmlns:p14="http://schemas.microsoft.com/office/powerpoint/2010/main" val="304711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AF49B2B-58A0-4E11-990A-D1F2F8AA7BAA}" type="slidenum">
              <a:rPr lang="en-ZA" smtClean="0"/>
              <a:t>12</a:t>
            </a:fld>
            <a:endParaRPr lang="en-ZA"/>
          </a:p>
        </p:txBody>
      </p:sp>
    </p:spTree>
    <p:extLst>
      <p:ext uri="{BB962C8B-B14F-4D97-AF65-F5344CB8AC3E}">
        <p14:creationId xmlns:p14="http://schemas.microsoft.com/office/powerpoint/2010/main" val="279734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7524D01-1AE4-4D37-9144-60BB9F385A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EC24E7A-7641-4AC2-BAC7-280295D8C6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DB8B379-2703-465C-AFA4-21AFDF7A3E4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smtClean="0"/>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F7A930C-9F51-4BB6-8DBB-EDAB0DE2C2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D44A426-DFCB-4D22-8628-9A98DE19880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Footer Placeholder 4"/>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E1310D1B-3A25-4AB5-BBA7-8FF8B7239A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A121AFD-2AA0-4253-BE75-42DD9A9B65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Footer Placeholder 7"/>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C9176EB-7C4C-480E-9F48-FF9FCB2C86F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smtClean="0"/>
            </a:lvl1pPr>
          </a:lstStyle>
          <a:p>
            <a:pPr>
              <a:defRPr/>
            </a:pPr>
            <a:endParaRPr lang="en-US"/>
          </a:p>
        </p:txBody>
      </p:sp>
      <p:sp>
        <p:nvSpPr>
          <p:cNvPr id="4" name="Footer Placeholder 3"/>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724897F3-50A6-4180-A788-158029C75B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Footer Placeholder 2"/>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A8C910BE-9E39-405E-B6AD-E908957B78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6F45D79-EE7F-43F1-A620-17187EB082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Footer Placeholder 5"/>
          <p:cNvSpPr>
            <a:spLocks noGrp="1"/>
          </p:cNvSpPr>
          <p:nvPr>
            <p:ph type="ftr" sz="quarter" idx="11"/>
          </p:nvPr>
        </p:nvSpPr>
        <p:spPr/>
        <p:txBody>
          <a:bodyPr/>
          <a:lstStyle>
            <a:lvl1pPr>
              <a:defRPr smtClean="0">
                <a:solidFill>
                  <a:srgbClr val="E15415"/>
                </a:solidFill>
              </a:defRPr>
            </a:lvl1pPr>
          </a:lstStyle>
          <a:p>
            <a:pPr>
              <a:defRPr/>
            </a:pPr>
            <a:r>
              <a:rPr lang="en-ZA" smtClean="0"/>
              <a:t>Building a better life for all through an enabling and sustainable world class information and communication technologies environment.</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6B8A749A-B9D9-42D5-A4CB-EAA5E237F18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 Third level</a:t>
            </a:r>
          </a:p>
          <a:p>
            <a:pPr lvl="3"/>
            <a:endParaRPr lang="en-US" smtClean="0"/>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smtClean="0">
                <a:solidFill>
                  <a:srgbClr val="E15415"/>
                </a:solidFill>
                <a:latin typeface="+mn-lt"/>
              </a:defRPr>
            </a:lvl1pPr>
          </a:lstStyle>
          <a:p>
            <a:pPr>
              <a:defRPr/>
            </a:pPr>
            <a:r>
              <a:rPr lang="en-ZA" smtClean="0"/>
              <a:t>Building a better life for all through an enabling and sustainable world class information and communication technologies environment.</a:t>
            </a:r>
            <a:endParaRPr lang="en-US"/>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76E20B3-BAA3-4D1A-8F42-3DC6E5335D8A}" type="slidenum">
              <a:rPr lang="en-US"/>
              <a:pPr>
                <a:defRPr/>
              </a:pPr>
              <a:t>‹#›</a:t>
            </a:fld>
            <a:endParaRPr lang="en-US"/>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jpe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698500" y="2132857"/>
            <a:ext cx="7775575" cy="2736303"/>
          </a:xfrm>
        </p:spPr>
        <p:txBody>
          <a:bodyPr/>
          <a:lstStyle/>
          <a:p>
            <a:pPr eaLnBrk="1" hangingPunct="1"/>
            <a:r>
              <a:rPr lang="en-US" sz="2500" b="0" dirty="0" smtClean="0">
                <a:solidFill>
                  <a:srgbClr val="000000"/>
                </a:solidFill>
              </a:rPr>
              <a:t> </a:t>
            </a:r>
            <a:br>
              <a:rPr lang="en-US" sz="2500" b="0" dirty="0" smtClean="0">
                <a:solidFill>
                  <a:srgbClr val="000000"/>
                </a:solidFill>
              </a:rPr>
            </a:br>
            <a:r>
              <a:rPr lang="en-US" sz="2500" b="0" dirty="0" smtClean="0">
                <a:solidFill>
                  <a:srgbClr val="000000"/>
                </a:solidFill>
              </a:rPr>
              <a:t/>
            </a:r>
            <a:br>
              <a:rPr lang="en-US" sz="2500" b="0" dirty="0" smtClean="0">
                <a:solidFill>
                  <a:srgbClr val="000000"/>
                </a:solidFill>
              </a:rPr>
            </a:br>
            <a:r>
              <a:rPr lang="en-US" sz="2500" b="0" dirty="0">
                <a:solidFill>
                  <a:srgbClr val="000000"/>
                </a:solidFill>
              </a:rPr>
              <a:t/>
            </a:r>
            <a:br>
              <a:rPr lang="en-US" sz="2500" b="0" dirty="0">
                <a:solidFill>
                  <a:srgbClr val="000000"/>
                </a:solidFill>
              </a:rPr>
            </a:br>
            <a:r>
              <a:rPr lang="en-US" sz="2500" b="0" dirty="0" smtClean="0">
                <a:solidFill>
                  <a:srgbClr val="000000"/>
                </a:solidFill>
              </a:rPr>
              <a:t/>
            </a:r>
            <a:br>
              <a:rPr lang="en-US" sz="2500" b="0" dirty="0" smtClean="0">
                <a:solidFill>
                  <a:srgbClr val="000000"/>
                </a:solidFill>
              </a:rPr>
            </a:br>
            <a:r>
              <a:rPr lang="en-US" sz="2500" b="0" dirty="0">
                <a:solidFill>
                  <a:srgbClr val="000000"/>
                </a:solidFill>
              </a:rPr>
              <a:t/>
            </a:r>
            <a:br>
              <a:rPr lang="en-US" sz="2500" b="0" dirty="0">
                <a:solidFill>
                  <a:srgbClr val="000000"/>
                </a:solidFill>
              </a:rPr>
            </a:br>
            <a:r>
              <a:rPr lang="en-US" sz="2500" b="0" dirty="0" smtClean="0">
                <a:solidFill>
                  <a:srgbClr val="000000"/>
                </a:solidFill>
              </a:rPr>
              <a:t/>
            </a:r>
            <a:br>
              <a:rPr lang="en-US" sz="2500" b="0" dirty="0" smtClean="0">
                <a:solidFill>
                  <a:srgbClr val="000000"/>
                </a:solidFill>
              </a:rPr>
            </a:br>
            <a:r>
              <a:rPr lang="en-ZA" dirty="0" smtClean="0">
                <a:solidFill>
                  <a:srgbClr val="EF4718"/>
                </a:solidFill>
                <a:latin typeface="Arial" pitchFamily="34" charset="0"/>
                <a:cs typeface="Arial" pitchFamily="34" charset="0"/>
              </a:rPr>
              <a:t>RATIONALISATION OF ICT STATE </a:t>
            </a:r>
            <a:r>
              <a:rPr lang="en-ZA" dirty="0">
                <a:solidFill>
                  <a:srgbClr val="EF4718"/>
                </a:solidFill>
                <a:latin typeface="Arial" pitchFamily="34" charset="0"/>
                <a:cs typeface="Arial" pitchFamily="34" charset="0"/>
              </a:rPr>
              <a:t>OWNED ENTITIES </a:t>
            </a:r>
            <a:r>
              <a:rPr lang="en-ZA" dirty="0" smtClean="0">
                <a:solidFill>
                  <a:srgbClr val="EF4718"/>
                </a:solidFill>
                <a:latin typeface="Arial" pitchFamily="34" charset="0"/>
                <a:cs typeface="Arial" pitchFamily="34" charset="0"/>
              </a:rPr>
              <a:t>AND ITS IMPACT ON BROADBAND ROLLOUT</a:t>
            </a:r>
            <a:r>
              <a:rPr lang="en-ZA" dirty="0">
                <a:solidFill>
                  <a:srgbClr val="EF4718"/>
                </a:solidFill>
                <a:latin typeface="Arial" pitchFamily="34" charset="0"/>
                <a:cs typeface="Arial" pitchFamily="34" charset="0"/>
              </a:rPr>
              <a:t/>
            </a:r>
            <a:br>
              <a:rPr lang="en-ZA" dirty="0">
                <a:solidFill>
                  <a:srgbClr val="EF4718"/>
                </a:solidFill>
                <a:latin typeface="Arial" pitchFamily="34" charset="0"/>
                <a:cs typeface="Arial" pitchFamily="34" charset="0"/>
              </a:rPr>
            </a:br>
            <a:r>
              <a:rPr lang="en-US" sz="3600" dirty="0" smtClean="0">
                <a:solidFill>
                  <a:srgbClr val="EF4718"/>
                </a:solidFill>
                <a:latin typeface="Arial" pitchFamily="34" charset="0"/>
                <a:cs typeface="Arial" pitchFamily="34" charset="0"/>
              </a:rPr>
              <a:t/>
            </a:r>
            <a:br>
              <a:rPr lang="en-US" sz="3600" dirty="0" smtClean="0">
                <a:solidFill>
                  <a:srgbClr val="EF4718"/>
                </a:solidFill>
                <a:latin typeface="Arial" pitchFamily="34" charset="0"/>
                <a:cs typeface="Arial" pitchFamily="34" charset="0"/>
              </a:rPr>
            </a:br>
            <a:r>
              <a:rPr lang="en-US" sz="3500" dirty="0" smtClean="0">
                <a:solidFill>
                  <a:srgbClr val="EF4718"/>
                </a:solidFill>
                <a:latin typeface="Arial" pitchFamily="34" charset="0"/>
                <a:cs typeface="Arial" pitchFamily="34" charset="0"/>
              </a:rPr>
              <a:t/>
            </a:r>
            <a:br>
              <a:rPr lang="en-US" sz="3500" dirty="0" smtClean="0">
                <a:solidFill>
                  <a:srgbClr val="EF4718"/>
                </a:solidFill>
                <a:latin typeface="Arial" pitchFamily="34" charset="0"/>
                <a:cs typeface="Arial" pitchFamily="34" charset="0"/>
              </a:rPr>
            </a:br>
            <a:r>
              <a:rPr lang="en-US" dirty="0" smtClean="0">
                <a:solidFill>
                  <a:srgbClr val="EF4718"/>
                </a:solidFill>
                <a:latin typeface="Arial" pitchFamily="34" charset="0"/>
                <a:cs typeface="Arial" pitchFamily="34" charset="0"/>
              </a:rPr>
              <a:t>Robert Nkuna: Director General</a:t>
            </a:r>
            <a:br>
              <a:rPr lang="en-US" dirty="0" smtClean="0">
                <a:solidFill>
                  <a:srgbClr val="EF4718"/>
                </a:solidFill>
                <a:latin typeface="Arial" pitchFamily="34" charset="0"/>
                <a:cs typeface="Arial" pitchFamily="34" charset="0"/>
              </a:rPr>
            </a:br>
            <a:r>
              <a:rPr lang="en-US" dirty="0" smtClean="0">
                <a:solidFill>
                  <a:srgbClr val="EF4718"/>
                </a:solidFill>
                <a:latin typeface="Arial" pitchFamily="34" charset="0"/>
                <a:cs typeface="Arial" pitchFamily="34" charset="0"/>
              </a:rPr>
              <a:t/>
            </a:r>
            <a:br>
              <a:rPr lang="en-US" dirty="0" smtClean="0">
                <a:solidFill>
                  <a:srgbClr val="EF4718"/>
                </a:solidFill>
                <a:latin typeface="Arial" pitchFamily="34" charset="0"/>
                <a:cs typeface="Arial" pitchFamily="34" charset="0"/>
              </a:rPr>
            </a:br>
            <a:r>
              <a:rPr lang="en-US" dirty="0" smtClean="0">
                <a:solidFill>
                  <a:srgbClr val="EF4718"/>
                </a:solidFill>
                <a:latin typeface="Arial" pitchFamily="34" charset="0"/>
                <a:cs typeface="Arial" pitchFamily="34" charset="0"/>
              </a:rPr>
              <a:t>5 September 2017</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2100" dirty="0" smtClean="0">
                <a:solidFill>
                  <a:srgbClr val="000000"/>
                </a:solidFill>
              </a:rPr>
              <a:t/>
            </a:r>
            <a:br>
              <a:rPr lang="en-US" sz="2100" dirty="0" smtClean="0">
                <a:solidFill>
                  <a:srgbClr val="000000"/>
                </a:solidFill>
              </a:rPr>
            </a:br>
            <a:endParaRPr lang="en-US" sz="2100" dirty="0" smtClean="0">
              <a:solidFill>
                <a:srgbClr val="000000"/>
              </a:solidFill>
            </a:endParaRPr>
          </a:p>
        </p:txBody>
      </p:sp>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smtClean="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sz="1100" dirty="0">
              <a:solidFill>
                <a:schemeClr val="bg1"/>
              </a:solidFill>
              <a:latin typeface="Arial" pitchFamily="34" charset="0"/>
              <a:cs typeface="Arial" pitchFamily="34" charset="0"/>
            </a:endParaRPr>
          </a:p>
        </p:txBody>
      </p:sp>
      <p:cxnSp>
        <p:nvCxnSpPr>
          <p:cNvPr id="8" name="Straight Connector 7"/>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7" name="Picture 6"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3" name="Slide Number Placeholder 2"/>
          <p:cNvSpPr>
            <a:spLocks noGrp="1"/>
          </p:cNvSpPr>
          <p:nvPr>
            <p:ph type="sldNum" sz="quarter" idx="12"/>
          </p:nvPr>
        </p:nvSpPr>
        <p:spPr/>
        <p:txBody>
          <a:bodyPr/>
          <a:lstStyle/>
          <a:p>
            <a:pPr>
              <a:defRPr/>
            </a:pPr>
            <a:fld id="{77524D01-1AE4-4D37-9144-60BB9F385A78}" type="slidenum">
              <a:rPr lang="en-US" smtClean="0"/>
              <a:pPr>
                <a:defRPr/>
              </a:pPr>
              <a:t>1</a:t>
            </a:fld>
            <a:endParaRPr lang="en-US"/>
          </a:p>
        </p:txBody>
      </p:sp>
    </p:spTree>
    <p:extLst>
      <p:ext uri="{BB962C8B-B14F-4D97-AF65-F5344CB8AC3E}">
        <p14:creationId xmlns:p14="http://schemas.microsoft.com/office/powerpoint/2010/main" val="380259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2951312" y="332656"/>
            <a:ext cx="5149080" cy="462307"/>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smtClean="0">
                <a:solidFill>
                  <a:srgbClr val="EF4718"/>
                </a:solidFill>
                <a:latin typeface="Arial" pitchFamily="34" charset="0"/>
                <a:cs typeface="Arial" pitchFamily="34" charset="0"/>
              </a:rPr>
              <a:t>NBN Co Implementation </a:t>
            </a:r>
            <a:r>
              <a:rPr lang="en-ZA" sz="2400" dirty="0">
                <a:solidFill>
                  <a:srgbClr val="EF4718"/>
                </a:solidFill>
                <a:latin typeface="Arial" pitchFamily="34" charset="0"/>
                <a:cs typeface="Arial" pitchFamily="34" charset="0"/>
              </a:rPr>
              <a:t>R</a:t>
            </a:r>
            <a:r>
              <a:rPr lang="en-ZA" sz="2400" dirty="0" smtClean="0">
                <a:solidFill>
                  <a:srgbClr val="EF4718"/>
                </a:solidFill>
                <a:latin typeface="Arial" pitchFamily="34" charset="0"/>
                <a:cs typeface="Arial" pitchFamily="34" charset="0"/>
              </a:rPr>
              <a:t>oadmap</a:t>
            </a:r>
          </a:p>
        </p:txBody>
      </p:sp>
      <p:pic>
        <p:nvPicPr>
          <p:cNvPr id="2" name="Picture 1"/>
          <p:cNvPicPr>
            <a:picLocks noChangeAspect="1"/>
          </p:cNvPicPr>
          <p:nvPr/>
        </p:nvPicPr>
        <p:blipFill>
          <a:blip r:embed="rId4"/>
          <a:stretch>
            <a:fillRect/>
          </a:stretch>
        </p:blipFill>
        <p:spPr>
          <a:xfrm>
            <a:off x="467544" y="2348881"/>
            <a:ext cx="7920880" cy="3096344"/>
          </a:xfrm>
          <a:prstGeom prst="rect">
            <a:avLst/>
          </a:prstGeom>
        </p:spPr>
      </p:pic>
      <p:sp>
        <p:nvSpPr>
          <p:cNvPr id="3" name="Slide Number Placeholder 2"/>
          <p:cNvSpPr>
            <a:spLocks noGrp="1"/>
          </p:cNvSpPr>
          <p:nvPr>
            <p:ph type="sldNum" sz="quarter" idx="12"/>
          </p:nvPr>
        </p:nvSpPr>
        <p:spPr/>
        <p:txBody>
          <a:bodyPr/>
          <a:lstStyle/>
          <a:p>
            <a:pPr>
              <a:defRPr/>
            </a:pPr>
            <a:fld id="{FF7A930C-9F51-4BB6-8DBB-EDAB0DE2C28C}" type="slidenum">
              <a:rPr lang="en-US" smtClean="0"/>
              <a:pPr>
                <a:defRPr/>
              </a:pPr>
              <a:t>10</a:t>
            </a:fld>
            <a:endParaRPr lang="en-US"/>
          </a:p>
        </p:txBody>
      </p:sp>
    </p:spTree>
    <p:extLst>
      <p:ext uri="{BB962C8B-B14F-4D97-AF65-F5344CB8AC3E}">
        <p14:creationId xmlns:p14="http://schemas.microsoft.com/office/powerpoint/2010/main" val="63912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0" name="Title 1"/>
          <p:cNvSpPr>
            <a:spLocks noGrp="1"/>
          </p:cNvSpPr>
          <p:nvPr>
            <p:ph type="title"/>
          </p:nvPr>
        </p:nvSpPr>
        <p:spPr>
          <a:xfrm>
            <a:off x="211363" y="1268760"/>
            <a:ext cx="4585712" cy="533310"/>
          </a:xfrm>
        </p:spPr>
        <p:txBody>
          <a:bodyPr/>
          <a:lstStyle/>
          <a:p>
            <a:r>
              <a:rPr lang="en-ZA" sz="2000" dirty="0" smtClean="0">
                <a:solidFill>
                  <a:srgbClr val="EF4718"/>
                </a:solidFill>
                <a:latin typeface="Arial" pitchFamily="34" charset="0"/>
                <a:cs typeface="Arial" pitchFamily="34" charset="0"/>
              </a:rPr>
              <a:t/>
            </a:r>
            <a:br>
              <a:rPr lang="en-ZA" sz="2000" dirty="0" smtClean="0">
                <a:solidFill>
                  <a:srgbClr val="EF4718"/>
                </a:solidFill>
                <a:latin typeface="Arial" pitchFamily="34" charset="0"/>
                <a:cs typeface="Arial" pitchFamily="34" charset="0"/>
              </a:rPr>
            </a:br>
            <a:r>
              <a:rPr lang="en-ZA" sz="2000" dirty="0" smtClean="0">
                <a:solidFill>
                  <a:srgbClr val="EF4718"/>
                </a:solidFill>
                <a:latin typeface="Arial" pitchFamily="34" charset="0"/>
                <a:cs typeface="Arial" pitchFamily="34" charset="0"/>
              </a:rPr>
              <a:t>Establishment of NBN Co – Phase 1</a:t>
            </a:r>
            <a:r>
              <a:rPr lang="en-GB" dirty="0">
                <a:solidFill>
                  <a:srgbClr val="EF4718"/>
                </a:solidFill>
                <a:latin typeface="Arial" pitchFamily="34" charset="0"/>
                <a:cs typeface="Arial" pitchFamily="34" charset="0"/>
              </a:rPr>
              <a:t/>
            </a:r>
            <a:br>
              <a:rPr lang="en-GB" dirty="0">
                <a:solidFill>
                  <a:srgbClr val="EF4718"/>
                </a:solidFill>
                <a:latin typeface="Arial" pitchFamily="34" charset="0"/>
                <a:cs typeface="Arial" pitchFamily="34" charset="0"/>
              </a:rPr>
            </a:br>
            <a:endParaRPr lang="en-ZA" dirty="0"/>
          </a:p>
        </p:txBody>
      </p:sp>
      <p:sp>
        <p:nvSpPr>
          <p:cNvPr id="11" name="Text Placeholder 2"/>
          <p:cNvSpPr>
            <a:spLocks noGrp="1"/>
          </p:cNvSpPr>
          <p:nvPr>
            <p:ph type="body" sz="half" idx="1"/>
          </p:nvPr>
        </p:nvSpPr>
        <p:spPr>
          <a:xfrm>
            <a:off x="0" y="2060848"/>
            <a:ext cx="5039544" cy="3575320"/>
          </a:xfrm>
        </p:spPr>
        <p:txBody>
          <a:bodyPr/>
          <a:lstStyle/>
          <a:p>
            <a:pPr marL="285750" lvl="1" algn="just">
              <a:buFont typeface="Wingdings" panose="05000000000000000000" pitchFamily="2" charset="2"/>
              <a:buChar char="q"/>
              <a:tabLst>
                <a:tab pos="361950" algn="l"/>
              </a:tabLst>
              <a:defRPr/>
            </a:pPr>
            <a:r>
              <a:rPr lang="en-US" sz="1600" dirty="0" smtClean="0">
                <a:solidFill>
                  <a:schemeClr val="tx1"/>
                </a:solidFill>
                <a:latin typeface="Arial" panose="020B0604020202020204" pitchFamily="34" charset="0"/>
                <a:cs typeface="Arial" panose="020B0604020202020204" pitchFamily="34" charset="0"/>
              </a:rPr>
              <a:t>Phase 1 – BBI and Sentech merger to form NBN is considered for the following benefits: </a:t>
            </a:r>
          </a:p>
          <a:p>
            <a:pPr marL="685800" lvl="2" algn="just">
              <a:buFont typeface="Courier New" panose="02070309020205020404" pitchFamily="49" charset="0"/>
              <a:buChar char="o"/>
              <a:tabLst>
                <a:tab pos="361950" algn="l"/>
              </a:tabLst>
              <a:defRPr/>
            </a:pPr>
            <a:r>
              <a:rPr lang="en-US" sz="1600" dirty="0" smtClean="0">
                <a:solidFill>
                  <a:schemeClr val="tx1"/>
                </a:solidFill>
                <a:latin typeface="Arial" panose="020B0604020202020204" pitchFamily="34" charset="0"/>
                <a:cs typeface="Arial" panose="020B0604020202020204" pitchFamily="34" charset="0"/>
              </a:rPr>
              <a:t>Both are infrastructure companies providing carrier services through their ECNS licenses</a:t>
            </a:r>
          </a:p>
          <a:p>
            <a:pPr marL="685800" lvl="2" algn="just">
              <a:buFont typeface="Courier New" panose="02070309020205020404" pitchFamily="49" charset="0"/>
              <a:buChar char="o"/>
              <a:tabLst>
                <a:tab pos="361950" algn="l"/>
              </a:tabLst>
              <a:defRPr/>
            </a:pPr>
            <a:r>
              <a:rPr lang="en-US" sz="1600" dirty="0" smtClean="0">
                <a:solidFill>
                  <a:schemeClr val="tx1"/>
                </a:solidFill>
                <a:latin typeface="Arial" panose="020B0604020202020204" pitchFamily="34" charset="0"/>
                <a:cs typeface="Arial" panose="020B0604020202020204" pitchFamily="34" charset="0"/>
              </a:rPr>
              <a:t>There will be disaggregation of the value chain for the extraction of more value.</a:t>
            </a:r>
          </a:p>
          <a:p>
            <a:pPr marL="685800" lvl="2" algn="just">
              <a:buFont typeface="Courier New" panose="02070309020205020404" pitchFamily="49" charset="0"/>
              <a:buChar char="o"/>
              <a:tabLst>
                <a:tab pos="361950" algn="l"/>
              </a:tabLst>
              <a:defRPr/>
            </a:pPr>
            <a:r>
              <a:rPr lang="en-US" sz="1600" dirty="0" smtClean="0">
                <a:solidFill>
                  <a:schemeClr val="tx1"/>
                </a:solidFill>
                <a:latin typeface="Arial" panose="020B0604020202020204" pitchFamily="34" charset="0"/>
                <a:cs typeface="Arial" panose="020B0604020202020204" pitchFamily="34" charset="0"/>
              </a:rPr>
              <a:t>Facilitation of competition, reduction of broadband rollout and services costs</a:t>
            </a:r>
          </a:p>
          <a:p>
            <a:pPr marL="685800" lvl="2" algn="just">
              <a:buFont typeface="Courier New" panose="02070309020205020404" pitchFamily="49" charset="0"/>
              <a:buChar char="o"/>
              <a:tabLst>
                <a:tab pos="361950" algn="l"/>
              </a:tabLst>
              <a:defRPr/>
            </a:pPr>
            <a:r>
              <a:rPr lang="en-US" sz="1600" dirty="0" smtClean="0">
                <a:solidFill>
                  <a:schemeClr val="tx1"/>
                </a:solidFill>
                <a:latin typeface="Arial" panose="020B0604020202020204" pitchFamily="34" charset="0"/>
                <a:cs typeface="Arial" panose="020B0604020202020204" pitchFamily="34" charset="0"/>
              </a:rPr>
              <a:t>Will provide Sentech with much needed broadband capacity for signal distribution</a:t>
            </a:r>
          </a:p>
          <a:p>
            <a:pPr marL="685800" lvl="2" algn="just">
              <a:buFont typeface="Courier New" panose="02070309020205020404" pitchFamily="49" charset="0"/>
              <a:buChar char="o"/>
              <a:tabLst>
                <a:tab pos="361950" algn="l"/>
              </a:tabLst>
              <a:defRPr/>
            </a:pPr>
            <a:endParaRPr lang="en-US" sz="1600" dirty="0" smtClean="0">
              <a:solidFill>
                <a:schemeClr val="tx1"/>
              </a:solidFill>
            </a:endParaRPr>
          </a:p>
          <a:p>
            <a:pPr marL="285750" lvl="1" algn="just">
              <a:buFont typeface="Wingdings" panose="05000000000000000000" pitchFamily="2" charset="2"/>
              <a:buChar char="q"/>
              <a:tabLst>
                <a:tab pos="361950" algn="l"/>
              </a:tabLst>
              <a:defRPr/>
            </a:pPr>
            <a:endParaRPr lang="en-ZA" sz="1600" dirty="0">
              <a:solidFill>
                <a:schemeClr val="tx1"/>
              </a:solidFill>
            </a:endParaRPr>
          </a:p>
          <a:p>
            <a:pPr marL="0" lvl="1" indent="0" algn="just">
              <a:buNone/>
              <a:tabLst>
                <a:tab pos="361950" algn="l"/>
              </a:tabLst>
              <a:defRPr/>
            </a:pPr>
            <a:endParaRPr lang="en-ZA" sz="1600" dirty="0" smtClean="0"/>
          </a:p>
          <a:p>
            <a:pPr marL="0" lvl="1" indent="0" algn="just">
              <a:buNone/>
              <a:tabLst>
                <a:tab pos="361950" algn="l"/>
              </a:tabLst>
              <a:defRPr/>
            </a:pPr>
            <a:endParaRPr lang="en-ZA" sz="1600" dirty="0"/>
          </a:p>
          <a:p>
            <a:pPr marL="0" lvl="1" indent="0" algn="just">
              <a:buNone/>
              <a:tabLst>
                <a:tab pos="361950" algn="l"/>
              </a:tabLst>
              <a:defRPr/>
            </a:pPr>
            <a:endParaRPr lang="en-ZA" sz="1600" dirty="0"/>
          </a:p>
          <a:p>
            <a:pPr marL="342900" lvl="1" indent="-342900" algn="just">
              <a:buFont typeface="Wingdings" panose="05000000000000000000" pitchFamily="2" charset="2"/>
              <a:buChar char="q"/>
              <a:tabLst>
                <a:tab pos="361950" algn="l"/>
              </a:tabLst>
              <a:defRPr/>
            </a:pPr>
            <a:endParaRPr lang="en-US" sz="1600" dirty="0" smtClean="0">
              <a:solidFill>
                <a:schemeClr val="tx1"/>
              </a:solidFill>
            </a:endParaRPr>
          </a:p>
        </p:txBody>
      </p:sp>
      <p:sp>
        <p:nvSpPr>
          <p:cNvPr id="15" name="Rectangle 14"/>
          <p:cNvSpPr/>
          <p:nvPr/>
        </p:nvSpPr>
        <p:spPr>
          <a:xfrm>
            <a:off x="5130871" y="5463150"/>
            <a:ext cx="3666388" cy="307777"/>
          </a:xfrm>
          <a:prstGeom prst="rect">
            <a:avLst/>
          </a:prstGeom>
        </p:spPr>
        <p:txBody>
          <a:bodyPr wrap="none">
            <a:spAutoFit/>
          </a:bodyPr>
          <a:lstStyle/>
          <a:p>
            <a:r>
              <a:rPr lang="en-US" sz="1400" b="0" dirty="0">
                <a:latin typeface="Arial" panose="020B0604020202020204" pitchFamily="34" charset="0"/>
                <a:ea typeface="Times New Roman" panose="02020603050405020304" pitchFamily="18" charset="0"/>
                <a:cs typeface="Times New Roman" panose="02020603050405020304" pitchFamily="18" charset="0"/>
              </a:rPr>
              <a:t>Figure 6</a:t>
            </a:r>
            <a:r>
              <a:rPr lang="en-US" sz="1400" b="0" dirty="0" smtClean="0">
                <a:latin typeface="Arial" panose="020B0604020202020204" pitchFamily="34" charset="0"/>
                <a:ea typeface="Times New Roman" panose="02020603050405020304" pitchFamily="18" charset="0"/>
                <a:cs typeface="Times New Roman" panose="02020603050405020304" pitchFamily="18" charset="0"/>
              </a:rPr>
              <a:t>: Phase1 - BBI and Sentech Merger</a:t>
            </a:r>
            <a:endParaRPr lang="en-ZA" sz="1400" b="0" dirty="0"/>
          </a:p>
        </p:txBody>
      </p:sp>
      <p:pic>
        <p:nvPicPr>
          <p:cNvPr id="16" name="Online Image Placeholder 15"/>
          <p:cNvPicPr>
            <a:picLocks noGrp="1" noChangeAspect="1"/>
          </p:cNvPicPr>
          <p:nvPr>
            <p:ph type="clipArt" sz="half" idx="2"/>
          </p:nvPr>
        </p:nvPicPr>
        <p:blipFill>
          <a:blip r:embed="rId4"/>
          <a:stretch>
            <a:fillRect/>
          </a:stretch>
        </p:blipFill>
        <p:spPr>
          <a:xfrm>
            <a:off x="5587963" y="2496106"/>
            <a:ext cx="2910903" cy="2958082"/>
          </a:xfrm>
          <a:prstGeom prst="rect">
            <a:avLst/>
          </a:prstGeom>
        </p:spPr>
      </p:pic>
      <p:sp>
        <p:nvSpPr>
          <p:cNvPr id="13" name="Text Box 2"/>
          <p:cNvSpPr txBox="1">
            <a:spLocks noChangeArrowheads="1"/>
          </p:cNvSpPr>
          <p:nvPr/>
        </p:nvSpPr>
        <p:spPr bwMode="auto">
          <a:xfrm>
            <a:off x="2951312" y="332656"/>
            <a:ext cx="5149080" cy="462307"/>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smtClean="0">
                <a:solidFill>
                  <a:srgbClr val="EF4718"/>
                </a:solidFill>
                <a:latin typeface="Arial" pitchFamily="34" charset="0"/>
                <a:cs typeface="Arial" pitchFamily="34" charset="0"/>
              </a:rPr>
              <a:t>NBN Co Implementation </a:t>
            </a:r>
            <a:r>
              <a:rPr lang="en-ZA" sz="2400" dirty="0">
                <a:solidFill>
                  <a:srgbClr val="EF4718"/>
                </a:solidFill>
                <a:latin typeface="Arial" pitchFamily="34" charset="0"/>
                <a:cs typeface="Arial" pitchFamily="34" charset="0"/>
              </a:rPr>
              <a:t>R</a:t>
            </a:r>
            <a:r>
              <a:rPr lang="en-ZA" sz="2400" dirty="0" smtClean="0">
                <a:solidFill>
                  <a:srgbClr val="EF4718"/>
                </a:solidFill>
                <a:latin typeface="Arial" pitchFamily="34" charset="0"/>
                <a:cs typeface="Arial" pitchFamily="34" charset="0"/>
              </a:rPr>
              <a:t>oadmap</a:t>
            </a: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11</a:t>
            </a:fld>
            <a:endParaRPr lang="en-US"/>
          </a:p>
        </p:txBody>
      </p:sp>
    </p:spTree>
    <p:extLst>
      <p:ext uri="{BB962C8B-B14F-4D97-AF65-F5344CB8AC3E}">
        <p14:creationId xmlns:p14="http://schemas.microsoft.com/office/powerpoint/2010/main" val="394839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0" name="Title 1"/>
          <p:cNvSpPr>
            <a:spLocks noGrp="1"/>
          </p:cNvSpPr>
          <p:nvPr>
            <p:ph type="title"/>
          </p:nvPr>
        </p:nvSpPr>
        <p:spPr>
          <a:xfrm>
            <a:off x="0" y="1196752"/>
            <a:ext cx="5024583" cy="802012"/>
          </a:xfrm>
        </p:spPr>
        <p:txBody>
          <a:bodyPr/>
          <a:lstStyle/>
          <a:p>
            <a:r>
              <a:rPr lang="en-ZA" sz="2000" dirty="0" smtClean="0">
                <a:solidFill>
                  <a:srgbClr val="EF4718"/>
                </a:solidFill>
                <a:latin typeface="Arial" pitchFamily="34" charset="0"/>
                <a:cs typeface="Arial" pitchFamily="34" charset="0"/>
              </a:rPr>
              <a:t/>
            </a:r>
            <a:br>
              <a:rPr lang="en-ZA" sz="2000" dirty="0" smtClean="0">
                <a:solidFill>
                  <a:srgbClr val="EF4718"/>
                </a:solidFill>
                <a:latin typeface="Arial" pitchFamily="34" charset="0"/>
                <a:cs typeface="Arial" pitchFamily="34" charset="0"/>
              </a:rPr>
            </a:br>
            <a:r>
              <a:rPr lang="en-ZA" sz="2000" dirty="0" smtClean="0">
                <a:solidFill>
                  <a:srgbClr val="EF4718"/>
                </a:solidFill>
                <a:latin typeface="Arial" pitchFamily="34" charset="0"/>
                <a:cs typeface="Arial" pitchFamily="34" charset="0"/>
              </a:rPr>
              <a:t>Phase 2: Access Agreements btw NBN Co and others</a:t>
            </a:r>
            <a:endParaRPr lang="en-ZA" dirty="0"/>
          </a:p>
        </p:txBody>
      </p:sp>
      <p:sp>
        <p:nvSpPr>
          <p:cNvPr id="11" name="Text Placeholder 2"/>
          <p:cNvSpPr>
            <a:spLocks noGrp="1"/>
          </p:cNvSpPr>
          <p:nvPr>
            <p:ph type="body" sz="half" idx="1"/>
          </p:nvPr>
        </p:nvSpPr>
        <p:spPr>
          <a:xfrm>
            <a:off x="179512" y="2420888"/>
            <a:ext cx="4684246" cy="3888432"/>
          </a:xfrm>
        </p:spPr>
        <p:txBody>
          <a:bodyPr/>
          <a:lstStyle/>
          <a:p>
            <a:pPr marL="342900" lvl="1" algn="just">
              <a:buFont typeface="Wingdings" panose="05000000000000000000" pitchFamily="2" charset="2"/>
              <a:buChar char="q"/>
              <a:tabLst>
                <a:tab pos="361950" algn="l"/>
              </a:tabLst>
              <a:defRPr/>
            </a:pPr>
            <a:r>
              <a:rPr lang="en-US" sz="1800" dirty="0" smtClean="0">
                <a:solidFill>
                  <a:schemeClr val="tx1"/>
                </a:solidFill>
                <a:latin typeface="Arial" panose="020B0604020202020204" pitchFamily="34" charset="0"/>
                <a:cs typeface="Arial" panose="020B0604020202020204" pitchFamily="34" charset="0"/>
              </a:rPr>
              <a:t>Phase 2(a) – Access agreement between NBN Co and Non-ICT SOEs (Eskom, Transnet, PRASA &amp; SANRAL) </a:t>
            </a:r>
            <a:endParaRPr lang="en-US" sz="1800" dirty="0">
              <a:solidFill>
                <a:schemeClr val="tx1"/>
              </a:solidFill>
              <a:latin typeface="Arial" panose="020B0604020202020204" pitchFamily="34" charset="0"/>
              <a:cs typeface="Arial" panose="020B0604020202020204" pitchFamily="34" charset="0"/>
            </a:endParaRPr>
          </a:p>
          <a:p>
            <a:pPr marL="57150" lvl="1" indent="0" algn="just">
              <a:buNone/>
              <a:tabLst>
                <a:tab pos="361950" algn="l"/>
              </a:tabLst>
              <a:defRPr/>
            </a:pPr>
            <a:endParaRPr lang="en-US" sz="1800" dirty="0" smtClean="0">
              <a:solidFill>
                <a:schemeClr val="tx1"/>
              </a:solidFill>
              <a:latin typeface="Arial" panose="020B0604020202020204" pitchFamily="34" charset="0"/>
              <a:cs typeface="Arial" panose="020B0604020202020204" pitchFamily="34" charset="0"/>
            </a:endParaRPr>
          </a:p>
          <a:p>
            <a:pPr marL="342900" lvl="1" algn="just">
              <a:buFont typeface="Wingdings" panose="05000000000000000000" pitchFamily="2" charset="2"/>
              <a:buChar char="q"/>
              <a:tabLst>
                <a:tab pos="361950" algn="l"/>
              </a:tabLst>
              <a:defRPr/>
            </a:pPr>
            <a:r>
              <a:rPr lang="en-US" sz="1800" dirty="0">
                <a:solidFill>
                  <a:schemeClr val="tx1"/>
                </a:solidFill>
                <a:latin typeface="Arial" panose="020B0604020202020204" pitchFamily="34" charset="0"/>
                <a:cs typeface="Arial" panose="020B0604020202020204" pitchFamily="34" charset="0"/>
              </a:rPr>
              <a:t>Phase </a:t>
            </a:r>
            <a:r>
              <a:rPr lang="en-US" sz="1800" dirty="0" smtClean="0">
                <a:solidFill>
                  <a:schemeClr val="tx1"/>
                </a:solidFill>
                <a:latin typeface="Arial" panose="020B0604020202020204" pitchFamily="34" charset="0"/>
                <a:cs typeface="Arial" panose="020B0604020202020204" pitchFamily="34" charset="0"/>
              </a:rPr>
              <a:t>2(b) </a:t>
            </a:r>
            <a:r>
              <a:rPr lang="en-US" sz="1800" dirty="0">
                <a:solidFill>
                  <a:schemeClr val="tx1"/>
                </a:solidFill>
                <a:latin typeface="Arial" panose="020B0604020202020204" pitchFamily="34" charset="0"/>
                <a:cs typeface="Arial" panose="020B0604020202020204" pitchFamily="34" charset="0"/>
              </a:rPr>
              <a:t>– Access agreement between NBN </a:t>
            </a:r>
            <a:r>
              <a:rPr lang="en-US" sz="1800" dirty="0" smtClean="0">
                <a:solidFill>
                  <a:schemeClr val="tx1"/>
                </a:solidFill>
                <a:latin typeface="Arial" panose="020B0604020202020204" pitchFamily="34" charset="0"/>
                <a:cs typeface="Arial" panose="020B0604020202020204" pitchFamily="34" charset="0"/>
              </a:rPr>
              <a:t>Co and Provincial, and Local Governments Broadband networks</a:t>
            </a:r>
          </a:p>
          <a:p>
            <a:pPr marL="57150" lvl="1" indent="0" algn="just">
              <a:buNone/>
              <a:tabLst>
                <a:tab pos="361950" algn="l"/>
              </a:tabLst>
              <a:defRPr/>
            </a:pPr>
            <a:endParaRPr lang="en-US" sz="1800" dirty="0">
              <a:solidFill>
                <a:schemeClr val="tx1"/>
              </a:solidFill>
              <a:latin typeface="Arial" panose="020B0604020202020204" pitchFamily="34" charset="0"/>
              <a:cs typeface="Arial" panose="020B0604020202020204" pitchFamily="34" charset="0"/>
            </a:endParaRPr>
          </a:p>
          <a:p>
            <a:pPr marL="342900" lvl="1" algn="just">
              <a:buFont typeface="Wingdings" panose="05000000000000000000" pitchFamily="2" charset="2"/>
              <a:buChar char="q"/>
              <a:tabLst>
                <a:tab pos="361950" algn="l"/>
              </a:tabLst>
              <a:defRPr/>
            </a:pPr>
            <a:r>
              <a:rPr lang="en-US" sz="1800" dirty="0">
                <a:solidFill>
                  <a:schemeClr val="tx1"/>
                </a:solidFill>
                <a:latin typeface="Arial" panose="020B0604020202020204" pitchFamily="34" charset="0"/>
                <a:cs typeface="Arial" panose="020B0604020202020204" pitchFamily="34" charset="0"/>
              </a:rPr>
              <a:t>Phase </a:t>
            </a:r>
            <a:r>
              <a:rPr lang="en-US" sz="1800" dirty="0" smtClean="0">
                <a:solidFill>
                  <a:schemeClr val="tx1"/>
                </a:solidFill>
                <a:latin typeface="Arial" panose="020B0604020202020204" pitchFamily="34" charset="0"/>
                <a:cs typeface="Arial" panose="020B0604020202020204" pitchFamily="34" charset="0"/>
              </a:rPr>
              <a:t>2(c) </a:t>
            </a:r>
            <a:r>
              <a:rPr lang="en-US" sz="1800" dirty="0">
                <a:solidFill>
                  <a:schemeClr val="tx1"/>
                </a:solidFill>
                <a:latin typeface="Arial" panose="020B0604020202020204" pitchFamily="34" charset="0"/>
                <a:cs typeface="Arial" panose="020B0604020202020204" pitchFamily="34" charset="0"/>
              </a:rPr>
              <a:t>– Access agreement between NBN Co and </a:t>
            </a:r>
            <a:r>
              <a:rPr lang="en-US" sz="1800" dirty="0" smtClean="0">
                <a:solidFill>
                  <a:schemeClr val="tx1"/>
                </a:solidFill>
                <a:latin typeface="Arial" panose="020B0604020202020204" pitchFamily="34" charset="0"/>
                <a:cs typeface="Arial" panose="020B0604020202020204" pitchFamily="34" charset="0"/>
              </a:rPr>
              <a:t>Private Sector</a:t>
            </a:r>
          </a:p>
          <a:p>
            <a:pPr marL="514350" lvl="2" indent="0" algn="just">
              <a:buNone/>
              <a:tabLst>
                <a:tab pos="361950" algn="l"/>
              </a:tabLst>
              <a:defRPr/>
            </a:pPr>
            <a:endParaRPr lang="en-US" sz="1800" dirty="0">
              <a:solidFill>
                <a:schemeClr val="tx1"/>
              </a:solidFill>
              <a:latin typeface="Arial" panose="020B0604020202020204" pitchFamily="34" charset="0"/>
              <a:cs typeface="Arial" panose="020B0604020202020204" pitchFamily="34" charset="0"/>
            </a:endParaRPr>
          </a:p>
          <a:p>
            <a:pPr marL="57150" lvl="1" indent="0" algn="just">
              <a:buNone/>
              <a:tabLst>
                <a:tab pos="361950" algn="l"/>
              </a:tabLst>
              <a:defRPr/>
            </a:pPr>
            <a:endParaRPr lang="en-US" sz="1800" dirty="0" smtClean="0">
              <a:solidFill>
                <a:schemeClr val="tx1"/>
              </a:solidFill>
            </a:endParaRPr>
          </a:p>
          <a:p>
            <a:pPr marL="285750" lvl="1" algn="just">
              <a:buFont typeface="Wingdings" panose="05000000000000000000" pitchFamily="2" charset="2"/>
              <a:buChar char="q"/>
              <a:tabLst>
                <a:tab pos="361950" algn="l"/>
              </a:tabLst>
              <a:defRPr/>
            </a:pPr>
            <a:endParaRPr lang="en-ZA" sz="1800" dirty="0">
              <a:solidFill>
                <a:schemeClr val="tx1"/>
              </a:solidFill>
            </a:endParaRPr>
          </a:p>
          <a:p>
            <a:pPr marL="0" lvl="1" indent="0" algn="just">
              <a:buNone/>
              <a:tabLst>
                <a:tab pos="361950" algn="l"/>
              </a:tabLst>
              <a:defRPr/>
            </a:pPr>
            <a:endParaRPr lang="en-ZA" sz="1800" dirty="0" smtClean="0"/>
          </a:p>
          <a:p>
            <a:pPr marL="0" lvl="1" indent="0" algn="just">
              <a:buNone/>
              <a:tabLst>
                <a:tab pos="361950" algn="l"/>
              </a:tabLst>
              <a:defRPr/>
            </a:pPr>
            <a:endParaRPr lang="en-ZA" sz="1800" dirty="0"/>
          </a:p>
          <a:p>
            <a:pPr marL="0" lvl="1" indent="0" algn="just">
              <a:buNone/>
              <a:tabLst>
                <a:tab pos="361950" algn="l"/>
              </a:tabLst>
              <a:defRPr/>
            </a:pPr>
            <a:endParaRPr lang="en-ZA" sz="1800" dirty="0"/>
          </a:p>
          <a:p>
            <a:pPr marL="342900" lvl="1" indent="-342900" algn="just">
              <a:buFont typeface="Wingdings" panose="05000000000000000000" pitchFamily="2" charset="2"/>
              <a:buChar char="q"/>
              <a:tabLst>
                <a:tab pos="361950" algn="l"/>
              </a:tabLst>
              <a:defRPr/>
            </a:pPr>
            <a:endParaRPr lang="en-US" sz="1800" dirty="0" smtClean="0">
              <a:solidFill>
                <a:schemeClr val="tx1"/>
              </a:solidFill>
            </a:endParaRPr>
          </a:p>
        </p:txBody>
      </p:sp>
      <p:sp>
        <p:nvSpPr>
          <p:cNvPr id="15" name="Rectangle 14"/>
          <p:cNvSpPr/>
          <p:nvPr/>
        </p:nvSpPr>
        <p:spPr>
          <a:xfrm>
            <a:off x="5361858" y="6034583"/>
            <a:ext cx="3071418" cy="523220"/>
          </a:xfrm>
          <a:prstGeom prst="rect">
            <a:avLst/>
          </a:prstGeom>
        </p:spPr>
        <p:txBody>
          <a:bodyPr wrap="none">
            <a:spAutoFit/>
          </a:bodyPr>
          <a:lstStyle/>
          <a:p>
            <a:r>
              <a:rPr lang="en-US" sz="1400" b="0" dirty="0" smtClean="0">
                <a:latin typeface="Arial" panose="020B0604020202020204" pitchFamily="34" charset="0"/>
                <a:ea typeface="Times New Roman" panose="02020603050405020304" pitchFamily="18" charset="0"/>
                <a:cs typeface="Times New Roman" panose="02020603050405020304" pitchFamily="18" charset="0"/>
              </a:rPr>
              <a:t> Agreements between NBN Co and </a:t>
            </a:r>
          </a:p>
          <a:p>
            <a:r>
              <a:rPr lang="en-US" sz="1400" b="0" dirty="0" smtClean="0">
                <a:latin typeface="Arial" panose="020B0604020202020204" pitchFamily="34" charset="0"/>
                <a:ea typeface="Times New Roman" panose="02020603050405020304" pitchFamily="18" charset="0"/>
                <a:cs typeface="Times New Roman" panose="02020603050405020304" pitchFamily="18" charset="0"/>
              </a:rPr>
              <a:t>other companies</a:t>
            </a:r>
            <a:endParaRPr lang="en-ZA" sz="1400" b="0" dirty="0"/>
          </a:p>
        </p:txBody>
      </p:sp>
      <p:sp>
        <p:nvSpPr>
          <p:cNvPr id="13" name="Text Box 2"/>
          <p:cNvSpPr txBox="1">
            <a:spLocks noChangeArrowheads="1"/>
          </p:cNvSpPr>
          <p:nvPr/>
        </p:nvSpPr>
        <p:spPr bwMode="auto">
          <a:xfrm>
            <a:off x="2951312" y="332656"/>
            <a:ext cx="5149080" cy="462307"/>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smtClean="0">
                <a:solidFill>
                  <a:srgbClr val="EF4718"/>
                </a:solidFill>
                <a:latin typeface="Arial" pitchFamily="34" charset="0"/>
                <a:cs typeface="Arial" pitchFamily="34" charset="0"/>
              </a:rPr>
              <a:t>NBN Co Implementation </a:t>
            </a:r>
            <a:r>
              <a:rPr lang="en-ZA" sz="2400" dirty="0">
                <a:solidFill>
                  <a:srgbClr val="EF4718"/>
                </a:solidFill>
                <a:latin typeface="Arial" pitchFamily="34" charset="0"/>
                <a:cs typeface="Arial" pitchFamily="34" charset="0"/>
              </a:rPr>
              <a:t>R</a:t>
            </a:r>
            <a:r>
              <a:rPr lang="en-ZA" sz="2400" dirty="0" smtClean="0">
                <a:solidFill>
                  <a:srgbClr val="EF4718"/>
                </a:solidFill>
                <a:latin typeface="Arial" pitchFamily="34" charset="0"/>
                <a:cs typeface="Arial" pitchFamily="34" charset="0"/>
              </a:rPr>
              <a:t>oadmap</a:t>
            </a:r>
          </a:p>
        </p:txBody>
      </p:sp>
      <p:pic>
        <p:nvPicPr>
          <p:cNvPr id="12" name="Online Image Placeholder 11"/>
          <p:cNvPicPr>
            <a:picLocks noGrp="1" noChangeAspect="1"/>
          </p:cNvPicPr>
          <p:nvPr>
            <p:ph type="clipArt" sz="half" idx="2"/>
          </p:nvPr>
        </p:nvPicPr>
        <p:blipFill>
          <a:blip r:embed="rId5"/>
          <a:stretch>
            <a:fillRect/>
          </a:stretch>
        </p:blipFill>
        <p:spPr>
          <a:xfrm>
            <a:off x="5024583" y="2420888"/>
            <a:ext cx="4038600" cy="3384376"/>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12</a:t>
            </a:fld>
            <a:endParaRPr lang="en-US"/>
          </a:p>
        </p:txBody>
      </p:sp>
    </p:spTree>
    <p:extLst>
      <p:ext uri="{BB962C8B-B14F-4D97-AF65-F5344CB8AC3E}">
        <p14:creationId xmlns:p14="http://schemas.microsoft.com/office/powerpoint/2010/main" val="2590267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5"/>
          <p:cNvSpPr>
            <a:spLocks noGrp="1"/>
          </p:cNvSpPr>
          <p:nvPr>
            <p:ph type="ftr" sz="quarter" idx="11"/>
          </p:nvPr>
        </p:nvSpPr>
        <p:spPr>
          <a:xfrm>
            <a:off x="0" y="6572250"/>
            <a:ext cx="9144000" cy="285750"/>
          </a:xfr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ts val="600"/>
              </a:spcBef>
            </a:pPr>
            <a:r>
              <a:rPr lang="en-ZA" altLang="en-US" sz="1200" b="0" smtClean="0">
                <a:solidFill>
                  <a:schemeClr val="bg1"/>
                </a:solidFill>
              </a:rPr>
              <a:t>Building a better life for all through an enabling and sustainable world class information and communication technologies environment.</a:t>
            </a:r>
            <a:endParaRPr lang="en-US" altLang="en-US" sz="1200" b="0" dirty="0" smtClean="0">
              <a:solidFill>
                <a:schemeClr val="bg1"/>
              </a:solidFill>
            </a:endParaRPr>
          </a:p>
        </p:txBody>
      </p:sp>
      <p:cxnSp>
        <p:nvCxnSpPr>
          <p:cNvPr id="7" name="Straight Connector 6"/>
          <p:cNvCxnSpPr>
            <a:cxnSpLocks noChangeShapeType="1"/>
          </p:cNvCxnSpPr>
          <p:nvPr/>
        </p:nvCxnSpPr>
        <p:spPr bwMode="auto">
          <a:xfrm>
            <a:off x="0" y="1143000"/>
            <a:ext cx="9144000" cy="1588"/>
          </a:xfrm>
          <a:prstGeom prst="line">
            <a:avLst/>
          </a:prstGeom>
          <a:noFill/>
          <a:ln w="38100">
            <a:solidFill>
              <a:srgbClr val="EF4718"/>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53252" name="Picture 7" descr="approved-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2771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2843808" y="312850"/>
            <a:ext cx="6295387"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ea typeface="MS PGothic" panose="020B0600070205080204" pitchFamily="34" charset="-128"/>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ea typeface="MS PGothic" panose="020B0600070205080204" pitchFamily="34" charset="-128"/>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ea typeface="MS PGothic" panose="020B0600070205080204" pitchFamily="34" charset="-128"/>
              </a:defRPr>
            </a:lvl3pPr>
            <a:lvl4pPr marL="1600200" indent="-228600">
              <a:spcBef>
                <a:spcPct val="20000"/>
              </a:spcBef>
              <a:buChar char="–"/>
              <a:defRPr sz="2000">
                <a:solidFill>
                  <a:srgbClr val="006600"/>
                </a:solidFill>
                <a:latin typeface="Bookman Old Style" panose="02050604050505020204" pitchFamily="18"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rgbClr val="000000"/>
              </a:buClr>
              <a:buFontTx/>
              <a:buNone/>
            </a:pPr>
            <a:r>
              <a:rPr lang="en-ZA" altLang="en-US" sz="2800" dirty="0" smtClean="0">
                <a:solidFill>
                  <a:srgbClr val="FF0000"/>
                </a:solidFill>
                <a:latin typeface="Arial" panose="020B0604020202020204" pitchFamily="34" charset="0"/>
              </a:rPr>
              <a:t>SA Connect</a:t>
            </a:r>
            <a:endParaRPr lang="en-US" altLang="en-US" sz="2800" dirty="0" smtClean="0">
              <a:solidFill>
                <a:srgbClr val="FF0000"/>
              </a:solidFill>
              <a:latin typeface="Arial" panose="020B0604020202020204" pitchFamily="34" charset="0"/>
            </a:endParaRPr>
          </a:p>
        </p:txBody>
      </p:sp>
      <p:sp>
        <p:nvSpPr>
          <p:cNvPr id="8" name="Text Box 3"/>
          <p:cNvSpPr txBox="1">
            <a:spLocks noChangeArrowheads="1"/>
          </p:cNvSpPr>
          <p:nvPr/>
        </p:nvSpPr>
        <p:spPr bwMode="auto">
          <a:xfrm>
            <a:off x="395288" y="2132607"/>
            <a:ext cx="8539162" cy="1293812"/>
          </a:xfrm>
          <a:prstGeom prst="rect">
            <a:avLst/>
          </a:prstGeom>
          <a:noFill/>
          <a:ln w="9525">
            <a:noFill/>
            <a:miter lim="800000"/>
            <a:headEnd/>
            <a:tailEnd/>
          </a:ln>
        </p:spPr>
        <p:txBody>
          <a:bodyPr lIns="92075" tIns="46038" rIns="92075" bIns="46038">
            <a:spAutoFit/>
          </a:bodyPr>
          <a:lstStyle/>
          <a:p>
            <a:pPr marL="361950" indent="-361950">
              <a:spcBef>
                <a:spcPct val="20000"/>
              </a:spcBef>
              <a:buFont typeface="Arial" pitchFamily="34" charset="0"/>
              <a:buChar char="•"/>
              <a:tabLst>
                <a:tab pos="361950" algn="l"/>
              </a:tabLst>
              <a:defRPr/>
            </a:pPr>
            <a:endParaRPr lang="en-US" sz="2400" b="0" dirty="0">
              <a:solidFill>
                <a:srgbClr val="000000"/>
              </a:solidFill>
              <a:latin typeface="Arial" panose="020B0604020202020204" pitchFamily="34" charset="0"/>
              <a:ea typeface="MS PGothic" panose="020B0600070205080204" pitchFamily="34" charset="-128"/>
            </a:endParaRPr>
          </a:p>
          <a:p>
            <a:pPr marL="1076325" lvl="2" indent="-361950">
              <a:spcBef>
                <a:spcPct val="20000"/>
              </a:spcBef>
              <a:buFont typeface="Arial" pitchFamily="34" charset="0"/>
              <a:buChar char="•"/>
              <a:tabLst>
                <a:tab pos="1076325" algn="l"/>
              </a:tabLst>
              <a:defRPr/>
            </a:pPr>
            <a:endParaRPr lang="en-US" sz="2000" b="0" dirty="0">
              <a:solidFill>
                <a:srgbClr val="000000"/>
              </a:solidFill>
              <a:latin typeface="Arial" panose="020B0604020202020204" pitchFamily="34" charset="0"/>
              <a:ea typeface="MS PGothic" panose="020B0600070205080204" pitchFamily="34" charset="-128"/>
            </a:endParaRPr>
          </a:p>
          <a:p>
            <a:pPr marL="577850" indent="-476250">
              <a:spcBef>
                <a:spcPct val="50000"/>
              </a:spcBef>
              <a:buClr>
                <a:srgbClr val="000000"/>
              </a:buClr>
              <a:buSzPct val="80000"/>
              <a:buFont typeface="Wingdings" pitchFamily="2" charset="2"/>
              <a:buNone/>
              <a:defRPr/>
            </a:pPr>
            <a:endParaRPr lang="en-GB" sz="2000" b="0" dirty="0">
              <a:solidFill>
                <a:srgbClr val="000000"/>
              </a:solidFill>
              <a:latin typeface="Bookman Old Style" pitchFamily="18" charset="0"/>
              <a:ea typeface="MS PGothic" panose="020B0600070205080204" pitchFamily="34" charset="-128"/>
            </a:endParaRPr>
          </a:p>
        </p:txBody>
      </p:sp>
      <p:grpSp>
        <p:nvGrpSpPr>
          <p:cNvPr id="9" name="Group 8"/>
          <p:cNvGrpSpPr/>
          <p:nvPr/>
        </p:nvGrpSpPr>
        <p:grpSpPr>
          <a:xfrm>
            <a:off x="2673362" y="2407190"/>
            <a:ext cx="3735500" cy="3295704"/>
            <a:chOff x="2541850" y="1827825"/>
            <a:chExt cx="3907898" cy="3845978"/>
          </a:xfrm>
        </p:grpSpPr>
        <p:sp>
          <p:nvSpPr>
            <p:cNvPr id="11" name="Block Arc 10"/>
            <p:cNvSpPr/>
            <p:nvPr/>
          </p:nvSpPr>
          <p:spPr>
            <a:xfrm>
              <a:off x="2822725" y="2327654"/>
              <a:ext cx="3346149" cy="3346149"/>
            </a:xfrm>
            <a:prstGeom prst="blockArc">
              <a:avLst>
                <a:gd name="adj1" fmla="val 9000000"/>
                <a:gd name="adj2" fmla="val 16200000"/>
                <a:gd name="adj3" fmla="val 4636"/>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2" name="Block Arc 11"/>
            <p:cNvSpPr/>
            <p:nvPr/>
          </p:nvSpPr>
          <p:spPr>
            <a:xfrm>
              <a:off x="2822725" y="2327654"/>
              <a:ext cx="3346149" cy="3346149"/>
            </a:xfrm>
            <a:prstGeom prst="blockArc">
              <a:avLst>
                <a:gd name="adj1" fmla="val 1800000"/>
                <a:gd name="adj2" fmla="val 9000000"/>
                <a:gd name="adj3" fmla="val 4636"/>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Block Arc 12"/>
            <p:cNvSpPr/>
            <p:nvPr/>
          </p:nvSpPr>
          <p:spPr>
            <a:xfrm>
              <a:off x="2822725" y="2327654"/>
              <a:ext cx="3346149" cy="3346149"/>
            </a:xfrm>
            <a:prstGeom prst="blockArc">
              <a:avLst>
                <a:gd name="adj1" fmla="val 16200000"/>
                <a:gd name="adj2" fmla="val 1800000"/>
                <a:gd name="adj3" fmla="val 4636"/>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4" name="Freeform 13"/>
            <p:cNvSpPr/>
            <p:nvPr/>
          </p:nvSpPr>
          <p:spPr>
            <a:xfrm>
              <a:off x="3473475" y="3104823"/>
              <a:ext cx="2109274" cy="1538882"/>
            </a:xfrm>
            <a:custGeom>
              <a:avLst/>
              <a:gdLst>
                <a:gd name="connsiteX0" fmla="*/ 0 w 1538882"/>
                <a:gd name="connsiteY0" fmla="*/ 769441 h 1538882"/>
                <a:gd name="connsiteX1" fmla="*/ 769441 w 1538882"/>
                <a:gd name="connsiteY1" fmla="*/ 0 h 1538882"/>
                <a:gd name="connsiteX2" fmla="*/ 1538882 w 1538882"/>
                <a:gd name="connsiteY2" fmla="*/ 769441 h 1538882"/>
                <a:gd name="connsiteX3" fmla="*/ 769441 w 1538882"/>
                <a:gd name="connsiteY3" fmla="*/ 1538882 h 1538882"/>
                <a:gd name="connsiteX4" fmla="*/ 0 w 1538882"/>
                <a:gd name="connsiteY4" fmla="*/ 769441 h 153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882" h="1538882">
                  <a:moveTo>
                    <a:pt x="0" y="769441"/>
                  </a:moveTo>
                  <a:cubicBezTo>
                    <a:pt x="0" y="344490"/>
                    <a:pt x="344490" y="0"/>
                    <a:pt x="769441" y="0"/>
                  </a:cubicBezTo>
                  <a:cubicBezTo>
                    <a:pt x="1194392" y="0"/>
                    <a:pt x="1538882" y="344490"/>
                    <a:pt x="1538882" y="769441"/>
                  </a:cubicBezTo>
                  <a:cubicBezTo>
                    <a:pt x="1538882" y="1194392"/>
                    <a:pt x="1194392" y="1538882"/>
                    <a:pt x="769441" y="1538882"/>
                  </a:cubicBezTo>
                  <a:cubicBezTo>
                    <a:pt x="344490" y="1538882"/>
                    <a:pt x="0" y="1194392"/>
                    <a:pt x="0" y="769441"/>
                  </a:cubicBezTo>
                  <a:close/>
                </a:path>
              </a:pathLst>
            </a:cu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50764" tIns="250764" rIns="250764" bIns="250764"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ea typeface=""/>
                  <a:cs typeface=""/>
                </a:rPr>
                <a:t>Infrastructure</a:t>
              </a:r>
              <a:endParaRPr kumimoji="0" lang="en-GB" sz="1800" b="0" i="0" u="none" strike="noStrike" kern="0" cap="none" spc="0" normalizeH="0" baseline="0" noProof="0" dirty="0" smtClean="0">
                <a:ln>
                  <a:noFill/>
                </a:ln>
                <a:solidFill>
                  <a:prstClr val="white"/>
                </a:solidFill>
                <a:effectLst/>
                <a:uLnTx/>
                <a:uFillTx/>
                <a:latin typeface="Calibri"/>
                <a:ea typeface=""/>
                <a:cs typeface=""/>
              </a:endParaRPr>
            </a:p>
          </p:txBody>
        </p:sp>
        <p:sp>
          <p:nvSpPr>
            <p:cNvPr id="15" name="Freeform 14"/>
            <p:cNvSpPr/>
            <p:nvPr/>
          </p:nvSpPr>
          <p:spPr>
            <a:xfrm>
              <a:off x="3957191" y="1827825"/>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rgbClr val="5FAFA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2995" tIns="172995" rIns="172995" bIns="172995"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ZA" sz="1000" b="0" i="0" u="none" strike="noStrike" kern="0" cap="none" spc="0" normalizeH="0" baseline="0" noProof="0" dirty="0" smtClean="0">
                  <a:ln>
                    <a:noFill/>
                  </a:ln>
                  <a:solidFill>
                    <a:prstClr val="black"/>
                  </a:solidFill>
                  <a:effectLst/>
                  <a:uLnTx/>
                  <a:uFillTx/>
                  <a:latin typeface="Calibri"/>
                  <a:ea typeface=""/>
                  <a:cs typeface=""/>
                </a:rPr>
                <a:t>Government</a:t>
              </a:r>
              <a:endParaRPr kumimoji="0" lang="en-GB" sz="1000" b="0" i="0" u="none" strike="noStrike" kern="0" cap="none" spc="0" normalizeH="0" baseline="0" noProof="0" dirty="0" smtClean="0">
                <a:ln>
                  <a:noFill/>
                </a:ln>
                <a:solidFill>
                  <a:prstClr val="black"/>
                </a:solidFill>
                <a:effectLst/>
                <a:uLnTx/>
                <a:uFillTx/>
                <a:latin typeface="Calibri"/>
                <a:ea typeface=""/>
                <a:cs typeface=""/>
              </a:endParaRPr>
            </a:p>
          </p:txBody>
        </p:sp>
        <p:sp>
          <p:nvSpPr>
            <p:cNvPr id="16" name="Freeform 15"/>
            <p:cNvSpPr/>
            <p:nvPr/>
          </p:nvSpPr>
          <p:spPr>
            <a:xfrm>
              <a:off x="5372531" y="4279267"/>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rgbClr val="8064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8075" tIns="178075" rIns="178075" bIns="178075"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400" b="0" i="0" u="none" strike="noStrike" kern="0" cap="none" spc="0" normalizeH="0" baseline="0" noProof="0" dirty="0" smtClean="0">
                  <a:ln>
                    <a:noFill/>
                  </a:ln>
                  <a:solidFill>
                    <a:prstClr val="white"/>
                  </a:solidFill>
                  <a:effectLst/>
                  <a:uLnTx/>
                  <a:uFillTx/>
                  <a:latin typeface="Calibri"/>
                  <a:ea typeface=""/>
                  <a:cs typeface=""/>
                </a:rPr>
                <a:t>Business</a:t>
              </a:r>
              <a:endParaRPr kumimoji="0" lang="en-GB" sz="1400" b="0" i="0" u="none" strike="noStrike" kern="0" cap="none" spc="0" normalizeH="0" baseline="0" noProof="0" dirty="0" smtClean="0">
                <a:ln>
                  <a:noFill/>
                </a:ln>
                <a:solidFill>
                  <a:prstClr val="white"/>
                </a:solidFill>
                <a:effectLst/>
                <a:uLnTx/>
                <a:uFillTx/>
                <a:latin typeface="Calibri"/>
                <a:ea typeface=""/>
                <a:cs typeface=""/>
              </a:endParaRPr>
            </a:p>
          </p:txBody>
        </p:sp>
        <p:sp>
          <p:nvSpPr>
            <p:cNvPr id="17" name="Freeform 16"/>
            <p:cNvSpPr/>
            <p:nvPr/>
          </p:nvSpPr>
          <p:spPr>
            <a:xfrm>
              <a:off x="2541850" y="4279267"/>
              <a:ext cx="1077217" cy="1077217"/>
            </a:xfrm>
            <a:custGeom>
              <a:avLst/>
              <a:gdLst>
                <a:gd name="connsiteX0" fmla="*/ 0 w 1077217"/>
                <a:gd name="connsiteY0" fmla="*/ 538609 h 1077217"/>
                <a:gd name="connsiteX1" fmla="*/ 538609 w 1077217"/>
                <a:gd name="connsiteY1" fmla="*/ 0 h 1077217"/>
                <a:gd name="connsiteX2" fmla="*/ 1077218 w 1077217"/>
                <a:gd name="connsiteY2" fmla="*/ 538609 h 1077217"/>
                <a:gd name="connsiteX3" fmla="*/ 538609 w 1077217"/>
                <a:gd name="connsiteY3" fmla="*/ 1077218 h 1077217"/>
                <a:gd name="connsiteX4" fmla="*/ 0 w 1077217"/>
                <a:gd name="connsiteY4" fmla="*/ 538609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17" h="1077217">
                  <a:moveTo>
                    <a:pt x="0" y="538609"/>
                  </a:moveTo>
                  <a:cubicBezTo>
                    <a:pt x="0" y="241143"/>
                    <a:pt x="241143" y="0"/>
                    <a:pt x="538609" y="0"/>
                  </a:cubicBezTo>
                  <a:cubicBezTo>
                    <a:pt x="836075" y="0"/>
                    <a:pt x="1077218" y="241143"/>
                    <a:pt x="1077218" y="538609"/>
                  </a:cubicBezTo>
                  <a:cubicBezTo>
                    <a:pt x="1077218" y="836075"/>
                    <a:pt x="836075" y="1077218"/>
                    <a:pt x="538609" y="1077218"/>
                  </a:cubicBezTo>
                  <a:cubicBezTo>
                    <a:pt x="241143" y="1077218"/>
                    <a:pt x="0" y="836075"/>
                    <a:pt x="0" y="538609"/>
                  </a:cubicBezTo>
                  <a:close/>
                </a:path>
              </a:pathLst>
            </a:custGeom>
            <a:solidFill>
              <a:srgbClr val="EEECE1">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8075" tIns="178075" rIns="178075" bIns="178075"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
                  <a:cs typeface=""/>
                </a:rPr>
                <a:t>Individual</a:t>
              </a:r>
              <a:endParaRPr kumimoji="0" lang="en-GB" sz="1200" b="0" i="0" u="none" strike="noStrike" kern="0" cap="none" spc="0" normalizeH="0" baseline="0" noProof="0" dirty="0" smtClean="0">
                <a:ln>
                  <a:noFill/>
                </a:ln>
                <a:solidFill>
                  <a:prstClr val="black"/>
                </a:solidFill>
                <a:effectLst/>
                <a:uLnTx/>
                <a:uFillTx/>
                <a:latin typeface="Calibri"/>
                <a:ea typeface=""/>
                <a:cs typeface=""/>
              </a:endParaRPr>
            </a:p>
          </p:txBody>
        </p:sp>
      </p:grpSp>
      <p:sp>
        <p:nvSpPr>
          <p:cNvPr id="18" name="Rectangle 17"/>
          <p:cNvSpPr/>
          <p:nvPr/>
        </p:nvSpPr>
        <p:spPr>
          <a:xfrm>
            <a:off x="1475656" y="1447134"/>
            <a:ext cx="5472608" cy="830208"/>
          </a:xfrm>
          <a:prstGeom prst="rect">
            <a:avLst/>
          </a:prstGeom>
          <a:solidFill>
            <a:srgbClr val="5FAFA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2995" tIns="172995" rIns="172995" bIns="172995"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
                <a:cs typeface=""/>
              </a:rPr>
              <a:t>Enabled by Government through aggregated procurement of services. (Phase 1 and 2 will ensure 100% connectivity to Government facilities.)</a:t>
            </a:r>
          </a:p>
          <a:p>
            <a:pPr algn="ctr" defTabSz="533400" eaLnBrk="1" fontAlgn="auto" hangingPunct="1">
              <a:lnSpc>
                <a:spcPct val="90000"/>
              </a:lnSpc>
              <a:spcBef>
                <a:spcPts val="0"/>
              </a:spcBef>
              <a:spcAft>
                <a:spcPct val="35000"/>
              </a:spcAft>
              <a:defRPr/>
            </a:pPr>
            <a:r>
              <a:rPr lang="en-ZA" altLang="x-none" sz="1200" b="0" dirty="0">
                <a:latin typeface="Calibri" charset="0"/>
                <a:ea typeface="ＭＳ Ｐゴシック" charset="-128"/>
              </a:rPr>
              <a:t>To build an enabling ICT infrastructure for </a:t>
            </a:r>
            <a:r>
              <a:rPr lang="en-ZA" altLang="x-none" sz="1200" b="0" dirty="0" smtClean="0">
                <a:latin typeface="Calibri" charset="0"/>
                <a:ea typeface="ＭＳ Ｐゴシック" charset="-128"/>
              </a:rPr>
              <a:t>the </a:t>
            </a:r>
            <a:r>
              <a:rPr lang="en-ZA" altLang="x-none" sz="1200" b="0" dirty="0">
                <a:latin typeface="Calibri" charset="0"/>
                <a:ea typeface="ＭＳ Ｐゴシック" charset="-128"/>
              </a:rPr>
              <a:t>connected </a:t>
            </a:r>
            <a:r>
              <a:rPr lang="en-ZA" altLang="x-none" sz="1200" b="0" dirty="0" smtClean="0">
                <a:latin typeface="Calibri" charset="0"/>
                <a:ea typeface="ＭＳ Ｐゴシック" charset="-128"/>
              </a:rPr>
              <a:t>government</a:t>
            </a:r>
            <a:r>
              <a:rPr kumimoji="0" lang="en-ZA" sz="1200" b="0" i="0" u="none" strike="noStrike" kern="0" cap="none" spc="0" normalizeH="0" baseline="0" noProof="0" dirty="0" smtClean="0">
                <a:ln>
                  <a:noFill/>
                </a:ln>
                <a:solidFill>
                  <a:prstClr val="black"/>
                </a:solidFill>
                <a:effectLst/>
                <a:uLnTx/>
                <a:uFillTx/>
                <a:latin typeface="Calibri"/>
                <a:ea typeface=""/>
                <a:cs typeface=""/>
              </a:rPr>
              <a:t> </a:t>
            </a:r>
            <a:endParaRPr kumimoji="0" lang="en-GB" sz="1200" b="0" i="0" u="none" strike="noStrike" kern="0" cap="none" spc="0" normalizeH="0" baseline="0" noProof="0" dirty="0" smtClean="0">
              <a:ln>
                <a:noFill/>
              </a:ln>
              <a:solidFill>
                <a:prstClr val="black"/>
              </a:solidFill>
              <a:effectLst/>
              <a:uLnTx/>
              <a:uFillTx/>
              <a:latin typeface="Calibri"/>
              <a:ea typeface=""/>
              <a:cs typeface=""/>
            </a:endParaRPr>
          </a:p>
        </p:txBody>
      </p:sp>
      <p:sp>
        <p:nvSpPr>
          <p:cNvPr id="19" name="Rectangle 18"/>
          <p:cNvSpPr/>
          <p:nvPr/>
        </p:nvSpPr>
        <p:spPr>
          <a:xfrm>
            <a:off x="6511420" y="3635110"/>
            <a:ext cx="2398592" cy="2067784"/>
          </a:xfrm>
          <a:prstGeom prst="rect">
            <a:avLst/>
          </a:prstGeom>
          <a:solidFill>
            <a:srgbClr val="8064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8075" tIns="178075" rIns="178075" bIns="178075"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
                <a:cs typeface=""/>
              </a:rPr>
              <a:t>Enabled by government through policy (spectrum </a:t>
            </a:r>
            <a:r>
              <a:rPr kumimoji="0" lang="mr-IN" sz="1200" b="0" i="0" u="none" strike="noStrike" kern="0" cap="none" spc="0" normalizeH="0" baseline="0" noProof="0" dirty="0" smtClean="0">
                <a:ln>
                  <a:noFill/>
                </a:ln>
                <a:solidFill>
                  <a:prstClr val="white"/>
                </a:solidFill>
                <a:effectLst/>
                <a:uLnTx/>
                <a:uFillTx/>
                <a:latin typeface="Calibri"/>
                <a:ea typeface=""/>
                <a:cs typeface=""/>
              </a:rPr>
              <a:t>–</a:t>
            </a:r>
            <a:r>
              <a:rPr kumimoji="0" lang="en-ZA" sz="1200" b="0" i="0" u="none" strike="noStrike" kern="0" cap="none" spc="0" normalizeH="0" baseline="0" noProof="0" dirty="0" smtClean="0">
                <a:ln>
                  <a:noFill/>
                </a:ln>
                <a:solidFill>
                  <a:prstClr val="white"/>
                </a:solidFill>
                <a:effectLst/>
                <a:uLnTx/>
                <a:uFillTx/>
                <a:latin typeface="Calibri"/>
                <a:ea typeface=""/>
                <a:cs typeface=""/>
              </a:rPr>
              <a:t> Coverage and capacity spectrum, Infrastructure</a:t>
            </a:r>
            <a:r>
              <a:rPr kumimoji="0" lang="en-ZA" sz="1200" b="0" i="0" u="none" strike="noStrike" kern="0" cap="none" spc="0" normalizeH="0" noProof="0" dirty="0" smtClean="0">
                <a:ln>
                  <a:noFill/>
                </a:ln>
                <a:solidFill>
                  <a:prstClr val="white"/>
                </a:solidFill>
                <a:effectLst/>
                <a:uLnTx/>
                <a:uFillTx/>
                <a:latin typeface="Calibri"/>
                <a:ea typeface=""/>
                <a:cs typeface=""/>
              </a:rPr>
              <a:t> non-duplication and sharing (open access) </a:t>
            </a:r>
            <a:r>
              <a:rPr kumimoji="0" lang="en-ZA" sz="1200" b="0" i="0" u="none" strike="noStrike" kern="0" cap="none" spc="0" normalizeH="0" baseline="0" noProof="0" dirty="0" smtClean="0">
                <a:ln>
                  <a:noFill/>
                </a:ln>
                <a:solidFill>
                  <a:prstClr val="white"/>
                </a:solidFill>
                <a:effectLst/>
                <a:uLnTx/>
                <a:uFillTx/>
                <a:latin typeface="Calibri"/>
                <a:ea typeface=""/>
                <a:cs typeface=""/>
              </a:rPr>
              <a:t> and Streamlined/Coordinated </a:t>
            </a:r>
            <a:r>
              <a:rPr lang="en-ZA" sz="1200" b="0" kern="0" dirty="0" smtClean="0">
                <a:solidFill>
                  <a:prstClr val="white"/>
                </a:solidFill>
                <a:latin typeface="Calibri"/>
                <a:ea typeface=""/>
                <a:cs typeface=""/>
              </a:rPr>
              <a:t>application and approval process for deployment </a:t>
            </a:r>
            <a:r>
              <a:rPr kumimoji="0" lang="en-ZA" sz="1200" b="0" i="0" u="none" strike="noStrike" kern="0" cap="none" spc="0" normalizeH="0" baseline="0" noProof="0" dirty="0" smtClean="0">
                <a:ln>
                  <a:noFill/>
                </a:ln>
                <a:solidFill>
                  <a:prstClr val="white"/>
                </a:solidFill>
                <a:effectLst/>
                <a:uLnTx/>
                <a:uFillTx/>
                <a:latin typeface="Calibri"/>
                <a:ea typeface=""/>
                <a:cs typeface=""/>
              </a:rPr>
              <a:t>rapid deployment). </a:t>
            </a:r>
            <a:endParaRPr kumimoji="0" lang="en-GB" sz="1200" b="0" i="0" u="none" strike="noStrike" kern="0" cap="none" spc="0" normalizeH="0" baseline="0" noProof="0" dirty="0" smtClean="0">
              <a:ln>
                <a:noFill/>
              </a:ln>
              <a:solidFill>
                <a:prstClr val="white"/>
              </a:solidFill>
              <a:effectLst/>
              <a:uLnTx/>
              <a:uFillTx/>
              <a:latin typeface="Calibri"/>
              <a:ea typeface=""/>
              <a:cs typeface=""/>
            </a:endParaRPr>
          </a:p>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white"/>
                </a:solidFill>
                <a:effectLst/>
                <a:uLnTx/>
                <a:uFillTx/>
                <a:latin typeface="Calibri"/>
                <a:ea typeface=""/>
                <a:cs typeface=""/>
              </a:rPr>
              <a:t>Mobile and fixed broadband initiatives by public and private sector. </a:t>
            </a:r>
            <a:endParaRPr kumimoji="0" lang="en-GB" sz="1200" b="0" i="0" u="none" strike="noStrike" kern="0" cap="none" spc="0" normalizeH="0" baseline="0" noProof="0" dirty="0" smtClean="0">
              <a:ln>
                <a:noFill/>
              </a:ln>
              <a:solidFill>
                <a:prstClr val="white"/>
              </a:solidFill>
              <a:effectLst/>
              <a:uLnTx/>
              <a:uFillTx/>
              <a:latin typeface="Calibri"/>
              <a:ea typeface=""/>
              <a:cs typeface=""/>
            </a:endParaRPr>
          </a:p>
        </p:txBody>
      </p:sp>
      <p:sp>
        <p:nvSpPr>
          <p:cNvPr id="20" name="Rectangle 19"/>
          <p:cNvSpPr/>
          <p:nvPr/>
        </p:nvSpPr>
        <p:spPr>
          <a:xfrm>
            <a:off x="201514" y="3656566"/>
            <a:ext cx="2398592" cy="2076690"/>
          </a:xfrm>
          <a:prstGeom prst="rect">
            <a:avLst/>
          </a:prstGeom>
          <a:solidFill>
            <a:srgbClr val="EEECE1">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78075" tIns="178075" rIns="178075" bIns="178075" numCol="1" spcCol="1270" anchor="ctr" anchorCtr="0">
            <a:noAutofit/>
          </a:bodyP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
                <a:cs typeface=""/>
              </a:rPr>
              <a:t>Enabled by government through policy (</a:t>
            </a:r>
            <a:r>
              <a:rPr lang="en-ZA" sz="1200" b="0" kern="0" dirty="0">
                <a:solidFill>
                  <a:prstClr val="black"/>
                </a:solidFill>
                <a:latin typeface="Calibri"/>
                <a:ea typeface=""/>
                <a:cs typeface=""/>
              </a:rPr>
              <a:t>spectrum </a:t>
            </a:r>
            <a:r>
              <a:rPr lang="mr-IN" sz="1200" b="0" kern="0" dirty="0">
                <a:solidFill>
                  <a:prstClr val="black"/>
                </a:solidFill>
                <a:latin typeface="Calibri"/>
                <a:ea typeface=""/>
                <a:cs typeface=""/>
              </a:rPr>
              <a:t>–</a:t>
            </a:r>
            <a:r>
              <a:rPr lang="en-ZA" sz="1200" b="0" kern="0" dirty="0">
                <a:solidFill>
                  <a:prstClr val="black"/>
                </a:solidFill>
                <a:latin typeface="Calibri"/>
                <a:ea typeface=""/>
                <a:cs typeface=""/>
              </a:rPr>
              <a:t> Coverage and capacity spectrum, Infrastructure non-duplication and sharing (open access)  and </a:t>
            </a:r>
            <a:r>
              <a:rPr lang="en-ZA" sz="1200" b="0" kern="0" dirty="0" smtClean="0">
                <a:solidFill>
                  <a:prstClr val="black"/>
                </a:solidFill>
                <a:latin typeface="Calibri"/>
                <a:ea typeface=""/>
                <a:cs typeface=""/>
              </a:rPr>
              <a:t>Streamlined/Coordinated </a:t>
            </a:r>
            <a:r>
              <a:rPr lang="en-ZA" sz="1200" b="0" kern="0" dirty="0">
                <a:solidFill>
                  <a:prstClr val="black"/>
                </a:solidFill>
                <a:latin typeface="Calibri"/>
                <a:ea typeface=""/>
                <a:cs typeface=""/>
              </a:rPr>
              <a:t>application and approval process for deployment rapid deployment). </a:t>
            </a:r>
            <a:endParaRPr lang="en-GB" sz="1200" b="0" kern="0" dirty="0">
              <a:solidFill>
                <a:prstClr val="black"/>
              </a:solidFill>
              <a:latin typeface="Calibri"/>
              <a:ea typeface=""/>
              <a:cs typeface=""/>
            </a:endParaRPr>
          </a:p>
          <a:p>
            <a:pPr marL="0" marR="0" lvl="0" indent="0" algn="ctr" defTabSz="711200" eaLnBrk="1" fontAlgn="auto" latinLnBrk="0" hangingPunct="1">
              <a:lnSpc>
                <a:spcPct val="90000"/>
              </a:lnSpc>
              <a:spcBef>
                <a:spcPts val="0"/>
              </a:spcBef>
              <a:spcAft>
                <a:spcPct val="35000"/>
              </a:spcAft>
              <a:buClrTx/>
              <a:buSzTx/>
              <a:buFontTx/>
              <a:buNone/>
              <a:tabLst/>
              <a:defRPr/>
            </a:pPr>
            <a:r>
              <a:rPr kumimoji="0" lang="en-ZA" sz="1200" b="0" i="0" u="none" strike="noStrike" kern="0" cap="none" spc="0" normalizeH="0" baseline="0" noProof="0" dirty="0" smtClean="0">
                <a:ln>
                  <a:noFill/>
                </a:ln>
                <a:solidFill>
                  <a:prstClr val="black"/>
                </a:solidFill>
                <a:effectLst/>
                <a:uLnTx/>
                <a:uFillTx/>
                <a:latin typeface="Calibri"/>
                <a:ea typeface=""/>
                <a:cs typeface=""/>
              </a:rPr>
              <a:t>Mobile and fixed broadband initiatives by public and private sector. </a:t>
            </a:r>
            <a:endParaRPr kumimoji="0" lang="en-GB" sz="1200" b="0" i="0" u="none" strike="noStrike" kern="0" cap="none" spc="0" normalizeH="0" baseline="0" noProof="0" dirty="0" smtClean="0">
              <a:ln>
                <a:noFill/>
              </a:ln>
              <a:solidFill>
                <a:prstClr val="black"/>
              </a:solidFill>
              <a:effectLst/>
              <a:uLnTx/>
              <a:uFillTx/>
              <a:latin typeface="Calibri"/>
              <a:ea typeface=""/>
              <a:cs typeface=""/>
            </a:endParaRPr>
          </a:p>
        </p:txBody>
      </p:sp>
      <p:sp>
        <p:nvSpPr>
          <p:cNvPr id="21" name="Up-Down Arrow 20"/>
          <p:cNvSpPr/>
          <p:nvPr/>
        </p:nvSpPr>
        <p:spPr bwMode="auto">
          <a:xfrm>
            <a:off x="4329683" y="3191813"/>
            <a:ext cx="484632" cy="56678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2" name="Up-Down Arrow 21"/>
          <p:cNvSpPr/>
          <p:nvPr/>
        </p:nvSpPr>
        <p:spPr bwMode="auto">
          <a:xfrm rot="18402471">
            <a:off x="5095479" y="4311035"/>
            <a:ext cx="484632" cy="56678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Up-Down Arrow 22"/>
          <p:cNvSpPr/>
          <p:nvPr/>
        </p:nvSpPr>
        <p:spPr bwMode="auto">
          <a:xfrm rot="2566265">
            <a:off x="3403861" y="4352401"/>
            <a:ext cx="484632" cy="566783"/>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4" name="Rectangle 23"/>
          <p:cNvSpPr/>
          <p:nvPr/>
        </p:nvSpPr>
        <p:spPr>
          <a:xfrm>
            <a:off x="3" y="1044339"/>
            <a:ext cx="9160466" cy="375552"/>
          </a:xfrm>
          <a:prstGeom prst="rect">
            <a:avLst/>
          </a:prstGeom>
        </p:spPr>
        <p:txBody>
          <a:bodyPr wrap="square">
            <a:spAutoFit/>
          </a:bodyPr>
          <a:lstStyle/>
          <a:p>
            <a:pPr marL="95250" indent="-7938" algn="ctr">
              <a:lnSpc>
                <a:spcPct val="150000"/>
              </a:lnSpc>
              <a:defRPr/>
            </a:pPr>
            <a:r>
              <a:rPr lang="en-ZA" altLang="en-US" sz="1400" b="1" dirty="0" smtClean="0">
                <a:ea typeface="ＭＳ Ｐゴシック" pitchFamily="34" charset="-128"/>
              </a:rPr>
              <a:t>Connect government, business and individual users</a:t>
            </a:r>
            <a:endParaRPr lang="en-ZA" altLang="en-US" sz="1400" b="1" dirty="0">
              <a:ea typeface="ＭＳ Ｐゴシック" pitchFamily="34" charset="-128"/>
            </a:endParaRPr>
          </a:p>
        </p:txBody>
      </p:sp>
      <p:sp>
        <p:nvSpPr>
          <p:cNvPr id="2" name="Rectangle 1"/>
          <p:cNvSpPr/>
          <p:nvPr/>
        </p:nvSpPr>
        <p:spPr>
          <a:xfrm>
            <a:off x="-1" y="5858688"/>
            <a:ext cx="9160469" cy="738664"/>
          </a:xfrm>
          <a:prstGeom prst="rect">
            <a:avLst/>
          </a:prstGeom>
        </p:spPr>
        <p:txBody>
          <a:bodyPr wrap="square">
            <a:spAutoFit/>
          </a:bodyPr>
          <a:lstStyle/>
          <a:p>
            <a:pPr marL="369888" indent="-285750" algn="just" eaLnBrk="0" hangingPunct="0">
              <a:spcBef>
                <a:spcPct val="50000"/>
              </a:spcBef>
              <a:buClr>
                <a:srgbClr val="000000"/>
              </a:buClr>
              <a:buSzPct val="80000"/>
              <a:buFont typeface="Wingdings" panose="05000000000000000000" pitchFamily="2" charset="2"/>
              <a:buChar char="q"/>
            </a:pPr>
            <a:r>
              <a:rPr lang="en-US" sz="1400" b="0" dirty="0"/>
              <a:t>An enforceable business case(s) needs to be developed for government to become an anchor tenant to ensure meaningful government-to-government, government-to-citizen and government-to-business engagements with the supply of its own infrastructure network through the </a:t>
            </a:r>
            <a:r>
              <a:rPr lang="en-US" sz="1400" b="0" dirty="0" smtClean="0"/>
              <a:t>rationalized SOCs. </a:t>
            </a:r>
            <a:endParaRPr lang="en-US" sz="1400" b="0" dirty="0"/>
          </a:p>
        </p:txBody>
      </p:sp>
      <p:sp>
        <p:nvSpPr>
          <p:cNvPr id="3" name="Slide Number Placeholder 2"/>
          <p:cNvSpPr>
            <a:spLocks noGrp="1"/>
          </p:cNvSpPr>
          <p:nvPr>
            <p:ph type="sldNum" sz="quarter" idx="12"/>
          </p:nvPr>
        </p:nvSpPr>
        <p:spPr/>
        <p:txBody>
          <a:bodyPr/>
          <a:lstStyle/>
          <a:p>
            <a:pPr>
              <a:defRPr/>
            </a:pPr>
            <a:fld id="{FF7A930C-9F51-4BB6-8DBB-EDAB0DE2C28C}" type="slidenum">
              <a:rPr lang="en-US" smtClean="0"/>
              <a:pPr>
                <a:defRPr/>
              </a:pPr>
              <a:t>13</a:t>
            </a:fld>
            <a:endParaRPr lang="en-US"/>
          </a:p>
        </p:txBody>
      </p:sp>
    </p:spTree>
    <p:extLst>
      <p:ext uri="{BB962C8B-B14F-4D97-AF65-F5344CB8AC3E}">
        <p14:creationId xmlns:p14="http://schemas.microsoft.com/office/powerpoint/2010/main" val="1228395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3203848" y="309724"/>
            <a:ext cx="5760640" cy="462307"/>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smtClean="0">
                <a:solidFill>
                  <a:srgbClr val="EF4718"/>
                </a:solidFill>
                <a:latin typeface="Arial" pitchFamily="34" charset="0"/>
                <a:cs typeface="Arial" pitchFamily="34" charset="0"/>
              </a:rPr>
              <a:t>Role of NBN Co. On SA Connect</a:t>
            </a:r>
            <a:endParaRPr lang="en-GB" sz="2400" dirty="0">
              <a:solidFill>
                <a:srgbClr val="EF4718"/>
              </a:solidFill>
              <a:latin typeface="Arial" pitchFamily="34" charset="0"/>
              <a:cs typeface="Arial" pitchFamily="34" charset="0"/>
            </a:endParaRPr>
          </a:p>
        </p:txBody>
      </p:sp>
      <p:sp>
        <p:nvSpPr>
          <p:cNvPr id="15364" name="Text Box 3"/>
          <p:cNvSpPr txBox="1">
            <a:spLocks noChangeArrowheads="1"/>
          </p:cNvSpPr>
          <p:nvPr/>
        </p:nvSpPr>
        <p:spPr bwMode="auto">
          <a:xfrm>
            <a:off x="266699" y="1124744"/>
            <a:ext cx="8658225" cy="6186951"/>
          </a:xfrm>
          <a:prstGeom prst="rect">
            <a:avLst/>
          </a:prstGeom>
          <a:noFill/>
          <a:ln w="9525">
            <a:noFill/>
            <a:miter lim="800000"/>
            <a:headEnd/>
            <a:tailEnd/>
          </a:ln>
        </p:spPr>
        <p:txBody>
          <a:bodyPr wrap="square" lIns="92075" tIns="46038" rIns="92075" bIns="46038">
            <a:spAutoFit/>
          </a:bodyPr>
          <a:lstStyle/>
          <a:p>
            <a:pPr marL="342900" lvl="1" indent="-342900" algn="just">
              <a:lnSpc>
                <a:spcPct val="150000"/>
              </a:lnSpc>
              <a:buFont typeface="Wingdings" panose="05000000000000000000" pitchFamily="2" charset="2"/>
              <a:buChar char="q"/>
              <a:tabLst>
                <a:tab pos="361950" algn="l"/>
              </a:tabLst>
              <a:defRPr/>
            </a:pPr>
            <a:r>
              <a:rPr lang="en-US" b="0" dirty="0" smtClean="0">
                <a:solidFill>
                  <a:srgbClr val="000000"/>
                </a:solidFill>
              </a:rPr>
              <a:t>Contrary to the current duplicated mandates Sentech and BBI’s services are meant to be complimentary. </a:t>
            </a:r>
          </a:p>
          <a:p>
            <a:pPr marL="342900" lvl="1" indent="-342900" algn="just">
              <a:lnSpc>
                <a:spcPct val="150000"/>
              </a:lnSpc>
              <a:buFont typeface="Wingdings" panose="05000000000000000000" pitchFamily="2" charset="2"/>
              <a:buChar char="q"/>
              <a:tabLst>
                <a:tab pos="361950" algn="l"/>
              </a:tabLst>
              <a:defRPr/>
            </a:pPr>
            <a:r>
              <a:rPr lang="en-US" b="0" dirty="0" smtClean="0">
                <a:solidFill>
                  <a:srgbClr val="000000"/>
                </a:solidFill>
              </a:rPr>
              <a:t>BBI as a long distance entity can provide high speed bandwidth capacity to SA Connect identified Districts as follows: </a:t>
            </a:r>
          </a:p>
          <a:p>
            <a:pPr marL="800100" lvl="2" indent="-342900" algn="just">
              <a:lnSpc>
                <a:spcPct val="150000"/>
              </a:lnSpc>
              <a:buFont typeface="Wingdings" panose="05000000000000000000" pitchFamily="2" charset="2"/>
              <a:buChar char="q"/>
              <a:tabLst>
                <a:tab pos="361950" algn="l"/>
              </a:tabLst>
              <a:defRPr/>
            </a:pPr>
            <a:r>
              <a:rPr lang="en-US" b="0" dirty="0" smtClean="0">
                <a:solidFill>
                  <a:srgbClr val="000000"/>
                </a:solidFill>
              </a:rPr>
              <a:t>Direct </a:t>
            </a:r>
            <a:r>
              <a:rPr lang="en-US" b="0" dirty="0" err="1" smtClean="0">
                <a:solidFill>
                  <a:srgbClr val="000000"/>
                </a:solidFill>
              </a:rPr>
              <a:t>fibre</a:t>
            </a:r>
            <a:r>
              <a:rPr lang="en-US" b="0" dirty="0" smtClean="0">
                <a:solidFill>
                  <a:srgbClr val="000000"/>
                </a:solidFill>
              </a:rPr>
              <a:t> connectivity in those districts/Government facilities where there is </a:t>
            </a:r>
            <a:r>
              <a:rPr lang="en-US" b="0" dirty="0" err="1" smtClean="0">
                <a:solidFill>
                  <a:srgbClr val="000000"/>
                </a:solidFill>
              </a:rPr>
              <a:t>fibre</a:t>
            </a:r>
            <a:r>
              <a:rPr lang="en-US" b="0" dirty="0" smtClean="0">
                <a:solidFill>
                  <a:srgbClr val="000000"/>
                </a:solidFill>
              </a:rPr>
              <a:t> rolled out. </a:t>
            </a:r>
          </a:p>
          <a:p>
            <a:pPr marL="800100" lvl="2" indent="-342900" algn="just">
              <a:lnSpc>
                <a:spcPct val="150000"/>
              </a:lnSpc>
              <a:buFont typeface="Wingdings" panose="05000000000000000000" pitchFamily="2" charset="2"/>
              <a:buChar char="q"/>
              <a:tabLst>
                <a:tab pos="361950" algn="l"/>
              </a:tabLst>
              <a:defRPr/>
            </a:pPr>
            <a:r>
              <a:rPr lang="en-US" b="0" dirty="0" err="1" smtClean="0">
                <a:solidFill>
                  <a:srgbClr val="000000"/>
                </a:solidFill>
              </a:rPr>
              <a:t>Fibre</a:t>
            </a:r>
            <a:r>
              <a:rPr lang="en-US" b="0" dirty="0" smtClean="0">
                <a:solidFill>
                  <a:srgbClr val="000000"/>
                </a:solidFill>
              </a:rPr>
              <a:t> to the Sentech Base Stations</a:t>
            </a:r>
          </a:p>
          <a:p>
            <a:pPr marL="342900" lvl="1" indent="-342900" algn="just">
              <a:lnSpc>
                <a:spcPct val="150000"/>
              </a:lnSpc>
              <a:buFont typeface="Wingdings" panose="05000000000000000000" pitchFamily="2" charset="2"/>
              <a:buChar char="q"/>
              <a:tabLst>
                <a:tab pos="361950" algn="l"/>
              </a:tabLst>
              <a:defRPr/>
            </a:pPr>
            <a:r>
              <a:rPr lang="en-US" b="0" dirty="0" smtClean="0">
                <a:solidFill>
                  <a:srgbClr val="000000"/>
                </a:solidFill>
              </a:rPr>
              <a:t>Sentech with its Microwave and Satellite capabilities can provide last mile connectivity to the Districts/Government facilities.</a:t>
            </a:r>
          </a:p>
          <a:p>
            <a:pPr marL="342900" lvl="1" indent="-342900" algn="just">
              <a:lnSpc>
                <a:spcPct val="150000"/>
              </a:lnSpc>
              <a:buFont typeface="Wingdings" panose="05000000000000000000" pitchFamily="2" charset="2"/>
              <a:buChar char="q"/>
              <a:tabLst>
                <a:tab pos="361950" algn="l"/>
              </a:tabLst>
              <a:defRPr/>
            </a:pPr>
            <a:r>
              <a:rPr lang="en-US" b="0" dirty="0" smtClean="0">
                <a:solidFill>
                  <a:srgbClr val="000000"/>
                </a:solidFill>
              </a:rPr>
              <a:t>Also Sentech can provide broadcasting services through BBI’s </a:t>
            </a:r>
            <a:r>
              <a:rPr lang="en-US" b="0" dirty="0" err="1" smtClean="0">
                <a:solidFill>
                  <a:srgbClr val="000000"/>
                </a:solidFill>
              </a:rPr>
              <a:t>fibre</a:t>
            </a:r>
            <a:r>
              <a:rPr lang="en-US" b="0" dirty="0" smtClean="0">
                <a:solidFill>
                  <a:srgbClr val="000000"/>
                </a:solidFill>
              </a:rPr>
              <a:t> for digital broadcasting.</a:t>
            </a:r>
          </a:p>
          <a:p>
            <a:pPr marL="342900" lvl="1" indent="-342900" algn="just">
              <a:lnSpc>
                <a:spcPct val="150000"/>
              </a:lnSpc>
              <a:buFont typeface="Wingdings" panose="05000000000000000000" pitchFamily="2" charset="2"/>
              <a:buChar char="q"/>
              <a:tabLst>
                <a:tab pos="361950" algn="l"/>
              </a:tabLst>
              <a:defRPr/>
            </a:pPr>
            <a:r>
              <a:rPr lang="en-US" b="0" dirty="0" smtClean="0">
                <a:solidFill>
                  <a:srgbClr val="000000"/>
                </a:solidFill>
              </a:rPr>
              <a:t>The Sentech/BBI merger can enable rural connectivity due to the presence of </a:t>
            </a:r>
            <a:r>
              <a:rPr lang="en-US" b="0" dirty="0" err="1" smtClean="0">
                <a:solidFill>
                  <a:srgbClr val="000000"/>
                </a:solidFill>
              </a:rPr>
              <a:t>Sentech’s</a:t>
            </a:r>
            <a:r>
              <a:rPr lang="en-US" b="0" dirty="0" smtClean="0">
                <a:solidFill>
                  <a:srgbClr val="000000"/>
                </a:solidFill>
              </a:rPr>
              <a:t> high sites in most of these areas.</a:t>
            </a:r>
          </a:p>
          <a:p>
            <a:pPr marL="342900" lvl="1" indent="-342900" algn="just">
              <a:lnSpc>
                <a:spcPct val="150000"/>
              </a:lnSpc>
              <a:buFont typeface="Wingdings" panose="05000000000000000000" pitchFamily="2" charset="2"/>
              <a:buChar char="q"/>
              <a:tabLst>
                <a:tab pos="361950" algn="l"/>
              </a:tabLst>
              <a:defRPr/>
            </a:pPr>
            <a:endParaRPr lang="en-US" b="0" dirty="0" smtClean="0">
              <a:solidFill>
                <a:srgbClr val="000000"/>
              </a:solidFill>
            </a:endParaRPr>
          </a:p>
          <a:p>
            <a:pPr marL="800100" lvl="2" indent="-342900" algn="just">
              <a:buFont typeface="Wingdings" panose="05000000000000000000" pitchFamily="2" charset="2"/>
              <a:buChar char="q"/>
              <a:tabLst>
                <a:tab pos="361950" algn="l"/>
              </a:tabLst>
              <a:defRPr/>
            </a:pPr>
            <a:endParaRPr lang="en-US" b="0" dirty="0">
              <a:solidFill>
                <a:srgbClr val="000000"/>
              </a:solidFill>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14</a:t>
            </a:fld>
            <a:endParaRPr lang="en-US"/>
          </a:p>
        </p:txBody>
      </p:sp>
    </p:spTree>
    <p:extLst>
      <p:ext uri="{BB962C8B-B14F-4D97-AF65-F5344CB8AC3E}">
        <p14:creationId xmlns:p14="http://schemas.microsoft.com/office/powerpoint/2010/main" val="3456973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5"/>
          <p:cNvSpPr>
            <a:spLocks noGrp="1"/>
          </p:cNvSpPr>
          <p:nvPr>
            <p:ph type="ftr" sz="quarter" idx="11"/>
          </p:nvPr>
        </p:nvSpPr>
        <p:spPr>
          <a:xfrm>
            <a:off x="0" y="6572250"/>
            <a:ext cx="9144000" cy="285750"/>
          </a:xfr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ts val="600"/>
              </a:spcBef>
            </a:pPr>
            <a:r>
              <a:rPr lang="en-ZA" altLang="en-US" sz="1200" b="0" smtClean="0">
                <a:solidFill>
                  <a:schemeClr val="bg1"/>
                </a:solidFill>
              </a:rPr>
              <a:t>Building a better life for all through an enabling and sustainable world class information and communication technologies environment.</a:t>
            </a:r>
            <a:endParaRPr lang="en-US" altLang="en-US" sz="1200" b="0" dirty="0" smtClean="0">
              <a:solidFill>
                <a:schemeClr val="bg1"/>
              </a:solidFill>
            </a:endParaRPr>
          </a:p>
        </p:txBody>
      </p:sp>
      <p:cxnSp>
        <p:nvCxnSpPr>
          <p:cNvPr id="7" name="Straight Connector 6"/>
          <p:cNvCxnSpPr>
            <a:cxnSpLocks noChangeShapeType="1"/>
          </p:cNvCxnSpPr>
          <p:nvPr/>
        </p:nvCxnSpPr>
        <p:spPr bwMode="auto">
          <a:xfrm>
            <a:off x="0" y="1143000"/>
            <a:ext cx="9144000" cy="1588"/>
          </a:xfrm>
          <a:prstGeom prst="line">
            <a:avLst/>
          </a:prstGeom>
          <a:noFill/>
          <a:ln w="38100">
            <a:solidFill>
              <a:srgbClr val="EF4718"/>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53252" name="Picture 7" descr="approved-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2771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2843808" y="312850"/>
            <a:ext cx="6295387"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Font typeface="Wingdings" panose="05000000000000000000" pitchFamily="2" charset="2"/>
              <a:buChar char=")"/>
              <a:defRPr sz="2400">
                <a:solidFill>
                  <a:srgbClr val="006600"/>
                </a:solidFill>
                <a:latin typeface="Bookman Old Style" panose="02050604050505020204" pitchFamily="18" charset="0"/>
                <a:ea typeface="MS PGothic" panose="020B0600070205080204" pitchFamily="34" charset="-128"/>
              </a:defRPr>
            </a:lvl1pPr>
            <a:lvl2pPr marL="742950" indent="-285750">
              <a:spcBef>
                <a:spcPct val="20000"/>
              </a:spcBef>
              <a:buFont typeface="Wingdings" panose="05000000000000000000" pitchFamily="2" charset="2"/>
              <a:buChar char=")"/>
              <a:defRPr sz="2400">
                <a:solidFill>
                  <a:srgbClr val="006600"/>
                </a:solidFill>
                <a:latin typeface="Bookman Old Style" panose="02050604050505020204" pitchFamily="18" charset="0"/>
                <a:ea typeface="MS PGothic" panose="020B0600070205080204" pitchFamily="34" charset="-128"/>
              </a:defRPr>
            </a:lvl2pPr>
            <a:lvl3pPr marL="1143000" indent="-228600">
              <a:spcBef>
                <a:spcPct val="20000"/>
              </a:spcBef>
              <a:buFont typeface="Wingdings" panose="05000000000000000000" pitchFamily="2" charset="2"/>
              <a:buChar char=")"/>
              <a:defRPr sz="2000">
                <a:solidFill>
                  <a:srgbClr val="006600"/>
                </a:solidFill>
                <a:latin typeface="Bookman Old Style" panose="02050604050505020204" pitchFamily="18" charset="0"/>
                <a:ea typeface="MS PGothic" panose="020B0600070205080204" pitchFamily="34" charset="-128"/>
              </a:defRPr>
            </a:lvl3pPr>
            <a:lvl4pPr marL="1600200" indent="-228600">
              <a:spcBef>
                <a:spcPct val="20000"/>
              </a:spcBef>
              <a:buChar char="–"/>
              <a:defRPr sz="2000">
                <a:solidFill>
                  <a:srgbClr val="006600"/>
                </a:solidFill>
                <a:latin typeface="Bookman Old Style" panose="02050604050505020204" pitchFamily="18"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rgbClr val="000000"/>
              </a:buClr>
              <a:buFontTx/>
              <a:buNone/>
            </a:pPr>
            <a:r>
              <a:rPr lang="en-ZA" altLang="en-US" sz="2800" dirty="0" smtClean="0">
                <a:solidFill>
                  <a:srgbClr val="FF0000"/>
                </a:solidFill>
                <a:latin typeface="Arial" panose="020B0604020202020204" pitchFamily="34" charset="0"/>
              </a:rPr>
              <a:t>SA Connect</a:t>
            </a:r>
            <a:endParaRPr lang="en-US" altLang="en-US" sz="2800" dirty="0" smtClean="0">
              <a:solidFill>
                <a:srgbClr val="FF0000"/>
              </a:solidFill>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683569" y="1213614"/>
            <a:ext cx="8250881" cy="5331107"/>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15</a:t>
            </a:fld>
            <a:endParaRPr lang="en-US"/>
          </a:p>
        </p:txBody>
      </p:sp>
    </p:spTree>
    <p:extLst>
      <p:ext uri="{BB962C8B-B14F-4D97-AF65-F5344CB8AC3E}">
        <p14:creationId xmlns:p14="http://schemas.microsoft.com/office/powerpoint/2010/main" val="2467281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5"/>
          <p:cNvSpPr>
            <a:spLocks noGrp="1"/>
          </p:cNvSpPr>
          <p:nvPr>
            <p:ph type="ftr" sz="quarter" idx="11"/>
          </p:nvPr>
        </p:nvSpPr>
        <p:spPr>
          <a:xfrm>
            <a:off x="0" y="6572250"/>
            <a:ext cx="9144000" cy="285750"/>
          </a:xfrm>
          <a:solidFill>
            <a:srgbClr val="EF4718"/>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pPr>
              <a:spcBef>
                <a:spcPts val="600"/>
              </a:spcBef>
            </a:pPr>
            <a:r>
              <a:rPr lang="en-ZA" altLang="en-US" sz="1200" b="0" smtClean="0">
                <a:solidFill>
                  <a:schemeClr val="bg1"/>
                </a:solidFill>
              </a:rPr>
              <a:t>Building a better life for all through an enabling and sustainable world class information and communication technologies environment.</a:t>
            </a:r>
            <a:endParaRPr lang="en-US" altLang="en-US" sz="1200" b="0" dirty="0" smtClean="0">
              <a:solidFill>
                <a:schemeClr val="bg1"/>
              </a:solidFill>
            </a:endParaRPr>
          </a:p>
        </p:txBody>
      </p:sp>
      <p:cxnSp>
        <p:nvCxnSpPr>
          <p:cNvPr id="7" name="Straight Connector 6"/>
          <p:cNvCxnSpPr>
            <a:cxnSpLocks noChangeShapeType="1"/>
          </p:cNvCxnSpPr>
          <p:nvPr/>
        </p:nvCxnSpPr>
        <p:spPr bwMode="auto">
          <a:xfrm>
            <a:off x="0" y="1143000"/>
            <a:ext cx="9144000" cy="1588"/>
          </a:xfrm>
          <a:prstGeom prst="line">
            <a:avLst/>
          </a:prstGeom>
          <a:noFill/>
          <a:ln w="38100">
            <a:solidFill>
              <a:srgbClr val="EF4718"/>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pic>
        <p:nvPicPr>
          <p:cNvPr id="53252" name="Picture 7" descr="approved-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277177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6"/>
          <p:cNvGraphicFramePr>
            <a:graphicFrameLocks/>
          </p:cNvGraphicFramePr>
          <p:nvPr>
            <p:extLst>
              <p:ext uri="{D42A27DB-BD31-4B8C-83A1-F6EECF244321}">
                <p14:modId xmlns:p14="http://schemas.microsoft.com/office/powerpoint/2010/main" val="3924186652"/>
              </p:ext>
            </p:extLst>
          </p:nvPr>
        </p:nvGraphicFramePr>
        <p:xfrm>
          <a:off x="108502" y="1274680"/>
          <a:ext cx="3910839" cy="1572083"/>
        </p:xfrm>
        <a:graphic>
          <a:graphicData uri="http://schemas.openxmlformats.org/drawingml/2006/table">
            <a:tbl>
              <a:tblPr/>
              <a:tblGrid>
                <a:gridCol w="1083727">
                  <a:extLst>
                    <a:ext uri="{9D8B030D-6E8A-4147-A177-3AD203B41FA5}">
                      <a16:colId xmlns:a16="http://schemas.microsoft.com/office/drawing/2014/main" val="20000"/>
                    </a:ext>
                  </a:extLst>
                </a:gridCol>
                <a:gridCol w="2827112">
                  <a:extLst>
                    <a:ext uri="{9D8B030D-6E8A-4147-A177-3AD203B41FA5}">
                      <a16:colId xmlns:a16="http://schemas.microsoft.com/office/drawing/2014/main" val="20001"/>
                    </a:ext>
                  </a:extLst>
                </a:gridCol>
              </a:tblGrid>
              <a:tr h="196133">
                <a:tc>
                  <a:txBody>
                    <a:bodyPr/>
                    <a:lstStyle/>
                    <a:p>
                      <a:pPr algn="ctr" fontAlgn="ctr"/>
                      <a:r>
                        <a:rPr lang="en-GB" sz="1200" b="1" i="0" u="none" strike="noStrike" dirty="0" smtClean="0">
                          <a:solidFill>
                            <a:schemeClr val="bg1"/>
                          </a:solidFill>
                          <a:effectLst/>
                          <a:latin typeface="Arial" panose="020B0604020202020204" pitchFamily="34" charset="0"/>
                        </a:rPr>
                        <a:t>Entity</a:t>
                      </a:r>
                      <a:endParaRPr lang="en-GB" sz="1200" b="1" i="0" u="none" strike="noStrike" dirty="0">
                        <a:solidFill>
                          <a:schemeClr val="bg1"/>
                        </a:solidFill>
                        <a:effectLst/>
                        <a:latin typeface="Arial" panose="020B0604020202020204" pitchFamily="34" charset="0"/>
                      </a:endParaRP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4602"/>
                    </a:solidFill>
                  </a:tcPr>
                </a:tc>
                <a:tc>
                  <a:txBody>
                    <a:bodyPr/>
                    <a:lstStyle/>
                    <a:p>
                      <a:pPr algn="ctr" fontAlgn="ctr"/>
                      <a:r>
                        <a:rPr lang="en-GB" sz="1200" b="1" i="0" u="none" strike="noStrike">
                          <a:solidFill>
                            <a:schemeClr val="bg1"/>
                          </a:solidFill>
                          <a:effectLst/>
                          <a:latin typeface="Arial" panose="020B0604020202020204" pitchFamily="34" charset="0"/>
                        </a:rPr>
                        <a:t>Function </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4602"/>
                    </a:solidFill>
                  </a:tcPr>
                </a:tc>
                <a:extLst>
                  <a:ext uri="{0D108BD9-81ED-4DB2-BD59-A6C34878D82A}">
                    <a16:rowId xmlns:a16="http://schemas.microsoft.com/office/drawing/2014/main" val="10000"/>
                  </a:ext>
                </a:extLst>
              </a:tr>
              <a:tr h="196133">
                <a:tc rowSpan="2">
                  <a:txBody>
                    <a:bodyPr/>
                    <a:lstStyle/>
                    <a:p>
                      <a:pPr algn="ctr" fontAlgn="ctr"/>
                      <a:r>
                        <a:rPr lang="en-GB" sz="1200" b="0" i="0" u="none" strike="noStrike" dirty="0">
                          <a:solidFill>
                            <a:srgbClr val="000000"/>
                          </a:solidFill>
                          <a:effectLst/>
                          <a:latin typeface="Arial" panose="020B0604020202020204" pitchFamily="34" charset="0"/>
                        </a:rPr>
                        <a:t>SITA</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092" rtl="0" eaLnBrk="1" fontAlgn="ctr"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effectLst/>
                          <a:latin typeface="Arial" panose="020B0604020202020204" pitchFamily="34" charset="0"/>
                        </a:rPr>
                        <a:t>Internet Connectivity</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3462">
                <a:tc vMerge="1">
                  <a:txBody>
                    <a:bodyPr/>
                    <a:lstStyle/>
                    <a:p>
                      <a:endParaRPr lang="en-ZA"/>
                    </a:p>
                  </a:txBody>
                  <a:tcPr/>
                </a:tc>
                <a:tc>
                  <a:txBody>
                    <a:bodyPr/>
                    <a:lstStyle/>
                    <a:p>
                      <a:pPr marL="0" marR="0" lvl="0" indent="0" algn="ctr" defTabSz="914092" rtl="0" eaLnBrk="1" fontAlgn="ctr" latinLnBrk="0" hangingPunct="1">
                        <a:lnSpc>
                          <a:spcPct val="100000"/>
                        </a:lnSpc>
                        <a:spcBef>
                          <a:spcPts val="0"/>
                        </a:spcBef>
                        <a:spcAft>
                          <a:spcPts val="0"/>
                        </a:spcAft>
                        <a:buClrTx/>
                        <a:buSzTx/>
                        <a:buFontTx/>
                        <a:buNone/>
                        <a:tabLst/>
                        <a:defRPr/>
                      </a:pPr>
                      <a:r>
                        <a:rPr lang="en-GB" sz="1200" b="0" i="0" u="none" strike="noStrike" baseline="0" dirty="0" smtClean="0">
                          <a:solidFill>
                            <a:srgbClr val="000000"/>
                          </a:solidFill>
                          <a:effectLst/>
                          <a:latin typeface="Arial" panose="020B0604020202020204" pitchFamily="34" charset="0"/>
                        </a:rPr>
                        <a:t>Access to </a:t>
                      </a:r>
                      <a:r>
                        <a:rPr lang="en-GB" sz="1200" b="0" i="0" u="none" strike="noStrike" dirty="0" smtClean="0">
                          <a:solidFill>
                            <a:srgbClr val="000000"/>
                          </a:solidFill>
                          <a:effectLst/>
                          <a:latin typeface="Arial" panose="020B0604020202020204" pitchFamily="34" charset="0"/>
                        </a:rPr>
                        <a:t>Government  Applications</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170">
                <a:tc>
                  <a:txBody>
                    <a:bodyPr/>
                    <a:lstStyle/>
                    <a:p>
                      <a:pPr algn="ctr" fontAlgn="ctr"/>
                      <a:r>
                        <a:rPr lang="en-GB" sz="1200" b="0" i="0" u="none" strike="noStrike" dirty="0">
                          <a:solidFill>
                            <a:srgbClr val="000000"/>
                          </a:solidFill>
                          <a:effectLst/>
                          <a:latin typeface="Arial" panose="020B0604020202020204" pitchFamily="34" charset="0"/>
                        </a:rPr>
                        <a:t>BBI</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smtClean="0">
                          <a:solidFill>
                            <a:srgbClr val="000000"/>
                          </a:solidFill>
                          <a:effectLst/>
                          <a:latin typeface="Arial" panose="020B0604020202020204" pitchFamily="34" charset="0"/>
                        </a:rPr>
                        <a:t>Aggregate ICT network infrastructure</a:t>
                      </a:r>
                      <a:endParaRPr lang="en-GB" sz="1200" b="0" i="0" u="none" strike="noStrike" dirty="0">
                        <a:solidFill>
                          <a:srgbClr val="000000"/>
                        </a:solidFill>
                        <a:effectLst/>
                        <a:latin typeface="Arial" panose="020B0604020202020204" pitchFamily="34" charset="0"/>
                      </a:endParaRP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1154">
                <a:tc>
                  <a:txBody>
                    <a:bodyPr/>
                    <a:lstStyle/>
                    <a:p>
                      <a:pPr algn="ctr" fontAlgn="ctr"/>
                      <a:r>
                        <a:rPr lang="en-GB" sz="1200" b="0" i="0" u="none" strike="noStrike" dirty="0" err="1">
                          <a:solidFill>
                            <a:srgbClr val="000000"/>
                          </a:solidFill>
                          <a:effectLst/>
                          <a:latin typeface="Arial" panose="020B0604020202020204" pitchFamily="34" charset="0"/>
                        </a:rPr>
                        <a:t>Sentech</a:t>
                      </a:r>
                      <a:endParaRPr lang="en-GB" sz="1200" b="0" i="0" u="none" strike="noStrike" dirty="0">
                        <a:solidFill>
                          <a:srgbClr val="000000"/>
                        </a:solidFill>
                        <a:effectLst/>
                        <a:latin typeface="Arial" panose="020B0604020202020204" pitchFamily="34" charset="0"/>
                      </a:endParaRP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00" b="0" i="0" u="none" strike="noStrike" smtClean="0">
                          <a:solidFill>
                            <a:srgbClr val="000000"/>
                          </a:solidFill>
                          <a:effectLst/>
                          <a:latin typeface="Arial" panose="020B0604020202020204" pitchFamily="34" charset="0"/>
                        </a:rPr>
                        <a:t>Satellite/Microwave </a:t>
                      </a:r>
                      <a:r>
                        <a:rPr lang="en-GB" sz="1200" b="0" i="0" u="none" strike="noStrike" dirty="0">
                          <a:solidFill>
                            <a:srgbClr val="000000"/>
                          </a:solidFill>
                          <a:effectLst/>
                          <a:latin typeface="Arial" panose="020B0604020202020204" pitchFamily="34" charset="0"/>
                        </a:rPr>
                        <a:t>last mile connectivity</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8031">
                <a:tc>
                  <a:txBody>
                    <a:bodyPr/>
                    <a:lstStyle/>
                    <a:p>
                      <a:pPr algn="ctr" fontAlgn="ctr"/>
                      <a:r>
                        <a:rPr lang="en-GB" sz="1200" b="0" i="0" u="none" strike="noStrike" dirty="0" smtClean="0">
                          <a:solidFill>
                            <a:srgbClr val="000000"/>
                          </a:solidFill>
                          <a:effectLst/>
                          <a:latin typeface="Arial" panose="020B0604020202020204" pitchFamily="34" charset="0"/>
                        </a:rPr>
                        <a:t>Others</a:t>
                      </a:r>
                      <a:endParaRPr lang="en-GB" sz="1200" b="0" i="0" u="none" strike="noStrike" dirty="0">
                        <a:solidFill>
                          <a:srgbClr val="000000"/>
                        </a:solidFill>
                        <a:effectLst/>
                        <a:latin typeface="Arial" panose="020B0604020202020204" pitchFamily="34" charset="0"/>
                      </a:endParaRP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Terrestrial last mile connectivity (wired and wireless)</a:t>
                      </a:r>
                    </a:p>
                  </a:txBody>
                  <a:tcPr marL="5381" marR="5381" marT="53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9" name="Group 8"/>
          <p:cNvGrpSpPr/>
          <p:nvPr/>
        </p:nvGrpSpPr>
        <p:grpSpPr>
          <a:xfrm>
            <a:off x="4124096" y="1186028"/>
            <a:ext cx="4915149" cy="1488293"/>
            <a:chOff x="933178" y="3314819"/>
            <a:chExt cx="6128657" cy="2997835"/>
          </a:xfrm>
        </p:grpSpPr>
        <p:grpSp>
          <p:nvGrpSpPr>
            <p:cNvPr id="11" name="Group 10"/>
            <p:cNvGrpSpPr/>
            <p:nvPr/>
          </p:nvGrpSpPr>
          <p:grpSpPr>
            <a:xfrm>
              <a:off x="933178" y="3314819"/>
              <a:ext cx="6128657" cy="2997835"/>
              <a:chOff x="-67033" y="0"/>
              <a:chExt cx="8249133" cy="3919746"/>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39" y="2982996"/>
                <a:ext cx="2143623" cy="936750"/>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6257" y="796492"/>
                <a:ext cx="1907203" cy="954979"/>
              </a:xfrm>
              <a:prstGeom prst="rect">
                <a:avLst/>
              </a:prstGeom>
              <a:ln>
                <a:solidFill>
                  <a:schemeClr val="tx1"/>
                </a:solidFill>
              </a:ln>
            </p:spPr>
          </p:pic>
          <p:pic>
            <p:nvPicPr>
              <p:cNvPr id="15" name="Picture 14" descr="SITA_Logo_for_docume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78" y="667392"/>
                <a:ext cx="919217" cy="759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4362" y="1777577"/>
                <a:ext cx="1095283" cy="653296"/>
              </a:xfrm>
              <a:prstGeom prst="rect">
                <a:avLst/>
              </a:prstGeom>
              <a:ln>
                <a:solidFill>
                  <a:schemeClr val="tx1"/>
                </a:solidFill>
              </a:ln>
            </p:spPr>
          </p:pic>
          <p:cxnSp>
            <p:nvCxnSpPr>
              <p:cNvPr id="17" name="Straight Arrow Connector 16"/>
              <p:cNvCxnSpPr/>
              <p:nvPr/>
            </p:nvCxnSpPr>
            <p:spPr>
              <a:xfrm flipH="1" flipV="1">
                <a:off x="1035686" y="1427327"/>
                <a:ext cx="844228" cy="155566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3460" y="1698168"/>
                <a:ext cx="920561" cy="244952"/>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982632" y="1751472"/>
                <a:ext cx="546530" cy="123152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0546" y="837816"/>
                <a:ext cx="384258" cy="436166"/>
              </a:xfrm>
              <a:prstGeom prst="rect">
                <a:avLst/>
              </a:prstGeom>
              <a:ln>
                <a:solidFill>
                  <a:schemeClr val="tx1"/>
                </a:solidFill>
              </a:ln>
            </p:spPr>
          </p:pic>
          <p:cxnSp>
            <p:nvCxnSpPr>
              <p:cNvPr id="21" name="Straight Arrow Connector 20"/>
              <p:cNvCxnSpPr/>
              <p:nvPr/>
            </p:nvCxnSpPr>
            <p:spPr>
              <a:xfrm flipV="1">
                <a:off x="4800602" y="716124"/>
                <a:ext cx="778532" cy="260560"/>
              </a:xfrm>
              <a:prstGeom prst="straightConnector1">
                <a:avLst/>
              </a:prstGeom>
              <a:ln w="25400" cmpd="sng">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a:grpSpLocks noChangeAspect="1"/>
              </p:cNvGrpSpPr>
              <p:nvPr/>
            </p:nvGrpSpPr>
            <p:grpSpPr bwMode="auto">
              <a:xfrm>
                <a:off x="7503427" y="910071"/>
                <a:ext cx="166466" cy="274158"/>
                <a:chOff x="7503427" y="918814"/>
                <a:chExt cx="802" cy="1156"/>
              </a:xfrm>
              <a:solidFill>
                <a:schemeClr val="bg1">
                  <a:lumMod val="50000"/>
                </a:schemeClr>
              </a:solidFill>
            </p:grpSpPr>
            <p:sp>
              <p:nvSpPr>
                <p:cNvPr id="41" name="Freeform 40"/>
                <p:cNvSpPr>
                  <a:spLocks/>
                </p:cNvSpPr>
                <p:nvPr/>
              </p:nvSpPr>
              <p:spPr bwMode="auto">
                <a:xfrm>
                  <a:off x="7503879" y="919058"/>
                  <a:ext cx="160" cy="38"/>
                </a:xfrm>
                <a:custGeom>
                  <a:avLst/>
                  <a:gdLst>
                    <a:gd name="T0" fmla="*/ 0 w 160"/>
                    <a:gd name="T1" fmla="*/ 32 h 38"/>
                    <a:gd name="T2" fmla="*/ 2 w 160"/>
                    <a:gd name="T3" fmla="*/ 34 h 38"/>
                    <a:gd name="T4" fmla="*/ 4 w 160"/>
                    <a:gd name="T5" fmla="*/ 36 h 38"/>
                    <a:gd name="T6" fmla="*/ 6 w 160"/>
                    <a:gd name="T7" fmla="*/ 38 h 38"/>
                    <a:gd name="T8" fmla="*/ 8 w 160"/>
                    <a:gd name="T9" fmla="*/ 38 h 38"/>
                    <a:gd name="T10" fmla="*/ 36 w 160"/>
                    <a:gd name="T11" fmla="*/ 38 h 38"/>
                    <a:gd name="T12" fmla="*/ 62 w 160"/>
                    <a:gd name="T13" fmla="*/ 38 h 38"/>
                    <a:gd name="T14" fmla="*/ 88 w 160"/>
                    <a:gd name="T15" fmla="*/ 38 h 38"/>
                    <a:gd name="T16" fmla="*/ 114 w 160"/>
                    <a:gd name="T17" fmla="*/ 38 h 38"/>
                    <a:gd name="T18" fmla="*/ 140 w 160"/>
                    <a:gd name="T19" fmla="*/ 38 h 38"/>
                    <a:gd name="T20" fmla="*/ 152 w 160"/>
                    <a:gd name="T21" fmla="*/ 38 h 38"/>
                    <a:gd name="T22" fmla="*/ 154 w 160"/>
                    <a:gd name="T23" fmla="*/ 38 h 38"/>
                    <a:gd name="T24" fmla="*/ 156 w 160"/>
                    <a:gd name="T25" fmla="*/ 36 h 38"/>
                    <a:gd name="T26" fmla="*/ 158 w 160"/>
                    <a:gd name="T27" fmla="*/ 34 h 38"/>
                    <a:gd name="T28" fmla="*/ 160 w 160"/>
                    <a:gd name="T29" fmla="*/ 30 h 38"/>
                    <a:gd name="T30" fmla="*/ 160 w 160"/>
                    <a:gd name="T31" fmla="*/ 24 h 38"/>
                    <a:gd name="T32" fmla="*/ 160 w 160"/>
                    <a:gd name="T33" fmla="*/ 22 h 38"/>
                    <a:gd name="T34" fmla="*/ 160 w 160"/>
                    <a:gd name="T35" fmla="*/ 20 h 38"/>
                    <a:gd name="T36" fmla="*/ 160 w 160"/>
                    <a:gd name="T37" fmla="*/ 18 h 38"/>
                    <a:gd name="T38" fmla="*/ 160 w 160"/>
                    <a:gd name="T39" fmla="*/ 16 h 38"/>
                    <a:gd name="T40" fmla="*/ 160 w 160"/>
                    <a:gd name="T41" fmla="*/ 10 h 38"/>
                    <a:gd name="T42" fmla="*/ 158 w 160"/>
                    <a:gd name="T43" fmla="*/ 6 h 38"/>
                    <a:gd name="T44" fmla="*/ 158 w 160"/>
                    <a:gd name="T45" fmla="*/ 4 h 38"/>
                    <a:gd name="T46" fmla="*/ 156 w 160"/>
                    <a:gd name="T47" fmla="*/ 2 h 38"/>
                    <a:gd name="T48" fmla="*/ 154 w 160"/>
                    <a:gd name="T49" fmla="*/ 0 h 38"/>
                    <a:gd name="T50" fmla="*/ 150 w 160"/>
                    <a:gd name="T51" fmla="*/ 0 h 38"/>
                    <a:gd name="T52" fmla="*/ 132 w 160"/>
                    <a:gd name="T53" fmla="*/ 0 h 38"/>
                    <a:gd name="T54" fmla="*/ 106 w 160"/>
                    <a:gd name="T55" fmla="*/ 0 h 38"/>
                    <a:gd name="T56" fmla="*/ 80 w 160"/>
                    <a:gd name="T57" fmla="*/ 0 h 38"/>
                    <a:gd name="T58" fmla="*/ 52 w 160"/>
                    <a:gd name="T59" fmla="*/ 0 h 38"/>
                    <a:gd name="T60" fmla="*/ 26 w 160"/>
                    <a:gd name="T61" fmla="*/ 0 h 38"/>
                    <a:gd name="T62" fmla="*/ 8 w 160"/>
                    <a:gd name="T63" fmla="*/ 0 h 38"/>
                    <a:gd name="T64" fmla="*/ 6 w 160"/>
                    <a:gd name="T65" fmla="*/ 0 h 38"/>
                    <a:gd name="T66" fmla="*/ 2 w 160"/>
                    <a:gd name="T67" fmla="*/ 2 h 38"/>
                    <a:gd name="T68" fmla="*/ 0 w 160"/>
                    <a:gd name="T69" fmla="*/ 4 h 38"/>
                    <a:gd name="T70" fmla="*/ 0 w 160"/>
                    <a:gd name="T71" fmla="*/ 6 h 38"/>
                    <a:gd name="T72" fmla="*/ 0 w 160"/>
                    <a:gd name="T73" fmla="*/ 10 h 38"/>
                    <a:gd name="T74" fmla="*/ 0 w 160"/>
                    <a:gd name="T75" fmla="*/ 16 h 38"/>
                    <a:gd name="T76" fmla="*/ 0 w 160"/>
                    <a:gd name="T77" fmla="*/ 18 h 38"/>
                    <a:gd name="T78" fmla="*/ 0 w 160"/>
                    <a:gd name="T79" fmla="*/ 20 h 38"/>
                    <a:gd name="T80" fmla="*/ 0 w 160"/>
                    <a:gd name="T81" fmla="*/ 22 h 38"/>
                    <a:gd name="T82" fmla="*/ 0 w 160"/>
                    <a:gd name="T83" fmla="*/ 24 h 38"/>
                    <a:gd name="T84" fmla="*/ 0 w 160"/>
                    <a:gd name="T8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38">
                      <a:moveTo>
                        <a:pt x="0" y="30"/>
                      </a:moveTo>
                      <a:lnTo>
                        <a:pt x="0" y="32"/>
                      </a:lnTo>
                      <a:lnTo>
                        <a:pt x="0" y="32"/>
                      </a:lnTo>
                      <a:lnTo>
                        <a:pt x="0" y="34"/>
                      </a:lnTo>
                      <a:lnTo>
                        <a:pt x="0" y="34"/>
                      </a:lnTo>
                      <a:lnTo>
                        <a:pt x="2" y="34"/>
                      </a:lnTo>
                      <a:lnTo>
                        <a:pt x="2" y="36"/>
                      </a:lnTo>
                      <a:lnTo>
                        <a:pt x="2" y="36"/>
                      </a:lnTo>
                      <a:lnTo>
                        <a:pt x="4" y="36"/>
                      </a:lnTo>
                      <a:lnTo>
                        <a:pt x="4" y="38"/>
                      </a:lnTo>
                      <a:lnTo>
                        <a:pt x="6" y="38"/>
                      </a:lnTo>
                      <a:lnTo>
                        <a:pt x="6" y="38"/>
                      </a:lnTo>
                      <a:lnTo>
                        <a:pt x="6" y="38"/>
                      </a:lnTo>
                      <a:lnTo>
                        <a:pt x="8" y="38"/>
                      </a:lnTo>
                      <a:lnTo>
                        <a:pt x="8" y="38"/>
                      </a:lnTo>
                      <a:lnTo>
                        <a:pt x="18" y="38"/>
                      </a:lnTo>
                      <a:lnTo>
                        <a:pt x="26" y="38"/>
                      </a:lnTo>
                      <a:lnTo>
                        <a:pt x="36" y="38"/>
                      </a:lnTo>
                      <a:lnTo>
                        <a:pt x="44" y="38"/>
                      </a:lnTo>
                      <a:lnTo>
                        <a:pt x="52" y="38"/>
                      </a:lnTo>
                      <a:lnTo>
                        <a:pt x="62" y="38"/>
                      </a:lnTo>
                      <a:lnTo>
                        <a:pt x="70" y="38"/>
                      </a:lnTo>
                      <a:lnTo>
                        <a:pt x="80" y="38"/>
                      </a:lnTo>
                      <a:lnTo>
                        <a:pt x="88" y="38"/>
                      </a:lnTo>
                      <a:lnTo>
                        <a:pt x="96" y="38"/>
                      </a:lnTo>
                      <a:lnTo>
                        <a:pt x="106" y="38"/>
                      </a:lnTo>
                      <a:lnTo>
                        <a:pt x="114" y="38"/>
                      </a:lnTo>
                      <a:lnTo>
                        <a:pt x="124" y="38"/>
                      </a:lnTo>
                      <a:lnTo>
                        <a:pt x="132" y="38"/>
                      </a:lnTo>
                      <a:lnTo>
                        <a:pt x="140" y="38"/>
                      </a:lnTo>
                      <a:lnTo>
                        <a:pt x="150" y="38"/>
                      </a:lnTo>
                      <a:lnTo>
                        <a:pt x="150" y="38"/>
                      </a:lnTo>
                      <a:lnTo>
                        <a:pt x="152" y="38"/>
                      </a:lnTo>
                      <a:lnTo>
                        <a:pt x="152" y="38"/>
                      </a:lnTo>
                      <a:lnTo>
                        <a:pt x="154" y="38"/>
                      </a:lnTo>
                      <a:lnTo>
                        <a:pt x="154" y="38"/>
                      </a:lnTo>
                      <a:lnTo>
                        <a:pt x="156" y="36"/>
                      </a:lnTo>
                      <a:lnTo>
                        <a:pt x="156" y="36"/>
                      </a:lnTo>
                      <a:lnTo>
                        <a:pt x="156" y="36"/>
                      </a:lnTo>
                      <a:lnTo>
                        <a:pt x="158" y="34"/>
                      </a:lnTo>
                      <a:lnTo>
                        <a:pt x="158" y="34"/>
                      </a:lnTo>
                      <a:lnTo>
                        <a:pt x="158" y="34"/>
                      </a:lnTo>
                      <a:lnTo>
                        <a:pt x="158" y="32"/>
                      </a:lnTo>
                      <a:lnTo>
                        <a:pt x="158" y="32"/>
                      </a:lnTo>
                      <a:lnTo>
                        <a:pt x="160" y="30"/>
                      </a:lnTo>
                      <a:lnTo>
                        <a:pt x="160" y="30"/>
                      </a:lnTo>
                      <a:lnTo>
                        <a:pt x="160" y="28"/>
                      </a:lnTo>
                      <a:lnTo>
                        <a:pt x="160" y="24"/>
                      </a:lnTo>
                      <a:lnTo>
                        <a:pt x="160" y="22"/>
                      </a:lnTo>
                      <a:lnTo>
                        <a:pt x="160" y="22"/>
                      </a:lnTo>
                      <a:lnTo>
                        <a:pt x="160" y="22"/>
                      </a:lnTo>
                      <a:lnTo>
                        <a:pt x="160" y="20"/>
                      </a:lnTo>
                      <a:lnTo>
                        <a:pt x="160" y="20"/>
                      </a:lnTo>
                      <a:lnTo>
                        <a:pt x="160" y="20"/>
                      </a:lnTo>
                      <a:lnTo>
                        <a:pt x="160" y="18"/>
                      </a:lnTo>
                      <a:lnTo>
                        <a:pt x="160" y="18"/>
                      </a:lnTo>
                      <a:lnTo>
                        <a:pt x="160" y="18"/>
                      </a:lnTo>
                      <a:lnTo>
                        <a:pt x="160" y="18"/>
                      </a:lnTo>
                      <a:lnTo>
                        <a:pt x="160" y="16"/>
                      </a:lnTo>
                      <a:lnTo>
                        <a:pt x="160" y="16"/>
                      </a:lnTo>
                      <a:lnTo>
                        <a:pt x="160" y="16"/>
                      </a:lnTo>
                      <a:lnTo>
                        <a:pt x="160" y="14"/>
                      </a:lnTo>
                      <a:lnTo>
                        <a:pt x="160" y="10"/>
                      </a:lnTo>
                      <a:lnTo>
                        <a:pt x="160" y="8"/>
                      </a:lnTo>
                      <a:lnTo>
                        <a:pt x="160" y="8"/>
                      </a:lnTo>
                      <a:lnTo>
                        <a:pt x="158" y="6"/>
                      </a:lnTo>
                      <a:lnTo>
                        <a:pt x="158" y="6"/>
                      </a:lnTo>
                      <a:lnTo>
                        <a:pt x="158" y="4"/>
                      </a:lnTo>
                      <a:lnTo>
                        <a:pt x="158" y="4"/>
                      </a:lnTo>
                      <a:lnTo>
                        <a:pt x="158" y="4"/>
                      </a:lnTo>
                      <a:lnTo>
                        <a:pt x="156" y="2"/>
                      </a:lnTo>
                      <a:lnTo>
                        <a:pt x="156" y="2"/>
                      </a:lnTo>
                      <a:lnTo>
                        <a:pt x="156" y="2"/>
                      </a:lnTo>
                      <a:lnTo>
                        <a:pt x="154" y="0"/>
                      </a:lnTo>
                      <a:lnTo>
                        <a:pt x="154" y="0"/>
                      </a:lnTo>
                      <a:lnTo>
                        <a:pt x="152" y="0"/>
                      </a:lnTo>
                      <a:lnTo>
                        <a:pt x="152" y="0"/>
                      </a:lnTo>
                      <a:lnTo>
                        <a:pt x="150" y="0"/>
                      </a:lnTo>
                      <a:lnTo>
                        <a:pt x="150" y="0"/>
                      </a:lnTo>
                      <a:lnTo>
                        <a:pt x="140" y="0"/>
                      </a:lnTo>
                      <a:lnTo>
                        <a:pt x="132" y="0"/>
                      </a:lnTo>
                      <a:lnTo>
                        <a:pt x="124" y="0"/>
                      </a:lnTo>
                      <a:lnTo>
                        <a:pt x="114" y="0"/>
                      </a:lnTo>
                      <a:lnTo>
                        <a:pt x="106" y="0"/>
                      </a:lnTo>
                      <a:lnTo>
                        <a:pt x="96" y="0"/>
                      </a:lnTo>
                      <a:lnTo>
                        <a:pt x="88" y="0"/>
                      </a:lnTo>
                      <a:lnTo>
                        <a:pt x="80" y="0"/>
                      </a:lnTo>
                      <a:lnTo>
                        <a:pt x="70" y="0"/>
                      </a:lnTo>
                      <a:lnTo>
                        <a:pt x="62" y="0"/>
                      </a:lnTo>
                      <a:lnTo>
                        <a:pt x="52" y="0"/>
                      </a:lnTo>
                      <a:lnTo>
                        <a:pt x="44" y="0"/>
                      </a:lnTo>
                      <a:lnTo>
                        <a:pt x="36" y="0"/>
                      </a:lnTo>
                      <a:lnTo>
                        <a:pt x="26" y="0"/>
                      </a:lnTo>
                      <a:lnTo>
                        <a:pt x="18" y="0"/>
                      </a:lnTo>
                      <a:lnTo>
                        <a:pt x="8" y="0"/>
                      </a:lnTo>
                      <a:lnTo>
                        <a:pt x="8" y="0"/>
                      </a:lnTo>
                      <a:lnTo>
                        <a:pt x="6" y="0"/>
                      </a:lnTo>
                      <a:lnTo>
                        <a:pt x="6" y="0"/>
                      </a:lnTo>
                      <a:lnTo>
                        <a:pt x="6" y="0"/>
                      </a:lnTo>
                      <a:lnTo>
                        <a:pt x="4" y="0"/>
                      </a:lnTo>
                      <a:lnTo>
                        <a:pt x="4" y="2"/>
                      </a:lnTo>
                      <a:lnTo>
                        <a:pt x="2" y="2"/>
                      </a:lnTo>
                      <a:lnTo>
                        <a:pt x="2" y="2"/>
                      </a:lnTo>
                      <a:lnTo>
                        <a:pt x="2" y="4"/>
                      </a:lnTo>
                      <a:lnTo>
                        <a:pt x="0" y="4"/>
                      </a:lnTo>
                      <a:lnTo>
                        <a:pt x="0" y="4"/>
                      </a:lnTo>
                      <a:lnTo>
                        <a:pt x="0" y="6"/>
                      </a:lnTo>
                      <a:lnTo>
                        <a:pt x="0" y="6"/>
                      </a:lnTo>
                      <a:lnTo>
                        <a:pt x="0" y="8"/>
                      </a:lnTo>
                      <a:lnTo>
                        <a:pt x="0" y="8"/>
                      </a:lnTo>
                      <a:lnTo>
                        <a:pt x="0" y="10"/>
                      </a:lnTo>
                      <a:lnTo>
                        <a:pt x="0" y="14"/>
                      </a:lnTo>
                      <a:lnTo>
                        <a:pt x="0" y="16"/>
                      </a:lnTo>
                      <a:lnTo>
                        <a:pt x="0" y="16"/>
                      </a:lnTo>
                      <a:lnTo>
                        <a:pt x="0" y="16"/>
                      </a:lnTo>
                      <a:lnTo>
                        <a:pt x="0" y="18"/>
                      </a:lnTo>
                      <a:lnTo>
                        <a:pt x="0" y="18"/>
                      </a:lnTo>
                      <a:lnTo>
                        <a:pt x="0" y="18"/>
                      </a:lnTo>
                      <a:lnTo>
                        <a:pt x="0" y="18"/>
                      </a:lnTo>
                      <a:lnTo>
                        <a:pt x="0" y="20"/>
                      </a:lnTo>
                      <a:lnTo>
                        <a:pt x="0" y="20"/>
                      </a:lnTo>
                      <a:lnTo>
                        <a:pt x="0" y="20"/>
                      </a:lnTo>
                      <a:lnTo>
                        <a:pt x="0" y="22"/>
                      </a:lnTo>
                      <a:lnTo>
                        <a:pt x="0" y="22"/>
                      </a:lnTo>
                      <a:lnTo>
                        <a:pt x="0" y="22"/>
                      </a:lnTo>
                      <a:lnTo>
                        <a:pt x="0" y="24"/>
                      </a:lnTo>
                      <a:lnTo>
                        <a:pt x="0" y="28"/>
                      </a:lnTo>
                      <a:lnTo>
                        <a:pt x="0" y="30"/>
                      </a:lnTo>
                      <a:lnTo>
                        <a:pt x="0" y="30"/>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p:cNvSpPr>
                <p:nvPr/>
              </p:nvSpPr>
              <p:spPr bwMode="auto">
                <a:xfrm>
                  <a:off x="7503879" y="918908"/>
                  <a:ext cx="160" cy="40"/>
                </a:xfrm>
                <a:custGeom>
                  <a:avLst/>
                  <a:gdLst>
                    <a:gd name="T0" fmla="*/ 158 w 160"/>
                    <a:gd name="T1" fmla="*/ 8 h 40"/>
                    <a:gd name="T2" fmla="*/ 158 w 160"/>
                    <a:gd name="T3" fmla="*/ 6 h 40"/>
                    <a:gd name="T4" fmla="*/ 158 w 160"/>
                    <a:gd name="T5" fmla="*/ 4 h 40"/>
                    <a:gd name="T6" fmla="*/ 156 w 160"/>
                    <a:gd name="T7" fmla="*/ 4 h 40"/>
                    <a:gd name="T8" fmla="*/ 154 w 160"/>
                    <a:gd name="T9" fmla="*/ 2 h 40"/>
                    <a:gd name="T10" fmla="*/ 152 w 160"/>
                    <a:gd name="T11" fmla="*/ 2 h 40"/>
                    <a:gd name="T12" fmla="*/ 150 w 160"/>
                    <a:gd name="T13" fmla="*/ 0 h 40"/>
                    <a:gd name="T14" fmla="*/ 8 w 160"/>
                    <a:gd name="T15" fmla="*/ 0 h 40"/>
                    <a:gd name="T16" fmla="*/ 6 w 160"/>
                    <a:gd name="T17" fmla="*/ 2 h 40"/>
                    <a:gd name="T18" fmla="*/ 6 w 160"/>
                    <a:gd name="T19" fmla="*/ 2 h 40"/>
                    <a:gd name="T20" fmla="*/ 4 w 160"/>
                    <a:gd name="T21" fmla="*/ 2 h 40"/>
                    <a:gd name="T22" fmla="*/ 2 w 160"/>
                    <a:gd name="T23" fmla="*/ 4 h 40"/>
                    <a:gd name="T24" fmla="*/ 0 w 160"/>
                    <a:gd name="T25" fmla="*/ 6 h 40"/>
                    <a:gd name="T26" fmla="*/ 0 w 160"/>
                    <a:gd name="T27" fmla="*/ 6 h 40"/>
                    <a:gd name="T28" fmla="*/ 0 w 160"/>
                    <a:gd name="T29" fmla="*/ 8 h 40"/>
                    <a:gd name="T30" fmla="*/ 0 w 160"/>
                    <a:gd name="T31" fmla="*/ 10 h 40"/>
                    <a:gd name="T32" fmla="*/ 0 w 160"/>
                    <a:gd name="T33" fmla="*/ 18 h 40"/>
                    <a:gd name="T34" fmla="*/ 0 w 160"/>
                    <a:gd name="T35" fmla="*/ 18 h 40"/>
                    <a:gd name="T36" fmla="*/ 0 w 160"/>
                    <a:gd name="T37" fmla="*/ 18 h 40"/>
                    <a:gd name="T38" fmla="*/ 0 w 160"/>
                    <a:gd name="T39" fmla="*/ 20 h 40"/>
                    <a:gd name="T40" fmla="*/ 0 w 160"/>
                    <a:gd name="T41" fmla="*/ 22 h 40"/>
                    <a:gd name="T42" fmla="*/ 0 w 160"/>
                    <a:gd name="T43" fmla="*/ 22 h 40"/>
                    <a:gd name="T44" fmla="*/ 0 w 160"/>
                    <a:gd name="T45" fmla="*/ 24 h 40"/>
                    <a:gd name="T46" fmla="*/ 0 w 160"/>
                    <a:gd name="T47" fmla="*/ 30 h 40"/>
                    <a:gd name="T48" fmla="*/ 0 w 160"/>
                    <a:gd name="T49" fmla="*/ 32 h 40"/>
                    <a:gd name="T50" fmla="*/ 0 w 160"/>
                    <a:gd name="T51" fmla="*/ 34 h 40"/>
                    <a:gd name="T52" fmla="*/ 0 w 160"/>
                    <a:gd name="T53" fmla="*/ 36 h 40"/>
                    <a:gd name="T54" fmla="*/ 2 w 160"/>
                    <a:gd name="T55" fmla="*/ 36 h 40"/>
                    <a:gd name="T56" fmla="*/ 4 w 160"/>
                    <a:gd name="T57" fmla="*/ 38 h 40"/>
                    <a:gd name="T58" fmla="*/ 6 w 160"/>
                    <a:gd name="T59" fmla="*/ 38 h 40"/>
                    <a:gd name="T60" fmla="*/ 6 w 160"/>
                    <a:gd name="T61" fmla="*/ 40 h 40"/>
                    <a:gd name="T62" fmla="*/ 8 w 160"/>
                    <a:gd name="T63" fmla="*/ 40 h 40"/>
                    <a:gd name="T64" fmla="*/ 150 w 160"/>
                    <a:gd name="T65" fmla="*/ 40 h 40"/>
                    <a:gd name="T66" fmla="*/ 152 w 160"/>
                    <a:gd name="T67" fmla="*/ 40 h 40"/>
                    <a:gd name="T68" fmla="*/ 154 w 160"/>
                    <a:gd name="T69" fmla="*/ 38 h 40"/>
                    <a:gd name="T70" fmla="*/ 156 w 160"/>
                    <a:gd name="T71" fmla="*/ 38 h 40"/>
                    <a:gd name="T72" fmla="*/ 158 w 160"/>
                    <a:gd name="T73" fmla="*/ 36 h 40"/>
                    <a:gd name="T74" fmla="*/ 158 w 160"/>
                    <a:gd name="T75" fmla="*/ 34 h 40"/>
                    <a:gd name="T76" fmla="*/ 158 w 160"/>
                    <a:gd name="T77" fmla="*/ 32 h 40"/>
                    <a:gd name="T78" fmla="*/ 160 w 160"/>
                    <a:gd name="T79" fmla="*/ 30 h 40"/>
                    <a:gd name="T80" fmla="*/ 160 w 160"/>
                    <a:gd name="T81" fmla="*/ 24 h 40"/>
                    <a:gd name="T82" fmla="*/ 160 w 160"/>
                    <a:gd name="T83" fmla="*/ 22 h 40"/>
                    <a:gd name="T84" fmla="*/ 160 w 160"/>
                    <a:gd name="T85" fmla="*/ 22 h 40"/>
                    <a:gd name="T86" fmla="*/ 160 w 160"/>
                    <a:gd name="T87" fmla="*/ 20 h 40"/>
                    <a:gd name="T88" fmla="*/ 160 w 160"/>
                    <a:gd name="T89" fmla="*/ 20 h 40"/>
                    <a:gd name="T90" fmla="*/ 160 w 160"/>
                    <a:gd name="T91" fmla="*/ 18 h 40"/>
                    <a:gd name="T92" fmla="*/ 160 w 160"/>
                    <a:gd name="T93" fmla="*/ 18 h 40"/>
                    <a:gd name="T94" fmla="*/ 160 w 160"/>
                    <a:gd name="T95" fmla="*/ 16 h 40"/>
                    <a:gd name="T96" fmla="*/ 160 w 160"/>
                    <a:gd name="T9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40">
                      <a:moveTo>
                        <a:pt x="160" y="8"/>
                      </a:moveTo>
                      <a:lnTo>
                        <a:pt x="158" y="8"/>
                      </a:lnTo>
                      <a:lnTo>
                        <a:pt x="158" y="6"/>
                      </a:lnTo>
                      <a:lnTo>
                        <a:pt x="158" y="6"/>
                      </a:lnTo>
                      <a:lnTo>
                        <a:pt x="158" y="6"/>
                      </a:lnTo>
                      <a:lnTo>
                        <a:pt x="158" y="4"/>
                      </a:lnTo>
                      <a:lnTo>
                        <a:pt x="156" y="4"/>
                      </a:lnTo>
                      <a:lnTo>
                        <a:pt x="156" y="4"/>
                      </a:lnTo>
                      <a:lnTo>
                        <a:pt x="156" y="2"/>
                      </a:lnTo>
                      <a:lnTo>
                        <a:pt x="154" y="2"/>
                      </a:lnTo>
                      <a:lnTo>
                        <a:pt x="154" y="2"/>
                      </a:lnTo>
                      <a:lnTo>
                        <a:pt x="152" y="2"/>
                      </a:lnTo>
                      <a:lnTo>
                        <a:pt x="152" y="2"/>
                      </a:lnTo>
                      <a:lnTo>
                        <a:pt x="150" y="0"/>
                      </a:lnTo>
                      <a:lnTo>
                        <a:pt x="150" y="0"/>
                      </a:lnTo>
                      <a:lnTo>
                        <a:pt x="8" y="0"/>
                      </a:lnTo>
                      <a:lnTo>
                        <a:pt x="8" y="0"/>
                      </a:lnTo>
                      <a:lnTo>
                        <a:pt x="6" y="2"/>
                      </a:lnTo>
                      <a:lnTo>
                        <a:pt x="6" y="2"/>
                      </a:lnTo>
                      <a:lnTo>
                        <a:pt x="6" y="2"/>
                      </a:lnTo>
                      <a:lnTo>
                        <a:pt x="4" y="2"/>
                      </a:lnTo>
                      <a:lnTo>
                        <a:pt x="4" y="2"/>
                      </a:lnTo>
                      <a:lnTo>
                        <a:pt x="2" y="4"/>
                      </a:lnTo>
                      <a:lnTo>
                        <a:pt x="2" y="4"/>
                      </a:lnTo>
                      <a:lnTo>
                        <a:pt x="2" y="4"/>
                      </a:lnTo>
                      <a:lnTo>
                        <a:pt x="0" y="6"/>
                      </a:lnTo>
                      <a:lnTo>
                        <a:pt x="0" y="6"/>
                      </a:lnTo>
                      <a:lnTo>
                        <a:pt x="0" y="6"/>
                      </a:lnTo>
                      <a:lnTo>
                        <a:pt x="0" y="8"/>
                      </a:lnTo>
                      <a:lnTo>
                        <a:pt x="0" y="8"/>
                      </a:lnTo>
                      <a:lnTo>
                        <a:pt x="0" y="10"/>
                      </a:lnTo>
                      <a:lnTo>
                        <a:pt x="0" y="10"/>
                      </a:lnTo>
                      <a:lnTo>
                        <a:pt x="0" y="16"/>
                      </a:lnTo>
                      <a:lnTo>
                        <a:pt x="0" y="18"/>
                      </a:lnTo>
                      <a:lnTo>
                        <a:pt x="0" y="18"/>
                      </a:lnTo>
                      <a:lnTo>
                        <a:pt x="0" y="18"/>
                      </a:lnTo>
                      <a:lnTo>
                        <a:pt x="0" y="18"/>
                      </a:lnTo>
                      <a:lnTo>
                        <a:pt x="0" y="18"/>
                      </a:lnTo>
                      <a:lnTo>
                        <a:pt x="0" y="20"/>
                      </a:lnTo>
                      <a:lnTo>
                        <a:pt x="0" y="20"/>
                      </a:lnTo>
                      <a:lnTo>
                        <a:pt x="0" y="20"/>
                      </a:lnTo>
                      <a:lnTo>
                        <a:pt x="0" y="22"/>
                      </a:lnTo>
                      <a:lnTo>
                        <a:pt x="0" y="22"/>
                      </a:lnTo>
                      <a:lnTo>
                        <a:pt x="0" y="22"/>
                      </a:lnTo>
                      <a:lnTo>
                        <a:pt x="0" y="22"/>
                      </a:lnTo>
                      <a:lnTo>
                        <a:pt x="0" y="24"/>
                      </a:lnTo>
                      <a:lnTo>
                        <a:pt x="0" y="24"/>
                      </a:lnTo>
                      <a:lnTo>
                        <a:pt x="0" y="30"/>
                      </a:lnTo>
                      <a:lnTo>
                        <a:pt x="0" y="30"/>
                      </a:lnTo>
                      <a:lnTo>
                        <a:pt x="0" y="32"/>
                      </a:lnTo>
                      <a:lnTo>
                        <a:pt x="0" y="32"/>
                      </a:lnTo>
                      <a:lnTo>
                        <a:pt x="0" y="34"/>
                      </a:lnTo>
                      <a:lnTo>
                        <a:pt x="0" y="34"/>
                      </a:lnTo>
                      <a:lnTo>
                        <a:pt x="0" y="36"/>
                      </a:lnTo>
                      <a:lnTo>
                        <a:pt x="2" y="36"/>
                      </a:lnTo>
                      <a:lnTo>
                        <a:pt x="2" y="36"/>
                      </a:lnTo>
                      <a:lnTo>
                        <a:pt x="2" y="38"/>
                      </a:lnTo>
                      <a:lnTo>
                        <a:pt x="4" y="38"/>
                      </a:lnTo>
                      <a:lnTo>
                        <a:pt x="4" y="38"/>
                      </a:lnTo>
                      <a:lnTo>
                        <a:pt x="6" y="38"/>
                      </a:lnTo>
                      <a:lnTo>
                        <a:pt x="6" y="40"/>
                      </a:lnTo>
                      <a:lnTo>
                        <a:pt x="6" y="40"/>
                      </a:lnTo>
                      <a:lnTo>
                        <a:pt x="8" y="40"/>
                      </a:lnTo>
                      <a:lnTo>
                        <a:pt x="8" y="40"/>
                      </a:lnTo>
                      <a:lnTo>
                        <a:pt x="150" y="40"/>
                      </a:lnTo>
                      <a:lnTo>
                        <a:pt x="150" y="40"/>
                      </a:lnTo>
                      <a:lnTo>
                        <a:pt x="152" y="40"/>
                      </a:lnTo>
                      <a:lnTo>
                        <a:pt x="152" y="40"/>
                      </a:lnTo>
                      <a:lnTo>
                        <a:pt x="154" y="38"/>
                      </a:lnTo>
                      <a:lnTo>
                        <a:pt x="154" y="38"/>
                      </a:lnTo>
                      <a:lnTo>
                        <a:pt x="156" y="38"/>
                      </a:lnTo>
                      <a:lnTo>
                        <a:pt x="156" y="38"/>
                      </a:lnTo>
                      <a:lnTo>
                        <a:pt x="156" y="36"/>
                      </a:lnTo>
                      <a:lnTo>
                        <a:pt x="158" y="36"/>
                      </a:lnTo>
                      <a:lnTo>
                        <a:pt x="158" y="36"/>
                      </a:lnTo>
                      <a:lnTo>
                        <a:pt x="158" y="34"/>
                      </a:lnTo>
                      <a:lnTo>
                        <a:pt x="158" y="34"/>
                      </a:lnTo>
                      <a:lnTo>
                        <a:pt x="158" y="32"/>
                      </a:lnTo>
                      <a:lnTo>
                        <a:pt x="160" y="32"/>
                      </a:lnTo>
                      <a:lnTo>
                        <a:pt x="160" y="30"/>
                      </a:lnTo>
                      <a:lnTo>
                        <a:pt x="160" y="30"/>
                      </a:lnTo>
                      <a:lnTo>
                        <a:pt x="160" y="24"/>
                      </a:lnTo>
                      <a:lnTo>
                        <a:pt x="160" y="24"/>
                      </a:lnTo>
                      <a:lnTo>
                        <a:pt x="160" y="22"/>
                      </a:lnTo>
                      <a:lnTo>
                        <a:pt x="160" y="22"/>
                      </a:lnTo>
                      <a:lnTo>
                        <a:pt x="160" y="22"/>
                      </a:lnTo>
                      <a:lnTo>
                        <a:pt x="160" y="22"/>
                      </a:lnTo>
                      <a:lnTo>
                        <a:pt x="160" y="20"/>
                      </a:lnTo>
                      <a:lnTo>
                        <a:pt x="160" y="20"/>
                      </a:lnTo>
                      <a:lnTo>
                        <a:pt x="160" y="20"/>
                      </a:lnTo>
                      <a:lnTo>
                        <a:pt x="160" y="18"/>
                      </a:lnTo>
                      <a:lnTo>
                        <a:pt x="160" y="18"/>
                      </a:lnTo>
                      <a:lnTo>
                        <a:pt x="160" y="18"/>
                      </a:lnTo>
                      <a:lnTo>
                        <a:pt x="160" y="18"/>
                      </a:lnTo>
                      <a:lnTo>
                        <a:pt x="160" y="18"/>
                      </a:lnTo>
                      <a:lnTo>
                        <a:pt x="160" y="16"/>
                      </a:lnTo>
                      <a:lnTo>
                        <a:pt x="160" y="10"/>
                      </a:lnTo>
                      <a:lnTo>
                        <a:pt x="160" y="10"/>
                      </a:lnTo>
                      <a:lnTo>
                        <a:pt x="160" y="8"/>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a:off x="7503879" y="919208"/>
                  <a:ext cx="160" cy="36"/>
                </a:xfrm>
                <a:custGeom>
                  <a:avLst/>
                  <a:gdLst>
                    <a:gd name="T0" fmla="*/ 0 w 160"/>
                    <a:gd name="T1" fmla="*/ 32 h 36"/>
                    <a:gd name="T2" fmla="*/ 2 w 160"/>
                    <a:gd name="T3" fmla="*/ 34 h 36"/>
                    <a:gd name="T4" fmla="*/ 4 w 160"/>
                    <a:gd name="T5" fmla="*/ 36 h 36"/>
                    <a:gd name="T6" fmla="*/ 6 w 160"/>
                    <a:gd name="T7" fmla="*/ 36 h 36"/>
                    <a:gd name="T8" fmla="*/ 8 w 160"/>
                    <a:gd name="T9" fmla="*/ 36 h 36"/>
                    <a:gd name="T10" fmla="*/ 36 w 160"/>
                    <a:gd name="T11" fmla="*/ 36 h 36"/>
                    <a:gd name="T12" fmla="*/ 62 w 160"/>
                    <a:gd name="T13" fmla="*/ 36 h 36"/>
                    <a:gd name="T14" fmla="*/ 88 w 160"/>
                    <a:gd name="T15" fmla="*/ 36 h 36"/>
                    <a:gd name="T16" fmla="*/ 114 w 160"/>
                    <a:gd name="T17" fmla="*/ 36 h 36"/>
                    <a:gd name="T18" fmla="*/ 140 w 160"/>
                    <a:gd name="T19" fmla="*/ 36 h 36"/>
                    <a:gd name="T20" fmla="*/ 152 w 160"/>
                    <a:gd name="T21" fmla="*/ 36 h 36"/>
                    <a:gd name="T22" fmla="*/ 154 w 160"/>
                    <a:gd name="T23" fmla="*/ 36 h 36"/>
                    <a:gd name="T24" fmla="*/ 156 w 160"/>
                    <a:gd name="T25" fmla="*/ 34 h 36"/>
                    <a:gd name="T26" fmla="*/ 158 w 160"/>
                    <a:gd name="T27" fmla="*/ 32 h 36"/>
                    <a:gd name="T28" fmla="*/ 160 w 160"/>
                    <a:gd name="T29" fmla="*/ 30 h 36"/>
                    <a:gd name="T30" fmla="*/ 160 w 160"/>
                    <a:gd name="T31" fmla="*/ 22 h 36"/>
                    <a:gd name="T32" fmla="*/ 160 w 160"/>
                    <a:gd name="T33" fmla="*/ 20 h 36"/>
                    <a:gd name="T34" fmla="*/ 160 w 160"/>
                    <a:gd name="T35" fmla="*/ 18 h 36"/>
                    <a:gd name="T36" fmla="*/ 160 w 160"/>
                    <a:gd name="T37" fmla="*/ 18 h 36"/>
                    <a:gd name="T38" fmla="*/ 160 w 160"/>
                    <a:gd name="T39" fmla="*/ 16 h 36"/>
                    <a:gd name="T40" fmla="*/ 160 w 160"/>
                    <a:gd name="T41" fmla="*/ 10 h 36"/>
                    <a:gd name="T42" fmla="*/ 158 w 160"/>
                    <a:gd name="T43" fmla="*/ 6 h 36"/>
                    <a:gd name="T44" fmla="*/ 158 w 160"/>
                    <a:gd name="T45" fmla="*/ 4 h 36"/>
                    <a:gd name="T46" fmla="*/ 156 w 160"/>
                    <a:gd name="T47" fmla="*/ 2 h 36"/>
                    <a:gd name="T48" fmla="*/ 154 w 160"/>
                    <a:gd name="T49" fmla="*/ 0 h 36"/>
                    <a:gd name="T50" fmla="*/ 150 w 160"/>
                    <a:gd name="T51" fmla="*/ 0 h 36"/>
                    <a:gd name="T52" fmla="*/ 132 w 160"/>
                    <a:gd name="T53" fmla="*/ 0 h 36"/>
                    <a:gd name="T54" fmla="*/ 106 w 160"/>
                    <a:gd name="T55" fmla="*/ 0 h 36"/>
                    <a:gd name="T56" fmla="*/ 80 w 160"/>
                    <a:gd name="T57" fmla="*/ 0 h 36"/>
                    <a:gd name="T58" fmla="*/ 52 w 160"/>
                    <a:gd name="T59" fmla="*/ 0 h 36"/>
                    <a:gd name="T60" fmla="*/ 26 w 160"/>
                    <a:gd name="T61" fmla="*/ 0 h 36"/>
                    <a:gd name="T62" fmla="*/ 8 w 160"/>
                    <a:gd name="T63" fmla="*/ 0 h 36"/>
                    <a:gd name="T64" fmla="*/ 6 w 160"/>
                    <a:gd name="T65" fmla="*/ 0 h 36"/>
                    <a:gd name="T66" fmla="*/ 2 w 160"/>
                    <a:gd name="T67" fmla="*/ 2 h 36"/>
                    <a:gd name="T68" fmla="*/ 0 w 160"/>
                    <a:gd name="T69" fmla="*/ 4 h 36"/>
                    <a:gd name="T70" fmla="*/ 0 w 160"/>
                    <a:gd name="T71" fmla="*/ 6 h 36"/>
                    <a:gd name="T72" fmla="*/ 0 w 160"/>
                    <a:gd name="T73" fmla="*/ 10 h 36"/>
                    <a:gd name="T74" fmla="*/ 0 w 160"/>
                    <a:gd name="T75" fmla="*/ 16 h 36"/>
                    <a:gd name="T76" fmla="*/ 0 w 160"/>
                    <a:gd name="T77" fmla="*/ 18 h 36"/>
                    <a:gd name="T78" fmla="*/ 0 w 160"/>
                    <a:gd name="T79" fmla="*/ 18 h 36"/>
                    <a:gd name="T80" fmla="*/ 0 w 160"/>
                    <a:gd name="T81" fmla="*/ 20 h 36"/>
                    <a:gd name="T82" fmla="*/ 0 w 160"/>
                    <a:gd name="T83" fmla="*/ 22 h 36"/>
                    <a:gd name="T84" fmla="*/ 0 w 160"/>
                    <a:gd name="T8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36">
                      <a:moveTo>
                        <a:pt x="0" y="30"/>
                      </a:moveTo>
                      <a:lnTo>
                        <a:pt x="0" y="30"/>
                      </a:lnTo>
                      <a:lnTo>
                        <a:pt x="0" y="32"/>
                      </a:lnTo>
                      <a:lnTo>
                        <a:pt x="0" y="32"/>
                      </a:lnTo>
                      <a:lnTo>
                        <a:pt x="0" y="32"/>
                      </a:lnTo>
                      <a:lnTo>
                        <a:pt x="2" y="34"/>
                      </a:lnTo>
                      <a:lnTo>
                        <a:pt x="2" y="34"/>
                      </a:lnTo>
                      <a:lnTo>
                        <a:pt x="2" y="34"/>
                      </a:lnTo>
                      <a:lnTo>
                        <a:pt x="4" y="36"/>
                      </a:lnTo>
                      <a:lnTo>
                        <a:pt x="4" y="36"/>
                      </a:lnTo>
                      <a:lnTo>
                        <a:pt x="6" y="36"/>
                      </a:lnTo>
                      <a:lnTo>
                        <a:pt x="6" y="36"/>
                      </a:lnTo>
                      <a:lnTo>
                        <a:pt x="6" y="36"/>
                      </a:lnTo>
                      <a:lnTo>
                        <a:pt x="8" y="36"/>
                      </a:lnTo>
                      <a:lnTo>
                        <a:pt x="8" y="36"/>
                      </a:lnTo>
                      <a:lnTo>
                        <a:pt x="18" y="36"/>
                      </a:lnTo>
                      <a:lnTo>
                        <a:pt x="26" y="36"/>
                      </a:lnTo>
                      <a:lnTo>
                        <a:pt x="36" y="36"/>
                      </a:lnTo>
                      <a:lnTo>
                        <a:pt x="44" y="36"/>
                      </a:lnTo>
                      <a:lnTo>
                        <a:pt x="52" y="36"/>
                      </a:lnTo>
                      <a:lnTo>
                        <a:pt x="62" y="36"/>
                      </a:lnTo>
                      <a:lnTo>
                        <a:pt x="70" y="36"/>
                      </a:lnTo>
                      <a:lnTo>
                        <a:pt x="80" y="36"/>
                      </a:lnTo>
                      <a:lnTo>
                        <a:pt x="88" y="36"/>
                      </a:lnTo>
                      <a:lnTo>
                        <a:pt x="96" y="36"/>
                      </a:lnTo>
                      <a:lnTo>
                        <a:pt x="106" y="36"/>
                      </a:lnTo>
                      <a:lnTo>
                        <a:pt x="114" y="36"/>
                      </a:lnTo>
                      <a:lnTo>
                        <a:pt x="124" y="36"/>
                      </a:lnTo>
                      <a:lnTo>
                        <a:pt x="132" y="36"/>
                      </a:lnTo>
                      <a:lnTo>
                        <a:pt x="140" y="36"/>
                      </a:lnTo>
                      <a:lnTo>
                        <a:pt x="150" y="36"/>
                      </a:lnTo>
                      <a:lnTo>
                        <a:pt x="150" y="36"/>
                      </a:lnTo>
                      <a:lnTo>
                        <a:pt x="152" y="36"/>
                      </a:lnTo>
                      <a:lnTo>
                        <a:pt x="152" y="36"/>
                      </a:lnTo>
                      <a:lnTo>
                        <a:pt x="154" y="36"/>
                      </a:lnTo>
                      <a:lnTo>
                        <a:pt x="154" y="36"/>
                      </a:lnTo>
                      <a:lnTo>
                        <a:pt x="156" y="36"/>
                      </a:lnTo>
                      <a:lnTo>
                        <a:pt x="156" y="34"/>
                      </a:lnTo>
                      <a:lnTo>
                        <a:pt x="156" y="34"/>
                      </a:lnTo>
                      <a:lnTo>
                        <a:pt x="158" y="34"/>
                      </a:lnTo>
                      <a:lnTo>
                        <a:pt x="158" y="32"/>
                      </a:lnTo>
                      <a:lnTo>
                        <a:pt x="158" y="32"/>
                      </a:lnTo>
                      <a:lnTo>
                        <a:pt x="158" y="32"/>
                      </a:lnTo>
                      <a:lnTo>
                        <a:pt x="158" y="30"/>
                      </a:lnTo>
                      <a:lnTo>
                        <a:pt x="160" y="30"/>
                      </a:lnTo>
                      <a:lnTo>
                        <a:pt x="160" y="28"/>
                      </a:lnTo>
                      <a:lnTo>
                        <a:pt x="160" y="28"/>
                      </a:lnTo>
                      <a:lnTo>
                        <a:pt x="160" y="22"/>
                      </a:lnTo>
                      <a:lnTo>
                        <a:pt x="160" y="22"/>
                      </a:lnTo>
                      <a:lnTo>
                        <a:pt x="160" y="20"/>
                      </a:lnTo>
                      <a:lnTo>
                        <a:pt x="160" y="20"/>
                      </a:lnTo>
                      <a:lnTo>
                        <a:pt x="160" y="20"/>
                      </a:lnTo>
                      <a:lnTo>
                        <a:pt x="160" y="20"/>
                      </a:lnTo>
                      <a:lnTo>
                        <a:pt x="160" y="18"/>
                      </a:lnTo>
                      <a:lnTo>
                        <a:pt x="160" y="18"/>
                      </a:lnTo>
                      <a:lnTo>
                        <a:pt x="160" y="18"/>
                      </a:lnTo>
                      <a:lnTo>
                        <a:pt x="160" y="18"/>
                      </a:lnTo>
                      <a:lnTo>
                        <a:pt x="160" y="16"/>
                      </a:lnTo>
                      <a:lnTo>
                        <a:pt x="160" y="16"/>
                      </a:lnTo>
                      <a:lnTo>
                        <a:pt x="160" y="16"/>
                      </a:lnTo>
                      <a:lnTo>
                        <a:pt x="160" y="16"/>
                      </a:lnTo>
                      <a:lnTo>
                        <a:pt x="160" y="14"/>
                      </a:lnTo>
                      <a:lnTo>
                        <a:pt x="160" y="10"/>
                      </a:lnTo>
                      <a:lnTo>
                        <a:pt x="160" y="8"/>
                      </a:lnTo>
                      <a:lnTo>
                        <a:pt x="160" y="8"/>
                      </a:lnTo>
                      <a:lnTo>
                        <a:pt x="158" y="6"/>
                      </a:lnTo>
                      <a:lnTo>
                        <a:pt x="158" y="6"/>
                      </a:lnTo>
                      <a:lnTo>
                        <a:pt x="158" y="4"/>
                      </a:lnTo>
                      <a:lnTo>
                        <a:pt x="158" y="4"/>
                      </a:lnTo>
                      <a:lnTo>
                        <a:pt x="158" y="4"/>
                      </a:lnTo>
                      <a:lnTo>
                        <a:pt x="156" y="2"/>
                      </a:lnTo>
                      <a:lnTo>
                        <a:pt x="156" y="2"/>
                      </a:lnTo>
                      <a:lnTo>
                        <a:pt x="156" y="2"/>
                      </a:lnTo>
                      <a:lnTo>
                        <a:pt x="154" y="0"/>
                      </a:lnTo>
                      <a:lnTo>
                        <a:pt x="154" y="0"/>
                      </a:lnTo>
                      <a:lnTo>
                        <a:pt x="152" y="0"/>
                      </a:lnTo>
                      <a:lnTo>
                        <a:pt x="152" y="0"/>
                      </a:lnTo>
                      <a:lnTo>
                        <a:pt x="150" y="0"/>
                      </a:lnTo>
                      <a:lnTo>
                        <a:pt x="150" y="0"/>
                      </a:lnTo>
                      <a:lnTo>
                        <a:pt x="140" y="0"/>
                      </a:lnTo>
                      <a:lnTo>
                        <a:pt x="132" y="0"/>
                      </a:lnTo>
                      <a:lnTo>
                        <a:pt x="124" y="0"/>
                      </a:lnTo>
                      <a:lnTo>
                        <a:pt x="114" y="0"/>
                      </a:lnTo>
                      <a:lnTo>
                        <a:pt x="106" y="0"/>
                      </a:lnTo>
                      <a:lnTo>
                        <a:pt x="96" y="0"/>
                      </a:lnTo>
                      <a:lnTo>
                        <a:pt x="88" y="0"/>
                      </a:lnTo>
                      <a:lnTo>
                        <a:pt x="80" y="0"/>
                      </a:lnTo>
                      <a:lnTo>
                        <a:pt x="70" y="0"/>
                      </a:lnTo>
                      <a:lnTo>
                        <a:pt x="62" y="0"/>
                      </a:lnTo>
                      <a:lnTo>
                        <a:pt x="52" y="0"/>
                      </a:lnTo>
                      <a:lnTo>
                        <a:pt x="44" y="0"/>
                      </a:lnTo>
                      <a:lnTo>
                        <a:pt x="36" y="0"/>
                      </a:lnTo>
                      <a:lnTo>
                        <a:pt x="26" y="0"/>
                      </a:lnTo>
                      <a:lnTo>
                        <a:pt x="18" y="0"/>
                      </a:lnTo>
                      <a:lnTo>
                        <a:pt x="8" y="0"/>
                      </a:lnTo>
                      <a:lnTo>
                        <a:pt x="8" y="0"/>
                      </a:lnTo>
                      <a:lnTo>
                        <a:pt x="6" y="0"/>
                      </a:lnTo>
                      <a:lnTo>
                        <a:pt x="6" y="0"/>
                      </a:lnTo>
                      <a:lnTo>
                        <a:pt x="6" y="0"/>
                      </a:lnTo>
                      <a:lnTo>
                        <a:pt x="4" y="0"/>
                      </a:lnTo>
                      <a:lnTo>
                        <a:pt x="4" y="2"/>
                      </a:lnTo>
                      <a:lnTo>
                        <a:pt x="2" y="2"/>
                      </a:lnTo>
                      <a:lnTo>
                        <a:pt x="2" y="2"/>
                      </a:lnTo>
                      <a:lnTo>
                        <a:pt x="2" y="4"/>
                      </a:lnTo>
                      <a:lnTo>
                        <a:pt x="0" y="4"/>
                      </a:lnTo>
                      <a:lnTo>
                        <a:pt x="0" y="4"/>
                      </a:lnTo>
                      <a:lnTo>
                        <a:pt x="0" y="6"/>
                      </a:lnTo>
                      <a:lnTo>
                        <a:pt x="0" y="6"/>
                      </a:lnTo>
                      <a:lnTo>
                        <a:pt x="0" y="8"/>
                      </a:lnTo>
                      <a:lnTo>
                        <a:pt x="0" y="8"/>
                      </a:lnTo>
                      <a:lnTo>
                        <a:pt x="0" y="10"/>
                      </a:lnTo>
                      <a:lnTo>
                        <a:pt x="0" y="14"/>
                      </a:lnTo>
                      <a:lnTo>
                        <a:pt x="0" y="16"/>
                      </a:lnTo>
                      <a:lnTo>
                        <a:pt x="0" y="16"/>
                      </a:lnTo>
                      <a:lnTo>
                        <a:pt x="0" y="16"/>
                      </a:lnTo>
                      <a:lnTo>
                        <a:pt x="0" y="16"/>
                      </a:lnTo>
                      <a:lnTo>
                        <a:pt x="0" y="18"/>
                      </a:lnTo>
                      <a:lnTo>
                        <a:pt x="0" y="18"/>
                      </a:lnTo>
                      <a:lnTo>
                        <a:pt x="0" y="18"/>
                      </a:lnTo>
                      <a:lnTo>
                        <a:pt x="0" y="18"/>
                      </a:lnTo>
                      <a:lnTo>
                        <a:pt x="0" y="20"/>
                      </a:lnTo>
                      <a:lnTo>
                        <a:pt x="0" y="20"/>
                      </a:lnTo>
                      <a:lnTo>
                        <a:pt x="0" y="20"/>
                      </a:lnTo>
                      <a:lnTo>
                        <a:pt x="0" y="20"/>
                      </a:lnTo>
                      <a:lnTo>
                        <a:pt x="0" y="22"/>
                      </a:lnTo>
                      <a:lnTo>
                        <a:pt x="0" y="22"/>
                      </a:lnTo>
                      <a:lnTo>
                        <a:pt x="0" y="28"/>
                      </a:lnTo>
                      <a:lnTo>
                        <a:pt x="0" y="28"/>
                      </a:lnTo>
                      <a:lnTo>
                        <a:pt x="0" y="30"/>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a:off x="7503879" y="919356"/>
                  <a:ext cx="160" cy="38"/>
                </a:xfrm>
                <a:custGeom>
                  <a:avLst/>
                  <a:gdLst>
                    <a:gd name="T0" fmla="*/ 158 w 160"/>
                    <a:gd name="T1" fmla="*/ 8 h 38"/>
                    <a:gd name="T2" fmla="*/ 158 w 160"/>
                    <a:gd name="T3" fmla="*/ 6 h 38"/>
                    <a:gd name="T4" fmla="*/ 158 w 160"/>
                    <a:gd name="T5" fmla="*/ 4 h 38"/>
                    <a:gd name="T6" fmla="*/ 156 w 160"/>
                    <a:gd name="T7" fmla="*/ 2 h 38"/>
                    <a:gd name="T8" fmla="*/ 154 w 160"/>
                    <a:gd name="T9" fmla="*/ 2 h 38"/>
                    <a:gd name="T10" fmla="*/ 152 w 160"/>
                    <a:gd name="T11" fmla="*/ 0 h 38"/>
                    <a:gd name="T12" fmla="*/ 150 w 160"/>
                    <a:gd name="T13" fmla="*/ 0 h 38"/>
                    <a:gd name="T14" fmla="*/ 8 w 160"/>
                    <a:gd name="T15" fmla="*/ 0 h 38"/>
                    <a:gd name="T16" fmla="*/ 6 w 160"/>
                    <a:gd name="T17" fmla="*/ 0 h 38"/>
                    <a:gd name="T18" fmla="*/ 6 w 160"/>
                    <a:gd name="T19" fmla="*/ 2 h 38"/>
                    <a:gd name="T20" fmla="*/ 4 w 160"/>
                    <a:gd name="T21" fmla="*/ 2 h 38"/>
                    <a:gd name="T22" fmla="*/ 2 w 160"/>
                    <a:gd name="T23" fmla="*/ 4 h 38"/>
                    <a:gd name="T24" fmla="*/ 0 w 160"/>
                    <a:gd name="T25" fmla="*/ 4 h 38"/>
                    <a:gd name="T26" fmla="*/ 0 w 160"/>
                    <a:gd name="T27" fmla="*/ 6 h 38"/>
                    <a:gd name="T28" fmla="*/ 0 w 160"/>
                    <a:gd name="T29" fmla="*/ 8 h 38"/>
                    <a:gd name="T30" fmla="*/ 0 w 160"/>
                    <a:gd name="T31" fmla="*/ 10 h 38"/>
                    <a:gd name="T32" fmla="*/ 0 w 160"/>
                    <a:gd name="T33" fmla="*/ 16 h 38"/>
                    <a:gd name="T34" fmla="*/ 0 w 160"/>
                    <a:gd name="T35" fmla="*/ 16 h 38"/>
                    <a:gd name="T36" fmla="*/ 0 w 160"/>
                    <a:gd name="T37" fmla="*/ 18 h 38"/>
                    <a:gd name="T38" fmla="*/ 0 w 160"/>
                    <a:gd name="T39" fmla="*/ 20 h 38"/>
                    <a:gd name="T40" fmla="*/ 0 w 160"/>
                    <a:gd name="T41" fmla="*/ 20 h 38"/>
                    <a:gd name="T42" fmla="*/ 0 w 160"/>
                    <a:gd name="T43" fmla="*/ 22 h 38"/>
                    <a:gd name="T44" fmla="*/ 0 w 160"/>
                    <a:gd name="T45" fmla="*/ 22 h 38"/>
                    <a:gd name="T46" fmla="*/ 0 w 160"/>
                    <a:gd name="T47" fmla="*/ 28 h 38"/>
                    <a:gd name="T48" fmla="*/ 0 w 160"/>
                    <a:gd name="T49" fmla="*/ 30 h 38"/>
                    <a:gd name="T50" fmla="*/ 0 w 160"/>
                    <a:gd name="T51" fmla="*/ 32 h 38"/>
                    <a:gd name="T52" fmla="*/ 0 w 160"/>
                    <a:gd name="T53" fmla="*/ 34 h 38"/>
                    <a:gd name="T54" fmla="*/ 2 w 160"/>
                    <a:gd name="T55" fmla="*/ 34 h 38"/>
                    <a:gd name="T56" fmla="*/ 4 w 160"/>
                    <a:gd name="T57" fmla="*/ 36 h 38"/>
                    <a:gd name="T58" fmla="*/ 6 w 160"/>
                    <a:gd name="T59" fmla="*/ 36 h 38"/>
                    <a:gd name="T60" fmla="*/ 6 w 160"/>
                    <a:gd name="T61" fmla="*/ 38 h 38"/>
                    <a:gd name="T62" fmla="*/ 8 w 160"/>
                    <a:gd name="T63" fmla="*/ 38 h 38"/>
                    <a:gd name="T64" fmla="*/ 150 w 160"/>
                    <a:gd name="T65" fmla="*/ 38 h 38"/>
                    <a:gd name="T66" fmla="*/ 152 w 160"/>
                    <a:gd name="T67" fmla="*/ 38 h 38"/>
                    <a:gd name="T68" fmla="*/ 154 w 160"/>
                    <a:gd name="T69" fmla="*/ 36 h 38"/>
                    <a:gd name="T70" fmla="*/ 156 w 160"/>
                    <a:gd name="T71" fmla="*/ 36 h 38"/>
                    <a:gd name="T72" fmla="*/ 158 w 160"/>
                    <a:gd name="T73" fmla="*/ 34 h 38"/>
                    <a:gd name="T74" fmla="*/ 158 w 160"/>
                    <a:gd name="T75" fmla="*/ 32 h 38"/>
                    <a:gd name="T76" fmla="*/ 158 w 160"/>
                    <a:gd name="T77" fmla="*/ 30 h 38"/>
                    <a:gd name="T78" fmla="*/ 160 w 160"/>
                    <a:gd name="T79" fmla="*/ 30 h 38"/>
                    <a:gd name="T80" fmla="*/ 160 w 160"/>
                    <a:gd name="T81" fmla="*/ 24 h 38"/>
                    <a:gd name="T82" fmla="*/ 160 w 160"/>
                    <a:gd name="T83" fmla="*/ 22 h 38"/>
                    <a:gd name="T84" fmla="*/ 160 w 160"/>
                    <a:gd name="T85" fmla="*/ 20 h 38"/>
                    <a:gd name="T86" fmla="*/ 160 w 160"/>
                    <a:gd name="T87" fmla="*/ 20 h 38"/>
                    <a:gd name="T88" fmla="*/ 160 w 160"/>
                    <a:gd name="T89" fmla="*/ 18 h 38"/>
                    <a:gd name="T90" fmla="*/ 160 w 160"/>
                    <a:gd name="T91" fmla="*/ 18 h 38"/>
                    <a:gd name="T92" fmla="*/ 160 w 160"/>
                    <a:gd name="T93" fmla="*/ 16 h 38"/>
                    <a:gd name="T94" fmla="*/ 160 w 160"/>
                    <a:gd name="T95" fmla="*/ 14 h 38"/>
                    <a:gd name="T96" fmla="*/ 160 w 160"/>
                    <a:gd name="T9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38">
                      <a:moveTo>
                        <a:pt x="160" y="8"/>
                      </a:moveTo>
                      <a:lnTo>
                        <a:pt x="158" y="8"/>
                      </a:lnTo>
                      <a:lnTo>
                        <a:pt x="158" y="6"/>
                      </a:lnTo>
                      <a:lnTo>
                        <a:pt x="158" y="6"/>
                      </a:lnTo>
                      <a:lnTo>
                        <a:pt x="158" y="4"/>
                      </a:lnTo>
                      <a:lnTo>
                        <a:pt x="158" y="4"/>
                      </a:lnTo>
                      <a:lnTo>
                        <a:pt x="156" y="4"/>
                      </a:lnTo>
                      <a:lnTo>
                        <a:pt x="156" y="2"/>
                      </a:lnTo>
                      <a:lnTo>
                        <a:pt x="156" y="2"/>
                      </a:lnTo>
                      <a:lnTo>
                        <a:pt x="154" y="2"/>
                      </a:lnTo>
                      <a:lnTo>
                        <a:pt x="154" y="2"/>
                      </a:lnTo>
                      <a:lnTo>
                        <a:pt x="152" y="0"/>
                      </a:lnTo>
                      <a:lnTo>
                        <a:pt x="152" y="0"/>
                      </a:lnTo>
                      <a:lnTo>
                        <a:pt x="150" y="0"/>
                      </a:lnTo>
                      <a:lnTo>
                        <a:pt x="150" y="0"/>
                      </a:lnTo>
                      <a:lnTo>
                        <a:pt x="8" y="0"/>
                      </a:lnTo>
                      <a:lnTo>
                        <a:pt x="8" y="0"/>
                      </a:lnTo>
                      <a:lnTo>
                        <a:pt x="6" y="0"/>
                      </a:lnTo>
                      <a:lnTo>
                        <a:pt x="6" y="0"/>
                      </a:lnTo>
                      <a:lnTo>
                        <a:pt x="6" y="2"/>
                      </a:lnTo>
                      <a:lnTo>
                        <a:pt x="4" y="2"/>
                      </a:lnTo>
                      <a:lnTo>
                        <a:pt x="4" y="2"/>
                      </a:lnTo>
                      <a:lnTo>
                        <a:pt x="2" y="2"/>
                      </a:lnTo>
                      <a:lnTo>
                        <a:pt x="2" y="4"/>
                      </a:lnTo>
                      <a:lnTo>
                        <a:pt x="2" y="4"/>
                      </a:lnTo>
                      <a:lnTo>
                        <a:pt x="0" y="4"/>
                      </a:lnTo>
                      <a:lnTo>
                        <a:pt x="0" y="6"/>
                      </a:lnTo>
                      <a:lnTo>
                        <a:pt x="0" y="6"/>
                      </a:lnTo>
                      <a:lnTo>
                        <a:pt x="0" y="8"/>
                      </a:lnTo>
                      <a:lnTo>
                        <a:pt x="0" y="8"/>
                      </a:lnTo>
                      <a:lnTo>
                        <a:pt x="0" y="8"/>
                      </a:lnTo>
                      <a:lnTo>
                        <a:pt x="0" y="10"/>
                      </a:lnTo>
                      <a:lnTo>
                        <a:pt x="0" y="14"/>
                      </a:lnTo>
                      <a:lnTo>
                        <a:pt x="0" y="16"/>
                      </a:lnTo>
                      <a:lnTo>
                        <a:pt x="0" y="16"/>
                      </a:lnTo>
                      <a:lnTo>
                        <a:pt x="0" y="16"/>
                      </a:lnTo>
                      <a:lnTo>
                        <a:pt x="0" y="18"/>
                      </a:lnTo>
                      <a:lnTo>
                        <a:pt x="0" y="18"/>
                      </a:lnTo>
                      <a:lnTo>
                        <a:pt x="0" y="18"/>
                      </a:lnTo>
                      <a:lnTo>
                        <a:pt x="0" y="20"/>
                      </a:lnTo>
                      <a:lnTo>
                        <a:pt x="0" y="20"/>
                      </a:lnTo>
                      <a:lnTo>
                        <a:pt x="0" y="20"/>
                      </a:lnTo>
                      <a:lnTo>
                        <a:pt x="0" y="20"/>
                      </a:lnTo>
                      <a:lnTo>
                        <a:pt x="0" y="22"/>
                      </a:lnTo>
                      <a:lnTo>
                        <a:pt x="0" y="22"/>
                      </a:lnTo>
                      <a:lnTo>
                        <a:pt x="0" y="22"/>
                      </a:lnTo>
                      <a:lnTo>
                        <a:pt x="0" y="24"/>
                      </a:lnTo>
                      <a:lnTo>
                        <a:pt x="0" y="28"/>
                      </a:lnTo>
                      <a:lnTo>
                        <a:pt x="0" y="30"/>
                      </a:lnTo>
                      <a:lnTo>
                        <a:pt x="0" y="30"/>
                      </a:lnTo>
                      <a:lnTo>
                        <a:pt x="0" y="30"/>
                      </a:lnTo>
                      <a:lnTo>
                        <a:pt x="0" y="32"/>
                      </a:lnTo>
                      <a:lnTo>
                        <a:pt x="0" y="32"/>
                      </a:lnTo>
                      <a:lnTo>
                        <a:pt x="0" y="34"/>
                      </a:lnTo>
                      <a:lnTo>
                        <a:pt x="2" y="34"/>
                      </a:lnTo>
                      <a:lnTo>
                        <a:pt x="2" y="34"/>
                      </a:lnTo>
                      <a:lnTo>
                        <a:pt x="2" y="36"/>
                      </a:lnTo>
                      <a:lnTo>
                        <a:pt x="4" y="36"/>
                      </a:lnTo>
                      <a:lnTo>
                        <a:pt x="4" y="36"/>
                      </a:lnTo>
                      <a:lnTo>
                        <a:pt x="6" y="36"/>
                      </a:lnTo>
                      <a:lnTo>
                        <a:pt x="6" y="38"/>
                      </a:lnTo>
                      <a:lnTo>
                        <a:pt x="6" y="38"/>
                      </a:lnTo>
                      <a:lnTo>
                        <a:pt x="8" y="38"/>
                      </a:lnTo>
                      <a:lnTo>
                        <a:pt x="8" y="38"/>
                      </a:lnTo>
                      <a:lnTo>
                        <a:pt x="150" y="38"/>
                      </a:lnTo>
                      <a:lnTo>
                        <a:pt x="150" y="38"/>
                      </a:lnTo>
                      <a:lnTo>
                        <a:pt x="152" y="38"/>
                      </a:lnTo>
                      <a:lnTo>
                        <a:pt x="152" y="38"/>
                      </a:lnTo>
                      <a:lnTo>
                        <a:pt x="154" y="36"/>
                      </a:lnTo>
                      <a:lnTo>
                        <a:pt x="154" y="36"/>
                      </a:lnTo>
                      <a:lnTo>
                        <a:pt x="156" y="36"/>
                      </a:lnTo>
                      <a:lnTo>
                        <a:pt x="156" y="36"/>
                      </a:lnTo>
                      <a:lnTo>
                        <a:pt x="156" y="34"/>
                      </a:lnTo>
                      <a:lnTo>
                        <a:pt x="158" y="34"/>
                      </a:lnTo>
                      <a:lnTo>
                        <a:pt x="158" y="34"/>
                      </a:lnTo>
                      <a:lnTo>
                        <a:pt x="158" y="32"/>
                      </a:lnTo>
                      <a:lnTo>
                        <a:pt x="158" y="32"/>
                      </a:lnTo>
                      <a:lnTo>
                        <a:pt x="158" y="30"/>
                      </a:lnTo>
                      <a:lnTo>
                        <a:pt x="160" y="30"/>
                      </a:lnTo>
                      <a:lnTo>
                        <a:pt x="160" y="30"/>
                      </a:lnTo>
                      <a:lnTo>
                        <a:pt x="160" y="28"/>
                      </a:lnTo>
                      <a:lnTo>
                        <a:pt x="160" y="24"/>
                      </a:lnTo>
                      <a:lnTo>
                        <a:pt x="160" y="22"/>
                      </a:lnTo>
                      <a:lnTo>
                        <a:pt x="160" y="22"/>
                      </a:lnTo>
                      <a:lnTo>
                        <a:pt x="160" y="22"/>
                      </a:lnTo>
                      <a:lnTo>
                        <a:pt x="160" y="20"/>
                      </a:lnTo>
                      <a:lnTo>
                        <a:pt x="160" y="20"/>
                      </a:lnTo>
                      <a:lnTo>
                        <a:pt x="160" y="20"/>
                      </a:lnTo>
                      <a:lnTo>
                        <a:pt x="160" y="20"/>
                      </a:lnTo>
                      <a:lnTo>
                        <a:pt x="160" y="18"/>
                      </a:lnTo>
                      <a:lnTo>
                        <a:pt x="160" y="18"/>
                      </a:lnTo>
                      <a:lnTo>
                        <a:pt x="160" y="18"/>
                      </a:lnTo>
                      <a:lnTo>
                        <a:pt x="160" y="16"/>
                      </a:lnTo>
                      <a:lnTo>
                        <a:pt x="160" y="16"/>
                      </a:lnTo>
                      <a:lnTo>
                        <a:pt x="160" y="16"/>
                      </a:lnTo>
                      <a:lnTo>
                        <a:pt x="160" y="14"/>
                      </a:lnTo>
                      <a:lnTo>
                        <a:pt x="160" y="10"/>
                      </a:lnTo>
                      <a:lnTo>
                        <a:pt x="160" y="8"/>
                      </a:lnTo>
                      <a:lnTo>
                        <a:pt x="160" y="8"/>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44"/>
                <p:cNvSpPr>
                  <a:spLocks noEditPoints="1"/>
                </p:cNvSpPr>
                <p:nvPr/>
              </p:nvSpPr>
              <p:spPr bwMode="auto">
                <a:xfrm>
                  <a:off x="7503521" y="918814"/>
                  <a:ext cx="616" cy="1156"/>
                </a:xfrm>
                <a:custGeom>
                  <a:avLst/>
                  <a:gdLst>
                    <a:gd name="T0" fmla="*/ 0 w 616"/>
                    <a:gd name="T1" fmla="*/ 1156 h 1156"/>
                    <a:gd name="T2" fmla="*/ 62 w 616"/>
                    <a:gd name="T3" fmla="*/ 60 h 1156"/>
                    <a:gd name="T4" fmla="*/ 62 w 616"/>
                    <a:gd name="T5" fmla="*/ 282 h 1156"/>
                    <a:gd name="T6" fmla="*/ 62 w 616"/>
                    <a:gd name="T7" fmla="*/ 250 h 1156"/>
                    <a:gd name="T8" fmla="*/ 62 w 616"/>
                    <a:gd name="T9" fmla="*/ 216 h 1156"/>
                    <a:gd name="T10" fmla="*/ 184 w 616"/>
                    <a:gd name="T11" fmla="*/ 210 h 1156"/>
                    <a:gd name="T12" fmla="*/ 338 w 616"/>
                    <a:gd name="T13" fmla="*/ 210 h 1156"/>
                    <a:gd name="T14" fmla="*/ 492 w 616"/>
                    <a:gd name="T15" fmla="*/ 210 h 1156"/>
                    <a:gd name="T16" fmla="*/ 554 w 616"/>
                    <a:gd name="T17" fmla="*/ 230 h 1156"/>
                    <a:gd name="T18" fmla="*/ 554 w 616"/>
                    <a:gd name="T19" fmla="*/ 262 h 1156"/>
                    <a:gd name="T20" fmla="*/ 554 w 616"/>
                    <a:gd name="T21" fmla="*/ 296 h 1156"/>
                    <a:gd name="T22" fmla="*/ 492 w 616"/>
                    <a:gd name="T23" fmla="*/ 316 h 1156"/>
                    <a:gd name="T24" fmla="*/ 338 w 616"/>
                    <a:gd name="T25" fmla="*/ 316 h 1156"/>
                    <a:gd name="T26" fmla="*/ 184 w 616"/>
                    <a:gd name="T27" fmla="*/ 316 h 1156"/>
                    <a:gd name="T28" fmla="*/ 62 w 616"/>
                    <a:gd name="T29" fmla="*/ 310 h 1156"/>
                    <a:gd name="T30" fmla="*/ 62 w 616"/>
                    <a:gd name="T31" fmla="*/ 432 h 1156"/>
                    <a:gd name="T32" fmla="*/ 62 w 616"/>
                    <a:gd name="T33" fmla="*/ 398 h 1156"/>
                    <a:gd name="T34" fmla="*/ 62 w 616"/>
                    <a:gd name="T35" fmla="*/ 364 h 1156"/>
                    <a:gd name="T36" fmla="*/ 184 w 616"/>
                    <a:gd name="T37" fmla="*/ 358 h 1156"/>
                    <a:gd name="T38" fmla="*/ 338 w 616"/>
                    <a:gd name="T39" fmla="*/ 358 h 1156"/>
                    <a:gd name="T40" fmla="*/ 492 w 616"/>
                    <a:gd name="T41" fmla="*/ 358 h 1156"/>
                    <a:gd name="T42" fmla="*/ 554 w 616"/>
                    <a:gd name="T43" fmla="*/ 378 h 1156"/>
                    <a:gd name="T44" fmla="*/ 554 w 616"/>
                    <a:gd name="T45" fmla="*/ 412 h 1156"/>
                    <a:gd name="T46" fmla="*/ 554 w 616"/>
                    <a:gd name="T47" fmla="*/ 446 h 1156"/>
                    <a:gd name="T48" fmla="*/ 492 w 616"/>
                    <a:gd name="T49" fmla="*/ 466 h 1156"/>
                    <a:gd name="T50" fmla="*/ 338 w 616"/>
                    <a:gd name="T51" fmla="*/ 466 h 1156"/>
                    <a:gd name="T52" fmla="*/ 184 w 616"/>
                    <a:gd name="T53" fmla="*/ 466 h 1156"/>
                    <a:gd name="T54" fmla="*/ 62 w 616"/>
                    <a:gd name="T55" fmla="*/ 458 h 1156"/>
                    <a:gd name="T56" fmla="*/ 62 w 616"/>
                    <a:gd name="T57" fmla="*/ 506 h 1156"/>
                    <a:gd name="T58" fmla="*/ 364 w 616"/>
                    <a:gd name="T59" fmla="*/ 788 h 1156"/>
                    <a:gd name="T60" fmla="*/ 358 w 616"/>
                    <a:gd name="T61" fmla="*/ 802 h 1156"/>
                    <a:gd name="T62" fmla="*/ 352 w 616"/>
                    <a:gd name="T63" fmla="*/ 814 h 1156"/>
                    <a:gd name="T64" fmla="*/ 342 w 616"/>
                    <a:gd name="T65" fmla="*/ 822 h 1156"/>
                    <a:gd name="T66" fmla="*/ 330 w 616"/>
                    <a:gd name="T67" fmla="*/ 830 h 1156"/>
                    <a:gd name="T68" fmla="*/ 316 w 616"/>
                    <a:gd name="T69" fmla="*/ 834 h 1156"/>
                    <a:gd name="T70" fmla="*/ 302 w 616"/>
                    <a:gd name="T71" fmla="*/ 834 h 1156"/>
                    <a:gd name="T72" fmla="*/ 288 w 616"/>
                    <a:gd name="T73" fmla="*/ 830 h 1156"/>
                    <a:gd name="T74" fmla="*/ 276 w 616"/>
                    <a:gd name="T75" fmla="*/ 824 h 1156"/>
                    <a:gd name="T76" fmla="*/ 266 w 616"/>
                    <a:gd name="T77" fmla="*/ 816 h 1156"/>
                    <a:gd name="T78" fmla="*/ 258 w 616"/>
                    <a:gd name="T79" fmla="*/ 804 h 1156"/>
                    <a:gd name="T80" fmla="*/ 254 w 616"/>
                    <a:gd name="T81" fmla="*/ 792 h 1156"/>
                    <a:gd name="T82" fmla="*/ 252 w 616"/>
                    <a:gd name="T83" fmla="*/ 778 h 1156"/>
                    <a:gd name="T84" fmla="*/ 254 w 616"/>
                    <a:gd name="T85" fmla="*/ 764 h 1156"/>
                    <a:gd name="T86" fmla="*/ 258 w 616"/>
                    <a:gd name="T87" fmla="*/ 750 h 1156"/>
                    <a:gd name="T88" fmla="*/ 266 w 616"/>
                    <a:gd name="T89" fmla="*/ 740 h 1156"/>
                    <a:gd name="T90" fmla="*/ 276 w 616"/>
                    <a:gd name="T91" fmla="*/ 730 h 1156"/>
                    <a:gd name="T92" fmla="*/ 288 w 616"/>
                    <a:gd name="T93" fmla="*/ 724 h 1156"/>
                    <a:gd name="T94" fmla="*/ 302 w 616"/>
                    <a:gd name="T95" fmla="*/ 722 h 1156"/>
                    <a:gd name="T96" fmla="*/ 314 w 616"/>
                    <a:gd name="T97" fmla="*/ 722 h 1156"/>
                    <a:gd name="T98" fmla="*/ 328 w 616"/>
                    <a:gd name="T99" fmla="*/ 724 h 1156"/>
                    <a:gd name="T100" fmla="*/ 340 w 616"/>
                    <a:gd name="T101" fmla="*/ 730 h 1156"/>
                    <a:gd name="T102" fmla="*/ 350 w 616"/>
                    <a:gd name="T103" fmla="*/ 740 h 1156"/>
                    <a:gd name="T104" fmla="*/ 358 w 616"/>
                    <a:gd name="T105" fmla="*/ 750 h 1156"/>
                    <a:gd name="T106" fmla="*/ 362 w 616"/>
                    <a:gd name="T107" fmla="*/ 764 h 1156"/>
                    <a:gd name="T108" fmla="*/ 364 w 616"/>
                    <a:gd name="T109" fmla="*/ 778 h 1156"/>
                    <a:gd name="T110" fmla="*/ 62 w 616"/>
                    <a:gd name="T111" fmla="*/ 940 h 1156"/>
                    <a:gd name="T112" fmla="*/ 62 w 616"/>
                    <a:gd name="T113" fmla="*/ 1002 h 1156"/>
                    <a:gd name="T114" fmla="*/ 62 w 616"/>
                    <a:gd name="T115" fmla="*/ 1062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1156">
                      <a:moveTo>
                        <a:pt x="0" y="1156"/>
                      </a:moveTo>
                      <a:lnTo>
                        <a:pt x="616" y="1156"/>
                      </a:lnTo>
                      <a:lnTo>
                        <a:pt x="616" y="0"/>
                      </a:lnTo>
                      <a:lnTo>
                        <a:pt x="0" y="0"/>
                      </a:lnTo>
                      <a:lnTo>
                        <a:pt x="0" y="1156"/>
                      </a:lnTo>
                      <a:close/>
                      <a:moveTo>
                        <a:pt x="62" y="60"/>
                      </a:moveTo>
                      <a:lnTo>
                        <a:pt x="554" y="60"/>
                      </a:lnTo>
                      <a:lnTo>
                        <a:pt x="554" y="168"/>
                      </a:lnTo>
                      <a:lnTo>
                        <a:pt x="62" y="168"/>
                      </a:lnTo>
                      <a:lnTo>
                        <a:pt x="62" y="60"/>
                      </a:lnTo>
                      <a:close/>
                      <a:moveTo>
                        <a:pt x="62" y="310"/>
                      </a:moveTo>
                      <a:lnTo>
                        <a:pt x="62" y="304"/>
                      </a:lnTo>
                      <a:lnTo>
                        <a:pt x="62" y="296"/>
                      </a:lnTo>
                      <a:lnTo>
                        <a:pt x="62" y="290"/>
                      </a:lnTo>
                      <a:lnTo>
                        <a:pt x="62" y="282"/>
                      </a:lnTo>
                      <a:lnTo>
                        <a:pt x="62" y="276"/>
                      </a:lnTo>
                      <a:lnTo>
                        <a:pt x="62" y="270"/>
                      </a:lnTo>
                      <a:lnTo>
                        <a:pt x="62" y="262"/>
                      </a:lnTo>
                      <a:lnTo>
                        <a:pt x="62" y="256"/>
                      </a:lnTo>
                      <a:lnTo>
                        <a:pt x="62" y="250"/>
                      </a:lnTo>
                      <a:lnTo>
                        <a:pt x="62" y="242"/>
                      </a:lnTo>
                      <a:lnTo>
                        <a:pt x="62" y="236"/>
                      </a:lnTo>
                      <a:lnTo>
                        <a:pt x="62" y="230"/>
                      </a:lnTo>
                      <a:lnTo>
                        <a:pt x="62" y="222"/>
                      </a:lnTo>
                      <a:lnTo>
                        <a:pt x="62" y="216"/>
                      </a:lnTo>
                      <a:lnTo>
                        <a:pt x="62" y="210"/>
                      </a:lnTo>
                      <a:lnTo>
                        <a:pt x="92" y="210"/>
                      </a:lnTo>
                      <a:lnTo>
                        <a:pt x="122" y="210"/>
                      </a:lnTo>
                      <a:lnTo>
                        <a:pt x="154" y="210"/>
                      </a:lnTo>
                      <a:lnTo>
                        <a:pt x="184" y="210"/>
                      </a:lnTo>
                      <a:lnTo>
                        <a:pt x="216" y="210"/>
                      </a:lnTo>
                      <a:lnTo>
                        <a:pt x="246" y="210"/>
                      </a:lnTo>
                      <a:lnTo>
                        <a:pt x="278" y="210"/>
                      </a:lnTo>
                      <a:lnTo>
                        <a:pt x="308" y="210"/>
                      </a:lnTo>
                      <a:lnTo>
                        <a:pt x="338" y="210"/>
                      </a:lnTo>
                      <a:lnTo>
                        <a:pt x="370" y="210"/>
                      </a:lnTo>
                      <a:lnTo>
                        <a:pt x="400" y="210"/>
                      </a:lnTo>
                      <a:lnTo>
                        <a:pt x="432" y="210"/>
                      </a:lnTo>
                      <a:lnTo>
                        <a:pt x="462" y="210"/>
                      </a:lnTo>
                      <a:lnTo>
                        <a:pt x="492" y="210"/>
                      </a:lnTo>
                      <a:lnTo>
                        <a:pt x="524" y="210"/>
                      </a:lnTo>
                      <a:lnTo>
                        <a:pt x="554" y="210"/>
                      </a:lnTo>
                      <a:lnTo>
                        <a:pt x="554" y="216"/>
                      </a:lnTo>
                      <a:lnTo>
                        <a:pt x="554" y="222"/>
                      </a:lnTo>
                      <a:lnTo>
                        <a:pt x="554" y="230"/>
                      </a:lnTo>
                      <a:lnTo>
                        <a:pt x="554" y="236"/>
                      </a:lnTo>
                      <a:lnTo>
                        <a:pt x="554" y="242"/>
                      </a:lnTo>
                      <a:lnTo>
                        <a:pt x="554" y="250"/>
                      </a:lnTo>
                      <a:lnTo>
                        <a:pt x="554" y="256"/>
                      </a:lnTo>
                      <a:lnTo>
                        <a:pt x="554" y="262"/>
                      </a:lnTo>
                      <a:lnTo>
                        <a:pt x="554" y="270"/>
                      </a:lnTo>
                      <a:lnTo>
                        <a:pt x="554" y="276"/>
                      </a:lnTo>
                      <a:lnTo>
                        <a:pt x="554" y="282"/>
                      </a:lnTo>
                      <a:lnTo>
                        <a:pt x="554" y="290"/>
                      </a:lnTo>
                      <a:lnTo>
                        <a:pt x="554" y="296"/>
                      </a:lnTo>
                      <a:lnTo>
                        <a:pt x="554" y="304"/>
                      </a:lnTo>
                      <a:lnTo>
                        <a:pt x="554" y="310"/>
                      </a:lnTo>
                      <a:lnTo>
                        <a:pt x="554" y="316"/>
                      </a:lnTo>
                      <a:lnTo>
                        <a:pt x="524" y="316"/>
                      </a:lnTo>
                      <a:lnTo>
                        <a:pt x="492" y="316"/>
                      </a:lnTo>
                      <a:lnTo>
                        <a:pt x="462" y="316"/>
                      </a:lnTo>
                      <a:lnTo>
                        <a:pt x="432" y="316"/>
                      </a:lnTo>
                      <a:lnTo>
                        <a:pt x="400" y="316"/>
                      </a:lnTo>
                      <a:lnTo>
                        <a:pt x="370" y="316"/>
                      </a:lnTo>
                      <a:lnTo>
                        <a:pt x="338" y="316"/>
                      </a:lnTo>
                      <a:lnTo>
                        <a:pt x="308" y="316"/>
                      </a:lnTo>
                      <a:lnTo>
                        <a:pt x="278" y="316"/>
                      </a:lnTo>
                      <a:lnTo>
                        <a:pt x="246" y="316"/>
                      </a:lnTo>
                      <a:lnTo>
                        <a:pt x="216" y="316"/>
                      </a:lnTo>
                      <a:lnTo>
                        <a:pt x="184" y="316"/>
                      </a:lnTo>
                      <a:lnTo>
                        <a:pt x="154" y="316"/>
                      </a:lnTo>
                      <a:lnTo>
                        <a:pt x="122" y="316"/>
                      </a:lnTo>
                      <a:lnTo>
                        <a:pt x="92" y="316"/>
                      </a:lnTo>
                      <a:lnTo>
                        <a:pt x="62" y="316"/>
                      </a:lnTo>
                      <a:lnTo>
                        <a:pt x="62" y="310"/>
                      </a:lnTo>
                      <a:close/>
                      <a:moveTo>
                        <a:pt x="62" y="458"/>
                      </a:moveTo>
                      <a:lnTo>
                        <a:pt x="62" y="452"/>
                      </a:lnTo>
                      <a:lnTo>
                        <a:pt x="62" y="446"/>
                      </a:lnTo>
                      <a:lnTo>
                        <a:pt x="62" y="438"/>
                      </a:lnTo>
                      <a:lnTo>
                        <a:pt x="62" y="432"/>
                      </a:lnTo>
                      <a:lnTo>
                        <a:pt x="62" y="426"/>
                      </a:lnTo>
                      <a:lnTo>
                        <a:pt x="62" y="418"/>
                      </a:lnTo>
                      <a:lnTo>
                        <a:pt x="62" y="412"/>
                      </a:lnTo>
                      <a:lnTo>
                        <a:pt x="62" y="404"/>
                      </a:lnTo>
                      <a:lnTo>
                        <a:pt x="62" y="398"/>
                      </a:lnTo>
                      <a:lnTo>
                        <a:pt x="62" y="392"/>
                      </a:lnTo>
                      <a:lnTo>
                        <a:pt x="62" y="384"/>
                      </a:lnTo>
                      <a:lnTo>
                        <a:pt x="62" y="378"/>
                      </a:lnTo>
                      <a:lnTo>
                        <a:pt x="62" y="372"/>
                      </a:lnTo>
                      <a:lnTo>
                        <a:pt x="62" y="364"/>
                      </a:lnTo>
                      <a:lnTo>
                        <a:pt x="62" y="358"/>
                      </a:lnTo>
                      <a:lnTo>
                        <a:pt x="92" y="358"/>
                      </a:lnTo>
                      <a:lnTo>
                        <a:pt x="122" y="358"/>
                      </a:lnTo>
                      <a:lnTo>
                        <a:pt x="154" y="358"/>
                      </a:lnTo>
                      <a:lnTo>
                        <a:pt x="184" y="358"/>
                      </a:lnTo>
                      <a:lnTo>
                        <a:pt x="216" y="358"/>
                      </a:lnTo>
                      <a:lnTo>
                        <a:pt x="246" y="358"/>
                      </a:lnTo>
                      <a:lnTo>
                        <a:pt x="278" y="358"/>
                      </a:lnTo>
                      <a:lnTo>
                        <a:pt x="308" y="358"/>
                      </a:lnTo>
                      <a:lnTo>
                        <a:pt x="338" y="358"/>
                      </a:lnTo>
                      <a:lnTo>
                        <a:pt x="370" y="358"/>
                      </a:lnTo>
                      <a:lnTo>
                        <a:pt x="400" y="358"/>
                      </a:lnTo>
                      <a:lnTo>
                        <a:pt x="432" y="358"/>
                      </a:lnTo>
                      <a:lnTo>
                        <a:pt x="462" y="358"/>
                      </a:lnTo>
                      <a:lnTo>
                        <a:pt x="492" y="358"/>
                      </a:lnTo>
                      <a:lnTo>
                        <a:pt x="524" y="358"/>
                      </a:lnTo>
                      <a:lnTo>
                        <a:pt x="554" y="358"/>
                      </a:lnTo>
                      <a:lnTo>
                        <a:pt x="554" y="364"/>
                      </a:lnTo>
                      <a:lnTo>
                        <a:pt x="554" y="372"/>
                      </a:lnTo>
                      <a:lnTo>
                        <a:pt x="554" y="378"/>
                      </a:lnTo>
                      <a:lnTo>
                        <a:pt x="554" y="384"/>
                      </a:lnTo>
                      <a:lnTo>
                        <a:pt x="554" y="392"/>
                      </a:lnTo>
                      <a:lnTo>
                        <a:pt x="554" y="398"/>
                      </a:lnTo>
                      <a:lnTo>
                        <a:pt x="554" y="404"/>
                      </a:lnTo>
                      <a:lnTo>
                        <a:pt x="554" y="412"/>
                      </a:lnTo>
                      <a:lnTo>
                        <a:pt x="554" y="418"/>
                      </a:lnTo>
                      <a:lnTo>
                        <a:pt x="554" y="426"/>
                      </a:lnTo>
                      <a:lnTo>
                        <a:pt x="554" y="432"/>
                      </a:lnTo>
                      <a:lnTo>
                        <a:pt x="554" y="438"/>
                      </a:lnTo>
                      <a:lnTo>
                        <a:pt x="554" y="446"/>
                      </a:lnTo>
                      <a:lnTo>
                        <a:pt x="554" y="452"/>
                      </a:lnTo>
                      <a:lnTo>
                        <a:pt x="554" y="458"/>
                      </a:lnTo>
                      <a:lnTo>
                        <a:pt x="554" y="466"/>
                      </a:lnTo>
                      <a:lnTo>
                        <a:pt x="524" y="466"/>
                      </a:lnTo>
                      <a:lnTo>
                        <a:pt x="492" y="466"/>
                      </a:lnTo>
                      <a:lnTo>
                        <a:pt x="462" y="466"/>
                      </a:lnTo>
                      <a:lnTo>
                        <a:pt x="432" y="466"/>
                      </a:lnTo>
                      <a:lnTo>
                        <a:pt x="400" y="466"/>
                      </a:lnTo>
                      <a:lnTo>
                        <a:pt x="370" y="466"/>
                      </a:lnTo>
                      <a:lnTo>
                        <a:pt x="338" y="466"/>
                      </a:lnTo>
                      <a:lnTo>
                        <a:pt x="308" y="466"/>
                      </a:lnTo>
                      <a:lnTo>
                        <a:pt x="278" y="466"/>
                      </a:lnTo>
                      <a:lnTo>
                        <a:pt x="246" y="466"/>
                      </a:lnTo>
                      <a:lnTo>
                        <a:pt x="216" y="466"/>
                      </a:lnTo>
                      <a:lnTo>
                        <a:pt x="184" y="466"/>
                      </a:lnTo>
                      <a:lnTo>
                        <a:pt x="154" y="466"/>
                      </a:lnTo>
                      <a:lnTo>
                        <a:pt x="122" y="466"/>
                      </a:lnTo>
                      <a:lnTo>
                        <a:pt x="92" y="466"/>
                      </a:lnTo>
                      <a:lnTo>
                        <a:pt x="62" y="466"/>
                      </a:lnTo>
                      <a:lnTo>
                        <a:pt x="62" y="458"/>
                      </a:lnTo>
                      <a:close/>
                      <a:moveTo>
                        <a:pt x="62" y="506"/>
                      </a:moveTo>
                      <a:lnTo>
                        <a:pt x="554" y="506"/>
                      </a:lnTo>
                      <a:lnTo>
                        <a:pt x="554" y="614"/>
                      </a:lnTo>
                      <a:lnTo>
                        <a:pt x="62" y="614"/>
                      </a:lnTo>
                      <a:lnTo>
                        <a:pt x="62" y="506"/>
                      </a:lnTo>
                      <a:close/>
                      <a:moveTo>
                        <a:pt x="364" y="778"/>
                      </a:moveTo>
                      <a:lnTo>
                        <a:pt x="364" y="780"/>
                      </a:lnTo>
                      <a:lnTo>
                        <a:pt x="364" y="784"/>
                      </a:lnTo>
                      <a:lnTo>
                        <a:pt x="364" y="786"/>
                      </a:lnTo>
                      <a:lnTo>
                        <a:pt x="364" y="788"/>
                      </a:lnTo>
                      <a:lnTo>
                        <a:pt x="362" y="792"/>
                      </a:lnTo>
                      <a:lnTo>
                        <a:pt x="362" y="794"/>
                      </a:lnTo>
                      <a:lnTo>
                        <a:pt x="360" y="796"/>
                      </a:lnTo>
                      <a:lnTo>
                        <a:pt x="360" y="800"/>
                      </a:lnTo>
                      <a:lnTo>
                        <a:pt x="358" y="802"/>
                      </a:lnTo>
                      <a:lnTo>
                        <a:pt x="358" y="804"/>
                      </a:lnTo>
                      <a:lnTo>
                        <a:pt x="356" y="806"/>
                      </a:lnTo>
                      <a:lnTo>
                        <a:pt x="354" y="810"/>
                      </a:lnTo>
                      <a:lnTo>
                        <a:pt x="354" y="812"/>
                      </a:lnTo>
                      <a:lnTo>
                        <a:pt x="352" y="814"/>
                      </a:lnTo>
                      <a:lnTo>
                        <a:pt x="350" y="816"/>
                      </a:lnTo>
                      <a:lnTo>
                        <a:pt x="348" y="818"/>
                      </a:lnTo>
                      <a:lnTo>
                        <a:pt x="346" y="820"/>
                      </a:lnTo>
                      <a:lnTo>
                        <a:pt x="344" y="822"/>
                      </a:lnTo>
                      <a:lnTo>
                        <a:pt x="342" y="822"/>
                      </a:lnTo>
                      <a:lnTo>
                        <a:pt x="340" y="824"/>
                      </a:lnTo>
                      <a:lnTo>
                        <a:pt x="338" y="826"/>
                      </a:lnTo>
                      <a:lnTo>
                        <a:pt x="334" y="828"/>
                      </a:lnTo>
                      <a:lnTo>
                        <a:pt x="332" y="828"/>
                      </a:lnTo>
                      <a:lnTo>
                        <a:pt x="330" y="830"/>
                      </a:lnTo>
                      <a:lnTo>
                        <a:pt x="328" y="830"/>
                      </a:lnTo>
                      <a:lnTo>
                        <a:pt x="324" y="832"/>
                      </a:lnTo>
                      <a:lnTo>
                        <a:pt x="322" y="832"/>
                      </a:lnTo>
                      <a:lnTo>
                        <a:pt x="320" y="832"/>
                      </a:lnTo>
                      <a:lnTo>
                        <a:pt x="316" y="834"/>
                      </a:lnTo>
                      <a:lnTo>
                        <a:pt x="314" y="834"/>
                      </a:lnTo>
                      <a:lnTo>
                        <a:pt x="310" y="834"/>
                      </a:lnTo>
                      <a:lnTo>
                        <a:pt x="308" y="834"/>
                      </a:lnTo>
                      <a:lnTo>
                        <a:pt x="304" y="834"/>
                      </a:lnTo>
                      <a:lnTo>
                        <a:pt x="302" y="834"/>
                      </a:lnTo>
                      <a:lnTo>
                        <a:pt x="300" y="834"/>
                      </a:lnTo>
                      <a:lnTo>
                        <a:pt x="296" y="832"/>
                      </a:lnTo>
                      <a:lnTo>
                        <a:pt x="294" y="832"/>
                      </a:lnTo>
                      <a:lnTo>
                        <a:pt x="292" y="832"/>
                      </a:lnTo>
                      <a:lnTo>
                        <a:pt x="288" y="830"/>
                      </a:lnTo>
                      <a:lnTo>
                        <a:pt x="286" y="830"/>
                      </a:lnTo>
                      <a:lnTo>
                        <a:pt x="284" y="828"/>
                      </a:lnTo>
                      <a:lnTo>
                        <a:pt x="282" y="828"/>
                      </a:lnTo>
                      <a:lnTo>
                        <a:pt x="278" y="826"/>
                      </a:lnTo>
                      <a:lnTo>
                        <a:pt x="276" y="824"/>
                      </a:lnTo>
                      <a:lnTo>
                        <a:pt x="274" y="822"/>
                      </a:lnTo>
                      <a:lnTo>
                        <a:pt x="272" y="822"/>
                      </a:lnTo>
                      <a:lnTo>
                        <a:pt x="270" y="820"/>
                      </a:lnTo>
                      <a:lnTo>
                        <a:pt x="268" y="818"/>
                      </a:lnTo>
                      <a:lnTo>
                        <a:pt x="266" y="816"/>
                      </a:lnTo>
                      <a:lnTo>
                        <a:pt x="264" y="814"/>
                      </a:lnTo>
                      <a:lnTo>
                        <a:pt x="262" y="812"/>
                      </a:lnTo>
                      <a:lnTo>
                        <a:pt x="262" y="810"/>
                      </a:lnTo>
                      <a:lnTo>
                        <a:pt x="260" y="806"/>
                      </a:lnTo>
                      <a:lnTo>
                        <a:pt x="258" y="804"/>
                      </a:lnTo>
                      <a:lnTo>
                        <a:pt x="256" y="802"/>
                      </a:lnTo>
                      <a:lnTo>
                        <a:pt x="256" y="800"/>
                      </a:lnTo>
                      <a:lnTo>
                        <a:pt x="254" y="796"/>
                      </a:lnTo>
                      <a:lnTo>
                        <a:pt x="254" y="794"/>
                      </a:lnTo>
                      <a:lnTo>
                        <a:pt x="254" y="792"/>
                      </a:lnTo>
                      <a:lnTo>
                        <a:pt x="252" y="788"/>
                      </a:lnTo>
                      <a:lnTo>
                        <a:pt x="252" y="786"/>
                      </a:lnTo>
                      <a:lnTo>
                        <a:pt x="252" y="784"/>
                      </a:lnTo>
                      <a:lnTo>
                        <a:pt x="252" y="780"/>
                      </a:lnTo>
                      <a:lnTo>
                        <a:pt x="252" y="778"/>
                      </a:lnTo>
                      <a:lnTo>
                        <a:pt x="252" y="774"/>
                      </a:lnTo>
                      <a:lnTo>
                        <a:pt x="252" y="772"/>
                      </a:lnTo>
                      <a:lnTo>
                        <a:pt x="252" y="768"/>
                      </a:lnTo>
                      <a:lnTo>
                        <a:pt x="252" y="766"/>
                      </a:lnTo>
                      <a:lnTo>
                        <a:pt x="254" y="764"/>
                      </a:lnTo>
                      <a:lnTo>
                        <a:pt x="254" y="760"/>
                      </a:lnTo>
                      <a:lnTo>
                        <a:pt x="254" y="758"/>
                      </a:lnTo>
                      <a:lnTo>
                        <a:pt x="256" y="756"/>
                      </a:lnTo>
                      <a:lnTo>
                        <a:pt x="256" y="754"/>
                      </a:lnTo>
                      <a:lnTo>
                        <a:pt x="258" y="750"/>
                      </a:lnTo>
                      <a:lnTo>
                        <a:pt x="260" y="748"/>
                      </a:lnTo>
                      <a:lnTo>
                        <a:pt x="262" y="746"/>
                      </a:lnTo>
                      <a:lnTo>
                        <a:pt x="262" y="744"/>
                      </a:lnTo>
                      <a:lnTo>
                        <a:pt x="264" y="742"/>
                      </a:lnTo>
                      <a:lnTo>
                        <a:pt x="266" y="740"/>
                      </a:lnTo>
                      <a:lnTo>
                        <a:pt x="268" y="738"/>
                      </a:lnTo>
                      <a:lnTo>
                        <a:pt x="270" y="736"/>
                      </a:lnTo>
                      <a:lnTo>
                        <a:pt x="272" y="734"/>
                      </a:lnTo>
                      <a:lnTo>
                        <a:pt x="274" y="732"/>
                      </a:lnTo>
                      <a:lnTo>
                        <a:pt x="276" y="730"/>
                      </a:lnTo>
                      <a:lnTo>
                        <a:pt x="278" y="730"/>
                      </a:lnTo>
                      <a:lnTo>
                        <a:pt x="280" y="728"/>
                      </a:lnTo>
                      <a:lnTo>
                        <a:pt x="284" y="726"/>
                      </a:lnTo>
                      <a:lnTo>
                        <a:pt x="286" y="726"/>
                      </a:lnTo>
                      <a:lnTo>
                        <a:pt x="288" y="724"/>
                      </a:lnTo>
                      <a:lnTo>
                        <a:pt x="292" y="724"/>
                      </a:lnTo>
                      <a:lnTo>
                        <a:pt x="294" y="722"/>
                      </a:lnTo>
                      <a:lnTo>
                        <a:pt x="296" y="722"/>
                      </a:lnTo>
                      <a:lnTo>
                        <a:pt x="300" y="722"/>
                      </a:lnTo>
                      <a:lnTo>
                        <a:pt x="302" y="722"/>
                      </a:lnTo>
                      <a:lnTo>
                        <a:pt x="304" y="722"/>
                      </a:lnTo>
                      <a:lnTo>
                        <a:pt x="308" y="722"/>
                      </a:lnTo>
                      <a:lnTo>
                        <a:pt x="308" y="722"/>
                      </a:lnTo>
                      <a:lnTo>
                        <a:pt x="310" y="722"/>
                      </a:lnTo>
                      <a:lnTo>
                        <a:pt x="314" y="722"/>
                      </a:lnTo>
                      <a:lnTo>
                        <a:pt x="316" y="722"/>
                      </a:lnTo>
                      <a:lnTo>
                        <a:pt x="320" y="722"/>
                      </a:lnTo>
                      <a:lnTo>
                        <a:pt x="322" y="722"/>
                      </a:lnTo>
                      <a:lnTo>
                        <a:pt x="324" y="724"/>
                      </a:lnTo>
                      <a:lnTo>
                        <a:pt x="328" y="724"/>
                      </a:lnTo>
                      <a:lnTo>
                        <a:pt x="330" y="726"/>
                      </a:lnTo>
                      <a:lnTo>
                        <a:pt x="332" y="726"/>
                      </a:lnTo>
                      <a:lnTo>
                        <a:pt x="334" y="728"/>
                      </a:lnTo>
                      <a:lnTo>
                        <a:pt x="338" y="730"/>
                      </a:lnTo>
                      <a:lnTo>
                        <a:pt x="340" y="730"/>
                      </a:lnTo>
                      <a:lnTo>
                        <a:pt x="342" y="732"/>
                      </a:lnTo>
                      <a:lnTo>
                        <a:pt x="344" y="734"/>
                      </a:lnTo>
                      <a:lnTo>
                        <a:pt x="346" y="736"/>
                      </a:lnTo>
                      <a:lnTo>
                        <a:pt x="348" y="738"/>
                      </a:lnTo>
                      <a:lnTo>
                        <a:pt x="350" y="740"/>
                      </a:lnTo>
                      <a:lnTo>
                        <a:pt x="352" y="742"/>
                      </a:lnTo>
                      <a:lnTo>
                        <a:pt x="354" y="744"/>
                      </a:lnTo>
                      <a:lnTo>
                        <a:pt x="354" y="746"/>
                      </a:lnTo>
                      <a:lnTo>
                        <a:pt x="356" y="748"/>
                      </a:lnTo>
                      <a:lnTo>
                        <a:pt x="358" y="750"/>
                      </a:lnTo>
                      <a:lnTo>
                        <a:pt x="358" y="754"/>
                      </a:lnTo>
                      <a:lnTo>
                        <a:pt x="360" y="756"/>
                      </a:lnTo>
                      <a:lnTo>
                        <a:pt x="360" y="758"/>
                      </a:lnTo>
                      <a:lnTo>
                        <a:pt x="362" y="760"/>
                      </a:lnTo>
                      <a:lnTo>
                        <a:pt x="362" y="764"/>
                      </a:lnTo>
                      <a:lnTo>
                        <a:pt x="364" y="766"/>
                      </a:lnTo>
                      <a:lnTo>
                        <a:pt x="364" y="768"/>
                      </a:lnTo>
                      <a:lnTo>
                        <a:pt x="364" y="772"/>
                      </a:lnTo>
                      <a:lnTo>
                        <a:pt x="364" y="774"/>
                      </a:lnTo>
                      <a:lnTo>
                        <a:pt x="364" y="778"/>
                      </a:lnTo>
                      <a:close/>
                      <a:moveTo>
                        <a:pt x="62" y="940"/>
                      </a:moveTo>
                      <a:lnTo>
                        <a:pt x="554" y="940"/>
                      </a:lnTo>
                      <a:lnTo>
                        <a:pt x="554" y="970"/>
                      </a:lnTo>
                      <a:lnTo>
                        <a:pt x="62" y="970"/>
                      </a:lnTo>
                      <a:lnTo>
                        <a:pt x="62" y="940"/>
                      </a:lnTo>
                      <a:close/>
                      <a:moveTo>
                        <a:pt x="62" y="1002"/>
                      </a:moveTo>
                      <a:lnTo>
                        <a:pt x="554" y="1002"/>
                      </a:lnTo>
                      <a:lnTo>
                        <a:pt x="554" y="1032"/>
                      </a:lnTo>
                      <a:lnTo>
                        <a:pt x="62" y="1032"/>
                      </a:lnTo>
                      <a:lnTo>
                        <a:pt x="62" y="1002"/>
                      </a:lnTo>
                      <a:close/>
                      <a:moveTo>
                        <a:pt x="62" y="1062"/>
                      </a:moveTo>
                      <a:lnTo>
                        <a:pt x="554" y="1062"/>
                      </a:lnTo>
                      <a:lnTo>
                        <a:pt x="554" y="1094"/>
                      </a:lnTo>
                      <a:lnTo>
                        <a:pt x="62" y="1094"/>
                      </a:lnTo>
                      <a:lnTo>
                        <a:pt x="62" y="1062"/>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7503427" y="918814"/>
                  <a:ext cx="62" cy="1156"/>
                </a:xfrm>
                <a:prstGeom prst="rect">
                  <a:avLst/>
                </a:prstGeom>
                <a:grp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7504169" y="918814"/>
                  <a:ext cx="60" cy="1156"/>
                </a:xfrm>
                <a:prstGeom prst="rect">
                  <a:avLst/>
                </a:prstGeom>
                <a:grp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pic>
            <p:nvPicPr>
              <p:cNvPr id="23" name="Picture 22"/>
              <p:cNvPicPr>
                <a:picLocks noChangeAspect="1"/>
              </p:cNvPicPr>
              <p:nvPr/>
            </p:nvPicPr>
            <p:blipFill>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t="12500" b="13480"/>
              <a:stretch>
                <a:fillRect/>
              </a:stretch>
            </p:blipFill>
            <p:spPr bwMode="auto">
              <a:xfrm>
                <a:off x="7669893" y="1538010"/>
                <a:ext cx="512207" cy="481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4" name="Group 23"/>
              <p:cNvGrpSpPr>
                <a:grpSpLocks noChangeAspect="1"/>
              </p:cNvGrpSpPr>
              <p:nvPr/>
            </p:nvGrpSpPr>
            <p:grpSpPr bwMode="auto">
              <a:xfrm>
                <a:off x="7439704" y="1653069"/>
                <a:ext cx="166466" cy="274158"/>
                <a:chOff x="7439705" y="1668951"/>
                <a:chExt cx="802" cy="1156"/>
              </a:xfrm>
              <a:solidFill>
                <a:schemeClr val="bg1">
                  <a:lumMod val="50000"/>
                </a:schemeClr>
              </a:solidFill>
            </p:grpSpPr>
            <p:sp>
              <p:nvSpPr>
                <p:cNvPr id="34" name="Freeform 33"/>
                <p:cNvSpPr>
                  <a:spLocks/>
                </p:cNvSpPr>
                <p:nvPr/>
              </p:nvSpPr>
              <p:spPr bwMode="auto">
                <a:xfrm>
                  <a:off x="7440157" y="1669195"/>
                  <a:ext cx="160" cy="38"/>
                </a:xfrm>
                <a:custGeom>
                  <a:avLst/>
                  <a:gdLst>
                    <a:gd name="T0" fmla="*/ 0 w 160"/>
                    <a:gd name="T1" fmla="*/ 32 h 38"/>
                    <a:gd name="T2" fmla="*/ 2 w 160"/>
                    <a:gd name="T3" fmla="*/ 34 h 38"/>
                    <a:gd name="T4" fmla="*/ 4 w 160"/>
                    <a:gd name="T5" fmla="*/ 36 h 38"/>
                    <a:gd name="T6" fmla="*/ 6 w 160"/>
                    <a:gd name="T7" fmla="*/ 38 h 38"/>
                    <a:gd name="T8" fmla="*/ 8 w 160"/>
                    <a:gd name="T9" fmla="*/ 38 h 38"/>
                    <a:gd name="T10" fmla="*/ 36 w 160"/>
                    <a:gd name="T11" fmla="*/ 38 h 38"/>
                    <a:gd name="T12" fmla="*/ 62 w 160"/>
                    <a:gd name="T13" fmla="*/ 38 h 38"/>
                    <a:gd name="T14" fmla="*/ 88 w 160"/>
                    <a:gd name="T15" fmla="*/ 38 h 38"/>
                    <a:gd name="T16" fmla="*/ 114 w 160"/>
                    <a:gd name="T17" fmla="*/ 38 h 38"/>
                    <a:gd name="T18" fmla="*/ 140 w 160"/>
                    <a:gd name="T19" fmla="*/ 38 h 38"/>
                    <a:gd name="T20" fmla="*/ 152 w 160"/>
                    <a:gd name="T21" fmla="*/ 38 h 38"/>
                    <a:gd name="T22" fmla="*/ 154 w 160"/>
                    <a:gd name="T23" fmla="*/ 38 h 38"/>
                    <a:gd name="T24" fmla="*/ 156 w 160"/>
                    <a:gd name="T25" fmla="*/ 36 h 38"/>
                    <a:gd name="T26" fmla="*/ 158 w 160"/>
                    <a:gd name="T27" fmla="*/ 34 h 38"/>
                    <a:gd name="T28" fmla="*/ 160 w 160"/>
                    <a:gd name="T29" fmla="*/ 30 h 38"/>
                    <a:gd name="T30" fmla="*/ 160 w 160"/>
                    <a:gd name="T31" fmla="*/ 24 h 38"/>
                    <a:gd name="T32" fmla="*/ 160 w 160"/>
                    <a:gd name="T33" fmla="*/ 22 h 38"/>
                    <a:gd name="T34" fmla="*/ 160 w 160"/>
                    <a:gd name="T35" fmla="*/ 20 h 38"/>
                    <a:gd name="T36" fmla="*/ 160 w 160"/>
                    <a:gd name="T37" fmla="*/ 18 h 38"/>
                    <a:gd name="T38" fmla="*/ 160 w 160"/>
                    <a:gd name="T39" fmla="*/ 16 h 38"/>
                    <a:gd name="T40" fmla="*/ 160 w 160"/>
                    <a:gd name="T41" fmla="*/ 10 h 38"/>
                    <a:gd name="T42" fmla="*/ 158 w 160"/>
                    <a:gd name="T43" fmla="*/ 6 h 38"/>
                    <a:gd name="T44" fmla="*/ 158 w 160"/>
                    <a:gd name="T45" fmla="*/ 4 h 38"/>
                    <a:gd name="T46" fmla="*/ 156 w 160"/>
                    <a:gd name="T47" fmla="*/ 2 h 38"/>
                    <a:gd name="T48" fmla="*/ 154 w 160"/>
                    <a:gd name="T49" fmla="*/ 0 h 38"/>
                    <a:gd name="T50" fmla="*/ 150 w 160"/>
                    <a:gd name="T51" fmla="*/ 0 h 38"/>
                    <a:gd name="T52" fmla="*/ 132 w 160"/>
                    <a:gd name="T53" fmla="*/ 0 h 38"/>
                    <a:gd name="T54" fmla="*/ 106 w 160"/>
                    <a:gd name="T55" fmla="*/ 0 h 38"/>
                    <a:gd name="T56" fmla="*/ 80 w 160"/>
                    <a:gd name="T57" fmla="*/ 0 h 38"/>
                    <a:gd name="T58" fmla="*/ 52 w 160"/>
                    <a:gd name="T59" fmla="*/ 0 h 38"/>
                    <a:gd name="T60" fmla="*/ 26 w 160"/>
                    <a:gd name="T61" fmla="*/ 0 h 38"/>
                    <a:gd name="T62" fmla="*/ 8 w 160"/>
                    <a:gd name="T63" fmla="*/ 0 h 38"/>
                    <a:gd name="T64" fmla="*/ 6 w 160"/>
                    <a:gd name="T65" fmla="*/ 0 h 38"/>
                    <a:gd name="T66" fmla="*/ 2 w 160"/>
                    <a:gd name="T67" fmla="*/ 2 h 38"/>
                    <a:gd name="T68" fmla="*/ 0 w 160"/>
                    <a:gd name="T69" fmla="*/ 4 h 38"/>
                    <a:gd name="T70" fmla="*/ 0 w 160"/>
                    <a:gd name="T71" fmla="*/ 6 h 38"/>
                    <a:gd name="T72" fmla="*/ 0 w 160"/>
                    <a:gd name="T73" fmla="*/ 10 h 38"/>
                    <a:gd name="T74" fmla="*/ 0 w 160"/>
                    <a:gd name="T75" fmla="*/ 16 h 38"/>
                    <a:gd name="T76" fmla="*/ 0 w 160"/>
                    <a:gd name="T77" fmla="*/ 18 h 38"/>
                    <a:gd name="T78" fmla="*/ 0 w 160"/>
                    <a:gd name="T79" fmla="*/ 20 h 38"/>
                    <a:gd name="T80" fmla="*/ 0 w 160"/>
                    <a:gd name="T81" fmla="*/ 22 h 38"/>
                    <a:gd name="T82" fmla="*/ 0 w 160"/>
                    <a:gd name="T83" fmla="*/ 24 h 38"/>
                    <a:gd name="T84" fmla="*/ 0 w 160"/>
                    <a:gd name="T8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38">
                      <a:moveTo>
                        <a:pt x="0" y="30"/>
                      </a:moveTo>
                      <a:lnTo>
                        <a:pt x="0" y="32"/>
                      </a:lnTo>
                      <a:lnTo>
                        <a:pt x="0" y="32"/>
                      </a:lnTo>
                      <a:lnTo>
                        <a:pt x="0" y="34"/>
                      </a:lnTo>
                      <a:lnTo>
                        <a:pt x="0" y="34"/>
                      </a:lnTo>
                      <a:lnTo>
                        <a:pt x="2" y="34"/>
                      </a:lnTo>
                      <a:lnTo>
                        <a:pt x="2" y="36"/>
                      </a:lnTo>
                      <a:lnTo>
                        <a:pt x="2" y="36"/>
                      </a:lnTo>
                      <a:lnTo>
                        <a:pt x="4" y="36"/>
                      </a:lnTo>
                      <a:lnTo>
                        <a:pt x="4" y="38"/>
                      </a:lnTo>
                      <a:lnTo>
                        <a:pt x="6" y="38"/>
                      </a:lnTo>
                      <a:lnTo>
                        <a:pt x="6" y="38"/>
                      </a:lnTo>
                      <a:lnTo>
                        <a:pt x="6" y="38"/>
                      </a:lnTo>
                      <a:lnTo>
                        <a:pt x="8" y="38"/>
                      </a:lnTo>
                      <a:lnTo>
                        <a:pt x="8" y="38"/>
                      </a:lnTo>
                      <a:lnTo>
                        <a:pt x="18" y="38"/>
                      </a:lnTo>
                      <a:lnTo>
                        <a:pt x="26" y="38"/>
                      </a:lnTo>
                      <a:lnTo>
                        <a:pt x="36" y="38"/>
                      </a:lnTo>
                      <a:lnTo>
                        <a:pt x="44" y="38"/>
                      </a:lnTo>
                      <a:lnTo>
                        <a:pt x="52" y="38"/>
                      </a:lnTo>
                      <a:lnTo>
                        <a:pt x="62" y="38"/>
                      </a:lnTo>
                      <a:lnTo>
                        <a:pt x="70" y="38"/>
                      </a:lnTo>
                      <a:lnTo>
                        <a:pt x="80" y="38"/>
                      </a:lnTo>
                      <a:lnTo>
                        <a:pt x="88" y="38"/>
                      </a:lnTo>
                      <a:lnTo>
                        <a:pt x="96" y="38"/>
                      </a:lnTo>
                      <a:lnTo>
                        <a:pt x="106" y="38"/>
                      </a:lnTo>
                      <a:lnTo>
                        <a:pt x="114" y="38"/>
                      </a:lnTo>
                      <a:lnTo>
                        <a:pt x="124" y="38"/>
                      </a:lnTo>
                      <a:lnTo>
                        <a:pt x="132" y="38"/>
                      </a:lnTo>
                      <a:lnTo>
                        <a:pt x="140" y="38"/>
                      </a:lnTo>
                      <a:lnTo>
                        <a:pt x="150" y="38"/>
                      </a:lnTo>
                      <a:lnTo>
                        <a:pt x="150" y="38"/>
                      </a:lnTo>
                      <a:lnTo>
                        <a:pt x="152" y="38"/>
                      </a:lnTo>
                      <a:lnTo>
                        <a:pt x="152" y="38"/>
                      </a:lnTo>
                      <a:lnTo>
                        <a:pt x="154" y="38"/>
                      </a:lnTo>
                      <a:lnTo>
                        <a:pt x="154" y="38"/>
                      </a:lnTo>
                      <a:lnTo>
                        <a:pt x="156" y="36"/>
                      </a:lnTo>
                      <a:lnTo>
                        <a:pt x="156" y="36"/>
                      </a:lnTo>
                      <a:lnTo>
                        <a:pt x="156" y="36"/>
                      </a:lnTo>
                      <a:lnTo>
                        <a:pt x="158" y="34"/>
                      </a:lnTo>
                      <a:lnTo>
                        <a:pt x="158" y="34"/>
                      </a:lnTo>
                      <a:lnTo>
                        <a:pt x="158" y="34"/>
                      </a:lnTo>
                      <a:lnTo>
                        <a:pt x="158" y="32"/>
                      </a:lnTo>
                      <a:lnTo>
                        <a:pt x="158" y="32"/>
                      </a:lnTo>
                      <a:lnTo>
                        <a:pt x="160" y="30"/>
                      </a:lnTo>
                      <a:lnTo>
                        <a:pt x="160" y="30"/>
                      </a:lnTo>
                      <a:lnTo>
                        <a:pt x="160" y="28"/>
                      </a:lnTo>
                      <a:lnTo>
                        <a:pt x="160" y="24"/>
                      </a:lnTo>
                      <a:lnTo>
                        <a:pt x="160" y="22"/>
                      </a:lnTo>
                      <a:lnTo>
                        <a:pt x="160" y="22"/>
                      </a:lnTo>
                      <a:lnTo>
                        <a:pt x="160" y="22"/>
                      </a:lnTo>
                      <a:lnTo>
                        <a:pt x="160" y="20"/>
                      </a:lnTo>
                      <a:lnTo>
                        <a:pt x="160" y="20"/>
                      </a:lnTo>
                      <a:lnTo>
                        <a:pt x="160" y="20"/>
                      </a:lnTo>
                      <a:lnTo>
                        <a:pt x="160" y="18"/>
                      </a:lnTo>
                      <a:lnTo>
                        <a:pt x="160" y="18"/>
                      </a:lnTo>
                      <a:lnTo>
                        <a:pt x="160" y="18"/>
                      </a:lnTo>
                      <a:lnTo>
                        <a:pt x="160" y="18"/>
                      </a:lnTo>
                      <a:lnTo>
                        <a:pt x="160" y="16"/>
                      </a:lnTo>
                      <a:lnTo>
                        <a:pt x="160" y="16"/>
                      </a:lnTo>
                      <a:lnTo>
                        <a:pt x="160" y="16"/>
                      </a:lnTo>
                      <a:lnTo>
                        <a:pt x="160" y="14"/>
                      </a:lnTo>
                      <a:lnTo>
                        <a:pt x="160" y="10"/>
                      </a:lnTo>
                      <a:lnTo>
                        <a:pt x="160" y="8"/>
                      </a:lnTo>
                      <a:lnTo>
                        <a:pt x="160" y="8"/>
                      </a:lnTo>
                      <a:lnTo>
                        <a:pt x="158" y="6"/>
                      </a:lnTo>
                      <a:lnTo>
                        <a:pt x="158" y="6"/>
                      </a:lnTo>
                      <a:lnTo>
                        <a:pt x="158" y="4"/>
                      </a:lnTo>
                      <a:lnTo>
                        <a:pt x="158" y="4"/>
                      </a:lnTo>
                      <a:lnTo>
                        <a:pt x="158" y="4"/>
                      </a:lnTo>
                      <a:lnTo>
                        <a:pt x="156" y="2"/>
                      </a:lnTo>
                      <a:lnTo>
                        <a:pt x="156" y="2"/>
                      </a:lnTo>
                      <a:lnTo>
                        <a:pt x="156" y="2"/>
                      </a:lnTo>
                      <a:lnTo>
                        <a:pt x="154" y="0"/>
                      </a:lnTo>
                      <a:lnTo>
                        <a:pt x="154" y="0"/>
                      </a:lnTo>
                      <a:lnTo>
                        <a:pt x="152" y="0"/>
                      </a:lnTo>
                      <a:lnTo>
                        <a:pt x="152" y="0"/>
                      </a:lnTo>
                      <a:lnTo>
                        <a:pt x="150" y="0"/>
                      </a:lnTo>
                      <a:lnTo>
                        <a:pt x="150" y="0"/>
                      </a:lnTo>
                      <a:lnTo>
                        <a:pt x="140" y="0"/>
                      </a:lnTo>
                      <a:lnTo>
                        <a:pt x="132" y="0"/>
                      </a:lnTo>
                      <a:lnTo>
                        <a:pt x="124" y="0"/>
                      </a:lnTo>
                      <a:lnTo>
                        <a:pt x="114" y="0"/>
                      </a:lnTo>
                      <a:lnTo>
                        <a:pt x="106" y="0"/>
                      </a:lnTo>
                      <a:lnTo>
                        <a:pt x="96" y="0"/>
                      </a:lnTo>
                      <a:lnTo>
                        <a:pt x="88" y="0"/>
                      </a:lnTo>
                      <a:lnTo>
                        <a:pt x="80" y="0"/>
                      </a:lnTo>
                      <a:lnTo>
                        <a:pt x="70" y="0"/>
                      </a:lnTo>
                      <a:lnTo>
                        <a:pt x="62" y="0"/>
                      </a:lnTo>
                      <a:lnTo>
                        <a:pt x="52" y="0"/>
                      </a:lnTo>
                      <a:lnTo>
                        <a:pt x="44" y="0"/>
                      </a:lnTo>
                      <a:lnTo>
                        <a:pt x="36" y="0"/>
                      </a:lnTo>
                      <a:lnTo>
                        <a:pt x="26" y="0"/>
                      </a:lnTo>
                      <a:lnTo>
                        <a:pt x="18" y="0"/>
                      </a:lnTo>
                      <a:lnTo>
                        <a:pt x="8" y="0"/>
                      </a:lnTo>
                      <a:lnTo>
                        <a:pt x="8" y="0"/>
                      </a:lnTo>
                      <a:lnTo>
                        <a:pt x="6" y="0"/>
                      </a:lnTo>
                      <a:lnTo>
                        <a:pt x="6" y="0"/>
                      </a:lnTo>
                      <a:lnTo>
                        <a:pt x="6" y="0"/>
                      </a:lnTo>
                      <a:lnTo>
                        <a:pt x="4" y="0"/>
                      </a:lnTo>
                      <a:lnTo>
                        <a:pt x="4" y="2"/>
                      </a:lnTo>
                      <a:lnTo>
                        <a:pt x="2" y="2"/>
                      </a:lnTo>
                      <a:lnTo>
                        <a:pt x="2" y="2"/>
                      </a:lnTo>
                      <a:lnTo>
                        <a:pt x="2" y="4"/>
                      </a:lnTo>
                      <a:lnTo>
                        <a:pt x="0" y="4"/>
                      </a:lnTo>
                      <a:lnTo>
                        <a:pt x="0" y="4"/>
                      </a:lnTo>
                      <a:lnTo>
                        <a:pt x="0" y="6"/>
                      </a:lnTo>
                      <a:lnTo>
                        <a:pt x="0" y="6"/>
                      </a:lnTo>
                      <a:lnTo>
                        <a:pt x="0" y="8"/>
                      </a:lnTo>
                      <a:lnTo>
                        <a:pt x="0" y="8"/>
                      </a:lnTo>
                      <a:lnTo>
                        <a:pt x="0" y="10"/>
                      </a:lnTo>
                      <a:lnTo>
                        <a:pt x="0" y="14"/>
                      </a:lnTo>
                      <a:lnTo>
                        <a:pt x="0" y="16"/>
                      </a:lnTo>
                      <a:lnTo>
                        <a:pt x="0" y="16"/>
                      </a:lnTo>
                      <a:lnTo>
                        <a:pt x="0" y="16"/>
                      </a:lnTo>
                      <a:lnTo>
                        <a:pt x="0" y="18"/>
                      </a:lnTo>
                      <a:lnTo>
                        <a:pt x="0" y="18"/>
                      </a:lnTo>
                      <a:lnTo>
                        <a:pt x="0" y="18"/>
                      </a:lnTo>
                      <a:lnTo>
                        <a:pt x="0" y="18"/>
                      </a:lnTo>
                      <a:lnTo>
                        <a:pt x="0" y="20"/>
                      </a:lnTo>
                      <a:lnTo>
                        <a:pt x="0" y="20"/>
                      </a:lnTo>
                      <a:lnTo>
                        <a:pt x="0" y="20"/>
                      </a:lnTo>
                      <a:lnTo>
                        <a:pt x="0" y="22"/>
                      </a:lnTo>
                      <a:lnTo>
                        <a:pt x="0" y="22"/>
                      </a:lnTo>
                      <a:lnTo>
                        <a:pt x="0" y="22"/>
                      </a:lnTo>
                      <a:lnTo>
                        <a:pt x="0" y="24"/>
                      </a:lnTo>
                      <a:lnTo>
                        <a:pt x="0" y="28"/>
                      </a:lnTo>
                      <a:lnTo>
                        <a:pt x="0" y="30"/>
                      </a:lnTo>
                      <a:lnTo>
                        <a:pt x="0" y="30"/>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7440157" y="1669045"/>
                  <a:ext cx="160" cy="40"/>
                </a:xfrm>
                <a:custGeom>
                  <a:avLst/>
                  <a:gdLst>
                    <a:gd name="T0" fmla="*/ 158 w 160"/>
                    <a:gd name="T1" fmla="*/ 8 h 40"/>
                    <a:gd name="T2" fmla="*/ 158 w 160"/>
                    <a:gd name="T3" fmla="*/ 6 h 40"/>
                    <a:gd name="T4" fmla="*/ 158 w 160"/>
                    <a:gd name="T5" fmla="*/ 4 h 40"/>
                    <a:gd name="T6" fmla="*/ 156 w 160"/>
                    <a:gd name="T7" fmla="*/ 4 h 40"/>
                    <a:gd name="T8" fmla="*/ 154 w 160"/>
                    <a:gd name="T9" fmla="*/ 2 h 40"/>
                    <a:gd name="T10" fmla="*/ 152 w 160"/>
                    <a:gd name="T11" fmla="*/ 2 h 40"/>
                    <a:gd name="T12" fmla="*/ 150 w 160"/>
                    <a:gd name="T13" fmla="*/ 0 h 40"/>
                    <a:gd name="T14" fmla="*/ 8 w 160"/>
                    <a:gd name="T15" fmla="*/ 0 h 40"/>
                    <a:gd name="T16" fmla="*/ 6 w 160"/>
                    <a:gd name="T17" fmla="*/ 2 h 40"/>
                    <a:gd name="T18" fmla="*/ 6 w 160"/>
                    <a:gd name="T19" fmla="*/ 2 h 40"/>
                    <a:gd name="T20" fmla="*/ 4 w 160"/>
                    <a:gd name="T21" fmla="*/ 2 h 40"/>
                    <a:gd name="T22" fmla="*/ 2 w 160"/>
                    <a:gd name="T23" fmla="*/ 4 h 40"/>
                    <a:gd name="T24" fmla="*/ 0 w 160"/>
                    <a:gd name="T25" fmla="*/ 6 h 40"/>
                    <a:gd name="T26" fmla="*/ 0 w 160"/>
                    <a:gd name="T27" fmla="*/ 6 h 40"/>
                    <a:gd name="T28" fmla="*/ 0 w 160"/>
                    <a:gd name="T29" fmla="*/ 8 h 40"/>
                    <a:gd name="T30" fmla="*/ 0 w 160"/>
                    <a:gd name="T31" fmla="*/ 10 h 40"/>
                    <a:gd name="T32" fmla="*/ 0 w 160"/>
                    <a:gd name="T33" fmla="*/ 18 h 40"/>
                    <a:gd name="T34" fmla="*/ 0 w 160"/>
                    <a:gd name="T35" fmla="*/ 18 h 40"/>
                    <a:gd name="T36" fmla="*/ 0 w 160"/>
                    <a:gd name="T37" fmla="*/ 18 h 40"/>
                    <a:gd name="T38" fmla="*/ 0 w 160"/>
                    <a:gd name="T39" fmla="*/ 20 h 40"/>
                    <a:gd name="T40" fmla="*/ 0 w 160"/>
                    <a:gd name="T41" fmla="*/ 22 h 40"/>
                    <a:gd name="T42" fmla="*/ 0 w 160"/>
                    <a:gd name="T43" fmla="*/ 22 h 40"/>
                    <a:gd name="T44" fmla="*/ 0 w 160"/>
                    <a:gd name="T45" fmla="*/ 24 h 40"/>
                    <a:gd name="T46" fmla="*/ 0 w 160"/>
                    <a:gd name="T47" fmla="*/ 30 h 40"/>
                    <a:gd name="T48" fmla="*/ 0 w 160"/>
                    <a:gd name="T49" fmla="*/ 32 h 40"/>
                    <a:gd name="T50" fmla="*/ 0 w 160"/>
                    <a:gd name="T51" fmla="*/ 34 h 40"/>
                    <a:gd name="T52" fmla="*/ 0 w 160"/>
                    <a:gd name="T53" fmla="*/ 36 h 40"/>
                    <a:gd name="T54" fmla="*/ 2 w 160"/>
                    <a:gd name="T55" fmla="*/ 36 h 40"/>
                    <a:gd name="T56" fmla="*/ 4 w 160"/>
                    <a:gd name="T57" fmla="*/ 38 h 40"/>
                    <a:gd name="T58" fmla="*/ 6 w 160"/>
                    <a:gd name="T59" fmla="*/ 38 h 40"/>
                    <a:gd name="T60" fmla="*/ 6 w 160"/>
                    <a:gd name="T61" fmla="*/ 40 h 40"/>
                    <a:gd name="T62" fmla="*/ 8 w 160"/>
                    <a:gd name="T63" fmla="*/ 40 h 40"/>
                    <a:gd name="T64" fmla="*/ 150 w 160"/>
                    <a:gd name="T65" fmla="*/ 40 h 40"/>
                    <a:gd name="T66" fmla="*/ 152 w 160"/>
                    <a:gd name="T67" fmla="*/ 40 h 40"/>
                    <a:gd name="T68" fmla="*/ 154 w 160"/>
                    <a:gd name="T69" fmla="*/ 38 h 40"/>
                    <a:gd name="T70" fmla="*/ 156 w 160"/>
                    <a:gd name="T71" fmla="*/ 38 h 40"/>
                    <a:gd name="T72" fmla="*/ 158 w 160"/>
                    <a:gd name="T73" fmla="*/ 36 h 40"/>
                    <a:gd name="T74" fmla="*/ 158 w 160"/>
                    <a:gd name="T75" fmla="*/ 34 h 40"/>
                    <a:gd name="T76" fmla="*/ 158 w 160"/>
                    <a:gd name="T77" fmla="*/ 32 h 40"/>
                    <a:gd name="T78" fmla="*/ 160 w 160"/>
                    <a:gd name="T79" fmla="*/ 30 h 40"/>
                    <a:gd name="T80" fmla="*/ 160 w 160"/>
                    <a:gd name="T81" fmla="*/ 24 h 40"/>
                    <a:gd name="T82" fmla="*/ 160 w 160"/>
                    <a:gd name="T83" fmla="*/ 22 h 40"/>
                    <a:gd name="T84" fmla="*/ 160 w 160"/>
                    <a:gd name="T85" fmla="*/ 22 h 40"/>
                    <a:gd name="T86" fmla="*/ 160 w 160"/>
                    <a:gd name="T87" fmla="*/ 20 h 40"/>
                    <a:gd name="T88" fmla="*/ 160 w 160"/>
                    <a:gd name="T89" fmla="*/ 20 h 40"/>
                    <a:gd name="T90" fmla="*/ 160 w 160"/>
                    <a:gd name="T91" fmla="*/ 18 h 40"/>
                    <a:gd name="T92" fmla="*/ 160 w 160"/>
                    <a:gd name="T93" fmla="*/ 18 h 40"/>
                    <a:gd name="T94" fmla="*/ 160 w 160"/>
                    <a:gd name="T95" fmla="*/ 16 h 40"/>
                    <a:gd name="T96" fmla="*/ 160 w 160"/>
                    <a:gd name="T97"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40">
                      <a:moveTo>
                        <a:pt x="160" y="8"/>
                      </a:moveTo>
                      <a:lnTo>
                        <a:pt x="158" y="8"/>
                      </a:lnTo>
                      <a:lnTo>
                        <a:pt x="158" y="6"/>
                      </a:lnTo>
                      <a:lnTo>
                        <a:pt x="158" y="6"/>
                      </a:lnTo>
                      <a:lnTo>
                        <a:pt x="158" y="6"/>
                      </a:lnTo>
                      <a:lnTo>
                        <a:pt x="158" y="4"/>
                      </a:lnTo>
                      <a:lnTo>
                        <a:pt x="156" y="4"/>
                      </a:lnTo>
                      <a:lnTo>
                        <a:pt x="156" y="4"/>
                      </a:lnTo>
                      <a:lnTo>
                        <a:pt x="156" y="2"/>
                      </a:lnTo>
                      <a:lnTo>
                        <a:pt x="154" y="2"/>
                      </a:lnTo>
                      <a:lnTo>
                        <a:pt x="154" y="2"/>
                      </a:lnTo>
                      <a:lnTo>
                        <a:pt x="152" y="2"/>
                      </a:lnTo>
                      <a:lnTo>
                        <a:pt x="152" y="2"/>
                      </a:lnTo>
                      <a:lnTo>
                        <a:pt x="150" y="0"/>
                      </a:lnTo>
                      <a:lnTo>
                        <a:pt x="150" y="0"/>
                      </a:lnTo>
                      <a:lnTo>
                        <a:pt x="8" y="0"/>
                      </a:lnTo>
                      <a:lnTo>
                        <a:pt x="8" y="0"/>
                      </a:lnTo>
                      <a:lnTo>
                        <a:pt x="6" y="2"/>
                      </a:lnTo>
                      <a:lnTo>
                        <a:pt x="6" y="2"/>
                      </a:lnTo>
                      <a:lnTo>
                        <a:pt x="6" y="2"/>
                      </a:lnTo>
                      <a:lnTo>
                        <a:pt x="4" y="2"/>
                      </a:lnTo>
                      <a:lnTo>
                        <a:pt x="4" y="2"/>
                      </a:lnTo>
                      <a:lnTo>
                        <a:pt x="2" y="4"/>
                      </a:lnTo>
                      <a:lnTo>
                        <a:pt x="2" y="4"/>
                      </a:lnTo>
                      <a:lnTo>
                        <a:pt x="2" y="4"/>
                      </a:lnTo>
                      <a:lnTo>
                        <a:pt x="0" y="6"/>
                      </a:lnTo>
                      <a:lnTo>
                        <a:pt x="0" y="6"/>
                      </a:lnTo>
                      <a:lnTo>
                        <a:pt x="0" y="6"/>
                      </a:lnTo>
                      <a:lnTo>
                        <a:pt x="0" y="8"/>
                      </a:lnTo>
                      <a:lnTo>
                        <a:pt x="0" y="8"/>
                      </a:lnTo>
                      <a:lnTo>
                        <a:pt x="0" y="10"/>
                      </a:lnTo>
                      <a:lnTo>
                        <a:pt x="0" y="10"/>
                      </a:lnTo>
                      <a:lnTo>
                        <a:pt x="0" y="16"/>
                      </a:lnTo>
                      <a:lnTo>
                        <a:pt x="0" y="18"/>
                      </a:lnTo>
                      <a:lnTo>
                        <a:pt x="0" y="18"/>
                      </a:lnTo>
                      <a:lnTo>
                        <a:pt x="0" y="18"/>
                      </a:lnTo>
                      <a:lnTo>
                        <a:pt x="0" y="18"/>
                      </a:lnTo>
                      <a:lnTo>
                        <a:pt x="0" y="18"/>
                      </a:lnTo>
                      <a:lnTo>
                        <a:pt x="0" y="20"/>
                      </a:lnTo>
                      <a:lnTo>
                        <a:pt x="0" y="20"/>
                      </a:lnTo>
                      <a:lnTo>
                        <a:pt x="0" y="20"/>
                      </a:lnTo>
                      <a:lnTo>
                        <a:pt x="0" y="22"/>
                      </a:lnTo>
                      <a:lnTo>
                        <a:pt x="0" y="22"/>
                      </a:lnTo>
                      <a:lnTo>
                        <a:pt x="0" y="22"/>
                      </a:lnTo>
                      <a:lnTo>
                        <a:pt x="0" y="22"/>
                      </a:lnTo>
                      <a:lnTo>
                        <a:pt x="0" y="24"/>
                      </a:lnTo>
                      <a:lnTo>
                        <a:pt x="0" y="24"/>
                      </a:lnTo>
                      <a:lnTo>
                        <a:pt x="0" y="30"/>
                      </a:lnTo>
                      <a:lnTo>
                        <a:pt x="0" y="30"/>
                      </a:lnTo>
                      <a:lnTo>
                        <a:pt x="0" y="32"/>
                      </a:lnTo>
                      <a:lnTo>
                        <a:pt x="0" y="32"/>
                      </a:lnTo>
                      <a:lnTo>
                        <a:pt x="0" y="34"/>
                      </a:lnTo>
                      <a:lnTo>
                        <a:pt x="0" y="34"/>
                      </a:lnTo>
                      <a:lnTo>
                        <a:pt x="0" y="36"/>
                      </a:lnTo>
                      <a:lnTo>
                        <a:pt x="2" y="36"/>
                      </a:lnTo>
                      <a:lnTo>
                        <a:pt x="2" y="36"/>
                      </a:lnTo>
                      <a:lnTo>
                        <a:pt x="2" y="38"/>
                      </a:lnTo>
                      <a:lnTo>
                        <a:pt x="4" y="38"/>
                      </a:lnTo>
                      <a:lnTo>
                        <a:pt x="4" y="38"/>
                      </a:lnTo>
                      <a:lnTo>
                        <a:pt x="6" y="38"/>
                      </a:lnTo>
                      <a:lnTo>
                        <a:pt x="6" y="40"/>
                      </a:lnTo>
                      <a:lnTo>
                        <a:pt x="6" y="40"/>
                      </a:lnTo>
                      <a:lnTo>
                        <a:pt x="8" y="40"/>
                      </a:lnTo>
                      <a:lnTo>
                        <a:pt x="8" y="40"/>
                      </a:lnTo>
                      <a:lnTo>
                        <a:pt x="150" y="40"/>
                      </a:lnTo>
                      <a:lnTo>
                        <a:pt x="150" y="40"/>
                      </a:lnTo>
                      <a:lnTo>
                        <a:pt x="152" y="40"/>
                      </a:lnTo>
                      <a:lnTo>
                        <a:pt x="152" y="40"/>
                      </a:lnTo>
                      <a:lnTo>
                        <a:pt x="154" y="38"/>
                      </a:lnTo>
                      <a:lnTo>
                        <a:pt x="154" y="38"/>
                      </a:lnTo>
                      <a:lnTo>
                        <a:pt x="156" y="38"/>
                      </a:lnTo>
                      <a:lnTo>
                        <a:pt x="156" y="38"/>
                      </a:lnTo>
                      <a:lnTo>
                        <a:pt x="156" y="36"/>
                      </a:lnTo>
                      <a:lnTo>
                        <a:pt x="158" y="36"/>
                      </a:lnTo>
                      <a:lnTo>
                        <a:pt x="158" y="36"/>
                      </a:lnTo>
                      <a:lnTo>
                        <a:pt x="158" y="34"/>
                      </a:lnTo>
                      <a:lnTo>
                        <a:pt x="158" y="34"/>
                      </a:lnTo>
                      <a:lnTo>
                        <a:pt x="158" y="32"/>
                      </a:lnTo>
                      <a:lnTo>
                        <a:pt x="160" y="32"/>
                      </a:lnTo>
                      <a:lnTo>
                        <a:pt x="160" y="30"/>
                      </a:lnTo>
                      <a:lnTo>
                        <a:pt x="160" y="30"/>
                      </a:lnTo>
                      <a:lnTo>
                        <a:pt x="160" y="24"/>
                      </a:lnTo>
                      <a:lnTo>
                        <a:pt x="160" y="24"/>
                      </a:lnTo>
                      <a:lnTo>
                        <a:pt x="160" y="22"/>
                      </a:lnTo>
                      <a:lnTo>
                        <a:pt x="160" y="22"/>
                      </a:lnTo>
                      <a:lnTo>
                        <a:pt x="160" y="22"/>
                      </a:lnTo>
                      <a:lnTo>
                        <a:pt x="160" y="22"/>
                      </a:lnTo>
                      <a:lnTo>
                        <a:pt x="160" y="20"/>
                      </a:lnTo>
                      <a:lnTo>
                        <a:pt x="160" y="20"/>
                      </a:lnTo>
                      <a:lnTo>
                        <a:pt x="160" y="20"/>
                      </a:lnTo>
                      <a:lnTo>
                        <a:pt x="160" y="18"/>
                      </a:lnTo>
                      <a:lnTo>
                        <a:pt x="160" y="18"/>
                      </a:lnTo>
                      <a:lnTo>
                        <a:pt x="160" y="18"/>
                      </a:lnTo>
                      <a:lnTo>
                        <a:pt x="160" y="18"/>
                      </a:lnTo>
                      <a:lnTo>
                        <a:pt x="160" y="18"/>
                      </a:lnTo>
                      <a:lnTo>
                        <a:pt x="160" y="16"/>
                      </a:lnTo>
                      <a:lnTo>
                        <a:pt x="160" y="10"/>
                      </a:lnTo>
                      <a:lnTo>
                        <a:pt x="160" y="10"/>
                      </a:lnTo>
                      <a:lnTo>
                        <a:pt x="160" y="8"/>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7440157" y="1669345"/>
                  <a:ext cx="160" cy="36"/>
                </a:xfrm>
                <a:custGeom>
                  <a:avLst/>
                  <a:gdLst>
                    <a:gd name="T0" fmla="*/ 0 w 160"/>
                    <a:gd name="T1" fmla="*/ 32 h 36"/>
                    <a:gd name="T2" fmla="*/ 2 w 160"/>
                    <a:gd name="T3" fmla="*/ 34 h 36"/>
                    <a:gd name="T4" fmla="*/ 4 w 160"/>
                    <a:gd name="T5" fmla="*/ 36 h 36"/>
                    <a:gd name="T6" fmla="*/ 6 w 160"/>
                    <a:gd name="T7" fmla="*/ 36 h 36"/>
                    <a:gd name="T8" fmla="*/ 8 w 160"/>
                    <a:gd name="T9" fmla="*/ 36 h 36"/>
                    <a:gd name="T10" fmla="*/ 36 w 160"/>
                    <a:gd name="T11" fmla="*/ 36 h 36"/>
                    <a:gd name="T12" fmla="*/ 62 w 160"/>
                    <a:gd name="T13" fmla="*/ 36 h 36"/>
                    <a:gd name="T14" fmla="*/ 88 w 160"/>
                    <a:gd name="T15" fmla="*/ 36 h 36"/>
                    <a:gd name="T16" fmla="*/ 114 w 160"/>
                    <a:gd name="T17" fmla="*/ 36 h 36"/>
                    <a:gd name="T18" fmla="*/ 140 w 160"/>
                    <a:gd name="T19" fmla="*/ 36 h 36"/>
                    <a:gd name="T20" fmla="*/ 152 w 160"/>
                    <a:gd name="T21" fmla="*/ 36 h 36"/>
                    <a:gd name="T22" fmla="*/ 154 w 160"/>
                    <a:gd name="T23" fmla="*/ 36 h 36"/>
                    <a:gd name="T24" fmla="*/ 156 w 160"/>
                    <a:gd name="T25" fmla="*/ 34 h 36"/>
                    <a:gd name="T26" fmla="*/ 158 w 160"/>
                    <a:gd name="T27" fmla="*/ 32 h 36"/>
                    <a:gd name="T28" fmla="*/ 160 w 160"/>
                    <a:gd name="T29" fmla="*/ 30 h 36"/>
                    <a:gd name="T30" fmla="*/ 160 w 160"/>
                    <a:gd name="T31" fmla="*/ 22 h 36"/>
                    <a:gd name="T32" fmla="*/ 160 w 160"/>
                    <a:gd name="T33" fmla="*/ 20 h 36"/>
                    <a:gd name="T34" fmla="*/ 160 w 160"/>
                    <a:gd name="T35" fmla="*/ 18 h 36"/>
                    <a:gd name="T36" fmla="*/ 160 w 160"/>
                    <a:gd name="T37" fmla="*/ 18 h 36"/>
                    <a:gd name="T38" fmla="*/ 160 w 160"/>
                    <a:gd name="T39" fmla="*/ 16 h 36"/>
                    <a:gd name="T40" fmla="*/ 160 w 160"/>
                    <a:gd name="T41" fmla="*/ 10 h 36"/>
                    <a:gd name="T42" fmla="*/ 158 w 160"/>
                    <a:gd name="T43" fmla="*/ 6 h 36"/>
                    <a:gd name="T44" fmla="*/ 158 w 160"/>
                    <a:gd name="T45" fmla="*/ 4 h 36"/>
                    <a:gd name="T46" fmla="*/ 156 w 160"/>
                    <a:gd name="T47" fmla="*/ 2 h 36"/>
                    <a:gd name="T48" fmla="*/ 154 w 160"/>
                    <a:gd name="T49" fmla="*/ 0 h 36"/>
                    <a:gd name="T50" fmla="*/ 150 w 160"/>
                    <a:gd name="T51" fmla="*/ 0 h 36"/>
                    <a:gd name="T52" fmla="*/ 132 w 160"/>
                    <a:gd name="T53" fmla="*/ 0 h 36"/>
                    <a:gd name="T54" fmla="*/ 106 w 160"/>
                    <a:gd name="T55" fmla="*/ 0 h 36"/>
                    <a:gd name="T56" fmla="*/ 80 w 160"/>
                    <a:gd name="T57" fmla="*/ 0 h 36"/>
                    <a:gd name="T58" fmla="*/ 52 w 160"/>
                    <a:gd name="T59" fmla="*/ 0 h 36"/>
                    <a:gd name="T60" fmla="*/ 26 w 160"/>
                    <a:gd name="T61" fmla="*/ 0 h 36"/>
                    <a:gd name="T62" fmla="*/ 8 w 160"/>
                    <a:gd name="T63" fmla="*/ 0 h 36"/>
                    <a:gd name="T64" fmla="*/ 6 w 160"/>
                    <a:gd name="T65" fmla="*/ 0 h 36"/>
                    <a:gd name="T66" fmla="*/ 2 w 160"/>
                    <a:gd name="T67" fmla="*/ 2 h 36"/>
                    <a:gd name="T68" fmla="*/ 0 w 160"/>
                    <a:gd name="T69" fmla="*/ 4 h 36"/>
                    <a:gd name="T70" fmla="*/ 0 w 160"/>
                    <a:gd name="T71" fmla="*/ 6 h 36"/>
                    <a:gd name="T72" fmla="*/ 0 w 160"/>
                    <a:gd name="T73" fmla="*/ 10 h 36"/>
                    <a:gd name="T74" fmla="*/ 0 w 160"/>
                    <a:gd name="T75" fmla="*/ 16 h 36"/>
                    <a:gd name="T76" fmla="*/ 0 w 160"/>
                    <a:gd name="T77" fmla="*/ 18 h 36"/>
                    <a:gd name="T78" fmla="*/ 0 w 160"/>
                    <a:gd name="T79" fmla="*/ 18 h 36"/>
                    <a:gd name="T80" fmla="*/ 0 w 160"/>
                    <a:gd name="T81" fmla="*/ 20 h 36"/>
                    <a:gd name="T82" fmla="*/ 0 w 160"/>
                    <a:gd name="T83" fmla="*/ 22 h 36"/>
                    <a:gd name="T84" fmla="*/ 0 w 160"/>
                    <a:gd name="T8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36">
                      <a:moveTo>
                        <a:pt x="0" y="30"/>
                      </a:moveTo>
                      <a:lnTo>
                        <a:pt x="0" y="30"/>
                      </a:lnTo>
                      <a:lnTo>
                        <a:pt x="0" y="32"/>
                      </a:lnTo>
                      <a:lnTo>
                        <a:pt x="0" y="32"/>
                      </a:lnTo>
                      <a:lnTo>
                        <a:pt x="0" y="32"/>
                      </a:lnTo>
                      <a:lnTo>
                        <a:pt x="2" y="34"/>
                      </a:lnTo>
                      <a:lnTo>
                        <a:pt x="2" y="34"/>
                      </a:lnTo>
                      <a:lnTo>
                        <a:pt x="2" y="34"/>
                      </a:lnTo>
                      <a:lnTo>
                        <a:pt x="4" y="36"/>
                      </a:lnTo>
                      <a:lnTo>
                        <a:pt x="4" y="36"/>
                      </a:lnTo>
                      <a:lnTo>
                        <a:pt x="6" y="36"/>
                      </a:lnTo>
                      <a:lnTo>
                        <a:pt x="6" y="36"/>
                      </a:lnTo>
                      <a:lnTo>
                        <a:pt x="6" y="36"/>
                      </a:lnTo>
                      <a:lnTo>
                        <a:pt x="8" y="36"/>
                      </a:lnTo>
                      <a:lnTo>
                        <a:pt x="8" y="36"/>
                      </a:lnTo>
                      <a:lnTo>
                        <a:pt x="18" y="36"/>
                      </a:lnTo>
                      <a:lnTo>
                        <a:pt x="26" y="36"/>
                      </a:lnTo>
                      <a:lnTo>
                        <a:pt x="36" y="36"/>
                      </a:lnTo>
                      <a:lnTo>
                        <a:pt x="44" y="36"/>
                      </a:lnTo>
                      <a:lnTo>
                        <a:pt x="52" y="36"/>
                      </a:lnTo>
                      <a:lnTo>
                        <a:pt x="62" y="36"/>
                      </a:lnTo>
                      <a:lnTo>
                        <a:pt x="70" y="36"/>
                      </a:lnTo>
                      <a:lnTo>
                        <a:pt x="80" y="36"/>
                      </a:lnTo>
                      <a:lnTo>
                        <a:pt x="88" y="36"/>
                      </a:lnTo>
                      <a:lnTo>
                        <a:pt x="96" y="36"/>
                      </a:lnTo>
                      <a:lnTo>
                        <a:pt x="106" y="36"/>
                      </a:lnTo>
                      <a:lnTo>
                        <a:pt x="114" y="36"/>
                      </a:lnTo>
                      <a:lnTo>
                        <a:pt x="124" y="36"/>
                      </a:lnTo>
                      <a:lnTo>
                        <a:pt x="132" y="36"/>
                      </a:lnTo>
                      <a:lnTo>
                        <a:pt x="140" y="36"/>
                      </a:lnTo>
                      <a:lnTo>
                        <a:pt x="150" y="36"/>
                      </a:lnTo>
                      <a:lnTo>
                        <a:pt x="150" y="36"/>
                      </a:lnTo>
                      <a:lnTo>
                        <a:pt x="152" y="36"/>
                      </a:lnTo>
                      <a:lnTo>
                        <a:pt x="152" y="36"/>
                      </a:lnTo>
                      <a:lnTo>
                        <a:pt x="154" y="36"/>
                      </a:lnTo>
                      <a:lnTo>
                        <a:pt x="154" y="36"/>
                      </a:lnTo>
                      <a:lnTo>
                        <a:pt x="156" y="36"/>
                      </a:lnTo>
                      <a:lnTo>
                        <a:pt x="156" y="34"/>
                      </a:lnTo>
                      <a:lnTo>
                        <a:pt x="156" y="34"/>
                      </a:lnTo>
                      <a:lnTo>
                        <a:pt x="158" y="34"/>
                      </a:lnTo>
                      <a:lnTo>
                        <a:pt x="158" y="32"/>
                      </a:lnTo>
                      <a:lnTo>
                        <a:pt x="158" y="32"/>
                      </a:lnTo>
                      <a:lnTo>
                        <a:pt x="158" y="32"/>
                      </a:lnTo>
                      <a:lnTo>
                        <a:pt x="158" y="30"/>
                      </a:lnTo>
                      <a:lnTo>
                        <a:pt x="160" y="30"/>
                      </a:lnTo>
                      <a:lnTo>
                        <a:pt x="160" y="28"/>
                      </a:lnTo>
                      <a:lnTo>
                        <a:pt x="160" y="28"/>
                      </a:lnTo>
                      <a:lnTo>
                        <a:pt x="160" y="22"/>
                      </a:lnTo>
                      <a:lnTo>
                        <a:pt x="160" y="22"/>
                      </a:lnTo>
                      <a:lnTo>
                        <a:pt x="160" y="20"/>
                      </a:lnTo>
                      <a:lnTo>
                        <a:pt x="160" y="20"/>
                      </a:lnTo>
                      <a:lnTo>
                        <a:pt x="160" y="20"/>
                      </a:lnTo>
                      <a:lnTo>
                        <a:pt x="160" y="20"/>
                      </a:lnTo>
                      <a:lnTo>
                        <a:pt x="160" y="18"/>
                      </a:lnTo>
                      <a:lnTo>
                        <a:pt x="160" y="18"/>
                      </a:lnTo>
                      <a:lnTo>
                        <a:pt x="160" y="18"/>
                      </a:lnTo>
                      <a:lnTo>
                        <a:pt x="160" y="18"/>
                      </a:lnTo>
                      <a:lnTo>
                        <a:pt x="160" y="16"/>
                      </a:lnTo>
                      <a:lnTo>
                        <a:pt x="160" y="16"/>
                      </a:lnTo>
                      <a:lnTo>
                        <a:pt x="160" y="16"/>
                      </a:lnTo>
                      <a:lnTo>
                        <a:pt x="160" y="16"/>
                      </a:lnTo>
                      <a:lnTo>
                        <a:pt x="160" y="14"/>
                      </a:lnTo>
                      <a:lnTo>
                        <a:pt x="160" y="10"/>
                      </a:lnTo>
                      <a:lnTo>
                        <a:pt x="160" y="8"/>
                      </a:lnTo>
                      <a:lnTo>
                        <a:pt x="160" y="8"/>
                      </a:lnTo>
                      <a:lnTo>
                        <a:pt x="158" y="6"/>
                      </a:lnTo>
                      <a:lnTo>
                        <a:pt x="158" y="6"/>
                      </a:lnTo>
                      <a:lnTo>
                        <a:pt x="158" y="4"/>
                      </a:lnTo>
                      <a:lnTo>
                        <a:pt x="158" y="4"/>
                      </a:lnTo>
                      <a:lnTo>
                        <a:pt x="158" y="4"/>
                      </a:lnTo>
                      <a:lnTo>
                        <a:pt x="156" y="2"/>
                      </a:lnTo>
                      <a:lnTo>
                        <a:pt x="156" y="2"/>
                      </a:lnTo>
                      <a:lnTo>
                        <a:pt x="156" y="2"/>
                      </a:lnTo>
                      <a:lnTo>
                        <a:pt x="154" y="0"/>
                      </a:lnTo>
                      <a:lnTo>
                        <a:pt x="154" y="0"/>
                      </a:lnTo>
                      <a:lnTo>
                        <a:pt x="152" y="0"/>
                      </a:lnTo>
                      <a:lnTo>
                        <a:pt x="152" y="0"/>
                      </a:lnTo>
                      <a:lnTo>
                        <a:pt x="150" y="0"/>
                      </a:lnTo>
                      <a:lnTo>
                        <a:pt x="150" y="0"/>
                      </a:lnTo>
                      <a:lnTo>
                        <a:pt x="140" y="0"/>
                      </a:lnTo>
                      <a:lnTo>
                        <a:pt x="132" y="0"/>
                      </a:lnTo>
                      <a:lnTo>
                        <a:pt x="124" y="0"/>
                      </a:lnTo>
                      <a:lnTo>
                        <a:pt x="114" y="0"/>
                      </a:lnTo>
                      <a:lnTo>
                        <a:pt x="106" y="0"/>
                      </a:lnTo>
                      <a:lnTo>
                        <a:pt x="96" y="0"/>
                      </a:lnTo>
                      <a:lnTo>
                        <a:pt x="88" y="0"/>
                      </a:lnTo>
                      <a:lnTo>
                        <a:pt x="80" y="0"/>
                      </a:lnTo>
                      <a:lnTo>
                        <a:pt x="70" y="0"/>
                      </a:lnTo>
                      <a:lnTo>
                        <a:pt x="62" y="0"/>
                      </a:lnTo>
                      <a:lnTo>
                        <a:pt x="52" y="0"/>
                      </a:lnTo>
                      <a:lnTo>
                        <a:pt x="44" y="0"/>
                      </a:lnTo>
                      <a:lnTo>
                        <a:pt x="36" y="0"/>
                      </a:lnTo>
                      <a:lnTo>
                        <a:pt x="26" y="0"/>
                      </a:lnTo>
                      <a:lnTo>
                        <a:pt x="18" y="0"/>
                      </a:lnTo>
                      <a:lnTo>
                        <a:pt x="8" y="0"/>
                      </a:lnTo>
                      <a:lnTo>
                        <a:pt x="8" y="0"/>
                      </a:lnTo>
                      <a:lnTo>
                        <a:pt x="6" y="0"/>
                      </a:lnTo>
                      <a:lnTo>
                        <a:pt x="6" y="0"/>
                      </a:lnTo>
                      <a:lnTo>
                        <a:pt x="6" y="0"/>
                      </a:lnTo>
                      <a:lnTo>
                        <a:pt x="4" y="0"/>
                      </a:lnTo>
                      <a:lnTo>
                        <a:pt x="4" y="2"/>
                      </a:lnTo>
                      <a:lnTo>
                        <a:pt x="2" y="2"/>
                      </a:lnTo>
                      <a:lnTo>
                        <a:pt x="2" y="2"/>
                      </a:lnTo>
                      <a:lnTo>
                        <a:pt x="2" y="4"/>
                      </a:lnTo>
                      <a:lnTo>
                        <a:pt x="0" y="4"/>
                      </a:lnTo>
                      <a:lnTo>
                        <a:pt x="0" y="4"/>
                      </a:lnTo>
                      <a:lnTo>
                        <a:pt x="0" y="6"/>
                      </a:lnTo>
                      <a:lnTo>
                        <a:pt x="0" y="6"/>
                      </a:lnTo>
                      <a:lnTo>
                        <a:pt x="0" y="8"/>
                      </a:lnTo>
                      <a:lnTo>
                        <a:pt x="0" y="8"/>
                      </a:lnTo>
                      <a:lnTo>
                        <a:pt x="0" y="10"/>
                      </a:lnTo>
                      <a:lnTo>
                        <a:pt x="0" y="14"/>
                      </a:lnTo>
                      <a:lnTo>
                        <a:pt x="0" y="16"/>
                      </a:lnTo>
                      <a:lnTo>
                        <a:pt x="0" y="16"/>
                      </a:lnTo>
                      <a:lnTo>
                        <a:pt x="0" y="16"/>
                      </a:lnTo>
                      <a:lnTo>
                        <a:pt x="0" y="16"/>
                      </a:lnTo>
                      <a:lnTo>
                        <a:pt x="0" y="18"/>
                      </a:lnTo>
                      <a:lnTo>
                        <a:pt x="0" y="18"/>
                      </a:lnTo>
                      <a:lnTo>
                        <a:pt x="0" y="18"/>
                      </a:lnTo>
                      <a:lnTo>
                        <a:pt x="0" y="18"/>
                      </a:lnTo>
                      <a:lnTo>
                        <a:pt x="0" y="20"/>
                      </a:lnTo>
                      <a:lnTo>
                        <a:pt x="0" y="20"/>
                      </a:lnTo>
                      <a:lnTo>
                        <a:pt x="0" y="20"/>
                      </a:lnTo>
                      <a:lnTo>
                        <a:pt x="0" y="20"/>
                      </a:lnTo>
                      <a:lnTo>
                        <a:pt x="0" y="22"/>
                      </a:lnTo>
                      <a:lnTo>
                        <a:pt x="0" y="22"/>
                      </a:lnTo>
                      <a:lnTo>
                        <a:pt x="0" y="28"/>
                      </a:lnTo>
                      <a:lnTo>
                        <a:pt x="0" y="28"/>
                      </a:lnTo>
                      <a:lnTo>
                        <a:pt x="0" y="30"/>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7440157" y="1669493"/>
                  <a:ext cx="160" cy="38"/>
                </a:xfrm>
                <a:custGeom>
                  <a:avLst/>
                  <a:gdLst>
                    <a:gd name="T0" fmla="*/ 158 w 160"/>
                    <a:gd name="T1" fmla="*/ 8 h 38"/>
                    <a:gd name="T2" fmla="*/ 158 w 160"/>
                    <a:gd name="T3" fmla="*/ 6 h 38"/>
                    <a:gd name="T4" fmla="*/ 158 w 160"/>
                    <a:gd name="T5" fmla="*/ 4 h 38"/>
                    <a:gd name="T6" fmla="*/ 156 w 160"/>
                    <a:gd name="T7" fmla="*/ 2 h 38"/>
                    <a:gd name="T8" fmla="*/ 154 w 160"/>
                    <a:gd name="T9" fmla="*/ 2 h 38"/>
                    <a:gd name="T10" fmla="*/ 152 w 160"/>
                    <a:gd name="T11" fmla="*/ 0 h 38"/>
                    <a:gd name="T12" fmla="*/ 150 w 160"/>
                    <a:gd name="T13" fmla="*/ 0 h 38"/>
                    <a:gd name="T14" fmla="*/ 8 w 160"/>
                    <a:gd name="T15" fmla="*/ 0 h 38"/>
                    <a:gd name="T16" fmla="*/ 6 w 160"/>
                    <a:gd name="T17" fmla="*/ 0 h 38"/>
                    <a:gd name="T18" fmla="*/ 6 w 160"/>
                    <a:gd name="T19" fmla="*/ 2 h 38"/>
                    <a:gd name="T20" fmla="*/ 4 w 160"/>
                    <a:gd name="T21" fmla="*/ 2 h 38"/>
                    <a:gd name="T22" fmla="*/ 2 w 160"/>
                    <a:gd name="T23" fmla="*/ 4 h 38"/>
                    <a:gd name="T24" fmla="*/ 0 w 160"/>
                    <a:gd name="T25" fmla="*/ 4 h 38"/>
                    <a:gd name="T26" fmla="*/ 0 w 160"/>
                    <a:gd name="T27" fmla="*/ 6 h 38"/>
                    <a:gd name="T28" fmla="*/ 0 w 160"/>
                    <a:gd name="T29" fmla="*/ 8 h 38"/>
                    <a:gd name="T30" fmla="*/ 0 w 160"/>
                    <a:gd name="T31" fmla="*/ 10 h 38"/>
                    <a:gd name="T32" fmla="*/ 0 w 160"/>
                    <a:gd name="T33" fmla="*/ 16 h 38"/>
                    <a:gd name="T34" fmla="*/ 0 w 160"/>
                    <a:gd name="T35" fmla="*/ 16 h 38"/>
                    <a:gd name="T36" fmla="*/ 0 w 160"/>
                    <a:gd name="T37" fmla="*/ 18 h 38"/>
                    <a:gd name="T38" fmla="*/ 0 w 160"/>
                    <a:gd name="T39" fmla="*/ 20 h 38"/>
                    <a:gd name="T40" fmla="*/ 0 w 160"/>
                    <a:gd name="T41" fmla="*/ 20 h 38"/>
                    <a:gd name="T42" fmla="*/ 0 w 160"/>
                    <a:gd name="T43" fmla="*/ 22 h 38"/>
                    <a:gd name="T44" fmla="*/ 0 w 160"/>
                    <a:gd name="T45" fmla="*/ 22 h 38"/>
                    <a:gd name="T46" fmla="*/ 0 w 160"/>
                    <a:gd name="T47" fmla="*/ 28 h 38"/>
                    <a:gd name="T48" fmla="*/ 0 w 160"/>
                    <a:gd name="T49" fmla="*/ 30 h 38"/>
                    <a:gd name="T50" fmla="*/ 0 w 160"/>
                    <a:gd name="T51" fmla="*/ 32 h 38"/>
                    <a:gd name="T52" fmla="*/ 0 w 160"/>
                    <a:gd name="T53" fmla="*/ 34 h 38"/>
                    <a:gd name="T54" fmla="*/ 2 w 160"/>
                    <a:gd name="T55" fmla="*/ 34 h 38"/>
                    <a:gd name="T56" fmla="*/ 4 w 160"/>
                    <a:gd name="T57" fmla="*/ 36 h 38"/>
                    <a:gd name="T58" fmla="*/ 6 w 160"/>
                    <a:gd name="T59" fmla="*/ 36 h 38"/>
                    <a:gd name="T60" fmla="*/ 6 w 160"/>
                    <a:gd name="T61" fmla="*/ 38 h 38"/>
                    <a:gd name="T62" fmla="*/ 8 w 160"/>
                    <a:gd name="T63" fmla="*/ 38 h 38"/>
                    <a:gd name="T64" fmla="*/ 150 w 160"/>
                    <a:gd name="T65" fmla="*/ 38 h 38"/>
                    <a:gd name="T66" fmla="*/ 152 w 160"/>
                    <a:gd name="T67" fmla="*/ 38 h 38"/>
                    <a:gd name="T68" fmla="*/ 154 w 160"/>
                    <a:gd name="T69" fmla="*/ 36 h 38"/>
                    <a:gd name="T70" fmla="*/ 156 w 160"/>
                    <a:gd name="T71" fmla="*/ 36 h 38"/>
                    <a:gd name="T72" fmla="*/ 158 w 160"/>
                    <a:gd name="T73" fmla="*/ 34 h 38"/>
                    <a:gd name="T74" fmla="*/ 158 w 160"/>
                    <a:gd name="T75" fmla="*/ 32 h 38"/>
                    <a:gd name="T76" fmla="*/ 158 w 160"/>
                    <a:gd name="T77" fmla="*/ 30 h 38"/>
                    <a:gd name="T78" fmla="*/ 160 w 160"/>
                    <a:gd name="T79" fmla="*/ 30 h 38"/>
                    <a:gd name="T80" fmla="*/ 160 w 160"/>
                    <a:gd name="T81" fmla="*/ 24 h 38"/>
                    <a:gd name="T82" fmla="*/ 160 w 160"/>
                    <a:gd name="T83" fmla="*/ 22 h 38"/>
                    <a:gd name="T84" fmla="*/ 160 w 160"/>
                    <a:gd name="T85" fmla="*/ 20 h 38"/>
                    <a:gd name="T86" fmla="*/ 160 w 160"/>
                    <a:gd name="T87" fmla="*/ 20 h 38"/>
                    <a:gd name="T88" fmla="*/ 160 w 160"/>
                    <a:gd name="T89" fmla="*/ 18 h 38"/>
                    <a:gd name="T90" fmla="*/ 160 w 160"/>
                    <a:gd name="T91" fmla="*/ 18 h 38"/>
                    <a:gd name="T92" fmla="*/ 160 w 160"/>
                    <a:gd name="T93" fmla="*/ 16 h 38"/>
                    <a:gd name="T94" fmla="*/ 160 w 160"/>
                    <a:gd name="T95" fmla="*/ 14 h 38"/>
                    <a:gd name="T96" fmla="*/ 160 w 160"/>
                    <a:gd name="T97"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38">
                      <a:moveTo>
                        <a:pt x="160" y="8"/>
                      </a:moveTo>
                      <a:lnTo>
                        <a:pt x="158" y="8"/>
                      </a:lnTo>
                      <a:lnTo>
                        <a:pt x="158" y="6"/>
                      </a:lnTo>
                      <a:lnTo>
                        <a:pt x="158" y="6"/>
                      </a:lnTo>
                      <a:lnTo>
                        <a:pt x="158" y="4"/>
                      </a:lnTo>
                      <a:lnTo>
                        <a:pt x="158" y="4"/>
                      </a:lnTo>
                      <a:lnTo>
                        <a:pt x="156" y="4"/>
                      </a:lnTo>
                      <a:lnTo>
                        <a:pt x="156" y="2"/>
                      </a:lnTo>
                      <a:lnTo>
                        <a:pt x="156" y="2"/>
                      </a:lnTo>
                      <a:lnTo>
                        <a:pt x="154" y="2"/>
                      </a:lnTo>
                      <a:lnTo>
                        <a:pt x="154" y="2"/>
                      </a:lnTo>
                      <a:lnTo>
                        <a:pt x="152" y="0"/>
                      </a:lnTo>
                      <a:lnTo>
                        <a:pt x="152" y="0"/>
                      </a:lnTo>
                      <a:lnTo>
                        <a:pt x="150" y="0"/>
                      </a:lnTo>
                      <a:lnTo>
                        <a:pt x="150" y="0"/>
                      </a:lnTo>
                      <a:lnTo>
                        <a:pt x="8" y="0"/>
                      </a:lnTo>
                      <a:lnTo>
                        <a:pt x="8" y="0"/>
                      </a:lnTo>
                      <a:lnTo>
                        <a:pt x="6" y="0"/>
                      </a:lnTo>
                      <a:lnTo>
                        <a:pt x="6" y="0"/>
                      </a:lnTo>
                      <a:lnTo>
                        <a:pt x="6" y="2"/>
                      </a:lnTo>
                      <a:lnTo>
                        <a:pt x="4" y="2"/>
                      </a:lnTo>
                      <a:lnTo>
                        <a:pt x="4" y="2"/>
                      </a:lnTo>
                      <a:lnTo>
                        <a:pt x="2" y="2"/>
                      </a:lnTo>
                      <a:lnTo>
                        <a:pt x="2" y="4"/>
                      </a:lnTo>
                      <a:lnTo>
                        <a:pt x="2" y="4"/>
                      </a:lnTo>
                      <a:lnTo>
                        <a:pt x="0" y="4"/>
                      </a:lnTo>
                      <a:lnTo>
                        <a:pt x="0" y="6"/>
                      </a:lnTo>
                      <a:lnTo>
                        <a:pt x="0" y="6"/>
                      </a:lnTo>
                      <a:lnTo>
                        <a:pt x="0" y="8"/>
                      </a:lnTo>
                      <a:lnTo>
                        <a:pt x="0" y="8"/>
                      </a:lnTo>
                      <a:lnTo>
                        <a:pt x="0" y="8"/>
                      </a:lnTo>
                      <a:lnTo>
                        <a:pt x="0" y="10"/>
                      </a:lnTo>
                      <a:lnTo>
                        <a:pt x="0" y="14"/>
                      </a:lnTo>
                      <a:lnTo>
                        <a:pt x="0" y="16"/>
                      </a:lnTo>
                      <a:lnTo>
                        <a:pt x="0" y="16"/>
                      </a:lnTo>
                      <a:lnTo>
                        <a:pt x="0" y="16"/>
                      </a:lnTo>
                      <a:lnTo>
                        <a:pt x="0" y="18"/>
                      </a:lnTo>
                      <a:lnTo>
                        <a:pt x="0" y="18"/>
                      </a:lnTo>
                      <a:lnTo>
                        <a:pt x="0" y="18"/>
                      </a:lnTo>
                      <a:lnTo>
                        <a:pt x="0" y="20"/>
                      </a:lnTo>
                      <a:lnTo>
                        <a:pt x="0" y="20"/>
                      </a:lnTo>
                      <a:lnTo>
                        <a:pt x="0" y="20"/>
                      </a:lnTo>
                      <a:lnTo>
                        <a:pt x="0" y="20"/>
                      </a:lnTo>
                      <a:lnTo>
                        <a:pt x="0" y="22"/>
                      </a:lnTo>
                      <a:lnTo>
                        <a:pt x="0" y="22"/>
                      </a:lnTo>
                      <a:lnTo>
                        <a:pt x="0" y="22"/>
                      </a:lnTo>
                      <a:lnTo>
                        <a:pt x="0" y="24"/>
                      </a:lnTo>
                      <a:lnTo>
                        <a:pt x="0" y="28"/>
                      </a:lnTo>
                      <a:lnTo>
                        <a:pt x="0" y="30"/>
                      </a:lnTo>
                      <a:lnTo>
                        <a:pt x="0" y="30"/>
                      </a:lnTo>
                      <a:lnTo>
                        <a:pt x="0" y="30"/>
                      </a:lnTo>
                      <a:lnTo>
                        <a:pt x="0" y="32"/>
                      </a:lnTo>
                      <a:lnTo>
                        <a:pt x="0" y="32"/>
                      </a:lnTo>
                      <a:lnTo>
                        <a:pt x="0" y="34"/>
                      </a:lnTo>
                      <a:lnTo>
                        <a:pt x="2" y="34"/>
                      </a:lnTo>
                      <a:lnTo>
                        <a:pt x="2" y="34"/>
                      </a:lnTo>
                      <a:lnTo>
                        <a:pt x="2" y="36"/>
                      </a:lnTo>
                      <a:lnTo>
                        <a:pt x="4" y="36"/>
                      </a:lnTo>
                      <a:lnTo>
                        <a:pt x="4" y="36"/>
                      </a:lnTo>
                      <a:lnTo>
                        <a:pt x="6" y="36"/>
                      </a:lnTo>
                      <a:lnTo>
                        <a:pt x="6" y="38"/>
                      </a:lnTo>
                      <a:lnTo>
                        <a:pt x="6" y="38"/>
                      </a:lnTo>
                      <a:lnTo>
                        <a:pt x="8" y="38"/>
                      </a:lnTo>
                      <a:lnTo>
                        <a:pt x="8" y="38"/>
                      </a:lnTo>
                      <a:lnTo>
                        <a:pt x="150" y="38"/>
                      </a:lnTo>
                      <a:lnTo>
                        <a:pt x="150" y="38"/>
                      </a:lnTo>
                      <a:lnTo>
                        <a:pt x="152" y="38"/>
                      </a:lnTo>
                      <a:lnTo>
                        <a:pt x="152" y="38"/>
                      </a:lnTo>
                      <a:lnTo>
                        <a:pt x="154" y="36"/>
                      </a:lnTo>
                      <a:lnTo>
                        <a:pt x="154" y="36"/>
                      </a:lnTo>
                      <a:lnTo>
                        <a:pt x="156" y="36"/>
                      </a:lnTo>
                      <a:lnTo>
                        <a:pt x="156" y="36"/>
                      </a:lnTo>
                      <a:lnTo>
                        <a:pt x="156" y="34"/>
                      </a:lnTo>
                      <a:lnTo>
                        <a:pt x="158" y="34"/>
                      </a:lnTo>
                      <a:lnTo>
                        <a:pt x="158" y="34"/>
                      </a:lnTo>
                      <a:lnTo>
                        <a:pt x="158" y="32"/>
                      </a:lnTo>
                      <a:lnTo>
                        <a:pt x="158" y="32"/>
                      </a:lnTo>
                      <a:lnTo>
                        <a:pt x="158" y="30"/>
                      </a:lnTo>
                      <a:lnTo>
                        <a:pt x="160" y="30"/>
                      </a:lnTo>
                      <a:lnTo>
                        <a:pt x="160" y="30"/>
                      </a:lnTo>
                      <a:lnTo>
                        <a:pt x="160" y="28"/>
                      </a:lnTo>
                      <a:lnTo>
                        <a:pt x="160" y="24"/>
                      </a:lnTo>
                      <a:lnTo>
                        <a:pt x="160" y="22"/>
                      </a:lnTo>
                      <a:lnTo>
                        <a:pt x="160" y="22"/>
                      </a:lnTo>
                      <a:lnTo>
                        <a:pt x="160" y="22"/>
                      </a:lnTo>
                      <a:lnTo>
                        <a:pt x="160" y="20"/>
                      </a:lnTo>
                      <a:lnTo>
                        <a:pt x="160" y="20"/>
                      </a:lnTo>
                      <a:lnTo>
                        <a:pt x="160" y="20"/>
                      </a:lnTo>
                      <a:lnTo>
                        <a:pt x="160" y="20"/>
                      </a:lnTo>
                      <a:lnTo>
                        <a:pt x="160" y="18"/>
                      </a:lnTo>
                      <a:lnTo>
                        <a:pt x="160" y="18"/>
                      </a:lnTo>
                      <a:lnTo>
                        <a:pt x="160" y="18"/>
                      </a:lnTo>
                      <a:lnTo>
                        <a:pt x="160" y="16"/>
                      </a:lnTo>
                      <a:lnTo>
                        <a:pt x="160" y="16"/>
                      </a:lnTo>
                      <a:lnTo>
                        <a:pt x="160" y="16"/>
                      </a:lnTo>
                      <a:lnTo>
                        <a:pt x="160" y="14"/>
                      </a:lnTo>
                      <a:lnTo>
                        <a:pt x="160" y="10"/>
                      </a:lnTo>
                      <a:lnTo>
                        <a:pt x="160" y="8"/>
                      </a:lnTo>
                      <a:lnTo>
                        <a:pt x="160" y="8"/>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EditPoints="1"/>
                </p:cNvSpPr>
                <p:nvPr/>
              </p:nvSpPr>
              <p:spPr bwMode="auto">
                <a:xfrm>
                  <a:off x="7439799" y="1668951"/>
                  <a:ext cx="616" cy="1156"/>
                </a:xfrm>
                <a:custGeom>
                  <a:avLst/>
                  <a:gdLst>
                    <a:gd name="T0" fmla="*/ 0 w 616"/>
                    <a:gd name="T1" fmla="*/ 1156 h 1156"/>
                    <a:gd name="T2" fmla="*/ 62 w 616"/>
                    <a:gd name="T3" fmla="*/ 60 h 1156"/>
                    <a:gd name="T4" fmla="*/ 62 w 616"/>
                    <a:gd name="T5" fmla="*/ 282 h 1156"/>
                    <a:gd name="T6" fmla="*/ 62 w 616"/>
                    <a:gd name="T7" fmla="*/ 250 h 1156"/>
                    <a:gd name="T8" fmla="*/ 62 w 616"/>
                    <a:gd name="T9" fmla="*/ 216 h 1156"/>
                    <a:gd name="T10" fmla="*/ 184 w 616"/>
                    <a:gd name="T11" fmla="*/ 210 h 1156"/>
                    <a:gd name="T12" fmla="*/ 338 w 616"/>
                    <a:gd name="T13" fmla="*/ 210 h 1156"/>
                    <a:gd name="T14" fmla="*/ 492 w 616"/>
                    <a:gd name="T15" fmla="*/ 210 h 1156"/>
                    <a:gd name="T16" fmla="*/ 554 w 616"/>
                    <a:gd name="T17" fmla="*/ 230 h 1156"/>
                    <a:gd name="T18" fmla="*/ 554 w 616"/>
                    <a:gd name="T19" fmla="*/ 262 h 1156"/>
                    <a:gd name="T20" fmla="*/ 554 w 616"/>
                    <a:gd name="T21" fmla="*/ 296 h 1156"/>
                    <a:gd name="T22" fmla="*/ 492 w 616"/>
                    <a:gd name="T23" fmla="*/ 316 h 1156"/>
                    <a:gd name="T24" fmla="*/ 338 w 616"/>
                    <a:gd name="T25" fmla="*/ 316 h 1156"/>
                    <a:gd name="T26" fmla="*/ 184 w 616"/>
                    <a:gd name="T27" fmla="*/ 316 h 1156"/>
                    <a:gd name="T28" fmla="*/ 62 w 616"/>
                    <a:gd name="T29" fmla="*/ 310 h 1156"/>
                    <a:gd name="T30" fmla="*/ 62 w 616"/>
                    <a:gd name="T31" fmla="*/ 432 h 1156"/>
                    <a:gd name="T32" fmla="*/ 62 w 616"/>
                    <a:gd name="T33" fmla="*/ 398 h 1156"/>
                    <a:gd name="T34" fmla="*/ 62 w 616"/>
                    <a:gd name="T35" fmla="*/ 364 h 1156"/>
                    <a:gd name="T36" fmla="*/ 184 w 616"/>
                    <a:gd name="T37" fmla="*/ 358 h 1156"/>
                    <a:gd name="T38" fmla="*/ 338 w 616"/>
                    <a:gd name="T39" fmla="*/ 358 h 1156"/>
                    <a:gd name="T40" fmla="*/ 492 w 616"/>
                    <a:gd name="T41" fmla="*/ 358 h 1156"/>
                    <a:gd name="T42" fmla="*/ 554 w 616"/>
                    <a:gd name="T43" fmla="*/ 378 h 1156"/>
                    <a:gd name="T44" fmla="*/ 554 w 616"/>
                    <a:gd name="T45" fmla="*/ 412 h 1156"/>
                    <a:gd name="T46" fmla="*/ 554 w 616"/>
                    <a:gd name="T47" fmla="*/ 446 h 1156"/>
                    <a:gd name="T48" fmla="*/ 492 w 616"/>
                    <a:gd name="T49" fmla="*/ 466 h 1156"/>
                    <a:gd name="T50" fmla="*/ 338 w 616"/>
                    <a:gd name="T51" fmla="*/ 466 h 1156"/>
                    <a:gd name="T52" fmla="*/ 184 w 616"/>
                    <a:gd name="T53" fmla="*/ 466 h 1156"/>
                    <a:gd name="T54" fmla="*/ 62 w 616"/>
                    <a:gd name="T55" fmla="*/ 458 h 1156"/>
                    <a:gd name="T56" fmla="*/ 62 w 616"/>
                    <a:gd name="T57" fmla="*/ 506 h 1156"/>
                    <a:gd name="T58" fmla="*/ 364 w 616"/>
                    <a:gd name="T59" fmla="*/ 788 h 1156"/>
                    <a:gd name="T60" fmla="*/ 358 w 616"/>
                    <a:gd name="T61" fmla="*/ 802 h 1156"/>
                    <a:gd name="T62" fmla="*/ 352 w 616"/>
                    <a:gd name="T63" fmla="*/ 814 h 1156"/>
                    <a:gd name="T64" fmla="*/ 342 w 616"/>
                    <a:gd name="T65" fmla="*/ 822 h 1156"/>
                    <a:gd name="T66" fmla="*/ 330 w 616"/>
                    <a:gd name="T67" fmla="*/ 830 h 1156"/>
                    <a:gd name="T68" fmla="*/ 316 w 616"/>
                    <a:gd name="T69" fmla="*/ 834 h 1156"/>
                    <a:gd name="T70" fmla="*/ 302 w 616"/>
                    <a:gd name="T71" fmla="*/ 834 h 1156"/>
                    <a:gd name="T72" fmla="*/ 288 w 616"/>
                    <a:gd name="T73" fmla="*/ 830 h 1156"/>
                    <a:gd name="T74" fmla="*/ 276 w 616"/>
                    <a:gd name="T75" fmla="*/ 824 h 1156"/>
                    <a:gd name="T76" fmla="*/ 266 w 616"/>
                    <a:gd name="T77" fmla="*/ 816 h 1156"/>
                    <a:gd name="T78" fmla="*/ 258 w 616"/>
                    <a:gd name="T79" fmla="*/ 804 h 1156"/>
                    <a:gd name="T80" fmla="*/ 254 w 616"/>
                    <a:gd name="T81" fmla="*/ 792 h 1156"/>
                    <a:gd name="T82" fmla="*/ 252 w 616"/>
                    <a:gd name="T83" fmla="*/ 778 h 1156"/>
                    <a:gd name="T84" fmla="*/ 254 w 616"/>
                    <a:gd name="T85" fmla="*/ 764 h 1156"/>
                    <a:gd name="T86" fmla="*/ 258 w 616"/>
                    <a:gd name="T87" fmla="*/ 750 h 1156"/>
                    <a:gd name="T88" fmla="*/ 266 w 616"/>
                    <a:gd name="T89" fmla="*/ 740 h 1156"/>
                    <a:gd name="T90" fmla="*/ 276 w 616"/>
                    <a:gd name="T91" fmla="*/ 730 h 1156"/>
                    <a:gd name="T92" fmla="*/ 288 w 616"/>
                    <a:gd name="T93" fmla="*/ 724 h 1156"/>
                    <a:gd name="T94" fmla="*/ 302 w 616"/>
                    <a:gd name="T95" fmla="*/ 722 h 1156"/>
                    <a:gd name="T96" fmla="*/ 314 w 616"/>
                    <a:gd name="T97" fmla="*/ 722 h 1156"/>
                    <a:gd name="T98" fmla="*/ 328 w 616"/>
                    <a:gd name="T99" fmla="*/ 724 h 1156"/>
                    <a:gd name="T100" fmla="*/ 340 w 616"/>
                    <a:gd name="T101" fmla="*/ 730 h 1156"/>
                    <a:gd name="T102" fmla="*/ 350 w 616"/>
                    <a:gd name="T103" fmla="*/ 740 h 1156"/>
                    <a:gd name="T104" fmla="*/ 358 w 616"/>
                    <a:gd name="T105" fmla="*/ 750 h 1156"/>
                    <a:gd name="T106" fmla="*/ 362 w 616"/>
                    <a:gd name="T107" fmla="*/ 764 h 1156"/>
                    <a:gd name="T108" fmla="*/ 364 w 616"/>
                    <a:gd name="T109" fmla="*/ 778 h 1156"/>
                    <a:gd name="T110" fmla="*/ 62 w 616"/>
                    <a:gd name="T111" fmla="*/ 940 h 1156"/>
                    <a:gd name="T112" fmla="*/ 62 w 616"/>
                    <a:gd name="T113" fmla="*/ 1002 h 1156"/>
                    <a:gd name="T114" fmla="*/ 62 w 616"/>
                    <a:gd name="T115" fmla="*/ 1062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1156">
                      <a:moveTo>
                        <a:pt x="0" y="1156"/>
                      </a:moveTo>
                      <a:lnTo>
                        <a:pt x="616" y="1156"/>
                      </a:lnTo>
                      <a:lnTo>
                        <a:pt x="616" y="0"/>
                      </a:lnTo>
                      <a:lnTo>
                        <a:pt x="0" y="0"/>
                      </a:lnTo>
                      <a:lnTo>
                        <a:pt x="0" y="1156"/>
                      </a:lnTo>
                      <a:close/>
                      <a:moveTo>
                        <a:pt x="62" y="60"/>
                      </a:moveTo>
                      <a:lnTo>
                        <a:pt x="554" y="60"/>
                      </a:lnTo>
                      <a:lnTo>
                        <a:pt x="554" y="168"/>
                      </a:lnTo>
                      <a:lnTo>
                        <a:pt x="62" y="168"/>
                      </a:lnTo>
                      <a:lnTo>
                        <a:pt x="62" y="60"/>
                      </a:lnTo>
                      <a:close/>
                      <a:moveTo>
                        <a:pt x="62" y="310"/>
                      </a:moveTo>
                      <a:lnTo>
                        <a:pt x="62" y="304"/>
                      </a:lnTo>
                      <a:lnTo>
                        <a:pt x="62" y="296"/>
                      </a:lnTo>
                      <a:lnTo>
                        <a:pt x="62" y="290"/>
                      </a:lnTo>
                      <a:lnTo>
                        <a:pt x="62" y="282"/>
                      </a:lnTo>
                      <a:lnTo>
                        <a:pt x="62" y="276"/>
                      </a:lnTo>
                      <a:lnTo>
                        <a:pt x="62" y="270"/>
                      </a:lnTo>
                      <a:lnTo>
                        <a:pt x="62" y="262"/>
                      </a:lnTo>
                      <a:lnTo>
                        <a:pt x="62" y="256"/>
                      </a:lnTo>
                      <a:lnTo>
                        <a:pt x="62" y="250"/>
                      </a:lnTo>
                      <a:lnTo>
                        <a:pt x="62" y="242"/>
                      </a:lnTo>
                      <a:lnTo>
                        <a:pt x="62" y="236"/>
                      </a:lnTo>
                      <a:lnTo>
                        <a:pt x="62" y="230"/>
                      </a:lnTo>
                      <a:lnTo>
                        <a:pt x="62" y="222"/>
                      </a:lnTo>
                      <a:lnTo>
                        <a:pt x="62" y="216"/>
                      </a:lnTo>
                      <a:lnTo>
                        <a:pt x="62" y="210"/>
                      </a:lnTo>
                      <a:lnTo>
                        <a:pt x="92" y="210"/>
                      </a:lnTo>
                      <a:lnTo>
                        <a:pt x="122" y="210"/>
                      </a:lnTo>
                      <a:lnTo>
                        <a:pt x="154" y="210"/>
                      </a:lnTo>
                      <a:lnTo>
                        <a:pt x="184" y="210"/>
                      </a:lnTo>
                      <a:lnTo>
                        <a:pt x="216" y="210"/>
                      </a:lnTo>
                      <a:lnTo>
                        <a:pt x="246" y="210"/>
                      </a:lnTo>
                      <a:lnTo>
                        <a:pt x="278" y="210"/>
                      </a:lnTo>
                      <a:lnTo>
                        <a:pt x="308" y="210"/>
                      </a:lnTo>
                      <a:lnTo>
                        <a:pt x="338" y="210"/>
                      </a:lnTo>
                      <a:lnTo>
                        <a:pt x="370" y="210"/>
                      </a:lnTo>
                      <a:lnTo>
                        <a:pt x="400" y="210"/>
                      </a:lnTo>
                      <a:lnTo>
                        <a:pt x="432" y="210"/>
                      </a:lnTo>
                      <a:lnTo>
                        <a:pt x="462" y="210"/>
                      </a:lnTo>
                      <a:lnTo>
                        <a:pt x="492" y="210"/>
                      </a:lnTo>
                      <a:lnTo>
                        <a:pt x="524" y="210"/>
                      </a:lnTo>
                      <a:lnTo>
                        <a:pt x="554" y="210"/>
                      </a:lnTo>
                      <a:lnTo>
                        <a:pt x="554" y="216"/>
                      </a:lnTo>
                      <a:lnTo>
                        <a:pt x="554" y="222"/>
                      </a:lnTo>
                      <a:lnTo>
                        <a:pt x="554" y="230"/>
                      </a:lnTo>
                      <a:lnTo>
                        <a:pt x="554" y="236"/>
                      </a:lnTo>
                      <a:lnTo>
                        <a:pt x="554" y="242"/>
                      </a:lnTo>
                      <a:lnTo>
                        <a:pt x="554" y="250"/>
                      </a:lnTo>
                      <a:lnTo>
                        <a:pt x="554" y="256"/>
                      </a:lnTo>
                      <a:lnTo>
                        <a:pt x="554" y="262"/>
                      </a:lnTo>
                      <a:lnTo>
                        <a:pt x="554" y="270"/>
                      </a:lnTo>
                      <a:lnTo>
                        <a:pt x="554" y="276"/>
                      </a:lnTo>
                      <a:lnTo>
                        <a:pt x="554" y="282"/>
                      </a:lnTo>
                      <a:lnTo>
                        <a:pt x="554" y="290"/>
                      </a:lnTo>
                      <a:lnTo>
                        <a:pt x="554" y="296"/>
                      </a:lnTo>
                      <a:lnTo>
                        <a:pt x="554" y="304"/>
                      </a:lnTo>
                      <a:lnTo>
                        <a:pt x="554" y="310"/>
                      </a:lnTo>
                      <a:lnTo>
                        <a:pt x="554" y="316"/>
                      </a:lnTo>
                      <a:lnTo>
                        <a:pt x="524" y="316"/>
                      </a:lnTo>
                      <a:lnTo>
                        <a:pt x="492" y="316"/>
                      </a:lnTo>
                      <a:lnTo>
                        <a:pt x="462" y="316"/>
                      </a:lnTo>
                      <a:lnTo>
                        <a:pt x="432" y="316"/>
                      </a:lnTo>
                      <a:lnTo>
                        <a:pt x="400" y="316"/>
                      </a:lnTo>
                      <a:lnTo>
                        <a:pt x="370" y="316"/>
                      </a:lnTo>
                      <a:lnTo>
                        <a:pt x="338" y="316"/>
                      </a:lnTo>
                      <a:lnTo>
                        <a:pt x="308" y="316"/>
                      </a:lnTo>
                      <a:lnTo>
                        <a:pt x="278" y="316"/>
                      </a:lnTo>
                      <a:lnTo>
                        <a:pt x="246" y="316"/>
                      </a:lnTo>
                      <a:lnTo>
                        <a:pt x="216" y="316"/>
                      </a:lnTo>
                      <a:lnTo>
                        <a:pt x="184" y="316"/>
                      </a:lnTo>
                      <a:lnTo>
                        <a:pt x="154" y="316"/>
                      </a:lnTo>
                      <a:lnTo>
                        <a:pt x="122" y="316"/>
                      </a:lnTo>
                      <a:lnTo>
                        <a:pt x="92" y="316"/>
                      </a:lnTo>
                      <a:lnTo>
                        <a:pt x="62" y="316"/>
                      </a:lnTo>
                      <a:lnTo>
                        <a:pt x="62" y="310"/>
                      </a:lnTo>
                      <a:close/>
                      <a:moveTo>
                        <a:pt x="62" y="458"/>
                      </a:moveTo>
                      <a:lnTo>
                        <a:pt x="62" y="452"/>
                      </a:lnTo>
                      <a:lnTo>
                        <a:pt x="62" y="446"/>
                      </a:lnTo>
                      <a:lnTo>
                        <a:pt x="62" y="438"/>
                      </a:lnTo>
                      <a:lnTo>
                        <a:pt x="62" y="432"/>
                      </a:lnTo>
                      <a:lnTo>
                        <a:pt x="62" y="426"/>
                      </a:lnTo>
                      <a:lnTo>
                        <a:pt x="62" y="418"/>
                      </a:lnTo>
                      <a:lnTo>
                        <a:pt x="62" y="412"/>
                      </a:lnTo>
                      <a:lnTo>
                        <a:pt x="62" y="404"/>
                      </a:lnTo>
                      <a:lnTo>
                        <a:pt x="62" y="398"/>
                      </a:lnTo>
                      <a:lnTo>
                        <a:pt x="62" y="392"/>
                      </a:lnTo>
                      <a:lnTo>
                        <a:pt x="62" y="384"/>
                      </a:lnTo>
                      <a:lnTo>
                        <a:pt x="62" y="378"/>
                      </a:lnTo>
                      <a:lnTo>
                        <a:pt x="62" y="372"/>
                      </a:lnTo>
                      <a:lnTo>
                        <a:pt x="62" y="364"/>
                      </a:lnTo>
                      <a:lnTo>
                        <a:pt x="62" y="358"/>
                      </a:lnTo>
                      <a:lnTo>
                        <a:pt x="92" y="358"/>
                      </a:lnTo>
                      <a:lnTo>
                        <a:pt x="122" y="358"/>
                      </a:lnTo>
                      <a:lnTo>
                        <a:pt x="154" y="358"/>
                      </a:lnTo>
                      <a:lnTo>
                        <a:pt x="184" y="358"/>
                      </a:lnTo>
                      <a:lnTo>
                        <a:pt x="216" y="358"/>
                      </a:lnTo>
                      <a:lnTo>
                        <a:pt x="246" y="358"/>
                      </a:lnTo>
                      <a:lnTo>
                        <a:pt x="278" y="358"/>
                      </a:lnTo>
                      <a:lnTo>
                        <a:pt x="308" y="358"/>
                      </a:lnTo>
                      <a:lnTo>
                        <a:pt x="338" y="358"/>
                      </a:lnTo>
                      <a:lnTo>
                        <a:pt x="370" y="358"/>
                      </a:lnTo>
                      <a:lnTo>
                        <a:pt x="400" y="358"/>
                      </a:lnTo>
                      <a:lnTo>
                        <a:pt x="432" y="358"/>
                      </a:lnTo>
                      <a:lnTo>
                        <a:pt x="462" y="358"/>
                      </a:lnTo>
                      <a:lnTo>
                        <a:pt x="492" y="358"/>
                      </a:lnTo>
                      <a:lnTo>
                        <a:pt x="524" y="358"/>
                      </a:lnTo>
                      <a:lnTo>
                        <a:pt x="554" y="358"/>
                      </a:lnTo>
                      <a:lnTo>
                        <a:pt x="554" y="364"/>
                      </a:lnTo>
                      <a:lnTo>
                        <a:pt x="554" y="372"/>
                      </a:lnTo>
                      <a:lnTo>
                        <a:pt x="554" y="378"/>
                      </a:lnTo>
                      <a:lnTo>
                        <a:pt x="554" y="384"/>
                      </a:lnTo>
                      <a:lnTo>
                        <a:pt x="554" y="392"/>
                      </a:lnTo>
                      <a:lnTo>
                        <a:pt x="554" y="398"/>
                      </a:lnTo>
                      <a:lnTo>
                        <a:pt x="554" y="404"/>
                      </a:lnTo>
                      <a:lnTo>
                        <a:pt x="554" y="412"/>
                      </a:lnTo>
                      <a:lnTo>
                        <a:pt x="554" y="418"/>
                      </a:lnTo>
                      <a:lnTo>
                        <a:pt x="554" y="426"/>
                      </a:lnTo>
                      <a:lnTo>
                        <a:pt x="554" y="432"/>
                      </a:lnTo>
                      <a:lnTo>
                        <a:pt x="554" y="438"/>
                      </a:lnTo>
                      <a:lnTo>
                        <a:pt x="554" y="446"/>
                      </a:lnTo>
                      <a:lnTo>
                        <a:pt x="554" y="452"/>
                      </a:lnTo>
                      <a:lnTo>
                        <a:pt x="554" y="458"/>
                      </a:lnTo>
                      <a:lnTo>
                        <a:pt x="554" y="466"/>
                      </a:lnTo>
                      <a:lnTo>
                        <a:pt x="524" y="466"/>
                      </a:lnTo>
                      <a:lnTo>
                        <a:pt x="492" y="466"/>
                      </a:lnTo>
                      <a:lnTo>
                        <a:pt x="462" y="466"/>
                      </a:lnTo>
                      <a:lnTo>
                        <a:pt x="432" y="466"/>
                      </a:lnTo>
                      <a:lnTo>
                        <a:pt x="400" y="466"/>
                      </a:lnTo>
                      <a:lnTo>
                        <a:pt x="370" y="466"/>
                      </a:lnTo>
                      <a:lnTo>
                        <a:pt x="338" y="466"/>
                      </a:lnTo>
                      <a:lnTo>
                        <a:pt x="308" y="466"/>
                      </a:lnTo>
                      <a:lnTo>
                        <a:pt x="278" y="466"/>
                      </a:lnTo>
                      <a:lnTo>
                        <a:pt x="246" y="466"/>
                      </a:lnTo>
                      <a:lnTo>
                        <a:pt x="216" y="466"/>
                      </a:lnTo>
                      <a:lnTo>
                        <a:pt x="184" y="466"/>
                      </a:lnTo>
                      <a:lnTo>
                        <a:pt x="154" y="466"/>
                      </a:lnTo>
                      <a:lnTo>
                        <a:pt x="122" y="466"/>
                      </a:lnTo>
                      <a:lnTo>
                        <a:pt x="92" y="466"/>
                      </a:lnTo>
                      <a:lnTo>
                        <a:pt x="62" y="466"/>
                      </a:lnTo>
                      <a:lnTo>
                        <a:pt x="62" y="458"/>
                      </a:lnTo>
                      <a:close/>
                      <a:moveTo>
                        <a:pt x="62" y="506"/>
                      </a:moveTo>
                      <a:lnTo>
                        <a:pt x="554" y="506"/>
                      </a:lnTo>
                      <a:lnTo>
                        <a:pt x="554" y="614"/>
                      </a:lnTo>
                      <a:lnTo>
                        <a:pt x="62" y="614"/>
                      </a:lnTo>
                      <a:lnTo>
                        <a:pt x="62" y="506"/>
                      </a:lnTo>
                      <a:close/>
                      <a:moveTo>
                        <a:pt x="364" y="778"/>
                      </a:moveTo>
                      <a:lnTo>
                        <a:pt x="364" y="780"/>
                      </a:lnTo>
                      <a:lnTo>
                        <a:pt x="364" y="784"/>
                      </a:lnTo>
                      <a:lnTo>
                        <a:pt x="364" y="786"/>
                      </a:lnTo>
                      <a:lnTo>
                        <a:pt x="364" y="788"/>
                      </a:lnTo>
                      <a:lnTo>
                        <a:pt x="362" y="792"/>
                      </a:lnTo>
                      <a:lnTo>
                        <a:pt x="362" y="794"/>
                      </a:lnTo>
                      <a:lnTo>
                        <a:pt x="360" y="796"/>
                      </a:lnTo>
                      <a:lnTo>
                        <a:pt x="360" y="800"/>
                      </a:lnTo>
                      <a:lnTo>
                        <a:pt x="358" y="802"/>
                      </a:lnTo>
                      <a:lnTo>
                        <a:pt x="358" y="804"/>
                      </a:lnTo>
                      <a:lnTo>
                        <a:pt x="356" y="806"/>
                      </a:lnTo>
                      <a:lnTo>
                        <a:pt x="354" y="810"/>
                      </a:lnTo>
                      <a:lnTo>
                        <a:pt x="354" y="812"/>
                      </a:lnTo>
                      <a:lnTo>
                        <a:pt x="352" y="814"/>
                      </a:lnTo>
                      <a:lnTo>
                        <a:pt x="350" y="816"/>
                      </a:lnTo>
                      <a:lnTo>
                        <a:pt x="348" y="818"/>
                      </a:lnTo>
                      <a:lnTo>
                        <a:pt x="346" y="820"/>
                      </a:lnTo>
                      <a:lnTo>
                        <a:pt x="344" y="822"/>
                      </a:lnTo>
                      <a:lnTo>
                        <a:pt x="342" y="822"/>
                      </a:lnTo>
                      <a:lnTo>
                        <a:pt x="340" y="824"/>
                      </a:lnTo>
                      <a:lnTo>
                        <a:pt x="338" y="826"/>
                      </a:lnTo>
                      <a:lnTo>
                        <a:pt x="334" y="828"/>
                      </a:lnTo>
                      <a:lnTo>
                        <a:pt x="332" y="828"/>
                      </a:lnTo>
                      <a:lnTo>
                        <a:pt x="330" y="830"/>
                      </a:lnTo>
                      <a:lnTo>
                        <a:pt x="328" y="830"/>
                      </a:lnTo>
                      <a:lnTo>
                        <a:pt x="324" y="832"/>
                      </a:lnTo>
                      <a:lnTo>
                        <a:pt x="322" y="832"/>
                      </a:lnTo>
                      <a:lnTo>
                        <a:pt x="320" y="832"/>
                      </a:lnTo>
                      <a:lnTo>
                        <a:pt x="316" y="834"/>
                      </a:lnTo>
                      <a:lnTo>
                        <a:pt x="314" y="834"/>
                      </a:lnTo>
                      <a:lnTo>
                        <a:pt x="310" y="834"/>
                      </a:lnTo>
                      <a:lnTo>
                        <a:pt x="308" y="834"/>
                      </a:lnTo>
                      <a:lnTo>
                        <a:pt x="304" y="834"/>
                      </a:lnTo>
                      <a:lnTo>
                        <a:pt x="302" y="834"/>
                      </a:lnTo>
                      <a:lnTo>
                        <a:pt x="300" y="834"/>
                      </a:lnTo>
                      <a:lnTo>
                        <a:pt x="296" y="832"/>
                      </a:lnTo>
                      <a:lnTo>
                        <a:pt x="294" y="832"/>
                      </a:lnTo>
                      <a:lnTo>
                        <a:pt x="292" y="832"/>
                      </a:lnTo>
                      <a:lnTo>
                        <a:pt x="288" y="830"/>
                      </a:lnTo>
                      <a:lnTo>
                        <a:pt x="286" y="830"/>
                      </a:lnTo>
                      <a:lnTo>
                        <a:pt x="284" y="828"/>
                      </a:lnTo>
                      <a:lnTo>
                        <a:pt x="282" y="828"/>
                      </a:lnTo>
                      <a:lnTo>
                        <a:pt x="278" y="826"/>
                      </a:lnTo>
                      <a:lnTo>
                        <a:pt x="276" y="824"/>
                      </a:lnTo>
                      <a:lnTo>
                        <a:pt x="274" y="822"/>
                      </a:lnTo>
                      <a:lnTo>
                        <a:pt x="272" y="822"/>
                      </a:lnTo>
                      <a:lnTo>
                        <a:pt x="270" y="820"/>
                      </a:lnTo>
                      <a:lnTo>
                        <a:pt x="268" y="818"/>
                      </a:lnTo>
                      <a:lnTo>
                        <a:pt x="266" y="816"/>
                      </a:lnTo>
                      <a:lnTo>
                        <a:pt x="264" y="814"/>
                      </a:lnTo>
                      <a:lnTo>
                        <a:pt x="262" y="812"/>
                      </a:lnTo>
                      <a:lnTo>
                        <a:pt x="262" y="810"/>
                      </a:lnTo>
                      <a:lnTo>
                        <a:pt x="260" y="806"/>
                      </a:lnTo>
                      <a:lnTo>
                        <a:pt x="258" y="804"/>
                      </a:lnTo>
                      <a:lnTo>
                        <a:pt x="256" y="802"/>
                      </a:lnTo>
                      <a:lnTo>
                        <a:pt x="256" y="800"/>
                      </a:lnTo>
                      <a:lnTo>
                        <a:pt x="254" y="796"/>
                      </a:lnTo>
                      <a:lnTo>
                        <a:pt x="254" y="794"/>
                      </a:lnTo>
                      <a:lnTo>
                        <a:pt x="254" y="792"/>
                      </a:lnTo>
                      <a:lnTo>
                        <a:pt x="252" y="788"/>
                      </a:lnTo>
                      <a:lnTo>
                        <a:pt x="252" y="786"/>
                      </a:lnTo>
                      <a:lnTo>
                        <a:pt x="252" y="784"/>
                      </a:lnTo>
                      <a:lnTo>
                        <a:pt x="252" y="780"/>
                      </a:lnTo>
                      <a:lnTo>
                        <a:pt x="252" y="778"/>
                      </a:lnTo>
                      <a:lnTo>
                        <a:pt x="252" y="774"/>
                      </a:lnTo>
                      <a:lnTo>
                        <a:pt x="252" y="772"/>
                      </a:lnTo>
                      <a:lnTo>
                        <a:pt x="252" y="768"/>
                      </a:lnTo>
                      <a:lnTo>
                        <a:pt x="252" y="766"/>
                      </a:lnTo>
                      <a:lnTo>
                        <a:pt x="254" y="764"/>
                      </a:lnTo>
                      <a:lnTo>
                        <a:pt x="254" y="760"/>
                      </a:lnTo>
                      <a:lnTo>
                        <a:pt x="254" y="758"/>
                      </a:lnTo>
                      <a:lnTo>
                        <a:pt x="256" y="756"/>
                      </a:lnTo>
                      <a:lnTo>
                        <a:pt x="256" y="754"/>
                      </a:lnTo>
                      <a:lnTo>
                        <a:pt x="258" y="750"/>
                      </a:lnTo>
                      <a:lnTo>
                        <a:pt x="260" y="748"/>
                      </a:lnTo>
                      <a:lnTo>
                        <a:pt x="262" y="746"/>
                      </a:lnTo>
                      <a:lnTo>
                        <a:pt x="262" y="744"/>
                      </a:lnTo>
                      <a:lnTo>
                        <a:pt x="264" y="742"/>
                      </a:lnTo>
                      <a:lnTo>
                        <a:pt x="266" y="740"/>
                      </a:lnTo>
                      <a:lnTo>
                        <a:pt x="268" y="738"/>
                      </a:lnTo>
                      <a:lnTo>
                        <a:pt x="270" y="736"/>
                      </a:lnTo>
                      <a:lnTo>
                        <a:pt x="272" y="734"/>
                      </a:lnTo>
                      <a:lnTo>
                        <a:pt x="274" y="732"/>
                      </a:lnTo>
                      <a:lnTo>
                        <a:pt x="276" y="730"/>
                      </a:lnTo>
                      <a:lnTo>
                        <a:pt x="278" y="730"/>
                      </a:lnTo>
                      <a:lnTo>
                        <a:pt x="280" y="728"/>
                      </a:lnTo>
                      <a:lnTo>
                        <a:pt x="284" y="726"/>
                      </a:lnTo>
                      <a:lnTo>
                        <a:pt x="286" y="726"/>
                      </a:lnTo>
                      <a:lnTo>
                        <a:pt x="288" y="724"/>
                      </a:lnTo>
                      <a:lnTo>
                        <a:pt x="292" y="724"/>
                      </a:lnTo>
                      <a:lnTo>
                        <a:pt x="294" y="722"/>
                      </a:lnTo>
                      <a:lnTo>
                        <a:pt x="296" y="722"/>
                      </a:lnTo>
                      <a:lnTo>
                        <a:pt x="300" y="722"/>
                      </a:lnTo>
                      <a:lnTo>
                        <a:pt x="302" y="722"/>
                      </a:lnTo>
                      <a:lnTo>
                        <a:pt x="304" y="722"/>
                      </a:lnTo>
                      <a:lnTo>
                        <a:pt x="308" y="722"/>
                      </a:lnTo>
                      <a:lnTo>
                        <a:pt x="308" y="722"/>
                      </a:lnTo>
                      <a:lnTo>
                        <a:pt x="310" y="722"/>
                      </a:lnTo>
                      <a:lnTo>
                        <a:pt x="314" y="722"/>
                      </a:lnTo>
                      <a:lnTo>
                        <a:pt x="316" y="722"/>
                      </a:lnTo>
                      <a:lnTo>
                        <a:pt x="320" y="722"/>
                      </a:lnTo>
                      <a:lnTo>
                        <a:pt x="322" y="722"/>
                      </a:lnTo>
                      <a:lnTo>
                        <a:pt x="324" y="724"/>
                      </a:lnTo>
                      <a:lnTo>
                        <a:pt x="328" y="724"/>
                      </a:lnTo>
                      <a:lnTo>
                        <a:pt x="330" y="726"/>
                      </a:lnTo>
                      <a:lnTo>
                        <a:pt x="332" y="726"/>
                      </a:lnTo>
                      <a:lnTo>
                        <a:pt x="334" y="728"/>
                      </a:lnTo>
                      <a:lnTo>
                        <a:pt x="338" y="730"/>
                      </a:lnTo>
                      <a:lnTo>
                        <a:pt x="340" y="730"/>
                      </a:lnTo>
                      <a:lnTo>
                        <a:pt x="342" y="732"/>
                      </a:lnTo>
                      <a:lnTo>
                        <a:pt x="344" y="734"/>
                      </a:lnTo>
                      <a:lnTo>
                        <a:pt x="346" y="736"/>
                      </a:lnTo>
                      <a:lnTo>
                        <a:pt x="348" y="738"/>
                      </a:lnTo>
                      <a:lnTo>
                        <a:pt x="350" y="740"/>
                      </a:lnTo>
                      <a:lnTo>
                        <a:pt x="352" y="742"/>
                      </a:lnTo>
                      <a:lnTo>
                        <a:pt x="354" y="744"/>
                      </a:lnTo>
                      <a:lnTo>
                        <a:pt x="354" y="746"/>
                      </a:lnTo>
                      <a:lnTo>
                        <a:pt x="356" y="748"/>
                      </a:lnTo>
                      <a:lnTo>
                        <a:pt x="358" y="750"/>
                      </a:lnTo>
                      <a:lnTo>
                        <a:pt x="358" y="754"/>
                      </a:lnTo>
                      <a:lnTo>
                        <a:pt x="360" y="756"/>
                      </a:lnTo>
                      <a:lnTo>
                        <a:pt x="360" y="758"/>
                      </a:lnTo>
                      <a:lnTo>
                        <a:pt x="362" y="760"/>
                      </a:lnTo>
                      <a:lnTo>
                        <a:pt x="362" y="764"/>
                      </a:lnTo>
                      <a:lnTo>
                        <a:pt x="364" y="766"/>
                      </a:lnTo>
                      <a:lnTo>
                        <a:pt x="364" y="768"/>
                      </a:lnTo>
                      <a:lnTo>
                        <a:pt x="364" y="772"/>
                      </a:lnTo>
                      <a:lnTo>
                        <a:pt x="364" y="774"/>
                      </a:lnTo>
                      <a:lnTo>
                        <a:pt x="364" y="778"/>
                      </a:lnTo>
                      <a:close/>
                      <a:moveTo>
                        <a:pt x="62" y="940"/>
                      </a:moveTo>
                      <a:lnTo>
                        <a:pt x="554" y="940"/>
                      </a:lnTo>
                      <a:lnTo>
                        <a:pt x="554" y="970"/>
                      </a:lnTo>
                      <a:lnTo>
                        <a:pt x="62" y="970"/>
                      </a:lnTo>
                      <a:lnTo>
                        <a:pt x="62" y="940"/>
                      </a:lnTo>
                      <a:close/>
                      <a:moveTo>
                        <a:pt x="62" y="1002"/>
                      </a:moveTo>
                      <a:lnTo>
                        <a:pt x="554" y="1002"/>
                      </a:lnTo>
                      <a:lnTo>
                        <a:pt x="554" y="1032"/>
                      </a:lnTo>
                      <a:lnTo>
                        <a:pt x="62" y="1032"/>
                      </a:lnTo>
                      <a:lnTo>
                        <a:pt x="62" y="1002"/>
                      </a:lnTo>
                      <a:close/>
                      <a:moveTo>
                        <a:pt x="62" y="1062"/>
                      </a:moveTo>
                      <a:lnTo>
                        <a:pt x="554" y="1062"/>
                      </a:lnTo>
                      <a:lnTo>
                        <a:pt x="554" y="1094"/>
                      </a:lnTo>
                      <a:lnTo>
                        <a:pt x="62" y="1094"/>
                      </a:lnTo>
                      <a:lnTo>
                        <a:pt x="62" y="1062"/>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7439705" y="1668951"/>
                  <a:ext cx="62" cy="1156"/>
                </a:xfrm>
                <a:prstGeom prst="rect">
                  <a:avLst/>
                </a:prstGeom>
                <a:grp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7440447" y="1668951"/>
                  <a:ext cx="60" cy="1156"/>
                </a:xfrm>
                <a:prstGeom prst="rect">
                  <a:avLst/>
                </a:prstGeom>
                <a:grpFill/>
                <a:ln w="9525">
                  <a:solidFill>
                    <a:schemeClr val="tx1"/>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grpSp>
          <p:cxnSp>
            <p:nvCxnSpPr>
              <p:cNvPr id="25" name="Straight Connector 24"/>
              <p:cNvCxnSpPr/>
              <p:nvPr/>
            </p:nvCxnSpPr>
            <p:spPr>
              <a:xfrm>
                <a:off x="4803460" y="0"/>
                <a:ext cx="0" cy="3594994"/>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44361" y="2932991"/>
                <a:ext cx="1164754" cy="911338"/>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Aft>
                    <a:spcPts val="0"/>
                  </a:spcAft>
                </a:pPr>
                <a:r>
                  <a:rPr lang="en-ZA" sz="1000" kern="1200">
                    <a:solidFill>
                      <a:srgbClr val="44546A"/>
                    </a:solidFill>
                    <a:effectLst/>
                    <a:ea typeface="Times New Roman" charset="0"/>
                    <a:cs typeface="Times New Roman" charset="0"/>
                  </a:rPr>
                  <a:t>Access Network</a:t>
                </a:r>
                <a:endParaRPr lang="en-US" sz="1200" dirty="0">
                  <a:effectLst/>
                  <a:latin typeface="Times New Roman" charset="0"/>
                  <a:ea typeface="Times New Roman" charset="0"/>
                </a:endParaRPr>
              </a:p>
            </p:txBody>
          </p:sp>
          <p:cxnSp>
            <p:nvCxnSpPr>
              <p:cNvPr id="27" name="Straight Connector 26"/>
              <p:cNvCxnSpPr/>
              <p:nvPr/>
            </p:nvCxnSpPr>
            <p:spPr>
              <a:xfrm>
                <a:off x="1249063" y="278953"/>
                <a:ext cx="0" cy="3594994"/>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7033" y="2906981"/>
                <a:ext cx="1050773" cy="937351"/>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Aft>
                    <a:spcPts val="0"/>
                  </a:spcAft>
                </a:pPr>
                <a:r>
                  <a:rPr lang="en-ZA" sz="600" kern="1200">
                    <a:solidFill>
                      <a:srgbClr val="44546A"/>
                    </a:solidFill>
                    <a:effectLst/>
                    <a:ea typeface="Times New Roman" charset="0"/>
                    <a:cs typeface="Times New Roman" charset="0"/>
                  </a:rPr>
                  <a:t>Internet &amp; Applications</a:t>
                </a:r>
                <a:endParaRPr lang="en-US" sz="900" dirty="0">
                  <a:effectLst/>
                  <a:latin typeface="Times New Roman" charset="0"/>
                  <a:ea typeface="Times New Roman" charset="0"/>
                </a:endParaRPr>
              </a:p>
            </p:txBody>
          </p:sp>
          <p:sp>
            <p:nvSpPr>
              <p:cNvPr id="29" name="Rectangle 28"/>
              <p:cNvSpPr/>
              <p:nvPr/>
            </p:nvSpPr>
            <p:spPr>
              <a:xfrm>
                <a:off x="3645725" y="2827056"/>
                <a:ext cx="1049214" cy="54971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Aft>
                    <a:spcPts val="0"/>
                  </a:spcAft>
                </a:pPr>
                <a:r>
                  <a:rPr lang="en-ZA" sz="700" kern="1200" dirty="0">
                    <a:solidFill>
                      <a:srgbClr val="44546A"/>
                    </a:solidFill>
                    <a:effectLst/>
                    <a:ea typeface="Times New Roman" charset="0"/>
                    <a:cs typeface="Times New Roman" charset="0"/>
                  </a:rPr>
                  <a:t>Connectivity</a:t>
                </a:r>
                <a:endParaRPr lang="en-US" sz="1050" dirty="0">
                  <a:effectLst/>
                  <a:latin typeface="Times New Roman" charset="0"/>
                  <a:ea typeface="Times New Roman" charset="0"/>
                </a:endParaRPr>
              </a:p>
            </p:txBody>
          </p:sp>
          <p:cxnSp>
            <p:nvCxnSpPr>
              <p:cNvPr id="30" name="Straight Arrow Connector 29"/>
              <p:cNvCxnSpPr/>
              <p:nvPr/>
            </p:nvCxnSpPr>
            <p:spPr>
              <a:xfrm>
                <a:off x="1047595" y="1273982"/>
                <a:ext cx="1848662" cy="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826819" y="2282713"/>
                <a:ext cx="1155813" cy="544342"/>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Aft>
                    <a:spcPts val="0"/>
                  </a:spcAft>
                </a:pPr>
                <a:r>
                  <a:rPr lang="en-ZA" sz="800" kern="1200">
                    <a:solidFill>
                      <a:srgbClr val="44546A"/>
                    </a:solidFill>
                    <a:effectLst/>
                    <a:ea typeface="Times New Roman" charset="0"/>
                    <a:cs typeface="Times New Roman" charset="0"/>
                  </a:rPr>
                  <a:t>Mandate</a:t>
                </a:r>
                <a:endParaRPr lang="en-US" sz="1050" dirty="0">
                  <a:effectLst/>
                  <a:latin typeface="Times New Roman" charset="0"/>
                  <a:ea typeface="Times New Roman" charset="0"/>
                </a:endParaRPr>
              </a:p>
            </p:txBody>
          </p:sp>
          <p:cxnSp>
            <p:nvCxnSpPr>
              <p:cNvPr id="32" name="Straight Arrow Connector 31"/>
              <p:cNvCxnSpPr/>
              <p:nvPr/>
            </p:nvCxnSpPr>
            <p:spPr>
              <a:xfrm flipH="1" flipV="1">
                <a:off x="6773572" y="772937"/>
                <a:ext cx="666133" cy="189625"/>
              </a:xfrm>
              <a:prstGeom prst="straightConnector1">
                <a:avLst/>
              </a:prstGeom>
              <a:ln w="254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6" idx="3"/>
              </p:cNvCxnSpPr>
              <p:nvPr/>
            </p:nvCxnSpPr>
            <p:spPr>
              <a:xfrm flipH="1">
                <a:off x="6839645" y="1806035"/>
                <a:ext cx="578996" cy="298190"/>
              </a:xfrm>
              <a:prstGeom prst="straightConnector1">
                <a:avLst/>
              </a:prstGeom>
              <a:ln w="25400" cmpd="sng">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089525" y="3604379"/>
              <a:ext cx="887095" cy="504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A" sz="900" dirty="0">
                  <a:solidFill>
                    <a:schemeClr val="tx1"/>
                  </a:solidFill>
                  <a:effectLst/>
                  <a:ea typeface="Calibri" charset="0"/>
                  <a:cs typeface="Times New Roman" charset="0"/>
                </a:rPr>
                <a:t>Access </a:t>
              </a:r>
              <a:r>
                <a:rPr lang="en-ZA" sz="900" dirty="0" smtClean="0">
                  <a:solidFill>
                    <a:schemeClr val="tx1"/>
                  </a:solidFill>
                  <a:effectLst/>
                  <a:ea typeface="Calibri" charset="0"/>
                  <a:cs typeface="Times New Roman" charset="0"/>
                </a:rPr>
                <a:t>Providers</a:t>
              </a:r>
              <a:endParaRPr lang="en-US" sz="900" dirty="0">
                <a:solidFill>
                  <a:schemeClr val="tx1"/>
                </a:solidFill>
                <a:effectLst/>
                <a:ea typeface="Calibri" charset="0"/>
                <a:cs typeface="Times New Roman" charset="0"/>
              </a:endParaRPr>
            </a:p>
          </p:txBody>
        </p:sp>
      </p:grpSp>
      <p:grpSp>
        <p:nvGrpSpPr>
          <p:cNvPr id="48" name="Group 47"/>
          <p:cNvGrpSpPr/>
          <p:nvPr/>
        </p:nvGrpSpPr>
        <p:grpSpPr>
          <a:xfrm>
            <a:off x="107504" y="2924944"/>
            <a:ext cx="8936889" cy="3605627"/>
            <a:chOff x="683568" y="1219466"/>
            <a:chExt cx="7505700" cy="5277912"/>
          </a:xfrm>
        </p:grpSpPr>
        <p:grpSp>
          <p:nvGrpSpPr>
            <p:cNvPr id="49" name="Group 48"/>
            <p:cNvGrpSpPr/>
            <p:nvPr/>
          </p:nvGrpSpPr>
          <p:grpSpPr>
            <a:xfrm>
              <a:off x="683568" y="1219466"/>
              <a:ext cx="7505700" cy="5277912"/>
              <a:chOff x="685800" y="1145112"/>
              <a:chExt cx="7505700" cy="5277912"/>
            </a:xfrm>
          </p:grpSpPr>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1145112"/>
                <a:ext cx="7505700" cy="52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TextBox 52"/>
              <p:cNvSpPr txBox="1"/>
              <p:nvPr/>
            </p:nvSpPr>
            <p:spPr>
              <a:xfrm>
                <a:off x="2548744" y="3801678"/>
                <a:ext cx="1870858" cy="553998"/>
              </a:xfrm>
              <a:prstGeom prst="rect">
                <a:avLst/>
              </a:prstGeom>
              <a:solidFill>
                <a:schemeClr val="bg1">
                  <a:lumMod val="75000"/>
                </a:schemeClr>
              </a:solidFill>
            </p:spPr>
            <p:txBody>
              <a:bodyPr wrap="square" rtlCol="0">
                <a:spAutoFit/>
              </a:bodyPr>
              <a:lstStyle/>
              <a:p>
                <a:r>
                  <a:rPr lang="en-ZA" sz="1000" b="1" dirty="0" smtClean="0">
                    <a:solidFill>
                      <a:srgbClr val="000000"/>
                    </a:solidFill>
                  </a:rPr>
                  <a:t>Access </a:t>
                </a:r>
                <a:r>
                  <a:rPr lang="en-ZA" sz="1000" b="1" dirty="0">
                    <a:solidFill>
                      <a:srgbClr val="000000"/>
                    </a:solidFill>
                  </a:rPr>
                  <a:t>Network:</a:t>
                </a:r>
              </a:p>
              <a:p>
                <a:r>
                  <a:rPr lang="en-ZA" sz="1000" dirty="0" smtClean="0">
                    <a:solidFill>
                      <a:srgbClr val="000000"/>
                    </a:solidFill>
                  </a:rPr>
                  <a:t>Fibre+ Satellite</a:t>
                </a:r>
                <a:r>
                  <a:rPr lang="en-ZA" sz="1000" b="1" dirty="0" smtClean="0">
                    <a:solidFill>
                      <a:srgbClr val="000000"/>
                    </a:solidFill>
                  </a:rPr>
                  <a:t> </a:t>
                </a:r>
                <a:r>
                  <a:rPr lang="en-ZA" sz="1000" b="1" dirty="0">
                    <a:solidFill>
                      <a:srgbClr val="000000"/>
                    </a:solidFill>
                  </a:rPr>
                  <a:t>+ </a:t>
                </a:r>
                <a:r>
                  <a:rPr lang="en-ZA" sz="1000" b="1" dirty="0" smtClean="0">
                    <a:solidFill>
                      <a:srgbClr val="000000"/>
                    </a:solidFill>
                  </a:rPr>
                  <a:t>Microwave</a:t>
                </a:r>
                <a:endParaRPr lang="en-ZA" sz="1000" b="1" dirty="0">
                  <a:solidFill>
                    <a:srgbClr val="000000"/>
                  </a:solidFill>
                </a:endParaRPr>
              </a:p>
            </p:txBody>
          </p:sp>
        </p:grpSp>
        <p:sp>
          <p:nvSpPr>
            <p:cNvPr id="50" name="TextBox 49"/>
            <p:cNvSpPr txBox="1"/>
            <p:nvPr/>
          </p:nvSpPr>
          <p:spPr>
            <a:xfrm>
              <a:off x="3433767" y="6128046"/>
              <a:ext cx="1273105" cy="261610"/>
            </a:xfrm>
            <a:prstGeom prst="rect">
              <a:avLst/>
            </a:prstGeom>
            <a:solidFill>
              <a:schemeClr val="bg1"/>
            </a:solidFill>
          </p:spPr>
          <p:txBody>
            <a:bodyPr wrap="none" rtlCol="0">
              <a:spAutoFit/>
            </a:bodyPr>
            <a:lstStyle/>
            <a:p>
              <a:r>
                <a:rPr lang="en-ZA" sz="1050" dirty="0" smtClean="0"/>
                <a:t>Operator Router</a:t>
              </a:r>
              <a:endParaRPr lang="en-ZA" sz="1050" dirty="0"/>
            </a:p>
          </p:txBody>
        </p:sp>
        <p:sp>
          <p:nvSpPr>
            <p:cNvPr id="51" name="TextBox 50"/>
            <p:cNvSpPr txBox="1"/>
            <p:nvPr/>
          </p:nvSpPr>
          <p:spPr>
            <a:xfrm>
              <a:off x="5508104" y="5373216"/>
              <a:ext cx="1162498" cy="261610"/>
            </a:xfrm>
            <a:prstGeom prst="rect">
              <a:avLst/>
            </a:prstGeom>
            <a:solidFill>
              <a:schemeClr val="bg1"/>
            </a:solidFill>
          </p:spPr>
          <p:txBody>
            <a:bodyPr wrap="none" rtlCol="0">
              <a:spAutoFit/>
            </a:bodyPr>
            <a:lstStyle/>
            <a:p>
              <a:r>
                <a:rPr lang="en-ZA" sz="1100" dirty="0" smtClean="0"/>
                <a:t>Operator Fibre</a:t>
              </a:r>
              <a:endParaRPr lang="en-ZA" sz="1100" dirty="0"/>
            </a:p>
          </p:txBody>
        </p:sp>
      </p:grpSp>
      <p:sp>
        <p:nvSpPr>
          <p:cNvPr id="54" name="Title 1"/>
          <p:cNvSpPr txBox="1">
            <a:spLocks/>
          </p:cNvSpPr>
          <p:nvPr/>
        </p:nvSpPr>
        <p:spPr bwMode="auto">
          <a:xfrm>
            <a:off x="2843808" y="149325"/>
            <a:ext cx="6377007" cy="838200"/>
          </a:xfrm>
          <a:prstGeom prst="rect">
            <a:avLst/>
          </a:prstGeom>
          <a:noFill/>
          <a:ln w="9525">
            <a:noFill/>
            <a:miter lim="800000"/>
            <a:headEnd/>
            <a:tailEnd/>
          </a:ln>
        </p:spPr>
        <p:txBody>
          <a:bodyPr vert="horz" wrap="square" lIns="91410" tIns="45704" rIns="91410" bIns="45704" numCol="1" anchor="ctr" anchorCtr="0" compatLnSpc="1">
            <a:prstTxWarp prst="textNoShape">
              <a:avLst/>
            </a:prstTxWarp>
          </a:bodyPr>
          <a:lstStyle>
            <a:lvl1pPr algn="l" rtl="0" eaLnBrk="1" fontAlgn="base" hangingPunct="1">
              <a:spcBef>
                <a:spcPct val="0"/>
              </a:spcBef>
              <a:spcAft>
                <a:spcPct val="0"/>
              </a:spcAft>
              <a:defRPr lang="en-US" sz="3800" b="1">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047" algn="ctr" rtl="0" eaLnBrk="1" fontAlgn="base" hangingPunct="1">
              <a:spcBef>
                <a:spcPct val="0"/>
              </a:spcBef>
              <a:spcAft>
                <a:spcPct val="0"/>
              </a:spcAft>
              <a:defRPr sz="4400">
                <a:solidFill>
                  <a:schemeClr val="tx2"/>
                </a:solidFill>
                <a:latin typeface="Arial" charset="0"/>
              </a:defRPr>
            </a:lvl6pPr>
            <a:lvl7pPr marL="914092" algn="ctr" rtl="0" eaLnBrk="1" fontAlgn="base" hangingPunct="1">
              <a:spcBef>
                <a:spcPct val="0"/>
              </a:spcBef>
              <a:spcAft>
                <a:spcPct val="0"/>
              </a:spcAft>
              <a:defRPr sz="4400">
                <a:solidFill>
                  <a:schemeClr val="tx2"/>
                </a:solidFill>
                <a:latin typeface="Arial" charset="0"/>
              </a:defRPr>
            </a:lvl7pPr>
            <a:lvl8pPr marL="1371139" algn="ctr" rtl="0" eaLnBrk="1" fontAlgn="base" hangingPunct="1">
              <a:spcBef>
                <a:spcPct val="0"/>
              </a:spcBef>
              <a:spcAft>
                <a:spcPct val="0"/>
              </a:spcAft>
              <a:defRPr sz="4400">
                <a:solidFill>
                  <a:schemeClr val="tx2"/>
                </a:solidFill>
                <a:latin typeface="Arial" charset="0"/>
              </a:defRPr>
            </a:lvl8pPr>
            <a:lvl9pPr marL="1828185" algn="ctr" rtl="0" eaLnBrk="1" fontAlgn="base" hangingPunct="1">
              <a:spcBef>
                <a:spcPct val="0"/>
              </a:spcBef>
              <a:spcAft>
                <a:spcPct val="0"/>
              </a:spcAft>
              <a:defRPr sz="4400">
                <a:solidFill>
                  <a:schemeClr val="tx2"/>
                </a:solidFill>
                <a:latin typeface="Arial" charset="0"/>
              </a:defRPr>
            </a:lvl9pPr>
          </a:lstStyle>
          <a:p>
            <a:pPr algn="ctr" defTabSz="914400">
              <a:spcBef>
                <a:spcPct val="50000"/>
              </a:spcBef>
              <a:buClr>
                <a:srgbClr val="000000"/>
              </a:buClr>
            </a:pPr>
            <a:r>
              <a:rPr lang="af-ZA" sz="2400" dirty="0" smtClean="0">
                <a:solidFill>
                  <a:srgbClr val="FF0000"/>
                </a:solidFill>
                <a:latin typeface="Arial" panose="020B0604020202020204" pitchFamily="34" charset="0"/>
                <a:ea typeface="MS PGothic" panose="020B0600070205080204" pitchFamily="34" charset="-128"/>
                <a:cs typeface="+mn-cs"/>
              </a:rPr>
              <a:t>End-End SA Connect by </a:t>
            </a:r>
            <a:r>
              <a:rPr lang="af-ZA" sz="2400" dirty="0">
                <a:solidFill>
                  <a:srgbClr val="FF0000"/>
                </a:solidFill>
                <a:latin typeface="Arial" panose="020B0604020202020204" pitchFamily="34" charset="0"/>
                <a:ea typeface="MS PGothic" panose="020B0600070205080204" pitchFamily="34" charset="-128"/>
                <a:cs typeface="+mn-cs"/>
              </a:rPr>
              <a:t>ICT SOCs</a:t>
            </a: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16</a:t>
            </a:fld>
            <a:endParaRPr lang="en-US"/>
          </a:p>
        </p:txBody>
      </p:sp>
    </p:spTree>
    <p:extLst>
      <p:ext uri="{BB962C8B-B14F-4D97-AF65-F5344CB8AC3E}">
        <p14:creationId xmlns:p14="http://schemas.microsoft.com/office/powerpoint/2010/main" val="197980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2385450" y="344595"/>
            <a:ext cx="6120680" cy="462307"/>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ZA" sz="2400" dirty="0" smtClean="0">
                <a:solidFill>
                  <a:srgbClr val="EF4718"/>
                </a:solidFill>
                <a:latin typeface="Arial" pitchFamily="34" charset="0"/>
                <a:cs typeface="Arial" pitchFamily="34" charset="0"/>
              </a:rPr>
              <a:t>STATE IT Company</a:t>
            </a:r>
          </a:p>
        </p:txBody>
      </p:sp>
      <p:sp>
        <p:nvSpPr>
          <p:cNvPr id="16" name="Text Box 3"/>
          <p:cNvSpPr txBox="1">
            <a:spLocks noChangeArrowheads="1"/>
          </p:cNvSpPr>
          <p:nvPr/>
        </p:nvSpPr>
        <p:spPr bwMode="auto">
          <a:xfrm>
            <a:off x="107504" y="1340768"/>
            <a:ext cx="8877300" cy="3278463"/>
          </a:xfrm>
          <a:prstGeom prst="rect">
            <a:avLst/>
          </a:prstGeom>
          <a:noFill/>
          <a:ln w="9525">
            <a:noFill/>
            <a:miter lim="800000"/>
            <a:headEnd/>
            <a:tailEnd/>
          </a:ln>
        </p:spPr>
        <p:txBody>
          <a:bodyPr wrap="square" lIns="92075" tIns="46038" rIns="92075" bIns="46038">
            <a:spAutoFit/>
          </a:bodyPr>
          <a:lstStyle/>
          <a:p>
            <a:pPr marL="427038" indent="-342900" algn="just" eaLnBrk="0" hangingPunct="0">
              <a:spcBef>
                <a:spcPct val="50000"/>
              </a:spcBef>
              <a:buClr>
                <a:srgbClr val="000000"/>
              </a:buClr>
              <a:buSzPct val="80000"/>
              <a:buFont typeface="Wingdings" panose="05000000000000000000" pitchFamily="2" charset="2"/>
              <a:buChar char="q"/>
            </a:pPr>
            <a:r>
              <a:rPr lang="en-US" b="0" dirty="0" smtClean="0"/>
              <a:t>Below are the State IT Company’s focus areas:</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Research and Development</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Innovation</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Localization (Local procurement and open source)</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Cybersecurity</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Procurement of IT Products and Services</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e-Government Implementation</a:t>
            </a:r>
          </a:p>
          <a:p>
            <a:pPr marL="884238" lvl="1" indent="-342900" algn="just" eaLnBrk="0" hangingPunct="0">
              <a:spcBef>
                <a:spcPct val="50000"/>
              </a:spcBef>
              <a:buClr>
                <a:srgbClr val="000000"/>
              </a:buClr>
              <a:buSzPct val="80000"/>
              <a:buFont typeface="Courier New" panose="02070309020205020404" pitchFamily="49" charset="0"/>
              <a:buChar char="o"/>
            </a:pPr>
            <a:r>
              <a:rPr lang="en-US" b="0" dirty="0" smtClean="0"/>
              <a:t>IT Services Management</a:t>
            </a: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17</a:t>
            </a:fld>
            <a:endParaRPr lang="en-US"/>
          </a:p>
        </p:txBody>
      </p:sp>
    </p:spTree>
    <p:extLst>
      <p:ext uri="{BB962C8B-B14F-4D97-AF65-F5344CB8AC3E}">
        <p14:creationId xmlns:p14="http://schemas.microsoft.com/office/powerpoint/2010/main" val="282560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2979825" y="181380"/>
            <a:ext cx="5760640" cy="83163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smtClean="0">
                <a:solidFill>
                  <a:srgbClr val="EF4718"/>
                </a:solidFill>
                <a:latin typeface="Arial" pitchFamily="34" charset="0"/>
                <a:cs typeface="Arial" pitchFamily="34" charset="0"/>
              </a:rPr>
              <a:t>Legislative and Regulatory </a:t>
            </a:r>
            <a:r>
              <a:rPr lang="en-ZA" sz="2400" dirty="0">
                <a:solidFill>
                  <a:srgbClr val="EF4718"/>
                </a:solidFill>
                <a:latin typeface="Arial" pitchFamily="34" charset="0"/>
                <a:cs typeface="Arial" pitchFamily="34" charset="0"/>
              </a:rPr>
              <a:t>C</a:t>
            </a:r>
            <a:r>
              <a:rPr lang="en-ZA" sz="2400" dirty="0" smtClean="0">
                <a:solidFill>
                  <a:srgbClr val="EF4718"/>
                </a:solidFill>
                <a:latin typeface="Arial" pitchFamily="34" charset="0"/>
                <a:cs typeface="Arial" pitchFamily="34" charset="0"/>
              </a:rPr>
              <a:t>onsiderations</a:t>
            </a:r>
            <a:endParaRPr lang="en-GB" sz="3600" dirty="0">
              <a:solidFill>
                <a:srgbClr val="EF4718"/>
              </a:solidFill>
              <a:latin typeface="Arial" pitchFamily="34" charset="0"/>
              <a:cs typeface="Arial" pitchFamily="34" charset="0"/>
            </a:endParaRPr>
          </a:p>
        </p:txBody>
      </p:sp>
      <p:sp>
        <p:nvSpPr>
          <p:cNvPr id="16" name="Text Box 3"/>
          <p:cNvSpPr txBox="1">
            <a:spLocks noChangeArrowheads="1"/>
          </p:cNvSpPr>
          <p:nvPr/>
        </p:nvSpPr>
        <p:spPr bwMode="auto">
          <a:xfrm>
            <a:off x="0" y="1076377"/>
            <a:ext cx="9144000" cy="4940456"/>
          </a:xfrm>
          <a:prstGeom prst="rect">
            <a:avLst/>
          </a:prstGeom>
          <a:noFill/>
          <a:ln w="9525">
            <a:noFill/>
            <a:miter lim="800000"/>
            <a:headEnd/>
            <a:tailEnd/>
          </a:ln>
        </p:spPr>
        <p:txBody>
          <a:bodyPr wrap="square" lIns="92075" tIns="46038" rIns="92075" bIns="46038">
            <a:spAutoFit/>
          </a:bodyPr>
          <a:lstStyle/>
          <a:p>
            <a:pPr marL="342900" lvl="1"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b="0" dirty="0"/>
              <a:t>There are legislatives and regulatory </a:t>
            </a:r>
            <a:r>
              <a:rPr lang="en-ZA" b="0" dirty="0" smtClean="0"/>
              <a:t>aspects which </a:t>
            </a:r>
            <a:r>
              <a:rPr lang="en-ZA" b="0" dirty="0"/>
              <a:t>need to be considered with regards to the implementation of the NBN Co and the IT Co. </a:t>
            </a:r>
          </a:p>
          <a:p>
            <a:pPr marL="342900" lvl="1"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b="0" dirty="0"/>
              <a:t>General legislatives and regulatory considerations:</a:t>
            </a:r>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a:t>Corporate Law (Companies Act of 2008) </a:t>
            </a:r>
            <a:endParaRPr lang="en-ZA" sz="1400" b="0" dirty="0" smtClean="0"/>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smtClean="0"/>
              <a:t>Public </a:t>
            </a:r>
            <a:r>
              <a:rPr lang="en-ZA" sz="1400" b="0" dirty="0"/>
              <a:t>Finance Management Act (PFMA) </a:t>
            </a:r>
            <a:endParaRPr lang="en-ZA" sz="1400" b="0" dirty="0" smtClean="0"/>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smtClean="0"/>
              <a:t>Electronic </a:t>
            </a:r>
            <a:r>
              <a:rPr lang="en-ZA" sz="1400" b="0" dirty="0"/>
              <a:t>Communications Act </a:t>
            </a:r>
            <a:r>
              <a:rPr lang="en-ZA" sz="1400" b="0" dirty="0" smtClean="0"/>
              <a:t> (licensing)</a:t>
            </a:r>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smtClean="0"/>
              <a:t>All affected SOCs mandates and legislations will be reviewed in line with the rationalization project  </a:t>
            </a:r>
            <a:endParaRPr lang="en-ZA" sz="1400" b="0" dirty="0"/>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a:t>Competition Law </a:t>
            </a:r>
            <a:r>
              <a:rPr lang="en-ZA" sz="1400" b="0" dirty="0" smtClean="0"/>
              <a:t>to give effect to mergers  </a:t>
            </a:r>
            <a:r>
              <a:rPr lang="en-ZA" sz="1400" b="0" dirty="0"/>
              <a:t>	</a:t>
            </a:r>
          </a:p>
          <a:p>
            <a:pPr marL="800100" lvl="2"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sz="1400" b="0" dirty="0"/>
              <a:t>Labour Relations Act, 1995 ("LRA") 	</a:t>
            </a:r>
          </a:p>
          <a:p>
            <a:pPr marL="342900" lvl="1"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b="0" dirty="0"/>
              <a:t>A further detailed legal assessment will be conducted </a:t>
            </a:r>
            <a:r>
              <a:rPr lang="en-ZA" b="0" dirty="0" smtClean="0"/>
              <a:t>to </a:t>
            </a:r>
            <a:r>
              <a:rPr lang="en-ZA" b="0" dirty="0"/>
              <a:t>ensure compliance to all relevant laws and regulations</a:t>
            </a:r>
            <a:r>
              <a:rPr lang="en-ZA" b="0" dirty="0" smtClean="0"/>
              <a:t>.</a:t>
            </a:r>
          </a:p>
          <a:p>
            <a:pPr marL="342900" lvl="1"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ZA" b="0" dirty="0" smtClean="0"/>
              <a:t>Subject to Cabinet approval of the business cases, the Department will start work on the 2 Bills for submission to Cabinet </a:t>
            </a:r>
            <a:r>
              <a:rPr lang="en-ZA" b="0" smtClean="0"/>
              <a:t>and Parliament. </a:t>
            </a:r>
            <a:endParaRPr lang="en-ZA" b="0" dirty="0"/>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18</a:t>
            </a:fld>
            <a:endParaRPr lang="en-US"/>
          </a:p>
        </p:txBody>
      </p:sp>
    </p:spTree>
    <p:extLst>
      <p:ext uri="{BB962C8B-B14F-4D97-AF65-F5344CB8AC3E}">
        <p14:creationId xmlns:p14="http://schemas.microsoft.com/office/powerpoint/2010/main" val="2240594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3089708" y="188640"/>
            <a:ext cx="5154699" cy="52386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800" dirty="0" smtClean="0">
                <a:solidFill>
                  <a:srgbClr val="EF4718"/>
                </a:solidFill>
                <a:latin typeface="Arial" pitchFamily="34" charset="0"/>
                <a:cs typeface="Arial" pitchFamily="34" charset="0"/>
              </a:rPr>
              <a:t>Implementation Plan</a:t>
            </a:r>
            <a:endParaRPr lang="en-GB" sz="3600" dirty="0">
              <a:solidFill>
                <a:srgbClr val="EF4718"/>
              </a:solidFill>
              <a:latin typeface="Arial" pitchFamily="34" charset="0"/>
              <a:cs typeface="Arial" pitchFamily="34" charset="0"/>
            </a:endParaRPr>
          </a:p>
        </p:txBody>
      </p:sp>
      <p:sp>
        <p:nvSpPr>
          <p:cNvPr id="16" name="Text Box 3"/>
          <p:cNvSpPr txBox="1">
            <a:spLocks noChangeArrowheads="1"/>
          </p:cNvSpPr>
          <p:nvPr/>
        </p:nvSpPr>
        <p:spPr bwMode="auto">
          <a:xfrm>
            <a:off x="266700" y="1412776"/>
            <a:ext cx="8610600" cy="3555462"/>
          </a:xfrm>
          <a:prstGeom prst="rect">
            <a:avLst/>
          </a:prstGeom>
          <a:noFill/>
          <a:ln w="9525">
            <a:noFill/>
            <a:miter lim="800000"/>
            <a:headEnd/>
            <a:tailEnd/>
          </a:ln>
        </p:spPr>
        <p:txBody>
          <a:bodyPr lIns="92075" tIns="46038" rIns="92075" bIns="46038">
            <a:spAutoFit/>
          </a:bodyPr>
          <a:lstStyle/>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Analysis of the SOC founding legislations </a:t>
            </a:r>
          </a:p>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Development of Phase 1 roadmap</a:t>
            </a:r>
          </a:p>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Perform due-diligence process for phase 1 implementation  </a:t>
            </a:r>
          </a:p>
          <a:p>
            <a:pPr marL="369888" indent="-285750" algn="just" eaLnBrk="0" hangingPunct="0">
              <a:spcBef>
                <a:spcPct val="50000"/>
              </a:spcBef>
              <a:buClr>
                <a:srgbClr val="000000"/>
              </a:buClr>
              <a:buSzPct val="80000"/>
              <a:buFont typeface="Wingdings" panose="05000000000000000000" pitchFamily="2" charset="2"/>
              <a:buChar char="q"/>
            </a:pPr>
            <a:r>
              <a:rPr lang="en-US" b="0" dirty="0"/>
              <a:t>Development of the mandates for State ICT Infrastructure </a:t>
            </a:r>
            <a:r>
              <a:rPr lang="en-US" b="0" dirty="0" smtClean="0"/>
              <a:t>Company</a:t>
            </a:r>
            <a:endParaRPr lang="en-US" b="0" dirty="0"/>
          </a:p>
          <a:p>
            <a:pPr marL="369888" indent="-285750" algn="just" eaLnBrk="0" hangingPunct="0">
              <a:spcBef>
                <a:spcPct val="50000"/>
              </a:spcBef>
              <a:buClr>
                <a:srgbClr val="000000"/>
              </a:buClr>
              <a:buSzPct val="80000"/>
              <a:buFont typeface="Wingdings" panose="05000000000000000000" pitchFamily="2" charset="2"/>
              <a:buChar char="q"/>
            </a:pPr>
            <a:r>
              <a:rPr lang="en-US" b="0" dirty="0"/>
              <a:t>Development of the mandates for State IT </a:t>
            </a:r>
            <a:r>
              <a:rPr lang="en-US" b="0" dirty="0" smtClean="0"/>
              <a:t>Company</a:t>
            </a:r>
          </a:p>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Explore Critical </a:t>
            </a:r>
            <a:r>
              <a:rPr lang="en-US" b="0" dirty="0"/>
              <a:t>levers </a:t>
            </a:r>
            <a:r>
              <a:rPr lang="en-US" b="0" dirty="0" smtClean="0"/>
              <a:t>like funding, legislative and regulatory affairs in detail</a:t>
            </a:r>
          </a:p>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Seek Cabinet approval on the principles that will guide the implementation of the ICT SOE Rationalization Project by the end of the third quarter</a:t>
            </a:r>
          </a:p>
          <a:p>
            <a:pPr marL="369888" indent="-285750" algn="just" eaLnBrk="0" hangingPunct="0">
              <a:spcBef>
                <a:spcPct val="50000"/>
              </a:spcBef>
              <a:buClr>
                <a:srgbClr val="000000"/>
              </a:buClr>
              <a:buSzPct val="80000"/>
              <a:buFont typeface="Wingdings" panose="05000000000000000000" pitchFamily="2" charset="2"/>
              <a:buChar char="q"/>
            </a:pPr>
            <a:r>
              <a:rPr lang="en-US" b="0" dirty="0" smtClean="0"/>
              <a:t>Detailed legislative development</a:t>
            </a: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19</a:t>
            </a:fld>
            <a:endParaRPr lang="en-US"/>
          </a:p>
        </p:txBody>
      </p:sp>
    </p:spTree>
    <p:extLst>
      <p:ext uri="{BB962C8B-B14F-4D97-AF65-F5344CB8AC3E}">
        <p14:creationId xmlns:p14="http://schemas.microsoft.com/office/powerpoint/2010/main" val="409309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4" name="Text Box 3"/>
          <p:cNvSpPr txBox="1">
            <a:spLocks noChangeArrowheads="1"/>
          </p:cNvSpPr>
          <p:nvPr/>
        </p:nvSpPr>
        <p:spPr bwMode="auto">
          <a:xfrm>
            <a:off x="164705" y="1628800"/>
            <a:ext cx="8610600" cy="3355407"/>
          </a:xfrm>
          <a:prstGeom prst="rect">
            <a:avLst/>
          </a:prstGeom>
          <a:noFill/>
          <a:ln w="9525">
            <a:noFill/>
            <a:miter lim="800000"/>
            <a:headEnd/>
            <a:tailEnd/>
          </a:ln>
        </p:spPr>
        <p:txBody>
          <a:bodyPr lIns="92075" tIns="46038" rIns="92075" bIns="46038">
            <a:spAutoFit/>
          </a:bodyPr>
          <a:lstStyle/>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Introduction</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Policy Imperatives</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Case for Broadband Rollout</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SOE Capability Assessments </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SOE Implementation Approach </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SOE Implementation Roadmap</a:t>
            </a:r>
          </a:p>
          <a:p>
            <a:pPr marL="361950" indent="-361950">
              <a:spcBef>
                <a:spcPct val="20000"/>
              </a:spcBef>
              <a:buFont typeface="Wingdings" panose="05000000000000000000" pitchFamily="2" charset="2"/>
              <a:buChar char="§"/>
              <a:tabLst>
                <a:tab pos="361950" algn="l"/>
              </a:tabLst>
            </a:pPr>
            <a:r>
              <a:rPr lang="en-US" sz="2000" b="0" dirty="0">
                <a:latin typeface="Arial" pitchFamily="34" charset="0"/>
                <a:cs typeface="Arial" pitchFamily="34" charset="0"/>
              </a:rPr>
              <a:t>Legislative and Regulatory Considerations</a:t>
            </a:r>
            <a:endParaRPr lang="en-US" sz="2000" b="0" dirty="0" smtClean="0">
              <a:latin typeface="Arial" pitchFamily="34" charset="0"/>
              <a:cs typeface="Arial" pitchFamily="34" charset="0"/>
            </a:endParaRP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SOE Rationalisation Implementation</a:t>
            </a:r>
          </a:p>
          <a:p>
            <a:pPr marL="361950" indent="-361950">
              <a:spcBef>
                <a:spcPct val="20000"/>
              </a:spcBef>
              <a:buFont typeface="Wingdings" panose="05000000000000000000" pitchFamily="2" charset="2"/>
              <a:buChar char="§"/>
              <a:tabLst>
                <a:tab pos="361950" algn="l"/>
              </a:tabLst>
            </a:pPr>
            <a:r>
              <a:rPr lang="en-US" sz="2000" b="0" dirty="0" smtClean="0">
                <a:latin typeface="Arial" pitchFamily="34" charset="0"/>
                <a:cs typeface="Arial" pitchFamily="34" charset="0"/>
              </a:rPr>
              <a:t>Conclusion </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Rectangle 1"/>
          <p:cNvSpPr/>
          <p:nvPr/>
        </p:nvSpPr>
        <p:spPr>
          <a:xfrm>
            <a:off x="3873453" y="480497"/>
            <a:ext cx="2159566" cy="523220"/>
          </a:xfrm>
          <a:prstGeom prst="rect">
            <a:avLst/>
          </a:prstGeom>
        </p:spPr>
        <p:txBody>
          <a:bodyPr wrap="none">
            <a:spAutoFit/>
          </a:bodyPr>
          <a:lstStyle/>
          <a:p>
            <a:pPr eaLnBrk="0" hangingPunct="0">
              <a:spcBef>
                <a:spcPct val="50000"/>
              </a:spcBef>
              <a:buClr>
                <a:schemeClr val="tx2"/>
              </a:buClr>
            </a:pPr>
            <a:r>
              <a:rPr lang="en-ZA" sz="2800" dirty="0">
                <a:solidFill>
                  <a:srgbClr val="EF4718"/>
                </a:solidFill>
                <a:latin typeface="Arial" pitchFamily="34" charset="0"/>
                <a:cs typeface="Arial" pitchFamily="34" charset="0"/>
              </a:rPr>
              <a:t>CONTENTS</a:t>
            </a:r>
            <a:endParaRPr lang="en-GB" sz="2800" dirty="0">
              <a:solidFill>
                <a:srgbClr val="EF4718"/>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FF7A930C-9F51-4BB6-8DBB-EDAB0DE2C28C}"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3491880" y="332656"/>
            <a:ext cx="3096344" cy="52386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800" dirty="0" smtClean="0">
                <a:solidFill>
                  <a:srgbClr val="EF4718"/>
                </a:solidFill>
                <a:latin typeface="Arial" pitchFamily="34" charset="0"/>
                <a:cs typeface="Arial" pitchFamily="34" charset="0"/>
              </a:rPr>
              <a:t>Conclusion</a:t>
            </a:r>
            <a:endParaRPr lang="en-GB" sz="3600" dirty="0">
              <a:solidFill>
                <a:srgbClr val="EF4718"/>
              </a:solidFill>
              <a:latin typeface="Arial" pitchFamily="34" charset="0"/>
              <a:cs typeface="Arial" pitchFamily="34" charset="0"/>
            </a:endParaRPr>
          </a:p>
        </p:txBody>
      </p:sp>
      <p:sp>
        <p:nvSpPr>
          <p:cNvPr id="16" name="Text Box 3"/>
          <p:cNvSpPr txBox="1">
            <a:spLocks noChangeArrowheads="1"/>
          </p:cNvSpPr>
          <p:nvPr/>
        </p:nvSpPr>
        <p:spPr bwMode="auto">
          <a:xfrm>
            <a:off x="266700" y="1412776"/>
            <a:ext cx="8610600" cy="2724465"/>
          </a:xfrm>
          <a:prstGeom prst="rect">
            <a:avLst/>
          </a:prstGeom>
          <a:noFill/>
          <a:ln w="9525">
            <a:noFill/>
            <a:miter lim="800000"/>
            <a:headEnd/>
            <a:tailEnd/>
          </a:ln>
        </p:spPr>
        <p:txBody>
          <a:bodyPr lIns="92075" tIns="46038" rIns="92075" bIns="46038">
            <a:spAutoFit/>
          </a:bodyPr>
          <a:lstStyle/>
          <a:p>
            <a:pPr marL="369888" indent="-285750" algn="just" eaLnBrk="0" hangingPunct="0">
              <a:spcBef>
                <a:spcPct val="50000"/>
              </a:spcBef>
              <a:buClr>
                <a:srgbClr val="000000"/>
              </a:buClr>
              <a:buSzPct val="80000"/>
              <a:buFont typeface="Wingdings" panose="05000000000000000000" pitchFamily="2" charset="2"/>
              <a:buChar char="q"/>
            </a:pPr>
            <a:r>
              <a:rPr lang="en-ZA" b="0" dirty="0" smtClean="0"/>
              <a:t>In </a:t>
            </a:r>
            <a:r>
              <a:rPr lang="en-ZA" b="0" dirty="0"/>
              <a:t>line with the PRC </a:t>
            </a:r>
            <a:r>
              <a:rPr lang="en-ZA" b="0" dirty="0" smtClean="0"/>
              <a:t>Report and </a:t>
            </a:r>
            <a:r>
              <a:rPr lang="en-ZA" b="0" dirty="0"/>
              <a:t>the NDP, the DTPS through the ICT SOE rationalisation project, seeks to achieve consolidation of ICT resources in order to capitalize on available technology capabilities and convergence of available resources to deliver robust digitized services across </a:t>
            </a:r>
            <a:r>
              <a:rPr lang="en-ZA" b="0" dirty="0" smtClean="0"/>
              <a:t>Government</a:t>
            </a:r>
            <a:r>
              <a:rPr lang="en-ZA" b="0" dirty="0"/>
              <a:t>. </a:t>
            </a:r>
            <a:endParaRPr lang="en-ZA" b="0" dirty="0" smtClean="0"/>
          </a:p>
          <a:p>
            <a:pPr marL="369888" indent="-285750" algn="just" eaLnBrk="0" hangingPunct="0">
              <a:spcBef>
                <a:spcPct val="50000"/>
              </a:spcBef>
              <a:buClr>
                <a:srgbClr val="000000"/>
              </a:buClr>
              <a:buSzPct val="80000"/>
              <a:buFont typeface="Wingdings" panose="05000000000000000000" pitchFamily="2" charset="2"/>
              <a:buChar char="q"/>
            </a:pPr>
            <a:r>
              <a:rPr lang="en-ZA" b="0" dirty="0" smtClean="0"/>
              <a:t>Having </a:t>
            </a:r>
            <a:r>
              <a:rPr lang="en-ZA" b="0" dirty="0"/>
              <a:t>considered the severity of the challenges raised </a:t>
            </a:r>
            <a:r>
              <a:rPr lang="en-ZA" b="0" dirty="0" smtClean="0"/>
              <a:t>(which include </a:t>
            </a:r>
            <a:r>
              <a:rPr lang="en-ZA" b="0" dirty="0"/>
              <a:t>amongst others, infrastructure duplication, wastage of scarce financial resources, etc.) the department is </a:t>
            </a:r>
            <a:r>
              <a:rPr lang="en-ZA" b="0" dirty="0" smtClean="0"/>
              <a:t>determined </a:t>
            </a:r>
            <a:r>
              <a:rPr lang="en-ZA" b="0" dirty="0"/>
              <a:t>to move from the current fragmented mode of service delivery to a more consolidated approach by creating an NBN Co and the State IT Company. </a:t>
            </a:r>
            <a:endParaRPr lang="en-ZA" b="0" dirty="0" smtClean="0"/>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20</a:t>
            </a:fld>
            <a:endParaRPr lang="en-US"/>
          </a:p>
        </p:txBody>
      </p:sp>
    </p:spTree>
    <p:extLst>
      <p:ext uri="{BB962C8B-B14F-4D97-AF65-F5344CB8AC3E}">
        <p14:creationId xmlns:p14="http://schemas.microsoft.com/office/powerpoint/2010/main" val="3898392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4" name="Text Box 2"/>
          <p:cNvSpPr txBox="1">
            <a:spLocks noChangeArrowheads="1"/>
          </p:cNvSpPr>
          <p:nvPr/>
        </p:nvSpPr>
        <p:spPr bwMode="auto">
          <a:xfrm>
            <a:off x="103661" y="2996952"/>
            <a:ext cx="8820472" cy="2001190"/>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endParaRPr lang="en-ZA" sz="2800" dirty="0" smtClean="0">
              <a:solidFill>
                <a:srgbClr val="EF4718"/>
              </a:solidFill>
              <a:latin typeface="Arial" pitchFamily="34" charset="0"/>
              <a:cs typeface="Arial" pitchFamily="34" charset="0"/>
            </a:endParaRPr>
          </a:p>
          <a:p>
            <a:pPr algn="ctr" eaLnBrk="0" hangingPunct="0">
              <a:spcBef>
                <a:spcPct val="50000"/>
              </a:spcBef>
              <a:buClr>
                <a:schemeClr val="tx2"/>
              </a:buClr>
            </a:pPr>
            <a:r>
              <a:rPr lang="en-ZA" sz="2800" dirty="0" smtClean="0">
                <a:solidFill>
                  <a:srgbClr val="EF4718"/>
                </a:solidFill>
                <a:latin typeface="Arial" pitchFamily="34" charset="0"/>
                <a:cs typeface="Arial" pitchFamily="34" charset="0"/>
              </a:rPr>
              <a:t>Thank You</a:t>
            </a:r>
          </a:p>
          <a:p>
            <a:pPr algn="ctr" eaLnBrk="0" hangingPunct="0">
              <a:spcBef>
                <a:spcPct val="50000"/>
              </a:spcBef>
              <a:buClr>
                <a:schemeClr val="tx2"/>
              </a:buClr>
            </a:pPr>
            <a:endParaRPr lang="en-GB" sz="3600" dirty="0">
              <a:solidFill>
                <a:srgbClr val="EF471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21</a:t>
            </a:fld>
            <a:endParaRPr lang="en-US"/>
          </a:p>
        </p:txBody>
      </p:sp>
    </p:spTree>
    <p:extLst>
      <p:ext uri="{BB962C8B-B14F-4D97-AF65-F5344CB8AC3E}">
        <p14:creationId xmlns:p14="http://schemas.microsoft.com/office/powerpoint/2010/main" val="4125116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3451225" y="462338"/>
            <a:ext cx="3713063" cy="523862"/>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US" sz="2800" dirty="0" smtClean="0">
                <a:solidFill>
                  <a:srgbClr val="EF4718"/>
                </a:solidFill>
                <a:latin typeface="Arial" pitchFamily="34" charset="0"/>
                <a:cs typeface="Arial" pitchFamily="34" charset="0"/>
              </a:rPr>
              <a:t>Introduction</a:t>
            </a:r>
            <a:endParaRPr lang="en-GB" sz="2800" dirty="0">
              <a:solidFill>
                <a:srgbClr val="EF4718"/>
              </a:solidFill>
              <a:latin typeface="Arial" pitchFamily="34" charset="0"/>
              <a:cs typeface="Arial" pitchFamily="34" charset="0"/>
            </a:endParaRPr>
          </a:p>
        </p:txBody>
      </p:sp>
      <p:sp>
        <p:nvSpPr>
          <p:cNvPr id="15364" name="Text Box 3"/>
          <p:cNvSpPr txBox="1">
            <a:spLocks noChangeArrowheads="1"/>
          </p:cNvSpPr>
          <p:nvPr/>
        </p:nvSpPr>
        <p:spPr bwMode="auto">
          <a:xfrm>
            <a:off x="0" y="1637920"/>
            <a:ext cx="9144000" cy="4663457"/>
          </a:xfrm>
          <a:prstGeom prst="rect">
            <a:avLst/>
          </a:prstGeom>
          <a:noFill/>
          <a:ln w="9525">
            <a:noFill/>
            <a:miter lim="800000"/>
            <a:headEnd/>
            <a:tailEnd/>
          </a:ln>
        </p:spPr>
        <p:txBody>
          <a:bodyPr wrap="square" lIns="92075" tIns="46038" rIns="92075" bIns="46038">
            <a:spAutoFit/>
          </a:bodyPr>
          <a:lstStyle/>
          <a:p>
            <a:pPr marL="342900" lvl="1" indent="-342900" algn="just">
              <a:lnSpc>
                <a:spcPct val="150000"/>
              </a:lnSpc>
              <a:buFont typeface="Wingdings" panose="05000000000000000000" pitchFamily="2" charset="2"/>
              <a:buChar char="q"/>
              <a:tabLst>
                <a:tab pos="361950" algn="l"/>
              </a:tabLst>
              <a:defRPr/>
            </a:pPr>
            <a:r>
              <a:rPr lang="en-US" b="0" dirty="0" smtClean="0"/>
              <a:t>The Rationalization of ICT SOEs is informed by government policy positions as pronounced in </a:t>
            </a:r>
            <a:r>
              <a:rPr lang="en-US" b="0" dirty="0"/>
              <a:t>various </a:t>
            </a:r>
            <a:r>
              <a:rPr lang="en-US" b="0" dirty="0" smtClean="0"/>
              <a:t>documents such;</a:t>
            </a:r>
          </a:p>
          <a:p>
            <a:pPr marL="800100" lvl="2" indent="-342900" algn="just">
              <a:lnSpc>
                <a:spcPct val="150000"/>
              </a:lnSpc>
              <a:buFont typeface="Wingdings" panose="05000000000000000000" pitchFamily="2" charset="2"/>
              <a:buChar char="q"/>
              <a:tabLst>
                <a:tab pos="361950" algn="l"/>
              </a:tabLst>
              <a:defRPr/>
            </a:pPr>
            <a:r>
              <a:rPr lang="en-US" b="0" dirty="0" smtClean="0"/>
              <a:t>the Presidential Review Committee Report on SOEs, </a:t>
            </a:r>
          </a:p>
          <a:p>
            <a:pPr marL="800100" lvl="2" indent="-342900" algn="just">
              <a:lnSpc>
                <a:spcPct val="150000"/>
              </a:lnSpc>
              <a:buFont typeface="Wingdings" panose="05000000000000000000" pitchFamily="2" charset="2"/>
              <a:buChar char="q"/>
              <a:tabLst>
                <a:tab pos="361950" algn="l"/>
              </a:tabLst>
              <a:defRPr/>
            </a:pPr>
            <a:r>
              <a:rPr lang="en-US" b="0" dirty="0" smtClean="0"/>
              <a:t>the National Development Plan, </a:t>
            </a:r>
          </a:p>
          <a:p>
            <a:pPr marL="800100" lvl="2" indent="-342900" algn="just">
              <a:lnSpc>
                <a:spcPct val="150000"/>
              </a:lnSpc>
              <a:buFont typeface="Wingdings" panose="05000000000000000000" pitchFamily="2" charset="2"/>
              <a:buChar char="q"/>
              <a:tabLst>
                <a:tab pos="361950" algn="l"/>
              </a:tabLst>
              <a:defRPr/>
            </a:pPr>
            <a:r>
              <a:rPr lang="en-US" b="0" dirty="0" smtClean="0"/>
              <a:t>SA Connect; and </a:t>
            </a:r>
          </a:p>
          <a:p>
            <a:pPr marL="800100" lvl="2" indent="-342900" algn="just">
              <a:lnSpc>
                <a:spcPct val="150000"/>
              </a:lnSpc>
              <a:buFont typeface="Wingdings" panose="05000000000000000000" pitchFamily="2" charset="2"/>
              <a:buChar char="q"/>
              <a:tabLst>
                <a:tab pos="361950" algn="l"/>
              </a:tabLst>
              <a:defRPr/>
            </a:pPr>
            <a:r>
              <a:rPr lang="en-US" b="0" dirty="0" smtClean="0"/>
              <a:t>the Integrated ICT Policy White Paper </a:t>
            </a:r>
          </a:p>
          <a:p>
            <a:pPr marL="342900" lvl="1" indent="-342900" algn="just">
              <a:lnSpc>
                <a:spcPct val="150000"/>
              </a:lnSpc>
              <a:buFont typeface="Wingdings" panose="05000000000000000000" pitchFamily="2" charset="2"/>
              <a:buChar char="q"/>
              <a:tabLst>
                <a:tab pos="361950" algn="l"/>
              </a:tabLst>
              <a:defRPr/>
            </a:pPr>
            <a:r>
              <a:rPr lang="en-US" b="0" dirty="0" smtClean="0"/>
              <a:t>All these documents indicate </a:t>
            </a:r>
            <a:r>
              <a:rPr lang="en-US" b="0" dirty="0"/>
              <a:t>the need for alignment of SOEs </a:t>
            </a:r>
            <a:r>
              <a:rPr lang="en-US" b="0" dirty="0" smtClean="0"/>
              <a:t>in </a:t>
            </a:r>
            <a:r>
              <a:rPr lang="en-US" b="0" dirty="0"/>
              <a:t>order to achieve the developmental objectives and aspirations of South Africa</a:t>
            </a:r>
          </a:p>
          <a:p>
            <a:pPr marL="342900" lvl="1" indent="-342900" algn="just">
              <a:lnSpc>
                <a:spcPct val="150000"/>
              </a:lnSpc>
              <a:buFont typeface="Wingdings" panose="05000000000000000000" pitchFamily="2" charset="2"/>
              <a:buChar char="q"/>
              <a:tabLst>
                <a:tab pos="361950" algn="l"/>
              </a:tabLst>
              <a:defRPr/>
            </a:pPr>
            <a:r>
              <a:rPr lang="en-US" b="0" dirty="0" smtClean="0"/>
              <a:t>Therefore our aim </a:t>
            </a:r>
            <a:r>
              <a:rPr lang="en-US" b="0" dirty="0"/>
              <a:t>of rationalization seeks to harmonize available </a:t>
            </a:r>
            <a:r>
              <a:rPr lang="en-US" b="0" dirty="0" smtClean="0"/>
              <a:t>enterprise capabilities </a:t>
            </a:r>
            <a:r>
              <a:rPr lang="en-US" b="0" dirty="0"/>
              <a:t>so that they can be streamlined for efficiency in the best interest of service delivery</a:t>
            </a:r>
            <a:endParaRPr lang="en-US" b="0" dirty="0">
              <a:solidFill>
                <a:srgbClr val="000000"/>
              </a:solidFill>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3</a:t>
            </a:fld>
            <a:endParaRPr lang="en-US"/>
          </a:p>
        </p:txBody>
      </p:sp>
    </p:spTree>
    <p:extLst>
      <p:ext uri="{BB962C8B-B14F-4D97-AF65-F5344CB8AC3E}">
        <p14:creationId xmlns:p14="http://schemas.microsoft.com/office/powerpoint/2010/main" val="3198177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827584" y="479231"/>
            <a:ext cx="9144000" cy="523862"/>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US" sz="2800" dirty="0" smtClean="0">
                <a:solidFill>
                  <a:srgbClr val="EF4718"/>
                </a:solidFill>
                <a:latin typeface="Arial" pitchFamily="34" charset="0"/>
                <a:cs typeface="Arial" pitchFamily="34" charset="0"/>
              </a:rPr>
              <a:t>Policy Imperatives</a:t>
            </a:r>
            <a:endParaRPr lang="en-GB" sz="2800" dirty="0">
              <a:solidFill>
                <a:srgbClr val="EF4718"/>
              </a:solidFill>
              <a:latin typeface="Arial" pitchFamily="34" charset="0"/>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pic>
        <p:nvPicPr>
          <p:cNvPr id="6" name="Picture 5"/>
          <p:cNvPicPr>
            <a:picLocks noChangeAspect="1"/>
          </p:cNvPicPr>
          <p:nvPr/>
        </p:nvPicPr>
        <p:blipFill>
          <a:blip r:embed="rId4"/>
          <a:stretch>
            <a:fillRect/>
          </a:stretch>
        </p:blipFill>
        <p:spPr>
          <a:xfrm>
            <a:off x="72008" y="1487915"/>
            <a:ext cx="9036496" cy="4821405"/>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4</a:t>
            </a:fld>
            <a:endParaRPr lang="en-US"/>
          </a:p>
        </p:txBody>
      </p:sp>
    </p:spTree>
    <p:extLst>
      <p:ext uri="{BB962C8B-B14F-4D97-AF65-F5344CB8AC3E}">
        <p14:creationId xmlns:p14="http://schemas.microsoft.com/office/powerpoint/2010/main" val="2374603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328366" y="600893"/>
            <a:ext cx="9144000" cy="523862"/>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buClr>
                <a:schemeClr val="tx2"/>
              </a:buClr>
            </a:pPr>
            <a:r>
              <a:rPr lang="en-ZA" sz="2800" dirty="0" smtClean="0">
                <a:solidFill>
                  <a:srgbClr val="EF4718"/>
                </a:solidFill>
                <a:latin typeface="Arial" pitchFamily="34" charset="0"/>
                <a:cs typeface="Arial" pitchFamily="34" charset="0"/>
              </a:rPr>
              <a:t>Case for Broadband </a:t>
            </a:r>
            <a:endParaRPr lang="en-GB" sz="2800" dirty="0">
              <a:solidFill>
                <a:srgbClr val="EF4718"/>
              </a:solidFill>
              <a:latin typeface="Arial" pitchFamily="34" charset="0"/>
              <a:cs typeface="Arial" pitchFamily="34" charset="0"/>
            </a:endParaRPr>
          </a:p>
        </p:txBody>
      </p:sp>
      <p:sp>
        <p:nvSpPr>
          <p:cNvPr id="15364" name="Text Box 3"/>
          <p:cNvSpPr txBox="1">
            <a:spLocks noChangeArrowheads="1"/>
          </p:cNvSpPr>
          <p:nvPr/>
        </p:nvSpPr>
        <p:spPr bwMode="auto">
          <a:xfrm>
            <a:off x="35496" y="1354636"/>
            <a:ext cx="9108504" cy="4555735"/>
          </a:xfrm>
          <a:prstGeom prst="rect">
            <a:avLst/>
          </a:prstGeom>
          <a:noFill/>
          <a:ln w="9525">
            <a:noFill/>
            <a:miter lim="800000"/>
            <a:headEnd/>
            <a:tailEnd/>
          </a:ln>
        </p:spPr>
        <p:txBody>
          <a:bodyPr wrap="square" lIns="92075" tIns="46038" rIns="92075" bIns="46038">
            <a:spAutoFit/>
          </a:bodyPr>
          <a:lstStyle/>
          <a:p>
            <a:pPr marL="342900" lvl="1" indent="-342900" algn="just">
              <a:lnSpc>
                <a:spcPct val="150000"/>
              </a:lnSpc>
              <a:buFont typeface="Wingdings" panose="05000000000000000000" pitchFamily="2" charset="2"/>
              <a:buChar char="q"/>
              <a:tabLst>
                <a:tab pos="361950" algn="l"/>
              </a:tabLst>
              <a:defRPr/>
            </a:pPr>
            <a:r>
              <a:rPr lang="en-US" b="0" dirty="0"/>
              <a:t>There is anecdotal narrations </a:t>
            </a:r>
            <a:r>
              <a:rPr lang="en-US" b="0" dirty="0" smtClean="0"/>
              <a:t>from </a:t>
            </a:r>
            <a:r>
              <a:rPr lang="en-US" b="0" dirty="0"/>
              <a:t>various </a:t>
            </a:r>
            <a:r>
              <a:rPr lang="en-US" b="0" dirty="0" smtClean="0"/>
              <a:t>reports (like the World </a:t>
            </a:r>
            <a:r>
              <a:rPr lang="en-US" b="0" dirty="0"/>
              <a:t>Bank, </a:t>
            </a:r>
            <a:r>
              <a:rPr lang="en-US" b="0" dirty="0" smtClean="0"/>
              <a:t>World Economic Forum </a:t>
            </a:r>
            <a:r>
              <a:rPr lang="en-US" b="0" dirty="0"/>
              <a:t>and IMF reports)  regarding the impact of broadband growth which indicates that each 10 percentage points of broadband penetration results </a:t>
            </a:r>
            <a:r>
              <a:rPr lang="en-US" b="0" dirty="0" smtClean="0"/>
              <a:t>in :</a:t>
            </a:r>
          </a:p>
          <a:p>
            <a:pPr marL="800100" lvl="2" indent="-342900" algn="just">
              <a:lnSpc>
                <a:spcPct val="150000"/>
              </a:lnSpc>
              <a:buFont typeface="Courier New" panose="02070309020205020404" pitchFamily="49" charset="0"/>
              <a:buChar char="o"/>
              <a:tabLst>
                <a:tab pos="361950" algn="l"/>
              </a:tabLst>
              <a:defRPr/>
            </a:pPr>
            <a:r>
              <a:rPr lang="en-US" b="0" dirty="0" smtClean="0"/>
              <a:t>1.21</a:t>
            </a:r>
            <a:r>
              <a:rPr lang="en-US" b="0" dirty="0"/>
              <a:t>% increase in per capita GDP growth in developed </a:t>
            </a:r>
            <a:r>
              <a:rPr lang="en-US" b="0" dirty="0" smtClean="0"/>
              <a:t>countries</a:t>
            </a:r>
          </a:p>
          <a:p>
            <a:pPr marL="800100" lvl="2" indent="-342900" algn="just">
              <a:lnSpc>
                <a:spcPct val="150000"/>
              </a:lnSpc>
              <a:buFont typeface="Courier New" panose="02070309020205020404" pitchFamily="49" charset="0"/>
              <a:buChar char="o"/>
              <a:tabLst>
                <a:tab pos="361950" algn="l"/>
              </a:tabLst>
              <a:defRPr/>
            </a:pPr>
            <a:r>
              <a:rPr lang="en-US" b="0" dirty="0" smtClean="0"/>
              <a:t>1.38</a:t>
            </a:r>
            <a:r>
              <a:rPr lang="en-US" b="0" dirty="0"/>
              <a:t>% increase in developing </a:t>
            </a:r>
            <a:r>
              <a:rPr lang="en-US" b="0" dirty="0" smtClean="0"/>
              <a:t>countries </a:t>
            </a:r>
          </a:p>
          <a:p>
            <a:pPr marL="342900" lvl="1" indent="-342900" algn="just">
              <a:lnSpc>
                <a:spcPct val="150000"/>
              </a:lnSpc>
              <a:buFont typeface="Wingdings" panose="05000000000000000000" pitchFamily="2" charset="2"/>
              <a:buChar char="q"/>
              <a:tabLst>
                <a:tab pos="361950" algn="l"/>
              </a:tabLst>
              <a:defRPr/>
            </a:pPr>
            <a:r>
              <a:rPr lang="en-US" b="0" dirty="0" smtClean="0"/>
              <a:t>Therefore, investment in broadband rollout will put the country on </a:t>
            </a:r>
            <a:r>
              <a:rPr lang="en-US" b="0" dirty="0"/>
              <a:t>its way to </a:t>
            </a:r>
            <a:r>
              <a:rPr lang="en-US" b="0" dirty="0" smtClean="0"/>
              <a:t>achieve:</a:t>
            </a:r>
          </a:p>
          <a:p>
            <a:pPr marL="800100" lvl="2" indent="-342900" algn="just">
              <a:lnSpc>
                <a:spcPct val="150000"/>
              </a:lnSpc>
              <a:buFont typeface="Courier New" panose="02070309020205020404" pitchFamily="49" charset="0"/>
              <a:buChar char="o"/>
              <a:tabLst>
                <a:tab pos="361950" algn="l"/>
              </a:tabLst>
              <a:defRPr/>
            </a:pPr>
            <a:r>
              <a:rPr lang="en-US" b="0" dirty="0" smtClean="0"/>
              <a:t>Increased </a:t>
            </a:r>
            <a:r>
              <a:rPr lang="en-US" b="0" dirty="0"/>
              <a:t>economic growth and </a:t>
            </a:r>
            <a:endParaRPr lang="en-US" b="0" dirty="0" smtClean="0"/>
          </a:p>
          <a:p>
            <a:pPr marL="800100" lvl="2" indent="-342900" algn="just">
              <a:lnSpc>
                <a:spcPct val="150000"/>
              </a:lnSpc>
              <a:buFont typeface="Courier New" panose="02070309020205020404" pitchFamily="49" charset="0"/>
              <a:buChar char="o"/>
              <a:tabLst>
                <a:tab pos="361950" algn="l"/>
              </a:tabLst>
              <a:defRPr/>
            </a:pPr>
            <a:r>
              <a:rPr lang="en-US" b="0" dirty="0" smtClean="0"/>
              <a:t>improved </a:t>
            </a:r>
            <a:r>
              <a:rPr lang="en-US" b="0" dirty="0"/>
              <a:t>service </a:t>
            </a:r>
            <a:r>
              <a:rPr lang="en-US" b="0" dirty="0" smtClean="0"/>
              <a:t>delivery</a:t>
            </a:r>
          </a:p>
          <a:p>
            <a:pPr marL="342900" lvl="1" indent="-342900" algn="just">
              <a:lnSpc>
                <a:spcPct val="150000"/>
              </a:lnSpc>
              <a:buFont typeface="Wingdings" panose="05000000000000000000" pitchFamily="2" charset="2"/>
              <a:buChar char="q"/>
              <a:tabLst>
                <a:tab pos="361950" algn="l"/>
              </a:tabLst>
              <a:defRPr/>
            </a:pPr>
            <a:r>
              <a:rPr lang="en-US" b="0" dirty="0" smtClean="0"/>
              <a:t>Thus, it is important that the ICT </a:t>
            </a:r>
            <a:r>
              <a:rPr lang="en-US" b="0" dirty="0"/>
              <a:t>sector </a:t>
            </a:r>
            <a:r>
              <a:rPr lang="en-US" b="0" dirty="0" smtClean="0"/>
              <a:t>plays its critical </a:t>
            </a:r>
            <a:r>
              <a:rPr lang="en-US" b="0" dirty="0"/>
              <a:t>role of ensuring that South Africa has </a:t>
            </a:r>
            <a:r>
              <a:rPr lang="en-US" b="0" dirty="0" smtClean="0"/>
              <a:t>improved </a:t>
            </a:r>
            <a:r>
              <a:rPr lang="en-US" b="0" dirty="0"/>
              <a:t>Infrastructure and innovative </a:t>
            </a:r>
            <a:r>
              <a:rPr lang="en-US" b="0" dirty="0" smtClean="0"/>
              <a:t>technologies.</a:t>
            </a:r>
          </a:p>
          <a:p>
            <a:pPr marL="0" lvl="1" algn="just">
              <a:tabLst>
                <a:tab pos="361950" algn="l"/>
              </a:tabLst>
              <a:defRPr/>
            </a:pPr>
            <a:endParaRPr lang="en-US" sz="2000" b="0" dirty="0">
              <a:solidFill>
                <a:srgbClr val="000000"/>
              </a:solidFill>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5</a:t>
            </a:fld>
            <a:endParaRPr lang="en-US"/>
          </a:p>
        </p:txBody>
      </p:sp>
    </p:spTree>
    <p:extLst>
      <p:ext uri="{BB962C8B-B14F-4D97-AF65-F5344CB8AC3E}">
        <p14:creationId xmlns:p14="http://schemas.microsoft.com/office/powerpoint/2010/main" val="299487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3451225" y="462338"/>
            <a:ext cx="3713063" cy="52386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GB" sz="2800" dirty="0" smtClean="0">
                <a:solidFill>
                  <a:srgbClr val="EF4718"/>
                </a:solidFill>
                <a:latin typeface="Arial" pitchFamily="34" charset="0"/>
                <a:cs typeface="Arial" pitchFamily="34" charset="0"/>
              </a:rPr>
              <a:t>Broadband….</a:t>
            </a:r>
          </a:p>
        </p:txBody>
      </p:sp>
      <p:sp>
        <p:nvSpPr>
          <p:cNvPr id="15364" name="Text Box 3"/>
          <p:cNvSpPr txBox="1">
            <a:spLocks noChangeArrowheads="1"/>
          </p:cNvSpPr>
          <p:nvPr/>
        </p:nvSpPr>
        <p:spPr bwMode="auto">
          <a:xfrm>
            <a:off x="0" y="1637920"/>
            <a:ext cx="9144000" cy="4247959"/>
          </a:xfrm>
          <a:prstGeom prst="rect">
            <a:avLst/>
          </a:prstGeom>
          <a:noFill/>
          <a:ln w="9525">
            <a:noFill/>
            <a:miter lim="800000"/>
            <a:headEnd/>
            <a:tailEnd/>
          </a:ln>
        </p:spPr>
        <p:txBody>
          <a:bodyPr wrap="square" lIns="92075" tIns="46038" rIns="92075" bIns="46038">
            <a:spAutoFit/>
          </a:bodyPr>
          <a:lstStyle/>
          <a:p>
            <a:pPr marL="342900" lvl="1" indent="-342900" algn="just">
              <a:lnSpc>
                <a:spcPct val="150000"/>
              </a:lnSpc>
              <a:buFont typeface="Wingdings" panose="05000000000000000000" pitchFamily="2" charset="2"/>
              <a:buChar char="q"/>
              <a:tabLst>
                <a:tab pos="361950" algn="l"/>
              </a:tabLst>
              <a:defRPr/>
            </a:pPr>
            <a:r>
              <a:rPr lang="en-ZA" b="0" dirty="0"/>
              <a:t>The NDP notes </a:t>
            </a:r>
            <a:r>
              <a:rPr lang="en-ZA" b="0" dirty="0" smtClean="0"/>
              <a:t>ICTs act as </a:t>
            </a:r>
            <a:r>
              <a:rPr lang="en-ZA" b="0" dirty="0"/>
              <a:t>a critical enabler of economic activities in an increasingly networked </a:t>
            </a:r>
            <a:r>
              <a:rPr lang="en-ZA" b="0" dirty="0" smtClean="0"/>
              <a:t>world</a:t>
            </a:r>
            <a:endParaRPr lang="en-ZA" b="0" dirty="0"/>
          </a:p>
          <a:p>
            <a:pPr marL="342900" lvl="1" indent="-342900" algn="just">
              <a:lnSpc>
                <a:spcPct val="150000"/>
              </a:lnSpc>
              <a:buFont typeface="Wingdings" panose="05000000000000000000" pitchFamily="2" charset="2"/>
              <a:buChar char="q"/>
              <a:tabLst>
                <a:tab pos="361950" algn="l"/>
              </a:tabLst>
              <a:defRPr/>
            </a:pPr>
            <a:r>
              <a:rPr lang="en-ZA" b="0" dirty="0" smtClean="0"/>
              <a:t>Not only do they provide </a:t>
            </a:r>
            <a:r>
              <a:rPr lang="en-ZA" b="0" dirty="0"/>
              <a:t>important direct opportunities for manufacturing, service provision and job creation, but </a:t>
            </a:r>
            <a:r>
              <a:rPr lang="en-ZA" b="0" dirty="0" smtClean="0"/>
              <a:t>also contribute </a:t>
            </a:r>
            <a:r>
              <a:rPr lang="en-ZA" b="0" dirty="0"/>
              <a:t>to economic development </a:t>
            </a:r>
            <a:r>
              <a:rPr lang="en-ZA" b="0" dirty="0" smtClean="0"/>
              <a:t>through enhanced </a:t>
            </a:r>
            <a:r>
              <a:rPr lang="en-ZA" b="0" dirty="0"/>
              <a:t>communication and information flow that </a:t>
            </a:r>
            <a:r>
              <a:rPr lang="en-ZA" b="0" dirty="0" smtClean="0"/>
              <a:t>improves </a:t>
            </a:r>
            <a:r>
              <a:rPr lang="en-ZA" b="0" dirty="0"/>
              <a:t>productivity and </a:t>
            </a:r>
            <a:r>
              <a:rPr lang="en-ZA" b="0" dirty="0" smtClean="0"/>
              <a:t>efficiency</a:t>
            </a:r>
            <a:endParaRPr lang="en-ZA" b="0" dirty="0"/>
          </a:p>
          <a:p>
            <a:pPr marL="342900" lvl="1" indent="-342900" algn="just">
              <a:lnSpc>
                <a:spcPct val="150000"/>
              </a:lnSpc>
              <a:buFont typeface="Wingdings" panose="05000000000000000000" pitchFamily="2" charset="2"/>
              <a:buChar char="q"/>
              <a:tabLst>
                <a:tab pos="361950" algn="l"/>
              </a:tabLst>
              <a:defRPr/>
            </a:pPr>
            <a:r>
              <a:rPr lang="en-ZA" b="0" dirty="0" smtClean="0"/>
              <a:t>Given </a:t>
            </a:r>
            <a:r>
              <a:rPr lang="en-ZA" b="0" dirty="0"/>
              <a:t>the immense potential benefits of broadband, it is fundamental that Governments, especially in a developmental </a:t>
            </a:r>
            <a:r>
              <a:rPr lang="en-ZA" b="0" dirty="0" smtClean="0"/>
              <a:t>states </a:t>
            </a:r>
            <a:r>
              <a:rPr lang="en-ZA" b="0" dirty="0"/>
              <a:t>such as South </a:t>
            </a:r>
            <a:r>
              <a:rPr lang="en-ZA" b="0" dirty="0" smtClean="0"/>
              <a:t>Africa, </a:t>
            </a:r>
            <a:r>
              <a:rPr lang="en-ZA" b="0" dirty="0"/>
              <a:t>play an active role in rolling-out of broadband infrastructure and services to the full benefit of all </a:t>
            </a:r>
            <a:r>
              <a:rPr lang="en-ZA" b="0" dirty="0" smtClean="0"/>
              <a:t>citizens</a:t>
            </a:r>
            <a:endParaRPr lang="en-ZA" b="0" dirty="0"/>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6</a:t>
            </a:fld>
            <a:endParaRPr lang="en-US"/>
          </a:p>
        </p:txBody>
      </p:sp>
    </p:spTree>
    <p:extLst>
      <p:ext uri="{BB962C8B-B14F-4D97-AF65-F5344CB8AC3E}">
        <p14:creationId xmlns:p14="http://schemas.microsoft.com/office/powerpoint/2010/main" val="179777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1" name="Text Placeholder 2"/>
          <p:cNvSpPr>
            <a:spLocks noGrp="1"/>
          </p:cNvSpPr>
          <p:nvPr>
            <p:ph type="body" sz="half" idx="1"/>
          </p:nvPr>
        </p:nvSpPr>
        <p:spPr>
          <a:xfrm>
            <a:off x="3726" y="1407565"/>
            <a:ext cx="8683074" cy="4973763"/>
          </a:xfrm>
        </p:spPr>
        <p:txBody>
          <a:bodyPr/>
          <a:lstStyle/>
          <a:p>
            <a:pPr marL="342900" lvl="1" indent="-342900" algn="just">
              <a:buFont typeface="Wingdings" panose="05000000000000000000" pitchFamily="2" charset="2"/>
              <a:buChar char="q"/>
              <a:tabLst>
                <a:tab pos="361950" algn="l"/>
              </a:tabLst>
              <a:defRPr/>
            </a:pPr>
            <a:r>
              <a:rPr lang="en-US" sz="1800" dirty="0" smtClean="0">
                <a:solidFill>
                  <a:schemeClr val="tx1"/>
                </a:solidFill>
                <a:latin typeface="Arial" panose="020B0604020202020204" pitchFamily="34" charset="0"/>
                <a:cs typeface="Arial" panose="020B0604020202020204" pitchFamily="34" charset="0"/>
              </a:rPr>
              <a:t>As part of the rationalisation process, assessments </a:t>
            </a:r>
            <a:r>
              <a:rPr lang="en-US" sz="1800" dirty="0">
                <a:solidFill>
                  <a:schemeClr val="tx1"/>
                </a:solidFill>
                <a:latin typeface="Arial" panose="020B0604020202020204" pitchFamily="34" charset="0"/>
                <a:cs typeface="Arial" panose="020B0604020202020204" pitchFamily="34" charset="0"/>
              </a:rPr>
              <a:t>of the SOE’s current capabilities </a:t>
            </a:r>
            <a:r>
              <a:rPr lang="en-US" sz="1800" dirty="0" smtClean="0">
                <a:solidFill>
                  <a:schemeClr val="tx1"/>
                </a:solidFill>
                <a:latin typeface="Arial" panose="020B0604020202020204" pitchFamily="34" charset="0"/>
                <a:cs typeface="Arial" panose="020B0604020202020204" pitchFamily="34" charset="0"/>
              </a:rPr>
              <a:t>were undertaken in 2016/17 to understand: </a:t>
            </a:r>
          </a:p>
          <a:p>
            <a:pPr marL="0" lvl="1" indent="0" algn="just">
              <a:buNone/>
              <a:tabLst>
                <a:tab pos="361950" algn="l"/>
              </a:tabLst>
              <a:defRPr/>
            </a:pPr>
            <a:endParaRPr lang="en-US" sz="1800" dirty="0" smtClean="0">
              <a:solidFill>
                <a:schemeClr val="tx1"/>
              </a:solidFill>
              <a:latin typeface="Arial" panose="020B0604020202020204" pitchFamily="34" charset="0"/>
              <a:cs typeface="Arial" panose="020B0604020202020204" pitchFamily="34" charset="0"/>
            </a:endParaRPr>
          </a:p>
          <a:p>
            <a:pPr marL="685800" lvl="2" algn="just">
              <a:buFont typeface="Courier New" panose="02070309020205020404" pitchFamily="49" charset="0"/>
              <a:buChar char="o"/>
              <a:tabLst>
                <a:tab pos="361950" algn="l"/>
              </a:tabLst>
              <a:defRPr/>
            </a:pPr>
            <a:r>
              <a:rPr lang="en-US" sz="1800" dirty="0" smtClean="0">
                <a:solidFill>
                  <a:schemeClr val="tx1"/>
                </a:solidFill>
                <a:latin typeface="Arial" panose="020B0604020202020204" pitchFamily="34" charset="0"/>
                <a:cs typeface="Arial" panose="020B0604020202020204" pitchFamily="34" charset="0"/>
              </a:rPr>
              <a:t>Available </a:t>
            </a:r>
            <a:r>
              <a:rPr lang="en-US" sz="1800" dirty="0">
                <a:solidFill>
                  <a:schemeClr val="tx1"/>
                </a:solidFill>
                <a:latin typeface="Arial" panose="020B0604020202020204" pitchFamily="34" charset="0"/>
                <a:cs typeface="Arial" panose="020B0604020202020204" pitchFamily="34" charset="0"/>
              </a:rPr>
              <a:t>duplicated </a:t>
            </a:r>
            <a:r>
              <a:rPr lang="en-US" sz="1800" dirty="0" smtClean="0">
                <a:solidFill>
                  <a:schemeClr val="tx1"/>
                </a:solidFill>
                <a:latin typeface="Arial" panose="020B0604020202020204" pitchFamily="34" charset="0"/>
                <a:cs typeface="Arial" panose="020B0604020202020204" pitchFamily="34" charset="0"/>
              </a:rPr>
              <a:t>resources and infrastructure</a:t>
            </a:r>
          </a:p>
          <a:p>
            <a:pPr marL="685800" lvl="2" algn="just">
              <a:buFont typeface="Courier New" panose="02070309020205020404" pitchFamily="49" charset="0"/>
              <a:buChar char="o"/>
              <a:tabLst>
                <a:tab pos="361950" algn="l"/>
              </a:tabLst>
              <a:defRPr/>
            </a:pPr>
            <a:r>
              <a:rPr lang="en-US" sz="1800" dirty="0" smtClean="0">
                <a:solidFill>
                  <a:schemeClr val="tx1"/>
                </a:solidFill>
                <a:latin typeface="Arial" panose="020B0604020202020204" pitchFamily="34" charset="0"/>
                <a:cs typeface="Arial" panose="020B0604020202020204" pitchFamily="34" charset="0"/>
              </a:rPr>
              <a:t>Mandates </a:t>
            </a:r>
            <a:r>
              <a:rPr lang="en-US" sz="1800" dirty="0">
                <a:solidFill>
                  <a:schemeClr val="tx1"/>
                </a:solidFill>
                <a:latin typeface="Arial" panose="020B0604020202020204" pitchFamily="34" charset="0"/>
                <a:cs typeface="Arial" panose="020B0604020202020204" pitchFamily="34" charset="0"/>
              </a:rPr>
              <a:t>implications and </a:t>
            </a:r>
            <a:endParaRPr lang="en-US" sz="1800" dirty="0" smtClean="0">
              <a:solidFill>
                <a:schemeClr val="tx1"/>
              </a:solidFill>
              <a:latin typeface="Arial" panose="020B0604020202020204" pitchFamily="34" charset="0"/>
              <a:cs typeface="Arial" panose="020B0604020202020204" pitchFamily="34" charset="0"/>
            </a:endParaRPr>
          </a:p>
          <a:p>
            <a:pPr marL="685800" lvl="2" algn="just">
              <a:buFont typeface="Courier New" panose="02070309020205020404" pitchFamily="49" charset="0"/>
              <a:buChar char="o"/>
              <a:tabLst>
                <a:tab pos="361950" algn="l"/>
              </a:tabLst>
              <a:defRPr/>
            </a:pPr>
            <a:r>
              <a:rPr lang="en-US" sz="1800" dirty="0" smtClean="0">
                <a:solidFill>
                  <a:schemeClr val="tx1"/>
                </a:solidFill>
                <a:latin typeface="Arial" panose="020B0604020202020204" pitchFamily="34" charset="0"/>
                <a:cs typeface="Arial" panose="020B0604020202020204" pitchFamily="34" charset="0"/>
              </a:rPr>
              <a:t>The base </a:t>
            </a:r>
            <a:r>
              <a:rPr lang="en-US" sz="1800" dirty="0">
                <a:solidFill>
                  <a:schemeClr val="tx1"/>
                </a:solidFill>
                <a:latin typeface="Arial" panose="020B0604020202020204" pitchFamily="34" charset="0"/>
                <a:cs typeface="Arial" panose="020B0604020202020204" pitchFamily="34" charset="0"/>
              </a:rPr>
              <a:t>to craft a new direction that leads to </a:t>
            </a:r>
            <a:r>
              <a:rPr lang="en-US" sz="1800" dirty="0" smtClean="0">
                <a:solidFill>
                  <a:schemeClr val="tx1"/>
                </a:solidFill>
                <a:latin typeface="Arial" panose="020B0604020202020204" pitchFamily="34" charset="0"/>
                <a:cs typeface="Arial" panose="020B0604020202020204" pitchFamily="34" charset="0"/>
              </a:rPr>
              <a:t>efficiency</a:t>
            </a:r>
          </a:p>
          <a:p>
            <a:pPr marL="0" lvl="1" indent="0" algn="just">
              <a:buNone/>
              <a:tabLst>
                <a:tab pos="361950" algn="l"/>
              </a:tabLst>
              <a:defRPr/>
            </a:pPr>
            <a:endParaRPr lang="en-US" sz="1800" dirty="0" smtClean="0">
              <a:solidFill>
                <a:schemeClr val="tx1"/>
              </a:solidFill>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q"/>
              <a:tabLst>
                <a:tab pos="361950" algn="l"/>
              </a:tabLst>
              <a:defRPr/>
            </a:pPr>
            <a:r>
              <a:rPr lang="en-ZA" sz="1800" dirty="0" smtClean="0">
                <a:solidFill>
                  <a:schemeClr val="tx1"/>
                </a:solidFill>
                <a:latin typeface="Arial" panose="020B0604020202020204" pitchFamily="34" charset="0"/>
                <a:cs typeface="Arial" panose="020B0604020202020204" pitchFamily="34" charset="0"/>
              </a:rPr>
              <a:t>The assessment outcome shows the current state of affairs:</a:t>
            </a:r>
          </a:p>
          <a:p>
            <a:pPr marL="0" lvl="1" indent="0" algn="just">
              <a:buNone/>
              <a:tabLst>
                <a:tab pos="361950" algn="l"/>
              </a:tabLst>
              <a:defRPr/>
            </a:pPr>
            <a:endParaRPr lang="en-ZA" sz="1800" dirty="0" smtClean="0">
              <a:solidFill>
                <a:schemeClr val="tx1"/>
              </a:solidFill>
              <a:latin typeface="Arial" panose="020B0604020202020204" pitchFamily="34" charset="0"/>
              <a:cs typeface="Arial" panose="020B0604020202020204" pitchFamily="34" charset="0"/>
            </a:endParaRPr>
          </a:p>
          <a:p>
            <a:pPr marL="685800" lvl="2" algn="just">
              <a:buFont typeface="Courier New" panose="02070309020205020404" pitchFamily="49" charset="0"/>
              <a:buChar char="o"/>
              <a:tabLst>
                <a:tab pos="361950" algn="l"/>
              </a:tabLst>
              <a:defRPr/>
            </a:pPr>
            <a:r>
              <a:rPr lang="en-ZA" sz="1800" dirty="0" smtClean="0">
                <a:solidFill>
                  <a:schemeClr val="tx1"/>
                </a:solidFill>
                <a:latin typeface="Arial" panose="020B0604020202020204" pitchFamily="34" charset="0"/>
                <a:cs typeface="Arial" panose="020B0604020202020204" pitchFamily="34" charset="0"/>
              </a:rPr>
              <a:t>Infrastructure duplications</a:t>
            </a:r>
          </a:p>
          <a:p>
            <a:pPr marL="685800" lvl="2" algn="just">
              <a:buFont typeface="Courier New" panose="02070309020205020404" pitchFamily="49" charset="0"/>
              <a:buChar char="o"/>
              <a:tabLst>
                <a:tab pos="361950" algn="l"/>
              </a:tabLst>
              <a:defRPr/>
            </a:pPr>
            <a:r>
              <a:rPr lang="en-ZA" sz="1800" dirty="0" smtClean="0">
                <a:solidFill>
                  <a:schemeClr val="tx1"/>
                </a:solidFill>
                <a:latin typeface="Arial" panose="020B0604020202020204" pitchFamily="34" charset="0"/>
                <a:cs typeface="Arial" panose="020B0604020202020204" pitchFamily="34" charset="0"/>
              </a:rPr>
              <a:t>Inefficiencies</a:t>
            </a:r>
          </a:p>
          <a:p>
            <a:pPr marL="685800" lvl="2" algn="just">
              <a:buFont typeface="Courier New" panose="02070309020205020404" pitchFamily="49" charset="0"/>
              <a:buChar char="o"/>
              <a:tabLst>
                <a:tab pos="361950" algn="l"/>
              </a:tabLst>
              <a:defRPr/>
            </a:pPr>
            <a:r>
              <a:rPr lang="en-ZA" sz="1800" dirty="0" smtClean="0">
                <a:solidFill>
                  <a:schemeClr val="tx1"/>
                </a:solidFill>
                <a:latin typeface="Arial" panose="020B0604020202020204" pitchFamily="34" charset="0"/>
                <a:cs typeface="Arial" panose="020B0604020202020204" pitchFamily="34" charset="0"/>
              </a:rPr>
              <a:t>Poor coordination </a:t>
            </a:r>
          </a:p>
          <a:p>
            <a:pPr marL="685800" lvl="2" algn="just">
              <a:buFont typeface="Courier New" panose="02070309020205020404" pitchFamily="49" charset="0"/>
              <a:buChar char="o"/>
              <a:tabLst>
                <a:tab pos="361950" algn="l"/>
              </a:tabLst>
              <a:defRPr/>
            </a:pPr>
            <a:r>
              <a:rPr lang="en-ZA" sz="1800" dirty="0" smtClean="0">
                <a:solidFill>
                  <a:schemeClr val="tx1"/>
                </a:solidFill>
                <a:latin typeface="Arial" panose="020B0604020202020204" pitchFamily="34" charset="0"/>
                <a:cs typeface="Arial" panose="020B0604020202020204" pitchFamily="34" charset="0"/>
              </a:rPr>
              <a:t>Wastage of scarce financial resources</a:t>
            </a:r>
            <a:endParaRPr lang="en-US" sz="1800" dirty="0" smtClean="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059832" y="510659"/>
            <a:ext cx="5416309" cy="523220"/>
          </a:xfrm>
          <a:prstGeom prst="rect">
            <a:avLst/>
          </a:prstGeom>
        </p:spPr>
        <p:txBody>
          <a:bodyPr wrap="square">
            <a:spAutoFit/>
          </a:bodyPr>
          <a:lstStyle/>
          <a:p>
            <a:pPr eaLnBrk="0" hangingPunct="0">
              <a:spcBef>
                <a:spcPct val="50000"/>
              </a:spcBef>
              <a:buClr>
                <a:schemeClr val="tx2"/>
              </a:buClr>
            </a:pPr>
            <a:r>
              <a:rPr lang="en-ZA" sz="2800" dirty="0">
                <a:solidFill>
                  <a:srgbClr val="EF4718"/>
                </a:solidFill>
                <a:latin typeface="Arial" pitchFamily="34" charset="0"/>
                <a:cs typeface="Arial" pitchFamily="34" charset="0"/>
              </a:rPr>
              <a:t>SOE Capability Assessment</a:t>
            </a:r>
            <a:endParaRPr lang="en-GB" sz="2800" dirty="0">
              <a:solidFill>
                <a:srgbClr val="EF471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7</a:t>
            </a:fld>
            <a:endParaRPr lang="en-US"/>
          </a:p>
        </p:txBody>
      </p:sp>
    </p:spTree>
    <p:extLst>
      <p:ext uri="{BB962C8B-B14F-4D97-AF65-F5344CB8AC3E}">
        <p14:creationId xmlns:p14="http://schemas.microsoft.com/office/powerpoint/2010/main" val="1450909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3" name="Text Box 2"/>
          <p:cNvSpPr txBox="1">
            <a:spLocks noChangeArrowheads="1"/>
          </p:cNvSpPr>
          <p:nvPr/>
        </p:nvSpPr>
        <p:spPr bwMode="auto">
          <a:xfrm>
            <a:off x="3203848" y="309724"/>
            <a:ext cx="5760640" cy="523862"/>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800" dirty="0" smtClean="0">
                <a:solidFill>
                  <a:srgbClr val="EF4718"/>
                </a:solidFill>
                <a:latin typeface="Arial" pitchFamily="34" charset="0"/>
                <a:cs typeface="Arial" pitchFamily="34" charset="0"/>
              </a:rPr>
              <a:t>Duplicated Services </a:t>
            </a:r>
            <a:endParaRPr lang="en-GB" sz="2800" dirty="0">
              <a:solidFill>
                <a:srgbClr val="EF4718"/>
              </a:solidFill>
              <a:latin typeface="Arial" pitchFamily="34" charset="0"/>
              <a:cs typeface="Arial" pitchFamily="34" charset="0"/>
            </a:endParaRPr>
          </a:p>
        </p:txBody>
      </p:sp>
      <p:sp>
        <p:nvSpPr>
          <p:cNvPr id="15364" name="Text Box 3"/>
          <p:cNvSpPr txBox="1">
            <a:spLocks noChangeArrowheads="1"/>
          </p:cNvSpPr>
          <p:nvPr/>
        </p:nvSpPr>
        <p:spPr bwMode="auto">
          <a:xfrm>
            <a:off x="266700" y="1628800"/>
            <a:ext cx="8610600" cy="4801957"/>
          </a:xfrm>
          <a:prstGeom prst="rect">
            <a:avLst/>
          </a:prstGeom>
          <a:noFill/>
          <a:ln w="9525">
            <a:noFill/>
            <a:miter lim="800000"/>
            <a:headEnd/>
            <a:tailEnd/>
          </a:ln>
        </p:spPr>
        <p:txBody>
          <a:bodyPr lIns="92075" tIns="46038" rIns="92075" bIns="46038">
            <a:spAutoFit/>
          </a:bodyPr>
          <a:lstStyle/>
          <a:p>
            <a:pPr marL="342900" lvl="1" indent="-342900" algn="just">
              <a:buFont typeface="Wingdings" panose="05000000000000000000" pitchFamily="2" charset="2"/>
              <a:buChar char="q"/>
              <a:tabLst>
                <a:tab pos="361950" algn="l"/>
              </a:tabLst>
              <a:defRPr/>
            </a:pPr>
            <a:r>
              <a:rPr lang="en-US" b="0" dirty="0" smtClean="0">
                <a:solidFill>
                  <a:srgbClr val="000000"/>
                </a:solidFill>
              </a:rPr>
              <a:t>Most </a:t>
            </a:r>
            <a:r>
              <a:rPr lang="en-US" b="0" dirty="0">
                <a:solidFill>
                  <a:srgbClr val="000000"/>
                </a:solidFill>
              </a:rPr>
              <a:t>SOEs are characterized by poor governance and a lack of clear understanding of their mandates in context of a developmental </a:t>
            </a:r>
            <a:r>
              <a:rPr lang="en-US" b="0" dirty="0" smtClean="0">
                <a:solidFill>
                  <a:srgbClr val="000000"/>
                </a:solidFill>
              </a:rPr>
              <a:t>state.</a:t>
            </a:r>
          </a:p>
          <a:p>
            <a:pPr marL="0" lvl="1" algn="just">
              <a:tabLst>
                <a:tab pos="361950" algn="l"/>
              </a:tabLst>
              <a:defRPr/>
            </a:pPr>
            <a:endParaRPr lang="en-US" b="0" dirty="0">
              <a:solidFill>
                <a:srgbClr val="000000"/>
              </a:solidFill>
            </a:endParaRPr>
          </a:p>
          <a:p>
            <a:pPr marL="342900" lvl="1" indent="-342900" algn="just">
              <a:buFont typeface="Wingdings" panose="05000000000000000000" pitchFamily="2" charset="2"/>
              <a:buChar char="q"/>
              <a:tabLst>
                <a:tab pos="361950" algn="l"/>
              </a:tabLst>
              <a:defRPr/>
            </a:pPr>
            <a:r>
              <a:rPr lang="en-US" b="0" dirty="0">
                <a:solidFill>
                  <a:srgbClr val="000000"/>
                </a:solidFill>
              </a:rPr>
              <a:t>The funding mechanisms of SOEs are very weak – leading to poor performance in the execution of their socio-economic </a:t>
            </a:r>
            <a:r>
              <a:rPr lang="en-US" b="0" dirty="0" smtClean="0">
                <a:solidFill>
                  <a:srgbClr val="000000"/>
                </a:solidFill>
              </a:rPr>
              <a:t>mandates.  </a:t>
            </a:r>
          </a:p>
          <a:p>
            <a:pPr marL="0" lvl="1" algn="just">
              <a:tabLst>
                <a:tab pos="361950" algn="l"/>
              </a:tabLst>
              <a:defRPr/>
            </a:pPr>
            <a:endParaRPr lang="en-US" b="0" dirty="0">
              <a:solidFill>
                <a:srgbClr val="000000"/>
              </a:solidFill>
            </a:endParaRPr>
          </a:p>
          <a:p>
            <a:pPr marL="342900" lvl="1" indent="-342900" algn="just">
              <a:buFont typeface="Wingdings" panose="05000000000000000000" pitchFamily="2" charset="2"/>
              <a:buChar char="q"/>
              <a:tabLst>
                <a:tab pos="361950" algn="l"/>
              </a:tabLst>
              <a:defRPr/>
            </a:pPr>
            <a:r>
              <a:rPr lang="en-US" b="0" dirty="0" smtClean="0">
                <a:solidFill>
                  <a:srgbClr val="000000"/>
                </a:solidFill>
              </a:rPr>
              <a:t>As </a:t>
            </a:r>
            <a:r>
              <a:rPr lang="en-US" b="0" dirty="0">
                <a:solidFill>
                  <a:srgbClr val="000000"/>
                </a:solidFill>
              </a:rPr>
              <a:t>a result of duplications, there are a lot of inefficiencies and lack of effectiveness and wastage of scarce financial </a:t>
            </a:r>
            <a:r>
              <a:rPr lang="en-US" b="0" dirty="0" smtClean="0">
                <a:solidFill>
                  <a:srgbClr val="000000"/>
                </a:solidFill>
              </a:rPr>
              <a:t>resources.</a:t>
            </a:r>
          </a:p>
          <a:p>
            <a:pPr marL="0" lvl="1" algn="just">
              <a:tabLst>
                <a:tab pos="361950" algn="l"/>
              </a:tabLst>
              <a:defRPr/>
            </a:pPr>
            <a:endParaRPr lang="en-US" b="0" dirty="0">
              <a:solidFill>
                <a:srgbClr val="000000"/>
              </a:solidFill>
            </a:endParaRPr>
          </a:p>
          <a:p>
            <a:pPr marL="342900" lvl="1" indent="-342900" algn="just">
              <a:buFont typeface="Wingdings" panose="05000000000000000000" pitchFamily="2" charset="2"/>
              <a:buChar char="q"/>
              <a:tabLst>
                <a:tab pos="361950" algn="l"/>
              </a:tabLst>
              <a:defRPr/>
            </a:pPr>
            <a:r>
              <a:rPr lang="en-US" b="0" dirty="0">
                <a:solidFill>
                  <a:srgbClr val="000000"/>
                </a:solidFill>
              </a:rPr>
              <a:t>There is serious lack of co-ordination among </a:t>
            </a:r>
            <a:r>
              <a:rPr lang="en-US" b="0" dirty="0" smtClean="0">
                <a:solidFill>
                  <a:srgbClr val="000000"/>
                </a:solidFill>
              </a:rPr>
              <a:t>SOEs </a:t>
            </a:r>
            <a:r>
              <a:rPr lang="en-US" b="0" dirty="0">
                <a:solidFill>
                  <a:srgbClr val="000000"/>
                </a:solidFill>
              </a:rPr>
              <a:t>that should </a:t>
            </a:r>
            <a:r>
              <a:rPr lang="en-US" b="0" dirty="0" smtClean="0">
                <a:solidFill>
                  <a:srgbClr val="000000"/>
                </a:solidFill>
              </a:rPr>
              <a:t>otherwise complement </a:t>
            </a:r>
            <a:r>
              <a:rPr lang="en-US" b="0" dirty="0">
                <a:solidFill>
                  <a:srgbClr val="000000"/>
                </a:solidFill>
              </a:rPr>
              <a:t>each </a:t>
            </a:r>
            <a:r>
              <a:rPr lang="en-US" b="0" dirty="0" smtClean="0">
                <a:solidFill>
                  <a:srgbClr val="000000"/>
                </a:solidFill>
              </a:rPr>
              <a:t>other.</a:t>
            </a:r>
          </a:p>
          <a:p>
            <a:pPr marL="342900" lvl="1" indent="-342900" algn="just">
              <a:buFont typeface="Wingdings" panose="05000000000000000000" pitchFamily="2" charset="2"/>
              <a:buChar char="q"/>
              <a:tabLst>
                <a:tab pos="361950" algn="l"/>
              </a:tabLst>
              <a:defRPr/>
            </a:pPr>
            <a:endParaRPr lang="en-US" b="0" dirty="0">
              <a:solidFill>
                <a:srgbClr val="000000"/>
              </a:solidFill>
            </a:endParaRPr>
          </a:p>
          <a:p>
            <a:pPr marL="342900" lvl="1" indent="-342900" algn="just">
              <a:buFont typeface="Wingdings" panose="05000000000000000000" pitchFamily="2" charset="2"/>
              <a:buChar char="q"/>
              <a:tabLst>
                <a:tab pos="361950" algn="l"/>
              </a:tabLst>
              <a:defRPr/>
            </a:pPr>
            <a:r>
              <a:rPr lang="en-ZA" b="0" dirty="0"/>
              <a:t>The </a:t>
            </a:r>
            <a:r>
              <a:rPr lang="en-ZA" b="0" dirty="0" smtClean="0"/>
              <a:t>DTPS portfolio of SOE’s constitutes </a:t>
            </a:r>
            <a:r>
              <a:rPr lang="en-ZA" b="0" dirty="0"/>
              <a:t>the </a:t>
            </a:r>
            <a:r>
              <a:rPr lang="en-ZA" b="0" dirty="0" smtClean="0"/>
              <a:t>immediate scope </a:t>
            </a:r>
            <a:r>
              <a:rPr lang="en-ZA" b="0" dirty="0"/>
              <a:t>in which the DTPS rationalisation project will be focusing on and </a:t>
            </a:r>
            <a:r>
              <a:rPr lang="en-ZA" b="0" dirty="0" smtClean="0"/>
              <a:t>yet is cognisant of </a:t>
            </a:r>
            <a:r>
              <a:rPr lang="en-ZA" b="0" dirty="0"/>
              <a:t>other ICT capabilities that reside outside the of DTPS such as Eskom, Transnet, SANRAL and PRASA which forms part of the broader government.</a:t>
            </a:r>
          </a:p>
          <a:p>
            <a:pPr marL="342900" lvl="1" indent="-342900" algn="just">
              <a:buFont typeface="Wingdings" panose="05000000000000000000" pitchFamily="2" charset="2"/>
              <a:buChar char="q"/>
              <a:tabLst>
                <a:tab pos="361950" algn="l"/>
              </a:tabLst>
              <a:defRPr/>
            </a:pPr>
            <a:endParaRPr lang="en-US" b="0" dirty="0">
              <a:solidFill>
                <a:srgbClr val="000000"/>
              </a:solidFill>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8</a:t>
            </a:fld>
            <a:endParaRPr lang="en-US"/>
          </a:p>
        </p:txBody>
      </p:sp>
    </p:spTree>
    <p:extLst>
      <p:ext uri="{BB962C8B-B14F-4D97-AF65-F5344CB8AC3E}">
        <p14:creationId xmlns:p14="http://schemas.microsoft.com/office/powerpoint/2010/main" val="336877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a:spcBef>
                <a:spcPts val="600"/>
              </a:spcBef>
              <a:defRPr/>
            </a:pPr>
            <a:r>
              <a:rPr lang="en-US" sz="1100"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p>
        </p:txBody>
      </p:sp>
      <p:sp>
        <p:nvSpPr>
          <p:cNvPr id="15364" name="Text Box 3"/>
          <p:cNvSpPr txBox="1">
            <a:spLocks noChangeArrowheads="1"/>
          </p:cNvSpPr>
          <p:nvPr/>
        </p:nvSpPr>
        <p:spPr bwMode="auto">
          <a:xfrm>
            <a:off x="280796" y="1484784"/>
            <a:ext cx="8610600" cy="4196663"/>
          </a:xfrm>
          <a:prstGeom prst="rect">
            <a:avLst/>
          </a:prstGeom>
          <a:noFill/>
          <a:ln w="9525">
            <a:noFill/>
            <a:miter lim="800000"/>
            <a:headEnd/>
            <a:tailEnd/>
          </a:ln>
        </p:spPr>
        <p:txBody>
          <a:bodyPr lIns="92075" tIns="46038" rIns="92075" bIns="46038">
            <a:spAutoFit/>
          </a:bodyPr>
          <a:lstStyle/>
          <a:p>
            <a:pPr marL="427038"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US" b="0" dirty="0"/>
              <a:t>The main objective of the SOE rationalization exercise is to move away from the current fragmented mode of service delivery to a more consolidated approach with the idea to classify the entities into two categories/structures:</a:t>
            </a:r>
          </a:p>
          <a:p>
            <a:pPr marL="884238" lvl="1" indent="-342900" algn="just" eaLnBrk="0" hangingPunct="0">
              <a:lnSpc>
                <a:spcPct val="150000"/>
              </a:lnSpc>
              <a:buClr>
                <a:srgbClr val="000000"/>
              </a:buClr>
              <a:buSzPct val="80000"/>
              <a:buFont typeface="Courier New" panose="02070309020205020404" pitchFamily="49" charset="0"/>
              <a:buChar char="o"/>
              <a:tabLst>
                <a:tab pos="361950" algn="l"/>
              </a:tabLst>
              <a:defRPr/>
            </a:pPr>
            <a:r>
              <a:rPr lang="en-US" b="0" dirty="0"/>
              <a:t>Consolidation of the broadband infrastructure entities to form the State ICT Infrastructure Company or National Broadband Network Company (NBN Co) and</a:t>
            </a:r>
          </a:p>
          <a:p>
            <a:pPr marL="884238" lvl="1" indent="-342900" algn="just" eaLnBrk="0" hangingPunct="0">
              <a:lnSpc>
                <a:spcPct val="150000"/>
              </a:lnSpc>
              <a:buClr>
                <a:srgbClr val="000000"/>
              </a:buClr>
              <a:buSzPct val="80000"/>
              <a:buFont typeface="Courier New" panose="02070309020205020404" pitchFamily="49" charset="0"/>
              <a:buChar char="o"/>
              <a:tabLst>
                <a:tab pos="361950" algn="l"/>
              </a:tabLst>
              <a:defRPr/>
            </a:pPr>
            <a:r>
              <a:rPr lang="en-US" b="0" dirty="0"/>
              <a:t>Formation of the ICT services related company (State IT Company).</a:t>
            </a:r>
          </a:p>
          <a:p>
            <a:pPr marL="541338" lvl="1" indent="-342900" algn="just" eaLnBrk="0" hangingPunct="0">
              <a:lnSpc>
                <a:spcPct val="150000"/>
              </a:lnSpc>
              <a:buClr>
                <a:srgbClr val="000000"/>
              </a:buClr>
              <a:buSzPct val="80000"/>
              <a:tabLst>
                <a:tab pos="361950" algn="l"/>
              </a:tabLst>
              <a:defRPr/>
            </a:pPr>
            <a:endParaRPr lang="en-US" b="0" dirty="0"/>
          </a:p>
          <a:p>
            <a:pPr marL="427038" indent="-342900" algn="just" eaLnBrk="0" hangingPunct="0">
              <a:lnSpc>
                <a:spcPct val="150000"/>
              </a:lnSpc>
              <a:buClr>
                <a:srgbClr val="000000"/>
              </a:buClr>
              <a:buSzPct val="80000"/>
              <a:buFont typeface="Wingdings" panose="05000000000000000000" pitchFamily="2" charset="2"/>
              <a:buChar char="q"/>
              <a:tabLst>
                <a:tab pos="361950" algn="l"/>
              </a:tabLst>
              <a:defRPr/>
            </a:pPr>
            <a:r>
              <a:rPr lang="en-US" b="0" dirty="0"/>
              <a:t>The implementation of this project would set a foundation for successful execution of digitized business processes and robust technology infrastructure</a:t>
            </a: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2"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225" y="146350"/>
            <a:ext cx="901700" cy="901700"/>
          </a:xfrm>
          <a:prstGeom prst="rect">
            <a:avLst/>
          </a:prstGeom>
        </p:spPr>
      </p:pic>
      <p:sp>
        <p:nvSpPr>
          <p:cNvPr id="10" name="Text Box 2"/>
          <p:cNvSpPr txBox="1">
            <a:spLocks noChangeArrowheads="1"/>
          </p:cNvSpPr>
          <p:nvPr/>
        </p:nvSpPr>
        <p:spPr bwMode="auto">
          <a:xfrm>
            <a:off x="3203848" y="116632"/>
            <a:ext cx="4819377" cy="462307"/>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chemeClr val="tx2"/>
              </a:buClr>
            </a:pPr>
            <a:r>
              <a:rPr lang="en-ZA" sz="2400" dirty="0">
                <a:solidFill>
                  <a:srgbClr val="EF4718"/>
                </a:solidFill>
                <a:latin typeface="Arial" pitchFamily="34" charset="0"/>
                <a:cs typeface="Arial" pitchFamily="34" charset="0"/>
              </a:rPr>
              <a:t>Approach to </a:t>
            </a:r>
            <a:r>
              <a:rPr lang="en-ZA" sz="2400" dirty="0" smtClean="0">
                <a:solidFill>
                  <a:srgbClr val="EF4718"/>
                </a:solidFill>
                <a:latin typeface="Arial" pitchFamily="34" charset="0"/>
                <a:cs typeface="Arial" pitchFamily="34" charset="0"/>
              </a:rPr>
              <a:t>Rationalization</a:t>
            </a:r>
            <a:endParaRPr lang="en-GB" sz="2400" dirty="0">
              <a:solidFill>
                <a:srgbClr val="EF471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FF7A930C-9F51-4BB6-8DBB-EDAB0DE2C28C}" type="slidenum">
              <a:rPr lang="en-US" smtClean="0"/>
              <a:pPr>
                <a:defRPr/>
              </a:pPr>
              <a:t>9</a:t>
            </a:fld>
            <a:endParaRPr lang="en-US"/>
          </a:p>
        </p:txBody>
      </p:sp>
    </p:spTree>
    <p:extLst>
      <p:ext uri="{BB962C8B-B14F-4D97-AF65-F5344CB8AC3E}">
        <p14:creationId xmlns:p14="http://schemas.microsoft.com/office/powerpoint/2010/main" val="274158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12904</TotalTime>
  <Words>1815</Words>
  <Application>Microsoft Office PowerPoint</Application>
  <PresentationFormat>On-screen Show (4:3)</PresentationFormat>
  <Paragraphs>211</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ＭＳ Ｐゴシック</vt:lpstr>
      <vt:lpstr>Arial</vt:lpstr>
      <vt:lpstr>Bookman Old Style</vt:lpstr>
      <vt:lpstr>Calibri</vt:lpstr>
      <vt:lpstr>Courier New</vt:lpstr>
      <vt:lpstr>Times New Roman</vt:lpstr>
      <vt:lpstr>Wingdings</vt:lpstr>
      <vt:lpstr>Default Design</vt:lpstr>
      <vt:lpstr>       RATIONALISATION OF ICT STATE OWNED ENTITIES AND ITS IMPACT ON BROADBAND ROLLOUT   Robert Nkuna: Director General  5 September 2017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Establishment of NBN Co – Phase 1 </vt:lpstr>
      <vt:lpstr> Phase 2: Access Agreements btw NBN Co and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Hajiera Salie</cp:lastModifiedBy>
  <cp:revision>283</cp:revision>
  <dcterms:created xsi:type="dcterms:W3CDTF">2006-03-29T18:40:00Z</dcterms:created>
  <dcterms:modified xsi:type="dcterms:W3CDTF">2017-09-05T04:35:01Z</dcterms:modified>
</cp:coreProperties>
</file>