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732" r:id="rId2"/>
    <p:sldId id="876" r:id="rId3"/>
    <p:sldId id="875" r:id="rId4"/>
    <p:sldId id="877" r:id="rId5"/>
    <p:sldId id="878" r:id="rId6"/>
    <p:sldId id="879" r:id="rId7"/>
    <p:sldId id="880" r:id="rId8"/>
    <p:sldId id="881" r:id="rId9"/>
    <p:sldId id="872" r:id="rId10"/>
  </p:sldIdLst>
  <p:sldSz cx="9144000" cy="6858000" type="screen4x3"/>
  <p:notesSz cx="9872663" cy="6797675"/>
  <p:defaultTextStyle>
    <a:defPPr>
      <a:defRPr lang="en-GB"/>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41" userDrawn="1">
          <p15:clr>
            <a:srgbClr val="A4A3A4"/>
          </p15:clr>
        </p15:guide>
        <p15:guide id="2" pos="311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12D50"/>
    <a:srgbClr val="E6E6E6"/>
    <a:srgbClr val="AFAFAF"/>
    <a:srgbClr val="7E9ED2"/>
    <a:srgbClr val="98C000"/>
    <a:srgbClr val="666699"/>
    <a:srgbClr val="99CCFF"/>
    <a:srgbClr val="F6B57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0" d="100"/>
          <a:sy n="110" d="100"/>
        </p:scale>
        <p:origin x="-164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107" d="100"/>
          <a:sy n="107" d="100"/>
        </p:scale>
        <p:origin x="-384" y="-90"/>
      </p:cViewPr>
      <p:guideLst>
        <p:guide orient="horz" pos="2141"/>
        <p:guide pos="311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78901" cy="339725"/>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GB"/>
          </a:p>
        </p:txBody>
      </p:sp>
      <p:sp>
        <p:nvSpPr>
          <p:cNvPr id="3" name="Date Placeholder 2"/>
          <p:cNvSpPr>
            <a:spLocks noGrp="1"/>
          </p:cNvSpPr>
          <p:nvPr>
            <p:ph type="dt" sz="quarter" idx="1"/>
          </p:nvPr>
        </p:nvSpPr>
        <p:spPr>
          <a:xfrm>
            <a:off x="5592163" y="1"/>
            <a:ext cx="4278901" cy="339725"/>
          </a:xfrm>
          <a:prstGeom prst="rect">
            <a:avLst/>
          </a:prstGeom>
        </p:spPr>
        <p:txBody>
          <a:bodyPr vert="horz" wrap="square" lIns="91440" tIns="45720" rIns="91440" bIns="45720" numCol="1" anchor="t" anchorCtr="0" compatLnSpc="1">
            <a:prstTxWarp prst="textNoShape">
              <a:avLst/>
            </a:prstTxWarp>
          </a:bodyPr>
          <a:lstStyle>
            <a:lvl1pPr algn="r">
              <a:defRPr sz="1200" smtClean="0">
                <a:cs typeface="Arial" charset="0"/>
              </a:defRPr>
            </a:lvl1pPr>
          </a:lstStyle>
          <a:p>
            <a:pPr>
              <a:defRPr/>
            </a:pPr>
            <a:fld id="{379E0450-D986-3A45-9929-D5D4DC4BBD62}" type="datetimeFigureOut">
              <a:rPr lang="en-GB"/>
              <a:pPr>
                <a:defRPr/>
              </a:pPr>
              <a:t>06/09/2017</a:t>
            </a:fld>
            <a:endParaRPr lang="en-GB"/>
          </a:p>
        </p:txBody>
      </p:sp>
      <p:sp>
        <p:nvSpPr>
          <p:cNvPr id="4" name="Footer Placeholder 3"/>
          <p:cNvSpPr>
            <a:spLocks noGrp="1"/>
          </p:cNvSpPr>
          <p:nvPr>
            <p:ph type="ftr" sz="quarter" idx="2"/>
          </p:nvPr>
        </p:nvSpPr>
        <p:spPr>
          <a:xfrm>
            <a:off x="0" y="6456364"/>
            <a:ext cx="4278901" cy="339725"/>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GB"/>
          </a:p>
        </p:txBody>
      </p:sp>
      <p:sp>
        <p:nvSpPr>
          <p:cNvPr id="5" name="Slide Number Placeholder 4"/>
          <p:cNvSpPr>
            <a:spLocks noGrp="1"/>
          </p:cNvSpPr>
          <p:nvPr>
            <p:ph type="sldNum" sz="quarter" idx="3"/>
          </p:nvPr>
        </p:nvSpPr>
        <p:spPr>
          <a:xfrm>
            <a:off x="5592163" y="6456364"/>
            <a:ext cx="4278901" cy="339725"/>
          </a:xfrm>
          <a:prstGeom prst="rect">
            <a:avLst/>
          </a:prstGeom>
        </p:spPr>
        <p:txBody>
          <a:bodyPr vert="horz" wrap="square" lIns="91440" tIns="45720" rIns="91440" bIns="45720" numCol="1" anchor="b" anchorCtr="0" compatLnSpc="1">
            <a:prstTxWarp prst="textNoShape">
              <a:avLst/>
            </a:prstTxWarp>
          </a:bodyPr>
          <a:lstStyle>
            <a:lvl1pPr algn="r">
              <a:defRPr sz="1200" smtClean="0">
                <a:cs typeface="Arial" charset="0"/>
              </a:defRPr>
            </a:lvl1pPr>
          </a:lstStyle>
          <a:p>
            <a:pPr>
              <a:defRPr/>
            </a:pPr>
            <a:fld id="{BD8B6294-BF95-614B-A323-B76710B2245E}" type="slidenum">
              <a:rPr lang="en-GB"/>
              <a:pPr>
                <a:defRPr/>
              </a:pPr>
              <a:t>‹#›</a:t>
            </a:fld>
            <a:endParaRPr lang="en-GB"/>
          </a:p>
        </p:txBody>
      </p:sp>
    </p:spTree>
    <p:extLst>
      <p:ext uri="{BB962C8B-B14F-4D97-AF65-F5344CB8AC3E}">
        <p14:creationId xmlns:p14="http://schemas.microsoft.com/office/powerpoint/2010/main" xmlns="" val="1276579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78901" cy="339725"/>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GB"/>
          </a:p>
        </p:txBody>
      </p:sp>
      <p:sp>
        <p:nvSpPr>
          <p:cNvPr id="3" name="Date Placeholder 2"/>
          <p:cNvSpPr>
            <a:spLocks noGrp="1"/>
          </p:cNvSpPr>
          <p:nvPr>
            <p:ph type="dt" idx="1"/>
          </p:nvPr>
        </p:nvSpPr>
        <p:spPr>
          <a:xfrm>
            <a:off x="5592163" y="1"/>
            <a:ext cx="4278901" cy="339725"/>
          </a:xfrm>
          <a:prstGeom prst="rect">
            <a:avLst/>
          </a:prstGeom>
        </p:spPr>
        <p:txBody>
          <a:bodyPr vert="horz" wrap="square" lIns="91440" tIns="45720" rIns="91440" bIns="45720" numCol="1" anchor="t" anchorCtr="0" compatLnSpc="1">
            <a:prstTxWarp prst="textNoShape">
              <a:avLst/>
            </a:prstTxWarp>
          </a:bodyPr>
          <a:lstStyle>
            <a:lvl1pPr algn="r">
              <a:defRPr sz="1200" smtClean="0">
                <a:cs typeface="Arial" charset="0"/>
              </a:defRPr>
            </a:lvl1pPr>
          </a:lstStyle>
          <a:p>
            <a:pPr>
              <a:defRPr/>
            </a:pPr>
            <a:fld id="{B9DA5A05-AD58-C94D-8B0B-E2AA200F9299}" type="datetimeFigureOut">
              <a:rPr lang="en-GB"/>
              <a:pPr>
                <a:defRPr/>
              </a:pPr>
              <a:t>06/09/2017</a:t>
            </a:fld>
            <a:endParaRPr lang="en-GB"/>
          </a:p>
        </p:txBody>
      </p:sp>
      <p:sp>
        <p:nvSpPr>
          <p:cNvPr id="4" name="Slide Image Placeholder 3"/>
          <p:cNvSpPr>
            <a:spLocks noGrp="1" noRot="1" noChangeAspect="1"/>
          </p:cNvSpPr>
          <p:nvPr>
            <p:ph type="sldImg" idx="2"/>
          </p:nvPr>
        </p:nvSpPr>
        <p:spPr>
          <a:xfrm>
            <a:off x="3236913" y="509588"/>
            <a:ext cx="3398837" cy="25495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986948" y="3228976"/>
            <a:ext cx="7898770" cy="3059113"/>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 name="Footer Placeholder 5"/>
          <p:cNvSpPr>
            <a:spLocks noGrp="1"/>
          </p:cNvSpPr>
          <p:nvPr>
            <p:ph type="ftr" sz="quarter" idx="4"/>
          </p:nvPr>
        </p:nvSpPr>
        <p:spPr>
          <a:xfrm>
            <a:off x="0" y="6456364"/>
            <a:ext cx="4278901" cy="339725"/>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GB"/>
          </a:p>
        </p:txBody>
      </p:sp>
      <p:sp>
        <p:nvSpPr>
          <p:cNvPr id="7" name="Slide Number Placeholder 6"/>
          <p:cNvSpPr>
            <a:spLocks noGrp="1"/>
          </p:cNvSpPr>
          <p:nvPr>
            <p:ph type="sldNum" sz="quarter" idx="5"/>
          </p:nvPr>
        </p:nvSpPr>
        <p:spPr>
          <a:xfrm>
            <a:off x="5592163" y="6456364"/>
            <a:ext cx="4278901" cy="339725"/>
          </a:xfrm>
          <a:prstGeom prst="rect">
            <a:avLst/>
          </a:prstGeom>
        </p:spPr>
        <p:txBody>
          <a:bodyPr vert="horz" wrap="square" lIns="91440" tIns="45720" rIns="91440" bIns="45720" numCol="1" anchor="b" anchorCtr="0" compatLnSpc="1">
            <a:prstTxWarp prst="textNoShape">
              <a:avLst/>
            </a:prstTxWarp>
          </a:bodyPr>
          <a:lstStyle>
            <a:lvl1pPr algn="r">
              <a:defRPr sz="1200" smtClean="0">
                <a:cs typeface="Arial" charset="0"/>
              </a:defRPr>
            </a:lvl1pPr>
          </a:lstStyle>
          <a:p>
            <a:pPr>
              <a:defRPr/>
            </a:pPr>
            <a:fld id="{845A6D9E-9813-7440-A7BB-551281810782}" type="slidenum">
              <a:rPr lang="en-GB"/>
              <a:pPr>
                <a:defRPr/>
              </a:pPr>
              <a:t>‹#›</a:t>
            </a:fld>
            <a:endParaRPr lang="en-GB"/>
          </a:p>
        </p:txBody>
      </p:sp>
    </p:spTree>
    <p:extLst>
      <p:ext uri="{BB962C8B-B14F-4D97-AF65-F5344CB8AC3E}">
        <p14:creationId xmlns:p14="http://schemas.microsoft.com/office/powerpoint/2010/main" xmlns="" val="27821266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4338"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endParaRPr lang="en-US">
              <a:latin typeface="Calibri" charset="0"/>
            </a:endParaRPr>
          </a:p>
        </p:txBody>
      </p:sp>
      <p:sp>
        <p:nvSpPr>
          <p:cNvPr id="14339"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B0188E0F-6773-4A4F-A067-081C4F3ABD1E}" type="slidenum">
              <a:rPr lang="en-GB" sz="1200">
                <a:solidFill>
                  <a:srgbClr val="000000"/>
                </a:solidFill>
              </a:rPr>
              <a:pPr eaLnBrk="1" hangingPunct="1"/>
              <a:t>9</a:t>
            </a:fld>
            <a:endParaRPr lang="en-GB" sz="1200">
              <a:solidFill>
                <a:srgbClr val="000000"/>
              </a:solidFill>
            </a:endParaRPr>
          </a:p>
        </p:txBody>
      </p:sp>
      <p:sp>
        <p:nvSpPr>
          <p:cNvPr id="5" name="Footer Placeholder 4"/>
          <p:cNvSpPr>
            <a:spLocks noGrp="1"/>
          </p:cNvSpPr>
          <p:nvPr>
            <p:ph type="ftr" sz="quarter" idx="4"/>
          </p:nvPr>
        </p:nvSpPr>
        <p:spPr/>
        <p:txBody>
          <a:bodyPr/>
          <a:lstStyle/>
          <a:p>
            <a:pPr>
              <a:defRPr/>
            </a:pPr>
            <a:endParaRPr lang="en-GB">
              <a:solidFill>
                <a:prstClr val="black"/>
              </a:solidFill>
            </a:endParaRPr>
          </a:p>
        </p:txBody>
      </p:sp>
    </p:spTree>
    <p:extLst>
      <p:ext uri="{BB962C8B-B14F-4D97-AF65-F5344CB8AC3E}">
        <p14:creationId xmlns:p14="http://schemas.microsoft.com/office/powerpoint/2010/main" xmlns="" val="27624607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email">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685800" y="280665"/>
            <a:ext cx="7772400" cy="1470025"/>
          </a:xfrm>
          <a:prstGeom prst="rect">
            <a:avLst/>
          </a:prstGeom>
        </p:spPr>
        <p:txBody>
          <a:bodyPr anchor="ctr"/>
          <a:lstStyle>
            <a:lvl1pPr algn="ctr">
              <a:defRPr sz="3600" b="1">
                <a:solidFill>
                  <a:srgbClr val="012D50"/>
                </a:solidFill>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6" name="Subtitle 2"/>
          <p:cNvSpPr>
            <a:spLocks noGrp="1"/>
          </p:cNvSpPr>
          <p:nvPr>
            <p:ph type="subTitle" idx="1"/>
          </p:nvPr>
        </p:nvSpPr>
        <p:spPr>
          <a:xfrm>
            <a:off x="1371600" y="1988840"/>
            <a:ext cx="6400800" cy="1104528"/>
          </a:xfrm>
          <a:prstGeom prst="rect">
            <a:avLst/>
          </a:prstGeom>
        </p:spPr>
        <p:txBody>
          <a:bodyPr anchor="ctr"/>
          <a:lstStyle>
            <a:lvl1pPr marL="0" indent="0" algn="ctr">
              <a:buNone/>
              <a:defRPr sz="2800">
                <a:solidFill>
                  <a:schemeClr val="tx2">
                    <a:lumMod val="50000"/>
                  </a:schemeClr>
                </a:solidFill>
                <a:latin typeface="Arial" panose="020B0604020202020204" pitchFamily="34" charset="0"/>
                <a:cs typeface="Arial" panose="020B0604020202020204" pitchFamily="34" charset="0"/>
              </a:defRPr>
            </a:lvl1pPr>
          </a:lstStyle>
          <a:p>
            <a:endParaRPr lang="en-GB" dirty="0"/>
          </a:p>
        </p:txBody>
      </p:sp>
    </p:spTree>
    <p:extLst>
      <p:ext uri="{BB962C8B-B14F-4D97-AF65-F5344CB8AC3E}">
        <p14:creationId xmlns:p14="http://schemas.microsoft.com/office/powerpoint/2010/main" xmlns="" val="788281729"/>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ounded Rectangle 3"/>
          <p:cNvSpPr>
            <a:spLocks noChangeArrowheads="1"/>
          </p:cNvSpPr>
          <p:nvPr userDrawn="1"/>
        </p:nvSpPr>
        <p:spPr bwMode="auto">
          <a:xfrm>
            <a:off x="98425" y="6489700"/>
            <a:ext cx="720725" cy="288925"/>
          </a:xfrm>
          <a:prstGeom prst="roundRect">
            <a:avLst>
              <a:gd name="adj" fmla="val 16667"/>
            </a:avLst>
          </a:prstGeom>
          <a:solidFill>
            <a:srgbClr val="012D50"/>
          </a:solidFill>
          <a:ln w="38100">
            <a:solidFill>
              <a:schemeClr val="bg1"/>
            </a:solidFill>
            <a:round/>
            <a:headEnd/>
            <a:tailEnd/>
          </a:ln>
          <a:effectLst>
            <a:outerShdw blurRad="40000" dist="20000" dir="5400000" rotWithShape="0">
              <a:srgbClr val="000000">
                <a:alpha val="37999"/>
              </a:srgbClr>
            </a:outerShdw>
          </a:effectLst>
        </p:spPr>
        <p:txBody>
          <a:bodyPr anchor="ctr"/>
          <a:lstStyle/>
          <a:p>
            <a:pPr algn="r">
              <a:defRPr/>
            </a:pPr>
            <a:fld id="{5CBCE4D9-CA9A-C84A-984E-E2EC3BE69FFA}" type="slidenum">
              <a:rPr lang="en-GB">
                <a:solidFill>
                  <a:srgbClr val="FFFFFF"/>
                </a:solidFill>
                <a:cs typeface="Arial" charset="0"/>
              </a:rPr>
              <a:pPr algn="r">
                <a:defRPr/>
              </a:pPr>
              <a:t>‹#›</a:t>
            </a:fld>
            <a:endParaRPr lang="en-GB">
              <a:solidFill>
                <a:srgbClr val="FFFFFF"/>
              </a:solidFill>
              <a:cs typeface="Arial" charset="0"/>
            </a:endParaRPr>
          </a:p>
        </p:txBody>
      </p:sp>
      <p:sp>
        <p:nvSpPr>
          <p:cNvPr id="2" name="Title 1"/>
          <p:cNvSpPr>
            <a:spLocks noGrp="1"/>
          </p:cNvSpPr>
          <p:nvPr>
            <p:ph type="title"/>
          </p:nvPr>
        </p:nvSpPr>
        <p:spPr>
          <a:xfrm>
            <a:off x="457200" y="130622"/>
            <a:ext cx="8229600" cy="850106"/>
          </a:xfrm>
          <a:prstGeom prst="rect">
            <a:avLst/>
          </a:prstGeom>
        </p:spPr>
        <p:txBody>
          <a:bodyPr anchor="ctr"/>
          <a:lstStyle>
            <a:lvl1pPr algn="l">
              <a:defRPr sz="3200" b="1">
                <a:solidFill>
                  <a:schemeClr val="bg1"/>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10" name="Content Placeholder 2"/>
          <p:cNvSpPr>
            <a:spLocks noGrp="1"/>
          </p:cNvSpPr>
          <p:nvPr>
            <p:ph idx="1"/>
          </p:nvPr>
        </p:nvSpPr>
        <p:spPr>
          <a:xfrm>
            <a:off x="457200" y="1484784"/>
            <a:ext cx="8229600" cy="4032449"/>
          </a:xfrm>
          <a:prstGeom prst="rect">
            <a:avLst/>
          </a:prstGeom>
        </p:spPr>
        <p:txBody>
          <a:bodyPr/>
          <a:lstStyle>
            <a:lvl1pPr>
              <a:defRPr sz="2400">
                <a:solidFill>
                  <a:srgbClr val="012D50"/>
                </a:solidFill>
                <a:latin typeface="Arial" panose="020B0604020202020204" pitchFamily="34" charset="0"/>
                <a:cs typeface="Arial" panose="020B0604020202020204" pitchFamily="34" charset="0"/>
              </a:defRPr>
            </a:lvl1pPr>
          </a:lstStyle>
          <a:p>
            <a:endParaRPr lang="en-GB" dirty="0"/>
          </a:p>
        </p:txBody>
      </p:sp>
    </p:spTree>
    <p:extLst>
      <p:ext uri="{BB962C8B-B14F-4D97-AF65-F5344CB8AC3E}">
        <p14:creationId xmlns:p14="http://schemas.microsoft.com/office/powerpoint/2010/main" xmlns="" val="2584204299"/>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ounded Rectangle 6"/>
          <p:cNvSpPr>
            <a:spLocks noChangeArrowheads="1"/>
          </p:cNvSpPr>
          <p:nvPr userDrawn="1"/>
        </p:nvSpPr>
        <p:spPr bwMode="auto">
          <a:xfrm>
            <a:off x="98425" y="6489700"/>
            <a:ext cx="720725" cy="288925"/>
          </a:xfrm>
          <a:prstGeom prst="roundRect">
            <a:avLst>
              <a:gd name="adj" fmla="val 16667"/>
            </a:avLst>
          </a:prstGeom>
          <a:solidFill>
            <a:srgbClr val="012D50"/>
          </a:solidFill>
          <a:ln w="38100">
            <a:solidFill>
              <a:schemeClr val="bg1"/>
            </a:solidFill>
            <a:round/>
            <a:headEnd/>
            <a:tailEnd/>
          </a:ln>
          <a:effectLst>
            <a:outerShdw blurRad="40000" dist="20000" dir="5400000" rotWithShape="0">
              <a:srgbClr val="000000">
                <a:alpha val="37999"/>
              </a:srgbClr>
            </a:outerShdw>
          </a:effectLst>
        </p:spPr>
        <p:txBody>
          <a:bodyPr anchor="ctr"/>
          <a:lstStyle/>
          <a:p>
            <a:pPr algn="r">
              <a:defRPr/>
            </a:pPr>
            <a:fld id="{B6418279-7941-D84A-A899-AA3D12B09484}" type="slidenum">
              <a:rPr lang="en-GB">
                <a:solidFill>
                  <a:srgbClr val="FFFFFF"/>
                </a:solidFill>
                <a:cs typeface="Arial" charset="0"/>
              </a:rPr>
              <a:pPr algn="r">
                <a:defRPr/>
              </a:pPr>
              <a:t>‹#›</a:t>
            </a:fld>
            <a:endParaRPr lang="en-GB">
              <a:solidFill>
                <a:srgbClr val="FFFFFF"/>
              </a:solidFill>
              <a:cs typeface="Arial" charset="0"/>
            </a:endParaRPr>
          </a:p>
        </p:txBody>
      </p:sp>
      <p:sp>
        <p:nvSpPr>
          <p:cNvPr id="3" name="Text Placeholder 2"/>
          <p:cNvSpPr>
            <a:spLocks noGrp="1"/>
          </p:cNvSpPr>
          <p:nvPr>
            <p:ph type="body" idx="1"/>
          </p:nvPr>
        </p:nvSpPr>
        <p:spPr>
          <a:xfrm>
            <a:off x="457200" y="1484784"/>
            <a:ext cx="4040188" cy="690091"/>
          </a:xfrm>
          <a:prstGeom prst="rect">
            <a:avLst/>
          </a:prstGeom>
        </p:spPr>
        <p:txBody>
          <a:bodyPr anchor="b"/>
          <a:lstStyle>
            <a:lvl1pPr marL="0" indent="0">
              <a:buNone/>
              <a:defRPr sz="2200" b="1">
                <a:solidFill>
                  <a:srgbClr val="012D50"/>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solidFill>
                  <a:srgbClr val="012D50"/>
                </a:solidFill>
                <a:latin typeface="Arial" panose="020B0604020202020204" pitchFamily="34" charset="0"/>
                <a:cs typeface="Arial" panose="020B0604020202020204" pitchFamily="34" charset="0"/>
              </a:defRPr>
            </a:lvl1pPr>
            <a:lvl2pPr>
              <a:defRPr sz="2000">
                <a:solidFill>
                  <a:srgbClr val="012D50"/>
                </a:solidFill>
                <a:latin typeface="Arial" panose="020B0604020202020204" pitchFamily="34" charset="0"/>
                <a:cs typeface="Arial" panose="020B0604020202020204" pitchFamily="34" charset="0"/>
              </a:defRPr>
            </a:lvl2pPr>
            <a:lvl3pPr>
              <a:defRPr sz="1800">
                <a:solidFill>
                  <a:srgbClr val="012D50"/>
                </a:solidFill>
                <a:latin typeface="Arial" panose="020B0604020202020204" pitchFamily="34" charset="0"/>
                <a:cs typeface="Arial" panose="020B0604020202020204" pitchFamily="34" charset="0"/>
              </a:defRPr>
            </a:lvl3pPr>
            <a:lvl4pPr>
              <a:defRPr sz="1600">
                <a:solidFill>
                  <a:srgbClr val="012D50"/>
                </a:solidFill>
                <a:latin typeface="Arial" panose="020B0604020202020204" pitchFamily="34" charset="0"/>
                <a:cs typeface="Arial" panose="020B0604020202020204" pitchFamily="34" charset="0"/>
              </a:defRPr>
            </a:lvl4pPr>
            <a:lvl5pPr>
              <a:defRPr sz="1600">
                <a:solidFill>
                  <a:srgbClr val="012D50"/>
                </a:solidFill>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484784"/>
            <a:ext cx="4041775" cy="690091"/>
          </a:xfrm>
          <a:prstGeom prst="rect">
            <a:avLst/>
          </a:prstGeom>
        </p:spPr>
        <p:txBody>
          <a:bodyPr anchor="b"/>
          <a:lstStyle>
            <a:lvl1pPr marL="0" indent="0">
              <a:buNone/>
              <a:defRPr sz="2200" b="1">
                <a:solidFill>
                  <a:srgbClr val="012D50"/>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solidFill>
                  <a:srgbClr val="012D50"/>
                </a:solidFill>
                <a:latin typeface="Arial" panose="020B0604020202020204" pitchFamily="34" charset="0"/>
                <a:cs typeface="Arial" panose="020B0604020202020204" pitchFamily="34" charset="0"/>
              </a:defRPr>
            </a:lvl1pPr>
            <a:lvl2pPr>
              <a:defRPr sz="2000">
                <a:solidFill>
                  <a:srgbClr val="012D50"/>
                </a:solidFill>
                <a:latin typeface="Arial" panose="020B0604020202020204" pitchFamily="34" charset="0"/>
                <a:cs typeface="Arial" panose="020B0604020202020204" pitchFamily="34" charset="0"/>
              </a:defRPr>
            </a:lvl2pPr>
            <a:lvl3pPr>
              <a:defRPr sz="1800">
                <a:solidFill>
                  <a:srgbClr val="012D50"/>
                </a:solidFill>
                <a:latin typeface="Arial" panose="020B0604020202020204" pitchFamily="34" charset="0"/>
                <a:cs typeface="Arial" panose="020B0604020202020204" pitchFamily="34" charset="0"/>
              </a:defRPr>
            </a:lvl3pPr>
            <a:lvl4pPr>
              <a:defRPr sz="1600">
                <a:solidFill>
                  <a:srgbClr val="012D50"/>
                </a:solidFill>
                <a:latin typeface="Arial" panose="020B0604020202020204" pitchFamily="34" charset="0"/>
                <a:cs typeface="Arial" panose="020B0604020202020204" pitchFamily="34" charset="0"/>
              </a:defRPr>
            </a:lvl4pPr>
            <a:lvl5pPr>
              <a:defRPr sz="1600">
                <a:solidFill>
                  <a:srgbClr val="012D50"/>
                </a:solidFill>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Title 1"/>
          <p:cNvSpPr>
            <a:spLocks noGrp="1"/>
          </p:cNvSpPr>
          <p:nvPr>
            <p:ph type="title"/>
          </p:nvPr>
        </p:nvSpPr>
        <p:spPr>
          <a:xfrm>
            <a:off x="457200" y="130622"/>
            <a:ext cx="8229600" cy="850106"/>
          </a:xfrm>
          <a:prstGeom prst="rect">
            <a:avLst/>
          </a:prstGeom>
        </p:spPr>
        <p:txBody>
          <a:bodyPr anchor="ctr"/>
          <a:lstStyle>
            <a:lvl1pPr algn="l">
              <a:defRPr sz="3200" b="1">
                <a:solidFill>
                  <a:schemeClr val="bg1"/>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xmlns="" val="3203643286"/>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ounded Rectangle 4"/>
          <p:cNvSpPr>
            <a:spLocks noChangeArrowheads="1"/>
          </p:cNvSpPr>
          <p:nvPr userDrawn="1"/>
        </p:nvSpPr>
        <p:spPr bwMode="auto">
          <a:xfrm>
            <a:off x="98425" y="6489700"/>
            <a:ext cx="720725" cy="288925"/>
          </a:xfrm>
          <a:prstGeom prst="roundRect">
            <a:avLst>
              <a:gd name="adj" fmla="val 16667"/>
            </a:avLst>
          </a:prstGeom>
          <a:solidFill>
            <a:srgbClr val="012D50"/>
          </a:solidFill>
          <a:ln w="38100">
            <a:solidFill>
              <a:schemeClr val="bg1"/>
            </a:solidFill>
            <a:round/>
            <a:headEnd/>
            <a:tailEnd/>
          </a:ln>
          <a:effectLst>
            <a:outerShdw blurRad="40000" dist="20000" dir="5400000" rotWithShape="0">
              <a:srgbClr val="000000">
                <a:alpha val="37999"/>
              </a:srgbClr>
            </a:outerShdw>
          </a:effectLst>
        </p:spPr>
        <p:txBody>
          <a:bodyPr anchor="ctr"/>
          <a:lstStyle/>
          <a:p>
            <a:pPr algn="r">
              <a:defRPr/>
            </a:pPr>
            <a:fld id="{309B0A97-294A-E94F-98F3-4366707F055F}" type="slidenum">
              <a:rPr lang="en-GB">
                <a:solidFill>
                  <a:srgbClr val="FFFFFF"/>
                </a:solidFill>
                <a:cs typeface="Arial" charset="0"/>
              </a:rPr>
              <a:pPr algn="r">
                <a:defRPr/>
              </a:pPr>
              <a:t>‹#›</a:t>
            </a:fld>
            <a:endParaRPr lang="en-GB">
              <a:solidFill>
                <a:srgbClr val="FFFFFF"/>
              </a:solidFill>
              <a:cs typeface="Arial" charset="0"/>
            </a:endParaRPr>
          </a:p>
        </p:txBody>
      </p:sp>
      <p:sp>
        <p:nvSpPr>
          <p:cNvPr id="6" name="Title 1"/>
          <p:cNvSpPr txBox="1">
            <a:spLocks/>
          </p:cNvSpPr>
          <p:nvPr userDrawn="1"/>
        </p:nvSpPr>
        <p:spPr>
          <a:xfrm>
            <a:off x="457200" y="130175"/>
            <a:ext cx="8229600" cy="850900"/>
          </a:xfrm>
          <a:prstGeom prst="rect">
            <a:avLst/>
          </a:prstGeom>
        </p:spPr>
        <p:txBody>
          <a:bodyPr anchor="ctr"/>
          <a:lstStyle>
            <a:lvl1pPr algn="l" rtl="0" eaLnBrk="1" fontAlgn="base" hangingPunct="1">
              <a:spcBef>
                <a:spcPct val="0"/>
              </a:spcBef>
              <a:spcAft>
                <a:spcPct val="0"/>
              </a:spcAft>
              <a:defRPr sz="3200" kern="1200">
                <a:solidFill>
                  <a:schemeClr val="bg1"/>
                </a:solidFill>
                <a:latin typeface="Arial Rounded MT Bold" panose="020F0704030504030204" pitchFamily="34" charset="0"/>
                <a:ea typeface="+mj-ea"/>
                <a:cs typeface="Arial" panose="020B0604020202020204"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en-US" b="1" dirty="0" smtClean="0">
                <a:latin typeface="Arial" panose="020B0604020202020204" pitchFamily="34" charset="0"/>
              </a:rPr>
              <a:t>Click to edit Master title style</a:t>
            </a:r>
            <a:endParaRPr lang="en-GB" b="1" dirty="0">
              <a:latin typeface="Arial" panose="020B0604020202020204" pitchFamily="34" charset="0"/>
            </a:endParaRPr>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solidFill>
                  <a:srgbClr val="012D50"/>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Picture Placeholder 2"/>
          <p:cNvSpPr>
            <a:spLocks noGrp="1"/>
          </p:cNvSpPr>
          <p:nvPr>
            <p:ph type="pic" idx="1"/>
          </p:nvPr>
        </p:nvSpPr>
        <p:spPr>
          <a:xfrm>
            <a:off x="1792288" y="1412775"/>
            <a:ext cx="5486400" cy="3314799"/>
          </a:xfrm>
          <a:prstGeom prst="rect">
            <a:avLst/>
          </a:prstGeom>
        </p:spPr>
        <p:txBody>
          <a:bodyPr rtlCol="0">
            <a:normAutofit/>
          </a:bodyPr>
          <a:lstStyle>
            <a:lvl1pPr marL="0" indent="0">
              <a:buNone/>
              <a:defRPr sz="2400">
                <a:solidFill>
                  <a:srgbClr val="012D50"/>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solidFill>
                  <a:srgbClr val="012D50"/>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xmlns="" val="661930852"/>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ounded Rectangle 1"/>
          <p:cNvSpPr>
            <a:spLocks noChangeArrowheads="1"/>
          </p:cNvSpPr>
          <p:nvPr userDrawn="1"/>
        </p:nvSpPr>
        <p:spPr bwMode="auto">
          <a:xfrm>
            <a:off x="98425" y="6489700"/>
            <a:ext cx="720725" cy="288925"/>
          </a:xfrm>
          <a:prstGeom prst="roundRect">
            <a:avLst>
              <a:gd name="adj" fmla="val 16667"/>
            </a:avLst>
          </a:prstGeom>
          <a:solidFill>
            <a:srgbClr val="012D50"/>
          </a:solidFill>
          <a:ln w="38100">
            <a:solidFill>
              <a:schemeClr val="bg1"/>
            </a:solidFill>
            <a:round/>
            <a:headEnd/>
            <a:tailEnd/>
          </a:ln>
          <a:effectLst>
            <a:outerShdw blurRad="40000" dist="20000" dir="5400000" rotWithShape="0">
              <a:srgbClr val="000000">
                <a:alpha val="37999"/>
              </a:srgbClr>
            </a:outerShdw>
          </a:effectLst>
        </p:spPr>
        <p:txBody>
          <a:bodyPr anchor="ctr"/>
          <a:lstStyle/>
          <a:p>
            <a:pPr algn="r">
              <a:defRPr/>
            </a:pPr>
            <a:fld id="{C2CE5459-A660-9048-9CD3-AB8633270984}" type="slidenum">
              <a:rPr lang="en-GB">
                <a:solidFill>
                  <a:srgbClr val="FFFFFF"/>
                </a:solidFill>
                <a:cs typeface="Arial" charset="0"/>
              </a:rPr>
              <a:pPr algn="r">
                <a:defRPr/>
              </a:pPr>
              <a:t>‹#›</a:t>
            </a:fld>
            <a:endParaRPr lang="en-GB">
              <a:solidFill>
                <a:srgbClr val="FFFFFF"/>
              </a:solidFill>
              <a:cs typeface="Arial" charset="0"/>
            </a:endParaRPr>
          </a:p>
        </p:txBody>
      </p:sp>
    </p:spTree>
    <p:extLst>
      <p:ext uri="{BB962C8B-B14F-4D97-AF65-F5344CB8AC3E}">
        <p14:creationId xmlns:p14="http://schemas.microsoft.com/office/powerpoint/2010/main" xmlns="" val="690733050"/>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pic>
        <p:nvPicPr>
          <p:cNvPr id="2" name="Picture 7" descr="PPT  template_blue3.jpg"/>
          <p:cNvPicPr>
            <a:picLocks noChangeAspect="1"/>
          </p:cNvPicPr>
          <p:nvPr userDrawn="1"/>
        </p:nvPicPr>
        <p:blipFill>
          <a:blip r:embed="rId2" cstate="email">
            <a:extLst>
              <a:ext uri="{28A0092B-C50C-407E-A947-70E740481C1C}">
                <a14:useLocalDpi xmlns:a14="http://schemas.microsoft.com/office/drawing/2010/main" xmlns="" val="0"/>
              </a:ext>
            </a:extLst>
          </a:blip>
          <a:srcRect/>
          <a:stretch>
            <a:fillRect/>
          </a:stretch>
        </p:blipFill>
        <p:spPr bwMode="auto">
          <a:xfrm>
            <a:off x="0" y="0"/>
            <a:ext cx="9144000" cy="68564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xmlns="" val="235301195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cs typeface="Arial" charset="0"/>
              </a:defRPr>
            </a:lvl1pPr>
          </a:lstStyle>
          <a:p>
            <a:pPr>
              <a:defRPr/>
            </a:pPr>
            <a:fld id="{B17C5137-EE60-5A4F-A21E-1C7F849A139F}" type="datetimeFigureOut">
              <a:rPr lang="en-GB"/>
              <a:pPr>
                <a:defRPr/>
              </a:pPr>
              <a:t>06/09/2017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cs typeface="Arial" charset="0"/>
              </a:defRPr>
            </a:lvl1pPr>
          </a:lstStyle>
          <a:p>
            <a:pPr>
              <a:defRPr/>
            </a:pPr>
            <a:fld id="{4E20AE56-1E75-704E-A03C-F59ED484EF86}" type="slidenum">
              <a:rPr lang="en-GB"/>
              <a:pPr>
                <a:defRPr/>
              </a:pPr>
              <a:t>‹#›</a:t>
            </a:fld>
            <a:endParaRPr lang="en-GB"/>
          </a:p>
        </p:txBody>
      </p:sp>
      <p:pic>
        <p:nvPicPr>
          <p:cNvPr id="1029" name="Picture 6" descr="PPT  blank template_blue3.png"/>
          <p:cNvPicPr>
            <a:picLocks noChangeAspect="1"/>
          </p:cNvPicPr>
          <p:nvPr userDrawn="1"/>
        </p:nvPicPr>
        <p:blipFill>
          <a:blip r:embed="rId8" cstate="email">
            <a:extLst>
              <a:ext uri="{28A0092B-C50C-407E-A947-70E740481C1C}">
                <a14:useLocalDpi xmlns:a14="http://schemas.microsoft.com/office/drawing/2010/main" xmlns="" val="0"/>
              </a:ext>
            </a:extLst>
          </a:blip>
          <a:srcRect/>
          <a:stretch>
            <a:fillRect/>
          </a:stretch>
        </p:blipFill>
        <p:spPr bwMode="auto">
          <a:xfrm>
            <a:off x="0" y="0"/>
            <a:ext cx="9144000" cy="68564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Lst>
  <p:transition spd="med">
    <p:fade/>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Box 21"/>
          <p:cNvSpPr txBox="1">
            <a:spLocks noChangeArrowheads="1"/>
          </p:cNvSpPr>
          <p:nvPr/>
        </p:nvSpPr>
        <p:spPr bwMode="auto">
          <a:xfrm>
            <a:off x="34925" y="333375"/>
            <a:ext cx="437515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180975"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3200" b="1">
                <a:solidFill>
                  <a:schemeClr val="bg1"/>
                </a:solidFill>
                <a:latin typeface="Arial" charset="0"/>
              </a:rPr>
              <a:t>Contents</a:t>
            </a:r>
          </a:p>
        </p:txBody>
      </p:sp>
      <p:sp>
        <p:nvSpPr>
          <p:cNvPr id="10242" name="Title 1"/>
          <p:cNvSpPr>
            <a:spLocks noGrp="1"/>
          </p:cNvSpPr>
          <p:nvPr>
            <p:ph type="ctrTitle"/>
          </p:nvPr>
        </p:nvSpPr>
        <p:spPr bwMode="auto">
          <a:xfrm>
            <a:off x="685800" y="280988"/>
            <a:ext cx="7772400" cy="14700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0" compatLnSpc="1">
            <a:prstTxWarp prst="textNoShape">
              <a:avLst/>
            </a:prstTxWarp>
          </a:bodyPr>
          <a:lstStyle/>
          <a:p>
            <a:pPr eaLnBrk="1" hangingPunct="1"/>
            <a:r>
              <a:rPr lang="en-US" sz="2800" dirty="0"/>
              <a:t>Briefing to the Portfolio Committee on Environmental Affairs Public Hearings on the Marine Spatial Planning Bill (B9-2017).</a:t>
            </a:r>
            <a:r>
              <a:rPr lang="en-ZA" sz="2800" dirty="0"/>
              <a:t/>
            </a:r>
            <a:br>
              <a:rPr lang="en-ZA" sz="2800" dirty="0"/>
            </a:br>
            <a:endParaRPr lang="en-US" sz="2800" dirty="0">
              <a:latin typeface="Arial" charset="0"/>
              <a:cs typeface="Arial" charset="0"/>
            </a:endParaRPr>
          </a:p>
        </p:txBody>
      </p:sp>
      <p:sp>
        <p:nvSpPr>
          <p:cNvPr id="2" name="Rectangle 1"/>
          <p:cNvSpPr/>
          <p:nvPr/>
        </p:nvSpPr>
        <p:spPr>
          <a:xfrm>
            <a:off x="666073" y="2492896"/>
            <a:ext cx="7992888" cy="1216878"/>
          </a:xfrm>
          <a:prstGeom prst="rect">
            <a:avLst/>
          </a:prstGeom>
        </p:spPr>
        <p:txBody>
          <a:bodyPr anchor="ctr"/>
          <a:lstStyle/>
          <a:p>
            <a:pPr algn="ctr">
              <a:spcBef>
                <a:spcPct val="20000"/>
              </a:spcBef>
              <a:buFont typeface="Arial" charset="0"/>
              <a:buNone/>
            </a:pPr>
            <a:r>
              <a:rPr lang="en-US" sz="2000" dirty="0" smtClean="0">
                <a:solidFill>
                  <a:schemeClr val="tx2">
                    <a:lumMod val="50000"/>
                  </a:schemeClr>
                </a:solidFill>
                <a:latin typeface="Arial" panose="020B0604020202020204" pitchFamily="34" charset="0"/>
                <a:cs typeface="Arial" panose="020B0604020202020204" pitchFamily="34" charset="0"/>
              </a:rPr>
              <a:t>Old </a:t>
            </a:r>
            <a:r>
              <a:rPr lang="en-US" sz="2000" dirty="0">
                <a:solidFill>
                  <a:schemeClr val="tx2">
                    <a:lumMod val="50000"/>
                  </a:schemeClr>
                </a:solidFill>
                <a:latin typeface="Arial" panose="020B0604020202020204" pitchFamily="34" charset="0"/>
                <a:cs typeface="Arial" panose="020B0604020202020204" pitchFamily="34" charset="0"/>
              </a:rPr>
              <a:t>Assembly </a:t>
            </a:r>
            <a:r>
              <a:rPr lang="en-US" sz="2000" dirty="0" smtClean="0">
                <a:solidFill>
                  <a:schemeClr val="tx2">
                    <a:lumMod val="50000"/>
                  </a:schemeClr>
                </a:solidFill>
                <a:latin typeface="Arial" panose="020B0604020202020204" pitchFamily="34" charset="0"/>
                <a:cs typeface="Arial" panose="020B0604020202020204" pitchFamily="34" charset="0"/>
              </a:rPr>
              <a:t>Building, Parliament</a:t>
            </a:r>
            <a:r>
              <a:rPr lang="en-US" sz="2000" dirty="0">
                <a:solidFill>
                  <a:schemeClr val="tx2">
                    <a:lumMod val="50000"/>
                  </a:schemeClr>
                </a:solidFill>
                <a:latin typeface="Arial" panose="020B0604020202020204" pitchFamily="34" charset="0"/>
                <a:cs typeface="Arial" panose="020B0604020202020204" pitchFamily="34" charset="0"/>
              </a:rPr>
              <a:t>, Cape Town</a:t>
            </a:r>
            <a:endParaRPr lang="en-ZA" sz="2000" dirty="0">
              <a:solidFill>
                <a:schemeClr val="tx2">
                  <a:lumMod val="50000"/>
                </a:schemeClr>
              </a:solidFill>
              <a:latin typeface="Arial" panose="020B0604020202020204" pitchFamily="34" charset="0"/>
              <a:cs typeface="Arial" panose="020B0604020202020204" pitchFamily="34" charset="0"/>
            </a:endParaRPr>
          </a:p>
          <a:p>
            <a:pPr algn="ctr">
              <a:spcBef>
                <a:spcPct val="20000"/>
              </a:spcBef>
              <a:buFont typeface="Arial" charset="0"/>
              <a:buNone/>
            </a:pPr>
            <a:r>
              <a:rPr lang="en-US" sz="2000" dirty="0" smtClean="0">
                <a:solidFill>
                  <a:schemeClr val="tx2">
                    <a:lumMod val="50000"/>
                  </a:schemeClr>
                </a:solidFill>
                <a:latin typeface="Arial" panose="020B0604020202020204" pitchFamily="34" charset="0"/>
                <a:cs typeface="Arial" panose="020B0604020202020204" pitchFamily="34" charset="0"/>
              </a:rPr>
              <a:t>Date</a:t>
            </a:r>
            <a:r>
              <a:rPr lang="en-US" sz="2000" dirty="0">
                <a:solidFill>
                  <a:schemeClr val="tx2">
                    <a:lumMod val="50000"/>
                  </a:schemeClr>
                </a:solidFill>
                <a:latin typeface="Arial" panose="020B0604020202020204" pitchFamily="34" charset="0"/>
                <a:cs typeface="Arial" panose="020B0604020202020204" pitchFamily="34" charset="0"/>
              </a:rPr>
              <a:t>: Friday, 01 September 2017</a:t>
            </a:r>
            <a:endParaRPr lang="en-ZA" sz="2000" dirty="0">
              <a:solidFill>
                <a:schemeClr val="tx2">
                  <a:lumMod val="50000"/>
                </a:schemeClr>
              </a:solidFill>
              <a:latin typeface="Arial" panose="020B0604020202020204" pitchFamily="34" charset="0"/>
              <a:cs typeface="Arial" panose="020B0604020202020204" pitchFamily="34" charset="0"/>
            </a:endParaRPr>
          </a:p>
        </p:txBody>
      </p:sp>
      <p:sp>
        <p:nvSpPr>
          <p:cNvPr id="4" name="Subtitle 3"/>
          <p:cNvSpPr>
            <a:spLocks noGrp="1"/>
          </p:cNvSpPr>
          <p:nvPr>
            <p:ph type="subTitle" idx="1"/>
          </p:nvPr>
        </p:nvSpPr>
        <p:spPr>
          <a:xfrm>
            <a:off x="1475656" y="1879625"/>
            <a:ext cx="6400800" cy="744488"/>
          </a:xfrm>
        </p:spPr>
        <p:txBody>
          <a:bodyPr/>
          <a:lstStyle/>
          <a:p>
            <a:r>
              <a:rPr lang="en-US" sz="2400" dirty="0" smtClean="0"/>
              <a:t>Presented by </a:t>
            </a:r>
            <a:r>
              <a:rPr lang="en-US" sz="2400" dirty="0" err="1" smtClean="0"/>
              <a:t>Dr</a:t>
            </a:r>
            <a:r>
              <a:rPr lang="en-US" sz="2400" dirty="0" smtClean="0"/>
              <a:t> </a:t>
            </a:r>
            <a:r>
              <a:rPr lang="en-US" sz="2400" dirty="0"/>
              <a:t>Louis </a:t>
            </a:r>
            <a:r>
              <a:rPr lang="en-US" sz="2400" dirty="0" smtClean="0"/>
              <a:t>Celliers</a:t>
            </a:r>
            <a:endParaRPr lang="en-GB" sz="2400" dirty="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6"/>
          <p:cNvSpPr>
            <a:spLocks noGrp="1"/>
          </p:cNvSpPr>
          <p:nvPr>
            <p:ph type="title"/>
          </p:nvPr>
        </p:nvSpPr>
        <p:spPr bwMode="auto">
          <a:xfrm>
            <a:off x="457200" y="130175"/>
            <a:ext cx="8229600" cy="8509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0" compatLnSpc="1">
            <a:prstTxWarp prst="textNoShape">
              <a:avLst/>
            </a:prstTxWarp>
          </a:bodyPr>
          <a:lstStyle/>
          <a:p>
            <a:pPr eaLnBrk="1" hangingPunct="1"/>
            <a:r>
              <a:rPr lang="en-US" dirty="0" smtClean="0">
                <a:latin typeface="Arial" charset="0"/>
                <a:cs typeface="Arial" charset="0"/>
              </a:rPr>
              <a:t>Marine Spatial Planning</a:t>
            </a:r>
            <a:endParaRPr lang="en-US" dirty="0">
              <a:latin typeface="Arial" charset="0"/>
              <a:cs typeface="Arial" charset="0"/>
            </a:endParaRPr>
          </a:p>
        </p:txBody>
      </p:sp>
      <p:sp>
        <p:nvSpPr>
          <p:cNvPr id="12290" name="Content Placeholder 7"/>
          <p:cNvSpPr>
            <a:spLocks noGrp="1"/>
          </p:cNvSpPr>
          <p:nvPr>
            <p:ph idx="1"/>
          </p:nvPr>
        </p:nvSpPr>
        <p:spPr bwMode="auto">
          <a:xfrm>
            <a:off x="457200" y="1484312"/>
            <a:ext cx="8229600" cy="4680991"/>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eaLnBrk="1" hangingPunct="1"/>
            <a:r>
              <a:rPr lang="en-US" dirty="0"/>
              <a:t>The CSIR acknowledges the </a:t>
            </a:r>
            <a:r>
              <a:rPr lang="en-US" dirty="0" smtClean="0"/>
              <a:t>elementary </a:t>
            </a:r>
            <a:r>
              <a:rPr lang="en-US" dirty="0"/>
              <a:t>importance of an MSP Act in order to govern the allocation, exploitation and management of ocean resources in a manner that is sustainable, equitable, transparent and administratively </a:t>
            </a:r>
            <a:r>
              <a:rPr lang="en-US" dirty="0" smtClean="0"/>
              <a:t>responsible</a:t>
            </a:r>
            <a:r>
              <a:rPr lang="en-US" dirty="0"/>
              <a:t>;</a:t>
            </a:r>
            <a:endParaRPr lang="en-US" dirty="0" smtClean="0"/>
          </a:p>
          <a:p>
            <a:pPr eaLnBrk="1" hangingPunct="1"/>
            <a:r>
              <a:rPr lang="en-US" dirty="0" smtClean="0"/>
              <a:t>The </a:t>
            </a:r>
            <a:r>
              <a:rPr lang="en-US" dirty="0"/>
              <a:t>MSP Bill is therefore a critically important step </a:t>
            </a:r>
            <a:r>
              <a:rPr lang="en-US" dirty="0" smtClean="0"/>
              <a:t>towards </a:t>
            </a:r>
            <a:r>
              <a:rPr lang="en-US" dirty="0"/>
              <a:t>the development of such an </a:t>
            </a:r>
            <a:r>
              <a:rPr lang="en-US" dirty="0" smtClean="0"/>
              <a:t>Act</a:t>
            </a:r>
            <a:r>
              <a:rPr lang="en-US" dirty="0"/>
              <a:t>;</a:t>
            </a:r>
            <a:r>
              <a:rPr lang="en-US" dirty="0" smtClean="0"/>
              <a:t> and,</a:t>
            </a:r>
          </a:p>
          <a:p>
            <a:pPr eaLnBrk="1" hangingPunct="1"/>
            <a:r>
              <a:rPr lang="en-US" dirty="0" smtClean="0"/>
              <a:t>The </a:t>
            </a:r>
            <a:r>
              <a:rPr lang="en-US" dirty="0"/>
              <a:t>comments provided below are intended to improve the development of an MSP Act that is </a:t>
            </a:r>
            <a:r>
              <a:rPr lang="en-US" dirty="0" smtClean="0"/>
              <a:t>incorporated within </a:t>
            </a:r>
            <a:r>
              <a:rPr lang="en-US" dirty="0"/>
              <a:t>the existing legislative framework intended to govern the inseparable and seamless coastal and ocean environment.   </a:t>
            </a:r>
            <a:endParaRPr lang="en-ZA" dirty="0"/>
          </a:p>
          <a:p>
            <a:pPr eaLnBrk="1" hangingPunct="1"/>
            <a:endParaRPr lang="en-US" dirty="0">
              <a:latin typeface="Arial" charset="0"/>
              <a:cs typeface="Arial" charset="0"/>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2"/>
          <p:cNvSpPr>
            <a:spLocks noGrp="1"/>
          </p:cNvSpPr>
          <p:nvPr>
            <p:ph type="title"/>
          </p:nvPr>
        </p:nvSpPr>
        <p:spPr bwMode="auto">
          <a:xfrm>
            <a:off x="457200" y="130175"/>
            <a:ext cx="8229600" cy="8509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dirty="0" smtClean="0">
                <a:latin typeface="Arial" charset="0"/>
                <a:cs typeface="Arial" charset="0"/>
              </a:rPr>
              <a:t>Four Fundamental Challenges</a:t>
            </a:r>
            <a:endParaRPr lang="en-US" dirty="0">
              <a:latin typeface="Arial" charset="0"/>
              <a:cs typeface="Arial" charset="0"/>
            </a:endParaRPr>
          </a:p>
        </p:txBody>
      </p:sp>
      <p:sp>
        <p:nvSpPr>
          <p:cNvPr id="11266" name="Content Placeholder 3"/>
          <p:cNvSpPr>
            <a:spLocks noGrp="1"/>
          </p:cNvSpPr>
          <p:nvPr>
            <p:ph idx="1"/>
          </p:nvPr>
        </p:nvSpPr>
        <p:spPr bwMode="auto">
          <a:xfrm>
            <a:off x="457200" y="1484313"/>
            <a:ext cx="8229600" cy="237673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buNone/>
            </a:pPr>
            <a:r>
              <a:rPr lang="en-US" sz="2000" dirty="0" smtClean="0"/>
              <a:t>In recognition of at least 4 fundamental challenges facing the current MSP Bill:</a:t>
            </a:r>
          </a:p>
          <a:p>
            <a:pPr eaLnBrk="1" hangingPunct="1"/>
            <a:r>
              <a:rPr lang="en-US" sz="2000" dirty="0" smtClean="0"/>
              <a:t>Disproportionate </a:t>
            </a:r>
            <a:r>
              <a:rPr lang="en-US" sz="2000" dirty="0"/>
              <a:t>effort to </a:t>
            </a:r>
            <a:r>
              <a:rPr lang="en-US" sz="2000" dirty="0" smtClean="0"/>
              <a:t>value;</a:t>
            </a:r>
          </a:p>
          <a:p>
            <a:pPr eaLnBrk="1" hangingPunct="1"/>
            <a:r>
              <a:rPr lang="en-US" sz="2000" dirty="0" smtClean="0"/>
              <a:t>Unreasonably asymmetry;</a:t>
            </a:r>
          </a:p>
          <a:p>
            <a:pPr eaLnBrk="1" hangingPunct="1"/>
            <a:r>
              <a:rPr lang="en-US" sz="2000" dirty="0"/>
              <a:t>Insufficient transparency, inclusion and </a:t>
            </a:r>
            <a:r>
              <a:rPr lang="en-US" sz="2000" dirty="0" smtClean="0"/>
              <a:t>participation; and,</a:t>
            </a:r>
            <a:endParaRPr lang="en-GB" sz="2000" dirty="0">
              <a:latin typeface="Arial" charset="0"/>
              <a:cs typeface="Arial" charset="0"/>
            </a:endParaRPr>
          </a:p>
          <a:p>
            <a:pPr eaLnBrk="1" hangingPunct="1"/>
            <a:r>
              <a:rPr lang="en-US" sz="2000" dirty="0" smtClean="0"/>
              <a:t>Unclear </a:t>
            </a:r>
            <a:r>
              <a:rPr lang="en-US" sz="2000" dirty="0"/>
              <a:t>and incomplete administrative </a:t>
            </a:r>
            <a:r>
              <a:rPr lang="en-US" sz="2000" dirty="0" smtClean="0"/>
              <a:t>governance</a:t>
            </a: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i="1" dirty="0"/>
              <a:t>A challenge of disproportionate effort to value</a:t>
            </a:r>
            <a:endParaRPr lang="en-ZA" sz="2800" dirty="0"/>
          </a:p>
        </p:txBody>
      </p:sp>
      <p:sp>
        <p:nvSpPr>
          <p:cNvPr id="3" name="Content Placeholder 2"/>
          <p:cNvSpPr>
            <a:spLocks noGrp="1"/>
          </p:cNvSpPr>
          <p:nvPr>
            <p:ph idx="1"/>
          </p:nvPr>
        </p:nvSpPr>
        <p:spPr/>
        <p:txBody>
          <a:bodyPr/>
          <a:lstStyle/>
          <a:p>
            <a:pPr marL="0" indent="0">
              <a:buNone/>
            </a:pPr>
            <a:r>
              <a:rPr lang="en-US" dirty="0"/>
              <a:t>The value of ocean resources requires commensurately meticulous attention to the legal framework that will govern the use of the space and the resources.  The ICM </a:t>
            </a:r>
            <a:r>
              <a:rPr lang="en-US" dirty="0" smtClean="0"/>
              <a:t>Act, amongst others, </a:t>
            </a:r>
            <a:r>
              <a:rPr lang="en-US" dirty="0"/>
              <a:t>provides an example and </a:t>
            </a:r>
            <a:r>
              <a:rPr lang="en-US" dirty="0" smtClean="0"/>
              <a:t>precedent </a:t>
            </a:r>
            <a:r>
              <a:rPr lang="en-US" dirty="0"/>
              <a:t>for the development of legislation </a:t>
            </a:r>
            <a:r>
              <a:rPr lang="en-US" dirty="0" smtClean="0"/>
              <a:t>intended </a:t>
            </a:r>
            <a:r>
              <a:rPr lang="en-US" dirty="0"/>
              <a:t>to govern national resources</a:t>
            </a:r>
            <a:r>
              <a:rPr lang="en-US" dirty="0" smtClean="0"/>
              <a:t>.</a:t>
            </a:r>
          </a:p>
          <a:p>
            <a:r>
              <a:rPr lang="en-US" sz="2000" dirty="0" smtClean="0"/>
              <a:t>Reasonable </a:t>
            </a:r>
            <a:r>
              <a:rPr lang="en-US" sz="2000" dirty="0"/>
              <a:t>to expect that ocean governance be underpinned by a legislative framework at least as comprehensive as the National Environmental Management: Integrated Coastal Management Act of 2008 (ICM Act) that was created to manage the valuable coast of South Africa</a:t>
            </a:r>
            <a:endParaRPr lang="en-ZA" sz="2000" dirty="0"/>
          </a:p>
        </p:txBody>
      </p:sp>
    </p:spTree>
    <p:extLst>
      <p:ext uri="{BB962C8B-B14F-4D97-AF65-F5344CB8AC3E}">
        <p14:creationId xmlns:p14="http://schemas.microsoft.com/office/powerpoint/2010/main" xmlns="" val="1983859005"/>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i="1" dirty="0"/>
              <a:t>A challenge of unreasonably asymmetry</a:t>
            </a:r>
            <a:endParaRPr lang="en-ZA" sz="2800" dirty="0"/>
          </a:p>
        </p:txBody>
      </p:sp>
      <p:sp>
        <p:nvSpPr>
          <p:cNvPr id="3" name="Content Placeholder 2"/>
          <p:cNvSpPr>
            <a:spLocks noGrp="1"/>
          </p:cNvSpPr>
          <p:nvPr>
            <p:ph idx="1"/>
          </p:nvPr>
        </p:nvSpPr>
        <p:spPr>
          <a:xfrm>
            <a:off x="457200" y="1484784"/>
            <a:ext cx="8507288" cy="4320480"/>
          </a:xfrm>
        </p:spPr>
        <p:txBody>
          <a:bodyPr/>
          <a:lstStyle/>
          <a:p>
            <a:pPr marL="0" indent="0">
              <a:buNone/>
            </a:pPr>
            <a:r>
              <a:rPr lang="en-US" dirty="0" smtClean="0"/>
              <a:t>Terrestrial </a:t>
            </a:r>
            <a:r>
              <a:rPr lang="en-US" dirty="0"/>
              <a:t>and coastal spatial planning is framed and supported by an extensive and comprehensive set of legislation.  This includes, but are not limited to the Spatial Planning and Land Use Management Act (No. 16 of 2013); National Environmental Management Act (No. 107 of 1998), ICM Act; Municipal Systems Act (No. 32 of 2000) and regulations dealing with Environmental Impact </a:t>
            </a:r>
            <a:r>
              <a:rPr lang="en-US" dirty="0" smtClean="0"/>
              <a:t>Assessments, and many others:</a:t>
            </a:r>
          </a:p>
          <a:p>
            <a:r>
              <a:rPr lang="en-US" sz="2000" dirty="0"/>
              <a:t>The lack of legislation for the National Environmental Management of the Oceans (NEMO) is the most critical weakness of this, or any version of the MSP Bill.  Without the NEMO enacted, the MSP Bill is inadequate as a proxy and lacks the overarching framework for ocean governance, and the effective and coordinated role of MSP.</a:t>
            </a:r>
            <a:endParaRPr lang="en-ZA" sz="2000" dirty="0"/>
          </a:p>
        </p:txBody>
      </p:sp>
    </p:spTree>
    <p:extLst>
      <p:ext uri="{BB962C8B-B14F-4D97-AF65-F5344CB8AC3E}">
        <p14:creationId xmlns:p14="http://schemas.microsoft.com/office/powerpoint/2010/main" xmlns="" val="2225049131"/>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i="1" dirty="0"/>
              <a:t>A challenge of insufficient transparency, inclusion and participation</a:t>
            </a:r>
            <a:endParaRPr lang="en-ZA" sz="2800" dirty="0"/>
          </a:p>
        </p:txBody>
      </p:sp>
      <p:sp>
        <p:nvSpPr>
          <p:cNvPr id="3" name="Content Placeholder 2"/>
          <p:cNvSpPr>
            <a:spLocks noGrp="1"/>
          </p:cNvSpPr>
          <p:nvPr>
            <p:ph idx="1"/>
          </p:nvPr>
        </p:nvSpPr>
        <p:spPr>
          <a:xfrm>
            <a:off x="457200" y="1484784"/>
            <a:ext cx="8507288" cy="4032449"/>
          </a:xfrm>
        </p:spPr>
        <p:txBody>
          <a:bodyPr/>
          <a:lstStyle/>
          <a:p>
            <a:pPr marL="0" indent="0">
              <a:buNone/>
            </a:pPr>
            <a:r>
              <a:rPr lang="en-US" dirty="0"/>
              <a:t>The </a:t>
            </a:r>
            <a:r>
              <a:rPr lang="en-US" dirty="0" smtClean="0"/>
              <a:t>Bill </a:t>
            </a:r>
            <a:r>
              <a:rPr lang="en-US" dirty="0"/>
              <a:t>promotes the sentiment of “out of sight, out of mind”.  </a:t>
            </a:r>
            <a:r>
              <a:rPr lang="en-US" dirty="0" smtClean="0"/>
              <a:t>It is an indisputable </a:t>
            </a:r>
            <a:r>
              <a:rPr lang="en-US" dirty="0"/>
              <a:t>truth that ocean resources are held in trust by the State on behalf of South </a:t>
            </a:r>
            <a:r>
              <a:rPr lang="en-US" dirty="0" smtClean="0"/>
              <a:t>Africans.</a:t>
            </a:r>
            <a:r>
              <a:rPr lang="en-US" i="1" dirty="0"/>
              <a:t> </a:t>
            </a:r>
            <a:r>
              <a:rPr lang="en-US" dirty="0" smtClean="0"/>
              <a:t>The Bill concentrates </a:t>
            </a:r>
            <a:r>
              <a:rPr lang="en-US" dirty="0"/>
              <a:t>power at the national sphere of government that is not indicative of a willingness to consider the critical role of provincial and local government; and civil society, including private sector, amongst others</a:t>
            </a:r>
            <a:r>
              <a:rPr lang="en-US" dirty="0" smtClean="0"/>
              <a:t>.</a:t>
            </a:r>
          </a:p>
          <a:p>
            <a:r>
              <a:rPr lang="en-US" sz="2000" dirty="0"/>
              <a:t>Effective governance can be conceived as a framework of accountability and responsibility to users, stakeholders and the wider community that also includes formal and informal arrangements, structures and functions, institutions, and organizational traditions and values that have been put in place to achieve its objectives in an effective and transparent manner</a:t>
            </a:r>
            <a:endParaRPr lang="en-ZA" sz="2000" dirty="0"/>
          </a:p>
        </p:txBody>
      </p:sp>
    </p:spTree>
    <p:extLst>
      <p:ext uri="{BB962C8B-B14F-4D97-AF65-F5344CB8AC3E}">
        <p14:creationId xmlns:p14="http://schemas.microsoft.com/office/powerpoint/2010/main" xmlns="" val="982321965"/>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i="1" dirty="0"/>
              <a:t>A challenge of unclear and incomplete administrative governance</a:t>
            </a:r>
            <a:endParaRPr lang="en-ZA" sz="2800" dirty="0"/>
          </a:p>
        </p:txBody>
      </p:sp>
      <p:sp>
        <p:nvSpPr>
          <p:cNvPr id="3" name="Content Placeholder 2"/>
          <p:cNvSpPr>
            <a:spLocks noGrp="1"/>
          </p:cNvSpPr>
          <p:nvPr>
            <p:ph idx="1"/>
          </p:nvPr>
        </p:nvSpPr>
        <p:spPr/>
        <p:txBody>
          <a:bodyPr/>
          <a:lstStyle/>
          <a:p>
            <a:pPr marL="0" indent="0">
              <a:buNone/>
            </a:pPr>
            <a:r>
              <a:rPr lang="en-US" dirty="0"/>
              <a:t>The current version of the Bill does not create the relationship between the data intensive marine planning process and the burden of accountability required for spatial data with the SDI framework.  It also fails to provide mechanisms for the policy process.</a:t>
            </a:r>
            <a:endParaRPr lang="en-ZA" dirty="0"/>
          </a:p>
          <a:p>
            <a:r>
              <a:rPr lang="en-ZA" sz="2000" dirty="0"/>
              <a:t>The Bill neglects to reference the Spatial Data Infrastructure Act (Act 54 of 2003) (SDI Act) as the national regulatory framework for the provision and maintenance of spatial data from government </a:t>
            </a:r>
            <a:r>
              <a:rPr lang="en-ZA" sz="2000" dirty="0" smtClean="0"/>
              <a:t>entities; and,</a:t>
            </a:r>
          </a:p>
          <a:p>
            <a:r>
              <a:rPr lang="en-US" sz="2000" dirty="0" smtClean="0"/>
              <a:t>There </a:t>
            </a:r>
            <a:r>
              <a:rPr lang="en-US" sz="2000" dirty="0"/>
              <a:t>is no governance mechanisms to inform, govern or monitor the implementation of the marine area </a:t>
            </a:r>
            <a:r>
              <a:rPr lang="en-US" sz="2000" dirty="0" smtClean="0"/>
              <a:t>plans.</a:t>
            </a:r>
            <a:endParaRPr lang="en-ZA" sz="2000" dirty="0"/>
          </a:p>
        </p:txBody>
      </p:sp>
    </p:spTree>
    <p:extLst>
      <p:ext uri="{BB962C8B-B14F-4D97-AF65-F5344CB8AC3E}">
        <p14:creationId xmlns:p14="http://schemas.microsoft.com/office/powerpoint/2010/main" xmlns="" val="1156143822"/>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a:t>
            </a:r>
            <a:endParaRPr lang="en-ZA" dirty="0"/>
          </a:p>
        </p:txBody>
      </p:sp>
      <p:sp>
        <p:nvSpPr>
          <p:cNvPr id="3" name="Content Placeholder 2"/>
          <p:cNvSpPr>
            <a:spLocks noGrp="1"/>
          </p:cNvSpPr>
          <p:nvPr>
            <p:ph idx="1"/>
          </p:nvPr>
        </p:nvSpPr>
        <p:spPr>
          <a:xfrm>
            <a:off x="457200" y="1484784"/>
            <a:ext cx="8229600" cy="4536503"/>
          </a:xfrm>
        </p:spPr>
        <p:txBody>
          <a:bodyPr/>
          <a:lstStyle/>
          <a:p>
            <a:r>
              <a:rPr lang="en-US" dirty="0" smtClean="0"/>
              <a:t>An MSP Act located within the framework of an “Oceans Act” is critically important for South Africa;</a:t>
            </a:r>
          </a:p>
          <a:p>
            <a:r>
              <a:rPr lang="en-US" dirty="0" smtClean="0"/>
              <a:t>However, the Bill does not compensate </a:t>
            </a:r>
            <a:r>
              <a:rPr lang="en-US" dirty="0"/>
              <a:t>for the lack of </a:t>
            </a:r>
            <a:r>
              <a:rPr lang="en-US" dirty="0" smtClean="0"/>
              <a:t>an “Oceans Act” previously initiated as the National Environmental Management of the Oceans;</a:t>
            </a:r>
          </a:p>
          <a:p>
            <a:r>
              <a:rPr lang="en-US" dirty="0" smtClean="0"/>
              <a:t>The MSP Bill is positioned in a legislative vacuum;</a:t>
            </a:r>
          </a:p>
          <a:p>
            <a:r>
              <a:rPr lang="en-US" dirty="0" smtClean="0"/>
              <a:t>The MSP is not sufficiently comprehensive as a “proxy” for an Oceans Act; and,</a:t>
            </a:r>
          </a:p>
          <a:p>
            <a:r>
              <a:rPr lang="en-US" dirty="0" smtClean="0"/>
              <a:t>All efforts should be focused on the development of an Oceans Act at least as comprehensive as for the coastal environment.</a:t>
            </a:r>
            <a:endParaRPr lang="en-ZA" dirty="0"/>
          </a:p>
        </p:txBody>
      </p:sp>
    </p:spTree>
    <p:extLst>
      <p:ext uri="{BB962C8B-B14F-4D97-AF65-F5344CB8AC3E}">
        <p14:creationId xmlns:p14="http://schemas.microsoft.com/office/powerpoint/2010/main" xmlns="" val="1587911609"/>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Box 2"/>
          <p:cNvSpPr txBox="1">
            <a:spLocks noChangeArrowheads="1"/>
          </p:cNvSpPr>
          <p:nvPr/>
        </p:nvSpPr>
        <p:spPr bwMode="auto">
          <a:xfrm>
            <a:off x="3221038" y="2133600"/>
            <a:ext cx="268287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ZA" sz="2800" b="1">
                <a:solidFill>
                  <a:schemeClr val="bg1"/>
                </a:solidFill>
                <a:latin typeface="Arial" charset="0"/>
              </a:rPr>
              <a:t>Thank you</a:t>
            </a:r>
            <a:endParaRPr lang="en-GB" sz="2800" b="1">
              <a:solidFill>
                <a:schemeClr val="bg1"/>
              </a:solidFill>
              <a:latin typeface="Arial" charset="0"/>
            </a:endParaRPr>
          </a:p>
        </p:txBody>
      </p:sp>
      <p:sp>
        <p:nvSpPr>
          <p:cNvPr id="4" name="Rectangle 3"/>
          <p:cNvSpPr>
            <a:spLocks noChangeArrowheads="1"/>
          </p:cNvSpPr>
          <p:nvPr/>
        </p:nvSpPr>
        <p:spPr bwMode="auto">
          <a:xfrm>
            <a:off x="2582863" y="6445250"/>
            <a:ext cx="3959225" cy="358775"/>
          </a:xfrm>
          <a:prstGeom prst="rect">
            <a:avLst/>
          </a:prstGeom>
          <a:noFill/>
          <a:ln w="9525" algn="ctr">
            <a:solidFill>
              <a:schemeClr val="bg1"/>
            </a:solidFill>
            <a:round/>
            <a:headEnd/>
            <a:tailEnd/>
          </a:ln>
        </p:spPr>
        <p:txBody>
          <a:bodyPr anchor="ctr"/>
          <a:lstStyle>
            <a:lvl1pPr eaLnBrk="0" hangingPunct="0">
              <a:lnSpc>
                <a:spcPct val="93000"/>
              </a:lnSpc>
              <a:spcAft>
                <a:spcPts val="1425"/>
              </a:spcAft>
              <a:buClr>
                <a:srgbClr val="000000"/>
              </a:buClr>
              <a:buSzPct val="45000"/>
              <a:buFont typeface="Wingdings" pitchFamily="2" charset="2"/>
              <a:defRPr sz="3200">
                <a:solidFill>
                  <a:srgbClr val="000000"/>
                </a:solidFill>
                <a:latin typeface="Arial" charset="0"/>
                <a:ea typeface="Arial Unicode MS" pitchFamily="34" charset="-128"/>
                <a:cs typeface="Arial Unicode MS" pitchFamily="34" charset="-128"/>
              </a:defRPr>
            </a:lvl1pPr>
            <a:lvl2pPr marL="742950" indent="-285750" eaLnBrk="0" hangingPunct="0">
              <a:lnSpc>
                <a:spcPct val="93000"/>
              </a:lnSpc>
              <a:spcAft>
                <a:spcPts val="1138"/>
              </a:spcAft>
              <a:buClr>
                <a:srgbClr val="000000"/>
              </a:buClr>
              <a:buSzPct val="45000"/>
              <a:buFont typeface="Wingdings" pitchFamily="2" charset="2"/>
              <a:defRPr sz="2800">
                <a:solidFill>
                  <a:srgbClr val="000000"/>
                </a:solidFill>
                <a:latin typeface="Arial" charset="0"/>
                <a:ea typeface="Arial Unicode MS" pitchFamily="34" charset="-128"/>
                <a:cs typeface="Arial Unicode MS" pitchFamily="34" charset="-128"/>
              </a:defRPr>
            </a:lvl2pPr>
            <a:lvl3pPr marL="1143000" indent="-228600" eaLnBrk="0" hangingPunct="0">
              <a:lnSpc>
                <a:spcPct val="93000"/>
              </a:lnSpc>
              <a:spcAft>
                <a:spcPts val="850"/>
              </a:spcAft>
              <a:buClr>
                <a:srgbClr val="000000"/>
              </a:buClr>
              <a:buSzPct val="75000"/>
              <a:buFont typeface="Symbol" pitchFamily="18" charset="2"/>
              <a:defRPr sz="2400">
                <a:solidFill>
                  <a:srgbClr val="000000"/>
                </a:solidFill>
                <a:latin typeface="Arial" charset="0"/>
                <a:ea typeface="Arial Unicode MS" pitchFamily="34" charset="-128"/>
                <a:cs typeface="Arial Unicode MS" pitchFamily="34" charset="-128"/>
              </a:defRPr>
            </a:lvl3pPr>
            <a:lvl4pPr marL="1600200" indent="-228600" eaLnBrk="0" hangingPunct="0">
              <a:lnSpc>
                <a:spcPct val="93000"/>
              </a:lnSpc>
              <a:spcAft>
                <a:spcPts val="575"/>
              </a:spcAft>
              <a:buClr>
                <a:srgbClr val="000000"/>
              </a:buClr>
              <a:buSzPct val="45000"/>
              <a:buFont typeface="Wingdings" pitchFamily="2" charset="2"/>
              <a:defRPr sz="2000">
                <a:solidFill>
                  <a:srgbClr val="000000"/>
                </a:solidFill>
                <a:latin typeface="Arial" charset="0"/>
                <a:ea typeface="Arial Unicode MS" pitchFamily="34" charset="-128"/>
                <a:cs typeface="Arial Unicode MS" pitchFamily="34" charset="-128"/>
              </a:defRPr>
            </a:lvl4pPr>
            <a:lvl5pPr marL="2057400" indent="-228600" eaLnBrk="0" hangingPunct="0">
              <a:lnSpc>
                <a:spcPct val="93000"/>
              </a:lnSpc>
              <a:spcAft>
                <a:spcPts val="288"/>
              </a:spcAft>
              <a:buClr>
                <a:srgbClr val="000000"/>
              </a:buClr>
              <a:buSzPct val="75000"/>
              <a:buFont typeface="Symbol" pitchFamily="18" charset="2"/>
              <a:defRPr sz="2000">
                <a:solidFill>
                  <a:srgbClr val="000000"/>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ts val="288"/>
              </a:spcAft>
              <a:buClr>
                <a:srgbClr val="000000"/>
              </a:buClr>
              <a:buSzPct val="75000"/>
              <a:buFont typeface="Symbol" pitchFamily="18" charset="2"/>
              <a:defRPr sz="2000">
                <a:solidFill>
                  <a:srgbClr val="000000"/>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ts val="288"/>
              </a:spcAft>
              <a:buClr>
                <a:srgbClr val="000000"/>
              </a:buClr>
              <a:buSzPct val="75000"/>
              <a:buFont typeface="Symbol" pitchFamily="18" charset="2"/>
              <a:defRPr sz="2000">
                <a:solidFill>
                  <a:srgbClr val="000000"/>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ts val="288"/>
              </a:spcAft>
              <a:buClr>
                <a:srgbClr val="000000"/>
              </a:buClr>
              <a:buSzPct val="75000"/>
              <a:buFont typeface="Symbol" pitchFamily="18" charset="2"/>
              <a:defRPr sz="2000">
                <a:solidFill>
                  <a:srgbClr val="000000"/>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ts val="288"/>
              </a:spcAft>
              <a:buClr>
                <a:srgbClr val="000000"/>
              </a:buClr>
              <a:buSzPct val="75000"/>
              <a:buFont typeface="Symbol" pitchFamily="18" charset="2"/>
              <a:defRPr sz="2000">
                <a:solidFill>
                  <a:srgbClr val="000000"/>
                </a:solidFill>
                <a:latin typeface="Arial" charset="0"/>
                <a:ea typeface="Arial Unicode MS" pitchFamily="34" charset="-128"/>
                <a:cs typeface="Arial Unicode MS" pitchFamily="34" charset="-128"/>
              </a:defRPr>
            </a:lvl9pPr>
          </a:lstStyle>
          <a:p>
            <a:pPr algn="ctr">
              <a:lnSpc>
                <a:spcPct val="150000"/>
              </a:lnSpc>
              <a:spcAft>
                <a:spcPct val="0"/>
              </a:spcAft>
              <a:buClr>
                <a:srgbClr val="AFAFAF"/>
              </a:buClr>
              <a:buSzPct val="100000"/>
              <a:buFont typeface="Arial" charset="0"/>
              <a:buNone/>
              <a:defRPr/>
            </a:pPr>
            <a:r>
              <a:rPr lang="en-ZA" altLang="en-US" sz="1600" dirty="0" smtClean="0">
                <a:solidFill>
                  <a:schemeClr val="tx2">
                    <a:lumMod val="50000"/>
                  </a:schemeClr>
                </a:solidFill>
                <a:latin typeface="Arial" panose="020B0604020202020204" pitchFamily="34" charset="0"/>
                <a:cs typeface="Arial" panose="020B0604020202020204" pitchFamily="34" charset="0"/>
              </a:rPr>
              <a:t>Name (email@csir.co.za)</a:t>
            </a: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CSIR Overview 2012_16Feb12_ V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14324</TotalTime>
  <Words>767</Words>
  <Application>Microsoft Office PowerPoint</Application>
  <PresentationFormat>On-screen Show (4:3)</PresentationFormat>
  <Paragraphs>37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CSIR Overview 2012_16Feb12_ V1</vt:lpstr>
      <vt:lpstr>Briefing to the Portfolio Committee on Environmental Affairs Public Hearings on the Marine Spatial Planning Bill (B9-2017). </vt:lpstr>
      <vt:lpstr>Marine Spatial Planning</vt:lpstr>
      <vt:lpstr>Four Fundamental Challenges</vt:lpstr>
      <vt:lpstr>A challenge of disproportionate effort to value</vt:lpstr>
      <vt:lpstr>A challenge of unreasonably asymmetry</vt:lpstr>
      <vt:lpstr>A challenge of insufficient transparency, inclusion and participation</vt:lpstr>
      <vt:lpstr>A challenge of unclear and incomplete administrative governance</vt:lpstr>
      <vt:lpstr>Conclusion</vt:lpstr>
      <vt:lpstr>Slide 9</vt:lpstr>
    </vt:vector>
  </TitlesOfParts>
  <Company>CSIR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dc:creator>
  <cp:lastModifiedBy>PUMZA</cp:lastModifiedBy>
  <cp:revision>1075</cp:revision>
  <cp:lastPrinted>2017-09-01T05:59:22Z</cp:lastPrinted>
  <dcterms:created xsi:type="dcterms:W3CDTF">2012-02-16T10:58:43Z</dcterms:created>
  <dcterms:modified xsi:type="dcterms:W3CDTF">2017-09-06T06:12:40Z</dcterms:modified>
</cp:coreProperties>
</file>