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20" r:id="rId4"/>
    <p:sldMasterId id="2147483732" r:id="rId5"/>
    <p:sldMasterId id="2147483744" r:id="rId6"/>
    <p:sldMasterId id="2147483756" r:id="rId7"/>
  </p:sldMasterIdLst>
  <p:notesMasterIdLst>
    <p:notesMasterId r:id="rId48"/>
  </p:notesMasterIdLst>
  <p:handoutMasterIdLst>
    <p:handoutMasterId r:id="rId49"/>
  </p:handoutMasterIdLst>
  <p:sldIdLst>
    <p:sldId id="256" r:id="rId8"/>
    <p:sldId id="570" r:id="rId9"/>
    <p:sldId id="584" r:id="rId10"/>
    <p:sldId id="587" r:id="rId11"/>
    <p:sldId id="582" r:id="rId12"/>
    <p:sldId id="624" r:id="rId13"/>
    <p:sldId id="588" r:id="rId14"/>
    <p:sldId id="586" r:id="rId15"/>
    <p:sldId id="648" r:id="rId16"/>
    <p:sldId id="646" r:id="rId17"/>
    <p:sldId id="641" r:id="rId18"/>
    <p:sldId id="640" r:id="rId19"/>
    <p:sldId id="594" r:id="rId20"/>
    <p:sldId id="603" r:id="rId21"/>
    <p:sldId id="637" r:id="rId22"/>
    <p:sldId id="609" r:id="rId23"/>
    <p:sldId id="652" r:id="rId24"/>
    <p:sldId id="612" r:id="rId25"/>
    <p:sldId id="626" r:id="rId26"/>
    <p:sldId id="558" r:id="rId27"/>
    <p:sldId id="649" r:id="rId28"/>
    <p:sldId id="647" r:id="rId29"/>
    <p:sldId id="607" r:id="rId30"/>
    <p:sldId id="576" r:id="rId31"/>
    <p:sldId id="651" r:id="rId32"/>
    <p:sldId id="577" r:id="rId33"/>
    <p:sldId id="650" r:id="rId34"/>
    <p:sldId id="590" r:id="rId35"/>
    <p:sldId id="645" r:id="rId36"/>
    <p:sldId id="635" r:id="rId37"/>
    <p:sldId id="610" r:id="rId38"/>
    <p:sldId id="629" r:id="rId39"/>
    <p:sldId id="611" r:id="rId40"/>
    <p:sldId id="613" r:id="rId41"/>
    <p:sldId id="618" r:id="rId42"/>
    <p:sldId id="630" r:id="rId43"/>
    <p:sldId id="644" r:id="rId44"/>
    <p:sldId id="643" r:id="rId45"/>
    <p:sldId id="568" r:id="rId46"/>
    <p:sldId id="628" r:id="rId4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66"/>
    <a:srgbClr val="FFCC99"/>
    <a:srgbClr val="FFDE9B"/>
    <a:srgbClr val="B1A0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88" autoAdjust="0"/>
    <p:restoredTop sz="95740" autoAdjust="0"/>
  </p:normalViewPr>
  <p:slideViewPr>
    <p:cSldViewPr>
      <p:cViewPr varScale="1">
        <p:scale>
          <a:sx n="116" d="100"/>
          <a:sy n="116" d="100"/>
        </p:scale>
        <p:origin x="-1752"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78A02C-07DB-46D4-B403-F401B11C900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ZA"/>
        </a:p>
      </dgm:t>
    </dgm:pt>
    <dgm:pt modelId="{F9322E1B-281D-4371-80FA-A520B1DF308B}">
      <dgm:prSet phldrT="[Text]" custT="1"/>
      <dgm:spPr>
        <a:solidFill>
          <a:schemeClr val="tx1"/>
        </a:solidFill>
      </dgm:spPr>
      <dgm:t>
        <a:bodyPr/>
        <a:lstStyle/>
        <a:p>
          <a:r>
            <a:rPr lang="en-ZA" sz="2000" b="1" dirty="0"/>
            <a:t>Procurement of Payment Services</a:t>
          </a:r>
        </a:p>
      </dgm:t>
    </dgm:pt>
    <dgm:pt modelId="{A520E3F3-7143-4FED-ACEF-8010DF67F631}" type="parTrans" cxnId="{7AF9B75D-8256-4554-A78F-2B262976C54F}">
      <dgm:prSet/>
      <dgm:spPr/>
      <dgm:t>
        <a:bodyPr/>
        <a:lstStyle/>
        <a:p>
          <a:endParaRPr lang="en-ZA" sz="2000"/>
        </a:p>
      </dgm:t>
    </dgm:pt>
    <dgm:pt modelId="{6FBE4F59-AC11-44DF-A190-CA060CDBF3A4}" type="sibTrans" cxnId="{7AF9B75D-8256-4554-A78F-2B262976C54F}">
      <dgm:prSet/>
      <dgm:spPr/>
      <dgm:t>
        <a:bodyPr/>
        <a:lstStyle/>
        <a:p>
          <a:endParaRPr lang="en-ZA" sz="2000"/>
        </a:p>
      </dgm:t>
    </dgm:pt>
    <dgm:pt modelId="{E422EDE9-FD2E-45F0-8809-1A42F1D8758C}">
      <dgm:prSet phldrT="[Text]" custT="1"/>
      <dgm:spPr>
        <a:solidFill>
          <a:srgbClr val="FFC000"/>
        </a:solidFill>
      </dgm:spPr>
      <dgm:t>
        <a:bodyPr/>
        <a:lstStyle/>
        <a:p>
          <a:r>
            <a:rPr lang="en-ZA" sz="2000" b="1" dirty="0"/>
            <a:t>SAPO</a:t>
          </a:r>
        </a:p>
      </dgm:t>
    </dgm:pt>
    <dgm:pt modelId="{02104232-3A8B-4363-8EAC-034FF73F5F65}" type="parTrans" cxnId="{2F9669C2-D73D-4264-918A-0CAE62316ED2}">
      <dgm:prSet custT="1"/>
      <dgm:spPr/>
      <dgm:t>
        <a:bodyPr/>
        <a:lstStyle/>
        <a:p>
          <a:endParaRPr lang="en-ZA" sz="2000"/>
        </a:p>
      </dgm:t>
    </dgm:pt>
    <dgm:pt modelId="{E837D836-78BA-4EFE-B40E-EAFBE3697451}" type="sibTrans" cxnId="{2F9669C2-D73D-4264-918A-0CAE62316ED2}">
      <dgm:prSet/>
      <dgm:spPr/>
      <dgm:t>
        <a:bodyPr/>
        <a:lstStyle/>
        <a:p>
          <a:endParaRPr lang="en-ZA" sz="2000"/>
        </a:p>
      </dgm:t>
    </dgm:pt>
    <dgm:pt modelId="{164512D4-586D-499A-BC0E-DB0F8146CDDD}">
      <dgm:prSet phldrT="[Text]" custT="1"/>
      <dgm:spPr>
        <a:solidFill>
          <a:srgbClr val="00B050"/>
        </a:solidFill>
      </dgm:spPr>
      <dgm:t>
        <a:bodyPr/>
        <a:lstStyle/>
        <a:p>
          <a:r>
            <a:rPr lang="en-ZA" sz="2000" b="1" baseline="0" dirty="0">
              <a:effectLst/>
              <a:latin typeface="Arial" panose="020B0604020202020204" pitchFamily="34" charset="0"/>
              <a:ea typeface="Calibri" panose="020F0502020204030204" pitchFamily="34" charset="0"/>
              <a:cs typeface="Arial" panose="020B0604020202020204" pitchFamily="34" charset="0"/>
            </a:rPr>
            <a:t>Request for deviation (29/06/2017) and response (04/07/2017)</a:t>
          </a:r>
          <a:endParaRPr lang="en-ZA" sz="2000" b="1" dirty="0"/>
        </a:p>
      </dgm:t>
    </dgm:pt>
    <dgm:pt modelId="{9B7F7E18-73C8-4F5C-9CAA-8AB0373A4A2E}" type="parTrans" cxnId="{F0AA2012-6FD1-4AB7-B305-DDF87A8C333E}">
      <dgm:prSet custT="1"/>
      <dgm:spPr/>
      <dgm:t>
        <a:bodyPr/>
        <a:lstStyle/>
        <a:p>
          <a:endParaRPr lang="en-ZA" sz="2000"/>
        </a:p>
      </dgm:t>
    </dgm:pt>
    <dgm:pt modelId="{0EDDDCC0-B5AF-47F1-A62A-6BE82CB3C680}" type="sibTrans" cxnId="{F0AA2012-6FD1-4AB7-B305-DDF87A8C333E}">
      <dgm:prSet/>
      <dgm:spPr/>
      <dgm:t>
        <a:bodyPr/>
        <a:lstStyle/>
        <a:p>
          <a:endParaRPr lang="en-ZA" sz="2000"/>
        </a:p>
      </dgm:t>
    </dgm:pt>
    <dgm:pt modelId="{46620453-3D73-4BDE-B300-B2FD7E85C090}">
      <dgm:prSet phldrT="[Text]" custT="1"/>
      <dgm:spPr>
        <a:solidFill>
          <a:srgbClr val="FFC000"/>
        </a:solidFill>
      </dgm:spPr>
      <dgm:t>
        <a:bodyPr/>
        <a:lstStyle/>
        <a:p>
          <a:r>
            <a:rPr lang="en-ZA" sz="2000" dirty="0"/>
            <a:t>RFP submitted to SAPO (24/07/2017</a:t>
          </a:r>
          <a:r>
            <a:rPr lang="en-ZA" sz="2000" dirty="0" smtClean="0"/>
            <a:t>) with closing </a:t>
          </a:r>
          <a:r>
            <a:rPr lang="en-ZA" sz="2000" dirty="0"/>
            <a:t>date: 07/08/2017)</a:t>
          </a:r>
        </a:p>
      </dgm:t>
    </dgm:pt>
    <dgm:pt modelId="{F1DC49D9-5DFD-4FBB-B4BE-C31912CB7EF1}" type="parTrans" cxnId="{FF28E97F-258A-4DD9-92F6-403F04216270}">
      <dgm:prSet custT="1"/>
      <dgm:spPr/>
      <dgm:t>
        <a:bodyPr/>
        <a:lstStyle/>
        <a:p>
          <a:endParaRPr lang="en-ZA" sz="2000"/>
        </a:p>
      </dgm:t>
    </dgm:pt>
    <dgm:pt modelId="{CA1E7018-EDFA-45A8-85DD-FEDF83C9B54C}" type="sibTrans" cxnId="{FF28E97F-258A-4DD9-92F6-403F04216270}">
      <dgm:prSet/>
      <dgm:spPr/>
      <dgm:t>
        <a:bodyPr/>
        <a:lstStyle/>
        <a:p>
          <a:endParaRPr lang="en-ZA" sz="2000"/>
        </a:p>
      </dgm:t>
    </dgm:pt>
    <dgm:pt modelId="{9E575B6C-0FF2-4CBF-9472-1697D6BBF501}">
      <dgm:prSet phldrT="[Text]" custT="1"/>
      <dgm:spPr>
        <a:solidFill>
          <a:srgbClr val="FF0000"/>
        </a:solidFill>
      </dgm:spPr>
      <dgm:t>
        <a:bodyPr/>
        <a:lstStyle/>
        <a:p>
          <a:r>
            <a:rPr lang="en-ZA" sz="2000" b="1" dirty="0"/>
            <a:t>Competitive Bidding Process</a:t>
          </a:r>
        </a:p>
      </dgm:t>
    </dgm:pt>
    <dgm:pt modelId="{05C51F86-FB09-43A9-AD7C-425E49A30152}" type="parTrans" cxnId="{09A3D435-2DFD-4B5D-855C-D88CCBB02E21}">
      <dgm:prSet custT="1"/>
      <dgm:spPr/>
      <dgm:t>
        <a:bodyPr/>
        <a:lstStyle/>
        <a:p>
          <a:endParaRPr lang="en-ZA" sz="2000"/>
        </a:p>
      </dgm:t>
    </dgm:pt>
    <dgm:pt modelId="{481D2BF3-6669-4562-99D1-90B80A8CDEFE}" type="sibTrans" cxnId="{09A3D435-2DFD-4B5D-855C-D88CCBB02E21}">
      <dgm:prSet/>
      <dgm:spPr/>
      <dgm:t>
        <a:bodyPr/>
        <a:lstStyle/>
        <a:p>
          <a:endParaRPr lang="en-ZA" sz="2000"/>
        </a:p>
      </dgm:t>
    </dgm:pt>
    <dgm:pt modelId="{A8702525-2FC6-4F89-86B4-E48946E79392}">
      <dgm:prSet phldrT="[Text]" custT="1"/>
      <dgm:spPr>
        <a:solidFill>
          <a:srgbClr val="FF0000"/>
        </a:solidFill>
      </dgm:spPr>
      <dgm:t>
        <a:bodyPr/>
        <a:lstStyle/>
        <a:p>
          <a:r>
            <a:rPr lang="en-ZA" sz="2000" b="1" dirty="0" smtClean="0"/>
            <a:t>Due Diligence &amp;  BAC</a:t>
          </a:r>
        </a:p>
        <a:p>
          <a:r>
            <a:rPr lang="en-ZA" sz="2000" b="1" dirty="0" smtClean="0"/>
            <a:t>(From 1 – 14 September) </a:t>
          </a:r>
          <a:endParaRPr lang="en-ZA" sz="2000" b="1" dirty="0"/>
        </a:p>
      </dgm:t>
    </dgm:pt>
    <dgm:pt modelId="{5F534B7C-C0A1-4981-8849-DA39E23C2853}" type="parTrans" cxnId="{7B0A7920-749A-4061-9BDA-72C2F277BA21}">
      <dgm:prSet custT="1"/>
      <dgm:spPr/>
      <dgm:t>
        <a:bodyPr/>
        <a:lstStyle/>
        <a:p>
          <a:endParaRPr lang="en-ZA" sz="2000"/>
        </a:p>
      </dgm:t>
    </dgm:pt>
    <dgm:pt modelId="{E16E7D31-B795-4B4B-B5D5-D2582F429088}" type="sibTrans" cxnId="{7B0A7920-749A-4061-9BDA-72C2F277BA21}">
      <dgm:prSet/>
      <dgm:spPr/>
      <dgm:t>
        <a:bodyPr/>
        <a:lstStyle/>
        <a:p>
          <a:endParaRPr lang="en-ZA" sz="2000"/>
        </a:p>
      </dgm:t>
    </dgm:pt>
    <dgm:pt modelId="{8C178649-6DC8-4D70-B467-67AD5A8C806A}">
      <dgm:prSet custT="1"/>
      <dgm:spPr>
        <a:solidFill>
          <a:srgbClr val="FF0000"/>
        </a:solidFill>
      </dgm:spPr>
      <dgm:t>
        <a:bodyPr/>
        <a:lstStyle/>
        <a:p>
          <a:r>
            <a:rPr lang="en-ZA" sz="2000" b="1" dirty="0" smtClean="0"/>
            <a:t>Evaluation </a:t>
          </a:r>
          <a:endParaRPr lang="en-ZA" sz="2000" b="1" dirty="0"/>
        </a:p>
        <a:p>
          <a:r>
            <a:rPr lang="en-ZA" sz="2000" b="1" dirty="0"/>
            <a:t>(From the </a:t>
          </a:r>
          <a:r>
            <a:rPr lang="en-ZA" sz="2000" b="1" dirty="0" smtClean="0"/>
            <a:t>14 </a:t>
          </a:r>
          <a:r>
            <a:rPr lang="en-ZA" sz="2000" b="1" dirty="0"/>
            <a:t>– 25 August) </a:t>
          </a:r>
        </a:p>
      </dgm:t>
    </dgm:pt>
    <dgm:pt modelId="{3A3C3A1B-0951-418F-99B6-26E70A9B6081}" type="parTrans" cxnId="{1D254FC5-0467-4DDC-A30D-BF715061A5B7}">
      <dgm:prSet custT="1"/>
      <dgm:spPr/>
      <dgm:t>
        <a:bodyPr/>
        <a:lstStyle/>
        <a:p>
          <a:endParaRPr lang="en-ZA" sz="2000"/>
        </a:p>
      </dgm:t>
    </dgm:pt>
    <dgm:pt modelId="{3A307A43-0BE0-4998-81CA-4D18F71E5E60}" type="sibTrans" cxnId="{1D254FC5-0467-4DDC-A30D-BF715061A5B7}">
      <dgm:prSet/>
      <dgm:spPr/>
      <dgm:t>
        <a:bodyPr/>
        <a:lstStyle/>
        <a:p>
          <a:endParaRPr lang="en-ZA" sz="2000"/>
        </a:p>
      </dgm:t>
    </dgm:pt>
    <dgm:pt modelId="{DEC7061A-B3F0-42E2-8561-2EED904B9D27}">
      <dgm:prSet phldrT="[Text]" custT="1"/>
      <dgm:spPr>
        <a:solidFill>
          <a:srgbClr val="00B050"/>
        </a:solidFill>
      </dgm:spPr>
      <dgm:t>
        <a:bodyPr/>
        <a:lstStyle/>
        <a:p>
          <a:r>
            <a:rPr lang="en-US" sz="2000" b="1" baseline="0" dirty="0" smtClean="0">
              <a:effectLst/>
              <a:latin typeface="Arial" panose="020B0604020202020204" pitchFamily="34" charset="0"/>
              <a:cs typeface="Arial" panose="020B0604020202020204" pitchFamily="34" charset="0"/>
            </a:rPr>
            <a:t>Workshop held on 17 May 2017</a:t>
          </a:r>
          <a:endParaRPr lang="en-ZA" sz="2000" b="1" dirty="0"/>
        </a:p>
      </dgm:t>
    </dgm:pt>
    <dgm:pt modelId="{0D1D986E-F66A-49E2-877A-284A36E3F8CC}" type="parTrans" cxnId="{BEBE6397-47CE-48C4-8E5E-38C0F9ABC6DA}">
      <dgm:prSet/>
      <dgm:spPr/>
      <dgm:t>
        <a:bodyPr/>
        <a:lstStyle/>
        <a:p>
          <a:endParaRPr lang="en-US"/>
        </a:p>
      </dgm:t>
    </dgm:pt>
    <dgm:pt modelId="{9E2148FE-B9DC-4087-931C-21F6F6CEF0E1}" type="sibTrans" cxnId="{BEBE6397-47CE-48C4-8E5E-38C0F9ABC6DA}">
      <dgm:prSet/>
      <dgm:spPr/>
      <dgm:t>
        <a:bodyPr/>
        <a:lstStyle/>
        <a:p>
          <a:endParaRPr lang="en-US"/>
        </a:p>
      </dgm:t>
    </dgm:pt>
    <dgm:pt modelId="{304DAA4A-27C5-4D08-8CE9-40820A640D0E}" type="pres">
      <dgm:prSet presAssocID="{E678A02C-07DB-46D4-B403-F401B11C9000}" presName="diagram" presStyleCnt="0">
        <dgm:presLayoutVars>
          <dgm:chPref val="1"/>
          <dgm:dir/>
          <dgm:animOne val="branch"/>
          <dgm:animLvl val="lvl"/>
          <dgm:resizeHandles val="exact"/>
        </dgm:presLayoutVars>
      </dgm:prSet>
      <dgm:spPr/>
      <dgm:t>
        <a:bodyPr/>
        <a:lstStyle/>
        <a:p>
          <a:endParaRPr lang="en-GB"/>
        </a:p>
      </dgm:t>
    </dgm:pt>
    <dgm:pt modelId="{D55D14F4-5E33-4CB6-BAD3-D0B4E0132513}" type="pres">
      <dgm:prSet presAssocID="{F9322E1B-281D-4371-80FA-A520B1DF308B}" presName="root1" presStyleCnt="0"/>
      <dgm:spPr/>
    </dgm:pt>
    <dgm:pt modelId="{41B839CE-A83E-4E44-8CCC-00A224450191}" type="pres">
      <dgm:prSet presAssocID="{F9322E1B-281D-4371-80FA-A520B1DF308B}" presName="LevelOneTextNode" presStyleLbl="node0" presStyleIdx="0" presStyleCnt="2" custScaleX="130178">
        <dgm:presLayoutVars>
          <dgm:chPref val="3"/>
        </dgm:presLayoutVars>
      </dgm:prSet>
      <dgm:spPr/>
      <dgm:t>
        <a:bodyPr/>
        <a:lstStyle/>
        <a:p>
          <a:endParaRPr lang="en-GB"/>
        </a:p>
      </dgm:t>
    </dgm:pt>
    <dgm:pt modelId="{D3E9BEB3-7D6C-4929-B396-034B98E09EE3}" type="pres">
      <dgm:prSet presAssocID="{F9322E1B-281D-4371-80FA-A520B1DF308B}" presName="level2hierChild" presStyleCnt="0"/>
      <dgm:spPr/>
    </dgm:pt>
    <dgm:pt modelId="{11342116-09D4-45C4-8272-DDBE761C3990}" type="pres">
      <dgm:prSet presAssocID="{02104232-3A8B-4363-8EAC-034FF73F5F65}" presName="conn2-1" presStyleLbl="parChTrans1D2" presStyleIdx="0" presStyleCnt="2"/>
      <dgm:spPr/>
      <dgm:t>
        <a:bodyPr/>
        <a:lstStyle/>
        <a:p>
          <a:endParaRPr lang="en-GB"/>
        </a:p>
      </dgm:t>
    </dgm:pt>
    <dgm:pt modelId="{769B520F-7FFE-457C-9267-D8C38BAFBB17}" type="pres">
      <dgm:prSet presAssocID="{02104232-3A8B-4363-8EAC-034FF73F5F65}" presName="connTx" presStyleLbl="parChTrans1D2" presStyleIdx="0" presStyleCnt="2"/>
      <dgm:spPr/>
      <dgm:t>
        <a:bodyPr/>
        <a:lstStyle/>
        <a:p>
          <a:endParaRPr lang="en-GB"/>
        </a:p>
      </dgm:t>
    </dgm:pt>
    <dgm:pt modelId="{1F3F57ED-2315-4073-B937-66B3151968D5}" type="pres">
      <dgm:prSet presAssocID="{E422EDE9-FD2E-45F0-8809-1A42F1D8758C}" presName="root2" presStyleCnt="0"/>
      <dgm:spPr/>
    </dgm:pt>
    <dgm:pt modelId="{3B42FFA8-BB8C-43B1-B985-4056357650C2}" type="pres">
      <dgm:prSet presAssocID="{E422EDE9-FD2E-45F0-8809-1A42F1D8758C}" presName="LevelTwoTextNode" presStyleLbl="node2" presStyleIdx="0" presStyleCnt="2" custLinFactNeighborX="-4731" custLinFactNeighborY="33280">
        <dgm:presLayoutVars>
          <dgm:chPref val="3"/>
        </dgm:presLayoutVars>
      </dgm:prSet>
      <dgm:spPr/>
      <dgm:t>
        <a:bodyPr/>
        <a:lstStyle/>
        <a:p>
          <a:endParaRPr lang="en-GB"/>
        </a:p>
      </dgm:t>
    </dgm:pt>
    <dgm:pt modelId="{733690EF-3B6A-4983-A406-9386387BB5A5}" type="pres">
      <dgm:prSet presAssocID="{E422EDE9-FD2E-45F0-8809-1A42F1D8758C}" presName="level3hierChild" presStyleCnt="0"/>
      <dgm:spPr/>
    </dgm:pt>
    <dgm:pt modelId="{ED8B8CD3-323F-4A3B-89A1-74B5FC14C6B6}" type="pres">
      <dgm:prSet presAssocID="{9B7F7E18-73C8-4F5C-9CAA-8AB0373A4A2E}" presName="conn2-1" presStyleLbl="parChTrans1D3" presStyleIdx="0" presStyleCnt="4"/>
      <dgm:spPr/>
      <dgm:t>
        <a:bodyPr/>
        <a:lstStyle/>
        <a:p>
          <a:endParaRPr lang="en-GB"/>
        </a:p>
      </dgm:t>
    </dgm:pt>
    <dgm:pt modelId="{D34F06FA-1149-492C-9990-700B2009D6EF}" type="pres">
      <dgm:prSet presAssocID="{9B7F7E18-73C8-4F5C-9CAA-8AB0373A4A2E}" presName="connTx" presStyleLbl="parChTrans1D3" presStyleIdx="0" presStyleCnt="4"/>
      <dgm:spPr/>
      <dgm:t>
        <a:bodyPr/>
        <a:lstStyle/>
        <a:p>
          <a:endParaRPr lang="en-GB"/>
        </a:p>
      </dgm:t>
    </dgm:pt>
    <dgm:pt modelId="{7E523A8F-18D1-4C2F-AE8B-93E1BB18E140}" type="pres">
      <dgm:prSet presAssocID="{164512D4-586D-499A-BC0E-DB0F8146CDDD}" presName="root2" presStyleCnt="0"/>
      <dgm:spPr/>
    </dgm:pt>
    <dgm:pt modelId="{0FE8832C-B870-4EAE-8990-74AF16D13450}" type="pres">
      <dgm:prSet presAssocID="{164512D4-586D-499A-BC0E-DB0F8146CDDD}" presName="LevelTwoTextNode" presStyleLbl="node3" presStyleIdx="0" presStyleCnt="4" custScaleX="225613" custLinFactNeighborX="-3254" custLinFactNeighborY="95635">
        <dgm:presLayoutVars>
          <dgm:chPref val="3"/>
        </dgm:presLayoutVars>
      </dgm:prSet>
      <dgm:spPr/>
      <dgm:t>
        <a:bodyPr/>
        <a:lstStyle/>
        <a:p>
          <a:endParaRPr lang="en-GB"/>
        </a:p>
      </dgm:t>
    </dgm:pt>
    <dgm:pt modelId="{4387510C-17A5-4368-8BB7-4F5FC9C0D767}" type="pres">
      <dgm:prSet presAssocID="{164512D4-586D-499A-BC0E-DB0F8146CDDD}" presName="level3hierChild" presStyleCnt="0"/>
      <dgm:spPr/>
    </dgm:pt>
    <dgm:pt modelId="{1414FD53-4233-44B9-94B3-C973DB3A65CD}" type="pres">
      <dgm:prSet presAssocID="{F1DC49D9-5DFD-4FBB-B4BE-C31912CB7EF1}" presName="conn2-1" presStyleLbl="parChTrans1D3" presStyleIdx="1" presStyleCnt="4"/>
      <dgm:spPr/>
      <dgm:t>
        <a:bodyPr/>
        <a:lstStyle/>
        <a:p>
          <a:endParaRPr lang="en-GB"/>
        </a:p>
      </dgm:t>
    </dgm:pt>
    <dgm:pt modelId="{B3617C54-73CA-4297-A74B-5BA2980A0CF7}" type="pres">
      <dgm:prSet presAssocID="{F1DC49D9-5DFD-4FBB-B4BE-C31912CB7EF1}" presName="connTx" presStyleLbl="parChTrans1D3" presStyleIdx="1" presStyleCnt="4"/>
      <dgm:spPr/>
      <dgm:t>
        <a:bodyPr/>
        <a:lstStyle/>
        <a:p>
          <a:endParaRPr lang="en-GB"/>
        </a:p>
      </dgm:t>
    </dgm:pt>
    <dgm:pt modelId="{87260C1C-33B0-4196-A9DC-A3915EFC0808}" type="pres">
      <dgm:prSet presAssocID="{46620453-3D73-4BDE-B300-B2FD7E85C090}" presName="root2" presStyleCnt="0"/>
      <dgm:spPr/>
    </dgm:pt>
    <dgm:pt modelId="{39B6CA0D-4027-401A-92E2-9E25B1AA7728}" type="pres">
      <dgm:prSet presAssocID="{46620453-3D73-4BDE-B300-B2FD7E85C090}" presName="LevelTwoTextNode" presStyleLbl="node3" presStyleIdx="1" presStyleCnt="4" custScaleX="225214" custScaleY="111794" custLinFactNeighborX="-3254" custLinFactNeighborY="97719">
        <dgm:presLayoutVars>
          <dgm:chPref val="3"/>
        </dgm:presLayoutVars>
      </dgm:prSet>
      <dgm:spPr/>
      <dgm:t>
        <a:bodyPr/>
        <a:lstStyle/>
        <a:p>
          <a:endParaRPr lang="en-GB"/>
        </a:p>
      </dgm:t>
    </dgm:pt>
    <dgm:pt modelId="{0B1A0777-93B9-4FF1-B001-6886E20EE77F}" type="pres">
      <dgm:prSet presAssocID="{46620453-3D73-4BDE-B300-B2FD7E85C090}" presName="level3hierChild" presStyleCnt="0"/>
      <dgm:spPr/>
    </dgm:pt>
    <dgm:pt modelId="{CF8C4A06-D0FA-4EF0-9B4F-2452DAF21AFA}" type="pres">
      <dgm:prSet presAssocID="{3A3C3A1B-0951-418F-99B6-26E70A9B6081}" presName="conn2-1" presStyleLbl="parChTrans1D3" presStyleIdx="2" presStyleCnt="4"/>
      <dgm:spPr/>
      <dgm:t>
        <a:bodyPr/>
        <a:lstStyle/>
        <a:p>
          <a:endParaRPr lang="en-GB"/>
        </a:p>
      </dgm:t>
    </dgm:pt>
    <dgm:pt modelId="{0CE270AD-2A0F-41F8-89CA-11B1862A71D1}" type="pres">
      <dgm:prSet presAssocID="{3A3C3A1B-0951-418F-99B6-26E70A9B6081}" presName="connTx" presStyleLbl="parChTrans1D3" presStyleIdx="2" presStyleCnt="4"/>
      <dgm:spPr/>
      <dgm:t>
        <a:bodyPr/>
        <a:lstStyle/>
        <a:p>
          <a:endParaRPr lang="en-GB"/>
        </a:p>
      </dgm:t>
    </dgm:pt>
    <dgm:pt modelId="{735CA64D-8849-4946-AC7D-75B07CE778EE}" type="pres">
      <dgm:prSet presAssocID="{8C178649-6DC8-4D70-B467-67AD5A8C806A}" presName="root2" presStyleCnt="0"/>
      <dgm:spPr/>
    </dgm:pt>
    <dgm:pt modelId="{4605477F-15D4-4C7F-85ED-DC48B7589C01}" type="pres">
      <dgm:prSet presAssocID="{8C178649-6DC8-4D70-B467-67AD5A8C806A}" presName="LevelTwoTextNode" presStyleLbl="node3" presStyleIdx="2" presStyleCnt="4" custScaleX="223299" custLinFactY="7524" custLinFactNeighborX="-3254" custLinFactNeighborY="100000">
        <dgm:presLayoutVars>
          <dgm:chPref val="3"/>
        </dgm:presLayoutVars>
      </dgm:prSet>
      <dgm:spPr/>
      <dgm:t>
        <a:bodyPr/>
        <a:lstStyle/>
        <a:p>
          <a:endParaRPr lang="en-GB"/>
        </a:p>
      </dgm:t>
    </dgm:pt>
    <dgm:pt modelId="{730065F8-3D4A-4C9C-A1FB-39F780B2E7C8}" type="pres">
      <dgm:prSet presAssocID="{8C178649-6DC8-4D70-B467-67AD5A8C806A}" presName="level3hierChild" presStyleCnt="0"/>
      <dgm:spPr/>
    </dgm:pt>
    <dgm:pt modelId="{854C0287-392C-4133-8132-A1FDCD0B2E78}" type="pres">
      <dgm:prSet presAssocID="{05C51F86-FB09-43A9-AD7C-425E49A30152}" presName="conn2-1" presStyleLbl="parChTrans1D2" presStyleIdx="1" presStyleCnt="2"/>
      <dgm:spPr/>
      <dgm:t>
        <a:bodyPr/>
        <a:lstStyle/>
        <a:p>
          <a:endParaRPr lang="en-GB"/>
        </a:p>
      </dgm:t>
    </dgm:pt>
    <dgm:pt modelId="{896EEB6F-7DB1-465C-ABA7-478BC4ABC037}" type="pres">
      <dgm:prSet presAssocID="{05C51F86-FB09-43A9-AD7C-425E49A30152}" presName="connTx" presStyleLbl="parChTrans1D2" presStyleIdx="1" presStyleCnt="2"/>
      <dgm:spPr/>
      <dgm:t>
        <a:bodyPr/>
        <a:lstStyle/>
        <a:p>
          <a:endParaRPr lang="en-GB"/>
        </a:p>
      </dgm:t>
    </dgm:pt>
    <dgm:pt modelId="{A44F4A21-0491-485A-9E0D-765FB65FB684}" type="pres">
      <dgm:prSet presAssocID="{9E575B6C-0FF2-4CBF-9472-1697D6BBF501}" presName="root2" presStyleCnt="0"/>
      <dgm:spPr/>
    </dgm:pt>
    <dgm:pt modelId="{D69D2232-1495-44CF-AAB2-908DEA604868}" type="pres">
      <dgm:prSet presAssocID="{9E575B6C-0FF2-4CBF-9472-1697D6BBF501}" presName="LevelTwoTextNode" presStyleLbl="node2" presStyleIdx="1" presStyleCnt="2" custLinFactY="29122" custLinFactNeighborX="147" custLinFactNeighborY="100000">
        <dgm:presLayoutVars>
          <dgm:chPref val="3"/>
        </dgm:presLayoutVars>
      </dgm:prSet>
      <dgm:spPr/>
      <dgm:t>
        <a:bodyPr/>
        <a:lstStyle/>
        <a:p>
          <a:endParaRPr lang="en-GB"/>
        </a:p>
      </dgm:t>
    </dgm:pt>
    <dgm:pt modelId="{FC55ACC7-FAA7-4929-BF41-1701064D6C37}" type="pres">
      <dgm:prSet presAssocID="{9E575B6C-0FF2-4CBF-9472-1697D6BBF501}" presName="level3hierChild" presStyleCnt="0"/>
      <dgm:spPr/>
    </dgm:pt>
    <dgm:pt modelId="{412CF7CB-B61D-4748-AC56-A9C2E8829673}" type="pres">
      <dgm:prSet presAssocID="{5F534B7C-C0A1-4981-8849-DA39E23C2853}" presName="conn2-1" presStyleLbl="parChTrans1D3" presStyleIdx="3" presStyleCnt="4"/>
      <dgm:spPr/>
      <dgm:t>
        <a:bodyPr/>
        <a:lstStyle/>
        <a:p>
          <a:endParaRPr lang="en-GB"/>
        </a:p>
      </dgm:t>
    </dgm:pt>
    <dgm:pt modelId="{E527DD40-D8D8-40A3-A81C-5B0FF817782A}" type="pres">
      <dgm:prSet presAssocID="{5F534B7C-C0A1-4981-8849-DA39E23C2853}" presName="connTx" presStyleLbl="parChTrans1D3" presStyleIdx="3" presStyleCnt="4"/>
      <dgm:spPr/>
      <dgm:t>
        <a:bodyPr/>
        <a:lstStyle/>
        <a:p>
          <a:endParaRPr lang="en-GB"/>
        </a:p>
      </dgm:t>
    </dgm:pt>
    <dgm:pt modelId="{569C9CEE-3D2A-4724-9AFE-0A241E10B59F}" type="pres">
      <dgm:prSet presAssocID="{A8702525-2FC6-4F89-86B4-E48946E79392}" presName="root2" presStyleCnt="0"/>
      <dgm:spPr/>
    </dgm:pt>
    <dgm:pt modelId="{4C03E04B-2194-4E66-AA60-12C5A22FFC05}" type="pres">
      <dgm:prSet presAssocID="{A8702525-2FC6-4F89-86B4-E48946E79392}" presName="LevelTwoTextNode" presStyleLbl="node3" presStyleIdx="3" presStyleCnt="4" custScaleX="223163" custLinFactY="29122" custLinFactNeighborX="-3254" custLinFactNeighborY="100000">
        <dgm:presLayoutVars>
          <dgm:chPref val="3"/>
        </dgm:presLayoutVars>
      </dgm:prSet>
      <dgm:spPr/>
      <dgm:t>
        <a:bodyPr/>
        <a:lstStyle/>
        <a:p>
          <a:endParaRPr lang="en-GB"/>
        </a:p>
      </dgm:t>
    </dgm:pt>
    <dgm:pt modelId="{C963A888-542F-45B6-A067-E3A1EAA3D41D}" type="pres">
      <dgm:prSet presAssocID="{A8702525-2FC6-4F89-86B4-E48946E79392}" presName="level3hierChild" presStyleCnt="0"/>
      <dgm:spPr/>
    </dgm:pt>
    <dgm:pt modelId="{C582C06A-651E-426C-93D1-CE3D0912EBF8}" type="pres">
      <dgm:prSet presAssocID="{DEC7061A-B3F0-42E2-8561-2EED904B9D27}" presName="root1" presStyleCnt="0"/>
      <dgm:spPr/>
    </dgm:pt>
    <dgm:pt modelId="{133B5938-44F4-493D-92D4-984E4E0C51A6}" type="pres">
      <dgm:prSet presAssocID="{DEC7061A-B3F0-42E2-8561-2EED904B9D27}" presName="LevelOneTextNode" presStyleLbl="node0" presStyleIdx="1" presStyleCnt="2" custScaleX="225613" custLinFactX="106924" custLinFactY="-203001" custLinFactNeighborX="200000" custLinFactNeighborY="-300000">
        <dgm:presLayoutVars>
          <dgm:chPref val="3"/>
        </dgm:presLayoutVars>
      </dgm:prSet>
      <dgm:spPr/>
      <dgm:t>
        <a:bodyPr/>
        <a:lstStyle/>
        <a:p>
          <a:endParaRPr lang="en-US"/>
        </a:p>
      </dgm:t>
    </dgm:pt>
    <dgm:pt modelId="{959CF863-1D39-4635-A4A5-00920A859687}" type="pres">
      <dgm:prSet presAssocID="{DEC7061A-B3F0-42E2-8561-2EED904B9D27}" presName="level2hierChild" presStyleCnt="0"/>
      <dgm:spPr/>
    </dgm:pt>
  </dgm:ptLst>
  <dgm:cxnLst>
    <dgm:cxn modelId="{7A9F44D6-A3E5-42DF-BC17-9F1C91D53BAE}" type="presOf" srcId="{05C51F86-FB09-43A9-AD7C-425E49A30152}" destId="{854C0287-392C-4133-8132-A1FDCD0B2E78}" srcOrd="0" destOrd="0" presId="urn:microsoft.com/office/officeart/2005/8/layout/hierarchy2"/>
    <dgm:cxn modelId="{73EC286B-61C9-4650-ADEA-7EDFA14966C5}" type="presOf" srcId="{E422EDE9-FD2E-45F0-8809-1A42F1D8758C}" destId="{3B42FFA8-BB8C-43B1-B985-4056357650C2}" srcOrd="0" destOrd="0" presId="urn:microsoft.com/office/officeart/2005/8/layout/hierarchy2"/>
    <dgm:cxn modelId="{FD569D5A-F705-447B-B27D-32B2F63F8946}" type="presOf" srcId="{02104232-3A8B-4363-8EAC-034FF73F5F65}" destId="{769B520F-7FFE-457C-9267-D8C38BAFBB17}" srcOrd="1" destOrd="0" presId="urn:microsoft.com/office/officeart/2005/8/layout/hierarchy2"/>
    <dgm:cxn modelId="{9C81A7F3-7764-4CA5-9F7C-4748172135C5}" type="presOf" srcId="{8C178649-6DC8-4D70-B467-67AD5A8C806A}" destId="{4605477F-15D4-4C7F-85ED-DC48B7589C01}" srcOrd="0" destOrd="0" presId="urn:microsoft.com/office/officeart/2005/8/layout/hierarchy2"/>
    <dgm:cxn modelId="{51BA4861-A25A-493E-89CE-38F004BCB8BA}" type="presOf" srcId="{46620453-3D73-4BDE-B300-B2FD7E85C090}" destId="{39B6CA0D-4027-401A-92E2-9E25B1AA7728}" srcOrd="0" destOrd="0" presId="urn:microsoft.com/office/officeart/2005/8/layout/hierarchy2"/>
    <dgm:cxn modelId="{4CF50A33-23FC-4398-AABF-89BDDBB037E6}" type="presOf" srcId="{5F534B7C-C0A1-4981-8849-DA39E23C2853}" destId="{E527DD40-D8D8-40A3-A81C-5B0FF817782A}" srcOrd="1" destOrd="0" presId="urn:microsoft.com/office/officeart/2005/8/layout/hierarchy2"/>
    <dgm:cxn modelId="{ACB7C0B0-FEEB-45E7-964D-CD55601C007A}" type="presOf" srcId="{05C51F86-FB09-43A9-AD7C-425E49A30152}" destId="{896EEB6F-7DB1-465C-ABA7-478BC4ABC037}" srcOrd="1" destOrd="0" presId="urn:microsoft.com/office/officeart/2005/8/layout/hierarchy2"/>
    <dgm:cxn modelId="{4A2DC6F1-4BA4-436F-A9CB-0C810304CD10}" type="presOf" srcId="{3A3C3A1B-0951-418F-99B6-26E70A9B6081}" destId="{0CE270AD-2A0F-41F8-89CA-11B1862A71D1}" srcOrd="1" destOrd="0" presId="urn:microsoft.com/office/officeart/2005/8/layout/hierarchy2"/>
    <dgm:cxn modelId="{F0AA2012-6FD1-4AB7-B305-DDF87A8C333E}" srcId="{E422EDE9-FD2E-45F0-8809-1A42F1D8758C}" destId="{164512D4-586D-499A-BC0E-DB0F8146CDDD}" srcOrd="0" destOrd="0" parTransId="{9B7F7E18-73C8-4F5C-9CAA-8AB0373A4A2E}" sibTransId="{0EDDDCC0-B5AF-47F1-A62A-6BE82CB3C680}"/>
    <dgm:cxn modelId="{7C3BAF28-36F7-45D1-97B2-F34738914CFC}" type="presOf" srcId="{DEC7061A-B3F0-42E2-8561-2EED904B9D27}" destId="{133B5938-44F4-493D-92D4-984E4E0C51A6}" srcOrd="0" destOrd="0" presId="urn:microsoft.com/office/officeart/2005/8/layout/hierarchy2"/>
    <dgm:cxn modelId="{FF28E97F-258A-4DD9-92F6-403F04216270}" srcId="{E422EDE9-FD2E-45F0-8809-1A42F1D8758C}" destId="{46620453-3D73-4BDE-B300-B2FD7E85C090}" srcOrd="1" destOrd="0" parTransId="{F1DC49D9-5DFD-4FBB-B4BE-C31912CB7EF1}" sibTransId="{CA1E7018-EDFA-45A8-85DD-FEDF83C9B54C}"/>
    <dgm:cxn modelId="{1DA8D43A-6B0C-4D02-B150-CC2534943325}" type="presOf" srcId="{F9322E1B-281D-4371-80FA-A520B1DF308B}" destId="{41B839CE-A83E-4E44-8CCC-00A224450191}" srcOrd="0" destOrd="0" presId="urn:microsoft.com/office/officeart/2005/8/layout/hierarchy2"/>
    <dgm:cxn modelId="{BEBE6397-47CE-48C4-8E5E-38C0F9ABC6DA}" srcId="{E678A02C-07DB-46D4-B403-F401B11C9000}" destId="{DEC7061A-B3F0-42E2-8561-2EED904B9D27}" srcOrd="1" destOrd="0" parTransId="{0D1D986E-F66A-49E2-877A-284A36E3F8CC}" sibTransId="{9E2148FE-B9DC-4087-931C-21F6F6CEF0E1}"/>
    <dgm:cxn modelId="{3055C1EC-982B-4325-91CB-3E723FA4CDAA}" type="presOf" srcId="{164512D4-586D-499A-BC0E-DB0F8146CDDD}" destId="{0FE8832C-B870-4EAE-8990-74AF16D13450}" srcOrd="0" destOrd="0" presId="urn:microsoft.com/office/officeart/2005/8/layout/hierarchy2"/>
    <dgm:cxn modelId="{7AF9B75D-8256-4554-A78F-2B262976C54F}" srcId="{E678A02C-07DB-46D4-B403-F401B11C9000}" destId="{F9322E1B-281D-4371-80FA-A520B1DF308B}" srcOrd="0" destOrd="0" parTransId="{A520E3F3-7143-4FED-ACEF-8010DF67F631}" sibTransId="{6FBE4F59-AC11-44DF-A190-CA060CDBF3A4}"/>
    <dgm:cxn modelId="{7B0A7920-749A-4061-9BDA-72C2F277BA21}" srcId="{9E575B6C-0FF2-4CBF-9472-1697D6BBF501}" destId="{A8702525-2FC6-4F89-86B4-E48946E79392}" srcOrd="0" destOrd="0" parTransId="{5F534B7C-C0A1-4981-8849-DA39E23C2853}" sibTransId="{E16E7D31-B795-4B4B-B5D5-D2582F429088}"/>
    <dgm:cxn modelId="{1D254FC5-0467-4DDC-A30D-BF715061A5B7}" srcId="{E422EDE9-FD2E-45F0-8809-1A42F1D8758C}" destId="{8C178649-6DC8-4D70-B467-67AD5A8C806A}" srcOrd="2" destOrd="0" parTransId="{3A3C3A1B-0951-418F-99B6-26E70A9B6081}" sibTransId="{3A307A43-0BE0-4998-81CA-4D18F71E5E60}"/>
    <dgm:cxn modelId="{B83EBEA2-7CA2-4A06-B3A4-EDBBD8B7198E}" type="presOf" srcId="{3A3C3A1B-0951-418F-99B6-26E70A9B6081}" destId="{CF8C4A06-D0FA-4EF0-9B4F-2452DAF21AFA}" srcOrd="0" destOrd="0" presId="urn:microsoft.com/office/officeart/2005/8/layout/hierarchy2"/>
    <dgm:cxn modelId="{0B62380B-52A4-407A-B6BC-AEEF40DA542F}" type="presOf" srcId="{02104232-3A8B-4363-8EAC-034FF73F5F65}" destId="{11342116-09D4-45C4-8272-DDBE761C3990}" srcOrd="0" destOrd="0" presId="urn:microsoft.com/office/officeart/2005/8/layout/hierarchy2"/>
    <dgm:cxn modelId="{59001BDF-80E2-4A2D-BABB-F2890A334572}" type="presOf" srcId="{F1DC49D9-5DFD-4FBB-B4BE-C31912CB7EF1}" destId="{B3617C54-73CA-4297-A74B-5BA2980A0CF7}" srcOrd="1" destOrd="0" presId="urn:microsoft.com/office/officeart/2005/8/layout/hierarchy2"/>
    <dgm:cxn modelId="{AC21B679-9F07-40FA-9E2A-9AC83AEED362}" type="presOf" srcId="{9B7F7E18-73C8-4F5C-9CAA-8AB0373A4A2E}" destId="{ED8B8CD3-323F-4A3B-89A1-74B5FC14C6B6}" srcOrd="0" destOrd="0" presId="urn:microsoft.com/office/officeart/2005/8/layout/hierarchy2"/>
    <dgm:cxn modelId="{72A2E83B-E298-487F-8687-0ED5493BB7A1}" type="presOf" srcId="{9E575B6C-0FF2-4CBF-9472-1697D6BBF501}" destId="{D69D2232-1495-44CF-AAB2-908DEA604868}" srcOrd="0" destOrd="0" presId="urn:microsoft.com/office/officeart/2005/8/layout/hierarchy2"/>
    <dgm:cxn modelId="{A4B4C36D-80C3-49A7-9A06-DC894F9062EF}" type="presOf" srcId="{5F534B7C-C0A1-4981-8849-DA39E23C2853}" destId="{412CF7CB-B61D-4748-AC56-A9C2E8829673}" srcOrd="0" destOrd="0" presId="urn:microsoft.com/office/officeart/2005/8/layout/hierarchy2"/>
    <dgm:cxn modelId="{565113B5-746B-494A-82C6-51E311C0CFF7}" type="presOf" srcId="{E678A02C-07DB-46D4-B403-F401B11C9000}" destId="{304DAA4A-27C5-4D08-8CE9-40820A640D0E}" srcOrd="0" destOrd="0" presId="urn:microsoft.com/office/officeart/2005/8/layout/hierarchy2"/>
    <dgm:cxn modelId="{2F9669C2-D73D-4264-918A-0CAE62316ED2}" srcId="{F9322E1B-281D-4371-80FA-A520B1DF308B}" destId="{E422EDE9-FD2E-45F0-8809-1A42F1D8758C}" srcOrd="0" destOrd="0" parTransId="{02104232-3A8B-4363-8EAC-034FF73F5F65}" sibTransId="{E837D836-78BA-4EFE-B40E-EAFBE3697451}"/>
    <dgm:cxn modelId="{09A3D435-2DFD-4B5D-855C-D88CCBB02E21}" srcId="{F9322E1B-281D-4371-80FA-A520B1DF308B}" destId="{9E575B6C-0FF2-4CBF-9472-1697D6BBF501}" srcOrd="1" destOrd="0" parTransId="{05C51F86-FB09-43A9-AD7C-425E49A30152}" sibTransId="{481D2BF3-6669-4562-99D1-90B80A8CDEFE}"/>
    <dgm:cxn modelId="{4F10B564-A59D-4051-8182-2777B69906A3}" type="presOf" srcId="{9B7F7E18-73C8-4F5C-9CAA-8AB0373A4A2E}" destId="{D34F06FA-1149-492C-9990-700B2009D6EF}" srcOrd="1" destOrd="0" presId="urn:microsoft.com/office/officeart/2005/8/layout/hierarchy2"/>
    <dgm:cxn modelId="{8A938DD8-6953-422A-883E-F117D4D904DD}" type="presOf" srcId="{A8702525-2FC6-4F89-86B4-E48946E79392}" destId="{4C03E04B-2194-4E66-AA60-12C5A22FFC05}" srcOrd="0" destOrd="0" presId="urn:microsoft.com/office/officeart/2005/8/layout/hierarchy2"/>
    <dgm:cxn modelId="{EF7ADC99-F1B0-401A-8BE1-9E37D8EBEB43}" type="presOf" srcId="{F1DC49D9-5DFD-4FBB-B4BE-C31912CB7EF1}" destId="{1414FD53-4233-44B9-94B3-C973DB3A65CD}" srcOrd="0" destOrd="0" presId="urn:microsoft.com/office/officeart/2005/8/layout/hierarchy2"/>
    <dgm:cxn modelId="{BC9B3C16-8C17-40AB-99B5-CD0469A25ADF}" type="presParOf" srcId="{304DAA4A-27C5-4D08-8CE9-40820A640D0E}" destId="{D55D14F4-5E33-4CB6-BAD3-D0B4E0132513}" srcOrd="0" destOrd="0" presId="urn:microsoft.com/office/officeart/2005/8/layout/hierarchy2"/>
    <dgm:cxn modelId="{A1B415A7-1DA9-455F-B246-096A555F3A38}" type="presParOf" srcId="{D55D14F4-5E33-4CB6-BAD3-D0B4E0132513}" destId="{41B839CE-A83E-4E44-8CCC-00A224450191}" srcOrd="0" destOrd="0" presId="urn:microsoft.com/office/officeart/2005/8/layout/hierarchy2"/>
    <dgm:cxn modelId="{EBC42F9B-DE0F-4739-8831-80654DC69754}" type="presParOf" srcId="{D55D14F4-5E33-4CB6-BAD3-D0B4E0132513}" destId="{D3E9BEB3-7D6C-4929-B396-034B98E09EE3}" srcOrd="1" destOrd="0" presId="urn:microsoft.com/office/officeart/2005/8/layout/hierarchy2"/>
    <dgm:cxn modelId="{3857F17B-92EE-4967-851F-A5056F7A629B}" type="presParOf" srcId="{D3E9BEB3-7D6C-4929-B396-034B98E09EE3}" destId="{11342116-09D4-45C4-8272-DDBE761C3990}" srcOrd="0" destOrd="0" presId="urn:microsoft.com/office/officeart/2005/8/layout/hierarchy2"/>
    <dgm:cxn modelId="{1BB10E87-1B31-49E9-B4E9-DB538F6437CA}" type="presParOf" srcId="{11342116-09D4-45C4-8272-DDBE761C3990}" destId="{769B520F-7FFE-457C-9267-D8C38BAFBB17}" srcOrd="0" destOrd="0" presId="urn:microsoft.com/office/officeart/2005/8/layout/hierarchy2"/>
    <dgm:cxn modelId="{0658D92F-8DFD-459E-A18F-B858E14CF9C6}" type="presParOf" srcId="{D3E9BEB3-7D6C-4929-B396-034B98E09EE3}" destId="{1F3F57ED-2315-4073-B937-66B3151968D5}" srcOrd="1" destOrd="0" presId="urn:microsoft.com/office/officeart/2005/8/layout/hierarchy2"/>
    <dgm:cxn modelId="{614B1AB2-13A6-456C-8FED-7766DE0BC5C3}" type="presParOf" srcId="{1F3F57ED-2315-4073-B937-66B3151968D5}" destId="{3B42FFA8-BB8C-43B1-B985-4056357650C2}" srcOrd="0" destOrd="0" presId="urn:microsoft.com/office/officeart/2005/8/layout/hierarchy2"/>
    <dgm:cxn modelId="{F38B234B-1A1F-42F8-89EC-7D4AAE20941A}" type="presParOf" srcId="{1F3F57ED-2315-4073-B937-66B3151968D5}" destId="{733690EF-3B6A-4983-A406-9386387BB5A5}" srcOrd="1" destOrd="0" presId="urn:microsoft.com/office/officeart/2005/8/layout/hierarchy2"/>
    <dgm:cxn modelId="{59E6AD32-6AD6-43B8-915A-7EB1038F0C6C}" type="presParOf" srcId="{733690EF-3B6A-4983-A406-9386387BB5A5}" destId="{ED8B8CD3-323F-4A3B-89A1-74B5FC14C6B6}" srcOrd="0" destOrd="0" presId="urn:microsoft.com/office/officeart/2005/8/layout/hierarchy2"/>
    <dgm:cxn modelId="{2489662A-AAE2-4C4B-A805-F9341303B5D7}" type="presParOf" srcId="{ED8B8CD3-323F-4A3B-89A1-74B5FC14C6B6}" destId="{D34F06FA-1149-492C-9990-700B2009D6EF}" srcOrd="0" destOrd="0" presId="urn:microsoft.com/office/officeart/2005/8/layout/hierarchy2"/>
    <dgm:cxn modelId="{F960ECDE-5065-482F-A8EB-AB4B96D44826}" type="presParOf" srcId="{733690EF-3B6A-4983-A406-9386387BB5A5}" destId="{7E523A8F-18D1-4C2F-AE8B-93E1BB18E140}" srcOrd="1" destOrd="0" presId="urn:microsoft.com/office/officeart/2005/8/layout/hierarchy2"/>
    <dgm:cxn modelId="{E5E617D6-CED3-46FA-92B2-8AFBC4EB357D}" type="presParOf" srcId="{7E523A8F-18D1-4C2F-AE8B-93E1BB18E140}" destId="{0FE8832C-B870-4EAE-8990-74AF16D13450}" srcOrd="0" destOrd="0" presId="urn:microsoft.com/office/officeart/2005/8/layout/hierarchy2"/>
    <dgm:cxn modelId="{5B124BE6-E478-4BB4-9175-821896B0B125}" type="presParOf" srcId="{7E523A8F-18D1-4C2F-AE8B-93E1BB18E140}" destId="{4387510C-17A5-4368-8BB7-4F5FC9C0D767}" srcOrd="1" destOrd="0" presId="urn:microsoft.com/office/officeart/2005/8/layout/hierarchy2"/>
    <dgm:cxn modelId="{E2846893-B21A-4F8B-85B0-525ECD2F8BD5}" type="presParOf" srcId="{733690EF-3B6A-4983-A406-9386387BB5A5}" destId="{1414FD53-4233-44B9-94B3-C973DB3A65CD}" srcOrd="2" destOrd="0" presId="urn:microsoft.com/office/officeart/2005/8/layout/hierarchy2"/>
    <dgm:cxn modelId="{936FD15B-2E9E-4162-8893-2042F92B7B14}" type="presParOf" srcId="{1414FD53-4233-44B9-94B3-C973DB3A65CD}" destId="{B3617C54-73CA-4297-A74B-5BA2980A0CF7}" srcOrd="0" destOrd="0" presId="urn:microsoft.com/office/officeart/2005/8/layout/hierarchy2"/>
    <dgm:cxn modelId="{4D46ED52-0288-4CBC-9824-38F9B59E68DE}" type="presParOf" srcId="{733690EF-3B6A-4983-A406-9386387BB5A5}" destId="{87260C1C-33B0-4196-A9DC-A3915EFC0808}" srcOrd="3" destOrd="0" presId="urn:microsoft.com/office/officeart/2005/8/layout/hierarchy2"/>
    <dgm:cxn modelId="{9C3A9198-CCEB-4154-B59D-9C68CDAC8B98}" type="presParOf" srcId="{87260C1C-33B0-4196-A9DC-A3915EFC0808}" destId="{39B6CA0D-4027-401A-92E2-9E25B1AA7728}" srcOrd="0" destOrd="0" presId="urn:microsoft.com/office/officeart/2005/8/layout/hierarchy2"/>
    <dgm:cxn modelId="{AE1D4252-807B-419D-90F5-105A6E4C0971}" type="presParOf" srcId="{87260C1C-33B0-4196-A9DC-A3915EFC0808}" destId="{0B1A0777-93B9-4FF1-B001-6886E20EE77F}" srcOrd="1" destOrd="0" presId="urn:microsoft.com/office/officeart/2005/8/layout/hierarchy2"/>
    <dgm:cxn modelId="{120D0A5D-6D0B-4E6D-A74D-6F350187644C}" type="presParOf" srcId="{733690EF-3B6A-4983-A406-9386387BB5A5}" destId="{CF8C4A06-D0FA-4EF0-9B4F-2452DAF21AFA}" srcOrd="4" destOrd="0" presId="urn:microsoft.com/office/officeart/2005/8/layout/hierarchy2"/>
    <dgm:cxn modelId="{D527CACD-05B7-4F77-AB2B-D578089853DE}" type="presParOf" srcId="{CF8C4A06-D0FA-4EF0-9B4F-2452DAF21AFA}" destId="{0CE270AD-2A0F-41F8-89CA-11B1862A71D1}" srcOrd="0" destOrd="0" presId="urn:microsoft.com/office/officeart/2005/8/layout/hierarchy2"/>
    <dgm:cxn modelId="{B776EE45-264E-43FF-B909-ADEE1D1670F1}" type="presParOf" srcId="{733690EF-3B6A-4983-A406-9386387BB5A5}" destId="{735CA64D-8849-4946-AC7D-75B07CE778EE}" srcOrd="5" destOrd="0" presId="urn:microsoft.com/office/officeart/2005/8/layout/hierarchy2"/>
    <dgm:cxn modelId="{4FBC90F2-73E1-4062-BDC4-900983261830}" type="presParOf" srcId="{735CA64D-8849-4946-AC7D-75B07CE778EE}" destId="{4605477F-15D4-4C7F-85ED-DC48B7589C01}" srcOrd="0" destOrd="0" presId="urn:microsoft.com/office/officeart/2005/8/layout/hierarchy2"/>
    <dgm:cxn modelId="{9F2BDBEB-E956-45A6-A9FC-962E41A1E6A7}" type="presParOf" srcId="{735CA64D-8849-4946-AC7D-75B07CE778EE}" destId="{730065F8-3D4A-4C9C-A1FB-39F780B2E7C8}" srcOrd="1" destOrd="0" presId="urn:microsoft.com/office/officeart/2005/8/layout/hierarchy2"/>
    <dgm:cxn modelId="{4F7CB406-E6CF-43BC-992A-D3A53FBE41D0}" type="presParOf" srcId="{D3E9BEB3-7D6C-4929-B396-034B98E09EE3}" destId="{854C0287-392C-4133-8132-A1FDCD0B2E78}" srcOrd="2" destOrd="0" presId="urn:microsoft.com/office/officeart/2005/8/layout/hierarchy2"/>
    <dgm:cxn modelId="{9A99D8A9-359F-477F-BFF9-AC388B6489CC}" type="presParOf" srcId="{854C0287-392C-4133-8132-A1FDCD0B2E78}" destId="{896EEB6F-7DB1-465C-ABA7-478BC4ABC037}" srcOrd="0" destOrd="0" presId="urn:microsoft.com/office/officeart/2005/8/layout/hierarchy2"/>
    <dgm:cxn modelId="{C2E9A3B4-6B61-47AE-804E-CFE4BC42B49D}" type="presParOf" srcId="{D3E9BEB3-7D6C-4929-B396-034B98E09EE3}" destId="{A44F4A21-0491-485A-9E0D-765FB65FB684}" srcOrd="3" destOrd="0" presId="urn:microsoft.com/office/officeart/2005/8/layout/hierarchy2"/>
    <dgm:cxn modelId="{9BBA2246-054F-45A9-BEBA-F0AAAF1AB1B1}" type="presParOf" srcId="{A44F4A21-0491-485A-9E0D-765FB65FB684}" destId="{D69D2232-1495-44CF-AAB2-908DEA604868}" srcOrd="0" destOrd="0" presId="urn:microsoft.com/office/officeart/2005/8/layout/hierarchy2"/>
    <dgm:cxn modelId="{E1DDFC02-BCD4-43B0-A74A-79DBADE75C58}" type="presParOf" srcId="{A44F4A21-0491-485A-9E0D-765FB65FB684}" destId="{FC55ACC7-FAA7-4929-BF41-1701064D6C37}" srcOrd="1" destOrd="0" presId="urn:microsoft.com/office/officeart/2005/8/layout/hierarchy2"/>
    <dgm:cxn modelId="{730A40F9-5A70-43B1-9150-C179F9207F0A}" type="presParOf" srcId="{FC55ACC7-FAA7-4929-BF41-1701064D6C37}" destId="{412CF7CB-B61D-4748-AC56-A9C2E8829673}" srcOrd="0" destOrd="0" presId="urn:microsoft.com/office/officeart/2005/8/layout/hierarchy2"/>
    <dgm:cxn modelId="{675D1E81-1AFD-4EC0-B4F7-1FB1A6147D2E}" type="presParOf" srcId="{412CF7CB-B61D-4748-AC56-A9C2E8829673}" destId="{E527DD40-D8D8-40A3-A81C-5B0FF817782A}" srcOrd="0" destOrd="0" presId="urn:microsoft.com/office/officeart/2005/8/layout/hierarchy2"/>
    <dgm:cxn modelId="{C6F0E9C1-DB9F-45F6-A072-A8A61570AEFE}" type="presParOf" srcId="{FC55ACC7-FAA7-4929-BF41-1701064D6C37}" destId="{569C9CEE-3D2A-4724-9AFE-0A241E10B59F}" srcOrd="1" destOrd="0" presId="urn:microsoft.com/office/officeart/2005/8/layout/hierarchy2"/>
    <dgm:cxn modelId="{5C3D7B72-5654-412B-9294-31177B6331CD}" type="presParOf" srcId="{569C9CEE-3D2A-4724-9AFE-0A241E10B59F}" destId="{4C03E04B-2194-4E66-AA60-12C5A22FFC05}" srcOrd="0" destOrd="0" presId="urn:microsoft.com/office/officeart/2005/8/layout/hierarchy2"/>
    <dgm:cxn modelId="{4ADA39CD-C028-4405-B998-41F2CBE7BEEF}" type="presParOf" srcId="{569C9CEE-3D2A-4724-9AFE-0A241E10B59F}" destId="{C963A888-542F-45B6-A067-E3A1EAA3D41D}" srcOrd="1" destOrd="0" presId="urn:microsoft.com/office/officeart/2005/8/layout/hierarchy2"/>
    <dgm:cxn modelId="{F4A648F2-FE76-4908-A89E-139D230BBEFF}" type="presParOf" srcId="{304DAA4A-27C5-4D08-8CE9-40820A640D0E}" destId="{C582C06A-651E-426C-93D1-CE3D0912EBF8}" srcOrd="1" destOrd="0" presId="urn:microsoft.com/office/officeart/2005/8/layout/hierarchy2"/>
    <dgm:cxn modelId="{FC63DDAB-EB64-4D76-8F33-C0B7408709B2}" type="presParOf" srcId="{C582C06A-651E-426C-93D1-CE3D0912EBF8}" destId="{133B5938-44F4-493D-92D4-984E4E0C51A6}" srcOrd="0" destOrd="0" presId="urn:microsoft.com/office/officeart/2005/8/layout/hierarchy2"/>
    <dgm:cxn modelId="{A16D01E2-7009-4639-8D6E-8A0C9755D10A}" type="presParOf" srcId="{C582C06A-651E-426C-93D1-CE3D0912EBF8}" destId="{959CF863-1D39-4635-A4A5-00920A859687}"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B1616C-2B50-40E5-839B-56989D095E2C}" type="doc">
      <dgm:prSet loTypeId="urn:microsoft.com/office/officeart/2005/8/layout/lProcess2" loCatId="list" qsTypeId="urn:microsoft.com/office/officeart/2005/8/quickstyle/simple1" qsCatId="simple" csTypeId="urn:microsoft.com/office/officeart/2005/8/colors/accent3_1" csCatId="accent3" phldr="1"/>
      <dgm:spPr/>
      <dgm:t>
        <a:bodyPr/>
        <a:lstStyle/>
        <a:p>
          <a:endParaRPr lang="en-ZA"/>
        </a:p>
      </dgm:t>
    </dgm:pt>
    <dgm:pt modelId="{01FA416A-AB26-4AB8-90CC-18C60F66622D}">
      <dgm:prSet phldrT="[Text]" custT="1"/>
      <dgm:spPr/>
      <dgm:t>
        <a:bodyPr/>
        <a:lstStyle/>
        <a:p>
          <a:r>
            <a:rPr lang="en-ZA" sz="2400" b="1" dirty="0" smtClean="0"/>
            <a:t>CURRENT</a:t>
          </a:r>
          <a:endParaRPr lang="en-ZA" sz="2400" b="1" dirty="0"/>
        </a:p>
      </dgm:t>
    </dgm:pt>
    <dgm:pt modelId="{447BE277-386E-43E2-ADAE-C5D97D78C1C6}" type="parTrans" cxnId="{CD957CC1-5C88-4E93-8905-2B4099ABF05D}">
      <dgm:prSet/>
      <dgm:spPr/>
      <dgm:t>
        <a:bodyPr/>
        <a:lstStyle/>
        <a:p>
          <a:endParaRPr lang="en-ZA" sz="2400" b="1"/>
        </a:p>
      </dgm:t>
    </dgm:pt>
    <dgm:pt modelId="{CC92FB20-E210-4C50-B214-7346DAAB0D52}" type="sibTrans" cxnId="{CD957CC1-5C88-4E93-8905-2B4099ABF05D}">
      <dgm:prSet/>
      <dgm:spPr/>
      <dgm:t>
        <a:bodyPr/>
        <a:lstStyle/>
        <a:p>
          <a:endParaRPr lang="en-ZA" sz="2400" b="1"/>
        </a:p>
      </dgm:t>
    </dgm:pt>
    <dgm:pt modelId="{E57D1F4D-3F13-49C6-A538-1C31CDB3128B}">
      <dgm:prSet phldrT="[Text]" custT="1"/>
      <dgm:spPr/>
      <dgm:t>
        <a:bodyPr/>
        <a:lstStyle/>
        <a:p>
          <a:pPr algn="ctr"/>
          <a:r>
            <a:rPr lang="en-ZA" sz="2400" b="1" dirty="0"/>
            <a:t>Outsourcing all components of the payment process</a:t>
          </a:r>
        </a:p>
      </dgm:t>
    </dgm:pt>
    <dgm:pt modelId="{A824ED0F-8CB8-4659-ABEE-A642F4ABABD2}" type="parTrans" cxnId="{90042E40-1B52-4099-BF99-FA91A2B9A3CC}">
      <dgm:prSet/>
      <dgm:spPr/>
      <dgm:t>
        <a:bodyPr/>
        <a:lstStyle/>
        <a:p>
          <a:endParaRPr lang="en-ZA" sz="2400" b="1"/>
        </a:p>
      </dgm:t>
    </dgm:pt>
    <dgm:pt modelId="{40EBFAFF-3154-45A7-88E1-F4543EFA4772}" type="sibTrans" cxnId="{90042E40-1B52-4099-BF99-FA91A2B9A3CC}">
      <dgm:prSet/>
      <dgm:spPr/>
      <dgm:t>
        <a:bodyPr/>
        <a:lstStyle/>
        <a:p>
          <a:endParaRPr lang="en-ZA" sz="2400" b="1"/>
        </a:p>
      </dgm:t>
    </dgm:pt>
    <dgm:pt modelId="{29AC6DD4-1416-4825-957E-278B99CC6DB8}">
      <dgm:prSet phldrT="[Text]" custT="1"/>
      <dgm:spPr/>
      <dgm:t>
        <a:bodyPr/>
        <a:lstStyle/>
        <a:p>
          <a:r>
            <a:rPr lang="en-ZA" sz="2400" b="1" dirty="0" smtClean="0"/>
            <a:t>TRANSITION</a:t>
          </a:r>
          <a:endParaRPr lang="en-ZA" sz="2400" b="1" dirty="0"/>
        </a:p>
      </dgm:t>
    </dgm:pt>
    <dgm:pt modelId="{872F15D7-D32D-43B5-92FB-FFCE29C44530}" type="parTrans" cxnId="{A70B53D4-A26B-4BC4-BE57-3E7ECBB6BFCA}">
      <dgm:prSet/>
      <dgm:spPr/>
      <dgm:t>
        <a:bodyPr/>
        <a:lstStyle/>
        <a:p>
          <a:endParaRPr lang="en-ZA" sz="2400" b="1"/>
        </a:p>
      </dgm:t>
    </dgm:pt>
    <dgm:pt modelId="{4E3FF1FD-0CE6-489F-AB31-3D648F4E275D}" type="sibTrans" cxnId="{A70B53D4-A26B-4BC4-BE57-3E7ECBB6BFCA}">
      <dgm:prSet/>
      <dgm:spPr/>
      <dgm:t>
        <a:bodyPr/>
        <a:lstStyle/>
        <a:p>
          <a:endParaRPr lang="en-ZA" sz="2400" b="1"/>
        </a:p>
      </dgm:t>
    </dgm:pt>
    <dgm:pt modelId="{A67050B3-3210-4808-BE06-243E6937EC6A}">
      <dgm:prSet phldrT="[Text]" custT="1"/>
      <dgm:spPr/>
      <dgm:t>
        <a:bodyPr/>
        <a:lstStyle/>
        <a:p>
          <a:r>
            <a:rPr lang="en-ZA" sz="2400" b="1" dirty="0">
              <a:solidFill>
                <a:srgbClr val="FF0000"/>
              </a:solidFill>
            </a:rPr>
            <a:t>Hybrid</a:t>
          </a:r>
          <a:r>
            <a:rPr lang="en-ZA" sz="2400" b="1" dirty="0"/>
            <a:t> </a:t>
          </a:r>
        </a:p>
        <a:p>
          <a:r>
            <a:rPr lang="en-ZA" sz="2400" b="1" dirty="0" smtClean="0"/>
            <a:t>Mixture </a:t>
          </a:r>
          <a:r>
            <a:rPr lang="en-ZA" sz="2400" b="1" dirty="0"/>
            <a:t>of insourced and outsourced services</a:t>
          </a:r>
        </a:p>
      </dgm:t>
    </dgm:pt>
    <dgm:pt modelId="{BB455931-53EA-45B8-87CA-594AE2881EE4}" type="parTrans" cxnId="{22224A11-A7F8-4E5E-ACB9-61A6899E0B3D}">
      <dgm:prSet/>
      <dgm:spPr/>
      <dgm:t>
        <a:bodyPr/>
        <a:lstStyle/>
        <a:p>
          <a:endParaRPr lang="en-ZA" sz="2400" b="1"/>
        </a:p>
      </dgm:t>
    </dgm:pt>
    <dgm:pt modelId="{BE938B9E-0744-4E86-B578-051072D213EA}" type="sibTrans" cxnId="{22224A11-A7F8-4E5E-ACB9-61A6899E0B3D}">
      <dgm:prSet/>
      <dgm:spPr/>
      <dgm:t>
        <a:bodyPr/>
        <a:lstStyle/>
        <a:p>
          <a:endParaRPr lang="en-ZA" sz="2400" b="1"/>
        </a:p>
      </dgm:t>
    </dgm:pt>
    <dgm:pt modelId="{98DD4176-157F-48B1-BB41-2AB1D5BB1AFB}">
      <dgm:prSet phldrT="[Text]" custT="1"/>
      <dgm:spPr/>
      <dgm:t>
        <a:bodyPr/>
        <a:lstStyle/>
        <a:p>
          <a:r>
            <a:rPr lang="en-ZA" sz="2400" b="1" dirty="0" smtClean="0"/>
            <a:t>FUTURE</a:t>
          </a:r>
          <a:endParaRPr lang="en-ZA" sz="2400" b="1" dirty="0"/>
        </a:p>
      </dgm:t>
    </dgm:pt>
    <dgm:pt modelId="{EC2A7483-99B6-4B27-B1B7-9DB6CF9194A6}" type="parTrans" cxnId="{8BD6E415-A888-4A5A-8389-C51972AC1EBB}">
      <dgm:prSet/>
      <dgm:spPr/>
      <dgm:t>
        <a:bodyPr/>
        <a:lstStyle/>
        <a:p>
          <a:endParaRPr lang="en-ZA" sz="2400" b="1"/>
        </a:p>
      </dgm:t>
    </dgm:pt>
    <dgm:pt modelId="{FC8A0BF5-E437-46B7-A161-884E7F9EE8AF}" type="sibTrans" cxnId="{8BD6E415-A888-4A5A-8389-C51972AC1EBB}">
      <dgm:prSet/>
      <dgm:spPr/>
      <dgm:t>
        <a:bodyPr/>
        <a:lstStyle/>
        <a:p>
          <a:endParaRPr lang="en-ZA" sz="2400" b="1"/>
        </a:p>
      </dgm:t>
    </dgm:pt>
    <dgm:pt modelId="{1269A3C5-1109-4BFD-B9F9-A32B1427CE4B}">
      <dgm:prSet phldrT="[Text]" custT="1"/>
      <dgm:spPr/>
      <dgm:t>
        <a:bodyPr/>
        <a:lstStyle/>
        <a:p>
          <a:r>
            <a:rPr lang="en-ZA" sz="2400" b="1" dirty="0"/>
            <a:t>In-house processing of </a:t>
          </a:r>
          <a:r>
            <a:rPr lang="en-ZA" sz="2400" b="1" dirty="0" smtClean="0"/>
            <a:t>payments by SASSA</a:t>
          </a:r>
          <a:endParaRPr lang="en-ZA" sz="2400" b="1" dirty="0"/>
        </a:p>
      </dgm:t>
    </dgm:pt>
    <dgm:pt modelId="{42AAAB6D-327F-418B-977B-2D94C9F676AE}" type="parTrans" cxnId="{3CCAF07A-8FDC-4CE5-848B-B6092F653B94}">
      <dgm:prSet/>
      <dgm:spPr/>
      <dgm:t>
        <a:bodyPr/>
        <a:lstStyle/>
        <a:p>
          <a:endParaRPr lang="en-ZA" sz="2400" b="1"/>
        </a:p>
      </dgm:t>
    </dgm:pt>
    <dgm:pt modelId="{FA4F90BE-BF2E-41F5-8097-488E15259AF9}" type="sibTrans" cxnId="{3CCAF07A-8FDC-4CE5-848B-B6092F653B94}">
      <dgm:prSet/>
      <dgm:spPr/>
      <dgm:t>
        <a:bodyPr/>
        <a:lstStyle/>
        <a:p>
          <a:endParaRPr lang="en-ZA" sz="2400" b="1"/>
        </a:p>
      </dgm:t>
    </dgm:pt>
    <dgm:pt modelId="{30D1E7A7-6656-4A25-80AB-E2FDBB377FD2}" type="pres">
      <dgm:prSet presAssocID="{CDB1616C-2B50-40E5-839B-56989D095E2C}" presName="theList" presStyleCnt="0">
        <dgm:presLayoutVars>
          <dgm:dir/>
          <dgm:animLvl val="lvl"/>
          <dgm:resizeHandles val="exact"/>
        </dgm:presLayoutVars>
      </dgm:prSet>
      <dgm:spPr/>
      <dgm:t>
        <a:bodyPr/>
        <a:lstStyle/>
        <a:p>
          <a:endParaRPr lang="en-ZA"/>
        </a:p>
      </dgm:t>
    </dgm:pt>
    <dgm:pt modelId="{F57E319A-1784-4129-95C8-E1B8AAE59656}" type="pres">
      <dgm:prSet presAssocID="{01FA416A-AB26-4AB8-90CC-18C60F66622D}" presName="compNode" presStyleCnt="0"/>
      <dgm:spPr/>
      <dgm:t>
        <a:bodyPr/>
        <a:lstStyle/>
        <a:p>
          <a:endParaRPr lang="en-ZA"/>
        </a:p>
      </dgm:t>
    </dgm:pt>
    <dgm:pt modelId="{B7106D02-B7ED-45EF-8516-76E594601D56}" type="pres">
      <dgm:prSet presAssocID="{01FA416A-AB26-4AB8-90CC-18C60F66622D}" presName="aNode" presStyleLbl="bgShp" presStyleIdx="0" presStyleCnt="3" custLinFactNeighborX="-38" custLinFactNeighborY="5668"/>
      <dgm:spPr/>
      <dgm:t>
        <a:bodyPr/>
        <a:lstStyle/>
        <a:p>
          <a:endParaRPr lang="en-ZA"/>
        </a:p>
      </dgm:t>
    </dgm:pt>
    <dgm:pt modelId="{409F0ED3-08B9-421E-B3BF-936DEE670279}" type="pres">
      <dgm:prSet presAssocID="{01FA416A-AB26-4AB8-90CC-18C60F66622D}" presName="textNode" presStyleLbl="bgShp" presStyleIdx="0" presStyleCnt="3"/>
      <dgm:spPr/>
      <dgm:t>
        <a:bodyPr/>
        <a:lstStyle/>
        <a:p>
          <a:endParaRPr lang="en-ZA"/>
        </a:p>
      </dgm:t>
    </dgm:pt>
    <dgm:pt modelId="{B73FFE33-605E-4499-812B-46A40A9126C8}" type="pres">
      <dgm:prSet presAssocID="{01FA416A-AB26-4AB8-90CC-18C60F66622D}" presName="compChildNode" presStyleCnt="0"/>
      <dgm:spPr/>
      <dgm:t>
        <a:bodyPr/>
        <a:lstStyle/>
        <a:p>
          <a:endParaRPr lang="en-ZA"/>
        </a:p>
      </dgm:t>
    </dgm:pt>
    <dgm:pt modelId="{72A9EA55-D599-4786-9A4D-AB2C6A4D656A}" type="pres">
      <dgm:prSet presAssocID="{01FA416A-AB26-4AB8-90CC-18C60F66622D}" presName="theInnerList" presStyleCnt="0"/>
      <dgm:spPr/>
      <dgm:t>
        <a:bodyPr/>
        <a:lstStyle/>
        <a:p>
          <a:endParaRPr lang="en-ZA"/>
        </a:p>
      </dgm:t>
    </dgm:pt>
    <dgm:pt modelId="{BF037E08-B800-4EDB-917B-1A18BE2DECD1}" type="pres">
      <dgm:prSet presAssocID="{E57D1F4D-3F13-49C6-A538-1C31CDB3128B}" presName="childNode" presStyleLbl="node1" presStyleIdx="0" presStyleCnt="3">
        <dgm:presLayoutVars>
          <dgm:bulletEnabled val="1"/>
        </dgm:presLayoutVars>
      </dgm:prSet>
      <dgm:spPr/>
      <dgm:t>
        <a:bodyPr/>
        <a:lstStyle/>
        <a:p>
          <a:endParaRPr lang="en-ZA"/>
        </a:p>
      </dgm:t>
    </dgm:pt>
    <dgm:pt modelId="{23756A06-4317-4E84-BC3A-DC376E6FEAF4}" type="pres">
      <dgm:prSet presAssocID="{01FA416A-AB26-4AB8-90CC-18C60F66622D}" presName="aSpace" presStyleCnt="0"/>
      <dgm:spPr/>
      <dgm:t>
        <a:bodyPr/>
        <a:lstStyle/>
        <a:p>
          <a:endParaRPr lang="en-ZA"/>
        </a:p>
      </dgm:t>
    </dgm:pt>
    <dgm:pt modelId="{AD9224E6-CFC5-43A7-9572-051324FF7EC8}" type="pres">
      <dgm:prSet presAssocID="{29AC6DD4-1416-4825-957E-278B99CC6DB8}" presName="compNode" presStyleCnt="0"/>
      <dgm:spPr/>
      <dgm:t>
        <a:bodyPr/>
        <a:lstStyle/>
        <a:p>
          <a:endParaRPr lang="en-ZA"/>
        </a:p>
      </dgm:t>
    </dgm:pt>
    <dgm:pt modelId="{6C1C112A-1CBF-45C7-AF7B-9F8A992DAA42}" type="pres">
      <dgm:prSet presAssocID="{29AC6DD4-1416-4825-957E-278B99CC6DB8}" presName="aNode" presStyleLbl="bgShp" presStyleIdx="1" presStyleCnt="3"/>
      <dgm:spPr/>
      <dgm:t>
        <a:bodyPr/>
        <a:lstStyle/>
        <a:p>
          <a:endParaRPr lang="en-ZA"/>
        </a:p>
      </dgm:t>
    </dgm:pt>
    <dgm:pt modelId="{0E75C228-B744-4C23-A2E6-3D86B5C1DC2E}" type="pres">
      <dgm:prSet presAssocID="{29AC6DD4-1416-4825-957E-278B99CC6DB8}" presName="textNode" presStyleLbl="bgShp" presStyleIdx="1" presStyleCnt="3"/>
      <dgm:spPr/>
      <dgm:t>
        <a:bodyPr/>
        <a:lstStyle/>
        <a:p>
          <a:endParaRPr lang="en-ZA"/>
        </a:p>
      </dgm:t>
    </dgm:pt>
    <dgm:pt modelId="{1DCBDA30-F168-4EEC-9114-F298F3EF87F9}" type="pres">
      <dgm:prSet presAssocID="{29AC6DD4-1416-4825-957E-278B99CC6DB8}" presName="compChildNode" presStyleCnt="0"/>
      <dgm:spPr/>
      <dgm:t>
        <a:bodyPr/>
        <a:lstStyle/>
        <a:p>
          <a:endParaRPr lang="en-ZA"/>
        </a:p>
      </dgm:t>
    </dgm:pt>
    <dgm:pt modelId="{4791D22E-E788-4F72-84D7-A68121FCFE6D}" type="pres">
      <dgm:prSet presAssocID="{29AC6DD4-1416-4825-957E-278B99CC6DB8}" presName="theInnerList" presStyleCnt="0"/>
      <dgm:spPr/>
      <dgm:t>
        <a:bodyPr/>
        <a:lstStyle/>
        <a:p>
          <a:endParaRPr lang="en-ZA"/>
        </a:p>
      </dgm:t>
    </dgm:pt>
    <dgm:pt modelId="{6624C41B-7DE9-49FE-9258-9A8FAE5B5599}" type="pres">
      <dgm:prSet presAssocID="{A67050B3-3210-4808-BE06-243E6937EC6A}" presName="childNode" presStyleLbl="node1" presStyleIdx="1" presStyleCnt="3">
        <dgm:presLayoutVars>
          <dgm:bulletEnabled val="1"/>
        </dgm:presLayoutVars>
      </dgm:prSet>
      <dgm:spPr/>
      <dgm:t>
        <a:bodyPr/>
        <a:lstStyle/>
        <a:p>
          <a:endParaRPr lang="en-ZA"/>
        </a:p>
      </dgm:t>
    </dgm:pt>
    <dgm:pt modelId="{72353A96-ED55-4BC7-98DF-179871CF61DA}" type="pres">
      <dgm:prSet presAssocID="{29AC6DD4-1416-4825-957E-278B99CC6DB8}" presName="aSpace" presStyleCnt="0"/>
      <dgm:spPr/>
      <dgm:t>
        <a:bodyPr/>
        <a:lstStyle/>
        <a:p>
          <a:endParaRPr lang="en-ZA"/>
        </a:p>
      </dgm:t>
    </dgm:pt>
    <dgm:pt modelId="{27FB489E-077A-41ED-969B-BAC99BE5FA03}" type="pres">
      <dgm:prSet presAssocID="{98DD4176-157F-48B1-BB41-2AB1D5BB1AFB}" presName="compNode" presStyleCnt="0"/>
      <dgm:spPr/>
      <dgm:t>
        <a:bodyPr/>
        <a:lstStyle/>
        <a:p>
          <a:endParaRPr lang="en-ZA"/>
        </a:p>
      </dgm:t>
    </dgm:pt>
    <dgm:pt modelId="{5650FF9A-D4BF-4EB9-B68D-D630417FCA4B}" type="pres">
      <dgm:prSet presAssocID="{98DD4176-157F-48B1-BB41-2AB1D5BB1AFB}" presName="aNode" presStyleLbl="bgShp" presStyleIdx="2" presStyleCnt="3"/>
      <dgm:spPr/>
      <dgm:t>
        <a:bodyPr/>
        <a:lstStyle/>
        <a:p>
          <a:endParaRPr lang="en-ZA"/>
        </a:p>
      </dgm:t>
    </dgm:pt>
    <dgm:pt modelId="{EF42CBF0-6EF1-42DD-B27D-DC118C25A24B}" type="pres">
      <dgm:prSet presAssocID="{98DD4176-157F-48B1-BB41-2AB1D5BB1AFB}" presName="textNode" presStyleLbl="bgShp" presStyleIdx="2" presStyleCnt="3"/>
      <dgm:spPr/>
      <dgm:t>
        <a:bodyPr/>
        <a:lstStyle/>
        <a:p>
          <a:endParaRPr lang="en-ZA"/>
        </a:p>
      </dgm:t>
    </dgm:pt>
    <dgm:pt modelId="{0DB26941-BFC2-4390-8BC7-513E1EC9CDEB}" type="pres">
      <dgm:prSet presAssocID="{98DD4176-157F-48B1-BB41-2AB1D5BB1AFB}" presName="compChildNode" presStyleCnt="0"/>
      <dgm:spPr/>
      <dgm:t>
        <a:bodyPr/>
        <a:lstStyle/>
        <a:p>
          <a:endParaRPr lang="en-ZA"/>
        </a:p>
      </dgm:t>
    </dgm:pt>
    <dgm:pt modelId="{2CBC7720-F027-464B-A57F-4844C8ACBBB3}" type="pres">
      <dgm:prSet presAssocID="{98DD4176-157F-48B1-BB41-2AB1D5BB1AFB}" presName="theInnerList" presStyleCnt="0"/>
      <dgm:spPr/>
      <dgm:t>
        <a:bodyPr/>
        <a:lstStyle/>
        <a:p>
          <a:endParaRPr lang="en-ZA"/>
        </a:p>
      </dgm:t>
    </dgm:pt>
    <dgm:pt modelId="{67777B0D-D074-4096-B80C-781F103B82D9}" type="pres">
      <dgm:prSet presAssocID="{1269A3C5-1109-4BFD-B9F9-A32B1427CE4B}" presName="childNode" presStyleLbl="node1" presStyleIdx="2" presStyleCnt="3">
        <dgm:presLayoutVars>
          <dgm:bulletEnabled val="1"/>
        </dgm:presLayoutVars>
      </dgm:prSet>
      <dgm:spPr/>
      <dgm:t>
        <a:bodyPr/>
        <a:lstStyle/>
        <a:p>
          <a:endParaRPr lang="en-ZA"/>
        </a:p>
      </dgm:t>
    </dgm:pt>
  </dgm:ptLst>
  <dgm:cxnLst>
    <dgm:cxn modelId="{8BD6E415-A888-4A5A-8389-C51972AC1EBB}" srcId="{CDB1616C-2B50-40E5-839B-56989D095E2C}" destId="{98DD4176-157F-48B1-BB41-2AB1D5BB1AFB}" srcOrd="2" destOrd="0" parTransId="{EC2A7483-99B6-4B27-B1B7-9DB6CF9194A6}" sibTransId="{FC8A0BF5-E437-46B7-A161-884E7F9EE8AF}"/>
    <dgm:cxn modelId="{8AAA135A-EA83-4F3D-8A19-831FFF853DA4}" type="presOf" srcId="{01FA416A-AB26-4AB8-90CC-18C60F66622D}" destId="{B7106D02-B7ED-45EF-8516-76E594601D56}" srcOrd="0" destOrd="0" presId="urn:microsoft.com/office/officeart/2005/8/layout/lProcess2"/>
    <dgm:cxn modelId="{CD957CC1-5C88-4E93-8905-2B4099ABF05D}" srcId="{CDB1616C-2B50-40E5-839B-56989D095E2C}" destId="{01FA416A-AB26-4AB8-90CC-18C60F66622D}" srcOrd="0" destOrd="0" parTransId="{447BE277-386E-43E2-ADAE-C5D97D78C1C6}" sibTransId="{CC92FB20-E210-4C50-B214-7346DAAB0D52}"/>
    <dgm:cxn modelId="{A70B53D4-A26B-4BC4-BE57-3E7ECBB6BFCA}" srcId="{CDB1616C-2B50-40E5-839B-56989D095E2C}" destId="{29AC6DD4-1416-4825-957E-278B99CC6DB8}" srcOrd="1" destOrd="0" parTransId="{872F15D7-D32D-43B5-92FB-FFCE29C44530}" sibTransId="{4E3FF1FD-0CE6-489F-AB31-3D648F4E275D}"/>
    <dgm:cxn modelId="{004C5BC9-047E-4D81-9635-DEE5BDDBA268}" type="presOf" srcId="{29AC6DD4-1416-4825-957E-278B99CC6DB8}" destId="{6C1C112A-1CBF-45C7-AF7B-9F8A992DAA42}" srcOrd="0" destOrd="0" presId="urn:microsoft.com/office/officeart/2005/8/layout/lProcess2"/>
    <dgm:cxn modelId="{C885E935-5355-4586-99C4-C70191519216}" type="presOf" srcId="{98DD4176-157F-48B1-BB41-2AB1D5BB1AFB}" destId="{EF42CBF0-6EF1-42DD-B27D-DC118C25A24B}" srcOrd="1" destOrd="0" presId="urn:microsoft.com/office/officeart/2005/8/layout/lProcess2"/>
    <dgm:cxn modelId="{3CCAF07A-8FDC-4CE5-848B-B6092F653B94}" srcId="{98DD4176-157F-48B1-BB41-2AB1D5BB1AFB}" destId="{1269A3C5-1109-4BFD-B9F9-A32B1427CE4B}" srcOrd="0" destOrd="0" parTransId="{42AAAB6D-327F-418B-977B-2D94C9F676AE}" sibTransId="{FA4F90BE-BF2E-41F5-8097-488E15259AF9}"/>
    <dgm:cxn modelId="{22224A11-A7F8-4E5E-ACB9-61A6899E0B3D}" srcId="{29AC6DD4-1416-4825-957E-278B99CC6DB8}" destId="{A67050B3-3210-4808-BE06-243E6937EC6A}" srcOrd="0" destOrd="0" parTransId="{BB455931-53EA-45B8-87CA-594AE2881EE4}" sibTransId="{BE938B9E-0744-4E86-B578-051072D213EA}"/>
    <dgm:cxn modelId="{86BD0EF6-D384-4810-910C-5629009DD9A6}" type="presOf" srcId="{E57D1F4D-3F13-49C6-A538-1C31CDB3128B}" destId="{BF037E08-B800-4EDB-917B-1A18BE2DECD1}" srcOrd="0" destOrd="0" presId="urn:microsoft.com/office/officeart/2005/8/layout/lProcess2"/>
    <dgm:cxn modelId="{C529529D-8EB7-4746-8480-491A606928BF}" type="presOf" srcId="{CDB1616C-2B50-40E5-839B-56989D095E2C}" destId="{30D1E7A7-6656-4A25-80AB-E2FDBB377FD2}" srcOrd="0" destOrd="0" presId="urn:microsoft.com/office/officeart/2005/8/layout/lProcess2"/>
    <dgm:cxn modelId="{90042E40-1B52-4099-BF99-FA91A2B9A3CC}" srcId="{01FA416A-AB26-4AB8-90CC-18C60F66622D}" destId="{E57D1F4D-3F13-49C6-A538-1C31CDB3128B}" srcOrd="0" destOrd="0" parTransId="{A824ED0F-8CB8-4659-ABEE-A642F4ABABD2}" sibTransId="{40EBFAFF-3154-45A7-88E1-F4543EFA4772}"/>
    <dgm:cxn modelId="{C4678C25-3599-4E91-BF52-B68D80A50397}" type="presOf" srcId="{29AC6DD4-1416-4825-957E-278B99CC6DB8}" destId="{0E75C228-B744-4C23-A2E6-3D86B5C1DC2E}" srcOrd="1" destOrd="0" presId="urn:microsoft.com/office/officeart/2005/8/layout/lProcess2"/>
    <dgm:cxn modelId="{64D43E6A-F611-4300-9960-CF5FB6EB0BEB}" type="presOf" srcId="{98DD4176-157F-48B1-BB41-2AB1D5BB1AFB}" destId="{5650FF9A-D4BF-4EB9-B68D-D630417FCA4B}" srcOrd="0" destOrd="0" presId="urn:microsoft.com/office/officeart/2005/8/layout/lProcess2"/>
    <dgm:cxn modelId="{6903E359-1318-4D95-8427-4B36A3CABEB2}" type="presOf" srcId="{01FA416A-AB26-4AB8-90CC-18C60F66622D}" destId="{409F0ED3-08B9-421E-B3BF-936DEE670279}" srcOrd="1" destOrd="0" presId="urn:microsoft.com/office/officeart/2005/8/layout/lProcess2"/>
    <dgm:cxn modelId="{BF687799-B495-4BB1-B365-FFE4AC027381}" type="presOf" srcId="{1269A3C5-1109-4BFD-B9F9-A32B1427CE4B}" destId="{67777B0D-D074-4096-B80C-781F103B82D9}" srcOrd="0" destOrd="0" presId="urn:microsoft.com/office/officeart/2005/8/layout/lProcess2"/>
    <dgm:cxn modelId="{CFDC5E1C-A086-4012-9552-61FCA6C5067F}" type="presOf" srcId="{A67050B3-3210-4808-BE06-243E6937EC6A}" destId="{6624C41B-7DE9-49FE-9258-9A8FAE5B5599}" srcOrd="0" destOrd="0" presId="urn:microsoft.com/office/officeart/2005/8/layout/lProcess2"/>
    <dgm:cxn modelId="{194CC0B9-376E-4F7E-A2A3-2D0CE0FC8275}" type="presParOf" srcId="{30D1E7A7-6656-4A25-80AB-E2FDBB377FD2}" destId="{F57E319A-1784-4129-95C8-E1B8AAE59656}" srcOrd="0" destOrd="0" presId="urn:microsoft.com/office/officeart/2005/8/layout/lProcess2"/>
    <dgm:cxn modelId="{8439FAF9-5F3A-4043-824C-EA3623131DB7}" type="presParOf" srcId="{F57E319A-1784-4129-95C8-E1B8AAE59656}" destId="{B7106D02-B7ED-45EF-8516-76E594601D56}" srcOrd="0" destOrd="0" presId="urn:microsoft.com/office/officeart/2005/8/layout/lProcess2"/>
    <dgm:cxn modelId="{227C09C7-5A17-47D2-BE55-4D1555303523}" type="presParOf" srcId="{F57E319A-1784-4129-95C8-E1B8AAE59656}" destId="{409F0ED3-08B9-421E-B3BF-936DEE670279}" srcOrd="1" destOrd="0" presId="urn:microsoft.com/office/officeart/2005/8/layout/lProcess2"/>
    <dgm:cxn modelId="{FD6B1657-D45C-4404-B420-C1FD0B6D0255}" type="presParOf" srcId="{F57E319A-1784-4129-95C8-E1B8AAE59656}" destId="{B73FFE33-605E-4499-812B-46A40A9126C8}" srcOrd="2" destOrd="0" presId="urn:microsoft.com/office/officeart/2005/8/layout/lProcess2"/>
    <dgm:cxn modelId="{228F3D6C-87E1-424D-8186-82A45FFAA3FA}" type="presParOf" srcId="{B73FFE33-605E-4499-812B-46A40A9126C8}" destId="{72A9EA55-D599-4786-9A4D-AB2C6A4D656A}" srcOrd="0" destOrd="0" presId="urn:microsoft.com/office/officeart/2005/8/layout/lProcess2"/>
    <dgm:cxn modelId="{4EE4B757-98CB-4724-BC34-528F6A1592D7}" type="presParOf" srcId="{72A9EA55-D599-4786-9A4D-AB2C6A4D656A}" destId="{BF037E08-B800-4EDB-917B-1A18BE2DECD1}" srcOrd="0" destOrd="0" presId="urn:microsoft.com/office/officeart/2005/8/layout/lProcess2"/>
    <dgm:cxn modelId="{EC11579C-4A8D-4C65-8F07-A996A586BE48}" type="presParOf" srcId="{30D1E7A7-6656-4A25-80AB-E2FDBB377FD2}" destId="{23756A06-4317-4E84-BC3A-DC376E6FEAF4}" srcOrd="1" destOrd="0" presId="urn:microsoft.com/office/officeart/2005/8/layout/lProcess2"/>
    <dgm:cxn modelId="{25F34C79-03DD-4219-B0DD-7A923E86AF7B}" type="presParOf" srcId="{30D1E7A7-6656-4A25-80AB-E2FDBB377FD2}" destId="{AD9224E6-CFC5-43A7-9572-051324FF7EC8}" srcOrd="2" destOrd="0" presId="urn:microsoft.com/office/officeart/2005/8/layout/lProcess2"/>
    <dgm:cxn modelId="{C3D3C80E-C8CA-4047-8E6B-43F6CBD466E0}" type="presParOf" srcId="{AD9224E6-CFC5-43A7-9572-051324FF7EC8}" destId="{6C1C112A-1CBF-45C7-AF7B-9F8A992DAA42}" srcOrd="0" destOrd="0" presId="urn:microsoft.com/office/officeart/2005/8/layout/lProcess2"/>
    <dgm:cxn modelId="{AFC97A90-B0DC-4862-B2D2-2BB3AD466F23}" type="presParOf" srcId="{AD9224E6-CFC5-43A7-9572-051324FF7EC8}" destId="{0E75C228-B744-4C23-A2E6-3D86B5C1DC2E}" srcOrd="1" destOrd="0" presId="urn:microsoft.com/office/officeart/2005/8/layout/lProcess2"/>
    <dgm:cxn modelId="{3C9545FD-4ABE-4091-8188-90B63B0D31F3}" type="presParOf" srcId="{AD9224E6-CFC5-43A7-9572-051324FF7EC8}" destId="{1DCBDA30-F168-4EEC-9114-F298F3EF87F9}" srcOrd="2" destOrd="0" presId="urn:microsoft.com/office/officeart/2005/8/layout/lProcess2"/>
    <dgm:cxn modelId="{E6D149A9-E3AD-4DC5-AC8C-5BFF01DC0904}" type="presParOf" srcId="{1DCBDA30-F168-4EEC-9114-F298F3EF87F9}" destId="{4791D22E-E788-4F72-84D7-A68121FCFE6D}" srcOrd="0" destOrd="0" presId="urn:microsoft.com/office/officeart/2005/8/layout/lProcess2"/>
    <dgm:cxn modelId="{908E5924-1101-414A-B205-3F271D244D49}" type="presParOf" srcId="{4791D22E-E788-4F72-84D7-A68121FCFE6D}" destId="{6624C41B-7DE9-49FE-9258-9A8FAE5B5599}" srcOrd="0" destOrd="0" presId="urn:microsoft.com/office/officeart/2005/8/layout/lProcess2"/>
    <dgm:cxn modelId="{44ADC5E5-3112-4E2F-81FB-288F9BC222DD}" type="presParOf" srcId="{30D1E7A7-6656-4A25-80AB-E2FDBB377FD2}" destId="{72353A96-ED55-4BC7-98DF-179871CF61DA}" srcOrd="3" destOrd="0" presId="urn:microsoft.com/office/officeart/2005/8/layout/lProcess2"/>
    <dgm:cxn modelId="{EA090681-B229-4BD1-989D-B3E4823BCC1C}" type="presParOf" srcId="{30D1E7A7-6656-4A25-80AB-E2FDBB377FD2}" destId="{27FB489E-077A-41ED-969B-BAC99BE5FA03}" srcOrd="4" destOrd="0" presId="urn:microsoft.com/office/officeart/2005/8/layout/lProcess2"/>
    <dgm:cxn modelId="{B68AE50C-D13F-4009-A235-CD646CDC3A91}" type="presParOf" srcId="{27FB489E-077A-41ED-969B-BAC99BE5FA03}" destId="{5650FF9A-D4BF-4EB9-B68D-D630417FCA4B}" srcOrd="0" destOrd="0" presId="urn:microsoft.com/office/officeart/2005/8/layout/lProcess2"/>
    <dgm:cxn modelId="{A49BF49F-17A9-4B43-BB0C-7943A833624D}" type="presParOf" srcId="{27FB489E-077A-41ED-969B-BAC99BE5FA03}" destId="{EF42CBF0-6EF1-42DD-B27D-DC118C25A24B}" srcOrd="1" destOrd="0" presId="urn:microsoft.com/office/officeart/2005/8/layout/lProcess2"/>
    <dgm:cxn modelId="{DAAE18E6-5EB4-46D9-9504-62B5CA3469A9}" type="presParOf" srcId="{27FB489E-077A-41ED-969B-BAC99BE5FA03}" destId="{0DB26941-BFC2-4390-8BC7-513E1EC9CDEB}" srcOrd="2" destOrd="0" presId="urn:microsoft.com/office/officeart/2005/8/layout/lProcess2"/>
    <dgm:cxn modelId="{9D6350F0-4A80-4382-836B-B4C0E95D6711}" type="presParOf" srcId="{0DB26941-BFC2-4390-8BC7-513E1EC9CDEB}" destId="{2CBC7720-F027-464B-A57F-4844C8ACBBB3}" srcOrd="0" destOrd="0" presId="urn:microsoft.com/office/officeart/2005/8/layout/lProcess2"/>
    <dgm:cxn modelId="{309E94C0-574D-416D-B7AC-73DF9AA68B35}" type="presParOf" srcId="{2CBC7720-F027-464B-A57F-4844C8ACBBB3}" destId="{67777B0D-D074-4096-B80C-781F103B82D9}"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292" cy="49728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802" y="1"/>
            <a:ext cx="2946292" cy="497285"/>
          </a:xfrm>
          <a:prstGeom prst="rect">
            <a:avLst/>
          </a:prstGeom>
        </p:spPr>
        <p:txBody>
          <a:bodyPr vert="horz" lIns="91440" tIns="45720" rIns="91440" bIns="45720" rtlCol="0"/>
          <a:lstStyle>
            <a:lvl1pPr algn="r">
              <a:defRPr sz="1200"/>
            </a:lvl1pPr>
          </a:lstStyle>
          <a:p>
            <a:fld id="{0FFEC356-4F76-44E9-ACE5-BE44601427C4}" type="datetimeFigureOut">
              <a:rPr lang="en-ZA" smtClean="0"/>
              <a:pPr/>
              <a:t>2017/09/04</a:t>
            </a:fld>
            <a:endParaRPr lang="en-ZA"/>
          </a:p>
        </p:txBody>
      </p:sp>
      <p:sp>
        <p:nvSpPr>
          <p:cNvPr id="4" name="Footer Placeholder 3"/>
          <p:cNvSpPr>
            <a:spLocks noGrp="1"/>
          </p:cNvSpPr>
          <p:nvPr>
            <p:ph type="ftr" sz="quarter" idx="2"/>
          </p:nvPr>
        </p:nvSpPr>
        <p:spPr>
          <a:xfrm>
            <a:off x="1" y="9429354"/>
            <a:ext cx="2946292" cy="497284"/>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802" y="9429354"/>
            <a:ext cx="2946292" cy="497284"/>
          </a:xfrm>
          <a:prstGeom prst="rect">
            <a:avLst/>
          </a:prstGeom>
        </p:spPr>
        <p:txBody>
          <a:bodyPr vert="horz" lIns="91440" tIns="45720" rIns="91440" bIns="45720" rtlCol="0" anchor="b"/>
          <a:lstStyle>
            <a:lvl1pPr algn="r">
              <a:defRPr sz="1200"/>
            </a:lvl1pPr>
          </a:lstStyle>
          <a:p>
            <a:fld id="{57C8873C-16B4-4046-A5C3-B6EB3E264AEB}" type="slidenum">
              <a:rPr lang="en-ZA" smtClean="0"/>
              <a:pPr/>
              <a:t>‹#›</a:t>
            </a:fld>
            <a:endParaRPr lang="en-ZA"/>
          </a:p>
        </p:txBody>
      </p:sp>
    </p:spTree>
    <p:extLst>
      <p:ext uri="{BB962C8B-B14F-4D97-AF65-F5344CB8AC3E}">
        <p14:creationId xmlns:p14="http://schemas.microsoft.com/office/powerpoint/2010/main" xmlns="" val="351826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292" cy="49728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9802" y="1"/>
            <a:ext cx="2946292" cy="497285"/>
          </a:xfrm>
          <a:prstGeom prst="rect">
            <a:avLst/>
          </a:prstGeom>
        </p:spPr>
        <p:txBody>
          <a:bodyPr vert="horz" lIns="91440" tIns="45720" rIns="91440" bIns="45720" rtlCol="0"/>
          <a:lstStyle>
            <a:lvl1pPr algn="r">
              <a:defRPr sz="1200"/>
            </a:lvl1pPr>
          </a:lstStyle>
          <a:p>
            <a:fld id="{8B9972B0-43EA-49A1-B1B4-58879283F182}" type="datetimeFigureOut">
              <a:rPr lang="en-ZA" smtClean="0"/>
              <a:pPr/>
              <a:t>2017/09/04</a:t>
            </a:fld>
            <a:endParaRPr lang="en-ZA"/>
          </a:p>
        </p:txBody>
      </p:sp>
      <p:sp>
        <p:nvSpPr>
          <p:cNvPr id="4" name="Slide Image Placeholder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0401" y="4777433"/>
            <a:ext cx="5436875" cy="39083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9429354"/>
            <a:ext cx="2946292" cy="497284"/>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9802" y="9429354"/>
            <a:ext cx="2946292" cy="497284"/>
          </a:xfrm>
          <a:prstGeom prst="rect">
            <a:avLst/>
          </a:prstGeom>
        </p:spPr>
        <p:txBody>
          <a:bodyPr vert="horz" lIns="91440" tIns="45720" rIns="91440" bIns="45720" rtlCol="0" anchor="b"/>
          <a:lstStyle>
            <a:lvl1pPr algn="r">
              <a:defRPr sz="1200"/>
            </a:lvl1pPr>
          </a:lstStyle>
          <a:p>
            <a:fld id="{9A5ADBF1-FF72-4255-B545-390A6BB80209}" type="slidenum">
              <a:rPr lang="en-ZA" smtClean="0"/>
              <a:pPr/>
              <a:t>‹#›</a:t>
            </a:fld>
            <a:endParaRPr lang="en-ZA"/>
          </a:p>
        </p:txBody>
      </p:sp>
    </p:spTree>
    <p:extLst>
      <p:ext uri="{BB962C8B-B14F-4D97-AF65-F5344CB8AC3E}">
        <p14:creationId xmlns:p14="http://schemas.microsoft.com/office/powerpoint/2010/main" xmlns="" val="617407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1388" eaLnBrk="0" hangingPunct="0">
              <a:defRPr sz="3200">
                <a:solidFill>
                  <a:schemeClr val="tx1"/>
                </a:solidFill>
                <a:latin typeface="Arial" panose="020B0604020202020204" pitchFamily="34" charset="0"/>
                <a:cs typeface="Arial" panose="020B0604020202020204" pitchFamily="34" charset="0"/>
              </a:defRPr>
            </a:lvl1pPr>
            <a:lvl2pPr marL="742950" indent="-285750" defTabSz="941388" eaLnBrk="0" hangingPunct="0">
              <a:defRPr sz="3200">
                <a:solidFill>
                  <a:schemeClr val="tx1"/>
                </a:solidFill>
                <a:latin typeface="Arial" panose="020B0604020202020204" pitchFamily="34" charset="0"/>
                <a:cs typeface="Arial" panose="020B0604020202020204" pitchFamily="34" charset="0"/>
              </a:defRPr>
            </a:lvl2pPr>
            <a:lvl3pPr marL="1143000" indent="-228600" defTabSz="941388" eaLnBrk="0" hangingPunct="0">
              <a:defRPr sz="3200">
                <a:solidFill>
                  <a:schemeClr val="tx1"/>
                </a:solidFill>
                <a:latin typeface="Arial" panose="020B0604020202020204" pitchFamily="34" charset="0"/>
                <a:cs typeface="Arial" panose="020B0604020202020204" pitchFamily="34" charset="0"/>
              </a:defRPr>
            </a:lvl3pPr>
            <a:lvl4pPr marL="1600200" indent="-228600" defTabSz="941388" eaLnBrk="0" hangingPunct="0">
              <a:defRPr sz="3200">
                <a:solidFill>
                  <a:schemeClr val="tx1"/>
                </a:solidFill>
                <a:latin typeface="Arial" panose="020B0604020202020204" pitchFamily="34" charset="0"/>
                <a:cs typeface="Arial" panose="020B0604020202020204" pitchFamily="34" charset="0"/>
              </a:defRPr>
            </a:lvl4pPr>
            <a:lvl5pPr marL="2057400" indent="-228600" defTabSz="941388" eaLnBrk="0" hangingPunct="0">
              <a:defRPr sz="3200">
                <a:solidFill>
                  <a:schemeClr val="tx1"/>
                </a:solidFill>
                <a:latin typeface="Arial" panose="020B0604020202020204" pitchFamily="34" charset="0"/>
                <a:cs typeface="Arial" panose="020B0604020202020204" pitchFamily="34" charset="0"/>
              </a:defRPr>
            </a:lvl5pPr>
            <a:lvl6pPr marL="2514600" indent="-228600" defTabSz="94138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defTabSz="94138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defTabSz="94138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defTabSz="94138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fld id="{379931C0-6C3D-4F5C-BBEF-B9AC737C2545}" type="slidenum">
              <a:rPr lang="en-US" sz="1200">
                <a:solidFill>
                  <a:srgbClr val="1F497D"/>
                </a:solidFill>
                <a:latin typeface="Times New Roman" panose="02020603050405020304" pitchFamily="18" charset="0"/>
              </a:rPr>
              <a:pPr/>
              <a:t>6</a:t>
            </a:fld>
            <a:endParaRPr lang="en-US" sz="1200">
              <a:solidFill>
                <a:srgbClr val="1F497D"/>
              </a:solidFill>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xmlns="" val="2231547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smtClean="0">
              <a:latin typeface="Arial" panose="020B0604020202020204" pitchFamily="34" charset="0"/>
            </a:endParaRPr>
          </a:p>
        </p:txBody>
      </p:sp>
      <p:sp>
        <p:nvSpPr>
          <p:cNvPr id="40964" name="Slide Number Placeholder 3"/>
          <p:cNvSpPr>
            <a:spLocks noGrp="1"/>
          </p:cNvSpPr>
          <p:nvPr>
            <p:ph type="sldNum" sz="quarter" idx="5"/>
          </p:nvPr>
        </p:nvSpPr>
        <p:spPr/>
        <p:txBody>
          <a:bodyPr/>
          <a:lstStyle>
            <a:lvl1pPr defTabSz="909638" eaLnBrk="0" hangingPunct="0">
              <a:defRPr sz="3200">
                <a:solidFill>
                  <a:schemeClr val="tx1"/>
                </a:solidFill>
                <a:latin typeface="Arial" panose="020B0604020202020204" pitchFamily="34" charset="0"/>
                <a:cs typeface="Arial" panose="020B0604020202020204" pitchFamily="34" charset="0"/>
              </a:defRPr>
            </a:lvl1pPr>
            <a:lvl2pPr marL="742950" indent="-285750" defTabSz="909638" eaLnBrk="0" hangingPunct="0">
              <a:defRPr sz="3200">
                <a:solidFill>
                  <a:schemeClr val="tx1"/>
                </a:solidFill>
                <a:latin typeface="Arial" panose="020B0604020202020204" pitchFamily="34" charset="0"/>
                <a:cs typeface="Arial" panose="020B0604020202020204" pitchFamily="34" charset="0"/>
              </a:defRPr>
            </a:lvl2pPr>
            <a:lvl3pPr marL="1143000" indent="-228600" defTabSz="909638" eaLnBrk="0" hangingPunct="0">
              <a:defRPr sz="3200">
                <a:solidFill>
                  <a:schemeClr val="tx1"/>
                </a:solidFill>
                <a:latin typeface="Arial" panose="020B0604020202020204" pitchFamily="34" charset="0"/>
                <a:cs typeface="Arial" panose="020B0604020202020204" pitchFamily="34" charset="0"/>
              </a:defRPr>
            </a:lvl3pPr>
            <a:lvl4pPr marL="1600200" indent="-228600" defTabSz="909638" eaLnBrk="0" hangingPunct="0">
              <a:defRPr sz="3200">
                <a:solidFill>
                  <a:schemeClr val="tx1"/>
                </a:solidFill>
                <a:latin typeface="Arial" panose="020B0604020202020204" pitchFamily="34" charset="0"/>
                <a:cs typeface="Arial" panose="020B0604020202020204" pitchFamily="34" charset="0"/>
              </a:defRPr>
            </a:lvl4pPr>
            <a:lvl5pPr marL="2057400" indent="-228600" defTabSz="909638" eaLnBrk="0" hangingPunct="0">
              <a:defRPr sz="32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302DC272-B010-48AF-B609-63F4DC0A60AF}" type="slidenum">
              <a:rPr lang="en-US" sz="1200">
                <a:solidFill>
                  <a:srgbClr val="1F497D"/>
                </a:solidFill>
              </a:rPr>
              <a:pPr eaLnBrk="1" hangingPunct="1"/>
              <a:t>19</a:t>
            </a:fld>
            <a:endParaRPr lang="en-US" sz="1200">
              <a:solidFill>
                <a:srgbClr val="1F497D"/>
              </a:solidFill>
            </a:endParaRPr>
          </a:p>
        </p:txBody>
      </p:sp>
    </p:spTree>
    <p:extLst>
      <p:ext uri="{BB962C8B-B14F-4D97-AF65-F5344CB8AC3E}">
        <p14:creationId xmlns:p14="http://schemas.microsoft.com/office/powerpoint/2010/main" xmlns="" val="537555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5ADBF1-FF72-4255-B545-390A6BB80209}" type="slidenum">
              <a:rPr lang="en-ZA" smtClean="0">
                <a:solidFill>
                  <a:prstClr val="black"/>
                </a:solidFill>
              </a:rPr>
              <a:pPr/>
              <a:t>21</a:t>
            </a:fld>
            <a:endParaRPr lang="en-ZA">
              <a:solidFill>
                <a:prstClr val="black"/>
              </a:solidFill>
            </a:endParaRPr>
          </a:p>
        </p:txBody>
      </p:sp>
    </p:spTree>
    <p:extLst>
      <p:ext uri="{BB962C8B-B14F-4D97-AF65-F5344CB8AC3E}">
        <p14:creationId xmlns:p14="http://schemas.microsoft.com/office/powerpoint/2010/main" xmlns="" val="969565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A5ADBF1-FF72-4255-B545-390A6BB80209}" type="slidenum">
              <a:rPr lang="en-ZA" smtClean="0"/>
              <a:pPr/>
              <a:t>24</a:t>
            </a:fld>
            <a:endParaRPr lang="en-ZA"/>
          </a:p>
        </p:txBody>
      </p:sp>
    </p:spTree>
    <p:extLst>
      <p:ext uri="{BB962C8B-B14F-4D97-AF65-F5344CB8AC3E}">
        <p14:creationId xmlns:p14="http://schemas.microsoft.com/office/powerpoint/2010/main" xmlns="" val="3634458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A5ADBF1-FF72-4255-B545-390A6BB80209}" type="slidenum">
              <a:rPr lang="en-ZA" smtClean="0"/>
              <a:pPr/>
              <a:t>25</a:t>
            </a:fld>
            <a:endParaRPr lang="en-ZA"/>
          </a:p>
        </p:txBody>
      </p:sp>
    </p:spTree>
    <p:extLst>
      <p:ext uri="{BB962C8B-B14F-4D97-AF65-F5344CB8AC3E}">
        <p14:creationId xmlns:p14="http://schemas.microsoft.com/office/powerpoint/2010/main" xmlns="" val="825658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5ADBF1-FF72-4255-B545-390A6BB80209}" type="slidenum">
              <a:rPr lang="en-ZA" smtClean="0"/>
              <a:pPr/>
              <a:t>27</a:t>
            </a:fld>
            <a:endParaRPr lang="en-ZA"/>
          </a:p>
        </p:txBody>
      </p:sp>
    </p:spTree>
    <p:extLst>
      <p:ext uri="{BB962C8B-B14F-4D97-AF65-F5344CB8AC3E}">
        <p14:creationId xmlns:p14="http://schemas.microsoft.com/office/powerpoint/2010/main" xmlns="" val="1101044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smtClean="0">
              <a:latin typeface="Arial" panose="020B0604020202020204" pitchFamily="34" charset="0"/>
            </a:endParaRPr>
          </a:p>
        </p:txBody>
      </p:sp>
      <p:sp>
        <p:nvSpPr>
          <p:cNvPr id="40964" name="Slide Number Placeholder 3"/>
          <p:cNvSpPr>
            <a:spLocks noGrp="1"/>
          </p:cNvSpPr>
          <p:nvPr>
            <p:ph type="sldNum" sz="quarter" idx="5"/>
          </p:nvPr>
        </p:nvSpPr>
        <p:spPr/>
        <p:txBody>
          <a:bodyPr/>
          <a:lstStyle>
            <a:lvl1pPr defTabSz="909638" eaLnBrk="0" hangingPunct="0">
              <a:defRPr sz="3200">
                <a:solidFill>
                  <a:schemeClr val="tx1"/>
                </a:solidFill>
                <a:latin typeface="Arial" panose="020B0604020202020204" pitchFamily="34" charset="0"/>
                <a:cs typeface="Arial" panose="020B0604020202020204" pitchFamily="34" charset="0"/>
              </a:defRPr>
            </a:lvl1pPr>
            <a:lvl2pPr marL="742950" indent="-285750" defTabSz="909638" eaLnBrk="0" hangingPunct="0">
              <a:defRPr sz="3200">
                <a:solidFill>
                  <a:schemeClr val="tx1"/>
                </a:solidFill>
                <a:latin typeface="Arial" panose="020B0604020202020204" pitchFamily="34" charset="0"/>
                <a:cs typeface="Arial" panose="020B0604020202020204" pitchFamily="34" charset="0"/>
              </a:defRPr>
            </a:lvl2pPr>
            <a:lvl3pPr marL="1143000" indent="-228600" defTabSz="909638" eaLnBrk="0" hangingPunct="0">
              <a:defRPr sz="3200">
                <a:solidFill>
                  <a:schemeClr val="tx1"/>
                </a:solidFill>
                <a:latin typeface="Arial" panose="020B0604020202020204" pitchFamily="34" charset="0"/>
                <a:cs typeface="Arial" panose="020B0604020202020204" pitchFamily="34" charset="0"/>
              </a:defRPr>
            </a:lvl3pPr>
            <a:lvl4pPr marL="1600200" indent="-228600" defTabSz="909638" eaLnBrk="0" hangingPunct="0">
              <a:defRPr sz="3200">
                <a:solidFill>
                  <a:schemeClr val="tx1"/>
                </a:solidFill>
                <a:latin typeface="Arial" panose="020B0604020202020204" pitchFamily="34" charset="0"/>
                <a:cs typeface="Arial" panose="020B0604020202020204" pitchFamily="34" charset="0"/>
              </a:defRPr>
            </a:lvl4pPr>
            <a:lvl5pPr marL="2057400" indent="-228600" defTabSz="909638" eaLnBrk="0" hangingPunct="0">
              <a:defRPr sz="32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302DC272-B010-48AF-B609-63F4DC0A60AF}" type="slidenum">
              <a:rPr lang="en-US" sz="1200">
                <a:solidFill>
                  <a:srgbClr val="1F497D"/>
                </a:solidFill>
              </a:rPr>
              <a:pPr eaLnBrk="1" hangingPunct="1"/>
              <a:t>32</a:t>
            </a:fld>
            <a:endParaRPr lang="en-US" sz="1200">
              <a:solidFill>
                <a:srgbClr val="1F497D"/>
              </a:solidFill>
            </a:endParaRPr>
          </a:p>
        </p:txBody>
      </p:sp>
    </p:spTree>
    <p:extLst>
      <p:ext uri="{BB962C8B-B14F-4D97-AF65-F5344CB8AC3E}">
        <p14:creationId xmlns:p14="http://schemas.microsoft.com/office/powerpoint/2010/main" xmlns="" val="844409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smtClean="0">
              <a:latin typeface="Arial" panose="020B0604020202020204" pitchFamily="34" charset="0"/>
            </a:endParaRPr>
          </a:p>
        </p:txBody>
      </p:sp>
      <p:sp>
        <p:nvSpPr>
          <p:cNvPr id="40964" name="Slide Number Placeholder 3"/>
          <p:cNvSpPr>
            <a:spLocks noGrp="1"/>
          </p:cNvSpPr>
          <p:nvPr>
            <p:ph type="sldNum" sz="quarter" idx="5"/>
          </p:nvPr>
        </p:nvSpPr>
        <p:spPr/>
        <p:txBody>
          <a:bodyPr/>
          <a:lstStyle>
            <a:lvl1pPr defTabSz="909638" eaLnBrk="0" hangingPunct="0">
              <a:defRPr sz="3200">
                <a:solidFill>
                  <a:schemeClr val="tx1"/>
                </a:solidFill>
                <a:latin typeface="Arial" panose="020B0604020202020204" pitchFamily="34" charset="0"/>
                <a:cs typeface="Arial" panose="020B0604020202020204" pitchFamily="34" charset="0"/>
              </a:defRPr>
            </a:lvl1pPr>
            <a:lvl2pPr marL="742950" indent="-285750" defTabSz="909638" eaLnBrk="0" hangingPunct="0">
              <a:defRPr sz="3200">
                <a:solidFill>
                  <a:schemeClr val="tx1"/>
                </a:solidFill>
                <a:latin typeface="Arial" panose="020B0604020202020204" pitchFamily="34" charset="0"/>
                <a:cs typeface="Arial" panose="020B0604020202020204" pitchFamily="34" charset="0"/>
              </a:defRPr>
            </a:lvl2pPr>
            <a:lvl3pPr marL="1143000" indent="-228600" defTabSz="909638" eaLnBrk="0" hangingPunct="0">
              <a:defRPr sz="3200">
                <a:solidFill>
                  <a:schemeClr val="tx1"/>
                </a:solidFill>
                <a:latin typeface="Arial" panose="020B0604020202020204" pitchFamily="34" charset="0"/>
                <a:cs typeface="Arial" panose="020B0604020202020204" pitchFamily="34" charset="0"/>
              </a:defRPr>
            </a:lvl3pPr>
            <a:lvl4pPr marL="1600200" indent="-228600" defTabSz="909638" eaLnBrk="0" hangingPunct="0">
              <a:defRPr sz="3200">
                <a:solidFill>
                  <a:schemeClr val="tx1"/>
                </a:solidFill>
                <a:latin typeface="Arial" panose="020B0604020202020204" pitchFamily="34" charset="0"/>
                <a:cs typeface="Arial" panose="020B0604020202020204" pitchFamily="34" charset="0"/>
              </a:defRPr>
            </a:lvl4pPr>
            <a:lvl5pPr marL="2057400" indent="-228600" defTabSz="909638" eaLnBrk="0" hangingPunct="0">
              <a:defRPr sz="32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302DC272-B010-48AF-B609-63F4DC0A60AF}" type="slidenum">
              <a:rPr lang="en-US" sz="1200">
                <a:solidFill>
                  <a:srgbClr val="1F497D"/>
                </a:solidFill>
              </a:rPr>
              <a:pPr eaLnBrk="1" hangingPunct="1"/>
              <a:t>36</a:t>
            </a:fld>
            <a:endParaRPr lang="en-US" sz="1200">
              <a:solidFill>
                <a:srgbClr val="1F497D"/>
              </a:solidFill>
            </a:endParaRPr>
          </a:p>
        </p:txBody>
      </p:sp>
    </p:spTree>
    <p:extLst>
      <p:ext uri="{BB962C8B-B14F-4D97-AF65-F5344CB8AC3E}">
        <p14:creationId xmlns:p14="http://schemas.microsoft.com/office/powerpoint/2010/main" xmlns="" val="3589468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DE347D-CB90-48F9-AA47-3E635F46F965}" type="datetime1">
              <a:rPr lang="en-US" smtClean="0"/>
              <a:pPr/>
              <a:t>9/4/2017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375694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D0341-2218-49DC-BF14-231F6F93DFC2}" type="datetime1">
              <a:rPr lang="en-US" smtClean="0"/>
              <a:pPr/>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561936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F3D7D-2D24-47E2-A053-5204E903AA48}" type="datetime1">
              <a:rPr lang="en-US" smtClean="0"/>
              <a:pPr/>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2200728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7C086C1-A719-4972-9A85-C4F7BBC72514}"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88161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spcBef>
                <a:spcPts val="600"/>
              </a:spcBef>
              <a:spcAft>
                <a:spcPts val="600"/>
              </a:spcAft>
              <a:defRPr sz="2400"/>
            </a:lvl1pPr>
            <a:lvl2pPr>
              <a:spcBef>
                <a:spcPts val="600"/>
              </a:spcBef>
              <a:spcAft>
                <a:spcPts val="600"/>
              </a:spcAft>
              <a:defRPr sz="2400"/>
            </a:lvl2pPr>
            <a:lvl3pPr>
              <a:spcBef>
                <a:spcPts val="600"/>
              </a:spcBef>
              <a:spcAft>
                <a:spcPts val="600"/>
              </a:spcAft>
              <a:defRPr sz="2400"/>
            </a:lvl3pPr>
            <a:lvl4pPr>
              <a:spcBef>
                <a:spcPts val="600"/>
              </a:spcBef>
              <a:spcAft>
                <a:spcPts val="600"/>
              </a:spcAft>
              <a:defRPr sz="2400"/>
            </a:lvl4pPr>
            <a:lvl5pPr>
              <a:spcBef>
                <a:spcPts val="600"/>
              </a:spcBef>
              <a:spcAft>
                <a:spcPts val="600"/>
              </a:spcAf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8D31E31-00A6-49C3-A388-7D2046DD892D}"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32806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3FBFF1-0DE3-4AAE-B0C4-B347DFAF7756}"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09654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10A48D-4660-483E-B9E6-19D7A4DD797A}" type="datetime1">
              <a:rPr lang="en-US" smtClean="0">
                <a:solidFill>
                  <a:prstClr val="black">
                    <a:tint val="75000"/>
                  </a:prstClr>
                </a:solidFill>
              </a:rPr>
              <a:pPr/>
              <a:t>9/4/2017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26031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C76DE1-A22E-49E0-99E5-5CBDA44C7146}" type="datetime1">
              <a:rPr lang="en-US" smtClean="0">
                <a:solidFill>
                  <a:prstClr val="black">
                    <a:tint val="75000"/>
                  </a:prstClr>
                </a:solidFill>
              </a:rPr>
              <a:pPr/>
              <a:t>9/4/2017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57492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8BF93546-B6D0-45C6-9595-94011A3DE412}" type="datetime1">
              <a:rPr lang="en-US" smtClean="0">
                <a:solidFill>
                  <a:prstClr val="black">
                    <a:tint val="75000"/>
                  </a:prstClr>
                </a:solidFill>
              </a:rPr>
              <a:pPr/>
              <a:t>9/4/2017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79230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3DF04E-1BA8-42B0-8B0F-8B5D599E82B7}" type="datetime1">
              <a:rPr lang="en-US" smtClean="0">
                <a:solidFill>
                  <a:prstClr val="black">
                    <a:tint val="75000"/>
                  </a:prstClr>
                </a:solidFill>
              </a:rPr>
              <a:pPr/>
              <a:t>9/4/2017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8958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2325BBD-445A-4D6E-96F6-A498C5DAFF3F}" type="datetime1">
              <a:rPr lang="en-US" smtClean="0">
                <a:solidFill>
                  <a:prstClr val="black">
                    <a:tint val="75000"/>
                  </a:prstClr>
                </a:solidFill>
              </a:rPr>
              <a:pPr/>
              <a:t>9/4/2017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77452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spcBef>
                <a:spcPts val="600"/>
              </a:spcBef>
              <a:spcAft>
                <a:spcPts val="600"/>
              </a:spcAft>
              <a:defRPr sz="2400"/>
            </a:lvl1pPr>
            <a:lvl2pPr>
              <a:spcBef>
                <a:spcPts val="600"/>
              </a:spcBef>
              <a:spcAft>
                <a:spcPts val="600"/>
              </a:spcAft>
              <a:defRPr sz="2400"/>
            </a:lvl2pPr>
            <a:lvl3pPr>
              <a:spcBef>
                <a:spcPts val="600"/>
              </a:spcBef>
              <a:spcAft>
                <a:spcPts val="600"/>
              </a:spcAft>
              <a:defRPr sz="2400"/>
            </a:lvl3pPr>
            <a:lvl4pPr>
              <a:spcBef>
                <a:spcPts val="600"/>
              </a:spcBef>
              <a:spcAft>
                <a:spcPts val="600"/>
              </a:spcAft>
              <a:defRPr sz="2400"/>
            </a:lvl4pPr>
            <a:lvl5pPr>
              <a:spcBef>
                <a:spcPts val="600"/>
              </a:spcBef>
              <a:spcAft>
                <a:spcPts val="600"/>
              </a:spcAft>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3B94258-2483-4342-97D2-1C09D9DE59DE}" type="datetime1">
              <a:rPr lang="en-US" smtClean="0"/>
              <a:pPr/>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3879026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F5834D-0C3E-4105-B9C4-5757214DE31E}" type="datetime1">
              <a:rPr lang="en-US" smtClean="0">
                <a:solidFill>
                  <a:prstClr val="black">
                    <a:tint val="75000"/>
                  </a:prstClr>
                </a:solidFill>
              </a:rPr>
              <a:pPr/>
              <a:t>9/4/2017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27517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7EAE4C-93DB-4C99-A2CB-A46C145C8AE9}"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74212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02A256-CE3D-4306-840C-1C2BF21E99D3}"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56361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80CD56-C914-4F02-9495-779D0A573455}"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10248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spcBef>
                <a:spcPts val="600"/>
              </a:spcBef>
              <a:spcAft>
                <a:spcPts val="600"/>
              </a:spcAft>
              <a:defRPr sz="2400"/>
            </a:lvl1pPr>
            <a:lvl2pPr>
              <a:spcBef>
                <a:spcPts val="600"/>
              </a:spcBef>
              <a:spcAft>
                <a:spcPts val="600"/>
              </a:spcAft>
              <a:defRPr sz="2400"/>
            </a:lvl2pPr>
            <a:lvl3pPr>
              <a:spcBef>
                <a:spcPts val="600"/>
              </a:spcBef>
              <a:spcAft>
                <a:spcPts val="600"/>
              </a:spcAft>
              <a:defRPr sz="2400"/>
            </a:lvl3pPr>
            <a:lvl4pPr>
              <a:spcBef>
                <a:spcPts val="600"/>
              </a:spcBef>
              <a:spcAft>
                <a:spcPts val="600"/>
              </a:spcAft>
              <a:defRPr sz="2400"/>
            </a:lvl4pPr>
            <a:lvl5pPr>
              <a:spcBef>
                <a:spcPts val="600"/>
              </a:spcBef>
              <a:spcAft>
                <a:spcPts val="600"/>
              </a:spcAf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7AA3D6A-F26B-4A7A-A6C2-D2F050999511}"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44316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CD7AC5-BCAF-48D8-A175-79E3E4B3769A}"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63124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113D6D-935A-4BBC-A8CE-E7EBF6271FCE}" type="datetime1">
              <a:rPr lang="en-US" smtClean="0">
                <a:solidFill>
                  <a:prstClr val="black">
                    <a:tint val="75000"/>
                  </a:prstClr>
                </a:solidFill>
              </a:rPr>
              <a:pPr/>
              <a:t>9/4/2017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57293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441E5A-9BE7-44C8-B8CE-1D953F52DF4E}" type="datetime1">
              <a:rPr lang="en-US" smtClean="0">
                <a:solidFill>
                  <a:prstClr val="black">
                    <a:tint val="75000"/>
                  </a:prstClr>
                </a:solidFill>
              </a:rPr>
              <a:pPr/>
              <a:t>9/4/2017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936896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3C84F580-14DC-4E6B-96FE-0CC56D116863}" type="datetime1">
              <a:rPr lang="en-US" smtClean="0">
                <a:solidFill>
                  <a:prstClr val="black">
                    <a:tint val="75000"/>
                  </a:prstClr>
                </a:solidFill>
              </a:rPr>
              <a:pPr/>
              <a:t>9/4/2017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277731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9CA8F-067F-4F64-9CE6-0BE634F16A9C}" type="datetime1">
              <a:rPr lang="en-US" smtClean="0">
                <a:solidFill>
                  <a:prstClr val="black">
                    <a:tint val="75000"/>
                  </a:prstClr>
                </a:solidFill>
              </a:rPr>
              <a:pPr/>
              <a:t>9/4/2017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8103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3DD9C9-4CCD-4BED-AA6B-07D7D53F10D5}" type="datetime1">
              <a:rPr lang="en-US" smtClean="0"/>
              <a:pPr/>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3474540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0D273D2-7905-4FB3-AA3A-525EEB98325A}" type="datetime1">
              <a:rPr lang="en-US" smtClean="0">
                <a:solidFill>
                  <a:prstClr val="black">
                    <a:tint val="75000"/>
                  </a:prstClr>
                </a:solidFill>
              </a:rPr>
              <a:pPr/>
              <a:t>9/4/2017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25929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FA812B-C815-4EEF-B6A1-BC8D03522DEE}" type="datetime1">
              <a:rPr lang="en-US" smtClean="0">
                <a:solidFill>
                  <a:prstClr val="black">
                    <a:tint val="75000"/>
                  </a:prstClr>
                </a:solidFill>
              </a:rPr>
              <a:pPr/>
              <a:t>9/4/2017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465700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C085DC-F84C-46F0-ABAC-712C7A5C8E07}"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578046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AF69C7-513C-4968-8A27-9630B74AC510}"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748616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EF02E6-0125-4D02-A114-B6960EF31D4F}"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469545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spcBef>
                <a:spcPts val="600"/>
              </a:spcBef>
              <a:spcAft>
                <a:spcPts val="600"/>
              </a:spcAft>
              <a:defRPr sz="2400"/>
            </a:lvl1pPr>
            <a:lvl2pPr>
              <a:spcBef>
                <a:spcPts val="600"/>
              </a:spcBef>
              <a:spcAft>
                <a:spcPts val="600"/>
              </a:spcAft>
              <a:defRPr sz="2400"/>
            </a:lvl2pPr>
            <a:lvl3pPr>
              <a:spcBef>
                <a:spcPts val="600"/>
              </a:spcBef>
              <a:spcAft>
                <a:spcPts val="600"/>
              </a:spcAft>
              <a:defRPr sz="2400"/>
            </a:lvl3pPr>
            <a:lvl4pPr>
              <a:spcBef>
                <a:spcPts val="600"/>
              </a:spcBef>
              <a:spcAft>
                <a:spcPts val="600"/>
              </a:spcAft>
              <a:defRPr sz="2400"/>
            </a:lvl4pPr>
            <a:lvl5pPr>
              <a:spcBef>
                <a:spcPts val="600"/>
              </a:spcBef>
              <a:spcAft>
                <a:spcPts val="600"/>
              </a:spcAf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F7B8B1E-7C23-41A9-8BDD-01D1E8355C09}"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269451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F85EA4-33DA-497B-9E73-B177DFF877DE}"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837212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2993AE-A7D7-4F6B-AA5C-A796665F1BE5}" type="datetime1">
              <a:rPr lang="en-US" smtClean="0">
                <a:solidFill>
                  <a:prstClr val="black">
                    <a:tint val="75000"/>
                  </a:prstClr>
                </a:solidFill>
              </a:rPr>
              <a:pPr/>
              <a:t>9/4/2017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284565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8B05AD-FDAF-4DD1-AF7D-CD2CE0B66E82}" type="datetime1">
              <a:rPr lang="en-US" smtClean="0">
                <a:solidFill>
                  <a:prstClr val="black">
                    <a:tint val="75000"/>
                  </a:prstClr>
                </a:solidFill>
              </a:rPr>
              <a:pPr/>
              <a:t>9/4/2017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985066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074C677E-267F-4083-91B6-2E2278A03BFA}" type="datetime1">
              <a:rPr lang="en-US" smtClean="0">
                <a:solidFill>
                  <a:prstClr val="black">
                    <a:tint val="75000"/>
                  </a:prstClr>
                </a:solidFill>
              </a:rPr>
              <a:pPr/>
              <a:t>9/4/2017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34158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5FCF63-D257-48BF-AC2E-8D183F212FD6}" type="datetime1">
              <a:rPr lang="en-US" smtClean="0"/>
              <a:pPr/>
              <a:t>9/4/2017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31522809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D204A-8597-4A1E-B742-A50F0510E2C8}" type="datetime1">
              <a:rPr lang="en-US" smtClean="0">
                <a:solidFill>
                  <a:prstClr val="black">
                    <a:tint val="75000"/>
                  </a:prstClr>
                </a:solidFill>
              </a:rPr>
              <a:pPr/>
              <a:t>9/4/2017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659985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EDA6291-6591-4D5E-8CC4-F90796841ACC}" type="datetime1">
              <a:rPr lang="en-US" smtClean="0">
                <a:solidFill>
                  <a:prstClr val="black">
                    <a:tint val="75000"/>
                  </a:prstClr>
                </a:solidFill>
              </a:rPr>
              <a:pPr/>
              <a:t>9/4/2017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30352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074D45-0DF8-40E3-89B4-4C6EC9F8FC35}" type="datetime1">
              <a:rPr lang="en-US" smtClean="0">
                <a:solidFill>
                  <a:prstClr val="black">
                    <a:tint val="75000"/>
                  </a:prstClr>
                </a:solidFill>
              </a:rPr>
              <a:pPr/>
              <a:t>9/4/2017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308069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A80566-E999-4FF0-8A09-ADC3D0F0D1FC}"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31888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025AF-FA12-4C2A-93D7-F203D820CF98}"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209922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2D2610-855C-4707-99B5-158D274303F8}"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220541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spcBef>
                <a:spcPts val="600"/>
              </a:spcBef>
              <a:spcAft>
                <a:spcPts val="600"/>
              </a:spcAft>
              <a:defRPr sz="2400"/>
            </a:lvl1pPr>
            <a:lvl2pPr>
              <a:spcBef>
                <a:spcPts val="600"/>
              </a:spcBef>
              <a:spcAft>
                <a:spcPts val="600"/>
              </a:spcAft>
              <a:defRPr sz="2400"/>
            </a:lvl2pPr>
            <a:lvl3pPr>
              <a:spcBef>
                <a:spcPts val="600"/>
              </a:spcBef>
              <a:spcAft>
                <a:spcPts val="600"/>
              </a:spcAft>
              <a:defRPr sz="2400"/>
            </a:lvl3pPr>
            <a:lvl4pPr>
              <a:spcBef>
                <a:spcPts val="600"/>
              </a:spcBef>
              <a:spcAft>
                <a:spcPts val="600"/>
              </a:spcAft>
              <a:defRPr sz="2400"/>
            </a:lvl4pPr>
            <a:lvl5pPr>
              <a:spcBef>
                <a:spcPts val="600"/>
              </a:spcBef>
              <a:spcAft>
                <a:spcPts val="600"/>
              </a:spcAf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A31C461-975A-4959-BA28-6D6320DC33C9}"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66601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B65640-B801-4ED9-A168-514163DD878E}"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525713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74F79C-ABFA-4320-8E29-31679127F73A}" type="datetime1">
              <a:rPr lang="en-US" smtClean="0">
                <a:solidFill>
                  <a:prstClr val="black">
                    <a:tint val="75000"/>
                  </a:prstClr>
                </a:solidFill>
              </a:rPr>
              <a:pPr/>
              <a:t>9/4/2017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757467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EDE72E-8F05-4352-80CE-9F7907C0FE54}" type="datetime1">
              <a:rPr lang="en-US" smtClean="0">
                <a:solidFill>
                  <a:prstClr val="black">
                    <a:tint val="75000"/>
                  </a:prstClr>
                </a:solidFill>
              </a:rPr>
              <a:pPr/>
              <a:t>9/4/2017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97643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39FB07-11B9-4D0A-B4F4-BDFBDE39A2B4}" type="datetime1">
              <a:rPr lang="en-US" smtClean="0"/>
              <a:pPr/>
              <a:t>9/4/2017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19815695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03EECF48-E9BF-4FF0-8AE2-3A535C846C28}" type="datetime1">
              <a:rPr lang="en-US" smtClean="0">
                <a:solidFill>
                  <a:prstClr val="black">
                    <a:tint val="75000"/>
                  </a:prstClr>
                </a:solidFill>
              </a:rPr>
              <a:pPr/>
              <a:t>9/4/2017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411931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23E06-6E9E-4A5C-9B1D-CC9BFE21EECF}" type="datetime1">
              <a:rPr lang="en-US" smtClean="0">
                <a:solidFill>
                  <a:prstClr val="black">
                    <a:tint val="75000"/>
                  </a:prstClr>
                </a:solidFill>
              </a:rPr>
              <a:pPr/>
              <a:t>9/4/2017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448584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3F287F5-85E9-4853-94B1-811F9225E843}" type="datetime1">
              <a:rPr lang="en-US" smtClean="0">
                <a:solidFill>
                  <a:prstClr val="black">
                    <a:tint val="75000"/>
                  </a:prstClr>
                </a:solidFill>
              </a:rPr>
              <a:pPr/>
              <a:t>9/4/2017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282823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DBD61C-9A25-4A26-9262-2F9F21C681B9}" type="datetime1">
              <a:rPr lang="en-US" smtClean="0">
                <a:solidFill>
                  <a:prstClr val="black">
                    <a:tint val="75000"/>
                  </a:prstClr>
                </a:solidFill>
              </a:rPr>
              <a:pPr/>
              <a:t>9/4/2017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248478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EC68A6-6DF2-447E-93FB-CE76197DBAC1}"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770886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5F3A7A-055D-4070-A338-6FB5809C4F1A}"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202974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34833F-0C16-4207-A4F3-125ECC6BFEB4}"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611545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spcBef>
                <a:spcPts val="600"/>
              </a:spcBef>
              <a:spcAft>
                <a:spcPts val="600"/>
              </a:spcAft>
              <a:defRPr sz="2400"/>
            </a:lvl1pPr>
            <a:lvl2pPr>
              <a:spcBef>
                <a:spcPts val="600"/>
              </a:spcBef>
              <a:spcAft>
                <a:spcPts val="600"/>
              </a:spcAft>
              <a:defRPr sz="2400"/>
            </a:lvl2pPr>
            <a:lvl3pPr>
              <a:spcBef>
                <a:spcPts val="600"/>
              </a:spcBef>
              <a:spcAft>
                <a:spcPts val="600"/>
              </a:spcAft>
              <a:defRPr sz="2400"/>
            </a:lvl3pPr>
            <a:lvl4pPr>
              <a:spcBef>
                <a:spcPts val="600"/>
              </a:spcBef>
              <a:spcAft>
                <a:spcPts val="600"/>
              </a:spcAft>
              <a:defRPr sz="2400"/>
            </a:lvl4pPr>
            <a:lvl5pPr>
              <a:spcBef>
                <a:spcPts val="600"/>
              </a:spcBef>
              <a:spcAft>
                <a:spcPts val="600"/>
              </a:spcAft>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865623E-81FC-42B1-A0B3-FCFB049BDE68}"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362962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EFC995-5B50-4F11-9ACB-920F5CFD62D3}"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701552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A981AB-0E73-48FE-840A-12C96B8B24D0}" type="datetime1">
              <a:rPr lang="en-US" smtClean="0">
                <a:solidFill>
                  <a:prstClr val="black">
                    <a:tint val="75000"/>
                  </a:prstClr>
                </a:solidFill>
              </a:rPr>
              <a:pPr/>
              <a:t>9/4/2017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54178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525C559-7F06-4689-87C9-4724B7DBE11D}" type="datetime1">
              <a:rPr lang="en-US" smtClean="0"/>
              <a:pPr/>
              <a:t>9/4/2017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30719661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026146-52DD-458C-BFE2-446F0B29AABD}" type="datetime1">
              <a:rPr lang="en-US" smtClean="0">
                <a:solidFill>
                  <a:prstClr val="black">
                    <a:tint val="75000"/>
                  </a:prstClr>
                </a:solidFill>
              </a:rPr>
              <a:pPr/>
              <a:t>9/4/2017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890976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1CD1F26C-B889-4835-85AE-AE79436232AF}" type="datetime1">
              <a:rPr lang="en-US" smtClean="0">
                <a:solidFill>
                  <a:prstClr val="black">
                    <a:tint val="75000"/>
                  </a:prstClr>
                </a:solidFill>
              </a:rPr>
              <a:pPr/>
              <a:t>9/4/2017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121491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296A2-B98D-4319-A1F3-12291354E04E}" type="datetime1">
              <a:rPr lang="en-US" smtClean="0">
                <a:solidFill>
                  <a:prstClr val="black">
                    <a:tint val="75000"/>
                  </a:prstClr>
                </a:solidFill>
              </a:rPr>
              <a:pPr/>
              <a:t>9/4/2017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857924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1193D838-9365-467A-8013-EF710DD0F9CF}" type="datetime1">
              <a:rPr lang="en-US" smtClean="0">
                <a:solidFill>
                  <a:prstClr val="black">
                    <a:tint val="75000"/>
                  </a:prstClr>
                </a:solidFill>
              </a:rPr>
              <a:pPr/>
              <a:t>9/4/2017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681912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D17D3D-5420-4FFE-B32C-EFC091E3A794}" type="datetime1">
              <a:rPr lang="en-US" smtClean="0">
                <a:solidFill>
                  <a:prstClr val="black">
                    <a:tint val="75000"/>
                  </a:prstClr>
                </a:solidFill>
              </a:rPr>
              <a:pPr/>
              <a:t>9/4/2017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679250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5E7AF-FD50-4F3C-B8C0-0F2E928DA308}"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625202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C87D09-4A09-4C4D-8EB2-94FAA3B799C9}"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493853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81B2B7-5D5C-4AC7-8939-D0D28AA4C2FC}"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394683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spcBef>
                <a:spcPts val="600"/>
              </a:spcBef>
              <a:spcAft>
                <a:spcPts val="600"/>
              </a:spcAft>
              <a:defRPr sz="2400"/>
            </a:lvl1pPr>
            <a:lvl2pPr>
              <a:spcBef>
                <a:spcPts val="600"/>
              </a:spcBef>
              <a:spcAft>
                <a:spcPts val="600"/>
              </a:spcAft>
              <a:defRPr sz="2400"/>
            </a:lvl2pPr>
            <a:lvl3pPr>
              <a:spcBef>
                <a:spcPts val="600"/>
              </a:spcBef>
              <a:spcAft>
                <a:spcPts val="600"/>
              </a:spcAft>
              <a:defRPr sz="2400"/>
            </a:lvl3pPr>
            <a:lvl4pPr>
              <a:spcBef>
                <a:spcPts val="600"/>
              </a:spcBef>
              <a:spcAft>
                <a:spcPts val="600"/>
              </a:spcAft>
              <a:defRPr sz="2400"/>
            </a:lvl4pPr>
            <a:lvl5pPr>
              <a:spcBef>
                <a:spcPts val="600"/>
              </a:spcBef>
              <a:spcAft>
                <a:spcPts val="600"/>
              </a:spcAf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D845476-6888-4935-9068-C94C4D86236B}"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143458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40246E-EED7-492B-A5C0-A8ADBDB21788}"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05740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FE9180-4F14-4CC6-B26C-6EA205CDAE58}" type="datetime1">
              <a:rPr lang="en-US" smtClean="0"/>
              <a:pPr/>
              <a:t>9/4/2017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1352922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D8E6C9-1767-4501-877D-2BF34A43BB74}" type="datetime1">
              <a:rPr lang="en-US" smtClean="0">
                <a:solidFill>
                  <a:prstClr val="black">
                    <a:tint val="75000"/>
                  </a:prstClr>
                </a:solidFill>
              </a:rPr>
              <a:pPr/>
              <a:t>9/4/2017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335866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BC305D-558E-425F-9ADF-1B169C701334}" type="datetime1">
              <a:rPr lang="en-US" smtClean="0">
                <a:solidFill>
                  <a:prstClr val="black">
                    <a:tint val="75000"/>
                  </a:prstClr>
                </a:solidFill>
              </a:rPr>
              <a:pPr/>
              <a:t>9/4/2017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122101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768E4970-E2A8-4054-8C49-54C1CEBDEA07}" type="datetime1">
              <a:rPr lang="en-US" smtClean="0">
                <a:solidFill>
                  <a:prstClr val="black">
                    <a:tint val="75000"/>
                  </a:prstClr>
                </a:solidFill>
              </a:rPr>
              <a:pPr/>
              <a:t>9/4/2017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506277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C630D4-FB94-496A-9701-B60158B75507}" type="datetime1">
              <a:rPr lang="en-US" smtClean="0">
                <a:solidFill>
                  <a:prstClr val="black">
                    <a:tint val="75000"/>
                  </a:prstClr>
                </a:solidFill>
              </a:rPr>
              <a:pPr/>
              <a:t>9/4/2017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840316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E536968-D6CE-4B55-82F0-56A48D40F35D}" type="datetime1">
              <a:rPr lang="en-US" smtClean="0">
                <a:solidFill>
                  <a:prstClr val="black">
                    <a:tint val="75000"/>
                  </a:prstClr>
                </a:solidFill>
              </a:rPr>
              <a:pPr/>
              <a:t>9/4/2017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725620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5187EA-F0C2-4A65-AF85-DD8916C6D902}" type="datetime1">
              <a:rPr lang="en-US" smtClean="0">
                <a:solidFill>
                  <a:prstClr val="black">
                    <a:tint val="75000"/>
                  </a:prstClr>
                </a:solidFill>
              </a:rPr>
              <a:pPr/>
              <a:t>9/4/2017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060705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AECCD-FC02-4334-8B65-DBE9B1FA5BB7}"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024433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FF7303-EE70-4D1C-AE3A-2FB2E9E698C4}"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8805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5F968458-03B9-4610-9A15-C86461A15966}" type="datetime1">
              <a:rPr lang="en-US" smtClean="0"/>
              <a:pPr/>
              <a:t>9/4/2017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1083060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F9B7C5-486A-4810-91F5-8E50613207FB}" type="datetime1">
              <a:rPr lang="en-US" smtClean="0"/>
              <a:pPr/>
              <a:t>9/4/2017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4071434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CD06C-C1E4-4A33-8394-F045B1F7E14F}" type="datetime1">
              <a:rPr lang="en-US" smtClean="0"/>
              <a:pPr/>
              <a:t>9/4/2017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3486853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F05622-5F9A-4060-B234-D9E65C5B392E}"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1954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CE4D04-45E0-47F6-BEB3-C2EEC52D755D}"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993027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DBD16-E3B7-4433-A279-03E5A36EADE1}"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797367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15837-21B4-4D1F-AE8D-8D66EAD72141}"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0911467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258178-7EF6-436F-A6F0-1AC2FD0DBA2A}"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7139110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1CF42A-6EDF-40F8-8F68-F8D76818FF83}" type="datetime1">
              <a:rPr lang="en-US" smtClean="0">
                <a:solidFill>
                  <a:prstClr val="black">
                    <a:tint val="75000"/>
                  </a:prstClr>
                </a:solidFill>
              </a:rPr>
              <a:pPr/>
              <a:t>9/4/2017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5760053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0.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nSpc>
                <a:spcPct val="90000"/>
              </a:lnSpc>
              <a:spcBef>
                <a:spcPct val="50000"/>
              </a:spcBef>
            </a:pPr>
            <a:r>
              <a:rPr lang="en-US" sz="4800" dirty="0" smtClean="0">
                <a:latin typeface="Calibri" panose="020F0502020204030204" pitchFamily="34" charset="0"/>
              </a:rPr>
              <a:t>Presentation for Women's Caucus</a:t>
            </a:r>
            <a:endParaRPr lang="en-US" sz="4800" dirty="0">
              <a:latin typeface="Calibri" panose="020F0502020204030204" pitchFamily="34" charset="0"/>
            </a:endParaRPr>
          </a:p>
        </p:txBody>
      </p:sp>
      <p:sp>
        <p:nvSpPr>
          <p:cNvPr id="3" name="Subtitle 2"/>
          <p:cNvSpPr>
            <a:spLocks noGrp="1"/>
          </p:cNvSpPr>
          <p:nvPr>
            <p:ph type="subTitle" idx="1"/>
          </p:nvPr>
        </p:nvSpPr>
        <p:spPr>
          <a:xfrm>
            <a:off x="1295400" y="3886200"/>
            <a:ext cx="6705600" cy="609600"/>
          </a:xfrm>
        </p:spPr>
        <p:txBody>
          <a:bodyPr>
            <a:noAutofit/>
          </a:bodyPr>
          <a:lstStyle/>
          <a:p>
            <a:pPr>
              <a:lnSpc>
                <a:spcPct val="90000"/>
              </a:lnSpc>
              <a:spcBef>
                <a:spcPct val="50000"/>
              </a:spcBef>
            </a:pPr>
            <a:r>
              <a:rPr lang="en-ZA" b="1" dirty="0" smtClean="0">
                <a:latin typeface="Calibri" panose="020F0502020204030204" pitchFamily="34" charset="0"/>
                <a:ea typeface="ＭＳ Ｐゴシック" pitchFamily="34" charset="-128"/>
              </a:rPr>
              <a:t>31 August 2017</a:t>
            </a:r>
            <a:endParaRPr lang="en-US" b="1" dirty="0">
              <a:latin typeface="Calibri" panose="020F0502020204030204" pitchFamily="34" charset="0"/>
              <a:ea typeface="ＭＳ Ｐゴシック" pitchFamily="34" charset="-128"/>
            </a:endParaRPr>
          </a:p>
        </p:txBody>
      </p:sp>
      <p:sp>
        <p:nvSpPr>
          <p:cNvPr id="4" name="Slide Number Placeholder 3"/>
          <p:cNvSpPr>
            <a:spLocks noGrp="1"/>
          </p:cNvSpPr>
          <p:nvPr>
            <p:ph type="sldNum" sz="quarter" idx="12"/>
          </p:nvPr>
        </p:nvSpPr>
        <p:spPr/>
        <p:txBody>
          <a:bodyPr/>
          <a:lstStyle/>
          <a:p>
            <a:fld id="{9D56938B-8917-4869-91D0-F9F507C443EE}" type="slidenum">
              <a:rPr lang="en-US" smtClean="0"/>
              <a:pPr/>
              <a:t>1</a:t>
            </a:fld>
            <a:endParaRPr lang="en-US"/>
          </a:p>
        </p:txBody>
      </p:sp>
    </p:spTree>
    <p:extLst>
      <p:ext uri="{BB962C8B-B14F-4D97-AF65-F5344CB8AC3E}">
        <p14:creationId xmlns:p14="http://schemas.microsoft.com/office/powerpoint/2010/main" xmlns="" val="255276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91207"/>
          </a:xfrm>
          <a:solidFill>
            <a:srgbClr val="FFCC66"/>
          </a:solidFill>
        </p:spPr>
        <p:txBody>
          <a:bodyPr vert="horz" lIns="91440" tIns="45720" rIns="91440" bIns="45720" rtlCol="0" anchor="ctr">
            <a:normAutofit/>
          </a:bodyPr>
          <a:lstStyle/>
          <a:p>
            <a:r>
              <a:rPr lang="en-ZA" sz="4400" dirty="0"/>
              <a:t>          Key </a:t>
            </a:r>
            <a:r>
              <a:rPr lang="en-ZA" sz="4400" dirty="0" smtClean="0"/>
              <a:t>Strategic Objectives</a:t>
            </a:r>
            <a:endParaRPr lang="en-ZA" sz="4400" dirty="0"/>
          </a:p>
        </p:txBody>
      </p:sp>
      <p:sp>
        <p:nvSpPr>
          <p:cNvPr id="28" name="AutoShape 2" descr="Image result for AB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9" name="AutoShape 4" descr="Image result for ABS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 name="Content Placeholder 2"/>
          <p:cNvSpPr txBox="1">
            <a:spLocks/>
          </p:cNvSpPr>
          <p:nvPr/>
        </p:nvSpPr>
        <p:spPr>
          <a:xfrm>
            <a:off x="457200" y="1135668"/>
            <a:ext cx="8458200" cy="522068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spcBef>
                <a:spcPts val="0"/>
              </a:spcBef>
              <a:buFont typeface="+mj-lt"/>
              <a:buAutoNum type="alphaLcParenR"/>
            </a:pPr>
            <a:r>
              <a:rPr lang="en-ZA" sz="2000" b="1" dirty="0">
                <a:solidFill>
                  <a:prstClr val="black"/>
                </a:solidFill>
                <a:ea typeface="Calibri" charset="0"/>
                <a:cs typeface="Arial" panose="020B0604020202020204" pitchFamily="34" charset="0"/>
              </a:rPr>
              <a:t>Reduce Cost</a:t>
            </a:r>
          </a:p>
          <a:p>
            <a:pPr marL="971550" lvl="1" indent="-514350">
              <a:spcBef>
                <a:spcPts val="0"/>
              </a:spcBef>
              <a:buFont typeface="+mj-lt"/>
              <a:buAutoNum type="romanLcPeriod"/>
            </a:pPr>
            <a:r>
              <a:rPr lang="en-ZA" sz="2000" dirty="0">
                <a:solidFill>
                  <a:prstClr val="black"/>
                </a:solidFill>
                <a:ea typeface="Calibri" charset="0"/>
                <a:cs typeface="Arial" panose="020B0604020202020204" pitchFamily="34" charset="0"/>
              </a:rPr>
              <a:t>Cost-to-collect and Inconvenience to the Beneficiary</a:t>
            </a:r>
          </a:p>
          <a:p>
            <a:pPr marL="971550" lvl="1" indent="-514350">
              <a:spcBef>
                <a:spcPts val="0"/>
              </a:spcBef>
              <a:buFont typeface="+mj-lt"/>
              <a:buAutoNum type="romanLcPeriod"/>
            </a:pPr>
            <a:r>
              <a:rPr lang="en-ZA" sz="2000" dirty="0">
                <a:solidFill>
                  <a:prstClr val="black"/>
                </a:solidFill>
                <a:ea typeface="Calibri" charset="0"/>
                <a:cs typeface="Arial" panose="020B0604020202020204" pitchFamily="34" charset="0"/>
              </a:rPr>
              <a:t>Cost-to-pay</a:t>
            </a:r>
          </a:p>
          <a:p>
            <a:pPr marL="457200" indent="-457200">
              <a:spcBef>
                <a:spcPts val="1200"/>
              </a:spcBef>
              <a:buFont typeface="+mj-lt"/>
              <a:buAutoNum type="alphaLcParenR"/>
            </a:pPr>
            <a:r>
              <a:rPr lang="en-ZA" sz="2000" b="1" dirty="0" smtClean="0">
                <a:solidFill>
                  <a:prstClr val="black"/>
                </a:solidFill>
                <a:cs typeface="Arial" panose="020B0604020202020204" pitchFamily="34" charset="0"/>
              </a:rPr>
              <a:t>Improve </a:t>
            </a:r>
            <a:r>
              <a:rPr lang="en-ZA" sz="2000" b="1" dirty="0">
                <a:solidFill>
                  <a:prstClr val="black"/>
                </a:solidFill>
                <a:cs typeface="Arial" panose="020B0604020202020204" pitchFamily="34" charset="0"/>
              </a:rPr>
              <a:t>Performance</a:t>
            </a:r>
          </a:p>
          <a:p>
            <a:pPr marL="971550" lvl="1" indent="-514350">
              <a:spcBef>
                <a:spcPts val="0"/>
              </a:spcBef>
              <a:buFont typeface="+mj-lt"/>
              <a:buAutoNum type="romanLcPeriod"/>
            </a:pPr>
            <a:r>
              <a:rPr lang="en-ZA" sz="2000" dirty="0">
                <a:solidFill>
                  <a:prstClr val="black"/>
                </a:solidFill>
                <a:cs typeface="Arial" panose="020B0604020202020204" pitchFamily="34" charset="0"/>
              </a:rPr>
              <a:t>Improved beneficiary experience</a:t>
            </a:r>
          </a:p>
          <a:p>
            <a:pPr marL="971550" lvl="1" indent="-514350">
              <a:spcBef>
                <a:spcPts val="0"/>
              </a:spcBef>
              <a:buFont typeface="+mj-lt"/>
              <a:buAutoNum type="romanLcPeriod"/>
            </a:pPr>
            <a:r>
              <a:rPr lang="en-ZA" sz="2000" dirty="0">
                <a:solidFill>
                  <a:prstClr val="black"/>
                </a:solidFill>
                <a:cs typeface="Arial" panose="020B0604020202020204" pitchFamily="34" charset="0"/>
              </a:rPr>
              <a:t>Improved Grant Administration and Payment</a:t>
            </a:r>
          </a:p>
          <a:p>
            <a:pPr marL="971550" lvl="1" indent="-514350">
              <a:spcBef>
                <a:spcPts val="0"/>
              </a:spcBef>
              <a:buFont typeface="+mj-lt"/>
              <a:buAutoNum type="romanLcPeriod"/>
            </a:pPr>
            <a:r>
              <a:rPr lang="en-ZA" sz="2000" dirty="0">
                <a:solidFill>
                  <a:prstClr val="black"/>
                </a:solidFill>
                <a:cs typeface="Arial" panose="020B0604020202020204" pitchFamily="34" charset="0"/>
              </a:rPr>
              <a:t>Improved customer care and relationship </a:t>
            </a:r>
            <a:r>
              <a:rPr lang="en-ZA" sz="2000" dirty="0" smtClean="0">
                <a:solidFill>
                  <a:prstClr val="black"/>
                </a:solidFill>
                <a:cs typeface="Arial" panose="020B0604020202020204" pitchFamily="34" charset="0"/>
              </a:rPr>
              <a:t>management</a:t>
            </a:r>
          </a:p>
          <a:p>
            <a:pPr marL="457200" indent="-457200">
              <a:spcBef>
                <a:spcPts val="600"/>
              </a:spcBef>
              <a:buFont typeface="+mj-lt"/>
              <a:buAutoNum type="alphaLcParenR"/>
            </a:pPr>
            <a:r>
              <a:rPr lang="en-ZA" sz="2000" b="1" dirty="0" smtClean="0">
                <a:solidFill>
                  <a:prstClr val="black"/>
                </a:solidFill>
                <a:cs typeface="Arial" panose="020B0604020202020204" pitchFamily="34" charset="0"/>
              </a:rPr>
              <a:t>Improve </a:t>
            </a:r>
            <a:r>
              <a:rPr lang="en-ZA" sz="2000" b="1" dirty="0">
                <a:solidFill>
                  <a:prstClr val="black"/>
                </a:solidFill>
                <a:cs typeface="Arial" panose="020B0604020202020204" pitchFamily="34" charset="0"/>
              </a:rPr>
              <a:t>Compliance</a:t>
            </a:r>
          </a:p>
          <a:p>
            <a:pPr marL="971550" lvl="1" indent="-514350">
              <a:spcBef>
                <a:spcPts val="0"/>
              </a:spcBef>
              <a:buFont typeface="+mj-lt"/>
              <a:buAutoNum type="romanLcPeriod"/>
            </a:pPr>
            <a:r>
              <a:rPr lang="en-ZA" sz="2000" dirty="0">
                <a:solidFill>
                  <a:prstClr val="black"/>
                </a:solidFill>
                <a:cs typeface="Arial" panose="020B0604020202020204" pitchFamily="34" charset="0"/>
              </a:rPr>
              <a:t>Improve transparency and </a:t>
            </a:r>
            <a:r>
              <a:rPr lang="en-ZA" sz="2000" dirty="0" smtClean="0">
                <a:solidFill>
                  <a:prstClr val="black"/>
                </a:solidFill>
                <a:cs typeface="Arial" panose="020B0604020202020204" pitchFamily="34" charset="0"/>
              </a:rPr>
              <a:t>accountability </a:t>
            </a:r>
            <a:r>
              <a:rPr lang="en-ZA" sz="2000" dirty="0">
                <a:solidFill>
                  <a:prstClr val="black"/>
                </a:solidFill>
                <a:cs typeface="Arial" panose="020B0604020202020204" pitchFamily="34" charset="0"/>
              </a:rPr>
              <a:t>by both SASSA and Suppliers</a:t>
            </a:r>
          </a:p>
          <a:p>
            <a:pPr marL="971550" lvl="1" indent="-514350">
              <a:spcBef>
                <a:spcPts val="0"/>
              </a:spcBef>
              <a:buFont typeface="+mj-lt"/>
              <a:buAutoNum type="romanLcPeriod"/>
            </a:pPr>
            <a:r>
              <a:rPr lang="en-ZA" sz="2000" dirty="0" smtClean="0">
                <a:solidFill>
                  <a:prstClr val="black"/>
                </a:solidFill>
                <a:cs typeface="Arial" panose="020B0604020202020204" pitchFamily="34" charset="0"/>
              </a:rPr>
              <a:t>Improved </a:t>
            </a:r>
            <a:r>
              <a:rPr lang="en-ZA" sz="2000" dirty="0">
                <a:solidFill>
                  <a:prstClr val="black"/>
                </a:solidFill>
                <a:cs typeface="Arial" panose="020B0604020202020204" pitchFamily="34" charset="0"/>
              </a:rPr>
              <a:t>compliance with SASSA  and Social Assistance Act by both SASSA and Suppliers</a:t>
            </a:r>
          </a:p>
          <a:p>
            <a:pPr marL="457200" indent="-457200">
              <a:spcBef>
                <a:spcPts val="600"/>
              </a:spcBef>
              <a:buFont typeface="+mj-lt"/>
              <a:buAutoNum type="alphaLcParenR"/>
            </a:pPr>
            <a:r>
              <a:rPr lang="en-ZA" sz="2000" b="1" dirty="0">
                <a:solidFill>
                  <a:prstClr val="black"/>
                </a:solidFill>
                <a:cs typeface="Arial" panose="020B0604020202020204" pitchFamily="34" charset="0"/>
              </a:rPr>
              <a:t>Reduce Risks</a:t>
            </a:r>
          </a:p>
          <a:p>
            <a:pPr marL="971550" lvl="1" indent="-514350">
              <a:spcBef>
                <a:spcPts val="0"/>
              </a:spcBef>
              <a:buFont typeface="+mj-lt"/>
              <a:buAutoNum type="romanLcPeriod"/>
            </a:pPr>
            <a:r>
              <a:rPr lang="en-ZA" sz="2000" dirty="0">
                <a:solidFill>
                  <a:prstClr val="black"/>
                </a:solidFill>
                <a:cs typeface="Arial" panose="020B0604020202020204" pitchFamily="34" charset="0"/>
              </a:rPr>
              <a:t>Improved risk management &amp; fraud prevention</a:t>
            </a:r>
          </a:p>
          <a:p>
            <a:pPr marL="971550" lvl="1" indent="-514350">
              <a:spcBef>
                <a:spcPts val="0"/>
              </a:spcBef>
              <a:buFont typeface="+mj-lt"/>
              <a:buAutoNum type="romanLcPeriod"/>
            </a:pPr>
            <a:r>
              <a:rPr lang="en-ZA" sz="2000" dirty="0">
                <a:solidFill>
                  <a:prstClr val="black"/>
                </a:solidFill>
                <a:cs typeface="Arial" panose="020B0604020202020204" pitchFamily="34" charset="0"/>
              </a:rPr>
              <a:t>Improved Controls &amp; Information </a:t>
            </a:r>
            <a:r>
              <a:rPr lang="en-ZA" sz="2000" dirty="0" smtClean="0">
                <a:solidFill>
                  <a:prstClr val="black"/>
                </a:solidFill>
                <a:cs typeface="Arial" panose="020B0604020202020204" pitchFamily="34" charset="0"/>
              </a:rPr>
              <a:t>Assurance</a:t>
            </a:r>
          </a:p>
          <a:p>
            <a:pPr marL="971550" lvl="1" indent="-514350">
              <a:spcBef>
                <a:spcPts val="0"/>
              </a:spcBef>
              <a:buFont typeface="+mj-lt"/>
              <a:buAutoNum type="romanLcPeriod"/>
            </a:pPr>
            <a:r>
              <a:rPr lang="en-ZA" sz="2000" dirty="0" smtClean="0">
                <a:solidFill>
                  <a:prstClr val="black"/>
                </a:solidFill>
                <a:cs typeface="Arial" panose="020B0604020202020204" pitchFamily="34" charset="0"/>
              </a:rPr>
              <a:t>Improved </a:t>
            </a:r>
            <a:r>
              <a:rPr lang="en-ZA" sz="2000" dirty="0">
                <a:solidFill>
                  <a:prstClr val="black"/>
                </a:solidFill>
                <a:cs typeface="Arial" panose="020B0604020202020204" pitchFamily="34" charset="0"/>
              </a:rPr>
              <a:t>Data governance</a:t>
            </a:r>
          </a:p>
          <a:p>
            <a:pPr lvl="1">
              <a:spcBef>
                <a:spcPts val="600"/>
              </a:spcBef>
              <a:spcAft>
                <a:spcPts val="600"/>
              </a:spcAft>
            </a:pPr>
            <a:endParaRPr lang="en-ZA" sz="1800" dirty="0">
              <a:solidFill>
                <a:prstClr val="black"/>
              </a:solidFill>
              <a:cs typeface="Arial" panose="020B0604020202020204" pitchFamily="34" charset="0"/>
            </a:endParaRPr>
          </a:p>
        </p:txBody>
      </p:sp>
      <p:sp>
        <p:nvSpPr>
          <p:cNvPr id="3" name="Slide Number Placeholder 2"/>
          <p:cNvSpPr>
            <a:spLocks noGrp="1"/>
          </p:cNvSpPr>
          <p:nvPr>
            <p:ph type="sldNum" sz="quarter" idx="12"/>
          </p:nvPr>
        </p:nvSpPr>
        <p:spPr/>
        <p:txBody>
          <a:bodyPr/>
          <a:lstStyle/>
          <a:p>
            <a:fld id="{9D56938B-8917-4869-91D0-F9F507C443EE}" type="slidenum">
              <a:rPr lang="en-US" smtClean="0"/>
              <a:pPr/>
              <a:t>10</a:t>
            </a:fld>
            <a:endParaRPr lang="en-US"/>
          </a:p>
        </p:txBody>
      </p:sp>
    </p:spTree>
    <p:extLst>
      <p:ext uri="{BB962C8B-B14F-4D97-AF65-F5344CB8AC3E}">
        <p14:creationId xmlns:p14="http://schemas.microsoft.com/office/powerpoint/2010/main" xmlns="" val="3107628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67993"/>
            <a:ext cx="7772400" cy="380999"/>
          </a:xfrm>
        </p:spPr>
        <p:txBody>
          <a:bodyPr>
            <a:noAutofit/>
          </a:bodyPr>
          <a:lstStyle/>
          <a:p>
            <a:r>
              <a:rPr lang="en-ZA" sz="3200" dirty="0"/>
              <a:t>Key Phases of Overall Framework</a:t>
            </a:r>
            <a:endParaRPr lang="en-ZA" sz="3200" b="1" dirty="0"/>
          </a:p>
        </p:txBody>
      </p:sp>
      <p:sp>
        <p:nvSpPr>
          <p:cNvPr id="2" name="Rectangle 1">
            <a:extLst>
              <a:ext uri="{FF2B5EF4-FFF2-40B4-BE49-F238E27FC236}">
                <a16:creationId xmlns:a16="http://schemas.microsoft.com/office/drawing/2014/main" xmlns="" id="{133FE648-F38D-44B5-A50D-793A3AB65B79}"/>
              </a:ext>
            </a:extLst>
          </p:cNvPr>
          <p:cNvSpPr/>
          <p:nvPr/>
        </p:nvSpPr>
        <p:spPr>
          <a:xfrm>
            <a:off x="457200" y="838200"/>
            <a:ext cx="8382000" cy="4953000"/>
          </a:xfrm>
          <a:prstGeom prst="rect">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cxnSp>
        <p:nvCxnSpPr>
          <p:cNvPr id="5" name="Straight Connector 4">
            <a:extLst>
              <a:ext uri="{FF2B5EF4-FFF2-40B4-BE49-F238E27FC236}">
                <a16:creationId xmlns:a16="http://schemas.microsoft.com/office/drawing/2014/main" xmlns="" id="{7749AEDA-C986-4666-AFBC-752D0E8BAE69}"/>
              </a:ext>
            </a:extLst>
          </p:cNvPr>
          <p:cNvCxnSpPr/>
          <p:nvPr/>
        </p:nvCxnSpPr>
        <p:spPr>
          <a:xfrm>
            <a:off x="457200" y="1371600"/>
            <a:ext cx="838200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F85DE671-1A41-428D-AD1A-9C0C943D2619}"/>
              </a:ext>
            </a:extLst>
          </p:cNvPr>
          <p:cNvCxnSpPr>
            <a:cxnSpLocks/>
          </p:cNvCxnSpPr>
          <p:nvPr/>
        </p:nvCxnSpPr>
        <p:spPr>
          <a:xfrm>
            <a:off x="3048000" y="838200"/>
            <a:ext cx="0" cy="4953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26F9A3A7-D4AB-4981-A859-F40CBB8349B3}"/>
              </a:ext>
            </a:extLst>
          </p:cNvPr>
          <p:cNvCxnSpPr>
            <a:cxnSpLocks/>
          </p:cNvCxnSpPr>
          <p:nvPr/>
        </p:nvCxnSpPr>
        <p:spPr>
          <a:xfrm>
            <a:off x="5867400" y="838200"/>
            <a:ext cx="0" cy="4953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Arrow: Right 9">
            <a:extLst>
              <a:ext uri="{FF2B5EF4-FFF2-40B4-BE49-F238E27FC236}">
                <a16:creationId xmlns:a16="http://schemas.microsoft.com/office/drawing/2014/main" xmlns="" id="{A7315DD2-9539-4749-B4AA-8405F42A2B57}"/>
              </a:ext>
            </a:extLst>
          </p:cNvPr>
          <p:cNvSpPr/>
          <p:nvPr/>
        </p:nvSpPr>
        <p:spPr>
          <a:xfrm>
            <a:off x="457200" y="5791200"/>
            <a:ext cx="8382000" cy="7620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prstClr val="black"/>
                </a:solidFill>
              </a:rPr>
              <a:t>Change Management, Capability and Capacity Building</a:t>
            </a:r>
          </a:p>
        </p:txBody>
      </p:sp>
      <p:sp>
        <p:nvSpPr>
          <p:cNvPr id="11" name="Arrow: Right 10">
            <a:extLst>
              <a:ext uri="{FF2B5EF4-FFF2-40B4-BE49-F238E27FC236}">
                <a16:creationId xmlns:a16="http://schemas.microsoft.com/office/drawing/2014/main" xmlns="" id="{8C446A51-2604-47ED-BA26-6647DD739C72}"/>
              </a:ext>
            </a:extLst>
          </p:cNvPr>
          <p:cNvSpPr/>
          <p:nvPr/>
        </p:nvSpPr>
        <p:spPr>
          <a:xfrm>
            <a:off x="495298" y="889928"/>
            <a:ext cx="2590800" cy="5715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prstClr val="black"/>
                </a:solidFill>
              </a:rPr>
              <a:t>Phase 1: Outsource</a:t>
            </a:r>
          </a:p>
        </p:txBody>
      </p:sp>
      <p:sp>
        <p:nvSpPr>
          <p:cNvPr id="12" name="Arrow: Right 11">
            <a:extLst>
              <a:ext uri="{FF2B5EF4-FFF2-40B4-BE49-F238E27FC236}">
                <a16:creationId xmlns:a16="http://schemas.microsoft.com/office/drawing/2014/main" xmlns="" id="{054C61F2-AECD-4D58-8D7B-0FDAC131674A}"/>
              </a:ext>
            </a:extLst>
          </p:cNvPr>
          <p:cNvSpPr/>
          <p:nvPr/>
        </p:nvSpPr>
        <p:spPr>
          <a:xfrm>
            <a:off x="3105148" y="889928"/>
            <a:ext cx="2781299" cy="5715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prstClr val="black"/>
                </a:solidFill>
              </a:rPr>
              <a:t>Phase 2: Hybrid</a:t>
            </a:r>
          </a:p>
        </p:txBody>
      </p:sp>
      <p:sp>
        <p:nvSpPr>
          <p:cNvPr id="13" name="Arrow: Right 12">
            <a:extLst>
              <a:ext uri="{FF2B5EF4-FFF2-40B4-BE49-F238E27FC236}">
                <a16:creationId xmlns:a16="http://schemas.microsoft.com/office/drawing/2014/main" xmlns="" id="{2B3AAA90-F346-4BAA-8A74-A0B291E0830B}"/>
              </a:ext>
            </a:extLst>
          </p:cNvPr>
          <p:cNvSpPr/>
          <p:nvPr/>
        </p:nvSpPr>
        <p:spPr>
          <a:xfrm>
            <a:off x="5905496" y="871023"/>
            <a:ext cx="2933704" cy="5715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prstClr val="black"/>
                </a:solidFill>
              </a:rPr>
              <a:t>Phase 3: In Source</a:t>
            </a:r>
          </a:p>
        </p:txBody>
      </p:sp>
      <p:sp>
        <p:nvSpPr>
          <p:cNvPr id="14" name="Rectangle 13">
            <a:extLst>
              <a:ext uri="{FF2B5EF4-FFF2-40B4-BE49-F238E27FC236}">
                <a16:creationId xmlns:a16="http://schemas.microsoft.com/office/drawing/2014/main" xmlns="" id="{213C70EE-350D-4585-AF4B-49AD1EC35763}"/>
              </a:ext>
            </a:extLst>
          </p:cNvPr>
          <p:cNvSpPr/>
          <p:nvPr/>
        </p:nvSpPr>
        <p:spPr>
          <a:xfrm>
            <a:off x="2362200" y="1498936"/>
            <a:ext cx="6477000" cy="51156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prstClr val="black"/>
                </a:solidFill>
              </a:rPr>
              <a:t>PROCESS, SYSTEM &amp; PEOPLE DEVELOPMENT</a:t>
            </a:r>
          </a:p>
        </p:txBody>
      </p:sp>
      <p:sp>
        <p:nvSpPr>
          <p:cNvPr id="15" name="Rectangle 14">
            <a:extLst>
              <a:ext uri="{FF2B5EF4-FFF2-40B4-BE49-F238E27FC236}">
                <a16:creationId xmlns:a16="http://schemas.microsoft.com/office/drawing/2014/main" xmlns="" id="{4C6D5C68-C993-49CC-ABD1-BC3043E3C69F}"/>
              </a:ext>
            </a:extLst>
          </p:cNvPr>
          <p:cNvSpPr/>
          <p:nvPr/>
        </p:nvSpPr>
        <p:spPr>
          <a:xfrm>
            <a:off x="522261" y="5165191"/>
            <a:ext cx="5345139"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prstClr val="black"/>
                </a:solidFill>
              </a:rPr>
              <a:t>DIMINISHING ROLE EXTERNAL SERVICE PROVIDERS</a:t>
            </a:r>
          </a:p>
        </p:txBody>
      </p:sp>
      <p:sp>
        <p:nvSpPr>
          <p:cNvPr id="16" name="Arrow: Right 15">
            <a:extLst>
              <a:ext uri="{FF2B5EF4-FFF2-40B4-BE49-F238E27FC236}">
                <a16:creationId xmlns:a16="http://schemas.microsoft.com/office/drawing/2014/main" xmlns="" id="{999932FA-E57D-457E-9360-243290436C61}"/>
              </a:ext>
            </a:extLst>
          </p:cNvPr>
          <p:cNvSpPr/>
          <p:nvPr/>
        </p:nvSpPr>
        <p:spPr>
          <a:xfrm>
            <a:off x="466573" y="3087785"/>
            <a:ext cx="2590800" cy="5715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prstClr val="black"/>
                </a:solidFill>
              </a:rPr>
              <a:t>Up To 31 March 2018</a:t>
            </a:r>
          </a:p>
        </p:txBody>
      </p:sp>
      <p:sp>
        <p:nvSpPr>
          <p:cNvPr id="17" name="Arrow: Right 16">
            <a:extLst>
              <a:ext uri="{FF2B5EF4-FFF2-40B4-BE49-F238E27FC236}">
                <a16:creationId xmlns:a16="http://schemas.microsoft.com/office/drawing/2014/main" xmlns="" id="{E8C56C1D-77E8-41AA-B7EE-EF68CA9578AC}"/>
              </a:ext>
            </a:extLst>
          </p:cNvPr>
          <p:cNvSpPr/>
          <p:nvPr/>
        </p:nvSpPr>
        <p:spPr>
          <a:xfrm>
            <a:off x="3076423" y="3087785"/>
            <a:ext cx="2781299" cy="5715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prstClr val="black"/>
                </a:solidFill>
              </a:rPr>
              <a:t>Transition Period</a:t>
            </a:r>
          </a:p>
        </p:txBody>
      </p:sp>
      <p:sp>
        <p:nvSpPr>
          <p:cNvPr id="18" name="Arrow: Right 17">
            <a:extLst>
              <a:ext uri="{FF2B5EF4-FFF2-40B4-BE49-F238E27FC236}">
                <a16:creationId xmlns:a16="http://schemas.microsoft.com/office/drawing/2014/main" xmlns="" id="{BFA189C6-A63F-42DA-BEBA-967674B37B9B}"/>
              </a:ext>
            </a:extLst>
          </p:cNvPr>
          <p:cNvSpPr/>
          <p:nvPr/>
        </p:nvSpPr>
        <p:spPr>
          <a:xfrm>
            <a:off x="5890839" y="3068880"/>
            <a:ext cx="2933704" cy="5715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prstClr val="black"/>
                </a:solidFill>
              </a:rPr>
              <a:t>3 to 5 Years</a:t>
            </a:r>
          </a:p>
        </p:txBody>
      </p:sp>
      <p:sp>
        <p:nvSpPr>
          <p:cNvPr id="19" name="Right Arrow 2">
            <a:extLst>
              <a:ext uri="{FF2B5EF4-FFF2-40B4-BE49-F238E27FC236}">
                <a16:creationId xmlns:a16="http://schemas.microsoft.com/office/drawing/2014/main" xmlns="" id="{3CB2F157-1811-4BD5-8068-A5790574A493}"/>
              </a:ext>
            </a:extLst>
          </p:cNvPr>
          <p:cNvSpPr/>
          <p:nvPr/>
        </p:nvSpPr>
        <p:spPr>
          <a:xfrm>
            <a:off x="486507" y="3556781"/>
            <a:ext cx="25908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prstClr val="white"/>
                </a:solidFill>
              </a:rPr>
              <a:t>April 2017 – March 2018</a:t>
            </a:r>
          </a:p>
        </p:txBody>
      </p:sp>
      <p:sp>
        <p:nvSpPr>
          <p:cNvPr id="20" name="Right Arrow 4">
            <a:extLst>
              <a:ext uri="{FF2B5EF4-FFF2-40B4-BE49-F238E27FC236}">
                <a16:creationId xmlns:a16="http://schemas.microsoft.com/office/drawing/2014/main" xmlns="" id="{EB418935-E15D-4165-AE46-88BF0EC8A224}"/>
              </a:ext>
            </a:extLst>
          </p:cNvPr>
          <p:cNvSpPr/>
          <p:nvPr/>
        </p:nvSpPr>
        <p:spPr>
          <a:xfrm>
            <a:off x="3246116" y="3556781"/>
            <a:ext cx="24384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prstClr val="white"/>
                </a:solidFill>
              </a:rPr>
              <a:t>April 2018 – March 2021</a:t>
            </a:r>
          </a:p>
        </p:txBody>
      </p:sp>
      <p:sp>
        <p:nvSpPr>
          <p:cNvPr id="21" name="Right Arrow 5">
            <a:extLst>
              <a:ext uri="{FF2B5EF4-FFF2-40B4-BE49-F238E27FC236}">
                <a16:creationId xmlns:a16="http://schemas.microsoft.com/office/drawing/2014/main" xmlns="" id="{36711038-BE4B-4DC2-98BE-E8D851111031}"/>
              </a:ext>
            </a:extLst>
          </p:cNvPr>
          <p:cNvSpPr/>
          <p:nvPr/>
        </p:nvSpPr>
        <p:spPr>
          <a:xfrm>
            <a:off x="6134692" y="3556781"/>
            <a:ext cx="25908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prstClr val="white"/>
                </a:solidFill>
              </a:rPr>
              <a:t>From April 2021</a:t>
            </a:r>
          </a:p>
        </p:txBody>
      </p:sp>
      <p:sp>
        <p:nvSpPr>
          <p:cNvPr id="3" name="Slide Number Placeholder 2"/>
          <p:cNvSpPr>
            <a:spLocks noGrp="1"/>
          </p:cNvSpPr>
          <p:nvPr>
            <p:ph type="sldNum" sz="quarter" idx="12"/>
          </p:nvPr>
        </p:nvSpPr>
        <p:spPr/>
        <p:txBody>
          <a:bodyPr/>
          <a:lstStyle/>
          <a:p>
            <a:fld id="{9D56938B-8917-4869-91D0-F9F507C443EE}"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xmlns="" val="3358478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90800"/>
            <a:ext cx="8229600" cy="1752600"/>
          </a:xfrm>
        </p:spPr>
        <p:txBody>
          <a:bodyPr>
            <a:normAutofit/>
          </a:bodyPr>
          <a:lstStyle/>
          <a:p>
            <a:r>
              <a:rPr lang="en-ZA" dirty="0" smtClean="0"/>
              <a:t>D</a:t>
            </a:r>
            <a:r>
              <a:rPr lang="en-ZA" dirty="0" smtClean="0">
                <a:latin typeface="Calibri" panose="020F0502020204030204" pitchFamily="34" charset="0"/>
              </a:rPr>
              <a:t>: </a:t>
            </a:r>
            <a:r>
              <a:rPr lang="en-ZA" sz="4400" dirty="0" smtClean="0">
                <a:latin typeface="Calibri" panose="020F0502020204030204" pitchFamily="34" charset="0"/>
              </a:rPr>
              <a:t>CONSTITUTIONAL COURT PROCESSES</a:t>
            </a:r>
            <a:endParaRPr lang="en-GB" sz="44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9D56938B-8917-4869-91D0-F9F507C443EE}"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xmlns="" val="3795765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34" y="21102"/>
            <a:ext cx="8229600" cy="893298"/>
          </a:xfrm>
        </p:spPr>
        <p:txBody>
          <a:bodyPr>
            <a:noAutofit/>
          </a:bodyPr>
          <a:lstStyle/>
          <a:p>
            <a:r>
              <a:rPr lang="en-ZA" sz="2400" dirty="0" smtClean="0"/>
              <a:t>HIGH LEVEL SEQUANCE OF EVENTS: CONSTITUTIONAL COURT </a:t>
            </a:r>
            <a:endParaRPr lang="en-GB" sz="2400" dirty="0"/>
          </a:p>
        </p:txBody>
      </p:sp>
      <p:sp>
        <p:nvSpPr>
          <p:cNvPr id="3" name="Content Placeholder 2"/>
          <p:cNvSpPr>
            <a:spLocks noGrp="1"/>
          </p:cNvSpPr>
          <p:nvPr>
            <p:ph idx="1"/>
          </p:nvPr>
        </p:nvSpPr>
        <p:spPr>
          <a:xfrm>
            <a:off x="464234" y="914400"/>
            <a:ext cx="8229600" cy="4876800"/>
          </a:xfrm>
        </p:spPr>
        <p:txBody>
          <a:bodyPr>
            <a:noAutofit/>
          </a:bodyPr>
          <a:lstStyle/>
          <a:p>
            <a:pPr marL="457200" indent="-457200" algn="just">
              <a:buFont typeface="+mj-lt"/>
              <a:buAutoNum type="alphaLcParenR"/>
            </a:pPr>
            <a:r>
              <a:rPr lang="en-ZA" sz="2000" dirty="0">
                <a:latin typeface="Calibri" panose="020F0502020204030204" pitchFamily="34" charset="0"/>
              </a:rPr>
              <a:t>In 2012 SASSA, supported by DSD, embarked on a partnership Payment Service Providers (PSP)utilising a tender process. </a:t>
            </a:r>
          </a:p>
          <a:p>
            <a:pPr marL="457200" indent="-457200" algn="just">
              <a:buFont typeface="+mj-lt"/>
              <a:buAutoNum type="alphaLcParenR"/>
            </a:pPr>
            <a:r>
              <a:rPr lang="en-ZA" sz="2000" dirty="0">
                <a:latin typeface="Calibri" panose="020F0502020204030204" pitchFamily="34" charset="0"/>
              </a:rPr>
              <a:t>This process resulted in the appointment of CPS and a consortia of service providers who included </a:t>
            </a:r>
            <a:r>
              <a:rPr lang="en-ZA" sz="2000" dirty="0" err="1">
                <a:latin typeface="Calibri" panose="020F0502020204030204" pitchFamily="34" charset="0"/>
              </a:rPr>
              <a:t>Grindrod</a:t>
            </a:r>
            <a:r>
              <a:rPr lang="en-ZA" sz="2000" dirty="0">
                <a:latin typeface="Calibri" panose="020F0502020204030204" pitchFamily="34" charset="0"/>
              </a:rPr>
              <a:t> Bank, Net1, UEPS, and Fidelity Security Services.</a:t>
            </a:r>
          </a:p>
          <a:p>
            <a:pPr marL="457200" indent="-457200" algn="just">
              <a:buFont typeface="+mj-lt"/>
              <a:buAutoNum type="alphaLcParenR"/>
            </a:pPr>
            <a:r>
              <a:rPr lang="en-ZA" sz="2000" dirty="0" smtClean="0">
                <a:latin typeface="Calibri" panose="020F0502020204030204" pitchFamily="34" charset="0"/>
              </a:rPr>
              <a:t>The </a:t>
            </a:r>
            <a:r>
              <a:rPr lang="en-ZA" sz="2000" dirty="0">
                <a:latin typeface="Calibri" panose="020F0502020204030204" pitchFamily="34" charset="0"/>
              </a:rPr>
              <a:t>tender process was challenged by competing Payment Services Providers in a litigation.</a:t>
            </a:r>
          </a:p>
          <a:p>
            <a:pPr marL="457200" indent="-457200" algn="just">
              <a:buFont typeface="+mj-lt"/>
              <a:buAutoNum type="alphaLcParenR"/>
            </a:pPr>
            <a:r>
              <a:rPr lang="en-ZA" sz="2000" dirty="0">
                <a:latin typeface="Calibri" panose="020F0502020204030204" pitchFamily="34" charset="0"/>
              </a:rPr>
              <a:t>This resulted in the Constitution Court declaring the tender invalid.</a:t>
            </a:r>
          </a:p>
          <a:p>
            <a:pPr marL="457200" indent="-457200" algn="just">
              <a:buFont typeface="+mj-lt"/>
              <a:buAutoNum type="alphaLcParenR"/>
            </a:pPr>
            <a:r>
              <a:rPr lang="en-GB" sz="2000" dirty="0">
                <a:latin typeface="Calibri" panose="020F0502020204030204" pitchFamily="34" charset="0"/>
              </a:rPr>
              <a:t>However, SASSA was granted relief for a limited time by the Constitutional Court to make amends through the issuance of a new tender</a:t>
            </a:r>
            <a:r>
              <a:rPr lang="en-GB" sz="2000" dirty="0" smtClean="0">
                <a:latin typeface="Calibri" panose="020F0502020204030204" pitchFamily="34" charset="0"/>
              </a:rPr>
              <a:t>.</a:t>
            </a:r>
          </a:p>
          <a:p>
            <a:pPr marL="457200" indent="-457200" algn="just">
              <a:buFont typeface="+mj-lt"/>
              <a:buAutoNum type="alphaLcParenR"/>
            </a:pPr>
            <a:r>
              <a:rPr lang="en-GB" sz="2000" dirty="0" smtClean="0">
                <a:latin typeface="Calibri" panose="020F0502020204030204" pitchFamily="34" charset="0"/>
              </a:rPr>
              <a:t>SASSA could not comply with the order due to non-responsive bids received</a:t>
            </a:r>
          </a:p>
          <a:p>
            <a:pPr marL="457200" indent="-457200" algn="just">
              <a:buFont typeface="+mj-lt"/>
              <a:buAutoNum type="alphaLcParenR"/>
            </a:pPr>
            <a:r>
              <a:rPr lang="en-GB" sz="2000" dirty="0" smtClean="0">
                <a:latin typeface="Calibri" panose="020F0502020204030204" pitchFamily="34" charset="0"/>
              </a:rPr>
              <a:t>In </a:t>
            </a:r>
            <a:r>
              <a:rPr lang="en-GB" sz="2000" dirty="0">
                <a:latin typeface="Calibri" panose="020F0502020204030204" pitchFamily="34" charset="0"/>
              </a:rPr>
              <a:t>the meantime CPS was allowed to continue with the payment function till 31</a:t>
            </a:r>
            <a:r>
              <a:rPr lang="en-GB" sz="2000" baseline="30000" dirty="0">
                <a:latin typeface="Calibri" panose="020F0502020204030204" pitchFamily="34" charset="0"/>
              </a:rPr>
              <a:t>st</a:t>
            </a:r>
            <a:r>
              <a:rPr lang="en-GB" sz="2000" dirty="0">
                <a:latin typeface="Calibri" panose="020F0502020204030204" pitchFamily="34" charset="0"/>
              </a:rPr>
              <a:t> March </a:t>
            </a:r>
            <a:r>
              <a:rPr lang="en-GB" sz="2000" dirty="0" smtClean="0">
                <a:latin typeface="Calibri" panose="020F0502020204030204" pitchFamily="34" charset="0"/>
              </a:rPr>
              <a:t>2017</a:t>
            </a:r>
            <a:endParaRPr lang="en-GB" sz="20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9D56938B-8917-4869-91D0-F9F507C443EE}"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xmlns="" val="114786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Compliance with Constitutional Court Judgement</a:t>
            </a:r>
            <a:endParaRPr lang="en-GB" dirty="0"/>
          </a:p>
        </p:txBody>
      </p:sp>
      <p:sp>
        <p:nvSpPr>
          <p:cNvPr id="3" name="Content Placeholder 2"/>
          <p:cNvSpPr>
            <a:spLocks noGrp="1"/>
          </p:cNvSpPr>
          <p:nvPr>
            <p:ph idx="1"/>
          </p:nvPr>
        </p:nvSpPr>
        <p:spPr/>
        <p:txBody>
          <a:bodyPr>
            <a:normAutofit fontScale="92500"/>
          </a:bodyPr>
          <a:lstStyle/>
          <a:p>
            <a:pPr marL="457200" indent="-457200">
              <a:buFont typeface="+mj-lt"/>
              <a:buAutoNum type="alphaLcParenR"/>
            </a:pPr>
            <a:r>
              <a:rPr lang="en-GB" dirty="0" smtClean="0">
                <a:latin typeface="Calibri" panose="020F0502020204030204" pitchFamily="34" charset="0"/>
              </a:rPr>
              <a:t>Urgent Court application lodged by Black Sash supported by various interested parties</a:t>
            </a:r>
          </a:p>
          <a:p>
            <a:pPr marL="457200" indent="-457200">
              <a:buFont typeface="+mj-lt"/>
              <a:buAutoNum type="alphaLcParenR"/>
            </a:pPr>
            <a:r>
              <a:rPr lang="en-GB" dirty="0" smtClean="0">
                <a:latin typeface="Calibri" panose="020F0502020204030204" pitchFamily="34" charset="0"/>
              </a:rPr>
              <a:t>Judgement handed down 17 March 2017</a:t>
            </a:r>
            <a:endParaRPr lang="en-ZA" dirty="0" smtClean="0">
              <a:latin typeface="Calibri" panose="020F0502020204030204" pitchFamily="34" charset="0"/>
            </a:endParaRPr>
          </a:p>
          <a:p>
            <a:pPr marL="457200" indent="-457200">
              <a:buFont typeface="+mj-lt"/>
              <a:buAutoNum type="alphaLcParenR"/>
            </a:pPr>
            <a:r>
              <a:rPr lang="en-ZA" dirty="0" smtClean="0">
                <a:latin typeface="Calibri" panose="020F0502020204030204" pitchFamily="34" charset="0"/>
              </a:rPr>
              <a:t>In </a:t>
            </a:r>
            <a:r>
              <a:rPr lang="en-ZA" dirty="0">
                <a:latin typeface="Calibri" panose="020F0502020204030204" pitchFamily="34" charset="0"/>
              </a:rPr>
              <a:t>line with order of court, current contract with CPS was extended for period  of 12 months, under same terms and conditions, with additional requirement to protect beneficiary data</a:t>
            </a:r>
          </a:p>
          <a:p>
            <a:pPr marL="457200" indent="-457200">
              <a:buFont typeface="+mj-lt"/>
              <a:buAutoNum type="alphaLcParenR"/>
            </a:pPr>
            <a:r>
              <a:rPr lang="en-ZA" dirty="0">
                <a:latin typeface="Calibri" panose="020F0502020204030204" pitchFamily="34" charset="0"/>
              </a:rPr>
              <a:t>Matters resolved:</a:t>
            </a:r>
          </a:p>
          <a:p>
            <a:pPr marL="971550" lvl="1" indent="-514350" algn="just">
              <a:buFont typeface="+mj-lt"/>
              <a:buAutoNum type="romanLcPeriod"/>
            </a:pPr>
            <a:r>
              <a:rPr lang="en-ZA" dirty="0">
                <a:latin typeface="Calibri" panose="020F0502020204030204" pitchFamily="34" charset="0"/>
              </a:rPr>
              <a:t>Addendum with CPS signed 31 March 2017</a:t>
            </a:r>
          </a:p>
          <a:p>
            <a:pPr marL="971550" lvl="1" indent="-514350" algn="just">
              <a:buFont typeface="+mj-lt"/>
              <a:buAutoNum type="romanLcPeriod"/>
            </a:pPr>
            <a:r>
              <a:rPr lang="en-ZA" dirty="0" smtClean="0">
                <a:latin typeface="Calibri" panose="020F0502020204030204" pitchFamily="34" charset="0"/>
              </a:rPr>
              <a:t>Payment taking </a:t>
            </a:r>
            <a:r>
              <a:rPr lang="en-ZA" dirty="0">
                <a:latin typeface="Calibri" panose="020F0502020204030204" pitchFamily="34" charset="0"/>
              </a:rPr>
              <a:t>place monthly, without disruption since 1 April </a:t>
            </a:r>
            <a:r>
              <a:rPr lang="en-ZA" dirty="0" smtClean="0">
                <a:latin typeface="Calibri" panose="020F0502020204030204" pitchFamily="34" charset="0"/>
              </a:rPr>
              <a:t>2017</a:t>
            </a:r>
            <a:endParaRPr lang="en-ZA" dirty="0">
              <a:latin typeface="Calibri" panose="020F0502020204030204" pitchFamily="34" charset="0"/>
            </a:endParaRPr>
          </a:p>
          <a:p>
            <a:endParaRPr lang="en-GB" dirty="0"/>
          </a:p>
        </p:txBody>
      </p:sp>
      <p:sp>
        <p:nvSpPr>
          <p:cNvPr id="4" name="Slide Number Placeholder 3"/>
          <p:cNvSpPr>
            <a:spLocks noGrp="1"/>
          </p:cNvSpPr>
          <p:nvPr>
            <p:ph type="sldNum" sz="quarter" idx="12"/>
          </p:nvPr>
        </p:nvSpPr>
        <p:spPr/>
        <p:txBody>
          <a:bodyPr/>
          <a:lstStyle/>
          <a:p>
            <a:fld id="{9D56938B-8917-4869-91D0-F9F507C443EE}"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xmlns="" val="361893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8229600" cy="1143000"/>
          </a:xfrm>
        </p:spPr>
        <p:txBody>
          <a:bodyPr/>
          <a:lstStyle/>
          <a:p>
            <a:pPr marL="342900" lvl="0" indent="-342900">
              <a:lnSpc>
                <a:spcPct val="90000"/>
              </a:lnSpc>
              <a:spcBef>
                <a:spcPct val="20000"/>
              </a:spcBef>
              <a:defRPr/>
            </a:pPr>
            <a:r>
              <a:rPr lang="en-ZA" sz="3600" dirty="0"/>
              <a:t>Compliance with Constitutional Court Judgement</a:t>
            </a:r>
            <a:endParaRPr lang="en-US" sz="3600" b="1" dirty="0">
              <a:solidFill>
                <a:srgbClr val="000000"/>
              </a:solidFill>
              <a:ea typeface="+mn-ea"/>
              <a:cs typeface="+mn-cs"/>
            </a:endParaRPr>
          </a:p>
        </p:txBody>
      </p:sp>
      <p:sp>
        <p:nvSpPr>
          <p:cNvPr id="5123" name="Rectangle 3"/>
          <p:cNvSpPr>
            <a:spLocks noGrp="1" noChangeArrowheads="1"/>
          </p:cNvSpPr>
          <p:nvPr>
            <p:ph type="body" idx="1"/>
          </p:nvPr>
        </p:nvSpPr>
        <p:spPr bwMode="auto">
          <a:xfrm>
            <a:off x="457200" y="1600200"/>
            <a:ext cx="8458200" cy="48768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marL="514350" indent="-514350" algn="just">
              <a:lnSpc>
                <a:spcPct val="90000"/>
              </a:lnSpc>
              <a:buFont typeface="+mj-lt"/>
              <a:buAutoNum type="alphaLcParenR"/>
              <a:defRPr/>
            </a:pPr>
            <a:r>
              <a:rPr lang="en-US" sz="2800" dirty="0" smtClean="0">
                <a:latin typeface="Calibri" panose="020F0502020204030204" pitchFamily="34" charset="0"/>
                <a:cs typeface="Calibri" panose="020F0502020204030204" pitchFamily="34" charset="0"/>
              </a:rPr>
              <a:t>SASSA submitted its first quarterly report to the Constitutional Court on the 20 June 2017;</a:t>
            </a:r>
          </a:p>
          <a:p>
            <a:pPr marL="514350" indent="-514350" algn="just">
              <a:lnSpc>
                <a:spcPct val="90000"/>
              </a:lnSpc>
              <a:buFont typeface="+mj-lt"/>
              <a:buAutoNum type="alphaLcParenR"/>
              <a:defRPr/>
            </a:pPr>
            <a:r>
              <a:rPr lang="en-US" sz="2800" dirty="0" smtClean="0">
                <a:latin typeface="Calibri" panose="020F0502020204030204" pitchFamily="34" charset="0"/>
                <a:cs typeface="Calibri" panose="020F0502020204030204" pitchFamily="34" charset="0"/>
              </a:rPr>
              <a:t>The Court appointed an independent </a:t>
            </a:r>
            <a:r>
              <a:rPr lang="en-US" sz="2800" dirty="0">
                <a:latin typeface="Calibri" panose="020F0502020204030204" pitchFamily="34" charset="0"/>
                <a:cs typeface="Calibri" panose="020F0502020204030204" pitchFamily="34" charset="0"/>
              </a:rPr>
              <a:t>panel of experts </a:t>
            </a:r>
            <a:r>
              <a:rPr lang="en-US" sz="2800" dirty="0" smtClean="0">
                <a:latin typeface="Calibri" panose="020F0502020204030204" pitchFamily="34" charset="0"/>
                <a:cs typeface="Calibri" panose="020F0502020204030204" pitchFamily="34" charset="0"/>
              </a:rPr>
              <a:t>to provide technical advice and ensure SASSA complies with deadlines for a new service provider</a:t>
            </a:r>
          </a:p>
          <a:p>
            <a:pPr marL="514350" indent="-514350" algn="just">
              <a:lnSpc>
                <a:spcPct val="90000"/>
              </a:lnSpc>
              <a:buFont typeface="+mj-lt"/>
              <a:buAutoNum type="alphaLcParenR"/>
              <a:defRPr/>
            </a:pPr>
            <a:r>
              <a:rPr lang="en-US" sz="2800" dirty="0" smtClean="0">
                <a:latin typeface="Calibri" panose="020F0502020204030204" pitchFamily="34" charset="0"/>
                <a:cs typeface="Calibri" panose="020F0502020204030204" pitchFamily="34" charset="0"/>
              </a:rPr>
              <a:t>Meetings took place on </a:t>
            </a:r>
            <a:r>
              <a:rPr lang="en-US" sz="2800" dirty="0">
                <a:latin typeface="Calibri" panose="020F0502020204030204" pitchFamily="34" charset="0"/>
                <a:cs typeface="Calibri" panose="020F0502020204030204" pitchFamily="34" charset="0"/>
              </a:rPr>
              <a:t>14 June, 7 and 24 July </a:t>
            </a:r>
            <a:r>
              <a:rPr lang="en-US" sz="2800" dirty="0" smtClean="0">
                <a:latin typeface="Calibri" panose="020F0502020204030204" pitchFamily="34" charset="0"/>
                <a:cs typeface="Calibri" panose="020F0502020204030204" pitchFamily="34" charset="0"/>
              </a:rPr>
              <a:t>2017; </a:t>
            </a:r>
          </a:p>
          <a:p>
            <a:pPr marL="0" indent="0">
              <a:lnSpc>
                <a:spcPct val="90000"/>
              </a:lnSpc>
              <a:buNone/>
              <a:defRPr/>
            </a:pPr>
            <a:endParaRPr lang="en-US" sz="2800" dirty="0" smtClean="0">
              <a:latin typeface="Calibri" panose="020F0502020204030204" pitchFamily="34" charset="0"/>
              <a:cs typeface="Calibri" panose="020F0502020204030204" pitchFamily="34" charset="0"/>
            </a:endParaRPr>
          </a:p>
          <a:p>
            <a:pPr>
              <a:lnSpc>
                <a:spcPct val="90000"/>
              </a:lnSpc>
              <a:buFont typeface="Wingdings" pitchFamily="2" charset="2"/>
              <a:buChar char="§"/>
              <a:defRPr/>
            </a:pPr>
            <a:endParaRPr lang="en-US" sz="1800" dirty="0" smtClean="0"/>
          </a:p>
        </p:txBody>
      </p:sp>
      <p:sp>
        <p:nvSpPr>
          <p:cNvPr id="2" name="Slide Number Placeholder 1"/>
          <p:cNvSpPr>
            <a:spLocks noGrp="1"/>
          </p:cNvSpPr>
          <p:nvPr>
            <p:ph type="sldNum" sz="quarter" idx="12"/>
          </p:nvPr>
        </p:nvSpPr>
        <p:spPr/>
        <p:txBody>
          <a:bodyPr/>
          <a:lstStyle/>
          <a:p>
            <a:fld id="{9D56938B-8917-4869-91D0-F9F507C443EE}" type="slidenum">
              <a:rPr lang="en-US" smtClean="0"/>
              <a:pPr/>
              <a:t>15</a:t>
            </a:fld>
            <a:endParaRPr lang="en-US"/>
          </a:p>
        </p:txBody>
      </p:sp>
    </p:spTree>
    <p:extLst>
      <p:ext uri="{BB962C8B-B14F-4D97-AF65-F5344CB8AC3E}">
        <p14:creationId xmlns:p14="http://schemas.microsoft.com/office/powerpoint/2010/main" xmlns="" val="2860760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90800"/>
            <a:ext cx="8229600" cy="1752600"/>
          </a:xfrm>
        </p:spPr>
        <p:txBody>
          <a:bodyPr>
            <a:normAutofit fontScale="90000"/>
          </a:bodyPr>
          <a:lstStyle/>
          <a:p>
            <a:r>
              <a:rPr lang="en-ZA" dirty="0" smtClean="0">
                <a:latin typeface="Calibri" panose="020F0502020204030204" pitchFamily="34" charset="0"/>
              </a:rPr>
              <a:t>E: PHASE 1</a:t>
            </a:r>
            <a:br>
              <a:rPr lang="en-ZA" dirty="0" smtClean="0">
                <a:latin typeface="Calibri" panose="020F0502020204030204" pitchFamily="34" charset="0"/>
              </a:rPr>
            </a:br>
            <a:r>
              <a:rPr lang="en-ZA" dirty="0" smtClean="0">
                <a:latin typeface="Calibri" panose="020F0502020204030204" pitchFamily="34" charset="0"/>
              </a:rPr>
              <a:t/>
            </a:r>
            <a:br>
              <a:rPr lang="en-ZA" dirty="0" smtClean="0">
                <a:latin typeface="Calibri" panose="020F0502020204030204" pitchFamily="34" charset="0"/>
              </a:rPr>
            </a:br>
            <a:r>
              <a:rPr lang="en-ZA" dirty="0" smtClean="0">
                <a:latin typeface="Calibri" panose="020F0502020204030204" pitchFamily="34" charset="0"/>
              </a:rPr>
              <a:t>END 31 March 2018</a:t>
            </a:r>
            <a:endParaRPr lang="en-GB" sz="44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9D56938B-8917-4869-91D0-F9F507C443EE}" type="slidenum">
              <a:rPr lang="en-US" smtClean="0"/>
              <a:pPr/>
              <a:t>16</a:t>
            </a:fld>
            <a:endParaRPr lang="en-US"/>
          </a:p>
        </p:txBody>
      </p:sp>
    </p:spTree>
    <p:extLst>
      <p:ext uri="{BB962C8B-B14F-4D97-AF65-F5344CB8AC3E}">
        <p14:creationId xmlns:p14="http://schemas.microsoft.com/office/powerpoint/2010/main" xmlns="" val="1240241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229600" cy="838200"/>
          </a:xfrm>
          <a:solidFill>
            <a:srgbClr val="FFCC66"/>
          </a:solidFill>
        </p:spPr>
        <p:txBody>
          <a:bodyPr vert="horz" lIns="91440" tIns="45720" rIns="91440" bIns="45720" rtlCol="0" anchor="ctr">
            <a:normAutofit/>
          </a:bodyPr>
          <a:lstStyle/>
          <a:p>
            <a:r>
              <a:rPr lang="en-ZA" dirty="0" smtClean="0">
                <a:latin typeface="Calibri" panose="020F0502020204030204" pitchFamily="34" charset="0"/>
                <a:cs typeface="Arial" panose="020B0604020202020204" pitchFamily="34" charset="0"/>
              </a:rPr>
              <a:t>SASSA’s </a:t>
            </a:r>
            <a:r>
              <a:rPr lang="en-ZA" dirty="0">
                <a:latin typeface="Calibri" panose="020F0502020204030204" pitchFamily="34" charset="0"/>
                <a:cs typeface="Arial" panose="020B0604020202020204" pitchFamily="34" charset="0"/>
              </a:rPr>
              <a:t>Intent</a:t>
            </a:r>
          </a:p>
        </p:txBody>
      </p:sp>
      <p:sp>
        <p:nvSpPr>
          <p:cNvPr id="3" name="Content Placeholder 2"/>
          <p:cNvSpPr>
            <a:spLocks noGrp="1"/>
          </p:cNvSpPr>
          <p:nvPr>
            <p:ph idx="1"/>
          </p:nvPr>
        </p:nvSpPr>
        <p:spPr>
          <a:xfrm>
            <a:off x="457200" y="1524000"/>
            <a:ext cx="8229600" cy="4876800"/>
          </a:xfrm>
        </p:spPr>
        <p:txBody>
          <a:bodyPr>
            <a:normAutofit fontScale="92500" lnSpcReduction="20000"/>
          </a:bodyPr>
          <a:lstStyle/>
          <a:p>
            <a:pPr marL="457200" lvl="1" indent="-457200" algn="just">
              <a:spcAft>
                <a:spcPts val="1200"/>
              </a:spcAft>
              <a:buFont typeface="+mj-lt"/>
              <a:buAutoNum type="alphaLcParenR"/>
            </a:pPr>
            <a:r>
              <a:rPr lang="en-GB" sz="2400" dirty="0" smtClean="0">
                <a:latin typeface="Calibri" panose="020F0502020204030204" pitchFamily="34" charset="0"/>
              </a:rPr>
              <a:t>SASSA seeks </a:t>
            </a:r>
            <a:r>
              <a:rPr lang="en-GB" sz="2400" dirty="0">
                <a:latin typeface="Calibri" panose="020F0502020204030204" pitchFamily="34" charset="0"/>
              </a:rPr>
              <a:t>to  develop a payment solution for the future, wholly and efficiently </a:t>
            </a:r>
            <a:r>
              <a:rPr lang="en-GB" sz="2400" dirty="0" smtClean="0">
                <a:latin typeface="Calibri" panose="020F0502020204030204" pitchFamily="34" charset="0"/>
              </a:rPr>
              <a:t>controlled and managed </a:t>
            </a:r>
            <a:r>
              <a:rPr lang="en-GB" sz="2400" dirty="0">
                <a:latin typeface="Calibri" panose="020F0502020204030204" pitchFamily="34" charset="0"/>
              </a:rPr>
              <a:t>by SASSA and fully responsive to the needs of the </a:t>
            </a:r>
            <a:r>
              <a:rPr lang="en-GB" sz="2400" dirty="0" smtClean="0">
                <a:latin typeface="Calibri" panose="020F0502020204030204" pitchFamily="34" charset="0"/>
              </a:rPr>
              <a:t>beneficiaries in line with Chapter 2, section 3 of the SASSA Act, 2004 as amended . </a:t>
            </a:r>
          </a:p>
          <a:p>
            <a:pPr marL="457200" lvl="1" indent="-457200" algn="just">
              <a:spcAft>
                <a:spcPts val="1200"/>
              </a:spcAft>
              <a:buFont typeface="+mj-lt"/>
              <a:buAutoNum type="alphaLcParenR"/>
            </a:pPr>
            <a:r>
              <a:rPr lang="en-ZA" sz="2400" dirty="0" smtClean="0">
                <a:latin typeface="Calibri" panose="020F0502020204030204" pitchFamily="34" charset="0"/>
              </a:rPr>
              <a:t>The approach that SASSA </a:t>
            </a:r>
            <a:r>
              <a:rPr lang="en-ZA" sz="2400" dirty="0">
                <a:latin typeface="Calibri" panose="020F0502020204030204" pitchFamily="34" charset="0"/>
              </a:rPr>
              <a:t>seeks </a:t>
            </a:r>
            <a:r>
              <a:rPr lang="en-ZA" sz="2400" dirty="0" smtClean="0">
                <a:latin typeface="Calibri" panose="020F0502020204030204" pitchFamily="34" charset="0"/>
              </a:rPr>
              <a:t>will be an </a:t>
            </a:r>
            <a:r>
              <a:rPr lang="en-ZA" sz="2400" dirty="0">
                <a:latin typeface="Calibri" panose="020F0502020204030204" pitchFamily="34" charset="0"/>
              </a:rPr>
              <a:t>incremental transition towards a </a:t>
            </a:r>
            <a:r>
              <a:rPr lang="en-ZA" sz="2400" b="1" dirty="0" smtClean="0">
                <a:latin typeface="Calibri" panose="020F0502020204030204" pitchFamily="34" charset="0"/>
              </a:rPr>
              <a:t>desired future state </a:t>
            </a:r>
            <a:r>
              <a:rPr lang="en-ZA" sz="2400" dirty="0" smtClean="0">
                <a:latin typeface="Calibri" panose="020F0502020204030204" pitchFamily="34" charset="0"/>
              </a:rPr>
              <a:t>where </a:t>
            </a:r>
            <a:r>
              <a:rPr lang="en-ZA" sz="2400" dirty="0">
                <a:latin typeface="Calibri" panose="020F0502020204030204" pitchFamily="34" charset="0"/>
              </a:rPr>
              <a:t>SASSA Owns, Operates and Delivers a Constantly Improving “One Stop” Grant Administration and Payment Service.  </a:t>
            </a:r>
            <a:endParaRPr lang="en-ZA" sz="2400" dirty="0" smtClean="0">
              <a:latin typeface="Calibri" panose="020F0502020204030204" pitchFamily="34" charset="0"/>
            </a:endParaRPr>
          </a:p>
          <a:p>
            <a:pPr marL="457200" lvl="1" indent="-457200" algn="just">
              <a:spcAft>
                <a:spcPts val="1200"/>
              </a:spcAft>
              <a:buFont typeface="+mj-lt"/>
              <a:buAutoNum type="alphaLcParenR"/>
            </a:pPr>
            <a:r>
              <a:rPr lang="en-ZA" sz="2400" dirty="0" smtClean="0">
                <a:latin typeface="Calibri" panose="020F0502020204030204" pitchFamily="34" charset="0"/>
              </a:rPr>
              <a:t>This </a:t>
            </a:r>
            <a:r>
              <a:rPr lang="en-ZA" sz="2400" dirty="0">
                <a:latin typeface="Calibri" panose="020F0502020204030204" pitchFamily="34" charset="0"/>
              </a:rPr>
              <a:t>will be implemented in a phased manner that takes into account the limited capability, capacity and budget of </a:t>
            </a:r>
            <a:r>
              <a:rPr lang="en-ZA" sz="2400" dirty="0" smtClean="0">
                <a:latin typeface="Calibri" panose="020F0502020204030204" pitchFamily="34" charset="0"/>
              </a:rPr>
              <a:t>SASSA. </a:t>
            </a:r>
            <a:endParaRPr lang="en-ZA" sz="2400" dirty="0">
              <a:latin typeface="Calibri" panose="020F0502020204030204" pitchFamily="34" charset="0"/>
            </a:endParaRPr>
          </a:p>
          <a:p>
            <a:pPr marL="457200" lvl="1" indent="-457200" algn="just">
              <a:spcAft>
                <a:spcPts val="1200"/>
              </a:spcAft>
              <a:buFont typeface="+mj-lt"/>
              <a:buAutoNum type="alphaLcParenR"/>
            </a:pPr>
            <a:r>
              <a:rPr lang="en-ZA" sz="2400" dirty="0" smtClean="0">
                <a:latin typeface="Calibri" panose="020F0502020204030204" pitchFamily="34" charset="0"/>
              </a:rPr>
              <a:t>The SASSA payment insourcing plan is informed by the outcomes by the Ministerial Advisory Committee and  insourcing plan developed by SASSA  supported by research of the Workstreams, CSIR and other expertise sourced. </a:t>
            </a:r>
          </a:p>
          <a:p>
            <a:pPr marL="342900" lvl="1" indent="-342900">
              <a:spcAft>
                <a:spcPts val="1200"/>
              </a:spcAft>
              <a:buFontTx/>
              <a:buChar char="•"/>
            </a:pPr>
            <a:endParaRPr lang="en-ZA" sz="2400" dirty="0"/>
          </a:p>
          <a:p>
            <a:pPr>
              <a:spcAft>
                <a:spcPts val="1200"/>
              </a:spcAft>
            </a:pPr>
            <a:endParaRPr lang="en-ZA" sz="2400" dirty="0"/>
          </a:p>
        </p:txBody>
      </p:sp>
      <p:sp>
        <p:nvSpPr>
          <p:cNvPr id="4" name="Slide Number Placeholder 3"/>
          <p:cNvSpPr>
            <a:spLocks noGrp="1"/>
          </p:cNvSpPr>
          <p:nvPr>
            <p:ph type="sldNum" sz="quarter" idx="12"/>
          </p:nvPr>
        </p:nvSpPr>
        <p:spPr/>
        <p:txBody>
          <a:bodyPr/>
          <a:lstStyle/>
          <a:p>
            <a:fld id="{9D56938B-8917-4869-91D0-F9F507C443EE}" type="slidenum">
              <a:rPr lang="en-US" smtClean="0"/>
              <a:pPr/>
              <a:t>17</a:t>
            </a:fld>
            <a:endParaRPr lang="en-US"/>
          </a:p>
        </p:txBody>
      </p:sp>
    </p:spTree>
    <p:extLst>
      <p:ext uri="{BB962C8B-B14F-4D97-AF65-F5344CB8AC3E}">
        <p14:creationId xmlns:p14="http://schemas.microsoft.com/office/powerpoint/2010/main" xmlns="" val="3601086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020762"/>
          </a:xfrm>
        </p:spPr>
        <p:txBody>
          <a:bodyPr>
            <a:noAutofit/>
          </a:bodyPr>
          <a:lstStyle/>
          <a:p>
            <a:r>
              <a:rPr lang="en-ZA" sz="3200" smtClean="0"/>
              <a:t>Payment Model</a:t>
            </a:r>
            <a:endParaRPr lang="en-ZA" sz="3200" dirty="0"/>
          </a:p>
        </p:txBody>
      </p:sp>
      <p:sp>
        <p:nvSpPr>
          <p:cNvPr id="3" name="Content Placeholder 2"/>
          <p:cNvSpPr>
            <a:spLocks noGrp="1"/>
          </p:cNvSpPr>
          <p:nvPr>
            <p:ph idx="1"/>
          </p:nvPr>
        </p:nvSpPr>
        <p:spPr>
          <a:xfrm>
            <a:off x="449580" y="1196340"/>
            <a:ext cx="8237220" cy="5509260"/>
          </a:xfrm>
          <a:solidFill>
            <a:schemeClr val="bg1"/>
          </a:solidFill>
        </p:spPr>
        <p:txBody>
          <a:bodyPr>
            <a:noAutofit/>
          </a:bodyPr>
          <a:lstStyle/>
          <a:p>
            <a:pPr marL="0" indent="0" algn="just">
              <a:buNone/>
            </a:pPr>
            <a:r>
              <a:rPr lang="en-ZA" dirty="0" smtClean="0">
                <a:latin typeface="Calibri" panose="020F0502020204030204" pitchFamily="34" charset="0"/>
              </a:rPr>
              <a:t>SASSA </a:t>
            </a:r>
            <a:r>
              <a:rPr lang="en-ZA" dirty="0">
                <a:latin typeface="Calibri" panose="020F0502020204030204" pitchFamily="34" charset="0"/>
              </a:rPr>
              <a:t>in consultation with the Department of Social Development resolved that a Hybrid model be implemented, which will include: </a:t>
            </a:r>
          </a:p>
          <a:p>
            <a:pPr marL="914400" lvl="1" indent="-457200" algn="just">
              <a:buFont typeface="+mj-lt"/>
              <a:buAutoNum type="alphaLcParenR"/>
            </a:pPr>
            <a:r>
              <a:rPr lang="en-ZA" dirty="0">
                <a:latin typeface="Calibri" panose="020F0502020204030204" pitchFamily="34" charset="0"/>
              </a:rPr>
              <a:t>Insourcing certain components of the payment process</a:t>
            </a:r>
          </a:p>
          <a:p>
            <a:pPr marL="914400" lvl="1" indent="-457200" algn="just">
              <a:buFont typeface="+mj-lt"/>
              <a:buAutoNum type="alphaLcParenR"/>
            </a:pPr>
            <a:r>
              <a:rPr lang="en-ZA" dirty="0">
                <a:latin typeface="Calibri" panose="020F0502020204030204" pitchFamily="34" charset="0"/>
              </a:rPr>
              <a:t>Procuring services of a payment service provider as an interim solution through a combination of government to government </a:t>
            </a:r>
            <a:r>
              <a:rPr lang="en-ZA" dirty="0" smtClean="0">
                <a:latin typeface="Calibri" panose="020F0502020204030204" pitchFamily="34" charset="0"/>
              </a:rPr>
              <a:t>services and </a:t>
            </a:r>
            <a:r>
              <a:rPr lang="en-ZA" dirty="0">
                <a:latin typeface="Calibri" panose="020F0502020204030204" pitchFamily="34" charset="0"/>
              </a:rPr>
              <a:t>a competitive bidding process;</a:t>
            </a:r>
          </a:p>
          <a:p>
            <a:pPr marL="914400" lvl="1" indent="-457200" algn="just">
              <a:buFont typeface="+mj-lt"/>
              <a:buAutoNum type="alphaLcParenR"/>
            </a:pPr>
            <a:r>
              <a:rPr lang="en-ZA" dirty="0">
                <a:latin typeface="Calibri" panose="020F0502020204030204" pitchFamily="34" charset="0"/>
              </a:rPr>
              <a:t>Engaging with other organs of state involved in the payment space for possible collaboration in line with approved prescripts; and</a:t>
            </a:r>
          </a:p>
          <a:p>
            <a:pPr marL="914400" lvl="1" indent="-457200" algn="just">
              <a:buFont typeface="+mj-lt"/>
              <a:buAutoNum type="alphaLcParenR"/>
            </a:pPr>
            <a:r>
              <a:rPr lang="en-ZA" dirty="0">
                <a:latin typeface="Calibri" panose="020F0502020204030204" pitchFamily="34" charset="0"/>
              </a:rPr>
              <a:t>Continuing with efforts to build internal capacity to take over the responsibility for payments over </a:t>
            </a:r>
            <a:r>
              <a:rPr lang="en-ZA" dirty="0" smtClean="0">
                <a:latin typeface="Calibri" panose="020F0502020204030204" pitchFamily="34" charset="0"/>
              </a:rPr>
              <a:t>time; </a:t>
            </a:r>
            <a:endParaRPr lang="en-ZA" dirty="0">
              <a:latin typeface="Calibri" panose="020F0502020204030204" pitchFamily="34" charset="0"/>
            </a:endParaRPr>
          </a:p>
          <a:p>
            <a:endParaRPr lang="en-ZA" dirty="0">
              <a:latin typeface="Calibri" panose="020F0502020204030204" pitchFamily="34" charset="0"/>
            </a:endParaRPr>
          </a:p>
          <a:p>
            <a:endParaRPr lang="en-ZA"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9D56938B-8917-4869-91D0-F9F507C443EE}"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xmlns="" val="27874809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AutoShape 7"/>
          <p:cNvSpPr>
            <a:spLocks noChangeArrowheads="1"/>
          </p:cNvSpPr>
          <p:nvPr/>
        </p:nvSpPr>
        <p:spPr bwMode="auto">
          <a:xfrm>
            <a:off x="4495800" y="5867397"/>
            <a:ext cx="4648200" cy="990602"/>
          </a:xfrm>
          <a:prstGeom prst="flowChartExtract">
            <a:avLst/>
          </a:prstGeom>
          <a:gradFill rotWithShape="0">
            <a:gsLst>
              <a:gs pos="0">
                <a:schemeClr val="accent1">
                  <a:gamma/>
                  <a:shade val="46275"/>
                  <a:invGamma/>
                </a:schemeClr>
              </a:gs>
              <a:gs pos="50000">
                <a:schemeClr val="accent1"/>
              </a:gs>
              <a:gs pos="100000">
                <a:schemeClr val="accent1">
                  <a:gamma/>
                  <a:shade val="46275"/>
                  <a:invGamma/>
                </a:schemeClr>
              </a:gs>
            </a:gsLst>
            <a:lin ang="18900000" scaled="1"/>
          </a:gradFill>
          <a:ln w="19050">
            <a:noFill/>
            <a:miter lim="800000"/>
            <a:headEnd/>
            <a:tailEnd/>
          </a:ln>
          <a:effectLst>
            <a:prstShdw prst="shdw17" dist="17961" dir="2700000">
              <a:schemeClr val="accent1">
                <a:gamma/>
                <a:shade val="60000"/>
                <a:invGamma/>
              </a:schemeClr>
            </a:prstShdw>
          </a:effectLst>
        </p:spPr>
        <p:txBody>
          <a:bodyPr anchor="ctr"/>
          <a:lstStyle/>
          <a:p>
            <a:pPr algn="ctr" eaLnBrk="0" hangingPunct="0">
              <a:spcBef>
                <a:spcPct val="50000"/>
              </a:spcBef>
              <a:defRPr/>
            </a:pPr>
            <a:r>
              <a:rPr lang="en-US" sz="1800" b="1" dirty="0" smtClean="0">
                <a:solidFill>
                  <a:srgbClr val="000000"/>
                </a:solidFill>
                <a:latin typeface="Futura Hv BT" pitchFamily="34" charset="0"/>
                <a:cs typeface="Arial" charset="0"/>
              </a:rPr>
              <a:t>Building Capacity Over Time</a:t>
            </a:r>
            <a:endParaRPr lang="en-US" sz="1800" b="1" dirty="0">
              <a:solidFill>
                <a:srgbClr val="000000"/>
              </a:solidFill>
              <a:latin typeface="Futura Hv BT" pitchFamily="34" charset="0"/>
              <a:cs typeface="Arial" charset="0"/>
            </a:endParaRPr>
          </a:p>
        </p:txBody>
      </p:sp>
      <p:sp>
        <p:nvSpPr>
          <p:cNvPr id="56322" name="Line 2"/>
          <p:cNvSpPr>
            <a:spLocks noChangeShapeType="1"/>
          </p:cNvSpPr>
          <p:nvPr/>
        </p:nvSpPr>
        <p:spPr bwMode="auto">
          <a:xfrm>
            <a:off x="0" y="73853"/>
            <a:ext cx="9144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ZA"/>
          </a:p>
        </p:txBody>
      </p:sp>
      <p:sp>
        <p:nvSpPr>
          <p:cNvPr id="56323" name="Rectangle 3"/>
          <p:cNvSpPr>
            <a:spLocks noGrp="1" noChangeArrowheads="1"/>
          </p:cNvSpPr>
          <p:nvPr>
            <p:ph type="title"/>
          </p:nvPr>
        </p:nvSpPr>
        <p:spPr>
          <a:xfrm>
            <a:off x="284957" y="59597"/>
            <a:ext cx="9144000" cy="692150"/>
          </a:xfrm>
        </p:spPr>
        <p:txBody>
          <a:bodyPr>
            <a:normAutofit/>
          </a:bodyPr>
          <a:lstStyle/>
          <a:p>
            <a:r>
              <a:rPr lang="en-US" sz="3200" b="1" dirty="0" smtClean="0"/>
              <a:t>PHASE 1: CURRENT UNTIL 31 MARCH 2018</a:t>
            </a:r>
          </a:p>
        </p:txBody>
      </p:sp>
      <p:sp>
        <p:nvSpPr>
          <p:cNvPr id="56324" name="Line 4"/>
          <p:cNvSpPr>
            <a:spLocks noChangeShapeType="1"/>
          </p:cNvSpPr>
          <p:nvPr/>
        </p:nvSpPr>
        <p:spPr bwMode="auto">
          <a:xfrm flipV="1">
            <a:off x="0" y="4868863"/>
            <a:ext cx="9144000" cy="0"/>
          </a:xfrm>
          <a:prstGeom prst="line">
            <a:avLst/>
          </a:prstGeom>
          <a:noFill/>
          <a:ln w="38100">
            <a:solidFill>
              <a:schemeClr val="tx1"/>
            </a:solidFill>
            <a:prstDash val="lgDashDot"/>
            <a:round/>
            <a:headEnd/>
            <a:tailEnd/>
          </a:ln>
          <a:extLst>
            <a:ext uri="{909E8E84-426E-40DD-AFC4-6F175D3DCCD1}">
              <a14:hiddenFill xmlns:a14="http://schemas.microsoft.com/office/drawing/2010/main" xmlns="">
                <a:noFill/>
              </a14:hiddenFill>
            </a:ext>
          </a:extLst>
        </p:spPr>
        <p:txBody>
          <a:bodyPr wrap="none" anchor="ctr"/>
          <a:lstStyle/>
          <a:p>
            <a:endParaRPr lang="en-ZA"/>
          </a:p>
        </p:txBody>
      </p:sp>
      <p:sp>
        <p:nvSpPr>
          <p:cNvPr id="90119" name="AutoShape 7"/>
          <p:cNvSpPr>
            <a:spLocks noChangeArrowheads="1"/>
          </p:cNvSpPr>
          <p:nvPr/>
        </p:nvSpPr>
        <p:spPr bwMode="auto">
          <a:xfrm>
            <a:off x="43586" y="5867398"/>
            <a:ext cx="4452214" cy="990601"/>
          </a:xfrm>
          <a:prstGeom prst="flowChartExtract">
            <a:avLst/>
          </a:prstGeom>
          <a:gradFill rotWithShape="0">
            <a:gsLst>
              <a:gs pos="0">
                <a:schemeClr val="accent1">
                  <a:gamma/>
                  <a:shade val="46275"/>
                  <a:invGamma/>
                </a:schemeClr>
              </a:gs>
              <a:gs pos="50000">
                <a:schemeClr val="accent1"/>
              </a:gs>
              <a:gs pos="100000">
                <a:schemeClr val="accent1">
                  <a:gamma/>
                  <a:shade val="46275"/>
                  <a:invGamma/>
                </a:schemeClr>
              </a:gs>
            </a:gsLst>
            <a:lin ang="18900000" scaled="1"/>
          </a:gradFill>
          <a:ln w="19050">
            <a:noFill/>
            <a:miter lim="800000"/>
            <a:headEnd/>
            <a:tailEnd/>
          </a:ln>
          <a:effectLst>
            <a:prstShdw prst="shdw17" dist="17961" dir="2700000">
              <a:schemeClr val="accent1">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Building Capability Over Time</a:t>
            </a:r>
            <a:endParaRPr lang="en-US" sz="1600" b="1" dirty="0">
              <a:solidFill>
                <a:srgbClr val="000000"/>
              </a:solidFill>
              <a:latin typeface="Futura Hv BT" pitchFamily="34" charset="0"/>
              <a:cs typeface="Arial" charset="0"/>
            </a:endParaRPr>
          </a:p>
        </p:txBody>
      </p:sp>
      <p:sp>
        <p:nvSpPr>
          <p:cNvPr id="90124" name="Rectangle 12"/>
          <p:cNvSpPr>
            <a:spLocks noChangeArrowheads="1"/>
          </p:cNvSpPr>
          <p:nvPr/>
        </p:nvSpPr>
        <p:spPr bwMode="auto">
          <a:xfrm>
            <a:off x="41374" y="5265528"/>
            <a:ext cx="9102626" cy="830472"/>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18900000" scaled="1"/>
          </a:gra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3200" b="1" dirty="0" smtClean="0">
                <a:solidFill>
                  <a:srgbClr val="000000"/>
                </a:solidFill>
                <a:latin typeface="Calibri" panose="020F0502020204030204" pitchFamily="34" charset="0"/>
                <a:cs typeface="Arial" charset="0"/>
              </a:rPr>
              <a:t>Change Management Programme (Systems, Processes, People)</a:t>
            </a:r>
            <a:endParaRPr lang="en-US" sz="3200" b="1" dirty="0">
              <a:solidFill>
                <a:srgbClr val="000000"/>
              </a:solidFill>
              <a:latin typeface="Calibri" panose="020F0502020204030204" pitchFamily="34" charset="0"/>
              <a:cs typeface="Arial" charset="0"/>
            </a:endParaRPr>
          </a:p>
        </p:txBody>
      </p:sp>
      <p:sp>
        <p:nvSpPr>
          <p:cNvPr id="56349" name="TextBox 4"/>
          <p:cNvSpPr txBox="1">
            <a:spLocks noChangeArrowheads="1"/>
          </p:cNvSpPr>
          <p:nvPr/>
        </p:nvSpPr>
        <p:spPr bwMode="auto">
          <a:xfrm>
            <a:off x="5884" y="4868863"/>
            <a:ext cx="312737" cy="369888"/>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1</a:t>
            </a:r>
          </a:p>
        </p:txBody>
      </p:sp>
      <p:sp>
        <p:nvSpPr>
          <p:cNvPr id="56350" name="TextBox 39"/>
          <p:cNvSpPr txBox="1">
            <a:spLocks noChangeArrowheads="1"/>
          </p:cNvSpPr>
          <p:nvPr/>
        </p:nvSpPr>
        <p:spPr bwMode="auto">
          <a:xfrm>
            <a:off x="2300918" y="4826445"/>
            <a:ext cx="312738" cy="369888"/>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4</a:t>
            </a:r>
          </a:p>
        </p:txBody>
      </p:sp>
      <p:sp>
        <p:nvSpPr>
          <p:cNvPr id="56351" name="TextBox 40"/>
          <p:cNvSpPr txBox="1">
            <a:spLocks noChangeArrowheads="1"/>
          </p:cNvSpPr>
          <p:nvPr/>
        </p:nvSpPr>
        <p:spPr bwMode="auto">
          <a:xfrm>
            <a:off x="3174260" y="4779649"/>
            <a:ext cx="312737" cy="369887"/>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dirty="0">
                <a:solidFill>
                  <a:srgbClr val="000000"/>
                </a:solidFill>
              </a:rPr>
              <a:t>5</a:t>
            </a:r>
          </a:p>
        </p:txBody>
      </p:sp>
      <p:sp>
        <p:nvSpPr>
          <p:cNvPr id="56352" name="TextBox 41"/>
          <p:cNvSpPr txBox="1">
            <a:spLocks noChangeArrowheads="1"/>
          </p:cNvSpPr>
          <p:nvPr/>
        </p:nvSpPr>
        <p:spPr bwMode="auto">
          <a:xfrm>
            <a:off x="658227" y="4856848"/>
            <a:ext cx="312737" cy="369888"/>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2</a:t>
            </a:r>
          </a:p>
        </p:txBody>
      </p:sp>
      <p:sp>
        <p:nvSpPr>
          <p:cNvPr id="56353" name="TextBox 42"/>
          <p:cNvSpPr txBox="1">
            <a:spLocks noChangeArrowheads="1"/>
          </p:cNvSpPr>
          <p:nvPr/>
        </p:nvSpPr>
        <p:spPr bwMode="auto">
          <a:xfrm>
            <a:off x="1474249" y="4803944"/>
            <a:ext cx="312737" cy="368300"/>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3</a:t>
            </a:r>
          </a:p>
        </p:txBody>
      </p:sp>
      <p:grpSp>
        <p:nvGrpSpPr>
          <p:cNvPr id="4" name="Group 3"/>
          <p:cNvGrpSpPr/>
          <p:nvPr/>
        </p:nvGrpSpPr>
        <p:grpSpPr>
          <a:xfrm>
            <a:off x="-148755" y="920815"/>
            <a:ext cx="5005712" cy="3957640"/>
            <a:chOff x="29817" y="911225"/>
            <a:chExt cx="3584981" cy="3957640"/>
          </a:xfrm>
        </p:grpSpPr>
        <p:sp>
          <p:nvSpPr>
            <p:cNvPr id="90140" name="Rectangle 28"/>
            <p:cNvSpPr>
              <a:spLocks noChangeArrowheads="1"/>
            </p:cNvSpPr>
            <p:nvPr/>
          </p:nvSpPr>
          <p:spPr bwMode="auto">
            <a:xfrm>
              <a:off x="29817" y="911225"/>
              <a:ext cx="3584981" cy="569912"/>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18900000" scaled="1"/>
            </a:gra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2000" b="1" dirty="0" smtClean="0">
                  <a:solidFill>
                    <a:srgbClr val="FFFFFF"/>
                  </a:solidFill>
                  <a:effectLst>
                    <a:outerShdw blurRad="38100" dist="38100" dir="2700000" algn="tl">
                      <a:srgbClr val="000000"/>
                    </a:outerShdw>
                  </a:effectLst>
                  <a:latin typeface="Futura Hv BT" pitchFamily="34" charset="0"/>
                  <a:cs typeface="Arial" charset="0"/>
                </a:rPr>
                <a:t>SASSA’s ROLE</a:t>
              </a:r>
              <a:endParaRPr lang="en-US" sz="2000" b="1" dirty="0">
                <a:solidFill>
                  <a:srgbClr val="FFFFFF"/>
                </a:solidFill>
                <a:effectLst>
                  <a:outerShdw blurRad="38100" dist="38100" dir="2700000" algn="tl">
                    <a:srgbClr val="000000"/>
                  </a:outerShdw>
                </a:effectLst>
                <a:latin typeface="Futura Hv BT" pitchFamily="34" charset="0"/>
                <a:cs typeface="Arial" charset="0"/>
              </a:endParaRPr>
            </a:p>
          </p:txBody>
        </p:sp>
        <p:sp>
          <p:nvSpPr>
            <p:cNvPr id="44" name="Rectangle 28"/>
            <p:cNvSpPr>
              <a:spLocks noChangeArrowheads="1"/>
            </p:cNvSpPr>
            <p:nvPr/>
          </p:nvSpPr>
          <p:spPr bwMode="auto">
            <a:xfrm rot="16200000">
              <a:off x="-1361182" y="2896395"/>
              <a:ext cx="3375027" cy="569913"/>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Building Capability, Capacity in Systems, Processes, People</a:t>
              </a:r>
              <a:endParaRPr lang="en-US" sz="1600" b="1" dirty="0">
                <a:solidFill>
                  <a:srgbClr val="000000"/>
                </a:solidFill>
                <a:latin typeface="Futura Hv BT" pitchFamily="34" charset="0"/>
                <a:cs typeface="Arial" charset="0"/>
              </a:endParaRPr>
            </a:p>
          </p:txBody>
        </p:sp>
        <p:sp>
          <p:nvSpPr>
            <p:cNvPr id="46" name="Rectangle 28"/>
            <p:cNvSpPr>
              <a:spLocks noChangeArrowheads="1"/>
            </p:cNvSpPr>
            <p:nvPr/>
          </p:nvSpPr>
          <p:spPr bwMode="auto">
            <a:xfrm rot="16200000">
              <a:off x="-769205" y="2890043"/>
              <a:ext cx="3375027" cy="569913"/>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Manage Data Migration from Service Provider</a:t>
              </a:r>
              <a:endParaRPr lang="en-US" sz="1600" b="1" dirty="0">
                <a:solidFill>
                  <a:srgbClr val="000000"/>
                </a:solidFill>
                <a:latin typeface="Futura Hv BT" pitchFamily="34" charset="0"/>
                <a:cs typeface="Arial" charset="0"/>
              </a:endParaRPr>
            </a:p>
          </p:txBody>
        </p:sp>
        <p:sp>
          <p:nvSpPr>
            <p:cNvPr id="47" name="Rectangle 28"/>
            <p:cNvSpPr>
              <a:spLocks noChangeArrowheads="1"/>
            </p:cNvSpPr>
            <p:nvPr/>
          </p:nvSpPr>
          <p:spPr bwMode="auto">
            <a:xfrm rot="16200000">
              <a:off x="-181006" y="2890043"/>
              <a:ext cx="3375027" cy="569913"/>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Open Corporate Bank Accounts</a:t>
              </a:r>
              <a:endParaRPr lang="en-US" sz="1600" b="1" dirty="0">
                <a:solidFill>
                  <a:srgbClr val="000000"/>
                </a:solidFill>
                <a:latin typeface="Futura Hv BT" pitchFamily="34" charset="0"/>
                <a:cs typeface="Arial" charset="0"/>
              </a:endParaRPr>
            </a:p>
          </p:txBody>
        </p:sp>
        <p:sp>
          <p:nvSpPr>
            <p:cNvPr id="48" name="Rectangle 28"/>
            <p:cNvSpPr>
              <a:spLocks noChangeArrowheads="1"/>
            </p:cNvSpPr>
            <p:nvPr/>
          </p:nvSpPr>
          <p:spPr bwMode="auto">
            <a:xfrm rot="16200000">
              <a:off x="426385" y="2842559"/>
              <a:ext cx="3375027" cy="649002"/>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Possible Direct Transfers to Beneficiaries with Commercial Banks</a:t>
              </a:r>
              <a:endParaRPr lang="en-US" sz="1600" b="1" dirty="0">
                <a:solidFill>
                  <a:srgbClr val="000000"/>
                </a:solidFill>
                <a:latin typeface="Futura Hv BT" pitchFamily="34" charset="0"/>
                <a:cs typeface="Arial" charset="0"/>
              </a:endParaRPr>
            </a:p>
          </p:txBody>
        </p:sp>
        <p:sp>
          <p:nvSpPr>
            <p:cNvPr id="49" name="Rectangle 28"/>
            <p:cNvSpPr>
              <a:spLocks noChangeArrowheads="1"/>
            </p:cNvSpPr>
            <p:nvPr/>
          </p:nvSpPr>
          <p:spPr bwMode="auto">
            <a:xfrm rot="16200000">
              <a:off x="1054830" y="2874791"/>
              <a:ext cx="3375027" cy="569913"/>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Roll-Out of Biometric Management System</a:t>
              </a:r>
              <a:endParaRPr lang="en-US" sz="1600" b="1" dirty="0">
                <a:solidFill>
                  <a:srgbClr val="000000"/>
                </a:solidFill>
                <a:latin typeface="Futura Hv BT" pitchFamily="34" charset="0"/>
                <a:cs typeface="Arial" charset="0"/>
              </a:endParaRPr>
            </a:p>
          </p:txBody>
        </p:sp>
        <p:sp>
          <p:nvSpPr>
            <p:cNvPr id="50" name="Rectangle 28"/>
            <p:cNvSpPr>
              <a:spLocks noChangeArrowheads="1"/>
            </p:cNvSpPr>
            <p:nvPr/>
          </p:nvSpPr>
          <p:spPr bwMode="auto">
            <a:xfrm rot="16200000">
              <a:off x="1642328" y="2882104"/>
              <a:ext cx="3375027" cy="569913"/>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Management Of Regulation 26A deductions</a:t>
              </a:r>
              <a:endParaRPr lang="en-US" sz="1600" b="1" dirty="0">
                <a:solidFill>
                  <a:srgbClr val="000000"/>
                </a:solidFill>
                <a:latin typeface="Futura Hv BT" pitchFamily="34" charset="0"/>
                <a:cs typeface="Arial" charset="0"/>
              </a:endParaRPr>
            </a:p>
          </p:txBody>
        </p:sp>
      </p:grpSp>
      <p:sp>
        <p:nvSpPr>
          <p:cNvPr id="51" name="TextBox 40"/>
          <p:cNvSpPr txBox="1">
            <a:spLocks noChangeArrowheads="1"/>
          </p:cNvSpPr>
          <p:nvPr/>
        </p:nvSpPr>
        <p:spPr bwMode="auto">
          <a:xfrm>
            <a:off x="4040935" y="4779650"/>
            <a:ext cx="312737" cy="369887"/>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dirty="0" smtClean="0">
                <a:solidFill>
                  <a:srgbClr val="000000"/>
                </a:solidFill>
              </a:rPr>
              <a:t>6</a:t>
            </a:r>
            <a:endParaRPr lang="en-US" sz="1800" dirty="0">
              <a:solidFill>
                <a:srgbClr val="000000"/>
              </a:solidFill>
            </a:endParaRPr>
          </a:p>
        </p:txBody>
      </p:sp>
      <p:grpSp>
        <p:nvGrpSpPr>
          <p:cNvPr id="53" name="Group 52"/>
          <p:cNvGrpSpPr/>
          <p:nvPr/>
        </p:nvGrpSpPr>
        <p:grpSpPr>
          <a:xfrm>
            <a:off x="5555706" y="920815"/>
            <a:ext cx="3584981" cy="3957639"/>
            <a:chOff x="29817" y="911225"/>
            <a:chExt cx="3584981" cy="3957639"/>
          </a:xfrm>
        </p:grpSpPr>
        <p:sp>
          <p:nvSpPr>
            <p:cNvPr id="54" name="Rectangle 28"/>
            <p:cNvSpPr>
              <a:spLocks noChangeArrowheads="1"/>
            </p:cNvSpPr>
            <p:nvPr/>
          </p:nvSpPr>
          <p:spPr bwMode="auto">
            <a:xfrm>
              <a:off x="29817" y="911225"/>
              <a:ext cx="3584981" cy="569912"/>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18900000" scaled="1"/>
            </a:gra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2000" b="1" dirty="0">
                  <a:solidFill>
                    <a:srgbClr val="FFFFFF"/>
                  </a:solidFill>
                  <a:effectLst>
                    <a:outerShdw blurRad="38100" dist="38100" dir="2700000" algn="tl">
                      <a:srgbClr val="000000"/>
                    </a:outerShdw>
                  </a:effectLst>
                  <a:latin typeface="Futura Hv BT" pitchFamily="34" charset="0"/>
                  <a:cs typeface="Arial" charset="0"/>
                </a:rPr>
                <a:t>Payment Service Provider’s ROLE</a:t>
              </a:r>
            </a:p>
          </p:txBody>
        </p:sp>
        <p:sp>
          <p:nvSpPr>
            <p:cNvPr id="55" name="Rectangle 28"/>
            <p:cNvSpPr>
              <a:spLocks noChangeArrowheads="1"/>
            </p:cNvSpPr>
            <p:nvPr/>
          </p:nvSpPr>
          <p:spPr bwMode="auto">
            <a:xfrm rot="16200000">
              <a:off x="-695970" y="2231182"/>
              <a:ext cx="3375027" cy="1900338"/>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Overall Beneficiary Data Migration </a:t>
              </a:r>
              <a:endParaRPr lang="en-US" sz="1600" b="1" dirty="0">
                <a:solidFill>
                  <a:srgbClr val="000000"/>
                </a:solidFill>
                <a:latin typeface="Futura Hv BT" pitchFamily="34" charset="0"/>
                <a:cs typeface="Arial" charset="0"/>
              </a:endParaRPr>
            </a:p>
          </p:txBody>
        </p:sp>
        <p:sp>
          <p:nvSpPr>
            <p:cNvPr id="59" name="Rectangle 28"/>
            <p:cNvSpPr>
              <a:spLocks noChangeArrowheads="1"/>
            </p:cNvSpPr>
            <p:nvPr/>
          </p:nvSpPr>
          <p:spPr bwMode="auto">
            <a:xfrm rot="16200000">
              <a:off x="1090741" y="2323201"/>
              <a:ext cx="3375027" cy="1673087"/>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Payment of Beneficiaries Until 31 March 2018</a:t>
              </a:r>
              <a:endParaRPr lang="en-US" sz="1600" b="1" dirty="0">
                <a:solidFill>
                  <a:srgbClr val="000000"/>
                </a:solidFill>
                <a:latin typeface="Futura Hv BT" pitchFamily="34" charset="0"/>
                <a:cs typeface="Arial" charset="0"/>
              </a:endParaRPr>
            </a:p>
          </p:txBody>
        </p:sp>
      </p:grpSp>
      <p:sp>
        <p:nvSpPr>
          <p:cNvPr id="30" name="TextBox 4"/>
          <p:cNvSpPr txBox="1">
            <a:spLocks noChangeArrowheads="1"/>
          </p:cNvSpPr>
          <p:nvPr/>
        </p:nvSpPr>
        <p:spPr bwMode="auto">
          <a:xfrm>
            <a:off x="5567263" y="4843497"/>
            <a:ext cx="312737" cy="369888"/>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1</a:t>
            </a:r>
          </a:p>
        </p:txBody>
      </p:sp>
      <p:sp>
        <p:nvSpPr>
          <p:cNvPr id="31" name="TextBox 41"/>
          <p:cNvSpPr txBox="1">
            <a:spLocks noChangeArrowheads="1"/>
          </p:cNvSpPr>
          <p:nvPr/>
        </p:nvSpPr>
        <p:spPr bwMode="auto">
          <a:xfrm>
            <a:off x="7479157" y="4844602"/>
            <a:ext cx="312737" cy="369888"/>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2</a:t>
            </a:r>
          </a:p>
        </p:txBody>
      </p:sp>
      <p:sp>
        <p:nvSpPr>
          <p:cNvPr id="2" name="Slide Number Placeholder 1"/>
          <p:cNvSpPr>
            <a:spLocks noGrp="1"/>
          </p:cNvSpPr>
          <p:nvPr>
            <p:ph type="sldNum" sz="quarter" idx="12"/>
          </p:nvPr>
        </p:nvSpPr>
        <p:spPr/>
        <p:txBody>
          <a:bodyPr/>
          <a:lstStyle/>
          <a:p>
            <a:fld id="{9D56938B-8917-4869-91D0-F9F507C443EE}" type="slidenum">
              <a:rPr lang="en-US" smtClean="0"/>
              <a:pPr/>
              <a:t>19</a:t>
            </a:fld>
            <a:endParaRPr lang="en-US"/>
          </a:p>
        </p:txBody>
      </p:sp>
    </p:spTree>
    <p:extLst>
      <p:ext uri="{BB962C8B-B14F-4D97-AF65-F5344CB8AC3E}">
        <p14:creationId xmlns:p14="http://schemas.microsoft.com/office/powerpoint/2010/main" xmlns="" val="2790664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90800"/>
            <a:ext cx="8229600" cy="1143000"/>
          </a:xfrm>
        </p:spPr>
        <p:txBody>
          <a:bodyPr/>
          <a:lstStyle/>
          <a:p>
            <a:r>
              <a:rPr lang="en-ZA" dirty="0" smtClean="0"/>
              <a:t>	</a:t>
            </a:r>
            <a:r>
              <a:rPr lang="en-ZA" dirty="0" smtClean="0">
                <a:latin typeface="Calibri" panose="020F0502020204030204" pitchFamily="34" charset="0"/>
              </a:rPr>
              <a:t>A: </a:t>
            </a:r>
            <a:r>
              <a:rPr lang="en-ZA" sz="4400" dirty="0" smtClean="0">
                <a:latin typeface="Calibri" panose="020F0502020204030204" pitchFamily="34" charset="0"/>
              </a:rPr>
              <a:t>PURPOSE</a:t>
            </a:r>
            <a:endParaRPr lang="en-GB" sz="44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9D56938B-8917-4869-91D0-F9F507C443EE}" type="slidenum">
              <a:rPr lang="en-US" smtClean="0"/>
              <a:pPr/>
              <a:t>2</a:t>
            </a:fld>
            <a:endParaRPr lang="en-US"/>
          </a:p>
        </p:txBody>
      </p:sp>
    </p:spTree>
    <p:extLst>
      <p:ext uri="{BB962C8B-B14F-4D97-AF65-F5344CB8AC3E}">
        <p14:creationId xmlns:p14="http://schemas.microsoft.com/office/powerpoint/2010/main" xmlns="" val="39419619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704"/>
            <a:ext cx="8229600" cy="948221"/>
          </a:xfrm>
        </p:spPr>
        <p:txBody>
          <a:bodyPr>
            <a:normAutofit/>
          </a:bodyPr>
          <a:lstStyle/>
          <a:p>
            <a:pPr lvl="0" eaLnBrk="0" fontAlgn="base" hangingPunct="0">
              <a:lnSpc>
                <a:spcPct val="100000"/>
              </a:lnSpc>
              <a:spcAft>
                <a:spcPct val="0"/>
              </a:spcAft>
            </a:pPr>
            <a:r>
              <a:rPr kumimoji="0" lang="en-GB"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Current</a:t>
            </a:r>
            <a:r>
              <a:rPr kumimoji="0" lang="en-GB" b="1" i="0" u="none" strike="noStrike" cap="none" normalizeH="0" dirty="0" smtClean="0">
                <a:ln>
                  <a:noFill/>
                </a:ln>
                <a:solidFill>
                  <a:schemeClr val="tx1"/>
                </a:solidFill>
                <a:effectLst/>
                <a:ea typeface="Times New Roman" panose="02020603050405020304" pitchFamily="18" charset="0"/>
                <a:cs typeface="Arial" panose="020B0604020202020204" pitchFamily="34" charset="0"/>
              </a:rPr>
              <a:t> projects undertaken</a:t>
            </a:r>
            <a:endParaRPr kumimoji="0" lang="en-ZA" b="0" i="0" u="none" strike="noStrike" cap="none" normalizeH="0" baseline="0" dirty="0" smtClean="0">
              <a:ln>
                <a:noFill/>
              </a:ln>
              <a:solidFill>
                <a:schemeClr val="tx1"/>
              </a:solidFill>
              <a:effectLst/>
            </a:endParaRPr>
          </a:p>
        </p:txBody>
      </p:sp>
      <p:sp>
        <p:nvSpPr>
          <p:cNvPr id="3" name="Content Placeholder 2"/>
          <p:cNvSpPr>
            <a:spLocks noGrp="1"/>
          </p:cNvSpPr>
          <p:nvPr>
            <p:ph idx="1"/>
          </p:nvPr>
        </p:nvSpPr>
        <p:spPr>
          <a:xfrm>
            <a:off x="152400" y="1219200"/>
            <a:ext cx="8915400" cy="5334000"/>
          </a:xfrm>
        </p:spPr>
        <p:txBody>
          <a:bodyPr>
            <a:noAutofit/>
          </a:bodyPr>
          <a:lstStyle/>
          <a:p>
            <a:pPr marL="0" indent="0" algn="just" eaLnBrk="0" fontAlgn="base" hangingPunct="0">
              <a:spcBef>
                <a:spcPct val="0"/>
              </a:spcBef>
              <a:spcAft>
                <a:spcPts val="900"/>
              </a:spcAft>
              <a:buNone/>
            </a:pPr>
            <a:r>
              <a:rPr lang="en-GB" sz="2400" dirty="0" smtClean="0">
                <a:latin typeface="Calibri" panose="020F0502020204030204" pitchFamily="34" charset="0"/>
                <a:cs typeface="Arial" panose="020B0604020202020204" pitchFamily="34" charset="0"/>
              </a:rPr>
              <a:t>Key </a:t>
            </a:r>
            <a:r>
              <a:rPr lang="en-GB" sz="2400" dirty="0">
                <a:latin typeface="Calibri" panose="020F0502020204030204" pitchFamily="34" charset="0"/>
                <a:cs typeface="Arial" panose="020B0604020202020204" pitchFamily="34" charset="0"/>
              </a:rPr>
              <a:t>aspects which </a:t>
            </a:r>
            <a:r>
              <a:rPr lang="en-GB" sz="2400" dirty="0" smtClean="0">
                <a:latin typeface="Calibri" panose="020F0502020204030204" pitchFamily="34" charset="0"/>
                <a:cs typeface="Arial" panose="020B0604020202020204" pitchFamily="34" charset="0"/>
              </a:rPr>
              <a:t>SASSA will phase-in between 2017 - 2018 include</a:t>
            </a:r>
            <a:r>
              <a:rPr lang="en-GB" sz="2400" dirty="0">
                <a:latin typeface="Calibri" panose="020F0502020204030204" pitchFamily="34" charset="0"/>
                <a:cs typeface="Arial" panose="020B0604020202020204" pitchFamily="34" charset="0"/>
              </a:rPr>
              <a:t>: </a:t>
            </a:r>
          </a:p>
          <a:p>
            <a:pPr marL="971550" lvl="1" indent="-514350" algn="just" eaLnBrk="0" fontAlgn="base" hangingPunct="0">
              <a:spcBef>
                <a:spcPct val="0"/>
              </a:spcBef>
              <a:spcAft>
                <a:spcPts val="900"/>
              </a:spcAft>
              <a:buFont typeface="+mj-lt"/>
              <a:buAutoNum type="romanLcPeriod"/>
            </a:pPr>
            <a:r>
              <a:rPr lang="en-GB" sz="2400" dirty="0">
                <a:latin typeface="Calibri" panose="020F0502020204030204" pitchFamily="34" charset="0"/>
                <a:cs typeface="Arial" panose="020B0604020202020204" pitchFamily="34" charset="0"/>
              </a:rPr>
              <a:t>Corporate bank </a:t>
            </a:r>
            <a:r>
              <a:rPr lang="en-GB" sz="2400" dirty="0" smtClean="0">
                <a:latin typeface="Calibri" panose="020F0502020204030204" pitchFamily="34" charset="0"/>
                <a:cs typeface="Arial" panose="020B0604020202020204" pitchFamily="34" charset="0"/>
              </a:rPr>
              <a:t>account (s)</a:t>
            </a:r>
            <a:endParaRPr lang="en-GB" sz="2400" dirty="0">
              <a:latin typeface="Calibri" panose="020F0502020204030204" pitchFamily="34" charset="0"/>
              <a:cs typeface="Arial" panose="020B0604020202020204" pitchFamily="34" charset="0"/>
            </a:endParaRPr>
          </a:p>
          <a:p>
            <a:pPr marL="971550" lvl="1" indent="-514350" algn="just" eaLnBrk="0" fontAlgn="base" hangingPunct="0">
              <a:spcBef>
                <a:spcPct val="0"/>
              </a:spcBef>
              <a:spcAft>
                <a:spcPts val="900"/>
              </a:spcAft>
              <a:buFont typeface="+mj-lt"/>
              <a:buAutoNum type="romanLcPeriod"/>
            </a:pPr>
            <a:r>
              <a:rPr lang="en-ZA" sz="2400" dirty="0" smtClean="0">
                <a:latin typeface="Calibri" panose="020F0502020204030204" pitchFamily="34" charset="0"/>
                <a:cs typeface="Arial" panose="020B0604020202020204" pitchFamily="34" charset="0"/>
              </a:rPr>
              <a:t>Direct </a:t>
            </a:r>
            <a:r>
              <a:rPr lang="en-ZA" sz="2400" dirty="0">
                <a:latin typeface="Calibri" panose="020F0502020204030204" pitchFamily="34" charset="0"/>
                <a:cs typeface="Arial" panose="020B0604020202020204" pitchFamily="34" charset="0"/>
              </a:rPr>
              <a:t>transfers to beneficiaries in commercial bank accounts inclusive of Walvis Bay beneficiaries; </a:t>
            </a:r>
            <a:endParaRPr lang="en-ZA" sz="2400" dirty="0" smtClean="0">
              <a:latin typeface="Calibri" panose="020F0502020204030204" pitchFamily="34" charset="0"/>
              <a:cs typeface="Arial" panose="020B0604020202020204" pitchFamily="34" charset="0"/>
            </a:endParaRPr>
          </a:p>
          <a:p>
            <a:pPr marL="971550" lvl="1" indent="-514350" algn="just" eaLnBrk="0" fontAlgn="base" hangingPunct="0">
              <a:spcBef>
                <a:spcPct val="0"/>
              </a:spcBef>
              <a:spcAft>
                <a:spcPts val="900"/>
              </a:spcAft>
              <a:buFont typeface="+mj-lt"/>
              <a:buAutoNum type="romanLcPeriod"/>
            </a:pPr>
            <a:r>
              <a:rPr lang="en-ZA" sz="2400" dirty="0" smtClean="0">
                <a:latin typeface="Calibri" panose="020F0502020204030204" pitchFamily="34" charset="0"/>
                <a:cs typeface="Arial" panose="020B0604020202020204" pitchFamily="34" charset="0"/>
              </a:rPr>
              <a:t>Biometric Identity User Management system </a:t>
            </a:r>
          </a:p>
          <a:p>
            <a:pPr marL="1428750" lvl="2" indent="-514350" algn="just" eaLnBrk="0" fontAlgn="base" hangingPunct="0">
              <a:spcBef>
                <a:spcPct val="0"/>
              </a:spcBef>
              <a:spcAft>
                <a:spcPts val="900"/>
              </a:spcAft>
              <a:buFont typeface="+mj-lt"/>
              <a:buAutoNum type="romanLcPeriod"/>
            </a:pPr>
            <a:r>
              <a:rPr lang="en-ZA" i="1" dirty="0" smtClean="0">
                <a:latin typeface="Calibri" panose="020F0502020204030204" pitchFamily="34" charset="0"/>
                <a:cs typeface="Arial" panose="020B0604020202020204" pitchFamily="34" charset="0"/>
              </a:rPr>
              <a:t>to minimize fraud, </a:t>
            </a:r>
          </a:p>
          <a:p>
            <a:pPr marL="1428750" lvl="2" indent="-514350" algn="just" eaLnBrk="0" fontAlgn="base" hangingPunct="0">
              <a:spcBef>
                <a:spcPct val="0"/>
              </a:spcBef>
              <a:spcAft>
                <a:spcPts val="900"/>
              </a:spcAft>
              <a:buFont typeface="+mj-lt"/>
              <a:buAutoNum type="romanLcPeriod"/>
            </a:pPr>
            <a:r>
              <a:rPr lang="en-ZA" i="1" dirty="0" smtClean="0">
                <a:latin typeface="Calibri" panose="020F0502020204030204" pitchFamily="34" charset="0"/>
                <a:cs typeface="Arial" panose="020B0604020202020204" pitchFamily="34" charset="0"/>
              </a:rPr>
              <a:t>and the same hardware will be used for beneficiary biometric enrolment,</a:t>
            </a:r>
          </a:p>
          <a:p>
            <a:pPr marL="1428750" lvl="2" indent="-514350" algn="just" eaLnBrk="0" fontAlgn="base" hangingPunct="0">
              <a:spcBef>
                <a:spcPct val="0"/>
              </a:spcBef>
              <a:spcAft>
                <a:spcPts val="900"/>
              </a:spcAft>
              <a:buFont typeface="+mj-lt"/>
              <a:buAutoNum type="romanLcPeriod"/>
            </a:pPr>
            <a:r>
              <a:rPr lang="en-ZA" i="1" dirty="0" smtClean="0">
                <a:latin typeface="Calibri" panose="020F0502020204030204" pitchFamily="34" charset="0"/>
                <a:cs typeface="Arial" panose="020B0604020202020204" pitchFamily="34" charset="0"/>
              </a:rPr>
              <a:t>Integration testing with SOCPEN in November 2017,</a:t>
            </a:r>
          </a:p>
          <a:p>
            <a:pPr marL="971550" lvl="1" indent="-514350" algn="just" eaLnBrk="0" fontAlgn="base" hangingPunct="0">
              <a:spcBef>
                <a:spcPct val="0"/>
              </a:spcBef>
              <a:spcAft>
                <a:spcPts val="900"/>
              </a:spcAft>
              <a:buFont typeface="+mj-lt"/>
              <a:buAutoNum type="romanLcPeriod"/>
            </a:pPr>
            <a:r>
              <a:rPr lang="en-ZA" sz="2400" dirty="0" smtClean="0">
                <a:latin typeface="Calibri" panose="020F0502020204030204" pitchFamily="34" charset="0"/>
                <a:cs typeface="Arial" panose="020B0604020202020204" pitchFamily="34" charset="0"/>
              </a:rPr>
              <a:t>Management </a:t>
            </a:r>
            <a:r>
              <a:rPr lang="en-ZA" sz="2400" dirty="0">
                <a:latin typeface="Calibri" panose="020F0502020204030204" pitchFamily="34" charset="0"/>
                <a:cs typeface="Arial" panose="020B0604020202020204" pitchFamily="34" charset="0"/>
              </a:rPr>
              <a:t>of </a:t>
            </a:r>
            <a:r>
              <a:rPr lang="en-ZA" sz="2400" dirty="0" smtClean="0">
                <a:latin typeface="Calibri" panose="020F0502020204030204" pitchFamily="34" charset="0"/>
                <a:cs typeface="Arial" panose="020B0604020202020204" pitchFamily="34" charset="0"/>
              </a:rPr>
              <a:t>Regulation 26A  direct deductions </a:t>
            </a:r>
            <a:r>
              <a:rPr lang="en-ZA" sz="2400" i="1" dirty="0" smtClean="0">
                <a:latin typeface="Calibri" panose="020F0502020204030204" pitchFamily="34" charset="0"/>
                <a:cs typeface="Arial" panose="020B0604020202020204" pitchFamily="34" charset="0"/>
              </a:rPr>
              <a:t>(October 2017)</a:t>
            </a:r>
            <a:r>
              <a:rPr lang="en-ZA" sz="2400" dirty="0" smtClean="0">
                <a:latin typeface="Calibri" panose="020F0502020204030204" pitchFamily="34" charset="0"/>
                <a:cs typeface="Arial" panose="020B0604020202020204" pitchFamily="34" charset="0"/>
              </a:rPr>
              <a:t>; </a:t>
            </a:r>
            <a:r>
              <a:rPr lang="en-ZA" sz="2400" dirty="0">
                <a:latin typeface="Calibri" panose="020F0502020204030204" pitchFamily="34" charset="0"/>
                <a:cs typeface="Arial" panose="020B0604020202020204" pitchFamily="34" charset="0"/>
              </a:rPr>
              <a:t>and </a:t>
            </a:r>
            <a:endParaRPr lang="en-ZA" sz="2400" dirty="0" smtClean="0">
              <a:latin typeface="Calibri" panose="020F0502020204030204" pitchFamily="34" charset="0"/>
              <a:cs typeface="Arial" panose="020B0604020202020204" pitchFamily="34" charset="0"/>
            </a:endParaRPr>
          </a:p>
          <a:p>
            <a:pPr marL="971550" lvl="1" indent="-514350" algn="just" eaLnBrk="0" fontAlgn="base" hangingPunct="0">
              <a:spcBef>
                <a:spcPct val="0"/>
              </a:spcBef>
              <a:spcAft>
                <a:spcPts val="900"/>
              </a:spcAft>
              <a:buFont typeface="+mj-lt"/>
              <a:buAutoNum type="romanLcPeriod"/>
            </a:pPr>
            <a:r>
              <a:rPr lang="en-ZA" dirty="0">
                <a:latin typeface="Calibri" panose="020F0502020204030204" pitchFamily="34" charset="0"/>
                <a:ea typeface="Calibri" panose="020F0502020204030204" pitchFamily="34" charset="0"/>
                <a:cs typeface="Arial" panose="020B0604020202020204" pitchFamily="34" charset="0"/>
              </a:rPr>
              <a:t>Migration of DATA from current service provider</a:t>
            </a:r>
            <a:endParaRPr lang="en-ZA" sz="2400" dirty="0">
              <a:latin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D56938B-8917-4869-91D0-F9F507C443EE}" type="slidenum">
              <a:rPr lang="en-US" smtClean="0"/>
              <a:pPr/>
              <a:t>20</a:t>
            </a:fld>
            <a:endParaRPr lang="en-US"/>
          </a:p>
        </p:txBody>
      </p:sp>
    </p:spTree>
    <p:extLst>
      <p:ext uri="{BB962C8B-B14F-4D97-AF65-F5344CB8AC3E}">
        <p14:creationId xmlns:p14="http://schemas.microsoft.com/office/powerpoint/2010/main" xmlns="" val="865696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1"/>
            <a:ext cx="8229600" cy="914400"/>
          </a:xfrm>
        </p:spPr>
        <p:txBody>
          <a:bodyPr>
            <a:noAutofit/>
          </a:bodyPr>
          <a:lstStyle/>
          <a:p>
            <a:r>
              <a:rPr lang="en-ZA" sz="3600" dirty="0" smtClean="0"/>
              <a:t>Progress</a:t>
            </a:r>
            <a:r>
              <a:rPr lang="en-ZA" sz="3600" b="1" dirty="0" smtClean="0"/>
              <a:t>: </a:t>
            </a:r>
            <a:r>
              <a:rPr lang="en-ZA" sz="3600" dirty="0">
                <a:ea typeface="Calibri" panose="020F0502020204030204" pitchFamily="34" charset="0"/>
                <a:cs typeface="Arial" panose="020B0604020202020204" pitchFamily="34" charset="0"/>
              </a:rPr>
              <a:t>SASSA Corporate Accounts (s)</a:t>
            </a:r>
            <a:r>
              <a:rPr lang="en-ZA" sz="3600" b="1" dirty="0"/>
              <a:t> </a:t>
            </a:r>
          </a:p>
        </p:txBody>
      </p:sp>
      <p:graphicFrame>
        <p:nvGraphicFramePr>
          <p:cNvPr id="5" name="Table 4"/>
          <p:cNvGraphicFramePr>
            <a:graphicFrameLocks noGrp="1"/>
          </p:cNvGraphicFramePr>
          <p:nvPr>
            <p:extLst/>
          </p:nvPr>
        </p:nvGraphicFramePr>
        <p:xfrm>
          <a:off x="171449" y="1447801"/>
          <a:ext cx="8763001" cy="5436540"/>
        </p:xfrm>
        <a:graphic>
          <a:graphicData uri="http://schemas.openxmlformats.org/drawingml/2006/table">
            <a:tbl>
              <a:tblPr firstRow="1" firstCol="1" bandRow="1">
                <a:tableStyleId>{5940675A-B579-460E-94D1-54222C63F5DA}</a:tableStyleId>
              </a:tblPr>
              <a:tblGrid>
                <a:gridCol w="2571751">
                  <a:extLst>
                    <a:ext uri="{9D8B030D-6E8A-4147-A177-3AD203B41FA5}">
                      <a16:colId xmlns:a16="http://schemas.microsoft.com/office/drawing/2014/main" xmlns="" val="20000"/>
                    </a:ext>
                  </a:extLst>
                </a:gridCol>
                <a:gridCol w="2457450">
                  <a:extLst>
                    <a:ext uri="{9D8B030D-6E8A-4147-A177-3AD203B41FA5}">
                      <a16:colId xmlns:a16="http://schemas.microsoft.com/office/drawing/2014/main" xmlns="" val="20001"/>
                    </a:ext>
                  </a:extLst>
                </a:gridCol>
                <a:gridCol w="3733800">
                  <a:extLst>
                    <a:ext uri="{9D8B030D-6E8A-4147-A177-3AD203B41FA5}">
                      <a16:colId xmlns:a16="http://schemas.microsoft.com/office/drawing/2014/main" xmlns="" val="20002"/>
                    </a:ext>
                  </a:extLst>
                </a:gridCol>
              </a:tblGrid>
              <a:tr h="522298">
                <a:tc>
                  <a:txBody>
                    <a:bodyPr/>
                    <a:lstStyle/>
                    <a:p>
                      <a:pPr algn="just">
                        <a:lnSpc>
                          <a:spcPct val="100000"/>
                        </a:lnSpc>
                        <a:spcBef>
                          <a:spcPts val="0"/>
                        </a:spcBef>
                        <a:spcAft>
                          <a:spcPts val="0"/>
                        </a:spcAft>
                      </a:pPr>
                      <a:r>
                        <a:rPr lang="en-ZA" sz="1800" b="1" dirty="0">
                          <a:solidFill>
                            <a:schemeClr val="bg1"/>
                          </a:solidFill>
                          <a:effectLst/>
                          <a:latin typeface="+mn-lt"/>
                          <a:ea typeface="Calibri" panose="020F0502020204030204" pitchFamily="34" charset="0"/>
                          <a:cs typeface="Arial" panose="020B0604020202020204" pitchFamily="34" charset="0"/>
                        </a:rPr>
                        <a:t>OBJECTIVE</a:t>
                      </a:r>
                    </a:p>
                  </a:txBody>
                  <a:tcPr marL="18938" marR="18938" marT="0" marB="0">
                    <a:solidFill>
                      <a:schemeClr val="tx1"/>
                    </a:solidFill>
                  </a:tcPr>
                </a:tc>
                <a:tc>
                  <a:txBody>
                    <a:bodyPr/>
                    <a:lstStyle/>
                    <a:p>
                      <a:pPr algn="just">
                        <a:lnSpc>
                          <a:spcPct val="100000"/>
                        </a:lnSpc>
                        <a:spcBef>
                          <a:spcPts val="0"/>
                        </a:spcBef>
                        <a:spcAft>
                          <a:spcPts val="0"/>
                        </a:spcAft>
                      </a:pPr>
                      <a:r>
                        <a:rPr lang="en-ZA" sz="1800" b="1" dirty="0">
                          <a:solidFill>
                            <a:schemeClr val="bg1"/>
                          </a:solidFill>
                          <a:effectLst/>
                          <a:latin typeface="+mn-lt"/>
                          <a:ea typeface="Calibri" panose="020F0502020204030204" pitchFamily="34" charset="0"/>
                          <a:cs typeface="Arial" panose="020B0604020202020204" pitchFamily="34" charset="0"/>
                        </a:rPr>
                        <a:t>PLANNED  INTERVENTIONS</a:t>
                      </a:r>
                    </a:p>
                  </a:txBody>
                  <a:tcPr marL="18938" marR="18938" marT="0" marB="0">
                    <a:solidFill>
                      <a:schemeClr val="tx1"/>
                    </a:solidFill>
                  </a:tcPr>
                </a:tc>
                <a:tc>
                  <a:txBody>
                    <a:bodyPr/>
                    <a:lstStyle/>
                    <a:p>
                      <a:pPr marL="0" algn="just" defTabSz="914400" rtl="0" eaLnBrk="1" latinLnBrk="0" hangingPunct="1">
                        <a:lnSpc>
                          <a:spcPct val="100000"/>
                        </a:lnSpc>
                        <a:spcBef>
                          <a:spcPts val="0"/>
                        </a:spcBef>
                        <a:spcAft>
                          <a:spcPts val="0"/>
                        </a:spcAft>
                      </a:pPr>
                      <a:r>
                        <a:rPr lang="en-ZA" sz="1800" b="1" kern="1200" dirty="0">
                          <a:solidFill>
                            <a:schemeClr val="bg1"/>
                          </a:solidFill>
                          <a:effectLst/>
                          <a:latin typeface="+mn-lt"/>
                          <a:ea typeface="Calibri" panose="020F0502020204030204" pitchFamily="34" charset="0"/>
                          <a:cs typeface="Arial" panose="020B0604020202020204" pitchFamily="34" charset="0"/>
                        </a:rPr>
                        <a:t>PROGRESS</a:t>
                      </a:r>
                    </a:p>
                  </a:txBody>
                  <a:tcPr marL="18938" marR="18938" marT="0" marB="0">
                    <a:solidFill>
                      <a:schemeClr val="tx1"/>
                    </a:solidFill>
                  </a:tcPr>
                </a:tc>
                <a:extLst>
                  <a:ext uri="{0D108BD9-81ED-4DB2-BD59-A6C34878D82A}">
                    <a16:rowId xmlns:a16="http://schemas.microsoft.com/office/drawing/2014/main" xmlns="" val="10000"/>
                  </a:ext>
                </a:extLst>
              </a:tr>
              <a:tr h="1044596">
                <a:tc>
                  <a:txBody>
                    <a:bodyPr/>
                    <a:lstStyle/>
                    <a:p>
                      <a:pPr lvl="0">
                        <a:lnSpc>
                          <a:spcPct val="100000"/>
                        </a:lnSpc>
                        <a:spcBef>
                          <a:spcPts val="0"/>
                        </a:spcBef>
                        <a:spcAft>
                          <a:spcPts val="0"/>
                        </a:spcAft>
                      </a:pPr>
                      <a:r>
                        <a:rPr lang="en-ZA" sz="1800" dirty="0">
                          <a:latin typeface="Calibri" panose="020F0502020204030204" pitchFamily="34" charset="0"/>
                        </a:rPr>
                        <a:t>The objective is for SASSA to take ownership of the main account</a:t>
                      </a:r>
                    </a:p>
                  </a:txBody>
                  <a:tcPr marL="18938" marR="18938"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Arial" panose="020B0604020202020204" pitchFamily="34" charset="0"/>
                        </a:rPr>
                        <a:t>PMG account</a:t>
                      </a:r>
                      <a:r>
                        <a:rPr lang="en-ZA" sz="1800" baseline="0" dirty="0">
                          <a:effectLst/>
                          <a:latin typeface="Calibri" panose="020F0502020204030204" pitchFamily="34" charset="0"/>
                          <a:ea typeface="Calibri" panose="020F0502020204030204" pitchFamily="34" charset="0"/>
                          <a:cs typeface="Arial" panose="020B0604020202020204" pitchFamily="34" charset="0"/>
                        </a:rPr>
                        <a:t> re-activated </a:t>
                      </a:r>
                      <a:r>
                        <a:rPr lang="en-ZA" sz="1800" b="1" i="1" baseline="0" dirty="0">
                          <a:effectLst/>
                          <a:latin typeface="Calibri" panose="020F0502020204030204" pitchFamily="34" charset="0"/>
                          <a:ea typeface="Calibri" panose="020F0502020204030204" pitchFamily="34" charset="0"/>
                          <a:cs typeface="Arial" panose="020B0604020202020204" pitchFamily="34" charset="0"/>
                        </a:rPr>
                        <a:t>(</a:t>
                      </a:r>
                      <a:r>
                        <a:rPr lang="en-ZA" sz="1800" b="1" i="1" dirty="0">
                          <a:effectLst/>
                          <a:latin typeface="Calibri" panose="020F0502020204030204" pitchFamily="34" charset="0"/>
                          <a:cs typeface="Arial" panose="020B0604020202020204" pitchFamily="34" charset="0"/>
                        </a:rPr>
                        <a:t>30 September</a:t>
                      </a:r>
                      <a:r>
                        <a:rPr lang="en-ZA" sz="1800" b="1" i="1" baseline="0" dirty="0">
                          <a:effectLst/>
                          <a:latin typeface="Calibri" panose="020F0502020204030204" pitchFamily="34" charset="0"/>
                          <a:cs typeface="Arial" panose="020B0604020202020204" pitchFamily="34" charset="0"/>
                        </a:rPr>
                        <a:t> 2017)</a:t>
                      </a:r>
                      <a:endParaRPr lang="en-ZA" sz="1800" b="1" i="1"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0000"/>
                        </a:lnSpc>
                        <a:spcBef>
                          <a:spcPts val="0"/>
                        </a:spcBef>
                        <a:spcAft>
                          <a:spcPts val="0"/>
                        </a:spcAft>
                      </a:pP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18938" marR="18938" marT="0" marB="0"/>
                </a:tc>
                <a:tc>
                  <a:txBody>
                    <a:bodyPr/>
                    <a:lstStyle/>
                    <a:p>
                      <a:pPr algn="l">
                        <a:lnSpc>
                          <a:spcPct val="100000"/>
                        </a:lnSpc>
                        <a:spcBef>
                          <a:spcPts val="0"/>
                        </a:spcBef>
                        <a:spcAft>
                          <a:spcPts val="0"/>
                        </a:spcAft>
                      </a:pPr>
                      <a:r>
                        <a:rPr lang="en-ZA" sz="1800" dirty="0">
                          <a:effectLst/>
                          <a:latin typeface="+mn-lt"/>
                          <a:ea typeface="Calibri" panose="020F0502020204030204" pitchFamily="34" charset="0"/>
                          <a:cs typeface="Arial" panose="020B0604020202020204" pitchFamily="34" charset="0"/>
                        </a:rPr>
                        <a:t>Confirmation from SARB and National Treasury on the requirements and time frames</a:t>
                      </a:r>
                    </a:p>
                  </a:txBody>
                  <a:tcPr marL="18938" marR="18938" marT="0" marB="0">
                    <a:solidFill>
                      <a:srgbClr val="00B050"/>
                    </a:solidFill>
                  </a:tcPr>
                </a:tc>
                <a:extLst>
                  <a:ext uri="{0D108BD9-81ED-4DB2-BD59-A6C34878D82A}">
                    <a16:rowId xmlns:a16="http://schemas.microsoft.com/office/drawing/2014/main" xmlns="" val="10001"/>
                  </a:ext>
                </a:extLst>
              </a:tr>
              <a:tr h="208919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dirty="0">
                          <a:latin typeface="Calibri" panose="020F0502020204030204" pitchFamily="34" charset="0"/>
                          <a:cs typeface="Arial" panose="020B0604020202020204" pitchFamily="34" charset="0"/>
                        </a:rPr>
                        <a:t>Manage direct transfers to beneficiaries in commercial banks</a:t>
                      </a:r>
                      <a:endParaRPr lang="en-ZA" sz="18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0000"/>
                        </a:lnSpc>
                        <a:spcBef>
                          <a:spcPts val="0"/>
                        </a:spcBef>
                        <a:spcAft>
                          <a:spcPts val="0"/>
                        </a:spcAft>
                        <a:buFont typeface="Arial" panose="020B0604020202020204" pitchFamily="34" charset="0"/>
                        <a:buChar char="•"/>
                      </a:pP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18938" marR="18938" marT="0" marB="0"/>
                </a:tc>
                <a:tc gridSpan="2">
                  <a:txBody>
                    <a:bodyPr/>
                    <a:lstStyle/>
                    <a:p>
                      <a:pPr marL="342900" marR="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800" b="0" dirty="0">
                          <a:effectLst/>
                          <a:latin typeface="Calibri" panose="020F0502020204030204" pitchFamily="34" charset="0"/>
                          <a:cs typeface="Arial" panose="020B0604020202020204" pitchFamily="34" charset="0"/>
                        </a:rPr>
                        <a:t>Dedicated user codes for SASSA through </a:t>
                      </a:r>
                      <a:r>
                        <a:rPr lang="en-ZA" sz="1800" b="0" dirty="0" err="1">
                          <a:effectLst/>
                          <a:latin typeface="Calibri" panose="020F0502020204030204" pitchFamily="34" charset="0"/>
                          <a:cs typeface="Arial" panose="020B0604020202020204" pitchFamily="34" charset="0"/>
                        </a:rPr>
                        <a:t>Bankserv</a:t>
                      </a:r>
                      <a:endParaRPr lang="en-ZA" sz="1800" b="0" dirty="0">
                        <a:effectLst/>
                        <a:latin typeface="Calibri" panose="020F0502020204030204" pitchFamily="34" charset="0"/>
                        <a:cs typeface="Arial" panose="020B0604020202020204" pitchFamily="34" charset="0"/>
                      </a:endParaRPr>
                    </a:p>
                    <a:p>
                      <a:pPr marL="342900" indent="-342900" algn="just">
                        <a:lnSpc>
                          <a:spcPct val="100000"/>
                        </a:lnSpc>
                        <a:spcBef>
                          <a:spcPts val="0"/>
                        </a:spcBef>
                        <a:spcAft>
                          <a:spcPts val="0"/>
                        </a:spcAft>
                        <a:buFont typeface="Wingdings" panose="05000000000000000000" pitchFamily="2" charset="2"/>
                        <a:buChar char="§"/>
                      </a:pPr>
                      <a:r>
                        <a:rPr lang="en-ZA" sz="1800" b="0" dirty="0">
                          <a:effectLst/>
                          <a:latin typeface="Calibri" panose="020F0502020204030204" pitchFamily="34" charset="0"/>
                          <a:cs typeface="Arial" panose="020B0604020202020204" pitchFamily="34" charset="0"/>
                        </a:rPr>
                        <a:t>SOCPEN reports enhancements to align</a:t>
                      </a:r>
                      <a:r>
                        <a:rPr lang="en-ZA" sz="1800" b="0" baseline="0" dirty="0">
                          <a:effectLst/>
                          <a:latin typeface="Calibri" panose="020F0502020204030204" pitchFamily="34" charset="0"/>
                          <a:cs typeface="Arial" panose="020B0604020202020204" pitchFamily="34" charset="0"/>
                        </a:rPr>
                        <a:t> to new user codes</a:t>
                      </a:r>
                      <a:endParaRPr lang="en-ZA" sz="1800" b="0" dirty="0">
                        <a:effectLst/>
                        <a:latin typeface="Calibri" panose="020F0502020204030204" pitchFamily="34" charset="0"/>
                        <a:cs typeface="Arial" panose="020B0604020202020204" pitchFamily="34" charset="0"/>
                      </a:endParaRPr>
                    </a:p>
                    <a:p>
                      <a:pPr marL="342900" indent="-342900" algn="just">
                        <a:lnSpc>
                          <a:spcPct val="100000"/>
                        </a:lnSpc>
                        <a:spcBef>
                          <a:spcPts val="0"/>
                        </a:spcBef>
                        <a:spcAft>
                          <a:spcPts val="0"/>
                        </a:spcAft>
                        <a:buFont typeface="Wingdings" panose="05000000000000000000" pitchFamily="2" charset="2"/>
                        <a:buChar char="§"/>
                      </a:pPr>
                      <a:r>
                        <a:rPr lang="en-ZA" sz="1800" b="0" dirty="0">
                          <a:effectLst/>
                          <a:latin typeface="Calibri" panose="020F0502020204030204" pitchFamily="34" charset="0"/>
                          <a:cs typeface="Arial" panose="020B0604020202020204" pitchFamily="34" charset="0"/>
                        </a:rPr>
                        <a:t>Develop framework to manage dormant accounts</a:t>
                      </a:r>
                    </a:p>
                    <a:p>
                      <a:pPr marL="342900" indent="-342900" algn="l">
                        <a:lnSpc>
                          <a:spcPct val="100000"/>
                        </a:lnSpc>
                        <a:spcBef>
                          <a:spcPts val="0"/>
                        </a:spcBef>
                        <a:spcAft>
                          <a:spcPts val="0"/>
                        </a:spcAft>
                        <a:buFont typeface="Wingdings" panose="05000000000000000000" pitchFamily="2" charset="2"/>
                        <a:buChar char="§"/>
                      </a:pPr>
                      <a:r>
                        <a:rPr lang="en-ZA" sz="1800" dirty="0">
                          <a:effectLst/>
                          <a:latin typeface="Calibri" panose="020F0502020204030204" pitchFamily="34" charset="0"/>
                          <a:ea typeface="Calibri" panose="020F0502020204030204" pitchFamily="34" charset="0"/>
                          <a:cs typeface="Arial" panose="020B0604020202020204" pitchFamily="34" charset="0"/>
                        </a:rPr>
                        <a:t>SARB issued requirements for adjustment for payment files.</a:t>
                      </a:r>
                    </a:p>
                    <a:p>
                      <a:pPr marL="342900" indent="-342900" algn="l">
                        <a:lnSpc>
                          <a:spcPct val="100000"/>
                        </a:lnSpc>
                        <a:spcBef>
                          <a:spcPts val="0"/>
                        </a:spcBef>
                        <a:spcAft>
                          <a:spcPts val="0"/>
                        </a:spcAft>
                        <a:buFont typeface="Wingdings" panose="05000000000000000000" pitchFamily="2" charset="2"/>
                        <a:buChar char="§"/>
                      </a:pPr>
                      <a:r>
                        <a:rPr lang="en-ZA" sz="1800" dirty="0">
                          <a:effectLst/>
                          <a:latin typeface="Calibri" panose="020F0502020204030204" pitchFamily="34" charset="0"/>
                          <a:ea typeface="Calibri" panose="020F0502020204030204" pitchFamily="34" charset="0"/>
                          <a:cs typeface="Arial" panose="020B0604020202020204" pitchFamily="34" charset="0"/>
                        </a:rPr>
                        <a:t>Confirmation</a:t>
                      </a:r>
                      <a:r>
                        <a:rPr lang="en-ZA" sz="1800" baseline="0" dirty="0">
                          <a:effectLst/>
                          <a:latin typeface="Calibri" panose="020F0502020204030204" pitchFamily="34" charset="0"/>
                          <a:ea typeface="Calibri" panose="020F0502020204030204" pitchFamily="34" charset="0"/>
                          <a:cs typeface="Arial" panose="020B0604020202020204" pitchFamily="34" charset="0"/>
                        </a:rPr>
                        <a:t> of accounts involved (1.6 million)</a:t>
                      </a:r>
                    </a:p>
                    <a:p>
                      <a:pPr marL="342900" indent="-342900" algn="l">
                        <a:lnSpc>
                          <a:spcPct val="100000"/>
                        </a:lnSpc>
                        <a:spcBef>
                          <a:spcPts val="0"/>
                        </a:spcBef>
                        <a:spcAft>
                          <a:spcPts val="0"/>
                        </a:spcAft>
                        <a:buFont typeface="Wingdings" panose="05000000000000000000" pitchFamily="2" charset="2"/>
                        <a:buChar char="§"/>
                      </a:pPr>
                      <a:r>
                        <a:rPr lang="en-ZA" sz="1800" baseline="0" dirty="0">
                          <a:effectLst/>
                          <a:latin typeface="Calibri" panose="020F0502020204030204" pitchFamily="34" charset="0"/>
                          <a:ea typeface="Calibri" panose="020F0502020204030204" pitchFamily="34" charset="0"/>
                          <a:cs typeface="Arial" panose="020B0604020202020204" pitchFamily="34" charset="0"/>
                        </a:rPr>
                        <a:t>Quality Assurance in process</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18938" marR="18938" marT="0" marB="0">
                    <a:solidFill>
                      <a:srgbClr val="FFC000"/>
                    </a:solidFill>
                  </a:tcPr>
                </a:tc>
                <a:tc hMerge="1">
                  <a:txBody>
                    <a:bodyPr/>
                    <a:lstStyle/>
                    <a:p>
                      <a:pPr marL="342900" indent="-342900" algn="just">
                        <a:lnSpc>
                          <a:spcPct val="100000"/>
                        </a:lnSpc>
                        <a:spcBef>
                          <a:spcPts val="600"/>
                        </a:spcBef>
                        <a:spcAft>
                          <a:spcPts val="600"/>
                        </a:spcAft>
                        <a:buFont typeface="Wingdings" panose="05000000000000000000" pitchFamily="2" charset="2"/>
                        <a:buChar char="§"/>
                      </a:pPr>
                      <a:endParaRPr lang="en-ZA" sz="2000" b="0" dirty="0">
                        <a:effectLst/>
                        <a:latin typeface="+mn-lt"/>
                        <a:cs typeface="Arial" panose="020B0604020202020204" pitchFamily="34" charset="0"/>
                      </a:endParaRPr>
                    </a:p>
                  </a:txBody>
                  <a:tcPr marL="18938" marR="18938" marT="0" marB="0">
                    <a:solidFill>
                      <a:srgbClr val="FFC000"/>
                    </a:solidFill>
                  </a:tcPr>
                </a:tc>
                <a:extLst>
                  <a:ext uri="{0D108BD9-81ED-4DB2-BD59-A6C34878D82A}">
                    <a16:rowId xmlns:a16="http://schemas.microsoft.com/office/drawing/2014/main" xmlns="" val="10002"/>
                  </a:ext>
                </a:extLst>
              </a:tr>
              <a:tr h="175411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dirty="0">
                          <a:latin typeface="Calibri" panose="020F0502020204030204" pitchFamily="34" charset="0"/>
                        </a:rPr>
                        <a:t>SASSA Social Assistance  Bank Account (Holding Account)</a:t>
                      </a:r>
                      <a:r>
                        <a:rPr lang="en-ZA" sz="1800" baseline="0" dirty="0">
                          <a:latin typeface="Calibri" panose="020F0502020204030204" pitchFamily="34" charset="0"/>
                        </a:rPr>
                        <a:t> - </a:t>
                      </a:r>
                      <a:r>
                        <a:rPr lang="en-ZA" sz="1800" i="1" dirty="0">
                          <a:effectLst/>
                          <a:latin typeface="Calibri" panose="020F0502020204030204" pitchFamily="34" charset="0"/>
                          <a:ea typeface="Calibri" panose="020F0502020204030204" pitchFamily="34" charset="0"/>
                          <a:cs typeface="Arial" panose="020B0604020202020204" pitchFamily="34" charset="0"/>
                        </a:rPr>
                        <a:t>October</a:t>
                      </a:r>
                      <a:r>
                        <a:rPr lang="en-ZA" sz="1800" i="1" baseline="0" dirty="0">
                          <a:effectLst/>
                          <a:latin typeface="Calibri" panose="020F0502020204030204" pitchFamily="34" charset="0"/>
                          <a:ea typeface="Calibri" panose="020F0502020204030204" pitchFamily="34" charset="0"/>
                          <a:cs typeface="Arial" panose="020B0604020202020204" pitchFamily="34" charset="0"/>
                        </a:rPr>
                        <a:t> /November 2017</a:t>
                      </a:r>
                      <a:endParaRPr lang="en-ZA" sz="1800" i="1" dirty="0">
                        <a:effectLst/>
                        <a:latin typeface="Calibri" panose="020F0502020204030204" pitchFamily="34" charset="0"/>
                        <a:ea typeface="Calibri" panose="020F0502020204030204" pitchFamily="34" charset="0"/>
                        <a:cs typeface="Arial" panose="020B0604020202020204" pitchFamily="34" charset="0"/>
                      </a:endParaRPr>
                    </a:p>
                  </a:txBody>
                  <a:tcPr marL="18938" marR="18938" marT="0" marB="0"/>
                </a:tc>
                <a:tc gridSpan="2">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800" dirty="0">
                          <a:effectLst/>
                          <a:latin typeface="Calibri" panose="020F0502020204030204" pitchFamily="34" charset="0"/>
                          <a:ea typeface="Calibri" panose="020F0502020204030204" pitchFamily="34" charset="0"/>
                          <a:cs typeface="Arial" panose="020B0604020202020204" pitchFamily="34" charset="0"/>
                        </a:rPr>
                        <a:t>Incorporated in the RFP as part of acquiring sponsor bank</a:t>
                      </a:r>
                    </a:p>
                    <a:p>
                      <a:pPr marL="342900" indent="-342900" algn="l">
                        <a:lnSpc>
                          <a:spcPct val="100000"/>
                        </a:lnSpc>
                        <a:spcBef>
                          <a:spcPts val="0"/>
                        </a:spcBef>
                        <a:spcAft>
                          <a:spcPts val="0"/>
                        </a:spcAft>
                        <a:buFont typeface="Wingdings" panose="05000000000000000000" pitchFamily="2" charset="2"/>
                        <a:buChar char="§"/>
                      </a:pP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18938" marR="18938" marT="0" marB="0">
                    <a:solidFill>
                      <a:srgbClr val="FF0000"/>
                    </a:solidFill>
                  </a:tcPr>
                </a:tc>
                <a:tc hMerge="1">
                  <a:txBody>
                    <a:bodyPr/>
                    <a:lstStyle/>
                    <a:p>
                      <a:endParaRPr lang="en-ZA"/>
                    </a:p>
                  </a:txBody>
                  <a:tcPr/>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2"/>
          </p:nvPr>
        </p:nvSpPr>
        <p:spPr/>
        <p:txBody>
          <a:bodyPr/>
          <a:lstStyle/>
          <a:p>
            <a:fld id="{9D56938B-8917-4869-91D0-F9F507C443EE}"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xmlns="" val="1407642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153400" cy="914400"/>
          </a:xfrm>
        </p:spPr>
        <p:txBody>
          <a:bodyPr>
            <a:noAutofit/>
          </a:bodyPr>
          <a:lstStyle/>
          <a:p>
            <a:r>
              <a:rPr lang="en-ZA" sz="3600" dirty="0" smtClean="0">
                <a:latin typeface="Arial" panose="020B0604020202020204" pitchFamily="34" charset="0"/>
                <a:cs typeface="Arial" panose="020B0604020202020204" pitchFamily="34" charset="0"/>
              </a:rPr>
              <a:t>Progress: Regulation</a:t>
            </a:r>
            <a:br>
              <a:rPr lang="en-ZA" sz="3600" dirty="0" smtClean="0">
                <a:latin typeface="Arial" panose="020B0604020202020204" pitchFamily="34" charset="0"/>
                <a:cs typeface="Arial" panose="020B0604020202020204" pitchFamily="34" charset="0"/>
              </a:rPr>
            </a:br>
            <a:r>
              <a:rPr lang="en-ZA" sz="3600" dirty="0" smtClean="0">
                <a:latin typeface="Arial" panose="020B0604020202020204" pitchFamily="34" charset="0"/>
                <a:cs typeface="Arial" panose="020B0604020202020204" pitchFamily="34" charset="0"/>
              </a:rPr>
              <a:t>26A Deductions</a:t>
            </a:r>
            <a:endParaRPr lang="en-ZA" sz="36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936218299"/>
              </p:ext>
            </p:extLst>
          </p:nvPr>
        </p:nvGraphicFramePr>
        <p:xfrm>
          <a:off x="152398" y="1295400"/>
          <a:ext cx="8610601" cy="4949740"/>
        </p:xfrm>
        <a:graphic>
          <a:graphicData uri="http://schemas.openxmlformats.org/drawingml/2006/table">
            <a:tbl>
              <a:tblPr firstRow="1" firstCol="1" bandRow="1">
                <a:tableStyleId>{5940675A-B579-460E-94D1-54222C63F5DA}</a:tableStyleId>
              </a:tblPr>
              <a:tblGrid>
                <a:gridCol w="2471563">
                  <a:extLst>
                    <a:ext uri="{9D8B030D-6E8A-4147-A177-3AD203B41FA5}">
                      <a16:colId xmlns:a16="http://schemas.microsoft.com/office/drawing/2014/main" xmlns="" val="20000"/>
                    </a:ext>
                  </a:extLst>
                </a:gridCol>
                <a:gridCol w="2786239">
                  <a:extLst>
                    <a:ext uri="{9D8B030D-6E8A-4147-A177-3AD203B41FA5}">
                      <a16:colId xmlns:a16="http://schemas.microsoft.com/office/drawing/2014/main" xmlns="" val="20001"/>
                    </a:ext>
                  </a:extLst>
                </a:gridCol>
                <a:gridCol w="3352799">
                  <a:extLst>
                    <a:ext uri="{9D8B030D-6E8A-4147-A177-3AD203B41FA5}">
                      <a16:colId xmlns:a16="http://schemas.microsoft.com/office/drawing/2014/main" xmlns="" val="20002"/>
                    </a:ext>
                  </a:extLst>
                </a:gridCol>
              </a:tblGrid>
              <a:tr h="418303">
                <a:tc>
                  <a:txBody>
                    <a:bodyPr/>
                    <a:lstStyle/>
                    <a:p>
                      <a:pPr algn="just">
                        <a:lnSpc>
                          <a:spcPct val="100000"/>
                        </a:lnSpc>
                        <a:spcBef>
                          <a:spcPts val="600"/>
                        </a:spcBef>
                        <a:spcAft>
                          <a:spcPts val="600"/>
                        </a:spcAft>
                      </a:pPr>
                      <a:r>
                        <a:rPr lang="en-ZA"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OBJECTIVE</a:t>
                      </a:r>
                    </a:p>
                  </a:txBody>
                  <a:tcPr marL="18938" marR="18938" marT="0" marB="0">
                    <a:solidFill>
                      <a:schemeClr val="tx1"/>
                    </a:solidFill>
                  </a:tcPr>
                </a:tc>
                <a:tc>
                  <a:txBody>
                    <a:bodyPr/>
                    <a:lstStyle/>
                    <a:p>
                      <a:pPr algn="just">
                        <a:lnSpc>
                          <a:spcPct val="100000"/>
                        </a:lnSpc>
                        <a:spcBef>
                          <a:spcPts val="600"/>
                        </a:spcBef>
                        <a:spcAft>
                          <a:spcPts val="600"/>
                        </a:spcAft>
                      </a:pPr>
                      <a:r>
                        <a:rPr lang="en-ZA"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INTERVENTIONS</a:t>
                      </a:r>
                    </a:p>
                  </a:txBody>
                  <a:tcPr marL="18938" marR="18938" marT="0" marB="0">
                    <a:solidFill>
                      <a:schemeClr val="tx1"/>
                    </a:solidFill>
                  </a:tcPr>
                </a:tc>
                <a:tc>
                  <a:txBody>
                    <a:bodyPr/>
                    <a:lstStyle/>
                    <a:p>
                      <a:pPr algn="l">
                        <a:lnSpc>
                          <a:spcPct val="100000"/>
                        </a:lnSpc>
                        <a:spcBef>
                          <a:spcPts val="600"/>
                        </a:spcBef>
                        <a:spcAft>
                          <a:spcPts val="600"/>
                        </a:spcAft>
                      </a:pPr>
                      <a:r>
                        <a:rPr lang="en-ZA"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PROGRESS</a:t>
                      </a:r>
                    </a:p>
                  </a:txBody>
                  <a:tcPr marL="18938" marR="18938" marT="0" marB="0">
                    <a:solidFill>
                      <a:schemeClr val="tx1"/>
                    </a:solidFill>
                  </a:tcPr>
                </a:tc>
                <a:extLst>
                  <a:ext uri="{0D108BD9-81ED-4DB2-BD59-A6C34878D82A}">
                    <a16:rowId xmlns:a16="http://schemas.microsoft.com/office/drawing/2014/main" xmlns="" val="10000"/>
                  </a:ext>
                </a:extLst>
              </a:tr>
              <a:tr h="912770">
                <a:tc rowSpan="5">
                  <a:txBody>
                    <a:bodyPr/>
                    <a:lstStyle/>
                    <a:p>
                      <a:pPr lvl="0"/>
                      <a:r>
                        <a:rPr lang="en-ZA" sz="2000" b="0" kern="1200" dirty="0">
                          <a:solidFill>
                            <a:schemeClr val="tx1"/>
                          </a:solidFill>
                          <a:effectLst/>
                          <a:latin typeface="Calibri" panose="020F0502020204030204" pitchFamily="34" charset="0"/>
                          <a:ea typeface="+mn-ea"/>
                          <a:cs typeface="+mn-cs"/>
                        </a:rPr>
                        <a:t>Insourcing Management of Regulation 26A direct deductions (funeral policy premiums)</a:t>
                      </a:r>
                    </a:p>
                    <a:p>
                      <a:pPr lvl="2"/>
                      <a:r>
                        <a:rPr lang="en-ZA" sz="2000" b="0" kern="1200" dirty="0">
                          <a:solidFill>
                            <a:schemeClr val="tx1"/>
                          </a:solidFill>
                          <a:effectLst/>
                          <a:latin typeface="Calibri" panose="020F0502020204030204" pitchFamily="34" charset="0"/>
                          <a:ea typeface="+mn-ea"/>
                          <a:cs typeface="+mn-cs"/>
                        </a:rPr>
                        <a:t> </a:t>
                      </a:r>
                    </a:p>
                    <a:p>
                      <a:pPr marL="285750" lvl="0" indent="-285750">
                        <a:spcBef>
                          <a:spcPts val="600"/>
                        </a:spcBef>
                        <a:spcAft>
                          <a:spcPts val="600"/>
                        </a:spcAft>
                        <a:buFont typeface="Arial" panose="020B0604020202020204" pitchFamily="34" charset="0"/>
                        <a:buChar char="•"/>
                      </a:pPr>
                      <a:endParaRPr lang="en-ZA" sz="2000" b="0" dirty="0">
                        <a:effectLst/>
                        <a:latin typeface="Calibri" panose="020F0502020204030204" pitchFamily="34" charset="0"/>
                        <a:ea typeface="Calibri" panose="020F0502020204030204" pitchFamily="34" charset="0"/>
                        <a:cs typeface="Arial" panose="020B0604020202020204" pitchFamily="34" charset="0"/>
                      </a:endParaRPr>
                    </a:p>
                  </a:txBody>
                  <a:tcPr marL="18938" marR="18938" marT="0" marB="0"/>
                </a:tc>
                <a:tc rowSpan="5">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ZA" sz="2000" b="0" kern="1200" dirty="0">
                          <a:solidFill>
                            <a:schemeClr val="tx1"/>
                          </a:solidFill>
                          <a:effectLst/>
                          <a:latin typeface="Calibri" panose="020F0502020204030204" pitchFamily="34" charset="0"/>
                          <a:ea typeface="+mn-ea"/>
                          <a:cs typeface="+mn-cs"/>
                        </a:rPr>
                        <a:t>SASSA will be taking responsibility for this activity prior to the remainder of the payment function being brought in-house.</a:t>
                      </a:r>
                      <a:r>
                        <a:rPr lang="en-ZA" sz="2000" b="0" dirty="0">
                          <a:effectLst/>
                          <a:latin typeface="Calibri" panose="020F0502020204030204" pitchFamily="34" charset="0"/>
                          <a:ea typeface="Calibri" panose="020F0502020204030204" pitchFamily="34" charset="0"/>
                          <a:cs typeface="Arial" panose="020B0604020202020204" pitchFamily="34" charset="0"/>
                        </a:rPr>
                        <a:t> October</a:t>
                      </a:r>
                      <a:r>
                        <a:rPr lang="en-ZA" sz="2000" b="0" baseline="0" dirty="0">
                          <a:effectLst/>
                          <a:latin typeface="Calibri" panose="020F0502020204030204" pitchFamily="34" charset="0"/>
                          <a:ea typeface="Calibri" panose="020F0502020204030204" pitchFamily="34" charset="0"/>
                          <a:cs typeface="Arial" panose="020B0604020202020204" pitchFamily="34" charset="0"/>
                        </a:rPr>
                        <a:t> </a:t>
                      </a:r>
                      <a:r>
                        <a:rPr lang="en-ZA" sz="2000" b="0" dirty="0">
                          <a:effectLst/>
                          <a:latin typeface="Calibri" panose="020F0502020204030204" pitchFamily="34" charset="0"/>
                          <a:ea typeface="Calibri" panose="020F0502020204030204" pitchFamily="34" charset="0"/>
                          <a:cs typeface="Arial" panose="020B0604020202020204" pitchFamily="34" charset="0"/>
                        </a:rPr>
                        <a:t>2017</a:t>
                      </a:r>
                    </a:p>
                    <a:p>
                      <a:pPr algn="just">
                        <a:lnSpc>
                          <a:spcPct val="100000"/>
                        </a:lnSpc>
                        <a:spcBef>
                          <a:spcPts val="600"/>
                        </a:spcBef>
                        <a:spcAft>
                          <a:spcPts val="600"/>
                        </a:spcAft>
                      </a:pPr>
                      <a:endParaRPr lang="en-ZA" sz="2000" b="0" kern="1200" dirty="0">
                        <a:solidFill>
                          <a:schemeClr val="tx1"/>
                        </a:solidFill>
                        <a:effectLst/>
                        <a:latin typeface="Calibri" panose="020F0502020204030204" pitchFamily="34" charset="0"/>
                        <a:ea typeface="+mn-ea"/>
                        <a:cs typeface="+mn-cs"/>
                      </a:endParaRPr>
                    </a:p>
                  </a:txBody>
                  <a:tcPr marL="18938" marR="18938" marT="0" marB="0"/>
                </a:tc>
                <a:tc>
                  <a:txBody>
                    <a:bodyPr/>
                    <a:lstStyle/>
                    <a:p>
                      <a:pPr algn="just">
                        <a:lnSpc>
                          <a:spcPct val="100000"/>
                        </a:lnSpc>
                        <a:spcBef>
                          <a:spcPts val="600"/>
                        </a:spcBef>
                        <a:spcAft>
                          <a:spcPts val="600"/>
                        </a:spcAft>
                      </a:pPr>
                      <a:r>
                        <a:rPr lang="en-ZA" sz="2000" b="0" kern="1200" dirty="0">
                          <a:solidFill>
                            <a:schemeClr val="tx1"/>
                          </a:solidFill>
                          <a:effectLst/>
                          <a:latin typeface="Calibri" panose="020F0502020204030204" pitchFamily="34" charset="0"/>
                          <a:ea typeface="+mn-ea"/>
                          <a:cs typeface="+mn-cs"/>
                        </a:rPr>
                        <a:t>SASSA investigated a process to ensure compliance to the legislation</a:t>
                      </a:r>
                      <a:endParaRPr lang="en-ZA" sz="2000" b="0" dirty="0">
                        <a:effectLst/>
                        <a:latin typeface="Calibri" panose="020F0502020204030204" pitchFamily="34" charset="0"/>
                        <a:ea typeface="Calibri" panose="020F0502020204030204" pitchFamily="34" charset="0"/>
                        <a:cs typeface="Arial" panose="020B0604020202020204" pitchFamily="34" charset="0"/>
                      </a:endParaRPr>
                    </a:p>
                  </a:txBody>
                  <a:tcPr marL="18938" marR="18938" marT="0" marB="0">
                    <a:solidFill>
                      <a:srgbClr val="00B050"/>
                    </a:solidFill>
                  </a:tcPr>
                </a:tc>
                <a:extLst>
                  <a:ext uri="{0D108BD9-81ED-4DB2-BD59-A6C34878D82A}">
                    <a16:rowId xmlns:a16="http://schemas.microsoft.com/office/drawing/2014/main" xmlns="" val="10001"/>
                  </a:ext>
                </a:extLst>
              </a:tr>
              <a:tr h="912770">
                <a:tc vMerge="1">
                  <a:txBody>
                    <a:bodyPr/>
                    <a:lstStyle/>
                    <a:p>
                      <a:pPr marL="285750" lvl="0" indent="-285750">
                        <a:spcBef>
                          <a:spcPts val="600"/>
                        </a:spcBef>
                        <a:spcAft>
                          <a:spcPts val="600"/>
                        </a:spcAft>
                        <a:buFont typeface="Arial" panose="020B0604020202020204" pitchFamily="34" charset="0"/>
                        <a:buChar char="•"/>
                      </a:pPr>
                      <a:endParaRPr lang="en-ZA" sz="1800" b="0" dirty="0">
                        <a:effectLst/>
                        <a:latin typeface="+mn-lt"/>
                        <a:ea typeface="Calibri" panose="020F0502020204030204" pitchFamily="34" charset="0"/>
                        <a:cs typeface="Arial" panose="020B0604020202020204" pitchFamily="34" charset="0"/>
                      </a:endParaRPr>
                    </a:p>
                  </a:txBody>
                  <a:tcPr marL="18938" marR="18938" marT="0" marB="0"/>
                </a:tc>
                <a:tc vMerge="1">
                  <a:txBody>
                    <a:bodyPr/>
                    <a:lstStyle/>
                    <a:p>
                      <a:pPr algn="just">
                        <a:lnSpc>
                          <a:spcPct val="100000"/>
                        </a:lnSpc>
                        <a:spcBef>
                          <a:spcPts val="600"/>
                        </a:spcBef>
                        <a:spcAft>
                          <a:spcPts val="600"/>
                        </a:spcAft>
                      </a:pPr>
                      <a:endParaRPr lang="en-ZA" sz="1800" b="0" kern="1200" dirty="0">
                        <a:solidFill>
                          <a:schemeClr val="tx1"/>
                        </a:solidFill>
                        <a:effectLst/>
                        <a:latin typeface="+mn-lt"/>
                        <a:ea typeface="+mn-ea"/>
                        <a:cs typeface="+mn-cs"/>
                      </a:endParaRPr>
                    </a:p>
                  </a:txBody>
                  <a:tcPr marL="18938" marR="18938" marT="0" marB="0"/>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ZA" sz="2000" b="0" kern="1200" dirty="0">
                          <a:solidFill>
                            <a:schemeClr val="tx1"/>
                          </a:solidFill>
                          <a:effectLst/>
                          <a:latin typeface="Calibri" panose="020F0502020204030204" pitchFamily="34" charset="0"/>
                          <a:ea typeface="+mn-ea"/>
                          <a:cs typeface="+mn-cs"/>
                        </a:rPr>
                        <a:t>BAC approval for the process was granted</a:t>
                      </a:r>
                      <a:endParaRPr lang="en-ZA" sz="2000" b="0" dirty="0">
                        <a:effectLst/>
                        <a:latin typeface="Calibri" panose="020F0502020204030204" pitchFamily="34" charset="0"/>
                        <a:cs typeface="Arial" panose="020B0604020202020204" pitchFamily="34" charset="0"/>
                      </a:endParaRPr>
                    </a:p>
                    <a:p>
                      <a:pPr algn="just">
                        <a:lnSpc>
                          <a:spcPct val="100000"/>
                        </a:lnSpc>
                        <a:spcBef>
                          <a:spcPts val="600"/>
                        </a:spcBef>
                        <a:spcAft>
                          <a:spcPts val="600"/>
                        </a:spcAft>
                      </a:pPr>
                      <a:endParaRPr lang="en-ZA" sz="2000" b="0" dirty="0">
                        <a:effectLst/>
                        <a:latin typeface="Calibri" panose="020F0502020204030204" pitchFamily="34" charset="0"/>
                        <a:ea typeface="Calibri" panose="020F0502020204030204" pitchFamily="34" charset="0"/>
                        <a:cs typeface="Arial" panose="020B0604020202020204" pitchFamily="34" charset="0"/>
                      </a:endParaRPr>
                    </a:p>
                  </a:txBody>
                  <a:tcPr marL="18938" marR="18938" marT="0" marB="0">
                    <a:solidFill>
                      <a:srgbClr val="00B050"/>
                    </a:solidFill>
                  </a:tcPr>
                </a:tc>
                <a:extLst>
                  <a:ext uri="{0D108BD9-81ED-4DB2-BD59-A6C34878D82A}">
                    <a16:rowId xmlns:a16="http://schemas.microsoft.com/office/drawing/2014/main" xmlns="" val="10002"/>
                  </a:ext>
                </a:extLst>
              </a:tr>
              <a:tr h="724697">
                <a:tc vMerge="1">
                  <a:txBody>
                    <a:bodyPr/>
                    <a:lstStyle/>
                    <a:p>
                      <a:endParaRPr lang="en-ZA"/>
                    </a:p>
                  </a:txBody>
                  <a:tcPr/>
                </a:tc>
                <a:tc vMerge="1">
                  <a:txBody>
                    <a:bodyPr/>
                    <a:lstStyle/>
                    <a:p>
                      <a:endParaRPr lang="en-ZA"/>
                    </a:p>
                  </a:txBody>
                  <a:tcPr/>
                </a:tc>
                <a:tc>
                  <a:txBody>
                    <a:bodyPr/>
                    <a:lstStyle/>
                    <a:p>
                      <a:pPr algn="just">
                        <a:lnSpc>
                          <a:spcPct val="100000"/>
                        </a:lnSpc>
                        <a:spcBef>
                          <a:spcPts val="600"/>
                        </a:spcBef>
                        <a:spcAft>
                          <a:spcPts val="600"/>
                        </a:spcAft>
                      </a:pPr>
                      <a:r>
                        <a:rPr lang="en-ZA" sz="2000" b="0" dirty="0">
                          <a:effectLst/>
                          <a:latin typeface="Calibri" panose="020F0502020204030204" pitchFamily="34" charset="0"/>
                          <a:ea typeface="Calibri" panose="020F0502020204030204" pitchFamily="34" charset="0"/>
                          <a:cs typeface="Arial" panose="020B0604020202020204" pitchFamily="34" charset="0"/>
                        </a:rPr>
                        <a:t>SOCPEN</a:t>
                      </a:r>
                      <a:r>
                        <a:rPr lang="en-ZA" sz="2000" b="0" baseline="0" dirty="0">
                          <a:effectLst/>
                          <a:latin typeface="Calibri" panose="020F0502020204030204" pitchFamily="34" charset="0"/>
                          <a:ea typeface="Calibri" panose="020F0502020204030204" pitchFamily="34" charset="0"/>
                          <a:cs typeface="Arial" panose="020B0604020202020204" pitchFamily="34" charset="0"/>
                        </a:rPr>
                        <a:t> enhancements in process</a:t>
                      </a:r>
                      <a:endParaRPr lang="en-ZA" sz="2000" b="0" dirty="0">
                        <a:effectLst/>
                        <a:latin typeface="Calibri" panose="020F0502020204030204" pitchFamily="34" charset="0"/>
                        <a:ea typeface="Calibri" panose="020F0502020204030204" pitchFamily="34" charset="0"/>
                        <a:cs typeface="Arial" panose="020B0604020202020204" pitchFamily="34" charset="0"/>
                      </a:endParaRPr>
                    </a:p>
                  </a:txBody>
                  <a:tcPr marL="18938" marR="18938" marT="0" marB="0">
                    <a:solidFill>
                      <a:srgbClr val="FFC000"/>
                    </a:solidFill>
                  </a:tcPr>
                </a:tc>
                <a:extLst>
                  <a:ext uri="{0D108BD9-81ED-4DB2-BD59-A6C34878D82A}">
                    <a16:rowId xmlns:a16="http://schemas.microsoft.com/office/drawing/2014/main" xmlns="" val="10003"/>
                  </a:ext>
                </a:extLst>
              </a:tr>
              <a:tr h="912770">
                <a:tc vMerge="1">
                  <a:txBody>
                    <a:bodyPr/>
                    <a:lstStyle/>
                    <a:p>
                      <a:pPr marL="285750" lvl="0" indent="-285750">
                        <a:spcBef>
                          <a:spcPts val="600"/>
                        </a:spcBef>
                        <a:spcAft>
                          <a:spcPts val="600"/>
                        </a:spcAft>
                        <a:buFont typeface="Arial" panose="020B0604020202020204" pitchFamily="34" charset="0"/>
                        <a:buChar char="•"/>
                      </a:pPr>
                      <a:endParaRPr lang="en-ZA" sz="2000" b="0" dirty="0">
                        <a:effectLst/>
                        <a:latin typeface="+mn-lt"/>
                        <a:ea typeface="Calibri" panose="020F0502020204030204" pitchFamily="34" charset="0"/>
                        <a:cs typeface="Arial" panose="020B0604020202020204" pitchFamily="34" charset="0"/>
                      </a:endParaRPr>
                    </a:p>
                  </a:txBody>
                  <a:tcPr marL="18938" marR="18938" marT="0" marB="0"/>
                </a:tc>
                <a:tc vMerge="1">
                  <a:txBody>
                    <a:bodyPr/>
                    <a:lstStyle/>
                    <a:p>
                      <a:pPr algn="just">
                        <a:lnSpc>
                          <a:spcPct val="100000"/>
                        </a:lnSpc>
                        <a:spcBef>
                          <a:spcPts val="600"/>
                        </a:spcBef>
                        <a:spcAft>
                          <a:spcPts val="600"/>
                        </a:spcAft>
                      </a:pPr>
                      <a:endParaRPr lang="en-ZA" sz="2000" b="0" kern="1200" dirty="0">
                        <a:solidFill>
                          <a:schemeClr val="tx1"/>
                        </a:solidFill>
                        <a:effectLst/>
                        <a:latin typeface="+mn-lt"/>
                        <a:ea typeface="+mn-ea"/>
                        <a:cs typeface="+mn-cs"/>
                      </a:endParaRPr>
                    </a:p>
                  </a:txBody>
                  <a:tcPr marL="18938" marR="18938" marT="0" marB="0"/>
                </a:tc>
                <a:tc>
                  <a:txBody>
                    <a:bodyPr/>
                    <a:lstStyle/>
                    <a:p>
                      <a:pPr algn="just">
                        <a:lnSpc>
                          <a:spcPct val="100000"/>
                        </a:lnSpc>
                        <a:spcBef>
                          <a:spcPts val="600"/>
                        </a:spcBef>
                        <a:spcAft>
                          <a:spcPts val="600"/>
                        </a:spcAft>
                      </a:pPr>
                      <a:r>
                        <a:rPr lang="en-ZA" sz="2000" b="0" dirty="0">
                          <a:effectLst/>
                          <a:latin typeface="Calibri" panose="020F0502020204030204" pitchFamily="34" charset="0"/>
                          <a:ea typeface="Calibri" panose="020F0502020204030204" pitchFamily="34" charset="0"/>
                          <a:cs typeface="Arial" panose="020B0604020202020204" pitchFamily="34" charset="0"/>
                        </a:rPr>
                        <a:t>Engagement with local service providers completed.</a:t>
                      </a:r>
                    </a:p>
                  </a:txBody>
                  <a:tcPr marL="18938" marR="18938" marT="0" marB="0">
                    <a:solidFill>
                      <a:srgbClr val="00B050"/>
                    </a:solidFill>
                  </a:tcPr>
                </a:tc>
                <a:extLst>
                  <a:ext uri="{0D108BD9-81ED-4DB2-BD59-A6C34878D82A}">
                    <a16:rowId xmlns:a16="http://schemas.microsoft.com/office/drawing/2014/main" xmlns="" val="10004"/>
                  </a:ext>
                </a:extLst>
              </a:tr>
              <a:tr h="912770">
                <a:tc vMerge="1">
                  <a:txBody>
                    <a:bodyPr/>
                    <a:lstStyle/>
                    <a:p>
                      <a:pPr marL="285750" lvl="0" indent="-285750">
                        <a:spcBef>
                          <a:spcPts val="600"/>
                        </a:spcBef>
                        <a:spcAft>
                          <a:spcPts val="600"/>
                        </a:spcAft>
                        <a:buFont typeface="Arial" panose="020B0604020202020204" pitchFamily="34" charset="0"/>
                        <a:buChar char="•"/>
                      </a:pPr>
                      <a:endParaRPr lang="en-ZA" sz="2000" b="0" dirty="0">
                        <a:effectLst/>
                        <a:latin typeface="+mn-lt"/>
                        <a:ea typeface="Calibri" panose="020F0502020204030204" pitchFamily="34" charset="0"/>
                        <a:cs typeface="Arial" panose="020B0604020202020204" pitchFamily="34" charset="0"/>
                      </a:endParaRPr>
                    </a:p>
                  </a:txBody>
                  <a:tcPr marL="18938" marR="18938" marT="0" marB="0"/>
                </a:tc>
                <a:tc vMerge="1">
                  <a:txBody>
                    <a:bodyPr/>
                    <a:lstStyle/>
                    <a:p>
                      <a:pPr algn="just">
                        <a:lnSpc>
                          <a:spcPct val="100000"/>
                        </a:lnSpc>
                        <a:spcBef>
                          <a:spcPts val="600"/>
                        </a:spcBef>
                        <a:spcAft>
                          <a:spcPts val="600"/>
                        </a:spcAft>
                      </a:pPr>
                      <a:endParaRPr lang="en-ZA" sz="2000" b="0" kern="1200" dirty="0">
                        <a:solidFill>
                          <a:schemeClr val="tx1"/>
                        </a:solidFill>
                        <a:effectLst/>
                        <a:latin typeface="+mn-lt"/>
                        <a:ea typeface="+mn-ea"/>
                        <a:cs typeface="+mn-cs"/>
                      </a:endParaRPr>
                    </a:p>
                  </a:txBody>
                  <a:tcPr marL="18938" marR="18938" marT="0" marB="0"/>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ZA" sz="2000" b="0" dirty="0">
                          <a:effectLst/>
                          <a:latin typeface="Calibri" panose="020F0502020204030204" pitchFamily="34" charset="0"/>
                          <a:ea typeface="Calibri" panose="020F0502020204030204" pitchFamily="34" charset="0"/>
                          <a:cs typeface="Arial" panose="020B0604020202020204" pitchFamily="34" charset="0"/>
                        </a:rPr>
                        <a:t>Registering of the service providers currently in process. </a:t>
                      </a:r>
                    </a:p>
                  </a:txBody>
                  <a:tcPr marL="18938" marR="18938" marT="0" marB="0">
                    <a:solidFill>
                      <a:srgbClr val="FFC000"/>
                    </a:solidFill>
                  </a:tcPr>
                </a:tc>
                <a:extLst>
                  <a:ext uri="{0D108BD9-81ED-4DB2-BD59-A6C34878D82A}">
                    <a16:rowId xmlns:a16="http://schemas.microsoft.com/office/drawing/2014/main" xmlns="" val="10005"/>
                  </a:ext>
                </a:extLst>
              </a:tr>
            </a:tbl>
          </a:graphicData>
        </a:graphic>
      </p:graphicFrame>
      <p:sp>
        <p:nvSpPr>
          <p:cNvPr id="3" name="Slide Number Placeholder 2"/>
          <p:cNvSpPr>
            <a:spLocks noGrp="1"/>
          </p:cNvSpPr>
          <p:nvPr>
            <p:ph type="sldNum" sz="quarter" idx="12"/>
          </p:nvPr>
        </p:nvSpPr>
        <p:spPr/>
        <p:txBody>
          <a:bodyPr/>
          <a:lstStyle/>
          <a:p>
            <a:fld id="{9D56938B-8917-4869-91D0-F9F507C443EE}" type="slidenum">
              <a:rPr lang="en-US" smtClean="0"/>
              <a:pPr/>
              <a:t>22</a:t>
            </a:fld>
            <a:endParaRPr lang="en-US"/>
          </a:p>
        </p:txBody>
      </p:sp>
    </p:spTree>
    <p:extLst>
      <p:ext uri="{BB962C8B-B14F-4D97-AF65-F5344CB8AC3E}">
        <p14:creationId xmlns:p14="http://schemas.microsoft.com/office/powerpoint/2010/main" xmlns="" val="21211895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1"/>
            <a:ext cx="8229600" cy="914400"/>
          </a:xfrm>
        </p:spPr>
        <p:txBody>
          <a:bodyPr>
            <a:noAutofit/>
          </a:bodyPr>
          <a:lstStyle/>
          <a:p>
            <a:r>
              <a:rPr lang="en-ZA" sz="3600" dirty="0" smtClean="0">
                <a:latin typeface="Arial" panose="020B0604020202020204" pitchFamily="34" charset="0"/>
                <a:cs typeface="Arial" panose="020B0604020202020204" pitchFamily="34" charset="0"/>
              </a:rPr>
              <a:t>Progress: </a:t>
            </a:r>
            <a:r>
              <a:rPr lang="en-ZA" sz="3600" dirty="0">
                <a:latin typeface="Arial" panose="020B0604020202020204" pitchFamily="34" charset="0"/>
                <a:cs typeface="Arial" panose="020B0604020202020204" pitchFamily="34" charset="0"/>
              </a:rPr>
              <a:t>Migration of </a:t>
            </a:r>
            <a:r>
              <a:rPr lang="en-ZA" sz="3600" dirty="0" smtClean="0">
                <a:latin typeface="Arial" panose="020B0604020202020204" pitchFamily="34" charset="0"/>
                <a:cs typeface="Arial" panose="020B0604020202020204" pitchFamily="34" charset="0"/>
              </a:rPr>
              <a:t>Beneficiary </a:t>
            </a:r>
            <a:r>
              <a:rPr lang="en-ZA" sz="3600" dirty="0">
                <a:latin typeface="Arial" panose="020B0604020202020204" pitchFamily="34" charset="0"/>
                <a:cs typeface="Arial" panose="020B0604020202020204" pitchFamily="34" charset="0"/>
              </a:rPr>
              <a:t>D</a:t>
            </a:r>
            <a:r>
              <a:rPr lang="en-ZA" sz="3600" dirty="0" smtClean="0">
                <a:latin typeface="Arial" panose="020B0604020202020204" pitchFamily="34" charset="0"/>
                <a:cs typeface="Arial" panose="020B0604020202020204" pitchFamily="34" charset="0"/>
              </a:rPr>
              <a:t>ata</a:t>
            </a:r>
            <a:endParaRPr lang="en-ZA" sz="36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908334272"/>
              </p:ext>
            </p:extLst>
          </p:nvPr>
        </p:nvGraphicFramePr>
        <p:xfrm>
          <a:off x="152403" y="1143001"/>
          <a:ext cx="8839197" cy="5257800"/>
        </p:xfrm>
        <a:graphic>
          <a:graphicData uri="http://schemas.openxmlformats.org/drawingml/2006/table">
            <a:tbl>
              <a:tblPr firstRow="1" firstCol="1" bandRow="1">
                <a:tableStyleId>{5940675A-B579-460E-94D1-54222C63F5DA}</a:tableStyleId>
              </a:tblPr>
              <a:tblGrid>
                <a:gridCol w="2033798">
                  <a:extLst>
                    <a:ext uri="{9D8B030D-6E8A-4147-A177-3AD203B41FA5}">
                      <a16:colId xmlns:a16="http://schemas.microsoft.com/office/drawing/2014/main" xmlns="" val="20000"/>
                    </a:ext>
                  </a:extLst>
                </a:gridCol>
                <a:gridCol w="2268466">
                  <a:extLst>
                    <a:ext uri="{9D8B030D-6E8A-4147-A177-3AD203B41FA5}">
                      <a16:colId xmlns:a16="http://schemas.microsoft.com/office/drawing/2014/main" xmlns="" val="20001"/>
                    </a:ext>
                  </a:extLst>
                </a:gridCol>
                <a:gridCol w="4536933">
                  <a:extLst>
                    <a:ext uri="{9D8B030D-6E8A-4147-A177-3AD203B41FA5}">
                      <a16:colId xmlns:a16="http://schemas.microsoft.com/office/drawing/2014/main" xmlns="" val="20002"/>
                    </a:ext>
                  </a:extLst>
                </a:gridCol>
              </a:tblGrid>
              <a:tr h="401156">
                <a:tc>
                  <a:txBody>
                    <a:bodyPr/>
                    <a:lstStyle/>
                    <a:p>
                      <a:pPr algn="just">
                        <a:lnSpc>
                          <a:spcPct val="100000"/>
                        </a:lnSpc>
                        <a:spcBef>
                          <a:spcPts val="600"/>
                        </a:spcBef>
                        <a:spcAft>
                          <a:spcPts val="600"/>
                        </a:spcAft>
                      </a:pPr>
                      <a:r>
                        <a:rPr lang="en-ZA"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OBJECTIVE</a:t>
                      </a:r>
                    </a:p>
                  </a:txBody>
                  <a:tcPr marL="18938" marR="18938" marT="0" marB="0">
                    <a:solidFill>
                      <a:schemeClr val="tx1"/>
                    </a:solidFill>
                  </a:tcPr>
                </a:tc>
                <a:tc>
                  <a:txBody>
                    <a:bodyPr/>
                    <a:lstStyle/>
                    <a:p>
                      <a:pPr algn="just">
                        <a:lnSpc>
                          <a:spcPct val="100000"/>
                        </a:lnSpc>
                        <a:spcBef>
                          <a:spcPts val="600"/>
                        </a:spcBef>
                        <a:spcAft>
                          <a:spcPts val="600"/>
                        </a:spcAft>
                      </a:pPr>
                      <a:r>
                        <a:rPr lang="en-ZA"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INTERVENTIONS</a:t>
                      </a:r>
                    </a:p>
                  </a:txBody>
                  <a:tcPr marL="18938" marR="18938" marT="0" marB="0">
                    <a:solidFill>
                      <a:schemeClr val="tx1"/>
                    </a:solidFill>
                  </a:tcPr>
                </a:tc>
                <a:tc>
                  <a:txBody>
                    <a:bodyPr/>
                    <a:lstStyle/>
                    <a:p>
                      <a:pPr algn="l">
                        <a:lnSpc>
                          <a:spcPct val="100000"/>
                        </a:lnSpc>
                        <a:spcBef>
                          <a:spcPts val="600"/>
                        </a:spcBef>
                        <a:spcAft>
                          <a:spcPts val="600"/>
                        </a:spcAft>
                      </a:pPr>
                      <a:r>
                        <a:rPr lang="en-ZA"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PROGRESS</a:t>
                      </a:r>
                    </a:p>
                  </a:txBody>
                  <a:tcPr marL="18938" marR="18938" marT="0" marB="0">
                    <a:solidFill>
                      <a:schemeClr val="tx1"/>
                    </a:solidFill>
                  </a:tcPr>
                </a:tc>
                <a:extLst>
                  <a:ext uri="{0D108BD9-81ED-4DB2-BD59-A6C34878D82A}">
                    <a16:rowId xmlns:a16="http://schemas.microsoft.com/office/drawing/2014/main" xmlns="" val="10000"/>
                  </a:ext>
                </a:extLst>
              </a:tr>
              <a:tr h="2776286">
                <a:tc rowSpan="3">
                  <a:txBody>
                    <a:bodyPr/>
                    <a:lstStyle/>
                    <a:p>
                      <a:pPr lvl="0"/>
                      <a:r>
                        <a:rPr lang="en-ZA" sz="2000" b="0" kern="1200" dirty="0">
                          <a:solidFill>
                            <a:schemeClr val="tx1"/>
                          </a:solidFill>
                          <a:effectLst/>
                          <a:latin typeface="Calibri" panose="020F0502020204030204" pitchFamily="34" charset="0"/>
                          <a:ea typeface="+mn-ea"/>
                          <a:cs typeface="+mn-cs"/>
                        </a:rPr>
                        <a:t>Securing Beneficiary Data</a:t>
                      </a:r>
                    </a:p>
                    <a:p>
                      <a:pPr lvl="2"/>
                      <a:r>
                        <a:rPr lang="en-ZA" sz="2000" b="0" kern="1200" dirty="0">
                          <a:solidFill>
                            <a:schemeClr val="tx1"/>
                          </a:solidFill>
                          <a:effectLst/>
                          <a:latin typeface="Calibri" panose="020F0502020204030204" pitchFamily="34" charset="0"/>
                          <a:ea typeface="+mn-ea"/>
                          <a:cs typeface="+mn-cs"/>
                        </a:rPr>
                        <a:t> </a:t>
                      </a:r>
                    </a:p>
                    <a:p>
                      <a:pPr marL="285750" lvl="0" indent="-285750">
                        <a:spcBef>
                          <a:spcPts val="600"/>
                        </a:spcBef>
                        <a:spcAft>
                          <a:spcPts val="600"/>
                        </a:spcAft>
                        <a:buFont typeface="Arial" panose="020B0604020202020204" pitchFamily="34" charset="0"/>
                        <a:buChar char="•"/>
                      </a:pPr>
                      <a:endParaRPr lang="en-ZA" sz="2000" b="0" dirty="0">
                        <a:effectLst/>
                        <a:latin typeface="Calibri" panose="020F0502020204030204" pitchFamily="34" charset="0"/>
                        <a:ea typeface="Calibri" panose="020F0502020204030204" pitchFamily="34" charset="0"/>
                        <a:cs typeface="Arial" panose="020B0604020202020204" pitchFamily="34" charset="0"/>
                      </a:endParaRPr>
                    </a:p>
                  </a:txBody>
                  <a:tcPr marL="18938" marR="18938" marT="0" marB="0"/>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ZA" sz="2000" b="0" kern="1200" dirty="0">
                          <a:solidFill>
                            <a:schemeClr val="tx1"/>
                          </a:solidFill>
                          <a:effectLst/>
                          <a:latin typeface="Calibri" panose="020F0502020204030204" pitchFamily="34" charset="0"/>
                          <a:ea typeface="+mn-ea"/>
                          <a:cs typeface="+mn-cs"/>
                        </a:rPr>
                        <a:t>Beneficiary profile (</a:t>
                      </a:r>
                      <a:r>
                        <a:rPr lang="en-ZA" sz="2000" b="0" kern="1200" dirty="0" err="1">
                          <a:solidFill>
                            <a:schemeClr val="tx1"/>
                          </a:solidFill>
                          <a:effectLst/>
                          <a:latin typeface="Calibri" panose="020F0502020204030204" pitchFamily="34" charset="0"/>
                          <a:ea typeface="+mn-ea"/>
                          <a:cs typeface="+mn-cs"/>
                        </a:rPr>
                        <a:t>Masterfile</a:t>
                      </a:r>
                      <a:r>
                        <a:rPr lang="en-ZA" sz="2000" b="0" kern="1200" dirty="0">
                          <a:solidFill>
                            <a:schemeClr val="tx1"/>
                          </a:solidFill>
                          <a:effectLst/>
                          <a:latin typeface="Calibri" panose="020F0502020204030204" pitchFamily="34" charset="0"/>
                          <a:ea typeface="+mn-ea"/>
                          <a:cs typeface="+mn-cs"/>
                        </a:rPr>
                        <a:t>)</a:t>
                      </a:r>
                      <a:endParaRPr lang="en-ZA" sz="2000" b="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0000"/>
                        </a:lnSpc>
                        <a:spcBef>
                          <a:spcPts val="600"/>
                        </a:spcBef>
                        <a:spcAft>
                          <a:spcPts val="600"/>
                        </a:spcAft>
                      </a:pPr>
                      <a:endParaRPr lang="en-ZA" sz="2000" b="0" kern="1200" dirty="0">
                        <a:solidFill>
                          <a:schemeClr val="tx1"/>
                        </a:solidFill>
                        <a:effectLst/>
                        <a:latin typeface="Calibri" panose="020F0502020204030204" pitchFamily="34" charset="0"/>
                        <a:ea typeface="+mn-ea"/>
                        <a:cs typeface="+mn-cs"/>
                      </a:endParaRPr>
                    </a:p>
                  </a:txBody>
                  <a:tcPr marL="18938" marR="18938" marT="0" marB="0"/>
                </a:tc>
                <a:tc>
                  <a:txBody>
                    <a:bodyPr/>
                    <a:lstStyle/>
                    <a:p>
                      <a:pPr algn="just">
                        <a:lnSpc>
                          <a:spcPct val="100000"/>
                        </a:lnSpc>
                        <a:spcBef>
                          <a:spcPts val="600"/>
                        </a:spcBef>
                        <a:spcAft>
                          <a:spcPts val="600"/>
                        </a:spcAft>
                      </a:pPr>
                      <a:r>
                        <a:rPr lang="en-ZA" sz="2000" b="0" dirty="0">
                          <a:effectLst/>
                          <a:latin typeface="Calibri" panose="020F0502020204030204" pitchFamily="34" charset="0"/>
                          <a:ea typeface="Calibri" panose="020F0502020204030204" pitchFamily="34" charset="0"/>
                          <a:cs typeface="Arial" panose="020B0604020202020204" pitchFamily="34" charset="0"/>
                        </a:rPr>
                        <a:t>Beneficiary profile data stored </a:t>
                      </a:r>
                      <a:r>
                        <a:rPr lang="en-ZA" sz="2000" b="0" dirty="0" smtClean="0">
                          <a:effectLst/>
                          <a:latin typeface="Calibri" panose="020F0502020204030204" pitchFamily="34" charset="0"/>
                          <a:ea typeface="Calibri" panose="020F0502020204030204" pitchFamily="34" charset="0"/>
                          <a:cs typeface="Arial" panose="020B0604020202020204" pitchFamily="34" charset="0"/>
                        </a:rPr>
                        <a:t>in-house </a:t>
                      </a:r>
                      <a:r>
                        <a:rPr lang="en-ZA" sz="2000" b="0" dirty="0">
                          <a:effectLst/>
                          <a:latin typeface="Calibri" panose="020F0502020204030204" pitchFamily="34" charset="0"/>
                          <a:ea typeface="Calibri" panose="020F0502020204030204" pitchFamily="34" charset="0"/>
                          <a:cs typeface="Arial" panose="020B0604020202020204" pitchFamily="34" charset="0"/>
                        </a:rPr>
                        <a:t>in SOCPEN</a:t>
                      </a:r>
                    </a:p>
                    <a:p>
                      <a:pPr algn="just">
                        <a:lnSpc>
                          <a:spcPct val="100000"/>
                        </a:lnSpc>
                        <a:spcBef>
                          <a:spcPts val="600"/>
                        </a:spcBef>
                        <a:spcAft>
                          <a:spcPts val="600"/>
                        </a:spcAft>
                      </a:pPr>
                      <a:r>
                        <a:rPr lang="en-ZA" sz="2000" b="0" dirty="0">
                          <a:effectLst/>
                          <a:latin typeface="Calibri" panose="020F0502020204030204" pitchFamily="34" charset="0"/>
                          <a:ea typeface="Calibri" panose="020F0502020204030204" pitchFamily="34" charset="0"/>
                          <a:cs typeface="Arial" panose="020B0604020202020204" pitchFamily="34" charset="0"/>
                        </a:rPr>
                        <a:t>Payment</a:t>
                      </a:r>
                      <a:r>
                        <a:rPr lang="en-ZA" sz="2000" b="0" baseline="0" dirty="0">
                          <a:effectLst/>
                          <a:latin typeface="Calibri" panose="020F0502020204030204" pitchFamily="34" charset="0"/>
                          <a:ea typeface="Calibri" panose="020F0502020204030204" pitchFamily="34" charset="0"/>
                          <a:cs typeface="Arial" panose="020B0604020202020204" pitchFamily="34" charset="0"/>
                        </a:rPr>
                        <a:t> files are sent back to SASSA on monthly basis with reconciliations</a:t>
                      </a:r>
                    </a:p>
                    <a:p>
                      <a:pPr algn="just">
                        <a:lnSpc>
                          <a:spcPct val="100000"/>
                        </a:lnSpc>
                        <a:spcBef>
                          <a:spcPts val="600"/>
                        </a:spcBef>
                        <a:spcAft>
                          <a:spcPts val="600"/>
                        </a:spcAft>
                      </a:pPr>
                      <a:r>
                        <a:rPr lang="en-ZA" sz="2000" b="1" baseline="0" dirty="0">
                          <a:solidFill>
                            <a:srgbClr val="FFC000"/>
                          </a:solidFill>
                          <a:effectLst/>
                          <a:latin typeface="Calibri" panose="020F0502020204030204" pitchFamily="34" charset="0"/>
                          <a:ea typeface="Calibri" panose="020F0502020204030204" pitchFamily="34" charset="0"/>
                          <a:cs typeface="Arial" panose="020B0604020202020204" pitchFamily="34" charset="0"/>
                        </a:rPr>
                        <a:t>Phase-out: Letter will be sent to CPS to retrieve all beneficiary information on conclusion of the contract</a:t>
                      </a:r>
                      <a:endParaRPr lang="en-ZA" sz="2000" b="1" dirty="0">
                        <a:solidFill>
                          <a:srgbClr val="FFC000"/>
                        </a:solidFill>
                        <a:effectLst/>
                        <a:latin typeface="Calibri" panose="020F0502020204030204" pitchFamily="34" charset="0"/>
                        <a:ea typeface="Calibri" panose="020F0502020204030204" pitchFamily="34" charset="0"/>
                        <a:cs typeface="Arial" panose="020B0604020202020204" pitchFamily="34" charset="0"/>
                      </a:endParaRPr>
                    </a:p>
                  </a:txBody>
                  <a:tcPr marL="18938" marR="18938" marT="0" marB="0">
                    <a:solidFill>
                      <a:srgbClr val="00B050"/>
                    </a:solidFill>
                  </a:tcPr>
                </a:tc>
                <a:extLst>
                  <a:ext uri="{0D108BD9-81ED-4DB2-BD59-A6C34878D82A}">
                    <a16:rowId xmlns:a16="http://schemas.microsoft.com/office/drawing/2014/main" xmlns="" val="10001"/>
                  </a:ext>
                </a:extLst>
              </a:tr>
              <a:tr h="1039251">
                <a:tc vMerge="1">
                  <a:txBody>
                    <a:bodyPr/>
                    <a:lstStyle/>
                    <a:p>
                      <a:pPr marL="285750" lvl="0" indent="-285750">
                        <a:spcBef>
                          <a:spcPts val="600"/>
                        </a:spcBef>
                        <a:spcAft>
                          <a:spcPts val="600"/>
                        </a:spcAft>
                        <a:buFont typeface="Arial" panose="020B0604020202020204" pitchFamily="34" charset="0"/>
                        <a:buChar char="•"/>
                      </a:pPr>
                      <a:endParaRPr lang="en-ZA" sz="2000" b="0" dirty="0">
                        <a:effectLst/>
                        <a:latin typeface="+mn-lt"/>
                        <a:ea typeface="Calibri" panose="020F0502020204030204" pitchFamily="34" charset="0"/>
                        <a:cs typeface="Arial" panose="020B0604020202020204" pitchFamily="34" charset="0"/>
                      </a:endParaRPr>
                    </a:p>
                  </a:txBody>
                  <a:tcPr marL="18938" marR="18938" marT="0" marB="0"/>
                </a:tc>
                <a:tc>
                  <a:txBody>
                    <a:bodyPr/>
                    <a:lstStyle/>
                    <a:p>
                      <a:pPr algn="just">
                        <a:lnSpc>
                          <a:spcPct val="100000"/>
                        </a:lnSpc>
                        <a:spcBef>
                          <a:spcPts val="600"/>
                        </a:spcBef>
                        <a:spcAft>
                          <a:spcPts val="600"/>
                        </a:spcAft>
                      </a:pPr>
                      <a:r>
                        <a:rPr lang="en-ZA" sz="2000" b="0" kern="1200" dirty="0">
                          <a:solidFill>
                            <a:schemeClr val="tx1"/>
                          </a:solidFill>
                          <a:effectLst/>
                          <a:latin typeface="Calibri" panose="020F0502020204030204" pitchFamily="34" charset="0"/>
                          <a:ea typeface="+mn-ea"/>
                          <a:cs typeface="+mn-cs"/>
                        </a:rPr>
                        <a:t>Biometric Data</a:t>
                      </a:r>
                    </a:p>
                  </a:txBody>
                  <a:tcPr marL="18938" marR="18938" marT="0" marB="0"/>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ZA" sz="2000" b="0" dirty="0">
                          <a:effectLst/>
                          <a:latin typeface="Calibri" panose="020F0502020204030204" pitchFamily="34" charset="0"/>
                          <a:ea typeface="Calibri" panose="020F0502020204030204" pitchFamily="34" charset="0"/>
                          <a:cs typeface="Arial" panose="020B0604020202020204" pitchFamily="34" charset="0"/>
                        </a:rPr>
                        <a:t>Monthly Migrations (100% up to date)</a:t>
                      </a:r>
                    </a:p>
                  </a:txBody>
                  <a:tcPr marL="18938" marR="18938" marT="0" marB="0">
                    <a:solidFill>
                      <a:srgbClr val="00B050"/>
                    </a:solidFill>
                  </a:tcPr>
                </a:tc>
                <a:extLst>
                  <a:ext uri="{0D108BD9-81ED-4DB2-BD59-A6C34878D82A}">
                    <a16:rowId xmlns:a16="http://schemas.microsoft.com/office/drawing/2014/main" xmlns="" val="10002"/>
                  </a:ext>
                </a:extLst>
              </a:tr>
              <a:tr h="1041107">
                <a:tc vMerge="1">
                  <a:txBody>
                    <a:bodyPr/>
                    <a:lstStyle/>
                    <a:p>
                      <a:pPr marL="285750" lvl="0" indent="-285750">
                        <a:spcBef>
                          <a:spcPts val="600"/>
                        </a:spcBef>
                        <a:spcAft>
                          <a:spcPts val="600"/>
                        </a:spcAft>
                        <a:buFont typeface="Arial" panose="020B0604020202020204" pitchFamily="34" charset="0"/>
                        <a:buChar char="•"/>
                      </a:pPr>
                      <a:endParaRPr lang="en-ZA" sz="2000" b="0" dirty="0">
                        <a:effectLst/>
                        <a:latin typeface="+mn-lt"/>
                        <a:ea typeface="Calibri" panose="020F0502020204030204" pitchFamily="34" charset="0"/>
                        <a:cs typeface="Arial" panose="020B0604020202020204" pitchFamily="34" charset="0"/>
                      </a:endParaRPr>
                    </a:p>
                  </a:txBody>
                  <a:tcPr marL="18938" marR="18938" marT="0" marB="0"/>
                </a:tc>
                <a:tc>
                  <a:txBody>
                    <a:bodyPr/>
                    <a:lstStyle/>
                    <a:p>
                      <a:pPr algn="just">
                        <a:lnSpc>
                          <a:spcPct val="100000"/>
                        </a:lnSpc>
                        <a:spcBef>
                          <a:spcPts val="600"/>
                        </a:spcBef>
                        <a:spcAft>
                          <a:spcPts val="600"/>
                        </a:spcAft>
                      </a:pPr>
                      <a:r>
                        <a:rPr lang="en-ZA" sz="2000" b="0" kern="1200" dirty="0">
                          <a:solidFill>
                            <a:schemeClr val="tx1"/>
                          </a:solidFill>
                          <a:effectLst/>
                          <a:latin typeface="Calibri" panose="020F0502020204030204" pitchFamily="34" charset="0"/>
                          <a:ea typeface="+mn-ea"/>
                          <a:cs typeface="+mn-cs"/>
                        </a:rPr>
                        <a:t>Payment Transactions data</a:t>
                      </a:r>
                    </a:p>
                  </a:txBody>
                  <a:tcPr marL="18938" marR="18938" marT="0" marB="0"/>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ZA" sz="2000" b="0" dirty="0" smtClean="0">
                          <a:effectLst/>
                          <a:latin typeface="Calibri" panose="020F0502020204030204" pitchFamily="34" charset="0"/>
                          <a:ea typeface="Calibri" panose="020F0502020204030204" pitchFamily="34" charset="0"/>
                          <a:cs typeface="Arial" panose="020B0604020202020204" pitchFamily="34" charset="0"/>
                        </a:rPr>
                        <a:t>Beneficiary</a:t>
                      </a:r>
                      <a:r>
                        <a:rPr lang="en-ZA" sz="2000" b="0" baseline="0" dirty="0" smtClean="0">
                          <a:effectLst/>
                          <a:latin typeface="Calibri" panose="020F0502020204030204" pitchFamily="34" charset="0"/>
                          <a:ea typeface="Calibri" panose="020F0502020204030204" pitchFamily="34" charset="0"/>
                          <a:cs typeface="Arial" panose="020B0604020202020204" pitchFamily="34" charset="0"/>
                        </a:rPr>
                        <a:t> Grant Payment; Biometric scanned images, Beneficiary Transactional data, Customer Care data, FICA data, </a:t>
                      </a:r>
                      <a:r>
                        <a:rPr lang="en-ZA" sz="2000" b="0" baseline="0" dirty="0" err="1" smtClean="0">
                          <a:effectLst/>
                          <a:latin typeface="Calibri" panose="020F0502020204030204" pitchFamily="34" charset="0"/>
                          <a:ea typeface="Calibri" panose="020F0502020204030204" pitchFamily="34" charset="0"/>
                          <a:cs typeface="Arial" panose="020B0604020202020204" pitchFamily="34" charset="0"/>
                        </a:rPr>
                        <a:t>etc</a:t>
                      </a:r>
                      <a:endParaRPr lang="en-ZA" sz="2000" b="0" dirty="0">
                        <a:effectLst/>
                        <a:latin typeface="Calibri" panose="020F0502020204030204" pitchFamily="34" charset="0"/>
                        <a:ea typeface="Calibri" panose="020F0502020204030204" pitchFamily="34" charset="0"/>
                        <a:cs typeface="Arial" panose="020B0604020202020204" pitchFamily="34" charset="0"/>
                      </a:endParaRPr>
                    </a:p>
                  </a:txBody>
                  <a:tcPr marL="18938" marR="18938" marT="0" marB="0">
                    <a:solidFill>
                      <a:srgbClr val="FFC000"/>
                    </a:solidFill>
                  </a:tcPr>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2"/>
          </p:nvPr>
        </p:nvSpPr>
        <p:spPr/>
        <p:txBody>
          <a:bodyPr/>
          <a:lstStyle/>
          <a:p>
            <a:fld id="{9D56938B-8917-4869-91D0-F9F507C443EE}"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xmlns="" val="21613067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507814499"/>
              </p:ext>
            </p:extLst>
          </p:nvPr>
        </p:nvGraphicFramePr>
        <p:xfrm>
          <a:off x="152400" y="1420796"/>
          <a:ext cx="8915399" cy="4950398"/>
        </p:xfrm>
        <a:graphic>
          <a:graphicData uri="http://schemas.openxmlformats.org/drawingml/2006/table">
            <a:tbl>
              <a:tblPr firstRow="1" firstCol="1" bandRow="1"/>
              <a:tblGrid>
                <a:gridCol w="1814616">
                  <a:extLst>
                    <a:ext uri="{9D8B030D-6E8A-4147-A177-3AD203B41FA5}">
                      <a16:colId xmlns:a16="http://schemas.microsoft.com/office/drawing/2014/main" xmlns="" val="20000"/>
                    </a:ext>
                  </a:extLst>
                </a:gridCol>
                <a:gridCol w="2111797">
                  <a:extLst>
                    <a:ext uri="{9D8B030D-6E8A-4147-A177-3AD203B41FA5}">
                      <a16:colId xmlns:a16="http://schemas.microsoft.com/office/drawing/2014/main" xmlns="" val="20001"/>
                    </a:ext>
                  </a:extLst>
                </a:gridCol>
                <a:gridCol w="1424626">
                  <a:extLst>
                    <a:ext uri="{9D8B030D-6E8A-4147-A177-3AD203B41FA5}">
                      <a16:colId xmlns:a16="http://schemas.microsoft.com/office/drawing/2014/main" xmlns="" val="20002"/>
                    </a:ext>
                  </a:extLst>
                </a:gridCol>
                <a:gridCol w="1215123">
                  <a:extLst>
                    <a:ext uri="{9D8B030D-6E8A-4147-A177-3AD203B41FA5}">
                      <a16:colId xmlns:a16="http://schemas.microsoft.com/office/drawing/2014/main" xmlns="" val="20003"/>
                    </a:ext>
                  </a:extLst>
                </a:gridCol>
                <a:gridCol w="2349237">
                  <a:extLst>
                    <a:ext uri="{9D8B030D-6E8A-4147-A177-3AD203B41FA5}">
                      <a16:colId xmlns:a16="http://schemas.microsoft.com/office/drawing/2014/main" xmlns="" val="20004"/>
                    </a:ext>
                  </a:extLst>
                </a:gridCol>
              </a:tblGrid>
              <a:tr h="377720">
                <a:tc>
                  <a:txBody>
                    <a:bodyPr/>
                    <a:lstStyle/>
                    <a:p>
                      <a:pPr>
                        <a:lnSpc>
                          <a:spcPct val="107000"/>
                        </a:lnSpc>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Data Set </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Brief Description</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Who Owns It</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Custody/Storage</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Migration Plan</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1518942">
                <a:tc>
                  <a:txBody>
                    <a:bodyPr/>
                    <a:lstStyle/>
                    <a:p>
                      <a:pPr>
                        <a:lnSpc>
                          <a:spcPct val="107000"/>
                        </a:lnSpc>
                        <a:spcAft>
                          <a:spcPts val="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Beneficiary Grant Payment Data</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The payment file that is generated by SOCPEN to effect payment to </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beneficiaries</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The payment reconciliation that is regenerate by CPS to confirming the payments that were effected</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SASSA</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SASSA  (SOCPEN)</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b="0">
                          <a:effectLst/>
                          <a:latin typeface="Calibri" panose="020F0502020204030204" pitchFamily="34" charset="0"/>
                          <a:ea typeface="Calibri" panose="020F0502020204030204" pitchFamily="34" charset="0"/>
                          <a:cs typeface="Times New Roman" panose="02020603050405020304" pitchFamily="18" charset="0"/>
                        </a:rPr>
                        <a:t>Transmitted to Service Provider monthly in form of payment file </a:t>
                      </a:r>
                    </a:p>
                    <a:p>
                      <a:pPr>
                        <a:lnSpc>
                          <a:spcPct val="107000"/>
                        </a:lnSpc>
                        <a:spcAft>
                          <a:spcPts val="0"/>
                        </a:spcAft>
                      </a:pPr>
                      <a:r>
                        <a:rPr lang="en-GB" sz="1800" b="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800" b="0">
                          <a:effectLst/>
                          <a:latin typeface="Calibri" panose="020F0502020204030204" pitchFamily="34" charset="0"/>
                          <a:ea typeface="Calibri" panose="020F0502020204030204" pitchFamily="34" charset="0"/>
                          <a:cs typeface="Times New Roman" panose="02020603050405020304" pitchFamily="18" charset="0"/>
                        </a:rPr>
                        <a:t>Transmitted to SASSA monthly in form of reconciliation  file </a:t>
                      </a:r>
                    </a:p>
                    <a:p>
                      <a:pPr>
                        <a:lnSpc>
                          <a:spcPct val="107000"/>
                        </a:lnSpc>
                        <a:spcAft>
                          <a:spcPts val="0"/>
                        </a:spcAft>
                      </a:pPr>
                      <a:r>
                        <a:rPr lang="en-GB" sz="1800" b="0">
                          <a:effectLst/>
                          <a:latin typeface="Calibri" panose="020F0502020204030204" pitchFamily="34" charset="0"/>
                          <a:ea typeface="Calibri" panose="020F0502020204030204" pitchFamily="34" charset="0"/>
                          <a:cs typeface="Times New Roman" panose="02020603050405020304" pitchFamily="18" charset="0"/>
                        </a:rPr>
                        <a:t> </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70851">
                <a:tc>
                  <a:txBody>
                    <a:bodyPr/>
                    <a:lstStyle/>
                    <a:p>
                      <a:pPr>
                        <a:lnSpc>
                          <a:spcPct val="107000"/>
                        </a:lnSpc>
                        <a:spcAft>
                          <a:spcPts val="0"/>
                        </a:spcAft>
                      </a:pPr>
                      <a:r>
                        <a:rPr lang="en-GB" sz="1800" b="0">
                          <a:effectLst/>
                          <a:latin typeface="Calibri" panose="020F0502020204030204" pitchFamily="34" charset="0"/>
                          <a:ea typeface="Calibri" panose="020F0502020204030204" pitchFamily="34" charset="0"/>
                          <a:cs typeface="Times New Roman" panose="02020603050405020304" pitchFamily="18" charset="0"/>
                        </a:rPr>
                        <a:t>Beneficiary Biometric Data</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b="0">
                          <a:effectLst/>
                          <a:latin typeface="Calibri" panose="020F0502020204030204" pitchFamily="34" charset="0"/>
                          <a:ea typeface="Calibri" panose="020F0502020204030204" pitchFamily="34" charset="0"/>
                          <a:cs typeface="Times New Roman" panose="02020603050405020304" pitchFamily="18" charset="0"/>
                        </a:rPr>
                        <a:t>Beneficiary Biometric images captured at registration/ enrolment </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SASSA</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SASSA</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Transferred to SASSA on a weekly/monthly basis</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4" name="TextBox 3"/>
          <p:cNvSpPr txBox="1"/>
          <p:nvPr/>
        </p:nvSpPr>
        <p:spPr>
          <a:xfrm>
            <a:off x="457200" y="381000"/>
            <a:ext cx="8077200" cy="646331"/>
          </a:xfrm>
          <a:prstGeom prst="rect">
            <a:avLst/>
          </a:prstGeom>
          <a:noFill/>
        </p:spPr>
        <p:txBody>
          <a:bodyPr wrap="square" rtlCol="0">
            <a:spAutoFit/>
          </a:bodyPr>
          <a:lstStyle/>
          <a:p>
            <a:pPr algn="ctr"/>
            <a:r>
              <a:rPr lang="en-ZA" sz="3600" b="1" dirty="0" smtClean="0">
                <a:solidFill>
                  <a:prstClr val="black"/>
                </a:solidFill>
                <a:latin typeface="Arial" panose="020B0604020202020204" pitchFamily="34" charset="0"/>
                <a:cs typeface="Arial" panose="020B0604020202020204" pitchFamily="34" charset="0"/>
              </a:rPr>
              <a:t>Biometric </a:t>
            </a:r>
            <a:r>
              <a:rPr lang="en-ZA" sz="3600" b="1" dirty="0">
                <a:solidFill>
                  <a:prstClr val="black"/>
                </a:solidFill>
                <a:latin typeface="Arial" panose="020B0604020202020204" pitchFamily="34" charset="0"/>
                <a:cs typeface="Arial" panose="020B0604020202020204" pitchFamily="34" charset="0"/>
              </a:rPr>
              <a:t>Data </a:t>
            </a:r>
            <a:r>
              <a:rPr lang="en-ZA" sz="3600" b="1" dirty="0" smtClean="0">
                <a:solidFill>
                  <a:prstClr val="black"/>
                </a:solidFill>
                <a:latin typeface="Arial" panose="020B0604020202020204" pitchFamily="34" charset="0"/>
                <a:cs typeface="Arial" panose="020B0604020202020204" pitchFamily="34" charset="0"/>
              </a:rPr>
              <a:t>Migration: Details  </a:t>
            </a:r>
            <a:endParaRPr lang="en-GB"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D56938B-8917-4869-91D0-F9F507C443EE}" type="slidenum">
              <a:rPr lang="en-US" smtClean="0"/>
              <a:pPr/>
              <a:t>24</a:t>
            </a:fld>
            <a:endParaRPr lang="en-US"/>
          </a:p>
        </p:txBody>
      </p:sp>
    </p:spTree>
    <p:extLst>
      <p:ext uri="{BB962C8B-B14F-4D97-AF65-F5344CB8AC3E}">
        <p14:creationId xmlns:p14="http://schemas.microsoft.com/office/powerpoint/2010/main" xmlns="" val="11464433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3073469190"/>
              </p:ext>
            </p:extLst>
          </p:nvPr>
        </p:nvGraphicFramePr>
        <p:xfrm>
          <a:off x="152400" y="1219200"/>
          <a:ext cx="8915399" cy="5065967"/>
        </p:xfrm>
        <a:graphic>
          <a:graphicData uri="http://schemas.openxmlformats.org/drawingml/2006/table">
            <a:tbl>
              <a:tblPr firstRow="1" firstCol="1" bandRow="1"/>
              <a:tblGrid>
                <a:gridCol w="1676400">
                  <a:extLst>
                    <a:ext uri="{9D8B030D-6E8A-4147-A177-3AD203B41FA5}">
                      <a16:colId xmlns:a16="http://schemas.microsoft.com/office/drawing/2014/main" xmlns="" val="20000"/>
                    </a:ext>
                  </a:extLst>
                </a:gridCol>
                <a:gridCol w="2250013">
                  <a:extLst>
                    <a:ext uri="{9D8B030D-6E8A-4147-A177-3AD203B41FA5}">
                      <a16:colId xmlns:a16="http://schemas.microsoft.com/office/drawing/2014/main" xmlns="" val="20001"/>
                    </a:ext>
                  </a:extLst>
                </a:gridCol>
                <a:gridCol w="1424626">
                  <a:extLst>
                    <a:ext uri="{9D8B030D-6E8A-4147-A177-3AD203B41FA5}">
                      <a16:colId xmlns:a16="http://schemas.microsoft.com/office/drawing/2014/main" xmlns="" val="20002"/>
                    </a:ext>
                  </a:extLst>
                </a:gridCol>
                <a:gridCol w="1215123">
                  <a:extLst>
                    <a:ext uri="{9D8B030D-6E8A-4147-A177-3AD203B41FA5}">
                      <a16:colId xmlns:a16="http://schemas.microsoft.com/office/drawing/2014/main" xmlns="" val="20003"/>
                    </a:ext>
                  </a:extLst>
                </a:gridCol>
                <a:gridCol w="2349237">
                  <a:extLst>
                    <a:ext uri="{9D8B030D-6E8A-4147-A177-3AD203B41FA5}">
                      <a16:colId xmlns:a16="http://schemas.microsoft.com/office/drawing/2014/main" xmlns="" val="20004"/>
                    </a:ext>
                  </a:extLst>
                </a:gridCol>
              </a:tblGrid>
              <a:tr h="377720">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Data Set </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Brief Description</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Who Owns It</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Custody/Storage</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Migration Plan</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3210755">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Beneficiary Transactional Data</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These are transactional data sets that are effected by the beneficiary and CPS on the beneficiary bank accounts. These include:</a:t>
                      </a:r>
                    </a:p>
                    <a:p>
                      <a:pPr marL="342900" lvl="0" indent="-342900">
                        <a:lnSpc>
                          <a:spcPct val="107000"/>
                        </a:lnSpc>
                        <a:spcAft>
                          <a:spcPts val="1000"/>
                        </a:spcAft>
                        <a:buFont typeface="Symbol" panose="05050102010706020507" pitchFamily="18" charset="2"/>
                        <a:buChar char=""/>
                      </a:pPr>
                      <a:r>
                        <a:rPr lang="en-GB" sz="1600" b="1" dirty="0">
                          <a:effectLst/>
                          <a:latin typeface="Calibri" panose="020F0502020204030204" pitchFamily="34" charset="0"/>
                          <a:ea typeface="Calibri" panose="020F0502020204030204" pitchFamily="34" charset="0"/>
                          <a:cs typeface="Times New Roman" panose="02020603050405020304" pitchFamily="18" charset="0"/>
                        </a:rPr>
                        <a:t>where and when the beneficiaries withdraw their cash;</a:t>
                      </a:r>
                    </a:p>
                    <a:p>
                      <a:pPr marL="342900" lvl="0" indent="-342900">
                        <a:lnSpc>
                          <a:spcPct val="107000"/>
                        </a:lnSpc>
                        <a:spcAft>
                          <a:spcPts val="1000"/>
                        </a:spcAft>
                        <a:buFont typeface="Symbol" panose="05050102010706020507" pitchFamily="18" charset="2"/>
                        <a:buChar char=""/>
                      </a:pPr>
                      <a:r>
                        <a:rPr lang="en-GB" sz="1600" b="1" dirty="0">
                          <a:effectLst/>
                          <a:latin typeface="Calibri" panose="020F0502020204030204" pitchFamily="34" charset="0"/>
                          <a:ea typeface="Calibri" panose="020F0502020204030204" pitchFamily="34" charset="0"/>
                          <a:cs typeface="Times New Roman" panose="02020603050405020304" pitchFamily="18" charset="0"/>
                        </a:rPr>
                        <a:t>number of withdrawals;</a:t>
                      </a:r>
                    </a:p>
                    <a:p>
                      <a:pPr marL="342900" lvl="0" indent="-342900">
                        <a:lnSpc>
                          <a:spcPct val="107000"/>
                        </a:lnSpc>
                        <a:spcAft>
                          <a:spcPts val="1000"/>
                        </a:spcAft>
                        <a:buFont typeface="Symbol" panose="05050102010706020507" pitchFamily="18" charset="2"/>
                        <a:buChar char=""/>
                      </a:pPr>
                      <a:r>
                        <a:rPr lang="en-GB" sz="1600" b="1" dirty="0">
                          <a:effectLst/>
                          <a:latin typeface="Calibri" panose="020F0502020204030204" pitchFamily="34" charset="0"/>
                          <a:ea typeface="Calibri" panose="020F0502020204030204" pitchFamily="34" charset="0"/>
                          <a:cs typeface="Times New Roman" panose="02020603050405020304" pitchFamily="18" charset="0"/>
                        </a:rPr>
                        <a:t>bank charges; and </a:t>
                      </a:r>
                    </a:p>
                    <a:p>
                      <a:pPr marL="342900" lvl="0" indent="-342900">
                        <a:lnSpc>
                          <a:spcPct val="107000"/>
                        </a:lnSpc>
                        <a:spcAft>
                          <a:spcPts val="1000"/>
                        </a:spcAft>
                        <a:buFont typeface="Symbol" panose="05050102010706020507" pitchFamily="18" charset="2"/>
                        <a:buChar char=""/>
                      </a:pPr>
                      <a:r>
                        <a:rPr lang="en-GB" sz="1600" b="1" dirty="0">
                          <a:effectLst/>
                          <a:latin typeface="Calibri" panose="020F0502020204030204" pitchFamily="34" charset="0"/>
                          <a:ea typeface="Calibri" panose="020F0502020204030204" pitchFamily="34" charset="0"/>
                          <a:cs typeface="Times New Roman" panose="02020603050405020304" pitchFamily="18" charset="0"/>
                        </a:rPr>
                        <a:t>any other transactional activity between Beneficiary and the bank.</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err="1">
                          <a:effectLst/>
                          <a:latin typeface="Calibri" panose="020F0502020204030204" pitchFamily="34" charset="0"/>
                          <a:ea typeface="Calibri" panose="020F0502020204030204" pitchFamily="34" charset="0"/>
                          <a:cs typeface="Times New Roman" panose="02020603050405020304" pitchFamily="18" charset="0"/>
                        </a:rPr>
                        <a:t>Grinrod</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Beneficiary SASSA ownership of this data still needs to be clarified as legally it’s a different relationship between a Beneficiary and a bank</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CPS/</a:t>
                      </a:r>
                      <a:r>
                        <a:rPr lang="en-GB" sz="1600" b="1" dirty="0" err="1">
                          <a:effectLst/>
                          <a:latin typeface="Calibri" panose="020F0502020204030204" pitchFamily="34" charset="0"/>
                          <a:ea typeface="Calibri" panose="020F0502020204030204" pitchFamily="34" charset="0"/>
                          <a:cs typeface="Times New Roman" panose="02020603050405020304" pitchFamily="18" charset="0"/>
                        </a:rPr>
                        <a:t>Grinrod</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This data has not yet been availed. The format and frequency to be agreed will based on the analysis of the data structures, as well as agreement on the ownership.</a:t>
                      </a:r>
                    </a:p>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4" name="TextBox 3"/>
          <p:cNvSpPr txBox="1"/>
          <p:nvPr/>
        </p:nvSpPr>
        <p:spPr>
          <a:xfrm>
            <a:off x="457200" y="381000"/>
            <a:ext cx="8077200" cy="646331"/>
          </a:xfrm>
          <a:prstGeom prst="rect">
            <a:avLst/>
          </a:prstGeom>
          <a:noFill/>
        </p:spPr>
        <p:txBody>
          <a:bodyPr wrap="square" rtlCol="0">
            <a:spAutoFit/>
          </a:bodyPr>
          <a:lstStyle/>
          <a:p>
            <a:pPr algn="ctr"/>
            <a:r>
              <a:rPr lang="en-ZA" sz="3600" b="1" dirty="0" smtClean="0">
                <a:solidFill>
                  <a:prstClr val="black"/>
                </a:solidFill>
                <a:latin typeface="Arial" panose="020B0604020202020204" pitchFamily="34" charset="0"/>
                <a:cs typeface="Arial" panose="020B0604020202020204" pitchFamily="34" charset="0"/>
              </a:rPr>
              <a:t>Biometric </a:t>
            </a:r>
            <a:r>
              <a:rPr lang="en-ZA" sz="3600" b="1" dirty="0">
                <a:solidFill>
                  <a:prstClr val="black"/>
                </a:solidFill>
                <a:latin typeface="Arial" panose="020B0604020202020204" pitchFamily="34" charset="0"/>
                <a:cs typeface="Arial" panose="020B0604020202020204" pitchFamily="34" charset="0"/>
              </a:rPr>
              <a:t>Data </a:t>
            </a:r>
            <a:r>
              <a:rPr lang="en-ZA" sz="3600" b="1" dirty="0" smtClean="0">
                <a:solidFill>
                  <a:prstClr val="black"/>
                </a:solidFill>
                <a:latin typeface="Arial" panose="020B0604020202020204" pitchFamily="34" charset="0"/>
                <a:cs typeface="Arial" panose="020B0604020202020204" pitchFamily="34" charset="0"/>
              </a:rPr>
              <a:t>Migration: Details  </a:t>
            </a:r>
            <a:endParaRPr lang="en-GB"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D56938B-8917-4869-91D0-F9F507C443EE}" type="slidenum">
              <a:rPr lang="en-US" smtClean="0"/>
              <a:pPr/>
              <a:t>25</a:t>
            </a:fld>
            <a:endParaRPr lang="en-US"/>
          </a:p>
        </p:txBody>
      </p:sp>
    </p:spTree>
    <p:extLst>
      <p:ext uri="{BB962C8B-B14F-4D97-AF65-F5344CB8AC3E}">
        <p14:creationId xmlns:p14="http://schemas.microsoft.com/office/powerpoint/2010/main" xmlns="" val="18752634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3986923162"/>
              </p:ext>
            </p:extLst>
          </p:nvPr>
        </p:nvGraphicFramePr>
        <p:xfrm>
          <a:off x="228600" y="1066800"/>
          <a:ext cx="8762999" cy="5484457"/>
        </p:xfrm>
        <a:graphic>
          <a:graphicData uri="http://schemas.openxmlformats.org/drawingml/2006/table">
            <a:tbl>
              <a:tblPr firstRow="1" firstCol="1" bandRow="1"/>
              <a:tblGrid>
                <a:gridCol w="1723430">
                  <a:extLst>
                    <a:ext uri="{9D8B030D-6E8A-4147-A177-3AD203B41FA5}">
                      <a16:colId xmlns:a16="http://schemas.microsoft.com/office/drawing/2014/main" xmlns="" val="20000"/>
                    </a:ext>
                  </a:extLst>
                </a:gridCol>
                <a:gridCol w="2093593">
                  <a:extLst>
                    <a:ext uri="{9D8B030D-6E8A-4147-A177-3AD203B41FA5}">
                      <a16:colId xmlns:a16="http://schemas.microsoft.com/office/drawing/2014/main" xmlns="" val="20001"/>
                    </a:ext>
                  </a:extLst>
                </a:gridCol>
                <a:gridCol w="1412345">
                  <a:extLst>
                    <a:ext uri="{9D8B030D-6E8A-4147-A177-3AD203B41FA5}">
                      <a16:colId xmlns:a16="http://schemas.microsoft.com/office/drawing/2014/main" xmlns="" val="20002"/>
                    </a:ext>
                  </a:extLst>
                </a:gridCol>
                <a:gridCol w="1204647">
                  <a:extLst>
                    <a:ext uri="{9D8B030D-6E8A-4147-A177-3AD203B41FA5}">
                      <a16:colId xmlns:a16="http://schemas.microsoft.com/office/drawing/2014/main" xmlns="" val="20003"/>
                    </a:ext>
                  </a:extLst>
                </a:gridCol>
                <a:gridCol w="2328984">
                  <a:extLst>
                    <a:ext uri="{9D8B030D-6E8A-4147-A177-3AD203B41FA5}">
                      <a16:colId xmlns:a16="http://schemas.microsoft.com/office/drawing/2014/main" xmlns="" val="20004"/>
                    </a:ext>
                  </a:extLst>
                </a:gridCol>
              </a:tblGrid>
              <a:tr h="1570634">
                <a:tc>
                  <a:txBody>
                    <a:bodyPr/>
                    <a:lstStyle/>
                    <a:p>
                      <a:pPr>
                        <a:lnSpc>
                          <a:spcPct val="107000"/>
                        </a:lnSpc>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FICA Data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These are FICA related scanned documents pertaining to a beneficiary entering into relationships with banks of their choice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CPS/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Grinrod</a:t>
                      </a:r>
                      <a:r>
                        <a:rPr lang="en-GB" sz="1600" dirty="0">
                          <a:effectLst/>
                          <a:latin typeface="Calibri" panose="020F0502020204030204" pitchFamily="34" charset="0"/>
                          <a:ea typeface="Calibri" panose="020F0502020204030204" pitchFamily="34" charset="0"/>
                          <a:cs typeface="Times New Roman" panose="02020603050405020304" pitchFamily="18" charset="0"/>
                        </a:rPr>
                        <a:t> Bank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CPS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There are legal challenges regarding the ownership of this data set as it involves third party relationship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198887">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Beneficiary/ Customer Master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All Beneficiary Data relating to any form of interaction with SASSA or Service Provider via Call Centre or any other point of interaction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SASSA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CPS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This data has not yet been availed. We expect that this data will be transferred to SASSA by November 2017 and residual data will be transferred at the end of the contract.</a:t>
                      </a:r>
                    </a:p>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256506">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Beneficiary Voice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These are the voice prints of the Beneficiary recorded during the enrolment and registration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SASSA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CPS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Limited data was received. This data is not currently used by SASSA.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5" name="TextBox 4"/>
          <p:cNvSpPr txBox="1"/>
          <p:nvPr/>
        </p:nvSpPr>
        <p:spPr>
          <a:xfrm>
            <a:off x="457200" y="228600"/>
            <a:ext cx="8077200" cy="646331"/>
          </a:xfrm>
          <a:prstGeom prst="rect">
            <a:avLst/>
          </a:prstGeom>
          <a:noFill/>
        </p:spPr>
        <p:txBody>
          <a:bodyPr wrap="square" rtlCol="0">
            <a:spAutoFit/>
          </a:bodyPr>
          <a:lstStyle/>
          <a:p>
            <a:pPr algn="ctr"/>
            <a:r>
              <a:rPr lang="en-ZA" sz="3600" b="1" dirty="0" smtClean="0">
                <a:solidFill>
                  <a:prstClr val="black"/>
                </a:solidFill>
                <a:latin typeface="Arial" panose="020B0604020202020204" pitchFamily="34" charset="0"/>
                <a:cs typeface="Arial" panose="020B0604020202020204" pitchFamily="34" charset="0"/>
              </a:rPr>
              <a:t>Biometric </a:t>
            </a:r>
            <a:r>
              <a:rPr lang="en-ZA" sz="3600" b="1" dirty="0">
                <a:solidFill>
                  <a:prstClr val="black"/>
                </a:solidFill>
                <a:latin typeface="Arial" panose="020B0604020202020204" pitchFamily="34" charset="0"/>
                <a:cs typeface="Arial" panose="020B0604020202020204" pitchFamily="34" charset="0"/>
              </a:rPr>
              <a:t>Data </a:t>
            </a:r>
            <a:r>
              <a:rPr lang="en-ZA" sz="3600" b="1" dirty="0" smtClean="0">
                <a:solidFill>
                  <a:prstClr val="black"/>
                </a:solidFill>
                <a:latin typeface="Arial" panose="020B0604020202020204" pitchFamily="34" charset="0"/>
                <a:cs typeface="Arial" panose="020B0604020202020204" pitchFamily="34" charset="0"/>
              </a:rPr>
              <a:t>Migration: Details </a:t>
            </a:r>
            <a:endParaRPr lang="en-GB"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D56938B-8917-4869-91D0-F9F507C443EE}" type="slidenum">
              <a:rPr lang="en-US" smtClean="0"/>
              <a:pPr/>
              <a:t>26</a:t>
            </a:fld>
            <a:endParaRPr lang="en-US"/>
          </a:p>
        </p:txBody>
      </p:sp>
    </p:spTree>
    <p:extLst>
      <p:ext uri="{BB962C8B-B14F-4D97-AF65-F5344CB8AC3E}">
        <p14:creationId xmlns:p14="http://schemas.microsoft.com/office/powerpoint/2010/main" xmlns="" val="22399425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latin typeface="Calibri" panose="020F0502020204030204" pitchFamily="34" charset="0"/>
              </a:rPr>
              <a:t>Issues and risks</a:t>
            </a:r>
            <a:endParaRPr lang="en-GB" dirty="0">
              <a:latin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43518790"/>
              </p:ext>
            </p:extLst>
          </p:nvPr>
        </p:nvGraphicFramePr>
        <p:xfrm>
          <a:off x="457200" y="1600200"/>
          <a:ext cx="8229600" cy="283972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xmlns="" val="20000"/>
                    </a:ext>
                  </a:extLst>
                </a:gridCol>
                <a:gridCol w="4343400">
                  <a:extLst>
                    <a:ext uri="{9D8B030D-6E8A-4147-A177-3AD203B41FA5}">
                      <a16:colId xmlns:a16="http://schemas.microsoft.com/office/drawing/2014/main" xmlns="" val="20001"/>
                    </a:ext>
                  </a:extLst>
                </a:gridCol>
              </a:tblGrid>
              <a:tr h="370840">
                <a:tc>
                  <a:txBody>
                    <a:bodyPr/>
                    <a:lstStyle/>
                    <a:p>
                      <a:r>
                        <a:rPr lang="en-ZA" dirty="0" smtClean="0">
                          <a:latin typeface="Calibri" panose="020F0502020204030204" pitchFamily="34" charset="0"/>
                        </a:rPr>
                        <a:t>Risk/</a:t>
                      </a:r>
                      <a:r>
                        <a:rPr lang="en-ZA" baseline="0" dirty="0" smtClean="0">
                          <a:latin typeface="Calibri" panose="020F0502020204030204" pitchFamily="34" charset="0"/>
                        </a:rPr>
                        <a:t> Issue</a:t>
                      </a:r>
                      <a:endParaRPr lang="en-GB" dirty="0">
                        <a:latin typeface="Calibri" panose="020F0502020204030204" pitchFamily="34" charset="0"/>
                      </a:endParaRPr>
                    </a:p>
                  </a:txBody>
                  <a:tcPr/>
                </a:tc>
                <a:tc>
                  <a:txBody>
                    <a:bodyPr/>
                    <a:lstStyle/>
                    <a:p>
                      <a:r>
                        <a:rPr lang="en-ZA" dirty="0" smtClean="0">
                          <a:latin typeface="Calibri" panose="020F0502020204030204" pitchFamily="34" charset="0"/>
                        </a:rPr>
                        <a:t>Mitigation action</a:t>
                      </a:r>
                      <a:endParaRPr lang="en-GB" dirty="0">
                        <a:latin typeface="Calibri" panose="020F0502020204030204" pitchFamily="34" charset="0"/>
                      </a:endParaRPr>
                    </a:p>
                  </a:txBody>
                  <a:tcPr/>
                </a:tc>
                <a:extLst>
                  <a:ext uri="{0D108BD9-81ED-4DB2-BD59-A6C34878D82A}">
                    <a16:rowId xmlns:a16="http://schemas.microsoft.com/office/drawing/2014/main" xmlns="" val="10000"/>
                  </a:ext>
                </a:extLst>
              </a:tr>
              <a:tr h="370840">
                <a:tc>
                  <a:txBody>
                    <a:bodyPr/>
                    <a:lstStyle/>
                    <a:p>
                      <a:r>
                        <a:rPr lang="en-ZA" dirty="0" smtClean="0">
                          <a:latin typeface="Calibri" panose="020F0502020204030204" pitchFamily="34" charset="0"/>
                        </a:rPr>
                        <a:t>Delay</a:t>
                      </a:r>
                      <a:r>
                        <a:rPr lang="en-ZA" baseline="0" dirty="0" smtClean="0">
                          <a:latin typeface="Calibri" panose="020F0502020204030204" pitchFamily="34" charset="0"/>
                        </a:rPr>
                        <a:t> in issuing new SASSA beneficiary cards</a:t>
                      </a:r>
                      <a:endParaRPr lang="en-GB" dirty="0">
                        <a:latin typeface="Calibri" panose="020F0502020204030204" pitchFamily="34" charset="0"/>
                      </a:endParaRPr>
                    </a:p>
                  </a:txBody>
                  <a:tcPr/>
                </a:tc>
                <a:tc>
                  <a:txBody>
                    <a:bodyPr/>
                    <a:lstStyle/>
                    <a:p>
                      <a:r>
                        <a:rPr lang="en-ZA" dirty="0" smtClean="0">
                          <a:latin typeface="Calibri" panose="020F0502020204030204" pitchFamily="34" charset="0"/>
                        </a:rPr>
                        <a:t>Current card life extension</a:t>
                      </a:r>
                      <a:endParaRPr lang="en-GB" dirty="0">
                        <a:latin typeface="Calibri" panose="020F0502020204030204" pitchFamily="34" charset="0"/>
                      </a:endParaRPr>
                    </a:p>
                  </a:txBody>
                  <a:tcPr/>
                </a:tc>
                <a:extLst>
                  <a:ext uri="{0D108BD9-81ED-4DB2-BD59-A6C34878D82A}">
                    <a16:rowId xmlns:a16="http://schemas.microsoft.com/office/drawing/2014/main" xmlns="" val="10001"/>
                  </a:ext>
                </a:extLst>
              </a:tr>
              <a:tr h="370840">
                <a:tc>
                  <a:txBody>
                    <a:bodyPr/>
                    <a:lstStyle/>
                    <a:p>
                      <a:r>
                        <a:rPr lang="en-ZA" dirty="0" smtClean="0">
                          <a:latin typeface="Calibri" panose="020F0502020204030204" pitchFamily="34" charset="0"/>
                        </a:rPr>
                        <a:t>Confusion</a:t>
                      </a:r>
                      <a:r>
                        <a:rPr lang="en-ZA" baseline="0" dirty="0" smtClean="0">
                          <a:latin typeface="Calibri" panose="020F0502020204030204" pitchFamily="34" charset="0"/>
                        </a:rPr>
                        <a:t> amongst beneficiaries</a:t>
                      </a:r>
                      <a:endParaRPr lang="en-GB" dirty="0">
                        <a:latin typeface="Calibri" panose="020F0502020204030204" pitchFamily="34" charset="0"/>
                      </a:endParaRPr>
                    </a:p>
                  </a:txBody>
                  <a:tcPr/>
                </a:tc>
                <a:tc>
                  <a:txBody>
                    <a:bodyPr/>
                    <a:lstStyle/>
                    <a:p>
                      <a:r>
                        <a:rPr lang="en-ZA" dirty="0" smtClean="0">
                          <a:latin typeface="Calibri" panose="020F0502020204030204" pitchFamily="34" charset="0"/>
                        </a:rPr>
                        <a:t>Communication</a:t>
                      </a:r>
                      <a:r>
                        <a:rPr lang="en-ZA" baseline="0" dirty="0" smtClean="0">
                          <a:latin typeface="Calibri" panose="020F0502020204030204" pitchFamily="34" charset="0"/>
                        </a:rPr>
                        <a:t> Drive to beneficiaries through </a:t>
                      </a:r>
                      <a:r>
                        <a:rPr lang="en-ZA" dirty="0" smtClean="0">
                          <a:latin typeface="Calibri" panose="020F0502020204030204" pitchFamily="34" charset="0"/>
                        </a:rPr>
                        <a:t>GCIS and</a:t>
                      </a:r>
                      <a:r>
                        <a:rPr lang="en-ZA" baseline="0" dirty="0" smtClean="0">
                          <a:latin typeface="Calibri" panose="020F0502020204030204" pitchFamily="34" charset="0"/>
                        </a:rPr>
                        <a:t> other stakeholders</a:t>
                      </a:r>
                      <a:endParaRPr lang="en-GB" dirty="0">
                        <a:latin typeface="Calibri" panose="020F0502020204030204" pitchFamily="34" charset="0"/>
                      </a:endParaRPr>
                    </a:p>
                  </a:txBody>
                  <a:tcPr/>
                </a:tc>
                <a:extLst>
                  <a:ext uri="{0D108BD9-81ED-4DB2-BD59-A6C34878D82A}">
                    <a16:rowId xmlns:a16="http://schemas.microsoft.com/office/drawing/2014/main" xmlns="" val="10002"/>
                  </a:ext>
                </a:extLst>
              </a:tr>
              <a:tr h="370840">
                <a:tc>
                  <a:txBody>
                    <a:bodyPr/>
                    <a:lstStyle/>
                    <a:p>
                      <a:r>
                        <a:rPr lang="en-ZA" dirty="0" smtClean="0">
                          <a:latin typeface="Calibri" panose="020F0502020204030204" pitchFamily="34" charset="0"/>
                        </a:rPr>
                        <a:t>Lack of Systems</a:t>
                      </a:r>
                      <a:r>
                        <a:rPr lang="en-ZA" baseline="0" dirty="0" smtClean="0">
                          <a:latin typeface="Calibri" panose="020F0502020204030204" pitchFamily="34" charset="0"/>
                        </a:rPr>
                        <a:t> Integration</a:t>
                      </a:r>
                    </a:p>
                    <a:p>
                      <a:endParaRPr lang="en-ZA" baseline="0" dirty="0" smtClean="0">
                        <a:latin typeface="Calibri" panose="020F0502020204030204" pitchFamily="34" charset="0"/>
                      </a:endParaRPr>
                    </a:p>
                    <a:p>
                      <a:r>
                        <a:rPr lang="en-ZA" baseline="0" dirty="0" smtClean="0">
                          <a:latin typeface="Calibri" panose="020F0502020204030204" pitchFamily="34" charset="0"/>
                        </a:rPr>
                        <a:t>Budgetary Constraints Phase-in Phase-Out</a:t>
                      </a:r>
                      <a:endParaRPr lang="en-GB" dirty="0">
                        <a:latin typeface="Calibri" panose="020F0502020204030204" pitchFamily="34" charset="0"/>
                      </a:endParaRPr>
                    </a:p>
                  </a:txBody>
                  <a:tcPr/>
                </a:tc>
                <a:tc>
                  <a:txBody>
                    <a:bodyPr/>
                    <a:lstStyle/>
                    <a:p>
                      <a:r>
                        <a:rPr lang="en-ZA" dirty="0" smtClean="0">
                          <a:latin typeface="Calibri" panose="020F0502020204030204" pitchFamily="34" charset="0"/>
                        </a:rPr>
                        <a:t>Earlier</a:t>
                      </a:r>
                      <a:r>
                        <a:rPr lang="en-ZA" baseline="0" dirty="0" smtClean="0">
                          <a:latin typeface="Calibri" panose="020F0502020204030204" pitchFamily="34" charset="0"/>
                        </a:rPr>
                        <a:t> piloting and testing</a:t>
                      </a:r>
                    </a:p>
                    <a:p>
                      <a:endParaRPr lang="en-ZA" baseline="0" dirty="0" smtClean="0">
                        <a:latin typeface="Calibri" panose="020F0502020204030204" pitchFamily="34" charset="0"/>
                      </a:endParaRPr>
                    </a:p>
                    <a:p>
                      <a:r>
                        <a:rPr lang="en-ZA" dirty="0" smtClean="0">
                          <a:latin typeface="Calibri" panose="020F0502020204030204" pitchFamily="34" charset="0"/>
                        </a:rPr>
                        <a:t>Reprioritisation</a:t>
                      </a:r>
                      <a:r>
                        <a:rPr lang="en-ZA" baseline="0" dirty="0" smtClean="0">
                          <a:latin typeface="Calibri" panose="020F0502020204030204" pitchFamily="34" charset="0"/>
                        </a:rPr>
                        <a:t> in </a:t>
                      </a:r>
                      <a:r>
                        <a:rPr lang="en-ZA" baseline="0" smtClean="0">
                          <a:latin typeface="Calibri" panose="020F0502020204030204" pitchFamily="34" charset="0"/>
                        </a:rPr>
                        <a:t>the baseline</a:t>
                      </a:r>
                      <a:endParaRPr lang="en-GB" dirty="0">
                        <a:latin typeface="Calibri" panose="020F0502020204030204" pitchFamily="34" charset="0"/>
                      </a:endParaRPr>
                    </a:p>
                  </a:txBody>
                  <a:tcPr/>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2"/>
          </p:nvPr>
        </p:nvSpPr>
        <p:spPr/>
        <p:txBody>
          <a:bodyPr/>
          <a:lstStyle/>
          <a:p>
            <a:fld id="{9D56938B-8917-4869-91D0-F9F507C443EE}" type="slidenum">
              <a:rPr lang="en-US" smtClean="0"/>
              <a:pPr/>
              <a:t>27</a:t>
            </a:fld>
            <a:endParaRPr lang="en-US"/>
          </a:p>
        </p:txBody>
      </p:sp>
    </p:spTree>
    <p:extLst>
      <p:ext uri="{BB962C8B-B14F-4D97-AF65-F5344CB8AC3E}">
        <p14:creationId xmlns:p14="http://schemas.microsoft.com/office/powerpoint/2010/main" xmlns="" val="29466452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33600"/>
            <a:ext cx="8229600" cy="1981200"/>
          </a:xfrm>
        </p:spPr>
        <p:txBody>
          <a:bodyPr>
            <a:normAutofit fontScale="90000"/>
          </a:bodyPr>
          <a:lstStyle/>
          <a:p>
            <a:r>
              <a:rPr lang="en-ZA" sz="4400" dirty="0" smtClean="0">
                <a:latin typeface="Calibri" panose="020F0502020204030204" pitchFamily="34" charset="0"/>
              </a:rPr>
              <a:t>D2</a:t>
            </a:r>
            <a:r>
              <a:rPr lang="en-ZA" dirty="0" smtClean="0">
                <a:latin typeface="Calibri" panose="020F0502020204030204" pitchFamily="34" charset="0"/>
              </a:rPr>
              <a:t>: </a:t>
            </a:r>
            <a:r>
              <a:rPr lang="en-ZA" sz="4400" dirty="0" smtClean="0">
                <a:latin typeface="Calibri" panose="020F0502020204030204" pitchFamily="34" charset="0"/>
              </a:rPr>
              <a:t>SAPO ENGAGEMENT </a:t>
            </a:r>
            <a:br>
              <a:rPr lang="en-ZA" sz="4400" dirty="0" smtClean="0">
                <a:latin typeface="Calibri" panose="020F0502020204030204" pitchFamily="34" charset="0"/>
              </a:rPr>
            </a:br>
            <a:r>
              <a:rPr lang="en-ZA" sz="4400" dirty="0" smtClean="0">
                <a:latin typeface="Calibri" panose="020F0502020204030204" pitchFamily="34" charset="0"/>
              </a:rPr>
              <a:t>&amp; </a:t>
            </a:r>
            <a:br>
              <a:rPr lang="en-ZA" sz="4400" dirty="0" smtClean="0">
                <a:latin typeface="Calibri" panose="020F0502020204030204" pitchFamily="34" charset="0"/>
              </a:rPr>
            </a:br>
            <a:r>
              <a:rPr lang="en-ZA" sz="4400" dirty="0" smtClean="0">
                <a:latin typeface="Calibri" panose="020F0502020204030204" pitchFamily="34" charset="0"/>
              </a:rPr>
              <a:t>PAYMENT SERVICES PROCUREMENT</a:t>
            </a:r>
            <a:endParaRPr lang="en-GB" sz="44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9D56938B-8917-4869-91D0-F9F507C443EE}" type="slidenum">
              <a:rPr lang="en-US" smtClean="0"/>
              <a:pPr/>
              <a:t>28</a:t>
            </a:fld>
            <a:endParaRPr lang="en-US"/>
          </a:p>
        </p:txBody>
      </p:sp>
    </p:spTree>
    <p:extLst>
      <p:ext uri="{BB962C8B-B14F-4D97-AF65-F5344CB8AC3E}">
        <p14:creationId xmlns:p14="http://schemas.microsoft.com/office/powerpoint/2010/main" xmlns="" val="13508381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pPr lvl="0"/>
            <a:r>
              <a:rPr lang="en-ZA" dirty="0" smtClean="0"/>
              <a:t>Summary of Procurement </a:t>
            </a:r>
            <a:r>
              <a:rPr lang="en-ZA" dirty="0"/>
              <a:t>of Payment Services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09031536"/>
              </p:ext>
            </p:extLst>
          </p:nvPr>
        </p:nvGraphicFramePr>
        <p:xfrm>
          <a:off x="457200" y="1295400"/>
          <a:ext cx="8382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Arrow Connector 4"/>
          <p:cNvCxnSpPr/>
          <p:nvPr/>
        </p:nvCxnSpPr>
        <p:spPr>
          <a:xfrm flipV="1">
            <a:off x="4572000" y="1905000"/>
            <a:ext cx="685800" cy="99060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9D56938B-8917-4869-91D0-F9F507C443EE}" type="slidenum">
              <a:rPr lang="en-US" smtClean="0"/>
              <a:pPr/>
              <a:t>29</a:t>
            </a:fld>
            <a:endParaRPr lang="en-US"/>
          </a:p>
        </p:txBody>
      </p:sp>
    </p:spTree>
    <p:extLst>
      <p:ext uri="{BB962C8B-B14F-4D97-AF65-F5344CB8AC3E}">
        <p14:creationId xmlns:p14="http://schemas.microsoft.com/office/powerpoint/2010/main" xmlns="" val="508163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Purpose</a:t>
            </a:r>
            <a:endParaRPr lang="en-GB" dirty="0"/>
          </a:p>
        </p:txBody>
      </p:sp>
      <p:sp>
        <p:nvSpPr>
          <p:cNvPr id="3" name="Content Placeholder 2"/>
          <p:cNvSpPr>
            <a:spLocks noGrp="1"/>
          </p:cNvSpPr>
          <p:nvPr>
            <p:ph idx="1"/>
          </p:nvPr>
        </p:nvSpPr>
        <p:spPr>
          <a:xfrm>
            <a:off x="456488" y="1385590"/>
            <a:ext cx="8229600" cy="4939009"/>
          </a:xfrm>
        </p:spPr>
        <p:txBody>
          <a:bodyPr>
            <a:noAutofit/>
          </a:bodyPr>
          <a:lstStyle/>
          <a:p>
            <a:pPr marL="0" indent="0" algn="just">
              <a:buNone/>
            </a:pPr>
            <a:r>
              <a:rPr lang="en-ZA" sz="2800" dirty="0" smtClean="0">
                <a:latin typeface="Calibri" panose="020F0502020204030204" pitchFamily="34" charset="0"/>
              </a:rPr>
              <a:t>The purpose of this presentation is to provide Women's Caucus with a progress report on:</a:t>
            </a:r>
            <a:endParaRPr lang="en-ZA" sz="2800" dirty="0">
              <a:latin typeface="Calibri" panose="020F0502020204030204" pitchFamily="34" charset="0"/>
            </a:endParaRPr>
          </a:p>
          <a:p>
            <a:pPr marL="914400" lvl="1" indent="-457200" algn="just">
              <a:buFont typeface="+mj-lt"/>
              <a:buAutoNum type="alphaLcParenR"/>
            </a:pPr>
            <a:r>
              <a:rPr lang="en-ZA" sz="2800" dirty="0" smtClean="0">
                <a:latin typeface="Calibri" panose="020F0502020204030204" pitchFamily="34" charset="0"/>
              </a:rPr>
              <a:t>Implementation of the legislative </a:t>
            </a:r>
            <a:r>
              <a:rPr lang="en-ZA" sz="2800" dirty="0">
                <a:latin typeface="Calibri" panose="020F0502020204030204" pitchFamily="34" charset="0"/>
              </a:rPr>
              <a:t>mandate of </a:t>
            </a:r>
            <a:r>
              <a:rPr lang="en-ZA" sz="2800" dirty="0" smtClean="0">
                <a:latin typeface="Calibri" panose="020F0502020204030204" pitchFamily="34" charset="0"/>
              </a:rPr>
              <a:t>SASSA;</a:t>
            </a:r>
            <a:endParaRPr lang="en-ZA" sz="2800" dirty="0">
              <a:latin typeface="Calibri" panose="020F0502020204030204" pitchFamily="34" charset="0"/>
            </a:endParaRPr>
          </a:p>
          <a:p>
            <a:pPr marL="914400" lvl="1" indent="-457200" algn="just">
              <a:buFont typeface="+mj-lt"/>
              <a:buAutoNum type="alphaLcParenR"/>
            </a:pPr>
            <a:r>
              <a:rPr lang="en-ZA" sz="2800" dirty="0">
                <a:latin typeface="Calibri" panose="020F0502020204030204" pitchFamily="34" charset="0"/>
              </a:rPr>
              <a:t>Key Event Schedule to ensure the </a:t>
            </a:r>
            <a:r>
              <a:rPr lang="en-ZA" sz="2800" dirty="0" smtClean="0">
                <a:latin typeface="Calibri" panose="020F0502020204030204" pitchFamily="34" charset="0"/>
              </a:rPr>
              <a:t>continuation  </a:t>
            </a:r>
            <a:r>
              <a:rPr lang="en-ZA" sz="2800" dirty="0">
                <a:latin typeface="Calibri" panose="020F0502020204030204" pitchFamily="34" charset="0"/>
              </a:rPr>
              <a:t>of social assistance </a:t>
            </a:r>
            <a:r>
              <a:rPr lang="en-ZA" sz="2800" dirty="0" smtClean="0">
                <a:latin typeface="Calibri" panose="020F0502020204030204" pitchFamily="34" charset="0"/>
              </a:rPr>
              <a:t>grants payments beyond </a:t>
            </a:r>
            <a:r>
              <a:rPr lang="en-ZA" sz="2800" dirty="0">
                <a:latin typeface="Calibri" panose="020F0502020204030204" pitchFamily="34" charset="0"/>
              </a:rPr>
              <a:t> </a:t>
            </a:r>
            <a:r>
              <a:rPr lang="en-ZA" sz="2800" dirty="0" smtClean="0">
                <a:latin typeface="Calibri" panose="020F0502020204030204" pitchFamily="34" charset="0"/>
              </a:rPr>
              <a:t> April </a:t>
            </a:r>
            <a:r>
              <a:rPr lang="en-ZA" sz="2800" dirty="0">
                <a:latin typeface="Calibri" panose="020F0502020204030204" pitchFamily="34" charset="0"/>
              </a:rPr>
              <a:t>2018; and</a:t>
            </a:r>
          </a:p>
          <a:p>
            <a:pPr marL="914400" lvl="1" indent="-457200" algn="just">
              <a:buFont typeface="+mj-lt"/>
              <a:buAutoNum type="alphaLcParenR"/>
            </a:pPr>
            <a:r>
              <a:rPr lang="en-ZA" sz="2800" dirty="0">
                <a:latin typeface="Calibri" panose="020F0502020204030204" pitchFamily="34" charset="0"/>
              </a:rPr>
              <a:t>Proposed </a:t>
            </a:r>
            <a:r>
              <a:rPr lang="en-ZA" sz="2800" dirty="0" smtClean="0">
                <a:latin typeface="Calibri" panose="020F0502020204030204" pitchFamily="34" charset="0"/>
              </a:rPr>
              <a:t> insourcing of the  payment </a:t>
            </a:r>
            <a:r>
              <a:rPr lang="en-ZA" sz="2800" dirty="0">
                <a:latin typeface="Calibri" panose="020F0502020204030204" pitchFamily="34" charset="0"/>
              </a:rPr>
              <a:t>function </a:t>
            </a:r>
            <a:r>
              <a:rPr lang="en-ZA" sz="2800" dirty="0" smtClean="0">
                <a:latin typeface="Calibri" panose="020F0502020204030204" pitchFamily="34" charset="0"/>
              </a:rPr>
              <a:t>over </a:t>
            </a:r>
            <a:r>
              <a:rPr lang="en-ZA" sz="2800" dirty="0">
                <a:latin typeface="Calibri" panose="020F0502020204030204" pitchFamily="34" charset="0"/>
              </a:rPr>
              <a:t>an estimated period of 3 to </a:t>
            </a:r>
            <a:r>
              <a:rPr lang="en-ZA" sz="2800" dirty="0" smtClean="0">
                <a:latin typeface="Calibri" panose="020F0502020204030204" pitchFamily="34" charset="0"/>
              </a:rPr>
              <a:t>5 years;</a:t>
            </a:r>
            <a:endParaRPr lang="en-GB" sz="28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9D56938B-8917-4869-91D0-F9F507C443EE}" type="slidenum">
              <a:rPr lang="en-US" smtClean="0"/>
              <a:pPr/>
              <a:t>3</a:t>
            </a:fld>
            <a:endParaRPr lang="en-US"/>
          </a:p>
        </p:txBody>
      </p:sp>
    </p:spTree>
    <p:extLst>
      <p:ext uri="{BB962C8B-B14F-4D97-AF65-F5344CB8AC3E}">
        <p14:creationId xmlns:p14="http://schemas.microsoft.com/office/powerpoint/2010/main" xmlns="" val="1938894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
            <a:ext cx="8763000" cy="1143000"/>
          </a:xfrm>
        </p:spPr>
        <p:txBody>
          <a:bodyPr>
            <a:normAutofit/>
          </a:bodyPr>
          <a:lstStyle/>
          <a:p>
            <a:r>
              <a:rPr lang="en-ZA" sz="3600" dirty="0" smtClean="0"/>
              <a:t>Procurement of ‘other’ Services </a:t>
            </a:r>
            <a:endParaRPr lang="en-ZA" sz="3600" dirty="0"/>
          </a:p>
        </p:txBody>
      </p:sp>
      <p:sp>
        <p:nvSpPr>
          <p:cNvPr id="3" name="Content Placeholder 2"/>
          <p:cNvSpPr>
            <a:spLocks noGrp="1"/>
          </p:cNvSpPr>
          <p:nvPr>
            <p:ph idx="1"/>
          </p:nvPr>
        </p:nvSpPr>
        <p:spPr>
          <a:xfrm>
            <a:off x="152400" y="1066800"/>
            <a:ext cx="8229600" cy="4945063"/>
          </a:xfrm>
        </p:spPr>
        <p:txBody>
          <a:bodyPr>
            <a:noAutofit/>
          </a:bodyPr>
          <a:lstStyle/>
          <a:p>
            <a:pPr marL="0" indent="0" algn="just">
              <a:buNone/>
            </a:pPr>
            <a:r>
              <a:rPr lang="en-ZA" dirty="0" smtClean="0">
                <a:latin typeface="Calibri" panose="020F0502020204030204" pitchFamily="34" charset="0"/>
              </a:rPr>
              <a:t>In case no or not all payment services required can be offered by SAPO then the Open </a:t>
            </a:r>
            <a:r>
              <a:rPr lang="en-ZA" dirty="0">
                <a:latin typeface="Calibri" panose="020F0502020204030204" pitchFamily="34" charset="0"/>
              </a:rPr>
              <a:t>Procurement </a:t>
            </a:r>
            <a:r>
              <a:rPr lang="en-ZA" dirty="0" smtClean="0">
                <a:latin typeface="Calibri" panose="020F0502020204030204" pitchFamily="34" charset="0"/>
              </a:rPr>
              <a:t>Processes will unfold as follows;</a:t>
            </a:r>
            <a:endParaRPr lang="en-ZA" dirty="0">
              <a:latin typeface="Calibri" panose="020F0502020204030204" pitchFamily="34" charset="0"/>
            </a:endParaRPr>
          </a:p>
          <a:p>
            <a:pPr marL="514350" indent="-514350" algn="just">
              <a:buFont typeface="+mj-lt"/>
              <a:buAutoNum type="alphaLcParenR"/>
            </a:pPr>
            <a:r>
              <a:rPr lang="en-ZA" dirty="0">
                <a:latin typeface="Calibri" panose="020F0502020204030204" pitchFamily="34" charset="0"/>
              </a:rPr>
              <a:t>Revised RFP </a:t>
            </a:r>
            <a:r>
              <a:rPr lang="en-ZA" dirty="0" smtClean="0">
                <a:latin typeface="Calibri" panose="020F0502020204030204" pitchFamily="34" charset="0"/>
              </a:rPr>
              <a:t>will be advertised 22 </a:t>
            </a:r>
            <a:r>
              <a:rPr lang="en-ZA" dirty="0">
                <a:latin typeface="Calibri" panose="020F0502020204030204" pitchFamily="34" charset="0"/>
              </a:rPr>
              <a:t>September </a:t>
            </a:r>
            <a:r>
              <a:rPr lang="en-ZA" dirty="0" smtClean="0">
                <a:latin typeface="Calibri" panose="020F0502020204030204" pitchFamily="34" charset="0"/>
              </a:rPr>
              <a:t>2017;</a:t>
            </a:r>
            <a:endParaRPr lang="en-ZA" dirty="0">
              <a:latin typeface="Calibri" panose="020F0502020204030204" pitchFamily="34" charset="0"/>
            </a:endParaRPr>
          </a:p>
          <a:p>
            <a:pPr marL="514350" indent="-514350" algn="just">
              <a:buFont typeface="+mj-lt"/>
              <a:buAutoNum type="alphaLcParenR"/>
            </a:pPr>
            <a:r>
              <a:rPr lang="en-ZA" dirty="0">
                <a:latin typeface="Calibri" panose="020F0502020204030204" pitchFamily="34" charset="0"/>
              </a:rPr>
              <a:t>Tender closes on the </a:t>
            </a:r>
            <a:r>
              <a:rPr lang="en-ZA" dirty="0" smtClean="0">
                <a:latin typeface="Calibri" panose="020F0502020204030204" pitchFamily="34" charset="0"/>
              </a:rPr>
              <a:t>06 </a:t>
            </a:r>
            <a:r>
              <a:rPr lang="en-ZA" dirty="0">
                <a:latin typeface="Calibri" panose="020F0502020204030204" pitchFamily="34" charset="0"/>
              </a:rPr>
              <a:t>October </a:t>
            </a:r>
            <a:r>
              <a:rPr lang="en-ZA" dirty="0" smtClean="0">
                <a:latin typeface="Calibri" panose="020F0502020204030204" pitchFamily="34" charset="0"/>
              </a:rPr>
              <a:t>2017;</a:t>
            </a:r>
            <a:endParaRPr lang="en-ZA" dirty="0">
              <a:latin typeface="Calibri" panose="020F0502020204030204" pitchFamily="34" charset="0"/>
            </a:endParaRPr>
          </a:p>
          <a:p>
            <a:pPr marL="514350" indent="-514350" algn="just">
              <a:buFont typeface="+mj-lt"/>
              <a:buAutoNum type="alphaLcParenR"/>
            </a:pPr>
            <a:r>
              <a:rPr lang="en-ZA" dirty="0">
                <a:latin typeface="Calibri" panose="020F0502020204030204" pitchFamily="34" charset="0"/>
              </a:rPr>
              <a:t>Evaluation </a:t>
            </a:r>
            <a:r>
              <a:rPr lang="en-ZA" dirty="0" smtClean="0">
                <a:latin typeface="Calibri" panose="020F0502020204030204" pitchFamily="34" charset="0"/>
              </a:rPr>
              <a:t>concluded </a:t>
            </a:r>
            <a:r>
              <a:rPr lang="en-ZA" dirty="0">
                <a:latin typeface="Calibri" panose="020F0502020204030204" pitchFamily="34" charset="0"/>
              </a:rPr>
              <a:t>on the 19 October </a:t>
            </a:r>
            <a:r>
              <a:rPr lang="en-ZA" dirty="0" smtClean="0">
                <a:latin typeface="Calibri" panose="020F0502020204030204" pitchFamily="34" charset="0"/>
              </a:rPr>
              <a:t>2017;</a:t>
            </a:r>
            <a:endParaRPr lang="en-ZA" dirty="0">
              <a:latin typeface="Calibri" panose="020F0502020204030204" pitchFamily="34" charset="0"/>
            </a:endParaRPr>
          </a:p>
          <a:p>
            <a:pPr marL="514350" indent="-514350" algn="just">
              <a:buFont typeface="+mj-lt"/>
              <a:buAutoNum type="alphaLcParenR"/>
            </a:pPr>
            <a:r>
              <a:rPr lang="en-ZA" dirty="0">
                <a:latin typeface="Calibri" panose="020F0502020204030204" pitchFamily="34" charset="0"/>
              </a:rPr>
              <a:t>Adjudication and Awarding 26 October </a:t>
            </a:r>
            <a:r>
              <a:rPr lang="en-ZA" dirty="0" smtClean="0">
                <a:latin typeface="Calibri" panose="020F0502020204030204" pitchFamily="34" charset="0"/>
              </a:rPr>
              <a:t>2017;</a:t>
            </a:r>
            <a:endParaRPr lang="en-ZA" dirty="0">
              <a:latin typeface="Calibri" panose="020F0502020204030204" pitchFamily="34" charset="0"/>
            </a:endParaRPr>
          </a:p>
          <a:p>
            <a:pPr marL="514350" indent="-514350" algn="just">
              <a:buFont typeface="+mj-lt"/>
              <a:buAutoNum type="alphaLcParenR"/>
            </a:pPr>
            <a:r>
              <a:rPr lang="en-ZA" dirty="0">
                <a:latin typeface="Calibri" panose="020F0502020204030204" pitchFamily="34" charset="0"/>
              </a:rPr>
              <a:t>Contracting: 03 November </a:t>
            </a:r>
            <a:r>
              <a:rPr lang="en-ZA" dirty="0" smtClean="0">
                <a:latin typeface="Calibri" panose="020F0502020204030204" pitchFamily="34" charset="0"/>
              </a:rPr>
              <a:t>2017;</a:t>
            </a:r>
          </a:p>
          <a:p>
            <a:pPr marL="1371600" lvl="2" indent="-571500" algn="just">
              <a:buFont typeface="+mj-lt"/>
              <a:buAutoNum type="romanLcPeriod"/>
            </a:pPr>
            <a:r>
              <a:rPr lang="en-ZA" dirty="0" smtClean="0">
                <a:latin typeface="Calibri" panose="020F0502020204030204" pitchFamily="34" charset="0"/>
              </a:rPr>
              <a:t>Setting </a:t>
            </a:r>
            <a:r>
              <a:rPr lang="en-ZA" dirty="0">
                <a:latin typeface="Calibri" panose="020F0502020204030204" pitchFamily="34" charset="0"/>
              </a:rPr>
              <a:t>up &amp; </a:t>
            </a:r>
            <a:r>
              <a:rPr lang="en-ZA" dirty="0" smtClean="0">
                <a:latin typeface="Calibri" panose="020F0502020204030204" pitchFamily="34" charset="0"/>
              </a:rPr>
              <a:t>Development Nov &amp; Dec 2017</a:t>
            </a:r>
          </a:p>
          <a:p>
            <a:pPr marL="1371600" lvl="2" indent="-571500" algn="just">
              <a:buFont typeface="+mj-lt"/>
              <a:buAutoNum type="romanLcPeriod"/>
            </a:pPr>
            <a:r>
              <a:rPr lang="en-ZA" dirty="0" smtClean="0">
                <a:latin typeface="Calibri" panose="020F0502020204030204" pitchFamily="34" charset="0"/>
              </a:rPr>
              <a:t>Testing from the 01 January 2018</a:t>
            </a:r>
            <a:endParaRPr lang="en-ZA" dirty="0">
              <a:latin typeface="Calibri" panose="020F0502020204030204" pitchFamily="34" charset="0"/>
            </a:endParaRPr>
          </a:p>
          <a:p>
            <a:pPr marL="0" indent="0">
              <a:buNone/>
            </a:pPr>
            <a:endParaRPr lang="en-ZA" dirty="0"/>
          </a:p>
          <a:p>
            <a:pPr marL="0" indent="0">
              <a:buNone/>
            </a:pPr>
            <a:r>
              <a:rPr lang="en-ZA" dirty="0"/>
              <a:t> </a:t>
            </a:r>
          </a:p>
        </p:txBody>
      </p:sp>
      <p:sp>
        <p:nvSpPr>
          <p:cNvPr id="4" name="Rectangle 3"/>
          <p:cNvSpPr/>
          <p:nvPr/>
        </p:nvSpPr>
        <p:spPr>
          <a:xfrm>
            <a:off x="2286000" y="1905000"/>
            <a:ext cx="3962400" cy="707886"/>
          </a:xfrm>
          <a:prstGeom prst="rect">
            <a:avLst/>
          </a:prstGeom>
        </p:spPr>
        <p:txBody>
          <a:bodyPr wrap="square">
            <a:spAutoFit/>
          </a:bodyPr>
          <a:lstStyle/>
          <a:p>
            <a:pPr marL="84138" lvl="1" indent="373063"/>
            <a:endParaRPr lang="en-ZA" sz="2000" dirty="0">
              <a:solidFill>
                <a:srgbClr val="FFC000"/>
              </a:solidFill>
            </a:endParaRPr>
          </a:p>
          <a:p>
            <a:pPr marL="84138" lvl="1" indent="373063"/>
            <a:endParaRPr lang="en-ZA" sz="2000" dirty="0">
              <a:solidFill>
                <a:srgbClr val="FFC000"/>
              </a:solidFill>
            </a:endParaRPr>
          </a:p>
        </p:txBody>
      </p:sp>
      <p:sp>
        <p:nvSpPr>
          <p:cNvPr id="5" name="Slide Number Placeholder 4"/>
          <p:cNvSpPr>
            <a:spLocks noGrp="1"/>
          </p:cNvSpPr>
          <p:nvPr>
            <p:ph type="sldNum" sz="quarter" idx="12"/>
          </p:nvPr>
        </p:nvSpPr>
        <p:spPr/>
        <p:txBody>
          <a:bodyPr/>
          <a:lstStyle/>
          <a:p>
            <a:fld id="{9D56938B-8917-4869-91D0-F9F507C443EE}"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xmlns="" val="25520414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62200"/>
            <a:ext cx="8229600" cy="1752600"/>
          </a:xfrm>
        </p:spPr>
        <p:txBody>
          <a:bodyPr>
            <a:normAutofit fontScale="90000"/>
          </a:bodyPr>
          <a:lstStyle/>
          <a:p>
            <a:r>
              <a:rPr lang="en-ZA" dirty="0" smtClean="0">
                <a:latin typeface="Calibri" panose="020F0502020204030204" pitchFamily="34" charset="0"/>
              </a:rPr>
              <a:t>E: </a:t>
            </a:r>
            <a:r>
              <a:rPr lang="en-ZA" sz="3600" dirty="0" smtClean="0">
                <a:solidFill>
                  <a:prstClr val="black"/>
                </a:solidFill>
                <a:latin typeface="Calibri" panose="020F0502020204030204" pitchFamily="34" charset="0"/>
              </a:rPr>
              <a:t>PHASE 2 FRAMEWORK</a:t>
            </a:r>
            <a:br>
              <a:rPr lang="en-ZA" sz="3600" dirty="0" smtClean="0">
                <a:solidFill>
                  <a:prstClr val="black"/>
                </a:solidFill>
                <a:latin typeface="Calibri" panose="020F0502020204030204" pitchFamily="34" charset="0"/>
              </a:rPr>
            </a:br>
            <a:r>
              <a:rPr lang="en-ZA" dirty="0" smtClean="0">
                <a:latin typeface="Calibri" panose="020F0502020204030204" pitchFamily="34" charset="0"/>
              </a:rPr>
              <a:t/>
            </a:r>
            <a:br>
              <a:rPr lang="en-ZA" dirty="0" smtClean="0">
                <a:latin typeface="Calibri" panose="020F0502020204030204" pitchFamily="34" charset="0"/>
              </a:rPr>
            </a:br>
            <a:r>
              <a:rPr lang="en-ZA" dirty="0" smtClean="0">
                <a:latin typeface="Calibri" panose="020F0502020204030204" pitchFamily="34" charset="0"/>
              </a:rPr>
              <a:t>END 31 March 2021</a:t>
            </a:r>
            <a:endParaRPr lang="en-GB" sz="44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9D56938B-8917-4869-91D0-F9F507C443EE}" type="slidenum">
              <a:rPr lang="en-US" smtClean="0"/>
              <a:pPr/>
              <a:t>31</a:t>
            </a:fld>
            <a:endParaRPr lang="en-US"/>
          </a:p>
        </p:txBody>
      </p:sp>
    </p:spTree>
    <p:extLst>
      <p:ext uri="{BB962C8B-B14F-4D97-AF65-F5344CB8AC3E}">
        <p14:creationId xmlns:p14="http://schemas.microsoft.com/office/powerpoint/2010/main" xmlns="" val="498063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AutoShape 7"/>
          <p:cNvSpPr>
            <a:spLocks noChangeArrowheads="1"/>
          </p:cNvSpPr>
          <p:nvPr/>
        </p:nvSpPr>
        <p:spPr bwMode="auto">
          <a:xfrm>
            <a:off x="4495800" y="5867397"/>
            <a:ext cx="4648200" cy="990602"/>
          </a:xfrm>
          <a:prstGeom prst="flowChartExtract">
            <a:avLst/>
          </a:prstGeom>
          <a:gradFill rotWithShape="0">
            <a:gsLst>
              <a:gs pos="0">
                <a:schemeClr val="accent1">
                  <a:gamma/>
                  <a:shade val="46275"/>
                  <a:invGamma/>
                </a:schemeClr>
              </a:gs>
              <a:gs pos="50000">
                <a:schemeClr val="accent1"/>
              </a:gs>
              <a:gs pos="100000">
                <a:schemeClr val="accent1">
                  <a:gamma/>
                  <a:shade val="46275"/>
                  <a:invGamma/>
                </a:schemeClr>
              </a:gs>
            </a:gsLst>
            <a:lin ang="18900000" scaled="1"/>
          </a:gradFill>
          <a:ln w="19050">
            <a:noFill/>
            <a:miter lim="800000"/>
            <a:headEnd/>
            <a:tailEnd/>
          </a:ln>
          <a:effectLst>
            <a:prstShdw prst="shdw17" dist="17961" dir="2700000">
              <a:schemeClr val="accent1">
                <a:gamma/>
                <a:shade val="60000"/>
                <a:invGamma/>
              </a:schemeClr>
            </a:prstShdw>
          </a:effectLst>
        </p:spPr>
        <p:txBody>
          <a:bodyPr anchor="ctr"/>
          <a:lstStyle/>
          <a:p>
            <a:pPr algn="ctr" eaLnBrk="0" hangingPunct="0">
              <a:spcBef>
                <a:spcPct val="50000"/>
              </a:spcBef>
              <a:defRPr/>
            </a:pPr>
            <a:r>
              <a:rPr lang="en-US" b="1" dirty="0" smtClean="0">
                <a:solidFill>
                  <a:srgbClr val="000000"/>
                </a:solidFill>
                <a:latin typeface="Futura Hv BT" pitchFamily="34" charset="0"/>
                <a:cs typeface="Arial" charset="0"/>
              </a:rPr>
              <a:t>Building Capacity Over Time</a:t>
            </a:r>
            <a:endParaRPr lang="en-US" b="1" dirty="0">
              <a:solidFill>
                <a:srgbClr val="000000"/>
              </a:solidFill>
              <a:latin typeface="Futura Hv BT" pitchFamily="34" charset="0"/>
              <a:cs typeface="Arial" charset="0"/>
            </a:endParaRPr>
          </a:p>
        </p:txBody>
      </p:sp>
      <p:sp>
        <p:nvSpPr>
          <p:cNvPr id="56322" name="Line 2"/>
          <p:cNvSpPr>
            <a:spLocks noChangeShapeType="1"/>
          </p:cNvSpPr>
          <p:nvPr/>
        </p:nvSpPr>
        <p:spPr bwMode="auto">
          <a:xfrm>
            <a:off x="0" y="73853"/>
            <a:ext cx="9144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ZA">
              <a:solidFill>
                <a:prstClr val="black"/>
              </a:solidFill>
            </a:endParaRPr>
          </a:p>
        </p:txBody>
      </p:sp>
      <p:sp>
        <p:nvSpPr>
          <p:cNvPr id="56323" name="Rectangle 3"/>
          <p:cNvSpPr>
            <a:spLocks noGrp="1" noChangeArrowheads="1"/>
          </p:cNvSpPr>
          <p:nvPr>
            <p:ph type="title"/>
          </p:nvPr>
        </p:nvSpPr>
        <p:spPr>
          <a:xfrm>
            <a:off x="284957" y="59597"/>
            <a:ext cx="9144000" cy="692150"/>
          </a:xfrm>
        </p:spPr>
        <p:txBody>
          <a:bodyPr>
            <a:normAutofit/>
          </a:bodyPr>
          <a:lstStyle/>
          <a:p>
            <a:r>
              <a:rPr lang="en-US" sz="3200" b="1" dirty="0" smtClean="0"/>
              <a:t>PHASE 2: 2018 UNTIL 31 MARCH 2021</a:t>
            </a:r>
          </a:p>
        </p:txBody>
      </p:sp>
      <p:sp>
        <p:nvSpPr>
          <p:cNvPr id="56324" name="Line 4"/>
          <p:cNvSpPr>
            <a:spLocks noChangeShapeType="1"/>
          </p:cNvSpPr>
          <p:nvPr/>
        </p:nvSpPr>
        <p:spPr bwMode="auto">
          <a:xfrm flipV="1">
            <a:off x="0" y="4868863"/>
            <a:ext cx="9144000" cy="0"/>
          </a:xfrm>
          <a:prstGeom prst="line">
            <a:avLst/>
          </a:prstGeom>
          <a:noFill/>
          <a:ln w="38100">
            <a:solidFill>
              <a:schemeClr val="tx1"/>
            </a:solidFill>
            <a:prstDash val="lgDashDot"/>
            <a:round/>
            <a:headEnd/>
            <a:tailEnd/>
          </a:ln>
          <a:extLst>
            <a:ext uri="{909E8E84-426E-40DD-AFC4-6F175D3DCCD1}">
              <a14:hiddenFill xmlns:a14="http://schemas.microsoft.com/office/drawing/2010/main" xmlns="">
                <a:noFill/>
              </a14:hiddenFill>
            </a:ext>
          </a:extLst>
        </p:spPr>
        <p:txBody>
          <a:bodyPr wrap="none" anchor="ctr"/>
          <a:lstStyle/>
          <a:p>
            <a:endParaRPr lang="en-ZA">
              <a:solidFill>
                <a:prstClr val="black"/>
              </a:solidFill>
            </a:endParaRPr>
          </a:p>
        </p:txBody>
      </p:sp>
      <p:sp>
        <p:nvSpPr>
          <p:cNvPr id="90119" name="AutoShape 7"/>
          <p:cNvSpPr>
            <a:spLocks noChangeArrowheads="1"/>
          </p:cNvSpPr>
          <p:nvPr/>
        </p:nvSpPr>
        <p:spPr bwMode="auto">
          <a:xfrm>
            <a:off x="43586" y="5867398"/>
            <a:ext cx="4452214" cy="990601"/>
          </a:xfrm>
          <a:prstGeom prst="flowChartExtract">
            <a:avLst/>
          </a:prstGeom>
          <a:gradFill rotWithShape="0">
            <a:gsLst>
              <a:gs pos="0">
                <a:schemeClr val="accent1">
                  <a:gamma/>
                  <a:shade val="46275"/>
                  <a:invGamma/>
                </a:schemeClr>
              </a:gs>
              <a:gs pos="50000">
                <a:schemeClr val="accent1"/>
              </a:gs>
              <a:gs pos="100000">
                <a:schemeClr val="accent1">
                  <a:gamma/>
                  <a:shade val="46275"/>
                  <a:invGamma/>
                </a:schemeClr>
              </a:gs>
            </a:gsLst>
            <a:lin ang="18900000" scaled="1"/>
          </a:gradFill>
          <a:ln w="19050">
            <a:noFill/>
            <a:miter lim="800000"/>
            <a:headEnd/>
            <a:tailEnd/>
          </a:ln>
          <a:effectLst>
            <a:prstShdw prst="shdw17" dist="17961" dir="2700000">
              <a:schemeClr val="accent1">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Building Capability Over Time</a:t>
            </a:r>
            <a:endParaRPr lang="en-US" sz="1600" b="1" dirty="0">
              <a:solidFill>
                <a:srgbClr val="000000"/>
              </a:solidFill>
              <a:latin typeface="Futura Hv BT" pitchFamily="34" charset="0"/>
              <a:cs typeface="Arial" charset="0"/>
            </a:endParaRPr>
          </a:p>
        </p:txBody>
      </p:sp>
      <p:sp>
        <p:nvSpPr>
          <p:cNvPr id="90124" name="Rectangle 12"/>
          <p:cNvSpPr>
            <a:spLocks noChangeArrowheads="1"/>
          </p:cNvSpPr>
          <p:nvPr/>
        </p:nvSpPr>
        <p:spPr bwMode="auto">
          <a:xfrm>
            <a:off x="41374" y="5265528"/>
            <a:ext cx="9102626" cy="830472"/>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18900000" scaled="1"/>
          </a:gra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3200" b="1" dirty="0" smtClean="0">
                <a:solidFill>
                  <a:srgbClr val="000000"/>
                </a:solidFill>
                <a:latin typeface="Calibri" panose="020F0502020204030204" pitchFamily="34" charset="0"/>
                <a:cs typeface="Arial" charset="0"/>
              </a:rPr>
              <a:t>Change Management Programme (Systems, Processes, People)</a:t>
            </a:r>
            <a:endParaRPr lang="en-US" sz="3200" b="1" dirty="0">
              <a:solidFill>
                <a:srgbClr val="000000"/>
              </a:solidFill>
              <a:latin typeface="Calibri" panose="020F0502020204030204" pitchFamily="34" charset="0"/>
              <a:cs typeface="Arial" charset="0"/>
            </a:endParaRPr>
          </a:p>
        </p:txBody>
      </p:sp>
      <p:sp>
        <p:nvSpPr>
          <p:cNvPr id="56349" name="TextBox 4"/>
          <p:cNvSpPr txBox="1">
            <a:spLocks noChangeArrowheads="1"/>
          </p:cNvSpPr>
          <p:nvPr/>
        </p:nvSpPr>
        <p:spPr bwMode="auto">
          <a:xfrm>
            <a:off x="5884" y="4868863"/>
            <a:ext cx="312737" cy="369888"/>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1</a:t>
            </a:r>
          </a:p>
        </p:txBody>
      </p:sp>
      <p:sp>
        <p:nvSpPr>
          <p:cNvPr id="56350" name="TextBox 39"/>
          <p:cNvSpPr txBox="1">
            <a:spLocks noChangeArrowheads="1"/>
          </p:cNvSpPr>
          <p:nvPr/>
        </p:nvSpPr>
        <p:spPr bwMode="auto">
          <a:xfrm>
            <a:off x="2686432" y="4843497"/>
            <a:ext cx="312738" cy="369888"/>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4</a:t>
            </a:r>
          </a:p>
        </p:txBody>
      </p:sp>
      <p:sp>
        <p:nvSpPr>
          <p:cNvPr id="56351" name="TextBox 40"/>
          <p:cNvSpPr txBox="1">
            <a:spLocks noChangeArrowheads="1"/>
          </p:cNvSpPr>
          <p:nvPr/>
        </p:nvSpPr>
        <p:spPr bwMode="auto">
          <a:xfrm>
            <a:off x="3713305" y="4836765"/>
            <a:ext cx="312737" cy="369887"/>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dirty="0">
                <a:solidFill>
                  <a:srgbClr val="000000"/>
                </a:solidFill>
              </a:rPr>
              <a:t>5</a:t>
            </a:r>
          </a:p>
        </p:txBody>
      </p:sp>
      <p:sp>
        <p:nvSpPr>
          <p:cNvPr id="56352" name="TextBox 41"/>
          <p:cNvSpPr txBox="1">
            <a:spLocks noChangeArrowheads="1"/>
          </p:cNvSpPr>
          <p:nvPr/>
        </p:nvSpPr>
        <p:spPr bwMode="auto">
          <a:xfrm>
            <a:off x="748417" y="4854574"/>
            <a:ext cx="312737" cy="369888"/>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2</a:t>
            </a:r>
          </a:p>
        </p:txBody>
      </p:sp>
      <p:sp>
        <p:nvSpPr>
          <p:cNvPr id="56353" name="TextBox 42"/>
          <p:cNvSpPr txBox="1">
            <a:spLocks noChangeArrowheads="1"/>
          </p:cNvSpPr>
          <p:nvPr/>
        </p:nvSpPr>
        <p:spPr bwMode="auto">
          <a:xfrm>
            <a:off x="1486116" y="4848639"/>
            <a:ext cx="312737" cy="368300"/>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dirty="0">
                <a:solidFill>
                  <a:srgbClr val="000000"/>
                </a:solidFill>
              </a:rPr>
              <a:t>3</a:t>
            </a:r>
          </a:p>
        </p:txBody>
      </p:sp>
      <p:sp>
        <p:nvSpPr>
          <p:cNvPr id="30" name="TextBox 4"/>
          <p:cNvSpPr txBox="1">
            <a:spLocks noChangeArrowheads="1"/>
          </p:cNvSpPr>
          <p:nvPr/>
        </p:nvSpPr>
        <p:spPr bwMode="auto">
          <a:xfrm>
            <a:off x="5567263" y="4843497"/>
            <a:ext cx="312737" cy="369888"/>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1</a:t>
            </a:r>
          </a:p>
        </p:txBody>
      </p:sp>
      <p:sp>
        <p:nvSpPr>
          <p:cNvPr id="31" name="TextBox 41"/>
          <p:cNvSpPr txBox="1">
            <a:spLocks noChangeArrowheads="1"/>
          </p:cNvSpPr>
          <p:nvPr/>
        </p:nvSpPr>
        <p:spPr bwMode="auto">
          <a:xfrm>
            <a:off x="6344497" y="4875107"/>
            <a:ext cx="312737" cy="369888"/>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2</a:t>
            </a:r>
          </a:p>
        </p:txBody>
      </p:sp>
      <p:sp>
        <p:nvSpPr>
          <p:cNvPr id="28" name="Rectangle 28"/>
          <p:cNvSpPr>
            <a:spLocks noChangeArrowheads="1"/>
          </p:cNvSpPr>
          <p:nvPr/>
        </p:nvSpPr>
        <p:spPr bwMode="auto">
          <a:xfrm rot="16200000">
            <a:off x="6720230" y="2453079"/>
            <a:ext cx="3530670" cy="1316874"/>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Possible Phasing Out of Interim Payment Arrangements</a:t>
            </a:r>
            <a:endParaRPr lang="en-US" sz="1600" b="1" dirty="0">
              <a:solidFill>
                <a:srgbClr val="000000"/>
              </a:solidFill>
              <a:latin typeface="Futura Hv BT" pitchFamily="34" charset="0"/>
              <a:cs typeface="Arial" charset="0"/>
            </a:endParaRPr>
          </a:p>
        </p:txBody>
      </p:sp>
      <p:sp>
        <p:nvSpPr>
          <p:cNvPr id="29" name="TextBox 42"/>
          <p:cNvSpPr txBox="1">
            <a:spLocks noChangeArrowheads="1"/>
          </p:cNvSpPr>
          <p:nvPr/>
        </p:nvSpPr>
        <p:spPr bwMode="auto">
          <a:xfrm>
            <a:off x="7882901" y="4870451"/>
            <a:ext cx="312737" cy="368300"/>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dirty="0">
                <a:solidFill>
                  <a:srgbClr val="000000"/>
                </a:solidFill>
              </a:rPr>
              <a:t>3</a:t>
            </a:r>
          </a:p>
        </p:txBody>
      </p:sp>
      <p:grpSp>
        <p:nvGrpSpPr>
          <p:cNvPr id="2" name="Group 1"/>
          <p:cNvGrpSpPr/>
          <p:nvPr/>
        </p:nvGrpSpPr>
        <p:grpSpPr>
          <a:xfrm>
            <a:off x="41374" y="1503427"/>
            <a:ext cx="4629041" cy="3379726"/>
            <a:chOff x="41375" y="1461737"/>
            <a:chExt cx="3542186" cy="3407128"/>
          </a:xfrm>
        </p:grpSpPr>
        <p:sp>
          <p:nvSpPr>
            <p:cNvPr id="44" name="Rectangle 28"/>
            <p:cNvSpPr>
              <a:spLocks noChangeArrowheads="1"/>
            </p:cNvSpPr>
            <p:nvPr/>
          </p:nvSpPr>
          <p:spPr bwMode="auto">
            <a:xfrm rot="16200000">
              <a:off x="-1361182" y="2896395"/>
              <a:ext cx="3375027" cy="569913"/>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Introduction of New SASSA Card</a:t>
              </a:r>
              <a:endParaRPr lang="en-US" sz="1600" b="1" dirty="0">
                <a:solidFill>
                  <a:srgbClr val="000000"/>
                </a:solidFill>
                <a:latin typeface="Futura Hv BT" pitchFamily="34" charset="0"/>
                <a:cs typeface="Arial" charset="0"/>
              </a:endParaRPr>
            </a:p>
          </p:txBody>
        </p:sp>
        <p:sp>
          <p:nvSpPr>
            <p:cNvPr id="46" name="Rectangle 28"/>
            <p:cNvSpPr>
              <a:spLocks noChangeArrowheads="1"/>
            </p:cNvSpPr>
            <p:nvPr/>
          </p:nvSpPr>
          <p:spPr bwMode="auto">
            <a:xfrm rot="16200000">
              <a:off x="-769205" y="2890043"/>
              <a:ext cx="3375027" cy="569913"/>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Management of New SASSA Card</a:t>
              </a:r>
              <a:endParaRPr lang="en-US" sz="1600" b="1" dirty="0">
                <a:solidFill>
                  <a:srgbClr val="000000"/>
                </a:solidFill>
                <a:latin typeface="Futura Hv BT" pitchFamily="34" charset="0"/>
                <a:cs typeface="Arial" charset="0"/>
              </a:endParaRPr>
            </a:p>
          </p:txBody>
        </p:sp>
        <p:sp>
          <p:nvSpPr>
            <p:cNvPr id="47" name="Rectangle 28"/>
            <p:cNvSpPr>
              <a:spLocks noChangeArrowheads="1"/>
            </p:cNvSpPr>
            <p:nvPr/>
          </p:nvSpPr>
          <p:spPr bwMode="auto">
            <a:xfrm rot="16200000">
              <a:off x="-50572" y="2759608"/>
              <a:ext cx="3375027" cy="830782"/>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Collaboration with Other Spheres of Government</a:t>
              </a:r>
              <a:endParaRPr lang="en-US" sz="1600" b="1" dirty="0">
                <a:solidFill>
                  <a:srgbClr val="000000"/>
                </a:solidFill>
                <a:latin typeface="Futura Hv BT" pitchFamily="34" charset="0"/>
                <a:cs typeface="Arial" charset="0"/>
              </a:endParaRPr>
            </a:p>
          </p:txBody>
        </p:sp>
        <p:sp>
          <p:nvSpPr>
            <p:cNvPr id="48" name="Rectangle 28"/>
            <p:cNvSpPr>
              <a:spLocks noChangeArrowheads="1"/>
            </p:cNvSpPr>
            <p:nvPr/>
          </p:nvSpPr>
          <p:spPr bwMode="auto">
            <a:xfrm rot="16200000">
              <a:off x="786454" y="2727617"/>
              <a:ext cx="3375027" cy="843268"/>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Management of New Payment Arrangement Mechanisms</a:t>
              </a:r>
              <a:endParaRPr lang="en-US" sz="1600" b="1" dirty="0">
                <a:solidFill>
                  <a:srgbClr val="000000"/>
                </a:solidFill>
                <a:latin typeface="Futura Hv BT" pitchFamily="34" charset="0"/>
                <a:cs typeface="Arial" charset="0"/>
              </a:endParaRPr>
            </a:p>
          </p:txBody>
        </p:sp>
        <p:sp>
          <p:nvSpPr>
            <p:cNvPr id="49" name="Rectangle 28"/>
            <p:cNvSpPr>
              <a:spLocks noChangeArrowheads="1"/>
            </p:cNvSpPr>
            <p:nvPr/>
          </p:nvSpPr>
          <p:spPr bwMode="auto">
            <a:xfrm rot="16200000">
              <a:off x="1552067" y="2826393"/>
              <a:ext cx="3375027" cy="687960"/>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Management of Biometric Management System</a:t>
              </a:r>
              <a:endParaRPr lang="en-US" sz="1600" b="1" dirty="0">
                <a:solidFill>
                  <a:srgbClr val="000000"/>
                </a:solidFill>
                <a:latin typeface="Futura Hv BT" pitchFamily="34" charset="0"/>
                <a:cs typeface="Arial" charset="0"/>
              </a:endParaRPr>
            </a:p>
          </p:txBody>
        </p:sp>
      </p:grpSp>
      <p:sp>
        <p:nvSpPr>
          <p:cNvPr id="90140" name="Rectangle 28"/>
          <p:cNvSpPr>
            <a:spLocks noChangeArrowheads="1"/>
          </p:cNvSpPr>
          <p:nvPr/>
        </p:nvSpPr>
        <p:spPr bwMode="auto">
          <a:xfrm>
            <a:off x="29817" y="918197"/>
            <a:ext cx="4640597" cy="585229"/>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18900000" scaled="1"/>
          </a:gra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2000" b="1" dirty="0" smtClean="0">
                <a:solidFill>
                  <a:srgbClr val="FFFFFF"/>
                </a:solidFill>
                <a:effectLst>
                  <a:outerShdw blurRad="38100" dist="38100" dir="2700000" algn="tl">
                    <a:srgbClr val="000000"/>
                  </a:outerShdw>
                </a:effectLst>
                <a:latin typeface="Futura Hv BT" pitchFamily="34" charset="0"/>
                <a:cs typeface="Arial" charset="0"/>
              </a:rPr>
              <a:t>SASSA’s ROLE</a:t>
            </a:r>
            <a:endParaRPr lang="en-US" sz="2000" b="1" dirty="0">
              <a:solidFill>
                <a:srgbClr val="FFFFFF"/>
              </a:solidFill>
              <a:effectLst>
                <a:outerShdw blurRad="38100" dist="38100" dir="2700000" algn="tl">
                  <a:srgbClr val="000000"/>
                </a:outerShdw>
              </a:effectLst>
              <a:latin typeface="Futura Hv BT" pitchFamily="34" charset="0"/>
              <a:cs typeface="Arial" charset="0"/>
            </a:endParaRPr>
          </a:p>
        </p:txBody>
      </p:sp>
      <p:sp>
        <p:nvSpPr>
          <p:cNvPr id="54" name="Rectangle 28"/>
          <p:cNvSpPr>
            <a:spLocks noChangeArrowheads="1"/>
          </p:cNvSpPr>
          <p:nvPr/>
        </p:nvSpPr>
        <p:spPr bwMode="auto">
          <a:xfrm>
            <a:off x="5418050" y="918198"/>
            <a:ext cx="3839977" cy="563389"/>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18900000" scaled="1"/>
          </a:gra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2000" b="1" dirty="0" smtClean="0">
                <a:solidFill>
                  <a:srgbClr val="FFFFFF"/>
                </a:solidFill>
                <a:effectLst>
                  <a:outerShdw blurRad="38100" dist="38100" dir="2700000" algn="tl">
                    <a:srgbClr val="000000"/>
                  </a:outerShdw>
                </a:effectLst>
                <a:latin typeface="Futura Hv BT" pitchFamily="34" charset="0"/>
                <a:cs typeface="Arial" charset="0"/>
              </a:rPr>
              <a:t>Payment Service Provider’s ROLE</a:t>
            </a:r>
            <a:endParaRPr lang="en-US" sz="2000" b="1" dirty="0">
              <a:solidFill>
                <a:srgbClr val="FFFFFF"/>
              </a:solidFill>
              <a:effectLst>
                <a:outerShdw blurRad="38100" dist="38100" dir="2700000" algn="tl">
                  <a:srgbClr val="000000"/>
                </a:outerShdw>
              </a:effectLst>
              <a:latin typeface="Futura Hv BT" pitchFamily="34" charset="0"/>
              <a:cs typeface="Arial" charset="0"/>
            </a:endParaRPr>
          </a:p>
        </p:txBody>
      </p:sp>
      <p:sp>
        <p:nvSpPr>
          <p:cNvPr id="55" name="Rectangle 28"/>
          <p:cNvSpPr>
            <a:spLocks noChangeArrowheads="1"/>
          </p:cNvSpPr>
          <p:nvPr/>
        </p:nvSpPr>
        <p:spPr bwMode="auto">
          <a:xfrm rot="16200000">
            <a:off x="4245501" y="2697446"/>
            <a:ext cx="3394228" cy="962510"/>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Roll-Out of Interim Payment Arrangements</a:t>
            </a:r>
            <a:endParaRPr lang="en-US" sz="1600" b="1" dirty="0">
              <a:solidFill>
                <a:srgbClr val="000000"/>
              </a:solidFill>
              <a:latin typeface="Futura Hv BT" pitchFamily="34" charset="0"/>
              <a:cs typeface="Arial" charset="0"/>
            </a:endParaRPr>
          </a:p>
        </p:txBody>
      </p:sp>
      <p:sp>
        <p:nvSpPr>
          <p:cNvPr id="59" name="Rectangle 28"/>
          <p:cNvSpPr>
            <a:spLocks noChangeArrowheads="1"/>
          </p:cNvSpPr>
          <p:nvPr/>
        </p:nvSpPr>
        <p:spPr bwMode="auto">
          <a:xfrm rot="16200000">
            <a:off x="5394949" y="2431136"/>
            <a:ext cx="3381727" cy="1482628"/>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Management of Interim Payment Arrangement</a:t>
            </a:r>
            <a:endParaRPr lang="en-US" sz="1600" b="1" dirty="0">
              <a:solidFill>
                <a:srgbClr val="000000"/>
              </a:solidFill>
              <a:latin typeface="Futura Hv BT" pitchFamily="34" charset="0"/>
              <a:cs typeface="Arial" charset="0"/>
            </a:endParaRPr>
          </a:p>
        </p:txBody>
      </p:sp>
      <p:sp>
        <p:nvSpPr>
          <p:cNvPr id="3" name="Slide Number Placeholder 2"/>
          <p:cNvSpPr>
            <a:spLocks noGrp="1"/>
          </p:cNvSpPr>
          <p:nvPr>
            <p:ph type="sldNum" sz="quarter" idx="12"/>
          </p:nvPr>
        </p:nvSpPr>
        <p:spPr/>
        <p:txBody>
          <a:bodyPr/>
          <a:lstStyle/>
          <a:p>
            <a:fld id="{9D56938B-8917-4869-91D0-F9F507C443EE}" type="slidenum">
              <a:rPr lang="en-US" smtClean="0"/>
              <a:pPr/>
              <a:t>32</a:t>
            </a:fld>
            <a:endParaRPr lang="en-US"/>
          </a:p>
        </p:txBody>
      </p:sp>
    </p:spTree>
    <p:extLst>
      <p:ext uri="{BB962C8B-B14F-4D97-AF65-F5344CB8AC3E}">
        <p14:creationId xmlns:p14="http://schemas.microsoft.com/office/powerpoint/2010/main" xmlns="" val="24934404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Rounded Corners 80"/>
          <p:cNvSpPr/>
          <p:nvPr/>
        </p:nvSpPr>
        <p:spPr>
          <a:xfrm>
            <a:off x="6953440" y="2131818"/>
            <a:ext cx="1981200" cy="2783082"/>
          </a:xfrm>
          <a:prstGeom prst="roundRect">
            <a:avLst>
              <a:gd name="adj" fmla="val 6038"/>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cxnSp>
        <p:nvCxnSpPr>
          <p:cNvPr id="70" name="Connector: Elbow 69"/>
          <p:cNvCxnSpPr>
            <a:cxnSpLocks/>
            <a:stCxn id="17" idx="3"/>
            <a:endCxn id="42" idx="1"/>
          </p:cNvCxnSpPr>
          <p:nvPr/>
        </p:nvCxnSpPr>
        <p:spPr>
          <a:xfrm>
            <a:off x="4451825" y="1965928"/>
            <a:ext cx="2650828" cy="325146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9" name="Rectangle: Rounded Corners 8"/>
          <p:cNvSpPr/>
          <p:nvPr/>
        </p:nvSpPr>
        <p:spPr>
          <a:xfrm>
            <a:off x="3734202" y="3262672"/>
            <a:ext cx="2245952" cy="438987"/>
          </a:xfrm>
          <a:prstGeom prst="roundRect">
            <a:avLst/>
          </a:prstGeom>
          <a:solidFill>
            <a:srgbClr val="FDB8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prstClr val="black"/>
                </a:solidFill>
              </a:rPr>
              <a:t>Sponsoring Bank</a:t>
            </a:r>
          </a:p>
        </p:txBody>
      </p:sp>
      <p:sp>
        <p:nvSpPr>
          <p:cNvPr id="13" name="Rectangle: Rounded Corners 12"/>
          <p:cNvSpPr/>
          <p:nvPr/>
        </p:nvSpPr>
        <p:spPr>
          <a:xfrm>
            <a:off x="3733800" y="2543121"/>
            <a:ext cx="2250429" cy="553778"/>
          </a:xfrm>
          <a:prstGeom prst="roundRect">
            <a:avLst/>
          </a:prstGeom>
          <a:solidFill>
            <a:srgbClr val="FDB8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prstClr val="black"/>
                </a:solidFill>
              </a:rPr>
              <a:t>Payment Service Provider/s</a:t>
            </a:r>
          </a:p>
        </p:txBody>
      </p:sp>
      <p:sp>
        <p:nvSpPr>
          <p:cNvPr id="17" name="Rectangle: Rounded Corners 16"/>
          <p:cNvSpPr/>
          <p:nvPr/>
        </p:nvSpPr>
        <p:spPr>
          <a:xfrm>
            <a:off x="1971761" y="1656573"/>
            <a:ext cx="2480064" cy="618710"/>
          </a:xfrm>
          <a:prstGeom prst="roundRect">
            <a:avLst/>
          </a:prstGeom>
          <a:solidFill>
            <a:srgbClr val="FDB8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prstClr val="black"/>
                </a:solidFill>
              </a:rPr>
              <a:t>Large</a:t>
            </a:r>
          </a:p>
          <a:p>
            <a:pPr algn="ctr"/>
            <a:r>
              <a:rPr lang="en-ZA" b="1" dirty="0">
                <a:solidFill>
                  <a:prstClr val="black"/>
                </a:solidFill>
              </a:rPr>
              <a:t>Solution Integrator</a:t>
            </a:r>
          </a:p>
        </p:txBody>
      </p:sp>
      <p:pic>
        <p:nvPicPr>
          <p:cNvPr id="20" name="Picture 19" descr="SASSA-logo"/>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422" y="1411179"/>
            <a:ext cx="1400753" cy="1351435"/>
          </a:xfrm>
          <a:prstGeom prst="rect">
            <a:avLst/>
          </a:prstGeom>
          <a:noFill/>
          <a:ln>
            <a:noFill/>
          </a:ln>
        </p:spPr>
      </p:pic>
      <p:grpSp>
        <p:nvGrpSpPr>
          <p:cNvPr id="26" name="Group 25"/>
          <p:cNvGrpSpPr/>
          <p:nvPr/>
        </p:nvGrpSpPr>
        <p:grpSpPr>
          <a:xfrm>
            <a:off x="925684" y="4428999"/>
            <a:ext cx="1145703" cy="1362200"/>
            <a:chOff x="990600" y="4113480"/>
            <a:chExt cx="1752600" cy="2046962"/>
          </a:xfrm>
        </p:grpSpPr>
        <p:pic>
          <p:nvPicPr>
            <p:cNvPr id="22" name="Picture 2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12716" y="4263923"/>
              <a:ext cx="1378084" cy="692202"/>
            </a:xfrm>
            <a:prstGeom prst="rect">
              <a:avLst/>
            </a:prstGeom>
          </p:spPr>
        </p:pic>
        <p:pic>
          <p:nvPicPr>
            <p:cNvPr id="23" name="Picture 22"/>
            <p:cNvPicPr>
              <a:picLocks noChangeAspect="1"/>
            </p:cNvPicPr>
            <p:nvPr/>
          </p:nvPicPr>
          <p:blipFill>
            <a:blip r:embed="rId4" cstate="print"/>
            <a:stretch>
              <a:fillRect/>
            </a:stretch>
          </p:blipFill>
          <p:spPr>
            <a:xfrm>
              <a:off x="1270351" y="5494545"/>
              <a:ext cx="1262813" cy="544393"/>
            </a:xfrm>
            <a:prstGeom prst="rect">
              <a:avLst/>
            </a:prstGeom>
          </p:spPr>
        </p:pic>
        <p:sp>
          <p:nvSpPr>
            <p:cNvPr id="24" name="TextBox 23"/>
            <p:cNvSpPr txBox="1"/>
            <p:nvPr/>
          </p:nvSpPr>
          <p:spPr>
            <a:xfrm>
              <a:off x="1641222" y="4975757"/>
              <a:ext cx="351377" cy="369332"/>
            </a:xfrm>
            <a:prstGeom prst="rect">
              <a:avLst/>
            </a:prstGeom>
            <a:noFill/>
          </p:spPr>
          <p:txBody>
            <a:bodyPr wrap="none" rtlCol="0">
              <a:spAutoFit/>
            </a:bodyPr>
            <a:lstStyle/>
            <a:p>
              <a:r>
                <a:rPr lang="en-ZA" b="1" dirty="0">
                  <a:solidFill>
                    <a:srgbClr val="F71809"/>
                  </a:solidFill>
                </a:rPr>
                <a:t>&amp;</a:t>
              </a:r>
            </a:p>
          </p:txBody>
        </p:sp>
        <p:sp>
          <p:nvSpPr>
            <p:cNvPr id="25" name="Rectangle 24"/>
            <p:cNvSpPr/>
            <p:nvPr/>
          </p:nvSpPr>
          <p:spPr>
            <a:xfrm>
              <a:off x="990600" y="4113480"/>
              <a:ext cx="1752600" cy="2046962"/>
            </a:xfrm>
            <a:prstGeom prst="rect">
              <a:avLst/>
            </a:prstGeom>
            <a:noFill/>
            <a:ln>
              <a:solidFill>
                <a:srgbClr val="F718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sp>
        <p:nvSpPr>
          <p:cNvPr id="27" name="Rectangle: Rounded Corners 26"/>
          <p:cNvSpPr/>
          <p:nvPr/>
        </p:nvSpPr>
        <p:spPr>
          <a:xfrm>
            <a:off x="3733800" y="3990012"/>
            <a:ext cx="2250429" cy="585326"/>
          </a:xfrm>
          <a:prstGeom prst="roundRect">
            <a:avLst/>
          </a:prstGeom>
          <a:solidFill>
            <a:srgbClr val="FDB8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prstClr val="black"/>
                </a:solidFill>
              </a:rPr>
              <a:t>Cash Distribution &amp; PayPoint SP</a:t>
            </a:r>
          </a:p>
        </p:txBody>
      </p:sp>
      <p:cxnSp>
        <p:nvCxnSpPr>
          <p:cNvPr id="29" name="Connector: Elbow 28"/>
          <p:cNvCxnSpPr>
            <a:cxnSpLocks/>
            <a:stCxn id="17" idx="2"/>
            <a:endCxn id="13" idx="1"/>
          </p:cNvCxnSpPr>
          <p:nvPr/>
        </p:nvCxnSpPr>
        <p:spPr>
          <a:xfrm rot="16200000" flipH="1">
            <a:off x="3200433" y="2286642"/>
            <a:ext cx="544727" cy="52200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1" name="Connector: Elbow 30"/>
          <p:cNvCxnSpPr>
            <a:cxnSpLocks/>
            <a:stCxn id="17" idx="2"/>
            <a:endCxn id="9" idx="1"/>
          </p:cNvCxnSpPr>
          <p:nvPr/>
        </p:nvCxnSpPr>
        <p:spPr>
          <a:xfrm rot="16200000" flipH="1">
            <a:off x="2869556" y="2617519"/>
            <a:ext cx="1206883" cy="52240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3" name="Connector: Elbow 32"/>
          <p:cNvCxnSpPr>
            <a:cxnSpLocks/>
            <a:stCxn id="17" idx="2"/>
            <a:endCxn id="27" idx="1"/>
          </p:cNvCxnSpPr>
          <p:nvPr/>
        </p:nvCxnSpPr>
        <p:spPr>
          <a:xfrm rot="16200000" flipH="1">
            <a:off x="2469100" y="3017975"/>
            <a:ext cx="2007392" cy="522007"/>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35" name="Rectangle: Rounded Corners 34"/>
          <p:cNvSpPr/>
          <p:nvPr/>
        </p:nvSpPr>
        <p:spPr>
          <a:xfrm>
            <a:off x="7102653" y="1538941"/>
            <a:ext cx="1676400" cy="592878"/>
          </a:xfrm>
          <a:prstGeom prst="roundRect">
            <a:avLst>
              <a:gd name="adj" fmla="val 11706"/>
            </a:avLst>
          </a:prstGeom>
          <a:solidFill>
            <a:srgbClr val="FDB8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prstClr val="black"/>
                </a:solidFill>
              </a:rPr>
              <a:t>Integrated Grant Admin &amp; Payment</a:t>
            </a:r>
          </a:p>
        </p:txBody>
      </p:sp>
      <p:sp>
        <p:nvSpPr>
          <p:cNvPr id="36" name="Cylinder 35"/>
          <p:cNvSpPr/>
          <p:nvPr/>
        </p:nvSpPr>
        <p:spPr>
          <a:xfrm>
            <a:off x="3176833" y="4901820"/>
            <a:ext cx="1099108" cy="1314711"/>
          </a:xfrm>
          <a:prstGeom prst="can">
            <a:avLst>
              <a:gd name="adj" fmla="val 32965"/>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prstClr val="white"/>
                </a:solidFill>
              </a:rPr>
              <a:t>SASSA</a:t>
            </a:r>
            <a:br>
              <a:rPr lang="en-ZA" sz="2000" b="1" dirty="0">
                <a:solidFill>
                  <a:prstClr val="white"/>
                </a:solidFill>
              </a:rPr>
            </a:br>
            <a:r>
              <a:rPr lang="en-ZA" sz="2000" b="1" dirty="0">
                <a:solidFill>
                  <a:prstClr val="white"/>
                </a:solidFill>
              </a:rPr>
              <a:t>Data</a:t>
            </a:r>
          </a:p>
        </p:txBody>
      </p:sp>
      <p:sp>
        <p:nvSpPr>
          <p:cNvPr id="37" name="Rectangle 36"/>
          <p:cNvSpPr/>
          <p:nvPr/>
        </p:nvSpPr>
        <p:spPr>
          <a:xfrm>
            <a:off x="4451825" y="5020630"/>
            <a:ext cx="1352445" cy="13357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prstClr val="black"/>
                </a:solidFill>
              </a:rPr>
              <a:t>Integrated</a:t>
            </a:r>
          </a:p>
          <a:p>
            <a:pPr algn="ctr"/>
            <a:r>
              <a:rPr lang="en-ZA" sz="1600" b="1" dirty="0">
                <a:solidFill>
                  <a:prstClr val="black"/>
                </a:solidFill>
              </a:rPr>
              <a:t>Customer Care </a:t>
            </a:r>
            <a:br>
              <a:rPr lang="en-ZA" sz="1600" b="1" dirty="0">
                <a:solidFill>
                  <a:prstClr val="black"/>
                </a:solidFill>
              </a:rPr>
            </a:br>
            <a:r>
              <a:rPr lang="en-ZA" sz="1600" b="1" dirty="0">
                <a:solidFill>
                  <a:prstClr val="black"/>
                </a:solidFill>
              </a:rPr>
              <a:t>&amp; CRM Platform</a:t>
            </a:r>
          </a:p>
        </p:txBody>
      </p:sp>
      <p:sp>
        <p:nvSpPr>
          <p:cNvPr id="40" name="Rectangle: Rounded Corners 39"/>
          <p:cNvSpPr/>
          <p:nvPr/>
        </p:nvSpPr>
        <p:spPr>
          <a:xfrm>
            <a:off x="7102653" y="3759857"/>
            <a:ext cx="1676400" cy="495214"/>
          </a:xfrm>
          <a:prstGeom prst="roundRect">
            <a:avLst>
              <a:gd name="adj" fmla="val 117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prstClr val="white"/>
                </a:solidFill>
              </a:rPr>
              <a:t>Grant Admin</a:t>
            </a:r>
            <a:br>
              <a:rPr lang="en-ZA" sz="1100" b="1" dirty="0">
                <a:solidFill>
                  <a:prstClr val="white"/>
                </a:solidFill>
              </a:rPr>
            </a:br>
            <a:r>
              <a:rPr lang="en-ZA" sz="1100" b="1" dirty="0">
                <a:solidFill>
                  <a:prstClr val="white"/>
                </a:solidFill>
              </a:rPr>
              <a:t>SYSTEMS</a:t>
            </a:r>
          </a:p>
        </p:txBody>
      </p:sp>
      <p:sp>
        <p:nvSpPr>
          <p:cNvPr id="41" name="Rectangle: Rounded Corners 40"/>
          <p:cNvSpPr/>
          <p:nvPr/>
        </p:nvSpPr>
        <p:spPr>
          <a:xfrm>
            <a:off x="7102653" y="4364822"/>
            <a:ext cx="1676400" cy="495214"/>
          </a:xfrm>
          <a:prstGeom prst="roundRect">
            <a:avLst>
              <a:gd name="adj" fmla="val 117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prstClr val="white"/>
                </a:solidFill>
              </a:rPr>
              <a:t>Grant Payment</a:t>
            </a:r>
            <a:br>
              <a:rPr lang="en-ZA" sz="1100" b="1" dirty="0">
                <a:solidFill>
                  <a:prstClr val="white"/>
                </a:solidFill>
              </a:rPr>
            </a:br>
            <a:r>
              <a:rPr lang="en-ZA" sz="1100" b="1" dirty="0">
                <a:solidFill>
                  <a:prstClr val="white"/>
                </a:solidFill>
              </a:rPr>
              <a:t>SYSTEMS</a:t>
            </a:r>
          </a:p>
        </p:txBody>
      </p:sp>
      <p:sp>
        <p:nvSpPr>
          <p:cNvPr id="42" name="Rectangle: Rounded Corners 41"/>
          <p:cNvSpPr/>
          <p:nvPr/>
        </p:nvSpPr>
        <p:spPr>
          <a:xfrm>
            <a:off x="7102653" y="4969788"/>
            <a:ext cx="1676400" cy="495214"/>
          </a:xfrm>
          <a:prstGeom prst="roundRect">
            <a:avLst>
              <a:gd name="adj" fmla="val 117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prstClr val="white"/>
                </a:solidFill>
              </a:rPr>
              <a:t>3rd Party Banking &amp; Payment Systems</a:t>
            </a:r>
          </a:p>
        </p:txBody>
      </p:sp>
      <p:sp>
        <p:nvSpPr>
          <p:cNvPr id="43" name="Rectangle: Rounded Corners 42"/>
          <p:cNvSpPr/>
          <p:nvPr/>
        </p:nvSpPr>
        <p:spPr>
          <a:xfrm>
            <a:off x="7102653" y="2862625"/>
            <a:ext cx="1676400" cy="787481"/>
          </a:xfrm>
          <a:prstGeom prst="roundRect">
            <a:avLst>
              <a:gd name="adj" fmla="val 117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prstClr val="white"/>
                </a:solidFill>
              </a:rPr>
              <a:t>Biometric Authentication, Verification </a:t>
            </a:r>
            <a:br>
              <a:rPr lang="en-ZA" sz="1100" b="1" dirty="0">
                <a:solidFill>
                  <a:prstClr val="white"/>
                </a:solidFill>
              </a:rPr>
            </a:br>
            <a:r>
              <a:rPr lang="en-ZA" sz="1100" b="1" dirty="0">
                <a:solidFill>
                  <a:prstClr val="white"/>
                </a:solidFill>
              </a:rPr>
              <a:t>&amp; Proof of Life</a:t>
            </a:r>
          </a:p>
        </p:txBody>
      </p:sp>
      <p:sp>
        <p:nvSpPr>
          <p:cNvPr id="44" name="Rectangle: Rounded Corners 43"/>
          <p:cNvSpPr/>
          <p:nvPr/>
        </p:nvSpPr>
        <p:spPr>
          <a:xfrm>
            <a:off x="7102653" y="2257660"/>
            <a:ext cx="1676400" cy="495214"/>
          </a:xfrm>
          <a:prstGeom prst="roundRect">
            <a:avLst>
              <a:gd name="adj" fmla="val 117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prstClr val="white"/>
                </a:solidFill>
              </a:rPr>
              <a:t>Data Services &amp; Integration</a:t>
            </a:r>
          </a:p>
        </p:txBody>
      </p:sp>
      <p:cxnSp>
        <p:nvCxnSpPr>
          <p:cNvPr id="49" name="Connector: Elbow 48"/>
          <p:cNvCxnSpPr>
            <a:cxnSpLocks/>
            <a:stCxn id="17" idx="3"/>
            <a:endCxn id="35" idx="1"/>
          </p:cNvCxnSpPr>
          <p:nvPr/>
        </p:nvCxnSpPr>
        <p:spPr>
          <a:xfrm flipV="1">
            <a:off x="4451825" y="1835380"/>
            <a:ext cx="2650828" cy="13054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1" name="Connector: Elbow 50"/>
          <p:cNvCxnSpPr>
            <a:cxnSpLocks/>
            <a:stCxn id="17" idx="3"/>
            <a:endCxn id="44" idx="1"/>
          </p:cNvCxnSpPr>
          <p:nvPr/>
        </p:nvCxnSpPr>
        <p:spPr>
          <a:xfrm>
            <a:off x="4451825" y="1965928"/>
            <a:ext cx="2650828" cy="53933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4" name="Connector: Elbow 53"/>
          <p:cNvCxnSpPr>
            <a:cxnSpLocks/>
            <a:stCxn id="17" idx="3"/>
            <a:endCxn id="43" idx="1"/>
          </p:cNvCxnSpPr>
          <p:nvPr/>
        </p:nvCxnSpPr>
        <p:spPr>
          <a:xfrm>
            <a:off x="4451825" y="1965928"/>
            <a:ext cx="2650828" cy="129043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7" name="Connector: Elbow 56"/>
          <p:cNvCxnSpPr/>
          <p:nvPr/>
        </p:nvCxnSpPr>
        <p:spPr>
          <a:xfrm>
            <a:off x="4645328" y="1960475"/>
            <a:ext cx="2650828" cy="204698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2" name="Connector: Elbow 61"/>
          <p:cNvCxnSpPr>
            <a:cxnSpLocks/>
            <a:stCxn id="13" idx="3"/>
            <a:endCxn id="43" idx="1"/>
          </p:cNvCxnSpPr>
          <p:nvPr/>
        </p:nvCxnSpPr>
        <p:spPr>
          <a:xfrm>
            <a:off x="5984229" y="2820010"/>
            <a:ext cx="1118424" cy="436356"/>
          </a:xfrm>
          <a:prstGeom prst="bentConnector3">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Connector: Elbow 63"/>
          <p:cNvCxnSpPr>
            <a:stCxn id="9" idx="3"/>
            <a:endCxn id="41" idx="1"/>
          </p:cNvCxnSpPr>
          <p:nvPr/>
        </p:nvCxnSpPr>
        <p:spPr>
          <a:xfrm>
            <a:off x="5980154" y="3482166"/>
            <a:ext cx="1122499" cy="1130263"/>
          </a:xfrm>
          <a:prstGeom prst="bentConnector3">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Connector: Elbow 65"/>
          <p:cNvCxnSpPr>
            <a:cxnSpLocks/>
            <a:stCxn id="13" idx="3"/>
            <a:endCxn id="41" idx="1"/>
          </p:cNvCxnSpPr>
          <p:nvPr/>
        </p:nvCxnSpPr>
        <p:spPr>
          <a:xfrm>
            <a:off x="5984229" y="2820010"/>
            <a:ext cx="1118424" cy="1792419"/>
          </a:xfrm>
          <a:prstGeom prst="bentConnector3">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Connector: Elbow 67"/>
          <p:cNvCxnSpPr>
            <a:stCxn id="9" idx="3"/>
            <a:endCxn id="42" idx="1"/>
          </p:cNvCxnSpPr>
          <p:nvPr/>
        </p:nvCxnSpPr>
        <p:spPr>
          <a:xfrm>
            <a:off x="5980154" y="3482166"/>
            <a:ext cx="1122499" cy="1735229"/>
          </a:xfrm>
          <a:prstGeom prst="bentConnector3">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Connector: Elbow 72"/>
          <p:cNvCxnSpPr>
            <a:cxnSpLocks/>
            <a:stCxn id="27" idx="3"/>
            <a:endCxn id="41" idx="1"/>
          </p:cNvCxnSpPr>
          <p:nvPr/>
        </p:nvCxnSpPr>
        <p:spPr>
          <a:xfrm>
            <a:off x="5984229" y="4282675"/>
            <a:ext cx="1118424" cy="329754"/>
          </a:xfrm>
          <a:prstGeom prst="bentConnector3">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Connector: Elbow 74"/>
          <p:cNvCxnSpPr>
            <a:cxnSpLocks/>
            <a:stCxn id="13" idx="3"/>
            <a:endCxn id="35" idx="1"/>
          </p:cNvCxnSpPr>
          <p:nvPr/>
        </p:nvCxnSpPr>
        <p:spPr>
          <a:xfrm flipV="1">
            <a:off x="5984229" y="1835380"/>
            <a:ext cx="1118424" cy="98463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6121294" y="5195642"/>
            <a:ext cx="981359" cy="276999"/>
          </a:xfrm>
          <a:prstGeom prst="rect">
            <a:avLst/>
          </a:prstGeom>
          <a:noFill/>
        </p:spPr>
        <p:txBody>
          <a:bodyPr wrap="none" rtlCol="0">
            <a:spAutoFit/>
          </a:bodyPr>
          <a:lstStyle/>
          <a:p>
            <a:r>
              <a:rPr lang="en-ZA" sz="1200" b="1" dirty="0">
                <a:solidFill>
                  <a:prstClr val="black"/>
                </a:solidFill>
              </a:rPr>
              <a:t>Integration</a:t>
            </a:r>
          </a:p>
        </p:txBody>
      </p:sp>
      <p:sp>
        <p:nvSpPr>
          <p:cNvPr id="84" name="Arrow: Right 83"/>
          <p:cNvSpPr/>
          <p:nvPr/>
        </p:nvSpPr>
        <p:spPr>
          <a:xfrm>
            <a:off x="1456441" y="1744148"/>
            <a:ext cx="392874" cy="42956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b="1" dirty="0">
              <a:solidFill>
                <a:prstClr val="white"/>
              </a:solidFill>
            </a:endParaRPr>
          </a:p>
        </p:txBody>
      </p:sp>
      <p:cxnSp>
        <p:nvCxnSpPr>
          <p:cNvPr id="88" name="Straight Connector 87"/>
          <p:cNvCxnSpPr>
            <a:cxnSpLocks/>
            <a:stCxn id="25" idx="3"/>
            <a:endCxn id="13" idx="1"/>
          </p:cNvCxnSpPr>
          <p:nvPr/>
        </p:nvCxnSpPr>
        <p:spPr>
          <a:xfrm flipV="1">
            <a:off x="2071387" y="2820010"/>
            <a:ext cx="1662413" cy="22900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cxnSpLocks/>
            <a:stCxn id="25" idx="3"/>
            <a:endCxn id="9" idx="1"/>
          </p:cNvCxnSpPr>
          <p:nvPr/>
        </p:nvCxnSpPr>
        <p:spPr>
          <a:xfrm flipV="1">
            <a:off x="2071387" y="3482166"/>
            <a:ext cx="1662815" cy="16279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cxnSpLocks/>
            <a:stCxn id="25" idx="3"/>
            <a:endCxn id="27" idx="1"/>
          </p:cNvCxnSpPr>
          <p:nvPr/>
        </p:nvCxnSpPr>
        <p:spPr>
          <a:xfrm flipV="1">
            <a:off x="2071387" y="4282675"/>
            <a:ext cx="1662413" cy="8274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xmlns="" id="{1D49D425-93B2-4478-A946-470AED87CDEE}"/>
              </a:ext>
            </a:extLst>
          </p:cNvPr>
          <p:cNvSpPr/>
          <p:nvPr/>
        </p:nvSpPr>
        <p:spPr>
          <a:xfrm>
            <a:off x="2242582" y="4132547"/>
            <a:ext cx="934252" cy="837241"/>
          </a:xfrm>
          <a:prstGeom prst="ellipse">
            <a:avLst/>
          </a:prstGeom>
          <a:solidFill>
            <a:schemeClr val="bg1"/>
          </a:solidFill>
          <a:ln>
            <a:solidFill>
              <a:srgbClr val="F7180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ZA" sz="1600" b="1" dirty="0">
                <a:solidFill>
                  <a:prstClr val="black"/>
                </a:solidFill>
              </a:rPr>
              <a:t>Auxiliary Role</a:t>
            </a:r>
          </a:p>
        </p:txBody>
      </p:sp>
      <p:sp>
        <p:nvSpPr>
          <p:cNvPr id="46" name="Title 1">
            <a:extLst>
              <a:ext uri="{FF2B5EF4-FFF2-40B4-BE49-F238E27FC236}">
                <a16:creationId xmlns:a16="http://schemas.microsoft.com/office/drawing/2014/main" xmlns="" id="{68534724-70E6-43E7-8B1C-909434EEED7F}"/>
              </a:ext>
            </a:extLst>
          </p:cNvPr>
          <p:cNvSpPr txBox="1">
            <a:spLocks/>
          </p:cNvSpPr>
          <p:nvPr/>
        </p:nvSpPr>
        <p:spPr>
          <a:xfrm>
            <a:off x="0" y="-1"/>
            <a:ext cx="9144000" cy="991207"/>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r>
              <a:rPr lang="en-ZA" dirty="0">
                <a:solidFill>
                  <a:prstClr val="black"/>
                </a:solidFill>
                <a:latin typeface="Calibri" panose="020F0502020204030204" pitchFamily="34" charset="0"/>
                <a:cs typeface="Calibri" panose="020F0502020204030204" pitchFamily="34" charset="0"/>
              </a:rPr>
              <a:t>SASSA APPROACH </a:t>
            </a:r>
          </a:p>
        </p:txBody>
      </p:sp>
      <p:sp>
        <p:nvSpPr>
          <p:cNvPr id="2" name="Slide Number Placeholder 1"/>
          <p:cNvSpPr>
            <a:spLocks noGrp="1"/>
          </p:cNvSpPr>
          <p:nvPr>
            <p:ph type="sldNum" sz="quarter" idx="12"/>
          </p:nvPr>
        </p:nvSpPr>
        <p:spPr/>
        <p:txBody>
          <a:bodyPr/>
          <a:lstStyle/>
          <a:p>
            <a:fld id="{9D56938B-8917-4869-91D0-F9F507C443EE}"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xmlns="" val="28479378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765" y="0"/>
            <a:ext cx="8229600" cy="1020762"/>
          </a:xfrm>
        </p:spPr>
        <p:txBody>
          <a:bodyPr>
            <a:noAutofit/>
          </a:bodyPr>
          <a:lstStyle/>
          <a:p>
            <a:r>
              <a:rPr lang="en-ZA" sz="2800" dirty="0">
                <a:latin typeface="Arial" panose="020B0604020202020204" pitchFamily="34" charset="0"/>
                <a:cs typeface="Arial" panose="020B0604020202020204" pitchFamily="34" charset="0"/>
              </a:rPr>
              <a:t>Business Continuity &amp; Transition Payment</a:t>
            </a:r>
          </a:p>
        </p:txBody>
      </p:sp>
      <p:sp>
        <p:nvSpPr>
          <p:cNvPr id="3" name="Content Placeholder 2"/>
          <p:cNvSpPr>
            <a:spLocks noGrp="1"/>
          </p:cNvSpPr>
          <p:nvPr>
            <p:ph idx="1"/>
          </p:nvPr>
        </p:nvSpPr>
        <p:spPr>
          <a:xfrm>
            <a:off x="473765" y="1143000"/>
            <a:ext cx="8229600" cy="5334000"/>
          </a:xfrm>
        </p:spPr>
        <p:txBody>
          <a:bodyPr>
            <a:noAutofit/>
          </a:bodyPr>
          <a:lstStyle/>
          <a:p>
            <a:pPr marL="0" indent="0">
              <a:buNone/>
            </a:pPr>
            <a:r>
              <a:rPr lang="en-ZA" sz="2000" dirty="0"/>
              <a:t> </a:t>
            </a:r>
            <a:r>
              <a:rPr lang="en-ZA" dirty="0" smtClean="0">
                <a:latin typeface="Calibri" panose="020F0502020204030204" pitchFamily="34" charset="0"/>
              </a:rPr>
              <a:t>It </a:t>
            </a:r>
            <a:r>
              <a:rPr lang="en-ZA" dirty="0">
                <a:latin typeface="Calibri" panose="020F0502020204030204" pitchFamily="34" charset="0"/>
              </a:rPr>
              <a:t>is imperative that a well-managed exit from CPS is taken into account and planned for as phase-out and phase-in:</a:t>
            </a:r>
          </a:p>
          <a:p>
            <a:pPr>
              <a:buFont typeface="+mj-lt"/>
              <a:buAutoNum type="alphaLcParenR"/>
            </a:pPr>
            <a:r>
              <a:rPr lang="en-ZA" dirty="0" smtClean="0">
                <a:latin typeface="Calibri" panose="020F0502020204030204" pitchFamily="34" charset="0"/>
              </a:rPr>
              <a:t>Possible Card </a:t>
            </a:r>
            <a:r>
              <a:rPr lang="en-ZA" dirty="0">
                <a:latin typeface="Calibri" panose="020F0502020204030204" pitchFamily="34" charset="0"/>
              </a:rPr>
              <a:t>life extension and phase-out</a:t>
            </a:r>
          </a:p>
          <a:p>
            <a:pPr marL="857250" lvl="1" indent="-400050">
              <a:buFont typeface="+mj-lt"/>
              <a:buAutoNum type="romanLcPeriod"/>
            </a:pPr>
            <a:r>
              <a:rPr lang="en-ZA" dirty="0">
                <a:latin typeface="Calibri" panose="020F0502020204030204" pitchFamily="34" charset="0"/>
              </a:rPr>
              <a:t>New SASSA  card roll out project will take place alongside the card life extension project</a:t>
            </a:r>
          </a:p>
          <a:p>
            <a:pPr marL="857250" lvl="1" indent="-400050">
              <a:buFont typeface="+mj-lt"/>
              <a:buAutoNum type="romanLcPeriod"/>
            </a:pPr>
            <a:r>
              <a:rPr lang="en-ZA" dirty="0" smtClean="0">
                <a:latin typeface="Calibri" panose="020F0502020204030204" pitchFamily="34" charset="0"/>
              </a:rPr>
              <a:t>If extended, the life of the card should be </a:t>
            </a:r>
            <a:r>
              <a:rPr lang="en-ZA" dirty="0">
                <a:latin typeface="Calibri" panose="020F0502020204030204" pitchFamily="34" charset="0"/>
              </a:rPr>
              <a:t>replaced in the shortest possible time</a:t>
            </a:r>
          </a:p>
          <a:p>
            <a:pPr marL="457200" indent="-457200">
              <a:buFont typeface="+mj-lt"/>
              <a:buAutoNum type="alphaLcParenR"/>
            </a:pPr>
            <a:r>
              <a:rPr lang="en-ZA" dirty="0">
                <a:latin typeface="Calibri" panose="020F0502020204030204" pitchFamily="34" charset="0"/>
              </a:rPr>
              <a:t>A new SASSA  payment Card</a:t>
            </a:r>
          </a:p>
          <a:p>
            <a:pPr marL="800100" lvl="1" indent="-400050">
              <a:buFont typeface="+mj-lt"/>
              <a:buAutoNum type="romanLcPeriod"/>
            </a:pPr>
            <a:r>
              <a:rPr lang="en-ZA" dirty="0" smtClean="0">
                <a:latin typeface="Calibri" panose="020F0502020204030204" pitchFamily="34" charset="0"/>
              </a:rPr>
              <a:t>	New </a:t>
            </a:r>
            <a:r>
              <a:rPr lang="en-ZA" dirty="0">
                <a:latin typeface="Calibri" panose="020F0502020204030204" pitchFamily="34" charset="0"/>
              </a:rPr>
              <a:t>SASSA  card will be managed by the new service provider while </a:t>
            </a:r>
            <a:r>
              <a:rPr lang="en-ZA" dirty="0" smtClean="0">
                <a:latin typeface="Calibri" panose="020F0502020204030204" pitchFamily="34" charset="0"/>
              </a:rPr>
              <a:t>remaining </a:t>
            </a:r>
            <a:r>
              <a:rPr lang="en-ZA" dirty="0">
                <a:latin typeface="Calibri" panose="020F0502020204030204" pitchFamily="34" charset="0"/>
              </a:rPr>
              <a:t>the property of </a:t>
            </a:r>
            <a:r>
              <a:rPr lang="en-ZA" dirty="0" smtClean="0">
                <a:latin typeface="Calibri" panose="020F0502020204030204" pitchFamily="34" charset="0"/>
              </a:rPr>
              <a:t>SASSA</a:t>
            </a:r>
          </a:p>
          <a:p>
            <a:pPr marL="800100" lvl="1" indent="-400050">
              <a:buFont typeface="+mj-lt"/>
              <a:buAutoNum type="romanLcPeriod"/>
            </a:pPr>
            <a:r>
              <a:rPr lang="en-ZA" dirty="0">
                <a:latin typeface="Calibri" panose="020F0502020204030204" pitchFamily="34" charset="0"/>
              </a:rPr>
              <a:t>	</a:t>
            </a:r>
            <a:r>
              <a:rPr lang="en-ZA" dirty="0" smtClean="0">
                <a:latin typeface="Calibri" panose="020F0502020204030204" pitchFamily="34" charset="0"/>
              </a:rPr>
              <a:t>the </a:t>
            </a:r>
            <a:r>
              <a:rPr lang="en-ZA" dirty="0">
                <a:latin typeface="Calibri" panose="020F0502020204030204" pitchFamily="34" charset="0"/>
              </a:rPr>
              <a:t>card will address all SASSA goals and objectives for the business </a:t>
            </a:r>
            <a:r>
              <a:rPr lang="en-ZA" dirty="0" smtClean="0">
                <a:latin typeface="Calibri" panose="020F0502020204030204" pitchFamily="34" charset="0"/>
              </a:rPr>
              <a:t>value </a:t>
            </a:r>
            <a:r>
              <a:rPr lang="en-ZA" dirty="0">
                <a:latin typeface="Calibri" panose="020F0502020204030204" pitchFamily="34" charset="0"/>
              </a:rPr>
              <a:t>sought.</a:t>
            </a:r>
          </a:p>
          <a:p>
            <a:endParaRPr lang="en-ZA" sz="2000" dirty="0"/>
          </a:p>
        </p:txBody>
      </p:sp>
      <p:sp>
        <p:nvSpPr>
          <p:cNvPr id="4" name="Slide Number Placeholder 3"/>
          <p:cNvSpPr>
            <a:spLocks noGrp="1"/>
          </p:cNvSpPr>
          <p:nvPr>
            <p:ph type="sldNum" sz="quarter" idx="12"/>
          </p:nvPr>
        </p:nvSpPr>
        <p:spPr/>
        <p:txBody>
          <a:bodyPr/>
          <a:lstStyle/>
          <a:p>
            <a:fld id="{9D56938B-8917-4869-91D0-F9F507C443EE}"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xmlns="" val="16588570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62200"/>
            <a:ext cx="8229600" cy="1752600"/>
          </a:xfrm>
        </p:spPr>
        <p:txBody>
          <a:bodyPr>
            <a:normAutofit fontScale="90000"/>
          </a:bodyPr>
          <a:lstStyle/>
          <a:p>
            <a:r>
              <a:rPr lang="en-ZA" dirty="0" smtClean="0">
                <a:latin typeface="Calibri" panose="020F0502020204030204" pitchFamily="34" charset="0"/>
              </a:rPr>
              <a:t>F: </a:t>
            </a:r>
            <a:r>
              <a:rPr lang="en-ZA" sz="3600" dirty="0" smtClean="0">
                <a:solidFill>
                  <a:prstClr val="black"/>
                </a:solidFill>
                <a:latin typeface="Calibri" panose="020F0502020204030204" pitchFamily="34" charset="0"/>
              </a:rPr>
              <a:t>PHASE 3 OF THE FRAMEWORK</a:t>
            </a:r>
            <a:br>
              <a:rPr lang="en-ZA" sz="3600" dirty="0" smtClean="0">
                <a:solidFill>
                  <a:prstClr val="black"/>
                </a:solidFill>
                <a:latin typeface="Calibri" panose="020F0502020204030204" pitchFamily="34" charset="0"/>
              </a:rPr>
            </a:br>
            <a:r>
              <a:rPr lang="en-ZA" dirty="0" smtClean="0">
                <a:latin typeface="Calibri" panose="020F0502020204030204" pitchFamily="34" charset="0"/>
              </a:rPr>
              <a:t/>
            </a:r>
            <a:br>
              <a:rPr lang="en-ZA" dirty="0" smtClean="0">
                <a:latin typeface="Calibri" panose="020F0502020204030204" pitchFamily="34" charset="0"/>
              </a:rPr>
            </a:br>
            <a:r>
              <a:rPr lang="en-ZA" dirty="0" smtClean="0">
                <a:latin typeface="Calibri" panose="020F0502020204030204" pitchFamily="34" charset="0"/>
              </a:rPr>
              <a:t>END 31 March 2023</a:t>
            </a:r>
            <a:endParaRPr lang="en-GB" sz="44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9D56938B-8917-4869-91D0-F9F507C443EE}" type="slidenum">
              <a:rPr lang="en-US" smtClean="0"/>
              <a:pPr/>
              <a:t>35</a:t>
            </a:fld>
            <a:endParaRPr lang="en-US"/>
          </a:p>
        </p:txBody>
      </p:sp>
    </p:spTree>
    <p:extLst>
      <p:ext uri="{BB962C8B-B14F-4D97-AF65-F5344CB8AC3E}">
        <p14:creationId xmlns:p14="http://schemas.microsoft.com/office/powerpoint/2010/main" xmlns="" val="17770365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AutoShape 7"/>
          <p:cNvSpPr>
            <a:spLocks noChangeArrowheads="1"/>
          </p:cNvSpPr>
          <p:nvPr/>
        </p:nvSpPr>
        <p:spPr bwMode="auto">
          <a:xfrm>
            <a:off x="4495800" y="5867397"/>
            <a:ext cx="4648200" cy="990602"/>
          </a:xfrm>
          <a:prstGeom prst="flowChartExtract">
            <a:avLst/>
          </a:prstGeom>
          <a:gradFill rotWithShape="0">
            <a:gsLst>
              <a:gs pos="0">
                <a:schemeClr val="accent1">
                  <a:gamma/>
                  <a:shade val="46275"/>
                  <a:invGamma/>
                </a:schemeClr>
              </a:gs>
              <a:gs pos="50000">
                <a:schemeClr val="accent1"/>
              </a:gs>
              <a:gs pos="100000">
                <a:schemeClr val="accent1">
                  <a:gamma/>
                  <a:shade val="46275"/>
                  <a:invGamma/>
                </a:schemeClr>
              </a:gs>
            </a:gsLst>
            <a:lin ang="18900000" scaled="1"/>
          </a:gradFill>
          <a:ln w="19050">
            <a:noFill/>
            <a:miter lim="800000"/>
            <a:headEnd/>
            <a:tailEnd/>
          </a:ln>
          <a:effectLst>
            <a:prstShdw prst="shdw17" dist="17961" dir="2700000">
              <a:schemeClr val="accent1">
                <a:gamma/>
                <a:shade val="60000"/>
                <a:invGamma/>
              </a:schemeClr>
            </a:prstShdw>
          </a:effectLst>
        </p:spPr>
        <p:txBody>
          <a:bodyPr anchor="ctr"/>
          <a:lstStyle/>
          <a:p>
            <a:pPr algn="ctr" eaLnBrk="0" hangingPunct="0">
              <a:spcBef>
                <a:spcPct val="50000"/>
              </a:spcBef>
              <a:defRPr/>
            </a:pPr>
            <a:r>
              <a:rPr lang="en-US" b="1" dirty="0" smtClean="0">
                <a:solidFill>
                  <a:srgbClr val="000000"/>
                </a:solidFill>
                <a:latin typeface="Futura Hv BT" pitchFamily="34" charset="0"/>
                <a:cs typeface="Arial" charset="0"/>
              </a:rPr>
              <a:t>Building Capacity Over Time</a:t>
            </a:r>
            <a:endParaRPr lang="en-US" b="1" dirty="0">
              <a:solidFill>
                <a:srgbClr val="000000"/>
              </a:solidFill>
              <a:latin typeface="Futura Hv BT" pitchFamily="34" charset="0"/>
              <a:cs typeface="Arial" charset="0"/>
            </a:endParaRPr>
          </a:p>
        </p:txBody>
      </p:sp>
      <p:sp>
        <p:nvSpPr>
          <p:cNvPr id="56322" name="Line 2"/>
          <p:cNvSpPr>
            <a:spLocks noChangeShapeType="1"/>
          </p:cNvSpPr>
          <p:nvPr/>
        </p:nvSpPr>
        <p:spPr bwMode="auto">
          <a:xfrm>
            <a:off x="0" y="73853"/>
            <a:ext cx="9144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ZA">
              <a:solidFill>
                <a:prstClr val="black"/>
              </a:solidFill>
            </a:endParaRPr>
          </a:p>
        </p:txBody>
      </p:sp>
      <p:sp>
        <p:nvSpPr>
          <p:cNvPr id="56323" name="Rectangle 3"/>
          <p:cNvSpPr>
            <a:spLocks noGrp="1" noChangeArrowheads="1"/>
          </p:cNvSpPr>
          <p:nvPr>
            <p:ph type="title"/>
          </p:nvPr>
        </p:nvSpPr>
        <p:spPr>
          <a:xfrm>
            <a:off x="284957" y="59597"/>
            <a:ext cx="9144000" cy="692150"/>
          </a:xfrm>
        </p:spPr>
        <p:txBody>
          <a:bodyPr>
            <a:normAutofit/>
          </a:bodyPr>
          <a:lstStyle/>
          <a:p>
            <a:r>
              <a:rPr lang="en-US" sz="3200" b="1" dirty="0" smtClean="0"/>
              <a:t>PHASE 3: FROM 1 APRIL 2021</a:t>
            </a:r>
          </a:p>
        </p:txBody>
      </p:sp>
      <p:sp>
        <p:nvSpPr>
          <p:cNvPr id="56324" name="Line 4"/>
          <p:cNvSpPr>
            <a:spLocks noChangeShapeType="1"/>
          </p:cNvSpPr>
          <p:nvPr/>
        </p:nvSpPr>
        <p:spPr bwMode="auto">
          <a:xfrm flipV="1">
            <a:off x="0" y="4868863"/>
            <a:ext cx="9144000" cy="0"/>
          </a:xfrm>
          <a:prstGeom prst="line">
            <a:avLst/>
          </a:prstGeom>
          <a:noFill/>
          <a:ln w="38100">
            <a:solidFill>
              <a:schemeClr val="tx1"/>
            </a:solidFill>
            <a:prstDash val="lgDashDot"/>
            <a:round/>
            <a:headEnd/>
            <a:tailEnd/>
          </a:ln>
          <a:extLst>
            <a:ext uri="{909E8E84-426E-40DD-AFC4-6F175D3DCCD1}">
              <a14:hiddenFill xmlns:a14="http://schemas.microsoft.com/office/drawing/2010/main" xmlns="">
                <a:noFill/>
              </a14:hiddenFill>
            </a:ext>
          </a:extLst>
        </p:spPr>
        <p:txBody>
          <a:bodyPr wrap="none" anchor="ctr"/>
          <a:lstStyle/>
          <a:p>
            <a:endParaRPr lang="en-ZA">
              <a:solidFill>
                <a:prstClr val="black"/>
              </a:solidFill>
            </a:endParaRPr>
          </a:p>
        </p:txBody>
      </p:sp>
      <p:sp>
        <p:nvSpPr>
          <p:cNvPr id="90119" name="AutoShape 7"/>
          <p:cNvSpPr>
            <a:spLocks noChangeArrowheads="1"/>
          </p:cNvSpPr>
          <p:nvPr/>
        </p:nvSpPr>
        <p:spPr bwMode="auto">
          <a:xfrm>
            <a:off x="43586" y="5867398"/>
            <a:ext cx="4452214" cy="990601"/>
          </a:xfrm>
          <a:prstGeom prst="flowChartExtract">
            <a:avLst/>
          </a:prstGeom>
          <a:gradFill rotWithShape="0">
            <a:gsLst>
              <a:gs pos="0">
                <a:schemeClr val="accent1">
                  <a:gamma/>
                  <a:shade val="46275"/>
                  <a:invGamma/>
                </a:schemeClr>
              </a:gs>
              <a:gs pos="50000">
                <a:schemeClr val="accent1"/>
              </a:gs>
              <a:gs pos="100000">
                <a:schemeClr val="accent1">
                  <a:gamma/>
                  <a:shade val="46275"/>
                  <a:invGamma/>
                </a:schemeClr>
              </a:gs>
            </a:gsLst>
            <a:lin ang="18900000" scaled="1"/>
          </a:gradFill>
          <a:ln w="19050">
            <a:noFill/>
            <a:miter lim="800000"/>
            <a:headEnd/>
            <a:tailEnd/>
          </a:ln>
          <a:effectLst>
            <a:prstShdw prst="shdw17" dist="17961" dir="2700000">
              <a:schemeClr val="accent1">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Building Capability Over Time</a:t>
            </a:r>
            <a:endParaRPr lang="en-US" sz="1600" b="1" dirty="0">
              <a:solidFill>
                <a:srgbClr val="000000"/>
              </a:solidFill>
              <a:latin typeface="Futura Hv BT" pitchFamily="34" charset="0"/>
              <a:cs typeface="Arial" charset="0"/>
            </a:endParaRPr>
          </a:p>
        </p:txBody>
      </p:sp>
      <p:sp>
        <p:nvSpPr>
          <p:cNvPr id="90124" name="Rectangle 12"/>
          <p:cNvSpPr>
            <a:spLocks noChangeArrowheads="1"/>
          </p:cNvSpPr>
          <p:nvPr/>
        </p:nvSpPr>
        <p:spPr bwMode="auto">
          <a:xfrm>
            <a:off x="41374" y="5265528"/>
            <a:ext cx="9102626" cy="830472"/>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18900000" scaled="1"/>
          </a:gra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3200" b="1" dirty="0" smtClean="0">
                <a:solidFill>
                  <a:srgbClr val="000000"/>
                </a:solidFill>
                <a:latin typeface="Calibri" panose="020F0502020204030204" pitchFamily="34" charset="0"/>
                <a:cs typeface="Arial" charset="0"/>
              </a:rPr>
              <a:t>Change Management Programme (Systems, Processes, People)</a:t>
            </a:r>
            <a:endParaRPr lang="en-US" sz="3200" b="1" dirty="0">
              <a:solidFill>
                <a:srgbClr val="000000"/>
              </a:solidFill>
              <a:latin typeface="Calibri" panose="020F0502020204030204" pitchFamily="34" charset="0"/>
              <a:cs typeface="Arial" charset="0"/>
            </a:endParaRPr>
          </a:p>
        </p:txBody>
      </p:sp>
      <p:sp>
        <p:nvSpPr>
          <p:cNvPr id="56349" name="TextBox 4"/>
          <p:cNvSpPr txBox="1">
            <a:spLocks noChangeArrowheads="1"/>
          </p:cNvSpPr>
          <p:nvPr/>
        </p:nvSpPr>
        <p:spPr bwMode="auto">
          <a:xfrm>
            <a:off x="5884" y="4868863"/>
            <a:ext cx="312737" cy="369888"/>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1</a:t>
            </a:r>
          </a:p>
        </p:txBody>
      </p:sp>
      <p:sp>
        <p:nvSpPr>
          <p:cNvPr id="56352" name="TextBox 41"/>
          <p:cNvSpPr txBox="1">
            <a:spLocks noChangeArrowheads="1"/>
          </p:cNvSpPr>
          <p:nvPr/>
        </p:nvSpPr>
        <p:spPr bwMode="auto">
          <a:xfrm>
            <a:off x="1125880" y="4841909"/>
            <a:ext cx="312737" cy="369888"/>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2</a:t>
            </a:r>
          </a:p>
        </p:txBody>
      </p:sp>
      <p:sp>
        <p:nvSpPr>
          <p:cNvPr id="56353" name="TextBox 42"/>
          <p:cNvSpPr txBox="1">
            <a:spLocks noChangeArrowheads="1"/>
          </p:cNvSpPr>
          <p:nvPr/>
        </p:nvSpPr>
        <p:spPr bwMode="auto">
          <a:xfrm>
            <a:off x="2247854" y="4843497"/>
            <a:ext cx="312737" cy="368300"/>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dirty="0">
                <a:solidFill>
                  <a:srgbClr val="000000"/>
                </a:solidFill>
              </a:rPr>
              <a:t>3</a:t>
            </a:r>
          </a:p>
        </p:txBody>
      </p:sp>
      <p:sp>
        <p:nvSpPr>
          <p:cNvPr id="90140" name="Rectangle 28"/>
          <p:cNvSpPr>
            <a:spLocks noChangeArrowheads="1"/>
          </p:cNvSpPr>
          <p:nvPr/>
        </p:nvSpPr>
        <p:spPr bwMode="auto">
          <a:xfrm>
            <a:off x="29817" y="911225"/>
            <a:ext cx="3584981" cy="569912"/>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18900000" scaled="1"/>
          </a:gra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2000" b="1" dirty="0" smtClean="0">
                <a:solidFill>
                  <a:srgbClr val="FFFFFF"/>
                </a:solidFill>
                <a:effectLst>
                  <a:outerShdw blurRad="38100" dist="38100" dir="2700000" algn="tl">
                    <a:srgbClr val="000000"/>
                  </a:outerShdw>
                </a:effectLst>
                <a:latin typeface="Futura Hv BT" pitchFamily="34" charset="0"/>
                <a:cs typeface="Arial" charset="0"/>
              </a:rPr>
              <a:t>SASSA’s ROLE</a:t>
            </a:r>
            <a:endParaRPr lang="en-US" sz="2000" b="1" dirty="0">
              <a:solidFill>
                <a:srgbClr val="FFFFFF"/>
              </a:solidFill>
              <a:effectLst>
                <a:outerShdw blurRad="38100" dist="38100" dir="2700000" algn="tl">
                  <a:srgbClr val="000000"/>
                </a:outerShdw>
              </a:effectLst>
              <a:latin typeface="Futura Hv BT" pitchFamily="34" charset="0"/>
              <a:cs typeface="Arial" charset="0"/>
            </a:endParaRPr>
          </a:p>
        </p:txBody>
      </p:sp>
      <p:sp>
        <p:nvSpPr>
          <p:cNvPr id="44" name="Rectangle 28"/>
          <p:cNvSpPr>
            <a:spLocks noChangeArrowheads="1"/>
          </p:cNvSpPr>
          <p:nvPr/>
        </p:nvSpPr>
        <p:spPr bwMode="auto">
          <a:xfrm rot="16200000">
            <a:off x="-1073637" y="2608849"/>
            <a:ext cx="3375027" cy="1145004"/>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ZA" sz="1600" b="1" dirty="0" smtClean="0">
                <a:solidFill>
                  <a:srgbClr val="000000"/>
                </a:solidFill>
                <a:latin typeface="Futura Hv BT" pitchFamily="34" charset="0"/>
                <a:cs typeface="Arial" charset="0"/>
              </a:rPr>
              <a:t>SASSA as the </a:t>
            </a:r>
            <a:r>
              <a:rPr lang="en-ZA" sz="1600" b="1" dirty="0">
                <a:solidFill>
                  <a:srgbClr val="000000"/>
                </a:solidFill>
                <a:latin typeface="Futura Hv BT" pitchFamily="34" charset="0"/>
                <a:cs typeface="Arial" charset="0"/>
              </a:rPr>
              <a:t>sole </a:t>
            </a:r>
            <a:r>
              <a:rPr lang="en-ZA" sz="1600" b="1" dirty="0" smtClean="0">
                <a:solidFill>
                  <a:srgbClr val="000000"/>
                </a:solidFill>
                <a:latin typeface="Futura Hv BT" pitchFamily="34" charset="0"/>
                <a:cs typeface="Arial" charset="0"/>
              </a:rPr>
              <a:t>agent for the management</a:t>
            </a:r>
            <a:r>
              <a:rPr lang="en-ZA" sz="1600" b="1" dirty="0">
                <a:solidFill>
                  <a:srgbClr val="000000"/>
                </a:solidFill>
                <a:latin typeface="Futura Hv BT" pitchFamily="34" charset="0"/>
                <a:cs typeface="Arial" charset="0"/>
              </a:rPr>
              <a:t>, administration and payment of social assistance</a:t>
            </a:r>
            <a:endParaRPr lang="en-US" sz="1600" b="1" dirty="0">
              <a:solidFill>
                <a:srgbClr val="000000"/>
              </a:solidFill>
              <a:latin typeface="Futura Hv BT" pitchFamily="34" charset="0"/>
              <a:cs typeface="Arial" charset="0"/>
            </a:endParaRPr>
          </a:p>
        </p:txBody>
      </p:sp>
      <p:sp>
        <p:nvSpPr>
          <p:cNvPr id="47" name="Rectangle 28"/>
          <p:cNvSpPr>
            <a:spLocks noChangeArrowheads="1"/>
          </p:cNvSpPr>
          <p:nvPr/>
        </p:nvSpPr>
        <p:spPr bwMode="auto">
          <a:xfrm rot="16200000">
            <a:off x="48677" y="2625187"/>
            <a:ext cx="3375027" cy="1099622"/>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ZA" sz="1600" b="1" dirty="0" smtClean="0">
                <a:solidFill>
                  <a:srgbClr val="000000"/>
                </a:solidFill>
                <a:latin typeface="Futura Hv BT" pitchFamily="34" charset="0"/>
                <a:cs typeface="Arial" charset="0"/>
              </a:rPr>
              <a:t>SASSA serving </a:t>
            </a:r>
            <a:r>
              <a:rPr lang="en-ZA" sz="1600" b="1" dirty="0">
                <a:solidFill>
                  <a:srgbClr val="000000"/>
                </a:solidFill>
                <a:latin typeface="Futura Hv BT" pitchFamily="34" charset="0"/>
                <a:cs typeface="Arial" charset="0"/>
              </a:rPr>
              <a:t>as an agent for the prospective administration and payment of social </a:t>
            </a:r>
            <a:r>
              <a:rPr lang="en-ZA" sz="1600" b="1" dirty="0" smtClean="0">
                <a:solidFill>
                  <a:srgbClr val="000000"/>
                </a:solidFill>
                <a:latin typeface="Futura Hv BT" pitchFamily="34" charset="0"/>
                <a:cs typeface="Arial" charset="0"/>
              </a:rPr>
              <a:t>security</a:t>
            </a:r>
            <a:endParaRPr lang="en-US" sz="1600" b="1" dirty="0">
              <a:solidFill>
                <a:srgbClr val="000000"/>
              </a:solidFill>
              <a:latin typeface="Futura Hv BT" pitchFamily="34" charset="0"/>
              <a:cs typeface="Arial" charset="0"/>
            </a:endParaRPr>
          </a:p>
        </p:txBody>
      </p:sp>
      <p:sp>
        <p:nvSpPr>
          <p:cNvPr id="49" name="Rectangle 28"/>
          <p:cNvSpPr>
            <a:spLocks noChangeArrowheads="1"/>
          </p:cNvSpPr>
          <p:nvPr/>
        </p:nvSpPr>
        <p:spPr bwMode="auto">
          <a:xfrm rot="16200000">
            <a:off x="1247269" y="2521594"/>
            <a:ext cx="3375027" cy="1297557"/>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ZA" sz="1600" b="1" dirty="0" smtClean="0">
                <a:solidFill>
                  <a:srgbClr val="000000"/>
                </a:solidFill>
                <a:latin typeface="Futura Hv BT" pitchFamily="34" charset="0"/>
                <a:cs typeface="Arial" charset="0"/>
              </a:rPr>
              <a:t>SASSA rendering </a:t>
            </a:r>
            <a:r>
              <a:rPr lang="en-ZA" sz="1600" b="1" dirty="0">
                <a:solidFill>
                  <a:srgbClr val="000000"/>
                </a:solidFill>
                <a:latin typeface="Futura Hv BT" pitchFamily="34" charset="0"/>
                <a:cs typeface="Arial" charset="0"/>
              </a:rPr>
              <a:t>services relating to </a:t>
            </a:r>
            <a:r>
              <a:rPr lang="en-ZA" sz="1600" b="1" dirty="0" smtClean="0">
                <a:solidFill>
                  <a:srgbClr val="000000"/>
                </a:solidFill>
                <a:latin typeface="Futura Hv BT" pitchFamily="34" charset="0"/>
                <a:cs typeface="Arial" charset="0"/>
              </a:rPr>
              <a:t>social assistance and social security </a:t>
            </a:r>
            <a:r>
              <a:rPr lang="en-ZA" sz="1600" b="1" dirty="0">
                <a:solidFill>
                  <a:srgbClr val="000000"/>
                </a:solidFill>
                <a:latin typeface="Futura Hv BT" pitchFamily="34" charset="0"/>
                <a:cs typeface="Arial" charset="0"/>
              </a:rPr>
              <a:t>payments</a:t>
            </a:r>
            <a:endParaRPr lang="en-US" sz="1600" b="1" dirty="0">
              <a:solidFill>
                <a:srgbClr val="000000"/>
              </a:solidFill>
              <a:latin typeface="Futura Hv BT" pitchFamily="34" charset="0"/>
              <a:cs typeface="Arial" charset="0"/>
            </a:endParaRPr>
          </a:p>
        </p:txBody>
      </p:sp>
      <p:grpSp>
        <p:nvGrpSpPr>
          <p:cNvPr id="53" name="Group 52"/>
          <p:cNvGrpSpPr/>
          <p:nvPr/>
        </p:nvGrpSpPr>
        <p:grpSpPr>
          <a:xfrm>
            <a:off x="5555707" y="921541"/>
            <a:ext cx="3593693" cy="3957638"/>
            <a:chOff x="29816" y="911225"/>
            <a:chExt cx="5109399" cy="3957638"/>
          </a:xfrm>
        </p:grpSpPr>
        <p:sp>
          <p:nvSpPr>
            <p:cNvPr id="54" name="Rectangle 28"/>
            <p:cNvSpPr>
              <a:spLocks noChangeArrowheads="1"/>
            </p:cNvSpPr>
            <p:nvPr/>
          </p:nvSpPr>
          <p:spPr bwMode="auto">
            <a:xfrm>
              <a:off x="29816" y="911225"/>
              <a:ext cx="5101722" cy="569912"/>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18900000" scaled="1"/>
            </a:gra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2000" b="1">
                  <a:solidFill>
                    <a:srgbClr val="FFFFFF"/>
                  </a:solidFill>
                  <a:effectLst>
                    <a:outerShdw blurRad="38100" dist="38100" dir="2700000" algn="tl">
                      <a:srgbClr val="000000"/>
                    </a:outerShdw>
                  </a:effectLst>
                  <a:latin typeface="Futura Hv BT" pitchFamily="34" charset="0"/>
                  <a:cs typeface="Arial" charset="0"/>
                </a:rPr>
                <a:t>Payment Service Provider’s ROLE</a:t>
              </a:r>
              <a:endParaRPr lang="en-US" sz="2000" b="1" dirty="0">
                <a:solidFill>
                  <a:srgbClr val="FFFFFF"/>
                </a:solidFill>
                <a:effectLst>
                  <a:outerShdw blurRad="38100" dist="38100" dir="2700000" algn="tl">
                    <a:srgbClr val="000000"/>
                  </a:outerShdw>
                </a:effectLst>
                <a:latin typeface="Futura Hv BT" pitchFamily="34" charset="0"/>
                <a:cs typeface="Arial" charset="0"/>
              </a:endParaRPr>
            </a:p>
          </p:txBody>
        </p:sp>
        <p:sp>
          <p:nvSpPr>
            <p:cNvPr id="55" name="Rectangle 28"/>
            <p:cNvSpPr>
              <a:spLocks noChangeArrowheads="1"/>
            </p:cNvSpPr>
            <p:nvPr/>
          </p:nvSpPr>
          <p:spPr bwMode="auto">
            <a:xfrm rot="16200000">
              <a:off x="-379415" y="1914625"/>
              <a:ext cx="3375027" cy="2533449"/>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Diminishing Role of Payment Service Providers</a:t>
              </a:r>
              <a:endParaRPr lang="en-US" sz="1600" b="1" dirty="0">
                <a:solidFill>
                  <a:srgbClr val="000000"/>
                </a:solidFill>
                <a:latin typeface="Futura Hv BT" pitchFamily="34" charset="0"/>
                <a:cs typeface="Arial" charset="0"/>
              </a:endParaRPr>
            </a:p>
          </p:txBody>
        </p:sp>
        <p:sp>
          <p:nvSpPr>
            <p:cNvPr id="59" name="Rectangle 28"/>
            <p:cNvSpPr>
              <a:spLocks noChangeArrowheads="1"/>
            </p:cNvSpPr>
            <p:nvPr/>
          </p:nvSpPr>
          <p:spPr bwMode="auto">
            <a:xfrm rot="16200000">
              <a:off x="2169507" y="1897225"/>
              <a:ext cx="3375027" cy="2564388"/>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Non Core Functions remain Outsourced</a:t>
              </a:r>
              <a:endParaRPr lang="en-US" sz="1600" b="1" dirty="0">
                <a:solidFill>
                  <a:srgbClr val="000000"/>
                </a:solidFill>
                <a:latin typeface="Futura Hv BT" pitchFamily="34" charset="0"/>
                <a:cs typeface="Arial" charset="0"/>
              </a:endParaRPr>
            </a:p>
          </p:txBody>
        </p:sp>
      </p:grpSp>
      <p:sp>
        <p:nvSpPr>
          <p:cNvPr id="30" name="TextBox 4"/>
          <p:cNvSpPr txBox="1">
            <a:spLocks noChangeArrowheads="1"/>
          </p:cNvSpPr>
          <p:nvPr/>
        </p:nvSpPr>
        <p:spPr bwMode="auto">
          <a:xfrm>
            <a:off x="5567263" y="4843497"/>
            <a:ext cx="312737" cy="369888"/>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1</a:t>
            </a:r>
          </a:p>
        </p:txBody>
      </p:sp>
      <p:sp>
        <p:nvSpPr>
          <p:cNvPr id="31" name="TextBox 41"/>
          <p:cNvSpPr txBox="1">
            <a:spLocks noChangeArrowheads="1"/>
          </p:cNvSpPr>
          <p:nvPr/>
        </p:nvSpPr>
        <p:spPr bwMode="auto">
          <a:xfrm>
            <a:off x="7345737" y="4862100"/>
            <a:ext cx="312737" cy="369888"/>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2</a:t>
            </a:r>
          </a:p>
        </p:txBody>
      </p:sp>
      <p:sp>
        <p:nvSpPr>
          <p:cNvPr id="2" name="Slide Number Placeholder 1"/>
          <p:cNvSpPr>
            <a:spLocks noGrp="1"/>
          </p:cNvSpPr>
          <p:nvPr>
            <p:ph type="sldNum" sz="quarter" idx="12"/>
          </p:nvPr>
        </p:nvSpPr>
        <p:spPr/>
        <p:txBody>
          <a:bodyPr/>
          <a:lstStyle/>
          <a:p>
            <a:fld id="{9D56938B-8917-4869-91D0-F9F507C443EE}" type="slidenum">
              <a:rPr lang="en-US" smtClean="0"/>
              <a:pPr/>
              <a:t>36</a:t>
            </a:fld>
            <a:endParaRPr lang="en-US"/>
          </a:p>
        </p:txBody>
      </p:sp>
    </p:spTree>
    <p:extLst>
      <p:ext uri="{BB962C8B-B14F-4D97-AF65-F5344CB8AC3E}">
        <p14:creationId xmlns:p14="http://schemas.microsoft.com/office/powerpoint/2010/main" xmlns="" val="13034701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62200"/>
            <a:ext cx="8229600" cy="1752600"/>
          </a:xfrm>
        </p:spPr>
        <p:txBody>
          <a:bodyPr>
            <a:normAutofit fontScale="90000"/>
          </a:bodyPr>
          <a:lstStyle/>
          <a:p>
            <a:r>
              <a:rPr lang="en-ZA" dirty="0" smtClean="0">
                <a:latin typeface="Calibri" panose="020F0502020204030204" pitchFamily="34" charset="0"/>
              </a:rPr>
              <a:t>G: </a:t>
            </a:r>
            <a:r>
              <a:rPr lang="en-ZA" sz="3600" dirty="0" smtClean="0">
                <a:solidFill>
                  <a:prstClr val="black"/>
                </a:solidFill>
                <a:latin typeface="Calibri" panose="020F0502020204030204" pitchFamily="34" charset="0"/>
              </a:rPr>
              <a:t>CONCLUSION AND RECOMMENDATIONS</a:t>
            </a:r>
            <a:br>
              <a:rPr lang="en-ZA" sz="3600" dirty="0" smtClean="0">
                <a:solidFill>
                  <a:prstClr val="black"/>
                </a:solidFill>
                <a:latin typeface="Calibri" panose="020F0502020204030204" pitchFamily="34" charset="0"/>
              </a:rPr>
            </a:br>
            <a:r>
              <a:rPr lang="en-ZA" dirty="0" smtClean="0">
                <a:latin typeface="Calibri" panose="020F0502020204030204" pitchFamily="34" charset="0"/>
              </a:rPr>
              <a:t/>
            </a:r>
            <a:br>
              <a:rPr lang="en-ZA" dirty="0" smtClean="0">
                <a:latin typeface="Calibri" panose="020F0502020204030204" pitchFamily="34" charset="0"/>
              </a:rPr>
            </a:br>
            <a:endParaRPr lang="en-GB" sz="44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9D56938B-8917-4869-91D0-F9F507C443EE}" type="slidenum">
              <a:rPr lang="en-US" smtClean="0"/>
              <a:pPr/>
              <a:t>37</a:t>
            </a:fld>
            <a:endParaRPr lang="en-US"/>
          </a:p>
        </p:txBody>
      </p:sp>
    </p:spTree>
    <p:extLst>
      <p:ext uri="{BB962C8B-B14F-4D97-AF65-F5344CB8AC3E}">
        <p14:creationId xmlns:p14="http://schemas.microsoft.com/office/powerpoint/2010/main" xmlns="" val="40287359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smtClean="0"/>
              <a:t>Summary of SASSA Plan</a:t>
            </a:r>
            <a:endParaRPr lang="en-ZA" b="1" dirty="0"/>
          </a:p>
        </p:txBody>
      </p:sp>
      <p:graphicFrame>
        <p:nvGraphicFramePr>
          <p:cNvPr id="4" name="Diagram 3"/>
          <p:cNvGraphicFramePr/>
          <p:nvPr>
            <p:extLst/>
          </p:nvPr>
        </p:nvGraphicFramePr>
        <p:xfrm>
          <a:off x="457200" y="1417638"/>
          <a:ext cx="8229600" cy="3221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ight Arrow 2"/>
          <p:cNvSpPr/>
          <p:nvPr/>
        </p:nvSpPr>
        <p:spPr>
          <a:xfrm>
            <a:off x="838200" y="4724400"/>
            <a:ext cx="25908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b="1" dirty="0" smtClean="0">
                <a:solidFill>
                  <a:prstClr val="white"/>
                </a:solidFill>
              </a:rPr>
              <a:t>April 2017 – March 2018</a:t>
            </a:r>
            <a:endParaRPr lang="en-ZA" b="1" dirty="0">
              <a:solidFill>
                <a:prstClr val="white"/>
              </a:solidFill>
            </a:endParaRPr>
          </a:p>
        </p:txBody>
      </p:sp>
      <p:sp>
        <p:nvSpPr>
          <p:cNvPr id="5" name="Right Arrow 4"/>
          <p:cNvSpPr/>
          <p:nvPr/>
        </p:nvSpPr>
        <p:spPr>
          <a:xfrm>
            <a:off x="3429000" y="4724400"/>
            <a:ext cx="24384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b="1" dirty="0" smtClean="0">
                <a:solidFill>
                  <a:prstClr val="white"/>
                </a:solidFill>
              </a:rPr>
              <a:t>April 2018 – March 2021</a:t>
            </a:r>
            <a:endParaRPr lang="en-ZA" b="1" dirty="0">
              <a:solidFill>
                <a:prstClr val="white"/>
              </a:solidFill>
            </a:endParaRPr>
          </a:p>
        </p:txBody>
      </p:sp>
      <p:sp>
        <p:nvSpPr>
          <p:cNvPr id="6" name="Right Arrow 5"/>
          <p:cNvSpPr/>
          <p:nvPr/>
        </p:nvSpPr>
        <p:spPr>
          <a:xfrm>
            <a:off x="5867400" y="4724400"/>
            <a:ext cx="25908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solidFill>
                  <a:prstClr val="white"/>
                </a:solidFill>
              </a:rPr>
              <a:t>From April 2021</a:t>
            </a:r>
            <a:endParaRPr lang="en-ZA" b="1" dirty="0">
              <a:solidFill>
                <a:prstClr val="white"/>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pPr/>
              <a:t>38</a:t>
            </a:fld>
            <a:endParaRPr lang="en-US"/>
          </a:p>
        </p:txBody>
      </p:sp>
    </p:spTree>
    <p:extLst>
      <p:ext uri="{BB962C8B-B14F-4D97-AF65-F5344CB8AC3E}">
        <p14:creationId xmlns:p14="http://schemas.microsoft.com/office/powerpoint/2010/main" xmlns="" val="2118400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Recommendation</a:t>
            </a:r>
            <a:endParaRPr lang="en-ZA" dirty="0"/>
          </a:p>
        </p:txBody>
      </p:sp>
      <p:sp>
        <p:nvSpPr>
          <p:cNvPr id="3" name="Content Placeholder 2"/>
          <p:cNvSpPr>
            <a:spLocks noGrp="1"/>
          </p:cNvSpPr>
          <p:nvPr>
            <p:ph idx="1"/>
          </p:nvPr>
        </p:nvSpPr>
        <p:spPr/>
        <p:txBody>
          <a:bodyPr>
            <a:noAutofit/>
          </a:bodyPr>
          <a:lstStyle/>
          <a:p>
            <a:pPr marL="0" indent="0">
              <a:buNone/>
            </a:pPr>
            <a:r>
              <a:rPr lang="en-ZA" sz="2800" dirty="0">
                <a:latin typeface="Calibri" panose="020F0502020204030204" pitchFamily="34" charset="0"/>
              </a:rPr>
              <a:t>I</a:t>
            </a:r>
            <a:r>
              <a:rPr lang="en-ZA" sz="2800" dirty="0" smtClean="0">
                <a:latin typeface="Calibri" panose="020F0502020204030204" pitchFamily="34" charset="0"/>
              </a:rPr>
              <a:t>t is recommended that the Women’s Caucus notes:</a:t>
            </a:r>
          </a:p>
          <a:p>
            <a:endParaRPr lang="en-ZA" sz="2800" dirty="0" smtClean="0">
              <a:latin typeface="Calibri" panose="020F0502020204030204" pitchFamily="34" charset="0"/>
            </a:endParaRPr>
          </a:p>
          <a:p>
            <a:pPr marL="914400" lvl="1" indent="-457200">
              <a:buFont typeface="+mj-lt"/>
              <a:buAutoNum type="alphaLcParenR"/>
            </a:pPr>
            <a:r>
              <a:rPr lang="en-ZA" sz="2800" dirty="0">
                <a:latin typeface="Calibri" panose="020F0502020204030204" pitchFamily="34" charset="0"/>
              </a:rPr>
              <a:t>Legislative mandate of SASSA and the extent to which the mandate has been implemented.</a:t>
            </a:r>
          </a:p>
          <a:p>
            <a:pPr marL="914400" lvl="1" indent="-457200">
              <a:buFont typeface="+mj-lt"/>
              <a:buAutoNum type="alphaLcParenR"/>
            </a:pPr>
            <a:r>
              <a:rPr lang="en-ZA" sz="2800" dirty="0">
                <a:latin typeface="Calibri" panose="020F0502020204030204" pitchFamily="34" charset="0"/>
              </a:rPr>
              <a:t>Key </a:t>
            </a:r>
            <a:r>
              <a:rPr lang="en-ZA" sz="2800" dirty="0" smtClean="0">
                <a:latin typeface="Calibri" panose="020F0502020204030204" pitchFamily="34" charset="0"/>
              </a:rPr>
              <a:t>Events </a:t>
            </a:r>
            <a:r>
              <a:rPr lang="en-ZA" sz="2800" dirty="0">
                <a:latin typeface="Calibri" panose="020F0502020204030204" pitchFamily="34" charset="0"/>
              </a:rPr>
              <a:t>Schedule to ensure the payment of social assistance grants as from April 2018; and</a:t>
            </a:r>
          </a:p>
          <a:p>
            <a:pPr marL="914400" lvl="1" indent="-457200">
              <a:buFont typeface="+mj-lt"/>
              <a:buAutoNum type="alphaLcParenR"/>
            </a:pPr>
            <a:r>
              <a:rPr lang="en-ZA" sz="2800" dirty="0">
                <a:latin typeface="Calibri" panose="020F0502020204030204" pitchFamily="34" charset="0"/>
              </a:rPr>
              <a:t>Proposed Framework towards SASSA taking the payment function in-house over an estimated period of 3 to 5 years</a:t>
            </a:r>
          </a:p>
          <a:p>
            <a:pPr lvl="1"/>
            <a:endParaRPr lang="en-ZA" sz="28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9D56938B-8917-4869-91D0-F9F507C443EE}" type="slidenum">
              <a:rPr lang="en-US" smtClean="0"/>
              <a:pPr/>
              <a:t>39</a:t>
            </a:fld>
            <a:endParaRPr lang="en-US"/>
          </a:p>
        </p:txBody>
      </p:sp>
    </p:spTree>
    <p:extLst>
      <p:ext uri="{BB962C8B-B14F-4D97-AF65-F5344CB8AC3E}">
        <p14:creationId xmlns:p14="http://schemas.microsoft.com/office/powerpoint/2010/main" xmlns="" val="3113835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0"/>
            <a:ext cx="8229600" cy="2286000"/>
          </a:xfrm>
        </p:spPr>
        <p:txBody>
          <a:bodyPr>
            <a:normAutofit/>
          </a:bodyPr>
          <a:lstStyle/>
          <a:p>
            <a:r>
              <a:rPr lang="en-ZA" dirty="0" smtClean="0">
                <a:latin typeface="Calibri" panose="020F0502020204030204" pitchFamily="34" charset="0"/>
              </a:rPr>
              <a:t>B: </a:t>
            </a:r>
            <a:r>
              <a:rPr lang="en-ZA" sz="4400" dirty="0" smtClean="0">
                <a:latin typeface="Calibri" panose="020F0502020204030204" pitchFamily="34" charset="0"/>
              </a:rPr>
              <a:t>LEGISLATIVE MANDATE</a:t>
            </a:r>
            <a:br>
              <a:rPr lang="en-ZA" sz="4400" dirty="0" smtClean="0">
                <a:latin typeface="Calibri" panose="020F0502020204030204" pitchFamily="34" charset="0"/>
              </a:rPr>
            </a:br>
            <a:r>
              <a:rPr lang="en-ZA" sz="4400" dirty="0" smtClean="0">
                <a:latin typeface="Calibri" panose="020F0502020204030204" pitchFamily="34" charset="0"/>
              </a:rPr>
              <a:t>AND</a:t>
            </a:r>
            <a:br>
              <a:rPr lang="en-ZA" sz="4400" dirty="0" smtClean="0">
                <a:latin typeface="Calibri" panose="020F0502020204030204" pitchFamily="34" charset="0"/>
              </a:rPr>
            </a:br>
            <a:r>
              <a:rPr lang="en-ZA" sz="4400" dirty="0" smtClean="0">
                <a:latin typeface="Calibri" panose="020F0502020204030204" pitchFamily="34" charset="0"/>
              </a:rPr>
              <a:t>STATISTICAL BREAKDOWN</a:t>
            </a:r>
            <a:endParaRPr lang="en-GB" sz="44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9D56938B-8917-4869-91D0-F9F507C443EE}" type="slidenum">
              <a:rPr lang="en-US" smtClean="0"/>
              <a:pPr/>
              <a:t>4</a:t>
            </a:fld>
            <a:endParaRPr lang="en-US"/>
          </a:p>
        </p:txBody>
      </p:sp>
    </p:spTree>
    <p:extLst>
      <p:ext uri="{BB962C8B-B14F-4D97-AF65-F5344CB8AC3E}">
        <p14:creationId xmlns:p14="http://schemas.microsoft.com/office/powerpoint/2010/main" xmlns="" val="10030728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WordArt 2"/>
          <p:cNvSpPr>
            <a:spLocks noChangeArrowheads="1" noChangeShapeType="1" noTextEdit="1"/>
          </p:cNvSpPr>
          <p:nvPr/>
        </p:nvSpPr>
        <p:spPr bwMode="auto">
          <a:xfrm>
            <a:off x="990600" y="6019800"/>
            <a:ext cx="5953125" cy="838200"/>
          </a:xfrm>
          <a:prstGeom prst="rect">
            <a:avLst/>
          </a:prstGeom>
        </p:spPr>
        <p:txBody>
          <a:bodyPr wrap="none" fromWordArt="1">
            <a:prstTxWarp prst="textDoubleWave1">
              <a:avLst>
                <a:gd name="adj1" fmla="val 6500"/>
                <a:gd name="adj2" fmla="val 0"/>
              </a:avLst>
            </a:prstTxWarp>
          </a:bodyPr>
          <a:lstStyle/>
          <a:p>
            <a:pPr algn="ctr"/>
            <a:r>
              <a:rPr lang="en-ZA" sz="2000" kern="10" spc="-200">
                <a:ln w="12700">
                  <a:solidFill>
                    <a:srgbClr val="000099"/>
                  </a:solidFill>
                  <a:round/>
                  <a:headEnd/>
                  <a:tailEnd/>
                </a:ln>
                <a:solidFill>
                  <a:srgbClr val="FFCC00"/>
                </a:solidFill>
                <a:effectLst>
                  <a:outerShdw dist="125724" dir="18900000" algn="ctr" rotWithShape="0">
                    <a:srgbClr val="000099"/>
                  </a:outerShdw>
                </a:effectLst>
                <a:latin typeface="Goudy Stout" panose="0202090407030B020401" pitchFamily="18" charset="0"/>
              </a:rPr>
              <a:t>I Thank you</a:t>
            </a:r>
          </a:p>
        </p:txBody>
      </p:sp>
      <p:pic>
        <p:nvPicPr>
          <p:cNvPr id="7373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7400" y="2667000"/>
            <a:ext cx="4121150" cy="353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alpha val="50000"/>
                    </a:srgbClr>
                  </a:outerShdw>
                </a:effectLst>
              </a14:hiddenEffects>
            </a:ext>
          </a:extLst>
        </p:spPr>
      </p:pic>
      <p:sp>
        <p:nvSpPr>
          <p:cNvPr id="73733" name="TextBox 1"/>
          <p:cNvSpPr txBox="1">
            <a:spLocks noChangeArrowheads="1"/>
          </p:cNvSpPr>
          <p:nvPr/>
        </p:nvSpPr>
        <p:spPr bwMode="auto">
          <a:xfrm>
            <a:off x="0" y="1066800"/>
            <a:ext cx="91440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n-US" b="1" dirty="0" smtClean="0">
                <a:solidFill>
                  <a:srgbClr val="000000"/>
                </a:solidFill>
                <a:latin typeface="Calibri" panose="020F0502020204030204" pitchFamily="34" charset="0"/>
              </a:rPr>
              <a:t>Nelson </a:t>
            </a:r>
            <a:r>
              <a:rPr lang="en-US" b="1" dirty="0">
                <a:solidFill>
                  <a:srgbClr val="000000"/>
                </a:solidFill>
                <a:latin typeface="Calibri" panose="020F0502020204030204" pitchFamily="34" charset="0"/>
              </a:rPr>
              <a:t>Mandela</a:t>
            </a:r>
            <a:r>
              <a:rPr lang="en-US" i="1" dirty="0">
                <a:solidFill>
                  <a:srgbClr val="000000"/>
                </a:solidFill>
                <a:latin typeface="Calibri" panose="020F0502020204030204" pitchFamily="34" charset="0"/>
              </a:rPr>
              <a:t>: “After climbing a great hill, </a:t>
            </a:r>
          </a:p>
          <a:p>
            <a:pPr algn="ctr" eaLnBrk="1" hangingPunct="1"/>
            <a:r>
              <a:rPr lang="en-US" i="1" dirty="0">
                <a:solidFill>
                  <a:srgbClr val="000000"/>
                </a:solidFill>
                <a:latin typeface="Calibri" panose="020F0502020204030204" pitchFamily="34" charset="0"/>
              </a:rPr>
              <a:t>one only finds that there are many more hills to climb</a:t>
            </a:r>
            <a:r>
              <a:rPr lang="en-US" sz="1800" i="1" dirty="0">
                <a:solidFill>
                  <a:srgbClr val="000000"/>
                </a:solidFill>
              </a:rPr>
              <a:t>.”</a:t>
            </a:r>
          </a:p>
        </p:txBody>
      </p:sp>
      <p:sp>
        <p:nvSpPr>
          <p:cNvPr id="2" name="Slide Number Placeholder 1"/>
          <p:cNvSpPr>
            <a:spLocks noGrp="1"/>
          </p:cNvSpPr>
          <p:nvPr>
            <p:ph type="sldNum" sz="quarter" idx="12"/>
          </p:nvPr>
        </p:nvSpPr>
        <p:spPr/>
        <p:txBody>
          <a:bodyPr/>
          <a:lstStyle/>
          <a:p>
            <a:fld id="{9D56938B-8917-4869-91D0-F9F507C443EE}" type="slidenum">
              <a:rPr lang="en-US" smtClean="0"/>
              <a:pPr/>
              <a:t>40</a:t>
            </a:fld>
            <a:endParaRPr lang="en-US"/>
          </a:p>
        </p:txBody>
      </p:sp>
    </p:spTree>
    <p:extLst>
      <p:ext uri="{BB962C8B-B14F-4D97-AF65-F5344CB8AC3E}">
        <p14:creationId xmlns:p14="http://schemas.microsoft.com/office/powerpoint/2010/main" xmlns="" val="3445625907"/>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563562"/>
          </a:xfrm>
        </p:spPr>
        <p:txBody>
          <a:bodyPr>
            <a:normAutofit fontScale="90000"/>
          </a:bodyPr>
          <a:lstStyle/>
          <a:p>
            <a:r>
              <a:rPr lang="en-ZA" dirty="0" smtClean="0">
                <a:latin typeface="Calibri" panose="020F0502020204030204" pitchFamily="34" charset="0"/>
              </a:rPr>
              <a:t> </a:t>
            </a:r>
            <a:r>
              <a:rPr lang="en-ZA" dirty="0" smtClean="0"/>
              <a:t>Key SASSA Objectives</a:t>
            </a:r>
            <a:endParaRPr lang="en-GB" dirty="0"/>
          </a:p>
        </p:txBody>
      </p:sp>
      <p:sp>
        <p:nvSpPr>
          <p:cNvPr id="3" name="Content Placeholder 2"/>
          <p:cNvSpPr>
            <a:spLocks noGrp="1"/>
          </p:cNvSpPr>
          <p:nvPr>
            <p:ph idx="1"/>
          </p:nvPr>
        </p:nvSpPr>
        <p:spPr>
          <a:xfrm>
            <a:off x="457200" y="914400"/>
            <a:ext cx="8382000" cy="5211763"/>
          </a:xfrm>
        </p:spPr>
        <p:txBody>
          <a:bodyPr>
            <a:normAutofit/>
          </a:bodyPr>
          <a:lstStyle/>
          <a:p>
            <a:pPr marL="0" indent="0" algn="ctr">
              <a:buNone/>
            </a:pPr>
            <a:r>
              <a:rPr lang="en-ZA" sz="2800" b="1" dirty="0" smtClean="0">
                <a:latin typeface="Calibri" panose="020F0502020204030204" pitchFamily="34" charset="0"/>
              </a:rPr>
              <a:t>As stated </a:t>
            </a:r>
            <a:r>
              <a:rPr lang="en-ZA" sz="2800" b="1" dirty="0">
                <a:latin typeface="Calibri" panose="020F0502020204030204" pitchFamily="34" charset="0"/>
              </a:rPr>
              <a:t>in </a:t>
            </a:r>
            <a:r>
              <a:rPr lang="en-ZA" sz="2800" b="1" dirty="0" smtClean="0">
                <a:latin typeface="Calibri" panose="020F0502020204030204" pitchFamily="34" charset="0"/>
              </a:rPr>
              <a:t>the SASSA, 2004, are:</a:t>
            </a:r>
            <a:endParaRPr lang="en-ZA" sz="2800" dirty="0">
              <a:latin typeface="Calibri" panose="020F0502020204030204" pitchFamily="34" charset="0"/>
            </a:endParaRPr>
          </a:p>
          <a:p>
            <a:pPr marL="514350" indent="-514350">
              <a:buAutoNum type="alphaLcParenBoth"/>
            </a:pPr>
            <a:r>
              <a:rPr lang="en-ZA" sz="2800" dirty="0" smtClean="0">
                <a:latin typeface="Calibri" panose="020F0502020204030204" pitchFamily="34" charset="0"/>
              </a:rPr>
              <a:t>Act</a:t>
            </a:r>
            <a:r>
              <a:rPr lang="en-ZA" sz="2800" dirty="0">
                <a:latin typeface="Calibri" panose="020F0502020204030204" pitchFamily="34" charset="0"/>
              </a:rPr>
              <a:t>, eventually, as </a:t>
            </a:r>
            <a:r>
              <a:rPr lang="en-ZA" sz="2800" b="1" u="sng" dirty="0">
                <a:latin typeface="Calibri" panose="020F0502020204030204" pitchFamily="34" charset="0"/>
              </a:rPr>
              <a:t>the sole agent </a:t>
            </a:r>
            <a:r>
              <a:rPr lang="en-ZA" sz="2800" dirty="0">
                <a:latin typeface="Calibri" panose="020F0502020204030204" pitchFamily="34" charset="0"/>
              </a:rPr>
              <a:t>that </a:t>
            </a:r>
            <a:r>
              <a:rPr lang="en-ZA" sz="2800" b="1" u="sng" dirty="0">
                <a:latin typeface="Calibri" panose="020F0502020204030204" pitchFamily="34" charset="0"/>
              </a:rPr>
              <a:t>will ensure </a:t>
            </a:r>
            <a:r>
              <a:rPr lang="en-ZA" sz="2800" dirty="0">
                <a:latin typeface="Calibri" panose="020F0502020204030204" pitchFamily="34" charset="0"/>
              </a:rPr>
              <a:t>the efficient and effective </a:t>
            </a:r>
            <a:r>
              <a:rPr lang="en-ZA" sz="2800" b="1" u="sng" dirty="0">
                <a:latin typeface="Calibri" panose="020F0502020204030204" pitchFamily="34" charset="0"/>
              </a:rPr>
              <a:t>management, administration and payment of social </a:t>
            </a:r>
            <a:r>
              <a:rPr lang="en-ZA" sz="2800" b="1" u="sng" dirty="0" smtClean="0">
                <a:latin typeface="Calibri" panose="020F0502020204030204" pitchFamily="34" charset="0"/>
              </a:rPr>
              <a:t>assistance</a:t>
            </a:r>
          </a:p>
          <a:p>
            <a:pPr marL="0" indent="0">
              <a:buNone/>
            </a:pPr>
            <a:endParaRPr lang="en-ZA" sz="2800" b="1" u="sng" dirty="0">
              <a:latin typeface="Calibri" panose="020F0502020204030204" pitchFamily="34" charset="0"/>
            </a:endParaRPr>
          </a:p>
          <a:p>
            <a:pPr marL="0" indent="0">
              <a:buNone/>
            </a:pPr>
            <a:r>
              <a:rPr lang="en-ZA" sz="2800" i="1" dirty="0">
                <a:latin typeface="Calibri" panose="020F0502020204030204" pitchFamily="34" charset="0"/>
              </a:rPr>
              <a:t>(b) S</a:t>
            </a:r>
            <a:r>
              <a:rPr lang="en-ZA" sz="2800" dirty="0">
                <a:latin typeface="Calibri" panose="020F0502020204030204" pitchFamily="34" charset="0"/>
              </a:rPr>
              <a:t>erve as </a:t>
            </a:r>
            <a:r>
              <a:rPr lang="en-ZA" sz="2800" b="1" u="sng" dirty="0">
                <a:latin typeface="Calibri" panose="020F0502020204030204" pitchFamily="34" charset="0"/>
              </a:rPr>
              <a:t>an agent</a:t>
            </a:r>
            <a:r>
              <a:rPr lang="en-ZA" sz="2800" dirty="0">
                <a:latin typeface="Calibri" panose="020F0502020204030204" pitchFamily="34" charset="0"/>
              </a:rPr>
              <a:t> for the prospective </a:t>
            </a:r>
            <a:r>
              <a:rPr lang="en-ZA" sz="2800" b="1" u="sng" dirty="0">
                <a:latin typeface="Calibri" panose="020F0502020204030204" pitchFamily="34" charset="0"/>
              </a:rPr>
              <a:t>administration and payment of social security</a:t>
            </a:r>
            <a:r>
              <a:rPr lang="en-ZA" sz="2800" dirty="0">
                <a:latin typeface="Calibri" panose="020F0502020204030204" pitchFamily="34" charset="0"/>
              </a:rPr>
              <a:t>; </a:t>
            </a:r>
            <a:r>
              <a:rPr lang="en-ZA" sz="2800" dirty="0" smtClean="0">
                <a:latin typeface="Calibri" panose="020F0502020204030204" pitchFamily="34" charset="0"/>
              </a:rPr>
              <a:t>and</a:t>
            </a:r>
          </a:p>
          <a:p>
            <a:pPr marL="0" indent="0">
              <a:buNone/>
            </a:pPr>
            <a:endParaRPr lang="en-ZA" sz="2800" dirty="0">
              <a:latin typeface="Calibri" panose="020F0502020204030204" pitchFamily="34" charset="0"/>
            </a:endParaRPr>
          </a:p>
          <a:p>
            <a:pPr marL="0" indent="0">
              <a:buNone/>
            </a:pPr>
            <a:r>
              <a:rPr lang="en-ZA" sz="2800" dirty="0">
                <a:latin typeface="Calibri" panose="020F0502020204030204" pitchFamily="34" charset="0"/>
              </a:rPr>
              <a:t>(c) </a:t>
            </a:r>
            <a:r>
              <a:rPr lang="en-ZA" sz="2800" b="1" u="sng" dirty="0">
                <a:latin typeface="Calibri" panose="020F0502020204030204" pitchFamily="34" charset="0"/>
              </a:rPr>
              <a:t>render services relating to such payments</a:t>
            </a:r>
            <a:r>
              <a:rPr lang="en-ZA" sz="2800" dirty="0"/>
              <a:t>.</a:t>
            </a:r>
            <a:endParaRPr lang="en-GB" sz="2800" dirty="0"/>
          </a:p>
        </p:txBody>
      </p:sp>
      <p:sp>
        <p:nvSpPr>
          <p:cNvPr id="4" name="Slide Number Placeholder 3"/>
          <p:cNvSpPr>
            <a:spLocks noGrp="1"/>
          </p:cNvSpPr>
          <p:nvPr>
            <p:ph type="sldNum" sz="quarter" idx="12"/>
          </p:nvPr>
        </p:nvSpPr>
        <p:spPr/>
        <p:txBody>
          <a:bodyPr/>
          <a:lstStyle/>
          <a:p>
            <a:fld id="{9D56938B-8917-4869-91D0-F9F507C443EE}"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xmlns="" val="3544383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250825" y="0"/>
            <a:ext cx="8540750" cy="504825"/>
          </a:xfrm>
        </p:spPr>
        <p:txBody>
          <a:bodyPr>
            <a:noAutofit/>
          </a:bodyPr>
          <a:lstStyle/>
          <a:p>
            <a:pPr eaLnBrk="1" hangingPunct="1"/>
            <a:r>
              <a:rPr lang="en-US" sz="3600" b="1" dirty="0" smtClean="0">
                <a:solidFill>
                  <a:schemeClr val="tx1"/>
                </a:solidFill>
                <a:cs typeface="Arial" panose="020B0604020202020204" pitchFamily="34" charset="0"/>
              </a:rPr>
              <a:t>SASSA Service </a:t>
            </a:r>
            <a:r>
              <a:rPr lang="en-US" sz="3600" dirty="0" smtClean="0">
                <a:cs typeface="Arial" panose="020B0604020202020204" pitchFamily="34" charset="0"/>
              </a:rPr>
              <a:t>O</a:t>
            </a:r>
            <a:r>
              <a:rPr lang="en-US" sz="3600" b="1" dirty="0" smtClean="0">
                <a:solidFill>
                  <a:schemeClr val="tx1"/>
                </a:solidFill>
                <a:cs typeface="Arial" panose="020B0604020202020204" pitchFamily="34" charset="0"/>
              </a:rPr>
              <a:t>ffering</a:t>
            </a:r>
          </a:p>
        </p:txBody>
      </p:sp>
      <p:sp>
        <p:nvSpPr>
          <p:cNvPr id="54275" name="Line 6"/>
          <p:cNvSpPr>
            <a:spLocks noChangeShapeType="1"/>
          </p:cNvSpPr>
          <p:nvPr/>
        </p:nvSpPr>
        <p:spPr bwMode="auto">
          <a:xfrm>
            <a:off x="250825" y="476250"/>
            <a:ext cx="8893175" cy="23813"/>
          </a:xfrm>
          <a:prstGeom prst="line">
            <a:avLst/>
          </a:prstGeom>
          <a:noFill/>
          <a:ln w="76200">
            <a:solidFill>
              <a:schemeClr val="bg1"/>
            </a:solidFill>
            <a:round/>
            <a:headEnd/>
            <a:tailEnd/>
          </a:ln>
          <a:effectLst>
            <a:outerShdw dist="35921" dir="2700000" algn="ctr" rotWithShape="0">
              <a:srgbClr val="808080"/>
            </a:outerShdw>
          </a:effectLst>
          <a:extLst>
            <a:ext uri="{909E8E84-426E-40DD-AFC4-6F175D3DCCD1}">
              <a14:hiddenFill xmlns:a14="http://schemas.microsoft.com/office/drawing/2010/main" xmlns="">
                <a:noFill/>
              </a14:hiddenFill>
            </a:ext>
          </a:extLst>
        </p:spPr>
        <p:txBody>
          <a:bodyPr wrap="none" anchor="ctr"/>
          <a:lstStyle/>
          <a:p>
            <a:endParaRPr lang="en-ZA"/>
          </a:p>
        </p:txBody>
      </p:sp>
      <p:cxnSp>
        <p:nvCxnSpPr>
          <p:cNvPr id="66" name="Straight Arrow Connector 65"/>
          <p:cNvCxnSpPr/>
          <p:nvPr/>
        </p:nvCxnSpPr>
        <p:spPr>
          <a:xfrm>
            <a:off x="8001000" y="5072063"/>
            <a:ext cx="357188"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Rectangle 12"/>
          <p:cNvSpPr>
            <a:spLocks noChangeArrowheads="1"/>
          </p:cNvSpPr>
          <p:nvPr/>
        </p:nvSpPr>
        <p:spPr bwMode="auto">
          <a:xfrm rot="16200000">
            <a:off x="-1878928" y="3279314"/>
            <a:ext cx="5457618" cy="1699757"/>
          </a:xfrm>
          <a:prstGeom prst="rect">
            <a:avLst/>
          </a:prstGeom>
          <a:solidFill>
            <a:schemeClr val="accent5">
              <a:lumMod val="60000"/>
              <a:lumOff val="40000"/>
            </a:schemeClr>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4000" b="1" dirty="0">
                <a:solidFill>
                  <a:srgbClr val="000066"/>
                </a:solidFill>
                <a:cs typeface="Arial" pitchFamily="34" charset="0"/>
              </a:rPr>
              <a:t>Social Grants</a:t>
            </a:r>
          </a:p>
        </p:txBody>
      </p:sp>
      <p:sp>
        <p:nvSpPr>
          <p:cNvPr id="72" name="Rectangle 12"/>
          <p:cNvSpPr>
            <a:spLocks noChangeArrowheads="1"/>
          </p:cNvSpPr>
          <p:nvPr/>
        </p:nvSpPr>
        <p:spPr bwMode="auto">
          <a:xfrm rot="5400000">
            <a:off x="5566550" y="3280548"/>
            <a:ext cx="5478498" cy="1676402"/>
          </a:xfrm>
          <a:prstGeom prst="rect">
            <a:avLst/>
          </a:prstGeom>
          <a:solidFill>
            <a:schemeClr val="accent5">
              <a:lumMod val="60000"/>
              <a:lumOff val="40000"/>
            </a:schemeClr>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b="1" dirty="0">
                <a:solidFill>
                  <a:srgbClr val="000066"/>
                </a:solidFill>
                <a:cs typeface="Arial" pitchFamily="34" charset="0"/>
              </a:rPr>
              <a:t>Social Relief Of Distress</a:t>
            </a:r>
          </a:p>
        </p:txBody>
      </p:sp>
      <p:sp>
        <p:nvSpPr>
          <p:cNvPr id="48" name="Rectangle 24"/>
          <p:cNvSpPr>
            <a:spLocks noChangeArrowheads="1"/>
          </p:cNvSpPr>
          <p:nvPr/>
        </p:nvSpPr>
        <p:spPr bwMode="auto">
          <a:xfrm>
            <a:off x="6826" y="915945"/>
            <a:ext cx="4373408" cy="461279"/>
          </a:xfrm>
          <a:prstGeom prst="rect">
            <a:avLst/>
          </a:prstGeom>
          <a:solidFill>
            <a:srgbClr val="FFCC66"/>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600" b="1" dirty="0">
                <a:solidFill>
                  <a:srgbClr val="000066"/>
                </a:solidFill>
              </a:rPr>
              <a:t>ALL Means-tested except for FCG</a:t>
            </a:r>
          </a:p>
        </p:txBody>
      </p:sp>
      <p:sp>
        <p:nvSpPr>
          <p:cNvPr id="43" name="Rectangle 13"/>
          <p:cNvSpPr>
            <a:spLocks noChangeArrowheads="1"/>
          </p:cNvSpPr>
          <p:nvPr/>
        </p:nvSpPr>
        <p:spPr bwMode="auto">
          <a:xfrm rot="16200000">
            <a:off x="1900484" y="3009521"/>
            <a:ext cx="2263201" cy="873982"/>
          </a:xfrm>
          <a:prstGeom prst="rect">
            <a:avLst/>
          </a:prstGeom>
          <a:solidFill>
            <a:srgbClr val="FFFFBF"/>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b="1" dirty="0">
                <a:solidFill>
                  <a:srgbClr val="000000"/>
                </a:solidFill>
                <a:cs typeface="Arial" pitchFamily="34" charset="0"/>
              </a:rPr>
              <a:t>Child Support Grant</a:t>
            </a:r>
          </a:p>
        </p:txBody>
      </p:sp>
      <p:sp>
        <p:nvSpPr>
          <p:cNvPr id="79" name="Rectangle 12"/>
          <p:cNvSpPr>
            <a:spLocks noChangeArrowheads="1"/>
          </p:cNvSpPr>
          <p:nvPr/>
        </p:nvSpPr>
        <p:spPr bwMode="auto">
          <a:xfrm>
            <a:off x="4819693" y="1401890"/>
            <a:ext cx="2621748" cy="1829063"/>
          </a:xfrm>
          <a:prstGeom prst="rect">
            <a:avLst/>
          </a:prstGeom>
          <a:solidFill>
            <a:schemeClr val="accent5">
              <a:lumMod val="60000"/>
              <a:lumOff val="40000"/>
            </a:schemeClr>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600" b="1" dirty="0">
                <a:solidFill>
                  <a:srgbClr val="000066"/>
                </a:solidFill>
                <a:cs typeface="Arial" pitchFamily="34" charset="0"/>
              </a:rPr>
              <a:t>Family Distress </a:t>
            </a:r>
            <a:r>
              <a:rPr lang="en-US" sz="1400" b="1" dirty="0">
                <a:solidFill>
                  <a:srgbClr val="000066"/>
                </a:solidFill>
                <a:cs typeface="Arial" pitchFamily="34" charset="0"/>
              </a:rPr>
              <a:t>(no maintenance , breadwinner dead, incarcerated less than 6 months, medically unfit &amp; not on UIF, etc.)</a:t>
            </a:r>
          </a:p>
        </p:txBody>
      </p:sp>
      <p:sp>
        <p:nvSpPr>
          <p:cNvPr id="18" name="Rectangle 13"/>
          <p:cNvSpPr>
            <a:spLocks noChangeArrowheads="1"/>
          </p:cNvSpPr>
          <p:nvPr/>
        </p:nvSpPr>
        <p:spPr bwMode="auto">
          <a:xfrm rot="16200000">
            <a:off x="1026501" y="5272725"/>
            <a:ext cx="2263201" cy="873982"/>
          </a:xfrm>
          <a:prstGeom prst="rect">
            <a:avLst/>
          </a:prstGeom>
          <a:solidFill>
            <a:srgbClr val="FFFFBF"/>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b="1" dirty="0">
                <a:solidFill>
                  <a:srgbClr val="000000"/>
                </a:solidFill>
                <a:cs typeface="Arial" pitchFamily="34" charset="0"/>
              </a:rPr>
              <a:t>Disability Grant</a:t>
            </a:r>
          </a:p>
        </p:txBody>
      </p:sp>
      <p:sp>
        <p:nvSpPr>
          <p:cNvPr id="19" name="Rectangle 13"/>
          <p:cNvSpPr>
            <a:spLocks noChangeArrowheads="1"/>
          </p:cNvSpPr>
          <p:nvPr/>
        </p:nvSpPr>
        <p:spPr bwMode="auto">
          <a:xfrm rot="16200000">
            <a:off x="1920957" y="5272724"/>
            <a:ext cx="2263201" cy="873982"/>
          </a:xfrm>
          <a:prstGeom prst="rect">
            <a:avLst/>
          </a:prstGeom>
          <a:solidFill>
            <a:srgbClr val="FFFFBF"/>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b="1" dirty="0">
                <a:solidFill>
                  <a:srgbClr val="000000"/>
                </a:solidFill>
                <a:cs typeface="Arial" pitchFamily="34" charset="0"/>
              </a:rPr>
              <a:t>Care Dependency Grant</a:t>
            </a:r>
          </a:p>
        </p:txBody>
      </p:sp>
      <p:sp>
        <p:nvSpPr>
          <p:cNvPr id="20" name="Rectangle 13"/>
          <p:cNvSpPr>
            <a:spLocks noChangeArrowheads="1"/>
          </p:cNvSpPr>
          <p:nvPr/>
        </p:nvSpPr>
        <p:spPr bwMode="auto">
          <a:xfrm rot="16200000">
            <a:off x="1005252" y="3009521"/>
            <a:ext cx="2263201" cy="873982"/>
          </a:xfrm>
          <a:prstGeom prst="rect">
            <a:avLst/>
          </a:prstGeom>
          <a:solidFill>
            <a:srgbClr val="FFFFBF"/>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b="1" dirty="0">
                <a:solidFill>
                  <a:srgbClr val="000000"/>
                </a:solidFill>
                <a:cs typeface="Arial" pitchFamily="34" charset="0"/>
              </a:rPr>
              <a:t>Older Persons Grant</a:t>
            </a:r>
          </a:p>
        </p:txBody>
      </p:sp>
      <p:sp>
        <p:nvSpPr>
          <p:cNvPr id="21" name="Rectangle 13"/>
          <p:cNvSpPr>
            <a:spLocks noChangeArrowheads="1"/>
          </p:cNvSpPr>
          <p:nvPr/>
        </p:nvSpPr>
        <p:spPr bwMode="auto">
          <a:xfrm rot="16200000">
            <a:off x="2794942" y="5272723"/>
            <a:ext cx="2263201" cy="873982"/>
          </a:xfrm>
          <a:prstGeom prst="rect">
            <a:avLst/>
          </a:prstGeom>
          <a:solidFill>
            <a:srgbClr val="FFFFBF"/>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b="1" dirty="0">
                <a:solidFill>
                  <a:srgbClr val="000000"/>
                </a:solidFill>
                <a:cs typeface="Arial" pitchFamily="34" charset="0"/>
              </a:rPr>
              <a:t>Grant-in-Aid</a:t>
            </a:r>
          </a:p>
        </p:txBody>
      </p:sp>
      <p:sp>
        <p:nvSpPr>
          <p:cNvPr id="22" name="Rectangle 13"/>
          <p:cNvSpPr>
            <a:spLocks noChangeArrowheads="1"/>
          </p:cNvSpPr>
          <p:nvPr/>
        </p:nvSpPr>
        <p:spPr bwMode="auto">
          <a:xfrm rot="16200000">
            <a:off x="2801767" y="3009520"/>
            <a:ext cx="2263201" cy="873982"/>
          </a:xfrm>
          <a:prstGeom prst="rect">
            <a:avLst/>
          </a:prstGeom>
          <a:solidFill>
            <a:srgbClr val="FFFFBF"/>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b="1" dirty="0">
                <a:solidFill>
                  <a:srgbClr val="000000"/>
                </a:solidFill>
                <a:cs typeface="Arial" pitchFamily="34" charset="0"/>
              </a:rPr>
              <a:t>War Veteran Grant</a:t>
            </a:r>
          </a:p>
        </p:txBody>
      </p:sp>
      <p:sp>
        <p:nvSpPr>
          <p:cNvPr id="23" name="Rectangle 13"/>
          <p:cNvSpPr>
            <a:spLocks noChangeArrowheads="1"/>
          </p:cNvSpPr>
          <p:nvPr/>
        </p:nvSpPr>
        <p:spPr bwMode="auto">
          <a:xfrm>
            <a:off x="1716561" y="1401890"/>
            <a:ext cx="2663673" cy="873982"/>
          </a:xfrm>
          <a:prstGeom prst="rect">
            <a:avLst/>
          </a:prstGeom>
          <a:solidFill>
            <a:srgbClr val="FFFFBF"/>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b="1" dirty="0">
                <a:solidFill>
                  <a:srgbClr val="000000"/>
                </a:solidFill>
                <a:cs typeface="Arial" pitchFamily="34" charset="0"/>
              </a:rPr>
              <a:t>Foster Care Grant</a:t>
            </a:r>
          </a:p>
        </p:txBody>
      </p:sp>
      <p:sp>
        <p:nvSpPr>
          <p:cNvPr id="24" name="Rectangle 24"/>
          <p:cNvSpPr>
            <a:spLocks noChangeArrowheads="1"/>
          </p:cNvSpPr>
          <p:nvPr/>
        </p:nvSpPr>
        <p:spPr bwMode="auto">
          <a:xfrm>
            <a:off x="4380234" y="915944"/>
            <a:ext cx="4780466" cy="461279"/>
          </a:xfrm>
          <a:prstGeom prst="rect">
            <a:avLst/>
          </a:prstGeom>
          <a:solidFill>
            <a:srgbClr val="FFCC66"/>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600" b="1" dirty="0">
                <a:solidFill>
                  <a:srgbClr val="000066"/>
                </a:solidFill>
              </a:rPr>
              <a:t>Report from Social Worker</a:t>
            </a:r>
          </a:p>
        </p:txBody>
      </p:sp>
      <p:sp>
        <p:nvSpPr>
          <p:cNvPr id="25" name="Rectangle 24"/>
          <p:cNvSpPr>
            <a:spLocks noChangeArrowheads="1"/>
          </p:cNvSpPr>
          <p:nvPr/>
        </p:nvSpPr>
        <p:spPr bwMode="auto">
          <a:xfrm rot="5400000">
            <a:off x="1848662" y="3886974"/>
            <a:ext cx="5480779" cy="461279"/>
          </a:xfrm>
          <a:prstGeom prst="rect">
            <a:avLst/>
          </a:prstGeom>
          <a:solidFill>
            <a:srgbClr val="FFCC66"/>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sz="1600" b="1" dirty="0">
              <a:solidFill>
                <a:srgbClr val="000066"/>
              </a:solidFill>
            </a:endParaRPr>
          </a:p>
        </p:txBody>
      </p:sp>
      <p:sp>
        <p:nvSpPr>
          <p:cNvPr id="26" name="Rectangle 12"/>
          <p:cNvSpPr>
            <a:spLocks noChangeArrowheads="1"/>
          </p:cNvSpPr>
          <p:nvPr/>
        </p:nvSpPr>
        <p:spPr bwMode="auto">
          <a:xfrm>
            <a:off x="4819692" y="3270605"/>
            <a:ext cx="2621748" cy="1829063"/>
          </a:xfrm>
          <a:prstGeom prst="rect">
            <a:avLst/>
          </a:prstGeom>
          <a:solidFill>
            <a:schemeClr val="accent5">
              <a:lumMod val="60000"/>
              <a:lumOff val="40000"/>
            </a:schemeClr>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600" b="1" dirty="0">
                <a:solidFill>
                  <a:srgbClr val="000066"/>
                </a:solidFill>
                <a:cs typeface="Arial" pitchFamily="34" charset="0"/>
              </a:rPr>
              <a:t>Disaster Relief </a:t>
            </a:r>
            <a:r>
              <a:rPr lang="en-US" sz="1400" b="1" dirty="0">
                <a:solidFill>
                  <a:srgbClr val="000066"/>
                </a:solidFill>
                <a:cs typeface="Arial" pitchFamily="34" charset="0"/>
              </a:rPr>
              <a:t>(house burnt down, etc.)</a:t>
            </a:r>
          </a:p>
        </p:txBody>
      </p:sp>
      <p:sp>
        <p:nvSpPr>
          <p:cNvPr id="27" name="Rectangle 12"/>
          <p:cNvSpPr>
            <a:spLocks noChangeArrowheads="1"/>
          </p:cNvSpPr>
          <p:nvPr/>
        </p:nvSpPr>
        <p:spPr bwMode="auto">
          <a:xfrm>
            <a:off x="4819692" y="5152967"/>
            <a:ext cx="2621748" cy="1705035"/>
          </a:xfrm>
          <a:prstGeom prst="rect">
            <a:avLst/>
          </a:prstGeom>
          <a:solidFill>
            <a:schemeClr val="accent5">
              <a:lumMod val="60000"/>
              <a:lumOff val="40000"/>
            </a:schemeClr>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600" b="1" dirty="0">
                <a:solidFill>
                  <a:srgbClr val="000066"/>
                </a:solidFill>
                <a:cs typeface="Arial" pitchFamily="34" charset="0"/>
              </a:rPr>
              <a:t>Other </a:t>
            </a:r>
            <a:r>
              <a:rPr lang="en-US" sz="1400" b="1" dirty="0">
                <a:solidFill>
                  <a:srgbClr val="000066"/>
                </a:solidFill>
                <a:cs typeface="Arial" pitchFamily="34" charset="0"/>
              </a:rPr>
              <a:t>(assist in malnutrition children and rare cases of school uniform &amp; other desperate situations)</a:t>
            </a:r>
          </a:p>
        </p:txBody>
      </p:sp>
      <p:sp>
        <p:nvSpPr>
          <p:cNvPr id="54322" name="TextBox 1"/>
          <p:cNvSpPr txBox="1">
            <a:spLocks noChangeArrowheads="1"/>
          </p:cNvSpPr>
          <p:nvPr/>
        </p:nvSpPr>
        <p:spPr bwMode="auto">
          <a:xfrm>
            <a:off x="7129463" y="1379538"/>
            <a:ext cx="328612" cy="400050"/>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2000">
                <a:solidFill>
                  <a:srgbClr val="000000"/>
                </a:solidFill>
              </a:rPr>
              <a:t>1</a:t>
            </a:r>
          </a:p>
        </p:txBody>
      </p:sp>
      <p:sp>
        <p:nvSpPr>
          <p:cNvPr id="54323" name="TextBox 28"/>
          <p:cNvSpPr txBox="1">
            <a:spLocks noChangeArrowheads="1"/>
          </p:cNvSpPr>
          <p:nvPr/>
        </p:nvSpPr>
        <p:spPr bwMode="auto">
          <a:xfrm>
            <a:off x="7113588" y="3270250"/>
            <a:ext cx="328612" cy="400050"/>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2000">
                <a:solidFill>
                  <a:srgbClr val="000000"/>
                </a:solidFill>
              </a:rPr>
              <a:t>2</a:t>
            </a:r>
          </a:p>
        </p:txBody>
      </p:sp>
      <p:sp>
        <p:nvSpPr>
          <p:cNvPr id="54324" name="TextBox 29"/>
          <p:cNvSpPr txBox="1">
            <a:spLocks noChangeArrowheads="1"/>
          </p:cNvSpPr>
          <p:nvPr/>
        </p:nvSpPr>
        <p:spPr bwMode="auto">
          <a:xfrm>
            <a:off x="7143750" y="5072063"/>
            <a:ext cx="327025" cy="400050"/>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2000">
                <a:solidFill>
                  <a:srgbClr val="000000"/>
                </a:solidFill>
              </a:rPr>
              <a:t>3</a:t>
            </a:r>
          </a:p>
        </p:txBody>
      </p:sp>
      <p:sp>
        <p:nvSpPr>
          <p:cNvPr id="31" name="TextBox 30"/>
          <p:cNvSpPr txBox="1"/>
          <p:nvPr/>
        </p:nvSpPr>
        <p:spPr>
          <a:xfrm>
            <a:off x="6826" y="1421538"/>
            <a:ext cx="327334" cy="40011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defRPr/>
            </a:pPr>
            <a:r>
              <a:rPr lang="en-US" sz="2000" dirty="0">
                <a:solidFill>
                  <a:srgbClr val="000000"/>
                </a:solidFill>
              </a:rPr>
              <a:t>1</a:t>
            </a:r>
          </a:p>
        </p:txBody>
      </p:sp>
      <p:sp>
        <p:nvSpPr>
          <p:cNvPr id="32" name="TextBox 31"/>
          <p:cNvSpPr txBox="1"/>
          <p:nvPr/>
        </p:nvSpPr>
        <p:spPr>
          <a:xfrm>
            <a:off x="8833366" y="1383365"/>
            <a:ext cx="327334" cy="40011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defRPr/>
            </a:pPr>
            <a:r>
              <a:rPr lang="en-US" sz="2000" dirty="0">
                <a:solidFill>
                  <a:srgbClr val="000000"/>
                </a:solidFill>
              </a:rPr>
              <a:t>2</a:t>
            </a:r>
          </a:p>
        </p:txBody>
      </p:sp>
      <p:sp>
        <p:nvSpPr>
          <p:cNvPr id="2" name="Slide Number Placeholder 1"/>
          <p:cNvSpPr>
            <a:spLocks noGrp="1"/>
          </p:cNvSpPr>
          <p:nvPr>
            <p:ph type="sldNum" sz="quarter" idx="12"/>
          </p:nvPr>
        </p:nvSpPr>
        <p:spPr/>
        <p:txBody>
          <a:bodyPr/>
          <a:lstStyle/>
          <a:p>
            <a:fld id="{9D56938B-8917-4869-91D0-F9F507C443EE}"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xmlns="" val="148003399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563562"/>
          </a:xfrm>
        </p:spPr>
        <p:txBody>
          <a:bodyPr>
            <a:normAutofit fontScale="90000"/>
          </a:bodyPr>
          <a:lstStyle/>
          <a:p>
            <a:r>
              <a:rPr lang="en-ZA" dirty="0" smtClean="0"/>
              <a:t>Statistical Breakdown Per Province</a:t>
            </a:r>
            <a:endParaRPr lang="en-ZA" dirty="0"/>
          </a:p>
        </p:txBody>
      </p:sp>
      <p:pic>
        <p:nvPicPr>
          <p:cNvPr id="7" name="Picture 6">
            <a:extLst>
              <a:ext uri="{FF2B5EF4-FFF2-40B4-BE49-F238E27FC236}">
                <a16:creationId xmlns:a16="http://schemas.microsoft.com/office/drawing/2014/main" xmlns="" id="{89DB83D0-90AC-40B7-BC37-C137A291BD9D}"/>
              </a:ext>
            </a:extLst>
          </p:cNvPr>
          <p:cNvPicPr>
            <a:picLocks noChangeAspect="1"/>
          </p:cNvPicPr>
          <p:nvPr/>
        </p:nvPicPr>
        <p:blipFill>
          <a:blip r:embed="rId2" cstate="print"/>
          <a:stretch>
            <a:fillRect/>
          </a:stretch>
        </p:blipFill>
        <p:spPr>
          <a:xfrm>
            <a:off x="0" y="1371600"/>
            <a:ext cx="9143999" cy="4038600"/>
          </a:xfrm>
          <a:prstGeom prst="rect">
            <a:avLst/>
          </a:prstGeom>
        </p:spPr>
      </p:pic>
      <p:pic>
        <p:nvPicPr>
          <p:cNvPr id="12" name="Picture 11">
            <a:extLst>
              <a:ext uri="{FF2B5EF4-FFF2-40B4-BE49-F238E27FC236}">
                <a16:creationId xmlns:a16="http://schemas.microsoft.com/office/drawing/2014/main" xmlns="" id="{FE0AA9CB-1CCC-411A-A8B4-4A31300A1C26}"/>
              </a:ext>
            </a:extLst>
          </p:cNvPr>
          <p:cNvPicPr>
            <a:picLocks noChangeAspect="1"/>
          </p:cNvPicPr>
          <p:nvPr/>
        </p:nvPicPr>
        <p:blipFill>
          <a:blip r:embed="rId3" cstate="print"/>
          <a:stretch>
            <a:fillRect/>
          </a:stretch>
        </p:blipFill>
        <p:spPr>
          <a:xfrm>
            <a:off x="7034" y="5486400"/>
            <a:ext cx="3269566" cy="579438"/>
          </a:xfrm>
          <a:prstGeom prst="rect">
            <a:avLst/>
          </a:prstGeom>
        </p:spPr>
      </p:pic>
      <p:sp>
        <p:nvSpPr>
          <p:cNvPr id="3" name="Slide Number Placeholder 2"/>
          <p:cNvSpPr>
            <a:spLocks noGrp="1"/>
          </p:cNvSpPr>
          <p:nvPr>
            <p:ph type="sldNum" sz="quarter" idx="12"/>
          </p:nvPr>
        </p:nvSpPr>
        <p:spPr/>
        <p:txBody>
          <a:bodyPr/>
          <a:lstStyle/>
          <a:p>
            <a:fld id="{9D56938B-8917-4869-91D0-F9F507C443EE}"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xmlns="" val="3043055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90800"/>
            <a:ext cx="8229600" cy="1752600"/>
          </a:xfrm>
        </p:spPr>
        <p:txBody>
          <a:bodyPr>
            <a:normAutofit/>
          </a:bodyPr>
          <a:lstStyle/>
          <a:p>
            <a:r>
              <a:rPr lang="en-ZA" dirty="0" smtClean="0"/>
              <a:t>C</a:t>
            </a:r>
            <a:r>
              <a:rPr lang="en-ZA" dirty="0" smtClean="0">
                <a:latin typeface="Calibri" panose="020F0502020204030204" pitchFamily="34" charset="0"/>
              </a:rPr>
              <a:t>: </a:t>
            </a:r>
            <a:r>
              <a:rPr lang="en-ZA" sz="4400" dirty="0" smtClean="0">
                <a:latin typeface="Calibri" panose="020F0502020204030204" pitchFamily="34" charset="0"/>
              </a:rPr>
              <a:t>CONTEXT, STRATEGIC OBJECTIVES AND FRAMEWORK</a:t>
            </a:r>
            <a:endParaRPr lang="en-GB" sz="44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9D56938B-8917-4869-91D0-F9F507C443EE}" type="slidenum">
              <a:rPr lang="en-US" smtClean="0"/>
              <a:pPr/>
              <a:t>8</a:t>
            </a:fld>
            <a:endParaRPr lang="en-US"/>
          </a:p>
        </p:txBody>
      </p:sp>
    </p:spTree>
    <p:extLst>
      <p:ext uri="{BB962C8B-B14F-4D97-AF65-F5344CB8AC3E}">
        <p14:creationId xmlns:p14="http://schemas.microsoft.com/office/powerpoint/2010/main" xmlns="" val="1045012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91207"/>
          </a:xfrm>
          <a:solidFill>
            <a:srgbClr val="FFCC66"/>
          </a:solidFill>
        </p:spPr>
        <p:txBody>
          <a:bodyPr vert="horz" lIns="91440" tIns="45720" rIns="91440" bIns="45720" rtlCol="0" anchor="ctr">
            <a:normAutofit/>
          </a:bodyPr>
          <a:lstStyle/>
          <a:p>
            <a:r>
              <a:rPr lang="en-ZA" sz="4400" dirty="0"/>
              <a:t>          </a:t>
            </a:r>
            <a:r>
              <a:rPr lang="en-ZA" sz="4400" dirty="0" smtClean="0"/>
              <a:t>Current Scope of Work</a:t>
            </a:r>
            <a:endParaRPr lang="en-ZA" sz="4400" dirty="0"/>
          </a:p>
        </p:txBody>
      </p:sp>
      <p:sp>
        <p:nvSpPr>
          <p:cNvPr id="28" name="AutoShape 2" descr="Image result for AB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9" name="AutoShape 4" descr="Image result for ABS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 name="Content Placeholder 2"/>
          <p:cNvSpPr txBox="1">
            <a:spLocks/>
          </p:cNvSpPr>
          <p:nvPr/>
        </p:nvSpPr>
        <p:spPr>
          <a:xfrm>
            <a:off x="457200" y="1135668"/>
            <a:ext cx="8458200" cy="522068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600"/>
              </a:spcAft>
              <a:buNone/>
            </a:pPr>
            <a:r>
              <a:rPr lang="en-ZA" sz="2800" b="1" dirty="0">
                <a:latin typeface="Calibri" panose="020F0502020204030204" pitchFamily="34" charset="0"/>
              </a:rPr>
              <a:t>The Current Scope of Work entails the following:</a:t>
            </a:r>
            <a:endParaRPr lang="en-ZA" sz="2800" dirty="0">
              <a:latin typeface="Calibri" panose="020F0502020204030204" pitchFamily="34" charset="0"/>
            </a:endParaRPr>
          </a:p>
          <a:p>
            <a:pPr marL="514350" indent="-514350">
              <a:spcAft>
                <a:spcPts val="600"/>
              </a:spcAft>
              <a:buAutoNum type="alphaLcParenBoth"/>
            </a:pPr>
            <a:r>
              <a:rPr lang="en-ZA" sz="2800" dirty="0">
                <a:latin typeface="Calibri" panose="020F0502020204030204" pitchFamily="34" charset="0"/>
              </a:rPr>
              <a:t>Management, Administration and Payment of </a:t>
            </a:r>
            <a:r>
              <a:rPr lang="en-ZA" sz="2800" b="1" dirty="0">
                <a:latin typeface="Calibri" panose="020F0502020204030204" pitchFamily="34" charset="0"/>
              </a:rPr>
              <a:t>social assistance to 17.3 million Beneficiaries</a:t>
            </a:r>
            <a:r>
              <a:rPr lang="en-ZA" sz="2800" b="1" dirty="0" smtClean="0">
                <a:latin typeface="Calibri" panose="020F0502020204030204" pitchFamily="34" charset="0"/>
              </a:rPr>
              <a:t>.</a:t>
            </a:r>
          </a:p>
          <a:p>
            <a:pPr marL="0" indent="0">
              <a:spcAft>
                <a:spcPts val="600"/>
              </a:spcAft>
              <a:buNone/>
            </a:pPr>
            <a:endParaRPr lang="en-ZA" sz="1000" b="1" dirty="0">
              <a:latin typeface="Calibri" panose="020F0502020204030204" pitchFamily="34" charset="0"/>
            </a:endParaRPr>
          </a:p>
          <a:p>
            <a:pPr marL="971550" lvl="1" indent="-571500">
              <a:spcAft>
                <a:spcPts val="600"/>
              </a:spcAft>
              <a:buFont typeface="+mj-lt"/>
              <a:buAutoNum type="romanLcPeriod"/>
            </a:pPr>
            <a:r>
              <a:rPr lang="en-ZA" b="1" dirty="0">
                <a:latin typeface="Calibri" panose="020F0502020204030204" pitchFamily="34" charset="0"/>
              </a:rPr>
              <a:t>Management and Administration Functions </a:t>
            </a:r>
            <a:r>
              <a:rPr lang="en-ZA" b="1" u="sng" dirty="0">
                <a:latin typeface="Calibri" panose="020F0502020204030204" pitchFamily="34" charset="0"/>
              </a:rPr>
              <a:t>are largely in-sourced</a:t>
            </a:r>
            <a:r>
              <a:rPr lang="en-ZA" b="1" dirty="0">
                <a:latin typeface="Calibri" panose="020F0502020204030204" pitchFamily="34" charset="0"/>
              </a:rPr>
              <a:t>;</a:t>
            </a:r>
          </a:p>
          <a:p>
            <a:pPr marL="971550" lvl="1" indent="-571500">
              <a:spcAft>
                <a:spcPts val="600"/>
              </a:spcAft>
              <a:buFont typeface="+mj-lt"/>
              <a:buAutoNum type="romanLcPeriod"/>
            </a:pPr>
            <a:r>
              <a:rPr lang="en-ZA" b="1" dirty="0">
                <a:latin typeface="Calibri" panose="020F0502020204030204" pitchFamily="34" charset="0"/>
              </a:rPr>
              <a:t>Payment Functions </a:t>
            </a:r>
            <a:r>
              <a:rPr lang="en-ZA" b="1" u="sng" dirty="0">
                <a:latin typeface="Calibri" panose="020F0502020204030204" pitchFamily="34" charset="0"/>
              </a:rPr>
              <a:t>is out-sourced; </a:t>
            </a:r>
            <a:endParaRPr lang="en-ZA" b="1" u="sng" dirty="0" smtClean="0">
              <a:latin typeface="Calibri" panose="020F0502020204030204" pitchFamily="34" charset="0"/>
            </a:endParaRPr>
          </a:p>
          <a:p>
            <a:pPr marL="400050" lvl="1" indent="0">
              <a:spcAft>
                <a:spcPts val="600"/>
              </a:spcAft>
              <a:buNone/>
            </a:pPr>
            <a:endParaRPr lang="en-ZA" sz="1000" b="1" u="sng" dirty="0">
              <a:latin typeface="Calibri" panose="020F0502020204030204" pitchFamily="34" charset="0"/>
            </a:endParaRPr>
          </a:p>
          <a:p>
            <a:pPr marL="0" indent="0">
              <a:spcAft>
                <a:spcPts val="600"/>
              </a:spcAft>
              <a:buNone/>
            </a:pPr>
            <a:r>
              <a:rPr lang="en-ZA" sz="2800" dirty="0">
                <a:latin typeface="Calibri" panose="020F0502020204030204" pitchFamily="34" charset="0"/>
              </a:rPr>
              <a:t>(b</a:t>
            </a:r>
            <a:r>
              <a:rPr lang="en-ZA" sz="2800" dirty="0" smtClean="0">
                <a:latin typeface="Calibri" panose="020F0502020204030204" pitchFamily="34" charset="0"/>
              </a:rPr>
              <a:t>) </a:t>
            </a:r>
            <a:r>
              <a:rPr lang="en-ZA" sz="2800" dirty="0">
                <a:latin typeface="Calibri" panose="020F0502020204030204" pitchFamily="34" charset="0"/>
              </a:rPr>
              <a:t>SASSA in in a process to further execute  administration and payment of </a:t>
            </a:r>
            <a:r>
              <a:rPr lang="en-ZA" sz="2800" b="1" dirty="0">
                <a:latin typeface="Calibri" panose="020F0502020204030204" pitchFamily="34" charset="0"/>
              </a:rPr>
              <a:t>social </a:t>
            </a:r>
            <a:r>
              <a:rPr lang="en-ZA" sz="2800" b="1" dirty="0" smtClean="0">
                <a:latin typeface="Calibri" panose="020F0502020204030204" pitchFamily="34" charset="0"/>
              </a:rPr>
              <a:t>security</a:t>
            </a:r>
            <a:r>
              <a:rPr lang="en-ZA" sz="2800" dirty="0">
                <a:latin typeface="Calibri" panose="020F0502020204030204" pitchFamily="34" charset="0"/>
              </a:rPr>
              <a:t>.</a:t>
            </a:r>
            <a:endParaRPr lang="en-ZA" sz="2800" b="1" dirty="0">
              <a:solidFill>
                <a:prstClr val="black"/>
              </a:solidFill>
              <a:latin typeface="Calibri" panose="020F0502020204030204" pitchFamily="34" charset="0"/>
              <a:cs typeface="Arial" panose="020B0604020202020204" pitchFamily="34" charset="0"/>
            </a:endParaRPr>
          </a:p>
          <a:p>
            <a:pPr lvl="1">
              <a:spcBef>
                <a:spcPts val="600"/>
              </a:spcBef>
              <a:spcAft>
                <a:spcPts val="600"/>
              </a:spcAft>
            </a:pPr>
            <a:endParaRPr lang="en-ZA" dirty="0">
              <a:solidFill>
                <a:prstClr val="black"/>
              </a:solidFill>
              <a:latin typeface="Calibri" panose="020F050202020403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9D56938B-8917-4869-91D0-F9F507C443EE}" type="slidenum">
              <a:rPr lang="en-US" smtClean="0"/>
              <a:pPr/>
              <a:t>9</a:t>
            </a:fld>
            <a:endParaRPr lang="en-US"/>
          </a:p>
        </p:txBody>
      </p:sp>
    </p:spTree>
    <p:extLst>
      <p:ext uri="{BB962C8B-B14F-4D97-AF65-F5344CB8AC3E}">
        <p14:creationId xmlns:p14="http://schemas.microsoft.com/office/powerpoint/2010/main" xmlns="" val="3506293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AS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AS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AS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AS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AS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AS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AS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3147</TotalTime>
  <Words>2416</Words>
  <Application>Microsoft Office PowerPoint</Application>
  <PresentationFormat>On-screen Show (4:3)</PresentationFormat>
  <Paragraphs>404</Paragraphs>
  <Slides>40</Slides>
  <Notes>8</Notes>
  <HiddenSlides>1</HiddenSlides>
  <MMClips>0</MMClips>
  <ScaleCrop>false</ScaleCrop>
  <HeadingPairs>
    <vt:vector size="4" baseType="variant">
      <vt:variant>
        <vt:lpstr>Theme</vt:lpstr>
      </vt:variant>
      <vt:variant>
        <vt:i4>7</vt:i4>
      </vt:variant>
      <vt:variant>
        <vt:lpstr>Slide Titles</vt:lpstr>
      </vt:variant>
      <vt:variant>
        <vt:i4>40</vt:i4>
      </vt:variant>
    </vt:vector>
  </HeadingPairs>
  <TitlesOfParts>
    <vt:vector size="47" baseType="lpstr">
      <vt:lpstr>Office Theme</vt:lpstr>
      <vt:lpstr>1_Office Theme</vt:lpstr>
      <vt:lpstr>3_Office Theme</vt:lpstr>
      <vt:lpstr>5_Office Theme</vt:lpstr>
      <vt:lpstr>4_Office Theme</vt:lpstr>
      <vt:lpstr>2_Office Theme</vt:lpstr>
      <vt:lpstr>6_Office Theme</vt:lpstr>
      <vt:lpstr>Presentation for Women's Caucus</vt:lpstr>
      <vt:lpstr> A: PURPOSE</vt:lpstr>
      <vt:lpstr>Purpose</vt:lpstr>
      <vt:lpstr>B: LEGISLATIVE MANDATE AND STATISTICAL BREAKDOWN</vt:lpstr>
      <vt:lpstr> Key SASSA Objectives</vt:lpstr>
      <vt:lpstr>SASSA Service Offering</vt:lpstr>
      <vt:lpstr>Statistical Breakdown Per Province</vt:lpstr>
      <vt:lpstr>C: CONTEXT, STRATEGIC OBJECTIVES AND FRAMEWORK</vt:lpstr>
      <vt:lpstr>          Current Scope of Work</vt:lpstr>
      <vt:lpstr>          Key Strategic Objectives</vt:lpstr>
      <vt:lpstr>Key Phases of Overall Framework</vt:lpstr>
      <vt:lpstr>D: CONSTITUTIONAL COURT PROCESSES</vt:lpstr>
      <vt:lpstr>HIGH LEVEL SEQUANCE OF EVENTS: CONSTITUTIONAL COURT </vt:lpstr>
      <vt:lpstr>Compliance with Constitutional Court Judgement</vt:lpstr>
      <vt:lpstr>Compliance with Constitutional Court Judgement</vt:lpstr>
      <vt:lpstr>E: PHASE 1  END 31 March 2018</vt:lpstr>
      <vt:lpstr>SASSA’s Intent</vt:lpstr>
      <vt:lpstr>Payment Model</vt:lpstr>
      <vt:lpstr>PHASE 1: CURRENT UNTIL 31 MARCH 2018</vt:lpstr>
      <vt:lpstr>Current projects undertaken</vt:lpstr>
      <vt:lpstr>Progress: SASSA Corporate Accounts (s) </vt:lpstr>
      <vt:lpstr>Progress: Regulation 26A Deductions</vt:lpstr>
      <vt:lpstr>Progress: Migration of Beneficiary Data</vt:lpstr>
      <vt:lpstr>Slide 24</vt:lpstr>
      <vt:lpstr>Slide 25</vt:lpstr>
      <vt:lpstr>Slide 26</vt:lpstr>
      <vt:lpstr>Issues and risks</vt:lpstr>
      <vt:lpstr>D2: SAPO ENGAGEMENT  &amp;  PAYMENT SERVICES PROCUREMENT</vt:lpstr>
      <vt:lpstr>Summary of Procurement of Payment Services</vt:lpstr>
      <vt:lpstr>Procurement of ‘other’ Services </vt:lpstr>
      <vt:lpstr>E: PHASE 2 FRAMEWORK  END 31 March 2021</vt:lpstr>
      <vt:lpstr>PHASE 2: 2018 UNTIL 31 MARCH 2021</vt:lpstr>
      <vt:lpstr>Slide 33</vt:lpstr>
      <vt:lpstr>Business Continuity &amp; Transition Payment</vt:lpstr>
      <vt:lpstr>F: PHASE 3 OF THE FRAMEWORK  END 31 March 2023</vt:lpstr>
      <vt:lpstr>PHASE 3: FROM 1 APRIL 2021</vt:lpstr>
      <vt:lpstr>G: CONCLUSION AND RECOMMENDATIONS  </vt:lpstr>
      <vt:lpstr>Summary of SASSA Plan</vt:lpstr>
      <vt:lpstr>Recommendation</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DineoMotsh</dc:creator>
  <cp:lastModifiedBy>PUMZA</cp:lastModifiedBy>
  <cp:revision>283</cp:revision>
  <cp:lastPrinted>2017-08-30T12:26:44Z</cp:lastPrinted>
  <dcterms:created xsi:type="dcterms:W3CDTF">2016-03-01T10:31:26Z</dcterms:created>
  <dcterms:modified xsi:type="dcterms:W3CDTF">2017-09-04T08:22:32Z</dcterms:modified>
</cp:coreProperties>
</file>