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Default Extension="gif" ContentType="image/gif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10" r:id="rId1"/>
  </p:sldMasterIdLst>
  <p:notesMasterIdLst>
    <p:notesMasterId r:id="rId34"/>
  </p:notesMasterIdLst>
  <p:handoutMasterIdLst>
    <p:handoutMasterId r:id="rId35"/>
  </p:handoutMasterIdLst>
  <p:sldIdLst>
    <p:sldId id="822" r:id="rId2"/>
    <p:sldId id="845" r:id="rId3"/>
    <p:sldId id="846" r:id="rId4"/>
    <p:sldId id="847" r:id="rId5"/>
    <p:sldId id="848" r:id="rId6"/>
    <p:sldId id="889" r:id="rId7"/>
    <p:sldId id="891" r:id="rId8"/>
    <p:sldId id="890" r:id="rId9"/>
    <p:sldId id="878" r:id="rId10"/>
    <p:sldId id="887" r:id="rId11"/>
    <p:sldId id="888" r:id="rId12"/>
    <p:sldId id="900" r:id="rId13"/>
    <p:sldId id="879" r:id="rId14"/>
    <p:sldId id="880" r:id="rId15"/>
    <p:sldId id="882" r:id="rId16"/>
    <p:sldId id="884" r:id="rId17"/>
    <p:sldId id="885" r:id="rId18"/>
    <p:sldId id="836" r:id="rId19"/>
    <p:sldId id="902" r:id="rId20"/>
    <p:sldId id="901" r:id="rId21"/>
    <p:sldId id="899" r:id="rId22"/>
    <p:sldId id="910" r:id="rId23"/>
    <p:sldId id="903" r:id="rId24"/>
    <p:sldId id="906" r:id="rId25"/>
    <p:sldId id="895" r:id="rId26"/>
    <p:sldId id="908" r:id="rId27"/>
    <p:sldId id="909" r:id="rId28"/>
    <p:sldId id="897" r:id="rId29"/>
    <p:sldId id="873" r:id="rId30"/>
    <p:sldId id="874" r:id="rId31"/>
    <p:sldId id="875" r:id="rId32"/>
    <p:sldId id="867" r:id="rId3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ryl LANGBRIDGE" initials="CL" lastIdx="0" clrIdx="0">
    <p:extLst>
      <p:ext uri="{19B8F6BF-5375-455C-9EA6-DF929625EA0E}">
        <p15:presenceInfo xmlns:p15="http://schemas.microsoft.com/office/powerpoint/2012/main" xmlns="" userId="S-1-5-21-1687055114-3366325570-2533627252-27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66"/>
    <a:srgbClr val="FDD0B5"/>
    <a:srgbClr val="F8B090"/>
    <a:srgbClr val="000000"/>
    <a:srgbClr val="FFFF99"/>
    <a:srgbClr val="008000"/>
    <a:srgbClr val="33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8" autoAdjust="0"/>
    <p:restoredTop sz="93712" autoAdjust="0"/>
  </p:normalViewPr>
  <p:slideViewPr>
    <p:cSldViewPr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Relationship Id="rId4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2.xml"/><Relationship Id="rId1" Type="http://schemas.openxmlformats.org/officeDocument/2006/relationships/oleObject" Target="Book1" TargetMode="External"/><Relationship Id="rId4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Achievement of Targets</a:t>
            </a:r>
          </a:p>
        </c:rich>
      </c:tx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C69-4EAC-B4A0-6CDD87C8E7E4}"/>
              </c:ext>
            </c:extLst>
          </c:dPt>
          <c:dPt>
            <c:idx val="1"/>
            <c:explosion val="6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C69-4EAC-B4A0-6CDD87C8E7E4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dirty="0"/>
                      <a:t>42</a:t>
                    </a:r>
                  </a:p>
                  <a:p>
                    <a:pPr>
                      <a:defRPr sz="2000" b="1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dirty="0"/>
                      <a:t>69%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6C69-4EAC-B4A0-6CDD87C8E7E4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dirty="0"/>
                      <a:t>19</a:t>
                    </a:r>
                  </a:p>
                  <a:p>
                    <a:pPr>
                      <a:defRPr sz="2000" b="1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dirty="0"/>
                      <a:t>31%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6C69-4EAC-B4A0-6CDD87C8E7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[Book1]Sheet1!$A$19:$A$20</c:f>
              <c:strCache>
                <c:ptCount val="2"/>
                <c:pt idx="0">
                  <c:v>Achieved</c:v>
                </c:pt>
                <c:pt idx="1">
                  <c:v>Not achieved </c:v>
                </c:pt>
              </c:strCache>
            </c:strRef>
          </c:cat>
          <c:val>
            <c:numRef>
              <c:f>[Book1]Sheet1!$B$19:$B$20</c:f>
              <c:numCache>
                <c:formatCode>General</c:formatCode>
                <c:ptCount val="2"/>
                <c:pt idx="0">
                  <c:v>42</c:v>
                </c:pt>
                <c:pt idx="1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C69-4EAC-B4A0-6CDD87C8E7E4}"/>
            </c:ext>
          </c:extLst>
        </c:ser>
        <c:dLbls>
          <c:showVal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MDDA First</a:t>
            </a:r>
            <a:r>
              <a:rPr lang="en-US" sz="1200" baseline="0"/>
              <a:t> quarter </a:t>
            </a:r>
            <a:r>
              <a:rPr lang="en-US" sz="1200" baseline="0"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r>
              <a:rPr lang="en-US" sz="1200" baseline="0"/>
              <a:t> per Programme</a:t>
            </a:r>
            <a:endParaRPr lang="en-US" sz="1200"/>
          </a:p>
        </c:rich>
      </c:tx>
      <c:layout>
        <c:manualLayout>
          <c:xMode val="edge"/>
          <c:yMode val="edge"/>
          <c:x val="0.167876733851545"/>
          <c:y val="3.2407407407407406E-2"/>
        </c:manualLayout>
      </c:layout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Pt>
            <c:idx val="1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AD6-4DA3-9638-84331A63DD82}"/>
              </c:ext>
            </c:extLst>
          </c:dPt>
          <c:dPt>
            <c:idx val="2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AD6-4DA3-9638-84331A63DD82}"/>
              </c:ext>
            </c:extLst>
          </c:dPt>
          <c:dPt>
            <c:idx val="5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AD6-4DA3-9638-84331A63DD82}"/>
              </c:ext>
            </c:extLst>
          </c:dPt>
          <c:dPt>
            <c:idx val="7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AD6-4DA3-9638-84331A63DD82}"/>
              </c:ext>
            </c:extLst>
          </c:dPt>
          <c:dPt>
            <c:idx val="8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AD6-4DA3-9638-84331A63DD82}"/>
              </c:ext>
            </c:extLst>
          </c:dPt>
          <c:dPt>
            <c:idx val="11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AD6-4DA3-9638-84331A63DD82}"/>
              </c:ext>
            </c:extLst>
          </c:dPt>
          <c:dPt>
            <c:idx val="14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AD6-4DA3-9638-84331A63DD8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[Book1]Sheet1!$A$1:$B$15</c:f>
              <c:multiLvlStrCache>
                <c:ptCount val="15"/>
                <c:lvl>
                  <c:pt idx="0">
                    <c:v>Total</c:v>
                  </c:pt>
                  <c:pt idx="1">
                    <c:v>Achieved</c:v>
                  </c:pt>
                  <c:pt idx="2">
                    <c:v>Not achieved</c:v>
                  </c:pt>
                  <c:pt idx="3">
                    <c:v>Total</c:v>
                  </c:pt>
                  <c:pt idx="4">
                    <c:v>Achieved</c:v>
                  </c:pt>
                  <c:pt idx="5">
                    <c:v>Not achieved</c:v>
                  </c:pt>
                  <c:pt idx="6">
                    <c:v>Total</c:v>
                  </c:pt>
                  <c:pt idx="7">
                    <c:v>Achieved</c:v>
                  </c:pt>
                  <c:pt idx="8">
                    <c:v>Not achieved</c:v>
                  </c:pt>
                  <c:pt idx="9">
                    <c:v>Total</c:v>
                  </c:pt>
                  <c:pt idx="10">
                    <c:v>Achieved</c:v>
                  </c:pt>
                  <c:pt idx="11">
                    <c:v>Not achieved</c:v>
                  </c:pt>
                  <c:pt idx="12">
                    <c:v>Total</c:v>
                  </c:pt>
                  <c:pt idx="13">
                    <c:v>Achieved</c:v>
                  </c:pt>
                  <c:pt idx="14">
                    <c:v>Not achieved</c:v>
                  </c:pt>
                </c:lvl>
                <c:lvl>
                  <c:pt idx="0">
                    <c:v>Programme 1</c:v>
                  </c:pt>
                  <c:pt idx="3">
                    <c:v>Programme 2</c:v>
                  </c:pt>
                  <c:pt idx="6">
                    <c:v>Programme 3</c:v>
                  </c:pt>
                  <c:pt idx="9">
                    <c:v>Programme 4</c:v>
                  </c:pt>
                  <c:pt idx="12">
                    <c:v>Programme 5</c:v>
                  </c:pt>
                </c:lvl>
              </c:multiLvlStrCache>
            </c:multiLvlStrRef>
          </c:cat>
          <c:val>
            <c:numRef>
              <c:f>[Book1]Sheet1!$C$1:$C$15</c:f>
              <c:numCache>
                <c:formatCode>General</c:formatCode>
                <c:ptCount val="15"/>
                <c:pt idx="0">
                  <c:v>14</c:v>
                </c:pt>
                <c:pt idx="1">
                  <c:v>8</c:v>
                </c:pt>
                <c:pt idx="2">
                  <c:v>6</c:v>
                </c:pt>
                <c:pt idx="3">
                  <c:v>10</c:v>
                </c:pt>
                <c:pt idx="4">
                  <c:v>0</c:v>
                </c:pt>
                <c:pt idx="5">
                  <c:v>10</c:v>
                </c:pt>
                <c:pt idx="6">
                  <c:v>4</c:v>
                </c:pt>
                <c:pt idx="7">
                  <c:v>2</c:v>
                </c:pt>
                <c:pt idx="8">
                  <c:v>2</c:v>
                </c:pt>
                <c:pt idx="9">
                  <c:v>1</c:v>
                </c:pt>
                <c:pt idx="10">
                  <c:v>0</c:v>
                </c:pt>
                <c:pt idx="11">
                  <c:v>1</c:v>
                </c:pt>
                <c:pt idx="12">
                  <c:v>1</c:v>
                </c:pt>
                <c:pt idx="13">
                  <c:v>0</c:v>
                </c:pt>
                <c:pt idx="1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AAD6-4DA3-9638-84331A63DD82}"/>
            </c:ext>
          </c:extLst>
        </c:ser>
        <c:dLbls>
          <c:showVal val="1"/>
        </c:dLbls>
        <c:gapWidth val="0"/>
        <c:axId val="70318720"/>
        <c:axId val="70418816"/>
      </c:barChart>
      <c:catAx>
        <c:axId val="703187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0418816"/>
        <c:crosses val="autoZero"/>
        <c:auto val="1"/>
        <c:lblAlgn val="ctr"/>
        <c:lblOffset val="100"/>
      </c:catAx>
      <c:valAx>
        <c:axId val="7041881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031872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MDDA</a:t>
            </a:r>
            <a:r>
              <a:rPr lang="en-US" b="1" baseline="0" dirty="0">
                <a:latin typeface="Arial" panose="020B0604020202020204" pitchFamily="34" charset="0"/>
                <a:cs typeface="Arial" panose="020B0604020202020204" pitchFamily="34" charset="0"/>
              </a:rPr>
              <a:t> Overall Q1 Performance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6970122484689396"/>
          <c:y val="5.0925925925925902E-2"/>
        </c:manualLayout>
      </c:layout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13"/>
          <c:dPt>
            <c:idx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87C-4550-B61C-50C4C4C92C5A}"/>
              </c:ext>
            </c:extLst>
          </c:dPt>
          <c:dPt>
            <c:idx val="1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87C-4550-B61C-50C4C4C92C5A}"/>
              </c:ext>
            </c:extLst>
          </c:dPt>
          <c:cat>
            <c:strRef>
              <c:f>[Book1]Sheet1!$A$1:$A$2</c:f>
              <c:strCache>
                <c:ptCount val="2"/>
                <c:pt idx="0">
                  <c:v>Targets achieved</c:v>
                </c:pt>
                <c:pt idx="1">
                  <c:v>Targets not achieved </c:v>
                </c:pt>
              </c:strCache>
            </c:strRef>
          </c:cat>
          <c:val>
            <c:numRef>
              <c:f>[Book1]Sheet1!$B$1:$B$2</c:f>
              <c:numCache>
                <c:formatCode>0%</c:formatCode>
                <c:ptCount val="2"/>
                <c:pt idx="0">
                  <c:v>0.35000000000000003</c:v>
                </c:pt>
                <c:pt idx="1">
                  <c:v>0.65000000000000013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87C-4550-B61C-50C4C4C92C5A}"/>
            </c:ext>
          </c:extLst>
        </c:ser>
        <c:dLbls/>
      </c:pie3DChart>
      <c:spPr>
        <a:noFill/>
        <a:ln>
          <a:noFill/>
        </a:ln>
        <a:effectLst/>
      </c:spPr>
    </c:plotArea>
    <c:legend>
      <c:legendPos val="r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4AD5A0-9192-40C6-A061-128C40A424EC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7C15ED-991C-45FC-8883-BFECD5391DDA}">
      <dgm:prSet phldrT="[Text]"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Encourage ownership of, and access to, media by HDGs as well as by historically diminished indigenous language and cultural groups</a:t>
          </a:r>
        </a:p>
      </dgm:t>
    </dgm:pt>
    <dgm:pt modelId="{6DD00CEC-EA2B-43D8-8867-598BCA97B923}" type="parTrans" cxnId="{AFAB4A97-7DCF-45B8-A1A9-6262E3F08CDC}">
      <dgm:prSet/>
      <dgm:spPr/>
      <dgm:t>
        <a:bodyPr/>
        <a:lstStyle/>
        <a:p>
          <a:endParaRPr lang="en-US"/>
        </a:p>
      </dgm:t>
    </dgm:pt>
    <dgm:pt modelId="{9441D956-9390-4AB3-A308-F381C4583C6A}" type="sibTrans" cxnId="{AFAB4A97-7DCF-45B8-A1A9-6262E3F08CDC}">
      <dgm:prSet/>
      <dgm:spPr/>
      <dgm:t>
        <a:bodyPr/>
        <a:lstStyle/>
        <a:p>
          <a:endParaRPr lang="en-US"/>
        </a:p>
      </dgm:t>
    </dgm:pt>
    <dgm:pt modelId="{32D3A176-CF88-42FD-AAC7-76B4E9C7AA32}">
      <dgm:prSet phldrT="[Text]"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Encourage the development of human resources and training, and capacity building, within the media industry, especially amongst HDGs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E1872F-D506-4F28-9401-1326556837B2}" type="parTrans" cxnId="{349E9D83-5FC9-42CC-8527-2B1B006D9392}">
      <dgm:prSet/>
      <dgm:spPr/>
      <dgm:t>
        <a:bodyPr/>
        <a:lstStyle/>
        <a:p>
          <a:endParaRPr lang="en-US"/>
        </a:p>
      </dgm:t>
    </dgm:pt>
    <dgm:pt modelId="{5702FB44-8F70-4303-B721-D381C7E80F6E}" type="sibTrans" cxnId="{349E9D83-5FC9-42CC-8527-2B1B006D9392}">
      <dgm:prSet/>
      <dgm:spPr/>
      <dgm:t>
        <a:bodyPr/>
        <a:lstStyle/>
        <a:p>
          <a:endParaRPr lang="en-US"/>
        </a:p>
      </dgm:t>
    </dgm:pt>
    <dgm:pt modelId="{1AE8DB3F-763C-40BD-8ED1-51B13366D48D}">
      <dgm:prSet phldrT="[Text]"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Encourage the channeling of resources to the community media sectors</a:t>
          </a:r>
        </a:p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Raise public awareness with regard to media development &amp; diversity issues</a:t>
          </a:r>
        </a:p>
      </dgm:t>
    </dgm:pt>
    <dgm:pt modelId="{BEEA1829-D997-4B22-9E28-2433A8FDE24E}" type="parTrans" cxnId="{CAD6961D-A065-4817-986F-F2740FDF3D93}">
      <dgm:prSet/>
      <dgm:spPr/>
      <dgm:t>
        <a:bodyPr/>
        <a:lstStyle/>
        <a:p>
          <a:endParaRPr lang="en-US"/>
        </a:p>
      </dgm:t>
    </dgm:pt>
    <dgm:pt modelId="{4365D9A6-E093-486B-ACE5-3C010C9212A3}" type="sibTrans" cxnId="{CAD6961D-A065-4817-986F-F2740FDF3D93}">
      <dgm:prSet/>
      <dgm:spPr/>
      <dgm:t>
        <a:bodyPr/>
        <a:lstStyle/>
        <a:p>
          <a:endParaRPr lang="en-US"/>
        </a:p>
      </dgm:t>
    </dgm:pt>
    <dgm:pt modelId="{6BB28BF8-17D3-426E-B480-E4CF6C114472}">
      <dgm:prSet phldrT="[Text]"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Support initiatives which promote literacy and a culture of reading</a:t>
          </a:r>
        </a:p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Encourage research regarding media development &amp; diversity</a:t>
          </a:r>
        </a:p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Liaise with other statutory bodies such as ICASA and USAASA</a:t>
          </a:r>
        </a:p>
      </dgm:t>
    </dgm:pt>
    <dgm:pt modelId="{E49E3600-93B9-4023-AE0C-C86F04333B14}" type="parTrans" cxnId="{DB18C0B0-9545-433D-A647-8778521F6626}">
      <dgm:prSet/>
      <dgm:spPr/>
      <dgm:t>
        <a:bodyPr/>
        <a:lstStyle/>
        <a:p>
          <a:endParaRPr lang="en-US"/>
        </a:p>
      </dgm:t>
    </dgm:pt>
    <dgm:pt modelId="{9820235B-9675-4381-A712-AC99B495DCD4}" type="sibTrans" cxnId="{DB18C0B0-9545-433D-A647-8778521F6626}">
      <dgm:prSet/>
      <dgm:spPr/>
      <dgm:t>
        <a:bodyPr/>
        <a:lstStyle/>
        <a:p>
          <a:endParaRPr lang="en-US"/>
        </a:p>
      </dgm:t>
    </dgm:pt>
    <dgm:pt modelId="{E71418BE-171E-470E-AF28-56E1A26DE2B4}" type="pres">
      <dgm:prSet presAssocID="{A94AD5A0-9192-40C6-A061-128C40A424EC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2FBB51D4-2081-42F6-930F-D7B358B65489}" type="pres">
      <dgm:prSet presAssocID="{A94AD5A0-9192-40C6-A061-128C40A424EC}" presName="diamond" presStyleLbl="bgShp" presStyleIdx="0" presStyleCnt="1" custLinFactNeighborX="-12107"/>
      <dgm:spPr/>
    </dgm:pt>
    <dgm:pt modelId="{67B77F78-3FD1-418F-96C6-C2C43B8200C9}" type="pres">
      <dgm:prSet presAssocID="{A94AD5A0-9192-40C6-A061-128C40A424EC}" presName="quad1" presStyleLbl="node1" presStyleIdx="0" presStyleCnt="4" custScaleX="126631" custLinFactNeighborX="-42087" custLinFactNeighborY="-64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EE3254A9-1B1E-4837-BBA4-B80F64AF95A3}" type="pres">
      <dgm:prSet presAssocID="{A94AD5A0-9192-40C6-A061-128C40A424EC}" presName="quad2" presStyleLbl="node1" presStyleIdx="1" presStyleCnt="4" custScaleX="126631" custLinFactNeighborX="-21795" custLinFactNeighborY="-57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B7B57BAF-FEEA-469D-9F12-0E5CCAFFB0CA}" type="pres">
      <dgm:prSet presAssocID="{A94AD5A0-9192-40C6-A061-128C40A424EC}" presName="quad3" presStyleLbl="node1" presStyleIdx="2" presStyleCnt="4" custScaleX="120622" custLinFactNeighborX="-42087" custLinFactNeighborY="106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E418AA56-A33F-4066-A0DC-32A807BAAE98}" type="pres">
      <dgm:prSet presAssocID="{A94AD5A0-9192-40C6-A061-128C40A424EC}" presName="quad4" presStyleLbl="node1" presStyleIdx="3" presStyleCnt="4" custScaleX="130746" custLinFactNeighborX="-23116" custLinFactNeighborY="130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349E9D83-5FC9-42CC-8527-2B1B006D9392}" srcId="{A94AD5A0-9192-40C6-A061-128C40A424EC}" destId="{32D3A176-CF88-42FD-AAC7-76B4E9C7AA32}" srcOrd="1" destOrd="0" parTransId="{DEE1872F-D506-4F28-9401-1326556837B2}" sibTransId="{5702FB44-8F70-4303-B721-D381C7E80F6E}"/>
    <dgm:cxn modelId="{DB18C0B0-9545-433D-A647-8778521F6626}" srcId="{A94AD5A0-9192-40C6-A061-128C40A424EC}" destId="{6BB28BF8-17D3-426E-B480-E4CF6C114472}" srcOrd="3" destOrd="0" parTransId="{E49E3600-93B9-4023-AE0C-C86F04333B14}" sibTransId="{9820235B-9675-4381-A712-AC99B495DCD4}"/>
    <dgm:cxn modelId="{07652A44-903E-423B-9C51-9FE4EEE8FD40}" type="presOf" srcId="{1AE8DB3F-763C-40BD-8ED1-51B13366D48D}" destId="{B7B57BAF-FEEA-469D-9F12-0E5CCAFFB0CA}" srcOrd="0" destOrd="0" presId="urn:microsoft.com/office/officeart/2005/8/layout/matrix3"/>
    <dgm:cxn modelId="{45F5DC82-C619-4C8A-B0A6-EB171AA437C7}" type="presOf" srcId="{6BB28BF8-17D3-426E-B480-E4CF6C114472}" destId="{E418AA56-A33F-4066-A0DC-32A807BAAE98}" srcOrd="0" destOrd="0" presId="urn:microsoft.com/office/officeart/2005/8/layout/matrix3"/>
    <dgm:cxn modelId="{6D709F6E-11C5-4519-A8AC-2425F9B61BEB}" type="presOf" srcId="{32D3A176-CF88-42FD-AAC7-76B4E9C7AA32}" destId="{EE3254A9-1B1E-4837-BBA4-B80F64AF95A3}" srcOrd="0" destOrd="0" presId="urn:microsoft.com/office/officeart/2005/8/layout/matrix3"/>
    <dgm:cxn modelId="{F78659C3-1B6F-4DF7-BB51-DE78DFD7D8C4}" type="presOf" srcId="{A94AD5A0-9192-40C6-A061-128C40A424EC}" destId="{E71418BE-171E-470E-AF28-56E1A26DE2B4}" srcOrd="0" destOrd="0" presId="urn:microsoft.com/office/officeart/2005/8/layout/matrix3"/>
    <dgm:cxn modelId="{7EF391C5-9B53-4659-A1C5-673FAB0AFDA0}" type="presOf" srcId="{597C15ED-991C-45FC-8883-BFECD5391DDA}" destId="{67B77F78-3FD1-418F-96C6-C2C43B8200C9}" srcOrd="0" destOrd="0" presId="urn:microsoft.com/office/officeart/2005/8/layout/matrix3"/>
    <dgm:cxn modelId="{AFAB4A97-7DCF-45B8-A1A9-6262E3F08CDC}" srcId="{A94AD5A0-9192-40C6-A061-128C40A424EC}" destId="{597C15ED-991C-45FC-8883-BFECD5391DDA}" srcOrd="0" destOrd="0" parTransId="{6DD00CEC-EA2B-43D8-8867-598BCA97B923}" sibTransId="{9441D956-9390-4AB3-A308-F381C4583C6A}"/>
    <dgm:cxn modelId="{CAD6961D-A065-4817-986F-F2740FDF3D93}" srcId="{A94AD5A0-9192-40C6-A061-128C40A424EC}" destId="{1AE8DB3F-763C-40BD-8ED1-51B13366D48D}" srcOrd="2" destOrd="0" parTransId="{BEEA1829-D997-4B22-9E28-2433A8FDE24E}" sibTransId="{4365D9A6-E093-486B-ACE5-3C010C9212A3}"/>
    <dgm:cxn modelId="{66EB2636-02C1-4B57-9763-E24C72113DB4}" type="presParOf" srcId="{E71418BE-171E-470E-AF28-56E1A26DE2B4}" destId="{2FBB51D4-2081-42F6-930F-D7B358B65489}" srcOrd="0" destOrd="0" presId="urn:microsoft.com/office/officeart/2005/8/layout/matrix3"/>
    <dgm:cxn modelId="{DD2BBE4A-D593-4ECB-9467-1E902AC9F756}" type="presParOf" srcId="{E71418BE-171E-470E-AF28-56E1A26DE2B4}" destId="{67B77F78-3FD1-418F-96C6-C2C43B8200C9}" srcOrd="1" destOrd="0" presId="urn:microsoft.com/office/officeart/2005/8/layout/matrix3"/>
    <dgm:cxn modelId="{FA1BAFCE-D82C-4E3A-95AC-67460ED267BD}" type="presParOf" srcId="{E71418BE-171E-470E-AF28-56E1A26DE2B4}" destId="{EE3254A9-1B1E-4837-BBA4-B80F64AF95A3}" srcOrd="2" destOrd="0" presId="urn:microsoft.com/office/officeart/2005/8/layout/matrix3"/>
    <dgm:cxn modelId="{5ADC92C6-84E0-4EC2-8879-2FF81A64BC43}" type="presParOf" srcId="{E71418BE-171E-470E-AF28-56E1A26DE2B4}" destId="{B7B57BAF-FEEA-469D-9F12-0E5CCAFFB0CA}" srcOrd="3" destOrd="0" presId="urn:microsoft.com/office/officeart/2005/8/layout/matrix3"/>
    <dgm:cxn modelId="{36E452E1-82F4-488D-996E-E0A4E1295E99}" type="presParOf" srcId="{E71418BE-171E-470E-AF28-56E1A26DE2B4}" destId="{E418AA56-A33F-4066-A0DC-32A807BAAE9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952B7A-495E-4E61-B430-00ECFDAAB177}" type="doc">
      <dgm:prSet loTypeId="urn:microsoft.com/office/officeart/2008/layout/VerticalCurvedList" loCatId="list" qsTypeId="urn:microsoft.com/office/officeart/2005/8/quickstyle/simple4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23C25A87-6021-49B0-9F2B-B8577C2511ED}">
      <dgm:prSet phldrT="[Text]" custT="1"/>
      <dgm:spPr/>
      <dgm:t>
        <a:bodyPr/>
        <a:lstStyle/>
        <a:p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An accessible, transformed and diversified media</a:t>
          </a:r>
          <a:endParaRPr lang="en-US" sz="2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315B29-5BF8-47D6-B5CF-80F0D8CCF28E}" type="parTrans" cxnId="{B7A1AE1D-9FB3-4108-879B-BBF00AF82F60}">
      <dgm:prSet/>
      <dgm:spPr/>
      <dgm:t>
        <a:bodyPr/>
        <a:lstStyle/>
        <a:p>
          <a:endParaRPr lang="en-US"/>
        </a:p>
      </dgm:t>
    </dgm:pt>
    <dgm:pt modelId="{02DD2474-59D2-482D-8D21-9E4C5CDBFBE6}" type="sibTrans" cxnId="{B7A1AE1D-9FB3-4108-879B-BBF00AF82F60}">
      <dgm:prSet/>
      <dgm:spPr/>
      <dgm:t>
        <a:bodyPr/>
        <a:lstStyle/>
        <a:p>
          <a:endParaRPr lang="en-US"/>
        </a:p>
      </dgm:t>
    </dgm:pt>
    <dgm:pt modelId="{EEE918F7-5A06-4CC6-B8E6-E594B6DFB1DA}">
      <dgm:prSet phldrT="[Text]" custT="1"/>
      <dgm:spPr/>
      <dgm:t>
        <a:bodyPr/>
        <a:lstStyle/>
        <a:p>
          <a:r>
            <a:rPr lang="en-ZA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Leading media development, transformation and diversification in South Africa </a:t>
          </a:r>
          <a:endParaRPr lang="en-US" sz="20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F3397C-AC8E-40D2-B3B1-D2D4B13348B1}" type="parTrans" cxnId="{F7A20B88-28B5-48E4-B7EC-BA6F14968D0F}">
      <dgm:prSet/>
      <dgm:spPr/>
      <dgm:t>
        <a:bodyPr/>
        <a:lstStyle/>
        <a:p>
          <a:endParaRPr lang="en-US"/>
        </a:p>
      </dgm:t>
    </dgm:pt>
    <dgm:pt modelId="{8A5473A3-91AE-49FF-A0BF-21765831C53D}" type="sibTrans" cxnId="{F7A20B88-28B5-48E4-B7EC-BA6F14968D0F}">
      <dgm:prSet/>
      <dgm:spPr/>
      <dgm:t>
        <a:bodyPr/>
        <a:lstStyle/>
        <a:p>
          <a:endParaRPr lang="en-US"/>
        </a:p>
      </dgm:t>
    </dgm:pt>
    <dgm:pt modelId="{B6E29380-0675-4D62-930B-65F05AD29F2A}">
      <dgm:prSet phldrT="[Text]" custT="1"/>
      <dgm:spPr/>
      <dgm:t>
        <a:bodyPr/>
        <a:lstStyle/>
        <a:p>
          <a:r>
            <a:rPr lang="hy-AM" sz="2000" b="1" dirty="0">
              <a:solidFill>
                <a:schemeClr val="bg1"/>
              </a:solidFill>
              <a:latin typeface="Arial" panose="020B0604020202020204" pitchFamily="34" charset="0"/>
            </a:rPr>
            <a:t>֍</a:t>
          </a:r>
          <a:r>
            <a:rPr lang="en-US" sz="2000" b="1" dirty="0">
              <a:solidFill>
                <a:schemeClr val="bg1"/>
              </a:solidFill>
              <a:latin typeface="Arial" panose="020B0604020202020204" pitchFamily="34" charset="0"/>
            </a:rPr>
            <a:t> </a:t>
          </a:r>
          <a:r>
            <a:rPr lang="en-ZA" sz="2000" b="1" dirty="0">
              <a:solidFill>
                <a:schemeClr val="bg1"/>
              </a:solidFill>
              <a:latin typeface="Arial" panose="020B0604020202020204" pitchFamily="34" charset="0"/>
            </a:rPr>
            <a:t>Integrity </a:t>
          </a:r>
          <a:r>
            <a:rPr lang="hy-AM" sz="2000" b="1" dirty="0">
              <a:solidFill>
                <a:schemeClr val="bg1"/>
              </a:solidFill>
              <a:latin typeface="Arial" panose="020B0604020202020204" pitchFamily="34" charset="0"/>
            </a:rPr>
            <a:t>֍</a:t>
          </a:r>
          <a:r>
            <a:rPr lang="en-US" sz="2000" b="1" dirty="0">
              <a:solidFill>
                <a:schemeClr val="bg1"/>
              </a:solidFill>
              <a:latin typeface="Arial" panose="020B0604020202020204" pitchFamily="34" charset="0"/>
            </a:rPr>
            <a:t> Accountability</a:t>
          </a:r>
          <a:r>
            <a:rPr lang="en-ZA" sz="2000" b="1" dirty="0">
              <a:solidFill>
                <a:schemeClr val="bg1"/>
              </a:solidFill>
              <a:latin typeface="Arial" panose="020B0604020202020204" pitchFamily="34" charset="0"/>
            </a:rPr>
            <a:t> </a:t>
          </a:r>
          <a:r>
            <a:rPr lang="hy-AM" sz="2000" b="1" dirty="0">
              <a:solidFill>
                <a:schemeClr val="bg1"/>
              </a:solidFill>
              <a:latin typeface="Arial" panose="020B0604020202020204" pitchFamily="34" charset="0"/>
            </a:rPr>
            <a:t>֍</a:t>
          </a:r>
          <a:r>
            <a:rPr lang="en-US" sz="2000" b="1" dirty="0">
              <a:solidFill>
                <a:schemeClr val="bg1"/>
              </a:solidFill>
              <a:latin typeface="Arial" panose="020B0604020202020204" pitchFamily="34" charset="0"/>
            </a:rPr>
            <a:t> </a:t>
          </a:r>
          <a:r>
            <a:rPr lang="en-ZA" sz="2000" b="1" dirty="0">
              <a:solidFill>
                <a:schemeClr val="bg1"/>
              </a:solidFill>
              <a:latin typeface="Arial" panose="020B0604020202020204" pitchFamily="34" charset="0"/>
            </a:rPr>
            <a:t>Inclusivity </a:t>
          </a:r>
          <a:r>
            <a:rPr lang="hy-AM" sz="2000" b="1" dirty="0">
              <a:solidFill>
                <a:schemeClr val="bg1"/>
              </a:solidFill>
              <a:latin typeface="Arial" panose="020B0604020202020204" pitchFamily="34" charset="0"/>
            </a:rPr>
            <a:t>֍</a:t>
          </a:r>
          <a:r>
            <a:rPr lang="en-US" sz="2000" b="1" dirty="0">
              <a:solidFill>
                <a:schemeClr val="bg1"/>
              </a:solidFill>
              <a:latin typeface="Arial" panose="020B0604020202020204" pitchFamily="34" charset="0"/>
            </a:rPr>
            <a:t> </a:t>
          </a:r>
          <a:r>
            <a:rPr lang="en-ZA" sz="2000" b="1" dirty="0">
              <a:solidFill>
                <a:schemeClr val="bg1"/>
              </a:solidFill>
              <a:latin typeface="Arial" panose="020B0604020202020204" pitchFamily="34" charset="0"/>
            </a:rPr>
            <a:t>Ubuntu</a:t>
          </a:r>
        </a:p>
        <a:p>
          <a:r>
            <a:rPr lang="hy-AM" sz="2000" b="1" dirty="0">
              <a:solidFill>
                <a:schemeClr val="bg1"/>
              </a:solidFill>
              <a:latin typeface="Arial" panose="020B0604020202020204" pitchFamily="34" charset="0"/>
            </a:rPr>
            <a:t>֍</a:t>
          </a:r>
          <a:r>
            <a:rPr lang="en-US" sz="2000" b="1" dirty="0">
              <a:solidFill>
                <a:schemeClr val="bg1"/>
              </a:solidFill>
              <a:latin typeface="Arial" panose="020B0604020202020204" pitchFamily="34" charset="0"/>
            </a:rPr>
            <a:t> Professionalism</a:t>
          </a:r>
          <a:endParaRPr lang="en-US" sz="2000" b="1" dirty="0">
            <a:solidFill>
              <a:schemeClr val="bg1"/>
            </a:solidFill>
          </a:endParaRPr>
        </a:p>
      </dgm:t>
    </dgm:pt>
    <dgm:pt modelId="{8DC3D9F3-EDDE-4101-B68F-8EB5B4D1F36D}" type="parTrans" cxnId="{2E75CBE3-B78B-4A41-B847-82F70A680817}">
      <dgm:prSet/>
      <dgm:spPr/>
      <dgm:t>
        <a:bodyPr/>
        <a:lstStyle/>
        <a:p>
          <a:endParaRPr lang="en-US"/>
        </a:p>
      </dgm:t>
    </dgm:pt>
    <dgm:pt modelId="{FF78DC59-D365-41ED-8FB1-9C6B642BCDC7}" type="sibTrans" cxnId="{2E75CBE3-B78B-4A41-B847-82F70A680817}">
      <dgm:prSet/>
      <dgm:spPr/>
      <dgm:t>
        <a:bodyPr/>
        <a:lstStyle/>
        <a:p>
          <a:endParaRPr lang="en-US"/>
        </a:p>
      </dgm:t>
    </dgm:pt>
    <dgm:pt modelId="{721A81B2-1A6B-42A0-AB16-5C3A11CB0AC1}" type="pres">
      <dgm:prSet presAssocID="{98952B7A-495E-4E61-B430-00ECFDAAB17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ZA"/>
        </a:p>
      </dgm:t>
    </dgm:pt>
    <dgm:pt modelId="{7407E52B-FBE0-4D1C-93BF-DD9B89F6BCF2}" type="pres">
      <dgm:prSet presAssocID="{98952B7A-495E-4E61-B430-00ECFDAAB177}" presName="Name1" presStyleCnt="0"/>
      <dgm:spPr/>
    </dgm:pt>
    <dgm:pt modelId="{2D0E2D6C-26E2-4F38-B1FC-936105BBFC02}" type="pres">
      <dgm:prSet presAssocID="{98952B7A-495E-4E61-B430-00ECFDAAB177}" presName="cycle" presStyleCnt="0"/>
      <dgm:spPr/>
    </dgm:pt>
    <dgm:pt modelId="{F3B57699-A536-4869-AB6C-1BA043072FEB}" type="pres">
      <dgm:prSet presAssocID="{98952B7A-495E-4E61-B430-00ECFDAAB177}" presName="srcNode" presStyleLbl="node1" presStyleIdx="0" presStyleCnt="3"/>
      <dgm:spPr/>
    </dgm:pt>
    <dgm:pt modelId="{6A46537E-3506-4DF0-9033-9C2A632FE928}" type="pres">
      <dgm:prSet presAssocID="{98952B7A-495E-4E61-B430-00ECFDAAB177}" presName="conn" presStyleLbl="parChTrans1D2" presStyleIdx="0" presStyleCnt="1"/>
      <dgm:spPr/>
      <dgm:t>
        <a:bodyPr/>
        <a:lstStyle/>
        <a:p>
          <a:endParaRPr lang="en-ZA"/>
        </a:p>
      </dgm:t>
    </dgm:pt>
    <dgm:pt modelId="{2548A82B-75FA-427E-926B-6DF91E7A2972}" type="pres">
      <dgm:prSet presAssocID="{98952B7A-495E-4E61-B430-00ECFDAAB177}" presName="extraNode" presStyleLbl="node1" presStyleIdx="0" presStyleCnt="3"/>
      <dgm:spPr/>
    </dgm:pt>
    <dgm:pt modelId="{05D2EDC5-13B5-4B3B-A268-3D54B9613AD9}" type="pres">
      <dgm:prSet presAssocID="{98952B7A-495E-4E61-B430-00ECFDAAB177}" presName="dstNode" presStyleLbl="node1" presStyleIdx="0" presStyleCnt="3"/>
      <dgm:spPr/>
    </dgm:pt>
    <dgm:pt modelId="{D56E6C15-FBA9-424A-9BEC-164009C969C0}" type="pres">
      <dgm:prSet presAssocID="{23C25A87-6021-49B0-9F2B-B8577C2511ED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F9C12E8-F8F4-4D2E-B542-28871335830C}" type="pres">
      <dgm:prSet presAssocID="{23C25A87-6021-49B0-9F2B-B8577C2511ED}" presName="accent_1" presStyleCnt="0"/>
      <dgm:spPr/>
    </dgm:pt>
    <dgm:pt modelId="{E5E7EC62-7067-455B-8EF8-DF94ED380FB2}" type="pres">
      <dgm:prSet presAssocID="{23C25A87-6021-49B0-9F2B-B8577C2511ED}" presName="accentRepeatNode" presStyleLbl="solidFgAcc1" presStyleIdx="0" presStyleCnt="3"/>
      <dgm:spPr>
        <a:solidFill>
          <a:srgbClr val="0070C0"/>
        </a:solidFill>
      </dgm:spPr>
    </dgm:pt>
    <dgm:pt modelId="{891D8360-38D2-4013-978D-26BF783DEB8C}" type="pres">
      <dgm:prSet presAssocID="{EEE918F7-5A06-4CC6-B8E6-E594B6DFB1DA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ACE88EC6-84EA-4624-AA85-0C395DCED927}" type="pres">
      <dgm:prSet presAssocID="{EEE918F7-5A06-4CC6-B8E6-E594B6DFB1DA}" presName="accent_2" presStyleCnt="0"/>
      <dgm:spPr/>
    </dgm:pt>
    <dgm:pt modelId="{3F441D40-BE19-4F25-8914-5E06D5FF796C}" type="pres">
      <dgm:prSet presAssocID="{EEE918F7-5A06-4CC6-B8E6-E594B6DFB1DA}" presName="accentRepeatNode" presStyleLbl="solidFgAcc1" presStyleIdx="1" presStyleCnt="3"/>
      <dgm:spPr>
        <a:solidFill>
          <a:schemeClr val="tx2">
            <a:lumMod val="75000"/>
          </a:schemeClr>
        </a:solidFill>
      </dgm:spPr>
    </dgm:pt>
    <dgm:pt modelId="{DAD9B6CF-7CFB-4DD6-A959-198BCA4BD802}" type="pres">
      <dgm:prSet presAssocID="{B6E29380-0675-4D62-930B-65F05AD29F2A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DFDD402-73E3-46BE-ACDE-73D5F2B9F569}" type="pres">
      <dgm:prSet presAssocID="{B6E29380-0675-4D62-930B-65F05AD29F2A}" presName="accent_3" presStyleCnt="0"/>
      <dgm:spPr/>
    </dgm:pt>
    <dgm:pt modelId="{A0D3138F-3F9C-4AA2-8AED-DD92EF74BC96}" type="pres">
      <dgm:prSet presAssocID="{B6E29380-0675-4D62-930B-65F05AD29F2A}" presName="accentRepeatNode" presStyleLbl="solidFgAcc1" presStyleIdx="2" presStyleCnt="3"/>
      <dgm:spPr>
        <a:solidFill>
          <a:schemeClr val="accent5">
            <a:lumMod val="60000"/>
            <a:lumOff val="40000"/>
          </a:schemeClr>
        </a:solidFill>
      </dgm:spPr>
    </dgm:pt>
  </dgm:ptLst>
  <dgm:cxnLst>
    <dgm:cxn modelId="{F69450CC-122E-4A65-829C-25D73F9F7D8C}" type="presOf" srcId="{23C25A87-6021-49B0-9F2B-B8577C2511ED}" destId="{D56E6C15-FBA9-424A-9BEC-164009C969C0}" srcOrd="0" destOrd="0" presId="urn:microsoft.com/office/officeart/2008/layout/VerticalCurvedList"/>
    <dgm:cxn modelId="{98E52EB7-6FF9-4303-B2C4-772CD3C4990F}" type="presOf" srcId="{98952B7A-495E-4E61-B430-00ECFDAAB177}" destId="{721A81B2-1A6B-42A0-AB16-5C3A11CB0AC1}" srcOrd="0" destOrd="0" presId="urn:microsoft.com/office/officeart/2008/layout/VerticalCurvedList"/>
    <dgm:cxn modelId="{2E75CBE3-B78B-4A41-B847-82F70A680817}" srcId="{98952B7A-495E-4E61-B430-00ECFDAAB177}" destId="{B6E29380-0675-4D62-930B-65F05AD29F2A}" srcOrd="2" destOrd="0" parTransId="{8DC3D9F3-EDDE-4101-B68F-8EB5B4D1F36D}" sibTransId="{FF78DC59-D365-41ED-8FB1-9C6B642BCDC7}"/>
    <dgm:cxn modelId="{36321802-C664-4191-AB9A-BB4DF2F2565E}" type="presOf" srcId="{02DD2474-59D2-482D-8D21-9E4C5CDBFBE6}" destId="{6A46537E-3506-4DF0-9033-9C2A632FE928}" srcOrd="0" destOrd="0" presId="urn:microsoft.com/office/officeart/2008/layout/VerticalCurvedList"/>
    <dgm:cxn modelId="{5B508629-5A63-4BEF-A60F-7A562E9D30AF}" type="presOf" srcId="{EEE918F7-5A06-4CC6-B8E6-E594B6DFB1DA}" destId="{891D8360-38D2-4013-978D-26BF783DEB8C}" srcOrd="0" destOrd="0" presId="urn:microsoft.com/office/officeart/2008/layout/VerticalCurvedList"/>
    <dgm:cxn modelId="{CF3B7631-EDB0-4D22-AE80-07C3A9A30182}" type="presOf" srcId="{B6E29380-0675-4D62-930B-65F05AD29F2A}" destId="{DAD9B6CF-7CFB-4DD6-A959-198BCA4BD802}" srcOrd="0" destOrd="0" presId="urn:microsoft.com/office/officeart/2008/layout/VerticalCurvedList"/>
    <dgm:cxn modelId="{F7A20B88-28B5-48E4-B7EC-BA6F14968D0F}" srcId="{98952B7A-495E-4E61-B430-00ECFDAAB177}" destId="{EEE918F7-5A06-4CC6-B8E6-E594B6DFB1DA}" srcOrd="1" destOrd="0" parTransId="{79F3397C-AC8E-40D2-B3B1-D2D4B13348B1}" sibTransId="{8A5473A3-91AE-49FF-A0BF-21765831C53D}"/>
    <dgm:cxn modelId="{B7A1AE1D-9FB3-4108-879B-BBF00AF82F60}" srcId="{98952B7A-495E-4E61-B430-00ECFDAAB177}" destId="{23C25A87-6021-49B0-9F2B-B8577C2511ED}" srcOrd="0" destOrd="0" parTransId="{5F315B29-5BF8-47D6-B5CF-80F0D8CCF28E}" sibTransId="{02DD2474-59D2-482D-8D21-9E4C5CDBFBE6}"/>
    <dgm:cxn modelId="{9CF05DE3-8E59-42C4-992A-1015D8975AB5}" type="presParOf" srcId="{721A81B2-1A6B-42A0-AB16-5C3A11CB0AC1}" destId="{7407E52B-FBE0-4D1C-93BF-DD9B89F6BCF2}" srcOrd="0" destOrd="0" presId="urn:microsoft.com/office/officeart/2008/layout/VerticalCurvedList"/>
    <dgm:cxn modelId="{2E257340-901F-4323-8C04-112194B10007}" type="presParOf" srcId="{7407E52B-FBE0-4D1C-93BF-DD9B89F6BCF2}" destId="{2D0E2D6C-26E2-4F38-B1FC-936105BBFC02}" srcOrd="0" destOrd="0" presId="urn:microsoft.com/office/officeart/2008/layout/VerticalCurvedList"/>
    <dgm:cxn modelId="{11E7164D-9EF3-47BC-BA9C-EC57F5ECCC24}" type="presParOf" srcId="{2D0E2D6C-26E2-4F38-B1FC-936105BBFC02}" destId="{F3B57699-A536-4869-AB6C-1BA043072FEB}" srcOrd="0" destOrd="0" presId="urn:microsoft.com/office/officeart/2008/layout/VerticalCurvedList"/>
    <dgm:cxn modelId="{6550123A-27B5-4A59-8371-81A142A053B6}" type="presParOf" srcId="{2D0E2D6C-26E2-4F38-B1FC-936105BBFC02}" destId="{6A46537E-3506-4DF0-9033-9C2A632FE928}" srcOrd="1" destOrd="0" presId="urn:microsoft.com/office/officeart/2008/layout/VerticalCurvedList"/>
    <dgm:cxn modelId="{2D1FA2B1-0C30-4484-B684-3A15C7682B65}" type="presParOf" srcId="{2D0E2D6C-26E2-4F38-B1FC-936105BBFC02}" destId="{2548A82B-75FA-427E-926B-6DF91E7A2972}" srcOrd="2" destOrd="0" presId="urn:microsoft.com/office/officeart/2008/layout/VerticalCurvedList"/>
    <dgm:cxn modelId="{769A2DDD-E234-46BA-90EB-AF2467A4B8A0}" type="presParOf" srcId="{2D0E2D6C-26E2-4F38-B1FC-936105BBFC02}" destId="{05D2EDC5-13B5-4B3B-A268-3D54B9613AD9}" srcOrd="3" destOrd="0" presId="urn:microsoft.com/office/officeart/2008/layout/VerticalCurvedList"/>
    <dgm:cxn modelId="{81B36F69-2664-49AA-939E-15DD31D9C6EA}" type="presParOf" srcId="{7407E52B-FBE0-4D1C-93BF-DD9B89F6BCF2}" destId="{D56E6C15-FBA9-424A-9BEC-164009C969C0}" srcOrd="1" destOrd="0" presId="urn:microsoft.com/office/officeart/2008/layout/VerticalCurvedList"/>
    <dgm:cxn modelId="{4B7AA410-D04D-41F4-93DD-3C22F16D6783}" type="presParOf" srcId="{7407E52B-FBE0-4D1C-93BF-DD9B89F6BCF2}" destId="{5F9C12E8-F8F4-4D2E-B542-28871335830C}" srcOrd="2" destOrd="0" presId="urn:microsoft.com/office/officeart/2008/layout/VerticalCurvedList"/>
    <dgm:cxn modelId="{2034CAB8-ACB8-46B0-A2EB-3FE09FC28D61}" type="presParOf" srcId="{5F9C12E8-F8F4-4D2E-B542-28871335830C}" destId="{E5E7EC62-7067-455B-8EF8-DF94ED380FB2}" srcOrd="0" destOrd="0" presId="urn:microsoft.com/office/officeart/2008/layout/VerticalCurvedList"/>
    <dgm:cxn modelId="{C4E080EB-54DF-4496-B1AD-1D28B36FCC5C}" type="presParOf" srcId="{7407E52B-FBE0-4D1C-93BF-DD9B89F6BCF2}" destId="{891D8360-38D2-4013-978D-26BF783DEB8C}" srcOrd="3" destOrd="0" presId="urn:microsoft.com/office/officeart/2008/layout/VerticalCurvedList"/>
    <dgm:cxn modelId="{F5E70BFC-7544-465A-B892-C2420BB7710C}" type="presParOf" srcId="{7407E52B-FBE0-4D1C-93BF-DD9B89F6BCF2}" destId="{ACE88EC6-84EA-4624-AA85-0C395DCED927}" srcOrd="4" destOrd="0" presId="urn:microsoft.com/office/officeart/2008/layout/VerticalCurvedList"/>
    <dgm:cxn modelId="{CFF3E977-0260-408F-A790-21ED338C05D5}" type="presParOf" srcId="{ACE88EC6-84EA-4624-AA85-0C395DCED927}" destId="{3F441D40-BE19-4F25-8914-5E06D5FF796C}" srcOrd="0" destOrd="0" presId="urn:microsoft.com/office/officeart/2008/layout/VerticalCurvedList"/>
    <dgm:cxn modelId="{5425CB0C-34E4-4F86-81A8-278E24C94159}" type="presParOf" srcId="{7407E52B-FBE0-4D1C-93BF-DD9B89F6BCF2}" destId="{DAD9B6CF-7CFB-4DD6-A959-198BCA4BD802}" srcOrd="5" destOrd="0" presId="urn:microsoft.com/office/officeart/2008/layout/VerticalCurvedList"/>
    <dgm:cxn modelId="{80DC15F2-3002-419D-AB9A-B719DFEECC3B}" type="presParOf" srcId="{7407E52B-FBE0-4D1C-93BF-DD9B89F6BCF2}" destId="{5DFDD402-73E3-46BE-ACDE-73D5F2B9F569}" srcOrd="6" destOrd="0" presId="urn:microsoft.com/office/officeart/2008/layout/VerticalCurvedList"/>
    <dgm:cxn modelId="{47BA46B4-BA86-4AA7-9A9A-0792B7EB9E0A}" type="presParOf" srcId="{5DFDD402-73E3-46BE-ACDE-73D5F2B9F569}" destId="{A0D3138F-3F9C-4AA2-8AED-DD92EF74BC9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7DB9D7-CEE3-48A6-B340-54C87538EB3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835FA404-A9F6-479B-8F24-C4361398BF20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ZA" sz="1600" dirty="0">
              <a:latin typeface="Arial" panose="020B0604020202020204" pitchFamily="34" charset="0"/>
              <a:ea typeface="Times New Roman" panose="02020603050405020304" pitchFamily="18" charset="0"/>
            </a:rPr>
            <a:t>Electronic Communication Act no. 35 of 2005</a:t>
          </a:r>
        </a:p>
      </dgm:t>
    </dgm:pt>
    <dgm:pt modelId="{75305FE7-178B-4E7E-8133-F4EBA21097DD}" type="parTrans" cxnId="{4F2E1F14-9D6F-4F32-8617-3D9D4A5BEAEC}">
      <dgm:prSet/>
      <dgm:spPr/>
      <dgm:t>
        <a:bodyPr/>
        <a:lstStyle/>
        <a:p>
          <a:endParaRPr lang="en-US"/>
        </a:p>
      </dgm:t>
    </dgm:pt>
    <dgm:pt modelId="{3EA9E158-204B-47C2-8E53-A8794B3B8C51}" type="sibTrans" cxnId="{4F2E1F14-9D6F-4F32-8617-3D9D4A5BEAEC}">
      <dgm:prSet/>
      <dgm:spPr/>
      <dgm:t>
        <a:bodyPr/>
        <a:lstStyle/>
        <a:p>
          <a:endParaRPr lang="en-US"/>
        </a:p>
      </dgm:t>
    </dgm:pt>
    <dgm:pt modelId="{F9383A0E-1BD7-4D9E-A67B-BCDE9F2322AC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ZA" sz="1600" dirty="0">
              <a:latin typeface="Arial" panose="020B0604020202020204" pitchFamily="34" charset="0"/>
              <a:ea typeface="Times New Roman" panose="02020603050405020304" pitchFamily="18" charset="0"/>
            </a:rPr>
            <a:t>Promotion of Administrative Justice Act.No.3 of 2000 (PAJA)</a:t>
          </a:r>
        </a:p>
        <a:p>
          <a:r>
            <a:rPr lang="en-ZA" sz="1600" dirty="0">
              <a:latin typeface="Arial" panose="020B0604020202020204" pitchFamily="34" charset="0"/>
              <a:ea typeface="Times New Roman" panose="02020603050405020304" pitchFamily="18" charset="0"/>
            </a:rPr>
            <a:t>.</a:t>
          </a:r>
          <a:endParaRPr lang="en-US" sz="1600" dirty="0"/>
        </a:p>
      </dgm:t>
    </dgm:pt>
    <dgm:pt modelId="{37A4555A-6CF8-47D0-B7D0-FC571E4AD830}" type="parTrans" cxnId="{54C33BC7-C97D-4BB6-9CF8-9CFE0A13D7E1}">
      <dgm:prSet/>
      <dgm:spPr/>
      <dgm:t>
        <a:bodyPr/>
        <a:lstStyle/>
        <a:p>
          <a:endParaRPr lang="en-US"/>
        </a:p>
      </dgm:t>
    </dgm:pt>
    <dgm:pt modelId="{B206EC38-7353-4238-AA3A-89970E66981C}" type="sibTrans" cxnId="{54C33BC7-C97D-4BB6-9CF8-9CFE0A13D7E1}">
      <dgm:prSet/>
      <dgm:spPr/>
      <dgm:t>
        <a:bodyPr/>
        <a:lstStyle/>
        <a:p>
          <a:endParaRPr lang="en-US"/>
        </a:p>
      </dgm:t>
    </dgm:pt>
    <dgm:pt modelId="{CFFB8818-F9B2-4110-81CE-AFB4F64EE6B4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ZA" sz="1600" dirty="0">
              <a:latin typeface="Arial" panose="020B0604020202020204" pitchFamily="34" charset="0"/>
              <a:ea typeface="Times New Roman" panose="02020603050405020304" pitchFamily="18" charset="0"/>
            </a:rPr>
            <a:t>Public Finance Management Act No.1 of 1999 (PFMA)</a:t>
          </a:r>
          <a:endParaRPr lang="en-US" sz="1600" dirty="0"/>
        </a:p>
      </dgm:t>
    </dgm:pt>
    <dgm:pt modelId="{D53891CA-0683-4A62-8AF9-DAC81D93D16B}" type="parTrans" cxnId="{E3C4D7F7-ACE2-4294-9745-E6E0D4528D29}">
      <dgm:prSet/>
      <dgm:spPr/>
      <dgm:t>
        <a:bodyPr/>
        <a:lstStyle/>
        <a:p>
          <a:endParaRPr lang="en-US"/>
        </a:p>
      </dgm:t>
    </dgm:pt>
    <dgm:pt modelId="{515A95F4-8149-4BE9-898C-42C91D1DBF2D}" type="sibTrans" cxnId="{E3C4D7F7-ACE2-4294-9745-E6E0D4528D29}">
      <dgm:prSet/>
      <dgm:spPr/>
      <dgm:t>
        <a:bodyPr/>
        <a:lstStyle/>
        <a:p>
          <a:endParaRPr lang="en-US"/>
        </a:p>
      </dgm:t>
    </dgm:pt>
    <dgm:pt modelId="{341B96FE-B991-4317-918D-62730BACEA35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ZA" dirty="0">
              <a:latin typeface="Arial" panose="020B0604020202020204" pitchFamily="34" charset="0"/>
              <a:ea typeface="Times New Roman" panose="02020603050405020304" pitchFamily="18" charset="0"/>
            </a:rPr>
            <a:t>The Independent Communications Authority of South Africa Act, Act no. 13 of 2000 </a:t>
          </a:r>
          <a:endParaRPr lang="en-US" dirty="0"/>
        </a:p>
      </dgm:t>
    </dgm:pt>
    <dgm:pt modelId="{06A8B96B-2E59-4F5C-9B58-93A8BAD4095B}" type="parTrans" cxnId="{F2FB3C21-097C-4948-9DC0-AD4ECEE470DD}">
      <dgm:prSet/>
      <dgm:spPr/>
      <dgm:t>
        <a:bodyPr/>
        <a:lstStyle/>
        <a:p>
          <a:endParaRPr lang="en-US"/>
        </a:p>
      </dgm:t>
    </dgm:pt>
    <dgm:pt modelId="{1E8EFD9D-91E9-48AA-B082-612905CA7B72}" type="sibTrans" cxnId="{F2FB3C21-097C-4948-9DC0-AD4ECEE470DD}">
      <dgm:prSet/>
      <dgm:spPr/>
      <dgm:t>
        <a:bodyPr/>
        <a:lstStyle/>
        <a:p>
          <a:endParaRPr lang="en-US"/>
        </a:p>
      </dgm:t>
    </dgm:pt>
    <dgm:pt modelId="{432546A1-A515-4706-A991-889FF1EB488F}" type="pres">
      <dgm:prSet presAssocID="{427DB9D7-CEE3-48A6-B340-54C87538EB3D}" presName="CompostProcess" presStyleCnt="0">
        <dgm:presLayoutVars>
          <dgm:dir/>
          <dgm:resizeHandles val="exact"/>
        </dgm:presLayoutVars>
      </dgm:prSet>
      <dgm:spPr/>
    </dgm:pt>
    <dgm:pt modelId="{A9BDD341-F18F-4CB1-B5B6-939CC11A5223}" type="pres">
      <dgm:prSet presAssocID="{427DB9D7-CEE3-48A6-B340-54C87538EB3D}" presName="arrow" presStyleLbl="bgShp" presStyleIdx="0" presStyleCnt="1"/>
      <dgm:spPr/>
    </dgm:pt>
    <dgm:pt modelId="{DF3D99C1-9962-416B-AD29-EDE131278365}" type="pres">
      <dgm:prSet presAssocID="{427DB9D7-CEE3-48A6-B340-54C87538EB3D}" presName="linearProcess" presStyleCnt="0"/>
      <dgm:spPr/>
    </dgm:pt>
    <dgm:pt modelId="{C5EC47D0-0513-41A2-8B0F-8773AB1086C7}" type="pres">
      <dgm:prSet presAssocID="{835FA404-A9F6-479B-8F24-C4361398BF20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F3371DA9-4750-446D-B7E0-7B39F855104B}" type="pres">
      <dgm:prSet presAssocID="{3EA9E158-204B-47C2-8E53-A8794B3B8C51}" presName="sibTrans" presStyleCnt="0"/>
      <dgm:spPr/>
    </dgm:pt>
    <dgm:pt modelId="{C249A979-3B2B-4DC8-844A-873F5938BFD5}" type="pres">
      <dgm:prSet presAssocID="{341B96FE-B991-4317-918D-62730BACEA35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4AB889A8-89A2-45EE-ACDC-1E0382790A0B}" type="pres">
      <dgm:prSet presAssocID="{1E8EFD9D-91E9-48AA-B082-612905CA7B72}" presName="sibTrans" presStyleCnt="0"/>
      <dgm:spPr/>
    </dgm:pt>
    <dgm:pt modelId="{D865D5C7-0D15-44A0-9251-07F5E1333706}" type="pres">
      <dgm:prSet presAssocID="{F9383A0E-1BD7-4D9E-A67B-BCDE9F2322AC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8EA79FC-D7BD-4778-B382-DFAD28EE7774}" type="pres">
      <dgm:prSet presAssocID="{B206EC38-7353-4238-AA3A-89970E66981C}" presName="sibTrans" presStyleCnt="0"/>
      <dgm:spPr/>
    </dgm:pt>
    <dgm:pt modelId="{A0189BBE-74BF-4325-9988-AB8ABE220A2B}" type="pres">
      <dgm:prSet presAssocID="{CFFB8818-F9B2-4110-81CE-AFB4F64EE6B4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06D95615-94AA-42F1-92AE-B2DC4E6F462D}" type="presOf" srcId="{835FA404-A9F6-479B-8F24-C4361398BF20}" destId="{C5EC47D0-0513-41A2-8B0F-8773AB1086C7}" srcOrd="0" destOrd="0" presId="urn:microsoft.com/office/officeart/2005/8/layout/hProcess9"/>
    <dgm:cxn modelId="{6C3C9A42-4BBB-4A6D-9483-8EE3E892DB2D}" type="presOf" srcId="{341B96FE-B991-4317-918D-62730BACEA35}" destId="{C249A979-3B2B-4DC8-844A-873F5938BFD5}" srcOrd="0" destOrd="0" presId="urn:microsoft.com/office/officeart/2005/8/layout/hProcess9"/>
    <dgm:cxn modelId="{54C33BC7-C97D-4BB6-9CF8-9CFE0A13D7E1}" srcId="{427DB9D7-CEE3-48A6-B340-54C87538EB3D}" destId="{F9383A0E-1BD7-4D9E-A67B-BCDE9F2322AC}" srcOrd="2" destOrd="0" parTransId="{37A4555A-6CF8-47D0-B7D0-FC571E4AD830}" sibTransId="{B206EC38-7353-4238-AA3A-89970E66981C}"/>
    <dgm:cxn modelId="{6CF98B31-EF01-4E6B-B4F9-1800DAB81BB8}" type="presOf" srcId="{427DB9D7-CEE3-48A6-B340-54C87538EB3D}" destId="{432546A1-A515-4706-A991-889FF1EB488F}" srcOrd="0" destOrd="0" presId="urn:microsoft.com/office/officeart/2005/8/layout/hProcess9"/>
    <dgm:cxn modelId="{F2FB3C21-097C-4948-9DC0-AD4ECEE470DD}" srcId="{427DB9D7-CEE3-48A6-B340-54C87538EB3D}" destId="{341B96FE-B991-4317-918D-62730BACEA35}" srcOrd="1" destOrd="0" parTransId="{06A8B96B-2E59-4F5C-9B58-93A8BAD4095B}" sibTransId="{1E8EFD9D-91E9-48AA-B082-612905CA7B72}"/>
    <dgm:cxn modelId="{4F2E1F14-9D6F-4F32-8617-3D9D4A5BEAEC}" srcId="{427DB9D7-CEE3-48A6-B340-54C87538EB3D}" destId="{835FA404-A9F6-479B-8F24-C4361398BF20}" srcOrd="0" destOrd="0" parTransId="{75305FE7-178B-4E7E-8133-F4EBA21097DD}" sibTransId="{3EA9E158-204B-47C2-8E53-A8794B3B8C51}"/>
    <dgm:cxn modelId="{4CF4E7B8-E819-4736-A86E-5FCBD5145A9D}" type="presOf" srcId="{CFFB8818-F9B2-4110-81CE-AFB4F64EE6B4}" destId="{A0189BBE-74BF-4325-9988-AB8ABE220A2B}" srcOrd="0" destOrd="0" presId="urn:microsoft.com/office/officeart/2005/8/layout/hProcess9"/>
    <dgm:cxn modelId="{5571E785-078A-4A01-B721-504D8C01AA2E}" type="presOf" srcId="{F9383A0E-1BD7-4D9E-A67B-BCDE9F2322AC}" destId="{D865D5C7-0D15-44A0-9251-07F5E1333706}" srcOrd="0" destOrd="0" presId="urn:microsoft.com/office/officeart/2005/8/layout/hProcess9"/>
    <dgm:cxn modelId="{E3C4D7F7-ACE2-4294-9745-E6E0D4528D29}" srcId="{427DB9D7-CEE3-48A6-B340-54C87538EB3D}" destId="{CFFB8818-F9B2-4110-81CE-AFB4F64EE6B4}" srcOrd="3" destOrd="0" parTransId="{D53891CA-0683-4A62-8AF9-DAC81D93D16B}" sibTransId="{515A95F4-8149-4BE9-898C-42C91D1DBF2D}"/>
    <dgm:cxn modelId="{9B19D447-B078-4714-ACA0-0403A6769BE6}" type="presParOf" srcId="{432546A1-A515-4706-A991-889FF1EB488F}" destId="{A9BDD341-F18F-4CB1-B5B6-939CC11A5223}" srcOrd="0" destOrd="0" presId="urn:microsoft.com/office/officeart/2005/8/layout/hProcess9"/>
    <dgm:cxn modelId="{F79EEC3F-E6AD-43AE-B280-632CF63B2165}" type="presParOf" srcId="{432546A1-A515-4706-A991-889FF1EB488F}" destId="{DF3D99C1-9962-416B-AD29-EDE131278365}" srcOrd="1" destOrd="0" presId="urn:microsoft.com/office/officeart/2005/8/layout/hProcess9"/>
    <dgm:cxn modelId="{A568D574-D0D0-45E7-AD31-976A44872988}" type="presParOf" srcId="{DF3D99C1-9962-416B-AD29-EDE131278365}" destId="{C5EC47D0-0513-41A2-8B0F-8773AB1086C7}" srcOrd="0" destOrd="0" presId="urn:microsoft.com/office/officeart/2005/8/layout/hProcess9"/>
    <dgm:cxn modelId="{B3142A7C-F7CC-45BA-94E9-AC1FC49E3B6E}" type="presParOf" srcId="{DF3D99C1-9962-416B-AD29-EDE131278365}" destId="{F3371DA9-4750-446D-B7E0-7B39F855104B}" srcOrd="1" destOrd="0" presId="urn:microsoft.com/office/officeart/2005/8/layout/hProcess9"/>
    <dgm:cxn modelId="{0B373EF6-CDBB-4E9A-90E8-F41C0926F908}" type="presParOf" srcId="{DF3D99C1-9962-416B-AD29-EDE131278365}" destId="{C249A979-3B2B-4DC8-844A-873F5938BFD5}" srcOrd="2" destOrd="0" presId="urn:microsoft.com/office/officeart/2005/8/layout/hProcess9"/>
    <dgm:cxn modelId="{30563F0C-7876-41ED-9A4A-FD55B002B2FC}" type="presParOf" srcId="{DF3D99C1-9962-416B-AD29-EDE131278365}" destId="{4AB889A8-89A2-45EE-ACDC-1E0382790A0B}" srcOrd="3" destOrd="0" presId="urn:microsoft.com/office/officeart/2005/8/layout/hProcess9"/>
    <dgm:cxn modelId="{3EA4069A-09D5-4A8A-A452-A15AA50CC862}" type="presParOf" srcId="{DF3D99C1-9962-416B-AD29-EDE131278365}" destId="{D865D5C7-0D15-44A0-9251-07F5E1333706}" srcOrd="4" destOrd="0" presId="urn:microsoft.com/office/officeart/2005/8/layout/hProcess9"/>
    <dgm:cxn modelId="{CAD8DAB3-B42F-441C-864E-29B9CEC03029}" type="presParOf" srcId="{DF3D99C1-9962-416B-AD29-EDE131278365}" destId="{D8EA79FC-D7BD-4778-B382-DFAD28EE7774}" srcOrd="5" destOrd="0" presId="urn:microsoft.com/office/officeart/2005/8/layout/hProcess9"/>
    <dgm:cxn modelId="{9ECADAF8-1039-423F-A00D-55A617D06DF1}" type="presParOf" srcId="{DF3D99C1-9962-416B-AD29-EDE131278365}" destId="{A0189BBE-74BF-4325-9988-AB8ABE220A2B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05012A-8C97-4A12-9C12-67BF8BF95C1B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5E629277-9302-434D-86E9-95D2231ED9B6}">
      <dgm:prSet phldrT="[Text]" custT="1"/>
      <dgm:spPr/>
      <dgm:t>
        <a:bodyPr/>
        <a:lstStyle/>
        <a:p>
          <a:pPr algn="just"/>
          <a:r>
            <a:rPr lang="en-ZA" sz="2000" b="1" dirty="0">
              <a:latin typeface="Arial" panose="020B0604020202020204" pitchFamily="34" charset="0"/>
              <a:ea typeface="Arial Unicode MS" panose="020B0604020202020204" pitchFamily="34" charset="-128"/>
            </a:rPr>
            <a:t>Outcome 6 </a:t>
          </a:r>
          <a:r>
            <a:rPr lang="en-ZA" sz="1800" dirty="0">
              <a:latin typeface="Arial" panose="020B0604020202020204" pitchFamily="34" charset="0"/>
              <a:ea typeface="Arial Unicode MS" panose="020B0604020202020204" pitchFamily="34" charset="-128"/>
            </a:rPr>
            <a:t>relates to an efficient, competitive and responsive economic infrastructure network. This highlights the role of the MDDA in assisting community media to harness the power of a rapidly changing telecommunications environment.</a:t>
          </a:r>
          <a:endParaRPr lang="en-US" sz="1800" dirty="0"/>
        </a:p>
      </dgm:t>
    </dgm:pt>
    <dgm:pt modelId="{5467CBA8-44D6-406A-8F1D-64BD37622895}" type="parTrans" cxnId="{7B3424A2-EC03-4260-A110-3EC9B479B56B}">
      <dgm:prSet/>
      <dgm:spPr/>
      <dgm:t>
        <a:bodyPr/>
        <a:lstStyle/>
        <a:p>
          <a:endParaRPr lang="en-US"/>
        </a:p>
      </dgm:t>
    </dgm:pt>
    <dgm:pt modelId="{7158F213-72AE-4EC5-B99E-102030B758B4}" type="sibTrans" cxnId="{7B3424A2-EC03-4260-A110-3EC9B479B56B}">
      <dgm:prSet/>
      <dgm:spPr/>
      <dgm:t>
        <a:bodyPr/>
        <a:lstStyle/>
        <a:p>
          <a:endParaRPr lang="en-US"/>
        </a:p>
      </dgm:t>
    </dgm:pt>
    <dgm:pt modelId="{1134AF85-3EE9-4587-B70A-976B54F5C645}">
      <dgm:prSet phldrT="[Text]" custT="1"/>
      <dgm:spPr/>
      <dgm:t>
        <a:bodyPr/>
        <a:lstStyle/>
        <a:p>
          <a:pPr algn="just"/>
          <a:r>
            <a:rPr lang="en-ZA" sz="2000" b="1" dirty="0">
              <a:latin typeface="Arial" panose="020B0604020202020204" pitchFamily="34" charset="0"/>
              <a:ea typeface="Arial Unicode MS" panose="020B0604020202020204" pitchFamily="34" charset="-128"/>
            </a:rPr>
            <a:t>Outcome 12 </a:t>
          </a:r>
          <a:r>
            <a:rPr lang="en-ZA" sz="1800" dirty="0">
              <a:latin typeface="Arial" panose="020B0604020202020204" pitchFamily="34" charset="0"/>
              <a:ea typeface="Arial Unicode MS" panose="020B0604020202020204" pitchFamily="34" charset="-128"/>
            </a:rPr>
            <a:t>relates to an efficient, effective and development orientated public service. This speaks to the character and nature of the MDDA as an institution and the values it should champion.</a:t>
          </a:r>
          <a:endParaRPr lang="en-US" sz="1800" dirty="0"/>
        </a:p>
      </dgm:t>
    </dgm:pt>
    <dgm:pt modelId="{45FC6281-3221-4595-BCEB-540D27F9F894}" type="parTrans" cxnId="{4F0A854B-27EF-4952-B304-DD32C438F44F}">
      <dgm:prSet/>
      <dgm:spPr/>
      <dgm:t>
        <a:bodyPr/>
        <a:lstStyle/>
        <a:p>
          <a:endParaRPr lang="en-US"/>
        </a:p>
      </dgm:t>
    </dgm:pt>
    <dgm:pt modelId="{350233E9-2E77-47DD-A5F1-630A83CFA5D0}" type="sibTrans" cxnId="{4F0A854B-27EF-4952-B304-DD32C438F44F}">
      <dgm:prSet/>
      <dgm:spPr/>
      <dgm:t>
        <a:bodyPr/>
        <a:lstStyle/>
        <a:p>
          <a:endParaRPr lang="en-US"/>
        </a:p>
      </dgm:t>
    </dgm:pt>
    <dgm:pt modelId="{1BC57CA9-C921-4E39-BADF-F50D6EF1B931}">
      <dgm:prSet custT="1"/>
      <dgm:spPr/>
      <dgm:t>
        <a:bodyPr/>
        <a:lstStyle/>
        <a:p>
          <a:pPr algn="just"/>
          <a:r>
            <a:rPr lang="en-ZA" sz="2000" b="1" dirty="0">
              <a:latin typeface="Arial" panose="020B0604020202020204" pitchFamily="34" charset="0"/>
              <a:ea typeface="Arial Unicode MS" panose="020B0604020202020204" pitchFamily="34" charset="-128"/>
            </a:rPr>
            <a:t>Outcome 14 </a:t>
          </a:r>
          <a:r>
            <a:rPr lang="en-ZA" sz="1800" dirty="0">
              <a:latin typeface="Arial" panose="020B0604020202020204" pitchFamily="34" charset="0"/>
              <a:ea typeface="Arial Unicode MS" panose="020B0604020202020204" pitchFamily="34" charset="-128"/>
            </a:rPr>
            <a:t>relates to nation building and social cohesion as it envisions a society where South Africans will be more conscious of what they have in common than their differences. It directs the MDDA’s approach when supporting and enabling content and production elements.</a:t>
          </a:r>
          <a:endParaRPr lang="en-US" sz="1800" dirty="0"/>
        </a:p>
      </dgm:t>
    </dgm:pt>
    <dgm:pt modelId="{5C690D15-A414-4435-BEE4-F78AE31F9ED7}" type="parTrans" cxnId="{15699C65-E255-4FF3-8EA2-E73A8E7B94AE}">
      <dgm:prSet/>
      <dgm:spPr/>
      <dgm:t>
        <a:bodyPr/>
        <a:lstStyle/>
        <a:p>
          <a:endParaRPr lang="en-US"/>
        </a:p>
      </dgm:t>
    </dgm:pt>
    <dgm:pt modelId="{BF1A2DEA-10FA-445E-A7B0-E538341266DF}" type="sibTrans" cxnId="{15699C65-E255-4FF3-8EA2-E73A8E7B94AE}">
      <dgm:prSet/>
      <dgm:spPr/>
      <dgm:t>
        <a:bodyPr/>
        <a:lstStyle/>
        <a:p>
          <a:endParaRPr lang="en-US"/>
        </a:p>
      </dgm:t>
    </dgm:pt>
    <dgm:pt modelId="{72C88381-4828-4110-8AD8-1AA98198C9C0}" type="pres">
      <dgm:prSet presAssocID="{5905012A-8C97-4A12-9C12-67BF8BF95C1B}" presName="linearFlow" presStyleCnt="0">
        <dgm:presLayoutVars>
          <dgm:dir/>
          <dgm:resizeHandles val="exact"/>
        </dgm:presLayoutVars>
      </dgm:prSet>
      <dgm:spPr/>
    </dgm:pt>
    <dgm:pt modelId="{9412557C-B83B-4AA5-AFCB-DBD229F78681}" type="pres">
      <dgm:prSet presAssocID="{5E629277-9302-434D-86E9-95D2231ED9B6}" presName="composite" presStyleCnt="0"/>
      <dgm:spPr/>
    </dgm:pt>
    <dgm:pt modelId="{241A15C4-0DB6-4D9C-B8DC-4AA25197DB1E}" type="pres">
      <dgm:prSet presAssocID="{5E629277-9302-434D-86E9-95D2231ED9B6}" presName="imgShp" presStyleLbl="fgImgPlace1" presStyleIdx="0" presStyleCnt="3" custLinFactNeighborX="-48538" custLinFactNeighborY="58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0000" r="-20000"/>
          </a:stretch>
        </a:blipFill>
      </dgm:spPr>
    </dgm:pt>
    <dgm:pt modelId="{537B60D7-F5A0-498F-A5BA-993F6D04615F}" type="pres">
      <dgm:prSet presAssocID="{5E629277-9302-434D-86E9-95D2231ED9B6}" presName="txShp" presStyleLbl="node1" presStyleIdx="0" presStyleCnt="3" custScaleX="121445" custLinFactNeighborX="10588" custLinFactNeighborY="-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3C2B579D-03B0-4B18-B33D-49669527284C}" type="pres">
      <dgm:prSet presAssocID="{7158F213-72AE-4EC5-B99E-102030B758B4}" presName="spacing" presStyleCnt="0"/>
      <dgm:spPr/>
    </dgm:pt>
    <dgm:pt modelId="{F6B2D41E-A0B7-4364-B4B8-75D51056AAC3}" type="pres">
      <dgm:prSet presAssocID="{1134AF85-3EE9-4587-B70A-976B54F5C645}" presName="composite" presStyleCnt="0"/>
      <dgm:spPr/>
    </dgm:pt>
    <dgm:pt modelId="{8784B481-AD61-454D-9F91-F5010FD04773}" type="pres">
      <dgm:prSet presAssocID="{1134AF85-3EE9-4587-B70A-976B54F5C645}" presName="imgShp" presStyleLbl="fgImgPlace1" presStyleIdx="1" presStyleCnt="3" custLinFactNeighborX="-4794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0000" r="-20000"/>
          </a:stretch>
        </a:blipFill>
      </dgm:spPr>
    </dgm:pt>
    <dgm:pt modelId="{9E5018C0-A825-4A97-AD2F-9F45B79B67CA}" type="pres">
      <dgm:prSet presAssocID="{1134AF85-3EE9-4587-B70A-976B54F5C645}" presName="txShp" presStyleLbl="node1" presStyleIdx="1" presStyleCnt="3" custScaleX="122224" custLinFactNeighborX="11530" custLinFactNeighborY="-1747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A98C0B51-2A4B-4C02-9E33-12BBA81061DC}" type="pres">
      <dgm:prSet presAssocID="{350233E9-2E77-47DD-A5F1-630A83CFA5D0}" presName="spacing" presStyleCnt="0"/>
      <dgm:spPr/>
    </dgm:pt>
    <dgm:pt modelId="{B6FD8A9A-994F-4A67-8374-65FAE6310C96}" type="pres">
      <dgm:prSet presAssocID="{1BC57CA9-C921-4E39-BADF-F50D6EF1B931}" presName="composite" presStyleCnt="0"/>
      <dgm:spPr/>
    </dgm:pt>
    <dgm:pt modelId="{93FC1DE4-173F-40E3-9389-EE29A3BA8DA6}" type="pres">
      <dgm:prSet presAssocID="{1BC57CA9-C921-4E39-BADF-F50D6EF1B931}" presName="imgShp" presStyleLbl="fgImgPlace1" presStyleIdx="2" presStyleCnt="3" custLinFactNeighborX="-4794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0000" r="-20000"/>
          </a:stretch>
        </a:blipFill>
      </dgm:spPr>
    </dgm:pt>
    <dgm:pt modelId="{92E3D54F-5B52-497F-8B6E-574BEBF5FF7D}" type="pres">
      <dgm:prSet presAssocID="{1BC57CA9-C921-4E39-BADF-F50D6EF1B931}" presName="txShp" presStyleLbl="node1" presStyleIdx="2" presStyleCnt="3" custScaleX="124119" custLinFactNeighborX="1185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0C929C4F-970E-48A8-A724-78E818660158}" type="presOf" srcId="{5E629277-9302-434D-86E9-95D2231ED9B6}" destId="{537B60D7-F5A0-498F-A5BA-993F6D04615F}" srcOrd="0" destOrd="0" presId="urn:microsoft.com/office/officeart/2005/8/layout/vList3#1"/>
    <dgm:cxn modelId="{14E66E62-C126-4753-B841-99D9B907575E}" type="presOf" srcId="{5905012A-8C97-4A12-9C12-67BF8BF95C1B}" destId="{72C88381-4828-4110-8AD8-1AA98198C9C0}" srcOrd="0" destOrd="0" presId="urn:microsoft.com/office/officeart/2005/8/layout/vList3#1"/>
    <dgm:cxn modelId="{F865AF9B-B1EB-4F4F-94B5-AD15217DC4B8}" type="presOf" srcId="{1134AF85-3EE9-4587-B70A-976B54F5C645}" destId="{9E5018C0-A825-4A97-AD2F-9F45B79B67CA}" srcOrd="0" destOrd="0" presId="urn:microsoft.com/office/officeart/2005/8/layout/vList3#1"/>
    <dgm:cxn modelId="{C263F42D-5C71-4EF2-B88C-441E4049E868}" type="presOf" srcId="{1BC57CA9-C921-4E39-BADF-F50D6EF1B931}" destId="{92E3D54F-5B52-497F-8B6E-574BEBF5FF7D}" srcOrd="0" destOrd="0" presId="urn:microsoft.com/office/officeart/2005/8/layout/vList3#1"/>
    <dgm:cxn modelId="{4F0A854B-27EF-4952-B304-DD32C438F44F}" srcId="{5905012A-8C97-4A12-9C12-67BF8BF95C1B}" destId="{1134AF85-3EE9-4587-B70A-976B54F5C645}" srcOrd="1" destOrd="0" parTransId="{45FC6281-3221-4595-BCEB-540D27F9F894}" sibTransId="{350233E9-2E77-47DD-A5F1-630A83CFA5D0}"/>
    <dgm:cxn modelId="{15699C65-E255-4FF3-8EA2-E73A8E7B94AE}" srcId="{5905012A-8C97-4A12-9C12-67BF8BF95C1B}" destId="{1BC57CA9-C921-4E39-BADF-F50D6EF1B931}" srcOrd="2" destOrd="0" parTransId="{5C690D15-A414-4435-BEE4-F78AE31F9ED7}" sibTransId="{BF1A2DEA-10FA-445E-A7B0-E538341266DF}"/>
    <dgm:cxn modelId="{7B3424A2-EC03-4260-A110-3EC9B479B56B}" srcId="{5905012A-8C97-4A12-9C12-67BF8BF95C1B}" destId="{5E629277-9302-434D-86E9-95D2231ED9B6}" srcOrd="0" destOrd="0" parTransId="{5467CBA8-44D6-406A-8F1D-64BD37622895}" sibTransId="{7158F213-72AE-4EC5-B99E-102030B758B4}"/>
    <dgm:cxn modelId="{AF722D0E-91E0-4C65-B661-BDEEB920AEEC}" type="presParOf" srcId="{72C88381-4828-4110-8AD8-1AA98198C9C0}" destId="{9412557C-B83B-4AA5-AFCB-DBD229F78681}" srcOrd="0" destOrd="0" presId="urn:microsoft.com/office/officeart/2005/8/layout/vList3#1"/>
    <dgm:cxn modelId="{1265EDA4-C377-4968-9832-E000FEEC3D9C}" type="presParOf" srcId="{9412557C-B83B-4AA5-AFCB-DBD229F78681}" destId="{241A15C4-0DB6-4D9C-B8DC-4AA25197DB1E}" srcOrd="0" destOrd="0" presId="urn:microsoft.com/office/officeart/2005/8/layout/vList3#1"/>
    <dgm:cxn modelId="{38CA1CBB-67C3-4B03-B459-B94A8F906109}" type="presParOf" srcId="{9412557C-B83B-4AA5-AFCB-DBD229F78681}" destId="{537B60D7-F5A0-498F-A5BA-993F6D04615F}" srcOrd="1" destOrd="0" presId="urn:microsoft.com/office/officeart/2005/8/layout/vList3#1"/>
    <dgm:cxn modelId="{9AE189EC-E898-4559-AA97-A1882072AFE8}" type="presParOf" srcId="{72C88381-4828-4110-8AD8-1AA98198C9C0}" destId="{3C2B579D-03B0-4B18-B33D-49669527284C}" srcOrd="1" destOrd="0" presId="urn:microsoft.com/office/officeart/2005/8/layout/vList3#1"/>
    <dgm:cxn modelId="{B0B5B079-5972-41CD-8C93-1673141E85C6}" type="presParOf" srcId="{72C88381-4828-4110-8AD8-1AA98198C9C0}" destId="{F6B2D41E-A0B7-4364-B4B8-75D51056AAC3}" srcOrd="2" destOrd="0" presId="urn:microsoft.com/office/officeart/2005/8/layout/vList3#1"/>
    <dgm:cxn modelId="{7C7DB94A-FFAB-4265-8A9E-1DB1BED150F6}" type="presParOf" srcId="{F6B2D41E-A0B7-4364-B4B8-75D51056AAC3}" destId="{8784B481-AD61-454D-9F91-F5010FD04773}" srcOrd="0" destOrd="0" presId="urn:microsoft.com/office/officeart/2005/8/layout/vList3#1"/>
    <dgm:cxn modelId="{3B2F544B-6731-4C3D-ADCA-EDC01580D4AE}" type="presParOf" srcId="{F6B2D41E-A0B7-4364-B4B8-75D51056AAC3}" destId="{9E5018C0-A825-4A97-AD2F-9F45B79B67CA}" srcOrd="1" destOrd="0" presId="urn:microsoft.com/office/officeart/2005/8/layout/vList3#1"/>
    <dgm:cxn modelId="{83E343D0-62B6-493C-B766-3EEDD11EF5B4}" type="presParOf" srcId="{72C88381-4828-4110-8AD8-1AA98198C9C0}" destId="{A98C0B51-2A4B-4C02-9E33-12BBA81061DC}" srcOrd="3" destOrd="0" presId="urn:microsoft.com/office/officeart/2005/8/layout/vList3#1"/>
    <dgm:cxn modelId="{2D5B2C2C-8133-401C-829B-7560FCFBBF8C}" type="presParOf" srcId="{72C88381-4828-4110-8AD8-1AA98198C9C0}" destId="{B6FD8A9A-994F-4A67-8374-65FAE6310C96}" srcOrd="4" destOrd="0" presId="urn:microsoft.com/office/officeart/2005/8/layout/vList3#1"/>
    <dgm:cxn modelId="{BE06BAB3-0D72-4062-8C81-F837411FE0F4}" type="presParOf" srcId="{B6FD8A9A-994F-4A67-8374-65FAE6310C96}" destId="{93FC1DE4-173F-40E3-9389-EE29A3BA8DA6}" srcOrd="0" destOrd="0" presId="urn:microsoft.com/office/officeart/2005/8/layout/vList3#1"/>
    <dgm:cxn modelId="{79D9D2C4-CD32-44F0-99E4-39E30ADA98F8}" type="presParOf" srcId="{B6FD8A9A-994F-4A67-8374-65FAE6310C96}" destId="{92E3D54F-5B52-497F-8B6E-574BEBF5FF7D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697FA3F-6BB6-4C45-9A9A-BE0AF2E8DD64}" type="doc">
      <dgm:prSet loTypeId="urn:microsoft.com/office/officeart/2005/8/layout/radial5" loCatId="cycle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en-GB"/>
        </a:p>
      </dgm:t>
    </dgm:pt>
    <dgm:pt modelId="{13B3B700-B0A9-44E1-B337-0907A2E2B2C0}">
      <dgm:prSet phldrT="[Text]" custT="1"/>
      <dgm:spPr/>
      <dgm:t>
        <a:bodyPr/>
        <a:lstStyle/>
        <a:p>
          <a:r>
            <a:rPr lang="en-US" sz="4000" b="1" dirty="0">
              <a:latin typeface="Arial" panose="020B0604020202020204" pitchFamily="34" charset="0"/>
              <a:cs typeface="Arial" panose="020B0604020202020204" pitchFamily="34" charset="0"/>
            </a:rPr>
            <a:t>Q1</a:t>
          </a:r>
          <a:endParaRPr lang="en-GB" sz="4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9F6726-85AD-44E5-9C5F-994C2ADC10F9}" type="parTrans" cxnId="{EF246429-C7D2-4383-8449-1A6FDC92E5F0}">
      <dgm:prSet/>
      <dgm:spPr/>
      <dgm:t>
        <a:bodyPr/>
        <a:lstStyle/>
        <a:p>
          <a:endParaRPr lang="en-GB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91E8A5-01E7-4913-B5F6-D815680D5D24}" type="sibTrans" cxnId="{EF246429-C7D2-4383-8449-1A6FDC92E5F0}">
      <dgm:prSet/>
      <dgm:spPr/>
      <dgm:t>
        <a:bodyPr/>
        <a:lstStyle/>
        <a:p>
          <a:endParaRPr lang="en-GB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81CA6D-87F1-4CB2-B8E9-36D9B743044E}">
      <dgm:prSet phldrT="[Text]" custT="1"/>
      <dgm:spPr/>
      <dgm:t>
        <a:bodyPr/>
        <a:lstStyle/>
        <a:p>
          <a:r>
            <a:rPr lang="en-ZA" sz="2000" b="1" dirty="0">
              <a:latin typeface="Arial" panose="020B0604020202020204" pitchFamily="34" charset="0"/>
              <a:cs typeface="Arial" panose="020B0604020202020204" pitchFamily="34" charset="0"/>
            </a:rPr>
            <a:t>Disbursed R8,811,000 to community broadcast media and R2,133,000 to small commercial and community print projects</a:t>
          </a:r>
          <a:endParaRPr lang="en-GB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CCCEF7-D999-408E-BBC4-C26B65919D95}" type="parTrans" cxnId="{91FC7E76-B140-4CEF-9D9E-4B8DAF37832C}">
      <dgm:prSet custT="1"/>
      <dgm:spPr/>
      <dgm:t>
        <a:bodyPr/>
        <a:lstStyle/>
        <a:p>
          <a:endParaRPr lang="en-GB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9BE931-18EC-41DC-A115-15852616246A}" type="sibTrans" cxnId="{91FC7E76-B140-4CEF-9D9E-4B8DAF37832C}">
      <dgm:prSet/>
      <dgm:spPr/>
      <dgm:t>
        <a:bodyPr/>
        <a:lstStyle/>
        <a:p>
          <a:endParaRPr lang="en-GB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1C0B3E-27BF-4003-ACAA-28847268D479}">
      <dgm:prSet phldrT="[Text]" custT="1"/>
      <dgm:spPr/>
      <dgm:t>
        <a:bodyPr/>
        <a:lstStyle/>
        <a:p>
          <a:r>
            <a:rPr lang="en-ZA" sz="2000" b="1" dirty="0">
              <a:latin typeface="Arial" panose="020B0604020202020204" pitchFamily="34" charset="0"/>
              <a:cs typeface="Arial" panose="020B0604020202020204" pitchFamily="34" charset="0"/>
            </a:rPr>
            <a:t>Staff competency assessments completed and personal development plans drawn up.</a:t>
          </a:r>
          <a:endParaRPr lang="en-GB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2C9953-7EF6-4E5F-8CB6-81BFE2B4B64D}" type="parTrans" cxnId="{578B3672-9607-4E9D-BA88-D5B6CBB02E37}">
      <dgm:prSet custT="1"/>
      <dgm:spPr/>
      <dgm:t>
        <a:bodyPr/>
        <a:lstStyle/>
        <a:p>
          <a:endParaRPr lang="en-GB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09835B-6BA9-4D89-A76A-323A75AB86DD}" type="sibTrans" cxnId="{578B3672-9607-4E9D-BA88-D5B6CBB02E37}">
      <dgm:prSet/>
      <dgm:spPr/>
      <dgm:t>
        <a:bodyPr/>
        <a:lstStyle/>
        <a:p>
          <a:endParaRPr lang="en-GB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F39BC1-D63A-4386-B516-8E37BC80D10A}">
      <dgm:prSet custT="1"/>
      <dgm:spPr/>
      <dgm:t>
        <a:bodyPr/>
        <a:lstStyle/>
        <a:p>
          <a:r>
            <a:rPr lang="en-ZA" sz="2000" b="1" dirty="0">
              <a:latin typeface="Arial" panose="020B0604020202020204" pitchFamily="34" charset="0"/>
            </a:rPr>
            <a:t>Engagement on p</a:t>
          </a:r>
          <a:r>
            <a:rPr lang="en-ZA" sz="2000" b="1" dirty="0">
              <a:latin typeface="Arial" panose="020B0604020202020204" pitchFamily="34" charset="0"/>
              <a:cs typeface="Arial" panose="020B0604020202020204" pitchFamily="34" charset="0"/>
            </a:rPr>
            <a:t>roposed agreement between DSTV Media Sales and Competition Tribunal. Allocation will be managed by MDDA </a:t>
          </a:r>
          <a:endParaRPr lang="en-GB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B90B10-B8FF-48C9-9180-386C746611F1}" type="parTrans" cxnId="{487929B4-EEC4-4820-9C85-34B5BDBB691E}">
      <dgm:prSet custT="1"/>
      <dgm:spPr/>
      <dgm:t>
        <a:bodyPr/>
        <a:lstStyle/>
        <a:p>
          <a:endParaRPr lang="en-GB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608B88-8BB8-419A-9C06-4DAE1CBC530F}" type="sibTrans" cxnId="{487929B4-EEC4-4820-9C85-34B5BDBB691E}">
      <dgm:prSet/>
      <dgm:spPr/>
      <dgm:t>
        <a:bodyPr/>
        <a:lstStyle/>
        <a:p>
          <a:endParaRPr lang="en-GB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2C45C4-3B7E-4D91-A41D-138DDAE38B41}">
      <dgm:prSet custT="1"/>
      <dgm:spPr/>
      <dgm:t>
        <a:bodyPr/>
        <a:lstStyle/>
        <a:p>
          <a:r>
            <a:rPr lang="en-ZA" sz="2000" b="1" dirty="0">
              <a:latin typeface="Arial" panose="020B0604020202020204" pitchFamily="34" charset="0"/>
              <a:cs typeface="Arial" panose="020B0604020202020204" pitchFamily="34" charset="0"/>
            </a:rPr>
            <a:t>Permanent HR &amp; Corporate Affairs Manager appointed will intensify recruitment</a:t>
          </a:r>
          <a:r>
            <a:rPr lang="en-ZA" sz="14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3CE5A5F0-12BC-44BA-B97D-ABCBF38EB6D1}" type="parTrans" cxnId="{7F045397-E3BC-47DD-AA22-FBEF4ECA0CE5}">
      <dgm:prSet/>
      <dgm:spPr/>
      <dgm:t>
        <a:bodyPr/>
        <a:lstStyle/>
        <a:p>
          <a:endParaRPr lang="en-US"/>
        </a:p>
      </dgm:t>
    </dgm:pt>
    <dgm:pt modelId="{3C4975CE-2175-4775-A524-09247C8D5861}" type="sibTrans" cxnId="{7F045397-E3BC-47DD-AA22-FBEF4ECA0CE5}">
      <dgm:prSet/>
      <dgm:spPr/>
      <dgm:t>
        <a:bodyPr/>
        <a:lstStyle/>
        <a:p>
          <a:endParaRPr lang="en-US"/>
        </a:p>
      </dgm:t>
    </dgm:pt>
    <dgm:pt modelId="{ACF555B8-5667-4CB0-B27B-0CF10F904D5A}" type="pres">
      <dgm:prSet presAssocID="{9697FA3F-6BB6-4C45-9A9A-BE0AF2E8DD6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93882015-36E6-4D8C-80D0-A63E599618AA}" type="pres">
      <dgm:prSet presAssocID="{13B3B700-B0A9-44E1-B337-0907A2E2B2C0}" presName="centerShape" presStyleLbl="node0" presStyleIdx="0" presStyleCnt="1" custScaleX="159352"/>
      <dgm:spPr/>
      <dgm:t>
        <a:bodyPr/>
        <a:lstStyle/>
        <a:p>
          <a:endParaRPr lang="en-ZA"/>
        </a:p>
      </dgm:t>
    </dgm:pt>
    <dgm:pt modelId="{3B858451-0314-455E-9C03-2AB0524AFD17}" type="pres">
      <dgm:prSet presAssocID="{65CCCEF7-D999-408E-BBC4-C26B65919D95}" presName="parTrans" presStyleLbl="sibTrans2D1" presStyleIdx="0" presStyleCnt="4"/>
      <dgm:spPr/>
      <dgm:t>
        <a:bodyPr/>
        <a:lstStyle/>
        <a:p>
          <a:endParaRPr lang="en-ZA"/>
        </a:p>
      </dgm:t>
    </dgm:pt>
    <dgm:pt modelId="{FFA3ACA7-E3FA-4CF1-BC89-350F871E1BA8}" type="pres">
      <dgm:prSet presAssocID="{65CCCEF7-D999-408E-BBC4-C26B65919D95}" presName="connectorText" presStyleLbl="sibTrans2D1" presStyleIdx="0" presStyleCnt="4"/>
      <dgm:spPr/>
      <dgm:t>
        <a:bodyPr/>
        <a:lstStyle/>
        <a:p>
          <a:endParaRPr lang="en-ZA"/>
        </a:p>
      </dgm:t>
    </dgm:pt>
    <dgm:pt modelId="{06371861-B23A-4CE6-BE4C-C82DCF84A1F8}" type="pres">
      <dgm:prSet presAssocID="{A181CA6D-87F1-4CB2-B8E9-36D9B743044E}" presName="node" presStyleLbl="node1" presStyleIdx="0" presStyleCnt="4" custScaleX="342879" custScaleY="12952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1A5DCB5-E8B8-4751-A7A3-0387E7EF25D5}" type="pres">
      <dgm:prSet presAssocID="{3CE5A5F0-12BC-44BA-B97D-ABCBF38EB6D1}" presName="parTrans" presStyleLbl="sibTrans2D1" presStyleIdx="1" presStyleCnt="4"/>
      <dgm:spPr/>
      <dgm:t>
        <a:bodyPr/>
        <a:lstStyle/>
        <a:p>
          <a:endParaRPr lang="en-ZA"/>
        </a:p>
      </dgm:t>
    </dgm:pt>
    <dgm:pt modelId="{069D8C19-BC0A-47AE-9A3A-A45F3B7E745B}" type="pres">
      <dgm:prSet presAssocID="{3CE5A5F0-12BC-44BA-B97D-ABCBF38EB6D1}" presName="connectorText" presStyleLbl="sibTrans2D1" presStyleIdx="1" presStyleCnt="4"/>
      <dgm:spPr/>
      <dgm:t>
        <a:bodyPr/>
        <a:lstStyle/>
        <a:p>
          <a:endParaRPr lang="en-ZA"/>
        </a:p>
      </dgm:t>
    </dgm:pt>
    <dgm:pt modelId="{9AFADA37-6F80-462B-8B09-E88990E15244}" type="pres">
      <dgm:prSet presAssocID="{1F2C45C4-3B7E-4D91-A41D-138DDAE38B41}" presName="node" presStyleLbl="node1" presStyleIdx="1" presStyleCnt="4" custScaleX="191311" custScaleY="169359" custRadScaleRad="154648" custRadScaleInc="-21250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2F2B74E-C9C9-4206-BAE3-81C02F0E0BBB}" type="pres">
      <dgm:prSet presAssocID="{84B90B10-B8FF-48C9-9180-386C746611F1}" presName="parTrans" presStyleLbl="sibTrans2D1" presStyleIdx="2" presStyleCnt="4"/>
      <dgm:spPr/>
      <dgm:t>
        <a:bodyPr/>
        <a:lstStyle/>
        <a:p>
          <a:endParaRPr lang="en-ZA"/>
        </a:p>
      </dgm:t>
    </dgm:pt>
    <dgm:pt modelId="{CFF45E4E-8A6D-40EB-80EC-BBC2B4D8C540}" type="pres">
      <dgm:prSet presAssocID="{84B90B10-B8FF-48C9-9180-386C746611F1}" presName="connectorText" presStyleLbl="sibTrans2D1" presStyleIdx="2" presStyleCnt="4"/>
      <dgm:spPr/>
      <dgm:t>
        <a:bodyPr/>
        <a:lstStyle/>
        <a:p>
          <a:endParaRPr lang="en-ZA"/>
        </a:p>
      </dgm:t>
    </dgm:pt>
    <dgm:pt modelId="{97F7606A-0053-49BD-8A2F-58B37EC6A351}" type="pres">
      <dgm:prSet presAssocID="{42F39BC1-D63A-4386-B516-8E37BC80D10A}" presName="node" presStyleLbl="node1" presStyleIdx="2" presStyleCnt="4" custScaleX="400964" custScaleY="113062" custRadScaleRad="100920" custRadScaleInc="-1589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9EB9C63-9AD2-4FA7-94A8-B19CCF9EFBFD}" type="pres">
      <dgm:prSet presAssocID="{492C9953-7EF6-4E5F-8CB6-81BFE2B4B64D}" presName="parTrans" presStyleLbl="sibTrans2D1" presStyleIdx="3" presStyleCnt="4"/>
      <dgm:spPr/>
      <dgm:t>
        <a:bodyPr/>
        <a:lstStyle/>
        <a:p>
          <a:endParaRPr lang="en-ZA"/>
        </a:p>
      </dgm:t>
    </dgm:pt>
    <dgm:pt modelId="{8857E175-CD60-4E8B-8240-42BB8C6B1373}" type="pres">
      <dgm:prSet presAssocID="{492C9953-7EF6-4E5F-8CB6-81BFE2B4B64D}" presName="connectorText" presStyleLbl="sibTrans2D1" presStyleIdx="3" presStyleCnt="4"/>
      <dgm:spPr/>
      <dgm:t>
        <a:bodyPr/>
        <a:lstStyle/>
        <a:p>
          <a:endParaRPr lang="en-ZA"/>
        </a:p>
      </dgm:t>
    </dgm:pt>
    <dgm:pt modelId="{EB0870AD-E653-4CD4-888E-8F746ECEAEC1}" type="pres">
      <dgm:prSet presAssocID="{0D1C0B3E-27BF-4003-ACAA-28847268D479}" presName="node" presStyleLbl="node1" presStyleIdx="3" presStyleCnt="4" custScaleX="200716" custScaleY="160102" custRadScaleRad="165992" custRadScaleInc="11387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A566ACC8-AA1B-4565-B016-33A5B69CD637}" type="presOf" srcId="{9697FA3F-6BB6-4C45-9A9A-BE0AF2E8DD64}" destId="{ACF555B8-5667-4CB0-B27B-0CF10F904D5A}" srcOrd="0" destOrd="0" presId="urn:microsoft.com/office/officeart/2005/8/layout/radial5"/>
    <dgm:cxn modelId="{7F045397-E3BC-47DD-AA22-FBEF4ECA0CE5}" srcId="{13B3B700-B0A9-44E1-B337-0907A2E2B2C0}" destId="{1F2C45C4-3B7E-4D91-A41D-138DDAE38B41}" srcOrd="1" destOrd="0" parTransId="{3CE5A5F0-12BC-44BA-B97D-ABCBF38EB6D1}" sibTransId="{3C4975CE-2175-4775-A524-09247C8D5861}"/>
    <dgm:cxn modelId="{2AC05738-8B15-4032-8E3F-B257461D96A1}" type="presOf" srcId="{0D1C0B3E-27BF-4003-ACAA-28847268D479}" destId="{EB0870AD-E653-4CD4-888E-8F746ECEAEC1}" srcOrd="0" destOrd="0" presId="urn:microsoft.com/office/officeart/2005/8/layout/radial5"/>
    <dgm:cxn modelId="{C4404697-8452-4FF6-B896-7E825FBD4932}" type="presOf" srcId="{84B90B10-B8FF-48C9-9180-386C746611F1}" destId="{CFF45E4E-8A6D-40EB-80EC-BBC2B4D8C540}" srcOrd="1" destOrd="0" presId="urn:microsoft.com/office/officeart/2005/8/layout/radial5"/>
    <dgm:cxn modelId="{CAC327E1-3900-4E12-8FF6-F72E8419952E}" type="presOf" srcId="{A181CA6D-87F1-4CB2-B8E9-36D9B743044E}" destId="{06371861-B23A-4CE6-BE4C-C82DCF84A1F8}" srcOrd="0" destOrd="0" presId="urn:microsoft.com/office/officeart/2005/8/layout/radial5"/>
    <dgm:cxn modelId="{0E194DD6-20A0-425D-9037-9740B011A738}" type="presOf" srcId="{3CE5A5F0-12BC-44BA-B97D-ABCBF38EB6D1}" destId="{61A5DCB5-E8B8-4751-A7A3-0387E7EF25D5}" srcOrd="0" destOrd="0" presId="urn:microsoft.com/office/officeart/2005/8/layout/radial5"/>
    <dgm:cxn modelId="{EF246429-C7D2-4383-8449-1A6FDC92E5F0}" srcId="{9697FA3F-6BB6-4C45-9A9A-BE0AF2E8DD64}" destId="{13B3B700-B0A9-44E1-B337-0907A2E2B2C0}" srcOrd="0" destOrd="0" parTransId="{5D9F6726-85AD-44E5-9C5F-994C2ADC10F9}" sibTransId="{6B91E8A5-01E7-4913-B5F6-D815680D5D24}"/>
    <dgm:cxn modelId="{2816283C-3017-46E7-B69B-F8E54BD4A0AB}" type="presOf" srcId="{492C9953-7EF6-4E5F-8CB6-81BFE2B4B64D}" destId="{79EB9C63-9AD2-4FA7-94A8-B19CCF9EFBFD}" srcOrd="0" destOrd="0" presId="urn:microsoft.com/office/officeart/2005/8/layout/radial5"/>
    <dgm:cxn modelId="{E54377E9-5803-4513-AA3F-D5E2BDEF2345}" type="presOf" srcId="{42F39BC1-D63A-4386-B516-8E37BC80D10A}" destId="{97F7606A-0053-49BD-8A2F-58B37EC6A351}" srcOrd="0" destOrd="0" presId="urn:microsoft.com/office/officeart/2005/8/layout/radial5"/>
    <dgm:cxn modelId="{6F27C9A6-2D43-4470-AA3C-410CA54F78A2}" type="presOf" srcId="{65CCCEF7-D999-408E-BBC4-C26B65919D95}" destId="{FFA3ACA7-E3FA-4CF1-BC89-350F871E1BA8}" srcOrd="1" destOrd="0" presId="urn:microsoft.com/office/officeart/2005/8/layout/radial5"/>
    <dgm:cxn modelId="{487929B4-EEC4-4820-9C85-34B5BDBB691E}" srcId="{13B3B700-B0A9-44E1-B337-0907A2E2B2C0}" destId="{42F39BC1-D63A-4386-B516-8E37BC80D10A}" srcOrd="2" destOrd="0" parTransId="{84B90B10-B8FF-48C9-9180-386C746611F1}" sibTransId="{93608B88-8BB8-419A-9C06-4DAE1CBC530F}"/>
    <dgm:cxn modelId="{393DDB83-9EEE-4DC0-976A-DDC092992E9D}" type="presOf" srcId="{84B90B10-B8FF-48C9-9180-386C746611F1}" destId="{52F2B74E-C9C9-4206-BAE3-81C02F0E0BBB}" srcOrd="0" destOrd="0" presId="urn:microsoft.com/office/officeart/2005/8/layout/radial5"/>
    <dgm:cxn modelId="{897E182B-C9A8-4A9A-9EF1-10B91D2A3C97}" type="presOf" srcId="{492C9953-7EF6-4E5F-8CB6-81BFE2B4B64D}" destId="{8857E175-CD60-4E8B-8240-42BB8C6B1373}" srcOrd="1" destOrd="0" presId="urn:microsoft.com/office/officeart/2005/8/layout/radial5"/>
    <dgm:cxn modelId="{5FE0164E-C13C-4A52-9973-2837D2C7E8C3}" type="presOf" srcId="{65CCCEF7-D999-408E-BBC4-C26B65919D95}" destId="{3B858451-0314-455E-9C03-2AB0524AFD17}" srcOrd="0" destOrd="0" presId="urn:microsoft.com/office/officeart/2005/8/layout/radial5"/>
    <dgm:cxn modelId="{2AC53295-BD8F-4F19-9745-B090816EBB77}" type="presOf" srcId="{13B3B700-B0A9-44E1-B337-0907A2E2B2C0}" destId="{93882015-36E6-4D8C-80D0-A63E599618AA}" srcOrd="0" destOrd="0" presId="urn:microsoft.com/office/officeart/2005/8/layout/radial5"/>
    <dgm:cxn modelId="{B277BF65-219A-4760-ACDB-01845C11A4D2}" type="presOf" srcId="{1F2C45C4-3B7E-4D91-A41D-138DDAE38B41}" destId="{9AFADA37-6F80-462B-8B09-E88990E15244}" srcOrd="0" destOrd="0" presId="urn:microsoft.com/office/officeart/2005/8/layout/radial5"/>
    <dgm:cxn modelId="{91FC7E76-B140-4CEF-9D9E-4B8DAF37832C}" srcId="{13B3B700-B0A9-44E1-B337-0907A2E2B2C0}" destId="{A181CA6D-87F1-4CB2-B8E9-36D9B743044E}" srcOrd="0" destOrd="0" parTransId="{65CCCEF7-D999-408E-BBC4-C26B65919D95}" sibTransId="{619BE931-18EC-41DC-A115-15852616246A}"/>
    <dgm:cxn modelId="{4D3710C2-AC3D-46E4-83E2-5160A86CB7D0}" type="presOf" srcId="{3CE5A5F0-12BC-44BA-B97D-ABCBF38EB6D1}" destId="{069D8C19-BC0A-47AE-9A3A-A45F3B7E745B}" srcOrd="1" destOrd="0" presId="urn:microsoft.com/office/officeart/2005/8/layout/radial5"/>
    <dgm:cxn modelId="{578B3672-9607-4E9D-BA88-D5B6CBB02E37}" srcId="{13B3B700-B0A9-44E1-B337-0907A2E2B2C0}" destId="{0D1C0B3E-27BF-4003-ACAA-28847268D479}" srcOrd="3" destOrd="0" parTransId="{492C9953-7EF6-4E5F-8CB6-81BFE2B4B64D}" sibTransId="{C509835B-6BA9-4D89-A76A-323A75AB86DD}"/>
    <dgm:cxn modelId="{B01843D6-DF3D-49A9-B7DA-D72471E041B0}" type="presParOf" srcId="{ACF555B8-5667-4CB0-B27B-0CF10F904D5A}" destId="{93882015-36E6-4D8C-80D0-A63E599618AA}" srcOrd="0" destOrd="0" presId="urn:microsoft.com/office/officeart/2005/8/layout/radial5"/>
    <dgm:cxn modelId="{4AC18EB8-8470-418C-AE4F-CCED67FB1B61}" type="presParOf" srcId="{ACF555B8-5667-4CB0-B27B-0CF10F904D5A}" destId="{3B858451-0314-455E-9C03-2AB0524AFD17}" srcOrd="1" destOrd="0" presId="urn:microsoft.com/office/officeart/2005/8/layout/radial5"/>
    <dgm:cxn modelId="{4C9A098A-6C86-4388-B703-6819ADAA3DDA}" type="presParOf" srcId="{3B858451-0314-455E-9C03-2AB0524AFD17}" destId="{FFA3ACA7-E3FA-4CF1-BC89-350F871E1BA8}" srcOrd="0" destOrd="0" presId="urn:microsoft.com/office/officeart/2005/8/layout/radial5"/>
    <dgm:cxn modelId="{2A784E93-EE00-4BDA-8CE7-A20C4DCA4EB6}" type="presParOf" srcId="{ACF555B8-5667-4CB0-B27B-0CF10F904D5A}" destId="{06371861-B23A-4CE6-BE4C-C82DCF84A1F8}" srcOrd="2" destOrd="0" presId="urn:microsoft.com/office/officeart/2005/8/layout/radial5"/>
    <dgm:cxn modelId="{A21E3A34-87E4-44E0-85B0-F60749EE0611}" type="presParOf" srcId="{ACF555B8-5667-4CB0-B27B-0CF10F904D5A}" destId="{61A5DCB5-E8B8-4751-A7A3-0387E7EF25D5}" srcOrd="3" destOrd="0" presId="urn:microsoft.com/office/officeart/2005/8/layout/radial5"/>
    <dgm:cxn modelId="{A0226ED1-AA9D-46BA-8EDF-6EF00F9E64B8}" type="presParOf" srcId="{61A5DCB5-E8B8-4751-A7A3-0387E7EF25D5}" destId="{069D8C19-BC0A-47AE-9A3A-A45F3B7E745B}" srcOrd="0" destOrd="0" presId="urn:microsoft.com/office/officeart/2005/8/layout/radial5"/>
    <dgm:cxn modelId="{E57DDEDA-E1DD-455F-9CC2-443C7B5D6EC3}" type="presParOf" srcId="{ACF555B8-5667-4CB0-B27B-0CF10F904D5A}" destId="{9AFADA37-6F80-462B-8B09-E88990E15244}" srcOrd="4" destOrd="0" presId="urn:microsoft.com/office/officeart/2005/8/layout/radial5"/>
    <dgm:cxn modelId="{C90C7F05-C090-46D2-915D-1928C0A1DA99}" type="presParOf" srcId="{ACF555B8-5667-4CB0-B27B-0CF10F904D5A}" destId="{52F2B74E-C9C9-4206-BAE3-81C02F0E0BBB}" srcOrd="5" destOrd="0" presId="urn:microsoft.com/office/officeart/2005/8/layout/radial5"/>
    <dgm:cxn modelId="{9705E186-68E3-4122-A608-28F5392D8C4E}" type="presParOf" srcId="{52F2B74E-C9C9-4206-BAE3-81C02F0E0BBB}" destId="{CFF45E4E-8A6D-40EB-80EC-BBC2B4D8C540}" srcOrd="0" destOrd="0" presId="urn:microsoft.com/office/officeart/2005/8/layout/radial5"/>
    <dgm:cxn modelId="{1B56C50A-04B0-4BEE-BBCB-0919ECC7D262}" type="presParOf" srcId="{ACF555B8-5667-4CB0-B27B-0CF10F904D5A}" destId="{97F7606A-0053-49BD-8A2F-58B37EC6A351}" srcOrd="6" destOrd="0" presId="urn:microsoft.com/office/officeart/2005/8/layout/radial5"/>
    <dgm:cxn modelId="{E08DF604-B127-409C-B4B4-96F7BB45E8A8}" type="presParOf" srcId="{ACF555B8-5667-4CB0-B27B-0CF10F904D5A}" destId="{79EB9C63-9AD2-4FA7-94A8-B19CCF9EFBFD}" srcOrd="7" destOrd="0" presId="urn:microsoft.com/office/officeart/2005/8/layout/radial5"/>
    <dgm:cxn modelId="{B764242C-9EED-4B41-B7AA-9993AFFBA79B}" type="presParOf" srcId="{79EB9C63-9AD2-4FA7-94A8-B19CCF9EFBFD}" destId="{8857E175-CD60-4E8B-8240-42BB8C6B1373}" srcOrd="0" destOrd="0" presId="urn:microsoft.com/office/officeart/2005/8/layout/radial5"/>
    <dgm:cxn modelId="{3AD02D55-4A14-4D51-BA85-9CFD0DE54D96}" type="presParOf" srcId="{ACF555B8-5667-4CB0-B27B-0CF10F904D5A}" destId="{EB0870AD-E653-4CD4-888E-8F746ECEAEC1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697FA3F-6BB6-4C45-9A9A-BE0AF2E8DD64}" type="doc">
      <dgm:prSet loTypeId="urn:microsoft.com/office/officeart/2005/8/layout/matrix2" loCatId="matrix" qsTypeId="urn:microsoft.com/office/officeart/2005/8/quickstyle/3d3" qsCatId="3D" csTypeId="urn:microsoft.com/office/officeart/2005/8/colors/colorful1#2" csCatId="colorful" phldr="1"/>
      <dgm:spPr/>
      <dgm:t>
        <a:bodyPr/>
        <a:lstStyle/>
        <a:p>
          <a:endParaRPr lang="en-GB"/>
        </a:p>
      </dgm:t>
    </dgm:pt>
    <dgm:pt modelId="{13B3B700-B0A9-44E1-B337-0907A2E2B2C0}">
      <dgm:prSet phldrT="[Text]" custT="1"/>
      <dgm:spPr/>
      <dgm:t>
        <a:bodyPr/>
        <a:lstStyle/>
        <a:p>
          <a:r>
            <a:rPr lang="en-US" sz="2400" dirty="0">
              <a:latin typeface="Arial"/>
              <a:cs typeface="Arial"/>
            </a:rPr>
            <a:t>Market related  packages which will attract and retain competent staff in key positions</a:t>
          </a:r>
          <a:endParaRPr lang="en-GB" sz="2400" dirty="0">
            <a:latin typeface="Arial"/>
            <a:cs typeface="Arial"/>
          </a:endParaRPr>
        </a:p>
      </dgm:t>
    </dgm:pt>
    <dgm:pt modelId="{5D9F6726-85AD-44E5-9C5F-994C2ADC10F9}" type="parTrans" cxnId="{EF246429-C7D2-4383-8449-1A6FDC92E5F0}">
      <dgm:prSet/>
      <dgm:spPr/>
      <dgm:t>
        <a:bodyPr/>
        <a:lstStyle/>
        <a:p>
          <a:endParaRPr lang="en-GB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91E8A5-01E7-4913-B5F6-D815680D5D24}" type="sibTrans" cxnId="{EF246429-C7D2-4383-8449-1A6FDC92E5F0}">
      <dgm:prSet/>
      <dgm:spPr/>
      <dgm:t>
        <a:bodyPr/>
        <a:lstStyle/>
        <a:p>
          <a:endParaRPr lang="en-GB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3F3912-F032-4FB4-AF10-75EFAF5CA797}">
      <dgm:prSet custT="1"/>
      <dgm:spPr/>
      <dgm:t>
        <a:bodyPr/>
        <a:lstStyle/>
        <a:p>
          <a:r>
            <a:rPr lang="en-US" sz="2400" dirty="0">
              <a:latin typeface="Arial"/>
              <a:cs typeface="Arial"/>
            </a:rPr>
            <a:t>Capacity building interventions to drive policy development and compliance monitoring</a:t>
          </a:r>
          <a:endParaRPr lang="en-GB" sz="2400" dirty="0">
            <a:latin typeface="Arial"/>
            <a:cs typeface="Arial"/>
          </a:endParaRPr>
        </a:p>
      </dgm:t>
    </dgm:pt>
    <dgm:pt modelId="{4877D02F-89C9-42A3-8687-430ECCF1C6AE}" type="parTrans" cxnId="{4A0F0828-6DB5-4FF7-9B48-DF0756637CE9}">
      <dgm:prSet/>
      <dgm:spPr/>
      <dgm:t>
        <a:bodyPr/>
        <a:lstStyle/>
        <a:p>
          <a:endParaRPr lang="en-GB" sz="2400"/>
        </a:p>
      </dgm:t>
    </dgm:pt>
    <dgm:pt modelId="{8869E548-64D2-4BAD-9193-00C70753B40E}" type="sibTrans" cxnId="{4A0F0828-6DB5-4FF7-9B48-DF0756637CE9}">
      <dgm:prSet/>
      <dgm:spPr/>
      <dgm:t>
        <a:bodyPr/>
        <a:lstStyle/>
        <a:p>
          <a:endParaRPr lang="en-GB" sz="2400"/>
        </a:p>
      </dgm:t>
    </dgm:pt>
    <dgm:pt modelId="{307E568F-5EB8-47BC-97C4-185CA4A5A0A6}">
      <dgm:prSet custT="1"/>
      <dgm:spPr/>
      <dgm:t>
        <a:bodyPr/>
        <a:lstStyle/>
        <a:p>
          <a:r>
            <a:rPr lang="en-US" sz="2400" dirty="0">
              <a:latin typeface="Arial"/>
              <a:cs typeface="Arial"/>
            </a:rPr>
            <a:t>Workflow re-design of grant funding process to improve service delivery and project management</a:t>
          </a:r>
          <a:endParaRPr lang="en-GB" sz="2400" dirty="0">
            <a:latin typeface="Arial"/>
            <a:cs typeface="Arial"/>
          </a:endParaRPr>
        </a:p>
      </dgm:t>
    </dgm:pt>
    <dgm:pt modelId="{35E1388D-A4D9-4166-AFAE-2152611DD8DA}" type="parTrans" cxnId="{A68789CA-CC15-4181-9F2B-F1C1F780A67E}">
      <dgm:prSet/>
      <dgm:spPr/>
      <dgm:t>
        <a:bodyPr/>
        <a:lstStyle/>
        <a:p>
          <a:endParaRPr lang="en-GB" sz="2400"/>
        </a:p>
      </dgm:t>
    </dgm:pt>
    <dgm:pt modelId="{FF47ADE2-4612-4462-9327-43C195690B49}" type="sibTrans" cxnId="{A68789CA-CC15-4181-9F2B-F1C1F780A67E}">
      <dgm:prSet/>
      <dgm:spPr/>
      <dgm:t>
        <a:bodyPr/>
        <a:lstStyle/>
        <a:p>
          <a:endParaRPr lang="en-GB" sz="2400"/>
        </a:p>
      </dgm:t>
    </dgm:pt>
    <dgm:pt modelId="{54696E57-F046-4314-8307-A507BD8D71A9}">
      <dgm:prSet custT="1"/>
      <dgm:spPr/>
      <dgm:t>
        <a:bodyPr/>
        <a:lstStyle/>
        <a:p>
          <a:r>
            <a:rPr lang="en-US" sz="2400" dirty="0">
              <a:latin typeface="Arial"/>
              <a:cs typeface="Arial"/>
            </a:rPr>
            <a:t>Automated records management system and capital expenditure budget to continually  improve IT environment</a:t>
          </a:r>
          <a:endParaRPr lang="en-GB" sz="2400" dirty="0">
            <a:latin typeface="Arial"/>
            <a:cs typeface="Arial"/>
          </a:endParaRPr>
        </a:p>
      </dgm:t>
    </dgm:pt>
    <dgm:pt modelId="{69327B58-38C5-4325-A0CF-8CC4986DD38F}" type="parTrans" cxnId="{D2B87E85-3E87-4B60-87BA-34CC0B7197A9}">
      <dgm:prSet/>
      <dgm:spPr/>
      <dgm:t>
        <a:bodyPr/>
        <a:lstStyle/>
        <a:p>
          <a:endParaRPr lang="en-GB" sz="2400"/>
        </a:p>
      </dgm:t>
    </dgm:pt>
    <dgm:pt modelId="{E520903E-1D72-4DDC-BC72-88985790184C}" type="sibTrans" cxnId="{D2B87E85-3E87-4B60-87BA-34CC0B7197A9}">
      <dgm:prSet/>
      <dgm:spPr/>
      <dgm:t>
        <a:bodyPr/>
        <a:lstStyle/>
        <a:p>
          <a:endParaRPr lang="en-GB" sz="2400"/>
        </a:p>
      </dgm:t>
    </dgm:pt>
    <dgm:pt modelId="{9BAB0575-FE3F-4F62-A409-76974E4D724F}" type="pres">
      <dgm:prSet presAssocID="{9697FA3F-6BB6-4C45-9A9A-BE0AF2E8DD64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AA49237B-3AE2-4AB2-804A-554C30E8B9A7}" type="pres">
      <dgm:prSet presAssocID="{9697FA3F-6BB6-4C45-9A9A-BE0AF2E8DD64}" presName="axisShape" presStyleLbl="bgShp" presStyleIdx="0" presStyleCnt="1" custScaleX="110659"/>
      <dgm:spPr/>
    </dgm:pt>
    <dgm:pt modelId="{A2726B70-6DA0-4437-BFDB-79CF8E51CA1B}" type="pres">
      <dgm:prSet presAssocID="{9697FA3F-6BB6-4C45-9A9A-BE0AF2E8DD64}" presName="rect1" presStyleLbl="node1" presStyleIdx="0" presStyleCnt="4" custScaleX="143546" custLinFactNeighborX="-29251" custLinFactNeighborY="-54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7365F32-73CA-49C7-AEF9-AAFF3788DC95}" type="pres">
      <dgm:prSet presAssocID="{9697FA3F-6BB6-4C45-9A9A-BE0AF2E8DD64}" presName="rect2" presStyleLbl="node1" presStyleIdx="1" presStyleCnt="4" custScaleX="140403" custLinFactNeighborX="22630" custLinFactNeighborY="-54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F7F7BF07-4B38-4B39-B6BB-F6358A0127D9}" type="pres">
      <dgm:prSet presAssocID="{9697FA3F-6BB6-4C45-9A9A-BE0AF2E8DD64}" presName="rect3" presStyleLbl="node1" presStyleIdx="2" presStyleCnt="4" custScaleX="138348" custScaleY="105816" custLinFactNeighborX="-24700" custLinFactNeighborY="49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1E60857C-774C-4E4D-A6F9-A06125F6F628}" type="pres">
      <dgm:prSet presAssocID="{9697FA3F-6BB6-4C45-9A9A-BE0AF2E8DD64}" presName="rect4" presStyleLbl="node1" presStyleIdx="3" presStyleCnt="4" custScaleX="147448" custScaleY="112074" custLinFactNeighborX="22750" custLinFactNeighborY="49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C8401BF6-8973-4F1C-B807-6E67233CDA7C}" type="presOf" srcId="{9697FA3F-6BB6-4C45-9A9A-BE0AF2E8DD64}" destId="{9BAB0575-FE3F-4F62-A409-76974E4D724F}" srcOrd="0" destOrd="0" presId="urn:microsoft.com/office/officeart/2005/8/layout/matrix2"/>
    <dgm:cxn modelId="{A9A115FD-F77C-4A48-AD8A-954486AA6DDF}" type="presOf" srcId="{307E568F-5EB8-47BC-97C4-185CA4A5A0A6}" destId="{F7F7BF07-4B38-4B39-B6BB-F6358A0127D9}" srcOrd="0" destOrd="0" presId="urn:microsoft.com/office/officeart/2005/8/layout/matrix2"/>
    <dgm:cxn modelId="{A68789CA-CC15-4181-9F2B-F1C1F780A67E}" srcId="{9697FA3F-6BB6-4C45-9A9A-BE0AF2E8DD64}" destId="{307E568F-5EB8-47BC-97C4-185CA4A5A0A6}" srcOrd="2" destOrd="0" parTransId="{35E1388D-A4D9-4166-AFAE-2152611DD8DA}" sibTransId="{FF47ADE2-4612-4462-9327-43C195690B49}"/>
    <dgm:cxn modelId="{EF246429-C7D2-4383-8449-1A6FDC92E5F0}" srcId="{9697FA3F-6BB6-4C45-9A9A-BE0AF2E8DD64}" destId="{13B3B700-B0A9-44E1-B337-0907A2E2B2C0}" srcOrd="0" destOrd="0" parTransId="{5D9F6726-85AD-44E5-9C5F-994C2ADC10F9}" sibTransId="{6B91E8A5-01E7-4913-B5F6-D815680D5D24}"/>
    <dgm:cxn modelId="{A5E6A65F-AAAF-469C-B77C-82959B6B4417}" type="presOf" srcId="{54696E57-F046-4314-8307-A507BD8D71A9}" destId="{1E60857C-774C-4E4D-A6F9-A06125F6F628}" srcOrd="0" destOrd="0" presId="urn:microsoft.com/office/officeart/2005/8/layout/matrix2"/>
    <dgm:cxn modelId="{4A0F0828-6DB5-4FF7-9B48-DF0756637CE9}" srcId="{9697FA3F-6BB6-4C45-9A9A-BE0AF2E8DD64}" destId="{F63F3912-F032-4FB4-AF10-75EFAF5CA797}" srcOrd="1" destOrd="0" parTransId="{4877D02F-89C9-42A3-8687-430ECCF1C6AE}" sibTransId="{8869E548-64D2-4BAD-9193-00C70753B40E}"/>
    <dgm:cxn modelId="{3CE69A74-DA01-4DF5-B499-0420C74DE48B}" type="presOf" srcId="{13B3B700-B0A9-44E1-B337-0907A2E2B2C0}" destId="{A2726B70-6DA0-4437-BFDB-79CF8E51CA1B}" srcOrd="0" destOrd="0" presId="urn:microsoft.com/office/officeart/2005/8/layout/matrix2"/>
    <dgm:cxn modelId="{D2B87E85-3E87-4B60-87BA-34CC0B7197A9}" srcId="{9697FA3F-6BB6-4C45-9A9A-BE0AF2E8DD64}" destId="{54696E57-F046-4314-8307-A507BD8D71A9}" srcOrd="3" destOrd="0" parTransId="{69327B58-38C5-4325-A0CF-8CC4986DD38F}" sibTransId="{E520903E-1D72-4DDC-BC72-88985790184C}"/>
    <dgm:cxn modelId="{A10227BA-CC77-4D60-9F0C-9E5C2FE8BC7E}" type="presOf" srcId="{F63F3912-F032-4FB4-AF10-75EFAF5CA797}" destId="{87365F32-73CA-49C7-AEF9-AAFF3788DC95}" srcOrd="0" destOrd="0" presId="urn:microsoft.com/office/officeart/2005/8/layout/matrix2"/>
    <dgm:cxn modelId="{B8057D3F-ED44-4F9C-9AC1-93E1E6FA0762}" type="presParOf" srcId="{9BAB0575-FE3F-4F62-A409-76974E4D724F}" destId="{AA49237B-3AE2-4AB2-804A-554C30E8B9A7}" srcOrd="0" destOrd="0" presId="urn:microsoft.com/office/officeart/2005/8/layout/matrix2"/>
    <dgm:cxn modelId="{C7E3E525-AC72-4254-8DB8-3AA52DFE3EFF}" type="presParOf" srcId="{9BAB0575-FE3F-4F62-A409-76974E4D724F}" destId="{A2726B70-6DA0-4437-BFDB-79CF8E51CA1B}" srcOrd="1" destOrd="0" presId="urn:microsoft.com/office/officeart/2005/8/layout/matrix2"/>
    <dgm:cxn modelId="{F148B3DF-3EB7-4716-8A9B-EAFCDCFACC1F}" type="presParOf" srcId="{9BAB0575-FE3F-4F62-A409-76974E4D724F}" destId="{87365F32-73CA-49C7-AEF9-AAFF3788DC95}" srcOrd="2" destOrd="0" presId="urn:microsoft.com/office/officeart/2005/8/layout/matrix2"/>
    <dgm:cxn modelId="{9E19C275-4813-436E-879B-5BBFCC4C41A5}" type="presParOf" srcId="{9BAB0575-FE3F-4F62-A409-76974E4D724F}" destId="{F7F7BF07-4B38-4B39-B6BB-F6358A0127D9}" srcOrd="3" destOrd="0" presId="urn:microsoft.com/office/officeart/2005/8/layout/matrix2"/>
    <dgm:cxn modelId="{284B0D40-827A-4FE4-8EB4-181C10042D23}" type="presParOf" srcId="{9BAB0575-FE3F-4F62-A409-76974E4D724F}" destId="{1E60857C-774C-4E4D-A6F9-A06125F6F628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697FA3F-6BB6-4C45-9A9A-BE0AF2E8DD64}" type="doc">
      <dgm:prSet loTypeId="urn:microsoft.com/office/officeart/2005/8/layout/radial5" loCatId="cycle" qsTypeId="urn:microsoft.com/office/officeart/2005/8/quickstyle/3d3" qsCatId="3D" csTypeId="urn:microsoft.com/office/officeart/2005/8/colors/colorful1#3" csCatId="colorful" phldr="1"/>
      <dgm:spPr/>
      <dgm:t>
        <a:bodyPr/>
        <a:lstStyle/>
        <a:p>
          <a:endParaRPr lang="en-GB"/>
        </a:p>
      </dgm:t>
    </dgm:pt>
    <dgm:pt modelId="{13B3B700-B0A9-44E1-B337-0907A2E2B2C0}">
      <dgm:prSet phldrT="[Text]" custT="1"/>
      <dgm:spPr/>
      <dgm:t>
        <a:bodyPr/>
        <a:lstStyle/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External Funding pressures</a:t>
          </a:r>
          <a:endParaRPr lang="en-GB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9F6726-85AD-44E5-9C5F-994C2ADC10F9}" type="parTrans" cxnId="{EF246429-C7D2-4383-8449-1A6FDC92E5F0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91E8A5-01E7-4913-B5F6-D815680D5D24}" type="sibTrans" cxnId="{EF246429-C7D2-4383-8449-1A6FDC92E5F0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81CA6D-87F1-4CB2-B8E9-36D9B743044E}">
      <dgm:prSet phldrT="[Text]" custT="1"/>
      <dgm:spPr/>
      <dgm:t>
        <a:bodyPr/>
        <a:lstStyle/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Overdue Transmission costs – Radio. Sentech debt R25 million</a:t>
          </a:r>
          <a:endParaRPr lang="en-GB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CCCEF7-D999-408E-BBC4-C26B65919D95}" type="parTrans" cxnId="{91FC7E76-B140-4CEF-9D9E-4B8DAF37832C}">
      <dgm:prSet custT="1"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9BE931-18EC-41DC-A115-15852616246A}" type="sibTrans" cxnId="{91FC7E76-B140-4CEF-9D9E-4B8DAF37832C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1C0B3E-27BF-4003-ACAA-28847268D479}">
      <dgm:prSet phldrT="[Text]" custT="1"/>
      <dgm:spPr/>
      <dgm:t>
        <a:bodyPr/>
        <a:lstStyle/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Community media – Board Governance trainings</a:t>
          </a:r>
          <a:endParaRPr lang="en-GB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2C9953-7EF6-4E5F-8CB6-81BFE2B4B64D}" type="parTrans" cxnId="{578B3672-9607-4E9D-BA88-D5B6CBB02E37}">
      <dgm:prSet custT="1"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09835B-6BA9-4D89-A76A-323A75AB86DD}" type="sibTrans" cxnId="{578B3672-9607-4E9D-BA88-D5B6CBB02E37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B4C87C-9ABC-430D-B24E-B790C1C60752}">
      <dgm:prSet phldrT="[Text]" custT="1"/>
      <dgm:spPr/>
      <dgm:t>
        <a:bodyPr/>
        <a:lstStyle/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Community print media funding</a:t>
          </a:r>
          <a:endParaRPr lang="en-GB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84AFEF-F028-4D3D-AE30-F80E5962462D}" type="parTrans" cxnId="{FEBA5FF3-E61D-475B-8579-2E4941593796}">
      <dgm:prSet custT="1"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3DDE71-8FE9-4721-B27A-397CED1EFD56}" type="sibTrans" cxnId="{FEBA5FF3-E61D-475B-8579-2E4941593796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C3D46D-FE7A-4AAF-A98B-38A8A831E3B1}">
      <dgm:prSet phldrT="[Text]" custT="1"/>
      <dgm:spPr/>
      <dgm:t>
        <a:bodyPr/>
        <a:lstStyle/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Community media election coverage and participation</a:t>
          </a:r>
          <a:endParaRPr lang="en-GB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75FCC3-71A6-4E38-85F6-32FE153A3D25}" type="parTrans" cxnId="{6BCA649D-19D2-49FB-9BB5-22117F6D91D7}">
      <dgm:prSet custT="1"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CAA15A-A408-4316-947A-A574B575BBD6}" type="sibTrans" cxnId="{6BCA649D-19D2-49FB-9BB5-22117F6D91D7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1224FB-D6FE-4A75-AEB2-6B0012ED2330}">
      <dgm:prSet custT="1"/>
      <dgm:spPr/>
      <dgm:t>
        <a:bodyPr/>
        <a:lstStyle/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Broadcast equipment support for DTT readiness</a:t>
          </a:r>
          <a:endParaRPr lang="en-GB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D0AC9B-793C-4A62-AF33-CA8237905824}" type="parTrans" cxnId="{D2EF8FC1-31CB-4570-961C-1D0ED04E7313}">
      <dgm:prSet custT="1"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6793E6-E76C-4F16-9F45-7C97C4F0EF28}" type="sibTrans" cxnId="{D2EF8FC1-31CB-4570-961C-1D0ED04E7313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D64CC3-7D72-44C6-8C81-FA7B7BC28DDF}">
      <dgm:prSet custT="1"/>
      <dgm:spPr/>
      <dgm:t>
        <a:bodyPr/>
        <a:lstStyle/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Print</a:t>
          </a:r>
          <a:r>
            <a:rPr lang="en-US" sz="1400" baseline="0" dirty="0">
              <a:latin typeface="Arial" panose="020B0604020202020204" pitchFamily="34" charset="0"/>
              <a:cs typeface="Arial" panose="020B0604020202020204" pitchFamily="34" charset="0"/>
            </a:rPr>
            <a:t> publications capacity building on benefits of E-Commerce and strategic shift</a:t>
          </a:r>
          <a:endParaRPr lang="en-GB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A9EE62-F35B-4E69-85EA-94D1984BF209}" type="parTrans" cxnId="{91C31D92-F9C6-4623-BFB2-E33E8E89EF9B}">
      <dgm:prSet custT="1"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610CC1-6684-49A3-8AC2-FE3AB2D7D710}" type="sibTrans" cxnId="{91C31D92-F9C6-4623-BFB2-E33E8E89EF9B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F39BC1-D63A-4386-B516-8E37BC80D10A}">
      <dgm:prSet custT="1"/>
      <dgm:spPr/>
      <dgm:t>
        <a:bodyPr/>
        <a:lstStyle/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Critical skills on-site capacity building interventions from M&amp; E recommendations</a:t>
          </a:r>
          <a:endParaRPr lang="en-GB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B90B10-B8FF-48C9-9180-386C746611F1}" type="parTrans" cxnId="{487929B4-EEC4-4820-9C85-34B5BDBB691E}">
      <dgm:prSet custT="1"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608B88-8BB8-419A-9C06-4DAE1CBC530F}" type="sibTrans" cxnId="{487929B4-EEC4-4820-9C85-34B5BDBB691E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F555B8-5667-4CB0-B27B-0CF10F904D5A}" type="pres">
      <dgm:prSet presAssocID="{9697FA3F-6BB6-4C45-9A9A-BE0AF2E8DD6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93882015-36E6-4D8C-80D0-A63E599618AA}" type="pres">
      <dgm:prSet presAssocID="{13B3B700-B0A9-44E1-B337-0907A2E2B2C0}" presName="centerShape" presStyleLbl="node0" presStyleIdx="0" presStyleCnt="1" custScaleX="159352"/>
      <dgm:spPr/>
      <dgm:t>
        <a:bodyPr/>
        <a:lstStyle/>
        <a:p>
          <a:endParaRPr lang="en-ZA"/>
        </a:p>
      </dgm:t>
    </dgm:pt>
    <dgm:pt modelId="{3B858451-0314-455E-9C03-2AB0524AFD17}" type="pres">
      <dgm:prSet presAssocID="{65CCCEF7-D999-408E-BBC4-C26B65919D95}" presName="parTrans" presStyleLbl="sibTrans2D1" presStyleIdx="0" presStyleCnt="7"/>
      <dgm:spPr/>
      <dgm:t>
        <a:bodyPr/>
        <a:lstStyle/>
        <a:p>
          <a:endParaRPr lang="en-ZA"/>
        </a:p>
      </dgm:t>
    </dgm:pt>
    <dgm:pt modelId="{FFA3ACA7-E3FA-4CF1-BC89-350F871E1BA8}" type="pres">
      <dgm:prSet presAssocID="{65CCCEF7-D999-408E-BBC4-C26B65919D95}" presName="connectorText" presStyleLbl="sibTrans2D1" presStyleIdx="0" presStyleCnt="7"/>
      <dgm:spPr/>
      <dgm:t>
        <a:bodyPr/>
        <a:lstStyle/>
        <a:p>
          <a:endParaRPr lang="en-ZA"/>
        </a:p>
      </dgm:t>
    </dgm:pt>
    <dgm:pt modelId="{06371861-B23A-4CE6-BE4C-C82DCF84A1F8}" type="pres">
      <dgm:prSet presAssocID="{A181CA6D-87F1-4CB2-B8E9-36D9B743044E}" presName="node" presStyleLbl="node1" presStyleIdx="0" presStyleCnt="7" custScaleX="131607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16D11E8D-C011-4FF0-BB42-C5D1EDBB53A6}" type="pres">
      <dgm:prSet presAssocID="{66D0AC9B-793C-4A62-AF33-CA8237905824}" presName="parTrans" presStyleLbl="sibTrans2D1" presStyleIdx="1" presStyleCnt="7"/>
      <dgm:spPr/>
      <dgm:t>
        <a:bodyPr/>
        <a:lstStyle/>
        <a:p>
          <a:endParaRPr lang="en-ZA"/>
        </a:p>
      </dgm:t>
    </dgm:pt>
    <dgm:pt modelId="{B86B8C5B-FCBA-4829-BADA-45937F4E02FE}" type="pres">
      <dgm:prSet presAssocID="{66D0AC9B-793C-4A62-AF33-CA8237905824}" presName="connectorText" presStyleLbl="sibTrans2D1" presStyleIdx="1" presStyleCnt="7"/>
      <dgm:spPr/>
      <dgm:t>
        <a:bodyPr/>
        <a:lstStyle/>
        <a:p>
          <a:endParaRPr lang="en-ZA"/>
        </a:p>
      </dgm:t>
    </dgm:pt>
    <dgm:pt modelId="{2AA7F635-78B3-4FDB-9FD6-F96D36155C22}" type="pres">
      <dgm:prSet presAssocID="{581224FB-D6FE-4A75-AEB2-6B0012ED2330}" presName="node" presStyleLbl="node1" presStyleIdx="1" presStyleCnt="7" custScaleX="143768" custScaleY="97965" custRadScaleRad="170139" custRadScaleInc="2619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787BD0A-FF9C-4B88-99EB-2F9FF54438C4}" type="pres">
      <dgm:prSet presAssocID="{30A9EE62-F35B-4E69-85EA-94D1984BF209}" presName="parTrans" presStyleLbl="sibTrans2D1" presStyleIdx="2" presStyleCnt="7"/>
      <dgm:spPr/>
      <dgm:t>
        <a:bodyPr/>
        <a:lstStyle/>
        <a:p>
          <a:endParaRPr lang="en-ZA"/>
        </a:p>
      </dgm:t>
    </dgm:pt>
    <dgm:pt modelId="{56EEC640-D4C3-4E09-B806-844A56237AEC}" type="pres">
      <dgm:prSet presAssocID="{30A9EE62-F35B-4E69-85EA-94D1984BF209}" presName="connectorText" presStyleLbl="sibTrans2D1" presStyleIdx="2" presStyleCnt="7"/>
      <dgm:spPr/>
      <dgm:t>
        <a:bodyPr/>
        <a:lstStyle/>
        <a:p>
          <a:endParaRPr lang="en-ZA"/>
        </a:p>
      </dgm:t>
    </dgm:pt>
    <dgm:pt modelId="{E7B354B6-5A72-4501-B471-BAF5B932FF7E}" type="pres">
      <dgm:prSet presAssocID="{39D64CC3-7D72-44C6-8C81-FA7B7BC28DDF}" presName="node" presStyleLbl="node1" presStyleIdx="2" presStyleCnt="7" custScaleX="149926" custRadScaleRad="155289" custRadScaleInc="-2415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2F2B74E-C9C9-4206-BAE3-81C02F0E0BBB}" type="pres">
      <dgm:prSet presAssocID="{84B90B10-B8FF-48C9-9180-386C746611F1}" presName="parTrans" presStyleLbl="sibTrans2D1" presStyleIdx="3" presStyleCnt="7"/>
      <dgm:spPr/>
      <dgm:t>
        <a:bodyPr/>
        <a:lstStyle/>
        <a:p>
          <a:endParaRPr lang="en-ZA"/>
        </a:p>
      </dgm:t>
    </dgm:pt>
    <dgm:pt modelId="{CFF45E4E-8A6D-40EB-80EC-BBC2B4D8C540}" type="pres">
      <dgm:prSet presAssocID="{84B90B10-B8FF-48C9-9180-386C746611F1}" presName="connectorText" presStyleLbl="sibTrans2D1" presStyleIdx="3" presStyleCnt="7"/>
      <dgm:spPr/>
      <dgm:t>
        <a:bodyPr/>
        <a:lstStyle/>
        <a:p>
          <a:endParaRPr lang="en-ZA"/>
        </a:p>
      </dgm:t>
    </dgm:pt>
    <dgm:pt modelId="{97F7606A-0053-49BD-8A2F-58B37EC6A351}" type="pres">
      <dgm:prSet presAssocID="{42F39BC1-D63A-4386-B516-8E37BC80D10A}" presName="node" presStyleLbl="node1" presStyleIdx="3" presStyleCnt="7" custScaleX="215299" custRadScaleRad="117912" custRadScaleInc="-5372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9EB9C63-9AD2-4FA7-94A8-B19CCF9EFBFD}" type="pres">
      <dgm:prSet presAssocID="{492C9953-7EF6-4E5F-8CB6-81BFE2B4B64D}" presName="parTrans" presStyleLbl="sibTrans2D1" presStyleIdx="4" presStyleCnt="7"/>
      <dgm:spPr/>
      <dgm:t>
        <a:bodyPr/>
        <a:lstStyle/>
        <a:p>
          <a:endParaRPr lang="en-ZA"/>
        </a:p>
      </dgm:t>
    </dgm:pt>
    <dgm:pt modelId="{8857E175-CD60-4E8B-8240-42BB8C6B1373}" type="pres">
      <dgm:prSet presAssocID="{492C9953-7EF6-4E5F-8CB6-81BFE2B4B64D}" presName="connectorText" presStyleLbl="sibTrans2D1" presStyleIdx="4" presStyleCnt="7"/>
      <dgm:spPr/>
      <dgm:t>
        <a:bodyPr/>
        <a:lstStyle/>
        <a:p>
          <a:endParaRPr lang="en-ZA"/>
        </a:p>
      </dgm:t>
    </dgm:pt>
    <dgm:pt modelId="{EB0870AD-E653-4CD4-888E-8F746ECEAEC1}" type="pres">
      <dgm:prSet presAssocID="{0D1C0B3E-27BF-4003-ACAA-28847268D479}" presName="node" presStyleLbl="node1" presStyleIdx="4" presStyleCnt="7" custScaleX="153770" custRadScaleRad="111176" custRadScaleInc="3654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3E1A1388-87BE-4594-BA62-0D3A7434A8EC}" type="pres">
      <dgm:prSet presAssocID="{E984AFEF-F028-4D3D-AE30-F80E5962462D}" presName="parTrans" presStyleLbl="sibTrans2D1" presStyleIdx="5" presStyleCnt="7"/>
      <dgm:spPr/>
      <dgm:t>
        <a:bodyPr/>
        <a:lstStyle/>
        <a:p>
          <a:endParaRPr lang="en-ZA"/>
        </a:p>
      </dgm:t>
    </dgm:pt>
    <dgm:pt modelId="{FAD950A2-DF03-4D49-AA75-0D509B324C29}" type="pres">
      <dgm:prSet presAssocID="{E984AFEF-F028-4D3D-AE30-F80E5962462D}" presName="connectorText" presStyleLbl="sibTrans2D1" presStyleIdx="5" presStyleCnt="7"/>
      <dgm:spPr/>
      <dgm:t>
        <a:bodyPr/>
        <a:lstStyle/>
        <a:p>
          <a:endParaRPr lang="en-ZA"/>
        </a:p>
      </dgm:t>
    </dgm:pt>
    <dgm:pt modelId="{CFA2DF04-6054-4296-B93D-33E0B88D1AE4}" type="pres">
      <dgm:prSet presAssocID="{B3B4C87C-9ABC-430D-B24E-B790C1C60752}" presName="node" presStyleLbl="node1" presStyleIdx="5" presStyleCnt="7" custRadScaleRad="153292" custRadScaleInc="-12290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13049456-5924-44C1-B24C-E575CDA3F7F5}" type="pres">
      <dgm:prSet presAssocID="{6B75FCC3-71A6-4E38-85F6-32FE153A3D25}" presName="parTrans" presStyleLbl="sibTrans2D1" presStyleIdx="6" presStyleCnt="7"/>
      <dgm:spPr/>
      <dgm:t>
        <a:bodyPr/>
        <a:lstStyle/>
        <a:p>
          <a:endParaRPr lang="en-ZA"/>
        </a:p>
      </dgm:t>
    </dgm:pt>
    <dgm:pt modelId="{A965CAAC-3C5E-42D4-A3C5-D52ABFCCDDFE}" type="pres">
      <dgm:prSet presAssocID="{6B75FCC3-71A6-4E38-85F6-32FE153A3D25}" presName="connectorText" presStyleLbl="sibTrans2D1" presStyleIdx="6" presStyleCnt="7"/>
      <dgm:spPr/>
      <dgm:t>
        <a:bodyPr/>
        <a:lstStyle/>
        <a:p>
          <a:endParaRPr lang="en-ZA"/>
        </a:p>
      </dgm:t>
    </dgm:pt>
    <dgm:pt modelId="{358B6AB8-E2F3-4144-8C5F-9B568C2EF1AD}" type="pres">
      <dgm:prSet presAssocID="{9BC3D46D-FE7A-4AAF-A98B-38A8A831E3B1}" presName="node" presStyleLbl="node1" presStyleIdx="6" presStyleCnt="7" custScaleX="151618" custRadScaleRad="133167" custRadScaleInc="-14980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7765D308-229B-416C-AADE-5C4661CED89A}" type="presOf" srcId="{492C9953-7EF6-4E5F-8CB6-81BFE2B4B64D}" destId="{8857E175-CD60-4E8B-8240-42BB8C6B1373}" srcOrd="1" destOrd="0" presId="urn:microsoft.com/office/officeart/2005/8/layout/radial5"/>
    <dgm:cxn modelId="{487929B4-EEC4-4820-9C85-34B5BDBB691E}" srcId="{13B3B700-B0A9-44E1-B337-0907A2E2B2C0}" destId="{42F39BC1-D63A-4386-B516-8E37BC80D10A}" srcOrd="3" destOrd="0" parTransId="{84B90B10-B8FF-48C9-9180-386C746611F1}" sibTransId="{93608B88-8BB8-419A-9C06-4DAE1CBC530F}"/>
    <dgm:cxn modelId="{FEBA5FF3-E61D-475B-8579-2E4941593796}" srcId="{13B3B700-B0A9-44E1-B337-0907A2E2B2C0}" destId="{B3B4C87C-9ABC-430D-B24E-B790C1C60752}" srcOrd="5" destOrd="0" parTransId="{E984AFEF-F028-4D3D-AE30-F80E5962462D}" sibTransId="{3B3DDE71-8FE9-4721-B27A-397CED1EFD56}"/>
    <dgm:cxn modelId="{955539B4-0309-40F0-9ED5-A9BEE97B1B95}" type="presOf" srcId="{39D64CC3-7D72-44C6-8C81-FA7B7BC28DDF}" destId="{E7B354B6-5A72-4501-B471-BAF5B932FF7E}" srcOrd="0" destOrd="0" presId="urn:microsoft.com/office/officeart/2005/8/layout/radial5"/>
    <dgm:cxn modelId="{8D1B5349-018A-4DC7-A04F-D9EA1755B2C6}" type="presOf" srcId="{42F39BC1-D63A-4386-B516-8E37BC80D10A}" destId="{97F7606A-0053-49BD-8A2F-58B37EC6A351}" srcOrd="0" destOrd="0" presId="urn:microsoft.com/office/officeart/2005/8/layout/radial5"/>
    <dgm:cxn modelId="{16245634-4C04-4304-A798-4C27C92F031D}" type="presOf" srcId="{6B75FCC3-71A6-4E38-85F6-32FE153A3D25}" destId="{A965CAAC-3C5E-42D4-A3C5-D52ABFCCDDFE}" srcOrd="1" destOrd="0" presId="urn:microsoft.com/office/officeart/2005/8/layout/radial5"/>
    <dgm:cxn modelId="{91FC7E76-B140-4CEF-9D9E-4B8DAF37832C}" srcId="{13B3B700-B0A9-44E1-B337-0907A2E2B2C0}" destId="{A181CA6D-87F1-4CB2-B8E9-36D9B743044E}" srcOrd="0" destOrd="0" parTransId="{65CCCEF7-D999-408E-BBC4-C26B65919D95}" sibTransId="{619BE931-18EC-41DC-A115-15852616246A}"/>
    <dgm:cxn modelId="{578B3672-9607-4E9D-BA88-D5B6CBB02E37}" srcId="{13B3B700-B0A9-44E1-B337-0907A2E2B2C0}" destId="{0D1C0B3E-27BF-4003-ACAA-28847268D479}" srcOrd="4" destOrd="0" parTransId="{492C9953-7EF6-4E5F-8CB6-81BFE2B4B64D}" sibTransId="{C509835B-6BA9-4D89-A76A-323A75AB86DD}"/>
    <dgm:cxn modelId="{99117222-CFB7-4263-AC36-5D3249CB0E9A}" type="presOf" srcId="{A181CA6D-87F1-4CB2-B8E9-36D9B743044E}" destId="{06371861-B23A-4CE6-BE4C-C82DCF84A1F8}" srcOrd="0" destOrd="0" presId="urn:microsoft.com/office/officeart/2005/8/layout/radial5"/>
    <dgm:cxn modelId="{7D1D8817-80E0-428F-BE79-45A1AD62BEE8}" type="presOf" srcId="{65CCCEF7-D999-408E-BBC4-C26B65919D95}" destId="{FFA3ACA7-E3FA-4CF1-BC89-350F871E1BA8}" srcOrd="1" destOrd="0" presId="urn:microsoft.com/office/officeart/2005/8/layout/radial5"/>
    <dgm:cxn modelId="{C28AFD6C-1543-46AF-B575-E642A73235ED}" type="presOf" srcId="{E984AFEF-F028-4D3D-AE30-F80E5962462D}" destId="{FAD950A2-DF03-4D49-AA75-0D509B324C29}" srcOrd="1" destOrd="0" presId="urn:microsoft.com/office/officeart/2005/8/layout/radial5"/>
    <dgm:cxn modelId="{91C31D92-F9C6-4623-BFB2-E33E8E89EF9B}" srcId="{13B3B700-B0A9-44E1-B337-0907A2E2B2C0}" destId="{39D64CC3-7D72-44C6-8C81-FA7B7BC28DDF}" srcOrd="2" destOrd="0" parTransId="{30A9EE62-F35B-4E69-85EA-94D1984BF209}" sibTransId="{3B610CC1-6684-49A3-8AC2-FE3AB2D7D710}"/>
    <dgm:cxn modelId="{DBBBBC74-C108-4998-A091-093604FDABC5}" type="presOf" srcId="{66D0AC9B-793C-4A62-AF33-CA8237905824}" destId="{B86B8C5B-FCBA-4829-BADA-45937F4E02FE}" srcOrd="1" destOrd="0" presId="urn:microsoft.com/office/officeart/2005/8/layout/radial5"/>
    <dgm:cxn modelId="{FB4624A1-BF8D-47CE-9D38-8063D0C1865B}" type="presOf" srcId="{E984AFEF-F028-4D3D-AE30-F80E5962462D}" destId="{3E1A1388-87BE-4594-BA62-0D3A7434A8EC}" srcOrd="0" destOrd="0" presId="urn:microsoft.com/office/officeart/2005/8/layout/radial5"/>
    <dgm:cxn modelId="{70C3557F-B8C6-4B9E-8176-63C5376CFA87}" type="presOf" srcId="{9BC3D46D-FE7A-4AAF-A98B-38A8A831E3B1}" destId="{358B6AB8-E2F3-4144-8C5F-9B568C2EF1AD}" srcOrd="0" destOrd="0" presId="urn:microsoft.com/office/officeart/2005/8/layout/radial5"/>
    <dgm:cxn modelId="{EF246429-C7D2-4383-8449-1A6FDC92E5F0}" srcId="{9697FA3F-6BB6-4C45-9A9A-BE0AF2E8DD64}" destId="{13B3B700-B0A9-44E1-B337-0907A2E2B2C0}" srcOrd="0" destOrd="0" parTransId="{5D9F6726-85AD-44E5-9C5F-994C2ADC10F9}" sibTransId="{6B91E8A5-01E7-4913-B5F6-D815680D5D24}"/>
    <dgm:cxn modelId="{0E833504-3FB4-40FA-8F52-2CFB44E97DCD}" type="presOf" srcId="{30A9EE62-F35B-4E69-85EA-94D1984BF209}" destId="{56EEC640-D4C3-4E09-B806-844A56237AEC}" srcOrd="1" destOrd="0" presId="urn:microsoft.com/office/officeart/2005/8/layout/radial5"/>
    <dgm:cxn modelId="{291D05E6-DD71-466F-BB12-977E206D104B}" type="presOf" srcId="{66D0AC9B-793C-4A62-AF33-CA8237905824}" destId="{16D11E8D-C011-4FF0-BB42-C5D1EDBB53A6}" srcOrd="0" destOrd="0" presId="urn:microsoft.com/office/officeart/2005/8/layout/radial5"/>
    <dgm:cxn modelId="{6BCA649D-19D2-49FB-9BB5-22117F6D91D7}" srcId="{13B3B700-B0A9-44E1-B337-0907A2E2B2C0}" destId="{9BC3D46D-FE7A-4AAF-A98B-38A8A831E3B1}" srcOrd="6" destOrd="0" parTransId="{6B75FCC3-71A6-4E38-85F6-32FE153A3D25}" sibTransId="{8ACAA15A-A408-4316-947A-A574B575BBD6}"/>
    <dgm:cxn modelId="{14884124-068B-44BD-9CC4-FA23C621653E}" type="presOf" srcId="{9697FA3F-6BB6-4C45-9A9A-BE0AF2E8DD64}" destId="{ACF555B8-5667-4CB0-B27B-0CF10F904D5A}" srcOrd="0" destOrd="0" presId="urn:microsoft.com/office/officeart/2005/8/layout/radial5"/>
    <dgm:cxn modelId="{B84AC4FC-7581-403C-8A7D-8C8A5058F023}" type="presOf" srcId="{65CCCEF7-D999-408E-BBC4-C26B65919D95}" destId="{3B858451-0314-455E-9C03-2AB0524AFD17}" srcOrd="0" destOrd="0" presId="urn:microsoft.com/office/officeart/2005/8/layout/radial5"/>
    <dgm:cxn modelId="{2A04C953-0D74-483F-A0BD-A33DCC5D00F7}" type="presOf" srcId="{84B90B10-B8FF-48C9-9180-386C746611F1}" destId="{CFF45E4E-8A6D-40EB-80EC-BBC2B4D8C540}" srcOrd="1" destOrd="0" presId="urn:microsoft.com/office/officeart/2005/8/layout/radial5"/>
    <dgm:cxn modelId="{D2EF8FC1-31CB-4570-961C-1D0ED04E7313}" srcId="{13B3B700-B0A9-44E1-B337-0907A2E2B2C0}" destId="{581224FB-D6FE-4A75-AEB2-6B0012ED2330}" srcOrd="1" destOrd="0" parTransId="{66D0AC9B-793C-4A62-AF33-CA8237905824}" sibTransId="{C16793E6-E76C-4F16-9F45-7C97C4F0EF28}"/>
    <dgm:cxn modelId="{DFC98260-B953-4ED2-9CED-C278D418B554}" type="presOf" srcId="{581224FB-D6FE-4A75-AEB2-6B0012ED2330}" destId="{2AA7F635-78B3-4FDB-9FD6-F96D36155C22}" srcOrd="0" destOrd="0" presId="urn:microsoft.com/office/officeart/2005/8/layout/radial5"/>
    <dgm:cxn modelId="{9CF710F7-448D-466E-9EF7-CA22BCE72CCE}" type="presOf" srcId="{0D1C0B3E-27BF-4003-ACAA-28847268D479}" destId="{EB0870AD-E653-4CD4-888E-8F746ECEAEC1}" srcOrd="0" destOrd="0" presId="urn:microsoft.com/office/officeart/2005/8/layout/radial5"/>
    <dgm:cxn modelId="{C9615FDD-D48F-443C-9A15-E0D1B5A108E2}" type="presOf" srcId="{13B3B700-B0A9-44E1-B337-0907A2E2B2C0}" destId="{93882015-36E6-4D8C-80D0-A63E599618AA}" srcOrd="0" destOrd="0" presId="urn:microsoft.com/office/officeart/2005/8/layout/radial5"/>
    <dgm:cxn modelId="{74017BD1-8910-4F1C-936B-9BF45CE89A85}" type="presOf" srcId="{30A9EE62-F35B-4E69-85EA-94D1984BF209}" destId="{D787BD0A-FF9C-4B88-99EB-2F9FF54438C4}" srcOrd="0" destOrd="0" presId="urn:microsoft.com/office/officeart/2005/8/layout/radial5"/>
    <dgm:cxn modelId="{591FC5F3-0DAD-4C0C-83EC-8E81DAC1D0B2}" type="presOf" srcId="{492C9953-7EF6-4E5F-8CB6-81BFE2B4B64D}" destId="{79EB9C63-9AD2-4FA7-94A8-B19CCF9EFBFD}" srcOrd="0" destOrd="0" presId="urn:microsoft.com/office/officeart/2005/8/layout/radial5"/>
    <dgm:cxn modelId="{8A4461B8-5844-430E-B34C-0F984F6C7A04}" type="presOf" srcId="{6B75FCC3-71A6-4E38-85F6-32FE153A3D25}" destId="{13049456-5924-44C1-B24C-E575CDA3F7F5}" srcOrd="0" destOrd="0" presId="urn:microsoft.com/office/officeart/2005/8/layout/radial5"/>
    <dgm:cxn modelId="{E80C1CCC-6519-4E5E-8407-025646884A99}" type="presOf" srcId="{84B90B10-B8FF-48C9-9180-386C746611F1}" destId="{52F2B74E-C9C9-4206-BAE3-81C02F0E0BBB}" srcOrd="0" destOrd="0" presId="urn:microsoft.com/office/officeart/2005/8/layout/radial5"/>
    <dgm:cxn modelId="{7FB35586-80C0-4579-B8EA-AD4EDD463613}" type="presOf" srcId="{B3B4C87C-9ABC-430D-B24E-B790C1C60752}" destId="{CFA2DF04-6054-4296-B93D-33E0B88D1AE4}" srcOrd="0" destOrd="0" presId="urn:microsoft.com/office/officeart/2005/8/layout/radial5"/>
    <dgm:cxn modelId="{0F5973C5-945A-49B6-A07E-616836267518}" type="presParOf" srcId="{ACF555B8-5667-4CB0-B27B-0CF10F904D5A}" destId="{93882015-36E6-4D8C-80D0-A63E599618AA}" srcOrd="0" destOrd="0" presId="urn:microsoft.com/office/officeart/2005/8/layout/radial5"/>
    <dgm:cxn modelId="{DA6BFD62-57DE-491B-AB30-2B72F42B78C0}" type="presParOf" srcId="{ACF555B8-5667-4CB0-B27B-0CF10F904D5A}" destId="{3B858451-0314-455E-9C03-2AB0524AFD17}" srcOrd="1" destOrd="0" presId="urn:microsoft.com/office/officeart/2005/8/layout/radial5"/>
    <dgm:cxn modelId="{93E7ABC9-768B-41C0-B605-82289E03B58B}" type="presParOf" srcId="{3B858451-0314-455E-9C03-2AB0524AFD17}" destId="{FFA3ACA7-E3FA-4CF1-BC89-350F871E1BA8}" srcOrd="0" destOrd="0" presId="urn:microsoft.com/office/officeart/2005/8/layout/radial5"/>
    <dgm:cxn modelId="{D902DE41-1287-440A-94A8-DF49DA4B0FB4}" type="presParOf" srcId="{ACF555B8-5667-4CB0-B27B-0CF10F904D5A}" destId="{06371861-B23A-4CE6-BE4C-C82DCF84A1F8}" srcOrd="2" destOrd="0" presId="urn:microsoft.com/office/officeart/2005/8/layout/radial5"/>
    <dgm:cxn modelId="{186847CE-A87D-46BF-8EA3-2F206479637A}" type="presParOf" srcId="{ACF555B8-5667-4CB0-B27B-0CF10F904D5A}" destId="{16D11E8D-C011-4FF0-BB42-C5D1EDBB53A6}" srcOrd="3" destOrd="0" presId="urn:microsoft.com/office/officeart/2005/8/layout/radial5"/>
    <dgm:cxn modelId="{75F9BEEB-D59E-4A42-AC00-11DCAC219D38}" type="presParOf" srcId="{16D11E8D-C011-4FF0-BB42-C5D1EDBB53A6}" destId="{B86B8C5B-FCBA-4829-BADA-45937F4E02FE}" srcOrd="0" destOrd="0" presId="urn:microsoft.com/office/officeart/2005/8/layout/radial5"/>
    <dgm:cxn modelId="{FC223CE1-9153-4B0A-AABE-2EB83A904816}" type="presParOf" srcId="{ACF555B8-5667-4CB0-B27B-0CF10F904D5A}" destId="{2AA7F635-78B3-4FDB-9FD6-F96D36155C22}" srcOrd="4" destOrd="0" presId="urn:microsoft.com/office/officeart/2005/8/layout/radial5"/>
    <dgm:cxn modelId="{CA95BAC0-69EE-4523-BA0A-152AE8FC5B5D}" type="presParOf" srcId="{ACF555B8-5667-4CB0-B27B-0CF10F904D5A}" destId="{D787BD0A-FF9C-4B88-99EB-2F9FF54438C4}" srcOrd="5" destOrd="0" presId="urn:microsoft.com/office/officeart/2005/8/layout/radial5"/>
    <dgm:cxn modelId="{B2B37E7D-4F45-4751-BCF8-017822D439B4}" type="presParOf" srcId="{D787BD0A-FF9C-4B88-99EB-2F9FF54438C4}" destId="{56EEC640-D4C3-4E09-B806-844A56237AEC}" srcOrd="0" destOrd="0" presId="urn:microsoft.com/office/officeart/2005/8/layout/radial5"/>
    <dgm:cxn modelId="{B722EDAE-B836-4B68-B9A3-A1C02CABBE18}" type="presParOf" srcId="{ACF555B8-5667-4CB0-B27B-0CF10F904D5A}" destId="{E7B354B6-5A72-4501-B471-BAF5B932FF7E}" srcOrd="6" destOrd="0" presId="urn:microsoft.com/office/officeart/2005/8/layout/radial5"/>
    <dgm:cxn modelId="{EB8D7EC1-FDF5-48D2-AFB5-F15EF2BA177A}" type="presParOf" srcId="{ACF555B8-5667-4CB0-B27B-0CF10F904D5A}" destId="{52F2B74E-C9C9-4206-BAE3-81C02F0E0BBB}" srcOrd="7" destOrd="0" presId="urn:microsoft.com/office/officeart/2005/8/layout/radial5"/>
    <dgm:cxn modelId="{6DD236DA-2016-463A-BAAE-25ADA79C2FF9}" type="presParOf" srcId="{52F2B74E-C9C9-4206-BAE3-81C02F0E0BBB}" destId="{CFF45E4E-8A6D-40EB-80EC-BBC2B4D8C540}" srcOrd="0" destOrd="0" presId="urn:microsoft.com/office/officeart/2005/8/layout/radial5"/>
    <dgm:cxn modelId="{19CC6BC8-B6C7-4ACD-8A1B-42069AEDA551}" type="presParOf" srcId="{ACF555B8-5667-4CB0-B27B-0CF10F904D5A}" destId="{97F7606A-0053-49BD-8A2F-58B37EC6A351}" srcOrd="8" destOrd="0" presId="urn:microsoft.com/office/officeart/2005/8/layout/radial5"/>
    <dgm:cxn modelId="{DAE65F1E-ACA2-4800-90FB-11EF59F6355F}" type="presParOf" srcId="{ACF555B8-5667-4CB0-B27B-0CF10F904D5A}" destId="{79EB9C63-9AD2-4FA7-94A8-B19CCF9EFBFD}" srcOrd="9" destOrd="0" presId="urn:microsoft.com/office/officeart/2005/8/layout/radial5"/>
    <dgm:cxn modelId="{68D0CF2C-A01D-409E-853C-E15C680A1611}" type="presParOf" srcId="{79EB9C63-9AD2-4FA7-94A8-B19CCF9EFBFD}" destId="{8857E175-CD60-4E8B-8240-42BB8C6B1373}" srcOrd="0" destOrd="0" presId="urn:microsoft.com/office/officeart/2005/8/layout/radial5"/>
    <dgm:cxn modelId="{6024BBA5-8A1B-4968-975F-4B0E6BC0CEB4}" type="presParOf" srcId="{ACF555B8-5667-4CB0-B27B-0CF10F904D5A}" destId="{EB0870AD-E653-4CD4-888E-8F746ECEAEC1}" srcOrd="10" destOrd="0" presId="urn:microsoft.com/office/officeart/2005/8/layout/radial5"/>
    <dgm:cxn modelId="{C543CA16-6ACB-4AE1-847A-BECFFE199F67}" type="presParOf" srcId="{ACF555B8-5667-4CB0-B27B-0CF10F904D5A}" destId="{3E1A1388-87BE-4594-BA62-0D3A7434A8EC}" srcOrd="11" destOrd="0" presId="urn:microsoft.com/office/officeart/2005/8/layout/radial5"/>
    <dgm:cxn modelId="{46B7E0FC-585D-4AB1-9D05-92DD930508A4}" type="presParOf" srcId="{3E1A1388-87BE-4594-BA62-0D3A7434A8EC}" destId="{FAD950A2-DF03-4D49-AA75-0D509B324C29}" srcOrd="0" destOrd="0" presId="urn:microsoft.com/office/officeart/2005/8/layout/radial5"/>
    <dgm:cxn modelId="{E5500234-D22B-4524-8FE0-48CC75055998}" type="presParOf" srcId="{ACF555B8-5667-4CB0-B27B-0CF10F904D5A}" destId="{CFA2DF04-6054-4296-B93D-33E0B88D1AE4}" srcOrd="12" destOrd="0" presId="urn:microsoft.com/office/officeart/2005/8/layout/radial5"/>
    <dgm:cxn modelId="{DB4F2E2E-D58C-4712-950E-5E06B6089F99}" type="presParOf" srcId="{ACF555B8-5667-4CB0-B27B-0CF10F904D5A}" destId="{13049456-5924-44C1-B24C-E575CDA3F7F5}" srcOrd="13" destOrd="0" presId="urn:microsoft.com/office/officeart/2005/8/layout/radial5"/>
    <dgm:cxn modelId="{E056B0DB-AAF9-4A5E-866B-B9AB0F7C9370}" type="presParOf" srcId="{13049456-5924-44C1-B24C-E575CDA3F7F5}" destId="{A965CAAC-3C5E-42D4-A3C5-D52ABFCCDDFE}" srcOrd="0" destOrd="0" presId="urn:microsoft.com/office/officeart/2005/8/layout/radial5"/>
    <dgm:cxn modelId="{4D5B00A3-E1E1-4B03-B6A4-BEF2FA4574D3}" type="presParOf" srcId="{ACF555B8-5667-4CB0-B27B-0CF10F904D5A}" destId="{358B6AB8-E2F3-4144-8C5F-9B568C2EF1AD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BB51D4-2081-42F6-930F-D7B358B65489}">
      <dsp:nvSpPr>
        <dsp:cNvPr id="0" name=""/>
        <dsp:cNvSpPr/>
      </dsp:nvSpPr>
      <dsp:spPr>
        <a:xfrm>
          <a:off x="1440169" y="0"/>
          <a:ext cx="5951517" cy="5951517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B77F78-3FD1-418F-96C6-C2C43B8200C9}">
      <dsp:nvSpPr>
        <dsp:cNvPr id="0" name=""/>
        <dsp:cNvSpPr/>
      </dsp:nvSpPr>
      <dsp:spPr>
        <a:xfrm>
          <a:off x="1440171" y="415219"/>
          <a:ext cx="2939221" cy="23210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Encourage ownership of, and access to, media by HDGs as well as by historically diminished indigenous language and cultural groups</a:t>
          </a:r>
        </a:p>
      </dsp:txBody>
      <dsp:txXfrm>
        <a:off x="1440171" y="415219"/>
        <a:ext cx="2939221" cy="2321091"/>
      </dsp:txXfrm>
    </dsp:sp>
    <dsp:sp modelId="{EE3254A9-1B1E-4837-BBA4-B80F64AF95A3}">
      <dsp:nvSpPr>
        <dsp:cNvPr id="0" name=""/>
        <dsp:cNvSpPr/>
      </dsp:nvSpPr>
      <dsp:spPr>
        <a:xfrm>
          <a:off x="4410804" y="432047"/>
          <a:ext cx="2939221" cy="23210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Encourage the development of human resources and training, and capacity building, within the media industry, especially amongst HDGs</a:t>
          </a:r>
          <a:endParaRPr 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10804" y="432047"/>
        <a:ext cx="2939221" cy="2321091"/>
      </dsp:txXfrm>
    </dsp:sp>
    <dsp:sp modelId="{B7B57BAF-FEEA-469D-9F12-0E5CCAFFB0CA}">
      <dsp:nvSpPr>
        <dsp:cNvPr id="0" name=""/>
        <dsp:cNvSpPr/>
      </dsp:nvSpPr>
      <dsp:spPr>
        <a:xfrm>
          <a:off x="1509908" y="3312366"/>
          <a:ext cx="2799747" cy="23210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Encourage the channeling of resources to the community media sectors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Raise public awareness with regard to media development &amp; diversity issues</a:t>
          </a:r>
        </a:p>
      </dsp:txBody>
      <dsp:txXfrm>
        <a:off x="1509908" y="3312366"/>
        <a:ext cx="2799747" cy="2321091"/>
      </dsp:txXfrm>
    </dsp:sp>
    <dsp:sp modelId="{E418AA56-A33F-4066-A0DC-32A807BAAE98}">
      <dsp:nvSpPr>
        <dsp:cNvPr id="0" name=""/>
        <dsp:cNvSpPr/>
      </dsp:nvSpPr>
      <dsp:spPr>
        <a:xfrm>
          <a:off x="4332386" y="3367539"/>
          <a:ext cx="3034734" cy="23210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Support initiatives which promote literacy and a culture of reading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Encourage research regarding media development &amp; diversity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Liaise with other statutory bodies such as ICASA and USAASA</a:t>
          </a:r>
        </a:p>
      </dsp:txBody>
      <dsp:txXfrm>
        <a:off x="4332386" y="3367539"/>
        <a:ext cx="3034734" cy="232109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46537E-3506-4DF0-9033-9C2A632FE928}">
      <dsp:nvSpPr>
        <dsp:cNvPr id="0" name=""/>
        <dsp:cNvSpPr/>
      </dsp:nvSpPr>
      <dsp:spPr>
        <a:xfrm>
          <a:off x="-5157656" y="-790062"/>
          <a:ext cx="6142114" cy="6142114"/>
        </a:xfrm>
        <a:prstGeom prst="blockArc">
          <a:avLst>
            <a:gd name="adj1" fmla="val 18900000"/>
            <a:gd name="adj2" fmla="val 2700000"/>
            <a:gd name="adj3" fmla="val 352"/>
          </a:avLst>
        </a:prstGeom>
        <a:noFill/>
        <a:ln w="9525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6E6C15-FBA9-424A-9BEC-164009C969C0}">
      <dsp:nvSpPr>
        <dsp:cNvPr id="0" name=""/>
        <dsp:cNvSpPr/>
      </dsp:nvSpPr>
      <dsp:spPr>
        <a:xfrm>
          <a:off x="633204" y="456199"/>
          <a:ext cx="8016808" cy="912398"/>
        </a:xfrm>
        <a:prstGeom prst="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421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An accessible, transformed and diversified media</a:t>
          </a:r>
          <a:endParaRPr lang="en-US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3204" y="456199"/>
        <a:ext cx="8016808" cy="912398"/>
      </dsp:txXfrm>
    </dsp:sp>
    <dsp:sp modelId="{E5E7EC62-7067-455B-8EF8-DF94ED380FB2}">
      <dsp:nvSpPr>
        <dsp:cNvPr id="0" name=""/>
        <dsp:cNvSpPr/>
      </dsp:nvSpPr>
      <dsp:spPr>
        <a:xfrm>
          <a:off x="62955" y="342149"/>
          <a:ext cx="1140497" cy="1140497"/>
        </a:xfrm>
        <a:prstGeom prst="ellipse">
          <a:avLst/>
        </a:prstGeom>
        <a:solidFill>
          <a:srgbClr val="0070C0"/>
        </a:solidFill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1D8360-38D2-4013-978D-26BF783DEB8C}">
      <dsp:nvSpPr>
        <dsp:cNvPr id="0" name=""/>
        <dsp:cNvSpPr/>
      </dsp:nvSpPr>
      <dsp:spPr>
        <a:xfrm>
          <a:off x="964860" y="1824796"/>
          <a:ext cx="7685151" cy="912398"/>
        </a:xfrm>
        <a:prstGeom prst="rect">
          <a:avLst/>
        </a:prstGeom>
        <a:gradFill rotWithShape="0">
          <a:gsLst>
            <a:gs pos="0">
              <a:schemeClr val="accent6">
                <a:shade val="80000"/>
                <a:hueOff val="-190846"/>
                <a:satOff val="8505"/>
                <a:lumOff val="11889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-190846"/>
                <a:satOff val="8505"/>
                <a:lumOff val="11889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-190846"/>
                <a:satOff val="8505"/>
                <a:lumOff val="1188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421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Leading media development, transformation and diversification in South Africa </a:t>
          </a:r>
          <a:endParaRPr lang="en-US" sz="20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64860" y="1824796"/>
        <a:ext cx="7685151" cy="912398"/>
      </dsp:txXfrm>
    </dsp:sp>
    <dsp:sp modelId="{3F441D40-BE19-4F25-8914-5E06D5FF796C}">
      <dsp:nvSpPr>
        <dsp:cNvPr id="0" name=""/>
        <dsp:cNvSpPr/>
      </dsp:nvSpPr>
      <dsp:spPr>
        <a:xfrm>
          <a:off x="394612" y="1710746"/>
          <a:ext cx="1140497" cy="1140497"/>
        </a:xfrm>
        <a:prstGeom prst="ellipse">
          <a:avLst/>
        </a:prstGeom>
        <a:solidFill>
          <a:schemeClr val="tx2">
            <a:lumMod val="75000"/>
          </a:schemeClr>
        </a:solidFill>
        <a:ln w="9525" cap="flat" cmpd="sng" algn="ctr">
          <a:solidFill>
            <a:schemeClr val="accent6">
              <a:shade val="80000"/>
              <a:hueOff val="-190846"/>
              <a:satOff val="8505"/>
              <a:lumOff val="1188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D9B6CF-7CFB-4DD6-A959-198BCA4BD802}">
      <dsp:nvSpPr>
        <dsp:cNvPr id="0" name=""/>
        <dsp:cNvSpPr/>
      </dsp:nvSpPr>
      <dsp:spPr>
        <a:xfrm>
          <a:off x="633204" y="3193393"/>
          <a:ext cx="8016808" cy="912398"/>
        </a:xfrm>
        <a:prstGeom prst="rect">
          <a:avLst/>
        </a:prstGeom>
        <a:gradFill rotWithShape="0">
          <a:gsLst>
            <a:gs pos="0">
              <a:schemeClr val="accent6">
                <a:shade val="80000"/>
                <a:hueOff val="-381692"/>
                <a:satOff val="17009"/>
                <a:lumOff val="23779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-381692"/>
                <a:satOff val="17009"/>
                <a:lumOff val="23779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-381692"/>
                <a:satOff val="17009"/>
                <a:lumOff val="2377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421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2000" b="1" kern="1200" dirty="0">
              <a:solidFill>
                <a:schemeClr val="bg1"/>
              </a:solidFill>
              <a:latin typeface="Arial" panose="020B0604020202020204" pitchFamily="34" charset="0"/>
            </a:rPr>
            <a:t>֍</a:t>
          </a:r>
          <a:r>
            <a:rPr lang="en-US" sz="2000" b="1" kern="1200" dirty="0">
              <a:solidFill>
                <a:schemeClr val="bg1"/>
              </a:solidFill>
              <a:latin typeface="Arial" panose="020B0604020202020204" pitchFamily="34" charset="0"/>
            </a:rPr>
            <a:t> </a:t>
          </a:r>
          <a:r>
            <a:rPr lang="en-ZA" sz="2000" b="1" kern="1200" dirty="0">
              <a:solidFill>
                <a:schemeClr val="bg1"/>
              </a:solidFill>
              <a:latin typeface="Arial" panose="020B0604020202020204" pitchFamily="34" charset="0"/>
            </a:rPr>
            <a:t>Integrity </a:t>
          </a:r>
          <a:r>
            <a:rPr lang="hy-AM" sz="2000" b="1" kern="1200" dirty="0">
              <a:solidFill>
                <a:schemeClr val="bg1"/>
              </a:solidFill>
              <a:latin typeface="Arial" panose="020B0604020202020204" pitchFamily="34" charset="0"/>
            </a:rPr>
            <a:t>֍</a:t>
          </a:r>
          <a:r>
            <a:rPr lang="en-US" sz="2000" b="1" kern="1200" dirty="0">
              <a:solidFill>
                <a:schemeClr val="bg1"/>
              </a:solidFill>
              <a:latin typeface="Arial" panose="020B0604020202020204" pitchFamily="34" charset="0"/>
            </a:rPr>
            <a:t> Accountability</a:t>
          </a:r>
          <a:r>
            <a:rPr lang="en-ZA" sz="2000" b="1" kern="1200" dirty="0">
              <a:solidFill>
                <a:schemeClr val="bg1"/>
              </a:solidFill>
              <a:latin typeface="Arial" panose="020B0604020202020204" pitchFamily="34" charset="0"/>
            </a:rPr>
            <a:t> </a:t>
          </a:r>
          <a:r>
            <a:rPr lang="hy-AM" sz="2000" b="1" kern="1200" dirty="0">
              <a:solidFill>
                <a:schemeClr val="bg1"/>
              </a:solidFill>
              <a:latin typeface="Arial" panose="020B0604020202020204" pitchFamily="34" charset="0"/>
            </a:rPr>
            <a:t>֍</a:t>
          </a:r>
          <a:r>
            <a:rPr lang="en-US" sz="2000" b="1" kern="1200" dirty="0">
              <a:solidFill>
                <a:schemeClr val="bg1"/>
              </a:solidFill>
              <a:latin typeface="Arial" panose="020B0604020202020204" pitchFamily="34" charset="0"/>
            </a:rPr>
            <a:t> </a:t>
          </a:r>
          <a:r>
            <a:rPr lang="en-ZA" sz="2000" b="1" kern="1200" dirty="0">
              <a:solidFill>
                <a:schemeClr val="bg1"/>
              </a:solidFill>
              <a:latin typeface="Arial" panose="020B0604020202020204" pitchFamily="34" charset="0"/>
            </a:rPr>
            <a:t>Inclusivity </a:t>
          </a:r>
          <a:r>
            <a:rPr lang="hy-AM" sz="2000" b="1" kern="1200" dirty="0">
              <a:solidFill>
                <a:schemeClr val="bg1"/>
              </a:solidFill>
              <a:latin typeface="Arial" panose="020B0604020202020204" pitchFamily="34" charset="0"/>
            </a:rPr>
            <a:t>֍</a:t>
          </a:r>
          <a:r>
            <a:rPr lang="en-US" sz="2000" b="1" kern="1200" dirty="0">
              <a:solidFill>
                <a:schemeClr val="bg1"/>
              </a:solidFill>
              <a:latin typeface="Arial" panose="020B0604020202020204" pitchFamily="34" charset="0"/>
            </a:rPr>
            <a:t> </a:t>
          </a:r>
          <a:r>
            <a:rPr lang="en-ZA" sz="2000" b="1" kern="1200" dirty="0">
              <a:solidFill>
                <a:schemeClr val="bg1"/>
              </a:solidFill>
              <a:latin typeface="Arial" panose="020B0604020202020204" pitchFamily="34" charset="0"/>
            </a:rPr>
            <a:t>Ubuntu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2000" b="1" kern="1200" dirty="0">
              <a:solidFill>
                <a:schemeClr val="bg1"/>
              </a:solidFill>
              <a:latin typeface="Arial" panose="020B0604020202020204" pitchFamily="34" charset="0"/>
            </a:rPr>
            <a:t>֍</a:t>
          </a:r>
          <a:r>
            <a:rPr lang="en-US" sz="2000" b="1" kern="1200" dirty="0">
              <a:solidFill>
                <a:schemeClr val="bg1"/>
              </a:solidFill>
              <a:latin typeface="Arial" panose="020B0604020202020204" pitchFamily="34" charset="0"/>
            </a:rPr>
            <a:t> Professionalism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633204" y="3193393"/>
        <a:ext cx="8016808" cy="912398"/>
      </dsp:txXfrm>
    </dsp:sp>
    <dsp:sp modelId="{A0D3138F-3F9C-4AA2-8AED-DD92EF74BC96}">
      <dsp:nvSpPr>
        <dsp:cNvPr id="0" name=""/>
        <dsp:cNvSpPr/>
      </dsp:nvSpPr>
      <dsp:spPr>
        <a:xfrm>
          <a:off x="62955" y="3079343"/>
          <a:ext cx="1140497" cy="1140497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9525" cap="flat" cmpd="sng" algn="ctr">
          <a:solidFill>
            <a:schemeClr val="accent6">
              <a:shade val="80000"/>
              <a:hueOff val="-381692"/>
              <a:satOff val="17009"/>
              <a:lumOff val="2377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BDD341-F18F-4CB1-B5B6-939CC11A5223}">
      <dsp:nvSpPr>
        <dsp:cNvPr id="0" name=""/>
        <dsp:cNvSpPr/>
      </dsp:nvSpPr>
      <dsp:spPr>
        <a:xfrm>
          <a:off x="617219" y="0"/>
          <a:ext cx="6995160" cy="4064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EC47D0-0513-41A2-8B0F-8773AB1086C7}">
      <dsp:nvSpPr>
        <dsp:cNvPr id="0" name=""/>
        <dsp:cNvSpPr/>
      </dsp:nvSpPr>
      <dsp:spPr>
        <a:xfrm>
          <a:off x="4118" y="1219199"/>
          <a:ext cx="1981051" cy="1625600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kern="1200" dirty="0">
              <a:latin typeface="Arial" panose="020B0604020202020204" pitchFamily="34" charset="0"/>
              <a:ea typeface="Times New Roman" panose="02020603050405020304" pitchFamily="18" charset="0"/>
            </a:rPr>
            <a:t>Electronic Communication Act no. 35 of 2005</a:t>
          </a:r>
        </a:p>
      </dsp:txBody>
      <dsp:txXfrm>
        <a:off x="4118" y="1219199"/>
        <a:ext cx="1981051" cy="1625600"/>
      </dsp:txXfrm>
    </dsp:sp>
    <dsp:sp modelId="{C249A979-3B2B-4DC8-844A-873F5938BFD5}">
      <dsp:nvSpPr>
        <dsp:cNvPr id="0" name=""/>
        <dsp:cNvSpPr/>
      </dsp:nvSpPr>
      <dsp:spPr>
        <a:xfrm>
          <a:off x="2084222" y="1219199"/>
          <a:ext cx="1981051" cy="1625600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kern="1200" dirty="0">
              <a:latin typeface="Arial" panose="020B0604020202020204" pitchFamily="34" charset="0"/>
              <a:ea typeface="Times New Roman" panose="02020603050405020304" pitchFamily="18" charset="0"/>
            </a:rPr>
            <a:t>The Independent Communications Authority of South Africa Act, Act no. 13 of 2000 </a:t>
          </a:r>
          <a:endParaRPr lang="en-US" sz="1600" kern="1200" dirty="0"/>
        </a:p>
      </dsp:txBody>
      <dsp:txXfrm>
        <a:off x="2084222" y="1219199"/>
        <a:ext cx="1981051" cy="1625600"/>
      </dsp:txXfrm>
    </dsp:sp>
    <dsp:sp modelId="{D865D5C7-0D15-44A0-9251-07F5E1333706}">
      <dsp:nvSpPr>
        <dsp:cNvPr id="0" name=""/>
        <dsp:cNvSpPr/>
      </dsp:nvSpPr>
      <dsp:spPr>
        <a:xfrm>
          <a:off x="4164326" y="1219199"/>
          <a:ext cx="1981051" cy="1625600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kern="1200" dirty="0">
              <a:latin typeface="Arial" panose="020B0604020202020204" pitchFamily="34" charset="0"/>
              <a:ea typeface="Times New Roman" panose="02020603050405020304" pitchFamily="18" charset="0"/>
            </a:rPr>
            <a:t>Promotion of Administrative Justice Act.No.3 of 2000 (PAJA)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kern="1200" dirty="0">
              <a:latin typeface="Arial" panose="020B0604020202020204" pitchFamily="34" charset="0"/>
              <a:ea typeface="Times New Roman" panose="02020603050405020304" pitchFamily="18" charset="0"/>
            </a:rPr>
            <a:t>.</a:t>
          </a:r>
          <a:endParaRPr lang="en-US" sz="1600" kern="1200" dirty="0"/>
        </a:p>
      </dsp:txBody>
      <dsp:txXfrm>
        <a:off x="4164326" y="1219199"/>
        <a:ext cx="1981051" cy="1625600"/>
      </dsp:txXfrm>
    </dsp:sp>
    <dsp:sp modelId="{A0189BBE-74BF-4325-9988-AB8ABE220A2B}">
      <dsp:nvSpPr>
        <dsp:cNvPr id="0" name=""/>
        <dsp:cNvSpPr/>
      </dsp:nvSpPr>
      <dsp:spPr>
        <a:xfrm>
          <a:off x="6244430" y="1219199"/>
          <a:ext cx="1981051" cy="1625600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kern="1200" dirty="0">
              <a:latin typeface="Arial" panose="020B0604020202020204" pitchFamily="34" charset="0"/>
              <a:ea typeface="Times New Roman" panose="02020603050405020304" pitchFamily="18" charset="0"/>
            </a:rPr>
            <a:t>Public Finance Management Act No.1 of 1999 (PFMA)</a:t>
          </a:r>
          <a:endParaRPr lang="en-US" sz="1600" kern="1200" dirty="0"/>
        </a:p>
      </dsp:txBody>
      <dsp:txXfrm>
        <a:off x="6244430" y="1219199"/>
        <a:ext cx="1981051" cy="16256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7B60D7-F5A0-498F-A5BA-993F6D04615F}">
      <dsp:nvSpPr>
        <dsp:cNvPr id="0" name=""/>
        <dsp:cNvSpPr/>
      </dsp:nvSpPr>
      <dsp:spPr>
        <a:xfrm rot="10800000">
          <a:off x="1424725" y="1789"/>
          <a:ext cx="6870564" cy="124267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7985" tIns="76200" rIns="14224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b="1" kern="1200" dirty="0">
              <a:latin typeface="Arial" panose="020B0604020202020204" pitchFamily="34" charset="0"/>
              <a:ea typeface="Arial Unicode MS" panose="020B0604020202020204" pitchFamily="34" charset="-128"/>
            </a:rPr>
            <a:t>Outcome 6 </a:t>
          </a:r>
          <a:r>
            <a:rPr lang="en-ZA" sz="1800" kern="1200" dirty="0">
              <a:latin typeface="Arial" panose="020B0604020202020204" pitchFamily="34" charset="0"/>
              <a:ea typeface="Arial Unicode MS" panose="020B0604020202020204" pitchFamily="34" charset="-128"/>
            </a:rPr>
            <a:t>relates to an efficient, competitive and responsive economic infrastructure network. This highlights the role of the MDDA in assisting community media to harness the power of a rapidly changing telecommunications environment.</a:t>
          </a:r>
          <a:endParaRPr lang="en-US" sz="1800" kern="1200" dirty="0"/>
        </a:p>
      </dsp:txBody>
      <dsp:txXfrm rot="10800000">
        <a:off x="1424725" y="1789"/>
        <a:ext cx="6870564" cy="1242674"/>
      </dsp:txXfrm>
    </dsp:sp>
    <dsp:sp modelId="{241A15C4-0DB6-4D9C-B8DC-4AA25197DB1E}">
      <dsp:nvSpPr>
        <dsp:cNvPr id="0" name=""/>
        <dsp:cNvSpPr/>
      </dsp:nvSpPr>
      <dsp:spPr>
        <a:xfrm>
          <a:off x="207828" y="9133"/>
          <a:ext cx="1242674" cy="124267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0000" r="-2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5018C0-A825-4A97-AD2F-9F45B79B67CA}">
      <dsp:nvSpPr>
        <dsp:cNvPr id="0" name=""/>
        <dsp:cNvSpPr/>
      </dsp:nvSpPr>
      <dsp:spPr>
        <a:xfrm rot="10800000">
          <a:off x="1448618" y="1593764"/>
          <a:ext cx="6914635" cy="124267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7985" tIns="76200" rIns="14224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b="1" kern="1200" dirty="0">
              <a:latin typeface="Arial" panose="020B0604020202020204" pitchFamily="34" charset="0"/>
              <a:ea typeface="Arial Unicode MS" panose="020B0604020202020204" pitchFamily="34" charset="-128"/>
            </a:rPr>
            <a:t>Outcome 12 </a:t>
          </a:r>
          <a:r>
            <a:rPr lang="en-ZA" sz="1800" kern="1200" dirty="0">
              <a:latin typeface="Arial" panose="020B0604020202020204" pitchFamily="34" charset="0"/>
              <a:ea typeface="Arial Unicode MS" panose="020B0604020202020204" pitchFamily="34" charset="-128"/>
            </a:rPr>
            <a:t>relates to an efficient, effective and development orientated public service. This speaks to the character and nature of the MDDA as an institution and the values it should champion.</a:t>
          </a:r>
          <a:endParaRPr lang="en-US" sz="1800" kern="1200" dirty="0"/>
        </a:p>
      </dsp:txBody>
      <dsp:txXfrm rot="10800000">
        <a:off x="1448618" y="1593764"/>
        <a:ext cx="6914635" cy="1242674"/>
      </dsp:txXfrm>
    </dsp:sp>
    <dsp:sp modelId="{8784B481-AD61-454D-9F91-F5010FD04773}">
      <dsp:nvSpPr>
        <dsp:cNvPr id="0" name=""/>
        <dsp:cNvSpPr/>
      </dsp:nvSpPr>
      <dsp:spPr>
        <a:xfrm>
          <a:off x="207833" y="1615474"/>
          <a:ext cx="1242674" cy="124267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0000" r="-2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E3D54F-5B52-497F-8B6E-574BEBF5FF7D}">
      <dsp:nvSpPr>
        <dsp:cNvPr id="0" name=""/>
        <dsp:cNvSpPr/>
      </dsp:nvSpPr>
      <dsp:spPr>
        <a:xfrm rot="10800000">
          <a:off x="1413458" y="3229096"/>
          <a:ext cx="7021841" cy="124267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7985" tIns="76200" rIns="14224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b="1" kern="1200" dirty="0">
              <a:latin typeface="Arial" panose="020B0604020202020204" pitchFamily="34" charset="0"/>
              <a:ea typeface="Arial Unicode MS" panose="020B0604020202020204" pitchFamily="34" charset="-128"/>
            </a:rPr>
            <a:t>Outcome 14 </a:t>
          </a:r>
          <a:r>
            <a:rPr lang="en-ZA" sz="1800" kern="1200" dirty="0">
              <a:latin typeface="Arial" panose="020B0604020202020204" pitchFamily="34" charset="0"/>
              <a:ea typeface="Arial Unicode MS" panose="020B0604020202020204" pitchFamily="34" charset="-128"/>
            </a:rPr>
            <a:t>relates to nation building and social cohesion as it envisions a society where South Africans will be more conscious of what they have in common than their differences. It directs the MDDA’s approach when supporting and enabling content and production elements.</a:t>
          </a:r>
          <a:endParaRPr lang="en-US" sz="1800" kern="1200" dirty="0"/>
        </a:p>
      </dsp:txBody>
      <dsp:txXfrm rot="10800000">
        <a:off x="1413458" y="3229096"/>
        <a:ext cx="7021841" cy="1242674"/>
      </dsp:txXfrm>
    </dsp:sp>
    <dsp:sp modelId="{93FC1DE4-173F-40E3-9389-EE29A3BA8DA6}">
      <dsp:nvSpPr>
        <dsp:cNvPr id="0" name=""/>
        <dsp:cNvSpPr/>
      </dsp:nvSpPr>
      <dsp:spPr>
        <a:xfrm>
          <a:off x="207833" y="3229096"/>
          <a:ext cx="1242674" cy="124267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0000" r="-2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0.05385</cdr:x>
      <cdr:y>0.92404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9732" y="3125131"/>
          <a:ext cx="6496289" cy="2342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0.352</cdr:x>
      <cdr:y>0.18935</cdr:y>
    </cdr:from>
    <cdr:to>
      <cdr:x>0.65085</cdr:x>
      <cdr:y>0.5083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09733" y="465318"/>
          <a:ext cx="1960950" cy="7838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33 %</a:t>
          </a:r>
        </a:p>
        <a:p xmlns:a="http://schemas.openxmlformats.org/drawingml/2006/main">
          <a:r>
            <a: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10 met</a:t>
          </a:r>
        </a:p>
      </cdr:txBody>
    </cdr:sp>
  </cdr:relSizeAnchor>
  <cdr:relSizeAnchor xmlns:cdr="http://schemas.openxmlformats.org/drawingml/2006/chartDrawing">
    <cdr:from>
      <cdr:x>0.12816</cdr:x>
      <cdr:y>0.41832</cdr:y>
    </cdr:from>
    <cdr:to>
      <cdr:x>0.42701</cdr:x>
      <cdr:y>0.62715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60393" y="1221584"/>
          <a:ext cx="2006268" cy="6098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67 %</a:t>
          </a:r>
        </a:p>
        <a:p xmlns:a="http://schemas.openxmlformats.org/drawingml/2006/main">
          <a:r>
            <a: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20 not met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387" cy="465118"/>
          </a:xfrm>
          <a:prstGeom prst="rect">
            <a:avLst/>
          </a:prstGeom>
        </p:spPr>
        <p:txBody>
          <a:bodyPr vert="horz" lIns="89154" tIns="44577" rIns="89154" bIns="44577" rtlCol="0"/>
          <a:lstStyle>
            <a:lvl1pPr algn="l">
              <a:defRPr sz="11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78" y="0"/>
            <a:ext cx="3038387" cy="465118"/>
          </a:xfrm>
          <a:prstGeom prst="rect">
            <a:avLst/>
          </a:prstGeom>
        </p:spPr>
        <p:txBody>
          <a:bodyPr vert="horz" lIns="89154" tIns="44577" rIns="89154" bIns="44577" rtlCol="0"/>
          <a:lstStyle>
            <a:lvl1pPr algn="r">
              <a:defRPr sz="1100"/>
            </a:lvl1pPr>
          </a:lstStyle>
          <a:p>
            <a:fld id="{A2417EBD-CB36-4587-9502-48A746B6A3F4}" type="datetimeFigureOut">
              <a:rPr lang="en-ZA" smtClean="0"/>
              <a:pPr/>
              <a:t>2017/08/31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797"/>
            <a:ext cx="3038387" cy="465118"/>
          </a:xfrm>
          <a:prstGeom prst="rect">
            <a:avLst/>
          </a:prstGeom>
        </p:spPr>
        <p:txBody>
          <a:bodyPr vert="horz" lIns="89154" tIns="44577" rIns="89154" bIns="44577" rtlCol="0" anchor="b"/>
          <a:lstStyle>
            <a:lvl1pPr algn="l">
              <a:defRPr sz="1100"/>
            </a:lvl1pPr>
          </a:lstStyle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78" y="8829797"/>
            <a:ext cx="3038387" cy="465118"/>
          </a:xfrm>
          <a:prstGeom prst="rect">
            <a:avLst/>
          </a:prstGeom>
        </p:spPr>
        <p:txBody>
          <a:bodyPr vert="horz" lIns="89154" tIns="44577" rIns="89154" bIns="44577" rtlCol="0" anchor="b"/>
          <a:lstStyle>
            <a:lvl1pPr algn="r">
              <a:defRPr sz="1100"/>
            </a:lvl1pPr>
          </a:lstStyle>
          <a:p>
            <a:fld id="{BEEBE635-BAF9-4098-ADC0-FC1A081A2887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675645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604" cy="46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983" tIns="44991" rIns="89983" bIns="44991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160" y="1"/>
            <a:ext cx="3038604" cy="46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983" tIns="44991" rIns="89983" bIns="44991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9788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350" y="4415530"/>
            <a:ext cx="5605702" cy="4183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983" tIns="44991" rIns="89983" bIns="449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575"/>
            <a:ext cx="3038604" cy="465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983" tIns="44991" rIns="89983" bIns="44991" numCol="1" anchor="b" anchorCtr="0" compatLnSpc="1">
            <a:prstTxWarp prst="textNoShape">
              <a:avLst/>
            </a:prstTxWarp>
          </a:bodyPr>
          <a:lstStyle>
            <a:lvl1pPr>
              <a:defRPr sz="11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160" y="8829575"/>
            <a:ext cx="3038604" cy="465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983" tIns="44991" rIns="89983" bIns="44991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EAE1F7-6FD1-489D-976F-62233BDFD1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662374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76753D-AE9A-4E90-B73E-3076955B70A7}" type="slidenum">
              <a:rPr lang="en-US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6946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301B3-0F82-4F15-B8FA-A70ED243FE3C}" type="slidenum">
              <a:rPr lang="en-ZA" smtClean="0"/>
              <a:pPr/>
              <a:t>15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5750923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301B3-0F82-4F15-B8FA-A70ED243FE3C}" type="slidenum">
              <a:rPr lang="en-ZA" smtClean="0"/>
              <a:pPr/>
              <a:t>16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60828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301B3-0F82-4F15-B8FA-A70ED243FE3C}" type="slidenum">
              <a:rPr lang="en-ZA" smtClean="0"/>
              <a:pPr/>
              <a:t>17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2649596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EAE1F7-6FD1-489D-976F-62233BDFD13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03840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EAE1F7-6FD1-489D-976F-62233BDFD13F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664799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EAE1F7-6FD1-489D-976F-62233BDFD13F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8847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EAE1F7-6FD1-489D-976F-62233BDFD13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91975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EAE1F7-6FD1-489D-976F-62233BDFD13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48641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EAE1F7-6FD1-489D-976F-62233BDFD13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39499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EAE1F7-6FD1-489D-976F-62233BDFD13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23916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301B3-0F82-4F15-B8FA-A70ED243FE3C}" type="slidenum">
              <a:rPr lang="en-ZA" smtClean="0"/>
              <a:pPr/>
              <a:t>10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674442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301B3-0F82-4F15-B8FA-A70ED243FE3C}" type="slidenum">
              <a:rPr lang="en-ZA" smtClean="0"/>
              <a:pPr/>
              <a:t>11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131856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301B3-0F82-4F15-B8FA-A70ED243FE3C}" type="slidenum">
              <a:rPr lang="en-ZA" smtClean="0"/>
              <a:pPr/>
              <a:t>12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572529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301B3-0F82-4F15-B8FA-A70ED243FE3C}" type="slidenum">
              <a:rPr lang="en-ZA" smtClean="0"/>
              <a:pPr/>
              <a:t>14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547142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C12FB-205D-496A-829F-942F59A056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9752" y="6356350"/>
            <a:ext cx="446449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 dirty="0"/>
              <a:t>Strategic and Annual Performance Plan 2017/18 – 2019/2020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0BFFC-8D92-4980-80AF-4F6590FB2D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9752" y="6356350"/>
            <a:ext cx="446449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 dirty="0"/>
              <a:t>Strategic and Annual Performance Plan 2017/18 – 2019/2020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9752" y="6356350"/>
            <a:ext cx="446449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 dirty="0"/>
              <a:t>Strategic and Annual Performance Plan 2017/18 – 2019/2020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0BD85-D9CE-41BA-A454-64386F0451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1143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ZA" sz="3200" dirty="0">
              <a:solidFill>
                <a:prstClr val="white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sz="3000" b="1" i="1" dirty="0">
              <a:solidFill>
                <a:prstClr val="black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78825" y="233362"/>
            <a:ext cx="6889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73853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95736" y="6520259"/>
            <a:ext cx="435746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 dirty="0"/>
              <a:t>Strategic and Annual Performance Plan 2017/18 – 2019/2020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fld id="{D5EBA67E-7B4D-4AB0-BEA8-28D80A74962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87657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E87D6-28AE-4488-BDD1-2DD6D741DE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9752" y="6356350"/>
            <a:ext cx="446449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 dirty="0"/>
              <a:t>Strategic and Annual Performance Plan 2017/18 – 2019/2020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20EB4-EA81-49FE-A7FD-B889DC1E60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9752" y="6356350"/>
            <a:ext cx="446449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 dirty="0"/>
              <a:t>Strategic and Annual Performance Plan 2017/18 – 2019/2020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7599C-8547-405A-88F9-CA531EADFA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9752" y="6356350"/>
            <a:ext cx="446449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 dirty="0"/>
              <a:t>Strategic and Annual Performance Plan 2017/18 – 2019/2020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2C066-3C8B-4CB1-ADB8-B649C94E9B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9752" y="6356350"/>
            <a:ext cx="446449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 dirty="0"/>
              <a:t>Strategic and Annual Performance Plan 2017/18 – 2019/2020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9CD9C-A5F4-41C1-A948-BC0E30924D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9752" y="6356350"/>
            <a:ext cx="446449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 dirty="0"/>
              <a:t>Strategic and Annual Performance Plan 2017/18 – 2019/2020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0" y="2780928"/>
            <a:ext cx="9144000" cy="1143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ZA" sz="3200" dirty="0">
              <a:solidFill>
                <a:prstClr val="white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sz="3000" b="1" i="1" dirty="0">
              <a:solidFill>
                <a:prstClr val="black"/>
              </a:solidFill>
            </a:endParaRPr>
          </a:p>
        </p:txBody>
      </p:sp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73853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95736" y="6520259"/>
            <a:ext cx="435746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 dirty="0"/>
              <a:t>Strategic and Annual Performance Plan 2017/18 – 2019/2020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pPr>
              <a:defRPr/>
            </a:pPr>
            <a:fld id="{D5EBA67E-7B4D-4AB0-BEA8-28D80A74962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5153" y="3023418"/>
            <a:ext cx="6889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3528" y="2790056"/>
            <a:ext cx="8229600" cy="1143000"/>
          </a:xfrm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 dirty="0"/>
              <a:t>Strategic and Business Plan 2014/19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3F347-7B63-46F9-B12D-CCFE6638A1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4F06C-09CB-486D-8606-F716D165B5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9752" y="6356350"/>
            <a:ext cx="446449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 dirty="0"/>
              <a:t>Strategic and Annual Performance Plan 2017/18 – 2019/2020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83768" y="6356350"/>
            <a:ext cx="4320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ZA" dirty="0"/>
              <a:t>Strategic and Annual Performance Plan 2017/18 – 2019/2020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85E81024-E309-4157-B977-B245F34448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6" r:id="rId1"/>
    <p:sldLayoutId id="2147484317" r:id="rId2"/>
    <p:sldLayoutId id="2147484318" r:id="rId3"/>
    <p:sldLayoutId id="2147484319" r:id="rId4"/>
    <p:sldLayoutId id="2147484320" r:id="rId5"/>
    <p:sldLayoutId id="2147484321" r:id="rId6"/>
    <p:sldLayoutId id="2147484322" r:id="rId7"/>
    <p:sldLayoutId id="2147484323" r:id="rId8"/>
    <p:sldLayoutId id="2147484324" r:id="rId9"/>
    <p:sldLayoutId id="2147484325" r:id="rId10"/>
    <p:sldLayoutId id="2147484326" r:id="rId11"/>
    <p:sldLayoutId id="2147484327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gif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data:image/jpeg;base64,/9j/4AAQSkZJRgABAQAAAQABAAD/2wCEAAkGBwgHBgkIBwgKCgkLDRYPDQwMDRsUFRAWIB0iIiAdHx8kKDQsJCYxJx8fLT0tMTU3Ojo6Iys/RD84QzQ5OjcBCgoKDQwNGg8PGjclHyU3Nzc3Nzc3Nzc3Nzc3Nzc3Nzc3Nzc3Nzc3Nzc3Nzc3Nzc3Nzc3Nzc3Nzc3Nzc3Nzc3N//AABEIAIgAkAMBEQACEQEDEQH/xAAcAAEAAgMBAQEAAAAAAAAAAAAABQYDBAcCAQj/xAA6EAABAwMDAgMGBQMBCQAAAAABAgMEAAURBhIhMUEHE1EUIjJhcaEVQoGRsSNS0TMIFiQlcoKiwfD/xAAbAQEAAgMBAQAAAAAAAAAAAAAAAwQBAgUGB//EADARAAICAQMDAgUCBgMAAAAAAAABAgMRBBIhBTFRQWEGEyJxoRSxIzJCgZHRFcHw/9oADAMBAAIRAxEAPwDuNAKAUAoBQCgFAKAUAoBQCgFAKAUAoBQCgFAKAUAoBQCgFAKAUAoBQCgFAKAUAoBQCgFAKAUAoBQCgFAKAUAoBQCgFAKAUAoBQCgFAKAUAoBQHlSkpGVEAfOtZSjFZk8Bcms5cYqM5dBx/aCaoW9V0dfeZKqZvsiPlaqskN4sy7g0y6ACUL4IFWKNQtRDfVFtecMjktjxJm3AvdsuCd0Kcw8B12q6VvO+ut4se1+/AS3duTfCkkZByPlUqaayjBqXK5xLWy27Nd8tDjqWknYpWVKOAOAa3jFyeEYbS7n2NcokqZKhsPBciIUh9G0jYVDI5xg8elYcWlkZWcG1kGsGT7QCgFAKAUAoBQCgFAR025paJbZwtY6nsK4XUOtQ07cKuZfgsVady5fYiHXXHlbnVlR+fQV5PUay/USzZLJdjCMeyPFVjY5vrJgStZNRiSkPBlvcBnG44z96+nfD9vyej/Mx2yzha2O7U7fJrTI0jSOoWfZ5Hm8JVnGNyCcFKh+h+1T0X1da6fKU447/AOTWUZaW5JMsrGpZCNTRjDmPIirlqjOsPOpKDgYyEYynnvnmqOm009HoJLCcks+v5J5WKy1P0bNO73VycESbleHEyEXhKFW1WA202hfCgMZyMdc966+mmpRW2P8ATnP3RBPOeX69ixX2+XKEvVSosgj2dyKltW0H2dKwApWO+OvNYhXF7E/XJmU2t2CQ0bcHl3m6W5F0XdYMdDS25bhClBShyncOD61pbFbVLGGzMJctZyi41XJhQCgFAKAUAoBQEXdZpb/oNHCiPePpXnutdSdK+TW+X3LWnp3fUyIAwK8c+WXT6KwZPQTWMg5lrhLx1cExt3nlLIb2nB3dsfrivqXw3s/4pb+3JwNdn9Rx3NXT0UXfUqG7tIc81KtxS6SVOKSfgJP/ANwasdVv/R9Pc9LHj29E/U008fmXYsfKLrIegxLvc5EryVpYjtOuITEBWjJPvbu+ftivGQjqr9FTCttOTaznvx4Oo3XC2Tl6LwZ3pNlVNWXWo5eEUSFvKaB/p9iVY+1QV6fqcakoTeN23GfX7G7lQ5cr0JO3arsb1vmypDSmi35Yk74xCloV7qVKGOU/OvY6WvUbIxtw5ezKMpwy3Hse7fqnTsNiMzaYjwRI3OJZhwj7qQrbvUkDgE1alTY23L08s0U48JGZu/Mwp2oXbhcguLAW1/SEfaWNyM7Qfzkn/Fa/LclHau43pZyzRsmq0zr9eHXX3WLXFiNu+VIa8tTR53EjGaksocYR8sxGzMn7E7YdRwL6p5EMPocZCVKbfaLailWdqgD1BweainVKHc3jNS7ExUZsKAUAoDFKdDDC3D+UZ+tQaq+NFMrJehtCO6WCslSlqU4s5Uo5Jr5xdY7Zucu7OqltWEY5D7MVlT8p1tllHxOOKCUp+pNYrqnbLbBZZhtLllCu/i7ZIT4agRpE/HxrSQhA+hPX+PrXoKfhy2SzbLH25K0tUv6UZLB4r2m6T/Z5jSba2Rw7Ie4J9OBgfUkVrqfh6ddblXLc/AjqU3hni5+XeNaxJdplQ5bKXGCVMym1H3VDPAOa9BoL46To8qbk4yw/yUbq3ZqFKPY39Z6ZkyLg1cbO2ovuLSHUIIBCh0Xnt05/SqnQOu0w08tNq39K7P28G+r0snNTr7kzb7VMM2XLuvs6jLhtMuIaJPvDcFdR3zXJ1nUtPGuFWlz9Em1ktVUz3OU/VGlB0qpq0z4UqTvckpS0h1P5G0f6Y/THNWdT8Qxnqara48R5f3fdmkNG1XKMnyzw3Y7gbBcoLohtSJSAlLiHHF7iO6lKye3QdKls61pv1td8HLbHuv8AS/8AZMLTTdUoPGSc1Fpu6XRVuNt9gZ8llCPbQ44h9ojrt28KTj8pr1VF9bju7plKyEs4R7n6RmS3NQuCQyhU9+PIiHk7VtJHxjHQkds8VtG5Lbx2z+Q63z7munSl7uT13fvb0FtdziBlSYu4htSSNhG4cjjmtndCO3YuzMKuTzu9SX0XZ7haWZKbk1CStZThcdxxxbmB1WtfP0A4HNR3TjN5RtXFxXJZahJBQCgFARl9WUx0IB+JXNcD4gt26dQ8staVZnkr1xdQxAecdkrioSnl5CQpSfoCDk9uhryemg53KKju9mXJvCOL6xgak1JJUq3M324W6OMpclshvefVDYSnP7E/Sva6Sem00UpOMZPw/wDs58lOT4yypTro0mOYTVkgxFJQG3FFK1O7geSSo+6c+gHpXSjF53bmyLPsQ4PORwalMFvC5WlbXEuNg1Y045IVhcWOvBaGM5Wg/MY5FU5RhqXKu2vhefX7G+XHlM6ZonXyJzLUW7/iDkxQSEu/h5CVHv8A6ef4Fec6l0aK+ujCX3/2Wa7n2kXuTKjRUpMqQyyFnakuOBIUfQZrztdFljahFvHgsuSXcxuSoyJCY7kllL6xlDRcAWofJPU1sqLXHcovBncvJ4kyo0fYmTJYZUvhAccSkqPyyeazVRbYm4Rb/sNyXcnolwjRrc05NkNMJ3eWFPLCAVdhz3+Ve56Pa7NHHPdcHPvWLGSldQhFAKAUAoBQCgITUy3G2mlNNKeUN2G0qAJ6dzxXnOvwU/lqTwueS3pXjJzvUmvlacQhVx07cG/MyG1Kcb2KI7bklWK5uk6NHUNuu5PHjOSSd+3vEqEjxpnFf/D2aM2n0ceUs/uAK6kfhyjH1TbIXqpeCGl6s05fZy3r7ppLJdbUFvwncL8wkHeeBn05z9zXSq0l1MFCuzPPqvTwROak8tGjp27W+32RbVz0oi4MOuqS7PJKVJSQPdQrbgKHXOe9SXU2TsThZjHoYTSXKIi1swJN4CXLj+FR925qQttThQQfdzt5B+dWLJTjD6VuZqsZO26Uuwhp/wCY6+tNyjYPuuBDbg/7ysH9wf0ryfUKZWr6NPJS8rt/gtVvHeRl1hE/HWos2xpTcSliRG3R1suNpDiQOdx+Q5GcehrTpdq0ilXqHs7PnK7G1q34ceSGGmL2zeIBVFL3lCAFvpWnyleSghZWSd+4EnGODxnPNdD/AJLSSokt+M7vvz+CP5UlJcG7qti63pDCDphYDiFtynUusreQ1uOEIKiAN2ASewOOtVtBPTabP8fPhc4z7m9ilL+kst1sEi8nTDjTcgNQ7kHX0tvYDaPLPJ55IVgZ56n1rp9FbdEnnPLItR/OVtuwa/8AwwrXOvKZn4e45s9uTj2lMj+knr0LRyeeehPauwQHYmt3lp3/ABYGfrQHugFAKAUAoCNvre6Mlf8Aar+a4PxBVv0ymvR/uWdK8Twct8S1PsWqSoakZgl1A8mI6hGHBxuwcFWcE9K5/RXFyWKn7yJNRnHf+xwdiO5JeS0whTiyQAEjPfH/ALr1zaXcpHVbHoiTpfTlyvd5t8WTMQyspjOkKLKNvxg8p3cnI+QwQeK4VnU6dTqI6euT+69fYnVTjHczZ8JoyZWnPZQ6JJW+tS4y0AsR08DesdFrOPdSc9jjgmsdWu+TPe+Fj+79vZeTNUcrBcXLBYoGIyrHbXYZWFELjJUsEhWVEnr8PbseK5dWp1Gqg5xsal+PsbuMYPlcGWHb7DbnEOwrFEY3t7t6Y6AtPJB5/wAVpOOtsTjO18PybLYuyJBu6MNJWkx1o2H3whIwnnHY9egqCfS7ZvO7JsrUjyu6t5Thp3puOQOBg/P1GKxHpVmeZcm3z0fUXAPb/LbWEpGSV4HG7B78d/2rR9OcGlKXL8Gytz2Ja1XdpuC2Sy6rIKyEgfDz73J6cYx1+Vez6bpvkaaMShdZvnknYzqZDKHkhSQtIOFDBFXSMzdKAUAoBQCgFAYpLQeZU2r8wxUGppjfVKuXqbRk4yTRRpmnLPJmLdn2uJIkA7St9oLPU9N31rwtms1enbpU2sHR2Qmt2DbZgw2W1NtRI7bak7VJQ0kAp9CMdKqy1V8nlzf+TZQivQpHiMLjYtJThGuSHbe/hj2eU3ucbSo42trBHAGeFAnA613+lTp1epUpQxNc5XZ/dFa6LhHh8E54YwUwdD2pAACnmy+vjqVkn+MftXN63a7NbJeOCSiOIIsy2W3DlaEq6dRn1/yf3rmQusgsRZK4p9zSddjI3IZjJcU02skYwMJIyMkfM10IQvaU5zxuZE3HOEjCPw5agC0hLiAsFvb/AG9ecfI4P19KnlHWQ43ZTxyYXyzG1ItzrYccaZTtGE497g5HBHXv+9ZnRrIyxB5MqVeOTOyuA8+2yhKdjuW1ENnG08nt0/zUml0WrvtUZvHqYnbCMcotSYEF9AX7MypKjv8Ag6n1r2kVtWEUDbabS0hKG0hKEjAA7VkHugFAKAUAoBQCgOZeIuuP91ro21PsklTbgJZktOpKHQOvUcKHpXH6j0mOskpp4ZPVc4cFdj+MNgWpIfh3FnPVWxCgP/LP2rjz+HLl/LNMm/VR8FR8VtZQdSNwIlodW5Fa3POlSCn3zwBz6DP711uj9OnpFJ2fzP8AYhvt34wdtgiPHgx2orqFx220obUlQIUkDAwf0ryWoovstlJweW/BdjKO1ciXcokJlT0yUyw0kElbiwABWkNDqJvEYMy5xXqUq6+I2l4MSQ7DkqnvlRbDKApOQrkkEjG3iu5T0rW2uMbMRS9Su7q1lo0JHijppMRExlmW7NWCFRdu3bnOcqPGOTjH7Vaj0vWOThKS2+TR3Q745Iq6eKtscjpNvtD65Cvj9pcASg5z7uMlXI74q3T0y+Mv4lnHsv3NJWx9EW7wrkX3VbEq4z48aLbQlTMZTaV7lrxgkEq5SBwT3PTGDXSo08KM7e7IpScu51hptLTaW20hKEgBIHYCpzU90AoBQCgFAKAUAoCM1BY7fqC2O2+6sB6O5+hQeyknsR60B+adf+Gt20i8uQlKplqJOyU2nJQPRwflPz6H7UBRwfWgJSy6hulleSq3y3W0bsqZ3ZQr5EHjmsqTQO82S92++suu257zUNqCF8Y5KQe/1x+hq3CUZLgB7T9mfaW05a4hS4CFYZSDz8xyKzsj4BSZHhEJMhSbbc3AVqOxtbO7aOwyD96glUl6glrB4EPtXVly+3Jh63J95xljclbh/tz2HqQc/wA1CDt0WOzFjNR4zaGmWkhKG0DCUgdABQGagFAKAUAoBQCgFAKAUB8UlKklKgCDwQR1oCgak8INK3txbzUddukK5K4ZCUk/9B4/bFAUeX/s/wAtKlGHqBlwdg7FKT9lGgN/RfhZqrT01x0XW3JZc4caIWsOY6Htg1tGTj2B0iLprCQZcjcruGk4H3qT5zBNRYbERGxhsIHc9z9TUTk33BnrAFAKAUAoBQCgFAKAUAoBQCgFAKAUAoBQCgFAKAUAoBQCgFAKAUAoBQCgFAKAUAoBQCgFAKAUAoBQCgFAKAUAoBQCgFAKAUAoBQCgFAKAUAoBQCgFAf/Z"/>
          <p:cNvSpPr>
            <a:spLocks noChangeAspect="1" noChangeArrowheads="1"/>
          </p:cNvSpPr>
          <p:nvPr/>
        </p:nvSpPr>
        <p:spPr bwMode="auto">
          <a:xfrm>
            <a:off x="155575" y="-617538"/>
            <a:ext cx="137160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4" name="AutoShape 6" descr="data:image/jpeg;base64,/9j/4AAQSkZJRgABAQAAAQABAAD/2wCEAAkGBwgHBgkIBwgKCgkLDRYPDQwMDRsUFRAWIB0iIiAdHx8kKDQsJCYxJx8fLT0tMTU3Ojo6Iys/RD84QzQ5OjcBCgoKDQwNGg8PGjclHyU3Nzc3Nzc3Nzc3Nzc3Nzc3Nzc3Nzc3Nzc3Nzc3Nzc3Nzc3Nzc3Nzc3Nzc3Nzc3Nzc3N//AABEIAIgAkAMBEQACEQEDEQH/xAAcAAEAAgMBAQEAAAAAAAAAAAAABQYDBAcCAQj/xAA6EAABAwMDAgMGBQMBCQAAAAABAgMEAAURBhIhMUEHE1EUIjJhcaEVQoGRsSNS0TMIFiQlcoKiwfD/xAAbAQEAAgMBAQAAAAAAAAAAAAAAAwQBAgUGB//EADARAAICAQMDAgUCBgMAAAAAAAABAgMRBBIhBTFRQWEGEyJxoRSxIzJCgZHRFcHw/9oADAMBAAIRAxEAPwDuNAKAUAoBQCgFAKAUAoBQCgFAKAUAoBQCgFAKAUAoBQCgFAKAUAoBQCgFAKAUAoBQCgFAKAUAoBQCgFAKAUAoBQCgFAKAUAoBQCgFAKAUAoBQHlSkpGVEAfOtZSjFZk8Bcms5cYqM5dBx/aCaoW9V0dfeZKqZvsiPlaqskN4sy7g0y6ACUL4IFWKNQtRDfVFtecMjktjxJm3AvdsuCd0Kcw8B12q6VvO+ut4se1+/AS3duTfCkkZByPlUqaayjBqXK5xLWy27Nd8tDjqWknYpWVKOAOAa3jFyeEYbS7n2NcokqZKhsPBciIUh9G0jYVDI5xg8elYcWlkZWcG1kGsGT7QCgFAKAUAoBQCgFAR025paJbZwtY6nsK4XUOtQ07cKuZfgsVady5fYiHXXHlbnVlR+fQV5PUay/USzZLJdjCMeyPFVjY5vrJgStZNRiSkPBlvcBnG44z96+nfD9vyej/Mx2yzha2O7U7fJrTI0jSOoWfZ5Hm8JVnGNyCcFKh+h+1T0X1da6fKU447/AOTWUZaW5JMsrGpZCNTRjDmPIirlqjOsPOpKDgYyEYynnvnmqOm009HoJLCcks+v5J5WKy1P0bNO73VycESbleHEyEXhKFW1WA202hfCgMZyMdc966+mmpRW2P8ATnP3RBPOeX69ixX2+XKEvVSosgj2dyKltW0H2dKwApWO+OvNYhXF7E/XJmU2t2CQ0bcHl3m6W5F0XdYMdDS25bhClBShyncOD61pbFbVLGGzMJctZyi41XJhQCgFAKAUAoBQEXdZpb/oNHCiPePpXnutdSdK+TW+X3LWnp3fUyIAwK8c+WXT6KwZPQTWMg5lrhLx1cExt3nlLIb2nB3dsfrivqXw3s/4pb+3JwNdn9Rx3NXT0UXfUqG7tIc81KtxS6SVOKSfgJP/ANwasdVv/R9Pc9LHj29E/U008fmXYsfKLrIegxLvc5EryVpYjtOuITEBWjJPvbu+ftivGQjqr9FTCttOTaznvx4Oo3XC2Tl6LwZ3pNlVNWXWo5eEUSFvKaB/p9iVY+1QV6fqcakoTeN23GfX7G7lQ5cr0JO3arsb1vmypDSmi35Yk74xCloV7qVKGOU/OvY6WvUbIxtw5ezKMpwy3Hse7fqnTsNiMzaYjwRI3OJZhwj7qQrbvUkDgE1alTY23L08s0U48JGZu/Mwp2oXbhcguLAW1/SEfaWNyM7Qfzkn/Fa/LclHau43pZyzRsmq0zr9eHXX3WLXFiNu+VIa8tTR53EjGaksocYR8sxGzMn7E7YdRwL6p5EMPocZCVKbfaLailWdqgD1BweainVKHc3jNS7ExUZsKAUAoDFKdDDC3D+UZ+tQaq+NFMrJehtCO6WCslSlqU4s5Uo5Jr5xdY7Zucu7OqltWEY5D7MVlT8p1tllHxOOKCUp+pNYrqnbLbBZZhtLllCu/i7ZIT4agRpE/HxrSQhA+hPX+PrXoKfhy2SzbLH25K0tUv6UZLB4r2m6T/Z5jSba2Rw7Ie4J9OBgfUkVrqfh6ddblXLc/AjqU3hni5+XeNaxJdplQ5bKXGCVMym1H3VDPAOa9BoL46To8qbk4yw/yUbq3ZqFKPY39Z6ZkyLg1cbO2ovuLSHUIIBCh0Xnt05/SqnQOu0w08tNq39K7P28G+r0snNTr7kzb7VMM2XLuvs6jLhtMuIaJPvDcFdR3zXJ1nUtPGuFWlz9Em1ktVUz3OU/VGlB0qpq0z4UqTvckpS0h1P5G0f6Y/THNWdT8Qxnqara48R5f3fdmkNG1XKMnyzw3Y7gbBcoLohtSJSAlLiHHF7iO6lKye3QdKls61pv1td8HLbHuv8AS/8AZMLTTdUoPGSc1Fpu6XRVuNt9gZ8llCPbQ44h9ojrt28KTj8pr1VF9bju7plKyEs4R7n6RmS3NQuCQyhU9+PIiHk7VtJHxjHQkds8VtG5Lbx2z+Q63z7munSl7uT13fvb0FtdziBlSYu4htSSNhG4cjjmtndCO3YuzMKuTzu9SX0XZ7haWZKbk1CStZThcdxxxbmB1WtfP0A4HNR3TjN5RtXFxXJZahJBQCgFARl9WUx0IB+JXNcD4gt26dQ8staVZnkr1xdQxAecdkrioSnl5CQpSfoCDk9uhryemg53KKju9mXJvCOL6xgak1JJUq3M324W6OMpclshvefVDYSnP7E/Sva6Sem00UpOMZPw/wDs58lOT4yypTro0mOYTVkgxFJQG3FFK1O7geSSo+6c+gHpXSjF53bmyLPsQ4PORwalMFvC5WlbXEuNg1Y045IVhcWOvBaGM5Wg/MY5FU5RhqXKu2vhefX7G+XHlM6ZonXyJzLUW7/iDkxQSEu/h5CVHv8A6ef4Fec6l0aK+ujCX3/2Wa7n2kXuTKjRUpMqQyyFnakuOBIUfQZrztdFljahFvHgsuSXcxuSoyJCY7kllL6xlDRcAWofJPU1sqLXHcovBncvJ4kyo0fYmTJYZUvhAccSkqPyyeazVRbYm4Rb/sNyXcnolwjRrc05NkNMJ3eWFPLCAVdhz3+Ve56Pa7NHHPdcHPvWLGSldQhFAKAUAoBQCgITUy3G2mlNNKeUN2G0qAJ6dzxXnOvwU/lqTwueS3pXjJzvUmvlacQhVx07cG/MyG1Kcb2KI7bklWK5uk6NHUNuu5PHjOSSd+3vEqEjxpnFf/D2aM2n0ceUs/uAK6kfhyjH1TbIXqpeCGl6s05fZy3r7ppLJdbUFvwncL8wkHeeBn05z9zXSq0l1MFCuzPPqvTwROak8tGjp27W+32RbVz0oi4MOuqS7PJKVJSQPdQrbgKHXOe9SXU2TsThZjHoYTSXKIi1swJN4CXLj+FR925qQttThQQfdzt5B+dWLJTjD6VuZqsZO26Uuwhp/wCY6+tNyjYPuuBDbg/7ysH9wf0ryfUKZWr6NPJS8rt/gtVvHeRl1hE/HWos2xpTcSliRG3R1suNpDiQOdx+Q5GcehrTpdq0ilXqHs7PnK7G1q34ceSGGmL2zeIBVFL3lCAFvpWnyleSghZWSd+4EnGODxnPNdD/AJLSSokt+M7vvz+CP5UlJcG7qti63pDCDphYDiFtynUusreQ1uOEIKiAN2ASewOOtVtBPTabP8fPhc4z7m9ilL+kst1sEi8nTDjTcgNQ7kHX0tvYDaPLPJ55IVgZ56n1rp9FbdEnnPLItR/OVtuwa/8AwwrXOvKZn4e45s9uTj2lMj+knr0LRyeeehPauwQHYmt3lp3/ABYGfrQHugFAKAUAoCNvre6Mlf8Aar+a4PxBVv0ymvR/uWdK8Twct8S1PsWqSoakZgl1A8mI6hGHBxuwcFWcE9K5/RXFyWKn7yJNRnHf+xwdiO5JeS0whTiyQAEjPfH/ALr1zaXcpHVbHoiTpfTlyvd5t8WTMQyspjOkKLKNvxg8p3cnI+QwQeK4VnU6dTqI6euT+69fYnVTjHczZ8JoyZWnPZQ6JJW+tS4y0AsR08DesdFrOPdSc9jjgmsdWu+TPe+Fj+79vZeTNUcrBcXLBYoGIyrHbXYZWFELjJUsEhWVEnr8PbseK5dWp1Gqg5xsal+PsbuMYPlcGWHb7DbnEOwrFEY3t7t6Y6AtPJB5/wAVpOOtsTjO18PybLYuyJBu6MNJWkx1o2H3whIwnnHY9egqCfS7ZvO7JsrUjyu6t5Thp3puOQOBg/P1GKxHpVmeZcm3z0fUXAPb/LbWEpGSV4HG7B78d/2rR9OcGlKXL8Gytz2Ja1XdpuC2Sy6rIKyEgfDz73J6cYx1+Vez6bpvkaaMShdZvnknYzqZDKHkhSQtIOFDBFXSMzdKAUAoBQCgFAYpLQeZU2r8wxUGppjfVKuXqbRk4yTRRpmnLPJmLdn2uJIkA7St9oLPU9N31rwtms1enbpU2sHR2Qmt2DbZgw2W1NtRI7bak7VJQ0kAp9CMdKqy1V8nlzf+TZQivQpHiMLjYtJThGuSHbe/hj2eU3ucbSo42trBHAGeFAnA613+lTp1epUpQxNc5XZ/dFa6LhHh8E54YwUwdD2pAACnmy+vjqVkn+MftXN63a7NbJeOCSiOIIsy2W3DlaEq6dRn1/yf3rmQusgsRZK4p9zSddjI3IZjJcU02skYwMJIyMkfM10IQvaU5zxuZE3HOEjCPw5agC0hLiAsFvb/AG9ecfI4P19KnlHWQ43ZTxyYXyzG1ItzrYccaZTtGE497g5HBHXv+9ZnRrIyxB5MqVeOTOyuA8+2yhKdjuW1ENnG08nt0/zUml0WrvtUZvHqYnbCMcotSYEF9AX7MypKjv8Ag6n1r2kVtWEUDbabS0hKG0hKEjAA7VkHugFAKAUAoBQCgOZeIuuP91ro21PsklTbgJZktOpKHQOvUcKHpXH6j0mOskpp4ZPVc4cFdj+MNgWpIfh3FnPVWxCgP/LP2rjz+HLl/LNMm/VR8FR8VtZQdSNwIlodW5Fa3POlSCn3zwBz6DP711uj9OnpFJ2fzP8AYhvt34wdtgiPHgx2orqFx220obUlQIUkDAwf0ryWoovstlJweW/BdjKO1ciXcokJlT0yUyw0kElbiwABWkNDqJvEYMy5xXqUq6+I2l4MSQ7DkqnvlRbDKApOQrkkEjG3iu5T0rW2uMbMRS9Su7q1lo0JHijppMRExlmW7NWCFRdu3bnOcqPGOTjH7Vaj0vWOThKS2+TR3Q745Iq6eKtscjpNvtD65Cvj9pcASg5z7uMlXI74q3T0y+Mv4lnHsv3NJWx9EW7wrkX3VbEq4z48aLbQlTMZTaV7lrxgkEq5SBwT3PTGDXSo08KM7e7IpScu51hptLTaW20hKEgBIHYCpzU90AoBQCgFAKAUAoCM1BY7fqC2O2+6sB6O5+hQeyknsR60B+adf+Gt20i8uQlKplqJOyU2nJQPRwflPz6H7UBRwfWgJSy6hulleSq3y3W0bsqZ3ZQr5EHjmsqTQO82S92++suu257zUNqCF8Y5KQe/1x+hq3CUZLgB7T9mfaW05a4hS4CFYZSDz8xyKzsj4BSZHhEJMhSbbc3AVqOxtbO7aOwyD96glUl6glrB4EPtXVly+3Jh63J95xljclbh/tz2HqQc/wA1CDt0WOzFjNR4zaGmWkhKG0DCUgdABQGagFAKAUAoBQCgFAKAUB8UlKklKgCDwQR1oCgak8INK3txbzUddukK5K4ZCUk/9B4/bFAUeX/s/wAtKlGHqBlwdg7FKT9lGgN/RfhZqrT01x0XW3JZc4caIWsOY6Htg1tGTj2B0iLprCQZcjcruGk4H3qT5zBNRYbERGxhsIHc9z9TUTk33BnrAFAKAUAoBQCgFAKAUAoBQCgFAKAUAoBQCgFAKAUAoBQCgFAKAUAoBQCgFAKAUAoBQCgFAKAUAoBQCgFAKAUAoBQCgFAKAUAoBQCgFAKAUAoBQCgFAf/Z"/>
          <p:cNvSpPr>
            <a:spLocks noChangeAspect="1" noChangeArrowheads="1"/>
          </p:cNvSpPr>
          <p:nvPr/>
        </p:nvSpPr>
        <p:spPr bwMode="auto">
          <a:xfrm>
            <a:off x="307975" y="-465138"/>
            <a:ext cx="137160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5" name="AutoShape 16" descr="data:image/jpeg;base64,/9j/4AAQSkZJRgABAQAAAQABAAD/2wCEAAkGBwgHBgkIBwgKCgkLDRYPDQwMDRsUFRAWIB0iIiAdHx8kKDQsJCYxJx8fLT0tMTU3Ojo6Iys/RD84QzQ5OjcBCgoKDQwNGg8PGjclHyU3Nzc3Nzc3Nzc3Nzc3Nzc3Nzc3Nzc3Nzc3Nzc3Nzc3Nzc3Nzc3Nzc3Nzc3Nzc3Nzc3N//AABEIAFcAggMBIgACEQEDEQH/xAAbAAACAwEBAQAAAAAAAAAAAAAEBQADBgcBAv/EADcQAAIBAwIDBwIEBgIDAQAAAAECAwAEERIhBRMxBhQiQVFxgWGRMkJS0SMzcqGxwRViQ6LhB//EABkBAAMBAQEAAAAAAAAAAAAAAAECAwAEBf/EACERAAIBAwQDAQAAAAAAAAAAAAABAgMRURITMUEEFCEi/9oADAMBAAIRAxEAPwDpFjJEsHMdRG2cZbqaV8Qs+HpcSX86aQ/5pTt8CiLW4PfsGHMWMmZzk1bxOW1urbRIoaIEEuzaVGPr5/FeEejYUvxUSrGOGwNcFiQcrgL8U1lVZplZiXGnxRL0VvfoKUf8tZxSLaWimViuyRppQH/Jo/h0s8tpLFxFAJGYGNEUZHwOnzWMHWZV27ukwQDfRGc/+1H6re0UA4UnoOpP70p1LC2RpibHRPFIR/gUbYywC3MzLy2zhmc5P3NYEkUdwSVmkW2VASWBlXJ+F/elsN7Nd3EqW0DIqKy8+Tcqd+nkNxT8zyy/yIsKfzybfYdTWdvb+4N1Ja2cBeZCcmRchTnqFG31yawEG8PguDZvBcyG6eR9WrJVV+gJ3PxXk90QwjWNrhgd418K4Gx26n5oS3tbl7uK8vLmSSeIZMUT/wAMNjBJPQbeQo65kIjE7aXEi6gIThWH9XU7f4oMZIYm6iTEcalmx/LjHT39KqcXMqlpG5SgZ5cZyx+fL4qrhbTcgieFYxqygVcbeW1Flh0oBsKrNrtpopYYBDAwBkV1w2ds5PUnrTViCuCAfUUJJfphu7qZiOrKQEX3bp/mhYZlvdeu41BescWVX79W6EeQ26UBkrhsl5HGxjjBkkHVIxnHv5D5qhrqRtmwv0G/96qkljhQLGqoi9FUYA+KT3vEiucNTxjk6adHtjU3ABO9SsoeLHJ3rym1I6th4NM05kOm3jaV1xgyL4QPUL0q3idvBxSOGNgzyRnLCLoPpnoKraUc7RIrS6SA6gaV6+nU9aKsp5IFZJ9JYnwxRDOP2+aQ8sX3HL4UI4hCRzOiRbZ9261bBJdMYZNPcwCC0R6kjqPUg+VXcTuHiRJp4SPFhAgBbP8AUdhSm1u77iFtLyoTZRuMLPJ1G/qTk5+lFGHc5iinExiWJ3JKM4yx9cD96OtRbtELkkscbtKdx+1LbW3JtIoHHOMOXEsoI2+i9T817Dcc24jRLeSfDAtrwAqn8wXoN/mgKxm10ZdrWMyD9bHCj58/ilnGWubWASpD3uSRtIiXwqGPTbz365NOTtQ960fdpBLMYUZSpkDaSM+h9a1zJGXe3vbqPlcbvVgWQry7aJcupB8JGDgZ3X7Ufwq7iuOCyLw2N7WKJf4LSN1HudhuCPp80ELS0slea4fJc8xpLjUAemcRjxMAd98Yya9HEC91FFa2j3GkjVzF/B4sMugbIR1BPX1863IyQyiu+72zMG1qdzLK+mMH6Mdz8DFEd35viupDN/0HhT7efyTSy9hRL0yTPJJryQiAs2nbO56AHyHrRHDbovbor27Q48KqDqGkdN6Wz6HVuw2aNZFQfh5ZyukdPpj2yPmgXS3sYysCBM7n1Nfdpfx3tzLDbeLlHSzE7Z9BTBuHRykGbxfSglLseM4Rd2YziXFguQGNZe+4uWJAz8V1abh1mo/kp7YoGXhvDpSVNsit64p/vZ1x8lW/KOS99l/Q/wBjUrpx7PW2djt7VKbTE3tVMGhltYg7agwdvxKhxn3NEQ8NiKp+OLBzpU4z+9FtkAyMoXA8tzVkLFtwuFPma74UYYPEc5ZKJrG3KfxiEXOcuRsapt+H2LOOVLqkxkOZAzY+n09qE7XSWkdvZreOBC10F0umpXJRgA23TOM0m7LLK3GojI9hLKkMijkaCYDhfB4FAK++/wBKDVNTUdJeFKUqTqORoYuE8Mg4q0ouG74+puWZhnB8sdcbUYOFWylFj1RqpyEQ6Qfcef8A9pDwq47NrwmG24g1p/yGV71DNg3JucAklR4i+RkEeWCNsV88Sm4hc8VfjNjbiW04Y5ijInILgHFzhADq/SAfzR/WujYp4OLcnk0jWtuVbL4A2J1dDQ9vw/hzS6o5edMBuxlDMB/oe2KSXklvL2hW7i8XCBJCb11I5b3GP4L48wo0aj6mL9DYl1a28a8cMVqoi/5KEXQgjGpoOVAXG25GMkjzGa2xTwbcnkLn7OcE4ldy3fMadsctxHPsMDGNtx9d96tu+AWFxam2JlhhZukMnLzkEY265zQRuuEXXFOGNwCS0mmQnnPYsjKtsUbZyu2ktp0j1wRsDS7hHeLTgvZu3Ilns5u6vFMcuYG0glHP6f0sf6f05OzTwbcnk0dv2ftI7dYQ8+hV0KC+SB9qok7P8IhZIpbiRXfZEe4wW9h51nuHcSsLLtLccSdonN47QhLdlMtv/EVSbg7YXKeHV+DdRkkCmdvNwOIcRh7QtYreSTy95S90apYy7cvAb8SaCoGMjqOuaKpQXCA5SfY1tOD8K4YOVE6xMxyQ0gyaMjgtn1LFKHI2OHyRQF9bWcvEeAv3dGGtghlj8QUQsQDq3++9A9m+EuxtOISNaIsTzFORb6JW1Mww76jqHnjAyQD5Ujo0+bDbkuLjmTh8R/V96Fm4ZB+LL596ckA7mgLqQZIFTnTglwXp1Zt8i7u6D9X3qV9lhmpUNEcHTrYTDerNFlVJGSpyMbg46UEnE2LSB4zI65ysbg6fdvwjb6/FAx8pbmKzmD6TlVjjTREMAYBxudttzjbp0qcZtEEaO8xhtVGkxqCR0ONKjz3658h1qG9NdktEQ6btDFBGG5Rlc5ASBtXiGNtWOu46Cma33MjUxxkagCM7VlbBY2SROFw4ZQSJHGpgwbb/AKjPj6e9H8InJRoJrmOadfEdDasDYHf3z7U3sVMg2on0va2KWZRZWEtxkHS4YDPpt1AJDjfzQ59aJl7Sw2kgS+CRM7hUXmajgk6WbbwjY/alHHLWdI4I+HXMNjAWPNVQF1bgjGBudjt55oHu9vZ2uJQriJWkHPizoUkFtEQ3xqwdzt5bUfZqZNsxwaWXtE8U8yPYsqRYPNaQKhBxvk+9eHtIzsO72LsnnI76R8bZP2x9azQmPEOHi7sDI86yFCbhAWjPqB+FdjnIHvXtnKsU4NzeCSa4bSUU5VWGfP1x/ql9qrkZUYYH79olQnNkSev8zH+qEftUvO0dxbcZUCTc+vlt1oS75calpGC5O2ep9qB5iopYoy+moYJ+tBeVVfZSHjU27WHEfamUkleGlfrzh+1DXHbZ4ZFzw4sAeomG39qQXd+qggGkV3fq2rOM1T2J25OleFTwdbtuPpcRh1iOD/3oqG/5rfy8fNcx7K8bV27s7bjpvW2t7kLAzZ3rLyJ9sjU8WEfiQwveLcs6ETPzS9+IE7mP+9CsSx1N1NRiCKi685PkpGjCCtY+je7nwH71KDY+I+9Sm1yNpjgIjlneFRaRtbIvhZ3I6D8JJ9PPH+jmmw5V5a+IrIjjxaGOD6/FKU7zI8iXTsdale7xgMwG+MDAC+W59KItinOa2SVLbWzOYojqbO2cnoPLYfeps5ii+imW5EXOWKEHVGqLvnrgIv4sH1xUnmS2cTSHkFsrrI1yHffAHhHrvnqdqtv7WWMlbV+VEy+OTO+fqep2zQccMENq6x67ts6xrzpZtvL1wc0LhCuJWcpsnbh8zLctj+OWBYr5+I5wMb7elZmR7Hh0q95lmvrpmJMcZwpB65PVsg+WxxWrtroi3CXCsZjkBFUZx5beVIr28suGMWChJCMBY/E2M9NXQdfKggltrLeC4l72Yu6SqRHEselvfT1+9UiKGw2GI3b9QBcn6DopoZ5b+8teZAO4qr5eRjsy+W/U0yllt7q3iuY0W4I8JcDzHniswoJs44ZIlmCku3VnOpvvVHGbKSS1MkAJZR0HmKPtmXSiSFRIfyijSqquWIAHrSfSsZafpye9mcFgwIPpSO6nO4zXSu0vDYLqJpYINwN5MYFcv4gQLkxWyNMfNlG1UjdnXHyIdg8V/La3KTRnDKfKutdn+JLxKxjlQ+W49DXI5bWQ7FTn0rYf/nty1u8tpKcE7gU0rWBOUZP4dBZx0qA+dD6stVxbw0iRNopdhqPvUql38R96lVJ3Dkhup9Y1xQWcZKuIsruCcnA67epr7YpG/ebaJHlycvKNwRucY6ZzUqVM5Q28lhcJAys0hwwUdR80tNxFC4twTt/449vuxqVKwyLIufHeZVlW2HkB1zVHGLOO2j7zb26PIX/N+XPmKlSlD0KNMkKMeK3TMZRpEajO3+KJ4FcB+faxwCKAA4YHcmpUpujIOtUWNdSeJh1c+VM7aJJo1md2lJ6aun2qVKULKb+eMryEQux/L0FYPj6W/DDyzCNbAsEQYH3r2pRirsN7Iz8tnPdWvOkK26K2crvkUw4PCHuIrm2OR0YnY7VKlB/S9JXZseacda871p69K9qU47Pg3Ckk1KlSqE7H/9k="/>
          <p:cNvSpPr>
            <a:spLocks noChangeAspect="1" noChangeArrowheads="1"/>
          </p:cNvSpPr>
          <p:nvPr/>
        </p:nvSpPr>
        <p:spPr bwMode="auto">
          <a:xfrm>
            <a:off x="155575" y="-395288"/>
            <a:ext cx="1238250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6" name="AutoShape 18" descr="data:image/jpeg;base64,/9j/4AAQSkZJRgABAQAAAQABAAD/2wCEAAkGBwgHBgkIBwgKCgkLDRYPDQwMDRsUFRAWIB0iIiAdHx8kKDQsJCYxJx8fLT0tMTU3Ojo6Iys/RD84QzQ5OjcBCgoKDQwNGg8PGjclHyU3Nzc3Nzc3Nzc3Nzc3Nzc3Nzc3Nzc3Nzc3Nzc3Nzc3Nzc3Nzc3Nzc3Nzc3Nzc3Nzc3N//AABEIAFcAggMBIgACEQEDEQH/xAAbAAACAwEBAQAAAAAAAAAAAAAEBQADBgcBAv/EADcQAAIBAwIDBwIEBgIDAQAAAAECAwAEERIhBRMxBhQiQVFxgWGRMkJS0SMzcqGxwRViQ6LhB//EABkBAAMBAQEAAAAAAAAAAAAAAAECAwAEBf/EACERAAIBAwQDAQAAAAAAAAAAAAABAgMRURITMUEEFCEi/9oADAMBAAIRAxEAPwDpFjJEsHMdRG2cZbqaV8Qs+HpcSX86aQ/5pTt8CiLW4PfsGHMWMmZzk1bxOW1urbRIoaIEEuzaVGPr5/FeEejYUvxUSrGOGwNcFiQcrgL8U1lVZplZiXGnxRL0VvfoKUf8tZxSLaWimViuyRppQH/Jo/h0s8tpLFxFAJGYGNEUZHwOnzWMHWZV27ukwQDfRGc/+1H6re0UA4UnoOpP70p1LC2RpibHRPFIR/gUbYywC3MzLy2zhmc5P3NYEkUdwSVmkW2VASWBlXJ+F/elsN7Nd3EqW0DIqKy8+Tcqd+nkNxT8zyy/yIsKfzybfYdTWdvb+4N1Ja2cBeZCcmRchTnqFG31yawEG8PguDZvBcyG6eR9WrJVV+gJ3PxXk90QwjWNrhgd418K4Gx26n5oS3tbl7uK8vLmSSeIZMUT/wAMNjBJPQbeQo65kIjE7aXEi6gIThWH9XU7f4oMZIYm6iTEcalmx/LjHT39KqcXMqlpG5SgZ5cZyx+fL4qrhbTcgieFYxqygVcbeW1Flh0oBsKrNrtpopYYBDAwBkV1w2ds5PUnrTViCuCAfUUJJfphu7qZiOrKQEX3bp/mhYZlvdeu41BescWVX79W6EeQ26UBkrhsl5HGxjjBkkHVIxnHv5D5qhrqRtmwv0G/96qkljhQLGqoi9FUYA+KT3vEiucNTxjk6adHtjU3ABO9SsoeLHJ3rym1I6th4NM05kOm3jaV1xgyL4QPUL0q3idvBxSOGNgzyRnLCLoPpnoKraUc7RIrS6SA6gaV6+nU9aKsp5IFZJ9JYnwxRDOP2+aQ8sX3HL4UI4hCRzOiRbZ9261bBJdMYZNPcwCC0R6kjqPUg+VXcTuHiRJp4SPFhAgBbP8AUdhSm1u77iFtLyoTZRuMLPJ1G/qTk5+lFGHc5iinExiWJ3JKM4yx9cD96OtRbtELkkscbtKdx+1LbW3JtIoHHOMOXEsoI2+i9T817Dcc24jRLeSfDAtrwAqn8wXoN/mgKxm10ZdrWMyD9bHCj58/ilnGWubWASpD3uSRtIiXwqGPTbz365NOTtQ960fdpBLMYUZSpkDaSM+h9a1zJGXe3vbqPlcbvVgWQry7aJcupB8JGDgZ3X7Ufwq7iuOCyLw2N7WKJf4LSN1HudhuCPp80ELS0slea4fJc8xpLjUAemcRjxMAd98Yya9HEC91FFa2j3GkjVzF/B4sMugbIR1BPX1863IyQyiu+72zMG1qdzLK+mMH6Mdz8DFEd35viupDN/0HhT7efyTSy9hRL0yTPJJryQiAs2nbO56AHyHrRHDbovbor27Q48KqDqGkdN6Wz6HVuw2aNZFQfh5ZyukdPpj2yPmgXS3sYysCBM7n1Nfdpfx3tzLDbeLlHSzE7Z9BTBuHRykGbxfSglLseM4Rd2YziXFguQGNZe+4uWJAz8V1abh1mo/kp7YoGXhvDpSVNsit64p/vZ1x8lW/KOS99l/Q/wBjUrpx7PW2djt7VKbTE3tVMGhltYg7agwdvxKhxn3NEQ8NiKp+OLBzpU4z+9FtkAyMoXA8tzVkLFtwuFPma74UYYPEc5ZKJrG3KfxiEXOcuRsapt+H2LOOVLqkxkOZAzY+n09qE7XSWkdvZreOBC10F0umpXJRgA23TOM0m7LLK3GojI9hLKkMijkaCYDhfB4FAK++/wBKDVNTUdJeFKUqTqORoYuE8Mg4q0ouG74+puWZhnB8sdcbUYOFWylFj1RqpyEQ6Qfcef8A9pDwq47NrwmG24g1p/yGV71DNg3JucAklR4i+RkEeWCNsV88Sm4hc8VfjNjbiW04Y5ijInILgHFzhADq/SAfzR/WujYp4OLcnk0jWtuVbL4A2J1dDQ9vw/hzS6o5edMBuxlDMB/oe2KSXklvL2hW7i8XCBJCb11I5b3GP4L48wo0aj6mL9DYl1a28a8cMVqoi/5KEXQgjGpoOVAXG25GMkjzGa2xTwbcnkLn7OcE4ldy3fMadsctxHPsMDGNtx9d96tu+AWFxam2JlhhZukMnLzkEY265zQRuuEXXFOGNwCS0mmQnnPYsjKtsUbZyu2ktp0j1wRsDS7hHeLTgvZu3Ilns5u6vFMcuYG0glHP6f0sf6f05OzTwbcnk0dv2ftI7dYQ8+hV0KC+SB9qok7P8IhZIpbiRXfZEe4wW9h51nuHcSsLLtLccSdonN47QhLdlMtv/EVSbg7YXKeHV+DdRkkCmdvNwOIcRh7QtYreSTy95S90apYy7cvAb8SaCoGMjqOuaKpQXCA5SfY1tOD8K4YOVE6xMxyQ0gyaMjgtn1LFKHI2OHyRQF9bWcvEeAv3dGGtghlj8QUQsQDq3++9A9m+EuxtOISNaIsTzFORb6JW1Mww76jqHnjAyQD5Ujo0+bDbkuLjmTh8R/V96Fm4ZB+LL596ckA7mgLqQZIFTnTglwXp1Zt8i7u6D9X3qV9lhmpUNEcHTrYTDerNFlVJGSpyMbg46UEnE2LSB4zI65ysbg6fdvwjb6/FAx8pbmKzmD6TlVjjTREMAYBxudttzjbp0qcZtEEaO8xhtVGkxqCR0ONKjz3658h1qG9NdktEQ6btDFBGG5Rlc5ASBtXiGNtWOu46Cma33MjUxxkagCM7VlbBY2SROFw4ZQSJHGpgwbb/AKjPj6e9H8InJRoJrmOadfEdDasDYHf3z7U3sVMg2on0va2KWZRZWEtxkHS4YDPpt1AJDjfzQ59aJl7Sw2kgS+CRM7hUXmajgk6WbbwjY/alHHLWdI4I+HXMNjAWPNVQF1bgjGBudjt55oHu9vZ2uJQriJWkHPizoUkFtEQ3xqwdzt5bUfZqZNsxwaWXtE8U8yPYsqRYPNaQKhBxvk+9eHtIzsO72LsnnI76R8bZP2x9azQmPEOHi7sDI86yFCbhAWjPqB+FdjnIHvXtnKsU4NzeCSa4bSUU5VWGfP1x/ql9qrkZUYYH79olQnNkSev8zH+qEftUvO0dxbcZUCTc+vlt1oS75calpGC5O2ep9qB5iopYoy+moYJ+tBeVVfZSHjU27WHEfamUkleGlfrzh+1DXHbZ4ZFzw4sAeomG39qQXd+qggGkV3fq2rOM1T2J25OleFTwdbtuPpcRh1iOD/3oqG/5rfy8fNcx7K8bV27s7bjpvW2t7kLAzZ3rLyJ9sjU8WEfiQwveLcs6ETPzS9+IE7mP+9CsSx1N1NRiCKi685PkpGjCCtY+je7nwH71KDY+I+9Sm1yNpjgIjlneFRaRtbIvhZ3I6D8JJ9PPH+jmmw5V5a+IrIjjxaGOD6/FKU7zI8iXTsdale7xgMwG+MDAC+W59KItinOa2SVLbWzOYojqbO2cnoPLYfeps5ii+imW5EXOWKEHVGqLvnrgIv4sH1xUnmS2cTSHkFsrrI1yHffAHhHrvnqdqtv7WWMlbV+VEy+OTO+fqep2zQccMENq6x67ts6xrzpZtvL1wc0LhCuJWcpsnbh8zLctj+OWBYr5+I5wMb7elZmR7Hh0q95lmvrpmJMcZwpB65PVsg+WxxWrtroi3CXCsZjkBFUZx5beVIr28suGMWChJCMBY/E2M9NXQdfKggltrLeC4l72Yu6SqRHEselvfT1+9UiKGw2GI3b9QBcn6DopoZ5b+8teZAO4qr5eRjsy+W/U0yllt7q3iuY0W4I8JcDzHniswoJs44ZIlmCku3VnOpvvVHGbKSS1MkAJZR0HmKPtmXSiSFRIfyijSqquWIAHrSfSsZafpye9mcFgwIPpSO6nO4zXSu0vDYLqJpYINwN5MYFcv4gQLkxWyNMfNlG1UjdnXHyIdg8V/La3KTRnDKfKutdn+JLxKxjlQ+W49DXI5bWQ7FTn0rYf/nty1u8tpKcE7gU0rWBOUZP4dBZx0qA+dD6stVxbw0iRNopdhqPvUql38R96lVJ3Dkhup9Y1xQWcZKuIsruCcnA67epr7YpG/ebaJHlycvKNwRucY6ZzUqVM5Q28lhcJAys0hwwUdR80tNxFC4twTt/449vuxqVKwyLIufHeZVlW2HkB1zVHGLOO2j7zb26PIX/N+XPmKlSlD0KNMkKMeK3TMZRpEajO3+KJ4FcB+faxwCKAA4YHcmpUpujIOtUWNdSeJh1c+VM7aJJo1md2lJ6aun2qVKULKb+eMryEQux/L0FYPj6W/DDyzCNbAsEQYH3r2pRirsN7Iz8tnPdWvOkK26K2crvkUw4PCHuIrm2OR0YnY7VKlB/S9JXZseacda871p69K9qU47Pg3Ckk1KlSqE7H/9k="/>
          <p:cNvSpPr>
            <a:spLocks noChangeAspect="1" noChangeArrowheads="1"/>
          </p:cNvSpPr>
          <p:nvPr/>
        </p:nvSpPr>
        <p:spPr bwMode="auto">
          <a:xfrm>
            <a:off x="307975" y="-242888"/>
            <a:ext cx="1238250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7" name="AutoShape 20" descr="data:image/jpeg;base64,/9j/4AAQSkZJRgABAQAAAQABAAD/2wCEAAkGBwgHBgkIBwgKCgkLDRYPDQwMDRsUFRAWIB0iIiAdHx8kKDQsJCYxJx8fLT0tMTU3Ojo6Iys/RD84QzQ5OjcBCgoKDQwNGg8PGjclHyU3Nzc3Nzc3Nzc3Nzc3Nzc3Nzc3Nzc3Nzc3Nzc3Nzc3Nzc3Nzc3Nzc3Nzc3Nzc3Nzc3N//AABEIAFcAggMBIgACEQEDEQH/xAAbAAACAwEBAQAAAAAAAAAAAAAEBQADBgcBAv/EADcQAAIBAwIDBwIEBgIDAQAAAAECAwAEERIhBRMxBhQiQVFxgWGRMkJS0SMzcqGxwRViQ6LhB//EABkBAAMBAQEAAAAAAAAAAAAAAAECAwAEBf/EACERAAIBAwQDAQAAAAAAAAAAAAABAgMRURITMUEEFCEi/9oADAMBAAIRAxEAPwDpFjJEsHMdRG2cZbqaV8Qs+HpcSX86aQ/5pTt8CiLW4PfsGHMWMmZzk1bxOW1urbRIoaIEEuzaVGPr5/FeEejYUvxUSrGOGwNcFiQcrgL8U1lVZplZiXGnxRL0VvfoKUf8tZxSLaWimViuyRppQH/Jo/h0s8tpLFxFAJGYGNEUZHwOnzWMHWZV27ukwQDfRGc/+1H6re0UA4UnoOpP70p1LC2RpibHRPFIR/gUbYywC3MzLy2zhmc5P3NYEkUdwSVmkW2VASWBlXJ+F/elsN7Nd3EqW0DIqKy8+Tcqd+nkNxT8zyy/yIsKfzybfYdTWdvb+4N1Ja2cBeZCcmRchTnqFG31yawEG8PguDZvBcyG6eR9WrJVV+gJ3PxXk90QwjWNrhgd418K4Gx26n5oS3tbl7uK8vLmSSeIZMUT/wAMNjBJPQbeQo65kIjE7aXEi6gIThWH9XU7f4oMZIYm6iTEcalmx/LjHT39KqcXMqlpG5SgZ5cZyx+fL4qrhbTcgieFYxqygVcbeW1Flh0oBsKrNrtpopYYBDAwBkV1w2ds5PUnrTViCuCAfUUJJfphu7qZiOrKQEX3bp/mhYZlvdeu41BescWVX79W6EeQ26UBkrhsl5HGxjjBkkHVIxnHv5D5qhrqRtmwv0G/96qkljhQLGqoi9FUYA+KT3vEiucNTxjk6adHtjU3ABO9SsoeLHJ3rym1I6th4NM05kOm3jaV1xgyL4QPUL0q3idvBxSOGNgzyRnLCLoPpnoKraUc7RIrS6SA6gaV6+nU9aKsp5IFZJ9JYnwxRDOP2+aQ8sX3HL4UI4hCRzOiRbZ9261bBJdMYZNPcwCC0R6kjqPUg+VXcTuHiRJp4SPFhAgBbP8AUdhSm1u77iFtLyoTZRuMLPJ1G/qTk5+lFGHc5iinExiWJ3JKM4yx9cD96OtRbtELkkscbtKdx+1LbW3JtIoHHOMOXEsoI2+i9T817Dcc24jRLeSfDAtrwAqn8wXoN/mgKxm10ZdrWMyD9bHCj58/ilnGWubWASpD3uSRtIiXwqGPTbz365NOTtQ960fdpBLMYUZSpkDaSM+h9a1zJGXe3vbqPlcbvVgWQry7aJcupB8JGDgZ3X7Ufwq7iuOCyLw2N7WKJf4LSN1HudhuCPp80ELS0slea4fJc8xpLjUAemcRjxMAd98Yya9HEC91FFa2j3GkjVzF/B4sMugbIR1BPX1863IyQyiu+72zMG1qdzLK+mMH6Mdz8DFEd35viupDN/0HhT7efyTSy9hRL0yTPJJryQiAs2nbO56AHyHrRHDbovbor27Q48KqDqGkdN6Wz6HVuw2aNZFQfh5ZyukdPpj2yPmgXS3sYysCBM7n1Nfdpfx3tzLDbeLlHSzE7Z9BTBuHRykGbxfSglLseM4Rd2YziXFguQGNZe+4uWJAz8V1abh1mo/kp7YoGXhvDpSVNsit64p/vZ1x8lW/KOS99l/Q/wBjUrpx7PW2djt7VKbTE3tVMGhltYg7agwdvxKhxn3NEQ8NiKp+OLBzpU4z+9FtkAyMoXA8tzVkLFtwuFPma74UYYPEc5ZKJrG3KfxiEXOcuRsapt+H2LOOVLqkxkOZAzY+n09qE7XSWkdvZreOBC10F0umpXJRgA23TOM0m7LLK3GojI9hLKkMijkaCYDhfB4FAK++/wBKDVNTUdJeFKUqTqORoYuE8Mg4q0ouG74+puWZhnB8sdcbUYOFWylFj1RqpyEQ6Qfcef8A9pDwq47NrwmG24g1p/yGV71DNg3JucAklR4i+RkEeWCNsV88Sm4hc8VfjNjbiW04Y5ijInILgHFzhADq/SAfzR/WujYp4OLcnk0jWtuVbL4A2J1dDQ9vw/hzS6o5edMBuxlDMB/oe2KSXklvL2hW7i8XCBJCb11I5b3GP4L48wo0aj6mL9DYl1a28a8cMVqoi/5KEXQgjGpoOVAXG25GMkjzGa2xTwbcnkLn7OcE4ldy3fMadsctxHPsMDGNtx9d96tu+AWFxam2JlhhZukMnLzkEY265zQRuuEXXFOGNwCS0mmQnnPYsjKtsUbZyu2ktp0j1wRsDS7hHeLTgvZu3Ilns5u6vFMcuYG0glHP6f0sf6f05OzTwbcnk0dv2ftI7dYQ8+hV0KC+SB9qok7P8IhZIpbiRXfZEe4wW9h51nuHcSsLLtLccSdonN47QhLdlMtv/EVSbg7YXKeHV+DdRkkCmdvNwOIcRh7QtYreSTy95S90apYy7cvAb8SaCoGMjqOuaKpQXCA5SfY1tOD8K4YOVE6xMxyQ0gyaMjgtn1LFKHI2OHyRQF9bWcvEeAv3dGGtghlj8QUQsQDq3++9A9m+EuxtOISNaIsTzFORb6JW1Mww76jqHnjAyQD5Ujo0+bDbkuLjmTh8R/V96Fm4ZB+LL596ckA7mgLqQZIFTnTglwXp1Zt8i7u6D9X3qV9lhmpUNEcHTrYTDerNFlVJGSpyMbg46UEnE2LSB4zI65ysbg6fdvwjb6/FAx8pbmKzmD6TlVjjTREMAYBxudttzjbp0qcZtEEaO8xhtVGkxqCR0ONKjz3658h1qG9NdktEQ6btDFBGG5Rlc5ASBtXiGNtWOu46Cma33MjUxxkagCM7VlbBY2SROFw4ZQSJHGpgwbb/AKjPj6e9H8InJRoJrmOadfEdDasDYHf3z7U3sVMg2on0va2KWZRZWEtxkHS4YDPpt1AJDjfzQ59aJl7Sw2kgS+CRM7hUXmajgk6WbbwjY/alHHLWdI4I+HXMNjAWPNVQF1bgjGBudjt55oHu9vZ2uJQriJWkHPizoUkFtEQ3xqwdzt5bUfZqZNsxwaWXtE8U8yPYsqRYPNaQKhBxvk+9eHtIzsO72LsnnI76R8bZP2x9azQmPEOHi7sDI86yFCbhAWjPqB+FdjnIHvXtnKsU4NzeCSa4bSUU5VWGfP1x/ql9qrkZUYYH79olQnNkSev8zH+qEftUvO0dxbcZUCTc+vlt1oS75calpGC5O2ep9qB5iopYoy+moYJ+tBeVVfZSHjU27WHEfamUkleGlfrzh+1DXHbZ4ZFzw4sAeomG39qQXd+qggGkV3fq2rOM1T2J25OleFTwdbtuPpcRh1iOD/3oqG/5rfy8fNcx7K8bV27s7bjpvW2t7kLAzZ3rLyJ9sjU8WEfiQwveLcs6ETPzS9+IE7mP+9CsSx1N1NRiCKi685PkpGjCCtY+je7nwH71KDY+I+9Sm1yNpjgIjlneFRaRtbIvhZ3I6D8JJ9PPH+jmmw5V5a+IrIjjxaGOD6/FKU7zI8iXTsdale7xgMwG+MDAC+W59KItinOa2SVLbWzOYojqbO2cnoPLYfeps5ii+imW5EXOWKEHVGqLvnrgIv4sH1xUnmS2cTSHkFsrrI1yHffAHhHrvnqdqtv7WWMlbV+VEy+OTO+fqep2zQccMENq6x67ts6xrzpZtvL1wc0LhCuJWcpsnbh8zLctj+OWBYr5+I5wMb7elZmR7Hh0q95lmvrpmJMcZwpB65PVsg+WxxWrtroi3CXCsZjkBFUZx5beVIr28suGMWChJCMBY/E2M9NXQdfKggltrLeC4l72Yu6SqRHEselvfT1+9UiKGw2GI3b9QBcn6DopoZ5b+8teZAO4qr5eRjsy+W/U0yllt7q3iuY0W4I8JcDzHniswoJs44ZIlmCku3VnOpvvVHGbKSS1MkAJZR0HmKPtmXSiSFRIfyijSqquWIAHrSfSsZafpye9mcFgwIPpSO6nO4zXSu0vDYLqJpYINwN5MYFcv4gQLkxWyNMfNlG1UjdnXHyIdg8V/La3KTRnDKfKutdn+JLxKxjlQ+W49DXI5bWQ7FTn0rYf/nty1u8tpKcE7gU0rWBOUZP4dBZx0qA+dD6stVxbw0iRNopdhqPvUql38R96lVJ3Dkhup9Y1xQWcZKuIsruCcnA67epr7YpG/ebaJHlycvKNwRucY6ZzUqVM5Q28lhcJAys0hwwUdR80tNxFC4twTt/449vuxqVKwyLIufHeZVlW2HkB1zVHGLOO2j7zb26PIX/N+XPmKlSlD0KNMkKMeK3TMZRpEajO3+KJ4FcB+faxwCKAA4YHcmpUpujIOtUWNdSeJh1c+VM7aJJo1md2lJ6aun2qVKULKb+eMryEQux/L0FYPj6W/DDyzCNbAsEQYH3r2pRirsN7Iz8tnPdWvOkK26K2crvkUw4PCHuIrm2OR0YnY7VKlB/S9JXZseacda871p69K9qU47Pg3Ckk1KlSqE7H/9k="/>
          <p:cNvSpPr>
            <a:spLocks noChangeAspect="1" noChangeArrowheads="1"/>
          </p:cNvSpPr>
          <p:nvPr/>
        </p:nvSpPr>
        <p:spPr bwMode="auto">
          <a:xfrm>
            <a:off x="590322" y="-90488"/>
            <a:ext cx="1238250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8" name="AutoShape 22" descr="data:image/jpeg;base64,/9j/4AAQSkZJRgABAQAAAQABAAD/2wCEAAkGBwgHBgkIBwgKCgkLDRYPDQwMDRsUFRAWIB0iIiAdHx8kKDQsJCYxJx8fLT0tMTU3Ojo6Iys/RD84QzQ5OjcBCgoKDQwNGg8PGjclHyU3Nzc3Nzc3Nzc3Nzc3Nzc3Nzc3Nzc3Nzc3Nzc3Nzc3Nzc3Nzc3Nzc3Nzc3Nzc3Nzc3N//AABEIAFcAggMBIgACEQEDEQH/xAAbAAACAwEBAQAAAAAAAAAAAAAEBQADBgcBAv/EADcQAAIBAwIDBwIEBgIDAQAAAAECAwAEERIhBRMxBhQiQVFxgWGRMkJS0SMzcqGxwRViQ6LhB//EABkBAAMBAQEAAAAAAAAAAAAAAAECAwAEBf/EACERAAIBAwQDAQAAAAAAAAAAAAABAgMRURITMUEEFCEi/9oADAMBAAIRAxEAPwDpFjJEsHMdRG2cZbqaV8Qs+HpcSX86aQ/5pTt8CiLW4PfsGHMWMmZzk1bxOW1urbRIoaIEEuzaVGPr5/FeEejYUvxUSrGOGwNcFiQcrgL8U1lVZplZiXGnxRL0VvfoKUf8tZxSLaWimViuyRppQH/Jo/h0s8tpLFxFAJGYGNEUZHwOnzWMHWZV27ukwQDfRGc/+1H6re0UA4UnoOpP70p1LC2RpibHRPFIR/gUbYywC3MzLy2zhmc5P3NYEkUdwSVmkW2VASWBlXJ+F/elsN7Nd3EqW0DIqKy8+Tcqd+nkNxT8zyy/yIsKfzybfYdTWdvb+4N1Ja2cBeZCcmRchTnqFG31yawEG8PguDZvBcyG6eR9WrJVV+gJ3PxXk90QwjWNrhgd418K4Gx26n5oS3tbl7uK8vLmSSeIZMUT/wAMNjBJPQbeQo65kIjE7aXEi6gIThWH9XU7f4oMZIYm6iTEcalmx/LjHT39KqcXMqlpG5SgZ5cZyx+fL4qrhbTcgieFYxqygVcbeW1Flh0oBsKrNrtpopYYBDAwBkV1w2ds5PUnrTViCuCAfUUJJfphu7qZiOrKQEX3bp/mhYZlvdeu41BescWVX79W6EeQ26UBkrhsl5HGxjjBkkHVIxnHv5D5qhrqRtmwv0G/96qkljhQLGqoi9FUYA+KT3vEiucNTxjk6adHtjU3ABO9SsoeLHJ3rym1I6th4NM05kOm3jaV1xgyL4QPUL0q3idvBxSOGNgzyRnLCLoPpnoKraUc7RIrS6SA6gaV6+nU9aKsp5IFZJ9JYnwxRDOP2+aQ8sX3HL4UI4hCRzOiRbZ9261bBJdMYZNPcwCC0R6kjqPUg+VXcTuHiRJp4SPFhAgBbP8AUdhSm1u77iFtLyoTZRuMLPJ1G/qTk5+lFGHc5iinExiWJ3JKM4yx9cD96OtRbtELkkscbtKdx+1LbW3JtIoHHOMOXEsoI2+i9T817Dcc24jRLeSfDAtrwAqn8wXoN/mgKxm10ZdrWMyD9bHCj58/ilnGWubWASpD3uSRtIiXwqGPTbz365NOTtQ960fdpBLMYUZSpkDaSM+h9a1zJGXe3vbqPlcbvVgWQry7aJcupB8JGDgZ3X7Ufwq7iuOCyLw2N7WKJf4LSN1HudhuCPp80ELS0slea4fJc8xpLjUAemcRjxMAd98Yya9HEC91FFa2j3GkjVzF/B4sMugbIR1BPX1863IyQyiu+72zMG1qdzLK+mMH6Mdz8DFEd35viupDN/0HhT7efyTSy9hRL0yTPJJryQiAs2nbO56AHyHrRHDbovbor27Q48KqDqGkdN6Wz6HVuw2aNZFQfh5ZyukdPpj2yPmgXS3sYysCBM7n1Nfdpfx3tzLDbeLlHSzE7Z9BTBuHRykGbxfSglLseM4Rd2YziXFguQGNZe+4uWJAz8V1abh1mo/kp7YoGXhvDpSVNsit64p/vZ1x8lW/KOS99l/Q/wBjUrpx7PW2djt7VKbTE3tVMGhltYg7agwdvxKhxn3NEQ8NiKp+OLBzpU4z+9FtkAyMoXA8tzVkLFtwuFPma74UYYPEc5ZKJrG3KfxiEXOcuRsapt+H2LOOVLqkxkOZAzY+n09qE7XSWkdvZreOBC10F0umpXJRgA23TOM0m7LLK3GojI9hLKkMijkaCYDhfB4FAK++/wBKDVNTUdJeFKUqTqORoYuE8Mg4q0ouG74+puWZhnB8sdcbUYOFWylFj1RqpyEQ6Qfcef8A9pDwq47NrwmG24g1p/yGV71DNg3JucAklR4i+RkEeWCNsV88Sm4hc8VfjNjbiW04Y5ijInILgHFzhADq/SAfzR/WujYp4OLcnk0jWtuVbL4A2J1dDQ9vw/hzS6o5edMBuxlDMB/oe2KSXklvL2hW7i8XCBJCb11I5b3GP4L48wo0aj6mL9DYl1a28a8cMVqoi/5KEXQgjGpoOVAXG25GMkjzGa2xTwbcnkLn7OcE4ldy3fMadsctxHPsMDGNtx9d96tu+AWFxam2JlhhZukMnLzkEY265zQRuuEXXFOGNwCS0mmQnnPYsjKtsUbZyu2ktp0j1wRsDS7hHeLTgvZu3Ilns5u6vFMcuYG0glHP6f0sf6f05OzTwbcnk0dv2ftI7dYQ8+hV0KC+SB9qok7P8IhZIpbiRXfZEe4wW9h51nuHcSsLLtLccSdonN47QhLdlMtv/EVSbg7YXKeHV+DdRkkCmdvNwOIcRh7QtYreSTy95S90apYy7cvAb8SaCoGMjqOuaKpQXCA5SfY1tOD8K4YOVE6xMxyQ0gyaMjgtn1LFKHI2OHyRQF9bWcvEeAv3dGGtghlj8QUQsQDq3++9A9m+EuxtOISNaIsTzFORb6JW1Mww76jqHnjAyQD5Ujo0+bDbkuLjmTh8R/V96Fm4ZB+LL596ckA7mgLqQZIFTnTglwXp1Zt8i7u6D9X3qV9lhmpUNEcHTrYTDerNFlVJGSpyMbg46UEnE2LSB4zI65ysbg6fdvwjb6/FAx8pbmKzmD6TlVjjTREMAYBxudttzjbp0qcZtEEaO8xhtVGkxqCR0ONKjz3658h1qG9NdktEQ6btDFBGG5Rlc5ASBtXiGNtWOu46Cma33MjUxxkagCM7VlbBY2SROFw4ZQSJHGpgwbb/AKjPj6e9H8InJRoJrmOadfEdDasDYHf3z7U3sVMg2on0va2KWZRZWEtxkHS4YDPpt1AJDjfzQ59aJl7Sw2kgS+CRM7hUXmajgk6WbbwjY/alHHLWdI4I+HXMNjAWPNVQF1bgjGBudjt55oHu9vZ2uJQriJWkHPizoUkFtEQ3xqwdzt5bUfZqZNsxwaWXtE8U8yPYsqRYPNaQKhBxvk+9eHtIzsO72LsnnI76R8bZP2x9azQmPEOHi7sDI86yFCbhAWjPqB+FdjnIHvXtnKsU4NzeCSa4bSUU5VWGfP1x/ql9qrkZUYYH79olQnNkSev8zH+qEftUvO0dxbcZUCTc+vlt1oS75calpGC5O2ep9qB5iopYoy+moYJ+tBeVVfZSHjU27WHEfamUkleGlfrzh+1DXHbZ4ZFzw4sAeomG39qQXd+qggGkV3fq2rOM1T2J25OleFTwdbtuPpcRh1iOD/3oqG/5rfy8fNcx7K8bV27s7bjpvW2t7kLAzZ3rLyJ9sjU8WEfiQwveLcs6ETPzS9+IE7mP+9CsSx1N1NRiCKi685PkpGjCCtY+je7nwH71KDY+I+9Sm1yNpjgIjlneFRaRtbIvhZ3I6D8JJ9PPH+jmmw5V5a+IrIjjxaGOD6/FKU7zI8iXTsdale7xgMwG+MDAC+W59KItinOa2SVLbWzOYojqbO2cnoPLYfeps5ii+imW5EXOWKEHVGqLvnrgIv4sH1xUnmS2cTSHkFsrrI1yHffAHhHrvnqdqtv7WWMlbV+VEy+OTO+fqep2zQccMENq6x67ts6xrzpZtvL1wc0LhCuJWcpsnbh8zLctj+OWBYr5+I5wMb7elZmR7Hh0q95lmvrpmJMcZwpB65PVsg+WxxWrtroi3CXCsZjkBFUZx5beVIr28suGMWChJCMBY/E2M9NXQdfKggltrLeC4l72Yu6SqRHEselvfT1+9UiKGw2GI3b9QBcn6DopoZ5b+8teZAO4qr5eRjsy+W/U0yllt7q3iuY0W4I8JcDzHniswoJs44ZIlmCku3VnOpvvVHGbKSS1MkAJZR0HmKPtmXSiSFRIfyijSqquWIAHrSfSsZafpye9mcFgwIPpSO6nO4zXSu0vDYLqJpYINwN5MYFcv4gQLkxWyNMfNlG1UjdnXHyIdg8V/La3KTRnDKfKutdn+JLxKxjlQ+W49DXI5bWQ7FTn0rYf/nty1u8tpKcE7gU0rWBOUZP4dBZx0qA+dD6stVxbw0iRNopdhqPvUql38R96lVJ3Dkhup9Y1xQWcZKuIsruCcnA67epr7YpG/ebaJHlycvKNwRucY6ZzUqVM5Q28lhcJAys0hwwUdR80tNxFC4twTt/449vuxqVKwyLIufHeZVlW2HkB1zVHGLOO2j7zb26PIX/N+XPmKlSlD0KNMkKMeK3TMZRpEajO3+KJ4FcB+faxwCKAA4YHcmpUpujIOtUWNdSeJh1c+VM7aJJo1md2lJ6aun2qVKULKb+eMryEQux/L0FYPj6W/DDyzCNbAsEQYH3r2pRirsN7Iz8tnPdWvOkK26K2crvkUw4PCHuIrm2OR0YnY7VKlB/S9JXZseacda871p69K9qU47Pg3Ckk1KlSqE7H/9k="/>
          <p:cNvSpPr>
            <a:spLocks noChangeAspect="1" noChangeArrowheads="1"/>
          </p:cNvSpPr>
          <p:nvPr/>
        </p:nvSpPr>
        <p:spPr bwMode="auto">
          <a:xfrm>
            <a:off x="612775" y="61912"/>
            <a:ext cx="1238250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9" name="AutoShape 24" descr="data:image/jpeg;base64,/9j/4AAQSkZJRgABAQAAAQABAAD/2wCEAAkGBwgHBgkIBwgKCgkLDRYPDQwMDRsUFRAWIB0iIiAdHx8kKDQsJCYxJx8fLT0tMTU3Ojo6Iys/RD84QzQ5OjcBCgoKDQwNGg8PGjclHyU3Nzc3Nzc3Nzc3Nzc3Nzc3Nzc3Nzc3Nzc3Nzc3Nzc3Nzc3Nzc3Nzc3Nzc3Nzc3Nzc3N//AABEIAFcAggMBIgACEQEDEQH/xAAbAAACAwEBAQAAAAAAAAAAAAAEBQADBgcBAv/EADcQAAIBAwIDBwIEBgIDAQAAAAECAwAEERIhBRMxBhQiQVFxgWGRMkJS0SMzcqGxwRViQ6LhB//EABkBAAMBAQEAAAAAAAAAAAAAAAECAwAEBf/EACERAAIBAwQDAQAAAAAAAAAAAAABAgMRURITMUEEFCEi/9oADAMBAAIRAxEAPwDpFjJEsHMdRG2cZbqaV8Qs+HpcSX86aQ/5pTt8CiLW4PfsGHMWMmZzk1bxOW1urbRIoaIEEuzaVGPr5/FeEejYUvxUSrGOGwNcFiQcrgL8U1lVZplZiXGnxRL0VvfoKUf8tZxSLaWimViuyRppQH/Jo/h0s8tpLFxFAJGYGNEUZHwOnzWMHWZV27ukwQDfRGc/+1H6re0UA4UnoOpP70p1LC2RpibHRPFIR/gUbYywC3MzLy2zhmc5P3NYEkUdwSVmkW2VASWBlXJ+F/elsN7Nd3EqW0DIqKy8+Tcqd+nkNxT8zyy/yIsKfzybfYdTWdvb+4N1Ja2cBeZCcmRchTnqFG31yawEG8PguDZvBcyG6eR9WrJVV+gJ3PxXk90QwjWNrhgd418K4Gx26n5oS3tbl7uK8vLmSSeIZMUT/wAMNjBJPQbeQo65kIjE7aXEi6gIThWH9XU7f4oMZIYm6iTEcalmx/LjHT39KqcXMqlpG5SgZ5cZyx+fL4qrhbTcgieFYxqygVcbeW1Flh0oBsKrNrtpopYYBDAwBkV1w2ds5PUnrTViCuCAfUUJJfphu7qZiOrKQEX3bp/mhYZlvdeu41BescWVX79W6EeQ26UBkrhsl5HGxjjBkkHVIxnHv5D5qhrqRtmwv0G/96qkljhQLGqoi9FUYA+KT3vEiucNTxjk6adHtjU3ABO9SsoeLHJ3rym1I6th4NM05kOm3jaV1xgyL4QPUL0q3idvBxSOGNgzyRnLCLoPpnoKraUc7RIrS6SA6gaV6+nU9aKsp5IFZJ9JYnwxRDOP2+aQ8sX3HL4UI4hCRzOiRbZ9261bBJdMYZNPcwCC0R6kjqPUg+VXcTuHiRJp4SPFhAgBbP8AUdhSm1u77iFtLyoTZRuMLPJ1G/qTk5+lFGHc5iinExiWJ3JKM4yx9cD96OtRbtELkkscbtKdx+1LbW3JtIoHHOMOXEsoI2+i9T817Dcc24jRLeSfDAtrwAqn8wXoN/mgKxm10ZdrWMyD9bHCj58/ilnGWubWASpD3uSRtIiXwqGPTbz365NOTtQ960fdpBLMYUZSpkDaSM+h9a1zJGXe3vbqPlcbvVgWQry7aJcupB8JGDgZ3X7Ufwq7iuOCyLw2N7WKJf4LSN1HudhuCPp80ELS0slea4fJc8xpLjUAemcRjxMAd98Yya9HEC91FFa2j3GkjVzF/B4sMugbIR1BPX1863IyQyiu+72zMG1qdzLK+mMH6Mdz8DFEd35viupDN/0HhT7efyTSy9hRL0yTPJJryQiAs2nbO56AHyHrRHDbovbor27Q48KqDqGkdN6Wz6HVuw2aNZFQfh5ZyukdPpj2yPmgXS3sYysCBM7n1Nfdpfx3tzLDbeLlHSzE7Z9BTBuHRykGbxfSglLseM4Rd2YziXFguQGNZe+4uWJAz8V1abh1mo/kp7YoGXhvDpSVNsit64p/vZ1x8lW/KOS99l/Q/wBjUrpx7PW2djt7VKbTE3tVMGhltYg7agwdvxKhxn3NEQ8NiKp+OLBzpU4z+9FtkAyMoXA8tzVkLFtwuFPma74UYYPEc5ZKJrG3KfxiEXOcuRsapt+H2LOOVLqkxkOZAzY+n09qE7XSWkdvZreOBC10F0umpXJRgA23TOM0m7LLK3GojI9hLKkMijkaCYDhfB4FAK++/wBKDVNTUdJeFKUqTqORoYuE8Mg4q0ouG74+puWZhnB8sdcbUYOFWylFj1RqpyEQ6Qfcef8A9pDwq47NrwmG24g1p/yGV71DNg3JucAklR4i+RkEeWCNsV88Sm4hc8VfjNjbiW04Y5ijInILgHFzhADq/SAfzR/WujYp4OLcnk0jWtuVbL4A2J1dDQ9vw/hzS6o5edMBuxlDMB/oe2KSXklvL2hW7i8XCBJCb11I5b3GP4L48wo0aj6mL9DYl1a28a8cMVqoi/5KEXQgjGpoOVAXG25GMkjzGa2xTwbcnkLn7OcE4ldy3fMadsctxHPsMDGNtx9d96tu+AWFxam2JlhhZukMnLzkEY265zQRuuEXXFOGNwCS0mmQnnPYsjKtsUbZyu2ktp0j1wRsDS7hHeLTgvZu3Ilns5u6vFMcuYG0glHP6f0sf6f05OzTwbcnk0dv2ftI7dYQ8+hV0KC+SB9qok7P8IhZIpbiRXfZEe4wW9h51nuHcSsLLtLccSdonN47QhLdlMtv/EVSbg7YXKeHV+DdRkkCmdvNwOIcRh7QtYreSTy95S90apYy7cvAb8SaCoGMjqOuaKpQXCA5SfY1tOD8K4YOVE6xMxyQ0gyaMjgtn1LFKHI2OHyRQF9bWcvEeAv3dGGtghlj8QUQsQDq3++9A9m+EuxtOISNaIsTzFORb6JW1Mww76jqHnjAyQD5Ujo0+bDbkuLjmTh8R/V96Fm4ZB+LL596ckA7mgLqQZIFTnTglwXp1Zt8i7u6D9X3qV9lhmpUNEcHTrYTDerNFlVJGSpyMbg46UEnE2LSB4zI65ysbg6fdvwjb6/FAx8pbmKzmD6TlVjjTREMAYBxudttzjbp0qcZtEEaO8xhtVGkxqCR0ONKjz3658h1qG9NdktEQ6btDFBGG5Rlc5ASBtXiGNtWOu46Cma33MjUxxkagCM7VlbBY2SROFw4ZQSJHGpgwbb/AKjPj6e9H8InJRoJrmOadfEdDasDYHf3z7U3sVMg2on0va2KWZRZWEtxkHS4YDPpt1AJDjfzQ59aJl7Sw2kgS+CRM7hUXmajgk6WbbwjY/alHHLWdI4I+HXMNjAWPNVQF1bgjGBudjt55oHu9vZ2uJQriJWkHPizoUkFtEQ3xqwdzt5bUfZqZNsxwaWXtE8U8yPYsqRYPNaQKhBxvk+9eHtIzsO72LsnnI76R8bZP2x9azQmPEOHi7sDI86yFCbhAWjPqB+FdjnIHvXtnKsU4NzeCSa4bSUU5VWGfP1x/ql9qrkZUYYH79olQnNkSev8zH+qEftUvO0dxbcZUCTc+vlt1oS75calpGC5O2ep9qB5iopYoy+moYJ+tBeVVfZSHjU27WHEfamUkleGlfrzh+1DXHbZ4ZFzw4sAeomG39qQXd+qggGkV3fq2rOM1T2J25OleFTwdbtuPpcRh1iOD/3oqG/5rfy8fNcx7K8bV27s7bjpvW2t7kLAzZ3rLyJ9sjU8WEfiQwveLcs6ETPzS9+IE7mP+9CsSx1N1NRiCKi685PkpGjCCtY+je7nwH71KDY+I+9Sm1yNpjgIjlneFRaRtbIvhZ3I6D8JJ9PPH+jmmw5V5a+IrIjjxaGOD6/FKU7zI8iXTsdale7xgMwG+MDAC+W59KItinOa2SVLbWzOYojqbO2cnoPLYfeps5ii+imW5EXOWKEHVGqLvnrgIv4sH1xUnmS2cTSHkFsrrI1yHffAHhHrvnqdqtv7WWMlbV+VEy+OTO+fqep2zQccMENq6x67ts6xrzpZtvL1wc0LhCuJWcpsnbh8zLctj+OWBYr5+I5wMb7elZmR7Hh0q95lmvrpmJMcZwpB65PVsg+WxxWrtroi3CXCsZjkBFUZx5beVIr28suGMWChJCMBY/E2M9NXQdfKggltrLeC4l72Yu6SqRHEselvfT1+9UiKGw2GI3b9QBcn6DopoZ5b+8teZAO4qr5eRjsy+W/U0yllt7q3iuY0W4I8JcDzHniswoJs44ZIlmCku3VnOpvvVHGbKSS1MkAJZR0HmKPtmXSiSFRIfyijSqquWIAHrSfSsZafpye9mcFgwIPpSO6nO4zXSu0vDYLqJpYINwN5MYFcv4gQLkxWyNMfNlG1UjdnXHyIdg8V/La3KTRnDKfKutdn+JLxKxjlQ+W49DXI5bWQ7FTn0rYf/nty1u8tpKcE7gU0rWBOUZP4dBZx0qA+dD6stVxbw0iRNopdhqPvUql38R96lVJ3Dkhup9Y1xQWcZKuIsruCcnA67epr7YpG/ebaJHlycvKNwRucY6ZzUqVM5Q28lhcJAys0hwwUdR80tNxFC4twTt/449vuxqVKwyLIufHeZVlW2HkB1zVHGLOO2j7zb26PIX/N+XPmKlSlD0KNMkKMeK3TMZRpEajO3+KJ4FcB+faxwCKAA4YHcmpUpujIOtUWNdSeJh1c+VM7aJJo1md2lJ6aun2qVKULKb+eMryEQux/L0FYPj6W/DDyzCNbAsEQYH3r2pRirsN7Iz8tnPdWvOkK26K2crvkUw4PCHuIrm2OR0YnY7VKlB/S9JXZseacda871p69K9qU47Pg3Ckk1KlSqE7H/9k="/>
          <p:cNvSpPr>
            <a:spLocks noChangeAspect="1" noChangeArrowheads="1"/>
          </p:cNvSpPr>
          <p:nvPr/>
        </p:nvSpPr>
        <p:spPr bwMode="auto">
          <a:xfrm>
            <a:off x="765175" y="214312"/>
            <a:ext cx="1238250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466CB1-4761-4E06-A5F8-15895D8702D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-180528" y="5674022"/>
            <a:ext cx="684076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b="1" dirty="0">
                <a:latin typeface="Arial" pitchFamily="34" charset="0"/>
              </a:rPr>
              <a:t>Presentation to the Portfolio Committee on Communications</a:t>
            </a:r>
          </a:p>
          <a:p>
            <a:endParaRPr lang="en-ZA" b="1" dirty="0">
              <a:latin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28957" y="-27384"/>
            <a:ext cx="9669244" cy="6860948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707905" y="4597355"/>
            <a:ext cx="4978896" cy="210340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6513" eaLnBrk="1" hangingPunct="1">
              <a:defRPr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STATE OF THE MDDA</a:t>
            </a:r>
          </a:p>
          <a:p>
            <a:pPr marL="36513" eaLnBrk="1" hangingPunct="1">
              <a:defRPr/>
            </a:pP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 marL="36513" eaLnBrk="1" hangingPunct="1">
              <a:defRPr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AUGUST 2017</a:t>
            </a:r>
          </a:p>
          <a:p>
            <a:pPr marL="36513" eaLnBrk="1" hangingPunct="1">
              <a:defRPr/>
            </a:pPr>
            <a:endParaRPr lang="en-US" sz="2000" b="1" dirty="0"/>
          </a:p>
          <a:p>
            <a:pPr marL="36513" eaLnBrk="1" hangingPunct="1">
              <a:defRPr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2507525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sz="4000" dirty="0">
                <a:latin typeface="Arial"/>
                <a:cs typeface="Arial"/>
              </a:rPr>
              <a:t>2017/2017 Q1 </a:t>
            </a:r>
            <a:r>
              <a:rPr lang="en-US" sz="4000" b="1" dirty="0">
                <a:latin typeface="Arial"/>
                <a:cs typeface="Arial"/>
              </a:rPr>
              <a:t>Performance Overview</a:t>
            </a:r>
            <a:r>
              <a:rPr lang="en-ZA" dirty="0"/>
              <a:t/>
            </a:r>
            <a:br>
              <a:rPr lang="en-ZA" dirty="0"/>
            </a:br>
            <a:endParaRPr lang="en-ZA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385011" y="1183606"/>
          <a:ext cx="6866021" cy="3083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648075" y="1848491"/>
            <a:ext cx="1294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Total targets achieved per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1" y="1187118"/>
            <a:ext cx="1322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Total targets per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62114" y="2504323"/>
            <a:ext cx="1280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Total 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targets not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achieved per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/>
          </p:nvPr>
        </p:nvGraphicFramePr>
        <p:xfrm>
          <a:off x="1508288" y="4542971"/>
          <a:ext cx="6561656" cy="2457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53143" y="4165602"/>
            <a:ext cx="7416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Governance &amp; Administration    Grant and Seed Funding        Partnerships, Public               Capacity Building &amp;              </a:t>
            </a:r>
            <a:r>
              <a:rPr lang="en-ZA" sz="800" dirty="0">
                <a:latin typeface="Arial" panose="020B0604020202020204" pitchFamily="34" charset="0"/>
                <a:cs typeface="Arial" panose="020B0604020202020204" pitchFamily="34" charset="0"/>
              </a:rPr>
              <a:t>Innovation, Research &amp;  </a:t>
            </a:r>
            <a:r>
              <a:rPr lang="en-ZA" sz="800" dirty="0" err="1">
                <a:latin typeface="Arial" panose="020B0604020202020204" pitchFamily="34" charset="0"/>
                <a:cs typeface="Arial" panose="020B0604020202020204" pitchFamily="34" charset="0"/>
              </a:rPr>
              <a:t>Devt</a:t>
            </a:r>
            <a:endParaRPr lang="en-ZA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						 Awareness &amp; Advocacy 	 Sector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Devt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E0BFFC-8D92-4980-80AF-4F6590FB2DB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3167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8367" y="5038516"/>
            <a:ext cx="2524439" cy="1682959"/>
          </a:xfrm>
          <a:prstGeom prst="rect">
            <a:avLst/>
          </a:prstGeom>
        </p:spPr>
      </p:pic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143000"/>
          </a:xfrm>
          <a:noFill/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r>
              <a:rPr lang="en-ZA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2016/2017 Key Achievements – </a:t>
            </a:r>
            <a:br>
              <a:rPr lang="en-ZA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 Transformation</a:t>
            </a:r>
            <a:endParaRPr lang="en-ZA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25577" y="1112808"/>
            <a:ext cx="730987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MDDA approved more community media projects than in any previous year since it awarded its first project in 2004</a:t>
            </a:r>
            <a:r>
              <a:rPr lang="en-ZA" sz="2000" dirty="0">
                <a:latin typeface="Arial" panose="020B0604020202020204" pitchFamily="34" charset="0"/>
              </a:rPr>
              <a:t>. In line with mandate to support projects in historically disadvantaged communities, support weighted towards projects in rural areas: </a:t>
            </a: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community broadcast projects. 28 projects supported in 15 rural district municipalities. 9 funded projects led by youth.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Small Commercial projects and 8 community print projects, including enabling projects to go digital. 11 projects in 8 rural district municipalities, with 7 led by youth.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198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direct jobs created from community broadcast projects funded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19749"/>
            <a:ext cx="1539226" cy="20920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147" y="3413191"/>
            <a:ext cx="1482430" cy="148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18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200" t="3933" b="30160"/>
          <a:stretch/>
        </p:blipFill>
        <p:spPr>
          <a:xfrm>
            <a:off x="91245" y="1573411"/>
            <a:ext cx="2251138" cy="4519885"/>
          </a:xfrm>
          <a:prstGeom prst="rect">
            <a:avLst/>
          </a:prstGeom>
        </p:spPr>
      </p:pic>
      <p:sp>
        <p:nvSpPr>
          <p:cNvPr id="5" name="Title 5"/>
          <p:cNvSpPr>
            <a:spLocks noGrp="1"/>
          </p:cNvSpPr>
          <p:nvPr>
            <p:ph type="title"/>
          </p:nvPr>
        </p:nvSpPr>
        <p:spPr>
          <a:noFill/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r>
              <a:rPr lang="en-ZA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2016/2017 Key </a:t>
            </a:r>
            <a:r>
              <a:rPr lang="en-ZA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Achievements - Funding </a:t>
            </a:r>
            <a:endParaRPr lang="en-ZA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12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79712" y="1143000"/>
            <a:ext cx="716428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R72 million raised, highest level in 1 year in MDDA history. Continued stakeholder engagement</a:t>
            </a:r>
            <a:r>
              <a:rPr lang="en-ZA" sz="2000" dirty="0">
                <a:latin typeface="Arial" panose="020B0604020202020204" pitchFamily="34" charset="0"/>
              </a:rPr>
              <a:t>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to ensure MDDA is financially empowered to make significant impact.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MDDA-</a:t>
            </a:r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DoC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MoU to facilitate R21 million for supporting community radio stations with broadcast studio equipment.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MDDA implementing revised broadcast equipment policy with significant benefits, </a:t>
            </a:r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economies of scale and improved SLAs.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MDDA engaging mainstream print media houses to revive funding and enable community media print to operate with minimal interference.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566714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270" y="1836216"/>
            <a:ext cx="1952824" cy="19528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2016/2017 Key Achievements – </a:t>
            </a:r>
            <a:br>
              <a:rPr lang="en-ZA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Integration</a:t>
            </a:r>
            <a:endParaRPr lang="en-US" b="0" dirty="0"/>
          </a:p>
        </p:txBody>
      </p:sp>
      <p:sp>
        <p:nvSpPr>
          <p:cNvPr id="3" name="Rectangle 2"/>
          <p:cNvSpPr/>
          <p:nvPr/>
        </p:nvSpPr>
        <p:spPr>
          <a:xfrm>
            <a:off x="1910684" y="2134011"/>
            <a:ext cx="69817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First initiative launched in 2015 for </a:t>
            </a:r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Mamelodi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Eersterus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to share broadcast platform, now known as </a:t>
            </a:r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Poort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FM, using existing station Mams FM. </a:t>
            </a:r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Poort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FM held first AGM in 2016/2017. </a:t>
            </a:r>
          </a:p>
          <a:p>
            <a:pPr algn="just">
              <a:lnSpc>
                <a:spcPct val="150000"/>
              </a:lnSpc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Development of second, more encompassing initiative – Khayelitsha/Gugulethu social integration in Western Cape, based on Radio Zibonele in Khayelitsha. Cape Peninsula African Communities expressed commitment to Social Integration Project at public dialogue in Cape Town.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E0BFFC-8D92-4980-80AF-4F6590FB2DB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681" y="3789040"/>
            <a:ext cx="1524003" cy="15240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6681" y="1124744"/>
            <a:ext cx="85057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ZA" sz="2000" dirty="0">
                <a:latin typeface="Arial" panose="020B0604020202020204" pitchFamily="34" charset="0"/>
              </a:rPr>
              <a:t>Expansion of powerful initiative for building social integration and cohesion between communities.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42130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>
            <a:spLocks noGrp="1"/>
          </p:cNvSpPr>
          <p:nvPr>
            <p:ph type="title"/>
          </p:nvPr>
        </p:nvSpPr>
        <p:spPr>
          <a:noFill/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r>
              <a:rPr lang="en-ZA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2016/2017 Key </a:t>
            </a:r>
            <a:r>
              <a:rPr lang="en-ZA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ZA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chievements – </a:t>
            </a:r>
            <a:br>
              <a:rPr lang="en-ZA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 Development </a:t>
            </a:r>
            <a:endParaRPr lang="en-ZA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14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19672" y="1143000"/>
            <a:ext cx="75243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MDDA and SAASTA MoU: 25 interns at community projects in 7 provinces to develop reporting on science related matters.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MDDA/SEDA partnership: business enterprise development.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Soul City programme: awareness of gender based violence in schools. 111 representatives from 37 community radio stations trained.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Press Code E-Learning: 100 community media journalists.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AIP Women in Community Publishing Forum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Grantee Orientation Workshop on funding contract commitments/reporting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MiCTSETA MoU for training rural-based community radio stations.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4040695"/>
            <a:ext cx="1440160" cy="26807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72271"/>
            <a:ext cx="1627923" cy="237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25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19" r="41230"/>
          <a:stretch/>
        </p:blipFill>
        <p:spPr>
          <a:xfrm>
            <a:off x="179512" y="1278948"/>
            <a:ext cx="4536504" cy="5442527"/>
          </a:xfrm>
          <a:prstGeom prst="rect">
            <a:avLst/>
          </a:prstGeom>
        </p:spPr>
      </p:pic>
      <p:sp>
        <p:nvSpPr>
          <p:cNvPr id="5" name="Title 5"/>
          <p:cNvSpPr>
            <a:spLocks noGrp="1"/>
          </p:cNvSpPr>
          <p:nvPr>
            <p:ph type="title"/>
          </p:nvPr>
        </p:nvSpPr>
        <p:spPr>
          <a:noFill/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r>
              <a:rPr lang="en-ZA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2016/2017 </a:t>
            </a:r>
            <a:br>
              <a:rPr lang="en-ZA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Achievements - Research </a:t>
            </a:r>
            <a:endParaRPr lang="en-ZA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15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16016" y="1319788"/>
            <a:ext cx="43204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Wide ranging study commissioned on impact of MDDA on community media development and diversity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ZA" sz="800" dirty="0">
              <a:latin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Findings will play crucial role in sharpening and refining its strategy going forward as well as provide valuable input into the review of the MDDA Act.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ZA" sz="800" dirty="0">
              <a:latin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Draft delivered – August 2017</a:t>
            </a:r>
          </a:p>
        </p:txBody>
      </p:sp>
    </p:spTree>
    <p:extLst>
      <p:ext uri="{BB962C8B-B14F-4D97-AF65-F5344CB8AC3E}">
        <p14:creationId xmlns:p14="http://schemas.microsoft.com/office/powerpoint/2010/main" xmlns="" val="1283725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77" t="29059" r="377" b="18791"/>
          <a:stretch/>
        </p:blipFill>
        <p:spPr>
          <a:xfrm>
            <a:off x="0" y="3573015"/>
            <a:ext cx="9144000" cy="33123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512" y="1143000"/>
            <a:ext cx="87032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sz="2000" dirty="0">
                <a:latin typeface="Arial" panose="020B0604020202020204" pitchFamily="34" charset="0"/>
              </a:rPr>
              <a:t>P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ilot outreach to raise awareness of MDDA and community media amongst stakeholder groupings..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Engagements with Broadcast funders resuscitated relationships, </a:t>
            </a:r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Multichoice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renewed funding contract and awarded discretionary R12m.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Engagement with SALGA identified way forward for joint partnership between MDDA and municipalities to assist community media.</a:t>
            </a:r>
          </a:p>
        </p:txBody>
      </p:sp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-16042" y="0"/>
            <a:ext cx="8686800" cy="1143000"/>
          </a:xfrm>
          <a:noFill/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r>
              <a:rPr lang="en-ZA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2016/2017 Key achievements – </a:t>
            </a:r>
            <a:br>
              <a:rPr lang="en-ZA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 Engagement </a:t>
            </a:r>
            <a:endParaRPr lang="en-ZA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16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5816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143000"/>
          </a:xfrm>
          <a:noFill/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r>
              <a:rPr lang="en-ZA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2017/2018 Q1 Highlights</a:t>
            </a:r>
            <a:endParaRPr lang="en-ZA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17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2598440876"/>
              </p:ext>
            </p:extLst>
          </p:nvPr>
        </p:nvGraphicFramePr>
        <p:xfrm>
          <a:off x="251520" y="1196752"/>
          <a:ext cx="864096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729553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137"/>
          <a:stretch/>
        </p:blipFill>
        <p:spPr>
          <a:xfrm>
            <a:off x="0" y="3316384"/>
            <a:ext cx="9144000" cy="18573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Initiatives Going Forward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BA67E-7B4D-4AB0-BEA8-28D80A74962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1168211"/>
            <a:ext cx="8229600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lvl="1" indent="-465138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ZA" dirty="0">
                <a:latin typeface="Arial" panose="020B0604020202020204" pitchFamily="34" charset="0"/>
              </a:rPr>
              <a:t>Media Transformation</a:t>
            </a:r>
          </a:p>
          <a:p>
            <a:pPr marL="742950" lvl="1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ZA" dirty="0">
                <a:latin typeface="Arial" panose="020B0604020202020204" pitchFamily="34" charset="0"/>
              </a:rPr>
              <a:t>Community Media Indaba 2017</a:t>
            </a:r>
          </a:p>
          <a:p>
            <a:pPr marL="742950" lvl="1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ZA" dirty="0">
                <a:latin typeface="Arial" panose="020B0604020202020204" pitchFamily="34" charset="0"/>
              </a:rPr>
              <a:t>Increased support for media supporting people living with disabilities</a:t>
            </a:r>
          </a:p>
          <a:p>
            <a:pPr marL="742950" lvl="1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ZA" dirty="0">
                <a:latin typeface="Arial" panose="020B0604020202020204" pitchFamily="34" charset="0"/>
              </a:rPr>
              <a:t>Developmental funding model</a:t>
            </a:r>
          </a:p>
          <a:p>
            <a:pPr marL="742950" lvl="1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ZA" dirty="0">
                <a:latin typeface="Arial" panose="020B0604020202020204" pitchFamily="34" charset="0"/>
              </a:rPr>
              <a:t>Social Integration projects</a:t>
            </a:r>
          </a:p>
          <a:p>
            <a:pPr marL="742950" lvl="1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ZA" dirty="0">
                <a:latin typeface="Arial" panose="020B0604020202020204" pitchFamily="34" charset="0"/>
              </a:rPr>
              <a:t>Enhanced focus on Language diversity</a:t>
            </a:r>
          </a:p>
          <a:p>
            <a:pPr marL="742950" lvl="1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ZA" dirty="0">
                <a:latin typeface="Arial" panose="020B0604020202020204" pitchFamily="34" charset="0"/>
              </a:rPr>
              <a:t>Increased support for digital migration and </a:t>
            </a:r>
          </a:p>
          <a:p>
            <a:pPr lvl="1">
              <a:buClr>
                <a:schemeClr val="accent6">
                  <a:lumMod val="75000"/>
                </a:schemeClr>
              </a:buClr>
            </a:pPr>
            <a:r>
              <a:rPr lang="en-ZA" dirty="0">
                <a:latin typeface="Arial" panose="020B0604020202020204" pitchFamily="34" charset="0"/>
              </a:rPr>
              <a:t> 	digital news platforms</a:t>
            </a:r>
          </a:p>
          <a:p>
            <a:pPr marL="742950" lvl="1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ZA" dirty="0">
                <a:latin typeface="Arial" panose="020B0604020202020204" pitchFamily="34" charset="0"/>
              </a:rPr>
              <a:t>Content Diversity Strategy for community media</a:t>
            </a:r>
          </a:p>
          <a:p>
            <a:pPr marL="742950" lvl="1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ZA" dirty="0">
                <a:latin typeface="Arial" panose="020B0604020202020204" pitchFamily="34" charset="0"/>
              </a:rPr>
              <a:t>Sustainability strategy for community media</a:t>
            </a:r>
          </a:p>
          <a:p>
            <a:pPr marL="0" lvl="2">
              <a:buClr>
                <a:schemeClr val="accent6">
                  <a:lumMod val="75000"/>
                </a:schemeClr>
              </a:buClr>
            </a:pPr>
            <a:endParaRPr lang="en-ZA" sz="1400" dirty="0">
              <a:latin typeface="Arial Narrow" panose="020B0606020202030204" pitchFamily="34" charset="0"/>
            </a:endParaRPr>
          </a:p>
          <a:p>
            <a:pPr marL="457200" lvl="2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en-ZA" sz="1400" dirty="0">
              <a:latin typeface="Arial Narrow" panose="020B0606020202030204" pitchFamily="34" charset="0"/>
            </a:endParaRPr>
          </a:p>
          <a:p>
            <a:pPr lvl="1">
              <a:lnSpc>
                <a:spcPct val="150000"/>
              </a:lnSpc>
              <a:buClr>
                <a:schemeClr val="accent6">
                  <a:lumMod val="75000"/>
                </a:schemeClr>
              </a:buClr>
            </a:pPr>
            <a:endParaRPr lang="en-ZA" sz="1400" dirty="0"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4005064"/>
            <a:ext cx="7643060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en-ZA" dirty="0">
              <a:latin typeface="Arial" panose="020B0604020202020204" pitchFamily="34" charset="0"/>
            </a:endParaRPr>
          </a:p>
          <a:p>
            <a:pPr marL="292100" lvl="1" indent="-2921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ZA" dirty="0">
                <a:latin typeface="Arial" panose="020B0604020202020204" pitchFamily="34" charset="0"/>
              </a:rPr>
              <a:t>Regulation</a:t>
            </a:r>
          </a:p>
          <a:p>
            <a:pPr marL="749300" lvl="2" indent="-2921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ZA" dirty="0">
                <a:latin typeface="Arial" panose="020B0604020202020204" pitchFamily="34" charset="0"/>
              </a:rPr>
              <a:t>ICASA Moratorium and Content Monitoring – engagement on issues facing community broadcasting sector</a:t>
            </a:r>
          </a:p>
          <a:p>
            <a:pPr marL="342900" lvl="2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ZA" dirty="0">
                <a:latin typeface="Arial" panose="020B0604020202020204" pitchFamily="34" charset="0"/>
              </a:rPr>
              <a:t>Enhanced Media Literacy training</a:t>
            </a:r>
          </a:p>
          <a:p>
            <a:pPr marL="342900" lvl="2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ZA" dirty="0">
                <a:latin typeface="Arial" panose="020B0604020202020204" pitchFamily="34" charset="0"/>
              </a:rPr>
              <a:t>Increased outreach programme covering all 9 provinces</a:t>
            </a:r>
          </a:p>
          <a:p>
            <a:pPr marL="285750" lvl="2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ZA" dirty="0">
                <a:latin typeface="Arial" panose="020B0604020202020204" pitchFamily="34" charset="0"/>
              </a:rPr>
              <a:t>Monitoring and Evaluation. </a:t>
            </a:r>
          </a:p>
          <a:p>
            <a:pPr marL="741363" lvl="2" indent="-276225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ZA" dirty="0">
                <a:latin typeface="Arial" panose="020B0604020202020204" pitchFamily="34" charset="0"/>
              </a:rPr>
              <a:t>Strengthened monitoring and evaluation</a:t>
            </a:r>
          </a:p>
          <a:p>
            <a:pPr marL="741363" lvl="2" indent="-276225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ZA" dirty="0">
                <a:latin typeface="Arial" panose="020B0604020202020204" pitchFamily="34" charset="0"/>
              </a:rPr>
              <a:t>Implementation of aftercare programme</a:t>
            </a:r>
          </a:p>
          <a:p>
            <a:pPr marL="517525" lvl="2" indent="-517525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ZA" dirty="0">
                <a:latin typeface="Arial" panose="020B0604020202020204" pitchFamily="34" charset="0"/>
              </a:rPr>
              <a:t>Bilateral meetings with SABC, GCIS and ICASA</a:t>
            </a:r>
          </a:p>
          <a:p>
            <a:pPr marL="342900" lvl="2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en-ZA" sz="2000" dirty="0">
              <a:latin typeface="Arial" panose="020B0604020202020204" pitchFamily="34" charset="0"/>
            </a:endParaRPr>
          </a:p>
          <a:p>
            <a:pPr marL="0" lvl="2">
              <a:buClr>
                <a:schemeClr val="accent6">
                  <a:lumMod val="75000"/>
                </a:schemeClr>
              </a:buClr>
            </a:pPr>
            <a:endParaRPr lang="en-ZA" sz="1400" dirty="0">
              <a:latin typeface="Arial Narrow" panose="020B0606020202030204" pitchFamily="34" charset="0"/>
            </a:endParaRPr>
          </a:p>
          <a:p>
            <a:pPr marL="0" lvl="2">
              <a:buClr>
                <a:schemeClr val="accent6">
                  <a:lumMod val="75000"/>
                </a:schemeClr>
              </a:buClr>
            </a:pPr>
            <a:endParaRPr lang="en-ZA" sz="1400" dirty="0">
              <a:latin typeface="Arial Narrow" panose="020B0606020202030204" pitchFamily="34" charset="0"/>
            </a:endParaRPr>
          </a:p>
          <a:p>
            <a:pPr marL="457200" lvl="2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en-ZA" sz="1400" dirty="0">
              <a:latin typeface="Arial Narrow" panose="020B0606020202030204" pitchFamily="34" charset="0"/>
            </a:endParaRPr>
          </a:p>
          <a:p>
            <a:pPr lvl="1">
              <a:lnSpc>
                <a:spcPct val="150000"/>
              </a:lnSpc>
              <a:buClr>
                <a:schemeClr val="accent6">
                  <a:lumMod val="75000"/>
                </a:schemeClr>
              </a:buClr>
            </a:pPr>
            <a:endParaRPr lang="en-ZA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7844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MDDA Strategic Five Year Priorities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ZA"/>
              <a:t>Strategic and Annual Performance Plan 2017/18 – 2019/2020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BA67E-7B4D-4AB0-BEA8-28D80A74962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1143000"/>
            <a:ext cx="807524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30000"/>
              <a:buFont typeface="+mj-lt"/>
              <a:buAutoNum type="arabicPeriod"/>
            </a:pPr>
            <a:r>
              <a:rPr lang="en-ZA" b="1" dirty="0">
                <a:latin typeface="Arial" panose="020B0604020202020204" pitchFamily="34" charset="0"/>
              </a:rPr>
              <a:t>Lead MDDA Act Review Processes</a:t>
            </a:r>
            <a:r>
              <a:rPr lang="en-ZA" dirty="0">
                <a:latin typeface="Arial" panose="020B0604020202020204" pitchFamily="34" charset="0"/>
              </a:rPr>
              <a:t>: reconfiguration of the MDDA  Act to support changes in the sector. </a:t>
            </a:r>
          </a:p>
          <a:p>
            <a:pPr marL="342900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30000"/>
              <a:buFont typeface="+mj-lt"/>
              <a:buAutoNum type="arabicPeriod"/>
            </a:pPr>
            <a:r>
              <a:rPr lang="en-ZA" b="1" dirty="0">
                <a:latin typeface="Arial" panose="020B0604020202020204" pitchFamily="34" charset="0"/>
              </a:rPr>
              <a:t>Organisational Renewal: </a:t>
            </a:r>
            <a:r>
              <a:rPr lang="en-ZA" dirty="0">
                <a:latin typeface="Arial" panose="020B0604020202020204" pitchFamily="34" charset="0"/>
              </a:rPr>
              <a:t>review the current MDDA organisation structure, capacity, policy frameworks and funds to promote enhanced organisational delivery. </a:t>
            </a:r>
          </a:p>
          <a:p>
            <a:pPr marL="342900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30000"/>
              <a:buFont typeface="+mj-lt"/>
              <a:buAutoNum type="arabicPeriod"/>
            </a:pPr>
            <a:r>
              <a:rPr lang="en-ZA" b="1" dirty="0">
                <a:latin typeface="Arial" panose="020B0604020202020204" pitchFamily="34" charset="0"/>
              </a:rPr>
              <a:t>Build Knowledge-based Organisation: </a:t>
            </a:r>
            <a:r>
              <a:rPr lang="en-ZA" dirty="0">
                <a:latin typeface="Arial" panose="020B0604020202020204" pitchFamily="34" charset="0"/>
              </a:rPr>
              <a:t>promote implementation of cutting-edge research responsive to sectoral dynamics.</a:t>
            </a:r>
          </a:p>
          <a:p>
            <a:pPr marL="342900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30000"/>
              <a:buFont typeface="+mj-lt"/>
              <a:buAutoNum type="arabicPeriod"/>
            </a:pPr>
            <a:r>
              <a:rPr lang="en-ZA" b="1" dirty="0">
                <a:latin typeface="Arial" panose="020B0604020202020204" pitchFamily="34" charset="0"/>
              </a:rPr>
              <a:t>Expand Funding and Capacity for Community Media Development: </a:t>
            </a:r>
            <a:r>
              <a:rPr lang="en-ZA" dirty="0">
                <a:latin typeface="Arial" panose="020B0604020202020204" pitchFamily="34" charset="0"/>
              </a:rPr>
              <a:t>review sustainability model to ensure media diversity and transformation.</a:t>
            </a:r>
          </a:p>
          <a:p>
            <a:pPr marL="342900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30000"/>
              <a:buFont typeface="+mj-lt"/>
              <a:buAutoNum type="arabicPeriod"/>
            </a:pPr>
            <a:r>
              <a:rPr lang="en-ZA" b="1" dirty="0">
                <a:latin typeface="Arial" panose="020B0604020202020204" pitchFamily="34" charset="0"/>
              </a:rPr>
              <a:t>Position MDDA as a Leader in the  Community Media Sector</a:t>
            </a:r>
            <a:r>
              <a:rPr lang="en-ZA" dirty="0">
                <a:latin typeface="Arial" panose="020B0604020202020204" pitchFamily="34" charset="0"/>
              </a:rPr>
              <a:t>: contribute to increased Public and Media Sector Awareness in order to influence national policy.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18568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BA67E-7B4D-4AB0-BEA8-28D80A74962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90845000"/>
              </p:ext>
            </p:extLst>
          </p:nvPr>
        </p:nvGraphicFramePr>
        <p:xfrm>
          <a:off x="2448272" y="1340768"/>
          <a:ext cx="4283968" cy="512411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39552">
                  <a:extLst>
                    <a:ext uri="{9D8B030D-6E8A-4147-A177-3AD203B41FA5}">
                      <a16:colId xmlns:a16="http://schemas.microsoft.com/office/drawing/2014/main" xmlns="" val="3285000611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xmlns="" val="2302562798"/>
                    </a:ext>
                  </a:extLst>
                </a:gridCol>
              </a:tblGrid>
              <a:tr h="352032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MDDA Mandate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96565437"/>
                  </a:ext>
                </a:extLst>
              </a:tr>
              <a:tr h="352032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MDDA Vision, Mission &amp; 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02016353"/>
                  </a:ext>
                </a:extLst>
              </a:tr>
              <a:tr h="352032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Legislative Environment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99854950"/>
                  </a:ext>
                </a:extLst>
              </a:tr>
              <a:tr h="300908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Development Plan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00086459"/>
                  </a:ext>
                </a:extLst>
              </a:tr>
              <a:tr h="352032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Alignment with </a:t>
                      </a:r>
                      <a:r>
                        <a:rPr lang="en-US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</a:t>
                      </a:r>
                      <a:endParaRPr 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79922607"/>
                  </a:ext>
                </a:extLst>
              </a:tr>
              <a:tr h="21746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2016/2017 and Q1 Performance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40866854"/>
                  </a:ext>
                </a:extLst>
              </a:tr>
              <a:tr h="487035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Initiatives Going Forward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14595611"/>
                  </a:ext>
                </a:extLst>
              </a:tr>
              <a:tr h="409195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MDDA Strategic Five Year Priorities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60435610"/>
                  </a:ext>
                </a:extLst>
              </a:tr>
              <a:tr h="3395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Review of MDDA Act</a:t>
                      </a:r>
                      <a:endParaRPr 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45800606"/>
                  </a:ext>
                </a:extLst>
              </a:tr>
              <a:tr h="487035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MDDA Strategic Five Year Priorities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05700579"/>
                  </a:ext>
                </a:extLst>
              </a:tr>
              <a:tr h="364553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Review of MDDA Act</a:t>
                      </a:r>
                      <a:endParaRPr 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43273182"/>
                  </a:ext>
                </a:extLst>
              </a:tr>
              <a:tr h="430841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MDDA Status</a:t>
                      </a:r>
                      <a:r>
                        <a:rPr lang="en-ZA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Quo</a:t>
                      </a:r>
                      <a:endParaRPr 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573974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50102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MDDA 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BA67E-7B4D-4AB0-BEA8-28D80A74962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3758" y="1412776"/>
            <a:ext cx="82430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en-US" sz="2000" dirty="0">
                <a:latin typeface="Arial" panose="020B0604020202020204" pitchFamily="34" charset="0"/>
              </a:rPr>
              <a:t>Issues to be covered in review of MDDA Act include but not limited to: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en-US" sz="2000" dirty="0">
              <a:latin typeface="Arial" panose="020B0604020202020204" pitchFamily="34" charset="0"/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</a:rPr>
              <a:t>Governance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</a:rPr>
              <a:t>Composition of MDDA Board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</a:rPr>
              <a:t>Timeframe for appointment of Board members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</a:rPr>
              <a:t>Conditions for participation of Broadcast and Print sector on MDDA Board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</a:rPr>
              <a:t>Inclusion of telecom sector and data providers in funding regime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</a:rPr>
              <a:t>Legislated funding regime 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</a:rPr>
              <a:t>question around broadcast infrastructure funded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</a:rPr>
              <a:t>Mandatory 30 % for all government departments at national, provincial and local</a:t>
            </a:r>
          </a:p>
        </p:txBody>
      </p:sp>
    </p:spTree>
    <p:extLst>
      <p:ext uri="{BB962C8B-B14F-4D97-AF65-F5344CB8AC3E}">
        <p14:creationId xmlns:p14="http://schemas.microsoft.com/office/powerpoint/2010/main" xmlns="" val="3078128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BA67E-7B4D-4AB0-BEA8-28D80A74962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MDDA Status Quo</a:t>
            </a:r>
          </a:p>
        </p:txBody>
      </p:sp>
    </p:spTree>
    <p:extLst>
      <p:ext uri="{BB962C8B-B14F-4D97-AF65-F5344CB8AC3E}">
        <p14:creationId xmlns:p14="http://schemas.microsoft.com/office/powerpoint/2010/main" xmlns="" val="260956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Leadership Ethos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BA67E-7B4D-4AB0-BEA8-28D80A74962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143000"/>
            <a:ext cx="824654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</a:rPr>
              <a:t>MDDA Board constituted of</a:t>
            </a:r>
          </a:p>
          <a:p>
            <a:pPr marL="285750" indent="-285750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</a:rPr>
              <a:t>Diverse members</a:t>
            </a:r>
          </a:p>
          <a:p>
            <a:pPr marL="285750" indent="-285750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</a:rPr>
              <a:t>Committed and developmental in approach</a:t>
            </a:r>
          </a:p>
          <a:p>
            <a:pPr marL="285750" indent="-285750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</a:rPr>
              <a:t>Activist in nature</a:t>
            </a:r>
          </a:p>
          <a:p>
            <a:pPr>
              <a:lnSpc>
                <a:spcPct val="150000"/>
              </a:lnSpc>
            </a:pPr>
            <a:endParaRPr lang="en-US" sz="1200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</a:rPr>
              <a:t>Board inherited a wounded organization</a:t>
            </a:r>
          </a:p>
          <a:p>
            <a:pPr marL="285750" indent="-285750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</a:rPr>
              <a:t>Board intervention focused on organizational development and staff capacity building. </a:t>
            </a:r>
          </a:p>
          <a:p>
            <a:pPr>
              <a:lnSpc>
                <a:spcPct val="150000"/>
              </a:lnSpc>
            </a:pPr>
            <a:endParaRPr lang="en-US" sz="1200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</a:rPr>
              <a:t>Overall objective to build a vertically integrated knowledge </a:t>
            </a:r>
            <a:r>
              <a:rPr lang="en-US" sz="2400">
                <a:latin typeface="Arial" panose="020B0604020202020204" pitchFamily="34" charset="0"/>
              </a:rPr>
              <a:t>based learning </a:t>
            </a:r>
            <a:r>
              <a:rPr lang="en-US" sz="2400" dirty="0">
                <a:latin typeface="Arial" panose="020B0604020202020204" pitchFamily="34" charset="0"/>
              </a:rPr>
              <a:t>organization.</a:t>
            </a:r>
          </a:p>
        </p:txBody>
      </p:sp>
    </p:spTree>
    <p:extLst>
      <p:ext uri="{BB962C8B-B14F-4D97-AF65-F5344CB8AC3E}">
        <p14:creationId xmlns:p14="http://schemas.microsoft.com/office/powerpoint/2010/main" xmlns="" val="4513741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the Agency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BA67E-7B4D-4AB0-BEA8-28D80A74962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196752"/>
            <a:ext cx="8640960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Past four months has seen deterioration, incoherence and lack of leadership at management level</a:t>
            </a:r>
          </a:p>
          <a:p>
            <a:endParaRPr lang="en-US" dirty="0">
              <a:latin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</a:rPr>
              <a:t>Consequently</a:t>
            </a:r>
          </a:p>
          <a:p>
            <a:pPr marL="285750" indent="-28575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</a:rPr>
              <a:t>Recruitment has stalled </a:t>
            </a:r>
          </a:p>
          <a:p>
            <a:pPr marL="285750" indent="-28575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</a:rPr>
              <a:t>Relationships have broken down</a:t>
            </a:r>
          </a:p>
          <a:p>
            <a:pPr marL="285750" indent="-28575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</a:rPr>
              <a:t>Divide and rule leadership style</a:t>
            </a:r>
          </a:p>
          <a:p>
            <a:pPr marL="285750" indent="-28575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</a:rPr>
              <a:t>Lack of leadership and exclusion of management and staff during audit period, resulting in a report lacking context</a:t>
            </a:r>
          </a:p>
          <a:p>
            <a:pPr marL="285750" indent="-28575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</a:rPr>
              <a:t>Non-attendance at crucial meetings</a:t>
            </a:r>
          </a:p>
          <a:p>
            <a:pPr marL="285750" indent="-28575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</a:rPr>
              <a:t>Lack of implementation of Board and planned decisions</a:t>
            </a:r>
          </a:p>
          <a:p>
            <a:pPr marL="285750" indent="-28575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</a:rPr>
              <a:t>Misleading reporting</a:t>
            </a:r>
          </a:p>
          <a:p>
            <a:pPr marL="285750" indent="-28575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</a:rPr>
              <a:t>Summarily cancellation of critical service provider contracts in midst of delivery</a:t>
            </a:r>
          </a:p>
          <a:p>
            <a:pPr marL="285750" indent="-28575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 err="1">
                <a:latin typeface="Arial" panose="020B0604020202020204" pitchFamily="34" charset="0"/>
              </a:rPr>
              <a:t>Unauthorised</a:t>
            </a:r>
            <a:r>
              <a:rPr lang="en-US" dirty="0">
                <a:latin typeface="Arial" panose="020B0604020202020204" pitchFamily="34" charset="0"/>
              </a:rPr>
              <a:t> signing of agreements/contracts</a:t>
            </a:r>
          </a:p>
          <a:p>
            <a:pPr marL="285750" indent="-28575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</a:rPr>
              <a:t>Making commitments with no capacity to deliver</a:t>
            </a:r>
          </a:p>
          <a:p>
            <a:pPr marL="285750" indent="-28575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</a:rPr>
              <a:t>Excluding Board in communications with the Deputy Minister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en-US" dirty="0">
              <a:latin typeface="Arial" panose="020B0604020202020204" pitchFamily="34" charset="0"/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30446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Corrective Action by 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BA67E-7B4D-4AB0-BEA8-28D80A74962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1484784"/>
            <a:ext cx="76328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dirty="0"/>
              <a:t>MDDA Board requested the </a:t>
            </a:r>
            <a:r>
              <a:rPr lang="en-US" dirty="0" err="1"/>
              <a:t>secondment</a:t>
            </a:r>
            <a:r>
              <a:rPr lang="en-US" dirty="0"/>
              <a:t> of the ACEO to be rescinded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dirty="0"/>
              <a:t>MDDA Board has sent action points to be addressed by the ACEO and the achievement of these will be monitored by the Board weekly as per the Minister’s intervention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en-US" b="1" dirty="0">
              <a:latin typeface="Arial" panose="020B0604020202020204" pitchFamily="34" charset="0"/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ZA" dirty="0">
                <a:latin typeface="Arial" panose="020B0604020202020204" pitchFamily="34" charset="0"/>
              </a:rPr>
              <a:t>Implementation of Organizational Development/Renewal Intervention by Board 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906476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Personnel Information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2DD7C-A99D-4B8D-B5CE-ABE7F9BC4629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23975"/>
            <a:ext cx="8229600" cy="5032375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Total post establishment is 38 funded posts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Total number of posts filled is 26  (25 Permanent and 1 Fixed-Term Contract)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Total number of funded vacant posts is 12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2 posts are filled in an acting capacity – ACEO and ACFO</a:t>
            </a:r>
          </a:p>
          <a:p>
            <a:pPr marL="0" indent="0">
              <a:buNone/>
            </a:pP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The remaining 10 vacant posts are in the following areas: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1 post – Office of the CEO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3 posts – Office of the Company Secretary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1 post – Internal Audit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1 post – Communications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2 posts – Strategy, Monitoring and Evaluation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2 posts – Projects</a:t>
            </a:r>
          </a:p>
          <a:p>
            <a:pPr>
              <a:buFont typeface="Wingdings" panose="05000000000000000000" pitchFamily="2" charset="2"/>
              <a:buChar char="ü"/>
            </a:pP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Interviews for permanent CEO on Saturday, 26 August, 2017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-1898049" y="0"/>
            <a:ext cx="1300941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724290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 Capacity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BA67E-7B4D-4AB0-BEA8-28D80A74962E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6712" y="1268760"/>
            <a:ext cx="825008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Flawed recruitment process:</a:t>
            </a:r>
          </a:p>
          <a:p>
            <a:endParaRPr lang="en-US" sz="800" dirty="0">
              <a:latin typeface="Arial" panose="020B0604020202020204" pitchFamily="34" charset="0"/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</a:rPr>
              <a:t>Staff have been employed who do not meet minimum requirements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en-US" sz="800" dirty="0">
              <a:latin typeface="Arial" panose="020B0604020202020204" pitchFamily="34" charset="0"/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</a:rPr>
              <a:t>Reference checks and assessments not carried out.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en-US" sz="800" dirty="0">
              <a:latin typeface="Arial" panose="020B0604020202020204" pitchFamily="34" charset="0"/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</a:rPr>
              <a:t>Interview and appointment records not kept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en-US" sz="800" dirty="0">
              <a:latin typeface="Arial" panose="020B0604020202020204" pitchFamily="34" charset="0"/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</a:rPr>
              <a:t>Weak performance management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en-US" dirty="0">
              <a:latin typeface="Arial" panose="020B0604020202020204" pitchFamily="34" charset="0"/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en-US" dirty="0">
              <a:latin typeface="Arial" panose="020B0604020202020204" pitchFamily="34" charset="0"/>
            </a:endParaRP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dirty="0">
                <a:latin typeface="Arial" panose="020B0604020202020204" pitchFamily="34" charset="0"/>
              </a:rPr>
              <a:t>Tension between Board and staff due to: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endParaRPr lang="en-US" sz="800" dirty="0">
              <a:latin typeface="Arial" panose="020B0604020202020204" pitchFamily="34" charset="0"/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</a:rPr>
              <a:t> Job insecurity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en-US" sz="800" dirty="0">
              <a:latin typeface="Arial" panose="020B0604020202020204" pitchFamily="34" charset="0"/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</a:rPr>
              <a:t>Lack of innovation in executing staff responsibilities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en-US" sz="800" dirty="0">
              <a:latin typeface="Arial" panose="020B0604020202020204" pitchFamily="34" charset="0"/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</a:rPr>
              <a:t>Expectations by the Board of staff not met due to lack of individual capacity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en-US" sz="800" dirty="0">
              <a:latin typeface="Arial" panose="020B0604020202020204" pitchFamily="34" charset="0"/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</a:rPr>
              <a:t> Misalignment between Interpretation by staff of media development and diversity mandate and Board’s interpretation despite integration of all members of Agency in strategic planning and discussions at Board meetings 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endParaRPr lang="en-US" dirty="0">
              <a:latin typeface="Arial" panose="020B0604020202020204" pitchFamily="34" charset="0"/>
            </a:endParaRPr>
          </a:p>
          <a:p>
            <a:pPr>
              <a:buClr>
                <a:schemeClr val="accent6">
                  <a:lumMod val="75000"/>
                </a:schemeClr>
              </a:buClr>
            </a:pPr>
            <a:endParaRPr lang="en-US" dirty="0">
              <a:latin typeface="Arial" panose="020B0604020202020204" pitchFamily="34" charset="0"/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21515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 Pressures - Internal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2DD7C-A99D-4B8D-B5CE-ABE7F9BC4629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2195219"/>
            <a:ext cx="77906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ZA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179512" y="1268760"/>
          <a:ext cx="864096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0118038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 Pressures - External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2DD7C-A99D-4B8D-B5CE-ABE7F9BC4629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2195219"/>
            <a:ext cx="77906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ZA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179512" y="1268760"/>
          <a:ext cx="864096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0088051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43000"/>
            <a:ext cx="8784976" cy="5578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Revenue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ZA"/>
              <a:t>Strategic and Annual Performance Plan 2017/18 – 2019/2020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BA67E-7B4D-4AB0-BEA8-28D80A74962E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11482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MDDA Mandate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ZA"/>
              <a:t>Strategic and Annual Performance Plan 2017/18 – 2019/2020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BA67E-7B4D-4AB0-BEA8-28D80A74962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3733109301"/>
              </p:ext>
            </p:extLst>
          </p:nvPr>
        </p:nvGraphicFramePr>
        <p:xfrm>
          <a:off x="-1188640" y="836712"/>
          <a:ext cx="10272957" cy="5951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val Callout 6"/>
          <p:cNvSpPr/>
          <p:nvPr/>
        </p:nvSpPr>
        <p:spPr>
          <a:xfrm>
            <a:off x="6084168" y="1143000"/>
            <a:ext cx="2962672" cy="2502024"/>
          </a:xfrm>
          <a:prstGeom prst="wedgeEllipseCallou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Section 16 &amp; 32 of the Constitution provides for freedom of expression and access to information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37520" y="3140968"/>
            <a:ext cx="1357808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</a:rPr>
              <a:t>MDDA Act 2014 of 2002</a:t>
            </a:r>
          </a:p>
        </p:txBody>
      </p:sp>
    </p:spTree>
    <p:extLst>
      <p:ext uri="{BB962C8B-B14F-4D97-AF65-F5344CB8AC3E}">
        <p14:creationId xmlns:p14="http://schemas.microsoft.com/office/powerpoint/2010/main" xmlns="" val="6975853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Revenue Analysis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ZA"/>
              <a:t>Strategic and Annual Performance Plan 2017/18 – 2019/2020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BA67E-7B4D-4AB0-BEA8-28D80A74962E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63380" y="1196752"/>
          <a:ext cx="8223422" cy="3720032"/>
        </p:xfrm>
        <a:graphic>
          <a:graphicData uri="http://schemas.openxmlformats.org/drawingml/2006/table">
            <a:tbl>
              <a:tblPr/>
              <a:tblGrid>
                <a:gridCol w="6881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321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343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343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3436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8359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effectLst/>
                          <a:latin typeface="Arial" panose="020B0604020202020204" pitchFamily="34" charset="0"/>
                        </a:rPr>
                        <a:t>Medium Term Expenditure Framework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359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effectLst/>
                          <a:latin typeface="Arial" panose="020B0604020202020204" pitchFamily="34" charset="0"/>
                        </a:rPr>
                        <a:t>2017/18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effectLst/>
                          <a:latin typeface="Arial" panose="020B0604020202020204" pitchFamily="34" charset="0"/>
                        </a:rPr>
                        <a:t>2018/19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effectLst/>
                          <a:latin typeface="Arial" panose="020B0604020202020204" pitchFamily="34" charset="0"/>
                        </a:rPr>
                        <a:t>2019/20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359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effectLst/>
                          <a:latin typeface="Helvetica" panose="020B0604020202020204" pitchFamily="34" charset="0"/>
                        </a:rPr>
                        <a:t>Transfers &amp; Grants Received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effectLst/>
                          <a:latin typeface="Helvetica" panose="020B0604020202020204" pitchFamily="34" charset="0"/>
                        </a:rPr>
                        <a:t>     62,113,095 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effectLst/>
                          <a:latin typeface="Helvetica" panose="020B0604020202020204" pitchFamily="34" charset="0"/>
                        </a:rPr>
                        <a:t>     63,563,095 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effectLst/>
                          <a:latin typeface="Helvetica" panose="020B0604020202020204" pitchFamily="34" charset="0"/>
                        </a:rPr>
                        <a:t>     64,944,095 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359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</a:rPr>
                        <a:t>DoC - Government grants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Helvetica" panose="020B0604020202020204" pitchFamily="34" charset="0"/>
                        </a:rPr>
                        <a:t>30,005,000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Helvetica" panose="020B0604020202020204" pitchFamily="34" charset="0"/>
                        </a:rPr>
                        <a:t>31,455,000 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Helvetica" panose="020B0604020202020204" pitchFamily="34" charset="0"/>
                        </a:rPr>
                        <a:t>32,836,000 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359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effectLst/>
                          <a:latin typeface="Helvetica" panose="020B0604020202020204" pitchFamily="34" charset="0"/>
                        </a:rPr>
                        <a:t>Media Stakeholders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359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effectLst/>
                          <a:latin typeface="Helvetica" panose="020B0604020202020204" pitchFamily="34" charset="0"/>
                        </a:rPr>
                        <a:t>Broadcast media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</a:rPr>
                        <a:t>32,108,095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Arial" panose="020B0604020202020204" pitchFamily="34" charset="0"/>
                        </a:rPr>
                        <a:t>32,108,095 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</a:rPr>
                        <a:t>32,108,095 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359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effectLst/>
                          <a:latin typeface="Helvetica" panose="020B0604020202020204" pitchFamily="34" charset="0"/>
                        </a:rPr>
                        <a:t>Print media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359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effectLst/>
                          <a:latin typeface="Helvetica" panose="020B0604020202020204" pitchFamily="34" charset="0"/>
                        </a:rPr>
                        <a:t>Other Income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effectLst/>
                          <a:latin typeface="Arial" panose="020B0604020202020204" pitchFamily="34" charset="0"/>
                        </a:rPr>
                        <a:t>4,548,778 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effectLst/>
                          <a:latin typeface="Arial" panose="020B0604020202020204" pitchFamily="34" charset="0"/>
                        </a:rPr>
                        <a:t>4,821,704 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effectLst/>
                          <a:latin typeface="Arial" panose="020B0604020202020204" pitchFamily="34" charset="0"/>
                        </a:rPr>
                        <a:t>5,111,007 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359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effectLst/>
                          <a:latin typeface="Helvetica" panose="020B0604020202020204" pitchFamily="34" charset="0"/>
                        </a:rPr>
                        <a:t>Interest Received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</a:rPr>
                        <a:t>4,548,778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Arial" panose="020B0604020202020204" pitchFamily="34" charset="0"/>
                        </a:rPr>
                        <a:t>4,821,704 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</a:rPr>
                        <a:t>5,111,007 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359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Helvetica" panose="020B0604020202020204" pitchFamily="34" charset="0"/>
                        </a:rPr>
                        <a:t>Other</a:t>
                      </a:r>
                      <a:r>
                        <a:rPr lang="en-US" sz="1400" b="0" i="0" u="none" strike="noStrike" baseline="0" dirty="0">
                          <a:effectLst/>
                          <a:latin typeface="Helvetica" panose="020B0604020202020204" pitchFamily="34" charset="0"/>
                        </a:rPr>
                        <a:t> income</a:t>
                      </a:r>
                      <a:endParaRPr lang="en-GB" sz="1400" b="0" i="0" u="none" strike="noStrike" dirty="0"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359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027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effectLst/>
                          <a:latin typeface="Arial" panose="020B0604020202020204" pitchFamily="34" charset="0"/>
                        </a:rPr>
                        <a:t>Total Revenue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effectLst/>
                          <a:latin typeface="Arial" panose="020B0604020202020204" pitchFamily="34" charset="0"/>
                        </a:rPr>
                        <a:t>66,661,872 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effectLst/>
                          <a:latin typeface="Arial" panose="020B0604020202020204" pitchFamily="34" charset="0"/>
                        </a:rPr>
                        <a:t>68,384,799 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effectLst/>
                          <a:latin typeface="Arial" panose="020B0604020202020204" pitchFamily="34" charset="0"/>
                        </a:rPr>
                        <a:t>70,055,101 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00271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07504" y="4877142"/>
            <a:ext cx="8981011" cy="1762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450"/>
              </a:spcAft>
              <a:tabLst>
                <a:tab pos="135255" algn="l"/>
                <a:tab pos="270034" algn="l"/>
                <a:tab pos="405289" algn="l"/>
              </a:tabLst>
            </a:pPr>
            <a:r>
              <a:rPr lang="en-US" sz="16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Three </a:t>
            </a:r>
            <a:r>
              <a:rPr lang="en-US" sz="1600" dirty="0">
                <a:latin typeface="Arial Narrow" panose="020B0606020202030204" pitchFamily="34" charset="0"/>
                <a:ea typeface="Calibri" panose="020F0502020204030204" pitchFamily="34" charset="0"/>
              </a:rPr>
              <a:t>main sources of income-:</a:t>
            </a:r>
          </a:p>
          <a:p>
            <a:pPr algn="just">
              <a:spcAft>
                <a:spcPts val="450"/>
              </a:spcAft>
              <a:tabLst>
                <a:tab pos="135255" algn="l"/>
                <a:tab pos="270034" algn="l"/>
                <a:tab pos="405289" algn="l"/>
              </a:tabLst>
            </a:pPr>
            <a:r>
              <a:rPr lang="en-US" sz="1600" u="sng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Department of Communications (</a:t>
            </a:r>
            <a:r>
              <a:rPr lang="en-US" sz="1600" u="sng" dirty="0" err="1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DoC</a:t>
            </a:r>
            <a:r>
              <a:rPr lang="en-US" sz="1600" u="sng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):  </a:t>
            </a:r>
            <a:r>
              <a:rPr lang="en-US" sz="16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Agency receives on average R31 </a:t>
            </a:r>
            <a:r>
              <a:rPr lang="en-US" sz="1600" dirty="0">
                <a:latin typeface="Arial Narrow" panose="020B0606020202030204" pitchFamily="34" charset="0"/>
                <a:ea typeface="Calibri" panose="020F0502020204030204" pitchFamily="34" charset="0"/>
              </a:rPr>
              <a:t>m/</a:t>
            </a:r>
            <a:r>
              <a:rPr lang="en-US" sz="1600" dirty="0" err="1">
                <a:latin typeface="Arial Narrow" panose="020B0606020202030204" pitchFamily="34" charset="0"/>
                <a:ea typeface="Calibri" panose="020F0502020204030204" pitchFamily="34" charset="0"/>
              </a:rPr>
              <a:t>yr</a:t>
            </a:r>
            <a:endParaRPr lang="en-US" sz="1600" dirty="0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450"/>
              </a:spcAft>
              <a:tabLst>
                <a:tab pos="135255" algn="l"/>
                <a:tab pos="270034" algn="l"/>
                <a:tab pos="405289" algn="l"/>
              </a:tabLst>
            </a:pPr>
            <a:r>
              <a:rPr lang="en-US" sz="1600" u="sng" dirty="0">
                <a:latin typeface="Arial Narrow" panose="020B0606020202030204" pitchFamily="34" charset="0"/>
                <a:ea typeface="Calibri" panose="020F0502020204030204" pitchFamily="34" charset="0"/>
              </a:rPr>
              <a:t>Broadcast and Print funders: </a:t>
            </a:r>
            <a:r>
              <a:rPr lang="en-US" sz="16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Agency’s external fundraising resulted in MDDA currently receiving average of R35 million from broadcast funders. </a:t>
            </a:r>
            <a:r>
              <a:rPr lang="en-US" sz="1600" dirty="0">
                <a:latin typeface="Arial Narrow" panose="020B0606020202030204" pitchFamily="34" charset="0"/>
                <a:ea typeface="Calibri" panose="020F0502020204030204" pitchFamily="34" charset="0"/>
              </a:rPr>
              <a:t>S</a:t>
            </a:r>
            <a:r>
              <a:rPr lang="en-US" sz="16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takeholder engagement initiatives to revive print media funding stream.</a:t>
            </a:r>
          </a:p>
          <a:p>
            <a:pPr algn="just">
              <a:spcAft>
                <a:spcPts val="450"/>
              </a:spcAft>
              <a:tabLst>
                <a:tab pos="135255" algn="l"/>
                <a:tab pos="270034" algn="l"/>
                <a:tab pos="405289" algn="l"/>
              </a:tabLst>
            </a:pPr>
            <a:r>
              <a:rPr lang="en-US" sz="1600" u="sng" dirty="0">
                <a:latin typeface="Arial Narrow" panose="020B0606020202030204" pitchFamily="34" charset="0"/>
                <a:ea typeface="Calibri" panose="020F0502020204030204" pitchFamily="34" charset="0"/>
              </a:rPr>
              <a:t>MDDA Fundraising: </a:t>
            </a:r>
            <a:r>
              <a:rPr lang="en-US" sz="16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Over the medium term, Agency is developing a business case to secure additional external funding from the private sector and other funders.</a:t>
            </a:r>
            <a:endParaRPr lang="en-GB" sz="1600" dirty="0"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84781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Expenditure Analysis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ZA"/>
              <a:t>Strategic and Annual Performance Plan 2017/18 – 2019/2020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BA67E-7B4D-4AB0-BEA8-28D80A74962E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323528" y="1268760"/>
          <a:ext cx="8629456" cy="301184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8974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457200" algn="l"/>
                        </a:tabLst>
                      </a:pPr>
                      <a:endParaRPr lang="en-GB" sz="14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chemeClr val="accent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457200" algn="l"/>
                        </a:tabLst>
                      </a:pPr>
                      <a:r>
                        <a:rPr lang="en-GB" sz="14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Medium-term estimate </a:t>
                      </a:r>
                    </a:p>
                  </a:txBody>
                  <a:tcPr marL="51435" marR="51435" marT="0" marB="0"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0576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457200" algn="l"/>
                        </a:tabLst>
                      </a:pPr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457200" algn="l"/>
                        </a:tabLs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thousand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457200" algn="l"/>
                        </a:tabLs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2017/18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457200" algn="l"/>
                        </a:tabLs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2018/19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457200" algn="l"/>
                        </a:tabLs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1663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457200" algn="l"/>
                        </a:tabLs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Administration 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457200" algn="l"/>
                        </a:tabLs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22,762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457200" algn="l"/>
                        </a:tabLs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23,760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457200" algn="l"/>
                        </a:tabLs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24,740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1663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457200" algn="l"/>
                        </a:tabLs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Community media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457200" algn="l"/>
                        </a:tabLs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40,149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457200" algn="l"/>
                        </a:tabLs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40,693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457200" algn="l"/>
                        </a:tabLs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41,211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1663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457200" algn="l"/>
                        </a:tabLs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 - Monitoring &amp; Evaluation 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457200" algn="l"/>
                        </a:tabLs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1,500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457200" algn="l"/>
                        </a:tabLs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1,573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457200" algn="l"/>
                        </a:tabLs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1,642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3310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457200" algn="l"/>
                        </a:tabLs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Strategy, Policy, Advocacy, Capacity building, M&amp;E 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457200" algn="l"/>
                        </a:tabLs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2,250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457200" algn="l"/>
                        </a:tabLs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2,329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457200" algn="l"/>
                        </a:tabLs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2,463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3310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457200" algn="l"/>
                        </a:tabLs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expenditure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457200" algn="l"/>
                        </a:tabLs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66,661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457200" algn="l"/>
                        </a:tabLs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68,355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457200" algn="l"/>
                        </a:tabLs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70,056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79970" y="4365104"/>
            <a:ext cx="8306830" cy="2254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450"/>
              </a:spcAft>
              <a:buFont typeface="Arial" panose="020B0604020202020204" pitchFamily="34" charset="0"/>
              <a:buChar char="•"/>
              <a:tabLst>
                <a:tab pos="135255" algn="l"/>
                <a:tab pos="270034" algn="l"/>
                <a:tab pos="405289" algn="l"/>
              </a:tabLst>
            </a:pP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</a:rPr>
              <a:t>Over MTEF, spending focus on promoting media development and diversity through financial and nonfinancial support to community broadcasting and community and small commercial print projects. </a:t>
            </a:r>
          </a:p>
          <a:p>
            <a:pPr marL="285750" indent="-285750" algn="just">
              <a:spcAft>
                <a:spcPts val="450"/>
              </a:spcAft>
              <a:buFont typeface="Arial" panose="020B0604020202020204" pitchFamily="34" charset="0"/>
              <a:buChar char="•"/>
              <a:tabLst>
                <a:tab pos="135255" algn="l"/>
                <a:tab pos="270034" algn="l"/>
                <a:tab pos="405289" algn="l"/>
              </a:tabLst>
            </a:pP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</a:rPr>
              <a:t>Grant funding will be allocated to ensuring sustainability, through strengthening of existing small commercial, community print and community broadcast projects. </a:t>
            </a:r>
          </a:p>
          <a:p>
            <a:pPr marL="285750" indent="-285750" algn="just">
              <a:spcAft>
                <a:spcPts val="450"/>
              </a:spcAft>
              <a:buFont typeface="Arial" panose="020B0604020202020204" pitchFamily="34" charset="0"/>
              <a:buChar char="•"/>
              <a:tabLst>
                <a:tab pos="135255" algn="l"/>
                <a:tab pos="270034" algn="l"/>
                <a:tab pos="405289" algn="l"/>
              </a:tabLst>
            </a:pP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</a:rPr>
              <a:t>Seed funding for new small commercial, community print and community broadcast projects will be allocated from transfers from </a:t>
            </a:r>
            <a:r>
              <a:rPr lang="en-GB" sz="1600" dirty="0" err="1">
                <a:latin typeface="Arial" panose="020B0604020202020204" pitchFamily="34" charset="0"/>
                <a:ea typeface="Calibri" panose="020F0502020204030204" pitchFamily="34" charset="0"/>
              </a:rPr>
              <a:t>DoC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</a:rPr>
              <a:t> and external funders. </a:t>
            </a:r>
          </a:p>
          <a:p>
            <a:pPr marL="285750" indent="-285750" algn="just">
              <a:spcAft>
                <a:spcPts val="450"/>
              </a:spcAft>
              <a:buFont typeface="Arial" panose="020B0604020202020204" pitchFamily="34" charset="0"/>
              <a:buChar char="•"/>
              <a:tabLst>
                <a:tab pos="135255" algn="l"/>
                <a:tab pos="270034" algn="l"/>
                <a:tab pos="405289" algn="l"/>
              </a:tabLst>
            </a:pP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</a:rPr>
              <a:t>Spending on these activities expected to amount to R125 million over MTEF.</a:t>
            </a: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94827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303181" y="3411560"/>
            <a:ext cx="8305800" cy="685800"/>
          </a:xfrm>
        </p:spPr>
        <p:txBody>
          <a:bodyPr/>
          <a:lstStyle/>
          <a:p>
            <a:r>
              <a:rPr lang="en-ZA" sz="6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EECFC7-B341-4D6A-8357-29E82B2BD3F1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768" y="121073"/>
            <a:ext cx="1572611" cy="2354062"/>
          </a:xfrm>
          <a:prstGeom prst="rect">
            <a:avLst/>
          </a:prstGeom>
          <a:effectLst>
            <a:outerShdw blurRad="101600" dist="38100" dir="4800000" sx="107000" sy="107000" algn="tl" rotWithShape="0">
              <a:prstClr val="black">
                <a:alpha val="34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0376" y="29289"/>
            <a:ext cx="1665161" cy="2420888"/>
          </a:xfrm>
          <a:prstGeom prst="rect">
            <a:avLst/>
          </a:prstGeom>
          <a:effectLst>
            <a:outerShdw blurRad="101600" dist="38100" dir="4800000" sx="107000" sy="107000" algn="tl" rotWithShape="0">
              <a:prstClr val="black">
                <a:alpha val="34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203389"/>
            <a:ext cx="1816961" cy="2595557"/>
          </a:xfrm>
          <a:prstGeom prst="rect">
            <a:avLst/>
          </a:prstGeom>
          <a:effectLst>
            <a:outerShdw blurRad="101600" dist="38100" dir="4800000" sx="107000" sy="107000" algn="tl" rotWithShape="0">
              <a:prstClr val="black">
                <a:alpha val="34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5405" y="4287935"/>
            <a:ext cx="1714345" cy="2492896"/>
          </a:xfrm>
          <a:prstGeom prst="rect">
            <a:avLst/>
          </a:prstGeom>
          <a:effectLst>
            <a:outerShdw blurRad="101600" dist="38100" dir="4800000" sx="107000" sy="107000" algn="tl" rotWithShape="0">
              <a:prstClr val="black">
                <a:alpha val="34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2975" y="167262"/>
            <a:ext cx="2001513" cy="2979045"/>
          </a:xfrm>
          <a:prstGeom prst="rect">
            <a:avLst/>
          </a:prstGeom>
          <a:effectLst>
            <a:outerShdw blurRad="101600" dist="38100" dir="4800000" sx="107000" sy="107000" algn="tl" rotWithShape="0">
              <a:prstClr val="black">
                <a:alpha val="34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8838" y="3388217"/>
            <a:ext cx="2285650" cy="3233090"/>
          </a:xfrm>
          <a:prstGeom prst="rect">
            <a:avLst/>
          </a:prstGeom>
          <a:effectLst>
            <a:outerShdw blurRad="101600" dist="38100" dir="4800000" sx="107000" sy="107000" algn="tl" rotWithShape="0">
              <a:prstClr val="black">
                <a:alpha val="34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4995"/>
          <a:stretch/>
        </p:blipFill>
        <p:spPr>
          <a:xfrm>
            <a:off x="3703279" y="898096"/>
            <a:ext cx="1351496" cy="1206141"/>
          </a:xfrm>
          <a:prstGeom prst="rect">
            <a:avLst/>
          </a:prstGeom>
          <a:effectLst>
            <a:outerShdw blurRad="101600" dist="38100" dir="4800000" sx="107000" sy="107000" algn="tl" rotWithShape="0">
              <a:prstClr val="black">
                <a:alpha val="34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8149" y="4259706"/>
            <a:ext cx="2806810" cy="2654341"/>
          </a:xfrm>
          <a:prstGeom prst="rect">
            <a:avLst/>
          </a:prstGeom>
          <a:effectLst>
            <a:outerShdw blurRad="101600" dist="38100" dir="4800000" sx="107000" sy="107000" algn="tl" rotWithShape="0">
              <a:prstClr val="black">
                <a:alpha val="34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2295" y="2521922"/>
            <a:ext cx="1995660" cy="817893"/>
          </a:xfrm>
          <a:prstGeom prst="rect">
            <a:avLst/>
          </a:prstGeom>
          <a:effectLst>
            <a:outerShdw blurRad="101600" dist="38100" dir="4800000" sx="107000" sy="107000" algn="tl" rotWithShape="0">
              <a:prstClr val="black">
                <a:alpha val="34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386" y="2617208"/>
            <a:ext cx="1824372" cy="1520310"/>
          </a:xfrm>
          <a:prstGeom prst="rect">
            <a:avLst/>
          </a:prstGeom>
          <a:effectLst>
            <a:outerShdw blurRad="101600" dist="38100" dir="4800000" sx="107000" sy="107000" algn="tl" rotWithShape="0">
              <a:prstClr val="black">
                <a:alpha val="34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0833" y="4287935"/>
            <a:ext cx="1685925" cy="1381125"/>
          </a:xfrm>
          <a:prstGeom prst="rect">
            <a:avLst/>
          </a:prstGeom>
          <a:effectLst>
            <a:outerShdw blurRad="101600" dist="38100" dir="4800000" sx="107000" sy="107000" algn="tl" rotWithShape="0">
              <a:prstClr val="black">
                <a:alpha val="34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098" y="5761795"/>
            <a:ext cx="1979712" cy="958923"/>
          </a:xfrm>
          <a:prstGeom prst="rect">
            <a:avLst/>
          </a:prstGeom>
          <a:effectLst>
            <a:outerShdw blurRad="101600" dist="38100" dir="4800000" sx="107000" sy="107000" algn="tl" rotWithShape="0">
              <a:prstClr val="black">
                <a:alpha val="3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69480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MDDA Vision, Mission &amp; Values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ZA"/>
              <a:t>Strategic and Annual Performance Plan 2017/18 – 2019/2020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BA67E-7B4D-4AB0-BEA8-28D80A74962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3306709036"/>
              </p:ext>
            </p:extLst>
          </p:nvPr>
        </p:nvGraphicFramePr>
        <p:xfrm>
          <a:off x="251520" y="1340768"/>
          <a:ext cx="8712968" cy="4561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52477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latin typeface="Arial" panose="020B0604020202020204" pitchFamily="34" charset="0"/>
                <a:ea typeface="Calibri" panose="020F0502020204030204" pitchFamily="34" charset="0"/>
              </a:rPr>
              <a:t>Legislative Environment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ZA"/>
              <a:t>Strategic and Annual Performance Plan 2017/18 – 2019/2020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BA67E-7B4D-4AB0-BEA8-28D80A74962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2453275503"/>
              </p:ext>
            </p:extLst>
          </p:nvPr>
        </p:nvGraphicFramePr>
        <p:xfrm>
          <a:off x="457200" y="1397000"/>
          <a:ext cx="8229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Oval 5"/>
          <p:cNvSpPr/>
          <p:nvPr/>
        </p:nvSpPr>
        <p:spPr>
          <a:xfrm>
            <a:off x="6670177" y="4418931"/>
            <a:ext cx="1890210" cy="2250429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ZA" sz="1400" dirty="0">
                <a:latin typeface="Arial" panose="020B0604020202020204" pitchFamily="34" charset="0"/>
                <a:ea typeface="Calibri" panose="020F0502020204030204" pitchFamily="34" charset="0"/>
              </a:rPr>
              <a:t>Independent Broadcasting Authority Triple Inquiry Report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atin typeface="Arial" panose="020B0604020202020204" pitchFamily="34" charset="0"/>
                <a:ea typeface="Calibri" panose="020F0502020204030204" pitchFamily="34" charset="0"/>
              </a:rPr>
              <a:t>(2000)</a:t>
            </a:r>
            <a:endParaRPr lang="en-ZA" sz="1400" b="1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331006" y="4418931"/>
            <a:ext cx="2029362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ZA" sz="1400" dirty="0">
                <a:latin typeface="Arial" panose="020B0604020202020204" pitchFamily="34" charset="0"/>
                <a:ea typeface="Calibri" panose="020F0502020204030204" pitchFamily="34" charset="0"/>
              </a:rPr>
              <a:t>White Paper on Broadcasting Policy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ZA" sz="1400" b="1" dirty="0">
                <a:latin typeface="Arial" panose="020B0604020202020204" pitchFamily="34" charset="0"/>
                <a:ea typeface="Calibri" panose="020F0502020204030204" pitchFamily="34" charset="0"/>
              </a:rPr>
              <a:t>(1998)</a:t>
            </a:r>
            <a:endParaRPr lang="en-US" sz="1400" b="1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57200" y="5157192"/>
            <a:ext cx="2242592" cy="1512168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ZA" sz="1400" dirty="0">
                <a:latin typeface="Arial" panose="020B0604020202020204" pitchFamily="34" charset="0"/>
                <a:ea typeface="Calibri" panose="020F0502020204030204" pitchFamily="34" charset="0"/>
              </a:rPr>
              <a:t>Community Television Broadcasting Services Position Paper (2004)</a:t>
            </a:r>
            <a:endParaRPr lang="en-US" sz="1400" b="1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457300" y="4812792"/>
            <a:ext cx="2070013" cy="165618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ZA" sz="1400" dirty="0">
                <a:latin typeface="Arial" panose="020B0604020202020204" pitchFamily="34" charset="0"/>
                <a:ea typeface="Calibri" panose="020F0502020204030204" pitchFamily="34" charset="0"/>
              </a:rPr>
              <a:t>Regulations of the Independent Communication Authority of South Africa (2010)</a:t>
            </a:r>
            <a:endParaRPr lang="en-US" sz="1400" b="1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433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/>
          </p:nvPr>
        </p:nvGraphicFramePr>
        <p:xfrm>
          <a:off x="457200" y="1988840"/>
          <a:ext cx="8507288" cy="4473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latin typeface="Arial" panose="020B0604020202020204" pitchFamily="34" charset="0"/>
              </a:rPr>
              <a:t>National Development Plan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ZA"/>
              <a:t>Strategic and Annual Performance Plan 2017/18 – 2019/2020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BA67E-7B4D-4AB0-BEA8-28D80A74962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980728"/>
            <a:ext cx="8964488" cy="2580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ZA" dirty="0">
                <a:latin typeface="Arial" panose="020B0604020202020204" pitchFamily="34" charset="0"/>
                <a:ea typeface="Arial Unicode MS" panose="020B0604020202020204" pitchFamily="34" charset="-128"/>
              </a:rPr>
              <a:t> </a:t>
            </a:r>
            <a:endParaRPr lang="en-US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28600">
              <a:lnSpc>
                <a:spcPct val="115000"/>
              </a:lnSpc>
              <a:spcBef>
                <a:spcPts val="0"/>
              </a:spcBef>
              <a:spcAft>
                <a:spcPts val="1500"/>
              </a:spcAft>
            </a:pPr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 National Development Plan - Vision 2030 (NDP) informs the MDDA’s Medium Term Strategic Framework (MTSF) priorities.</a:t>
            </a:r>
          </a:p>
          <a:p>
            <a:pPr marL="228600">
              <a:lnSpc>
                <a:spcPct val="115000"/>
              </a:lnSpc>
              <a:spcBef>
                <a:spcPts val="0"/>
              </a:spcBef>
              <a:spcAft>
                <a:spcPts val="1500"/>
              </a:spcAft>
            </a:pPr>
            <a:endParaRPr lang="en-US" b="1" dirty="0">
              <a:solidFill>
                <a:srgbClr val="252525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28600">
              <a:lnSpc>
                <a:spcPct val="115000"/>
              </a:lnSpc>
              <a:spcBef>
                <a:spcPts val="0"/>
              </a:spcBef>
              <a:spcAft>
                <a:spcPts val="1500"/>
              </a:spcAft>
            </a:pPr>
            <a:endParaRPr lang="en-US" b="1" dirty="0">
              <a:solidFill>
                <a:srgbClr val="252525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28600">
              <a:lnSpc>
                <a:spcPct val="115000"/>
              </a:lnSpc>
              <a:spcBef>
                <a:spcPts val="0"/>
              </a:spcBef>
              <a:spcAft>
                <a:spcPts val="1500"/>
              </a:spcAft>
            </a:pPr>
            <a:endParaRPr lang="en-US" b="1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6275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Alignment with </a:t>
            </a:r>
            <a:r>
              <a:rPr lang="en-US" dirty="0" err="1"/>
              <a:t>DoC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ZA"/>
              <a:t>Strategic and Annual Performance Plan 2017/18 – 2019/2020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BA67E-7B4D-4AB0-BEA8-28D80A74962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043608" y="1268760"/>
          <a:ext cx="2736305" cy="524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Strategic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Goal</a:t>
                      </a:r>
                    </a:p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2000" u="none" strike="noStrike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Goal 1 - Effective and efficient strategic leadership, governance and administration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Goal 2 - A responsive communications policy regulatory environment and improved country branding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Goal 3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</a:t>
                      </a:r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Transformed communications sector 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4139952" y="1268760"/>
          <a:ext cx="4816158" cy="539598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8161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9015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MDDA Strategic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Outcome Orientated Goal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55144">
                <a:tc>
                  <a:txBody>
                    <a:bodyPr/>
                    <a:lstStyle/>
                    <a:p>
                      <a:pPr lvl="0"/>
                      <a:r>
                        <a:rPr lang="en-Z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Goal 1</a:t>
                      </a:r>
                      <a:r>
                        <a:rPr lang="en-US" sz="20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en-Z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Capable and accomplished organisation in support of the delivery of the MDDA mandate by 2019</a:t>
                      </a:r>
                    </a:p>
                    <a:p>
                      <a:pPr lvl="0"/>
                      <a:endParaRPr lang="en-ZA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294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Goal 3 - Body of knowledge on the community-based media sector established  through focused innovation, research and development efforts  to support policy development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688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/>
                      <a:r>
                        <a:rPr lang="en-Z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Goal 2 - Media transformation promoted through the growth of community-based media in South Africa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3635896" y="2708920"/>
            <a:ext cx="606383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635896" y="4293096"/>
            <a:ext cx="606383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635896" y="5877272"/>
            <a:ext cx="606383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9512" y="1412776"/>
            <a:ext cx="504056" cy="50783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</a:rPr>
              <a:t>A</a:t>
            </a:r>
          </a:p>
          <a:p>
            <a:r>
              <a:rPr lang="en-US" sz="3600" dirty="0">
                <a:latin typeface="Arial" panose="020B0604020202020204" pitchFamily="34" charset="0"/>
              </a:rPr>
              <a:t>L</a:t>
            </a:r>
          </a:p>
          <a:p>
            <a:r>
              <a:rPr lang="en-US" sz="3600" dirty="0">
                <a:latin typeface="Arial" panose="020B0604020202020204" pitchFamily="34" charset="0"/>
              </a:rPr>
              <a:t>I</a:t>
            </a:r>
          </a:p>
          <a:p>
            <a:r>
              <a:rPr lang="en-US" sz="3600" dirty="0">
                <a:latin typeface="Arial" panose="020B0604020202020204" pitchFamily="34" charset="0"/>
              </a:rPr>
              <a:t>G</a:t>
            </a:r>
          </a:p>
          <a:p>
            <a:r>
              <a:rPr lang="en-US" sz="3600" dirty="0">
                <a:latin typeface="Arial" panose="020B0604020202020204" pitchFamily="34" charset="0"/>
              </a:rPr>
              <a:t>N</a:t>
            </a:r>
          </a:p>
          <a:p>
            <a:r>
              <a:rPr lang="en-US" sz="3600" dirty="0">
                <a:latin typeface="Arial" panose="020B0604020202020204" pitchFamily="34" charset="0"/>
              </a:rPr>
              <a:t>M</a:t>
            </a:r>
          </a:p>
          <a:p>
            <a:r>
              <a:rPr lang="en-US" sz="3600" dirty="0">
                <a:latin typeface="Arial" panose="020B0604020202020204" pitchFamily="34" charset="0"/>
              </a:rPr>
              <a:t>E</a:t>
            </a:r>
          </a:p>
          <a:p>
            <a:r>
              <a:rPr lang="en-US" sz="3600" dirty="0">
                <a:latin typeface="Arial" panose="020B0604020202020204" pitchFamily="34" charset="0"/>
              </a:rPr>
              <a:t>N</a:t>
            </a:r>
          </a:p>
          <a:p>
            <a:r>
              <a:rPr lang="en-US" sz="3600" dirty="0"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11" name="Right Brace 10"/>
          <p:cNvSpPr/>
          <p:nvPr/>
        </p:nvSpPr>
        <p:spPr>
          <a:xfrm>
            <a:off x="755576" y="1412776"/>
            <a:ext cx="288032" cy="5078313"/>
          </a:xfrm>
          <a:prstGeom prst="rightBrac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9568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ZA"/>
              <a:t>Strategic and Annual Performance Plan 2017/18 – 2019/2020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42725" y="6337696"/>
            <a:ext cx="2133600" cy="365125"/>
          </a:xfrm>
        </p:spPr>
        <p:txBody>
          <a:bodyPr/>
          <a:lstStyle/>
          <a:p>
            <a:pPr>
              <a:defRPr/>
            </a:pPr>
            <a:fld id="{D5EBA67E-7B4D-4AB0-BEA8-28D80A74962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2016/2017 and Q1 Performance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67954"/>
            <a:ext cx="88204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Diversity </a:t>
            </a:r>
            <a:r>
              <a:rPr lang="en-US" dirty="0"/>
              <a:t>Technology    </a:t>
            </a:r>
            <a:r>
              <a:rPr lang="en-US" sz="4000" dirty="0"/>
              <a:t>Sustainability</a:t>
            </a:r>
            <a:r>
              <a:rPr lang="en-US" dirty="0"/>
              <a:t> </a:t>
            </a:r>
            <a:r>
              <a:rPr lang="en-US" sz="2000" dirty="0"/>
              <a:t>Environmental</a:t>
            </a:r>
            <a:r>
              <a:rPr lang="en-US" dirty="0"/>
              <a:t>    	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Social Cohesion</a:t>
            </a:r>
            <a:r>
              <a:rPr lang="en-US" dirty="0"/>
              <a:t> Science &amp; Technology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Competitiveness</a:t>
            </a:r>
          </a:p>
          <a:p>
            <a:r>
              <a:rPr lang="en-US" sz="2400" dirty="0"/>
              <a:t>Socio- Economic 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Nation Building </a:t>
            </a:r>
            <a:r>
              <a:rPr lang="en-US" sz="2400" dirty="0"/>
              <a:t>Community    Media   </a:t>
            </a:r>
            <a:r>
              <a:rPr lang="en-US" sz="3600" dirty="0"/>
              <a:t>Transformation</a:t>
            </a:r>
            <a:r>
              <a:rPr lang="en-US" dirty="0"/>
              <a:t> </a:t>
            </a:r>
            <a:r>
              <a:rPr lang="en-US" sz="2000" b="1" dirty="0"/>
              <a:t>Onlin</a:t>
            </a:r>
            <a:r>
              <a:rPr lang="en-US" b="1" dirty="0"/>
              <a:t>e</a:t>
            </a:r>
            <a:r>
              <a:rPr lang="en-US" dirty="0"/>
              <a:t>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Indigenous Languages </a:t>
            </a:r>
            <a:r>
              <a:rPr lang="en-US" sz="3200" dirty="0"/>
              <a:t>Gender</a:t>
            </a:r>
            <a:r>
              <a:rPr lang="en-US" dirty="0"/>
              <a:t>   Living with Disabilities 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Youth</a:t>
            </a:r>
            <a:r>
              <a:rPr lang="en-US" dirty="0"/>
              <a:t>  </a:t>
            </a:r>
            <a:r>
              <a:rPr lang="en-US" sz="2400" dirty="0"/>
              <a:t>Online  </a:t>
            </a:r>
            <a:r>
              <a:rPr lang="en-US" sz="2800" dirty="0"/>
              <a:t>Job Creation  </a:t>
            </a:r>
            <a:r>
              <a:rPr lang="en-US" dirty="0"/>
              <a:t>Community News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3763214"/>
            <a:ext cx="882047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Content </a:t>
            </a:r>
            <a:r>
              <a:rPr lang="en-US" b="1" dirty="0"/>
              <a:t>Revenue Generation </a:t>
            </a:r>
            <a:r>
              <a:rPr lang="en-US" sz="4000" dirty="0"/>
              <a:t>Digital Migration</a:t>
            </a:r>
            <a:r>
              <a:rPr lang="en-US" dirty="0"/>
              <a:t> 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Skills</a:t>
            </a:r>
          </a:p>
          <a:p>
            <a:r>
              <a:rPr lang="en-US" sz="2000" dirty="0"/>
              <a:t>    Value Chain</a:t>
            </a:r>
            <a:r>
              <a:rPr lang="en-US" dirty="0"/>
              <a:t>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Enterprise Development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Community radio </a:t>
            </a:r>
            <a:r>
              <a:rPr lang="en-US" dirty="0"/>
              <a:t>Marketing </a:t>
            </a:r>
            <a:r>
              <a:rPr lang="en-US" sz="2400" dirty="0"/>
              <a:t>community TV </a:t>
            </a:r>
            <a:r>
              <a:rPr lang="en-US" sz="3600" dirty="0"/>
              <a:t>Active Citizens </a:t>
            </a:r>
            <a:r>
              <a:rPr lang="en-US" sz="2400" dirty="0"/>
              <a:t>Community Media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Governance</a:t>
            </a:r>
            <a:r>
              <a:rPr lang="en-US" dirty="0"/>
              <a:t> </a:t>
            </a:r>
            <a:r>
              <a:rPr lang="en-US" sz="2000" dirty="0"/>
              <a:t>Onlin</a:t>
            </a:r>
            <a:r>
              <a:rPr lang="en-US" dirty="0"/>
              <a:t>e </a:t>
            </a:r>
            <a:r>
              <a:rPr lang="en-US" sz="2400" dirty="0"/>
              <a:t>Freedom of Expression </a:t>
            </a:r>
            <a:r>
              <a:rPr lang="en-US" sz="3200" dirty="0" err="1"/>
              <a:t>Adspend</a:t>
            </a:r>
            <a:endParaRPr lang="en-US" dirty="0"/>
          </a:p>
          <a:p>
            <a:r>
              <a:rPr lang="en-US" sz="2400" dirty="0"/>
              <a:t>  Media Access </a:t>
            </a:r>
            <a:r>
              <a:rPr lang="en-US" sz="3200" dirty="0">
                <a:solidFill>
                  <a:schemeClr val="tx2"/>
                </a:solidFill>
              </a:rPr>
              <a:t>Informed Citizens </a:t>
            </a:r>
            <a:r>
              <a:rPr lang="en-US" sz="2000" b="1" dirty="0"/>
              <a:t>Participatory Democracy</a:t>
            </a:r>
          </a:p>
        </p:txBody>
      </p:sp>
    </p:spTree>
    <p:extLst>
      <p:ext uri="{BB962C8B-B14F-4D97-AF65-F5344CB8AC3E}">
        <p14:creationId xmlns:p14="http://schemas.microsoft.com/office/powerpoint/2010/main" xmlns="" val="2127338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2016/17</a:t>
            </a:r>
            <a:r>
              <a:rPr lang="en-ZA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90186281"/>
              </p:ext>
            </p:extLst>
          </p:nvPr>
        </p:nvGraphicFramePr>
        <p:xfrm>
          <a:off x="457201" y="1143000"/>
          <a:ext cx="8229599" cy="5022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514396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30409</TotalTime>
  <Words>2330</Words>
  <Application>Microsoft Office PowerPoint</Application>
  <PresentationFormat>On-screen Show (4:3)</PresentationFormat>
  <Paragraphs>419</Paragraphs>
  <Slides>32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Slide 1</vt:lpstr>
      <vt:lpstr>Contents</vt:lpstr>
      <vt:lpstr>MDDA Mandate</vt:lpstr>
      <vt:lpstr>MDDA Vision, Mission &amp; Values </vt:lpstr>
      <vt:lpstr>Legislative Environment</vt:lpstr>
      <vt:lpstr>National Development Plan</vt:lpstr>
      <vt:lpstr>Alignment with DoC</vt:lpstr>
      <vt:lpstr>2016/2017 and Q1 Performance</vt:lpstr>
      <vt:lpstr>2016/17 Performance</vt:lpstr>
      <vt:lpstr> 2017/2017 Q1 Performance Overview </vt:lpstr>
      <vt:lpstr>2016/2017 Key Achievements –  Media Transformation</vt:lpstr>
      <vt:lpstr>2016/2017 Key Achievements - Funding </vt:lpstr>
      <vt:lpstr> 2016/2017 Key Achievements –  Social Integration</vt:lpstr>
      <vt:lpstr> 2016/2017 Key Achievements –  Capacity Development </vt:lpstr>
      <vt:lpstr>2016/2017  Key Achievements - Research </vt:lpstr>
      <vt:lpstr>2016/2017 Key achievements –  Stakeholder Engagement </vt:lpstr>
      <vt:lpstr>2017/2018 Q1 Highlights</vt:lpstr>
      <vt:lpstr>Initiatives Going Forward </vt:lpstr>
      <vt:lpstr>MDDA Strategic Five Year Priorities</vt:lpstr>
      <vt:lpstr>Review of MDDA Act</vt:lpstr>
      <vt:lpstr>MDDA Status Quo</vt:lpstr>
      <vt:lpstr>Leadership Ethos</vt:lpstr>
      <vt:lpstr>State of the Agency</vt:lpstr>
      <vt:lpstr>Corrective Action by Board</vt:lpstr>
      <vt:lpstr>Personnel Information   </vt:lpstr>
      <vt:lpstr>Staff Capacity</vt:lpstr>
      <vt:lpstr>Funding Pressures - Internal</vt:lpstr>
      <vt:lpstr>Funding Pressures - External</vt:lpstr>
      <vt:lpstr>Sources of Revenue</vt:lpstr>
      <vt:lpstr>Revenue Analysis</vt:lpstr>
      <vt:lpstr>Expenditure Analysis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Manana STONE</dc:creator>
  <cp:lastModifiedBy>PUMZA</cp:lastModifiedBy>
  <cp:revision>988</cp:revision>
  <cp:lastPrinted>2017-08-25T10:08:44Z</cp:lastPrinted>
  <dcterms:created xsi:type="dcterms:W3CDTF">2004-06-08T22:31:48Z</dcterms:created>
  <dcterms:modified xsi:type="dcterms:W3CDTF">2017-08-31T09:26:20Z</dcterms:modified>
</cp:coreProperties>
</file>