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2" r:id="rId2"/>
  </p:sldMasterIdLst>
  <p:notesMasterIdLst>
    <p:notesMasterId r:id="rId18"/>
  </p:notesMasterIdLst>
  <p:handoutMasterIdLst>
    <p:handoutMasterId r:id="rId19"/>
  </p:handoutMasterIdLst>
  <p:sldIdLst>
    <p:sldId id="343" r:id="rId3"/>
    <p:sldId id="427" r:id="rId4"/>
    <p:sldId id="445" r:id="rId5"/>
    <p:sldId id="446" r:id="rId6"/>
    <p:sldId id="448" r:id="rId7"/>
    <p:sldId id="452" r:id="rId8"/>
    <p:sldId id="456" r:id="rId9"/>
    <p:sldId id="444" r:id="rId10"/>
    <p:sldId id="437" r:id="rId11"/>
    <p:sldId id="435" r:id="rId12"/>
    <p:sldId id="441" r:id="rId13"/>
    <p:sldId id="442" r:id="rId14"/>
    <p:sldId id="443" r:id="rId15"/>
    <p:sldId id="436" r:id="rId16"/>
    <p:sldId id="455"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0D79D9-85D3-4422-9027-3E9D0C995D72}">
          <p14:sldIdLst>
            <p14:sldId id="343"/>
            <p14:sldId id="427"/>
            <p14:sldId id="445"/>
            <p14:sldId id="446"/>
            <p14:sldId id="448"/>
            <p14:sldId id="452"/>
            <p14:sldId id="456"/>
            <p14:sldId id="444"/>
            <p14:sldId id="437"/>
            <p14:sldId id="435"/>
            <p14:sldId id="441"/>
            <p14:sldId id="442"/>
            <p14:sldId id="443"/>
            <p14:sldId id="436"/>
            <p14:sldId id="455"/>
          </p14:sldIdLst>
        </p14:section>
        <p14:section name="Untitled Section" id="{10E4CBC8-ECEA-4BCC-9AA6-DA200D7CA0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6" userDrawn="1">
          <p15:clr>
            <a:srgbClr val="A4A3A4"/>
          </p15:clr>
        </p15:guide>
        <p15:guide id="2" pos="2122" userDrawn="1">
          <p15:clr>
            <a:srgbClr val="A4A3A4"/>
          </p15:clr>
        </p15:guide>
        <p15:guide id="3" orient="horz"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00"/>
    <a:srgbClr val="003300"/>
    <a:srgbClr val="003D00"/>
    <a:srgbClr val="004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6433" autoAdjust="0"/>
  </p:normalViewPr>
  <p:slideViewPr>
    <p:cSldViewPr snapToGrid="0" snapToObjects="1">
      <p:cViewPr varScale="1">
        <p:scale>
          <a:sx n="70" d="100"/>
          <a:sy n="70" d="100"/>
        </p:scale>
        <p:origin x="1036" y="3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390" y="-114"/>
      </p:cViewPr>
      <p:guideLst>
        <p:guide orient="horz" pos="3106"/>
        <p:guide pos="2122"/>
        <p:guide orient="horz"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Level 1 from 1.5 to 1.6</c:v>
          </c:tx>
          <c:spPr>
            <a:solidFill>
              <a:srgbClr val="FF0000"/>
            </a:solidFill>
          </c:spPr>
          <c:invertIfNegative val="0"/>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92D050"/>
              </a:solidFill>
            </c:spPr>
          </c:dPt>
          <c:dPt>
            <c:idx val="4"/>
            <c:invertIfNegative val="0"/>
            <c:bubble3D val="0"/>
            <c:spPr>
              <a:solidFill>
                <a:srgbClr val="00B050"/>
              </a:solidFill>
            </c:spPr>
          </c:dPt>
          <c:dPt>
            <c:idx val="5"/>
            <c:invertIfNegative val="0"/>
            <c:bubble3D val="0"/>
            <c:spPr>
              <a:solidFill>
                <a:srgbClr val="00B05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Number of standards that score level 1 </c:v>
                </c:pt>
                <c:pt idx="1">
                  <c:v>Number of standards that score level 2 </c:v>
                </c:pt>
                <c:pt idx="2">
                  <c:v>Number of standards that score level 3 </c:v>
                </c:pt>
                <c:pt idx="3">
                  <c:v>Number of standards that score level 4 </c:v>
                </c:pt>
                <c:pt idx="4">
                  <c:v>Total standards</c:v>
                </c:pt>
              </c:strCache>
            </c:strRef>
          </c:cat>
          <c:val>
            <c:numRef>
              <c:f>Sheet1!$B$3:$B$7</c:f>
              <c:numCache>
                <c:formatCode>General</c:formatCode>
                <c:ptCount val="5"/>
                <c:pt idx="0">
                  <c:v>15</c:v>
                </c:pt>
                <c:pt idx="1">
                  <c:v>18</c:v>
                </c:pt>
                <c:pt idx="2">
                  <c:v>3</c:v>
                </c:pt>
                <c:pt idx="3">
                  <c:v>1</c:v>
                </c:pt>
                <c:pt idx="4">
                  <c:v>37</c:v>
                </c:pt>
              </c:numCache>
            </c:numRef>
          </c:val>
        </c:ser>
        <c:ser>
          <c:idx val="1"/>
          <c:order val="1"/>
          <c:tx>
            <c:v>Level 2 from 1.5 to 1.6</c:v>
          </c:tx>
          <c:spPr>
            <a:solidFill>
              <a:srgbClr val="FFC000"/>
            </a:solidFill>
          </c:spPr>
          <c:invertIfNegative val="0"/>
          <c:dPt>
            <c:idx val="0"/>
            <c:invertIfNegative val="0"/>
            <c:bubble3D val="0"/>
            <c:spPr>
              <a:solidFill>
                <a:srgbClr val="FF0000"/>
              </a:solidFill>
            </c:spPr>
          </c:dPt>
          <c:dPt>
            <c:idx val="1"/>
            <c:invertIfNegative val="0"/>
            <c:bubble3D val="0"/>
          </c:dPt>
          <c:dPt>
            <c:idx val="2"/>
            <c:invertIfNegative val="0"/>
            <c:bubble3D val="0"/>
            <c:spPr>
              <a:solidFill>
                <a:srgbClr val="FFFF00"/>
              </a:solidFill>
            </c:spPr>
          </c:dPt>
          <c:dPt>
            <c:idx val="3"/>
            <c:invertIfNegative val="0"/>
            <c:bubble3D val="0"/>
            <c:spPr>
              <a:solidFill>
                <a:srgbClr val="FFFF00"/>
              </a:solidFill>
            </c:spPr>
          </c:dPt>
          <c:dPt>
            <c:idx val="4"/>
            <c:invertIfNegative val="0"/>
            <c:bubble3D val="0"/>
            <c:spPr>
              <a:solidFill>
                <a:srgbClr val="00B050"/>
              </a:solidFill>
            </c:spPr>
          </c:dPt>
          <c:dPt>
            <c:idx val="5"/>
            <c:invertIfNegative val="0"/>
            <c:bubble3D val="0"/>
            <c:spPr>
              <a:solidFill>
                <a:srgbClr val="00B05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Number of standards that score level 1 </c:v>
                </c:pt>
                <c:pt idx="1">
                  <c:v>Number of standards that score level 2 </c:v>
                </c:pt>
                <c:pt idx="2">
                  <c:v>Number of standards that score level 3 </c:v>
                </c:pt>
                <c:pt idx="3">
                  <c:v>Number of standards that score level 4 </c:v>
                </c:pt>
                <c:pt idx="4">
                  <c:v>Total standards</c:v>
                </c:pt>
              </c:strCache>
            </c:strRef>
          </c:cat>
          <c:val>
            <c:numRef>
              <c:f>Sheet1!$C$3:$C$7</c:f>
              <c:numCache>
                <c:formatCode>0%</c:formatCode>
                <c:ptCount val="5"/>
                <c:pt idx="0">
                  <c:v>0.4</c:v>
                </c:pt>
                <c:pt idx="1">
                  <c:v>0.49</c:v>
                </c:pt>
                <c:pt idx="2">
                  <c:v>0.08</c:v>
                </c:pt>
                <c:pt idx="3">
                  <c:v>0.03</c:v>
                </c:pt>
                <c:pt idx="4">
                  <c:v>1</c:v>
                </c:pt>
              </c:numCache>
            </c:numRef>
          </c:val>
        </c:ser>
        <c:ser>
          <c:idx val="2"/>
          <c:order val="2"/>
          <c:tx>
            <c:v>Level 3 from 1.5 to 1.6</c:v>
          </c:tx>
          <c:spPr>
            <a:solidFill>
              <a:srgbClr val="FF0000"/>
            </a:solidFill>
          </c:spPr>
          <c:invertIfNegative val="0"/>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92D050"/>
              </a:solidFill>
            </c:spPr>
          </c:dPt>
          <c:dPt>
            <c:idx val="4"/>
            <c:invertIfNegative val="0"/>
            <c:bubble3D val="0"/>
            <c:spPr>
              <a:solidFill>
                <a:srgbClr val="00B050"/>
              </a:solidFill>
            </c:spPr>
          </c:dPt>
          <c:dPt>
            <c:idx val="5"/>
            <c:invertIfNegative val="0"/>
            <c:bubble3D val="0"/>
            <c:spPr>
              <a:solidFill>
                <a:srgbClr val="00B05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Number of standards that score level 1 </c:v>
                </c:pt>
                <c:pt idx="1">
                  <c:v>Number of standards that score level 2 </c:v>
                </c:pt>
                <c:pt idx="2">
                  <c:v>Number of standards that score level 3 </c:v>
                </c:pt>
                <c:pt idx="3">
                  <c:v>Number of standards that score level 4 </c:v>
                </c:pt>
                <c:pt idx="4">
                  <c:v>Total standards</c:v>
                </c:pt>
              </c:strCache>
            </c:strRef>
          </c:cat>
          <c:val>
            <c:numRef>
              <c:f>Sheet1!$D$3:$D$7</c:f>
              <c:numCache>
                <c:formatCode>General</c:formatCode>
                <c:ptCount val="5"/>
                <c:pt idx="0">
                  <c:v>6</c:v>
                </c:pt>
                <c:pt idx="1">
                  <c:v>22</c:v>
                </c:pt>
                <c:pt idx="2">
                  <c:v>3</c:v>
                </c:pt>
                <c:pt idx="3">
                  <c:v>3</c:v>
                </c:pt>
                <c:pt idx="4">
                  <c:v>34</c:v>
                </c:pt>
              </c:numCache>
            </c:numRef>
          </c:val>
        </c:ser>
        <c:ser>
          <c:idx val="3"/>
          <c:order val="3"/>
          <c:tx>
            <c:v>Level 4 from 1.5 to 1.6</c:v>
          </c:tx>
          <c:spPr>
            <a:solidFill>
              <a:srgbClr val="FF0000"/>
            </a:solidFill>
          </c:spPr>
          <c:invertIfNegative val="0"/>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00B05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Number of standards that score level 1 </c:v>
                </c:pt>
                <c:pt idx="1">
                  <c:v>Number of standards that score level 2 </c:v>
                </c:pt>
                <c:pt idx="2">
                  <c:v>Number of standards that score level 3 </c:v>
                </c:pt>
                <c:pt idx="3">
                  <c:v>Number of standards that score level 4 </c:v>
                </c:pt>
                <c:pt idx="4">
                  <c:v>Total standards</c:v>
                </c:pt>
              </c:strCache>
            </c:strRef>
          </c:cat>
          <c:val>
            <c:numRef>
              <c:f>Sheet1!$E$3:$E$7</c:f>
              <c:numCache>
                <c:formatCode>0%</c:formatCode>
                <c:ptCount val="5"/>
                <c:pt idx="0">
                  <c:v>0.17</c:v>
                </c:pt>
                <c:pt idx="1">
                  <c:v>0.65</c:v>
                </c:pt>
                <c:pt idx="2">
                  <c:v>0.09</c:v>
                </c:pt>
                <c:pt idx="3">
                  <c:v>0.09</c:v>
                </c:pt>
                <c:pt idx="4">
                  <c:v>1</c:v>
                </c:pt>
              </c:numCache>
            </c:numRef>
          </c:val>
        </c:ser>
        <c:dLbls>
          <c:showLegendKey val="0"/>
          <c:showVal val="0"/>
          <c:showCatName val="0"/>
          <c:showSerName val="0"/>
          <c:showPercent val="0"/>
          <c:showBubbleSize val="0"/>
        </c:dLbls>
        <c:gapWidth val="150"/>
        <c:axId val="230171184"/>
        <c:axId val="230163568"/>
      </c:barChart>
      <c:catAx>
        <c:axId val="230171184"/>
        <c:scaling>
          <c:orientation val="minMax"/>
        </c:scaling>
        <c:delete val="0"/>
        <c:axPos val="b"/>
        <c:numFmt formatCode="General" sourceLinked="0"/>
        <c:majorTickMark val="out"/>
        <c:minorTickMark val="none"/>
        <c:tickLblPos val="nextTo"/>
        <c:crossAx val="230163568"/>
        <c:crosses val="autoZero"/>
        <c:auto val="1"/>
        <c:lblAlgn val="ctr"/>
        <c:lblOffset val="100"/>
        <c:noMultiLvlLbl val="0"/>
      </c:catAx>
      <c:valAx>
        <c:axId val="230163568"/>
        <c:scaling>
          <c:orientation val="minMax"/>
        </c:scaling>
        <c:delete val="0"/>
        <c:axPos val="l"/>
        <c:majorGridlines/>
        <c:numFmt formatCode="General" sourceLinked="1"/>
        <c:majorTickMark val="out"/>
        <c:minorTickMark val="none"/>
        <c:tickLblPos val="nextTo"/>
        <c:crossAx val="23017118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9565" cy="493868"/>
          </a:xfrm>
          <a:prstGeom prst="rect">
            <a:avLst/>
          </a:prstGeom>
        </p:spPr>
        <p:txBody>
          <a:bodyPr vert="horz" lIns="90745" tIns="45372" rIns="90745" bIns="45372" rtlCol="0"/>
          <a:lstStyle>
            <a:lvl1pPr algn="l">
              <a:defRPr sz="1200"/>
            </a:lvl1pPr>
          </a:lstStyle>
          <a:p>
            <a:endParaRPr lang="en-ZA" dirty="0"/>
          </a:p>
        </p:txBody>
      </p:sp>
      <p:sp>
        <p:nvSpPr>
          <p:cNvPr id="3" name="Date Placeholder 2"/>
          <p:cNvSpPr>
            <a:spLocks noGrp="1"/>
          </p:cNvSpPr>
          <p:nvPr>
            <p:ph type="dt" sz="quarter" idx="1"/>
          </p:nvPr>
        </p:nvSpPr>
        <p:spPr>
          <a:xfrm>
            <a:off x="3814626" y="2"/>
            <a:ext cx="2919565" cy="493868"/>
          </a:xfrm>
          <a:prstGeom prst="rect">
            <a:avLst/>
          </a:prstGeom>
        </p:spPr>
        <p:txBody>
          <a:bodyPr vert="horz" lIns="90745" tIns="45372" rIns="90745" bIns="45372" rtlCol="0"/>
          <a:lstStyle>
            <a:lvl1pPr algn="r">
              <a:defRPr sz="1200"/>
            </a:lvl1pPr>
          </a:lstStyle>
          <a:p>
            <a:fld id="{3471AD7C-0173-4710-A164-1DB3FB495F5C}" type="datetimeFigureOut">
              <a:rPr lang="en-ZA" smtClean="0"/>
              <a:t>2017-08-21</a:t>
            </a:fld>
            <a:endParaRPr lang="en-ZA" dirty="0"/>
          </a:p>
        </p:txBody>
      </p:sp>
      <p:sp>
        <p:nvSpPr>
          <p:cNvPr id="4" name="Footer Placeholder 3"/>
          <p:cNvSpPr>
            <a:spLocks noGrp="1"/>
          </p:cNvSpPr>
          <p:nvPr>
            <p:ph type="ftr" sz="quarter" idx="2"/>
          </p:nvPr>
        </p:nvSpPr>
        <p:spPr>
          <a:xfrm>
            <a:off x="0" y="9372445"/>
            <a:ext cx="2919565" cy="493868"/>
          </a:xfrm>
          <a:prstGeom prst="rect">
            <a:avLst/>
          </a:prstGeom>
        </p:spPr>
        <p:txBody>
          <a:bodyPr vert="horz" lIns="90745" tIns="45372" rIns="90745" bIns="4537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4626" y="9372445"/>
            <a:ext cx="2919565" cy="493868"/>
          </a:xfrm>
          <a:prstGeom prst="rect">
            <a:avLst/>
          </a:prstGeom>
        </p:spPr>
        <p:txBody>
          <a:bodyPr vert="horz" lIns="90745" tIns="45372" rIns="90745" bIns="45372" rtlCol="0" anchor="b"/>
          <a:lstStyle>
            <a:lvl1pPr algn="r">
              <a:defRPr sz="1200"/>
            </a:lvl1pPr>
          </a:lstStyle>
          <a:p>
            <a:fld id="{AB65728D-F271-4D22-B7CF-18CECB3ABA08}" type="slidenum">
              <a:rPr lang="en-ZA" smtClean="0"/>
              <a:t>‹#›</a:t>
            </a:fld>
            <a:endParaRPr lang="en-ZA" dirty="0"/>
          </a:p>
        </p:txBody>
      </p:sp>
    </p:spTree>
    <p:extLst>
      <p:ext uri="{BB962C8B-B14F-4D97-AF65-F5344CB8AC3E}">
        <p14:creationId xmlns:p14="http://schemas.microsoft.com/office/powerpoint/2010/main"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18830" cy="493316"/>
          </a:xfrm>
          <a:prstGeom prst="rect">
            <a:avLst/>
          </a:prstGeom>
        </p:spPr>
        <p:txBody>
          <a:bodyPr vert="horz" lIns="90745" tIns="45372" rIns="90745" bIns="45372" rtlCol="0"/>
          <a:lstStyle>
            <a:lvl1pPr algn="l">
              <a:defRPr sz="1200"/>
            </a:lvl1pPr>
          </a:lstStyle>
          <a:p>
            <a:endParaRPr lang="en-US" dirty="0"/>
          </a:p>
        </p:txBody>
      </p:sp>
      <p:sp>
        <p:nvSpPr>
          <p:cNvPr id="3" name="Date Placeholder 2"/>
          <p:cNvSpPr>
            <a:spLocks noGrp="1"/>
          </p:cNvSpPr>
          <p:nvPr>
            <p:ph type="dt" idx="1"/>
          </p:nvPr>
        </p:nvSpPr>
        <p:spPr>
          <a:xfrm>
            <a:off x="3815377" y="2"/>
            <a:ext cx="2918830" cy="493316"/>
          </a:xfrm>
          <a:prstGeom prst="rect">
            <a:avLst/>
          </a:prstGeom>
        </p:spPr>
        <p:txBody>
          <a:bodyPr vert="horz" lIns="90745" tIns="45372" rIns="90745" bIns="45372" rtlCol="0"/>
          <a:lstStyle>
            <a:lvl1pPr algn="r">
              <a:defRPr sz="1200"/>
            </a:lvl1pPr>
          </a:lstStyle>
          <a:p>
            <a:fld id="{37BAFD77-82C8-614A-8E7A-50E0B00609D4}" type="datetimeFigureOut">
              <a:rPr lang="en-US" smtClean="0"/>
              <a:t>8/21/2017</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45" tIns="45372" rIns="90745" bIns="45372" rtlCol="0" anchor="ctr"/>
          <a:lstStyle/>
          <a:p>
            <a:endParaRPr lang="en-US"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45" tIns="45372" rIns="90745" bIns="453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71287"/>
            <a:ext cx="2918830" cy="493316"/>
          </a:xfrm>
          <a:prstGeom prst="rect">
            <a:avLst/>
          </a:prstGeom>
        </p:spPr>
        <p:txBody>
          <a:bodyPr vert="horz" lIns="90745" tIns="45372" rIns="90745" bIns="453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7" y="9371287"/>
            <a:ext cx="2918830" cy="493316"/>
          </a:xfrm>
          <a:prstGeom prst="rect">
            <a:avLst/>
          </a:prstGeom>
        </p:spPr>
        <p:txBody>
          <a:bodyPr vert="horz" lIns="90745" tIns="45372" rIns="90745" bIns="45372" rtlCol="0" anchor="b"/>
          <a:lstStyle>
            <a:lvl1pPr algn="r">
              <a:defRPr sz="1200"/>
            </a:lvl1pPr>
          </a:lstStyle>
          <a:p>
            <a:fld id="{92282E17-0948-4F4F-BA20-EEDBE7794426}" type="slidenum">
              <a:rPr lang="en-US" smtClean="0"/>
              <a:t>‹#›</a:t>
            </a:fld>
            <a:endParaRPr lang="en-US" dirty="0"/>
          </a:p>
        </p:txBody>
      </p:sp>
    </p:spTree>
    <p:extLst>
      <p:ext uri="{BB962C8B-B14F-4D97-AF65-F5344CB8AC3E}">
        <p14:creationId xmlns:p14="http://schemas.microsoft.com/office/powerpoint/2010/main"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0</a:t>
            </a:fld>
            <a:endParaRPr lang="en-US" dirty="0"/>
          </a:p>
        </p:txBody>
      </p:sp>
    </p:spTree>
    <p:extLst>
      <p:ext uri="{BB962C8B-B14F-4D97-AF65-F5344CB8AC3E}">
        <p14:creationId xmlns:p14="http://schemas.microsoft.com/office/powerpoint/2010/main" val="36177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2</a:t>
            </a:fld>
            <a:endParaRPr lang="en-US"/>
          </a:p>
        </p:txBody>
      </p:sp>
    </p:spTree>
    <p:extLst>
      <p:ext uri="{BB962C8B-B14F-4D97-AF65-F5344CB8AC3E}">
        <p14:creationId xmlns:p14="http://schemas.microsoft.com/office/powerpoint/2010/main" val="270194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3</a:t>
            </a:fld>
            <a:endParaRPr lang="en-US"/>
          </a:p>
        </p:txBody>
      </p:sp>
    </p:spTree>
    <p:extLst>
      <p:ext uri="{BB962C8B-B14F-4D97-AF65-F5344CB8AC3E}">
        <p14:creationId xmlns:p14="http://schemas.microsoft.com/office/powerpoint/2010/main" val="232198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4</a:t>
            </a:fld>
            <a:endParaRPr lang="en-US" dirty="0"/>
          </a:p>
        </p:txBody>
      </p:sp>
    </p:spTree>
    <p:extLst>
      <p:ext uri="{BB962C8B-B14F-4D97-AF65-F5344CB8AC3E}">
        <p14:creationId xmlns:p14="http://schemas.microsoft.com/office/powerpoint/2010/main" val="151221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5</a:t>
            </a:fld>
            <a:endParaRPr lang="en-US" dirty="0"/>
          </a:p>
        </p:txBody>
      </p:sp>
    </p:spTree>
    <p:extLst>
      <p:ext uri="{BB962C8B-B14F-4D97-AF65-F5344CB8AC3E}">
        <p14:creationId xmlns:p14="http://schemas.microsoft.com/office/powerpoint/2010/main" val="294601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60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005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552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5"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2"/>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0919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30"/>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33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722313" y="2906718"/>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84368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30"/>
            <a:ext cx="4246563"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6" y="2092330"/>
            <a:ext cx="4248151"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4238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5"/>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1" y="1535118"/>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1"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0" y="1535118"/>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0"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306823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199449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171851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5"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1"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1"/>
            <a:ext cx="3008313"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64129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47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5"/>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2"/>
            <a:ext cx="54864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98266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90" y="2092328"/>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15109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3" y="596902"/>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4" y="596902"/>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660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267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37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90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408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29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32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8/21/2017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6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4A2B2-ADC1-304F-87B1-F6F3F505C72C}" type="datetimeFigureOut">
              <a:rPr lang="en-US" smtClean="0">
                <a:solidFill>
                  <a:prstClr val="black">
                    <a:tint val="75000"/>
                  </a:prstClr>
                </a:solidFill>
                <a:cs typeface="Arial" charset="0"/>
              </a:rPr>
              <a:pPr/>
              <a:t>8/21/2017</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9304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prstClr val="black"/>
              </a:solidFill>
            </a:endParaRPr>
          </a:p>
        </p:txBody>
      </p:sp>
      <p:sp>
        <p:nvSpPr>
          <p:cNvPr id="819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819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BD040BC2-C811-4FEC-AA58-3C83058DD590}"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defTabSz="914400" eaLnBrk="0" fontAlgn="base" hangingPunct="0">
              <a:spcBef>
                <a:spcPct val="0"/>
              </a:spcBef>
              <a:spcAft>
                <a:spcPct val="0"/>
              </a:spcAft>
              <a:defRPr/>
            </a:pPr>
            <a:r>
              <a:rPr lang="en-GB" sz="8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603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prstClr val="black"/>
                </a:solidFill>
              </a:rPr>
              <a:t>Confidential</a:t>
            </a:r>
          </a:p>
        </p:txBody>
      </p:sp>
    </p:spTree>
    <p:extLst>
      <p:ext uri="{BB962C8B-B14F-4D97-AF65-F5344CB8AC3E}">
        <p14:creationId xmlns:p14="http://schemas.microsoft.com/office/powerpoint/2010/main" val="2585915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51254" y="1650023"/>
            <a:ext cx="4960826" cy="2308324"/>
          </a:xfrm>
          <a:prstGeom prst="rect">
            <a:avLst/>
          </a:prstGeom>
          <a:noFill/>
        </p:spPr>
        <p:txBody>
          <a:bodyPr wrap="square" rtlCol="0">
            <a:spAutoFit/>
          </a:bodyPr>
          <a:lstStyle/>
          <a:p>
            <a:r>
              <a:rPr lang="en-US" sz="2400" dirty="0" smtClean="0">
                <a:solidFill>
                  <a:srgbClr val="005300"/>
                </a:solidFill>
                <a:latin typeface="Arial Black"/>
                <a:cs typeface="Arial Black"/>
              </a:rPr>
              <a:t>STANDING COMMITTEE ON APPROPRIATIONS</a:t>
            </a:r>
          </a:p>
          <a:p>
            <a:endParaRPr lang="en-US" sz="2400" dirty="0">
              <a:solidFill>
                <a:srgbClr val="005300"/>
              </a:solidFill>
              <a:latin typeface="Arial Black"/>
              <a:cs typeface="Arial Black"/>
            </a:endParaRPr>
          </a:p>
          <a:p>
            <a:r>
              <a:rPr lang="en-US" sz="2400" dirty="0" smtClean="0">
                <a:solidFill>
                  <a:srgbClr val="005300"/>
                </a:solidFill>
                <a:latin typeface="Arial Black"/>
                <a:cs typeface="Arial Black"/>
              </a:rPr>
              <a:t>29 August 2017</a:t>
            </a:r>
          </a:p>
          <a:p>
            <a:endParaRPr lang="en-US" sz="2400" dirty="0">
              <a:solidFill>
                <a:srgbClr val="005300"/>
              </a:solidFill>
              <a:latin typeface="Arial Black"/>
              <a:cs typeface="Arial Black"/>
            </a:endParaRPr>
          </a:p>
          <a:p>
            <a:r>
              <a:rPr lang="en-US" sz="2400" dirty="0" smtClean="0">
                <a:solidFill>
                  <a:srgbClr val="005300"/>
                </a:solidFill>
                <a:latin typeface="Arial Black"/>
                <a:cs typeface="Arial Black"/>
              </a:rPr>
              <a:t>Executive Summary</a:t>
            </a:r>
            <a:endParaRPr lang="en-US" dirty="0" smtClean="0">
              <a:solidFill>
                <a:srgbClr val="005300"/>
              </a:solidFill>
              <a:latin typeface="Arial Black"/>
              <a:cs typeface="Arial Black"/>
            </a:endParaRPr>
          </a:p>
        </p:txBody>
      </p:sp>
    </p:spTree>
    <p:extLst>
      <p:ext uri="{BB962C8B-B14F-4D97-AF65-F5344CB8AC3E}">
        <p14:creationId xmlns:p14="http://schemas.microsoft.com/office/powerpoint/2010/main" val="28090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4425827"/>
          </a:xfrm>
        </p:spPr>
        <p:txBody>
          <a:bodyPr/>
          <a:lstStyle/>
          <a:p>
            <a:pPr>
              <a:lnSpc>
                <a:spcPct val="150000"/>
              </a:lnSpc>
            </a:pPr>
            <a:r>
              <a:rPr lang="en-ZA" sz="1400" b="1" dirty="0" smtClean="0"/>
              <a:t>Cost containment measures </a:t>
            </a:r>
          </a:p>
          <a:p>
            <a:pPr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In response to growing pressures on the Goods and Services, the Department implemented cost containment and efficiency measures</a:t>
            </a:r>
            <a:r>
              <a:rPr lang="en-ZA" sz="1400" dirty="0" smtClean="0">
                <a:solidFill>
                  <a:prstClr val="black"/>
                </a:solidFill>
                <a:latin typeface="Arial" panose="020B0604020202020204" pitchFamily="34" charset="0"/>
                <a:ea typeface="Calibri"/>
                <a:cs typeface="Arial" panose="020B0604020202020204" pitchFamily="34" charset="0"/>
              </a:rPr>
              <a:t>:</a:t>
            </a:r>
            <a:endParaRPr lang="en-US" sz="1400" dirty="0" smtClean="0">
              <a:solidFill>
                <a:prstClr val="black"/>
              </a:solidFill>
              <a:latin typeface="Arial" panose="020B0604020202020204" pitchFamily="34" charset="0"/>
              <a:ea typeface="Calibri"/>
              <a:cs typeface="Arial" panose="020B0604020202020204" pitchFamily="34" charset="0"/>
            </a:endParaRPr>
          </a:p>
          <a:p>
            <a:pPr lvl="1" algn="just">
              <a:spcAft>
                <a:spcPts val="0"/>
              </a:spcAft>
              <a:tabLst>
                <a:tab pos="457200" algn="l"/>
              </a:tabLst>
            </a:pPr>
            <a:r>
              <a:rPr lang="en-ZA" sz="1400" dirty="0" smtClean="0">
                <a:solidFill>
                  <a:prstClr val="black"/>
                </a:solidFill>
                <a:latin typeface="Arial" panose="020B0604020202020204" pitchFamily="34" charset="0"/>
                <a:ea typeface="Calibri"/>
                <a:cs typeface="Arial" panose="020B0604020202020204" pitchFamily="34" charset="0"/>
              </a:rPr>
              <a:t>Utilisation </a:t>
            </a:r>
            <a:r>
              <a:rPr lang="en-ZA" sz="1400" dirty="0">
                <a:solidFill>
                  <a:prstClr val="black"/>
                </a:solidFill>
                <a:latin typeface="Arial" panose="020B0604020202020204" pitchFamily="34" charset="0"/>
                <a:ea typeface="Calibri"/>
                <a:cs typeface="Arial" panose="020B0604020202020204" pitchFamily="34" charset="0"/>
              </a:rPr>
              <a:t>of </a:t>
            </a:r>
            <a:r>
              <a:rPr lang="en-ZA" sz="1400" dirty="0" smtClean="0">
                <a:solidFill>
                  <a:prstClr val="black"/>
                </a:solidFill>
                <a:latin typeface="Arial" panose="020B0604020202020204" pitchFamily="34" charset="0"/>
                <a:ea typeface="Calibri"/>
                <a:cs typeface="Arial" panose="020B0604020202020204" pitchFamily="34" charset="0"/>
              </a:rPr>
              <a:t>video and </a:t>
            </a:r>
            <a:r>
              <a:rPr lang="en-ZA" sz="1400" dirty="0">
                <a:solidFill>
                  <a:prstClr val="black"/>
                </a:solidFill>
                <a:latin typeface="Arial" panose="020B0604020202020204" pitchFamily="34" charset="0"/>
                <a:ea typeface="Calibri"/>
                <a:cs typeface="Arial" panose="020B0604020202020204" pitchFamily="34" charset="0"/>
              </a:rPr>
              <a:t>teleconferencing </a:t>
            </a:r>
            <a:r>
              <a:rPr lang="en-ZA" sz="1400" dirty="0" smtClean="0">
                <a:solidFill>
                  <a:prstClr val="black"/>
                </a:solidFill>
                <a:latin typeface="Arial" panose="020B0604020202020204" pitchFamily="34" charset="0"/>
                <a:ea typeface="Calibri"/>
                <a:cs typeface="Arial" panose="020B0604020202020204" pitchFamily="34" charset="0"/>
              </a:rPr>
              <a:t>facilities for meetings at Head Office, Regions and Management Areas   </a:t>
            </a:r>
            <a:endParaRPr lang="en-ZA" sz="1400" dirty="0">
              <a:solidFill>
                <a:prstClr val="black"/>
              </a:solidFill>
              <a:latin typeface="Arial" panose="020B0604020202020204" pitchFamily="34" charset="0"/>
              <a:ea typeface="Calibri"/>
              <a:cs typeface="Arial" panose="020B0604020202020204" pitchFamily="34" charset="0"/>
            </a:endParaRPr>
          </a:p>
          <a:p>
            <a:pPr lvl="1" algn="just">
              <a:spcAft>
                <a:spcPts val="0"/>
              </a:spcAft>
              <a:tabLst>
                <a:tab pos="457200" algn="l"/>
              </a:tabLst>
            </a:pPr>
            <a:r>
              <a:rPr lang="en-US" sz="1400" dirty="0" smtClean="0">
                <a:solidFill>
                  <a:prstClr val="black"/>
                </a:solidFill>
                <a:latin typeface="Arial" panose="020B0604020202020204" pitchFamily="34" charset="0"/>
                <a:ea typeface="Calibri"/>
                <a:cs typeface="Arial" panose="020B0604020202020204" pitchFamily="34" charset="0"/>
              </a:rPr>
              <a:t>Capping of </a:t>
            </a:r>
            <a:r>
              <a:rPr lang="en-US" sz="1400" dirty="0">
                <a:solidFill>
                  <a:prstClr val="black"/>
                </a:solidFill>
                <a:latin typeface="Arial" panose="020B0604020202020204" pitchFamily="34" charset="0"/>
                <a:ea typeface="Calibri"/>
                <a:cs typeface="Arial" panose="020B0604020202020204" pitchFamily="34" charset="0"/>
              </a:rPr>
              <a:t>all official </a:t>
            </a:r>
            <a:r>
              <a:rPr lang="en-US" sz="1400" dirty="0" err="1">
                <a:solidFill>
                  <a:prstClr val="black"/>
                </a:solidFill>
                <a:latin typeface="Arial" panose="020B0604020202020204" pitchFamily="34" charset="0"/>
                <a:ea typeface="Calibri"/>
                <a:cs typeface="Arial" panose="020B0604020202020204" pitchFamily="34" charset="0"/>
              </a:rPr>
              <a:t>kilometre</a:t>
            </a:r>
            <a:r>
              <a:rPr lang="en-US" sz="1400" dirty="0">
                <a:solidFill>
                  <a:prstClr val="black"/>
                </a:solidFill>
                <a:latin typeface="Arial" panose="020B0604020202020204" pitchFamily="34" charset="0"/>
                <a:ea typeface="Calibri"/>
                <a:cs typeface="Arial" panose="020B0604020202020204" pitchFamily="34" charset="0"/>
              </a:rPr>
              <a:t> travelling including for SMS and MMS members. All GG travelling aligned to cost containment measures and to be </a:t>
            </a:r>
            <a:r>
              <a:rPr lang="en-US" sz="1400" dirty="0" err="1">
                <a:solidFill>
                  <a:prstClr val="black"/>
                </a:solidFill>
                <a:latin typeface="Arial" panose="020B0604020202020204" pitchFamily="34" charset="0"/>
                <a:ea typeface="Calibri"/>
                <a:cs typeface="Arial" panose="020B0604020202020204" pitchFamily="34" charset="0"/>
              </a:rPr>
              <a:t>utilised</a:t>
            </a:r>
            <a:r>
              <a:rPr lang="en-US" sz="1400" dirty="0">
                <a:solidFill>
                  <a:prstClr val="black"/>
                </a:solidFill>
                <a:latin typeface="Arial" panose="020B0604020202020204" pitchFamily="34" charset="0"/>
                <a:ea typeface="Calibri"/>
                <a:cs typeface="Arial" panose="020B0604020202020204" pitchFamily="34" charset="0"/>
              </a:rPr>
              <a:t> for core functions e.g. transport of inmates to courts and hospitals. </a:t>
            </a:r>
            <a:endParaRPr lang="en-ZA" sz="1400" dirty="0">
              <a:solidFill>
                <a:prstClr val="black"/>
              </a:solidFill>
              <a:latin typeface="Arial" panose="020B0604020202020204" pitchFamily="34" charset="0"/>
              <a:ea typeface="Calibri"/>
              <a:cs typeface="Arial" panose="020B0604020202020204" pitchFamily="34" charset="0"/>
            </a:endParaRPr>
          </a:p>
          <a:p>
            <a:pPr lvl="1" algn="just">
              <a:spcAft>
                <a:spcPts val="0"/>
              </a:spcAft>
              <a:tabLst>
                <a:tab pos="457200" algn="l"/>
              </a:tabLst>
            </a:pPr>
            <a:r>
              <a:rPr lang="en-ZA" sz="1400" dirty="0" smtClean="0">
                <a:solidFill>
                  <a:prstClr val="black"/>
                </a:solidFill>
                <a:latin typeface="Arial" panose="020B0604020202020204" pitchFamily="34" charset="0"/>
                <a:ea typeface="Calibri"/>
                <a:cs typeface="Arial" panose="020B0604020202020204" pitchFamily="34" charset="0"/>
              </a:rPr>
              <a:t>Down management of official events and functions</a:t>
            </a:r>
            <a:endParaRPr lang="en-ZA" sz="1400" dirty="0">
              <a:solidFill>
                <a:prstClr val="black"/>
              </a:solidFill>
              <a:latin typeface="Arial" panose="020B0604020202020204" pitchFamily="34" charset="0"/>
              <a:ea typeface="Calibri"/>
              <a:cs typeface="Arial" panose="020B0604020202020204" pitchFamily="34" charset="0"/>
            </a:endParaRPr>
          </a:p>
          <a:p>
            <a:pPr lvl="1" algn="just">
              <a:spcAft>
                <a:spcPts val="0"/>
              </a:spcAft>
            </a:pPr>
            <a:r>
              <a:rPr lang="en-ZA" sz="1400" dirty="0" smtClean="0">
                <a:solidFill>
                  <a:prstClr val="black"/>
                </a:solidFill>
                <a:latin typeface="Arial" panose="020B0604020202020204" pitchFamily="34" charset="0"/>
                <a:ea typeface="Calibri"/>
                <a:cs typeface="Arial" panose="020B0604020202020204" pitchFamily="34" charset="0"/>
              </a:rPr>
              <a:t>Negotiation of contracts prices prior to awarding of bids</a:t>
            </a:r>
          </a:p>
          <a:p>
            <a:pPr lvl="1" algn="just">
              <a:spcAft>
                <a:spcPts val="0"/>
              </a:spcAft>
            </a:pPr>
            <a:r>
              <a:rPr lang="en-ZA" sz="1400" dirty="0" smtClean="0">
                <a:solidFill>
                  <a:prstClr val="black"/>
                </a:solidFill>
                <a:latin typeface="Arial" panose="020B0604020202020204" pitchFamily="34" charset="0"/>
                <a:ea typeface="Calibri"/>
                <a:cs typeface="Arial" panose="020B0604020202020204" pitchFamily="34" charset="0"/>
              </a:rPr>
              <a:t>Participating in transversal contracts which have been concluded by National Treasury </a:t>
            </a:r>
          </a:p>
          <a:p>
            <a:pPr lvl="1" algn="just">
              <a:spcAft>
                <a:spcPts val="0"/>
              </a:spcAft>
              <a:tabLst>
                <a:tab pos="457200" algn="l"/>
              </a:tabLst>
            </a:pPr>
            <a:r>
              <a:rPr lang="en-ZA" sz="1400" dirty="0" smtClean="0">
                <a:solidFill>
                  <a:prstClr val="black"/>
                </a:solidFill>
                <a:latin typeface="Arial" panose="020B0604020202020204" pitchFamily="34" charset="0"/>
                <a:ea typeface="Calibri"/>
                <a:cs typeface="Arial" panose="020B0604020202020204" pitchFamily="34" charset="0"/>
              </a:rPr>
              <a:t>Demand management and benchmarking of prices for perishable food supplies </a:t>
            </a:r>
          </a:p>
          <a:p>
            <a:pPr lvl="1" algn="just">
              <a:spcAft>
                <a:spcPts val="0"/>
              </a:spcAft>
              <a:tabLst>
                <a:tab pos="457200" algn="l"/>
              </a:tabLst>
            </a:pPr>
            <a:r>
              <a:rPr lang="en-ZA" sz="1400" dirty="0" smtClean="0">
                <a:solidFill>
                  <a:prstClr val="black"/>
                </a:solidFill>
                <a:latin typeface="Arial" panose="020B0604020202020204" pitchFamily="34" charset="0"/>
                <a:ea typeface="Calibri"/>
                <a:cs typeface="Arial" panose="020B0604020202020204" pitchFamily="34" charset="0"/>
              </a:rPr>
              <a:t>Reviewing </a:t>
            </a:r>
            <a:r>
              <a:rPr lang="en-ZA" sz="1400" dirty="0">
                <a:solidFill>
                  <a:prstClr val="black"/>
                </a:solidFill>
                <a:latin typeface="Arial" panose="020B0604020202020204" pitchFamily="34" charset="0"/>
                <a:ea typeface="Calibri"/>
                <a:cs typeface="Arial" panose="020B0604020202020204" pitchFamily="34" charset="0"/>
              </a:rPr>
              <a:t>all planned infrastructure projects which have not commenced </a:t>
            </a:r>
            <a:r>
              <a:rPr lang="en-ZA" sz="1400" dirty="0" smtClean="0">
                <a:solidFill>
                  <a:prstClr val="black"/>
                </a:solidFill>
                <a:latin typeface="Arial" panose="020B0604020202020204" pitchFamily="34" charset="0"/>
                <a:ea typeface="Calibri"/>
                <a:cs typeface="Arial" panose="020B0604020202020204" pitchFamily="34" charset="0"/>
              </a:rPr>
              <a:t>which </a:t>
            </a:r>
            <a:r>
              <a:rPr lang="en-ZA" sz="1400" dirty="0">
                <a:solidFill>
                  <a:prstClr val="black"/>
                </a:solidFill>
                <a:latin typeface="Arial" panose="020B0604020202020204" pitchFamily="34" charset="0"/>
                <a:ea typeface="Calibri"/>
                <a:cs typeface="Arial" panose="020B0604020202020204" pitchFamily="34" charset="0"/>
              </a:rPr>
              <a:t>will result in some savings under capital expenditure over the MTEF from 2018/19 financial </a:t>
            </a:r>
            <a:r>
              <a:rPr lang="en-ZA" sz="1400" dirty="0" smtClean="0">
                <a:solidFill>
                  <a:prstClr val="black"/>
                </a:solidFill>
                <a:latin typeface="Arial" panose="020B0604020202020204" pitchFamily="34" charset="0"/>
                <a:ea typeface="Calibri"/>
                <a:cs typeface="Arial" panose="020B0604020202020204" pitchFamily="34" charset="0"/>
              </a:rPr>
              <a:t>year.</a:t>
            </a:r>
          </a:p>
          <a:p>
            <a:pPr lvl="1" algn="just">
              <a:spcAft>
                <a:spcPts val="0"/>
              </a:spcAft>
              <a:tabLst>
                <a:tab pos="457200" algn="l"/>
              </a:tabLst>
            </a:pPr>
            <a:r>
              <a:rPr lang="en-ZA" sz="1400" dirty="0" smtClean="0">
                <a:solidFill>
                  <a:prstClr val="black"/>
                </a:solidFill>
                <a:latin typeface="Arial" panose="020B0604020202020204" pitchFamily="34" charset="0"/>
                <a:ea typeface="Calibri"/>
                <a:cs typeface="Arial" panose="020B0604020202020204" pitchFamily="34" charset="0"/>
              </a:rPr>
              <a:t>Exploring renewable energy and water saving technology </a:t>
            </a:r>
            <a:endParaRPr lang="en-ZA" sz="1400" dirty="0">
              <a:solidFill>
                <a:prstClr val="black"/>
              </a:solidFill>
              <a:latin typeface="Arial" panose="020B0604020202020204" pitchFamily="34" charset="0"/>
              <a:ea typeface="Calibri"/>
              <a:cs typeface="Arial" panose="020B0604020202020204" pitchFamily="34" charset="0"/>
            </a:endParaRPr>
          </a:p>
          <a:p>
            <a:pPr marL="0" indent="0">
              <a:buNone/>
            </a:pPr>
            <a:endParaRPr lang="en-ZA" sz="1200" dirty="0"/>
          </a:p>
        </p:txBody>
      </p:sp>
      <p:sp>
        <p:nvSpPr>
          <p:cNvPr id="3" name="Title 2"/>
          <p:cNvSpPr>
            <a:spLocks noGrp="1"/>
          </p:cNvSpPr>
          <p:nvPr>
            <p:ph type="title"/>
          </p:nvPr>
        </p:nvSpPr>
        <p:spPr>
          <a:xfrm>
            <a:off x="246063" y="535610"/>
            <a:ext cx="8647112" cy="249299"/>
          </a:xfrm>
        </p:spPr>
        <p:txBody>
          <a:bodyPr/>
          <a:lstStyle/>
          <a:p>
            <a:r>
              <a:rPr lang="en-ZA" sz="1800" dirty="0" smtClean="0"/>
              <a:t>Financial Management  </a:t>
            </a:r>
            <a:endParaRPr lang="en-ZA" sz="1800" dirty="0"/>
          </a:p>
        </p:txBody>
      </p:sp>
    </p:spTree>
    <p:extLst>
      <p:ext uri="{BB962C8B-B14F-4D97-AF65-F5344CB8AC3E}">
        <p14:creationId xmlns:p14="http://schemas.microsoft.com/office/powerpoint/2010/main" val="115640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5626156"/>
          </a:xfrm>
        </p:spPr>
        <p:txBody>
          <a:bodyPr/>
          <a:lstStyle/>
          <a:p>
            <a:pPr algn="just">
              <a:spcAft>
                <a:spcPts val="0"/>
              </a:spcAft>
            </a:pPr>
            <a:r>
              <a:rPr lang="en-ZA" dirty="0" smtClean="0">
                <a:solidFill>
                  <a:prstClr val="black"/>
                </a:solidFill>
                <a:latin typeface="Arial" panose="020B0604020202020204" pitchFamily="34" charset="0"/>
                <a:ea typeface="Calibri"/>
                <a:cs typeface="Arial" panose="020B0604020202020204" pitchFamily="34" charset="0"/>
              </a:rPr>
              <a:t>The Chief Directorate Supply Chain Management comprises of the following Directorates:</a:t>
            </a:r>
          </a:p>
          <a:p>
            <a:pPr lvl="1" algn="just">
              <a:spcAft>
                <a:spcPts val="0"/>
              </a:spcAft>
            </a:pPr>
            <a:r>
              <a:rPr lang="en-ZA" dirty="0" smtClean="0">
                <a:solidFill>
                  <a:prstClr val="black"/>
                </a:solidFill>
                <a:latin typeface="Arial" panose="020B0604020202020204" pitchFamily="34" charset="0"/>
                <a:ea typeface="Calibri"/>
                <a:cs typeface="Arial" panose="020B0604020202020204" pitchFamily="34" charset="0"/>
              </a:rPr>
              <a:t>Procurement and Administration</a:t>
            </a:r>
          </a:p>
          <a:p>
            <a:pPr lvl="1" algn="just"/>
            <a:r>
              <a:rPr lang="en-ZA" dirty="0" smtClean="0"/>
              <a:t>Logistics Management</a:t>
            </a:r>
          </a:p>
          <a:p>
            <a:pPr lvl="1" algn="just"/>
            <a:r>
              <a:rPr lang="en-ZA" dirty="0" smtClean="0"/>
              <a:t>Contract </a:t>
            </a:r>
            <a:r>
              <a:rPr lang="en-ZA" dirty="0"/>
              <a:t>Management</a:t>
            </a:r>
          </a:p>
          <a:p>
            <a:pPr algn="just">
              <a:spcAft>
                <a:spcPts val="0"/>
              </a:spcAft>
              <a:tabLst>
                <a:tab pos="457200" algn="l"/>
              </a:tabLst>
            </a:pPr>
            <a:r>
              <a:rPr lang="en-ZA" dirty="0" smtClean="0">
                <a:solidFill>
                  <a:prstClr val="black"/>
                </a:solidFill>
                <a:latin typeface="Arial" panose="020B0604020202020204" pitchFamily="34" charset="0"/>
                <a:ea typeface="Calibri"/>
                <a:cs typeface="Arial" panose="020B0604020202020204" pitchFamily="34" charset="0"/>
              </a:rPr>
              <a:t>SCM </a:t>
            </a:r>
            <a:r>
              <a:rPr lang="en-ZA" dirty="0">
                <a:solidFill>
                  <a:prstClr val="black"/>
                </a:solidFill>
                <a:latin typeface="Arial" panose="020B0604020202020204" pitchFamily="34" charset="0"/>
                <a:ea typeface="Calibri"/>
                <a:cs typeface="Arial" panose="020B0604020202020204" pitchFamily="34" charset="0"/>
              </a:rPr>
              <a:t>is decentralised to six (6) regions based on applicable delegation of authority. Procurement of goods and services up to the value of R10 million is administered at regional level, whereas above R10 million is administered centrally </a:t>
            </a:r>
          </a:p>
          <a:p>
            <a:pPr algn="just">
              <a:spcAft>
                <a:spcPts val="0"/>
              </a:spcAft>
              <a:tabLst>
                <a:tab pos="457200" algn="l"/>
              </a:tabLst>
            </a:pPr>
            <a:r>
              <a:rPr lang="en-ZA" dirty="0" smtClean="0"/>
              <a:t>Efficiency measures</a:t>
            </a:r>
          </a:p>
          <a:p>
            <a:pPr lvl="1" algn="just">
              <a:lnSpc>
                <a:spcPct val="100000"/>
              </a:lnSpc>
              <a:spcBef>
                <a:spcPts val="0"/>
              </a:spcBef>
            </a:pPr>
            <a:r>
              <a:rPr lang="en-ZA" b="1" dirty="0"/>
              <a:t>Demand </a:t>
            </a:r>
            <a:r>
              <a:rPr lang="en-ZA" b="1" dirty="0" smtClean="0"/>
              <a:t>Management - </a:t>
            </a:r>
            <a:r>
              <a:rPr lang="en-US" dirty="0" smtClean="0"/>
              <a:t>The </a:t>
            </a:r>
            <a:r>
              <a:rPr lang="en-US" dirty="0"/>
              <a:t>Directorate Procurement conducts market price analysis for perishables and non-perishable food provisions to ensure value for money</a:t>
            </a:r>
            <a:r>
              <a:rPr lang="en-ZA" dirty="0"/>
              <a:t>.</a:t>
            </a:r>
          </a:p>
          <a:p>
            <a:pPr marL="0" indent="0" algn="just">
              <a:lnSpc>
                <a:spcPct val="100000"/>
              </a:lnSpc>
              <a:spcBef>
                <a:spcPts val="0"/>
              </a:spcBef>
              <a:buNone/>
            </a:pPr>
            <a:endParaRPr lang="en-ZA" dirty="0"/>
          </a:p>
          <a:p>
            <a:pPr lvl="1" algn="just">
              <a:lnSpc>
                <a:spcPct val="100000"/>
              </a:lnSpc>
              <a:spcBef>
                <a:spcPts val="0"/>
              </a:spcBef>
            </a:pPr>
            <a:r>
              <a:rPr lang="en-ZA" b="1" dirty="0"/>
              <a:t>Negotiations of </a:t>
            </a:r>
            <a:r>
              <a:rPr lang="en-ZA" b="1" dirty="0" smtClean="0"/>
              <a:t>Contract - </a:t>
            </a:r>
            <a:r>
              <a:rPr lang="en-ZA" dirty="0" smtClean="0"/>
              <a:t>The </a:t>
            </a:r>
            <a:r>
              <a:rPr lang="en-ZA" dirty="0"/>
              <a:t>Department implemented negotiation of contract prices with bidders as a measure to contain costs. Through negotiations the Department will realise savings of R 34 million over the next three (3) years. As and when bids are awarded, these savings are expected to increase further.</a:t>
            </a:r>
          </a:p>
          <a:p>
            <a:pPr marL="0" indent="0" algn="just">
              <a:lnSpc>
                <a:spcPct val="100000"/>
              </a:lnSpc>
              <a:spcBef>
                <a:spcPts val="0"/>
              </a:spcBef>
              <a:buNone/>
            </a:pPr>
            <a:endParaRPr lang="en-ZA" b="1" dirty="0"/>
          </a:p>
          <a:p>
            <a:pPr lvl="1" algn="just">
              <a:lnSpc>
                <a:spcPct val="100000"/>
              </a:lnSpc>
              <a:spcBef>
                <a:spcPts val="0"/>
              </a:spcBef>
            </a:pPr>
            <a:r>
              <a:rPr lang="en-ZA" b="1" dirty="0"/>
              <a:t>Participation of Transversal </a:t>
            </a:r>
            <a:r>
              <a:rPr lang="en-ZA" b="1" dirty="0" smtClean="0"/>
              <a:t>Contract - </a:t>
            </a:r>
            <a:r>
              <a:rPr lang="en-ZA" dirty="0" smtClean="0"/>
              <a:t>The </a:t>
            </a:r>
            <a:r>
              <a:rPr lang="en-ZA" dirty="0"/>
              <a:t>Department participates in 35 transversal contracts arranged by National Treasury to the estimated value of R730 million over a period up to three (3) years.</a:t>
            </a:r>
          </a:p>
          <a:p>
            <a:pPr marL="0" indent="0">
              <a:buNone/>
            </a:pPr>
            <a:endParaRPr lang="en-ZA" sz="1200" dirty="0"/>
          </a:p>
        </p:txBody>
      </p:sp>
      <p:sp>
        <p:nvSpPr>
          <p:cNvPr id="3" name="Title 2"/>
          <p:cNvSpPr>
            <a:spLocks noGrp="1"/>
          </p:cNvSpPr>
          <p:nvPr>
            <p:ph type="title"/>
          </p:nvPr>
        </p:nvSpPr>
        <p:spPr>
          <a:xfrm>
            <a:off x="246063" y="535610"/>
            <a:ext cx="8647112" cy="249299"/>
          </a:xfrm>
        </p:spPr>
        <p:txBody>
          <a:bodyPr/>
          <a:lstStyle/>
          <a:p>
            <a:r>
              <a:rPr lang="en-ZA" sz="1800" dirty="0" smtClean="0"/>
              <a:t>Supply Chain Management / Procurement functionality </a:t>
            </a:r>
            <a:endParaRPr lang="en-ZA" sz="1800" dirty="0"/>
          </a:p>
        </p:txBody>
      </p:sp>
    </p:spTree>
    <p:extLst>
      <p:ext uri="{BB962C8B-B14F-4D97-AF65-F5344CB8AC3E}">
        <p14:creationId xmlns:p14="http://schemas.microsoft.com/office/powerpoint/2010/main" val="1073545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5539978"/>
          </a:xfrm>
        </p:spPr>
        <p:txBody>
          <a:bodyPr/>
          <a:lstStyle/>
          <a:p>
            <a:pPr algn="just">
              <a:spcAft>
                <a:spcPts val="0"/>
              </a:spcAft>
            </a:pPr>
            <a:r>
              <a:rPr lang="en-ZA" b="1" dirty="0" smtClean="0">
                <a:solidFill>
                  <a:prstClr val="black"/>
                </a:solidFill>
                <a:latin typeface="Arial" panose="020B0604020202020204" pitchFamily="34" charset="0"/>
                <a:ea typeface="Calibri"/>
                <a:cs typeface="Arial" panose="020B0604020202020204" pitchFamily="34" charset="0"/>
              </a:rPr>
              <a:t>Measures taken to Improve SCM Internal Controls</a:t>
            </a:r>
          </a:p>
          <a:p>
            <a:pPr lvl="1" algn="just" defTabSz="914331">
              <a:lnSpc>
                <a:spcPct val="100000"/>
              </a:lnSpc>
              <a:spcBef>
                <a:spcPts val="0"/>
              </a:spcBef>
              <a:defRPr/>
            </a:pPr>
            <a:r>
              <a:rPr lang="en-ZA" dirty="0"/>
              <a:t>Bid reviews prior to award, </a:t>
            </a:r>
          </a:p>
          <a:p>
            <a:pPr lvl="1" algn="just" defTabSz="914331">
              <a:lnSpc>
                <a:spcPct val="100000"/>
              </a:lnSpc>
              <a:spcBef>
                <a:spcPts val="0"/>
              </a:spcBef>
              <a:defRPr/>
            </a:pPr>
            <a:r>
              <a:rPr lang="en-ZA" dirty="0"/>
              <a:t>Standardization of special conditions of contract for perishable and non-perishable food items, </a:t>
            </a:r>
            <a:endParaRPr lang="en-ZA" dirty="0" smtClean="0"/>
          </a:p>
          <a:p>
            <a:pPr lvl="1" algn="just" defTabSz="914331">
              <a:lnSpc>
                <a:spcPct val="100000"/>
              </a:lnSpc>
              <a:spcBef>
                <a:spcPts val="0"/>
              </a:spcBef>
              <a:defRPr/>
            </a:pPr>
            <a:r>
              <a:rPr lang="en-ZA" dirty="0" smtClean="0"/>
              <a:t>Reviewing terms of reference for consistency  </a:t>
            </a:r>
            <a:endParaRPr lang="en-ZA" dirty="0"/>
          </a:p>
          <a:p>
            <a:pPr lvl="1" algn="just" defTabSz="914331">
              <a:lnSpc>
                <a:spcPct val="100000"/>
              </a:lnSpc>
              <a:spcBef>
                <a:spcPts val="0"/>
              </a:spcBef>
              <a:defRPr/>
            </a:pPr>
            <a:r>
              <a:rPr lang="en-ZA" dirty="0"/>
              <a:t>Standardization of bid evaluation committee reports,</a:t>
            </a:r>
          </a:p>
          <a:p>
            <a:pPr lvl="1" algn="just" defTabSz="914331">
              <a:lnSpc>
                <a:spcPct val="100000"/>
              </a:lnSpc>
              <a:spcBef>
                <a:spcPts val="0"/>
              </a:spcBef>
              <a:defRPr/>
            </a:pPr>
            <a:r>
              <a:rPr lang="en-ZA" dirty="0"/>
              <a:t>Centralization of signing of contracts exceeding R 3 million,  </a:t>
            </a:r>
            <a:endParaRPr lang="en-US" b="1" dirty="0">
              <a:solidFill>
                <a:srgbClr val="000000"/>
              </a:solidFill>
            </a:endParaRPr>
          </a:p>
          <a:p>
            <a:pPr lvl="1" algn="just" defTabSz="914331">
              <a:lnSpc>
                <a:spcPct val="100000"/>
              </a:lnSpc>
              <a:spcBef>
                <a:spcPts val="0"/>
              </a:spcBef>
              <a:defRPr/>
            </a:pPr>
            <a:r>
              <a:rPr lang="en-ZA" dirty="0"/>
              <a:t>Internal audit reviews of bids exceeding R 20 </a:t>
            </a:r>
            <a:r>
              <a:rPr lang="en-ZA" dirty="0" smtClean="0"/>
              <a:t>million prior to awarding of contracts.</a:t>
            </a:r>
            <a:endParaRPr lang="en-ZA" dirty="0"/>
          </a:p>
          <a:p>
            <a:pPr lvl="1" algn="just" defTabSz="914331">
              <a:lnSpc>
                <a:spcPct val="100000"/>
              </a:lnSpc>
              <a:spcBef>
                <a:spcPts val="0"/>
              </a:spcBef>
              <a:defRPr/>
            </a:pPr>
            <a:r>
              <a:rPr lang="en-ZA" dirty="0" smtClean="0"/>
              <a:t>Monitoring </a:t>
            </a:r>
            <a:r>
              <a:rPr lang="en-ZA" dirty="0"/>
              <a:t>and evaluating bidding processes </a:t>
            </a:r>
          </a:p>
          <a:p>
            <a:pPr lvl="1" algn="just" defTabSz="914331">
              <a:lnSpc>
                <a:spcPct val="100000"/>
              </a:lnSpc>
              <a:spcBef>
                <a:spcPts val="0"/>
              </a:spcBef>
              <a:defRPr/>
            </a:pPr>
            <a:r>
              <a:rPr lang="en-ZA" dirty="0"/>
              <a:t>Conducting due diligence on outcomes of bid evaluation processes and issuing a compulsory compliance certificate to the respective bid adjudication </a:t>
            </a:r>
            <a:r>
              <a:rPr lang="en-ZA" dirty="0" smtClean="0"/>
              <a:t>committees prior to awarding of contracts.</a:t>
            </a:r>
            <a:endParaRPr lang="en-ZA" b="1" dirty="0" smtClean="0"/>
          </a:p>
          <a:p>
            <a:pPr algn="just">
              <a:spcAft>
                <a:spcPts val="0"/>
              </a:spcAft>
            </a:pPr>
            <a:r>
              <a:rPr lang="en-ZA" b="1" dirty="0" smtClean="0"/>
              <a:t>Major Deviations</a:t>
            </a:r>
          </a:p>
          <a:p>
            <a:pPr lvl="1" algn="just" defTabSz="914331">
              <a:lnSpc>
                <a:spcPct val="100000"/>
              </a:lnSpc>
              <a:spcBef>
                <a:spcPts val="0"/>
              </a:spcBef>
              <a:defRPr/>
            </a:pPr>
            <a:r>
              <a:rPr lang="en-ZA" dirty="0" smtClean="0"/>
              <a:t>During 2</a:t>
            </a:r>
            <a:r>
              <a:rPr lang="en-ZA" baseline="30000" dirty="0" smtClean="0"/>
              <a:t>nd</a:t>
            </a:r>
            <a:r>
              <a:rPr lang="en-ZA" dirty="0" smtClean="0"/>
              <a:t> quarter of 2016-17, the department extended the outsourced nutritional </a:t>
            </a:r>
            <a:r>
              <a:rPr lang="en-ZA" dirty="0"/>
              <a:t>s</a:t>
            </a:r>
            <a:r>
              <a:rPr lang="en-ZA" dirty="0" smtClean="0"/>
              <a:t>ervices </a:t>
            </a:r>
            <a:r>
              <a:rPr lang="en-ZA" dirty="0"/>
              <a:t>c</a:t>
            </a:r>
            <a:r>
              <a:rPr lang="en-ZA" dirty="0" smtClean="0"/>
              <a:t>ontract for a period of 6 months pending the finalisation of bidding processes of current nutritional services contracts, estimated at R 388 million.</a:t>
            </a:r>
            <a:endParaRPr lang="en-ZA" dirty="0"/>
          </a:p>
          <a:p>
            <a:pPr algn="just">
              <a:spcAft>
                <a:spcPts val="0"/>
              </a:spcAft>
            </a:pPr>
            <a:r>
              <a:rPr lang="en-ZA" b="1" dirty="0" smtClean="0"/>
              <a:t>Empowerment goals</a:t>
            </a:r>
          </a:p>
          <a:p>
            <a:pPr lvl="1" algn="just" defTabSz="914331">
              <a:lnSpc>
                <a:spcPct val="100000"/>
              </a:lnSpc>
              <a:spcBef>
                <a:spcPts val="0"/>
              </a:spcBef>
              <a:defRPr/>
            </a:pPr>
            <a:r>
              <a:rPr lang="en-ZA" dirty="0"/>
              <a:t>The National Treasury Central Supplier Database is utilised by the department to provide opportunities for SMME’s on procurement and supply of goods and services through price quotations.</a:t>
            </a:r>
          </a:p>
          <a:p>
            <a:pPr lvl="1" algn="just" defTabSz="914331">
              <a:lnSpc>
                <a:spcPct val="100000"/>
              </a:lnSpc>
              <a:spcBef>
                <a:spcPts val="0"/>
              </a:spcBef>
              <a:defRPr/>
            </a:pPr>
            <a:r>
              <a:rPr lang="en-ZA" dirty="0"/>
              <a:t>Empowerment goals are determined in line with newly promulgated PPPFA regulations.  </a:t>
            </a:r>
          </a:p>
        </p:txBody>
      </p:sp>
      <p:sp>
        <p:nvSpPr>
          <p:cNvPr id="3" name="Title 2"/>
          <p:cNvSpPr>
            <a:spLocks noGrp="1"/>
          </p:cNvSpPr>
          <p:nvPr>
            <p:ph type="title"/>
          </p:nvPr>
        </p:nvSpPr>
        <p:spPr>
          <a:xfrm>
            <a:off x="246063" y="535610"/>
            <a:ext cx="8647112" cy="249299"/>
          </a:xfrm>
        </p:spPr>
        <p:txBody>
          <a:bodyPr/>
          <a:lstStyle/>
          <a:p>
            <a:r>
              <a:rPr lang="en-ZA" sz="1800" dirty="0" smtClean="0"/>
              <a:t>Supply Chain Management / Procurement functionality </a:t>
            </a:r>
            <a:endParaRPr lang="en-ZA" sz="1800" dirty="0"/>
          </a:p>
        </p:txBody>
      </p:sp>
    </p:spTree>
    <p:extLst>
      <p:ext uri="{BB962C8B-B14F-4D97-AF65-F5344CB8AC3E}">
        <p14:creationId xmlns:p14="http://schemas.microsoft.com/office/powerpoint/2010/main" val="155368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4752070"/>
          </a:xfrm>
        </p:spPr>
        <p:txBody>
          <a:bodyPr/>
          <a:lstStyle/>
          <a:p>
            <a:pPr algn="just">
              <a:spcAft>
                <a:spcPts val="0"/>
              </a:spcAft>
            </a:pPr>
            <a:r>
              <a:rPr lang="en-ZA" b="1" dirty="0" smtClean="0">
                <a:solidFill>
                  <a:prstClr val="black"/>
                </a:solidFill>
                <a:latin typeface="Arial" panose="020B0604020202020204" pitchFamily="34" charset="0"/>
                <a:ea typeface="Calibri"/>
                <a:cs typeface="Arial" panose="020B0604020202020204" pitchFamily="34" charset="0"/>
              </a:rPr>
              <a:t>Major contracts that are funded by the departmental budget primarily from Goods and Services budget are:</a:t>
            </a:r>
          </a:p>
          <a:p>
            <a:pPr lvl="1" algn="just">
              <a:spcAft>
                <a:spcPts val="0"/>
              </a:spcAft>
            </a:pPr>
            <a:r>
              <a:rPr lang="en-ZA" dirty="0" smtClean="0"/>
              <a:t>Outsourced Nutritional Services Contracts at 9 Management Areas</a:t>
            </a:r>
          </a:p>
          <a:p>
            <a:pPr lvl="1" algn="just">
              <a:spcAft>
                <a:spcPts val="0"/>
              </a:spcAft>
            </a:pPr>
            <a:r>
              <a:rPr lang="en-ZA" dirty="0" smtClean="0"/>
              <a:t>Supply and delivery of food and food items to various Regions and Management areas for which food preparation is insourced. Multiple service providers supply such items to correctional facilities.</a:t>
            </a:r>
          </a:p>
          <a:p>
            <a:pPr lvl="1" algn="just">
              <a:spcAft>
                <a:spcPts val="0"/>
              </a:spcAft>
            </a:pPr>
            <a:r>
              <a:rPr lang="en-ZA" dirty="0" smtClean="0"/>
              <a:t>Public Private Correctional Facilities</a:t>
            </a:r>
          </a:p>
          <a:p>
            <a:pPr lvl="2" algn="just">
              <a:spcAft>
                <a:spcPts val="0"/>
              </a:spcAft>
            </a:pPr>
            <a:r>
              <a:rPr lang="en-ZA" dirty="0" err="1" smtClean="0"/>
              <a:t>Kutama</a:t>
            </a:r>
            <a:r>
              <a:rPr lang="en-ZA" dirty="0" err="1"/>
              <a:t>-</a:t>
            </a:r>
            <a:r>
              <a:rPr lang="en-ZA" dirty="0" err="1" smtClean="0"/>
              <a:t>Sinthumule</a:t>
            </a:r>
            <a:r>
              <a:rPr lang="en-ZA" dirty="0" smtClean="0"/>
              <a:t> Correctional Facility</a:t>
            </a:r>
          </a:p>
          <a:p>
            <a:pPr lvl="2" algn="just">
              <a:spcAft>
                <a:spcPts val="0"/>
              </a:spcAft>
            </a:pPr>
            <a:r>
              <a:rPr lang="en-ZA" dirty="0" smtClean="0"/>
              <a:t>Mangaung Correctional Facility </a:t>
            </a:r>
          </a:p>
          <a:p>
            <a:pPr algn="just">
              <a:spcAft>
                <a:spcPts val="0"/>
              </a:spcAft>
            </a:pPr>
            <a:r>
              <a:rPr lang="en-ZA" dirty="0" smtClean="0"/>
              <a:t>Transversal Contracts </a:t>
            </a:r>
          </a:p>
          <a:p>
            <a:pPr algn="just">
              <a:spcAft>
                <a:spcPts val="0"/>
              </a:spcAft>
            </a:pPr>
            <a:r>
              <a:rPr lang="en-ZA" b="1" dirty="0">
                <a:solidFill>
                  <a:prstClr val="black"/>
                </a:solidFill>
                <a:latin typeface="Arial" panose="020B0604020202020204" pitchFamily="34" charset="0"/>
                <a:ea typeface="Calibri"/>
                <a:cs typeface="Arial" panose="020B0604020202020204" pitchFamily="34" charset="0"/>
              </a:rPr>
              <a:t>Major contracts that are funded by the departmental budget </a:t>
            </a:r>
            <a:r>
              <a:rPr lang="en-ZA" b="1" dirty="0" smtClean="0">
                <a:solidFill>
                  <a:prstClr val="black"/>
                </a:solidFill>
                <a:latin typeface="Arial" panose="020B0604020202020204" pitchFamily="34" charset="0"/>
                <a:ea typeface="Calibri"/>
                <a:cs typeface="Arial" panose="020B0604020202020204" pitchFamily="34" charset="0"/>
              </a:rPr>
              <a:t>from Payment for Capital Assets </a:t>
            </a:r>
            <a:r>
              <a:rPr lang="en-ZA" b="1" dirty="0">
                <a:solidFill>
                  <a:prstClr val="black"/>
                </a:solidFill>
                <a:latin typeface="Arial" panose="020B0604020202020204" pitchFamily="34" charset="0"/>
                <a:ea typeface="Calibri"/>
                <a:cs typeface="Arial" panose="020B0604020202020204" pitchFamily="34" charset="0"/>
              </a:rPr>
              <a:t>are</a:t>
            </a:r>
            <a:r>
              <a:rPr lang="en-ZA" b="1" dirty="0" smtClean="0">
                <a:solidFill>
                  <a:prstClr val="black"/>
                </a:solidFill>
                <a:latin typeface="Arial" panose="020B0604020202020204" pitchFamily="34" charset="0"/>
                <a:ea typeface="Calibri"/>
                <a:cs typeface="Arial" panose="020B0604020202020204" pitchFamily="34" charset="0"/>
              </a:rPr>
              <a:t>:</a:t>
            </a:r>
          </a:p>
          <a:p>
            <a:pPr lvl="1" algn="just">
              <a:spcAft>
                <a:spcPts val="0"/>
              </a:spcAft>
            </a:pPr>
            <a:r>
              <a:rPr lang="en-ZA" dirty="0" smtClean="0">
                <a:solidFill>
                  <a:prstClr val="black"/>
                </a:solidFill>
                <a:latin typeface="Arial" panose="020B0604020202020204" pitchFamily="34" charset="0"/>
                <a:ea typeface="Calibri"/>
                <a:cs typeface="Arial" panose="020B0604020202020204" pitchFamily="34" charset="0"/>
              </a:rPr>
              <a:t>Capital Infrastructure projects implemented by the Department of Public Works</a:t>
            </a:r>
          </a:p>
          <a:p>
            <a:pPr lvl="1" algn="just">
              <a:spcAft>
                <a:spcPts val="0"/>
              </a:spcAft>
            </a:pPr>
            <a:r>
              <a:rPr lang="en-ZA" dirty="0" smtClean="0">
                <a:solidFill>
                  <a:prstClr val="black"/>
                </a:solidFill>
                <a:latin typeface="Arial" panose="020B0604020202020204" pitchFamily="34" charset="0"/>
                <a:ea typeface="Calibri"/>
                <a:cs typeface="Arial" panose="020B0604020202020204" pitchFamily="34" charset="0"/>
              </a:rPr>
              <a:t>Capital Infrastructure projects implemented by the Independent Development Trust </a:t>
            </a:r>
            <a:endParaRPr lang="en-ZA" dirty="0" smtClean="0"/>
          </a:p>
          <a:p>
            <a:pPr algn="just">
              <a:spcAft>
                <a:spcPts val="0"/>
              </a:spcAft>
            </a:pPr>
            <a:r>
              <a:rPr lang="en-ZA" dirty="0" smtClean="0"/>
              <a:t>Detailed 2017-18 Annual Procurement Plan is at </a:t>
            </a:r>
            <a:r>
              <a:rPr lang="en-ZA" b="1" dirty="0" smtClean="0"/>
              <a:t>Annexure D</a:t>
            </a:r>
            <a:endParaRPr lang="en-ZA" b="1" dirty="0"/>
          </a:p>
        </p:txBody>
      </p:sp>
      <p:sp>
        <p:nvSpPr>
          <p:cNvPr id="3" name="Title 2"/>
          <p:cNvSpPr>
            <a:spLocks noGrp="1"/>
          </p:cNvSpPr>
          <p:nvPr>
            <p:ph type="title"/>
          </p:nvPr>
        </p:nvSpPr>
        <p:spPr>
          <a:xfrm>
            <a:off x="246063" y="535610"/>
            <a:ext cx="8647112" cy="249299"/>
          </a:xfrm>
        </p:spPr>
        <p:txBody>
          <a:bodyPr/>
          <a:lstStyle/>
          <a:p>
            <a:r>
              <a:rPr lang="en-ZA" sz="1800" dirty="0" smtClean="0"/>
              <a:t>Supply Chain Management / Procurement functionality </a:t>
            </a:r>
            <a:endParaRPr lang="en-ZA" sz="1800" dirty="0"/>
          </a:p>
        </p:txBody>
      </p:sp>
    </p:spTree>
    <p:extLst>
      <p:ext uri="{BB962C8B-B14F-4D97-AF65-F5344CB8AC3E}">
        <p14:creationId xmlns:p14="http://schemas.microsoft.com/office/powerpoint/2010/main" val="318590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528460"/>
            <a:ext cx="8647112" cy="249299"/>
          </a:xfrm>
        </p:spPr>
        <p:txBody>
          <a:bodyPr/>
          <a:lstStyle/>
          <a:p>
            <a:r>
              <a:rPr lang="en-ZA" sz="1800" dirty="0">
                <a:solidFill>
                  <a:prstClr val="black"/>
                </a:solidFill>
              </a:rPr>
              <a:t>Overall Status on the </a:t>
            </a:r>
            <a:r>
              <a:rPr lang="en-ZA" sz="1800" dirty="0" smtClean="0">
                <a:solidFill>
                  <a:prstClr val="black"/>
                </a:solidFill>
              </a:rPr>
              <a:t>Implementation </a:t>
            </a:r>
            <a:r>
              <a:rPr lang="en-ZA" sz="1800" dirty="0">
                <a:solidFill>
                  <a:prstClr val="black"/>
                </a:solidFill>
              </a:rPr>
              <a:t>of Audit Findings and Recommendations </a:t>
            </a:r>
            <a:endParaRPr lang="en-ZA" sz="1800" dirty="0"/>
          </a:p>
        </p:txBody>
      </p:sp>
      <p:graphicFrame>
        <p:nvGraphicFramePr>
          <p:cNvPr id="4" name="Content Placeholder 4"/>
          <p:cNvGraphicFramePr>
            <a:graphicFrameLocks/>
          </p:cNvGraphicFramePr>
          <p:nvPr>
            <p:extLst>
              <p:ext uri="{D42A27DB-BD31-4B8C-83A1-F6EECF244321}">
                <p14:modId xmlns:p14="http://schemas.microsoft.com/office/powerpoint/2010/main" val="1851576390"/>
              </p:ext>
            </p:extLst>
          </p:nvPr>
        </p:nvGraphicFramePr>
        <p:xfrm>
          <a:off x="425302" y="1141036"/>
          <a:ext cx="8369907" cy="5391237"/>
        </p:xfrm>
        <a:graphic>
          <a:graphicData uri="http://schemas.openxmlformats.org/drawingml/2006/table">
            <a:tbl>
              <a:tblPr/>
              <a:tblGrid>
                <a:gridCol w="1881607"/>
                <a:gridCol w="843480"/>
                <a:gridCol w="1079700"/>
                <a:gridCol w="788930"/>
                <a:gridCol w="913065"/>
                <a:gridCol w="989180"/>
                <a:gridCol w="1004512"/>
                <a:gridCol w="869433"/>
              </a:tblGrid>
              <a:tr h="332085">
                <a:tc gridSpan="8">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Management Action Plan Summary Report-2015/16 FY</a:t>
                      </a:r>
                    </a:p>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332085">
                <a:tc>
                  <a:txBody>
                    <a:bodyPr/>
                    <a:lstStyle/>
                    <a:p>
                      <a:pPr algn="l" fontAlgn="b"/>
                      <a:r>
                        <a:rPr lang="en-ZA" sz="1400" b="1" i="0" u="none" strike="noStrike" dirty="0">
                          <a:solidFill>
                            <a:srgbClr val="000000"/>
                          </a:solidFill>
                          <a:effectLst/>
                          <a:latin typeface="Calibri" panose="020F0502020204030204" pitchFamily="34" charset="0"/>
                        </a:rPr>
                        <a:t>Branch/Region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400" b="1" i="0" u="none" strike="noStrike" dirty="0">
                          <a:solidFill>
                            <a:srgbClr val="000000"/>
                          </a:solidFill>
                          <a:effectLst/>
                          <a:latin typeface="Calibri" panose="020F0502020204030204" pitchFamily="34" charset="0"/>
                        </a:rPr>
                        <a:t>Total </a:t>
                      </a:r>
                      <a:r>
                        <a:rPr lang="en-ZA" sz="1400" b="1" i="0" u="none" strike="noStrike" dirty="0" smtClean="0">
                          <a:solidFill>
                            <a:srgbClr val="000000"/>
                          </a:solidFill>
                          <a:effectLst/>
                          <a:latin typeface="Calibri" panose="020F0502020204030204" pitchFamily="34" charset="0"/>
                        </a:rPr>
                        <a:t>Auditing </a:t>
                      </a:r>
                      <a:r>
                        <a:rPr lang="en-ZA" sz="1400" b="1" i="0" u="none" strike="noStrike" dirty="0">
                          <a:solidFill>
                            <a:srgbClr val="000000"/>
                          </a:solidFill>
                          <a:effectLst/>
                          <a:latin typeface="Calibri" panose="020F0502020204030204" pitchFamily="34" charset="0"/>
                        </a:rPr>
                        <a:t>Findings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400" b="1" i="0" u="none" strike="noStrike" dirty="0">
                          <a:solidFill>
                            <a:srgbClr val="000000"/>
                          </a:solidFill>
                          <a:effectLst/>
                          <a:latin typeface="Calibri" panose="020F0502020204030204" pitchFamily="34" charset="0"/>
                        </a:rPr>
                        <a:t>Implemented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400" b="1" i="0" u="none" strike="noStrike" dirty="0">
                          <a:solidFill>
                            <a:srgbClr val="000000"/>
                          </a:solidFill>
                          <a:effectLst/>
                          <a:latin typeface="Calibri" panose="020F0502020204030204" pitchFamily="34" charset="0"/>
                        </a:rPr>
                        <a:t>In Progress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400" b="1" i="0" u="none" strike="noStrike" dirty="0">
                          <a:solidFill>
                            <a:srgbClr val="000000"/>
                          </a:solidFill>
                          <a:effectLst/>
                          <a:latin typeface="Calibri" panose="020F0502020204030204" pitchFamily="34" charset="0"/>
                        </a:rPr>
                        <a:t>Not Implemented</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400" b="1" i="0" u="none" strike="noStrike" dirty="0">
                          <a:solidFill>
                            <a:srgbClr val="000000"/>
                          </a:solidFill>
                          <a:effectLst/>
                          <a:latin typeface="Calibri" panose="020F0502020204030204" pitchFamily="34" charset="0"/>
                        </a:rPr>
                        <a:t>Financial</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1" i="0" u="none" strike="noStrike" dirty="0">
                          <a:solidFill>
                            <a:srgbClr val="000000"/>
                          </a:solidFill>
                          <a:effectLst/>
                          <a:latin typeface="Calibri" panose="020F0502020204030204" pitchFamily="34" charset="0"/>
                        </a:rPr>
                        <a:t>Compliance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1" i="0" u="none" strike="noStrike" dirty="0">
                          <a:solidFill>
                            <a:srgbClr val="000000"/>
                          </a:solidFill>
                          <a:effectLst/>
                          <a:latin typeface="Calibri" panose="020F0502020204030204" pitchFamily="34" charset="0"/>
                        </a:rPr>
                        <a:t>Pre-determined Objectives</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Finance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52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Human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4</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Strategic Management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GITO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377927">
                <a:tc>
                  <a:txBody>
                    <a:bodyPr/>
                    <a:lstStyle/>
                    <a:p>
                      <a:pPr algn="l" fontAlgn="b"/>
                      <a:r>
                        <a:rPr lang="en-US" sz="1400" b="0" i="0" u="none" strike="noStrike" dirty="0">
                          <a:solidFill>
                            <a:srgbClr val="000000"/>
                          </a:solidFill>
                          <a:effectLst/>
                          <a:latin typeface="Arial" panose="020B0604020202020204" pitchFamily="34" charset="0"/>
                        </a:rPr>
                        <a:t>Incarceration &amp; Corrections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91243">
                <a:tc>
                  <a:txBody>
                    <a:bodyPr/>
                    <a:lstStyle/>
                    <a:p>
                      <a:pPr algn="l" fontAlgn="b"/>
                      <a:r>
                        <a:rPr lang="en-US" sz="1400" b="0" i="0" u="none" strike="noStrike" dirty="0">
                          <a:solidFill>
                            <a:srgbClr val="000000"/>
                          </a:solidFill>
                          <a:effectLst/>
                          <a:latin typeface="Arial" panose="020B0604020202020204" pitchFamily="34" charset="0"/>
                        </a:rPr>
                        <a:t>Internal Audit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Facilities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Legal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EC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29</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FSNC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32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43</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Gauteng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14</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KZN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16</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LMN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57</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WC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18</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88964">
                <a:tc>
                  <a:txBody>
                    <a:bodyPr/>
                    <a:lstStyle/>
                    <a:p>
                      <a:pPr algn="l" fontAlgn="b"/>
                      <a:r>
                        <a:rPr lang="en-US" sz="1400" b="0"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rPr>
                        <a:t>47</a:t>
                      </a:r>
                      <a:endParaRPr lang="en-US" sz="14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235</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effectLst/>
                          <a:latin typeface="Arial" panose="020B0604020202020204" pitchFamily="34" charset="0"/>
                        </a:rPr>
                        <a:t>410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47898">
                <a:tc>
                  <a:txBody>
                    <a:bodyPr/>
                    <a:lstStyle/>
                    <a:p>
                      <a:pPr algn="r" fontAlgn="b"/>
                      <a:r>
                        <a:rPr lang="en-US" sz="1400" b="0" i="0" u="none" strike="noStrike" dirty="0">
                          <a:effectLst/>
                          <a:latin typeface="Arial" panose="020B0604020202020204" pitchFamily="34" charset="0"/>
                        </a:rPr>
                        <a:t>% Percentage</a:t>
                      </a:r>
                    </a:p>
                  </a:txBody>
                  <a:tcPr marL="0" marR="1143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rPr>
                        <a:t>100%</a:t>
                      </a:r>
                    </a:p>
                  </a:txBody>
                  <a:tcPr marL="0" marR="1143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rPr>
                        <a:t>92.34%</a:t>
                      </a:r>
                    </a:p>
                  </a:txBody>
                  <a:tcPr marL="0" marR="1143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effectLst/>
                          <a:latin typeface="Arial" panose="020B0604020202020204" pitchFamily="34" charset="0"/>
                        </a:rPr>
                        <a:t>7.06%</a:t>
                      </a:r>
                      <a:endParaRPr lang="en-US" sz="1400" b="0" i="0" u="none" strike="noStrike" dirty="0">
                        <a:effectLst/>
                        <a:latin typeface="Arial" panose="020B0604020202020204" pitchFamily="34" charset="0"/>
                      </a:endParaRPr>
                    </a:p>
                  </a:txBody>
                  <a:tcPr marL="0" marR="1143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rPr>
                        <a:t>0.60%</a:t>
                      </a:r>
                    </a:p>
                  </a:txBody>
                  <a:tcPr marL="0" marR="11430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rPr>
                        <a:t>35%</a:t>
                      </a:r>
                    </a:p>
                  </a:txBody>
                  <a:tcPr marL="0" marR="11430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0" i="0" u="none" strike="noStrike" dirty="0">
                          <a:effectLst/>
                          <a:latin typeface="Arial" panose="020B0604020202020204" pitchFamily="34" charset="0"/>
                        </a:rPr>
                        <a:t>3%</a:t>
                      </a:r>
                    </a:p>
                  </a:txBody>
                  <a:tcPr marL="0" marR="1143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0" i="0" u="none" strike="noStrike" dirty="0">
                          <a:effectLst/>
                          <a:latin typeface="Arial" panose="020B0604020202020204" pitchFamily="34" charset="0"/>
                        </a:rPr>
                        <a:t>62%</a:t>
                      </a:r>
                    </a:p>
                  </a:txBody>
                  <a:tcPr marL="0" marR="11430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89763">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r>
              <a:tr h="373016">
                <a:tc gridSpan="8">
                  <a:txBody>
                    <a:bodyPr/>
                    <a:lstStyle/>
                    <a:p>
                      <a:pPr algn="l" fontAlgn="b"/>
                      <a:r>
                        <a:rPr lang="en-ZA" sz="1400" b="1" i="0" u="none" strike="noStrike" dirty="0" smtClean="0">
                          <a:solidFill>
                            <a:srgbClr val="000000"/>
                          </a:solidFill>
                          <a:effectLst/>
                          <a:latin typeface="Arial" panose="020B0604020202020204" pitchFamily="34" charset="0"/>
                        </a:rPr>
                        <a:t>Further</a:t>
                      </a:r>
                      <a:r>
                        <a:rPr lang="en-ZA" sz="1400" b="1" i="0" u="none" strike="noStrike" baseline="0" dirty="0" smtClean="0">
                          <a:solidFill>
                            <a:srgbClr val="000000"/>
                          </a:solidFill>
                          <a:effectLst/>
                          <a:latin typeface="Arial" panose="020B0604020202020204" pitchFamily="34" charset="0"/>
                        </a:rPr>
                        <a:t> details on Annexure C</a:t>
                      </a:r>
                      <a:endParaRPr lang="en-ZA" sz="1400" b="1"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Tree>
    <p:extLst>
      <p:ext uri="{BB962C8B-B14F-4D97-AF65-F5344CB8AC3E}">
        <p14:creationId xmlns:p14="http://schemas.microsoft.com/office/powerpoint/2010/main" val="2695864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smtClean="0">
                <a:solidFill>
                  <a:schemeClr val="bg1"/>
                </a:solidFill>
                <a:cs typeface="Arial Black"/>
              </a:rPr>
              <a:t>Thank You</a:t>
            </a:r>
            <a:endParaRPr lang="en-US" sz="4000" dirty="0">
              <a:solidFill>
                <a:schemeClr val="bg1"/>
              </a:solidFill>
              <a:cs typeface="Arial Black"/>
            </a:endParaRPr>
          </a:p>
        </p:txBody>
      </p:sp>
      <p:sp>
        <p:nvSpPr>
          <p:cNvPr id="13" name="TextBox 12"/>
          <p:cNvSpPr txBox="1"/>
          <p:nvPr/>
        </p:nvSpPr>
        <p:spPr>
          <a:xfrm>
            <a:off x="1079500" y="979490"/>
            <a:ext cx="4522887" cy="707894"/>
          </a:xfrm>
          <a:prstGeom prst="rect">
            <a:avLst/>
          </a:prstGeom>
          <a:noFill/>
        </p:spPr>
        <p:txBody>
          <a:bodyPr wrap="square" rtlCol="0">
            <a:spAutoFit/>
          </a:bodyPr>
          <a:lstStyle/>
          <a:p>
            <a:pPr algn="ctr"/>
            <a:r>
              <a:rPr lang="en-US" sz="4000" dirty="0" smtClean="0">
                <a:solidFill>
                  <a:srgbClr val="005300"/>
                </a:solidFill>
                <a:cs typeface="Arial Black"/>
              </a:rPr>
              <a:t>Thank You</a:t>
            </a:r>
            <a:endParaRPr lang="en-US" sz="4000" dirty="0">
              <a:solidFill>
                <a:srgbClr val="005300"/>
              </a:solidFill>
              <a:cs typeface="Arial Black"/>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CB3B80B-23E3-3948-A741-EEB7CB22DD0C}" type="slidenum">
              <a:rPr lang="en-US" smtClean="0"/>
              <a:t>14</a:t>
            </a:fld>
            <a:endParaRPr lang="en-US"/>
          </a:p>
        </p:txBody>
      </p:sp>
    </p:spTree>
    <p:extLst>
      <p:ext uri="{BB962C8B-B14F-4D97-AF65-F5344CB8AC3E}">
        <p14:creationId xmlns:p14="http://schemas.microsoft.com/office/powerpoint/2010/main" val="392775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3656386"/>
          </a:xfrm>
        </p:spPr>
        <p:txBody>
          <a:bodyPr/>
          <a:lstStyle/>
          <a:p>
            <a:pPr>
              <a:lnSpc>
                <a:spcPct val="150000"/>
              </a:lnSpc>
            </a:pPr>
            <a:r>
              <a:rPr lang="en-ZA" b="1" dirty="0"/>
              <a:t>PERFORMANCE INFORMATION (INCL. PROGRESS ON MTSF INDICATORS)</a:t>
            </a:r>
          </a:p>
          <a:p>
            <a:pPr>
              <a:lnSpc>
                <a:spcPct val="150000"/>
              </a:lnSpc>
            </a:pPr>
            <a:r>
              <a:rPr lang="en-ZA" b="1" dirty="0"/>
              <a:t>MPAT PERFORMANCE</a:t>
            </a:r>
          </a:p>
          <a:p>
            <a:pPr>
              <a:lnSpc>
                <a:spcPct val="150000"/>
              </a:lnSpc>
            </a:pPr>
            <a:r>
              <a:rPr lang="en-ZA" b="1" dirty="0" smtClean="0"/>
              <a:t>FINANCIAL MANAGEMENT - AREAS </a:t>
            </a:r>
            <a:r>
              <a:rPr lang="en-ZA" b="1" dirty="0"/>
              <a:t>OF OVER / UNDER EXPENDITURE</a:t>
            </a:r>
          </a:p>
          <a:p>
            <a:pPr>
              <a:lnSpc>
                <a:spcPct val="150000"/>
              </a:lnSpc>
            </a:pPr>
            <a:r>
              <a:rPr lang="en-ZA" b="1" dirty="0"/>
              <a:t>COST CONTAINMENT</a:t>
            </a:r>
          </a:p>
          <a:p>
            <a:pPr>
              <a:lnSpc>
                <a:spcPct val="150000"/>
              </a:lnSpc>
            </a:pPr>
            <a:r>
              <a:rPr lang="en-ZA" b="1" dirty="0" smtClean="0"/>
              <a:t>SCM </a:t>
            </a:r>
            <a:r>
              <a:rPr lang="en-ZA" b="1" dirty="0"/>
              <a:t>FUNCTIONALITY</a:t>
            </a:r>
          </a:p>
          <a:p>
            <a:pPr>
              <a:lnSpc>
                <a:spcPct val="150000"/>
              </a:lnSpc>
            </a:pPr>
            <a:r>
              <a:rPr lang="en-ZA" b="1" dirty="0" smtClean="0"/>
              <a:t>PROGRESS </a:t>
            </a:r>
            <a:r>
              <a:rPr lang="en-ZA" b="1" dirty="0"/>
              <a:t>ON </a:t>
            </a:r>
            <a:r>
              <a:rPr lang="en-ZA" b="1" dirty="0" smtClean="0"/>
              <a:t>IMPLEMENTATION OF AGSA FINDINGS AND RECOMMENDATIONS</a:t>
            </a:r>
            <a:endParaRPr lang="en-ZA" b="1" dirty="0"/>
          </a:p>
          <a:p>
            <a:pPr marL="0" indent="0">
              <a:buNone/>
            </a:pPr>
            <a:endParaRPr lang="en-ZA" sz="1200" dirty="0"/>
          </a:p>
        </p:txBody>
      </p:sp>
      <p:sp>
        <p:nvSpPr>
          <p:cNvPr id="3" name="Title 2"/>
          <p:cNvSpPr>
            <a:spLocks noGrp="1"/>
          </p:cNvSpPr>
          <p:nvPr>
            <p:ph type="title"/>
          </p:nvPr>
        </p:nvSpPr>
        <p:spPr>
          <a:xfrm>
            <a:off x="246063" y="535610"/>
            <a:ext cx="8647112" cy="249299"/>
          </a:xfrm>
        </p:spPr>
        <p:txBody>
          <a:bodyPr/>
          <a:lstStyle/>
          <a:p>
            <a:r>
              <a:rPr lang="en-ZA" sz="1800" dirty="0" smtClean="0"/>
              <a:t>Presentation Outline </a:t>
            </a:r>
            <a:endParaRPr lang="en-ZA" sz="1800" dirty="0"/>
          </a:p>
        </p:txBody>
      </p:sp>
    </p:spTree>
    <p:extLst>
      <p:ext uri="{BB962C8B-B14F-4D97-AF65-F5344CB8AC3E}">
        <p14:creationId xmlns:p14="http://schemas.microsoft.com/office/powerpoint/2010/main" val="3006772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82" y="324703"/>
            <a:ext cx="8647112" cy="830997"/>
          </a:xfrm>
        </p:spPr>
        <p:txBody>
          <a:bodyPr>
            <a:normAutofit fontScale="90000"/>
          </a:bodyPr>
          <a:lstStyle/>
          <a:p>
            <a:r>
              <a:rPr lang="en-US" sz="2400" dirty="0" smtClean="0">
                <a:solidFill>
                  <a:srgbClr val="004C00"/>
                </a:solidFill>
              </a:rPr>
              <a:t/>
            </a:r>
            <a:br>
              <a:rPr lang="en-US" sz="2400" dirty="0" smtClean="0">
                <a:solidFill>
                  <a:srgbClr val="004C00"/>
                </a:solidFill>
              </a:rPr>
            </a:br>
            <a:r>
              <a:rPr lang="en-US" sz="2400" dirty="0" smtClean="0">
                <a:solidFill>
                  <a:srgbClr val="004C00"/>
                </a:solidFill>
              </a:rPr>
              <a:t>PERFORMANCE </a:t>
            </a:r>
            <a:r>
              <a:rPr lang="en-US" sz="2400" dirty="0">
                <a:solidFill>
                  <a:srgbClr val="004C00"/>
                </a:solidFill>
              </a:rPr>
              <a:t>INFORMATION FOR </a:t>
            </a:r>
            <a:r>
              <a:rPr lang="en-US" sz="2400" dirty="0" smtClean="0">
                <a:solidFill>
                  <a:srgbClr val="004C00"/>
                </a:solidFill>
              </a:rPr>
              <a:t>2016/17 AND PROGRESS ON MTSF INDICATORS</a:t>
            </a:r>
            <a:endParaRPr lang="en-US" sz="2400" dirty="0">
              <a:solidFill>
                <a:srgbClr val="004C00"/>
              </a:solidFill>
            </a:endParaRPr>
          </a:p>
        </p:txBody>
      </p:sp>
      <p:sp>
        <p:nvSpPr>
          <p:cNvPr id="8" name="Rectangle 7"/>
          <p:cNvSpPr/>
          <p:nvPr/>
        </p:nvSpPr>
        <p:spPr>
          <a:xfrm>
            <a:off x="560182" y="1127986"/>
            <a:ext cx="8332993" cy="3046988"/>
          </a:xfrm>
          <a:prstGeom prst="rect">
            <a:avLst/>
          </a:prstGeom>
        </p:spPr>
        <p:txBody>
          <a:bodyPr wrap="square">
            <a:spAutoFit/>
          </a:bodyPr>
          <a:lstStyle/>
          <a:p>
            <a:pPr marL="457200" indent="-457200">
              <a:buFont typeface="Arial" panose="020B0604020202020204" pitchFamily="34" charset="0"/>
              <a:buChar char="•"/>
            </a:pPr>
            <a:endParaRPr lang="en-ZA" sz="2400" dirty="0" smtClean="0"/>
          </a:p>
          <a:p>
            <a:pPr marL="457200" indent="-457200">
              <a:buFont typeface="Arial" panose="020B0604020202020204" pitchFamily="34" charset="0"/>
              <a:buChar char="•"/>
            </a:pPr>
            <a:r>
              <a:rPr lang="en-ZA" sz="2400" dirty="0" smtClean="0"/>
              <a:t>DCS achieved 25 out of 40 targets in its predetermined objectives for 2016/17 which represents 63% (Refer to detailed presentation at </a:t>
            </a:r>
            <a:r>
              <a:rPr lang="en-ZA" sz="2400" b="1" dirty="0" smtClean="0"/>
              <a:t>Annexure A</a:t>
            </a:r>
            <a:r>
              <a:rPr lang="en-ZA" sz="2400" dirty="0" smtClean="0"/>
              <a:t>)</a:t>
            </a:r>
          </a:p>
          <a:p>
            <a:pPr marL="457200" indent="-457200">
              <a:buFont typeface="Arial" panose="020B0604020202020204" pitchFamily="34" charset="0"/>
              <a:buChar char="•"/>
            </a:pPr>
            <a:endParaRPr lang="en-ZA" sz="2400" dirty="0"/>
          </a:p>
          <a:p>
            <a:endParaRPr lang="en-ZA" sz="2800" dirty="0" smtClean="0"/>
          </a:p>
          <a:p>
            <a:endParaRPr lang="en-ZA" sz="4400" dirty="0"/>
          </a:p>
        </p:txBody>
      </p:sp>
      <p:sp>
        <p:nvSpPr>
          <p:cNvPr id="9" name="Title 1"/>
          <p:cNvSpPr txBox="1">
            <a:spLocks/>
          </p:cNvSpPr>
          <p:nvPr/>
        </p:nvSpPr>
        <p:spPr>
          <a:xfrm>
            <a:off x="148324" y="2759384"/>
            <a:ext cx="8647112" cy="8309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4C00"/>
                </a:solidFill>
              </a:rPr>
              <a:t>PROGRESS ON MTSF INDICATORS</a:t>
            </a:r>
            <a:br>
              <a:rPr lang="en-US" sz="2400" dirty="0" smtClean="0">
                <a:solidFill>
                  <a:srgbClr val="004C00"/>
                </a:solidFill>
              </a:rPr>
            </a:br>
            <a:endParaRPr lang="en-US" sz="2400" dirty="0">
              <a:solidFill>
                <a:srgbClr val="004C00"/>
              </a:solidFill>
            </a:endParaRPr>
          </a:p>
        </p:txBody>
      </p:sp>
      <p:pic>
        <p:nvPicPr>
          <p:cNvPr id="12" name="Content Placeholder 11"/>
          <p:cNvPicPr>
            <a:picLocks noGrp="1" noChangeAspect="1"/>
          </p:cNvPicPr>
          <p:nvPr>
            <p:ph idx="1"/>
          </p:nvPr>
        </p:nvPicPr>
        <p:blipFill>
          <a:blip r:embed="rId3"/>
          <a:stretch>
            <a:fillRect/>
          </a:stretch>
        </p:blipFill>
        <p:spPr>
          <a:xfrm>
            <a:off x="343802" y="3459155"/>
            <a:ext cx="8549373" cy="3039018"/>
          </a:xfrm>
          <a:prstGeom prst="rect">
            <a:avLst/>
          </a:prstGeom>
        </p:spPr>
      </p:pic>
    </p:spTree>
    <p:extLst>
      <p:ext uri="{BB962C8B-B14F-4D97-AF65-F5344CB8AC3E}">
        <p14:creationId xmlns:p14="http://schemas.microsoft.com/office/powerpoint/2010/main" val="8947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439737"/>
            <a:ext cx="8647112" cy="830997"/>
          </a:xfrm>
        </p:spPr>
        <p:txBody>
          <a:bodyPr>
            <a:normAutofit fontScale="90000"/>
          </a:bodyPr>
          <a:lstStyle/>
          <a:p>
            <a:r>
              <a:rPr lang="en-US" sz="2200" dirty="0" smtClean="0">
                <a:solidFill>
                  <a:srgbClr val="004C00"/>
                </a:solidFill>
              </a:rPr>
              <a:t>     </a:t>
            </a:r>
            <a:br>
              <a:rPr lang="en-US" sz="2200" dirty="0" smtClean="0">
                <a:solidFill>
                  <a:srgbClr val="004C00"/>
                </a:solidFill>
              </a:rPr>
            </a:br>
            <a:r>
              <a:rPr lang="en-US" sz="2200" dirty="0" smtClean="0">
                <a:solidFill>
                  <a:srgbClr val="004C00"/>
                </a:solidFill>
              </a:rPr>
              <a:t> </a:t>
            </a:r>
            <a:r>
              <a:rPr lang="en-US" sz="2200" b="1" dirty="0" smtClean="0">
                <a:solidFill>
                  <a:srgbClr val="004C00"/>
                </a:solidFill>
              </a:rPr>
              <a:t>SUMMARY OF </a:t>
            </a:r>
            <a:r>
              <a:rPr lang="en-US" sz="2200" b="1" dirty="0">
                <a:solidFill>
                  <a:srgbClr val="004C00"/>
                </a:solidFill>
              </a:rPr>
              <a:t>FINDINGS (COMPARATIVE ANALYSIS OF AGSA AUDIT OUTCOME FOR 2015/16 AND 2016/17 FINANCIAL YEARS</a:t>
            </a:r>
            <a:r>
              <a:rPr lang="en-US" dirty="0">
                <a:solidFill>
                  <a:srgbClr val="004C00"/>
                </a:solidFill>
              </a:rPr>
              <a:t/>
            </a:r>
            <a:br>
              <a:rPr lang="en-US" dirty="0">
                <a:solidFill>
                  <a:srgbClr val="004C00"/>
                </a:solidFill>
              </a:rPr>
            </a:br>
            <a:endParaRPr lang="en-US" dirty="0">
              <a:solidFill>
                <a:srgbClr val="004C00"/>
              </a:solidFill>
            </a:endParaRPr>
          </a:p>
        </p:txBody>
      </p:sp>
      <p:graphicFrame>
        <p:nvGraphicFramePr>
          <p:cNvPr id="4" name="Content Placeholder 3"/>
          <p:cNvGraphicFramePr>
            <a:graphicFrameLocks noGrp="1"/>
          </p:cNvGraphicFramePr>
          <p:nvPr>
            <p:ph idx="1"/>
            <p:extLst/>
          </p:nvPr>
        </p:nvGraphicFramePr>
        <p:xfrm>
          <a:off x="76200" y="1427897"/>
          <a:ext cx="8991599" cy="4953000"/>
        </p:xfrm>
        <a:graphic>
          <a:graphicData uri="http://schemas.openxmlformats.org/drawingml/2006/table">
            <a:tbl>
              <a:tblPr firstRow="1" firstCol="1" bandRow="1">
                <a:tableStyleId>{5C22544A-7EE6-4342-B048-85BDC9FD1C3A}</a:tableStyleId>
              </a:tblPr>
              <a:tblGrid>
                <a:gridCol w="1905000"/>
                <a:gridCol w="1447800"/>
                <a:gridCol w="2040991"/>
                <a:gridCol w="1798904"/>
                <a:gridCol w="1798904"/>
              </a:tblGrid>
              <a:tr h="1350818">
                <a:tc>
                  <a:txBody>
                    <a:bodyPr/>
                    <a:lstStyle/>
                    <a:p>
                      <a:pPr marL="0" marR="0" algn="l">
                        <a:lnSpc>
                          <a:spcPct val="150000"/>
                        </a:lnSpc>
                        <a:spcBef>
                          <a:spcPts val="0"/>
                        </a:spcBef>
                        <a:spcAft>
                          <a:spcPts val="0"/>
                        </a:spcAft>
                      </a:pPr>
                      <a:r>
                        <a:rPr lang="en-ZA" sz="1600" dirty="0">
                          <a:effectLst/>
                        </a:rPr>
                        <a:t>Audited programme</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600" dirty="0">
                          <a:effectLst/>
                        </a:rPr>
                        <a:t>Conclusion on reliability 2015/16</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600" dirty="0">
                          <a:effectLst/>
                        </a:rPr>
                        <a:t>Conclusion on reliability 2016/17</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600" dirty="0">
                          <a:effectLst/>
                        </a:rPr>
                        <a:t>Conclusion on usefulness 2015/16</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600" dirty="0">
                          <a:effectLst/>
                        </a:rPr>
                        <a:t>Conclusion on usefulness 2016/17</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800485">
                <a:tc>
                  <a:txBody>
                    <a:bodyPr/>
                    <a:lstStyle/>
                    <a:p>
                      <a:pPr marL="0" marR="0" algn="l">
                        <a:lnSpc>
                          <a:spcPct val="150000"/>
                        </a:lnSpc>
                        <a:spcBef>
                          <a:spcPts val="0"/>
                        </a:spcBef>
                        <a:spcAft>
                          <a:spcPts val="0"/>
                        </a:spcAft>
                      </a:pPr>
                      <a:r>
                        <a:rPr lang="en-ZA" sz="1600" dirty="0">
                          <a:effectLst/>
                        </a:rPr>
                        <a:t>Programme </a:t>
                      </a:r>
                      <a:r>
                        <a:rPr lang="en-ZA" sz="1600" dirty="0" smtClean="0">
                          <a:effectLst/>
                        </a:rPr>
                        <a:t>2 – Incarceration</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600" dirty="0">
                          <a:solidFill>
                            <a:srgbClr val="FF0000"/>
                          </a:solidFill>
                          <a:effectLst/>
                        </a:rPr>
                        <a:t>Adverse</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Qualified</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rgbClr val="FF0000"/>
                          </a:solidFill>
                          <a:effectLst/>
                        </a:rPr>
                        <a:t>Disclaimer</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Qualified</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485">
                <a:tc>
                  <a:txBody>
                    <a:bodyPr/>
                    <a:lstStyle/>
                    <a:p>
                      <a:pPr marL="0" marR="0" algn="l">
                        <a:lnSpc>
                          <a:spcPct val="150000"/>
                        </a:lnSpc>
                        <a:spcBef>
                          <a:spcPts val="0"/>
                        </a:spcBef>
                        <a:spcAft>
                          <a:spcPts val="0"/>
                        </a:spcAft>
                      </a:pPr>
                      <a:r>
                        <a:rPr lang="en-ZA" sz="1600" dirty="0">
                          <a:effectLst/>
                        </a:rPr>
                        <a:t>Programme 3 – </a:t>
                      </a:r>
                      <a:r>
                        <a:rPr lang="en-ZA" sz="1600" dirty="0" smtClean="0">
                          <a:effectLst/>
                        </a:rPr>
                        <a:t>Rehabilitation</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600" dirty="0">
                          <a:solidFill>
                            <a:srgbClr val="FF0000"/>
                          </a:solidFill>
                          <a:effectLst/>
                        </a:rPr>
                        <a:t>Adverse</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Unqualified </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rgbClr val="FF0000"/>
                          </a:solidFill>
                          <a:effectLst/>
                        </a:rPr>
                        <a:t>Qualified </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Unqualified</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485">
                <a:tc>
                  <a:txBody>
                    <a:bodyPr/>
                    <a:lstStyle/>
                    <a:p>
                      <a:pPr marL="0" marR="0" algn="l">
                        <a:lnSpc>
                          <a:spcPct val="150000"/>
                        </a:lnSpc>
                        <a:spcBef>
                          <a:spcPts val="0"/>
                        </a:spcBef>
                        <a:spcAft>
                          <a:spcPts val="0"/>
                        </a:spcAft>
                      </a:pPr>
                      <a:r>
                        <a:rPr lang="en-ZA" sz="1600" dirty="0">
                          <a:effectLst/>
                        </a:rPr>
                        <a:t>Programme 4 – Care</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600" dirty="0">
                          <a:solidFill>
                            <a:srgbClr val="FF0000"/>
                          </a:solidFill>
                          <a:effectLst/>
                        </a:rPr>
                        <a:t>Adverse</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Unqualified</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rgbClr val="FF0000"/>
                          </a:solidFill>
                          <a:effectLst/>
                        </a:rPr>
                        <a:t>Adverse</a:t>
                      </a:r>
                      <a:endParaRPr lang="en-US" sz="16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effectLst/>
                        </a:rPr>
                        <a:t>Unqualified</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727">
                <a:tc>
                  <a:txBody>
                    <a:bodyPr/>
                    <a:lstStyle/>
                    <a:p>
                      <a:pPr marL="0" marR="0" algn="l">
                        <a:lnSpc>
                          <a:spcPct val="150000"/>
                        </a:lnSpc>
                        <a:spcBef>
                          <a:spcPts val="0"/>
                        </a:spcBef>
                        <a:spcAft>
                          <a:spcPts val="0"/>
                        </a:spcAft>
                      </a:pPr>
                      <a:r>
                        <a:rPr lang="en-ZA" sz="1600" dirty="0">
                          <a:effectLst/>
                        </a:rPr>
                        <a:t>Programme 5 – Social Reintegration</a:t>
                      </a:r>
                      <a:endParaRPr lang="en-US" sz="16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600" dirty="0">
                          <a:solidFill>
                            <a:schemeClr val="tx1"/>
                          </a:solidFill>
                          <a:effectLst/>
                        </a:rPr>
                        <a:t>Not audited </a:t>
                      </a:r>
                      <a:endParaRPr lang="en-US" sz="16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chemeClr val="tx1"/>
                          </a:solidFill>
                          <a:effectLst/>
                        </a:rPr>
                        <a:t>Unqualified</a:t>
                      </a:r>
                      <a:endParaRPr lang="en-US" sz="16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chemeClr val="tx1"/>
                          </a:solidFill>
                          <a:effectLst/>
                        </a:rPr>
                        <a:t>Not audited</a:t>
                      </a:r>
                      <a:endParaRPr lang="en-US" sz="16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600" dirty="0">
                          <a:solidFill>
                            <a:schemeClr val="tx1"/>
                          </a:solidFill>
                          <a:effectLst/>
                        </a:rPr>
                        <a:t>Unqualified</a:t>
                      </a:r>
                      <a:endParaRPr lang="en-US" sz="16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335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785" y="471651"/>
            <a:ext cx="8446463" cy="707886"/>
          </a:xfrm>
          <a:prstGeom prst="rect">
            <a:avLst/>
          </a:prstGeom>
          <a:noFill/>
        </p:spPr>
        <p:txBody>
          <a:bodyPr wrap="square" rtlCol="0">
            <a:spAutoFit/>
          </a:bodyPr>
          <a:lstStyle/>
          <a:p>
            <a:pPr algn="ctr"/>
            <a:r>
              <a:rPr lang="en-ZA" sz="2000" b="1" dirty="0" smtClean="0">
                <a:solidFill>
                  <a:srgbClr val="004C00"/>
                </a:solidFill>
                <a:latin typeface="+mj-lt"/>
                <a:ea typeface="+mj-ea"/>
                <a:cs typeface="+mj-cs"/>
              </a:rPr>
              <a:t>DPME VERIFIED </a:t>
            </a:r>
            <a:r>
              <a:rPr lang="en-ZA" sz="2000" b="1" dirty="0">
                <a:solidFill>
                  <a:srgbClr val="004C00"/>
                </a:solidFill>
                <a:latin typeface="+mj-lt"/>
                <a:ea typeface="+mj-ea"/>
                <a:cs typeface="+mj-cs"/>
              </a:rPr>
              <a:t>MPAT 2016 SCORES AND REMEDIAL </a:t>
            </a:r>
            <a:r>
              <a:rPr lang="en-ZA" sz="2000" b="1" dirty="0" smtClean="0">
                <a:solidFill>
                  <a:srgbClr val="004C00"/>
                </a:solidFill>
                <a:latin typeface="+mj-lt"/>
                <a:ea typeface="+mj-ea"/>
                <a:cs typeface="+mj-cs"/>
              </a:rPr>
              <a:t>ACTIONS</a:t>
            </a:r>
          </a:p>
          <a:p>
            <a:pPr algn="ctr"/>
            <a:endParaRPr lang="en-US" sz="2000" b="1" dirty="0">
              <a:solidFill>
                <a:srgbClr val="004C00"/>
              </a:solidFill>
              <a:latin typeface="+mj-lt"/>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3389830700"/>
              </p:ext>
            </p:extLst>
          </p:nvPr>
        </p:nvGraphicFramePr>
        <p:xfrm>
          <a:off x="536449" y="1091412"/>
          <a:ext cx="8305799" cy="5436489"/>
        </p:xfrm>
        <a:graphic>
          <a:graphicData uri="http://schemas.openxmlformats.org/drawingml/2006/table">
            <a:tbl>
              <a:tblPr firstRow="1" firstCol="1" bandRow="1"/>
              <a:tblGrid>
                <a:gridCol w="1488775"/>
                <a:gridCol w="1488775"/>
                <a:gridCol w="1723845"/>
                <a:gridCol w="3604404"/>
              </a:tblGrid>
              <a:tr h="581025">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Key Performance Indicator</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Preliminary 2016</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Verified</a:t>
                      </a:r>
                      <a:r>
                        <a:rPr lang="en-ZA" sz="1200" b="1" baseline="0" dirty="0" smtClean="0">
                          <a:effectLst/>
                          <a:latin typeface="+mn-lt"/>
                          <a:ea typeface="Calibri"/>
                          <a:cs typeface="Times New Roman"/>
                        </a:rPr>
                        <a:t> 2016 MPAT Scores</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Remedial Actions for MPAT 2017</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Annual Performance Plan</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Partial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Fully compliant (4)</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The 2018</a:t>
                      </a:r>
                      <a:r>
                        <a:rPr lang="en-ZA" sz="1200" baseline="0" dirty="0" smtClean="0">
                          <a:effectLst/>
                          <a:latin typeface="+mn-lt"/>
                          <a:ea typeface="Calibri"/>
                          <a:cs typeface="Times New Roman"/>
                        </a:rPr>
                        <a:t> Annual Performance Plan has been completed.</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Professional Ethics</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Compliant (2.5)</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The Code of Conduct is available</a:t>
                      </a:r>
                      <a:r>
                        <a:rPr lang="en-ZA" sz="1200" baseline="0" dirty="0" smtClean="0">
                          <a:effectLst/>
                          <a:latin typeface="+mn-lt"/>
                          <a:ea typeface="Calibri"/>
                          <a:cs typeface="Times New Roman"/>
                        </a:rPr>
                        <a:t> for </a:t>
                      </a:r>
                      <a:r>
                        <a:rPr lang="en-ZA" sz="1200" dirty="0" smtClean="0">
                          <a:effectLst/>
                          <a:latin typeface="+mn-lt"/>
                          <a:ea typeface="Calibri"/>
                          <a:cs typeface="Times New Roman"/>
                        </a:rPr>
                        <a:t>submission for MPAT 2017</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Fraud Prevention</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The Whistle-blowing</a:t>
                      </a:r>
                      <a:r>
                        <a:rPr lang="en-ZA" sz="1200" baseline="0" dirty="0" smtClean="0">
                          <a:effectLst/>
                          <a:latin typeface="+mn-lt"/>
                          <a:ea typeface="Calibri"/>
                          <a:cs typeface="Times New Roman"/>
                        </a:rPr>
                        <a:t> policy with a fraud-prevention plan is submitted for approval</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Risk Management</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compliant (1)</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All documents were submitted for</a:t>
                      </a:r>
                      <a:r>
                        <a:rPr lang="en-ZA" sz="1200" baseline="0" dirty="0" smtClean="0">
                          <a:effectLst/>
                          <a:latin typeface="+mn-lt"/>
                          <a:ea typeface="Calibri"/>
                          <a:cs typeface="Times New Roman"/>
                        </a:rPr>
                        <a:t> MPAT 2016</a:t>
                      </a:r>
                      <a:r>
                        <a:rPr lang="en-ZA" sz="1200" dirty="0" smtClean="0">
                          <a:effectLst/>
                          <a:latin typeface="+mn-lt"/>
                          <a:ea typeface="Calibri"/>
                          <a:cs typeface="Times New Roman"/>
                        </a:rPr>
                        <a:t> but a score of non compliance was awarded. The matter was registered with DPME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Corp gov. ICT</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Fully Compliant (4)</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All the required documents are available for submission for MPAT 2017</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PAJA</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A</a:t>
                      </a:r>
                      <a:r>
                        <a:rPr lang="en-ZA" sz="1200" baseline="0" dirty="0" smtClean="0">
                          <a:effectLst/>
                          <a:latin typeface="+mn-lt"/>
                          <a:ea typeface="Calibri"/>
                          <a:cs typeface="Times New Roman"/>
                        </a:rPr>
                        <a:t> list of decision-making areas is developed and ready for submission for MPAT 2017</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PAIA</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Fully</a:t>
                      </a:r>
                      <a:r>
                        <a:rPr lang="en-ZA" sz="1200" baseline="0" dirty="0" smtClean="0">
                          <a:effectLst/>
                          <a:latin typeface="+mn-lt"/>
                          <a:ea typeface="Calibri"/>
                          <a:cs typeface="Times New Roman"/>
                        </a:rPr>
                        <a:t> </a:t>
                      </a:r>
                      <a:r>
                        <a:rPr lang="en-ZA" sz="1200" smtClean="0">
                          <a:effectLst/>
                          <a:latin typeface="+mn-lt"/>
                          <a:ea typeface="Calibri"/>
                          <a:cs typeface="Times New Roman"/>
                        </a:rPr>
                        <a:t>Compliant (4)</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200" dirty="0">
                          <a:effectLst/>
                          <a:latin typeface="+mn-lt"/>
                          <a:ea typeface="Calibri"/>
                          <a:cs typeface="Times New Roman"/>
                        </a:rPr>
                        <a:t> </a:t>
                      </a:r>
                      <a:r>
                        <a:rPr lang="en-ZA" sz="1200" dirty="0" smtClean="0">
                          <a:effectLst/>
                          <a:latin typeface="+mn-lt"/>
                          <a:ea typeface="Calibri"/>
                          <a:cs typeface="Times New Roman"/>
                        </a:rPr>
                        <a:t>All the required document are available for submission for MPAT 2017</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smtClean="0">
                          <a:effectLst/>
                          <a:latin typeface="+mn-lt"/>
                          <a:ea typeface="Calibri"/>
                          <a:cs typeface="Times New Roman"/>
                        </a:rPr>
                        <a:t>HRP</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Compliant (2.5)</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15000"/>
                        </a:lnSpc>
                        <a:spcAft>
                          <a:spcPts val="0"/>
                        </a:spcAft>
                      </a:pPr>
                      <a:r>
                        <a:rPr lang="en-ZA" sz="1200" dirty="0" smtClean="0">
                          <a:effectLst/>
                          <a:latin typeface="+mn-lt"/>
                          <a:ea typeface="Calibri"/>
                          <a:cs typeface="Times New Roman"/>
                        </a:rPr>
                        <a:t>An approved Annual</a:t>
                      </a:r>
                      <a:r>
                        <a:rPr lang="en-ZA" sz="1200" baseline="0" dirty="0" smtClean="0">
                          <a:effectLst/>
                          <a:latin typeface="+mn-lt"/>
                          <a:ea typeface="Calibri"/>
                          <a:cs typeface="Times New Roman"/>
                        </a:rPr>
                        <a:t> HRP implementation report</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smtClean="0">
                          <a:effectLst/>
                          <a:latin typeface="+mn-lt"/>
                          <a:ea typeface="Calibri"/>
                          <a:cs typeface="Times New Roman"/>
                        </a:rPr>
                        <a:t>OD</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Partial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A new</a:t>
                      </a:r>
                      <a:r>
                        <a:rPr lang="en-ZA" sz="1200" baseline="0" dirty="0" smtClean="0">
                          <a:effectLst/>
                          <a:latin typeface="+mn-lt"/>
                          <a:ea typeface="Calibri"/>
                          <a:cs typeface="Times New Roman"/>
                        </a:rPr>
                        <a:t> structure has been developed, consulted and submitted for approval</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smtClean="0">
                          <a:effectLst/>
                          <a:latin typeface="+mn-lt"/>
                          <a:ea typeface="Calibri"/>
                          <a:cs typeface="Times New Roman"/>
                        </a:rPr>
                        <a:t>HRDP</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Compliant (2.5)</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15000"/>
                        </a:lnSpc>
                        <a:spcAft>
                          <a:spcPts val="0"/>
                        </a:spcAft>
                      </a:pPr>
                      <a:r>
                        <a:rPr lang="en-ZA" sz="1200" dirty="0" smtClean="0">
                          <a:effectLst/>
                          <a:latin typeface="+mn-lt"/>
                          <a:ea typeface="Calibri"/>
                          <a:cs typeface="Times New Roman"/>
                        </a:rPr>
                        <a:t>All the required</a:t>
                      </a:r>
                      <a:r>
                        <a:rPr lang="en-ZA" sz="1200" baseline="0" dirty="0" smtClean="0">
                          <a:effectLst/>
                          <a:latin typeface="+mn-lt"/>
                          <a:ea typeface="Calibri"/>
                          <a:cs typeface="Times New Roman"/>
                        </a:rPr>
                        <a:t> documents are available for submission for MPAT 2017</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291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785" y="471651"/>
            <a:ext cx="8446463" cy="400110"/>
          </a:xfrm>
          <a:prstGeom prst="rect">
            <a:avLst/>
          </a:prstGeom>
          <a:noFill/>
        </p:spPr>
        <p:txBody>
          <a:bodyPr wrap="square" rtlCol="0">
            <a:spAutoFit/>
          </a:bodyPr>
          <a:lstStyle/>
          <a:p>
            <a:pPr algn="ctr"/>
            <a:r>
              <a:rPr lang="en-ZA" sz="2000" b="1" dirty="0" smtClean="0">
                <a:solidFill>
                  <a:srgbClr val="004C00"/>
                </a:solidFill>
                <a:latin typeface="+mj-lt"/>
                <a:ea typeface="+mj-ea"/>
                <a:cs typeface="+mj-cs"/>
              </a:rPr>
              <a:t>DPME VERIFIED </a:t>
            </a:r>
            <a:r>
              <a:rPr lang="en-ZA" sz="2000" b="1" dirty="0">
                <a:solidFill>
                  <a:srgbClr val="004C00"/>
                </a:solidFill>
                <a:latin typeface="+mj-lt"/>
                <a:ea typeface="+mj-ea"/>
                <a:cs typeface="+mj-cs"/>
              </a:rPr>
              <a:t>MPAT 2016 SCORES AND REMEDIAL </a:t>
            </a:r>
            <a:r>
              <a:rPr lang="en-ZA" sz="2000" b="1" dirty="0" smtClean="0">
                <a:solidFill>
                  <a:srgbClr val="004C00"/>
                </a:solidFill>
                <a:latin typeface="+mj-lt"/>
                <a:ea typeface="+mj-ea"/>
                <a:cs typeface="+mj-cs"/>
              </a:rPr>
              <a:t>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2013718"/>
              </p:ext>
            </p:extLst>
          </p:nvPr>
        </p:nvGraphicFramePr>
        <p:xfrm>
          <a:off x="457200" y="1371600"/>
          <a:ext cx="8382000" cy="4617720"/>
        </p:xfrm>
        <a:graphic>
          <a:graphicData uri="http://schemas.openxmlformats.org/drawingml/2006/table">
            <a:tbl>
              <a:tblPr firstRow="1" firstCol="1" bandRow="1"/>
              <a:tblGrid>
                <a:gridCol w="1880075"/>
                <a:gridCol w="1410056"/>
                <a:gridCol w="1645065"/>
                <a:gridCol w="3446804"/>
              </a:tblGrid>
              <a:tr h="228600">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Key Performance Indicator</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Preliminary 2016</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Verified</a:t>
                      </a:r>
                      <a:r>
                        <a:rPr lang="en-ZA" sz="1200" b="1" baseline="0" dirty="0" smtClean="0">
                          <a:effectLst/>
                          <a:latin typeface="+mn-lt"/>
                          <a:ea typeface="Calibri"/>
                          <a:cs typeface="Times New Roman"/>
                        </a:rPr>
                        <a:t> 2016 MPAT Scores</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ZA" sz="1200" b="1" dirty="0">
                          <a:effectLst/>
                          <a:latin typeface="+mn-lt"/>
                          <a:ea typeface="Calibri"/>
                          <a:cs typeface="Times New Roman"/>
                        </a:rPr>
                        <a:t> </a:t>
                      </a:r>
                      <a:r>
                        <a:rPr lang="en-ZA" sz="1200" b="1" dirty="0" smtClean="0">
                          <a:effectLst/>
                          <a:latin typeface="+mn-lt"/>
                          <a:ea typeface="Calibri"/>
                          <a:cs typeface="Times New Roman"/>
                        </a:rPr>
                        <a:t>Remedial Actions for MPAT 2017</a:t>
                      </a:r>
                      <a:endParaRPr lang="en-ZA"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just">
                        <a:lnSpc>
                          <a:spcPct val="115000"/>
                        </a:lnSpc>
                        <a:spcAft>
                          <a:spcPts val="0"/>
                        </a:spcAft>
                      </a:pPr>
                      <a:r>
                        <a:rPr lang="en-ZA" sz="1200" dirty="0" smtClean="0">
                          <a:effectLst/>
                          <a:latin typeface="+mn-lt"/>
                          <a:ea typeface="Calibri"/>
                          <a:cs typeface="Times New Roman"/>
                        </a:rPr>
                        <a:t>Recruitment</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Recruitment policy being consulted with labour</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smtClean="0">
                          <a:effectLst/>
                          <a:latin typeface="+mn-lt"/>
                          <a:ea typeface="Calibri"/>
                          <a:cs typeface="Times New Roman"/>
                        </a:rPr>
                        <a:t>IEHW</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Compliant (2.5)</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15000"/>
                        </a:lnSpc>
                        <a:spcAft>
                          <a:spcPts val="0"/>
                        </a:spcAft>
                      </a:pPr>
                      <a:r>
                        <a:rPr lang="en-ZA" sz="1200" dirty="0" smtClean="0">
                          <a:effectLst/>
                          <a:latin typeface="+mn-lt"/>
                          <a:ea typeface="Calibri"/>
                          <a:cs typeface="Times New Roman"/>
                        </a:rPr>
                        <a:t>IEHW policies are being consulted with labour</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a:lnSpc>
                          <a:spcPct val="115000"/>
                        </a:lnSpc>
                        <a:spcAft>
                          <a:spcPts val="0"/>
                        </a:spcAft>
                      </a:pPr>
                      <a:r>
                        <a:rPr lang="en-ZA" sz="1200" dirty="0" smtClean="0">
                          <a:effectLst/>
                          <a:latin typeface="+mn-lt"/>
                          <a:ea typeface="Calibri"/>
                          <a:cs typeface="Times New Roman"/>
                        </a:rPr>
                        <a:t>PMDS 1-12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PA’s are being captured to ensure 100%. </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just">
                        <a:lnSpc>
                          <a:spcPct val="115000"/>
                        </a:lnSpc>
                        <a:spcAft>
                          <a:spcPts val="0"/>
                        </a:spcAft>
                      </a:pPr>
                      <a:r>
                        <a:rPr lang="en-ZA" sz="1200" dirty="0" smtClean="0">
                          <a:effectLst/>
                          <a:latin typeface="+mn-lt"/>
                          <a:ea typeface="Calibri"/>
                          <a:cs typeface="Times New Roman"/>
                        </a:rPr>
                        <a:t>Disciplinary cases</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Partially compliant (2)</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All required documents are available for submission for MPAT 2017</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just">
                        <a:lnSpc>
                          <a:spcPct val="115000"/>
                        </a:lnSpc>
                        <a:spcAft>
                          <a:spcPts val="0"/>
                        </a:spcAft>
                      </a:pPr>
                      <a:r>
                        <a:rPr lang="en-ZA" sz="1200" dirty="0" smtClean="0">
                          <a:effectLst/>
                          <a:latin typeface="+mn-lt"/>
                          <a:ea typeface="Calibri"/>
                          <a:cs typeface="Times New Roman"/>
                        </a:rPr>
                        <a:t>Payment of suppliers</a:t>
                      </a:r>
                      <a:r>
                        <a:rPr lang="en-ZA" sz="1200" baseline="0" dirty="0" smtClean="0">
                          <a:effectLst/>
                          <a:latin typeface="+mn-lt"/>
                          <a:ea typeface="Calibri"/>
                          <a:cs typeface="Times New Roman"/>
                        </a:rPr>
                        <a:t> </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331" rtl="0" eaLnBrk="1" fontAlgn="auto" latinLnBrk="0" hangingPunct="1">
                        <a:lnSpc>
                          <a:spcPct val="115000"/>
                        </a:lnSpc>
                        <a:spcBef>
                          <a:spcPts val="0"/>
                        </a:spcBef>
                        <a:spcAft>
                          <a:spcPts val="0"/>
                        </a:spcAft>
                        <a:buClrTx/>
                        <a:buSzTx/>
                        <a:buFontTx/>
                        <a:buNone/>
                        <a:tabLst/>
                        <a:defRPr/>
                      </a:pPr>
                      <a:r>
                        <a:rPr lang="en-ZA" sz="1200" dirty="0" smtClean="0">
                          <a:effectLst/>
                          <a:latin typeface="+mn-lt"/>
                          <a:ea typeface="Calibri"/>
                          <a:cs typeface="Times New Roman"/>
                        </a:rPr>
                        <a:t>Partial compliance</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just" defTabSz="914331" rtl="0" eaLnBrk="1" fontAlgn="auto" latinLnBrk="0" hangingPunct="1">
                        <a:lnSpc>
                          <a:spcPct val="115000"/>
                        </a:lnSpc>
                        <a:spcBef>
                          <a:spcPts val="0"/>
                        </a:spcBef>
                        <a:spcAft>
                          <a:spcPts val="0"/>
                        </a:spcAft>
                        <a:buClrTx/>
                        <a:buSzTx/>
                        <a:buFontTx/>
                        <a:buNone/>
                        <a:tabLst/>
                        <a:defRPr/>
                      </a:pPr>
                      <a:r>
                        <a:rPr lang="en-ZA" sz="1200" dirty="0" smtClean="0">
                          <a:effectLst/>
                          <a:latin typeface="+mn-lt"/>
                          <a:ea typeface="Calibri"/>
                          <a:cs typeface="Times New Roman"/>
                        </a:rPr>
                        <a:t>Non compliant (1)</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DCS is</a:t>
                      </a:r>
                      <a:r>
                        <a:rPr lang="en-ZA" sz="1200" baseline="0" dirty="0" smtClean="0">
                          <a:effectLst/>
                          <a:latin typeface="+mn-lt"/>
                          <a:ea typeface="Calibri"/>
                          <a:cs typeface="Times New Roman"/>
                        </a:rPr>
                        <a:t> in the process of acquiring invoice tracking system to be deployed in 2018/19</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just">
                        <a:lnSpc>
                          <a:spcPct val="115000"/>
                        </a:lnSpc>
                        <a:spcAft>
                          <a:spcPts val="0"/>
                        </a:spcAft>
                      </a:pPr>
                      <a:r>
                        <a:rPr lang="en-ZA" sz="1200" dirty="0" smtClean="0">
                          <a:effectLst/>
                          <a:latin typeface="+mn-lt"/>
                          <a:ea typeface="Calibri"/>
                          <a:cs typeface="Times New Roman"/>
                        </a:rPr>
                        <a:t>Unauthorised expenditure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331" rtl="0" eaLnBrk="1" fontAlgn="auto" latinLnBrk="0" hangingPunct="1">
                        <a:lnSpc>
                          <a:spcPct val="115000"/>
                        </a:lnSpc>
                        <a:spcBef>
                          <a:spcPts val="0"/>
                        </a:spcBef>
                        <a:spcAft>
                          <a:spcPts val="0"/>
                        </a:spcAft>
                        <a:buClrTx/>
                        <a:buSzTx/>
                        <a:buFontTx/>
                        <a:buNone/>
                        <a:tabLst/>
                        <a:defRPr/>
                      </a:pPr>
                      <a:r>
                        <a:rPr lang="en-ZA" sz="1200" dirty="0" smtClean="0">
                          <a:effectLst/>
                          <a:latin typeface="+mn-lt"/>
                          <a:ea typeface="Calibri"/>
                          <a:cs typeface="Times New Roman"/>
                        </a:rPr>
                        <a:t>Partial compliance</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ZA" sz="1200" dirty="0" smtClean="0">
                          <a:effectLst/>
                          <a:latin typeface="+mn-lt"/>
                          <a:ea typeface="Calibri"/>
                          <a:cs typeface="Times New Roman"/>
                        </a:rPr>
                        <a:t>Fully compliant (3)</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dirty="0" smtClean="0">
                          <a:effectLst/>
                          <a:latin typeface="+mn-lt"/>
                          <a:ea typeface="Calibri"/>
                          <a:cs typeface="Times New Roman"/>
                        </a:rPr>
                        <a:t>Unauthorised expenditure is included as part of management discussions for effective management</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104">
                <a:tc>
                  <a:txBody>
                    <a:bodyPr/>
                    <a:lstStyle/>
                    <a:p>
                      <a:pPr algn="just">
                        <a:lnSpc>
                          <a:spcPct val="115000"/>
                        </a:lnSpc>
                        <a:spcAft>
                          <a:spcPts val="0"/>
                        </a:spcAft>
                      </a:pPr>
                      <a:r>
                        <a:rPr lang="en-ZA" sz="1200" dirty="0" smtClean="0">
                          <a:effectLst/>
                          <a:latin typeface="+mn-lt"/>
                          <a:ea typeface="Calibri"/>
                          <a:cs typeface="Times New Roman"/>
                        </a:rPr>
                        <a:t>Disposal management</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mn-lt"/>
                          <a:ea typeface="Calibri"/>
                          <a:cs typeface="Times New Roman"/>
                        </a:rPr>
                        <a:t>Non compliance</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dirty="0" smtClean="0">
                          <a:effectLst/>
                          <a:latin typeface="+mn-lt"/>
                          <a:ea typeface="Calibri"/>
                          <a:cs typeface="Times New Roman"/>
                        </a:rPr>
                        <a:t>Fully</a:t>
                      </a:r>
                      <a:r>
                        <a:rPr lang="en-ZA" sz="1200" baseline="0" dirty="0" smtClean="0">
                          <a:effectLst/>
                          <a:latin typeface="+mn-lt"/>
                          <a:ea typeface="Calibri"/>
                          <a:cs typeface="Times New Roman"/>
                        </a:rPr>
                        <a:t> compliant (3)</a:t>
                      </a: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dirty="0" smtClean="0">
                          <a:effectLst/>
                          <a:latin typeface="+mn-lt"/>
                          <a:ea typeface="Calibri"/>
                          <a:cs typeface="Times New Roman"/>
                        </a:rPr>
                        <a:t>The review</a:t>
                      </a:r>
                      <a:r>
                        <a:rPr lang="en-ZA" sz="1200" baseline="0" dirty="0" smtClean="0">
                          <a:effectLst/>
                          <a:latin typeface="+mn-lt"/>
                          <a:ea typeface="Calibri"/>
                          <a:cs typeface="Times New Roman"/>
                        </a:rPr>
                        <a:t> of the asset management  policy is scheduled for 2017</a:t>
                      </a:r>
                    </a:p>
                    <a:p>
                      <a:pPr algn="just">
                        <a:lnSpc>
                          <a:spcPct val="115000"/>
                        </a:lnSpc>
                        <a:spcAft>
                          <a:spcPts val="0"/>
                        </a:spcAft>
                      </a:pPr>
                      <a:endParaRPr lang="en-ZA"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149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1485900" y="274638"/>
            <a:ext cx="7200900" cy="850900"/>
          </a:xfrm>
        </p:spPr>
        <p:txBody>
          <a:bodyPr>
            <a:normAutofit fontScale="90000"/>
          </a:bodyPr>
          <a:lstStyle/>
          <a:p>
            <a:pPr algn="ctr"/>
            <a:r>
              <a:rPr lang="en-ZA" altLang="en-US" b="1" dirty="0" smtClean="0"/>
              <a:t/>
            </a:r>
            <a:br>
              <a:rPr lang="en-ZA" altLang="en-US" b="1" dirty="0" smtClean="0"/>
            </a:br>
            <a:r>
              <a:rPr lang="en-ZA" altLang="en-US" dirty="0" smtClean="0"/>
              <a:t/>
            </a:r>
            <a:br>
              <a:rPr lang="en-ZA" altLang="en-US" dirty="0" smtClean="0"/>
            </a:br>
            <a:r>
              <a:rPr lang="en-ZA" altLang="en-US" dirty="0"/>
              <a:t>4</a:t>
            </a:r>
            <a:r>
              <a:rPr lang="en-ZA" altLang="en-US" dirty="0" smtClean="0"/>
              <a:t>. MOVEMENT OF SCORES BETWEEN</a:t>
            </a:r>
            <a:r>
              <a:rPr lang="en-US" altLang="en-US" dirty="0" smtClean="0"/>
              <a:t> FINAL MPAT 1.5 (LEFT) AND FINAL MODERATED MPAT 1.6 SCORES (RIGHT) </a:t>
            </a:r>
            <a:endParaRPr lang="en-ZA" altLang="en-US" b="1" dirty="0" smtClean="0"/>
          </a:p>
        </p:txBody>
      </p:sp>
      <p:graphicFrame>
        <p:nvGraphicFramePr>
          <p:cNvPr id="5" name="Content Placeholder 4"/>
          <p:cNvGraphicFramePr>
            <a:graphicFrameLocks noGrp="1"/>
          </p:cNvGraphicFramePr>
          <p:nvPr>
            <p:ph idx="1"/>
            <p:extLst/>
          </p:nvPr>
        </p:nvGraphicFramePr>
        <p:xfrm>
          <a:off x="0" y="1371601"/>
          <a:ext cx="8893175"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91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2"/>
            <a:ext cx="8647112" cy="5395323"/>
          </a:xfrm>
        </p:spPr>
        <p:txBody>
          <a:bodyPr/>
          <a:lstStyle/>
          <a:p>
            <a:pPr>
              <a:lnSpc>
                <a:spcPct val="150000"/>
              </a:lnSpc>
            </a:pPr>
            <a:r>
              <a:rPr lang="en-ZA" sz="1400" b="1" dirty="0" smtClean="0"/>
              <a:t>High level Analysis of Over and Under Spending</a:t>
            </a:r>
            <a:endParaRPr lang="en-ZA" sz="1400" b="1" dirty="0"/>
          </a:p>
          <a:p>
            <a:pPr lvl="1" algn="just">
              <a:spcAft>
                <a:spcPts val="0"/>
              </a:spcAft>
            </a:pPr>
            <a:r>
              <a:rPr lang="en-ZA" sz="1400" dirty="0" smtClean="0">
                <a:latin typeface="Arial" panose="020B0604020202020204" pitchFamily="34" charset="0"/>
                <a:ea typeface="Calibri"/>
                <a:cs typeface="Arial" panose="020B0604020202020204" pitchFamily="34" charset="0"/>
              </a:rPr>
              <a:t>During financial year-end, departments </a:t>
            </a:r>
            <a:r>
              <a:rPr lang="en-ZA" sz="1400" dirty="0">
                <a:latin typeface="Arial" panose="020B0604020202020204" pitchFamily="34" charset="0"/>
                <a:ea typeface="Calibri"/>
                <a:cs typeface="Arial" panose="020B0604020202020204" pitchFamily="34" charset="0"/>
              </a:rPr>
              <a:t>submit to </a:t>
            </a:r>
            <a:r>
              <a:rPr lang="en-ZA" sz="1400" dirty="0" smtClean="0">
                <a:latin typeface="Arial" panose="020B0604020202020204" pitchFamily="34" charset="0"/>
                <a:ea typeface="Calibri"/>
                <a:cs typeface="Arial" panose="020B0604020202020204" pitchFamily="34" charset="0"/>
              </a:rPr>
              <a:t>the National </a:t>
            </a:r>
            <a:r>
              <a:rPr lang="en-ZA" sz="1400" dirty="0">
                <a:latin typeface="Arial" panose="020B0604020202020204" pitchFamily="34" charset="0"/>
                <a:ea typeface="Calibri"/>
                <a:cs typeface="Arial" panose="020B0604020202020204" pitchFamily="34" charset="0"/>
              </a:rPr>
              <a:t>Treasury two (2) </a:t>
            </a:r>
            <a:r>
              <a:rPr lang="en-ZA" sz="1400" dirty="0" smtClean="0">
                <a:latin typeface="Arial" panose="020B0604020202020204" pitchFamily="34" charset="0"/>
                <a:ea typeface="Calibri"/>
                <a:cs typeface="Arial" panose="020B0604020202020204" pitchFamily="34" charset="0"/>
              </a:rPr>
              <a:t>In-year Monitoring Reports (IYM).  </a:t>
            </a:r>
            <a:r>
              <a:rPr lang="en-ZA" sz="1400" dirty="0">
                <a:latin typeface="Arial" panose="020B0604020202020204" pitchFamily="34" charset="0"/>
                <a:ea typeface="Calibri"/>
                <a:cs typeface="Arial" panose="020B0604020202020204" pitchFamily="34" charset="0"/>
              </a:rPr>
              <a:t>The </a:t>
            </a:r>
            <a:r>
              <a:rPr lang="en-ZA" sz="1400" dirty="0" smtClean="0">
                <a:latin typeface="Arial" panose="020B0604020202020204" pitchFamily="34" charset="0"/>
                <a:ea typeface="Calibri"/>
                <a:cs typeface="Arial" panose="020B0604020202020204" pitchFamily="34" charset="0"/>
              </a:rPr>
              <a:t>preliminary IYM on or before 15</a:t>
            </a:r>
            <a:r>
              <a:rPr lang="en-ZA" sz="1400" baseline="30000" dirty="0" smtClean="0">
                <a:latin typeface="Arial" panose="020B0604020202020204" pitchFamily="34" charset="0"/>
                <a:ea typeface="Calibri"/>
                <a:cs typeface="Arial" panose="020B0604020202020204" pitchFamily="34" charset="0"/>
              </a:rPr>
              <a:t>th</a:t>
            </a:r>
            <a:r>
              <a:rPr lang="en-ZA" sz="1400" dirty="0" smtClean="0">
                <a:latin typeface="Arial" panose="020B0604020202020204" pitchFamily="34" charset="0"/>
                <a:ea typeface="Calibri"/>
                <a:cs typeface="Arial" panose="020B0604020202020204" pitchFamily="34" charset="0"/>
              </a:rPr>
              <a:t> </a:t>
            </a:r>
            <a:r>
              <a:rPr lang="en-ZA" sz="1400" dirty="0">
                <a:latin typeface="Arial" panose="020B0604020202020204" pitchFamily="34" charset="0"/>
                <a:ea typeface="Calibri"/>
                <a:cs typeface="Arial" panose="020B0604020202020204" pitchFamily="34" charset="0"/>
              </a:rPr>
              <a:t>of  </a:t>
            </a:r>
            <a:r>
              <a:rPr lang="en-ZA" sz="1400" dirty="0" smtClean="0">
                <a:latin typeface="Arial" panose="020B0604020202020204" pitchFamily="34" charset="0"/>
                <a:ea typeface="Calibri"/>
                <a:cs typeface="Arial" panose="020B0604020202020204" pitchFamily="34" charset="0"/>
              </a:rPr>
              <a:t>April. The second and final IYM is submitted after audit </a:t>
            </a:r>
            <a:r>
              <a:rPr lang="en-ZA" sz="1400" dirty="0" smtClean="0">
                <a:solidFill>
                  <a:prstClr val="black"/>
                </a:solidFill>
                <a:latin typeface="Arial" panose="020B0604020202020204" pitchFamily="34" charset="0"/>
                <a:ea typeface="Calibri"/>
                <a:cs typeface="Arial" panose="020B0604020202020204" pitchFamily="34" charset="0"/>
              </a:rPr>
              <a:t>by AGSA. </a:t>
            </a:r>
            <a:endParaRPr lang="en-ZA" sz="1400" dirty="0">
              <a:latin typeface="Arial" panose="020B0604020202020204" pitchFamily="34" charset="0"/>
              <a:ea typeface="Calibri"/>
              <a:cs typeface="Arial" panose="020B0604020202020204" pitchFamily="34" charset="0"/>
            </a:endParaRPr>
          </a:p>
          <a:p>
            <a:pPr lvl="1" algn="just">
              <a:spcAft>
                <a:spcPts val="0"/>
              </a:spcAft>
            </a:pPr>
            <a:r>
              <a:rPr lang="en-ZA" sz="1400" dirty="0">
                <a:latin typeface="Arial" panose="020B0604020202020204" pitchFamily="34" charset="0"/>
                <a:ea typeface="Calibri"/>
                <a:cs typeface="Arial" panose="020B0604020202020204" pitchFamily="34" charset="0"/>
              </a:rPr>
              <a:t>In the case of DCS, </a:t>
            </a:r>
            <a:r>
              <a:rPr lang="en-ZA" sz="1400" dirty="0">
                <a:solidFill>
                  <a:prstClr val="black"/>
                </a:solidFill>
                <a:latin typeface="Arial" panose="020B0604020202020204" pitchFamily="34" charset="0"/>
                <a:ea typeface="Calibri"/>
                <a:cs typeface="Arial" panose="020B0604020202020204" pitchFamily="34" charset="0"/>
              </a:rPr>
              <a:t>the preliminary March 2017 IYM was </a:t>
            </a:r>
            <a:r>
              <a:rPr lang="en-ZA" sz="1400" dirty="0" smtClean="0">
                <a:solidFill>
                  <a:prstClr val="black"/>
                </a:solidFill>
                <a:latin typeface="Arial" panose="020B0604020202020204" pitchFamily="34" charset="0"/>
                <a:ea typeface="Calibri"/>
                <a:cs typeface="Arial" panose="020B0604020202020204" pitchFamily="34" charset="0"/>
              </a:rPr>
              <a:t>concluded and submitted to Treasury </a:t>
            </a:r>
            <a:r>
              <a:rPr lang="en-ZA" sz="1400" dirty="0">
                <a:solidFill>
                  <a:prstClr val="black"/>
                </a:solidFill>
                <a:latin typeface="Arial" panose="020B0604020202020204" pitchFamily="34" charset="0"/>
                <a:ea typeface="Calibri"/>
                <a:cs typeface="Arial" panose="020B0604020202020204" pitchFamily="34" charset="0"/>
              </a:rPr>
              <a:t>on 13 April 2017 which indicated a preliminary over-expenditure of R5,4 million (0,03</a:t>
            </a:r>
            <a:r>
              <a:rPr lang="en-ZA" sz="1400" dirty="0" smtClean="0">
                <a:solidFill>
                  <a:prstClr val="black"/>
                </a:solidFill>
                <a:latin typeface="Arial" panose="020B0604020202020204" pitchFamily="34" charset="0"/>
                <a:ea typeface="Calibri"/>
                <a:cs typeface="Arial" panose="020B0604020202020204" pitchFamily="34" charset="0"/>
              </a:rPr>
              <a:t>%), </a:t>
            </a:r>
            <a:r>
              <a:rPr lang="en-ZA" sz="1400" dirty="0">
                <a:solidFill>
                  <a:prstClr val="black"/>
                </a:solidFill>
                <a:latin typeface="Arial" panose="020B0604020202020204" pitchFamily="34" charset="0"/>
                <a:ea typeface="Calibri"/>
                <a:cs typeface="Arial" panose="020B0604020202020204" pitchFamily="34" charset="0"/>
              </a:rPr>
              <a:t>whilst the department was </a:t>
            </a:r>
            <a:r>
              <a:rPr lang="en-ZA" sz="1400" dirty="0" smtClean="0">
                <a:solidFill>
                  <a:prstClr val="black"/>
                </a:solidFill>
                <a:latin typeface="Arial" panose="020B0604020202020204" pitchFamily="34" charset="0"/>
                <a:ea typeface="Calibri"/>
                <a:cs typeface="Arial" panose="020B0604020202020204" pitchFamily="34" charset="0"/>
              </a:rPr>
              <a:t>conducting year-end closure processes such as, clearing </a:t>
            </a:r>
            <a:r>
              <a:rPr lang="en-ZA" sz="1400" dirty="0">
                <a:solidFill>
                  <a:prstClr val="black"/>
                </a:solidFill>
                <a:latin typeface="Arial" panose="020B0604020202020204" pitchFamily="34" charset="0"/>
                <a:ea typeface="Calibri"/>
                <a:cs typeface="Arial" panose="020B0604020202020204" pitchFamily="34" charset="0"/>
              </a:rPr>
              <a:t>exceptions, misallocations and year-end adjustments.  </a:t>
            </a:r>
            <a:r>
              <a:rPr lang="en-ZA" sz="1400" dirty="0" smtClean="0">
                <a:solidFill>
                  <a:prstClr val="black"/>
                </a:solidFill>
                <a:latin typeface="Arial" panose="020B0604020202020204" pitchFamily="34" charset="0"/>
                <a:ea typeface="Calibri"/>
                <a:cs typeface="Arial" panose="020B0604020202020204" pitchFamily="34" charset="0"/>
              </a:rPr>
              <a:t>This </a:t>
            </a:r>
            <a:r>
              <a:rPr lang="en-ZA" sz="1400" dirty="0">
                <a:solidFill>
                  <a:prstClr val="black"/>
                </a:solidFill>
                <a:latin typeface="Arial" panose="020B0604020202020204" pitchFamily="34" charset="0"/>
                <a:ea typeface="Calibri"/>
                <a:cs typeface="Arial" panose="020B0604020202020204" pitchFamily="34" charset="0"/>
              </a:rPr>
              <a:t>was brought to the attention of National Treasury in a letter dated 13 April 2017 on submission of the preliminary </a:t>
            </a:r>
            <a:r>
              <a:rPr lang="en-ZA" sz="1400" dirty="0" smtClean="0">
                <a:solidFill>
                  <a:prstClr val="black"/>
                </a:solidFill>
                <a:latin typeface="Arial" panose="020B0604020202020204" pitchFamily="34" charset="0"/>
                <a:ea typeface="Calibri"/>
                <a:cs typeface="Arial" panose="020B0604020202020204" pitchFamily="34" charset="0"/>
              </a:rPr>
              <a:t>IYM.</a:t>
            </a:r>
            <a:endParaRPr lang="en-ZA" sz="1400" dirty="0">
              <a:solidFill>
                <a:prstClr val="black"/>
              </a:solidFill>
              <a:latin typeface="Arial" panose="020B0604020202020204" pitchFamily="34" charset="0"/>
              <a:ea typeface="Calibri"/>
              <a:cs typeface="Arial" panose="020B0604020202020204" pitchFamily="34" charset="0"/>
            </a:endParaRP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For 2016/17 financial year, BAS </a:t>
            </a:r>
            <a:r>
              <a:rPr lang="en-ZA" sz="1400" dirty="0">
                <a:latin typeface="Arial" panose="020B0604020202020204" pitchFamily="34" charset="0"/>
                <a:ea typeface="Calibri"/>
                <a:cs typeface="Arial" panose="020B0604020202020204" pitchFamily="34" charset="0"/>
              </a:rPr>
              <a:t>was closed on 23 April 2017 and final adjustments processed prior to submission of pre-audited annual financial statements to both National Treasury and AGSA.  The appropriation statement submitted together with annual financial statements on 31 May 2017 indicated an under-expenditure of R38 million.  The final audited outcome was un-adjusted at R38 million under-expenditure as there were no audit adjustments in this regard</a:t>
            </a:r>
            <a:r>
              <a:rPr lang="en-ZA" sz="1400" dirty="0" smtClean="0">
                <a:latin typeface="Arial" panose="020B0604020202020204" pitchFamily="34" charset="0"/>
                <a:ea typeface="Calibri"/>
                <a:cs typeface="Arial" panose="020B0604020202020204" pitchFamily="34" charset="0"/>
              </a:rPr>
              <a:t>. </a:t>
            </a:r>
            <a:endParaRPr lang="en-ZA" sz="1400" dirty="0">
              <a:latin typeface="Arial" panose="020B0604020202020204" pitchFamily="34" charset="0"/>
              <a:ea typeface="Calibri"/>
              <a:cs typeface="Arial" panose="020B0604020202020204" pitchFamily="34" charset="0"/>
            </a:endParaRPr>
          </a:p>
          <a:p>
            <a:pPr lvl="1" algn="just">
              <a:spcAft>
                <a:spcPts val="0"/>
              </a:spcAft>
            </a:pPr>
            <a:r>
              <a:rPr lang="en-ZA" sz="1400" b="1" dirty="0">
                <a:latin typeface="Arial" panose="020B0604020202020204" pitchFamily="34" charset="0"/>
                <a:ea typeface="Calibri"/>
                <a:cs typeface="Arial" panose="020B0604020202020204" pitchFamily="34" charset="0"/>
              </a:rPr>
              <a:t>The Department spent R21,5 billion (99,82%) against an adjusted budget of R21,6 billion resulting in R38 million under-expenditure (0.18%). </a:t>
            </a:r>
            <a:r>
              <a:rPr lang="en-ZA" sz="1400" dirty="0" smtClean="0">
                <a:latin typeface="Arial" panose="020B0604020202020204" pitchFamily="34" charset="0"/>
                <a:ea typeface="Calibri"/>
                <a:cs typeface="Arial" panose="020B0604020202020204" pitchFamily="34" charset="0"/>
              </a:rPr>
              <a:t>Detailed Expenditure Analysis is at </a:t>
            </a:r>
            <a:r>
              <a:rPr lang="en-ZA" sz="1400" b="1" dirty="0" smtClean="0">
                <a:latin typeface="Arial" panose="020B0604020202020204" pitchFamily="34" charset="0"/>
                <a:ea typeface="Calibri"/>
                <a:cs typeface="Arial" panose="020B0604020202020204" pitchFamily="34" charset="0"/>
              </a:rPr>
              <a:t>Annexure B.</a:t>
            </a:r>
          </a:p>
          <a:p>
            <a:pPr>
              <a:lnSpc>
                <a:spcPct val="150000"/>
              </a:lnSpc>
            </a:pPr>
            <a:r>
              <a:rPr lang="en-ZA" sz="1400" b="1" dirty="0"/>
              <a:t>The main reasons for under-expenditure are as follows:</a:t>
            </a:r>
          </a:p>
          <a:p>
            <a:pPr lvl="1" algn="just">
              <a:spcAft>
                <a:spcPts val="0"/>
              </a:spcAft>
            </a:pPr>
            <a:r>
              <a:rPr lang="en-GB" sz="1400" b="1" dirty="0">
                <a:solidFill>
                  <a:prstClr val="black"/>
                </a:solidFill>
                <a:latin typeface="Arial" panose="020B0604020202020204" pitchFamily="34" charset="0"/>
                <a:ea typeface="Calibri"/>
                <a:cs typeface="Arial" panose="020B0604020202020204" pitchFamily="34" charset="0"/>
              </a:rPr>
              <a:t>Compensation of Employees </a:t>
            </a:r>
            <a:r>
              <a:rPr lang="en-GB" sz="1400" dirty="0">
                <a:solidFill>
                  <a:prstClr val="black"/>
                </a:solidFill>
                <a:latin typeface="Arial" panose="020B0604020202020204" pitchFamily="34" charset="0"/>
                <a:ea typeface="Calibri"/>
                <a:cs typeface="Arial" panose="020B0604020202020204" pitchFamily="34" charset="0"/>
              </a:rPr>
              <a:t>spent R14,4 billion (97.3%) against the final appropriation of R14,8 billion resulting in an under expenditure of R404 million due to funded vacant posts. PERSAL reported a funded permanent establishment of 41,994, of which 39,259 were funded filled posts, leaving 2,735 vacant funded posts (6,51%). </a:t>
            </a:r>
          </a:p>
          <a:p>
            <a:pPr marL="0" indent="0">
              <a:buNone/>
            </a:pPr>
            <a:endParaRPr lang="en-ZA" sz="1200" dirty="0"/>
          </a:p>
        </p:txBody>
      </p:sp>
      <p:sp>
        <p:nvSpPr>
          <p:cNvPr id="3" name="Title 2"/>
          <p:cNvSpPr>
            <a:spLocks noGrp="1"/>
          </p:cNvSpPr>
          <p:nvPr>
            <p:ph type="title"/>
          </p:nvPr>
        </p:nvSpPr>
        <p:spPr>
          <a:xfrm>
            <a:off x="246063" y="535610"/>
            <a:ext cx="8647112" cy="249299"/>
          </a:xfrm>
        </p:spPr>
        <p:txBody>
          <a:bodyPr/>
          <a:lstStyle/>
          <a:p>
            <a:r>
              <a:rPr lang="en-ZA" sz="1800" dirty="0" smtClean="0"/>
              <a:t>Financial Management  </a:t>
            </a:r>
            <a:endParaRPr lang="en-ZA" sz="1800" dirty="0"/>
          </a:p>
        </p:txBody>
      </p:sp>
    </p:spTree>
    <p:extLst>
      <p:ext uri="{BB962C8B-B14F-4D97-AF65-F5344CB8AC3E}">
        <p14:creationId xmlns:p14="http://schemas.microsoft.com/office/powerpoint/2010/main" val="3778000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848293"/>
            <a:ext cx="8647112" cy="5783122"/>
          </a:xfrm>
        </p:spPr>
        <p:txBody>
          <a:bodyPr/>
          <a:lstStyle/>
          <a:p>
            <a:pPr>
              <a:lnSpc>
                <a:spcPct val="150000"/>
              </a:lnSpc>
            </a:pPr>
            <a:r>
              <a:rPr lang="en-ZA" sz="1400" b="1" dirty="0" smtClean="0"/>
              <a:t>The main reasons for over expenditure are as follows:</a:t>
            </a:r>
          </a:p>
          <a:p>
            <a:pPr lvl="1" algn="just">
              <a:spcAft>
                <a:spcPts val="0"/>
              </a:spcAft>
            </a:pPr>
            <a:r>
              <a:rPr lang="en-GB" sz="1400" b="1" dirty="0" smtClean="0">
                <a:solidFill>
                  <a:prstClr val="black"/>
                </a:solidFill>
                <a:latin typeface="Arial" panose="020B0604020202020204" pitchFamily="34" charset="0"/>
                <a:ea typeface="Calibri"/>
                <a:cs typeface="Arial" panose="020B0604020202020204" pitchFamily="34" charset="0"/>
              </a:rPr>
              <a:t>Goods </a:t>
            </a:r>
            <a:r>
              <a:rPr lang="en-GB" sz="1400" b="1" dirty="0">
                <a:solidFill>
                  <a:prstClr val="black"/>
                </a:solidFill>
                <a:latin typeface="Arial" panose="020B0604020202020204" pitchFamily="34" charset="0"/>
                <a:ea typeface="Calibri"/>
                <a:cs typeface="Arial" panose="020B0604020202020204" pitchFamily="34" charset="0"/>
              </a:rPr>
              <a:t>and Services: </a:t>
            </a:r>
            <a:r>
              <a:rPr lang="en-GB" sz="1400" dirty="0">
                <a:solidFill>
                  <a:prstClr val="black"/>
                </a:solidFill>
                <a:latin typeface="Arial" panose="020B0604020202020204" pitchFamily="34" charset="0"/>
                <a:ea typeface="Calibri"/>
                <a:cs typeface="Arial" panose="020B0604020202020204" pitchFamily="34" charset="0"/>
              </a:rPr>
              <a:t>The actual spending of R6,1 billion (106.7%) against the final appropriation of R5,7 billion resulting in an overspending of R384 million is ascribed to the item: Property Payments for municipal services under Programme Incarceration where invoices amounting to R193,3 million received </a:t>
            </a:r>
            <a:r>
              <a:rPr lang="en-GB" sz="1400" dirty="0" smtClean="0">
                <a:solidFill>
                  <a:prstClr val="black"/>
                </a:solidFill>
                <a:latin typeface="Arial" panose="020B0604020202020204" pitchFamily="34" charset="0"/>
                <a:ea typeface="Calibri"/>
                <a:cs typeface="Arial" panose="020B0604020202020204" pitchFamily="34" charset="0"/>
              </a:rPr>
              <a:t>in </a:t>
            </a:r>
            <a:r>
              <a:rPr lang="en-GB" sz="1400" dirty="0">
                <a:solidFill>
                  <a:prstClr val="black"/>
                </a:solidFill>
                <a:latin typeface="Arial" panose="020B0604020202020204" pitchFamily="34" charset="0"/>
                <a:ea typeface="Calibri"/>
                <a:cs typeface="Arial" panose="020B0604020202020204" pitchFamily="34" charset="0"/>
              </a:rPr>
              <a:t>2015/16 financial year were paid </a:t>
            </a:r>
            <a:r>
              <a:rPr lang="en-GB" sz="1400" dirty="0" smtClean="0">
                <a:solidFill>
                  <a:prstClr val="black"/>
                </a:solidFill>
                <a:latin typeface="Arial" panose="020B0604020202020204" pitchFamily="34" charset="0"/>
                <a:ea typeface="Calibri"/>
                <a:cs typeface="Arial" panose="020B0604020202020204" pitchFamily="34" charset="0"/>
              </a:rPr>
              <a:t>in 2016/17 </a:t>
            </a:r>
            <a:r>
              <a:rPr lang="en-GB" sz="1400" dirty="0">
                <a:solidFill>
                  <a:prstClr val="black"/>
                </a:solidFill>
                <a:latin typeface="Arial" panose="020B0604020202020204" pitchFamily="34" charset="0"/>
                <a:ea typeface="Calibri"/>
                <a:cs typeface="Arial" panose="020B0604020202020204" pitchFamily="34" charset="0"/>
              </a:rPr>
              <a:t>financial year.  The other items were Agency and Support/Outsourced services and Food and food supplies as a result of </a:t>
            </a:r>
            <a:r>
              <a:rPr lang="en-GB" sz="1400" dirty="0" smtClean="0">
                <a:solidFill>
                  <a:prstClr val="black"/>
                </a:solidFill>
                <a:latin typeface="Arial" panose="020B0604020202020204" pitchFamily="34" charset="0"/>
                <a:ea typeface="Calibri"/>
                <a:cs typeface="Arial" panose="020B0604020202020204" pitchFamily="34" charset="0"/>
              </a:rPr>
              <a:t>food </a:t>
            </a:r>
            <a:r>
              <a:rPr lang="en-GB" sz="1400" dirty="0">
                <a:solidFill>
                  <a:prstClr val="black"/>
                </a:solidFill>
                <a:latin typeface="Arial" panose="020B0604020202020204" pitchFamily="34" charset="0"/>
                <a:ea typeface="Calibri"/>
                <a:cs typeface="Arial" panose="020B0604020202020204" pitchFamily="34" charset="0"/>
              </a:rPr>
              <a:t>price increases which are above MTEF budget baseline inflation adjustments under Programme Care.</a:t>
            </a:r>
          </a:p>
          <a:p>
            <a:pPr lvl="1" algn="just">
              <a:spcAft>
                <a:spcPts val="0"/>
              </a:spcAft>
            </a:pPr>
            <a:r>
              <a:rPr lang="en-ZA" sz="1400" dirty="0" smtClean="0">
                <a:solidFill>
                  <a:prstClr val="black"/>
                </a:solidFill>
                <a:latin typeface="Arial" panose="020B0604020202020204" pitchFamily="34" charset="0"/>
                <a:ea typeface="Calibri"/>
                <a:cs typeface="Arial" panose="020B0604020202020204" pitchFamily="34" charset="0"/>
              </a:rPr>
              <a:t>In </a:t>
            </a:r>
            <a:r>
              <a:rPr lang="en-ZA" sz="1400" dirty="0">
                <a:solidFill>
                  <a:prstClr val="black"/>
                </a:solidFill>
                <a:latin typeface="Arial" panose="020B0604020202020204" pitchFamily="34" charset="0"/>
                <a:ea typeface="Calibri"/>
                <a:cs typeface="Arial" panose="020B0604020202020204" pitchFamily="34" charset="0"/>
              </a:rPr>
              <a:t>2017/18 financial year </a:t>
            </a:r>
            <a:r>
              <a:rPr lang="en-ZA" sz="1400" dirty="0" smtClean="0">
                <a:solidFill>
                  <a:prstClr val="black"/>
                </a:solidFill>
                <a:latin typeface="Arial" panose="020B0604020202020204" pitchFamily="34" charset="0"/>
                <a:ea typeface="Calibri"/>
                <a:cs typeface="Arial" panose="020B0604020202020204" pitchFamily="34" charset="0"/>
              </a:rPr>
              <a:t>and over the </a:t>
            </a:r>
            <a:r>
              <a:rPr lang="en-ZA" sz="1400" dirty="0">
                <a:solidFill>
                  <a:prstClr val="black"/>
                </a:solidFill>
                <a:latin typeface="Arial" panose="020B0604020202020204" pitchFamily="34" charset="0"/>
                <a:ea typeface="Calibri"/>
                <a:cs typeface="Arial" panose="020B0604020202020204" pitchFamily="34" charset="0"/>
              </a:rPr>
              <a:t>2018 MTEF period, Goods and Services budget continues to be </a:t>
            </a:r>
            <a:r>
              <a:rPr lang="en-ZA" sz="1400" dirty="0" smtClean="0">
                <a:solidFill>
                  <a:prstClr val="black"/>
                </a:solidFill>
                <a:latin typeface="Arial" panose="020B0604020202020204" pitchFamily="34" charset="0"/>
                <a:ea typeface="Calibri"/>
                <a:cs typeface="Arial" panose="020B0604020202020204" pitchFamily="34" charset="0"/>
              </a:rPr>
              <a:t>constrained. On </a:t>
            </a:r>
            <a:r>
              <a:rPr lang="en-ZA" sz="1400" dirty="0">
                <a:solidFill>
                  <a:prstClr val="black"/>
                </a:solidFill>
                <a:latin typeface="Arial" panose="020B0604020202020204" pitchFamily="34" charset="0"/>
                <a:ea typeface="Calibri"/>
                <a:cs typeface="Arial" panose="020B0604020202020204" pitchFamily="34" charset="0"/>
              </a:rPr>
              <a:t>average 65% of </a:t>
            </a:r>
            <a:r>
              <a:rPr lang="en-ZA" sz="1400" dirty="0" smtClean="0">
                <a:solidFill>
                  <a:prstClr val="black"/>
                </a:solidFill>
                <a:latin typeface="Arial" panose="020B0604020202020204" pitchFamily="34" charset="0"/>
                <a:ea typeface="Calibri"/>
                <a:cs typeface="Arial" panose="020B0604020202020204" pitchFamily="34" charset="0"/>
              </a:rPr>
              <a:t>the departmental budget allocation for Goods </a:t>
            </a:r>
            <a:r>
              <a:rPr lang="en-ZA" sz="1400" dirty="0">
                <a:solidFill>
                  <a:prstClr val="black"/>
                </a:solidFill>
                <a:latin typeface="Arial" panose="020B0604020202020204" pitchFamily="34" charset="0"/>
                <a:ea typeface="Calibri"/>
                <a:cs typeface="Arial" panose="020B0604020202020204" pitchFamily="34" charset="0"/>
              </a:rPr>
              <a:t>and </a:t>
            </a:r>
            <a:r>
              <a:rPr lang="en-ZA" sz="1400" dirty="0" smtClean="0">
                <a:solidFill>
                  <a:prstClr val="black"/>
                </a:solidFill>
                <a:latin typeface="Arial" panose="020B0604020202020204" pitchFamily="34" charset="0"/>
                <a:ea typeface="Calibri"/>
                <a:cs typeface="Arial" panose="020B0604020202020204" pitchFamily="34" charset="0"/>
              </a:rPr>
              <a:t>Services is mainly allocated </a:t>
            </a:r>
            <a:r>
              <a:rPr lang="en-ZA" sz="1400" dirty="0">
                <a:solidFill>
                  <a:prstClr val="black"/>
                </a:solidFill>
                <a:latin typeface="Arial" panose="020B0604020202020204" pitchFamily="34" charset="0"/>
                <a:ea typeface="Calibri"/>
                <a:cs typeface="Arial" panose="020B0604020202020204" pitchFamily="34" charset="0"/>
              </a:rPr>
              <a:t>to food for inmates, operating </a:t>
            </a:r>
            <a:r>
              <a:rPr lang="en-ZA" sz="1400" dirty="0" smtClean="0">
                <a:solidFill>
                  <a:prstClr val="black"/>
                </a:solidFill>
                <a:latin typeface="Arial" panose="020B0604020202020204" pitchFamily="34" charset="0"/>
                <a:ea typeface="Calibri"/>
                <a:cs typeface="Arial" panose="020B0604020202020204" pitchFamily="34" charset="0"/>
              </a:rPr>
              <a:t>leases, property payments and Public Private Correctional facilities.</a:t>
            </a:r>
            <a:endParaRPr lang="en-ZA" sz="1400" dirty="0">
              <a:solidFill>
                <a:prstClr val="black"/>
              </a:solidFill>
              <a:latin typeface="Arial" panose="020B0604020202020204" pitchFamily="34" charset="0"/>
              <a:ea typeface="Calibri"/>
              <a:cs typeface="Arial" panose="020B0604020202020204" pitchFamily="34" charset="0"/>
            </a:endParaRP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The average May 2017 CPI for food, operating leases and property payments is 7% against the average CPI inflation of 5.3%. (This is at least 1.5% higher than the baseline increase for Goods and Services). </a:t>
            </a: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The cross subsidising from lower to higher CPI items as required in terms of the MTEF guidelines is therefore not feasible in the case of </a:t>
            </a:r>
            <a:r>
              <a:rPr lang="en-ZA" sz="1400" dirty="0" smtClean="0">
                <a:solidFill>
                  <a:prstClr val="black"/>
                </a:solidFill>
                <a:latin typeface="Arial" panose="020B0604020202020204" pitchFamily="34" charset="0"/>
                <a:ea typeface="Calibri"/>
                <a:cs typeface="Arial" panose="020B0604020202020204" pitchFamily="34" charset="0"/>
              </a:rPr>
              <a:t>the Department. </a:t>
            </a:r>
            <a:endParaRPr lang="en-GB" sz="1400" dirty="0">
              <a:solidFill>
                <a:prstClr val="black"/>
              </a:solidFill>
              <a:latin typeface="Arial" panose="020B0604020202020204" pitchFamily="34" charset="0"/>
              <a:ea typeface="Calibri"/>
              <a:cs typeface="Arial" panose="020B0604020202020204" pitchFamily="34" charset="0"/>
            </a:endParaRPr>
          </a:p>
          <a:p>
            <a:pPr algn="just">
              <a:spcAft>
                <a:spcPts val="0"/>
              </a:spcAft>
            </a:pPr>
            <a:r>
              <a:rPr lang="en-ZA" sz="1400" b="1" dirty="0" smtClean="0">
                <a:latin typeface="Arial" panose="020B0604020202020204" pitchFamily="34" charset="0"/>
                <a:ea typeface="Calibri"/>
                <a:cs typeface="Arial" panose="020B0604020202020204" pitchFamily="34" charset="0"/>
              </a:rPr>
              <a:t>Other contributing factors</a:t>
            </a:r>
          </a:p>
          <a:p>
            <a:pPr lvl="1" algn="just">
              <a:spcAft>
                <a:spcPts val="0"/>
              </a:spcAft>
            </a:pPr>
            <a:r>
              <a:rPr lang="en-ZA" sz="1400" dirty="0" smtClean="0">
                <a:latin typeface="Arial" panose="020B0604020202020204" pitchFamily="34" charset="0"/>
                <a:ea typeface="Calibri"/>
                <a:cs typeface="Arial" panose="020B0604020202020204" pitchFamily="34" charset="0"/>
              </a:rPr>
              <a:t>Significant Accruals and Payables for 2015-16 financial year were defrayed against the 2016-17 budget</a:t>
            </a:r>
          </a:p>
          <a:p>
            <a:pPr lvl="1" algn="just">
              <a:spcAft>
                <a:spcPts val="0"/>
              </a:spcAft>
            </a:pPr>
            <a:r>
              <a:rPr lang="en-ZA" sz="1400" dirty="0">
                <a:latin typeface="Arial" panose="020B0604020202020204" pitchFamily="34" charset="0"/>
                <a:ea typeface="Calibri"/>
                <a:cs typeface="Arial" panose="020B0604020202020204" pitchFamily="34" charset="0"/>
              </a:rPr>
              <a:t>The total amount of Accruals and Payables for 2015/16 financial year was R496 million which were paid in 2016/17 financial year </a:t>
            </a:r>
          </a:p>
          <a:p>
            <a:pPr lvl="1" algn="just">
              <a:spcAft>
                <a:spcPts val="0"/>
              </a:spcAft>
            </a:pPr>
            <a:r>
              <a:rPr lang="en-ZA" sz="1400" dirty="0">
                <a:latin typeface="Arial" panose="020B0604020202020204" pitchFamily="34" charset="0"/>
                <a:ea typeface="Calibri"/>
                <a:cs typeface="Arial" panose="020B0604020202020204" pitchFamily="34" charset="0"/>
              </a:rPr>
              <a:t>The main payable related to amount owed to Property Management Trading Entity (PMTE) for municipal service charges to the value R193,3 million</a:t>
            </a:r>
          </a:p>
          <a:p>
            <a:pPr lvl="1" algn="just">
              <a:spcAft>
                <a:spcPts val="0"/>
              </a:spcAft>
            </a:pPr>
            <a:endParaRPr lang="en-ZA" sz="1400" dirty="0">
              <a:latin typeface="Arial" panose="020B0604020202020204" pitchFamily="34" charset="0"/>
              <a:ea typeface="Calibri"/>
              <a:cs typeface="Arial" panose="020B0604020202020204" pitchFamily="34" charset="0"/>
            </a:endParaRPr>
          </a:p>
          <a:p>
            <a:pPr marL="0" indent="0">
              <a:buNone/>
            </a:pPr>
            <a:endParaRPr lang="en-ZA" sz="1200" dirty="0"/>
          </a:p>
        </p:txBody>
      </p:sp>
      <p:sp>
        <p:nvSpPr>
          <p:cNvPr id="3" name="Title 2"/>
          <p:cNvSpPr>
            <a:spLocks noGrp="1"/>
          </p:cNvSpPr>
          <p:nvPr>
            <p:ph type="title"/>
          </p:nvPr>
        </p:nvSpPr>
        <p:spPr>
          <a:xfrm>
            <a:off x="246063" y="535610"/>
            <a:ext cx="8647112" cy="249299"/>
          </a:xfrm>
        </p:spPr>
        <p:txBody>
          <a:bodyPr/>
          <a:lstStyle/>
          <a:p>
            <a:r>
              <a:rPr lang="en-ZA" sz="1800" dirty="0" smtClean="0"/>
              <a:t>Financial Management  </a:t>
            </a:r>
            <a:endParaRPr lang="en-ZA" sz="1800" dirty="0"/>
          </a:p>
        </p:txBody>
      </p:sp>
    </p:spTree>
    <p:extLst>
      <p:ext uri="{BB962C8B-B14F-4D97-AF65-F5344CB8AC3E}">
        <p14:creationId xmlns:p14="http://schemas.microsoft.com/office/powerpoint/2010/main" val="11809863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9953</TotalTime>
  <Words>1730</Words>
  <Application>Microsoft Office PowerPoint</Application>
  <PresentationFormat>On-screen Show (4:3)</PresentationFormat>
  <Paragraphs>337</Paragraphs>
  <Slides>15</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15</vt:i4>
      </vt:variant>
    </vt:vector>
  </HeadingPairs>
  <TitlesOfParts>
    <vt:vector size="22" baseType="lpstr">
      <vt:lpstr>Arial</vt:lpstr>
      <vt:lpstr>Arial Black</vt:lpstr>
      <vt:lpstr>Calibri</vt:lpstr>
      <vt:lpstr>Times New Roman</vt:lpstr>
      <vt:lpstr>Wingdings</vt:lpstr>
      <vt:lpstr>1_Office Theme</vt:lpstr>
      <vt:lpstr>Blank</vt:lpstr>
      <vt:lpstr>PowerPoint Presentation</vt:lpstr>
      <vt:lpstr>Presentation Outline </vt:lpstr>
      <vt:lpstr> PERFORMANCE INFORMATION FOR 2016/17 AND PROGRESS ON MTSF INDICATORS</vt:lpstr>
      <vt:lpstr>       SUMMARY OF FINDINGS (COMPARATIVE ANALYSIS OF AGSA AUDIT OUTCOME FOR 2015/16 AND 2016/17 FINANCIAL YEARS </vt:lpstr>
      <vt:lpstr>PowerPoint Presentation</vt:lpstr>
      <vt:lpstr>PowerPoint Presentation</vt:lpstr>
      <vt:lpstr>  4. MOVEMENT OF SCORES BETWEEN FINAL MPAT 1.5 (LEFT) AND FINAL MODERATED MPAT 1.6 SCORES (RIGHT) </vt:lpstr>
      <vt:lpstr>Financial Management  </vt:lpstr>
      <vt:lpstr>Financial Management  </vt:lpstr>
      <vt:lpstr>Financial Management  </vt:lpstr>
      <vt:lpstr>Supply Chain Management / Procurement functionality </vt:lpstr>
      <vt:lpstr>Supply Chain Management / Procurement functionality </vt:lpstr>
      <vt:lpstr>Supply Chain Management / Procurement functionality </vt:lpstr>
      <vt:lpstr>Overall Status on the Implementation of Audit Findings and Recommendations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Joseph Katenga</cp:lastModifiedBy>
  <cp:revision>493</cp:revision>
  <cp:lastPrinted>2017-08-19T14:41:34Z</cp:lastPrinted>
  <dcterms:created xsi:type="dcterms:W3CDTF">2016-05-03T08:35:15Z</dcterms:created>
  <dcterms:modified xsi:type="dcterms:W3CDTF">2017-08-21T09:39:34Z</dcterms:modified>
</cp:coreProperties>
</file>