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theme/theme5.xml" ContentType="application/vnd.openxmlformats-officedocument.theme+xml"/>
  <Override PartName="/ppt/notesSlides/notesSlide2.xml" ContentType="application/vnd.openxmlformats-officedocument.presentationml.notesSlide+xml"/>
  <Override PartName="/ppt/tags/tag104.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ink/ink2.xml" ContentType="application/inkml+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Default Extension="xlsx" ContentType="application/vnd.openxmlformats-officedocument.spreadsheetml.sheet"/>
  <Override PartName="/ppt/tags/tag116.xml" ContentType="application/vnd.openxmlformats-officedocument.presentationml.tags+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bin" ContentType="application/vnd.openxmlformats-officedocument.oleObject"/>
  <Default Extension="png" ContentType="image/png"/>
  <Override PartName="/ppt/slideLayouts/slideLayout7.xml" ContentType="application/vnd.openxmlformats-officedocument.presentationml.slideLayout+xml"/>
  <Override PartName="/ppt/notesSlides/notesSlide3.xml" ContentType="application/vnd.openxmlformats-officedocument.presentationml.notesSlide+xml"/>
  <Override PartName="/ppt/tags/tag112.xml" ContentType="application/vnd.openxmlformats-officedocument.presentationml.tags+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slideLayouts/slideLayout18.xml" ContentType="application/vnd.openxmlformats-officedocument.presentationml.slideLayout+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Default Extension="vml" ContentType="application/vnd.openxmlformats-officedocument.vmlDrawing"/>
  <Default Extension="gif" ContentType="image/gif"/>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tags/tag6.xml" ContentType="application/vnd.openxmlformats-officedocument.presentationml.tags+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113.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slideLayouts/slideLayout11.xml" ContentType="application/vnd.openxmlformats-officedocument.presentationml.slideLayout+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slideLayouts/slideLayout9.xml" ContentType="application/vnd.openxmlformats-officedocument.presentationml.slideLayout+xml"/>
  <Override PartName="/ppt/tags/tag21.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tags/tag114.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Override PartName="/ppt/slideLayouts/slideLayout16.xml" ContentType="application/vnd.openxmlformats-officedocument.presentationml.slideLayout+xml"/>
  <Override PartName="/ppt/tags/tag59.xml" ContentType="application/vnd.openxmlformats-officedocument.presentationml.tags+xml"/>
  <Default Extension="jpeg" ContentType="image/jpeg"/>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ink/ink1.xml" ContentType="application/inkml+xml"/>
  <Override PartName="/ppt/charts/colors1.xml" ContentType="application/vnd.ms-office.chartcolorstyl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trictFirstAndLastChars="0" saveSubsetFonts="1">
  <p:sldMasterIdLst>
    <p:sldMasterId id="2147483648" r:id="rId1"/>
    <p:sldMasterId id="2147483669" r:id="rId2"/>
    <p:sldMasterId id="2147483681" r:id="rId3"/>
  </p:sldMasterIdLst>
  <p:notesMasterIdLst>
    <p:notesMasterId r:id="rId45"/>
  </p:notesMasterIdLst>
  <p:handoutMasterIdLst>
    <p:handoutMasterId r:id="rId46"/>
  </p:handoutMasterIdLst>
  <p:sldIdLst>
    <p:sldId id="507" r:id="rId4"/>
    <p:sldId id="544" r:id="rId5"/>
    <p:sldId id="522" r:id="rId6"/>
    <p:sldId id="506" r:id="rId7"/>
    <p:sldId id="523" r:id="rId8"/>
    <p:sldId id="540" r:id="rId9"/>
    <p:sldId id="530" r:id="rId10"/>
    <p:sldId id="528" r:id="rId11"/>
    <p:sldId id="541" r:id="rId12"/>
    <p:sldId id="531" r:id="rId13"/>
    <p:sldId id="532" r:id="rId14"/>
    <p:sldId id="533" r:id="rId15"/>
    <p:sldId id="534" r:id="rId16"/>
    <p:sldId id="535" r:id="rId17"/>
    <p:sldId id="537" r:id="rId18"/>
    <p:sldId id="538" r:id="rId19"/>
    <p:sldId id="539" r:id="rId20"/>
    <p:sldId id="524" r:id="rId21"/>
    <p:sldId id="526" r:id="rId22"/>
    <p:sldId id="527" r:id="rId23"/>
    <p:sldId id="542" r:id="rId24"/>
    <p:sldId id="407" r:id="rId25"/>
    <p:sldId id="350" r:id="rId26"/>
    <p:sldId id="517" r:id="rId27"/>
    <p:sldId id="512" r:id="rId28"/>
    <p:sldId id="511" r:id="rId29"/>
    <p:sldId id="521" r:id="rId30"/>
    <p:sldId id="302" r:id="rId31"/>
    <p:sldId id="519" r:id="rId32"/>
    <p:sldId id="518" r:id="rId33"/>
    <p:sldId id="510" r:id="rId34"/>
    <p:sldId id="509" r:id="rId35"/>
    <p:sldId id="513" r:id="rId36"/>
    <p:sldId id="362" r:id="rId37"/>
    <p:sldId id="344" r:id="rId38"/>
    <p:sldId id="345" r:id="rId39"/>
    <p:sldId id="514" r:id="rId40"/>
    <p:sldId id="520" r:id="rId41"/>
    <p:sldId id="366" r:id="rId42"/>
    <p:sldId id="515" r:id="rId43"/>
    <p:sldId id="502" r:id="rId44"/>
  </p:sldIdLst>
  <p:sldSz cx="8961438" cy="6721475"/>
  <p:notesSz cx="6743700" cy="9906000"/>
  <p:custDataLst>
    <p:tags r:id="rId47"/>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151" algn="l" rtl="0" fontAlgn="base">
      <a:spcBef>
        <a:spcPct val="0"/>
      </a:spcBef>
      <a:spcAft>
        <a:spcPct val="0"/>
      </a:spcAft>
      <a:defRPr sz="1600" kern="1200">
        <a:solidFill>
          <a:schemeClr val="tx1"/>
        </a:solidFill>
        <a:latin typeface="Arial" charset="0"/>
        <a:ea typeface="+mn-ea"/>
        <a:cs typeface="+mn-cs"/>
      </a:defRPr>
    </a:lvl2pPr>
    <a:lvl3pPr marL="914303" algn="l" rtl="0" fontAlgn="base">
      <a:spcBef>
        <a:spcPct val="0"/>
      </a:spcBef>
      <a:spcAft>
        <a:spcPct val="0"/>
      </a:spcAft>
      <a:defRPr sz="1600" kern="1200">
        <a:solidFill>
          <a:schemeClr val="tx1"/>
        </a:solidFill>
        <a:latin typeface="Arial" charset="0"/>
        <a:ea typeface="+mn-ea"/>
        <a:cs typeface="+mn-cs"/>
      </a:defRPr>
    </a:lvl3pPr>
    <a:lvl4pPr marL="1371454" algn="l" rtl="0" fontAlgn="base">
      <a:spcBef>
        <a:spcPct val="0"/>
      </a:spcBef>
      <a:spcAft>
        <a:spcPct val="0"/>
      </a:spcAft>
      <a:defRPr sz="1600" kern="1200">
        <a:solidFill>
          <a:schemeClr val="tx1"/>
        </a:solidFill>
        <a:latin typeface="Arial" charset="0"/>
        <a:ea typeface="+mn-ea"/>
        <a:cs typeface="+mn-cs"/>
      </a:defRPr>
    </a:lvl4pPr>
    <a:lvl5pPr marL="1828607" algn="l" rtl="0" fontAlgn="base">
      <a:spcBef>
        <a:spcPct val="0"/>
      </a:spcBef>
      <a:spcAft>
        <a:spcPct val="0"/>
      </a:spcAft>
      <a:defRPr sz="1600" kern="1200">
        <a:solidFill>
          <a:schemeClr val="tx1"/>
        </a:solidFill>
        <a:latin typeface="Arial" charset="0"/>
        <a:ea typeface="+mn-ea"/>
        <a:cs typeface="+mn-cs"/>
      </a:defRPr>
    </a:lvl5pPr>
    <a:lvl6pPr marL="2285758" algn="l" defTabSz="914303" rtl="0" eaLnBrk="1" latinLnBrk="0" hangingPunct="1">
      <a:defRPr sz="1600" kern="1200">
        <a:solidFill>
          <a:schemeClr val="tx1"/>
        </a:solidFill>
        <a:latin typeface="Arial" charset="0"/>
        <a:ea typeface="+mn-ea"/>
        <a:cs typeface="+mn-cs"/>
      </a:defRPr>
    </a:lvl6pPr>
    <a:lvl7pPr marL="2742909" algn="l" defTabSz="914303" rtl="0" eaLnBrk="1" latinLnBrk="0" hangingPunct="1">
      <a:defRPr sz="1600" kern="1200">
        <a:solidFill>
          <a:schemeClr val="tx1"/>
        </a:solidFill>
        <a:latin typeface="Arial" charset="0"/>
        <a:ea typeface="+mn-ea"/>
        <a:cs typeface="+mn-cs"/>
      </a:defRPr>
    </a:lvl7pPr>
    <a:lvl8pPr marL="3200061" algn="l" defTabSz="914303" rtl="0" eaLnBrk="1" latinLnBrk="0" hangingPunct="1">
      <a:defRPr sz="1600" kern="1200">
        <a:solidFill>
          <a:schemeClr val="tx1"/>
        </a:solidFill>
        <a:latin typeface="Arial" charset="0"/>
        <a:ea typeface="+mn-ea"/>
        <a:cs typeface="+mn-cs"/>
      </a:defRPr>
    </a:lvl8pPr>
    <a:lvl9pPr marL="3657212" algn="l" defTabSz="914303"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4164">
          <p15:clr>
            <a:srgbClr val="A4A3A4"/>
          </p15:clr>
        </p15:guide>
        <p15:guide id="2" orient="horz" pos="303">
          <p15:clr>
            <a:srgbClr val="A4A3A4"/>
          </p15:clr>
        </p15:guide>
        <p15:guide id="3" pos="114">
          <p15:clr>
            <a:srgbClr val="A4A3A4"/>
          </p15:clr>
        </p15:guide>
        <p15:guide id="4" pos="5544">
          <p15:clr>
            <a:srgbClr val="A4A3A4"/>
          </p15:clr>
        </p15:guide>
      </p15:sldGuideLst>
    </p:ext>
    <p:ext uri="{2D200454-40CA-4A62-9FC3-DE9A4176ACB9}">
      <p15:notesGuideLst xmlns:p15="http://schemas.microsoft.com/office/powerpoint/2012/main" xmlns="">
        <p15:guide id="1" orient="horz" pos="3120">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8080"/>
    <a:srgbClr val="0065CC"/>
    <a:srgbClr val="91AFFF"/>
    <a:srgbClr val="002960"/>
    <a:srgbClr val="FF6600"/>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84" autoAdjust="0"/>
  </p:normalViewPr>
  <p:slideViewPr>
    <p:cSldViewPr snapToGrid="0" snapToObjects="1">
      <p:cViewPr varScale="1">
        <p:scale>
          <a:sx n="119" d="100"/>
          <a:sy n="119" d="100"/>
        </p:scale>
        <p:origin x="-1488" y="-96"/>
      </p:cViewPr>
      <p:guideLst>
        <p:guide orient="horz" pos="4164"/>
        <p:guide orient="horz" pos="303"/>
        <p:guide pos="114"/>
        <p:guide pos="5544"/>
      </p:guideLst>
    </p:cSldViewPr>
  </p:slideViewPr>
  <p:notesTextViewPr>
    <p:cViewPr>
      <p:scale>
        <a:sx n="3" d="2"/>
        <a:sy n="3" d="2"/>
      </p:scale>
      <p:origin x="0" y="0"/>
    </p:cViewPr>
  </p:notesTextViewPr>
  <p:sorterViewPr>
    <p:cViewPr>
      <p:scale>
        <a:sx n="50" d="100"/>
        <a:sy n="50" d="100"/>
      </p:scale>
      <p:origin x="0" y="0"/>
    </p:cViewPr>
  </p:sorterViewPr>
  <p:notesViewPr>
    <p:cSldViewPr snapToGrid="0" snapToObjects="1">
      <p:cViewPr varScale="1">
        <p:scale>
          <a:sx n="88" d="100"/>
          <a:sy n="88" d="100"/>
        </p:scale>
        <p:origin x="-3816" y="-108"/>
      </p:cViewPr>
      <p:guideLst>
        <p:guide orient="horz" pos="3120"/>
        <p:guide pos="212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ZA"/>
              <a:t>Classification of projects per value chain activities </a:t>
            </a:r>
          </a:p>
        </c:rich>
      </c:tx>
      <c:spPr>
        <a:noFill/>
        <a:ln>
          <a:noFill/>
        </a:ln>
        <a:effectLst/>
      </c:spPr>
    </c:title>
    <c:plotArea>
      <c:layout/>
      <c:pieChart>
        <c:varyColors val="1"/>
        <c:ser>
          <c:idx val="0"/>
          <c:order val="0"/>
          <c:dPt>
            <c:idx val="0"/>
            <c:spPr>
              <a:solidFill>
                <a:schemeClr val="accent1"/>
              </a:solidFill>
              <a:ln>
                <a:noFill/>
              </a:ln>
              <a:effectLst>
                <a:outerShdw blurRad="317500" algn="ctr" rotWithShape="0">
                  <a:prstClr val="black">
                    <a:alpha val="25000"/>
                  </a:prstClr>
                </a:outerShdw>
              </a:effectLst>
            </c:spPr>
          </c:dPt>
          <c:dPt>
            <c:idx val="1"/>
            <c:spPr>
              <a:solidFill>
                <a:schemeClr val="accent2"/>
              </a:solidFill>
              <a:ln>
                <a:noFill/>
              </a:ln>
              <a:effectLst>
                <a:outerShdw blurRad="317500" algn="ctr" rotWithShape="0">
                  <a:prstClr val="black">
                    <a:alpha val="25000"/>
                  </a:prstClr>
                </a:outerShdw>
              </a:effectLst>
            </c:spPr>
          </c:dPt>
          <c:dPt>
            <c:idx val="2"/>
            <c:spPr>
              <a:solidFill>
                <a:schemeClr val="accent3"/>
              </a:solidFill>
              <a:ln>
                <a:noFill/>
              </a:ln>
              <a:effectLst>
                <a:outerShdw blurRad="317500" algn="ctr" rotWithShape="0">
                  <a:prstClr val="black">
                    <a:alpha val="25000"/>
                  </a:prstClr>
                </a:outerShdw>
              </a:effectLst>
            </c:spPr>
          </c:dPt>
          <c:dPt>
            <c:idx val="3"/>
            <c:spPr>
              <a:solidFill>
                <a:schemeClr val="accent4"/>
              </a:solidFill>
              <a:ln>
                <a:noFill/>
              </a:ln>
              <a:effectLst>
                <a:outerShdw blurRad="317500" algn="ctr" rotWithShape="0">
                  <a:prstClr val="black">
                    <a:alpha val="25000"/>
                  </a:prstClr>
                </a:outerShdw>
              </a:effectLst>
            </c:spPr>
          </c:dPt>
          <c:dLbls>
            <c:dLbl>
              <c:idx val="0"/>
              <c:tx>
                <c:rich>
                  <a:bodyPr/>
                  <a:lstStyle/>
                  <a:p>
                    <a:r>
                      <a:rPr lang="en-US"/>
                      <a:t>56</a:t>
                    </a:r>
                  </a:p>
                </c:rich>
              </c:tx>
              <c:dLblPos val="inEnd"/>
              <c:showPercent val="1"/>
              <c:extLst>
                <c:ext xmlns:c15="http://schemas.microsoft.com/office/drawing/2012/chart" uri="{CE6537A1-D6FC-4f65-9D91-7224C49458BB}">
                  <c15:layout/>
                </c:ext>
              </c:extLst>
            </c:dLbl>
            <c:dLbl>
              <c:idx val="1"/>
              <c:tx>
                <c:rich>
                  <a:bodyPr/>
                  <a:lstStyle/>
                  <a:p>
                    <a:r>
                      <a:rPr lang="en-US"/>
                      <a:t>40</a:t>
                    </a:r>
                  </a:p>
                </c:rich>
              </c:tx>
              <c:dLblPos val="inEnd"/>
              <c:showPercent val="1"/>
              <c:extLst>
                <c:ext xmlns:c15="http://schemas.microsoft.com/office/drawing/2012/chart" uri="{CE6537A1-D6FC-4f65-9D91-7224C49458BB}">
                  <c15:layout/>
                </c:ext>
              </c:extLst>
            </c:dLbl>
            <c:dLbl>
              <c:idx val="2"/>
              <c:tx>
                <c:rich>
                  <a:bodyPr/>
                  <a:lstStyle/>
                  <a:p>
                    <a:r>
                      <a:rPr lang="en-US"/>
                      <a:t>1</a:t>
                    </a:r>
                  </a:p>
                </c:rich>
              </c:tx>
              <c:dLblPos val="inEnd"/>
              <c:showPercent val="1"/>
              <c:extLst>
                <c:ext xmlns:c15="http://schemas.microsoft.com/office/drawing/2012/chart" uri="{CE6537A1-D6FC-4f65-9D91-7224C49458BB}">
                  <c15:layout/>
                </c:ext>
              </c:extLst>
            </c:dLbl>
            <c:dLbl>
              <c:idx val="3"/>
              <c:tx>
                <c:rich>
                  <a:bodyPr/>
                  <a:lstStyle/>
                  <a:p>
                    <a:r>
                      <a:rPr lang="en-US"/>
                      <a:t>6</a:t>
                    </a:r>
                  </a:p>
                </c:rich>
              </c:tx>
              <c:dLblPos val="inEnd"/>
              <c:showPercent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Percent val="1"/>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Sheet1!$C$32:$C$35</c:f>
              <c:strCache>
                <c:ptCount val="4"/>
                <c:pt idx="0">
                  <c:v>Game Ranching </c:v>
                </c:pt>
                <c:pt idx="1">
                  <c:v>Wildlife activities</c:v>
                </c:pt>
                <c:pt idx="2">
                  <c:v>Wildlife products</c:v>
                </c:pt>
                <c:pt idx="3">
                  <c:v>Training and Skills development </c:v>
                </c:pt>
              </c:strCache>
            </c:strRef>
          </c:cat>
          <c:val>
            <c:numRef>
              <c:f>Sheet1!$D$32:$D$35</c:f>
              <c:numCache>
                <c:formatCode>General</c:formatCode>
                <c:ptCount val="4"/>
                <c:pt idx="0">
                  <c:v>56</c:v>
                </c:pt>
                <c:pt idx="1">
                  <c:v>40</c:v>
                </c:pt>
                <c:pt idx="2">
                  <c:v>1</c:v>
                </c:pt>
                <c:pt idx="3">
                  <c:v>6</c:v>
                </c:pt>
              </c:numCache>
            </c:numRef>
          </c:val>
        </c:ser>
        <c:dLbls>
          <c:showPercent val="1"/>
        </c:dLbls>
        <c:firstSliceAng val="0"/>
      </c:pieChart>
      <c:spPr>
        <a:noFill/>
        <a:ln>
          <a:noFill/>
        </a:ln>
        <a:effectLst/>
      </c:spPr>
    </c:plotArea>
    <c:legend>
      <c:legendPos val="b"/>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zero"/>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5915621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805" units="cm"/>
          <inkml:channel name="Y" type="integer" max="1595" units="cm"/>
          <inkml:channel name="T" type="integer" max="2.14748E9" units="dev"/>
        </inkml:traceFormat>
        <inkml:channelProperties>
          <inkml:channelProperty channel="X" name="resolution" value="101.74102" units="1/cm"/>
          <inkml:channelProperty channel="Y" name="resolution" value="102.83688" units="1/cm"/>
          <inkml:channelProperty channel="T" name="resolution" value="1" units="1/dev"/>
        </inkml:channelProperties>
      </inkml:inkSource>
      <inkml:timestamp xml:id="ts0" timeString="2016-05-09T07:32:24.592"/>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0 0 0,'0'0'0</inkml:trace>
</inkml:ink>
</file>

<file path=ppt/ink/ink2.xml><?xml version="1.0" encoding="utf-8"?>
<inkml:ink xmlns:inkml="http://www.w3.org/2003/InkML">
  <inkml:definitions>
    <inkml:context xml:id="ctx0">
      <inkml:inkSource xml:id="inkSrc0">
        <inkml:traceFormat>
          <inkml:channel name="X" type="integer" max="2805" units="cm"/>
          <inkml:channel name="Y" type="integer" max="1595" units="cm"/>
          <inkml:channel name="T" type="integer" max="2.14748E9" units="dev"/>
        </inkml:traceFormat>
        <inkml:channelProperties>
          <inkml:channelProperty channel="X" name="resolution" value="101.74102" units="1/cm"/>
          <inkml:channelProperty channel="Y" name="resolution" value="102.83688" units="1/cm"/>
          <inkml:channelProperty channel="T" name="resolution" value="1" units="1/dev"/>
        </inkml:channelProperties>
      </inkml:inkSource>
      <inkml:timestamp xml:id="ts0" timeString="2016-05-09T07:32:24.592"/>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0 0 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idx="2"/>
          </p:nvPr>
        </p:nvSpPr>
        <p:spPr bwMode="auto">
          <a:xfrm>
            <a:off x="468313" y="620713"/>
            <a:ext cx="5813425" cy="43592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5123" name="Rectangle 3"/>
          <p:cNvSpPr>
            <a:spLocks noGrp="1" noChangeArrowheads="1"/>
          </p:cNvSpPr>
          <p:nvPr>
            <p:ph type="body" sz="quarter" idx="3"/>
          </p:nvPr>
        </p:nvSpPr>
        <p:spPr bwMode="auto">
          <a:xfrm>
            <a:off x="468313" y="5322888"/>
            <a:ext cx="5813425" cy="1222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7" name="Rectangle 7"/>
          <p:cNvSpPr>
            <a:spLocks noGrp="1" noChangeArrowheads="1"/>
          </p:cNvSpPr>
          <p:nvPr>
            <p:ph type="sldNum" sz="quarter" idx="5"/>
          </p:nvPr>
        </p:nvSpPr>
        <p:spPr bwMode="auto">
          <a:xfrm>
            <a:off x="6094187" y="9526072"/>
            <a:ext cx="187551"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200"/>
            </a:lvl1pPr>
          </a:lstStyle>
          <a:p>
            <a:pPr>
              <a:defRPr/>
            </a:pPr>
            <a:fld id="{3C3A632B-FBDE-46D4-BF6F-6D14421E6342}" type="slidenum">
              <a:rPr lang="en-US"/>
              <a:pPr>
                <a:defRPr/>
              </a:pPr>
              <a:t>‹#›</a:t>
            </a:fld>
            <a:endParaRPr lang="en-US" dirty="0"/>
          </a:p>
        </p:txBody>
      </p:sp>
      <p:sp>
        <p:nvSpPr>
          <p:cNvPr id="5128" name="doc id"/>
          <p:cNvSpPr>
            <a:spLocks noGrp="1" noChangeArrowheads="1"/>
          </p:cNvSpPr>
          <p:nvPr>
            <p:ph type="ftr" sz="quarter" idx="4"/>
          </p:nvPr>
        </p:nvSpPr>
        <p:spPr bwMode="auto">
          <a:xfrm>
            <a:off x="6281673" y="110252"/>
            <a:ext cx="65"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a:lvl1pPr>
          </a:lstStyle>
          <a:p>
            <a:pPr>
              <a:defRPr/>
            </a:pPr>
            <a:endParaRPr lang="en-US" dirty="0"/>
          </a:p>
        </p:txBody>
      </p:sp>
    </p:spTree>
    <p:extLst>
      <p:ext uri="{BB962C8B-B14F-4D97-AF65-F5344CB8AC3E}">
        <p14:creationId xmlns:p14="http://schemas.microsoft.com/office/powerpoint/2010/main" xmlns="" val="3303025599"/>
      </p:ext>
    </p:extLst>
  </p:cSld>
  <p:clrMap bg1="lt1" tx1="dk1" bg2="lt2" tx2="dk2" accent1="accent1" accent2="accent2" accent3="accent3" accent4="accent4" accent5="accent5" accent6="accent6" hlink="hlink" folHlink="folHlink"/>
  <p:notesStyle>
    <a:lvl1pPr algn="l" defTabSz="895255"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7463" indent="-115876" algn="l" defTabSz="895255"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0006" indent="-180956" algn="l" defTabSz="895255"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26993" indent="-125400" algn="l" defTabSz="895255"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42867" indent="-114288" algn="l" defTabSz="895255"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285758" algn="l" defTabSz="914303" rtl="0" eaLnBrk="1" latinLnBrk="0" hangingPunct="1">
      <a:defRPr sz="1200" kern="1200">
        <a:solidFill>
          <a:schemeClr val="tx1"/>
        </a:solidFill>
        <a:latin typeface="+mn-lt"/>
        <a:ea typeface="+mn-ea"/>
        <a:cs typeface="+mn-cs"/>
      </a:defRPr>
    </a:lvl6pPr>
    <a:lvl7pPr marL="2742909" algn="l" defTabSz="914303" rtl="0" eaLnBrk="1" latinLnBrk="0" hangingPunct="1">
      <a:defRPr sz="1200" kern="1200">
        <a:solidFill>
          <a:schemeClr val="tx1"/>
        </a:solidFill>
        <a:latin typeface="+mn-lt"/>
        <a:ea typeface="+mn-ea"/>
        <a:cs typeface="+mn-cs"/>
      </a:defRPr>
    </a:lvl7pPr>
    <a:lvl8pPr marL="3200061" algn="l" defTabSz="914303" rtl="0" eaLnBrk="1" latinLnBrk="0" hangingPunct="1">
      <a:defRPr sz="1200" kern="1200">
        <a:solidFill>
          <a:schemeClr val="tx1"/>
        </a:solidFill>
        <a:latin typeface="+mn-lt"/>
        <a:ea typeface="+mn-ea"/>
        <a:cs typeface="+mn-cs"/>
      </a:defRPr>
    </a:lvl8pPr>
    <a:lvl9pPr marL="3657212" algn="l" defTabSz="9143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250" y="4965472"/>
            <a:ext cx="5911958" cy="246221"/>
          </a:xfrm>
        </p:spPr>
        <p:txBody>
          <a:bodyPr/>
          <a:lstStyle/>
          <a:p>
            <a:endParaRPr lang="en-US" dirty="0"/>
          </a:p>
        </p:txBody>
      </p:sp>
      <p:sp>
        <p:nvSpPr>
          <p:cNvPr id="4" name="Slide Number Placeholder 3"/>
          <p:cNvSpPr>
            <a:spLocks noGrp="1"/>
          </p:cNvSpPr>
          <p:nvPr>
            <p:ph type="sldNum" sz="quarter" idx="10"/>
          </p:nvPr>
        </p:nvSpPr>
        <p:spPr>
          <a:xfrm>
            <a:off x="6218290" y="8874021"/>
            <a:ext cx="169919" cy="184666"/>
          </a:xfrm>
        </p:spPr>
        <p:txBody>
          <a:bodyPr/>
          <a:lstStyle/>
          <a:p>
            <a:pPr>
              <a:defRPr/>
            </a:pPr>
            <a:fld id="{3C3A632B-FBDE-46D4-BF6F-6D14421E6342}"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xmlns="" val="1719754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3C3A632B-FBDE-46D4-BF6F-6D14421E6342}" type="slidenum">
              <a:rPr lang="en-GB" smtClean="0">
                <a:solidFill>
                  <a:srgbClr val="000000"/>
                </a:solidFill>
              </a:rPr>
              <a:pPr>
                <a:defRPr/>
              </a:pPr>
              <a:t>7</a:t>
            </a:fld>
            <a:endParaRPr lang="en-GB" dirty="0">
              <a:solidFill>
                <a:srgbClr val="000000"/>
              </a:solidFill>
            </a:endParaRPr>
          </a:p>
        </p:txBody>
      </p:sp>
    </p:spTree>
    <p:extLst>
      <p:ext uri="{BB962C8B-B14F-4D97-AF65-F5344CB8AC3E}">
        <p14:creationId xmlns:p14="http://schemas.microsoft.com/office/powerpoint/2010/main" xmlns="" val="720501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6613" y="4812688"/>
            <a:ext cx="6412970" cy="246221"/>
          </a:xfrm>
        </p:spPr>
        <p:txBody>
          <a:bodyPr/>
          <a:lstStyle/>
          <a:p>
            <a:endParaRPr lang="en-GB" dirty="0"/>
          </a:p>
        </p:txBody>
      </p:sp>
      <p:sp>
        <p:nvSpPr>
          <p:cNvPr id="4" name="Slide Number Placeholder 3"/>
          <p:cNvSpPr>
            <a:spLocks noGrp="1"/>
          </p:cNvSpPr>
          <p:nvPr>
            <p:ph type="sldNum" sz="quarter" idx="10"/>
          </p:nvPr>
        </p:nvSpPr>
        <p:spPr>
          <a:xfrm>
            <a:off x="6844623" y="8595292"/>
            <a:ext cx="84960" cy="184666"/>
          </a:xfrm>
        </p:spPr>
        <p:txBody>
          <a:bodyPr/>
          <a:lstStyle/>
          <a:p>
            <a:pPr>
              <a:defRPr/>
            </a:pPr>
            <a:fld id="{3C3A632B-FBDE-46D4-BF6F-6D14421E6342}"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xmlns="" val="376544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4503" y="4436096"/>
            <a:ext cx="6510921" cy="246221"/>
          </a:xfrm>
        </p:spPr>
        <p:txBody>
          <a:bodyPr/>
          <a:lstStyle/>
          <a:p>
            <a:endParaRPr lang="en-GB" dirty="0"/>
          </a:p>
        </p:txBody>
      </p:sp>
      <p:sp>
        <p:nvSpPr>
          <p:cNvPr id="4" name="Slide Number Placeholder 3"/>
          <p:cNvSpPr>
            <a:spLocks noGrp="1"/>
          </p:cNvSpPr>
          <p:nvPr>
            <p:ph type="sldNum" sz="quarter" idx="10"/>
          </p:nvPr>
        </p:nvSpPr>
        <p:spPr>
          <a:xfrm>
            <a:off x="6865506" y="7908261"/>
            <a:ext cx="169919" cy="184666"/>
          </a:xfrm>
        </p:spPr>
        <p:txBody>
          <a:bodyPr/>
          <a:lstStyle/>
          <a:p>
            <a:pPr>
              <a:defRPr/>
            </a:pPr>
            <a:fld id="{3C3A632B-FBDE-46D4-BF6F-6D14421E6342}"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xmlns="" val="3048543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3C3A632B-FBDE-46D4-BF6F-6D14421E6342}" type="slidenum">
              <a:rPr lang="en-GB" smtClean="0">
                <a:solidFill>
                  <a:srgbClr val="000000"/>
                </a:solidFill>
              </a:rPr>
              <a:pPr>
                <a:defRPr/>
              </a:pPr>
              <a:t>24</a:t>
            </a:fld>
            <a:endParaRPr lang="en-GB" dirty="0">
              <a:solidFill>
                <a:srgbClr val="000000"/>
              </a:solidFill>
            </a:endParaRPr>
          </a:p>
        </p:txBody>
      </p:sp>
    </p:spTree>
    <p:extLst>
      <p:ext uri="{BB962C8B-B14F-4D97-AF65-F5344CB8AC3E}">
        <p14:creationId xmlns:p14="http://schemas.microsoft.com/office/powerpoint/2010/main" xmlns="" val="2577702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A657493-FDD6-4F36-AB25-D3B7E7114266}" type="slidenum">
              <a:rPr lang="en-US"/>
              <a:pPr/>
              <a:t>33</a:t>
            </a:fld>
            <a:endParaRPr lang="en-US" dirty="0"/>
          </a:p>
        </p:txBody>
      </p:sp>
      <p:sp>
        <p:nvSpPr>
          <p:cNvPr id="886786" name="Rectangle 2"/>
          <p:cNvSpPr>
            <a:spLocks noGrp="1" noRot="1" noChangeAspect="1" noChangeArrowheads="1" noTextEdit="1"/>
          </p:cNvSpPr>
          <p:nvPr>
            <p:ph type="sldImg"/>
          </p:nvPr>
        </p:nvSpPr>
        <p:spPr>
          <a:xfrm>
            <a:off x="782638" y="584200"/>
            <a:ext cx="5451475" cy="4087813"/>
          </a:xfrm>
          <a:ln/>
        </p:spPr>
      </p:sp>
      <p:sp>
        <p:nvSpPr>
          <p:cNvPr id="886787" name="Rectangle 3"/>
          <p:cNvSpPr>
            <a:spLocks noGrp="1" noChangeArrowheads="1"/>
          </p:cNvSpPr>
          <p:nvPr>
            <p:ph type="body" idx="1"/>
          </p:nvPr>
        </p:nvSpPr>
        <p:spPr>
          <a:xfrm>
            <a:off x="568326" y="4997451"/>
            <a:ext cx="5972175" cy="4062651"/>
          </a:xfrm>
        </p:spPr>
        <p:txBody>
          <a:bodyPr/>
          <a:lstStyle/>
          <a:p>
            <a:r>
              <a:rPr lang="en-US" sz="1200" dirty="0"/>
              <a:t>So let’s do it – where does the money flow in American Airlines’ constellation?  We're going to have a bit of a competition here and try and guess in order.  </a:t>
            </a:r>
          </a:p>
          <a:p>
            <a:endParaRPr lang="en-US" sz="1200" dirty="0"/>
          </a:p>
          <a:p>
            <a:r>
              <a:rPr lang="en-US" sz="1200" dirty="0"/>
              <a:t>I will give you the first one, the loser here is American Airlines, they're return on invested capital is about 2%... rounded up.  Who do you think is next?  Who is the next biggest loser?  Any guesses?  &lt;Run as audience interaction&gt;</a:t>
            </a:r>
          </a:p>
          <a:p>
            <a:endParaRPr lang="en-US" sz="1200" dirty="0"/>
          </a:p>
          <a:p>
            <a:r>
              <a:rPr lang="en-US" sz="1200" dirty="0"/>
              <a:t>Order is as follows</a:t>
            </a:r>
          </a:p>
          <a:p>
            <a:pPr lvl="1"/>
            <a:r>
              <a:rPr lang="en-US" sz="1200" dirty="0"/>
              <a:t>United: They have been through Chapter 11 and cleaned up their balance sheet</a:t>
            </a:r>
          </a:p>
          <a:p>
            <a:pPr lvl="1"/>
            <a:r>
              <a:rPr lang="en-US" sz="1200" dirty="0"/>
              <a:t>Travel agents: the internet has drained value from their intermediation role</a:t>
            </a:r>
          </a:p>
          <a:p>
            <a:pPr lvl="1"/>
            <a:r>
              <a:rPr lang="en-US" sz="1200" dirty="0"/>
              <a:t>Air frame makers. concentrated industry but with aggressive volume competition</a:t>
            </a:r>
          </a:p>
          <a:p>
            <a:pPr lvl="1"/>
            <a:r>
              <a:rPr lang="en-US" sz="1200" dirty="0"/>
              <a:t>South West. The best airline, but in a tough industry.</a:t>
            </a:r>
          </a:p>
          <a:p>
            <a:pPr lvl="1"/>
            <a:r>
              <a:rPr lang="en-US" sz="1200" dirty="0"/>
              <a:t>Airports: earning pretty much infrastructure returns. </a:t>
            </a:r>
          </a:p>
          <a:p>
            <a:pPr lvl="1"/>
            <a:r>
              <a:rPr lang="en-US" sz="1200" dirty="0"/>
              <a:t>Lessors: actually do much better than the guys who build the planes.  </a:t>
            </a:r>
          </a:p>
          <a:p>
            <a:pPr lvl="1"/>
            <a:r>
              <a:rPr lang="en-US" sz="1200" dirty="0"/>
              <a:t>Web travel agents and Booking platforms: here there is a network effect</a:t>
            </a:r>
          </a:p>
          <a:p>
            <a:pPr lvl="1"/>
            <a:r>
              <a:rPr lang="en-US" sz="1200" dirty="0"/>
              <a:t>Jet engines: they’ve done a very good job of creating a business model that works.  </a:t>
            </a:r>
          </a:p>
          <a:p>
            <a:pPr lvl="1"/>
            <a:r>
              <a:rPr lang="en-US" sz="1200" dirty="0"/>
              <a:t>Fuel suppliers: juicy profits</a:t>
            </a:r>
          </a:p>
          <a:p>
            <a:pPr lvl="1"/>
            <a:r>
              <a:rPr lang="en-US" sz="1200" dirty="0"/>
              <a:t>Pilots:  Interestingly, the total winner in all of this is actually the pilots</a:t>
            </a:r>
          </a:p>
          <a:p>
            <a:pPr lvl="1"/>
            <a:endParaRPr lang="en-US" sz="1200" dirty="0"/>
          </a:p>
          <a:p>
            <a:r>
              <a:rPr lang="en-US" sz="1200" dirty="0"/>
              <a:t>The important overall idea though is that value flows very unevenly and it flows to the point of scarcity. These players are all interacting with each other in the tussle of market competition, but only a few beat the market</a:t>
            </a:r>
          </a:p>
        </p:txBody>
      </p:sp>
    </p:spTree>
    <p:extLst>
      <p:ext uri="{BB962C8B-B14F-4D97-AF65-F5344CB8AC3E}">
        <p14:creationId xmlns:p14="http://schemas.microsoft.com/office/powerpoint/2010/main" xmlns="" val="4049185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4E8ED2-A563-4ABD-A3B3-7F40758E00EF}" type="slidenum">
              <a:rPr lang="en-US" smtClean="0"/>
              <a:pPr/>
              <a:t>34</a:t>
            </a:fld>
            <a:endParaRPr lang="en-US" dirty="0"/>
          </a:p>
        </p:txBody>
      </p:sp>
    </p:spTree>
    <p:extLst>
      <p:ext uri="{BB962C8B-B14F-4D97-AF65-F5344CB8AC3E}">
        <p14:creationId xmlns:p14="http://schemas.microsoft.com/office/powerpoint/2010/main" xmlns="" val="2157288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4E8ED2-A563-4ABD-A3B3-7F40758E00EF}" type="slidenum">
              <a:rPr lang="en-US" smtClean="0"/>
              <a:pPr/>
              <a:t>35</a:t>
            </a:fld>
            <a:endParaRPr lang="en-US" dirty="0"/>
          </a:p>
        </p:txBody>
      </p:sp>
    </p:spTree>
    <p:extLst>
      <p:ext uri="{BB962C8B-B14F-4D97-AF65-F5344CB8AC3E}">
        <p14:creationId xmlns:p14="http://schemas.microsoft.com/office/powerpoint/2010/main" xmlns="" val="2821579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2.gif"/><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2.gif"/><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1662419123"/>
              </p:ext>
            </p:extLst>
          </p:nvPr>
        </p:nvGraphicFramePr>
        <p:xfrm>
          <a:off x="1588" y="1588"/>
          <a:ext cx="1587" cy="1587"/>
        </p:xfrm>
        <a:graphic>
          <a:graphicData uri="http://schemas.openxmlformats.org/presentationml/2006/ole">
            <p:oleObj spid="_x0000_s13505" name="think-cell Slide" r:id="rId3" imgW="360" imgH="360" progId="">
              <p:embed/>
            </p:oleObj>
          </a:graphicData>
        </a:graphic>
      </p:graphicFrame>
      <p:pic>
        <p:nvPicPr>
          <p:cNvPr id="13379" name="Picture 67"/>
          <p:cNvPicPr>
            <a:picLocks noChangeAspect="1" noChangeArrowheads="1"/>
          </p:cNvPicPr>
          <p:nvPr userDrawn="1"/>
        </p:nvPicPr>
        <p:blipFill>
          <a:blip r:embed="rId4" cstate="print">
            <a:extLst>
              <a:ext uri="{28A0092B-C50C-407E-A947-70E740481C1C}">
                <a14:useLocalDpi xmlns:a14="http://schemas.microsoft.com/office/drawing/2010/main" xmlns=""/>
              </a:ext>
            </a:extLst>
          </a:blip>
          <a:srcRect/>
          <a:stretch>
            <a:fillRect/>
          </a:stretch>
        </p:blipFill>
        <p:spPr bwMode="ltGray">
          <a:xfrm>
            <a:off x="0" y="0"/>
            <a:ext cx="8963025" cy="5429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8" name="Title Elements" hidden="1"/>
          <p:cNvGrpSpPr>
            <a:grpSpLocks/>
          </p:cNvGrpSpPr>
          <p:nvPr/>
        </p:nvGrpSpPr>
        <p:grpSpPr bwMode="auto">
          <a:xfrm>
            <a:off x="4535423" y="4769152"/>
            <a:ext cx="4213555" cy="484188"/>
            <a:chOff x="1663" y="3106"/>
            <a:chExt cx="3109" cy="305"/>
          </a:xfrm>
        </p:grpSpPr>
        <p:sp>
          <p:nvSpPr>
            <p:cNvPr id="9" name="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noProof="0" dirty="0" smtClean="0">
                  <a:solidFill>
                    <a:schemeClr val="tx1"/>
                  </a:solidFill>
                  <a:latin typeface="+mn-lt"/>
                </a:rPr>
                <a:t>Document type</a:t>
              </a:r>
            </a:p>
          </p:txBody>
        </p:sp>
        <p:sp>
          <p:nvSpPr>
            <p:cNvPr id="10" name="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noProof="0" dirty="0" smtClean="0">
                  <a:solidFill>
                    <a:schemeClr val="tx1"/>
                  </a:solidFill>
                  <a:latin typeface="+mn-lt"/>
                </a:rPr>
                <a:t>Date</a:t>
              </a:r>
            </a:p>
          </p:txBody>
        </p:sp>
      </p:grpSp>
      <p:sp>
        <p:nvSpPr>
          <p:cNvPr id="13314" name="Rectangle 1026"/>
          <p:cNvSpPr>
            <a:spLocks noGrp="1" noChangeArrowheads="1"/>
          </p:cNvSpPr>
          <p:nvPr>
            <p:ph type="ctrTitle"/>
          </p:nvPr>
        </p:nvSpPr>
        <p:spPr bwMode="auto">
          <a:xfrm>
            <a:off x="4535423" y="2799284"/>
            <a:ext cx="4213555" cy="430887"/>
          </a:xfrm>
          <a:prstGeom prst="rect">
            <a:avLst/>
          </a:prstGeom>
        </p:spPr>
        <p:txBody>
          <a:bodyPr/>
          <a:lstStyle>
            <a:lvl1pPr>
              <a:defRPr sz="2800" b="0" baseline="0">
                <a:solidFill>
                  <a:schemeClr val="tx2"/>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4535423" y="3891940"/>
            <a:ext cx="4213555" cy="215444"/>
          </a:xfrm>
        </p:spPr>
        <p:txBody>
          <a:bodyPr wrap="square">
            <a:spAutoFit/>
          </a:bodyPr>
          <a:lstStyle>
            <a:lvl1pPr>
              <a:defRPr sz="1400" baseline="0">
                <a:solidFill>
                  <a:schemeClr val="tx1"/>
                </a:solidFill>
                <a:latin typeface="+mn-lt"/>
                <a:ea typeface="+mn-ea"/>
              </a:defRPr>
            </a:lvl1pPr>
          </a:lstStyle>
          <a:p>
            <a:pPr lvl="0"/>
            <a:r>
              <a:rPr lang="en-US" noProof="0" smtClean="0"/>
              <a:t>Click to edit Master subtitle style</a:t>
            </a:r>
            <a:endParaRPr lang="en-US" noProof="0" dirty="0" smtClean="0"/>
          </a:p>
        </p:txBody>
      </p:sp>
      <p:sp>
        <p:nvSpPr>
          <p:cNvPr id="13" name="TitleTopPlaceholder"/>
          <p:cNvSpPr>
            <a:spLocks noChangeArrowheads="1"/>
          </p:cNvSpPr>
          <p:nvPr userDrawn="1"/>
        </p:nvSpPr>
        <p:spPr bwMode="ltGray">
          <a:xfrm>
            <a:off x="0" y="5426299"/>
            <a:ext cx="8958263" cy="91281"/>
          </a:xfrm>
          <a:prstGeom prst="rect">
            <a:avLst/>
          </a:prstGeom>
          <a:solidFill>
            <a:srgbClr val="BF9015"/>
          </a:solidFill>
          <a:ln w="9525">
            <a:noFill/>
            <a:miter lim="800000"/>
            <a:headEnd/>
            <a:tailEnd/>
          </a:ln>
          <a:effectLst/>
          <a:extLst/>
        </p:spPr>
        <p:txBody>
          <a:bodyPr wrap="none" anchor="ctr"/>
          <a:lstStyle/>
          <a:p>
            <a:endParaRPr lang="en-US" dirty="0">
              <a:latin typeface="+mn-lt"/>
            </a:endParaRPr>
          </a:p>
        </p:txBody>
      </p:sp>
      <p:pic>
        <p:nvPicPr>
          <p:cNvPr id="14" name="Picture 8" descr="http://sawic.environment.gov.za/images/logo_dea.gif"/>
          <p:cNvPicPr>
            <a:picLocks noChangeAspect="1" noChangeArrowheads="1"/>
          </p:cNvPicPr>
          <p:nvPr userDrawn="1"/>
        </p:nvPicPr>
        <p:blipFill>
          <a:blip r:embed="rId5" cstate="print">
            <a:extLst>
              <a:ext uri="{28A0092B-C50C-407E-A947-70E740481C1C}">
                <a14:useLocalDpi xmlns:a14="http://schemas.microsoft.com/office/drawing/2010/main" xmlns=""/>
              </a:ext>
            </a:extLst>
          </a:blip>
          <a:srcRect/>
          <a:stretch>
            <a:fillRect/>
          </a:stretch>
        </p:blipFill>
        <p:spPr bwMode="ltGray">
          <a:xfrm>
            <a:off x="149226" y="5780513"/>
            <a:ext cx="2133600" cy="781051"/>
          </a:xfrm>
          <a:prstGeom prst="rect">
            <a:avLst/>
          </a:prstGeom>
          <a:noFill/>
          <a:ln w="12700">
            <a:noFill/>
          </a:ln>
          <a:extLst>
            <a:ext uri="{909E8E84-426E-40DD-AFC4-6F175D3DCCD1}">
              <a14:hiddenFill xmlns:a14="http://schemas.microsoft.com/office/drawing/2010/main" xmlns="">
                <a:solidFill>
                  <a:srgbClr val="FFFFFF"/>
                </a:solidFill>
              </a14:hiddenFill>
            </a:ext>
          </a:extLst>
        </p:spPr>
      </p:pic>
      <p:pic>
        <p:nvPicPr>
          <p:cNvPr id="13328" name="Picture 16" descr="http://www.tourism.gov.za/images/logo.png"/>
          <p:cNvPicPr>
            <a:picLocks noChangeAspect="1" noChangeArrowheads="1"/>
          </p:cNvPicPr>
          <p:nvPr userDrawn="1"/>
        </p:nvPicPr>
        <p:blipFill>
          <a:blip r:embed="rId6" cstate="email">
            <a:extLst>
              <a:ext uri="{28A0092B-C50C-407E-A947-70E740481C1C}">
                <a14:useLocalDpi xmlns:a14="http://schemas.microsoft.com/office/drawing/2010/main" xmlns=""/>
              </a:ext>
            </a:extLst>
          </a:blip>
          <a:srcRect/>
          <a:stretch>
            <a:fillRect/>
          </a:stretch>
        </p:blipFill>
        <p:spPr bwMode="ltGray">
          <a:xfrm>
            <a:off x="6764606" y="5809512"/>
            <a:ext cx="1984374" cy="723052"/>
          </a:xfrm>
          <a:prstGeom prst="rect">
            <a:avLst/>
          </a:prstGeom>
          <a:noFill/>
          <a:ln w="12700">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0319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8072" y="1568346"/>
            <a:ext cx="3957968" cy="4435863"/>
          </a:xfrm>
        </p:spPr>
        <p:txBody>
          <a:bodyPr/>
          <a:lstStyle>
            <a:lvl1pPr>
              <a:defRPr sz="2058"/>
            </a:lvl1pPr>
            <a:lvl2pPr>
              <a:defRPr sz="1764"/>
            </a:lvl2pPr>
            <a:lvl3pPr>
              <a:defRPr sz="1470"/>
            </a:lvl3pPr>
            <a:lvl4pPr>
              <a:defRPr sz="1323"/>
            </a:lvl4pPr>
            <a:lvl5pPr>
              <a:defRPr sz="1323"/>
            </a:lvl5pPr>
            <a:lvl6pPr>
              <a:defRPr sz="1323"/>
            </a:lvl6pPr>
            <a:lvl7pPr>
              <a:defRPr sz="1323"/>
            </a:lvl7pPr>
            <a:lvl8pPr>
              <a:defRPr sz="1323"/>
            </a:lvl8pPr>
            <a:lvl9pPr>
              <a:defRPr sz="132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398" y="1568346"/>
            <a:ext cx="3957968" cy="4435863"/>
          </a:xfrm>
        </p:spPr>
        <p:txBody>
          <a:bodyPr/>
          <a:lstStyle>
            <a:lvl1pPr>
              <a:defRPr sz="2058"/>
            </a:lvl1pPr>
            <a:lvl2pPr>
              <a:defRPr sz="1764"/>
            </a:lvl2pPr>
            <a:lvl3pPr>
              <a:defRPr sz="1470"/>
            </a:lvl3pPr>
            <a:lvl4pPr>
              <a:defRPr sz="1323"/>
            </a:lvl4pPr>
            <a:lvl5pPr>
              <a:defRPr sz="1323"/>
            </a:lvl5pPr>
            <a:lvl6pPr>
              <a:defRPr sz="1323"/>
            </a:lvl6pPr>
            <a:lvl7pPr>
              <a:defRPr sz="1323"/>
            </a:lvl7pPr>
            <a:lvl8pPr>
              <a:defRPr sz="1323"/>
            </a:lvl8pPr>
            <a:lvl9pPr>
              <a:defRPr sz="132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98E473A-194D-4FA2-8688-A2959A3F0CDC}" type="datetimeFigureOut">
              <a:rPr lang="en-US">
                <a:solidFill>
                  <a:prstClr val="black">
                    <a:tint val="75000"/>
                  </a:prstClr>
                </a:solidFill>
              </a:rPr>
              <a:pPr>
                <a:defRPr/>
              </a:pPr>
              <a:t>9/4/2017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E74D58E-A919-47FA-AD74-B1E86D46B0D8}" type="slidenum">
              <a:rPr lang="en-US"/>
              <a:pPr>
                <a:defRPr/>
              </a:pPr>
              <a:t>‹#›</a:t>
            </a:fld>
            <a:endParaRPr lang="en-US"/>
          </a:p>
        </p:txBody>
      </p:sp>
    </p:spTree>
    <p:extLst>
      <p:ext uri="{BB962C8B-B14F-4D97-AF65-F5344CB8AC3E}">
        <p14:creationId xmlns:p14="http://schemas.microsoft.com/office/powerpoint/2010/main" xmlns="" val="4035486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48072" y="1504553"/>
            <a:ext cx="3959525" cy="627026"/>
          </a:xfrm>
        </p:spPr>
        <p:txBody>
          <a:bodyPr anchor="b"/>
          <a:lstStyle>
            <a:lvl1pPr marL="0" indent="0">
              <a:buNone/>
              <a:defRPr sz="1764" b="1"/>
            </a:lvl1pPr>
            <a:lvl2pPr marL="336042" indent="0">
              <a:buNone/>
              <a:defRPr sz="1470" b="1"/>
            </a:lvl2pPr>
            <a:lvl3pPr marL="672084" indent="0">
              <a:buNone/>
              <a:defRPr sz="1323" b="1"/>
            </a:lvl3pPr>
            <a:lvl4pPr marL="1008126" indent="0">
              <a:buNone/>
              <a:defRPr sz="1176" b="1"/>
            </a:lvl4pPr>
            <a:lvl5pPr marL="1344168" indent="0">
              <a:buNone/>
              <a:defRPr sz="1176" b="1"/>
            </a:lvl5pPr>
            <a:lvl6pPr marL="1680210" indent="0">
              <a:buNone/>
              <a:defRPr sz="1176" b="1"/>
            </a:lvl6pPr>
            <a:lvl7pPr marL="2016252" indent="0">
              <a:buNone/>
              <a:defRPr sz="1176" b="1"/>
            </a:lvl7pPr>
            <a:lvl8pPr marL="2352294" indent="0">
              <a:buNone/>
              <a:defRPr sz="1176" b="1"/>
            </a:lvl8pPr>
            <a:lvl9pPr marL="2688336" indent="0">
              <a:buNone/>
              <a:defRPr sz="1176" b="1"/>
            </a:lvl9pPr>
          </a:lstStyle>
          <a:p>
            <a:pPr lvl="0"/>
            <a:r>
              <a:rPr lang="en-US" smtClean="0"/>
              <a:t>Click to edit Master text styles</a:t>
            </a:r>
          </a:p>
        </p:txBody>
      </p:sp>
      <p:sp>
        <p:nvSpPr>
          <p:cNvPr id="4" name="Content Placeholder 3"/>
          <p:cNvSpPr>
            <a:spLocks noGrp="1"/>
          </p:cNvSpPr>
          <p:nvPr>
            <p:ph sz="half" idx="2"/>
          </p:nvPr>
        </p:nvSpPr>
        <p:spPr>
          <a:xfrm>
            <a:off x="448072" y="2131579"/>
            <a:ext cx="3959525" cy="3872628"/>
          </a:xfrm>
        </p:spPr>
        <p:txBody>
          <a:bodyPr/>
          <a:lstStyle>
            <a:lvl1pPr>
              <a:defRPr sz="1764"/>
            </a:lvl1pPr>
            <a:lvl2pPr>
              <a:defRPr sz="1470"/>
            </a:lvl2pPr>
            <a:lvl3pPr>
              <a:defRPr sz="1323"/>
            </a:lvl3pPr>
            <a:lvl4pPr>
              <a:defRPr sz="1176"/>
            </a:lvl4pPr>
            <a:lvl5pPr>
              <a:defRPr sz="1176"/>
            </a:lvl5pPr>
            <a:lvl6pPr>
              <a:defRPr sz="1176"/>
            </a:lvl6pPr>
            <a:lvl7pPr>
              <a:defRPr sz="1176"/>
            </a:lvl7pPr>
            <a:lvl8pPr>
              <a:defRPr sz="1176"/>
            </a:lvl8pPr>
            <a:lvl9pPr>
              <a:defRPr sz="11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2287" y="1504553"/>
            <a:ext cx="3961080" cy="627026"/>
          </a:xfrm>
        </p:spPr>
        <p:txBody>
          <a:bodyPr anchor="b"/>
          <a:lstStyle>
            <a:lvl1pPr marL="0" indent="0">
              <a:buNone/>
              <a:defRPr sz="1764" b="1"/>
            </a:lvl1pPr>
            <a:lvl2pPr marL="336042" indent="0">
              <a:buNone/>
              <a:defRPr sz="1470" b="1"/>
            </a:lvl2pPr>
            <a:lvl3pPr marL="672084" indent="0">
              <a:buNone/>
              <a:defRPr sz="1323" b="1"/>
            </a:lvl3pPr>
            <a:lvl4pPr marL="1008126" indent="0">
              <a:buNone/>
              <a:defRPr sz="1176" b="1"/>
            </a:lvl4pPr>
            <a:lvl5pPr marL="1344168" indent="0">
              <a:buNone/>
              <a:defRPr sz="1176" b="1"/>
            </a:lvl5pPr>
            <a:lvl6pPr marL="1680210" indent="0">
              <a:buNone/>
              <a:defRPr sz="1176" b="1"/>
            </a:lvl6pPr>
            <a:lvl7pPr marL="2016252" indent="0">
              <a:buNone/>
              <a:defRPr sz="1176" b="1"/>
            </a:lvl7pPr>
            <a:lvl8pPr marL="2352294" indent="0">
              <a:buNone/>
              <a:defRPr sz="1176" b="1"/>
            </a:lvl8pPr>
            <a:lvl9pPr marL="2688336" indent="0">
              <a:buNone/>
              <a:defRPr sz="1176" b="1"/>
            </a:lvl9pPr>
          </a:lstStyle>
          <a:p>
            <a:pPr lvl="0"/>
            <a:r>
              <a:rPr lang="en-US" smtClean="0"/>
              <a:t>Click to edit Master text styles</a:t>
            </a:r>
          </a:p>
        </p:txBody>
      </p:sp>
      <p:sp>
        <p:nvSpPr>
          <p:cNvPr id="6" name="Content Placeholder 5"/>
          <p:cNvSpPr>
            <a:spLocks noGrp="1"/>
          </p:cNvSpPr>
          <p:nvPr>
            <p:ph sz="quarter" idx="4"/>
          </p:nvPr>
        </p:nvSpPr>
        <p:spPr>
          <a:xfrm>
            <a:off x="4552287" y="2131579"/>
            <a:ext cx="3961080" cy="3872628"/>
          </a:xfrm>
        </p:spPr>
        <p:txBody>
          <a:bodyPr/>
          <a:lstStyle>
            <a:lvl1pPr>
              <a:defRPr sz="1764"/>
            </a:lvl1pPr>
            <a:lvl2pPr>
              <a:defRPr sz="1470"/>
            </a:lvl2pPr>
            <a:lvl3pPr>
              <a:defRPr sz="1323"/>
            </a:lvl3pPr>
            <a:lvl4pPr>
              <a:defRPr sz="1176"/>
            </a:lvl4pPr>
            <a:lvl5pPr>
              <a:defRPr sz="1176"/>
            </a:lvl5pPr>
            <a:lvl6pPr>
              <a:defRPr sz="1176"/>
            </a:lvl6pPr>
            <a:lvl7pPr>
              <a:defRPr sz="1176"/>
            </a:lvl7pPr>
            <a:lvl8pPr>
              <a:defRPr sz="1176"/>
            </a:lvl8pPr>
            <a:lvl9pPr>
              <a:defRPr sz="11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6321335-07FB-4275-9550-78A5AB545796}" type="datetimeFigureOut">
              <a:rPr lang="en-US">
                <a:solidFill>
                  <a:prstClr val="black">
                    <a:tint val="75000"/>
                  </a:prstClr>
                </a:solidFill>
              </a:rPr>
              <a:pPr>
                <a:defRPr/>
              </a:pPr>
              <a:t>9/4/2017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E8DC39E-05FA-4F5C-A50A-800064EF80DA}" type="slidenum">
              <a:rPr lang="en-US"/>
              <a:pPr>
                <a:defRPr/>
              </a:pPr>
              <a:t>‹#›</a:t>
            </a:fld>
            <a:endParaRPr lang="en-US"/>
          </a:p>
        </p:txBody>
      </p:sp>
    </p:spTree>
    <p:extLst>
      <p:ext uri="{BB962C8B-B14F-4D97-AF65-F5344CB8AC3E}">
        <p14:creationId xmlns:p14="http://schemas.microsoft.com/office/powerpoint/2010/main" xmlns="" val="2157219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FA0155-26C3-420E-AF14-81C637A9CDDF}" type="datetimeFigureOut">
              <a:rPr lang="en-US">
                <a:solidFill>
                  <a:prstClr val="black">
                    <a:tint val="75000"/>
                  </a:prstClr>
                </a:solidFill>
              </a:rPr>
              <a:pPr>
                <a:defRPr/>
              </a:pPr>
              <a:t>9/4/2017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3515A4F-29B7-4597-99DB-8740C07EBFD9}" type="slidenum">
              <a:rPr lang="en-US"/>
              <a:pPr>
                <a:defRPr/>
              </a:pPr>
              <a:t>‹#›</a:t>
            </a:fld>
            <a:endParaRPr lang="en-US"/>
          </a:p>
        </p:txBody>
      </p:sp>
    </p:spTree>
    <p:extLst>
      <p:ext uri="{BB962C8B-B14F-4D97-AF65-F5344CB8AC3E}">
        <p14:creationId xmlns:p14="http://schemas.microsoft.com/office/powerpoint/2010/main" xmlns="" val="2127702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0D575F-43BA-47B0-8160-5FCAD9FB7B21}" type="datetimeFigureOut">
              <a:rPr lang="en-US">
                <a:solidFill>
                  <a:prstClr val="black">
                    <a:tint val="75000"/>
                  </a:prstClr>
                </a:solidFill>
              </a:rPr>
              <a:pPr>
                <a:defRPr/>
              </a:pPr>
              <a:t>9/4/2017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29EF2F4-7187-439A-A7AA-D3CDCA867616}" type="slidenum">
              <a:rPr lang="en-US"/>
              <a:pPr>
                <a:defRPr/>
              </a:pPr>
              <a:t>‹#›</a:t>
            </a:fld>
            <a:endParaRPr lang="en-US"/>
          </a:p>
        </p:txBody>
      </p:sp>
    </p:spTree>
    <p:extLst>
      <p:ext uri="{BB962C8B-B14F-4D97-AF65-F5344CB8AC3E}">
        <p14:creationId xmlns:p14="http://schemas.microsoft.com/office/powerpoint/2010/main" xmlns="" val="101431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8073" y="267614"/>
            <a:ext cx="2948251" cy="1138917"/>
          </a:xfrm>
        </p:spPr>
        <p:txBody>
          <a:bodyPr anchor="b"/>
          <a:lstStyle>
            <a:lvl1pPr algn="l">
              <a:defRPr sz="1470" b="1"/>
            </a:lvl1pPr>
          </a:lstStyle>
          <a:p>
            <a:r>
              <a:rPr lang="en-US" smtClean="0"/>
              <a:t>Click to edit Master title style</a:t>
            </a:r>
            <a:endParaRPr lang="en-US"/>
          </a:p>
        </p:txBody>
      </p:sp>
      <p:sp>
        <p:nvSpPr>
          <p:cNvPr id="3" name="Content Placeholder 2"/>
          <p:cNvSpPr>
            <a:spLocks noGrp="1"/>
          </p:cNvSpPr>
          <p:nvPr>
            <p:ph idx="1"/>
          </p:nvPr>
        </p:nvSpPr>
        <p:spPr>
          <a:xfrm>
            <a:off x="3503673" y="267616"/>
            <a:ext cx="5009693" cy="5736593"/>
          </a:xfrm>
        </p:spPr>
        <p:txBody>
          <a:bodyPr/>
          <a:lstStyle>
            <a:lvl1pPr>
              <a:defRPr sz="2352"/>
            </a:lvl1pPr>
            <a:lvl2pPr>
              <a:defRPr sz="2058"/>
            </a:lvl2pPr>
            <a:lvl3pPr>
              <a:defRPr sz="1764"/>
            </a:lvl3pPr>
            <a:lvl4pPr>
              <a:defRPr sz="1470"/>
            </a:lvl4pPr>
            <a:lvl5pPr>
              <a:defRPr sz="1470"/>
            </a:lvl5pPr>
            <a:lvl6pPr>
              <a:defRPr sz="1470"/>
            </a:lvl6pPr>
            <a:lvl7pPr>
              <a:defRPr sz="1470"/>
            </a:lvl7pPr>
            <a:lvl8pPr>
              <a:defRPr sz="1470"/>
            </a:lvl8pPr>
            <a:lvl9pPr>
              <a:defRPr sz="147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8073" y="1406532"/>
            <a:ext cx="2948251" cy="4597676"/>
          </a:xfrm>
        </p:spPr>
        <p:txBody>
          <a:bodyPr/>
          <a:lstStyle>
            <a:lvl1pPr marL="0" indent="0">
              <a:buNone/>
              <a:defRPr sz="1029"/>
            </a:lvl1pPr>
            <a:lvl2pPr marL="336042" indent="0">
              <a:buNone/>
              <a:defRPr sz="882"/>
            </a:lvl2pPr>
            <a:lvl3pPr marL="672084" indent="0">
              <a:buNone/>
              <a:defRPr sz="735"/>
            </a:lvl3pPr>
            <a:lvl4pPr marL="1008126" indent="0">
              <a:buNone/>
              <a:defRPr sz="662"/>
            </a:lvl4pPr>
            <a:lvl5pPr marL="1344168" indent="0">
              <a:buNone/>
              <a:defRPr sz="662"/>
            </a:lvl5pPr>
            <a:lvl6pPr marL="1680210" indent="0">
              <a:buNone/>
              <a:defRPr sz="662"/>
            </a:lvl6pPr>
            <a:lvl7pPr marL="2016252" indent="0">
              <a:buNone/>
              <a:defRPr sz="662"/>
            </a:lvl7pPr>
            <a:lvl8pPr marL="2352294" indent="0">
              <a:buNone/>
              <a:defRPr sz="662"/>
            </a:lvl8pPr>
            <a:lvl9pPr marL="2688336" indent="0">
              <a:buNone/>
              <a:defRPr sz="662"/>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63B770-4413-4A46-B4D8-D6F3C502DA7A}" type="datetimeFigureOut">
              <a:rPr lang="en-US">
                <a:solidFill>
                  <a:prstClr val="black">
                    <a:tint val="75000"/>
                  </a:prstClr>
                </a:solidFill>
              </a:rPr>
              <a:pPr>
                <a:defRPr/>
              </a:pPr>
              <a:t>9/4/2017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BF3AABD-F937-41A4-8C17-20F8CEBCE245}" type="slidenum">
              <a:rPr lang="en-US"/>
              <a:pPr>
                <a:defRPr/>
              </a:pPr>
              <a:t>‹#›</a:t>
            </a:fld>
            <a:endParaRPr lang="en-US"/>
          </a:p>
        </p:txBody>
      </p:sp>
    </p:spTree>
    <p:extLst>
      <p:ext uri="{BB962C8B-B14F-4D97-AF65-F5344CB8AC3E}">
        <p14:creationId xmlns:p14="http://schemas.microsoft.com/office/powerpoint/2010/main" xmlns="" val="2976215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6504" y="4705032"/>
            <a:ext cx="5376863" cy="555456"/>
          </a:xfrm>
        </p:spPr>
        <p:txBody>
          <a:bodyPr anchor="b"/>
          <a:lstStyle>
            <a:lvl1pPr algn="l">
              <a:defRPr sz="1470" b="1"/>
            </a:lvl1pPr>
          </a:lstStyle>
          <a:p>
            <a:r>
              <a:rPr lang="en-US" smtClean="0"/>
              <a:t>Click to edit Master title style</a:t>
            </a:r>
            <a:endParaRPr lang="en-US"/>
          </a:p>
        </p:txBody>
      </p:sp>
      <p:sp>
        <p:nvSpPr>
          <p:cNvPr id="3" name="Picture Placeholder 2"/>
          <p:cNvSpPr>
            <a:spLocks noGrp="1"/>
          </p:cNvSpPr>
          <p:nvPr>
            <p:ph type="pic" idx="1"/>
          </p:nvPr>
        </p:nvSpPr>
        <p:spPr>
          <a:xfrm>
            <a:off x="1756504" y="600576"/>
            <a:ext cx="5376863" cy="4032885"/>
          </a:xfrm>
        </p:spPr>
        <p:txBody>
          <a:bodyPr rtlCol="0">
            <a:normAutofit/>
          </a:bodyPr>
          <a:lstStyle>
            <a:lvl1pPr marL="0" indent="0">
              <a:buNone/>
              <a:defRPr sz="2352"/>
            </a:lvl1pPr>
            <a:lvl2pPr marL="336042" indent="0">
              <a:buNone/>
              <a:defRPr sz="2058"/>
            </a:lvl2pPr>
            <a:lvl3pPr marL="672084" indent="0">
              <a:buNone/>
              <a:defRPr sz="1764"/>
            </a:lvl3pPr>
            <a:lvl4pPr marL="1008126" indent="0">
              <a:buNone/>
              <a:defRPr sz="1470"/>
            </a:lvl4pPr>
            <a:lvl5pPr marL="1344168" indent="0">
              <a:buNone/>
              <a:defRPr sz="1470"/>
            </a:lvl5pPr>
            <a:lvl6pPr marL="1680210" indent="0">
              <a:buNone/>
              <a:defRPr sz="1470"/>
            </a:lvl6pPr>
            <a:lvl7pPr marL="2016252" indent="0">
              <a:buNone/>
              <a:defRPr sz="1470"/>
            </a:lvl7pPr>
            <a:lvl8pPr marL="2352294" indent="0">
              <a:buNone/>
              <a:defRPr sz="1470"/>
            </a:lvl8pPr>
            <a:lvl9pPr marL="2688336" indent="0">
              <a:buNone/>
              <a:defRPr sz="1470"/>
            </a:lvl9pPr>
          </a:lstStyle>
          <a:p>
            <a:pPr lvl="0"/>
            <a:endParaRPr lang="en-US" noProof="0"/>
          </a:p>
        </p:txBody>
      </p:sp>
      <p:sp>
        <p:nvSpPr>
          <p:cNvPr id="4" name="Text Placeholder 3"/>
          <p:cNvSpPr>
            <a:spLocks noGrp="1"/>
          </p:cNvSpPr>
          <p:nvPr>
            <p:ph type="body" sz="half" idx="2"/>
          </p:nvPr>
        </p:nvSpPr>
        <p:spPr>
          <a:xfrm>
            <a:off x="1756504" y="5260488"/>
            <a:ext cx="5376863" cy="788839"/>
          </a:xfrm>
        </p:spPr>
        <p:txBody>
          <a:bodyPr/>
          <a:lstStyle>
            <a:lvl1pPr marL="0" indent="0">
              <a:buNone/>
              <a:defRPr sz="1029"/>
            </a:lvl1pPr>
            <a:lvl2pPr marL="336042" indent="0">
              <a:buNone/>
              <a:defRPr sz="882"/>
            </a:lvl2pPr>
            <a:lvl3pPr marL="672084" indent="0">
              <a:buNone/>
              <a:defRPr sz="735"/>
            </a:lvl3pPr>
            <a:lvl4pPr marL="1008126" indent="0">
              <a:buNone/>
              <a:defRPr sz="662"/>
            </a:lvl4pPr>
            <a:lvl5pPr marL="1344168" indent="0">
              <a:buNone/>
              <a:defRPr sz="662"/>
            </a:lvl5pPr>
            <a:lvl6pPr marL="1680210" indent="0">
              <a:buNone/>
              <a:defRPr sz="662"/>
            </a:lvl6pPr>
            <a:lvl7pPr marL="2016252" indent="0">
              <a:buNone/>
              <a:defRPr sz="662"/>
            </a:lvl7pPr>
            <a:lvl8pPr marL="2352294" indent="0">
              <a:buNone/>
              <a:defRPr sz="662"/>
            </a:lvl8pPr>
            <a:lvl9pPr marL="2688336" indent="0">
              <a:buNone/>
              <a:defRPr sz="662"/>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7C8E78-F901-441D-AD48-F6CDDAE26F3A}" type="datetimeFigureOut">
              <a:rPr lang="en-US">
                <a:solidFill>
                  <a:prstClr val="black">
                    <a:tint val="75000"/>
                  </a:prstClr>
                </a:solidFill>
              </a:rPr>
              <a:pPr>
                <a:defRPr/>
              </a:pPr>
              <a:t>9/4/2017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3A1BE8-9A10-4944-ACBD-ABD2CEA38E9C}" type="slidenum">
              <a:rPr lang="en-US"/>
              <a:pPr>
                <a:defRPr/>
              </a:pPr>
              <a:t>‹#›</a:t>
            </a:fld>
            <a:endParaRPr lang="en-US"/>
          </a:p>
        </p:txBody>
      </p:sp>
    </p:spTree>
    <p:extLst>
      <p:ext uri="{BB962C8B-B14F-4D97-AF65-F5344CB8AC3E}">
        <p14:creationId xmlns:p14="http://schemas.microsoft.com/office/powerpoint/2010/main" xmlns="" val="96818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385073-2459-4CCD-B499-358003E4CB55}" type="datetimeFigureOut">
              <a:rPr lang="en-US">
                <a:solidFill>
                  <a:prstClr val="black">
                    <a:tint val="75000"/>
                  </a:prstClr>
                </a:solidFill>
              </a:rPr>
              <a:pPr>
                <a:def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DB0FF6-339C-4192-9A94-90B0862A5AF1}" type="slidenum">
              <a:rPr lang="en-US"/>
              <a:pPr>
                <a:defRPr/>
              </a:pPr>
              <a:t>‹#›</a:t>
            </a:fld>
            <a:endParaRPr lang="en-US"/>
          </a:p>
        </p:txBody>
      </p:sp>
    </p:spTree>
    <p:extLst>
      <p:ext uri="{BB962C8B-B14F-4D97-AF65-F5344CB8AC3E}">
        <p14:creationId xmlns:p14="http://schemas.microsoft.com/office/powerpoint/2010/main" xmlns="" val="2096358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7042" y="269172"/>
            <a:ext cx="2016324" cy="57350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8072" y="269172"/>
            <a:ext cx="5899613" cy="57350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A67B1F-1E27-43F6-AC91-1A33A5D560DC}" type="datetimeFigureOut">
              <a:rPr lang="en-US">
                <a:solidFill>
                  <a:prstClr val="black">
                    <a:tint val="75000"/>
                  </a:prstClr>
                </a:solidFill>
              </a:rPr>
              <a:pPr>
                <a:def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FABD94-032A-4B13-850D-3FD965DC6E1F}" type="slidenum">
              <a:rPr lang="en-US"/>
              <a:pPr>
                <a:defRPr/>
              </a:pPr>
              <a:t>‹#›</a:t>
            </a:fld>
            <a:endParaRPr lang="en-US"/>
          </a:p>
        </p:txBody>
      </p:sp>
    </p:spTree>
    <p:extLst>
      <p:ext uri="{BB962C8B-B14F-4D97-AF65-F5344CB8AC3E}">
        <p14:creationId xmlns:p14="http://schemas.microsoft.com/office/powerpoint/2010/main" xmlns="" val="908217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nvPr>
        </p:nvGraphicFramePr>
        <p:xfrm>
          <a:off x="1588" y="1588"/>
          <a:ext cx="1587" cy="1587"/>
        </p:xfrm>
        <a:graphic>
          <a:graphicData uri="http://schemas.openxmlformats.org/presentationml/2006/ole">
            <p:oleObj spid="_x0000_s294946" name="think-cell Slide" r:id="rId3" imgW="360" imgH="360" progId="">
              <p:embed/>
            </p:oleObj>
          </a:graphicData>
        </a:graphic>
      </p:graphicFrame>
      <p:pic>
        <p:nvPicPr>
          <p:cNvPr id="13379" name="Picture 67"/>
          <p:cNvPicPr>
            <a:picLocks noChangeAspect="1" noChangeArrowheads="1"/>
          </p:cNvPicPr>
          <p:nvPr userDrawn="1"/>
        </p:nvPicPr>
        <p:blipFill>
          <a:blip r:embed="rId4" cstate="print">
            <a:extLst>
              <a:ext uri="{28A0092B-C50C-407E-A947-70E740481C1C}">
                <a14:useLocalDpi xmlns:a14="http://schemas.microsoft.com/office/drawing/2010/main" xmlns=""/>
              </a:ext>
            </a:extLst>
          </a:blip>
          <a:srcRect/>
          <a:stretch>
            <a:fillRect/>
          </a:stretch>
        </p:blipFill>
        <p:spPr bwMode="ltGray">
          <a:xfrm>
            <a:off x="0" y="0"/>
            <a:ext cx="8963025" cy="5429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8" name="Title Elements" hidden="1"/>
          <p:cNvGrpSpPr>
            <a:grpSpLocks/>
          </p:cNvGrpSpPr>
          <p:nvPr/>
        </p:nvGrpSpPr>
        <p:grpSpPr bwMode="auto">
          <a:xfrm>
            <a:off x="4535423" y="4769152"/>
            <a:ext cx="4213555" cy="484188"/>
            <a:chOff x="1663" y="3106"/>
            <a:chExt cx="3109" cy="305"/>
          </a:xfrm>
        </p:grpSpPr>
        <p:sp>
          <p:nvSpPr>
            <p:cNvPr id="9" name="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rPr>
                <a:t>Document type</a:t>
              </a:r>
            </a:p>
          </p:txBody>
        </p:sp>
        <p:sp>
          <p:nvSpPr>
            <p:cNvPr id="10" name="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auto">
          <a:xfrm>
            <a:off x="4535423" y="2799284"/>
            <a:ext cx="4213555" cy="430887"/>
          </a:xfrm>
          <a:prstGeom prst="rect">
            <a:avLst/>
          </a:prstGeom>
        </p:spPr>
        <p:txBody>
          <a:bodyPr/>
          <a:lstStyle>
            <a:lvl1pPr>
              <a:defRPr sz="2800" b="0" baseline="0">
                <a:solidFill>
                  <a:schemeClr val="tx2"/>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4535423" y="3891940"/>
            <a:ext cx="4213555" cy="215444"/>
          </a:xfrm>
        </p:spPr>
        <p:txBody>
          <a:bodyPr wrap="square">
            <a:spAutoFit/>
          </a:bodyPr>
          <a:lstStyle>
            <a:lvl1pPr>
              <a:defRPr sz="1400" baseline="0">
                <a:solidFill>
                  <a:schemeClr val="tx1"/>
                </a:solidFill>
                <a:latin typeface="+mn-lt"/>
                <a:ea typeface="+mn-ea"/>
              </a:defRPr>
            </a:lvl1pPr>
          </a:lstStyle>
          <a:p>
            <a:pPr lvl="0"/>
            <a:r>
              <a:rPr lang="en-US" noProof="0" smtClean="0"/>
              <a:t>Click to edit Master subtitle style</a:t>
            </a:r>
            <a:endParaRPr lang="en-US" noProof="0" dirty="0" smtClean="0"/>
          </a:p>
        </p:txBody>
      </p:sp>
      <p:sp>
        <p:nvSpPr>
          <p:cNvPr id="13" name="TitleTopPlaceholder"/>
          <p:cNvSpPr>
            <a:spLocks noChangeArrowheads="1"/>
          </p:cNvSpPr>
          <p:nvPr userDrawn="1"/>
        </p:nvSpPr>
        <p:spPr bwMode="ltGray">
          <a:xfrm>
            <a:off x="0" y="5426299"/>
            <a:ext cx="8958263" cy="91281"/>
          </a:xfrm>
          <a:prstGeom prst="rect">
            <a:avLst/>
          </a:prstGeom>
          <a:solidFill>
            <a:srgbClr val="BF9015"/>
          </a:solidFill>
          <a:ln w="9525">
            <a:noFill/>
            <a:miter lim="800000"/>
            <a:headEnd/>
            <a:tailEnd/>
          </a:ln>
          <a:effectLst/>
          <a:extLst/>
        </p:spPr>
        <p:txBody>
          <a:bodyPr wrap="none" anchor="ctr"/>
          <a:lstStyle/>
          <a:p>
            <a:endParaRPr lang="en-US" dirty="0">
              <a:solidFill>
                <a:srgbClr val="000000"/>
              </a:solidFill>
              <a:latin typeface="Arial"/>
            </a:endParaRPr>
          </a:p>
        </p:txBody>
      </p:sp>
      <p:pic>
        <p:nvPicPr>
          <p:cNvPr id="14" name="Picture 8" descr="http://sawic.environment.gov.za/images/logo_dea.gif"/>
          <p:cNvPicPr>
            <a:picLocks noChangeAspect="1" noChangeArrowheads="1"/>
          </p:cNvPicPr>
          <p:nvPr userDrawn="1"/>
        </p:nvPicPr>
        <p:blipFill>
          <a:blip r:embed="rId5" cstate="print">
            <a:extLst>
              <a:ext uri="{28A0092B-C50C-407E-A947-70E740481C1C}">
                <a14:useLocalDpi xmlns:a14="http://schemas.microsoft.com/office/drawing/2010/main" xmlns=""/>
              </a:ext>
            </a:extLst>
          </a:blip>
          <a:srcRect/>
          <a:stretch>
            <a:fillRect/>
          </a:stretch>
        </p:blipFill>
        <p:spPr bwMode="ltGray">
          <a:xfrm>
            <a:off x="149226" y="5780513"/>
            <a:ext cx="2133600" cy="781051"/>
          </a:xfrm>
          <a:prstGeom prst="rect">
            <a:avLst/>
          </a:prstGeom>
          <a:noFill/>
          <a:ln w="12700">
            <a:noFill/>
          </a:ln>
          <a:extLst>
            <a:ext uri="{909E8E84-426E-40DD-AFC4-6F175D3DCCD1}">
              <a14:hiddenFill xmlns:a14="http://schemas.microsoft.com/office/drawing/2010/main" xmlns="">
                <a:solidFill>
                  <a:srgbClr val="FFFFFF"/>
                </a:solidFill>
              </a14:hiddenFill>
            </a:ext>
          </a:extLst>
        </p:spPr>
      </p:pic>
      <p:pic>
        <p:nvPicPr>
          <p:cNvPr id="13328" name="Picture 16" descr="http://www.tourism.gov.za/images/logo.png"/>
          <p:cNvPicPr>
            <a:picLocks noChangeAspect="1" noChangeArrowheads="1"/>
          </p:cNvPicPr>
          <p:nvPr userDrawn="1"/>
        </p:nvPicPr>
        <p:blipFill>
          <a:blip r:embed="rId6" cstate="email">
            <a:extLst>
              <a:ext uri="{28A0092B-C50C-407E-A947-70E740481C1C}">
                <a14:useLocalDpi xmlns:a14="http://schemas.microsoft.com/office/drawing/2010/main" xmlns=""/>
              </a:ext>
            </a:extLst>
          </a:blip>
          <a:srcRect/>
          <a:stretch>
            <a:fillRect/>
          </a:stretch>
        </p:blipFill>
        <p:spPr bwMode="ltGray">
          <a:xfrm>
            <a:off x="6764606" y="5809512"/>
            <a:ext cx="1984374" cy="723052"/>
          </a:xfrm>
          <a:prstGeom prst="rect">
            <a:avLst/>
          </a:prstGeom>
          <a:noFill/>
          <a:ln w="12700">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84234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8441734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80639301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114355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45492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1060778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231614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78274" y="1951038"/>
            <a:ext cx="430212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712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0719" y="1364776"/>
            <a:ext cx="8640000" cy="1231106"/>
          </a:xfrm>
          <a:prstGeom prst="rect">
            <a:avLst/>
          </a:prstGeom>
        </p:spPr>
        <p:txBody>
          <a:bodyPr/>
          <a:lstStyle>
            <a:lvl2pPr marL="182544" indent="-180956">
              <a:buClrTx/>
              <a:buSzPct val="120000"/>
              <a:buFont typeface="Arial" pitchFamily="34" charset="0"/>
              <a:buChar char="•"/>
              <a:defRPr/>
            </a:lvl2pPr>
            <a:lvl3pPr marL="358737" indent="-176194">
              <a:buClrTx/>
              <a:buSzPct val="100000"/>
              <a:buFont typeface="Calibri" pitchFamily="34" charset="0"/>
              <a:buChar char="–"/>
              <a:defRPr/>
            </a:lvl3pPr>
            <a:lvl4pPr marL="541280" indent="-182544">
              <a:buClrTx/>
              <a:buSzPct val="90000"/>
              <a:buFont typeface="Arial" pitchFamily="34" charset="0"/>
              <a:buChar char="•"/>
              <a:defRPr/>
            </a:lvl4pPr>
            <a:lvl5pPr marL="715887" indent="-174607">
              <a:buClrTx/>
              <a:buSzPct val="85000"/>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MY" dirty="0"/>
          </a:p>
        </p:txBody>
      </p:sp>
      <p:sp>
        <p:nvSpPr>
          <p:cNvPr id="10" name="Title 9"/>
          <p:cNvSpPr>
            <a:spLocks noGrp="1"/>
          </p:cNvSpPr>
          <p:nvPr>
            <p:ph type="title"/>
          </p:nvPr>
        </p:nvSpPr>
        <p:spPr>
          <a:xfrm>
            <a:off x="160719" y="230189"/>
            <a:ext cx="8640000" cy="292388"/>
          </a:xfrm>
        </p:spPr>
        <p:txBody>
          <a:bodyPr/>
          <a:lstStyle>
            <a:lvl1pPr>
              <a:tabLst/>
              <a:defRPr/>
            </a:lvl1pPr>
          </a:lstStyle>
          <a:p>
            <a:r>
              <a:rPr lang="en-US" dirty="0" smtClean="0"/>
              <a:t>Click to edit Master title style</a:t>
            </a:r>
            <a:endParaRPr lang="en-MY" dirty="0"/>
          </a:p>
        </p:txBody>
      </p:sp>
      <p:sp>
        <p:nvSpPr>
          <p:cNvPr id="7" name="Text Placeholder 3"/>
          <p:cNvSpPr>
            <a:spLocks noGrp="1"/>
          </p:cNvSpPr>
          <p:nvPr>
            <p:ph type="body" sz="quarter" idx="11"/>
          </p:nvPr>
        </p:nvSpPr>
        <p:spPr>
          <a:xfrm>
            <a:off x="160720" y="6487626"/>
            <a:ext cx="6349619" cy="153888"/>
          </a:xfrm>
          <a:prstGeom prst="rect">
            <a:avLst/>
          </a:prstGeom>
        </p:spPr>
        <p:txBody>
          <a:bodyPr anchor="b"/>
          <a:lstStyle>
            <a:lvl1pPr marL="539693" indent="-539693">
              <a:tabLst>
                <a:tab pos="447628" algn="r"/>
              </a:tabLst>
              <a:defRPr sz="1000"/>
            </a:lvl1pPr>
            <a:lvl2pPr>
              <a:defRPr sz="1000"/>
            </a:lvl2pPr>
            <a:lvl3pPr>
              <a:defRPr sz="1000"/>
            </a:lvl3pPr>
            <a:lvl4pPr>
              <a:defRPr sz="1000"/>
            </a:lvl4pPr>
            <a:lvl5pPr>
              <a:defRPr sz="1000"/>
            </a:lvl5pPr>
          </a:lstStyle>
          <a:p>
            <a:pPr lvl="0"/>
            <a:r>
              <a:rPr lang="en-US" smtClean="0"/>
              <a:t>Click to edit Master text styles</a:t>
            </a:r>
          </a:p>
        </p:txBody>
      </p:sp>
    </p:spTree>
    <p:extLst>
      <p:ext uri="{BB962C8B-B14F-4D97-AF65-F5344CB8AC3E}">
        <p14:creationId xmlns:p14="http://schemas.microsoft.com/office/powerpoint/2010/main" xmlns="" val="97360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2108" y="2088015"/>
            <a:ext cx="7617222" cy="14407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44216" y="3808836"/>
            <a:ext cx="6273007" cy="1717710"/>
          </a:xfrm>
        </p:spPr>
        <p:txBody>
          <a:bodyPr/>
          <a:lstStyle>
            <a:lvl1pPr marL="0" indent="0" algn="ctr">
              <a:buNone/>
              <a:defRPr>
                <a:solidFill>
                  <a:schemeClr val="tx1">
                    <a:tint val="75000"/>
                  </a:schemeClr>
                </a:solidFill>
              </a:defRPr>
            </a:lvl1pPr>
            <a:lvl2pPr marL="336042" indent="0" algn="ctr">
              <a:buNone/>
              <a:defRPr>
                <a:solidFill>
                  <a:schemeClr val="tx1">
                    <a:tint val="75000"/>
                  </a:schemeClr>
                </a:solidFill>
              </a:defRPr>
            </a:lvl2pPr>
            <a:lvl3pPr marL="672084" indent="0" algn="ctr">
              <a:buNone/>
              <a:defRPr>
                <a:solidFill>
                  <a:schemeClr val="tx1">
                    <a:tint val="75000"/>
                  </a:schemeClr>
                </a:solidFill>
              </a:defRPr>
            </a:lvl3pPr>
            <a:lvl4pPr marL="1008126" indent="0" algn="ctr">
              <a:buNone/>
              <a:defRPr>
                <a:solidFill>
                  <a:schemeClr val="tx1">
                    <a:tint val="75000"/>
                  </a:schemeClr>
                </a:solidFill>
              </a:defRPr>
            </a:lvl4pPr>
            <a:lvl5pPr marL="1344168" indent="0" algn="ctr">
              <a:buNone/>
              <a:defRPr>
                <a:solidFill>
                  <a:schemeClr val="tx1">
                    <a:tint val="75000"/>
                  </a:schemeClr>
                </a:solidFill>
              </a:defRPr>
            </a:lvl5pPr>
            <a:lvl6pPr marL="1680210" indent="0" algn="ctr">
              <a:buNone/>
              <a:defRPr>
                <a:solidFill>
                  <a:schemeClr val="tx1">
                    <a:tint val="75000"/>
                  </a:schemeClr>
                </a:solidFill>
              </a:defRPr>
            </a:lvl6pPr>
            <a:lvl7pPr marL="2016252" indent="0" algn="ctr">
              <a:buNone/>
              <a:defRPr>
                <a:solidFill>
                  <a:schemeClr val="tx1">
                    <a:tint val="75000"/>
                  </a:schemeClr>
                </a:solidFill>
              </a:defRPr>
            </a:lvl7pPr>
            <a:lvl8pPr marL="2352294" indent="0" algn="ctr">
              <a:buNone/>
              <a:defRPr>
                <a:solidFill>
                  <a:schemeClr val="tx1">
                    <a:tint val="75000"/>
                  </a:schemeClr>
                </a:solidFill>
              </a:defRPr>
            </a:lvl8pPr>
            <a:lvl9pPr marL="268833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09DB78-5DB3-48BE-A024-0FBF1297440C}" type="datetimeFigureOut">
              <a:rPr lang="en-US">
                <a:solidFill>
                  <a:prstClr val="black">
                    <a:tint val="75000"/>
                  </a:prstClr>
                </a:solidFill>
              </a:rPr>
              <a:pPr>
                <a:def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3E3B13-6361-49FA-83F3-A39AFABEBD3A}" type="slidenum">
              <a:rPr lang="en-US"/>
              <a:pPr>
                <a:defRPr/>
              </a:pPr>
              <a:t>‹#›</a:t>
            </a:fld>
            <a:endParaRPr lang="en-US"/>
          </a:p>
        </p:txBody>
      </p:sp>
    </p:spTree>
    <p:extLst>
      <p:ext uri="{BB962C8B-B14F-4D97-AF65-F5344CB8AC3E}">
        <p14:creationId xmlns:p14="http://schemas.microsoft.com/office/powerpoint/2010/main" xmlns="" val="84800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53D1C5-DFA4-4303-B381-0FE36111B12C}" type="datetimeFigureOut">
              <a:rPr lang="en-US">
                <a:solidFill>
                  <a:prstClr val="black">
                    <a:tint val="75000"/>
                  </a:prstClr>
                </a:solidFill>
              </a:rPr>
              <a:pPr>
                <a:def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7C6E12-3BF0-4482-97FF-D26563D727BB}" type="slidenum">
              <a:rPr lang="en-US"/>
              <a:pPr>
                <a:defRPr/>
              </a:pPr>
              <a:t>‹#›</a:t>
            </a:fld>
            <a:endParaRPr lang="en-US"/>
          </a:p>
        </p:txBody>
      </p:sp>
    </p:spTree>
    <p:extLst>
      <p:ext uri="{BB962C8B-B14F-4D97-AF65-F5344CB8AC3E}">
        <p14:creationId xmlns:p14="http://schemas.microsoft.com/office/powerpoint/2010/main" xmlns="" val="3717892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892" y="4319171"/>
            <a:ext cx="7617222" cy="1334960"/>
          </a:xfrm>
        </p:spPr>
        <p:txBody>
          <a:bodyPr anchor="t"/>
          <a:lstStyle>
            <a:lvl1pPr algn="l">
              <a:defRPr sz="2940" b="1" cap="all"/>
            </a:lvl1pPr>
          </a:lstStyle>
          <a:p>
            <a:r>
              <a:rPr lang="en-US" smtClean="0"/>
              <a:t>Click to edit Master title style</a:t>
            </a:r>
            <a:endParaRPr lang="en-US"/>
          </a:p>
        </p:txBody>
      </p:sp>
      <p:sp>
        <p:nvSpPr>
          <p:cNvPr id="3" name="Text Placeholder 2"/>
          <p:cNvSpPr>
            <a:spLocks noGrp="1"/>
          </p:cNvSpPr>
          <p:nvPr>
            <p:ph type="body" idx="1"/>
          </p:nvPr>
        </p:nvSpPr>
        <p:spPr>
          <a:xfrm>
            <a:off x="707892" y="2848848"/>
            <a:ext cx="7617222" cy="1470322"/>
          </a:xfrm>
        </p:spPr>
        <p:txBody>
          <a:bodyPr anchor="b"/>
          <a:lstStyle>
            <a:lvl1pPr marL="0" indent="0">
              <a:buNone/>
              <a:defRPr sz="1470">
                <a:solidFill>
                  <a:schemeClr val="tx1">
                    <a:tint val="75000"/>
                  </a:schemeClr>
                </a:solidFill>
              </a:defRPr>
            </a:lvl1pPr>
            <a:lvl2pPr marL="336042" indent="0">
              <a:buNone/>
              <a:defRPr sz="1323">
                <a:solidFill>
                  <a:schemeClr val="tx1">
                    <a:tint val="75000"/>
                  </a:schemeClr>
                </a:solidFill>
              </a:defRPr>
            </a:lvl2pPr>
            <a:lvl3pPr marL="672084" indent="0">
              <a:buNone/>
              <a:defRPr sz="1176">
                <a:solidFill>
                  <a:schemeClr val="tx1">
                    <a:tint val="75000"/>
                  </a:schemeClr>
                </a:solidFill>
              </a:defRPr>
            </a:lvl3pPr>
            <a:lvl4pPr marL="1008126" indent="0">
              <a:buNone/>
              <a:defRPr sz="1029">
                <a:solidFill>
                  <a:schemeClr val="tx1">
                    <a:tint val="75000"/>
                  </a:schemeClr>
                </a:solidFill>
              </a:defRPr>
            </a:lvl4pPr>
            <a:lvl5pPr marL="1344168" indent="0">
              <a:buNone/>
              <a:defRPr sz="1029">
                <a:solidFill>
                  <a:schemeClr val="tx1">
                    <a:tint val="75000"/>
                  </a:schemeClr>
                </a:solidFill>
              </a:defRPr>
            </a:lvl5pPr>
            <a:lvl6pPr marL="1680210" indent="0">
              <a:buNone/>
              <a:defRPr sz="1029">
                <a:solidFill>
                  <a:schemeClr val="tx1">
                    <a:tint val="75000"/>
                  </a:schemeClr>
                </a:solidFill>
              </a:defRPr>
            </a:lvl6pPr>
            <a:lvl7pPr marL="2016252" indent="0">
              <a:buNone/>
              <a:defRPr sz="1029">
                <a:solidFill>
                  <a:schemeClr val="tx1">
                    <a:tint val="75000"/>
                  </a:schemeClr>
                </a:solidFill>
              </a:defRPr>
            </a:lvl7pPr>
            <a:lvl8pPr marL="2352294" indent="0">
              <a:buNone/>
              <a:defRPr sz="1029">
                <a:solidFill>
                  <a:schemeClr val="tx1">
                    <a:tint val="75000"/>
                  </a:schemeClr>
                </a:solidFill>
              </a:defRPr>
            </a:lvl8pPr>
            <a:lvl9pPr marL="2688336" indent="0">
              <a:buNone/>
              <a:defRPr sz="102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3B9CFC-9BBB-4326-9567-BA2F251D89E1}" type="datetimeFigureOut">
              <a:rPr lang="en-US">
                <a:solidFill>
                  <a:prstClr val="black">
                    <a:tint val="75000"/>
                  </a:prstClr>
                </a:solidFill>
              </a:rPr>
              <a:pPr>
                <a:defRPr/>
              </a:pPr>
              <a:t>9/4/2017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BCD773-F422-4471-B264-93061AE98426}" type="slidenum">
              <a:rPr lang="en-US"/>
              <a:pPr>
                <a:defRPr/>
              </a:pPr>
              <a:t>‹#›</a:t>
            </a:fld>
            <a:endParaRPr lang="en-US"/>
          </a:p>
        </p:txBody>
      </p:sp>
    </p:spTree>
    <p:extLst>
      <p:ext uri="{BB962C8B-B14F-4D97-AF65-F5344CB8AC3E}">
        <p14:creationId xmlns:p14="http://schemas.microsoft.com/office/powerpoint/2010/main" xmlns="" val="36106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6.xml"/><Relationship Id="rId18" Type="http://schemas.openxmlformats.org/officeDocument/2006/relationships/tags" Target="../tags/tag11.xml"/><Relationship Id="rId26" Type="http://schemas.openxmlformats.org/officeDocument/2006/relationships/tags" Target="../tags/tag19.xml"/><Relationship Id="rId3" Type="http://schemas.openxmlformats.org/officeDocument/2006/relationships/slideLayout" Target="../slideLayouts/slideLayout3.xml"/><Relationship Id="rId21" Type="http://schemas.openxmlformats.org/officeDocument/2006/relationships/tags" Target="../tags/tag14.xml"/><Relationship Id="rId7" Type="http://schemas.openxmlformats.org/officeDocument/2006/relationships/theme" Target="../theme/theme1.xml"/><Relationship Id="rId12" Type="http://schemas.openxmlformats.org/officeDocument/2006/relationships/tags" Target="../tags/tag5.xml"/><Relationship Id="rId17" Type="http://schemas.openxmlformats.org/officeDocument/2006/relationships/tags" Target="../tags/tag10.xml"/><Relationship Id="rId25" Type="http://schemas.openxmlformats.org/officeDocument/2006/relationships/tags" Target="../tags/tag18.xml"/><Relationship Id="rId2" Type="http://schemas.openxmlformats.org/officeDocument/2006/relationships/slideLayout" Target="../slideLayouts/slideLayout2.xml"/><Relationship Id="rId16" Type="http://schemas.openxmlformats.org/officeDocument/2006/relationships/tags" Target="../tags/tag9.xml"/><Relationship Id="rId20" Type="http://schemas.openxmlformats.org/officeDocument/2006/relationships/tags" Target="../tags/tag13.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24" Type="http://schemas.openxmlformats.org/officeDocument/2006/relationships/tags" Target="../tags/tag17.xml"/><Relationship Id="rId5" Type="http://schemas.openxmlformats.org/officeDocument/2006/relationships/slideLayout" Target="../slideLayouts/slideLayout5.xml"/><Relationship Id="rId15" Type="http://schemas.openxmlformats.org/officeDocument/2006/relationships/tags" Target="../tags/tag8.xml"/><Relationship Id="rId23" Type="http://schemas.openxmlformats.org/officeDocument/2006/relationships/tags" Target="../tags/tag16.xml"/><Relationship Id="rId28" Type="http://schemas.openxmlformats.org/officeDocument/2006/relationships/image" Target="../media/image2.gif"/><Relationship Id="rId10" Type="http://schemas.openxmlformats.org/officeDocument/2006/relationships/tags" Target="../tags/tag3.xml"/><Relationship Id="rId19" Type="http://schemas.openxmlformats.org/officeDocument/2006/relationships/tags" Target="../tags/tag12.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tags" Target="../tags/tag7.xml"/><Relationship Id="rId22" Type="http://schemas.openxmlformats.org/officeDocument/2006/relationships/tags" Target="../tags/tag15.xml"/><Relationship Id="rId27"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image" Target="../media/image2.gif"/><Relationship Id="rId3" Type="http://schemas.openxmlformats.org/officeDocument/2006/relationships/slideLayout" Target="../slideLayouts/slideLayout20.xml"/><Relationship Id="rId21" Type="http://schemas.openxmlformats.org/officeDocument/2006/relationships/tags" Target="../tags/tag34.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oleObject" Target="../embeddings/oleObject3.bin"/><Relationship Id="rId2" Type="http://schemas.openxmlformats.org/officeDocument/2006/relationships/slideLayout" Target="../slideLayouts/slideLayout19.xml"/><Relationship Id="rId16" Type="http://schemas.openxmlformats.org/officeDocument/2006/relationships/tags" Target="../tags/tag29.xml"/><Relationship Id="rId20" Type="http://schemas.openxmlformats.org/officeDocument/2006/relationships/tags" Target="../tags/tag33.xml"/><Relationship Id="rId1" Type="http://schemas.openxmlformats.org/officeDocument/2006/relationships/slideLayout" Target="../slideLayouts/slideLayout18.xml"/><Relationship Id="rId6" Type="http://schemas.openxmlformats.org/officeDocument/2006/relationships/vmlDrawing" Target="../drawings/vmlDrawing3.vml"/><Relationship Id="rId11" Type="http://schemas.openxmlformats.org/officeDocument/2006/relationships/tags" Target="../tags/tag24.xml"/><Relationship Id="rId24" Type="http://schemas.openxmlformats.org/officeDocument/2006/relationships/tags" Target="../tags/tag37.xml"/><Relationship Id="rId5" Type="http://schemas.openxmlformats.org/officeDocument/2006/relationships/theme" Target="../theme/theme3.xml"/><Relationship Id="rId15" Type="http://schemas.openxmlformats.org/officeDocument/2006/relationships/tags" Target="../tags/tag28.xml"/><Relationship Id="rId23" Type="http://schemas.openxmlformats.org/officeDocument/2006/relationships/tags" Target="../tags/tag36.xml"/><Relationship Id="rId10" Type="http://schemas.openxmlformats.org/officeDocument/2006/relationships/tags" Target="../tags/tag23.xml"/><Relationship Id="rId19" Type="http://schemas.openxmlformats.org/officeDocument/2006/relationships/tags" Target="../tags/tag32.xml"/><Relationship Id="rId4" Type="http://schemas.openxmlformats.org/officeDocument/2006/relationships/slideLayout" Target="../slideLayouts/slideLayout21.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4106291149"/>
              </p:ext>
            </p:extLst>
          </p:nvPr>
        </p:nvGraphicFramePr>
        <p:xfrm>
          <a:off x="0" y="0"/>
          <a:ext cx="158750" cy="158750"/>
        </p:xfrm>
        <a:graphic>
          <a:graphicData uri="http://schemas.openxmlformats.org/presentationml/2006/ole">
            <p:oleObj spid="_x0000_s12550" name="think-cell Slide" r:id="rId27" imgW="360" imgH="360" progId="">
              <p:embed/>
            </p:oleObj>
          </a:graphicData>
        </a:graphic>
      </p:graphicFrame>
      <p:pic>
        <p:nvPicPr>
          <p:cNvPr id="110" name="Picture 8" descr="http://sawic.environment.gov.za/images/logo_dea.gif"/>
          <p:cNvPicPr>
            <a:picLocks noChangeAspect="1" noChangeArrowheads="1"/>
          </p:cNvPicPr>
          <p:nvPr userDrawn="1"/>
        </p:nvPicPr>
        <p:blipFill>
          <a:blip r:embed="rId28" cstate="email">
            <a:extLst>
              <a:ext uri="{28A0092B-C50C-407E-A947-70E740481C1C}">
                <a14:useLocalDpi xmlns:a14="http://schemas.microsoft.com/office/drawing/2010/main" xmlns=""/>
              </a:ext>
            </a:extLst>
          </a:blip>
          <a:srcRect/>
          <a:stretch>
            <a:fillRect/>
          </a:stretch>
        </p:blipFill>
        <p:spPr bwMode="ltGray">
          <a:xfrm>
            <a:off x="171451" y="6222253"/>
            <a:ext cx="1207992" cy="442212"/>
          </a:xfrm>
          <a:prstGeom prst="rect">
            <a:avLst/>
          </a:prstGeom>
          <a:noFill/>
          <a:extLst>
            <a:ext uri="{909E8E84-426E-40DD-AFC4-6F175D3DCCD1}">
              <a14:hiddenFill xmlns:a14="http://schemas.microsoft.com/office/drawing/2010/main" xmlns="">
                <a:solidFill>
                  <a:srgbClr val="FFFFFF"/>
                </a:solidFill>
              </a14:hiddenFill>
            </a:ext>
          </a:extLst>
        </p:spPr>
      </p:pic>
      <p:pic>
        <p:nvPicPr>
          <p:cNvPr id="111" name="Picture 16" descr="http://www.tourism.gov.za/images/logo.png"/>
          <p:cNvPicPr>
            <a:picLocks noChangeAspect="1" noChangeArrowheads="1"/>
          </p:cNvPicPr>
          <p:nvPr userDrawn="1"/>
        </p:nvPicPr>
        <p:blipFill>
          <a:blip r:embed="rId29" cstate="email">
            <a:extLst>
              <a:ext uri="{28A0092B-C50C-407E-A947-70E740481C1C}">
                <a14:useLocalDpi xmlns:a14="http://schemas.microsoft.com/office/drawing/2010/main" xmlns=""/>
              </a:ext>
            </a:extLst>
          </a:blip>
          <a:srcRect/>
          <a:stretch>
            <a:fillRect/>
          </a:stretch>
        </p:blipFill>
        <p:spPr bwMode="ltGray">
          <a:xfrm>
            <a:off x="7268497" y="6240803"/>
            <a:ext cx="1123504" cy="409374"/>
          </a:xfrm>
          <a:prstGeom prst="rect">
            <a:avLst/>
          </a:prstGeom>
          <a:noFill/>
          <a:extLst>
            <a:ext uri="{909E8E84-426E-40DD-AFC4-6F175D3DCCD1}">
              <a14:hiddenFill xmlns:a14="http://schemas.microsoft.com/office/drawing/2010/main" xmlns="">
                <a:solidFill>
                  <a:srgbClr val="FFFFFF"/>
                </a:solidFill>
              </a14:hiddenFill>
            </a:ext>
          </a:extLst>
        </p:spPr>
      </p:pic>
      <p:sp>
        <p:nvSpPr>
          <p:cNvPr id="59" name="SlideBottomBar"/>
          <p:cNvSpPr>
            <a:spLocks noChangeArrowheads="1"/>
          </p:cNvSpPr>
          <p:nvPr/>
        </p:nvSpPr>
        <p:spPr bwMode="ltGray">
          <a:xfrm>
            <a:off x="159" y="6675755"/>
            <a:ext cx="8961120" cy="45720"/>
          </a:xfrm>
          <a:prstGeom prst="rect">
            <a:avLst/>
          </a:prstGeom>
          <a:solidFill>
            <a:srgbClr val="BF9015"/>
          </a:solidFill>
          <a:ln>
            <a:noFill/>
          </a:ln>
          <a:effectLst/>
          <a:extLst/>
        </p:spPr>
        <p:txBody>
          <a:bodyPr wrap="none" anchor="ctr"/>
          <a:lstStyle/>
          <a:p>
            <a:endParaRPr lang="en-US" baseline="0" noProof="0" dirty="0">
              <a:latin typeface="+mn-lt"/>
              <a:ea typeface="+mn-ea"/>
            </a:endParaRPr>
          </a:p>
        </p:txBody>
      </p:sp>
      <p:sp>
        <p:nvSpPr>
          <p:cNvPr id="1036" name="Rectangle 286"/>
          <p:cNvSpPr>
            <a:spLocks noGrp="1" noChangeArrowheads="1"/>
          </p:cNvSpPr>
          <p:nvPr userDrawn="1">
            <p:ph type="body" idx="1"/>
          </p:nvPr>
        </p:nvSpPr>
        <p:spPr bwMode="auto">
          <a:xfrm>
            <a:off x="1452564" y="1951038"/>
            <a:ext cx="4302125" cy="123110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userDrawn="1">
            <p:ph type="title"/>
          </p:nvPr>
        </p:nvSpPr>
        <p:spPr bwMode="auto">
          <a:xfrm>
            <a:off x="171451" y="230188"/>
            <a:ext cx="8618537"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userDrawn="1"/>
        </p:nvSpPr>
        <p:spPr bwMode="auto">
          <a:xfrm>
            <a:off x="171451" y="26988"/>
            <a:ext cx="85921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US" sz="1400" baseline="0" noProof="0" dirty="0">
                <a:solidFill>
                  <a:srgbClr val="808080"/>
                </a:solidFill>
                <a:latin typeface="+mn-lt"/>
                <a:ea typeface="+mn-ea"/>
              </a:rPr>
              <a:t>TRACKER</a:t>
            </a:r>
          </a:p>
        </p:txBody>
      </p:sp>
      <p:sp>
        <p:nvSpPr>
          <p:cNvPr id="11" name="McK 3. Unit of measure" hidden="1"/>
          <p:cNvSpPr txBox="1">
            <a:spLocks noChangeArrowheads="1"/>
          </p:cNvSpPr>
          <p:nvPr userDrawn="1"/>
        </p:nvSpPr>
        <p:spPr bwMode="auto">
          <a:xfrm>
            <a:off x="171451" y="531814"/>
            <a:ext cx="861853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noProof="0" dirty="0" smtClean="0">
                <a:solidFill>
                  <a:srgbClr val="808080"/>
                </a:solidFill>
                <a:latin typeface="+mn-lt"/>
              </a:rPr>
              <a:t>Unit of measure</a:t>
            </a:r>
          </a:p>
        </p:txBody>
      </p:sp>
      <p:grpSp>
        <p:nvGrpSpPr>
          <p:cNvPr id="15" name="ACET" hidden="1"/>
          <p:cNvGrpSpPr>
            <a:grpSpLocks/>
          </p:cNvGrpSpPr>
          <p:nvPr userDrawn="1"/>
        </p:nvGrpSpPr>
        <p:grpSpPr bwMode="auto">
          <a:xfrm>
            <a:off x="1452564" y="1127125"/>
            <a:ext cx="4264025" cy="508000"/>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en-US" b="1" baseline="0" noProof="0" dirty="0">
                  <a:latin typeface="+mn-lt"/>
                  <a:ea typeface="+mn-ea"/>
                </a:rPr>
                <a:t>Title</a:t>
              </a:r>
            </a:p>
            <a:p>
              <a:r>
                <a:rPr lang="en-US" baseline="0" noProof="0" dirty="0">
                  <a:solidFill>
                    <a:srgbClr val="808080"/>
                  </a:solidFill>
                  <a:latin typeface="+mn-lt"/>
                  <a:ea typeface="+mn-ea"/>
                </a:rPr>
                <a:t>Unit of measure</a:t>
              </a:r>
            </a:p>
          </p:txBody>
        </p:sp>
      </p:grpSp>
      <p:grpSp>
        <p:nvGrpSpPr>
          <p:cNvPr id="63" name="LegendBoxes" hidden="1"/>
          <p:cNvGrpSpPr>
            <a:grpSpLocks/>
          </p:cNvGrpSpPr>
          <p:nvPr userDrawn="1"/>
        </p:nvGrpSpPr>
        <p:grpSpPr bwMode="auto">
          <a:xfrm>
            <a:off x="8026400" y="269955"/>
            <a:ext cx="763588" cy="99695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nvGrpSpPr>
          <p:cNvPr id="72" name="LegendLines" hidden="1"/>
          <p:cNvGrpSpPr>
            <a:grpSpLocks/>
          </p:cNvGrpSpPr>
          <p:nvPr userDrawn="1"/>
        </p:nvGrpSpPr>
        <p:grpSpPr bwMode="auto">
          <a:xfrm>
            <a:off x="7718425" y="269955"/>
            <a:ext cx="1071563" cy="730251"/>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a:latin typeface="+mn-lt"/>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a:latin typeface="+mn-lt"/>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a:latin typeface="+mn-lt"/>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grpSp>
      <p:grpSp>
        <p:nvGrpSpPr>
          <p:cNvPr id="79" name="McKSticker" hidden="1"/>
          <p:cNvGrpSpPr/>
          <p:nvPr userDrawn="1"/>
        </p:nvGrpSpPr>
        <p:grpSpPr bwMode="auto">
          <a:xfrm>
            <a:off x="7723093" y="269955"/>
            <a:ext cx="1066895" cy="212366"/>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dirty="0">
                  <a:solidFill>
                    <a:srgbClr val="808080"/>
                  </a:solidFill>
                  <a:latin typeface="+mn-lt"/>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83" name="LegendMoons" hidden="1"/>
          <p:cNvGrpSpPr/>
          <p:nvPr userDrawn="1"/>
        </p:nvGrpSpPr>
        <p:grpSpPr bwMode="auto">
          <a:xfrm>
            <a:off x="7959558" y="269955"/>
            <a:ext cx="830430" cy="1306516"/>
            <a:chOff x="6655594" y="273840"/>
            <a:chExt cx="830430" cy="1306516"/>
          </a:xfrm>
        </p:grpSpPr>
        <p:grpSp>
          <p:nvGrpSpPr>
            <p:cNvPr id="84" name="MoonLegend1"/>
            <p:cNvGrpSpPr>
              <a:grpSpLocks noChangeAspect="1"/>
            </p:cNvGrpSpPr>
            <p:nvPr>
              <p:custDataLst>
                <p:tags r:id="rId12"/>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5"/>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103" name="Arc 39"/>
              <p:cNvSpPr>
                <a:spLocks noChangeAspect="1"/>
              </p:cNvSpPr>
              <p:nvPr>
                <p:custDataLst>
                  <p:tags r:id="rId26"/>
                </p:custDataLst>
              </p:nvPr>
            </p:nvSpPr>
            <p:spPr bwMode="auto">
              <a:xfrm>
                <a:off x="4533" y="183"/>
                <a:ext cx="144" cy="144"/>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nvGrpSpPr>
            <p:cNvPr id="85" name="MoonLegend2"/>
            <p:cNvGrpSpPr>
              <a:grpSpLocks noChangeAspect="1"/>
            </p:cNvGrpSpPr>
            <p:nvPr>
              <p:custDataLst>
                <p:tags r:id="rId13"/>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101" name="Arc 42"/>
              <p:cNvSpPr>
                <a:spLocks noChangeAspect="1"/>
              </p:cNvSpPr>
              <p:nvPr>
                <p:custDataLst>
                  <p:tags r:id="rId24"/>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nvGrpSpPr>
            <p:cNvPr id="86" name="MoonLegend4"/>
            <p:cNvGrpSpPr>
              <a:grpSpLocks noChangeAspect="1"/>
            </p:cNvGrpSpPr>
            <p:nvPr>
              <p:custDataLst>
                <p:tags r:id="rId14"/>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99"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nvGrpSpPr>
            <p:cNvPr id="87" name="MoonLegend5"/>
            <p:cNvGrpSpPr>
              <a:grpSpLocks noChangeAspect="1"/>
            </p:cNvGrpSpPr>
            <p:nvPr>
              <p:custDataLst>
                <p:tags r:id="rId15"/>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97"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latin typeface="+mn-lt"/>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nvGrpSpPr>
            <p:cNvPr id="93" name="MoonLegend3"/>
            <p:cNvGrpSpPr>
              <a:grpSpLocks noChangeAspect="1"/>
            </p:cNvGrpSpPr>
            <p:nvPr>
              <p:custDataLst>
                <p:tags r:id="rId16"/>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95"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sp>
        <p:nvSpPr>
          <p:cNvPr id="104" name="Slide Number"/>
          <p:cNvSpPr txBox="1">
            <a:spLocks/>
          </p:cNvSpPr>
          <p:nvPr userDrawn="1"/>
        </p:nvSpPr>
        <p:spPr bwMode="auto">
          <a:xfrm>
            <a:off x="8648924" y="6478207"/>
            <a:ext cx="141064" cy="138499"/>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lgn="r"/>
            <a:fld id="{42C328C1-A84F-4A39-A664-DBA00541A8C6}" type="slidenum">
              <a:rPr lang="en-US" sz="900" smtClean="0">
                <a:solidFill>
                  <a:schemeClr val="tx1"/>
                </a:solidFill>
              </a:rPr>
              <a:pPr lvl="0" algn="r"/>
              <a:t>‹#›</a:t>
            </a:fld>
            <a:endParaRPr lang="en-US" sz="900" dirty="0">
              <a:solidFill>
                <a:schemeClr val="tx1"/>
              </a:solidFill>
            </a:endParaRPr>
          </a:p>
        </p:txBody>
      </p:sp>
      <p:grpSp>
        <p:nvGrpSpPr>
          <p:cNvPr id="107" name="McK Moon" hidden="1"/>
          <p:cNvGrpSpPr>
            <a:grpSpLocks noChangeAspect="1"/>
          </p:cNvGrpSpPr>
          <p:nvPr userDrawn="1">
            <p:custDataLst>
              <p:tags r:id="rId9"/>
            </p:custDataLst>
          </p:nvPr>
        </p:nvGrpSpPr>
        <p:grpSpPr bwMode="auto">
          <a:xfrm>
            <a:off x="7405563" y="868443"/>
            <a:ext cx="254000" cy="254000"/>
            <a:chOff x="1600" y="1600"/>
            <a:chExt cx="160" cy="160"/>
          </a:xfrm>
        </p:grpSpPr>
        <p:sp>
          <p:nvSpPr>
            <p:cNvPr id="108" name="Oval 90"/>
            <p:cNvSpPr>
              <a:spLocks noChangeAspect="1" noChangeArrowheads="1"/>
            </p:cNvSpPr>
            <p:nvPr>
              <p:custDataLst>
                <p:tags r:id="rId10"/>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 name="Arc 91"/>
            <p:cNvSpPr>
              <a:spLocks noChangeAspect="1"/>
            </p:cNvSpPr>
            <p:nvPr>
              <p:custDataLst>
                <p:tags r:id="rId11"/>
              </p:custDataLst>
            </p:nvPr>
          </p:nvSpPr>
          <p:spPr bwMode="black">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62" name="Slide Elements" hidden="1"/>
          <p:cNvGrpSpPr>
            <a:grpSpLocks/>
          </p:cNvGrpSpPr>
          <p:nvPr userDrawn="1"/>
        </p:nvGrpSpPr>
        <p:grpSpPr bwMode="auto">
          <a:xfrm>
            <a:off x="171752" y="6037268"/>
            <a:ext cx="8618237" cy="579438"/>
            <a:chOff x="-865" y="3803"/>
            <a:chExt cx="6325" cy="365"/>
          </a:xfrm>
        </p:grpSpPr>
        <p:sp>
          <p:nvSpPr>
            <p:cNvPr id="105" name="4. Footnote"/>
            <p:cNvSpPr txBox="1">
              <a:spLocks noChangeArrowheads="1"/>
            </p:cNvSpPr>
            <p:nvPr/>
          </p:nvSpPr>
          <p:spPr bwMode="auto">
            <a:xfrm>
              <a:off x="-865" y="3803"/>
              <a:ext cx="6325" cy="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900" baseline="0" noProof="0" dirty="0" smtClean="0">
                  <a:solidFill>
                    <a:schemeClr val="tx1"/>
                  </a:solidFill>
                  <a:latin typeface="+mn-lt"/>
                </a:rPr>
                <a:t>1 Footnote</a:t>
              </a:r>
            </a:p>
          </p:txBody>
        </p:sp>
        <p:sp>
          <p:nvSpPr>
            <p:cNvPr id="106" name="5. Source"/>
            <p:cNvSpPr>
              <a:spLocks noChangeArrowheads="1"/>
            </p:cNvSpPr>
            <p:nvPr/>
          </p:nvSpPr>
          <p:spPr bwMode="auto">
            <a:xfrm>
              <a:off x="75" y="4081"/>
              <a:ext cx="4159" cy="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nchorCtr="0">
              <a:spAutoFit/>
            </a:bodyPr>
            <a:lstStyle/>
            <a:p>
              <a:pPr marL="609600" indent="-609600" defTabSz="895350">
                <a:tabLst>
                  <a:tab pos="612775" algn="l"/>
                </a:tabLst>
              </a:pPr>
              <a:r>
                <a:rPr lang="en-US" sz="900" baseline="0" noProof="0" dirty="0">
                  <a:solidFill>
                    <a:schemeClr val="tx1"/>
                  </a:solidFill>
                  <a:latin typeface="+mn-lt"/>
                </a:rPr>
                <a:t>SOURCE: </a:t>
              </a:r>
              <a:r>
                <a:rPr lang="en-US" sz="900" baseline="0" noProof="0" dirty="0" smtClean="0">
                  <a:solidFill>
                    <a:schemeClr val="tx1"/>
                  </a:solidFill>
                  <a:latin typeface="+mn-lt"/>
                </a:rPr>
                <a:t>Source</a:t>
              </a:r>
            </a:p>
          </p:txBody>
        </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8" r:id="rId4"/>
    <p:sldLayoutId id="2147483686" r:id="rId5"/>
    <p:sldLayoutId id="2147483687" r:id="rId6"/>
  </p:sldLayoutIdLst>
  <p:timing>
    <p:tnLst>
      <p:par>
        <p:cTn id="1" dur="indefinite" restart="never" nodeType="tmRoot"/>
      </p:par>
    </p:tnLst>
  </p:timing>
  <p:hf hdr="0" ftr="0" dt="0"/>
  <p:txStyles>
    <p:titleStyle>
      <a:lvl1pPr algn="l" defTabSz="895255" rtl="0" eaLnBrk="1" fontAlgn="base" hangingPunct="1">
        <a:spcBef>
          <a:spcPct val="0"/>
        </a:spcBef>
        <a:spcAft>
          <a:spcPct val="0"/>
        </a:spcAft>
        <a:tabLst>
          <a:tab pos="269846" algn="l"/>
        </a:tabLst>
        <a:defRPr sz="1900" b="1" baseline="0">
          <a:solidFill>
            <a:schemeClr val="tx2"/>
          </a:solidFill>
          <a:latin typeface="+mj-lt"/>
          <a:ea typeface="+mj-ea"/>
          <a:cs typeface="+mj-cs"/>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p:titleStyle>
    <p:body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7"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8072" y="269171"/>
            <a:ext cx="8065294" cy="1120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48072" y="1568346"/>
            <a:ext cx="8065294" cy="443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48072" y="6229813"/>
            <a:ext cx="2091002" cy="357856"/>
          </a:xfrm>
          <a:prstGeom prst="rect">
            <a:avLst/>
          </a:prstGeom>
        </p:spPr>
        <p:txBody>
          <a:bodyPr vert="horz" lIns="91440" tIns="45720" rIns="91440" bIns="45720" rtlCol="0" anchor="ctr"/>
          <a:lstStyle>
            <a:lvl1pPr algn="l" eaLnBrk="1" fontAlgn="auto" hangingPunct="1">
              <a:spcBef>
                <a:spcPts val="0"/>
              </a:spcBef>
              <a:spcAft>
                <a:spcPts val="0"/>
              </a:spcAft>
              <a:defRPr sz="882">
                <a:solidFill>
                  <a:schemeClr val="tx1">
                    <a:tint val="75000"/>
                  </a:schemeClr>
                </a:solidFill>
                <a:latin typeface="+mn-lt"/>
                <a:cs typeface="+mn-cs"/>
              </a:defRPr>
            </a:lvl1pPr>
          </a:lstStyle>
          <a:p>
            <a:pPr defTabSz="336042">
              <a:defRPr/>
            </a:pPr>
            <a:fld id="{8951BA5E-2732-404D-91CC-5BC6F4C52B0C}" type="datetimeFigureOut">
              <a:rPr lang="en-US" smtClean="0">
                <a:solidFill>
                  <a:prstClr val="black">
                    <a:tint val="75000"/>
                  </a:prstClr>
                </a:solidFill>
              </a:rPr>
              <a:pPr defTabSz="336042">
                <a:defRPr/>
              </a:pPr>
              <a:t>9/4/2017</a:t>
            </a:fld>
            <a:endParaRPr lang="en-US">
              <a:solidFill>
                <a:prstClr val="black">
                  <a:tint val="75000"/>
                </a:prstClr>
              </a:solidFill>
            </a:endParaRPr>
          </a:p>
        </p:txBody>
      </p:sp>
      <p:sp>
        <p:nvSpPr>
          <p:cNvPr id="5" name="Footer Placeholder 4"/>
          <p:cNvSpPr>
            <a:spLocks noGrp="1"/>
          </p:cNvSpPr>
          <p:nvPr>
            <p:ph type="ftr" sz="quarter" idx="3"/>
          </p:nvPr>
        </p:nvSpPr>
        <p:spPr>
          <a:xfrm>
            <a:off x="3061825" y="6229813"/>
            <a:ext cx="2837789" cy="357856"/>
          </a:xfrm>
          <a:prstGeom prst="rect">
            <a:avLst/>
          </a:prstGeom>
        </p:spPr>
        <p:txBody>
          <a:bodyPr vert="horz" lIns="91440" tIns="45720" rIns="91440" bIns="45720" rtlCol="0" anchor="ctr"/>
          <a:lstStyle>
            <a:lvl1pPr algn="ctr" eaLnBrk="1" fontAlgn="auto" hangingPunct="1">
              <a:spcBef>
                <a:spcPts val="0"/>
              </a:spcBef>
              <a:spcAft>
                <a:spcPts val="0"/>
              </a:spcAft>
              <a:defRPr sz="882">
                <a:solidFill>
                  <a:schemeClr val="tx1">
                    <a:tint val="75000"/>
                  </a:schemeClr>
                </a:solidFill>
                <a:latin typeface="+mn-lt"/>
                <a:cs typeface="+mn-cs"/>
              </a:defRPr>
            </a:lvl1pPr>
          </a:lstStyle>
          <a:p>
            <a:pPr defTabSz="336042">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22364" y="6229813"/>
            <a:ext cx="2091002" cy="357856"/>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82">
                <a:solidFill>
                  <a:srgbClr val="898989"/>
                </a:solidFill>
              </a:defRPr>
            </a:lvl1pPr>
          </a:lstStyle>
          <a:p>
            <a:pPr defTabSz="336042">
              <a:defRPr/>
            </a:pPr>
            <a:fld id="{1566FE92-6D8D-4764-B2F2-94544D8E4C13}" type="slidenum">
              <a:rPr lang="en-US" smtClean="0">
                <a:latin typeface="Calibri"/>
                <a:cs typeface="Arial" panose="020B0604020202020204" pitchFamily="34" charset="0"/>
              </a:rPr>
              <a:pPr defTabSz="336042">
                <a:defRPr/>
              </a:pPr>
              <a:t>‹#›</a:t>
            </a:fld>
            <a:endParaRPr lang="en-US">
              <a:latin typeface="Calibri"/>
              <a:cs typeface="Arial" panose="020B0604020202020204" pitchFamily="34" charset="0"/>
            </a:endParaRPr>
          </a:p>
        </p:txBody>
      </p:sp>
    </p:spTree>
    <p:extLst>
      <p:ext uri="{BB962C8B-B14F-4D97-AF65-F5344CB8AC3E}">
        <p14:creationId xmlns:p14="http://schemas.microsoft.com/office/powerpoint/2010/main" xmlns="" val="14046046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336042" rtl="0" eaLnBrk="0" fontAlgn="base" hangingPunct="0">
        <a:spcBef>
          <a:spcPct val="0"/>
        </a:spcBef>
        <a:spcAft>
          <a:spcPct val="0"/>
        </a:spcAft>
        <a:defRPr sz="3234" kern="1200">
          <a:solidFill>
            <a:schemeClr val="tx1"/>
          </a:solidFill>
          <a:latin typeface="+mj-lt"/>
          <a:ea typeface="+mj-ea"/>
          <a:cs typeface="+mj-cs"/>
        </a:defRPr>
      </a:lvl1pPr>
      <a:lvl2pPr algn="ctr" defTabSz="336042" rtl="0" eaLnBrk="0" fontAlgn="base" hangingPunct="0">
        <a:spcBef>
          <a:spcPct val="0"/>
        </a:spcBef>
        <a:spcAft>
          <a:spcPct val="0"/>
        </a:spcAft>
        <a:defRPr sz="3234">
          <a:solidFill>
            <a:schemeClr val="tx1"/>
          </a:solidFill>
          <a:latin typeface="Calibri" pitchFamily="34" charset="0"/>
        </a:defRPr>
      </a:lvl2pPr>
      <a:lvl3pPr algn="ctr" defTabSz="336042" rtl="0" eaLnBrk="0" fontAlgn="base" hangingPunct="0">
        <a:spcBef>
          <a:spcPct val="0"/>
        </a:spcBef>
        <a:spcAft>
          <a:spcPct val="0"/>
        </a:spcAft>
        <a:defRPr sz="3234">
          <a:solidFill>
            <a:schemeClr val="tx1"/>
          </a:solidFill>
          <a:latin typeface="Calibri" pitchFamily="34" charset="0"/>
        </a:defRPr>
      </a:lvl3pPr>
      <a:lvl4pPr algn="ctr" defTabSz="336042" rtl="0" eaLnBrk="0" fontAlgn="base" hangingPunct="0">
        <a:spcBef>
          <a:spcPct val="0"/>
        </a:spcBef>
        <a:spcAft>
          <a:spcPct val="0"/>
        </a:spcAft>
        <a:defRPr sz="3234">
          <a:solidFill>
            <a:schemeClr val="tx1"/>
          </a:solidFill>
          <a:latin typeface="Calibri" pitchFamily="34" charset="0"/>
        </a:defRPr>
      </a:lvl4pPr>
      <a:lvl5pPr algn="ctr" defTabSz="336042" rtl="0" eaLnBrk="0" fontAlgn="base" hangingPunct="0">
        <a:spcBef>
          <a:spcPct val="0"/>
        </a:spcBef>
        <a:spcAft>
          <a:spcPct val="0"/>
        </a:spcAft>
        <a:defRPr sz="3234">
          <a:solidFill>
            <a:schemeClr val="tx1"/>
          </a:solidFill>
          <a:latin typeface="Calibri" pitchFamily="34" charset="0"/>
        </a:defRPr>
      </a:lvl5pPr>
      <a:lvl6pPr marL="336042" algn="ctr" defTabSz="336042" rtl="0" fontAlgn="base">
        <a:spcBef>
          <a:spcPct val="0"/>
        </a:spcBef>
        <a:spcAft>
          <a:spcPct val="0"/>
        </a:spcAft>
        <a:defRPr sz="3234">
          <a:solidFill>
            <a:schemeClr val="tx1"/>
          </a:solidFill>
          <a:latin typeface="Calibri" pitchFamily="34" charset="0"/>
        </a:defRPr>
      </a:lvl6pPr>
      <a:lvl7pPr marL="672084" algn="ctr" defTabSz="336042" rtl="0" fontAlgn="base">
        <a:spcBef>
          <a:spcPct val="0"/>
        </a:spcBef>
        <a:spcAft>
          <a:spcPct val="0"/>
        </a:spcAft>
        <a:defRPr sz="3234">
          <a:solidFill>
            <a:schemeClr val="tx1"/>
          </a:solidFill>
          <a:latin typeface="Calibri" pitchFamily="34" charset="0"/>
        </a:defRPr>
      </a:lvl7pPr>
      <a:lvl8pPr marL="1008126" algn="ctr" defTabSz="336042" rtl="0" fontAlgn="base">
        <a:spcBef>
          <a:spcPct val="0"/>
        </a:spcBef>
        <a:spcAft>
          <a:spcPct val="0"/>
        </a:spcAft>
        <a:defRPr sz="3234">
          <a:solidFill>
            <a:schemeClr val="tx1"/>
          </a:solidFill>
          <a:latin typeface="Calibri" pitchFamily="34" charset="0"/>
        </a:defRPr>
      </a:lvl8pPr>
      <a:lvl9pPr marL="1344168" algn="ctr" defTabSz="336042" rtl="0" fontAlgn="base">
        <a:spcBef>
          <a:spcPct val="0"/>
        </a:spcBef>
        <a:spcAft>
          <a:spcPct val="0"/>
        </a:spcAft>
        <a:defRPr sz="3234">
          <a:solidFill>
            <a:schemeClr val="tx1"/>
          </a:solidFill>
          <a:latin typeface="Calibri" pitchFamily="34" charset="0"/>
        </a:defRPr>
      </a:lvl9pPr>
    </p:titleStyle>
    <p:bodyStyle>
      <a:lvl1pPr marL="252032" indent="-252032" algn="l" defTabSz="336042" rtl="0" eaLnBrk="0" fontAlgn="base" hangingPunct="0">
        <a:spcBef>
          <a:spcPct val="20000"/>
        </a:spcBef>
        <a:spcAft>
          <a:spcPct val="0"/>
        </a:spcAft>
        <a:buFont typeface="Arial" panose="020B0604020202020204" pitchFamily="34" charset="0"/>
        <a:buChar char="•"/>
        <a:defRPr sz="2352" kern="1200">
          <a:solidFill>
            <a:schemeClr val="tx1"/>
          </a:solidFill>
          <a:latin typeface="+mn-lt"/>
          <a:ea typeface="+mn-ea"/>
          <a:cs typeface="+mn-cs"/>
        </a:defRPr>
      </a:lvl1pPr>
      <a:lvl2pPr marL="546068" indent="-210026" algn="l" defTabSz="336042" rtl="0" eaLnBrk="0" fontAlgn="base" hangingPunct="0">
        <a:spcBef>
          <a:spcPct val="20000"/>
        </a:spcBef>
        <a:spcAft>
          <a:spcPct val="0"/>
        </a:spcAft>
        <a:buFont typeface="Arial" panose="020B0604020202020204" pitchFamily="34" charset="0"/>
        <a:buChar char="–"/>
        <a:defRPr sz="2058" kern="1200">
          <a:solidFill>
            <a:schemeClr val="tx1"/>
          </a:solidFill>
          <a:latin typeface="+mn-lt"/>
          <a:ea typeface="+mn-ea"/>
          <a:cs typeface="+mn-cs"/>
        </a:defRPr>
      </a:lvl2pPr>
      <a:lvl3pPr marL="840105" indent="-168021" algn="l" defTabSz="336042" rtl="0" eaLnBrk="0" fontAlgn="base" hangingPunct="0">
        <a:spcBef>
          <a:spcPct val="20000"/>
        </a:spcBef>
        <a:spcAft>
          <a:spcPct val="0"/>
        </a:spcAft>
        <a:buFont typeface="Arial" panose="020B0604020202020204" pitchFamily="34" charset="0"/>
        <a:buChar char="•"/>
        <a:defRPr sz="1764" kern="1200">
          <a:solidFill>
            <a:schemeClr val="tx1"/>
          </a:solidFill>
          <a:latin typeface="+mn-lt"/>
          <a:ea typeface="+mn-ea"/>
          <a:cs typeface="+mn-cs"/>
        </a:defRPr>
      </a:lvl3pPr>
      <a:lvl4pPr marL="1176147" indent="-168021" algn="l" defTabSz="336042" rtl="0" eaLnBrk="0" fontAlgn="base" hangingPunct="0">
        <a:spcBef>
          <a:spcPct val="20000"/>
        </a:spcBef>
        <a:spcAft>
          <a:spcPct val="0"/>
        </a:spcAft>
        <a:buFont typeface="Arial" panose="020B0604020202020204" pitchFamily="34" charset="0"/>
        <a:buChar char="–"/>
        <a:defRPr sz="1470" kern="1200">
          <a:solidFill>
            <a:schemeClr val="tx1"/>
          </a:solidFill>
          <a:latin typeface="+mn-lt"/>
          <a:ea typeface="+mn-ea"/>
          <a:cs typeface="+mn-cs"/>
        </a:defRPr>
      </a:lvl4pPr>
      <a:lvl5pPr marL="1512189" indent="-168021" algn="l" defTabSz="336042" rtl="0" eaLnBrk="0" fontAlgn="base" hangingPunct="0">
        <a:spcBef>
          <a:spcPct val="20000"/>
        </a:spcBef>
        <a:spcAft>
          <a:spcPct val="0"/>
        </a:spcAft>
        <a:buFont typeface="Arial" panose="020B0604020202020204" pitchFamily="34" charset="0"/>
        <a:buChar char="»"/>
        <a:defRPr sz="1470" kern="1200">
          <a:solidFill>
            <a:schemeClr val="tx1"/>
          </a:solidFill>
          <a:latin typeface="+mn-lt"/>
          <a:ea typeface="+mn-ea"/>
          <a:cs typeface="+mn-cs"/>
        </a:defRPr>
      </a:lvl5pPr>
      <a:lvl6pPr marL="1848231" indent="-168021" algn="l" defTabSz="336042" rtl="0" eaLnBrk="1" latinLnBrk="0" hangingPunct="1">
        <a:spcBef>
          <a:spcPct val="20000"/>
        </a:spcBef>
        <a:buFont typeface="Arial"/>
        <a:buChar char="•"/>
        <a:defRPr sz="1470" kern="1200">
          <a:solidFill>
            <a:schemeClr val="tx1"/>
          </a:solidFill>
          <a:latin typeface="+mn-lt"/>
          <a:ea typeface="+mn-ea"/>
          <a:cs typeface="+mn-cs"/>
        </a:defRPr>
      </a:lvl6pPr>
      <a:lvl7pPr marL="2184273" indent="-168021" algn="l" defTabSz="336042" rtl="0" eaLnBrk="1" latinLnBrk="0" hangingPunct="1">
        <a:spcBef>
          <a:spcPct val="20000"/>
        </a:spcBef>
        <a:buFont typeface="Arial"/>
        <a:buChar char="•"/>
        <a:defRPr sz="1470" kern="1200">
          <a:solidFill>
            <a:schemeClr val="tx1"/>
          </a:solidFill>
          <a:latin typeface="+mn-lt"/>
          <a:ea typeface="+mn-ea"/>
          <a:cs typeface="+mn-cs"/>
        </a:defRPr>
      </a:lvl7pPr>
      <a:lvl8pPr marL="2520315" indent="-168021" algn="l" defTabSz="336042" rtl="0" eaLnBrk="1" latinLnBrk="0" hangingPunct="1">
        <a:spcBef>
          <a:spcPct val="20000"/>
        </a:spcBef>
        <a:buFont typeface="Arial"/>
        <a:buChar char="•"/>
        <a:defRPr sz="1470" kern="1200">
          <a:solidFill>
            <a:schemeClr val="tx1"/>
          </a:solidFill>
          <a:latin typeface="+mn-lt"/>
          <a:ea typeface="+mn-ea"/>
          <a:cs typeface="+mn-cs"/>
        </a:defRPr>
      </a:lvl8pPr>
      <a:lvl9pPr marL="2856357" indent="-168021" algn="l" defTabSz="336042" rtl="0" eaLnBrk="1" latinLnBrk="0" hangingPunct="1">
        <a:spcBef>
          <a:spcPct val="20000"/>
        </a:spcBef>
        <a:buFont typeface="Arial"/>
        <a:buChar char="•"/>
        <a:defRPr sz="1470" kern="1200">
          <a:solidFill>
            <a:schemeClr val="tx1"/>
          </a:solidFill>
          <a:latin typeface="+mn-lt"/>
          <a:ea typeface="+mn-ea"/>
          <a:cs typeface="+mn-cs"/>
        </a:defRPr>
      </a:lvl9pPr>
    </p:bodyStyle>
    <p:otherStyle>
      <a:defPPr>
        <a:defRPr lang="en-US"/>
      </a:defPPr>
      <a:lvl1pPr marL="0" algn="l" defTabSz="336042" rtl="0" eaLnBrk="1" latinLnBrk="0" hangingPunct="1">
        <a:defRPr sz="1323" kern="1200">
          <a:solidFill>
            <a:schemeClr val="tx1"/>
          </a:solidFill>
          <a:latin typeface="+mn-lt"/>
          <a:ea typeface="+mn-ea"/>
          <a:cs typeface="+mn-cs"/>
        </a:defRPr>
      </a:lvl1pPr>
      <a:lvl2pPr marL="336042" algn="l" defTabSz="336042" rtl="0" eaLnBrk="1" latinLnBrk="0" hangingPunct="1">
        <a:defRPr sz="1323" kern="1200">
          <a:solidFill>
            <a:schemeClr val="tx1"/>
          </a:solidFill>
          <a:latin typeface="+mn-lt"/>
          <a:ea typeface="+mn-ea"/>
          <a:cs typeface="+mn-cs"/>
        </a:defRPr>
      </a:lvl2pPr>
      <a:lvl3pPr marL="672084" algn="l" defTabSz="336042" rtl="0" eaLnBrk="1" latinLnBrk="0" hangingPunct="1">
        <a:defRPr sz="1323" kern="1200">
          <a:solidFill>
            <a:schemeClr val="tx1"/>
          </a:solidFill>
          <a:latin typeface="+mn-lt"/>
          <a:ea typeface="+mn-ea"/>
          <a:cs typeface="+mn-cs"/>
        </a:defRPr>
      </a:lvl3pPr>
      <a:lvl4pPr marL="1008126" algn="l" defTabSz="336042" rtl="0" eaLnBrk="1" latinLnBrk="0" hangingPunct="1">
        <a:defRPr sz="1323" kern="1200">
          <a:solidFill>
            <a:schemeClr val="tx1"/>
          </a:solidFill>
          <a:latin typeface="+mn-lt"/>
          <a:ea typeface="+mn-ea"/>
          <a:cs typeface="+mn-cs"/>
        </a:defRPr>
      </a:lvl4pPr>
      <a:lvl5pPr marL="1344168" algn="l" defTabSz="336042" rtl="0" eaLnBrk="1" latinLnBrk="0" hangingPunct="1">
        <a:defRPr sz="1323" kern="1200">
          <a:solidFill>
            <a:schemeClr val="tx1"/>
          </a:solidFill>
          <a:latin typeface="+mn-lt"/>
          <a:ea typeface="+mn-ea"/>
          <a:cs typeface="+mn-cs"/>
        </a:defRPr>
      </a:lvl5pPr>
      <a:lvl6pPr marL="1680210" algn="l" defTabSz="336042" rtl="0" eaLnBrk="1" latinLnBrk="0" hangingPunct="1">
        <a:defRPr sz="1323" kern="1200">
          <a:solidFill>
            <a:schemeClr val="tx1"/>
          </a:solidFill>
          <a:latin typeface="+mn-lt"/>
          <a:ea typeface="+mn-ea"/>
          <a:cs typeface="+mn-cs"/>
        </a:defRPr>
      </a:lvl6pPr>
      <a:lvl7pPr marL="2016252" algn="l" defTabSz="336042" rtl="0" eaLnBrk="1" latinLnBrk="0" hangingPunct="1">
        <a:defRPr sz="1323" kern="1200">
          <a:solidFill>
            <a:schemeClr val="tx1"/>
          </a:solidFill>
          <a:latin typeface="+mn-lt"/>
          <a:ea typeface="+mn-ea"/>
          <a:cs typeface="+mn-cs"/>
        </a:defRPr>
      </a:lvl7pPr>
      <a:lvl8pPr marL="2352294" algn="l" defTabSz="336042" rtl="0" eaLnBrk="1" latinLnBrk="0" hangingPunct="1">
        <a:defRPr sz="1323" kern="1200">
          <a:solidFill>
            <a:schemeClr val="tx1"/>
          </a:solidFill>
          <a:latin typeface="+mn-lt"/>
          <a:ea typeface="+mn-ea"/>
          <a:cs typeface="+mn-cs"/>
        </a:defRPr>
      </a:lvl8pPr>
      <a:lvl9pPr marL="2688336" algn="l" defTabSz="336042" rtl="0" eaLnBrk="1" latinLnBrk="0" hangingPunct="1">
        <a:defRPr sz="132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nvPr>
        </p:nvGraphicFramePr>
        <p:xfrm>
          <a:off x="0" y="0"/>
          <a:ext cx="158750" cy="158750"/>
        </p:xfrm>
        <a:graphic>
          <a:graphicData uri="http://schemas.openxmlformats.org/presentationml/2006/ole">
            <p:oleObj spid="_x0000_s293922" name="think-cell Slide" r:id="rId25" imgW="360" imgH="360" progId="">
              <p:embed/>
            </p:oleObj>
          </a:graphicData>
        </a:graphic>
      </p:graphicFrame>
      <p:pic>
        <p:nvPicPr>
          <p:cNvPr id="110" name="Picture 8" descr="http://sawic.environment.gov.za/images/logo_dea.gif"/>
          <p:cNvPicPr>
            <a:picLocks noChangeAspect="1" noChangeArrowheads="1"/>
          </p:cNvPicPr>
          <p:nvPr userDrawn="1"/>
        </p:nvPicPr>
        <p:blipFill>
          <a:blip r:embed="rId26" cstate="email">
            <a:extLst>
              <a:ext uri="{28A0092B-C50C-407E-A947-70E740481C1C}">
                <a14:useLocalDpi xmlns:a14="http://schemas.microsoft.com/office/drawing/2010/main" xmlns=""/>
              </a:ext>
            </a:extLst>
          </a:blip>
          <a:srcRect/>
          <a:stretch>
            <a:fillRect/>
          </a:stretch>
        </p:blipFill>
        <p:spPr bwMode="ltGray">
          <a:xfrm>
            <a:off x="171451" y="6222253"/>
            <a:ext cx="1207992" cy="442212"/>
          </a:xfrm>
          <a:prstGeom prst="rect">
            <a:avLst/>
          </a:prstGeom>
          <a:noFill/>
          <a:extLst>
            <a:ext uri="{909E8E84-426E-40DD-AFC4-6F175D3DCCD1}">
              <a14:hiddenFill xmlns:a14="http://schemas.microsoft.com/office/drawing/2010/main" xmlns="">
                <a:solidFill>
                  <a:srgbClr val="FFFFFF"/>
                </a:solidFill>
              </a14:hiddenFill>
            </a:ext>
          </a:extLst>
        </p:spPr>
      </p:pic>
      <p:pic>
        <p:nvPicPr>
          <p:cNvPr id="111" name="Picture 16" descr="http://www.tourism.gov.za/images/logo.png"/>
          <p:cNvPicPr>
            <a:picLocks noChangeAspect="1" noChangeArrowheads="1"/>
          </p:cNvPicPr>
          <p:nvPr userDrawn="1"/>
        </p:nvPicPr>
        <p:blipFill>
          <a:blip r:embed="rId27" cstate="email">
            <a:extLst>
              <a:ext uri="{28A0092B-C50C-407E-A947-70E740481C1C}">
                <a14:useLocalDpi xmlns:a14="http://schemas.microsoft.com/office/drawing/2010/main" xmlns=""/>
              </a:ext>
            </a:extLst>
          </a:blip>
          <a:srcRect/>
          <a:stretch>
            <a:fillRect/>
          </a:stretch>
        </p:blipFill>
        <p:spPr bwMode="ltGray">
          <a:xfrm>
            <a:off x="7268497" y="6240803"/>
            <a:ext cx="1123504" cy="409374"/>
          </a:xfrm>
          <a:prstGeom prst="rect">
            <a:avLst/>
          </a:prstGeom>
          <a:noFill/>
          <a:extLst>
            <a:ext uri="{909E8E84-426E-40DD-AFC4-6F175D3DCCD1}">
              <a14:hiddenFill xmlns:a14="http://schemas.microsoft.com/office/drawing/2010/main" xmlns="">
                <a:solidFill>
                  <a:srgbClr val="FFFFFF"/>
                </a:solidFill>
              </a14:hiddenFill>
            </a:ext>
          </a:extLst>
        </p:spPr>
      </p:pic>
      <p:sp>
        <p:nvSpPr>
          <p:cNvPr id="59" name="SlideBottomBar"/>
          <p:cNvSpPr>
            <a:spLocks noChangeArrowheads="1"/>
          </p:cNvSpPr>
          <p:nvPr/>
        </p:nvSpPr>
        <p:spPr bwMode="ltGray">
          <a:xfrm>
            <a:off x="159" y="6675755"/>
            <a:ext cx="8961120" cy="45720"/>
          </a:xfrm>
          <a:prstGeom prst="rect">
            <a:avLst/>
          </a:prstGeom>
          <a:solidFill>
            <a:srgbClr val="BF9015"/>
          </a:solidFill>
          <a:ln>
            <a:noFill/>
          </a:ln>
          <a:effectLst/>
          <a:extLst/>
        </p:spPr>
        <p:txBody>
          <a:bodyPr wrap="none" anchor="ctr"/>
          <a:lstStyle/>
          <a:p>
            <a:endParaRPr lang="en-US" dirty="0">
              <a:solidFill>
                <a:srgbClr val="000000"/>
              </a:solidFill>
              <a:latin typeface="Arial"/>
            </a:endParaRPr>
          </a:p>
        </p:txBody>
      </p:sp>
      <p:sp>
        <p:nvSpPr>
          <p:cNvPr id="1036" name="Rectangle 286"/>
          <p:cNvSpPr>
            <a:spLocks noGrp="1" noChangeArrowheads="1"/>
          </p:cNvSpPr>
          <p:nvPr userDrawn="1">
            <p:ph type="body" idx="1"/>
          </p:nvPr>
        </p:nvSpPr>
        <p:spPr bwMode="auto">
          <a:xfrm>
            <a:off x="1452564" y="1951038"/>
            <a:ext cx="4302125" cy="123110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userDrawn="1">
            <p:ph type="title"/>
          </p:nvPr>
        </p:nvSpPr>
        <p:spPr bwMode="auto">
          <a:xfrm>
            <a:off x="171451" y="230188"/>
            <a:ext cx="8618537"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userDrawn="1"/>
        </p:nvSpPr>
        <p:spPr bwMode="auto">
          <a:xfrm>
            <a:off x="171451" y="26988"/>
            <a:ext cx="85921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latin typeface="Arial"/>
              </a:rPr>
              <a:t>TRACKER</a:t>
            </a:r>
          </a:p>
        </p:txBody>
      </p:sp>
      <p:sp>
        <p:nvSpPr>
          <p:cNvPr id="11" name="McK 3. Unit of measure" hidden="1"/>
          <p:cNvSpPr txBox="1">
            <a:spLocks noChangeArrowheads="1"/>
          </p:cNvSpPr>
          <p:nvPr userDrawn="1"/>
        </p:nvSpPr>
        <p:spPr bwMode="auto">
          <a:xfrm>
            <a:off x="171451" y="531814"/>
            <a:ext cx="861853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rPr>
              <a:t>Unit of measure</a:t>
            </a:r>
          </a:p>
        </p:txBody>
      </p:sp>
      <p:grpSp>
        <p:nvGrpSpPr>
          <p:cNvPr id="15" name="ACET" hidden="1"/>
          <p:cNvGrpSpPr>
            <a:grpSpLocks/>
          </p:cNvGrpSpPr>
          <p:nvPr userDrawn="1"/>
        </p:nvGrpSpPr>
        <p:grpSpPr bwMode="auto">
          <a:xfrm>
            <a:off x="1452564" y="1127125"/>
            <a:ext cx="4264025" cy="508000"/>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en-US" b="1" dirty="0">
                  <a:solidFill>
                    <a:srgbClr val="000000"/>
                  </a:solidFill>
                  <a:latin typeface="Arial"/>
                </a:rPr>
                <a:t>Title</a:t>
              </a:r>
            </a:p>
            <a:p>
              <a:r>
                <a:rPr lang="en-US" dirty="0">
                  <a:solidFill>
                    <a:srgbClr val="808080"/>
                  </a:solidFill>
                  <a:latin typeface="Arial"/>
                </a:rPr>
                <a:t>Unit of measure</a:t>
              </a:r>
            </a:p>
          </p:txBody>
        </p:sp>
      </p:grpSp>
      <p:grpSp>
        <p:nvGrpSpPr>
          <p:cNvPr id="63" name="LegendBoxes" hidden="1"/>
          <p:cNvGrpSpPr>
            <a:grpSpLocks/>
          </p:cNvGrpSpPr>
          <p:nvPr userDrawn="1"/>
        </p:nvGrpSpPr>
        <p:grpSpPr bwMode="auto">
          <a:xfrm>
            <a:off x="8026400" y="269955"/>
            <a:ext cx="763588" cy="99695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a:solidFill>
                    <a:srgbClr val="000000"/>
                  </a:solidFill>
                  <a:latin typeface="Aria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a:solidFill>
                    <a:srgbClr val="000000"/>
                  </a:solidFill>
                  <a:latin typeface="Aria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a:solidFill>
                    <a:srgbClr val="000000"/>
                  </a:solidFill>
                  <a:latin typeface="Aria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a:solidFill>
                    <a:srgbClr val="000000"/>
                  </a:solidFill>
                  <a:latin typeface="Aria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nvGrpSpPr>
          <p:cNvPr id="72" name="LegendLines" hidden="1"/>
          <p:cNvGrpSpPr>
            <a:grpSpLocks/>
          </p:cNvGrpSpPr>
          <p:nvPr userDrawn="1"/>
        </p:nvGrpSpPr>
        <p:grpSpPr bwMode="auto">
          <a:xfrm>
            <a:off x="7718425" y="269955"/>
            <a:ext cx="1071563" cy="730251"/>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a:solidFill>
                  <a:srgbClr val="000000"/>
                </a:solidFill>
                <a:latin typeface="Aria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a:solidFill>
                  <a:srgbClr val="000000"/>
                </a:solidFill>
                <a:latin typeface="Aria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a:solidFill>
                  <a:srgbClr val="000000"/>
                </a:solidFill>
                <a:latin typeface="Aria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a:solidFill>
                    <a:srgbClr val="000000"/>
                  </a:solidFill>
                  <a:latin typeface="Aria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a:solidFill>
                    <a:srgbClr val="000000"/>
                  </a:solidFill>
                  <a:latin typeface="Aria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a:solidFill>
                    <a:srgbClr val="000000"/>
                  </a:solidFill>
                  <a:latin typeface="Arial"/>
                </a:rPr>
                <a:t>Legend</a:t>
              </a:r>
            </a:p>
          </p:txBody>
        </p:sp>
      </p:grpSp>
      <p:grpSp>
        <p:nvGrpSpPr>
          <p:cNvPr id="79" name="McKSticker" hidden="1"/>
          <p:cNvGrpSpPr/>
          <p:nvPr userDrawn="1"/>
        </p:nvGrpSpPr>
        <p:grpSpPr bwMode="auto">
          <a:xfrm>
            <a:off x="7723093" y="269955"/>
            <a:ext cx="1066895" cy="212366"/>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a:buClr>
                  <a:srgbClr val="0B4623"/>
                </a:buClr>
              </a:pPr>
              <a:r>
                <a:rPr lang="en-US" sz="1200" dirty="0">
                  <a:solidFill>
                    <a:srgbClr val="808080"/>
                  </a:solidFill>
                  <a:latin typeface="Aria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83" name="LegendMoons" hidden="1"/>
          <p:cNvGrpSpPr/>
          <p:nvPr userDrawn="1"/>
        </p:nvGrpSpPr>
        <p:grpSpPr bwMode="auto">
          <a:xfrm>
            <a:off x="7959558" y="269955"/>
            <a:ext cx="830430" cy="1306516"/>
            <a:chOff x="6655594" y="273840"/>
            <a:chExt cx="830430" cy="1306516"/>
          </a:xfrm>
        </p:grpSpPr>
        <p:grpSp>
          <p:nvGrpSpPr>
            <p:cNvPr id="84" name="MoonLegend1"/>
            <p:cNvGrpSpPr>
              <a:grpSpLocks noChangeAspect="1"/>
            </p:cNvGrpSpPr>
            <p:nvPr>
              <p:custDataLst>
                <p:tags r:id="rId10"/>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3"/>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103" name="Arc 39"/>
              <p:cNvSpPr>
                <a:spLocks noChangeAspect="1"/>
              </p:cNvSpPr>
              <p:nvPr>
                <p:custDataLst>
                  <p:tags r:id="rId24"/>
                </p:custDataLst>
              </p:nvPr>
            </p:nvSpPr>
            <p:spPr bwMode="auto">
              <a:xfrm>
                <a:off x="4533" y="183"/>
                <a:ext cx="144" cy="144"/>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nvGrpSpPr>
            <p:cNvPr id="85" name="MoonLegend2"/>
            <p:cNvGrpSpPr>
              <a:grpSpLocks noChangeAspect="1"/>
            </p:cNvGrpSpPr>
            <p:nvPr>
              <p:custDataLst>
                <p:tags r:id="rId11"/>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101" name="Arc 42"/>
              <p:cNvSpPr>
                <a:spLocks noChangeAspect="1"/>
              </p:cNvSpPr>
              <p:nvPr>
                <p:custDataLst>
                  <p:tags r:id="rId22"/>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nvGrpSpPr>
            <p:cNvPr id="86" name="MoonLegend4"/>
            <p:cNvGrpSpPr>
              <a:grpSpLocks noChangeAspect="1"/>
            </p:cNvGrpSpPr>
            <p:nvPr>
              <p:custDataLst>
                <p:tags r:id="rId12"/>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99"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nvGrpSpPr>
            <p:cNvPr id="87" name="MoonLegend5"/>
            <p:cNvGrpSpPr>
              <a:grpSpLocks noChangeAspect="1"/>
            </p:cNvGrpSpPr>
            <p:nvPr>
              <p:custDataLst>
                <p:tags r:id="rId13"/>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7"/>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97" name="Oval 51"/>
              <p:cNvSpPr>
                <a:spLocks noChangeAspect="1" noChangeArrowheads="1"/>
              </p:cNvSpPr>
              <p:nvPr>
                <p:custDataLst>
                  <p:tags r:id="rId18"/>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a:solidFill>
                    <a:srgbClr val="000000"/>
                  </a:solidFill>
                  <a:latin typeface="Aria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B4623"/>
                </a:buClr>
              </a:pPr>
              <a:r>
                <a:rPr lang="en-US" sz="1200" dirty="0">
                  <a:solidFill>
                    <a:srgbClr val="000000"/>
                  </a:solidFill>
                  <a:latin typeface="Arial"/>
                </a:rPr>
                <a:t>Legend</a:t>
              </a:r>
            </a:p>
          </p:txBody>
        </p:sp>
        <p:grpSp>
          <p:nvGrpSpPr>
            <p:cNvPr id="93" name="MoonLegend3"/>
            <p:cNvGrpSpPr>
              <a:grpSpLocks noChangeAspect="1"/>
            </p:cNvGrpSpPr>
            <p:nvPr>
              <p:custDataLst>
                <p:tags r:id="rId14"/>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sp>
            <p:nvSpPr>
              <p:cNvPr id="95"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a:solidFill>
                    <a:srgbClr val="000000"/>
                  </a:solidFill>
                  <a:latin typeface="Arial"/>
                </a:endParaRPr>
              </a:p>
            </p:txBody>
          </p:sp>
        </p:grpSp>
      </p:grpSp>
      <p:sp>
        <p:nvSpPr>
          <p:cNvPr id="104" name="Slide Number"/>
          <p:cNvSpPr txBox="1">
            <a:spLocks/>
          </p:cNvSpPr>
          <p:nvPr userDrawn="1"/>
        </p:nvSpPr>
        <p:spPr bwMode="auto">
          <a:xfrm>
            <a:off x="8648924" y="6478207"/>
            <a:ext cx="141064" cy="138499"/>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z="900" smtClean="0">
                <a:solidFill>
                  <a:srgbClr val="000000"/>
                </a:solidFill>
              </a:rPr>
              <a:pPr algn="r"/>
              <a:t>‹#›</a:t>
            </a:fld>
            <a:endParaRPr lang="en-US" sz="900" dirty="0">
              <a:solidFill>
                <a:srgbClr val="000000"/>
              </a:solidFill>
            </a:endParaRPr>
          </a:p>
        </p:txBody>
      </p:sp>
      <p:grpSp>
        <p:nvGrpSpPr>
          <p:cNvPr id="107" name="McK Moon" hidden="1"/>
          <p:cNvGrpSpPr>
            <a:grpSpLocks noChangeAspect="1"/>
          </p:cNvGrpSpPr>
          <p:nvPr userDrawn="1">
            <p:custDataLst>
              <p:tags r:id="rId7"/>
            </p:custDataLst>
          </p:nvPr>
        </p:nvGrpSpPr>
        <p:grpSpPr bwMode="auto">
          <a:xfrm>
            <a:off x="7405563" y="868443"/>
            <a:ext cx="254000" cy="254000"/>
            <a:chOff x="1600" y="1600"/>
            <a:chExt cx="160" cy="160"/>
          </a:xfrm>
        </p:grpSpPr>
        <p:sp>
          <p:nvSpPr>
            <p:cNvPr id="108" name="Oval 90"/>
            <p:cNvSpPr>
              <a:spLocks noChangeAspect="1" noChangeArrowheads="1"/>
            </p:cNvSpPr>
            <p:nvPr>
              <p:custDataLst>
                <p:tags r:id="rId8"/>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9" name="Arc 91"/>
            <p:cNvSpPr>
              <a:spLocks noChangeAspect="1"/>
            </p:cNvSpPr>
            <p:nvPr>
              <p:custDataLst>
                <p:tags r:id="rId9"/>
              </p:custDataLst>
            </p:nvPr>
          </p:nvSpPr>
          <p:spPr bwMode="black">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62" name="Slide Elements" hidden="1"/>
          <p:cNvGrpSpPr>
            <a:grpSpLocks/>
          </p:cNvGrpSpPr>
          <p:nvPr userDrawn="1"/>
        </p:nvGrpSpPr>
        <p:grpSpPr bwMode="auto">
          <a:xfrm>
            <a:off x="171752" y="6037268"/>
            <a:ext cx="8618237" cy="579438"/>
            <a:chOff x="-865" y="3803"/>
            <a:chExt cx="6325" cy="365"/>
          </a:xfrm>
        </p:grpSpPr>
        <p:sp>
          <p:nvSpPr>
            <p:cNvPr id="105" name="4. Footnote"/>
            <p:cNvSpPr txBox="1">
              <a:spLocks noChangeArrowheads="1"/>
            </p:cNvSpPr>
            <p:nvPr/>
          </p:nvSpPr>
          <p:spPr bwMode="auto">
            <a:xfrm>
              <a:off x="-865" y="3803"/>
              <a:ext cx="6325" cy="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900" dirty="0" smtClean="0">
                  <a:solidFill>
                    <a:srgbClr val="000000"/>
                  </a:solidFill>
                  <a:latin typeface="Arial"/>
                </a:rPr>
                <a:t>1 Footnote</a:t>
              </a:r>
            </a:p>
          </p:txBody>
        </p:sp>
        <p:sp>
          <p:nvSpPr>
            <p:cNvPr id="106" name="5. Source"/>
            <p:cNvSpPr>
              <a:spLocks noChangeArrowheads="1"/>
            </p:cNvSpPr>
            <p:nvPr/>
          </p:nvSpPr>
          <p:spPr bwMode="auto">
            <a:xfrm>
              <a:off x="75" y="4081"/>
              <a:ext cx="4159" cy="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nchorCtr="0">
              <a:spAutoFit/>
            </a:bodyPr>
            <a:lstStyle/>
            <a:p>
              <a:pPr marL="609600" indent="-609600" defTabSz="895350">
                <a:tabLst>
                  <a:tab pos="612775" algn="l"/>
                </a:tabLst>
              </a:pPr>
              <a:r>
                <a:rPr lang="en-US" sz="900" dirty="0">
                  <a:solidFill>
                    <a:srgbClr val="000000"/>
                  </a:solidFill>
                  <a:latin typeface="Arial"/>
                </a:rPr>
                <a:t>SOURCE: </a:t>
              </a:r>
              <a:r>
                <a:rPr lang="en-US" sz="900" dirty="0" smtClean="0">
                  <a:solidFill>
                    <a:srgbClr val="000000"/>
                  </a:solidFill>
                  <a:latin typeface="Arial"/>
                </a:rPr>
                <a:t>Source</a:t>
              </a:r>
            </a:p>
          </p:txBody>
        </p:sp>
      </p:grpSp>
    </p:spTree>
    <p:extLst>
      <p:ext uri="{BB962C8B-B14F-4D97-AF65-F5344CB8AC3E}">
        <p14:creationId xmlns:p14="http://schemas.microsoft.com/office/powerpoint/2010/main" xmlns="" val="85881695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iming>
    <p:tnLst>
      <p:par>
        <p:cTn id="1" dur="indefinite" restart="never" nodeType="tmRoot"/>
      </p:par>
    </p:tnLst>
  </p:timing>
  <p:hf hdr="0" ftr="0" dt="0"/>
  <p:txStyles>
    <p:titleStyle>
      <a:lvl1pPr algn="l" defTabSz="895255" rtl="0" eaLnBrk="1" fontAlgn="base" hangingPunct="1">
        <a:spcBef>
          <a:spcPct val="0"/>
        </a:spcBef>
        <a:spcAft>
          <a:spcPct val="0"/>
        </a:spcAft>
        <a:tabLst>
          <a:tab pos="269846" algn="l"/>
        </a:tabLst>
        <a:defRPr sz="1900" b="1" baseline="0">
          <a:solidFill>
            <a:schemeClr val="tx2"/>
          </a:solidFill>
          <a:latin typeface="+mj-lt"/>
          <a:ea typeface="+mj-ea"/>
          <a:cs typeface="+mj-cs"/>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p:titleStyle>
    <p:body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7"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68.xml"/><Relationship Id="rId7" Type="http://schemas.openxmlformats.org/officeDocument/2006/relationships/notesSlide" Target="../notesSlides/notesSlide4.xml"/><Relationship Id="rId2" Type="http://schemas.openxmlformats.org/officeDocument/2006/relationships/tags" Target="../tags/tag67.xml"/><Relationship Id="rId1" Type="http://schemas.openxmlformats.org/officeDocument/2006/relationships/vmlDrawing" Target="../drawings/vmlDrawing10.vml"/><Relationship Id="rId6" Type="http://schemas.openxmlformats.org/officeDocument/2006/relationships/slideLayout" Target="../slideLayouts/slideLayout2.xml"/><Relationship Id="rId5" Type="http://schemas.openxmlformats.org/officeDocument/2006/relationships/tags" Target="../tags/tag70.xml"/><Relationship Id="rId4" Type="http://schemas.openxmlformats.org/officeDocument/2006/relationships/tags" Target="../tags/tag69.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slide" Target="slide31.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coQFq_NgT48"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tags" Target="../tags/tag82.xml"/><Relationship Id="rId18" Type="http://schemas.openxmlformats.org/officeDocument/2006/relationships/oleObject" Target="../embeddings/oleObject16.bin"/><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tags" Target="../tags/tag81.xml"/><Relationship Id="rId17" Type="http://schemas.openxmlformats.org/officeDocument/2006/relationships/oleObject" Target="../embeddings/oleObject15.bin"/><Relationship Id="rId2" Type="http://schemas.openxmlformats.org/officeDocument/2006/relationships/tags" Target="../tags/tag71.xml"/><Relationship Id="rId16" Type="http://schemas.openxmlformats.org/officeDocument/2006/relationships/oleObject" Target="../embeddings/oleObject14.bin"/><Relationship Id="rId1" Type="http://schemas.openxmlformats.org/officeDocument/2006/relationships/vmlDrawing" Target="../drawings/vmlDrawing13.vml"/><Relationship Id="rId6" Type="http://schemas.openxmlformats.org/officeDocument/2006/relationships/tags" Target="../tags/tag75.xml"/><Relationship Id="rId11" Type="http://schemas.openxmlformats.org/officeDocument/2006/relationships/tags" Target="../tags/tag80.xml"/><Relationship Id="rId5" Type="http://schemas.openxmlformats.org/officeDocument/2006/relationships/tags" Target="../tags/tag74.xml"/><Relationship Id="rId15" Type="http://schemas.openxmlformats.org/officeDocument/2006/relationships/slideLayout" Target="../slideLayouts/slideLayout2.xml"/><Relationship Id="rId10" Type="http://schemas.openxmlformats.org/officeDocument/2006/relationships/tags" Target="../tags/tag79.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tags" Target="../tags/tag8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33.jpeg"/><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oleObject" Target="../embeddings/oleObject17.bin"/><Relationship Id="rId2" Type="http://schemas.openxmlformats.org/officeDocument/2006/relationships/tags" Target="../tags/tag84.xml"/><Relationship Id="rId1" Type="http://schemas.openxmlformats.org/officeDocument/2006/relationships/vmlDrawing" Target="../drawings/vmlDrawing14.vml"/><Relationship Id="rId6" Type="http://schemas.openxmlformats.org/officeDocument/2006/relationships/tags" Target="../tags/tag88.xml"/><Relationship Id="rId11" Type="http://schemas.openxmlformats.org/officeDocument/2006/relationships/slideLayout" Target="../slideLayouts/slideLayout2.xml"/><Relationship Id="rId5" Type="http://schemas.openxmlformats.org/officeDocument/2006/relationships/tags" Target="../tags/tag87.xml"/><Relationship Id="rId15" Type="http://schemas.openxmlformats.org/officeDocument/2006/relationships/image" Target="../media/image35.jpeg"/><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image" Target="../media/image34.jpeg"/></Relationships>
</file>

<file path=ppt/slides/_rels/slide27.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tags" Target="../tags/tag109.xml"/><Relationship Id="rId3" Type="http://schemas.openxmlformats.org/officeDocument/2006/relationships/tags" Target="../tags/tag94.xml"/><Relationship Id="rId21" Type="http://schemas.openxmlformats.org/officeDocument/2006/relationships/tags" Target="../tags/tag112.xml"/><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tags" Target="../tags/tag108.xml"/><Relationship Id="rId25" Type="http://schemas.openxmlformats.org/officeDocument/2006/relationships/oleObject" Target="../embeddings/oleObject20.bin"/><Relationship Id="rId2" Type="http://schemas.openxmlformats.org/officeDocument/2006/relationships/tags" Target="../tags/tag93.xml"/><Relationship Id="rId16" Type="http://schemas.openxmlformats.org/officeDocument/2006/relationships/tags" Target="../tags/tag107.xml"/><Relationship Id="rId20" Type="http://schemas.openxmlformats.org/officeDocument/2006/relationships/tags" Target="../tags/tag111.xml"/><Relationship Id="rId1" Type="http://schemas.openxmlformats.org/officeDocument/2006/relationships/vmlDrawing" Target="../drawings/vmlDrawing15.vml"/><Relationship Id="rId6" Type="http://schemas.openxmlformats.org/officeDocument/2006/relationships/tags" Target="../tags/tag97.xml"/><Relationship Id="rId11" Type="http://schemas.openxmlformats.org/officeDocument/2006/relationships/tags" Target="../tags/tag102.xml"/><Relationship Id="rId24" Type="http://schemas.openxmlformats.org/officeDocument/2006/relationships/oleObject" Target="../embeddings/oleObject19.bin"/><Relationship Id="rId5" Type="http://schemas.openxmlformats.org/officeDocument/2006/relationships/tags" Target="../tags/tag96.xml"/><Relationship Id="rId15" Type="http://schemas.openxmlformats.org/officeDocument/2006/relationships/tags" Target="../tags/tag106.xml"/><Relationship Id="rId23" Type="http://schemas.openxmlformats.org/officeDocument/2006/relationships/oleObject" Target="../embeddings/oleObject18.bin"/><Relationship Id="rId10" Type="http://schemas.openxmlformats.org/officeDocument/2006/relationships/tags" Target="../tags/tag101.xml"/><Relationship Id="rId19" Type="http://schemas.openxmlformats.org/officeDocument/2006/relationships/tags" Target="../tags/tag110.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 Id="rId2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14.xml"/><Relationship Id="rId7" Type="http://schemas.openxmlformats.org/officeDocument/2006/relationships/slideLayout" Target="../slideLayouts/slideLayout2.xml"/><Relationship Id="rId12" Type="http://schemas.openxmlformats.org/officeDocument/2006/relationships/image" Target="../media/image41.jpeg"/><Relationship Id="rId2" Type="http://schemas.openxmlformats.org/officeDocument/2006/relationships/tags" Target="../tags/tag113.xml"/><Relationship Id="rId1" Type="http://schemas.openxmlformats.org/officeDocument/2006/relationships/vmlDrawing" Target="../drawings/vmlDrawing16.vml"/><Relationship Id="rId6" Type="http://schemas.openxmlformats.org/officeDocument/2006/relationships/tags" Target="../tags/tag117.xml"/><Relationship Id="rId11" Type="http://schemas.openxmlformats.org/officeDocument/2006/relationships/image" Target="../media/image40.jpeg"/><Relationship Id="rId5" Type="http://schemas.openxmlformats.org/officeDocument/2006/relationships/tags" Target="../tags/tag116.xml"/><Relationship Id="rId10" Type="http://schemas.openxmlformats.org/officeDocument/2006/relationships/image" Target="../media/image39.jpeg"/><Relationship Id="rId4" Type="http://schemas.openxmlformats.org/officeDocument/2006/relationships/tags" Target="../tags/tag115.xml"/><Relationship Id="rId9"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3.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3" Type="http://schemas.openxmlformats.org/officeDocument/2006/relationships/tags" Target="../tags/tag39.xml"/><Relationship Id="rId21" Type="http://schemas.openxmlformats.org/officeDocument/2006/relationships/oleObject" Target="../embeddings/oleObject5.bin"/><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tags" Target="../tags/tag51.xml"/><Relationship Id="rId10" Type="http://schemas.openxmlformats.org/officeDocument/2006/relationships/tags" Target="../tags/tag46.xml"/><Relationship Id="rId19" Type="http://schemas.openxmlformats.org/officeDocument/2006/relationships/tags" Target="../tags/tag55.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s>
</file>

<file path=ppt/slides/_rels/slide30.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31.xml"/><Relationship Id="rId3" Type="http://schemas.openxmlformats.org/officeDocument/2006/relationships/oleObject" Target="../embeddings/oleObject23.bin"/><Relationship Id="rId7" Type="http://schemas.openxmlformats.org/officeDocument/2006/relationships/slide" Target="slide24.xml"/><Relationship Id="rId12" Type="http://schemas.openxmlformats.org/officeDocument/2006/relationships/slide" Target="slide26.xml"/><Relationship Id="rId17" Type="http://schemas.openxmlformats.org/officeDocument/2006/relationships/slide" Target="slide37.xml"/><Relationship Id="rId2" Type="http://schemas.openxmlformats.org/officeDocument/2006/relationships/slideLayout" Target="../slideLayouts/slideLayout2.xml"/><Relationship Id="rId16" Type="http://schemas.openxmlformats.org/officeDocument/2006/relationships/slide" Target="slide28.xml"/><Relationship Id="rId1" Type="http://schemas.openxmlformats.org/officeDocument/2006/relationships/vmlDrawing" Target="../drawings/vmlDrawing18.vml"/><Relationship Id="rId6" Type="http://schemas.openxmlformats.org/officeDocument/2006/relationships/slide" Target="slide23.xml"/><Relationship Id="rId11" Type="http://schemas.openxmlformats.org/officeDocument/2006/relationships/slide" Target="slide30.xml"/><Relationship Id="rId5" Type="http://schemas.openxmlformats.org/officeDocument/2006/relationships/slide" Target="slide22.xml"/><Relationship Id="rId15" Type="http://schemas.openxmlformats.org/officeDocument/2006/relationships/slide" Target="slide41.xml"/><Relationship Id="rId10" Type="http://schemas.openxmlformats.org/officeDocument/2006/relationships/slide" Target="slide33.xml"/><Relationship Id="rId4" Type="http://schemas.openxmlformats.org/officeDocument/2006/relationships/slide" Target="slide20.xml"/><Relationship Id="rId9" Type="http://schemas.openxmlformats.org/officeDocument/2006/relationships/slide" Target="slide36.xml"/><Relationship Id="rId14" Type="http://schemas.openxmlformats.org/officeDocument/2006/relationships/slide" Target="slide2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vmlDrawing" Target="../drawings/vmlDrawing22.vml"/><Relationship Id="rId5" Type="http://schemas.openxmlformats.org/officeDocument/2006/relationships/oleObject" Target="../embeddings/oleObject27.bin"/><Relationship Id="rId4" Type="http://schemas.openxmlformats.org/officeDocument/2006/relationships/notesSlide" Target="../notesSlides/notesSlide6.xml"/></Relationships>
</file>

<file path=ppt/slides/_rels/slide35.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vmlDrawing" Target="../drawings/vmlDrawing23.vml"/><Relationship Id="rId5" Type="http://schemas.openxmlformats.org/officeDocument/2006/relationships/oleObject" Target="../embeddings/oleObject28.bin"/><Relationship Id="rId4" Type="http://schemas.openxmlformats.org/officeDocument/2006/relationships/notesSlide" Target="../notesSlides/notesSlide7.xml"/><Relationship Id="rId9" Type="http://schemas.openxmlformats.org/officeDocument/2006/relationships/image" Target="../media/image43.emf"/></Relationships>
</file>

<file path=ppt/slides/_rels/slide36.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vmlDrawing" Target="../drawings/vmlDrawing24.vml"/><Relationship Id="rId5" Type="http://schemas.openxmlformats.org/officeDocument/2006/relationships/oleObject" Target="../embeddings/oleObject29.bin"/><Relationship Id="rId4" Type="http://schemas.openxmlformats.org/officeDocument/2006/relationships/notesSlide" Target="../notesSlides/notesSlide8.xml"/><Relationship Id="rId9" Type="http://schemas.openxmlformats.org/officeDocument/2006/relationships/image" Target="../media/image43.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Layout" Target="../slideLayouts/slideLayout2.xml"/><Relationship Id="rId4" Type="http://schemas.openxmlformats.org/officeDocument/2006/relationships/tags" Target="../tags/tag58.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7.v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image" Target="../media/image11.jpeg"/><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oleObject" Target="../embeddings/oleObject8.bin"/><Relationship Id="rId2" Type="http://schemas.openxmlformats.org/officeDocument/2006/relationships/tags" Target="../tags/tag59.xml"/><Relationship Id="rId1" Type="http://schemas.openxmlformats.org/officeDocument/2006/relationships/vmlDrawing" Target="../drawings/vmlDrawing7.vml"/><Relationship Id="rId6" Type="http://schemas.openxmlformats.org/officeDocument/2006/relationships/tags" Target="../tags/tag63.xml"/><Relationship Id="rId11" Type="http://schemas.openxmlformats.org/officeDocument/2006/relationships/oleObject" Target="../embeddings/oleObject7.bin"/><Relationship Id="rId5" Type="http://schemas.openxmlformats.org/officeDocument/2006/relationships/tags" Target="../tags/tag62.xml"/><Relationship Id="rId10" Type="http://schemas.openxmlformats.org/officeDocument/2006/relationships/slideLayout" Target="../slideLayouts/slideLayout2.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5423" y="2799284"/>
            <a:ext cx="4213555" cy="1292662"/>
          </a:xfrm>
        </p:spPr>
        <p:txBody>
          <a:bodyPr/>
          <a:lstStyle/>
          <a:p>
            <a:r>
              <a:rPr lang="en-ZA" dirty="0" smtClean="0"/>
              <a:t>BIODIVERSITY ECONOMY LAB</a:t>
            </a:r>
            <a:br>
              <a:rPr lang="en-ZA" dirty="0" smtClean="0"/>
            </a:br>
            <a:endParaRPr lang="en-ZA" dirty="0"/>
          </a:p>
        </p:txBody>
      </p:sp>
      <p:sp>
        <p:nvSpPr>
          <p:cNvPr id="3" name="Subtitle 2"/>
          <p:cNvSpPr>
            <a:spLocks noGrp="1"/>
          </p:cNvSpPr>
          <p:nvPr>
            <p:ph type="subTitle" idx="1"/>
          </p:nvPr>
        </p:nvSpPr>
        <p:spPr>
          <a:xfrm>
            <a:off x="4535423" y="3891940"/>
            <a:ext cx="4213555" cy="646331"/>
          </a:xfrm>
        </p:spPr>
        <p:txBody>
          <a:bodyPr/>
          <a:lstStyle/>
          <a:p>
            <a:r>
              <a:rPr lang="en-ZA" dirty="0" smtClean="0"/>
              <a:t>Portfolio Committee Briefing</a:t>
            </a:r>
          </a:p>
          <a:p>
            <a:endParaRPr lang="en-ZA" dirty="0"/>
          </a:p>
          <a:p>
            <a:r>
              <a:rPr lang="en-ZA" dirty="0" smtClean="0"/>
              <a:t>29 August 2017</a:t>
            </a:r>
            <a:endParaRPr lang="en-ZA" dirty="0"/>
          </a:p>
        </p:txBody>
      </p:sp>
    </p:spTree>
    <p:extLst>
      <p:ext uri="{BB962C8B-B14F-4D97-AF65-F5344CB8AC3E}">
        <p14:creationId xmlns:p14="http://schemas.microsoft.com/office/powerpoint/2010/main" xmlns="" val="3001761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Object 59" hidden="1"/>
          <p:cNvGraphicFramePr>
            <a:graphicFrameLocks noChangeAspect="1"/>
          </p:cNvGraphicFramePr>
          <p:nvPr>
            <p:extLst/>
          </p:nvPr>
        </p:nvGraphicFramePr>
        <p:xfrm>
          <a:off x="1588" y="1588"/>
          <a:ext cx="1587" cy="1587"/>
        </p:xfrm>
        <a:graphic>
          <a:graphicData uri="http://schemas.openxmlformats.org/presentationml/2006/ole">
            <p:oleObj spid="_x0000_s315414" name="think-cell Slide" r:id="rId8" imgW="360" imgH="360" progId="">
              <p:embed/>
            </p:oleObj>
          </a:graphicData>
        </a:graphic>
      </p:graphicFrame>
      <p:sp>
        <p:nvSpPr>
          <p:cNvPr id="2" name="Title 1"/>
          <p:cNvSpPr>
            <a:spLocks noGrp="1"/>
          </p:cNvSpPr>
          <p:nvPr>
            <p:ph type="title"/>
          </p:nvPr>
        </p:nvSpPr>
        <p:spPr bwMode="gray">
          <a:xfrm>
            <a:off x="171451" y="230188"/>
            <a:ext cx="8618537" cy="584775"/>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GB" dirty="0"/>
              <a:t>The </a:t>
            </a:r>
            <a:r>
              <a:rPr lang="en-GB" dirty="0">
                <a:solidFill>
                  <a:srgbClr val="0B4623"/>
                </a:solidFill>
              </a:rPr>
              <a:t>Wildlife Economy Lab developed detailed plans </a:t>
            </a:r>
            <a:r>
              <a:rPr lang="en-GB" dirty="0" smtClean="0">
                <a:solidFill>
                  <a:srgbClr val="0B4623"/>
                </a:solidFill>
              </a:rPr>
              <a:t>for</a:t>
            </a:r>
            <a:br>
              <a:rPr lang="en-GB" dirty="0" smtClean="0">
                <a:solidFill>
                  <a:srgbClr val="0B4623"/>
                </a:solidFill>
              </a:rPr>
            </a:br>
            <a:r>
              <a:rPr lang="en-GB" dirty="0" smtClean="0">
                <a:solidFill>
                  <a:srgbClr val="0B4623"/>
                </a:solidFill>
              </a:rPr>
              <a:t>15 </a:t>
            </a:r>
            <a:r>
              <a:rPr lang="en-GB" dirty="0">
                <a:solidFill>
                  <a:srgbClr val="0B4623"/>
                </a:solidFill>
              </a:rPr>
              <a:t>initiatives </a:t>
            </a:r>
            <a:r>
              <a:rPr lang="en-GB" dirty="0" smtClean="0">
                <a:solidFill>
                  <a:srgbClr val="0B4623"/>
                </a:solidFill>
              </a:rPr>
              <a:t>and 6 addi</a:t>
            </a:r>
            <a:r>
              <a:rPr lang="en-GB" dirty="0" smtClean="0"/>
              <a:t>tional initiatives </a:t>
            </a:r>
            <a:endParaRPr lang="en-GB" dirty="0"/>
          </a:p>
        </p:txBody>
      </p:sp>
      <p:sp>
        <p:nvSpPr>
          <p:cNvPr id="45" name="Rectangle 87"/>
          <p:cNvSpPr txBox="1">
            <a:spLocks/>
          </p:cNvSpPr>
          <p:nvPr>
            <p:custDataLst>
              <p:tags r:id="rId2"/>
            </p:custDataLst>
          </p:nvPr>
        </p:nvSpPr>
        <p:spPr bwMode="gray">
          <a:xfrm>
            <a:off x="7583841" y="324142"/>
            <a:ext cx="128016" cy="123111"/>
          </a:xfrm>
          <a:prstGeom prst="rect">
            <a:avLst/>
          </a:prstGeom>
          <a:solidFill>
            <a:schemeClr val="accent4">
              <a:lumMod val="20000"/>
              <a:lumOff val="80000"/>
            </a:schemeClr>
          </a:solidFill>
          <a:ln w="9525">
            <a:noFill/>
            <a:miter lim="800000"/>
            <a:headEnd/>
            <a:tailEnd/>
          </a:ln>
          <a:effectLst/>
          <a:extLst/>
        </p:spPr>
        <p:txBody>
          <a:bodyPr vert="horz" wrap="square" lIns="76200" tIns="76200" rIns="76200" bIns="76200" numCol="1" anchor="b"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B4623"/>
              </a:buClr>
            </a:pPr>
            <a:endParaRPr lang="en-GB" sz="900" b="1" dirty="0">
              <a:solidFill>
                <a:srgbClr val="0B4623"/>
              </a:solidFill>
            </a:endParaRPr>
          </a:p>
        </p:txBody>
      </p:sp>
      <p:sp>
        <p:nvSpPr>
          <p:cNvPr id="46" name="Rectangle 8"/>
          <p:cNvSpPr txBox="1">
            <a:spLocks/>
          </p:cNvSpPr>
          <p:nvPr/>
        </p:nvSpPr>
        <p:spPr>
          <a:xfrm>
            <a:off x="7784905" y="316448"/>
            <a:ext cx="1005083" cy="1384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marL="0" lvl="0" indent="0" defTabSz="895350" eaLnBrk="1" hangingPunct="1">
              <a:buClr>
                <a:schemeClr val="tx2"/>
              </a:buClr>
              <a:defRPr sz="1800" baseline="0">
                <a:latin typeface="+mn-lt"/>
              </a:defRPr>
            </a:lvl1pPr>
            <a:lvl2pPr marL="193675" lvl="1" indent="-192088" defTabSz="895350" eaLnBrk="1" hangingPunct="1">
              <a:buClr>
                <a:schemeClr val="tx2"/>
              </a:buClr>
              <a:buSzPct val="125000"/>
              <a:buFont typeface="Arial" charset="0"/>
              <a:buChar char="▪"/>
              <a:defRPr sz="1800" baseline="0">
                <a:latin typeface="+mn-lt"/>
              </a:defRPr>
            </a:lvl2pPr>
            <a:lvl3pPr marL="457200" lvl="2" indent="-261938" defTabSz="895350" eaLnBrk="1" hangingPunct="1">
              <a:buClr>
                <a:schemeClr val="tx2"/>
              </a:buClr>
              <a:buSzPct val="120000"/>
              <a:buFont typeface="Arial" charset="0"/>
              <a:buChar char="–"/>
              <a:defRPr sz="1800" baseline="0">
                <a:latin typeface="+mn-lt"/>
              </a:defRPr>
            </a:lvl3pPr>
            <a:lvl4pPr marL="614363" lvl="3" indent="-155575" defTabSz="895350" eaLnBrk="1" hangingPunct="1">
              <a:buClr>
                <a:schemeClr val="tx2"/>
              </a:buClr>
              <a:buSzPct val="120000"/>
              <a:buFont typeface="Arial" charset="0"/>
              <a:buChar char="▫"/>
              <a:defRPr sz="1800" baseline="0">
                <a:latin typeface="+mn-lt"/>
              </a:defRPr>
            </a:lvl4pPr>
            <a:lvl5pPr marL="749808" lvl="4" indent="-130175" defTabSz="895350" eaLnBrk="1" hangingPunct="1">
              <a:buClr>
                <a:schemeClr val="tx2"/>
              </a:buClr>
              <a:buSzPct val="89000"/>
              <a:buFont typeface="Arial" charset="0"/>
              <a:buChar char="-"/>
              <a:defRPr sz="18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B4623"/>
              </a:buClr>
            </a:pPr>
            <a:r>
              <a:rPr lang="en-GB" sz="900" dirty="0" smtClean="0">
                <a:solidFill>
                  <a:srgbClr val="000000"/>
                </a:solidFill>
              </a:rPr>
              <a:t>Recommendations</a:t>
            </a:r>
            <a:r>
              <a:rPr lang="en-GB" sz="900" baseline="30000" dirty="0" smtClean="0">
                <a:solidFill>
                  <a:srgbClr val="000000"/>
                </a:solidFill>
              </a:rPr>
              <a:t>1</a:t>
            </a:r>
            <a:endParaRPr lang="en-GB" sz="900" baseline="30000" dirty="0">
              <a:solidFill>
                <a:srgbClr val="000000"/>
              </a:solidFill>
            </a:endParaRPr>
          </a:p>
        </p:txBody>
      </p:sp>
      <p:sp>
        <p:nvSpPr>
          <p:cNvPr id="47" name="4. Footnote"/>
          <p:cNvSpPr txBox="1">
            <a:spLocks noChangeArrowheads="1"/>
          </p:cNvSpPr>
          <p:nvPr/>
        </p:nvSpPr>
        <p:spPr bwMode="auto">
          <a:xfrm>
            <a:off x="171752" y="6037268"/>
            <a:ext cx="8618237" cy="138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nchorCtr="0">
            <a:spAutoFit/>
          </a:bodyPr>
          <a:lstStyle>
            <a:defPPr>
              <a:defRPr lang="en-US"/>
            </a:defPPr>
            <a:lvl1pPr marL="104775" indent="-104775" defTabSz="895350">
              <a:defRPr sz="9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GB" dirty="0">
                <a:solidFill>
                  <a:srgbClr val="000000"/>
                </a:solidFill>
              </a:rPr>
              <a:t>1 Recommendations will be included with high level activities, but these will not have 3ft plans </a:t>
            </a:r>
          </a:p>
        </p:txBody>
      </p:sp>
      <p:grpSp>
        <p:nvGrpSpPr>
          <p:cNvPr id="48" name="Group 47"/>
          <p:cNvGrpSpPr/>
          <p:nvPr/>
        </p:nvGrpSpPr>
        <p:grpSpPr>
          <a:xfrm>
            <a:off x="1" y="1277720"/>
            <a:ext cx="8961438" cy="914400"/>
            <a:chOff x="1" y="1221699"/>
            <a:chExt cx="8961438" cy="914400"/>
          </a:xfrm>
        </p:grpSpPr>
        <p:sp>
          <p:nvSpPr>
            <p:cNvPr id="49" name="Rectangle 48"/>
            <p:cNvSpPr>
              <a:spLocks/>
            </p:cNvSpPr>
            <p:nvPr/>
          </p:nvSpPr>
          <p:spPr>
            <a:xfrm>
              <a:off x="1" y="1221699"/>
              <a:ext cx="8961438" cy="914400"/>
            </a:xfrm>
            <a:prstGeom prst="rect">
              <a:avLst/>
            </a:prstGeom>
            <a:gradFill>
              <a:gsLst>
                <a:gs pos="0">
                  <a:schemeClr val="bg1">
                    <a:lumMod val="95000"/>
                  </a:schemeClr>
                </a:gs>
                <a:gs pos="100000">
                  <a:schemeClr val="bg1">
                    <a:alpha val="0"/>
                  </a:schemeClr>
                </a:gs>
              </a:gsLst>
              <a:lin ang="27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smtClean="0">
                <a:solidFill>
                  <a:srgbClr val="000000"/>
                </a:solidFill>
              </a:endParaRPr>
            </a:p>
          </p:txBody>
        </p:sp>
        <p:cxnSp>
          <p:nvCxnSpPr>
            <p:cNvPr id="56" name="Straight Connector 55"/>
            <p:cNvCxnSpPr>
              <a:cxnSpLocks/>
            </p:cNvCxnSpPr>
            <p:nvPr/>
          </p:nvCxnSpPr>
          <p:spPr>
            <a:xfrm>
              <a:off x="1" y="1221699"/>
              <a:ext cx="896143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txBox="1">
            <a:spLocks/>
          </p:cNvSpPr>
          <p:nvPr>
            <p:custDataLst>
              <p:tags r:id="rId3"/>
            </p:custDataLst>
          </p:nvPr>
        </p:nvSpPr>
        <p:spPr bwMode="gray">
          <a:xfrm>
            <a:off x="171451" y="1054794"/>
            <a:ext cx="2821838" cy="184666"/>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B4623"/>
              </a:buClr>
            </a:pPr>
            <a:r>
              <a:rPr lang="en-GB" sz="1200" dirty="0" smtClean="0">
                <a:solidFill>
                  <a:srgbClr val="0B4623"/>
                </a:solidFill>
              </a:rPr>
              <a:t>Facilitating transformation </a:t>
            </a:r>
            <a:endParaRPr lang="en-GB" sz="1200" dirty="0">
              <a:solidFill>
                <a:srgbClr val="0B4623"/>
              </a:solidFill>
            </a:endParaRPr>
          </a:p>
        </p:txBody>
      </p:sp>
      <p:sp>
        <p:nvSpPr>
          <p:cNvPr id="90" name="Rectangle 87"/>
          <p:cNvSpPr txBox="1">
            <a:spLocks/>
          </p:cNvSpPr>
          <p:nvPr>
            <p:custDataLst>
              <p:tags r:id="rId4"/>
            </p:custDataLst>
          </p:nvPr>
        </p:nvSpPr>
        <p:spPr bwMode="gray">
          <a:xfrm>
            <a:off x="3069800" y="870128"/>
            <a:ext cx="2821838" cy="369332"/>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B4623"/>
              </a:buClr>
            </a:pPr>
            <a:r>
              <a:rPr lang="en-GB" sz="1200" dirty="0" smtClean="0">
                <a:solidFill>
                  <a:srgbClr val="0B4623"/>
                </a:solidFill>
              </a:rPr>
              <a:t>Driving growth through promoting ‘value’ and products</a:t>
            </a:r>
            <a:endParaRPr lang="en-GB" sz="1200" dirty="0">
              <a:solidFill>
                <a:srgbClr val="0B4623"/>
              </a:solidFill>
            </a:endParaRPr>
          </a:p>
        </p:txBody>
      </p:sp>
      <p:sp>
        <p:nvSpPr>
          <p:cNvPr id="26" name="Rectangle 87"/>
          <p:cNvSpPr txBox="1">
            <a:spLocks/>
          </p:cNvSpPr>
          <p:nvPr>
            <p:custDataLst>
              <p:tags r:id="rId5"/>
            </p:custDataLst>
          </p:nvPr>
        </p:nvSpPr>
        <p:spPr bwMode="gray">
          <a:xfrm>
            <a:off x="5968150" y="870128"/>
            <a:ext cx="2821838" cy="369332"/>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B4623"/>
              </a:buClr>
            </a:pPr>
            <a:r>
              <a:rPr lang="en-GB" sz="1200" dirty="0" smtClean="0">
                <a:solidFill>
                  <a:srgbClr val="0B4623"/>
                </a:solidFill>
              </a:rPr>
              <a:t>Creating an enabling environment for the wildlife sector</a:t>
            </a:r>
            <a:endParaRPr lang="en-GB" sz="1200" dirty="0">
              <a:solidFill>
                <a:srgbClr val="0B4623"/>
              </a:solidFill>
            </a:endParaRPr>
          </a:p>
        </p:txBody>
      </p:sp>
      <p:sp>
        <p:nvSpPr>
          <p:cNvPr id="54" name="Rectangle 53"/>
          <p:cNvSpPr>
            <a:spLocks/>
          </p:cNvSpPr>
          <p:nvPr/>
        </p:nvSpPr>
        <p:spPr>
          <a:xfrm>
            <a:off x="3055691" y="2798501"/>
            <a:ext cx="2850056" cy="3184754"/>
          </a:xfrm>
          <a:prstGeom prst="rect">
            <a:avLst/>
          </a:prstGeom>
          <a:solidFill>
            <a:schemeClr val="accent4">
              <a:lumMod val="20000"/>
              <a:lumOff val="80000"/>
            </a:schemeClr>
          </a:solidFill>
          <a:ln w="19050">
            <a:noFill/>
            <a:miter lim="800000"/>
            <a:headEnd/>
            <a:tailEnd/>
          </a:ln>
          <a:effectLst/>
        </p:spPr>
        <p:txBody>
          <a:bodyPr vert="horz" wrap="square" lIns="76200" tIns="76200" rIns="76200" bIns="76200" numCol="1" anchor="t" anchorCtr="0" compatLnSpc="1">
            <a:prstTxWarp prst="textNoShape">
              <a:avLst/>
            </a:prstTxWarp>
            <a:noAutofit/>
          </a:bodyPr>
          <a:lstStyle/>
          <a:p>
            <a:pPr defTabSz="895255">
              <a:buClr>
                <a:srgbClr val="0B4623"/>
              </a:buClr>
            </a:pPr>
            <a:endParaRPr lang="en-GB" sz="1050" b="1" dirty="0">
              <a:solidFill>
                <a:srgbClr val="000000"/>
              </a:solidFill>
              <a:latin typeface="Arial"/>
            </a:endParaRPr>
          </a:p>
        </p:txBody>
      </p:sp>
      <p:sp>
        <p:nvSpPr>
          <p:cNvPr id="55" name="Rectangle 54"/>
          <p:cNvSpPr>
            <a:spLocks/>
          </p:cNvSpPr>
          <p:nvPr/>
        </p:nvSpPr>
        <p:spPr>
          <a:xfrm>
            <a:off x="5954041" y="5368741"/>
            <a:ext cx="2850056" cy="614513"/>
          </a:xfrm>
          <a:prstGeom prst="rect">
            <a:avLst/>
          </a:prstGeom>
          <a:solidFill>
            <a:schemeClr val="accent4">
              <a:lumMod val="20000"/>
              <a:lumOff val="80000"/>
            </a:schemeClr>
          </a:solidFill>
          <a:ln w="19050">
            <a:noFill/>
            <a:miter lim="800000"/>
            <a:headEnd/>
            <a:tailEnd/>
          </a:ln>
          <a:effectLst/>
        </p:spPr>
        <p:txBody>
          <a:bodyPr vert="horz" wrap="square" lIns="76200" tIns="76200" rIns="76200" bIns="76200" numCol="1" anchor="t" anchorCtr="0" compatLnSpc="1">
            <a:prstTxWarp prst="textNoShape">
              <a:avLst/>
            </a:prstTxWarp>
            <a:noAutofit/>
          </a:bodyPr>
          <a:lstStyle/>
          <a:p>
            <a:pPr defTabSz="895255">
              <a:buClr>
                <a:srgbClr val="0B4623"/>
              </a:buClr>
            </a:pPr>
            <a:endParaRPr lang="en-GB" sz="1050" b="1" dirty="0">
              <a:solidFill>
                <a:srgbClr val="000000"/>
              </a:solidFill>
              <a:latin typeface="Arial"/>
            </a:endParaRPr>
          </a:p>
        </p:txBody>
      </p:sp>
      <p:sp>
        <p:nvSpPr>
          <p:cNvPr id="4" name="Rectangle 3"/>
          <p:cNvSpPr>
            <a:spLocks/>
          </p:cNvSpPr>
          <p:nvPr/>
        </p:nvSpPr>
        <p:spPr>
          <a:xfrm>
            <a:off x="157342" y="5368741"/>
            <a:ext cx="2850056" cy="614513"/>
          </a:xfrm>
          <a:prstGeom prst="rect">
            <a:avLst/>
          </a:prstGeom>
          <a:solidFill>
            <a:schemeClr val="accent4">
              <a:lumMod val="20000"/>
              <a:lumOff val="80000"/>
            </a:schemeClr>
          </a:solidFill>
          <a:ln w="19050">
            <a:noFill/>
            <a:miter lim="800000"/>
            <a:headEnd/>
            <a:tailEnd/>
          </a:ln>
          <a:effectLst/>
        </p:spPr>
        <p:txBody>
          <a:bodyPr vert="horz" wrap="square" lIns="76200" tIns="76200" rIns="76200" bIns="76200" numCol="1" anchor="t" anchorCtr="0" compatLnSpc="1">
            <a:prstTxWarp prst="textNoShape">
              <a:avLst/>
            </a:prstTxWarp>
            <a:noAutofit/>
          </a:bodyPr>
          <a:lstStyle/>
          <a:p>
            <a:pPr defTabSz="895255">
              <a:buClr>
                <a:srgbClr val="0B4623"/>
              </a:buClr>
            </a:pPr>
            <a:endParaRPr lang="en-GB" sz="1050" b="1" dirty="0">
              <a:solidFill>
                <a:srgbClr val="000000"/>
              </a:solidFill>
              <a:latin typeface="Arial"/>
            </a:endParaRPr>
          </a:p>
        </p:txBody>
      </p:sp>
      <p:sp>
        <p:nvSpPr>
          <p:cNvPr id="20" name="Oval 19"/>
          <p:cNvSpPr>
            <a:spLocks/>
          </p:cNvSpPr>
          <p:nvPr/>
        </p:nvSpPr>
        <p:spPr bwMode="gray">
          <a:xfrm>
            <a:off x="171451" y="1338527"/>
            <a:ext cx="182880" cy="182880"/>
          </a:xfrm>
          <a:prstGeom prst="ellipse">
            <a:avLst/>
          </a:prstGeom>
          <a:solidFill>
            <a:schemeClr val="tx2"/>
          </a:solidFill>
          <a:ln w="9525" cap="flat" cmpd="sng" algn="ctr">
            <a:solidFill>
              <a:schemeClr val="bg1"/>
            </a:solidFill>
            <a:prstDash val="soli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buClr>
                <a:srgbClr val="002960"/>
              </a:buClr>
              <a:defRPr/>
            </a:pPr>
            <a:r>
              <a:rPr lang="en-GB" sz="1050" b="1" kern="0" dirty="0" smtClean="0">
                <a:solidFill>
                  <a:srgbClr val="FFFFFF"/>
                </a:solidFill>
                <a:latin typeface="Arial"/>
                <a:ea typeface="宋体" pitchFamily="2" charset="-122"/>
                <a:cs typeface="Arial"/>
              </a:rPr>
              <a:t>1</a:t>
            </a:r>
          </a:p>
        </p:txBody>
      </p:sp>
      <p:sp>
        <p:nvSpPr>
          <p:cNvPr id="70" name="TextBox 69"/>
          <p:cNvSpPr txBox="1">
            <a:spLocks/>
          </p:cNvSpPr>
          <p:nvPr/>
        </p:nvSpPr>
        <p:spPr>
          <a:xfrm>
            <a:off x="401734" y="1338527"/>
            <a:ext cx="2496616" cy="32316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ts val="0"/>
              </a:spcBef>
              <a:buClr>
                <a:srgbClr val="0B4623"/>
              </a:buClr>
            </a:pPr>
            <a:r>
              <a:rPr lang="en-GB" sz="1050" dirty="0">
                <a:solidFill>
                  <a:srgbClr val="000000"/>
                </a:solidFill>
                <a:ea typeface="Arial Unicode MS" panose="020B0604020202020204" pitchFamily="34" charset="-128"/>
                <a:cs typeface="Arial Unicode MS" panose="020B0604020202020204" pitchFamily="34" charset="-128"/>
              </a:rPr>
              <a:t>Identify and </a:t>
            </a:r>
            <a:r>
              <a:rPr lang="en-GB" sz="1050" dirty="0" smtClean="0">
                <a:solidFill>
                  <a:srgbClr val="000000"/>
                </a:solidFill>
                <a:ea typeface="Arial Unicode MS" panose="020B0604020202020204" pitchFamily="34" charset="-128"/>
                <a:cs typeface="Arial Unicode MS" panose="020B0604020202020204" pitchFamily="34" charset="-128"/>
              </a:rPr>
              <a:t>prioritise </a:t>
            </a:r>
            <a:r>
              <a:rPr lang="en-GB" sz="1050" b="1" dirty="0">
                <a:solidFill>
                  <a:srgbClr val="0B4623"/>
                </a:solidFill>
                <a:ea typeface="Arial Unicode MS" panose="020B0604020202020204" pitchFamily="34" charset="-128"/>
                <a:cs typeface="Arial Unicode MS" panose="020B0604020202020204" pitchFamily="34" charset="-128"/>
              </a:rPr>
              <a:t>10m Ha for transformation</a:t>
            </a:r>
            <a:r>
              <a:rPr lang="en-GB" sz="1050" dirty="0">
                <a:solidFill>
                  <a:srgbClr val="000000"/>
                </a:solidFill>
                <a:ea typeface="Arial Unicode MS" panose="020B0604020202020204" pitchFamily="34" charset="-128"/>
                <a:cs typeface="Arial Unicode MS" panose="020B0604020202020204" pitchFamily="34" charset="-128"/>
              </a:rPr>
              <a:t> of wildlife </a:t>
            </a:r>
            <a:r>
              <a:rPr lang="en-GB" sz="1050" dirty="0" smtClean="0">
                <a:solidFill>
                  <a:srgbClr val="000000"/>
                </a:solidFill>
                <a:ea typeface="Arial Unicode MS" panose="020B0604020202020204" pitchFamily="34" charset="-128"/>
                <a:cs typeface="Arial Unicode MS" panose="020B0604020202020204" pitchFamily="34" charset="-128"/>
              </a:rPr>
              <a:t>economy</a:t>
            </a:r>
            <a:endParaRPr lang="en-GB" sz="1050" dirty="0">
              <a:solidFill>
                <a:srgbClr val="000000"/>
              </a:solidFill>
              <a:ea typeface="Arial Unicode MS" panose="020B0604020202020204" pitchFamily="34" charset="-128"/>
              <a:cs typeface="Arial Unicode MS" panose="020B0604020202020204" pitchFamily="34" charset="-128"/>
            </a:endParaRPr>
          </a:p>
        </p:txBody>
      </p:sp>
      <p:sp>
        <p:nvSpPr>
          <p:cNvPr id="40" name="Oval 39"/>
          <p:cNvSpPr>
            <a:spLocks/>
          </p:cNvSpPr>
          <p:nvPr/>
        </p:nvSpPr>
        <p:spPr bwMode="gray">
          <a:xfrm>
            <a:off x="171451" y="1769076"/>
            <a:ext cx="182880" cy="182880"/>
          </a:xfrm>
          <a:prstGeom prst="ellipse">
            <a:avLst/>
          </a:prstGeom>
          <a:solidFill>
            <a:schemeClr val="tx2"/>
          </a:solidFill>
          <a:ln w="9525" cap="flat" cmpd="sng" algn="ctr">
            <a:solidFill>
              <a:schemeClr val="bg1"/>
            </a:solidFill>
            <a:prstDash val="soli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buClr>
                <a:srgbClr val="002960"/>
              </a:buClr>
              <a:defRPr/>
            </a:pPr>
            <a:r>
              <a:rPr lang="en-GB" sz="1050" b="1" kern="0" dirty="0" smtClean="0">
                <a:solidFill>
                  <a:srgbClr val="FFFFFF"/>
                </a:solidFill>
                <a:latin typeface="Arial"/>
                <a:ea typeface="宋体" pitchFamily="2" charset="-122"/>
                <a:cs typeface="Arial"/>
              </a:rPr>
              <a:t>2</a:t>
            </a:r>
          </a:p>
        </p:txBody>
      </p:sp>
      <p:sp>
        <p:nvSpPr>
          <p:cNvPr id="71" name="TextBox 70"/>
          <p:cNvSpPr txBox="1">
            <a:spLocks/>
          </p:cNvSpPr>
          <p:nvPr/>
        </p:nvSpPr>
        <p:spPr>
          <a:xfrm>
            <a:off x="401734" y="1769076"/>
            <a:ext cx="2496616" cy="646331"/>
          </a:xfrm>
          <a:prstGeom prst="rect">
            <a:avLst/>
          </a:prstGeom>
          <a:solidFill>
            <a:schemeClr val="accent1"/>
          </a:solidFill>
          <a:ln w="9525">
            <a:noFill/>
            <a:miter lim="800000"/>
            <a:headEnd/>
            <a:tailEnd/>
          </a:ln>
          <a:effectLs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ts val="0"/>
              </a:spcBef>
              <a:buClr>
                <a:srgbClr val="0B4623"/>
              </a:buClr>
            </a:pPr>
            <a:r>
              <a:rPr lang="en-GB" sz="1050" dirty="0" smtClean="0">
                <a:solidFill>
                  <a:srgbClr val="000000"/>
                </a:solidFill>
              </a:rPr>
              <a:t>Coordinate existing support mechanisms under a </a:t>
            </a:r>
            <a:r>
              <a:rPr lang="en-GB" sz="1050" b="1" dirty="0" smtClean="0">
                <a:solidFill>
                  <a:srgbClr val="0B4623"/>
                </a:solidFill>
              </a:rPr>
              <a:t>‘Wildlife Support Unit’</a:t>
            </a:r>
            <a:r>
              <a:rPr lang="en-GB" sz="1050" b="1" dirty="0" smtClean="0">
                <a:solidFill>
                  <a:srgbClr val="000000"/>
                </a:solidFill>
              </a:rPr>
              <a:t> </a:t>
            </a:r>
            <a:r>
              <a:rPr lang="en-GB" sz="1050" dirty="0" smtClean="0">
                <a:solidFill>
                  <a:srgbClr val="000000"/>
                </a:solidFill>
              </a:rPr>
              <a:t>to efficiently support new entrants to the industry</a:t>
            </a:r>
            <a:endParaRPr lang="en-GB" sz="1050" dirty="0">
              <a:solidFill>
                <a:srgbClr val="000000"/>
              </a:solidFill>
            </a:endParaRPr>
          </a:p>
        </p:txBody>
      </p:sp>
      <p:sp>
        <p:nvSpPr>
          <p:cNvPr id="22" name="Oval 21"/>
          <p:cNvSpPr>
            <a:spLocks/>
          </p:cNvSpPr>
          <p:nvPr/>
        </p:nvSpPr>
        <p:spPr bwMode="gray">
          <a:xfrm>
            <a:off x="171451" y="2522792"/>
            <a:ext cx="182880" cy="182880"/>
          </a:xfrm>
          <a:prstGeom prst="ellipse">
            <a:avLst/>
          </a:prstGeom>
          <a:solidFill>
            <a:schemeClr val="tx2"/>
          </a:solidFill>
          <a:ln w="9525" cap="flat" cmpd="sng" algn="ctr">
            <a:solidFill>
              <a:schemeClr val="bg1"/>
            </a:solidFill>
            <a:prstDash val="soli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buClr>
                <a:srgbClr val="002960"/>
              </a:buClr>
              <a:defRPr/>
            </a:pPr>
            <a:r>
              <a:rPr lang="en-GB" sz="1050" b="1" kern="0" dirty="0" smtClean="0">
                <a:solidFill>
                  <a:srgbClr val="FFFFFF"/>
                </a:solidFill>
                <a:latin typeface="Arial"/>
                <a:ea typeface="宋体" pitchFamily="2" charset="-122"/>
                <a:cs typeface="Arial"/>
              </a:rPr>
              <a:t>3</a:t>
            </a:r>
          </a:p>
        </p:txBody>
      </p:sp>
      <p:sp>
        <p:nvSpPr>
          <p:cNvPr id="72" name="TextBox 71"/>
          <p:cNvSpPr txBox="1">
            <a:spLocks/>
          </p:cNvSpPr>
          <p:nvPr/>
        </p:nvSpPr>
        <p:spPr>
          <a:xfrm>
            <a:off x="401734" y="2522792"/>
            <a:ext cx="2496616" cy="646331"/>
          </a:xfrm>
          <a:prstGeom prst="rect">
            <a:avLst/>
          </a:prstGeom>
          <a:solidFill>
            <a:schemeClr val="accent1"/>
          </a:solidFill>
          <a:ln w="9525">
            <a:noFill/>
            <a:miter lim="800000"/>
            <a:headEnd/>
            <a:tailEnd/>
          </a:ln>
          <a:effectLs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B4623"/>
              </a:buClr>
            </a:pPr>
            <a:r>
              <a:rPr lang="en-ZA" sz="1050" dirty="0" smtClean="0">
                <a:solidFill>
                  <a:srgbClr val="000000"/>
                </a:solidFill>
              </a:rPr>
              <a:t>Increase capacity and </a:t>
            </a:r>
            <a:r>
              <a:rPr lang="en-ZA" sz="1050" b="1" dirty="0">
                <a:solidFill>
                  <a:srgbClr val="0B4623"/>
                </a:solidFill>
              </a:rPr>
              <a:t>support for at least </a:t>
            </a:r>
            <a:r>
              <a:rPr lang="en-ZA" sz="1050" b="1" dirty="0" smtClean="0">
                <a:solidFill>
                  <a:srgbClr val="0B4623"/>
                </a:solidFill>
              </a:rPr>
              <a:t>300 Community Entities </a:t>
            </a:r>
            <a:r>
              <a:rPr lang="en-ZA" sz="1050" dirty="0" smtClean="0">
                <a:solidFill>
                  <a:srgbClr val="000000"/>
                </a:solidFill>
              </a:rPr>
              <a:t>including </a:t>
            </a:r>
            <a:r>
              <a:rPr lang="en-ZA" sz="1050" dirty="0">
                <a:solidFill>
                  <a:srgbClr val="000000"/>
                </a:solidFill>
              </a:rPr>
              <a:t>community property agreements</a:t>
            </a:r>
            <a:r>
              <a:rPr lang="en-US" sz="1050" dirty="0">
                <a:solidFill>
                  <a:srgbClr val="000000"/>
                </a:solidFill>
              </a:rPr>
              <a:t> </a:t>
            </a:r>
            <a:r>
              <a:rPr lang="en-ZA" sz="1050" dirty="0" smtClean="0">
                <a:solidFill>
                  <a:srgbClr val="000000"/>
                </a:solidFill>
              </a:rPr>
              <a:t>(CPAs</a:t>
            </a:r>
            <a:r>
              <a:rPr lang="en-ZA" sz="1050" dirty="0">
                <a:solidFill>
                  <a:srgbClr val="000000"/>
                </a:solidFill>
              </a:rPr>
              <a:t>), trusts and traditional </a:t>
            </a:r>
            <a:r>
              <a:rPr lang="en-ZA" sz="1050" dirty="0" smtClean="0">
                <a:solidFill>
                  <a:srgbClr val="000000"/>
                </a:solidFill>
              </a:rPr>
              <a:t>authorities</a:t>
            </a:r>
            <a:endParaRPr lang="en-ZA" sz="1050" dirty="0">
              <a:solidFill>
                <a:srgbClr val="000000"/>
              </a:solidFill>
            </a:endParaRPr>
          </a:p>
        </p:txBody>
      </p:sp>
      <p:sp>
        <p:nvSpPr>
          <p:cNvPr id="23" name="Oval 22"/>
          <p:cNvSpPr>
            <a:spLocks/>
          </p:cNvSpPr>
          <p:nvPr/>
        </p:nvSpPr>
        <p:spPr bwMode="gray">
          <a:xfrm>
            <a:off x="171451" y="3276508"/>
            <a:ext cx="182880" cy="166255"/>
          </a:xfrm>
          <a:prstGeom prst="ellipse">
            <a:avLst/>
          </a:prstGeom>
          <a:solidFill>
            <a:schemeClr val="tx2"/>
          </a:solidFill>
          <a:ln w="9525" cap="flat" cmpd="sng" algn="ctr">
            <a:solidFill>
              <a:schemeClr val="bg1"/>
            </a:solidFill>
            <a:prstDash val="soli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buClr>
                <a:srgbClr val="002960"/>
              </a:buClr>
              <a:defRPr/>
            </a:pPr>
            <a:r>
              <a:rPr lang="en-GB" sz="1050" b="1" kern="0" dirty="0" smtClean="0">
                <a:solidFill>
                  <a:srgbClr val="FFFFFF"/>
                </a:solidFill>
                <a:latin typeface="Arial"/>
                <a:ea typeface="宋体" pitchFamily="2" charset="-122"/>
                <a:cs typeface="Arial"/>
              </a:rPr>
              <a:t>4</a:t>
            </a:r>
          </a:p>
        </p:txBody>
      </p:sp>
      <p:sp>
        <p:nvSpPr>
          <p:cNvPr id="73" name="TextBox 72"/>
          <p:cNvSpPr txBox="1">
            <a:spLocks/>
          </p:cNvSpPr>
          <p:nvPr/>
        </p:nvSpPr>
        <p:spPr>
          <a:xfrm>
            <a:off x="401734" y="3304918"/>
            <a:ext cx="2496616" cy="807913"/>
          </a:xfrm>
          <a:prstGeom prst="rect">
            <a:avLst/>
          </a:prstGeom>
          <a:solidFill>
            <a:schemeClr val="accent1"/>
          </a:solidFill>
          <a:ln w="9525">
            <a:noFill/>
            <a:miter lim="800000"/>
            <a:headEnd/>
            <a:tailEnd/>
          </a:ln>
          <a:effectLs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ts val="0"/>
              </a:spcBef>
              <a:buClr>
                <a:srgbClr val="0B4623"/>
              </a:buClr>
            </a:pPr>
            <a:r>
              <a:rPr lang="en-GB" sz="1050" dirty="0">
                <a:solidFill>
                  <a:srgbClr val="000000"/>
                </a:solidFill>
              </a:rPr>
              <a:t>Create </a:t>
            </a:r>
            <a:r>
              <a:rPr lang="en-GB" sz="1050" b="1" dirty="0" smtClean="0">
                <a:solidFill>
                  <a:srgbClr val="0B4623"/>
                </a:solidFill>
              </a:rPr>
              <a:t>supply-chain </a:t>
            </a:r>
            <a:r>
              <a:rPr lang="en-GB" sz="1050" b="1" dirty="0">
                <a:solidFill>
                  <a:srgbClr val="0B4623"/>
                </a:solidFill>
              </a:rPr>
              <a:t>linkages and capacitate 4,000 </a:t>
            </a:r>
            <a:r>
              <a:rPr lang="en-GB" sz="1050" b="1" dirty="0" err="1">
                <a:solidFill>
                  <a:srgbClr val="0B4623"/>
                </a:solidFill>
              </a:rPr>
              <a:t>SMMEs</a:t>
            </a:r>
            <a:r>
              <a:rPr lang="en-GB" sz="1050" b="1" dirty="0">
                <a:solidFill>
                  <a:srgbClr val="0B4623"/>
                </a:solidFill>
              </a:rPr>
              <a:t> </a:t>
            </a:r>
            <a:r>
              <a:rPr lang="en-GB" sz="1050" dirty="0">
                <a:solidFill>
                  <a:srgbClr val="000000"/>
                </a:solidFill>
              </a:rPr>
              <a:t>(new and existing) to locally capture the value of ancillary </a:t>
            </a:r>
            <a:r>
              <a:rPr lang="en-GB" sz="1050" dirty="0" smtClean="0">
                <a:solidFill>
                  <a:srgbClr val="000000"/>
                </a:solidFill>
              </a:rPr>
              <a:t>goods </a:t>
            </a:r>
            <a:r>
              <a:rPr lang="en-GB" sz="1050" dirty="0">
                <a:solidFill>
                  <a:srgbClr val="000000"/>
                </a:solidFill>
              </a:rPr>
              <a:t>and services to the wildlife economy</a:t>
            </a:r>
          </a:p>
        </p:txBody>
      </p:sp>
      <p:sp>
        <p:nvSpPr>
          <p:cNvPr id="27" name="Oval 26"/>
          <p:cNvSpPr>
            <a:spLocks/>
          </p:cNvSpPr>
          <p:nvPr/>
        </p:nvSpPr>
        <p:spPr bwMode="gray">
          <a:xfrm>
            <a:off x="171451" y="4220216"/>
            <a:ext cx="182880" cy="166255"/>
          </a:xfrm>
          <a:prstGeom prst="ellipse">
            <a:avLst/>
          </a:prstGeom>
          <a:solidFill>
            <a:schemeClr val="tx2"/>
          </a:solidFill>
          <a:ln w="9525" cap="flat" cmpd="sng" algn="ctr">
            <a:solidFill>
              <a:schemeClr val="bg1"/>
            </a:solidFill>
            <a:prstDash val="soli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buClr>
                <a:srgbClr val="002960"/>
              </a:buClr>
              <a:defRPr/>
            </a:pPr>
            <a:r>
              <a:rPr lang="en-GB" sz="1050" b="1" kern="0" dirty="0" smtClean="0">
                <a:solidFill>
                  <a:srgbClr val="FFFFFF"/>
                </a:solidFill>
                <a:latin typeface="Arial"/>
                <a:ea typeface="宋体" pitchFamily="2" charset="-122"/>
                <a:cs typeface="Arial"/>
              </a:rPr>
              <a:t>5</a:t>
            </a:r>
          </a:p>
        </p:txBody>
      </p:sp>
      <p:sp>
        <p:nvSpPr>
          <p:cNvPr id="74" name="TextBox 73"/>
          <p:cNvSpPr txBox="1">
            <a:spLocks/>
          </p:cNvSpPr>
          <p:nvPr/>
        </p:nvSpPr>
        <p:spPr>
          <a:xfrm>
            <a:off x="401734" y="4233937"/>
            <a:ext cx="2496616" cy="48474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ts val="0"/>
              </a:spcBef>
              <a:buClr>
                <a:srgbClr val="0B4623"/>
              </a:buClr>
            </a:pPr>
            <a:r>
              <a:rPr lang="en-GB" sz="1050" dirty="0">
                <a:solidFill>
                  <a:srgbClr val="000000"/>
                </a:solidFill>
              </a:rPr>
              <a:t>Operationalise the </a:t>
            </a:r>
            <a:r>
              <a:rPr lang="en-GB" sz="1050" dirty="0" err="1">
                <a:solidFill>
                  <a:srgbClr val="000000"/>
                </a:solidFill>
              </a:rPr>
              <a:t>uMfolozi</a:t>
            </a:r>
            <a:r>
              <a:rPr lang="en-GB" sz="1050" dirty="0">
                <a:solidFill>
                  <a:srgbClr val="000000"/>
                </a:solidFill>
              </a:rPr>
              <a:t> </a:t>
            </a:r>
            <a:r>
              <a:rPr lang="en-GB" sz="1050" b="1" dirty="0">
                <a:solidFill>
                  <a:srgbClr val="0B4623"/>
                </a:solidFill>
              </a:rPr>
              <a:t>Biodiversity</a:t>
            </a:r>
            <a:r>
              <a:rPr lang="en-GB" sz="1050" b="1" dirty="0">
                <a:solidFill>
                  <a:srgbClr val="000000"/>
                </a:solidFill>
              </a:rPr>
              <a:t> </a:t>
            </a:r>
            <a:r>
              <a:rPr lang="en-GB" sz="1050" b="1" dirty="0">
                <a:solidFill>
                  <a:srgbClr val="0B4623"/>
                </a:solidFill>
              </a:rPr>
              <a:t>Economy</a:t>
            </a:r>
            <a:r>
              <a:rPr lang="en-GB" sz="1050" b="1" dirty="0">
                <a:solidFill>
                  <a:srgbClr val="000000"/>
                </a:solidFill>
              </a:rPr>
              <a:t> </a:t>
            </a:r>
            <a:r>
              <a:rPr lang="en-GB" sz="1050" b="1" dirty="0">
                <a:solidFill>
                  <a:srgbClr val="0B4623"/>
                </a:solidFill>
              </a:rPr>
              <a:t>Node</a:t>
            </a:r>
            <a:r>
              <a:rPr lang="en-GB" sz="1050" dirty="0">
                <a:solidFill>
                  <a:srgbClr val="000000"/>
                </a:solidFill>
              </a:rPr>
              <a:t> as a pilot for the wildlife node </a:t>
            </a:r>
            <a:r>
              <a:rPr lang="en-GB" sz="1050" dirty="0" smtClean="0">
                <a:solidFill>
                  <a:srgbClr val="000000"/>
                </a:solidFill>
              </a:rPr>
              <a:t>concept</a:t>
            </a:r>
            <a:endParaRPr lang="en-GB" sz="1050" dirty="0">
              <a:solidFill>
                <a:srgbClr val="000000"/>
              </a:solidFill>
            </a:endParaRPr>
          </a:p>
        </p:txBody>
      </p:sp>
      <p:sp>
        <p:nvSpPr>
          <p:cNvPr id="30" name="Oval 29"/>
          <p:cNvSpPr>
            <a:spLocks/>
          </p:cNvSpPr>
          <p:nvPr/>
        </p:nvSpPr>
        <p:spPr bwMode="gray">
          <a:xfrm>
            <a:off x="171451" y="4826070"/>
            <a:ext cx="182880" cy="182880"/>
          </a:xfrm>
          <a:prstGeom prst="ellipse">
            <a:avLst/>
          </a:prstGeom>
          <a:solidFill>
            <a:schemeClr val="tx2"/>
          </a:solidFill>
          <a:ln w="9525" cap="flat" cmpd="sng" algn="ctr">
            <a:solidFill>
              <a:schemeClr val="bg1"/>
            </a:solidFill>
            <a:prstDash val="soli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buClr>
                <a:srgbClr val="002960"/>
              </a:buClr>
              <a:defRPr/>
            </a:pPr>
            <a:r>
              <a:rPr lang="en-GB" sz="1050" b="1" kern="0" dirty="0" smtClean="0">
                <a:solidFill>
                  <a:srgbClr val="FFFFFF"/>
                </a:solidFill>
                <a:latin typeface="Arial"/>
                <a:ea typeface="宋体" pitchFamily="2" charset="-122"/>
                <a:cs typeface="Arial"/>
              </a:rPr>
              <a:t>6</a:t>
            </a:r>
          </a:p>
        </p:txBody>
      </p:sp>
      <p:sp>
        <p:nvSpPr>
          <p:cNvPr id="75" name="TextBox 74"/>
          <p:cNvSpPr txBox="1">
            <a:spLocks/>
          </p:cNvSpPr>
          <p:nvPr/>
        </p:nvSpPr>
        <p:spPr>
          <a:xfrm>
            <a:off x="401734" y="4826070"/>
            <a:ext cx="2496616" cy="48474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ts val="0"/>
              </a:spcBef>
              <a:buClr>
                <a:srgbClr val="0B4623"/>
              </a:buClr>
            </a:pPr>
            <a:r>
              <a:rPr lang="en-GB" sz="1050" b="1" dirty="0">
                <a:solidFill>
                  <a:srgbClr val="0B4623"/>
                </a:solidFill>
              </a:rPr>
              <a:t>Empower </a:t>
            </a:r>
            <a:r>
              <a:rPr lang="en-GB" sz="1050" b="1" dirty="0" smtClean="0">
                <a:solidFill>
                  <a:srgbClr val="0B4623"/>
                </a:solidFill>
              </a:rPr>
              <a:t>4,000 </a:t>
            </a:r>
            <a:r>
              <a:rPr lang="en-GB" sz="1050" b="1" dirty="0">
                <a:solidFill>
                  <a:srgbClr val="0B4623"/>
                </a:solidFill>
              </a:rPr>
              <a:t>emerging entrepreneurs and farmers </a:t>
            </a:r>
            <a:r>
              <a:rPr lang="en-GB" sz="1050" dirty="0">
                <a:solidFill>
                  <a:srgbClr val="000000"/>
                </a:solidFill>
              </a:rPr>
              <a:t>through</a:t>
            </a:r>
            <a:r>
              <a:rPr lang="en-GB" sz="1050" dirty="0">
                <a:solidFill>
                  <a:srgbClr val="0B4623"/>
                </a:solidFill>
              </a:rPr>
              <a:t> </a:t>
            </a:r>
            <a:r>
              <a:rPr lang="en-GB" sz="1050" b="1" dirty="0">
                <a:solidFill>
                  <a:srgbClr val="0B4623"/>
                </a:solidFill>
              </a:rPr>
              <a:t>focused </a:t>
            </a:r>
            <a:r>
              <a:rPr lang="en-GB" sz="1050" b="1" dirty="0" smtClean="0">
                <a:solidFill>
                  <a:srgbClr val="0B4623"/>
                </a:solidFill>
              </a:rPr>
              <a:t>capacity</a:t>
            </a:r>
            <a:r>
              <a:rPr lang="en-GB" sz="1050" b="1" dirty="0">
                <a:solidFill>
                  <a:srgbClr val="000000"/>
                </a:solidFill>
              </a:rPr>
              <a:t>-</a:t>
            </a:r>
            <a:r>
              <a:rPr lang="en-GB" sz="1050" b="1" dirty="0" smtClean="0">
                <a:solidFill>
                  <a:srgbClr val="0B4623"/>
                </a:solidFill>
              </a:rPr>
              <a:t>building </a:t>
            </a:r>
            <a:r>
              <a:rPr lang="en-GB" sz="1050" dirty="0">
                <a:solidFill>
                  <a:srgbClr val="000000"/>
                </a:solidFill>
              </a:rPr>
              <a:t>programmes</a:t>
            </a:r>
          </a:p>
        </p:txBody>
      </p:sp>
      <p:sp>
        <p:nvSpPr>
          <p:cNvPr id="29" name="Oval 28"/>
          <p:cNvSpPr>
            <a:spLocks/>
          </p:cNvSpPr>
          <p:nvPr/>
        </p:nvSpPr>
        <p:spPr bwMode="gray">
          <a:xfrm>
            <a:off x="171451" y="5418201"/>
            <a:ext cx="182880" cy="182880"/>
          </a:xfrm>
          <a:prstGeom prst="ellipse">
            <a:avLst/>
          </a:prstGeom>
          <a:solidFill>
            <a:schemeClr val="accent1"/>
          </a:solidFill>
          <a:ln w="9525" cap="flat" cmpd="sng" algn="ctr">
            <a:solidFill>
              <a:schemeClr val="bg1"/>
            </a:solidFill>
            <a:prstDash val="soli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buClr>
                <a:srgbClr val="002960"/>
              </a:buClr>
              <a:defRPr/>
            </a:pPr>
            <a:r>
              <a:rPr lang="en-GB" sz="1050" b="1" kern="0" dirty="0" err="1" smtClean="0">
                <a:solidFill>
                  <a:srgbClr val="0B4623"/>
                </a:solidFill>
                <a:latin typeface="Arial"/>
                <a:ea typeface="宋体" pitchFamily="2" charset="-122"/>
                <a:cs typeface="Arial"/>
              </a:rPr>
              <a:t>i</a:t>
            </a:r>
            <a:endParaRPr lang="en-GB" sz="1050" b="1" kern="0" dirty="0" smtClean="0">
              <a:solidFill>
                <a:srgbClr val="0B4623"/>
              </a:solidFill>
              <a:latin typeface="Arial"/>
              <a:ea typeface="宋体" pitchFamily="2" charset="-122"/>
              <a:cs typeface="Arial"/>
            </a:endParaRPr>
          </a:p>
        </p:txBody>
      </p:sp>
      <p:sp>
        <p:nvSpPr>
          <p:cNvPr id="76" name="TextBox 75"/>
          <p:cNvSpPr txBox="1">
            <a:spLocks/>
          </p:cNvSpPr>
          <p:nvPr/>
        </p:nvSpPr>
        <p:spPr>
          <a:xfrm>
            <a:off x="401733" y="5440686"/>
            <a:ext cx="2591555" cy="48474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ts val="0"/>
              </a:spcBef>
              <a:buClr>
                <a:srgbClr val="0B4623"/>
              </a:buClr>
            </a:pPr>
            <a:r>
              <a:rPr lang="en-GB" sz="1050" dirty="0">
                <a:solidFill>
                  <a:srgbClr val="000000"/>
                </a:solidFill>
              </a:rPr>
              <a:t>Develop </a:t>
            </a:r>
            <a:r>
              <a:rPr lang="en-GB" sz="1050" dirty="0" smtClean="0">
                <a:solidFill>
                  <a:srgbClr val="000000"/>
                </a:solidFill>
              </a:rPr>
              <a:t>a </a:t>
            </a:r>
            <a:r>
              <a:rPr lang="en-GB" sz="1050" dirty="0">
                <a:solidFill>
                  <a:srgbClr val="000000"/>
                </a:solidFill>
              </a:rPr>
              <a:t>toolkit of effective wildlife business, stewardship and partnership models</a:t>
            </a:r>
          </a:p>
        </p:txBody>
      </p:sp>
      <p:sp>
        <p:nvSpPr>
          <p:cNvPr id="37" name="Oval 36"/>
          <p:cNvSpPr>
            <a:spLocks/>
          </p:cNvSpPr>
          <p:nvPr/>
        </p:nvSpPr>
        <p:spPr bwMode="gray">
          <a:xfrm>
            <a:off x="3069800" y="2843763"/>
            <a:ext cx="182880" cy="182880"/>
          </a:xfrm>
          <a:prstGeom prst="ellipse">
            <a:avLst/>
          </a:prstGeom>
          <a:solidFill>
            <a:schemeClr val="accent1"/>
          </a:solidFill>
          <a:ln w="9525" cap="flat" cmpd="sng" algn="ctr">
            <a:solidFill>
              <a:schemeClr val="bg1"/>
            </a:solidFill>
            <a:prstDash val="soli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buClr>
                <a:srgbClr val="002960"/>
              </a:buClr>
              <a:defRPr/>
            </a:pPr>
            <a:r>
              <a:rPr lang="en-GB" sz="1050" b="1" kern="0" dirty="0" smtClean="0">
                <a:solidFill>
                  <a:srgbClr val="0B4623"/>
                </a:solidFill>
                <a:latin typeface="Arial"/>
                <a:ea typeface="宋体" pitchFamily="2" charset="-122"/>
                <a:cs typeface="Arial"/>
              </a:rPr>
              <a:t>ii</a:t>
            </a:r>
          </a:p>
        </p:txBody>
      </p:sp>
      <p:sp>
        <p:nvSpPr>
          <p:cNvPr id="77" name="TextBox 76"/>
          <p:cNvSpPr txBox="1">
            <a:spLocks/>
          </p:cNvSpPr>
          <p:nvPr/>
        </p:nvSpPr>
        <p:spPr>
          <a:xfrm>
            <a:off x="3300083" y="2864107"/>
            <a:ext cx="2591555" cy="48474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ts val="200"/>
              </a:spcBef>
              <a:buClr>
                <a:srgbClr val="0B4623"/>
              </a:buClr>
            </a:pPr>
            <a:r>
              <a:rPr lang="en-GB" sz="1050" dirty="0">
                <a:solidFill>
                  <a:srgbClr val="000000"/>
                </a:solidFill>
                <a:ea typeface="Arial Unicode MS" panose="020B0604020202020204" pitchFamily="34" charset="-128"/>
                <a:cs typeface="Arial Unicode MS" panose="020B0604020202020204" pitchFamily="34" charset="-128"/>
              </a:rPr>
              <a:t>Promote </a:t>
            </a:r>
            <a:r>
              <a:rPr lang="en-GB" sz="1050" dirty="0" smtClean="0">
                <a:solidFill>
                  <a:srgbClr val="000000"/>
                </a:solidFill>
                <a:ea typeface="Arial Unicode MS" panose="020B0604020202020204" pitchFamily="34" charset="-128"/>
                <a:cs typeface="Arial Unicode MS" panose="020B0604020202020204" pitchFamily="34" charset="-128"/>
              </a:rPr>
              <a:t>sustainable </a:t>
            </a:r>
            <a:r>
              <a:rPr lang="en-GB" sz="1050" dirty="0">
                <a:solidFill>
                  <a:srgbClr val="000000"/>
                </a:solidFill>
                <a:ea typeface="Arial Unicode MS" panose="020B0604020202020204" pitchFamily="34" charset="-128"/>
                <a:cs typeface="Arial Unicode MS" panose="020B0604020202020204" pitchFamily="34" charset="-128"/>
              </a:rPr>
              <a:t>use as a foundation for conservation and growth of biodiversity economy</a:t>
            </a:r>
          </a:p>
        </p:txBody>
      </p:sp>
      <p:sp>
        <p:nvSpPr>
          <p:cNvPr id="38" name="Oval 37"/>
          <p:cNvSpPr>
            <a:spLocks/>
          </p:cNvSpPr>
          <p:nvPr/>
        </p:nvSpPr>
        <p:spPr bwMode="gray">
          <a:xfrm>
            <a:off x="3069800" y="3535934"/>
            <a:ext cx="182880" cy="182880"/>
          </a:xfrm>
          <a:prstGeom prst="ellipse">
            <a:avLst/>
          </a:prstGeom>
          <a:solidFill>
            <a:schemeClr val="accent1"/>
          </a:solidFill>
          <a:ln w="9525" cap="flat" cmpd="sng" algn="ctr">
            <a:solidFill>
              <a:schemeClr val="bg1"/>
            </a:solidFill>
            <a:prstDash val="soli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buClr>
                <a:srgbClr val="002960"/>
              </a:buClr>
              <a:defRPr/>
            </a:pPr>
            <a:r>
              <a:rPr lang="en-GB" sz="1050" b="1" kern="0" dirty="0" smtClean="0">
                <a:solidFill>
                  <a:srgbClr val="0B4623"/>
                </a:solidFill>
                <a:latin typeface="Arial"/>
                <a:ea typeface="宋体" pitchFamily="2" charset="-122"/>
                <a:cs typeface="Arial"/>
              </a:rPr>
              <a:t>iii</a:t>
            </a:r>
          </a:p>
        </p:txBody>
      </p:sp>
      <p:sp>
        <p:nvSpPr>
          <p:cNvPr id="78" name="TextBox 77"/>
          <p:cNvSpPr txBox="1">
            <a:spLocks/>
          </p:cNvSpPr>
          <p:nvPr/>
        </p:nvSpPr>
        <p:spPr>
          <a:xfrm>
            <a:off x="3300083" y="3542682"/>
            <a:ext cx="2591555" cy="48474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ts val="200"/>
              </a:spcBef>
              <a:buClr>
                <a:srgbClr val="0B4623"/>
              </a:buClr>
            </a:pPr>
            <a:r>
              <a:rPr lang="en-GB" sz="1050" dirty="0">
                <a:solidFill>
                  <a:srgbClr val="000000"/>
                </a:solidFill>
                <a:ea typeface="Arial Unicode MS" panose="020B0604020202020204" pitchFamily="34" charset="-128"/>
                <a:cs typeface="Arial Unicode MS" panose="020B0604020202020204" pitchFamily="34" charset="-128"/>
              </a:rPr>
              <a:t>Develop a </a:t>
            </a:r>
            <a:r>
              <a:rPr lang="en-GB" sz="1050" dirty="0" smtClean="0">
                <a:solidFill>
                  <a:srgbClr val="000000"/>
                </a:solidFill>
                <a:ea typeface="Arial Unicode MS" panose="020B0604020202020204" pitchFamily="34" charset="-128"/>
                <a:cs typeface="Arial Unicode MS" panose="020B0604020202020204" pitchFamily="34" charset="-128"/>
              </a:rPr>
              <a:t>strategic </a:t>
            </a:r>
            <a:r>
              <a:rPr lang="en-GB" sz="1050" dirty="0">
                <a:solidFill>
                  <a:srgbClr val="000000"/>
                </a:solidFill>
                <a:ea typeface="Arial Unicode MS" panose="020B0604020202020204" pitchFamily="34" charset="-128"/>
                <a:cs typeface="Arial Unicode MS" panose="020B0604020202020204" pitchFamily="34" charset="-128"/>
              </a:rPr>
              <a:t>marketing campaign and value proposition for mixed game and livestock systems</a:t>
            </a:r>
          </a:p>
        </p:txBody>
      </p:sp>
      <p:sp>
        <p:nvSpPr>
          <p:cNvPr id="39" name="Oval 38"/>
          <p:cNvSpPr>
            <a:spLocks/>
          </p:cNvSpPr>
          <p:nvPr/>
        </p:nvSpPr>
        <p:spPr bwMode="gray">
          <a:xfrm>
            <a:off x="3069800" y="4214509"/>
            <a:ext cx="182880" cy="182880"/>
          </a:xfrm>
          <a:prstGeom prst="ellipse">
            <a:avLst/>
          </a:prstGeom>
          <a:solidFill>
            <a:schemeClr val="accent1"/>
          </a:solidFill>
          <a:ln w="9525" cap="flat" cmpd="sng" algn="ctr">
            <a:solidFill>
              <a:schemeClr val="bg1"/>
            </a:solidFill>
            <a:prstDash val="soli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buClr>
                <a:srgbClr val="002960"/>
              </a:buClr>
              <a:defRPr/>
            </a:pPr>
            <a:r>
              <a:rPr lang="en-GB" sz="1050" b="1" kern="0" dirty="0" smtClean="0">
                <a:solidFill>
                  <a:srgbClr val="0B4623"/>
                </a:solidFill>
                <a:latin typeface="Arial"/>
                <a:ea typeface="宋体" pitchFamily="2" charset="-122"/>
                <a:cs typeface="Arial"/>
              </a:rPr>
              <a:t>iv</a:t>
            </a:r>
          </a:p>
        </p:txBody>
      </p:sp>
      <p:sp>
        <p:nvSpPr>
          <p:cNvPr id="79" name="TextBox 78"/>
          <p:cNvSpPr txBox="1">
            <a:spLocks/>
          </p:cNvSpPr>
          <p:nvPr/>
        </p:nvSpPr>
        <p:spPr>
          <a:xfrm>
            <a:off x="3300083" y="4237211"/>
            <a:ext cx="2591555" cy="64633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ts val="200"/>
              </a:spcBef>
              <a:buClr>
                <a:srgbClr val="0B4623"/>
              </a:buClr>
            </a:pPr>
            <a:r>
              <a:rPr lang="en-GB" sz="1050" dirty="0">
                <a:solidFill>
                  <a:srgbClr val="000000"/>
                </a:solidFill>
                <a:ea typeface="Arial Unicode MS" panose="020B0604020202020204" pitchFamily="34" charset="-128"/>
                <a:cs typeface="Arial Unicode MS" panose="020B0604020202020204" pitchFamily="34" charset="-128"/>
              </a:rPr>
              <a:t>Establish mechanisms to allow for holistic and </a:t>
            </a:r>
            <a:r>
              <a:rPr lang="en-GB" sz="1050" dirty="0" smtClean="0">
                <a:solidFill>
                  <a:srgbClr val="000000"/>
                </a:solidFill>
                <a:ea typeface="Arial Unicode MS" panose="020B0604020202020204" pitchFamily="34" charset="-128"/>
                <a:cs typeface="Arial Unicode MS" panose="020B0604020202020204" pitchFamily="34" charset="-128"/>
              </a:rPr>
              <a:t>integrated </a:t>
            </a:r>
            <a:r>
              <a:rPr lang="en-GB" sz="1050" dirty="0">
                <a:solidFill>
                  <a:srgbClr val="000000"/>
                </a:solidFill>
                <a:ea typeface="Arial Unicode MS" panose="020B0604020202020204" pitchFamily="34" charset="-128"/>
                <a:cs typeface="Arial Unicode MS" panose="020B0604020202020204" pitchFamily="34" charset="-128"/>
              </a:rPr>
              <a:t>management of animal health and conflict issues at the livestock-wildlife interface</a:t>
            </a:r>
          </a:p>
        </p:txBody>
      </p:sp>
      <p:sp>
        <p:nvSpPr>
          <p:cNvPr id="58" name="Oval 57"/>
          <p:cNvSpPr>
            <a:spLocks/>
          </p:cNvSpPr>
          <p:nvPr/>
        </p:nvSpPr>
        <p:spPr bwMode="gray">
          <a:xfrm>
            <a:off x="3069800" y="5070620"/>
            <a:ext cx="182880" cy="182880"/>
          </a:xfrm>
          <a:prstGeom prst="ellipse">
            <a:avLst/>
          </a:prstGeom>
          <a:solidFill>
            <a:schemeClr val="accent1"/>
          </a:solidFill>
          <a:ln w="9525" cap="flat" cmpd="sng" algn="ctr">
            <a:solidFill>
              <a:schemeClr val="bg1"/>
            </a:solidFill>
            <a:prstDash val="soli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buClr>
                <a:srgbClr val="002960"/>
              </a:buClr>
              <a:defRPr/>
            </a:pPr>
            <a:r>
              <a:rPr lang="en-GB" sz="1050" b="1" kern="0" dirty="0" smtClean="0">
                <a:solidFill>
                  <a:srgbClr val="0B4623"/>
                </a:solidFill>
                <a:latin typeface="Arial"/>
                <a:ea typeface="宋体" pitchFamily="2" charset="-122"/>
                <a:cs typeface="Arial"/>
              </a:rPr>
              <a:t>v</a:t>
            </a:r>
          </a:p>
        </p:txBody>
      </p:sp>
      <p:sp>
        <p:nvSpPr>
          <p:cNvPr id="80" name="TextBox 79"/>
          <p:cNvSpPr txBox="1">
            <a:spLocks/>
          </p:cNvSpPr>
          <p:nvPr/>
        </p:nvSpPr>
        <p:spPr>
          <a:xfrm>
            <a:off x="3300083" y="5087539"/>
            <a:ext cx="2591555" cy="80791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ts val="200"/>
              </a:spcBef>
              <a:buClr>
                <a:srgbClr val="0B4623"/>
              </a:buClr>
            </a:pPr>
            <a:r>
              <a:rPr lang="en-GB" sz="1050" dirty="0">
                <a:solidFill>
                  <a:srgbClr val="000000"/>
                </a:solidFill>
              </a:rPr>
              <a:t>Fast track the development of norms and standards to actively manage and mitigate critical wildlife economy risks such as intensive and selective breeding, animal diseases and invasive species</a:t>
            </a:r>
            <a:endParaRPr lang="en-GB" sz="1050" dirty="0">
              <a:solidFill>
                <a:srgbClr val="000000"/>
              </a:solidFill>
              <a:ea typeface="Arial Unicode MS" panose="020B0604020202020204" pitchFamily="34" charset="-128"/>
              <a:cs typeface="Arial Unicode MS" panose="020B0604020202020204" pitchFamily="34" charset="-128"/>
            </a:endParaRPr>
          </a:p>
        </p:txBody>
      </p:sp>
      <p:sp>
        <p:nvSpPr>
          <p:cNvPr id="31" name="Oval 30"/>
          <p:cNvSpPr>
            <a:spLocks/>
          </p:cNvSpPr>
          <p:nvPr/>
        </p:nvSpPr>
        <p:spPr bwMode="gray">
          <a:xfrm>
            <a:off x="3069800" y="1338526"/>
            <a:ext cx="182880" cy="182880"/>
          </a:xfrm>
          <a:prstGeom prst="ellipse">
            <a:avLst/>
          </a:prstGeom>
          <a:solidFill>
            <a:schemeClr val="tx2"/>
          </a:solidFill>
          <a:ln w="9525" cap="flat" cmpd="sng" algn="ctr">
            <a:solidFill>
              <a:schemeClr val="bg1"/>
            </a:solidFill>
            <a:prstDash val="soli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buClr>
                <a:srgbClr val="002960"/>
              </a:buClr>
              <a:defRPr/>
            </a:pPr>
            <a:r>
              <a:rPr lang="en-GB" sz="1050" b="1" kern="0" dirty="0" smtClean="0">
                <a:solidFill>
                  <a:srgbClr val="FFFFFF"/>
                </a:solidFill>
                <a:latin typeface="Arial"/>
                <a:ea typeface="宋体" pitchFamily="2" charset="-122"/>
                <a:cs typeface="Arial"/>
              </a:rPr>
              <a:t>7</a:t>
            </a:r>
          </a:p>
        </p:txBody>
      </p:sp>
      <p:sp>
        <p:nvSpPr>
          <p:cNvPr id="81" name="TextBox 80"/>
          <p:cNvSpPr txBox="1">
            <a:spLocks/>
          </p:cNvSpPr>
          <p:nvPr/>
        </p:nvSpPr>
        <p:spPr>
          <a:xfrm>
            <a:off x="3300083" y="1338526"/>
            <a:ext cx="2591555" cy="484748"/>
          </a:xfrm>
          <a:prstGeom prst="rect">
            <a:avLst/>
          </a:prstGeom>
          <a:solidFill>
            <a:schemeClr val="accent1"/>
          </a:solidFill>
          <a:ln w="9525">
            <a:noFill/>
            <a:miter lim="800000"/>
            <a:headEnd/>
            <a:tailEnd/>
          </a:ln>
          <a:effectLs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ts val="200"/>
              </a:spcBef>
              <a:buClr>
                <a:srgbClr val="0B4623"/>
              </a:buClr>
            </a:pPr>
            <a:r>
              <a:rPr lang="en-GB" sz="1050" dirty="0" smtClean="0">
                <a:solidFill>
                  <a:srgbClr val="000000"/>
                </a:solidFill>
                <a:ea typeface="Arial Unicode MS" panose="020B0604020202020204" pitchFamily="34" charset="-128"/>
                <a:cs typeface="Arial Unicode MS" panose="020B0604020202020204" pitchFamily="34" charset="-128"/>
              </a:rPr>
              <a:t>Formalise </a:t>
            </a:r>
            <a:r>
              <a:rPr lang="en-GB" sz="1050" b="1" dirty="0">
                <a:solidFill>
                  <a:srgbClr val="0B4623"/>
                </a:solidFill>
                <a:ea typeface="Arial Unicode MS" panose="020B0604020202020204" pitchFamily="34" charset="-128"/>
                <a:cs typeface="Arial Unicode MS" panose="020B0604020202020204" pitchFamily="34" charset="-128"/>
              </a:rPr>
              <a:t>SA game meat market </a:t>
            </a:r>
            <a:r>
              <a:rPr lang="en-GB" sz="1050" dirty="0">
                <a:solidFill>
                  <a:srgbClr val="000000"/>
                </a:solidFill>
                <a:ea typeface="Arial Unicode MS" panose="020B0604020202020204" pitchFamily="34" charset="-128"/>
                <a:cs typeface="Arial Unicode MS" panose="020B0604020202020204" pitchFamily="34" charset="-128"/>
              </a:rPr>
              <a:t>and create a network of game meat processing </a:t>
            </a:r>
            <a:r>
              <a:rPr lang="en-GB" sz="1050" dirty="0" smtClean="0">
                <a:solidFill>
                  <a:srgbClr val="000000"/>
                </a:solidFill>
                <a:ea typeface="Arial Unicode MS" panose="020B0604020202020204" pitchFamily="34" charset="-128"/>
                <a:cs typeface="Arial Unicode MS" panose="020B0604020202020204" pitchFamily="34" charset="-128"/>
              </a:rPr>
              <a:t>facilities</a:t>
            </a:r>
            <a:endParaRPr lang="en-GB" sz="1050" b="1" dirty="0" smtClean="0">
              <a:solidFill>
                <a:srgbClr val="0B4623"/>
              </a:solidFill>
              <a:ea typeface="Arial Unicode MS" panose="020B0604020202020204" pitchFamily="34" charset="-128"/>
              <a:cs typeface="Arial Unicode MS" panose="020B0604020202020204" pitchFamily="34" charset="-128"/>
            </a:endParaRPr>
          </a:p>
        </p:txBody>
      </p:sp>
      <p:sp>
        <p:nvSpPr>
          <p:cNvPr id="35" name="Oval 34"/>
          <p:cNvSpPr>
            <a:spLocks/>
          </p:cNvSpPr>
          <p:nvPr/>
        </p:nvSpPr>
        <p:spPr bwMode="gray">
          <a:xfrm>
            <a:off x="3069800" y="2010353"/>
            <a:ext cx="182880" cy="182880"/>
          </a:xfrm>
          <a:prstGeom prst="ellipse">
            <a:avLst/>
          </a:prstGeom>
          <a:solidFill>
            <a:schemeClr val="tx2"/>
          </a:solidFill>
          <a:ln w="9525" cap="flat" cmpd="sng" algn="ctr">
            <a:solidFill>
              <a:schemeClr val="bg1"/>
            </a:solidFill>
            <a:prstDash val="soli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buClr>
                <a:srgbClr val="002960"/>
              </a:buClr>
              <a:defRPr/>
            </a:pPr>
            <a:r>
              <a:rPr lang="en-GB" sz="1050" b="1" kern="0" dirty="0" smtClean="0">
                <a:solidFill>
                  <a:srgbClr val="FFFFFF"/>
                </a:solidFill>
                <a:latin typeface="Arial"/>
                <a:ea typeface="宋体" pitchFamily="2" charset="-122"/>
                <a:cs typeface="Arial"/>
              </a:rPr>
              <a:t>8</a:t>
            </a:r>
          </a:p>
        </p:txBody>
      </p:sp>
      <p:sp>
        <p:nvSpPr>
          <p:cNvPr id="82" name="TextBox 81"/>
          <p:cNvSpPr txBox="1">
            <a:spLocks/>
          </p:cNvSpPr>
          <p:nvPr/>
        </p:nvSpPr>
        <p:spPr>
          <a:xfrm>
            <a:off x="3300083" y="2010353"/>
            <a:ext cx="2591555" cy="646331"/>
          </a:xfrm>
          <a:prstGeom prst="rect">
            <a:avLst/>
          </a:prstGeom>
          <a:solidFill>
            <a:schemeClr val="accent1"/>
          </a:solidFill>
          <a:ln w="9525">
            <a:noFill/>
            <a:miter lim="800000"/>
            <a:headEnd/>
            <a:tailEnd/>
          </a:ln>
          <a:effectLs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ts val="200"/>
              </a:spcBef>
              <a:buClr>
                <a:srgbClr val="0B4623"/>
              </a:buClr>
            </a:pPr>
            <a:r>
              <a:rPr lang="en-GB" sz="1050" dirty="0">
                <a:solidFill>
                  <a:srgbClr val="000000"/>
                </a:solidFill>
                <a:ea typeface="Arial Unicode MS" panose="020B0604020202020204" pitchFamily="34" charset="-128"/>
                <a:cs typeface="Arial Unicode MS" panose="020B0604020202020204" pitchFamily="34" charset="-128"/>
              </a:rPr>
              <a:t>Implement a campaign that </a:t>
            </a:r>
            <a:r>
              <a:rPr lang="en-GB" sz="1050" dirty="0">
                <a:solidFill>
                  <a:srgbClr val="0B4623"/>
                </a:solidFill>
                <a:ea typeface="Arial Unicode MS" panose="020B0604020202020204" pitchFamily="34" charset="-128"/>
                <a:cs typeface="Arial Unicode MS" panose="020B0604020202020204" pitchFamily="34" charset="-128"/>
              </a:rPr>
              <a:t>drives </a:t>
            </a:r>
            <a:r>
              <a:rPr lang="en-GB" sz="1050" b="1" dirty="0">
                <a:solidFill>
                  <a:srgbClr val="0B4623"/>
                </a:solidFill>
                <a:ea typeface="Arial Unicode MS" panose="020B0604020202020204" pitchFamily="34" charset="-128"/>
                <a:cs typeface="Arial Unicode MS" panose="020B0604020202020204" pitchFamily="34" charset="-128"/>
              </a:rPr>
              <a:t>participative transformation and consumer </a:t>
            </a:r>
            <a:r>
              <a:rPr lang="en-GB" sz="1050" b="1" dirty="0" smtClean="0">
                <a:solidFill>
                  <a:srgbClr val="0B4623"/>
                </a:solidFill>
                <a:ea typeface="Arial Unicode MS" panose="020B0604020202020204" pitchFamily="34" charset="-128"/>
                <a:cs typeface="Arial Unicode MS" panose="020B0604020202020204" pitchFamily="34" charset="-128"/>
              </a:rPr>
              <a:t>growth </a:t>
            </a:r>
            <a:r>
              <a:rPr lang="en-GB" sz="1050" dirty="0">
                <a:solidFill>
                  <a:srgbClr val="000000"/>
                </a:solidFill>
                <a:ea typeface="Arial Unicode MS" panose="020B0604020202020204" pitchFamily="34" charset="-128"/>
                <a:cs typeface="Arial Unicode MS" panose="020B0604020202020204" pitchFamily="34" charset="-128"/>
              </a:rPr>
              <a:t>for </a:t>
            </a:r>
            <a:r>
              <a:rPr lang="en-GB" sz="1050" dirty="0" smtClean="0">
                <a:solidFill>
                  <a:srgbClr val="000000"/>
                </a:solidFill>
                <a:ea typeface="Arial Unicode MS" panose="020B0604020202020204" pitchFamily="34" charset="-128"/>
                <a:cs typeface="Arial Unicode MS" panose="020B0604020202020204" pitchFamily="34" charset="-128"/>
              </a:rPr>
              <a:t>wildlife-related </a:t>
            </a:r>
            <a:r>
              <a:rPr lang="en-GB" sz="1050" dirty="0">
                <a:solidFill>
                  <a:srgbClr val="000000"/>
                </a:solidFill>
                <a:ea typeface="Arial Unicode MS" panose="020B0604020202020204" pitchFamily="34" charset="-128"/>
                <a:cs typeface="Arial Unicode MS" panose="020B0604020202020204" pitchFamily="34" charset="-128"/>
              </a:rPr>
              <a:t>activities and products</a:t>
            </a:r>
            <a:endParaRPr lang="en-GB" sz="1050" b="1" dirty="0" smtClean="0">
              <a:solidFill>
                <a:srgbClr val="0B4623"/>
              </a:solidFill>
              <a:ea typeface="Arial Unicode MS" panose="020B0604020202020204" pitchFamily="34" charset="-128"/>
              <a:cs typeface="Arial Unicode MS" panose="020B0604020202020204" pitchFamily="34" charset="-128"/>
            </a:endParaRPr>
          </a:p>
        </p:txBody>
      </p:sp>
      <p:sp>
        <p:nvSpPr>
          <p:cNvPr id="33" name="Oval 32"/>
          <p:cNvSpPr>
            <a:spLocks/>
          </p:cNvSpPr>
          <p:nvPr/>
        </p:nvSpPr>
        <p:spPr bwMode="gray">
          <a:xfrm>
            <a:off x="5968150" y="1338526"/>
            <a:ext cx="182880" cy="182880"/>
          </a:xfrm>
          <a:prstGeom prst="ellipse">
            <a:avLst/>
          </a:prstGeom>
          <a:solidFill>
            <a:schemeClr val="tx2"/>
          </a:solidFill>
          <a:ln w="9525" cap="flat" cmpd="sng" algn="ctr">
            <a:solidFill>
              <a:schemeClr val="bg1"/>
            </a:solidFill>
            <a:prstDash val="soli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buClr>
                <a:srgbClr val="002960"/>
              </a:buClr>
              <a:defRPr/>
            </a:pPr>
            <a:r>
              <a:rPr lang="en-GB" sz="1050" b="1" kern="0" dirty="0" smtClean="0">
                <a:solidFill>
                  <a:srgbClr val="FFFFFF"/>
                </a:solidFill>
                <a:latin typeface="Arial"/>
                <a:ea typeface="宋体" pitchFamily="2" charset="-122"/>
                <a:cs typeface="Arial"/>
              </a:rPr>
              <a:t>9</a:t>
            </a:r>
          </a:p>
        </p:txBody>
      </p:sp>
      <p:sp>
        <p:nvSpPr>
          <p:cNvPr id="83" name="TextBox 82"/>
          <p:cNvSpPr txBox="1">
            <a:spLocks/>
          </p:cNvSpPr>
          <p:nvPr/>
        </p:nvSpPr>
        <p:spPr>
          <a:xfrm>
            <a:off x="6198433" y="1338526"/>
            <a:ext cx="2591555" cy="48474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ts val="200"/>
              </a:spcBef>
              <a:buClr>
                <a:srgbClr val="0B4623"/>
              </a:buClr>
            </a:pPr>
            <a:r>
              <a:rPr lang="en-GB" sz="1050" dirty="0" smtClean="0">
                <a:solidFill>
                  <a:srgbClr val="000000"/>
                </a:solidFill>
              </a:rPr>
              <a:t>Create an </a:t>
            </a:r>
            <a:r>
              <a:rPr lang="en-GB" sz="1050" b="1" dirty="0" smtClean="0">
                <a:solidFill>
                  <a:srgbClr val="0B4623"/>
                </a:solidFill>
              </a:rPr>
              <a:t>enabling legislative environment </a:t>
            </a:r>
            <a:r>
              <a:rPr lang="en-GB" sz="1050" dirty="0" smtClean="0">
                <a:solidFill>
                  <a:srgbClr val="000000"/>
                </a:solidFill>
              </a:rPr>
              <a:t>through the amendment of </a:t>
            </a:r>
            <a:r>
              <a:rPr lang="en-GB" sz="1050" dirty="0" err="1" smtClean="0">
                <a:solidFill>
                  <a:srgbClr val="000000"/>
                </a:solidFill>
              </a:rPr>
              <a:t>NEMBA</a:t>
            </a:r>
            <a:endParaRPr lang="en-GB" sz="1050" dirty="0">
              <a:solidFill>
                <a:srgbClr val="000000"/>
              </a:solidFill>
            </a:endParaRPr>
          </a:p>
        </p:txBody>
      </p:sp>
      <p:sp>
        <p:nvSpPr>
          <p:cNvPr id="44" name="Oval 43"/>
          <p:cNvSpPr>
            <a:spLocks/>
          </p:cNvSpPr>
          <p:nvPr/>
        </p:nvSpPr>
        <p:spPr bwMode="gray">
          <a:xfrm>
            <a:off x="5968150" y="1944420"/>
            <a:ext cx="182880" cy="182880"/>
          </a:xfrm>
          <a:prstGeom prst="ellipse">
            <a:avLst/>
          </a:prstGeom>
          <a:solidFill>
            <a:schemeClr val="tx2"/>
          </a:solidFill>
          <a:ln w="9525" cap="flat" cmpd="sng" algn="ctr">
            <a:solidFill>
              <a:schemeClr val="bg1"/>
            </a:solidFill>
            <a:prstDash val="soli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buClr>
                <a:srgbClr val="002960"/>
              </a:buClr>
              <a:defRPr/>
            </a:pPr>
            <a:r>
              <a:rPr lang="en-GB" sz="1050" b="1" kern="0" dirty="0" smtClean="0">
                <a:solidFill>
                  <a:srgbClr val="FFFFFF"/>
                </a:solidFill>
                <a:latin typeface="Arial"/>
                <a:ea typeface="宋体" pitchFamily="2" charset="-122"/>
                <a:cs typeface="Arial"/>
              </a:rPr>
              <a:t>10</a:t>
            </a:r>
          </a:p>
        </p:txBody>
      </p:sp>
      <p:sp>
        <p:nvSpPr>
          <p:cNvPr id="84" name="TextBox 83"/>
          <p:cNvSpPr txBox="1">
            <a:spLocks/>
          </p:cNvSpPr>
          <p:nvPr/>
        </p:nvSpPr>
        <p:spPr>
          <a:xfrm>
            <a:off x="6198433" y="1944420"/>
            <a:ext cx="2591555" cy="32316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ts val="200"/>
              </a:spcBef>
              <a:buClr>
                <a:srgbClr val="0B4623"/>
              </a:buClr>
            </a:pPr>
            <a:r>
              <a:rPr lang="en-GB" sz="1050" dirty="0" smtClean="0">
                <a:solidFill>
                  <a:srgbClr val="000000"/>
                </a:solidFill>
              </a:rPr>
              <a:t>Develop and implement </a:t>
            </a:r>
            <a:r>
              <a:rPr lang="en-GB" sz="1050" b="1" dirty="0" smtClean="0">
                <a:solidFill>
                  <a:srgbClr val="0B4623"/>
                </a:solidFill>
              </a:rPr>
              <a:t>wildlife industry standards</a:t>
            </a:r>
            <a:endParaRPr lang="en-GB" sz="1050" dirty="0">
              <a:solidFill>
                <a:srgbClr val="000000"/>
              </a:solidFill>
            </a:endParaRPr>
          </a:p>
        </p:txBody>
      </p:sp>
      <p:sp>
        <p:nvSpPr>
          <p:cNvPr id="57" name="Oval 56"/>
          <p:cNvSpPr>
            <a:spLocks/>
          </p:cNvSpPr>
          <p:nvPr/>
        </p:nvSpPr>
        <p:spPr bwMode="gray">
          <a:xfrm>
            <a:off x="5968150" y="2388731"/>
            <a:ext cx="182880" cy="182880"/>
          </a:xfrm>
          <a:prstGeom prst="ellipse">
            <a:avLst/>
          </a:prstGeom>
          <a:solidFill>
            <a:schemeClr val="tx2"/>
          </a:solidFill>
          <a:ln w="9525" cap="flat" cmpd="sng" algn="ctr">
            <a:solidFill>
              <a:schemeClr val="bg1"/>
            </a:solidFill>
            <a:prstDash val="soli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buClr>
                <a:srgbClr val="002960"/>
              </a:buClr>
              <a:defRPr/>
            </a:pPr>
            <a:r>
              <a:rPr lang="en-GB" sz="1050" b="1" kern="0" dirty="0" smtClean="0">
                <a:solidFill>
                  <a:srgbClr val="FFFFFF"/>
                </a:solidFill>
                <a:latin typeface="Arial"/>
                <a:ea typeface="宋体" pitchFamily="2" charset="-122"/>
                <a:cs typeface="Arial"/>
              </a:rPr>
              <a:t>11</a:t>
            </a:r>
          </a:p>
        </p:txBody>
      </p:sp>
      <p:sp>
        <p:nvSpPr>
          <p:cNvPr id="85" name="TextBox 84"/>
          <p:cNvSpPr txBox="1">
            <a:spLocks/>
          </p:cNvSpPr>
          <p:nvPr/>
        </p:nvSpPr>
        <p:spPr>
          <a:xfrm>
            <a:off x="6198433" y="2388731"/>
            <a:ext cx="2591555" cy="32316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ts val="200"/>
              </a:spcBef>
              <a:buClr>
                <a:srgbClr val="0B4623"/>
              </a:buClr>
            </a:pPr>
            <a:r>
              <a:rPr lang="en-GB" sz="1050" dirty="0" smtClean="0">
                <a:solidFill>
                  <a:srgbClr val="000000"/>
                </a:solidFill>
              </a:rPr>
              <a:t>Implement a national wildlife economy </a:t>
            </a:r>
            <a:r>
              <a:rPr lang="en-GB" sz="1050" b="1" dirty="0" smtClean="0">
                <a:solidFill>
                  <a:srgbClr val="0B4623"/>
                </a:solidFill>
              </a:rPr>
              <a:t>branding scheme</a:t>
            </a:r>
            <a:endParaRPr lang="en-GB" sz="1050" b="1" dirty="0">
              <a:solidFill>
                <a:srgbClr val="0B4623"/>
              </a:solidFill>
            </a:endParaRPr>
          </a:p>
        </p:txBody>
      </p:sp>
      <p:sp>
        <p:nvSpPr>
          <p:cNvPr id="32" name="Oval 31"/>
          <p:cNvSpPr>
            <a:spLocks/>
          </p:cNvSpPr>
          <p:nvPr/>
        </p:nvSpPr>
        <p:spPr bwMode="gray">
          <a:xfrm>
            <a:off x="5968150" y="2833042"/>
            <a:ext cx="182880" cy="182880"/>
          </a:xfrm>
          <a:prstGeom prst="ellipse">
            <a:avLst/>
          </a:prstGeom>
          <a:solidFill>
            <a:schemeClr val="tx2"/>
          </a:solidFill>
          <a:ln w="9525" cap="flat" cmpd="sng" algn="ctr">
            <a:solidFill>
              <a:schemeClr val="bg1"/>
            </a:solidFill>
            <a:prstDash val="soli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buClr>
                <a:srgbClr val="002960"/>
              </a:buClr>
              <a:defRPr/>
            </a:pPr>
            <a:r>
              <a:rPr lang="en-GB" sz="1050" b="1" kern="0" dirty="0" smtClean="0">
                <a:solidFill>
                  <a:srgbClr val="FFFFFF"/>
                </a:solidFill>
                <a:latin typeface="Arial"/>
                <a:ea typeface="宋体" pitchFamily="2" charset="-122"/>
                <a:cs typeface="Arial"/>
              </a:rPr>
              <a:t>12</a:t>
            </a:r>
          </a:p>
        </p:txBody>
      </p:sp>
      <p:sp>
        <p:nvSpPr>
          <p:cNvPr id="86" name="TextBox 85"/>
          <p:cNvSpPr txBox="1">
            <a:spLocks/>
          </p:cNvSpPr>
          <p:nvPr/>
        </p:nvSpPr>
        <p:spPr>
          <a:xfrm>
            <a:off x="6198433" y="2833042"/>
            <a:ext cx="2591555" cy="48474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ts val="200"/>
              </a:spcBef>
              <a:buClr>
                <a:srgbClr val="0B4623"/>
              </a:buClr>
            </a:pPr>
            <a:r>
              <a:rPr lang="en-GB" sz="1050" dirty="0" smtClean="0">
                <a:solidFill>
                  <a:srgbClr val="000000"/>
                </a:solidFill>
              </a:rPr>
              <a:t>Develop and implement an </a:t>
            </a:r>
            <a:r>
              <a:rPr lang="en-GB" sz="1050" b="1" dirty="0" smtClean="0">
                <a:solidFill>
                  <a:srgbClr val="0B4623"/>
                </a:solidFill>
              </a:rPr>
              <a:t>electronic wildlife permitting system</a:t>
            </a:r>
            <a:r>
              <a:rPr lang="en-GB" sz="1050" dirty="0" smtClean="0">
                <a:solidFill>
                  <a:srgbClr val="000000"/>
                </a:solidFill>
              </a:rPr>
              <a:t> and centralised database</a:t>
            </a:r>
            <a:endParaRPr lang="en-GB" sz="1050" dirty="0">
              <a:solidFill>
                <a:srgbClr val="000000"/>
              </a:solidFill>
            </a:endParaRPr>
          </a:p>
        </p:txBody>
      </p:sp>
      <p:sp>
        <p:nvSpPr>
          <p:cNvPr id="41" name="Oval 40"/>
          <p:cNvSpPr>
            <a:spLocks/>
          </p:cNvSpPr>
          <p:nvPr/>
        </p:nvSpPr>
        <p:spPr bwMode="gray">
          <a:xfrm>
            <a:off x="5968150" y="3438936"/>
            <a:ext cx="182880" cy="182880"/>
          </a:xfrm>
          <a:prstGeom prst="ellipse">
            <a:avLst/>
          </a:prstGeom>
          <a:solidFill>
            <a:schemeClr val="tx2"/>
          </a:solidFill>
          <a:ln w="9525" cap="flat" cmpd="sng" algn="ctr">
            <a:solidFill>
              <a:schemeClr val="bg1"/>
            </a:solidFill>
            <a:prstDash val="soli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buClr>
                <a:srgbClr val="002960"/>
              </a:buClr>
              <a:defRPr/>
            </a:pPr>
            <a:r>
              <a:rPr lang="en-GB" sz="1050" b="1" kern="0" dirty="0" smtClean="0">
                <a:solidFill>
                  <a:srgbClr val="FFFFFF"/>
                </a:solidFill>
                <a:latin typeface="Arial"/>
                <a:ea typeface="宋体" pitchFamily="2" charset="-122"/>
                <a:cs typeface="Arial"/>
              </a:rPr>
              <a:t>13</a:t>
            </a:r>
          </a:p>
        </p:txBody>
      </p:sp>
      <p:sp>
        <p:nvSpPr>
          <p:cNvPr id="87" name="TextBox 86"/>
          <p:cNvSpPr txBox="1">
            <a:spLocks/>
          </p:cNvSpPr>
          <p:nvPr/>
        </p:nvSpPr>
        <p:spPr>
          <a:xfrm>
            <a:off x="6198433" y="3438936"/>
            <a:ext cx="2591555" cy="80791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ts val="200"/>
              </a:spcBef>
              <a:buClr>
                <a:srgbClr val="0B4623"/>
              </a:buClr>
            </a:pPr>
            <a:r>
              <a:rPr lang="en-GB" sz="1050" b="1" dirty="0" smtClean="0">
                <a:solidFill>
                  <a:srgbClr val="0B4623"/>
                </a:solidFill>
              </a:rPr>
              <a:t>“Re-position” the Wildlife Forum</a:t>
            </a:r>
            <a:r>
              <a:rPr lang="en-GB" sz="1050" dirty="0" smtClean="0">
                <a:solidFill>
                  <a:srgbClr val="0B4623"/>
                </a:solidFill>
              </a:rPr>
              <a:t> </a:t>
            </a:r>
            <a:r>
              <a:rPr lang="en-GB" sz="1050" dirty="0" smtClean="0">
                <a:solidFill>
                  <a:srgbClr val="000000"/>
                </a:solidFill>
              </a:rPr>
              <a:t>as an efficient interdepartmental/ industry collaboration and co-ordination platform to promote the benefits of the Wildlife Economy</a:t>
            </a:r>
            <a:endParaRPr lang="en-GB" sz="1050" dirty="0">
              <a:solidFill>
                <a:srgbClr val="000000"/>
              </a:solidFill>
            </a:endParaRPr>
          </a:p>
        </p:txBody>
      </p:sp>
      <p:sp>
        <p:nvSpPr>
          <p:cNvPr id="42" name="Oval 41"/>
          <p:cNvSpPr>
            <a:spLocks/>
          </p:cNvSpPr>
          <p:nvPr/>
        </p:nvSpPr>
        <p:spPr bwMode="gray">
          <a:xfrm>
            <a:off x="5968150" y="4367995"/>
            <a:ext cx="182880" cy="182880"/>
          </a:xfrm>
          <a:prstGeom prst="ellipse">
            <a:avLst/>
          </a:prstGeom>
          <a:solidFill>
            <a:schemeClr val="tx2"/>
          </a:solidFill>
          <a:ln w="9525" cap="flat" cmpd="sng" algn="ctr">
            <a:solidFill>
              <a:schemeClr val="bg1"/>
            </a:solidFill>
            <a:prstDash val="soli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buClr>
                <a:srgbClr val="002960"/>
              </a:buClr>
              <a:defRPr/>
            </a:pPr>
            <a:r>
              <a:rPr lang="en-GB" sz="1050" b="1" kern="0" dirty="0" smtClean="0">
                <a:solidFill>
                  <a:srgbClr val="FFFFFF"/>
                </a:solidFill>
                <a:latin typeface="Arial"/>
                <a:ea typeface="宋体" pitchFamily="2" charset="-122"/>
                <a:cs typeface="Arial"/>
              </a:rPr>
              <a:t>14</a:t>
            </a:r>
          </a:p>
        </p:txBody>
      </p:sp>
      <p:sp>
        <p:nvSpPr>
          <p:cNvPr id="89" name="TextBox 88"/>
          <p:cNvSpPr txBox="1">
            <a:spLocks/>
          </p:cNvSpPr>
          <p:nvPr/>
        </p:nvSpPr>
        <p:spPr>
          <a:xfrm>
            <a:off x="6198433" y="4367995"/>
            <a:ext cx="2591555" cy="48474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ts val="200"/>
              </a:spcBef>
              <a:buClr>
                <a:srgbClr val="0B4623"/>
              </a:buClr>
            </a:pPr>
            <a:r>
              <a:rPr lang="en-GB" sz="1050" dirty="0" smtClean="0">
                <a:solidFill>
                  <a:srgbClr val="000000"/>
                </a:solidFill>
              </a:rPr>
              <a:t>Develop an integrated k</a:t>
            </a:r>
            <a:r>
              <a:rPr lang="en-GB" sz="1050" b="1" dirty="0" smtClean="0">
                <a:solidFill>
                  <a:srgbClr val="0B4623"/>
                </a:solidFill>
              </a:rPr>
              <a:t>nowledge/</a:t>
            </a:r>
            <a:br>
              <a:rPr lang="en-GB" sz="1050" b="1" dirty="0" smtClean="0">
                <a:solidFill>
                  <a:srgbClr val="0B4623"/>
                </a:solidFill>
              </a:rPr>
            </a:br>
            <a:r>
              <a:rPr lang="en-GB" sz="1050" b="1" dirty="0" smtClean="0">
                <a:solidFill>
                  <a:srgbClr val="0B4623"/>
                </a:solidFill>
              </a:rPr>
              <a:t>evidence generating and sharing platform</a:t>
            </a:r>
            <a:r>
              <a:rPr lang="en-GB" sz="1050" dirty="0" smtClean="0">
                <a:solidFill>
                  <a:srgbClr val="000000"/>
                </a:solidFill>
              </a:rPr>
              <a:t> to support the wildlife economy</a:t>
            </a:r>
            <a:endParaRPr lang="en-GB" sz="1050" dirty="0">
              <a:solidFill>
                <a:srgbClr val="000000"/>
              </a:solidFill>
            </a:endParaRPr>
          </a:p>
        </p:txBody>
      </p:sp>
      <p:sp>
        <p:nvSpPr>
          <p:cNvPr id="50" name="Oval 49"/>
          <p:cNvSpPr>
            <a:spLocks/>
          </p:cNvSpPr>
          <p:nvPr/>
        </p:nvSpPr>
        <p:spPr bwMode="gray">
          <a:xfrm>
            <a:off x="5968150" y="4973889"/>
            <a:ext cx="182880" cy="182880"/>
          </a:xfrm>
          <a:prstGeom prst="ellipse">
            <a:avLst/>
          </a:prstGeom>
          <a:solidFill>
            <a:schemeClr val="tx2"/>
          </a:solidFill>
          <a:ln w="9525" cap="flat" cmpd="sng" algn="ctr">
            <a:solidFill>
              <a:schemeClr val="bg1"/>
            </a:solidFill>
            <a:prstDash val="soli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buClr>
                <a:srgbClr val="002960"/>
              </a:buClr>
              <a:defRPr/>
            </a:pPr>
            <a:r>
              <a:rPr lang="en-GB" sz="1050" b="1" kern="0" dirty="0" smtClean="0">
                <a:solidFill>
                  <a:srgbClr val="FFFFFF"/>
                </a:solidFill>
                <a:latin typeface="Arial"/>
                <a:ea typeface="宋体" pitchFamily="2" charset="-122"/>
                <a:cs typeface="Arial"/>
              </a:rPr>
              <a:t>15</a:t>
            </a:r>
          </a:p>
        </p:txBody>
      </p:sp>
      <p:sp>
        <p:nvSpPr>
          <p:cNvPr id="91" name="TextBox 90"/>
          <p:cNvSpPr txBox="1">
            <a:spLocks/>
          </p:cNvSpPr>
          <p:nvPr/>
        </p:nvSpPr>
        <p:spPr>
          <a:xfrm>
            <a:off x="6198433" y="4973889"/>
            <a:ext cx="2591555" cy="323165"/>
          </a:xfrm>
          <a:prstGeom prst="rect">
            <a:avLst/>
          </a:prstGeom>
          <a:solidFill>
            <a:schemeClr val="accent1"/>
          </a:solidFill>
          <a:ln w="9525">
            <a:noFill/>
            <a:miter lim="800000"/>
            <a:headEnd/>
            <a:tailEnd/>
          </a:ln>
          <a:effectLs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ts val="200"/>
              </a:spcBef>
              <a:buClr>
                <a:srgbClr val="0B4623"/>
              </a:buClr>
            </a:pPr>
            <a:r>
              <a:rPr lang="en-GB" sz="1050" b="1" dirty="0" smtClean="0">
                <a:solidFill>
                  <a:srgbClr val="0B4623"/>
                </a:solidFill>
              </a:rPr>
              <a:t>Leverage protected areas to </a:t>
            </a:r>
            <a:r>
              <a:rPr lang="en-GB" sz="1050" dirty="0" smtClean="0">
                <a:solidFill>
                  <a:srgbClr val="000000"/>
                </a:solidFill>
              </a:rPr>
              <a:t>unlock economic potential</a:t>
            </a:r>
            <a:endParaRPr lang="en-GB" sz="1050" dirty="0">
              <a:solidFill>
                <a:srgbClr val="000000"/>
              </a:solidFill>
            </a:endParaRPr>
          </a:p>
        </p:txBody>
      </p:sp>
      <p:sp>
        <p:nvSpPr>
          <p:cNvPr id="43" name="Oval 42"/>
          <p:cNvSpPr>
            <a:spLocks/>
          </p:cNvSpPr>
          <p:nvPr/>
        </p:nvSpPr>
        <p:spPr bwMode="gray">
          <a:xfrm>
            <a:off x="5968150" y="5418201"/>
            <a:ext cx="182880" cy="182880"/>
          </a:xfrm>
          <a:prstGeom prst="ellipse">
            <a:avLst/>
          </a:prstGeom>
          <a:solidFill>
            <a:schemeClr val="accent1"/>
          </a:solidFill>
          <a:ln w="9525" cap="flat" cmpd="sng" algn="ctr">
            <a:solidFill>
              <a:schemeClr val="bg1"/>
            </a:solidFill>
            <a:prstDash val="soli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buClr>
                <a:srgbClr val="002960"/>
              </a:buClr>
              <a:defRPr/>
            </a:pPr>
            <a:r>
              <a:rPr lang="en-GB" sz="1050" b="1" kern="0" dirty="0" smtClean="0">
                <a:solidFill>
                  <a:srgbClr val="0B4623"/>
                </a:solidFill>
                <a:latin typeface="Arial"/>
                <a:ea typeface="宋体" pitchFamily="2" charset="-122"/>
                <a:cs typeface="Arial"/>
              </a:rPr>
              <a:t>vi</a:t>
            </a:r>
          </a:p>
        </p:txBody>
      </p:sp>
      <p:sp>
        <p:nvSpPr>
          <p:cNvPr id="92" name="TextBox 91"/>
          <p:cNvSpPr txBox="1">
            <a:spLocks/>
          </p:cNvSpPr>
          <p:nvPr/>
        </p:nvSpPr>
        <p:spPr>
          <a:xfrm>
            <a:off x="6198433" y="5440686"/>
            <a:ext cx="2591555" cy="48474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spcBef>
                <a:spcPts val="200"/>
              </a:spcBef>
              <a:buClr>
                <a:srgbClr val="0B4623"/>
              </a:buClr>
            </a:pPr>
            <a:r>
              <a:rPr lang="en-GB" sz="1050" dirty="0" smtClean="0">
                <a:solidFill>
                  <a:srgbClr val="000000"/>
                </a:solidFill>
              </a:rPr>
              <a:t>Develop, upskill and resource extension services to facilitate the growth of the wildlife economy</a:t>
            </a:r>
            <a:endParaRPr lang="en-GB" sz="1050" dirty="0">
              <a:solidFill>
                <a:srgbClr val="000000"/>
              </a:solidFill>
            </a:endParaRPr>
          </a:p>
        </p:txBody>
      </p:sp>
      <p:sp>
        <p:nvSpPr>
          <p:cNvPr id="59" name="1. On-page tracker"/>
          <p:cNvSpPr>
            <a:spLocks noChangeArrowheads="1"/>
          </p:cNvSpPr>
          <p:nvPr/>
        </p:nvSpPr>
        <p:spPr bwMode="auto">
          <a:xfrm>
            <a:off x="171451" y="26988"/>
            <a:ext cx="1014188"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GB" sz="1400" dirty="0">
                <a:solidFill>
                  <a:srgbClr val="808080"/>
                </a:solidFill>
                <a:latin typeface="Arial"/>
              </a:rPr>
              <a:t>INITIATIVES</a:t>
            </a:r>
          </a:p>
        </p:txBody>
      </p:sp>
    </p:spTree>
    <p:extLst>
      <p:ext uri="{BB962C8B-B14F-4D97-AF65-F5344CB8AC3E}">
        <p14:creationId xmlns:p14="http://schemas.microsoft.com/office/powerpoint/2010/main" xmlns="" val="4144396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345" y="151999"/>
            <a:ext cx="8337419" cy="830997"/>
          </a:xfrm>
          <a:prstGeom prst="rect">
            <a:avLst/>
          </a:prstGeom>
          <a:solidFill>
            <a:schemeClr val="accent1"/>
          </a:solidFill>
        </p:spPr>
        <p:txBody>
          <a:bodyPr wrap="square" rtlCol="0">
            <a:spAutoFit/>
          </a:bodyPr>
          <a:lstStyle/>
          <a:p>
            <a:r>
              <a:rPr lang="en-ZA" b="1" dirty="0" smtClean="0"/>
              <a:t>INITIATIVE</a:t>
            </a:r>
            <a:r>
              <a:rPr lang="en-ZA" b="1" dirty="0"/>
              <a:t> </a:t>
            </a:r>
            <a:r>
              <a:rPr lang="en-ZA" b="1" dirty="0" smtClean="0"/>
              <a:t>1: </a:t>
            </a:r>
            <a:r>
              <a:rPr lang="en-GB" noProof="1"/>
              <a:t>Identify and prioritise of 10m ha for transformation of the wildlife economy through a national land audit</a:t>
            </a:r>
            <a:r>
              <a:rPr lang="en-ZA" dirty="0"/>
              <a:t> </a:t>
            </a:r>
          </a:p>
          <a:p>
            <a:r>
              <a:rPr lang="en-ZA" dirty="0" smtClean="0"/>
              <a:t> </a:t>
            </a:r>
            <a:endParaRPr lang="en-ZA" dirty="0"/>
          </a:p>
        </p:txBody>
      </p:sp>
      <p:sp>
        <p:nvSpPr>
          <p:cNvPr id="4" name="TextBox 3"/>
          <p:cNvSpPr txBox="1"/>
          <p:nvPr/>
        </p:nvSpPr>
        <p:spPr>
          <a:xfrm>
            <a:off x="358346" y="1029440"/>
            <a:ext cx="8489092" cy="830997"/>
          </a:xfrm>
          <a:prstGeom prst="rect">
            <a:avLst/>
          </a:prstGeom>
          <a:noFill/>
        </p:spPr>
        <p:txBody>
          <a:bodyPr wrap="square" rtlCol="0">
            <a:spAutoFit/>
          </a:bodyPr>
          <a:lstStyle/>
          <a:p>
            <a:pPr marL="285750" indent="-285750">
              <a:buFont typeface="Arial" panose="020B0604020202020204" pitchFamily="34" charset="0"/>
              <a:buChar char="•"/>
            </a:pPr>
            <a:r>
              <a:rPr lang="en-ZA" dirty="0"/>
              <a:t>Initial map of potential land to be considered for transformation of the wildlife sector has been identified consisting of data set of Claimed Land </a:t>
            </a:r>
            <a:r>
              <a:rPr lang="en-ZA" dirty="0" smtClean="0"/>
              <a:t>Reform </a:t>
            </a:r>
            <a:r>
              <a:rPr lang="en-ZA" dirty="0"/>
              <a:t>Game Farms and Protected Areas. </a:t>
            </a:r>
            <a:endParaRPr lang="en-ZA"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8027" y="1851664"/>
            <a:ext cx="4324865" cy="348280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02892" y="1851200"/>
            <a:ext cx="4358545" cy="3482803"/>
          </a:xfrm>
          <a:prstGeom prst="rect">
            <a:avLst/>
          </a:prstGeom>
        </p:spPr>
      </p:pic>
      <p:sp>
        <p:nvSpPr>
          <p:cNvPr id="3" name="TextBox 2"/>
          <p:cNvSpPr txBox="1"/>
          <p:nvPr/>
        </p:nvSpPr>
        <p:spPr>
          <a:xfrm>
            <a:off x="358346" y="5353169"/>
            <a:ext cx="8501491" cy="1323439"/>
          </a:xfrm>
          <a:prstGeom prst="rect">
            <a:avLst/>
          </a:prstGeom>
          <a:noFill/>
        </p:spPr>
        <p:txBody>
          <a:bodyPr wrap="square" rtlCol="0">
            <a:spAutoFit/>
          </a:bodyPr>
          <a:lstStyle/>
          <a:p>
            <a:pPr marL="285750" indent="-285750">
              <a:buFont typeface="Arial" panose="020B0604020202020204" pitchFamily="34" charset="0"/>
              <a:buChar char="•"/>
            </a:pPr>
            <a:r>
              <a:rPr lang="en-ZA" dirty="0" smtClean="0"/>
              <a:t>Institutional mechanism – mapping technical team (SANBI, DRDLR, DAFF and DEA</a:t>
            </a:r>
          </a:p>
          <a:p>
            <a:pPr marL="285750" indent="-285750">
              <a:buFont typeface="Arial" panose="020B0604020202020204" pitchFamily="34" charset="0"/>
              <a:buChar char="•"/>
            </a:pPr>
            <a:r>
              <a:rPr lang="en-ZA" dirty="0" smtClean="0"/>
              <a:t>Land reform </a:t>
            </a:r>
            <a:r>
              <a:rPr lang="en-ZA" dirty="0" err="1" smtClean="0"/>
              <a:t>cadastrals</a:t>
            </a:r>
            <a:endParaRPr lang="en-ZA" dirty="0" smtClean="0"/>
          </a:p>
          <a:p>
            <a:pPr marL="285750" indent="-285750">
              <a:buFont typeface="Arial" panose="020B0604020202020204" pitchFamily="34" charset="0"/>
              <a:buChar char="•"/>
            </a:pPr>
            <a:r>
              <a:rPr lang="en-ZA" dirty="0" smtClean="0"/>
              <a:t>Biodiversity Hotspots</a:t>
            </a:r>
          </a:p>
          <a:p>
            <a:pPr marL="285750" indent="-285750">
              <a:buFont typeface="Arial" panose="020B0604020202020204" pitchFamily="34" charset="0"/>
              <a:buChar char="•"/>
            </a:pPr>
            <a:r>
              <a:rPr lang="en-ZA" dirty="0" smtClean="0"/>
              <a:t>Protected Areas</a:t>
            </a:r>
          </a:p>
          <a:p>
            <a:pPr marL="285750" indent="-285750">
              <a:buFont typeface="Arial" panose="020B0604020202020204" pitchFamily="34" charset="0"/>
              <a:buChar char="•"/>
            </a:pPr>
            <a:r>
              <a:rPr lang="en-ZA" dirty="0" smtClean="0"/>
              <a:t>Owners profiles including registration numbers</a:t>
            </a:r>
          </a:p>
        </p:txBody>
      </p:sp>
    </p:spTree>
    <p:extLst>
      <p:ext uri="{BB962C8B-B14F-4D97-AF65-F5344CB8AC3E}">
        <p14:creationId xmlns:p14="http://schemas.microsoft.com/office/powerpoint/2010/main" xmlns="" val="3004605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346" y="321276"/>
            <a:ext cx="8417520" cy="646331"/>
          </a:xfrm>
          <a:prstGeom prst="rect">
            <a:avLst/>
          </a:prstGeom>
          <a:solidFill>
            <a:schemeClr val="accent1"/>
          </a:solidFill>
        </p:spPr>
        <p:txBody>
          <a:bodyPr wrap="square" rtlCol="0">
            <a:spAutoFit/>
          </a:bodyPr>
          <a:lstStyle/>
          <a:p>
            <a:r>
              <a:rPr lang="en-ZA" b="1" dirty="0" smtClean="0"/>
              <a:t>INITIATIVE </a:t>
            </a:r>
            <a:r>
              <a:rPr lang="en-ZA" sz="1800" b="1" dirty="0" smtClean="0"/>
              <a:t>2 : </a:t>
            </a:r>
            <a:r>
              <a:rPr lang="en-GB" sz="1800" dirty="0"/>
              <a:t>Coordinate existing support mechanisms under a ‘Wildlife Support Unit’ to efficiently support new entrants to the </a:t>
            </a:r>
            <a:r>
              <a:rPr lang="en-GB" sz="1800" dirty="0" smtClean="0"/>
              <a:t>industry</a:t>
            </a:r>
            <a:endParaRPr lang="en-ZA" dirty="0"/>
          </a:p>
        </p:txBody>
      </p:sp>
      <p:sp>
        <p:nvSpPr>
          <p:cNvPr id="3" name="TextBox 2"/>
          <p:cNvSpPr txBox="1"/>
          <p:nvPr/>
        </p:nvSpPr>
        <p:spPr>
          <a:xfrm>
            <a:off x="226674" y="1101061"/>
            <a:ext cx="8680863" cy="6155531"/>
          </a:xfrm>
          <a:prstGeom prst="rect">
            <a:avLst/>
          </a:prstGeom>
          <a:noFill/>
        </p:spPr>
        <p:txBody>
          <a:bodyPr wrap="square" rtlCol="0">
            <a:spAutoFit/>
          </a:bodyPr>
          <a:lstStyle/>
          <a:p>
            <a:pPr marL="285750" lvl="0" indent="-285750">
              <a:buFont typeface="Arial" panose="020B0604020202020204" pitchFamily="34" charset="0"/>
              <a:buChar char="•"/>
            </a:pPr>
            <a:r>
              <a:rPr lang="en-ZA" sz="1500" b="1" dirty="0" smtClean="0"/>
              <a:t>Ground trothing concluded on 40 potential  Wildlife-based enterprises under Black-ownership.</a:t>
            </a:r>
          </a:p>
          <a:p>
            <a:pPr marL="285750" lvl="0" indent="-285750">
              <a:buFont typeface="Arial" panose="020B0604020202020204" pitchFamily="34" charset="0"/>
              <a:buChar char="•"/>
            </a:pPr>
            <a:endParaRPr lang="en-ZA" sz="1500" b="1" dirty="0" smtClean="0"/>
          </a:p>
          <a:p>
            <a:pPr marL="285750" lvl="0" indent="-285750">
              <a:buFont typeface="Arial" panose="020B0604020202020204" pitchFamily="34" charset="0"/>
              <a:buChar char="•"/>
            </a:pPr>
            <a:r>
              <a:rPr lang="en-ZA" sz="1500" b="1" dirty="0" smtClean="0"/>
              <a:t>15 wildlife Business </a:t>
            </a:r>
            <a:r>
              <a:rPr lang="en-ZA" sz="1500" dirty="0" smtClean="0"/>
              <a:t>concepts/plans developed and three approved for funding.</a:t>
            </a:r>
            <a:r>
              <a:rPr lang="en-ZA" sz="1500" b="1" dirty="0" smtClean="0"/>
              <a:t> </a:t>
            </a:r>
          </a:p>
          <a:p>
            <a:pPr marL="285750" lvl="0" indent="-285750">
              <a:buFont typeface="Arial" panose="020B0604020202020204" pitchFamily="34" charset="0"/>
              <a:buChar char="•"/>
            </a:pPr>
            <a:endParaRPr lang="en-ZA" sz="1500" b="1" dirty="0" smtClean="0"/>
          </a:p>
          <a:p>
            <a:pPr marL="285750" lvl="0" indent="-285750">
              <a:buFont typeface="Arial" panose="020B0604020202020204" pitchFamily="34" charset="0"/>
              <a:buChar char="•"/>
            </a:pPr>
            <a:r>
              <a:rPr lang="en-ZA" sz="1500" b="1" dirty="0" smtClean="0"/>
              <a:t>19 Black-owned game farms benefited from the game donation programme-</a:t>
            </a:r>
          </a:p>
          <a:p>
            <a:pPr marL="742852" lvl="1" indent="-285750" defTabSz="757238">
              <a:buFontTx/>
              <a:buChar char="-"/>
              <a:tabLst>
                <a:tab pos="720725" algn="l"/>
              </a:tabLst>
            </a:pPr>
            <a:r>
              <a:rPr lang="en-ZA" sz="1500" dirty="0" smtClean="0"/>
              <a:t>	Game donation to black-owned qualifying wildlife enterprise is being implemented 	by Conservation Authorities</a:t>
            </a:r>
          </a:p>
          <a:p>
            <a:pPr marL="742852" lvl="1" indent="-285750" defTabSz="757238">
              <a:buFontTx/>
              <a:buChar char="-"/>
              <a:tabLst>
                <a:tab pos="720725" algn="l"/>
              </a:tabLst>
            </a:pPr>
            <a:r>
              <a:rPr lang="en-ZA" sz="1500" dirty="0" smtClean="0"/>
              <a:t>	National game Donation framework for common principles and standardisation of 	core approaches drafted and approval in process  </a:t>
            </a:r>
          </a:p>
          <a:p>
            <a:pPr marL="285750" indent="-285750">
              <a:buFont typeface="Arial" panose="020B0604020202020204" pitchFamily="34" charset="0"/>
              <a:buChar char="•"/>
            </a:pPr>
            <a:endParaRPr lang="en-ZA" sz="1500" dirty="0" smtClean="0"/>
          </a:p>
          <a:p>
            <a:pPr marL="285750" indent="-285750" defTabSz="757238">
              <a:buFont typeface="Arial" panose="020B0604020202020204" pitchFamily="34" charset="0"/>
              <a:buChar char="•"/>
              <a:tabLst>
                <a:tab pos="7267575" algn="l"/>
              </a:tabLst>
            </a:pPr>
            <a:r>
              <a:rPr lang="en-ZA" sz="1500" b="1" dirty="0" smtClean="0"/>
              <a:t>Institutionalisation of Biodiversity Economy by Conservation Authorities/Entities</a:t>
            </a:r>
          </a:p>
          <a:p>
            <a:pPr marL="742852" lvl="1" indent="-285750" defTabSz="757238">
              <a:buFontTx/>
              <a:buChar char="-"/>
              <a:tabLst>
                <a:tab pos="720725" algn="l"/>
              </a:tabLst>
            </a:pPr>
            <a:r>
              <a:rPr lang="en-ZA" sz="1500" dirty="0" smtClean="0"/>
              <a:t>Provincial transformation Fund (NW), Game donation Policies (</a:t>
            </a:r>
            <a:r>
              <a:rPr lang="en-ZA" sz="1500" dirty="0" err="1" smtClean="0"/>
              <a:t>SanParks</a:t>
            </a:r>
            <a:r>
              <a:rPr lang="en-ZA" sz="1500" dirty="0" smtClean="0"/>
              <a:t> and most 	provinces), Biodiversity economy steering committees (provinces).</a:t>
            </a:r>
          </a:p>
          <a:p>
            <a:pPr lvl="1" defTabSz="757238">
              <a:tabLst>
                <a:tab pos="720725" algn="l"/>
              </a:tabLst>
            </a:pPr>
            <a:endParaRPr lang="en-ZA" sz="1500" dirty="0" smtClean="0"/>
          </a:p>
          <a:p>
            <a:pPr marL="285750" indent="-285750" defTabSz="757238">
              <a:buFont typeface="Arial" panose="020B0604020202020204" pitchFamily="34" charset="0"/>
              <a:buChar char="•"/>
              <a:tabLst>
                <a:tab pos="720725" algn="l"/>
              </a:tabLst>
            </a:pPr>
            <a:r>
              <a:rPr lang="en-ZA" sz="1500" b="1" dirty="0" smtClean="0"/>
              <a:t>Financing for Biodiversity Economy (Public and Private investment)</a:t>
            </a:r>
          </a:p>
          <a:p>
            <a:pPr marL="742852" lvl="1" indent="-285750" defTabSz="757238">
              <a:buFontTx/>
              <a:buChar char="-"/>
              <a:tabLst>
                <a:tab pos="720725" algn="l"/>
              </a:tabLst>
            </a:pPr>
            <a:r>
              <a:rPr lang="en-ZA" sz="1500" dirty="0" smtClean="0"/>
              <a:t>Current DEA funding stands at R66,6m through EPIP programme with potential for further funding in the new EP Funding Cycle</a:t>
            </a:r>
          </a:p>
          <a:p>
            <a:pPr marL="742852" lvl="1" indent="-285750" defTabSz="757238">
              <a:buFontTx/>
              <a:buChar char="-"/>
              <a:tabLst>
                <a:tab pos="720725" algn="l"/>
              </a:tabLst>
            </a:pPr>
            <a:r>
              <a:rPr lang="en-ZA" sz="1500" dirty="0" smtClean="0"/>
              <a:t>Pledge of R100m by Commission on Restitution of Land Rights to support People and Parks related Biodiversity Economy programme (Business Plan development (R20m) and Project implementation (R80m) </a:t>
            </a:r>
          </a:p>
          <a:p>
            <a:pPr marL="742852" lvl="1" indent="-285750" defTabSz="757238">
              <a:buFontTx/>
              <a:buChar char="-"/>
              <a:tabLst>
                <a:tab pos="720725" algn="l"/>
              </a:tabLst>
            </a:pPr>
            <a:r>
              <a:rPr lang="en-ZA" sz="1500" dirty="0" smtClean="0"/>
              <a:t>MOU with Department of Small Business Development already funded 1 project at (R8m)</a:t>
            </a:r>
          </a:p>
          <a:p>
            <a:pPr marL="742852" lvl="1" indent="-285750" defTabSz="757238">
              <a:buFontTx/>
              <a:buChar char="-"/>
              <a:tabLst>
                <a:tab pos="720725" algn="l"/>
              </a:tabLst>
            </a:pPr>
            <a:endParaRPr lang="en-ZA" dirty="0" smtClean="0"/>
          </a:p>
          <a:p>
            <a:pPr marL="742852" lvl="1" indent="-285750" defTabSz="757238">
              <a:buFontTx/>
              <a:buChar char="-"/>
              <a:tabLst>
                <a:tab pos="720725" algn="l"/>
              </a:tabLst>
            </a:pPr>
            <a:endParaRPr lang="en-ZA" dirty="0" smtClean="0"/>
          </a:p>
          <a:p>
            <a:pPr marL="741363" lvl="1" indent="-285750" defTabSz="757238">
              <a:buFontTx/>
              <a:buChar char="-"/>
              <a:tabLst>
                <a:tab pos="720725" algn="l"/>
              </a:tabLst>
            </a:pPr>
            <a:endParaRPr lang="en-ZA" dirty="0" smtClean="0"/>
          </a:p>
          <a:p>
            <a:pPr marL="285750" indent="-285750" defTabSz="757238">
              <a:buFont typeface="Arial" panose="020B0604020202020204" pitchFamily="34" charset="0"/>
              <a:buChar char="•"/>
              <a:tabLst>
                <a:tab pos="7267575" algn="l"/>
              </a:tabLst>
            </a:pPr>
            <a:endParaRPr lang="en-ZA" b="1" dirty="0" smtClean="0"/>
          </a:p>
        </p:txBody>
      </p:sp>
    </p:spTree>
    <p:extLst>
      <p:ext uri="{BB962C8B-B14F-4D97-AF65-F5344CB8AC3E}">
        <p14:creationId xmlns:p14="http://schemas.microsoft.com/office/powerpoint/2010/main" xmlns="" val="3532459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345" y="151998"/>
            <a:ext cx="8214155" cy="338554"/>
          </a:xfrm>
          <a:prstGeom prst="rect">
            <a:avLst/>
          </a:prstGeom>
          <a:solidFill>
            <a:schemeClr val="accent1"/>
          </a:solidFill>
        </p:spPr>
        <p:txBody>
          <a:bodyPr wrap="square" rtlCol="0">
            <a:spAutoFit/>
          </a:bodyPr>
          <a:lstStyle/>
          <a:p>
            <a:r>
              <a:rPr lang="en-ZA" b="1" dirty="0" smtClean="0"/>
              <a:t>INITIATIVE 2: Game Donation (Policy, Implementation reporting) </a:t>
            </a:r>
            <a:r>
              <a:rPr lang="en-ZA" dirty="0" smtClean="0"/>
              <a:t> </a:t>
            </a:r>
            <a:endParaRPr lang="en-ZA" dirty="0"/>
          </a:p>
        </p:txBody>
      </p:sp>
      <p:graphicFrame>
        <p:nvGraphicFramePr>
          <p:cNvPr id="11" name="Table 10"/>
          <p:cNvGraphicFramePr>
            <a:graphicFrameLocks noGrp="1"/>
          </p:cNvGraphicFramePr>
          <p:nvPr>
            <p:extLst>
              <p:ext uri="{D42A27DB-BD31-4B8C-83A1-F6EECF244321}">
                <p14:modId xmlns:p14="http://schemas.microsoft.com/office/powerpoint/2010/main" xmlns="" val="4053225419"/>
              </p:ext>
            </p:extLst>
          </p:nvPr>
        </p:nvGraphicFramePr>
        <p:xfrm>
          <a:off x="360431" y="888997"/>
          <a:ext cx="8364468" cy="5308605"/>
        </p:xfrm>
        <a:graphic>
          <a:graphicData uri="http://schemas.openxmlformats.org/drawingml/2006/table">
            <a:tbl>
              <a:tblPr firstRow="1" bandRow="1">
                <a:tableStyleId>{5C22544A-7EE6-4342-B048-85BDC9FD1C3A}</a:tableStyleId>
              </a:tblPr>
              <a:tblGrid>
                <a:gridCol w="2788156"/>
                <a:gridCol w="2788156"/>
                <a:gridCol w="2788156"/>
              </a:tblGrid>
              <a:tr h="364079">
                <a:tc>
                  <a:txBody>
                    <a:bodyPr/>
                    <a:lstStyle/>
                    <a:p>
                      <a:pPr algn="just">
                        <a:lnSpc>
                          <a:spcPct val="107000"/>
                        </a:lnSpc>
                        <a:spcAft>
                          <a:spcPts val="0"/>
                        </a:spcAft>
                      </a:pPr>
                      <a:r>
                        <a:rPr lang="en-CA" sz="1000" b="1" dirty="0">
                          <a:solidFill>
                            <a:schemeClr val="tx1"/>
                          </a:solidFill>
                          <a:effectLst/>
                          <a:latin typeface="+mn-lt"/>
                          <a:ea typeface="Calibri" panose="020F0502020204030204" pitchFamily="34" charset="0"/>
                          <a:cs typeface="Arial" panose="020B0604020202020204" pitchFamily="34" charset="0"/>
                        </a:rPr>
                        <a:t>Name of beneficiary </a:t>
                      </a:r>
                      <a:endParaRPr lang="en-ZA" sz="1000" dirty="0">
                        <a:solidFill>
                          <a:schemeClr val="tx1"/>
                        </a:solidFill>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b="1" dirty="0">
                          <a:solidFill>
                            <a:schemeClr val="tx1"/>
                          </a:solidFill>
                          <a:effectLst/>
                          <a:latin typeface="+mn-lt"/>
                          <a:ea typeface="Calibri" panose="020F0502020204030204" pitchFamily="34" charset="0"/>
                          <a:cs typeface="Arial" panose="020B0604020202020204" pitchFamily="34" charset="0"/>
                        </a:rPr>
                        <a:t>Number of Game species donated </a:t>
                      </a:r>
                      <a:endParaRPr lang="en-ZA" sz="1000" dirty="0">
                        <a:solidFill>
                          <a:schemeClr val="tx1"/>
                        </a:solidFill>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b="1" dirty="0">
                          <a:solidFill>
                            <a:schemeClr val="tx1"/>
                          </a:solidFill>
                          <a:effectLst/>
                          <a:latin typeface="+mn-lt"/>
                          <a:ea typeface="Calibri" panose="020F0502020204030204" pitchFamily="34" charset="0"/>
                          <a:cs typeface="Arial" panose="020B0604020202020204" pitchFamily="34" charset="0"/>
                        </a:rPr>
                        <a:t>Location</a:t>
                      </a:r>
                      <a:endParaRPr lang="en-ZA" sz="1000" dirty="0">
                        <a:solidFill>
                          <a:schemeClr val="tx1"/>
                        </a:solidFill>
                        <a:effectLst/>
                        <a:latin typeface="+mn-lt"/>
                        <a:ea typeface="Calibri" panose="020F0502020204030204" pitchFamily="34" charset="0"/>
                        <a:cs typeface="Mangal" panose="02040503050203030202" pitchFamily="18" charset="0"/>
                      </a:endParaRPr>
                    </a:p>
                  </a:txBody>
                  <a:tcPr marL="68580" marR="68580" marT="0" marB="0"/>
                </a:tc>
              </a:tr>
              <a:tr h="383284">
                <a:tc gridSpan="3">
                  <a:txBody>
                    <a:bodyPr/>
                    <a:lstStyle/>
                    <a:p>
                      <a:r>
                        <a:rPr lang="en-GB" sz="1000" b="1" kern="1600" dirty="0" smtClean="0">
                          <a:effectLst/>
                          <a:latin typeface="+mn-lt"/>
                          <a:ea typeface="Times New Roman" panose="02020603050405020304" pitchFamily="18" charset="0"/>
                          <a:cs typeface="Arial" panose="020B0604020202020204" pitchFamily="34" charset="0"/>
                        </a:rPr>
                        <a:t>From South African National Parks</a:t>
                      </a:r>
                      <a:endParaRPr lang="en-ZA" sz="1000" dirty="0">
                        <a:latin typeface="+mn-lt"/>
                      </a:endParaRPr>
                    </a:p>
                  </a:txBody>
                  <a:tcPr/>
                </a:tc>
                <a:tc hMerge="1">
                  <a:txBody>
                    <a:bodyPr/>
                    <a:lstStyle/>
                    <a:p>
                      <a:endParaRPr lang="en-ZA" dirty="0"/>
                    </a:p>
                  </a:txBody>
                  <a:tcPr/>
                </a:tc>
                <a:tc hMerge="1">
                  <a:txBody>
                    <a:bodyPr/>
                    <a:lstStyle/>
                    <a:p>
                      <a:endParaRPr lang="en-ZA" dirty="0"/>
                    </a:p>
                  </a:txBody>
                  <a:tcPr/>
                </a:tc>
              </a:tr>
              <a:tr h="232215">
                <a:tc>
                  <a:txBody>
                    <a:bodyPr/>
                    <a:lstStyle/>
                    <a:p>
                      <a:pPr algn="just">
                        <a:lnSpc>
                          <a:spcPct val="107000"/>
                        </a:lnSpc>
                        <a:spcAft>
                          <a:spcPts val="0"/>
                        </a:spcAft>
                      </a:pPr>
                      <a:r>
                        <a:rPr lang="en-ZA" sz="1000" dirty="0" err="1">
                          <a:solidFill>
                            <a:srgbClr val="000000"/>
                          </a:solidFill>
                          <a:effectLst/>
                          <a:latin typeface="+mn-lt"/>
                          <a:ea typeface="Calibri" panose="020F0502020204030204" pitchFamily="34" charset="0"/>
                          <a:cs typeface="Mangal" panose="02040503050203030202" pitchFamily="18" charset="0"/>
                        </a:rPr>
                        <a:t>Khomani</a:t>
                      </a:r>
                      <a:r>
                        <a:rPr lang="en-ZA" sz="1000" dirty="0">
                          <a:solidFill>
                            <a:srgbClr val="000000"/>
                          </a:solidFill>
                          <a:effectLst/>
                          <a:latin typeface="+mn-lt"/>
                          <a:ea typeface="Calibri" panose="020F0502020204030204" pitchFamily="34" charset="0"/>
                          <a:cs typeface="Mangal" panose="02040503050203030202" pitchFamily="18" charset="0"/>
                        </a:rPr>
                        <a:t> San CPA </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a:effectLst/>
                          <a:latin typeface="+mn-lt"/>
                          <a:ea typeface="Calibri" panose="020F0502020204030204" pitchFamily="34" charset="0"/>
                          <a:cs typeface="Arial" panose="020B0604020202020204" pitchFamily="34" charset="0"/>
                        </a:rPr>
                        <a:t>20 Zebras </a:t>
                      </a:r>
                      <a:endParaRPr lang="en-ZA" sz="100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a:effectLst/>
                          <a:latin typeface="+mn-lt"/>
                          <a:ea typeface="Calibri" panose="020F0502020204030204" pitchFamily="34" charset="0"/>
                          <a:cs typeface="Arial" panose="020B0604020202020204" pitchFamily="34" charset="0"/>
                        </a:rPr>
                        <a:t>Northern Cape</a:t>
                      </a:r>
                      <a:endParaRPr lang="en-ZA" sz="1000">
                        <a:effectLst/>
                        <a:latin typeface="+mn-lt"/>
                        <a:ea typeface="Calibri" panose="020F0502020204030204" pitchFamily="34" charset="0"/>
                        <a:cs typeface="Mangal" panose="02040503050203030202" pitchFamily="18" charset="0"/>
                      </a:endParaRPr>
                    </a:p>
                  </a:txBody>
                  <a:tcPr marL="68580" marR="68580" marT="0" marB="0"/>
                </a:tc>
              </a:tr>
              <a:tr h="232215">
                <a:tc>
                  <a:txBody>
                    <a:bodyPr/>
                    <a:lstStyle/>
                    <a:p>
                      <a:pPr algn="just">
                        <a:lnSpc>
                          <a:spcPct val="107000"/>
                        </a:lnSpc>
                        <a:spcAft>
                          <a:spcPts val="0"/>
                        </a:spcAft>
                      </a:pPr>
                      <a:r>
                        <a:rPr lang="en-CA" sz="1000" dirty="0" err="1">
                          <a:effectLst/>
                          <a:latin typeface="+mn-lt"/>
                          <a:ea typeface="Calibri" panose="020F0502020204030204" pitchFamily="34" charset="0"/>
                          <a:cs typeface="Arial" panose="020B0604020202020204" pitchFamily="34" charset="0"/>
                        </a:rPr>
                        <a:t>Mashishimane</a:t>
                      </a:r>
                      <a:r>
                        <a:rPr lang="en-CA" sz="1000" dirty="0">
                          <a:effectLst/>
                          <a:latin typeface="+mn-lt"/>
                          <a:ea typeface="Calibri" panose="020F0502020204030204" pitchFamily="34" charset="0"/>
                          <a:cs typeface="Arial" panose="020B0604020202020204" pitchFamily="34" charset="0"/>
                        </a:rPr>
                        <a:t> CPA</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a:effectLst/>
                          <a:latin typeface="+mn-lt"/>
                          <a:ea typeface="Calibri" panose="020F0502020204030204" pitchFamily="34" charset="0"/>
                          <a:cs typeface="Arial" panose="020B0604020202020204" pitchFamily="34" charset="0"/>
                        </a:rPr>
                        <a:t>6 Hippos </a:t>
                      </a:r>
                      <a:endParaRPr lang="en-ZA" sz="100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a:effectLst/>
                          <a:latin typeface="+mn-lt"/>
                          <a:ea typeface="Calibri" panose="020F0502020204030204" pitchFamily="34" charset="0"/>
                          <a:cs typeface="Arial" panose="020B0604020202020204" pitchFamily="34" charset="0"/>
                        </a:rPr>
                        <a:t>Limpopo Province</a:t>
                      </a:r>
                      <a:endParaRPr lang="en-ZA" sz="1000">
                        <a:effectLst/>
                        <a:latin typeface="+mn-lt"/>
                        <a:ea typeface="Calibri" panose="020F0502020204030204" pitchFamily="34" charset="0"/>
                        <a:cs typeface="Mangal" panose="02040503050203030202" pitchFamily="18" charset="0"/>
                      </a:endParaRPr>
                    </a:p>
                  </a:txBody>
                  <a:tcPr marL="68580" marR="68580" marT="0" marB="0"/>
                </a:tc>
              </a:tr>
              <a:tr h="464430">
                <a:tc>
                  <a:txBody>
                    <a:bodyPr/>
                    <a:lstStyle/>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Matsila Community Development Trust</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5 </a:t>
                      </a:r>
                      <a:r>
                        <a:rPr lang="en-CA" sz="1000" dirty="0" smtClean="0">
                          <a:effectLst/>
                          <a:latin typeface="+mn-lt"/>
                          <a:ea typeface="Calibri" panose="020F0502020204030204" pitchFamily="34" charset="0"/>
                          <a:cs typeface="Arial" panose="020B0604020202020204" pitchFamily="34" charset="0"/>
                        </a:rPr>
                        <a:t>Buffalos </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Limpopo </a:t>
                      </a:r>
                      <a:r>
                        <a:rPr lang="en-CA" sz="1000" dirty="0" smtClean="0">
                          <a:effectLst/>
                          <a:latin typeface="+mn-lt"/>
                          <a:ea typeface="Calibri" panose="020F0502020204030204" pitchFamily="34" charset="0"/>
                          <a:cs typeface="Arial" panose="020B0604020202020204" pitchFamily="34" charset="0"/>
                        </a:rPr>
                        <a:t>Province</a:t>
                      </a:r>
                    </a:p>
                    <a:p>
                      <a:pPr algn="just">
                        <a:lnSpc>
                          <a:spcPct val="107000"/>
                        </a:lnSpc>
                        <a:spcAft>
                          <a:spcPts val="0"/>
                        </a:spcAft>
                      </a:pPr>
                      <a:endParaRPr lang="en-ZA" sz="1000" dirty="0">
                        <a:effectLst/>
                        <a:latin typeface="+mn-lt"/>
                        <a:ea typeface="Calibri" panose="020F0502020204030204" pitchFamily="34" charset="0"/>
                        <a:cs typeface="Mangal" panose="02040503050203030202" pitchFamily="18" charset="0"/>
                      </a:endParaRPr>
                    </a:p>
                  </a:txBody>
                  <a:tcPr marL="68580" marR="68580" marT="0" marB="0"/>
                </a:tc>
              </a:tr>
              <a:tr h="345453">
                <a:tc gridSpan="3">
                  <a:txBody>
                    <a:bodyPr/>
                    <a:lstStyle/>
                    <a:p>
                      <a:pPr>
                        <a:spcBef>
                          <a:spcPts val="1200"/>
                        </a:spcBef>
                        <a:spcAft>
                          <a:spcPts val="300"/>
                        </a:spcAft>
                      </a:pPr>
                      <a:r>
                        <a:rPr lang="en-GB" sz="1000" b="1" kern="1600" dirty="0">
                          <a:effectLst/>
                          <a:latin typeface="+mn-lt"/>
                          <a:ea typeface="Times New Roman" panose="02020603050405020304" pitchFamily="18" charset="0"/>
                          <a:cs typeface="Arial" panose="020B0604020202020204" pitchFamily="34" charset="0"/>
                        </a:rPr>
                        <a:t>Limpopo Department of Economic Development, Environment and </a:t>
                      </a:r>
                      <a:r>
                        <a:rPr lang="en-GB" sz="1000" b="1" kern="1600" dirty="0" smtClean="0">
                          <a:effectLst/>
                          <a:latin typeface="+mn-lt"/>
                          <a:ea typeface="Times New Roman" panose="02020603050405020304" pitchFamily="18" charset="0"/>
                          <a:cs typeface="Arial" panose="020B0604020202020204" pitchFamily="34" charset="0"/>
                        </a:rPr>
                        <a:t>Tourism</a:t>
                      </a:r>
                      <a:endParaRPr lang="en-ZA" sz="1000" b="1" kern="1600" dirty="0">
                        <a:effectLst/>
                        <a:latin typeface="+mn-lt"/>
                        <a:ea typeface="Times New Roman" panose="02020603050405020304" pitchFamily="18" charset="0"/>
                        <a:cs typeface="Arial" panose="020B0604020202020204" pitchFamily="34" charset="0"/>
                      </a:endParaRPr>
                    </a:p>
                  </a:txBody>
                  <a:tcPr marL="68580" marR="68580" marT="0" marB="0"/>
                </a:tc>
                <a:tc hMerge="1">
                  <a:txBody>
                    <a:bodyPr/>
                    <a:lstStyle/>
                    <a:p>
                      <a:endParaRPr lang="en-ZA"/>
                    </a:p>
                  </a:txBody>
                  <a:tcPr/>
                </a:tc>
                <a:tc hMerge="1">
                  <a:txBody>
                    <a:bodyPr/>
                    <a:lstStyle/>
                    <a:p>
                      <a:endParaRPr lang="en-ZA"/>
                    </a:p>
                  </a:txBody>
                  <a:tcPr/>
                </a:tc>
              </a:tr>
              <a:tr h="712038">
                <a:tc>
                  <a:txBody>
                    <a:bodyPr/>
                    <a:lstStyle/>
                    <a:p>
                      <a:pPr algn="just">
                        <a:lnSpc>
                          <a:spcPct val="107000"/>
                        </a:lnSpc>
                        <a:spcAft>
                          <a:spcPts val="0"/>
                        </a:spcAft>
                      </a:pPr>
                      <a:r>
                        <a:rPr lang="en-CA" sz="1000" dirty="0" err="1">
                          <a:effectLst/>
                          <a:latin typeface="+mn-lt"/>
                          <a:ea typeface="Calibri" panose="020F0502020204030204" pitchFamily="34" charset="0"/>
                          <a:cs typeface="Arial" panose="020B0604020202020204" pitchFamily="34" charset="0"/>
                        </a:rPr>
                        <a:t>Balepye</a:t>
                      </a:r>
                      <a:r>
                        <a:rPr lang="en-CA" sz="1000" dirty="0">
                          <a:effectLst/>
                          <a:latin typeface="+mn-lt"/>
                          <a:ea typeface="Calibri" panose="020F0502020204030204" pitchFamily="34" charset="0"/>
                          <a:cs typeface="Arial" panose="020B0604020202020204" pitchFamily="34" charset="0"/>
                        </a:rPr>
                        <a:t> </a:t>
                      </a:r>
                      <a:r>
                        <a:rPr lang="en-CA" sz="1000" dirty="0" smtClean="0">
                          <a:effectLst/>
                          <a:latin typeface="+mn-lt"/>
                          <a:ea typeface="Calibri" panose="020F0502020204030204" pitchFamily="34" charset="0"/>
                          <a:cs typeface="Arial" panose="020B0604020202020204" pitchFamily="34" charset="0"/>
                        </a:rPr>
                        <a:t>CPA</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err="1">
                          <a:effectLst/>
                          <a:latin typeface="+mn-lt"/>
                          <a:ea typeface="Calibri" panose="020F0502020204030204" pitchFamily="34" charset="0"/>
                          <a:cs typeface="Arial" panose="020B0604020202020204" pitchFamily="34" charset="0"/>
                        </a:rPr>
                        <a:t>Burchel’s</a:t>
                      </a:r>
                      <a:r>
                        <a:rPr lang="en-CA" sz="1000" dirty="0">
                          <a:effectLst/>
                          <a:latin typeface="+mn-lt"/>
                          <a:ea typeface="Calibri" panose="020F0502020204030204" pitchFamily="34" charset="0"/>
                          <a:cs typeface="Arial" panose="020B0604020202020204" pitchFamily="34" charset="0"/>
                        </a:rPr>
                        <a:t> Zebra (11</a:t>
                      </a:r>
                      <a:r>
                        <a:rPr lang="en-CA" sz="1000" dirty="0" smtClean="0">
                          <a:effectLst/>
                          <a:latin typeface="+mn-lt"/>
                          <a:ea typeface="Calibri" panose="020F0502020204030204" pitchFamily="34" charset="0"/>
                          <a:cs typeface="Arial" panose="020B0604020202020204" pitchFamily="34" charset="0"/>
                        </a:rPr>
                        <a:t>), Kudu </a:t>
                      </a:r>
                      <a:r>
                        <a:rPr lang="en-CA" sz="1000" dirty="0">
                          <a:effectLst/>
                          <a:latin typeface="+mn-lt"/>
                          <a:ea typeface="Calibri" panose="020F0502020204030204" pitchFamily="34" charset="0"/>
                          <a:cs typeface="Arial" panose="020B0604020202020204" pitchFamily="34" charset="0"/>
                        </a:rPr>
                        <a:t>(50</a:t>
                      </a:r>
                      <a:r>
                        <a:rPr lang="en-CA" sz="1000" dirty="0" smtClean="0">
                          <a:effectLst/>
                          <a:latin typeface="+mn-lt"/>
                          <a:ea typeface="Calibri" panose="020F0502020204030204" pitchFamily="34" charset="0"/>
                          <a:cs typeface="Arial" panose="020B0604020202020204" pitchFamily="34" charset="0"/>
                        </a:rPr>
                        <a:t>), Blue </a:t>
                      </a:r>
                      <a:r>
                        <a:rPr lang="en-CA" sz="1000" dirty="0">
                          <a:effectLst/>
                          <a:latin typeface="+mn-lt"/>
                          <a:ea typeface="Calibri" panose="020F0502020204030204" pitchFamily="34" charset="0"/>
                          <a:cs typeface="Arial" panose="020B0604020202020204" pitchFamily="34" charset="0"/>
                        </a:rPr>
                        <a:t>Wildebeest (50</a:t>
                      </a:r>
                      <a:r>
                        <a:rPr lang="en-CA" sz="1000" dirty="0" smtClean="0">
                          <a:effectLst/>
                          <a:latin typeface="+mn-lt"/>
                          <a:ea typeface="Calibri" panose="020F0502020204030204" pitchFamily="34" charset="0"/>
                          <a:cs typeface="Arial" panose="020B0604020202020204" pitchFamily="34" charset="0"/>
                        </a:rPr>
                        <a:t>), Impala </a:t>
                      </a:r>
                      <a:r>
                        <a:rPr lang="en-CA" sz="1000" dirty="0">
                          <a:effectLst/>
                          <a:latin typeface="+mn-lt"/>
                          <a:ea typeface="Calibri" panose="020F0502020204030204" pitchFamily="34" charset="0"/>
                          <a:cs typeface="Arial" panose="020B0604020202020204" pitchFamily="34" charset="0"/>
                        </a:rPr>
                        <a:t>(50</a:t>
                      </a:r>
                      <a:r>
                        <a:rPr lang="en-CA" sz="1000" dirty="0" smtClean="0">
                          <a:effectLst/>
                          <a:latin typeface="+mn-lt"/>
                          <a:ea typeface="Calibri" panose="020F0502020204030204" pitchFamily="34" charset="0"/>
                          <a:cs typeface="Arial" panose="020B0604020202020204" pitchFamily="34" charset="0"/>
                        </a:rPr>
                        <a:t>), Eland </a:t>
                      </a:r>
                      <a:r>
                        <a:rPr lang="en-CA" sz="1000" dirty="0">
                          <a:effectLst/>
                          <a:latin typeface="+mn-lt"/>
                          <a:ea typeface="Calibri" panose="020F0502020204030204" pitchFamily="34" charset="0"/>
                          <a:cs typeface="Arial" panose="020B0604020202020204" pitchFamily="34" charset="0"/>
                        </a:rPr>
                        <a:t>(12</a:t>
                      </a:r>
                      <a:r>
                        <a:rPr lang="en-CA" sz="1000" dirty="0" smtClean="0">
                          <a:effectLst/>
                          <a:latin typeface="+mn-lt"/>
                          <a:ea typeface="Calibri" panose="020F0502020204030204" pitchFamily="34" charset="0"/>
                          <a:cs typeface="Arial" panose="020B0604020202020204" pitchFamily="34" charset="0"/>
                        </a:rPr>
                        <a:t>), Giraffe </a:t>
                      </a:r>
                      <a:r>
                        <a:rPr lang="en-CA" sz="1000" dirty="0">
                          <a:effectLst/>
                          <a:latin typeface="+mn-lt"/>
                          <a:ea typeface="Calibri" panose="020F0502020204030204" pitchFamily="34" charset="0"/>
                          <a:cs typeface="Arial" panose="020B0604020202020204" pitchFamily="34" charset="0"/>
                        </a:rPr>
                        <a:t>(25)</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Limpopo Province</a:t>
                      </a:r>
                      <a:endParaRPr lang="en-ZA" sz="1000" dirty="0">
                        <a:effectLst/>
                        <a:latin typeface="+mn-lt"/>
                        <a:ea typeface="Calibri" panose="020F0502020204030204" pitchFamily="34" charset="0"/>
                        <a:cs typeface="Mangal" panose="02040503050203030202" pitchFamily="18" charset="0"/>
                      </a:endParaRPr>
                    </a:p>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 </a:t>
                      </a:r>
                      <a:endParaRPr lang="en-ZA" sz="1000" dirty="0">
                        <a:effectLst/>
                        <a:latin typeface="+mn-lt"/>
                        <a:ea typeface="Calibri" panose="020F0502020204030204" pitchFamily="34" charset="0"/>
                        <a:cs typeface="Mangal" panose="02040503050203030202" pitchFamily="18" charset="0"/>
                      </a:endParaRPr>
                    </a:p>
                  </a:txBody>
                  <a:tcPr marL="68580" marR="68580" marT="0" marB="0"/>
                </a:tc>
              </a:tr>
              <a:tr h="474693">
                <a:tc>
                  <a:txBody>
                    <a:bodyPr/>
                    <a:lstStyle/>
                    <a:p>
                      <a:pPr algn="just">
                        <a:lnSpc>
                          <a:spcPct val="107000"/>
                        </a:lnSpc>
                        <a:spcAft>
                          <a:spcPts val="0"/>
                        </a:spcAft>
                      </a:pPr>
                      <a:r>
                        <a:rPr lang="en-CA" sz="1000" dirty="0" err="1" smtClean="0">
                          <a:effectLst/>
                          <a:latin typeface="+mn-lt"/>
                          <a:ea typeface="Calibri" panose="020F0502020204030204" pitchFamily="34" charset="0"/>
                          <a:cs typeface="Arial" panose="020B0604020202020204" pitchFamily="34" charset="0"/>
                        </a:rPr>
                        <a:t>Tshivhula</a:t>
                      </a:r>
                      <a:r>
                        <a:rPr lang="en-CA" sz="1000" dirty="0" smtClean="0">
                          <a:effectLst/>
                          <a:latin typeface="+mn-lt"/>
                          <a:ea typeface="Calibri" panose="020F0502020204030204" pitchFamily="34" charset="0"/>
                          <a:cs typeface="Arial" panose="020B0604020202020204" pitchFamily="34" charset="0"/>
                        </a:rPr>
                        <a:t> </a:t>
                      </a:r>
                      <a:r>
                        <a:rPr lang="en-CA" sz="1000" dirty="0">
                          <a:effectLst/>
                          <a:latin typeface="+mn-lt"/>
                          <a:ea typeface="Calibri" panose="020F0502020204030204" pitchFamily="34" charset="0"/>
                          <a:cs typeface="Arial" panose="020B0604020202020204" pitchFamily="34" charset="0"/>
                        </a:rPr>
                        <a:t>CPA</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err="1">
                          <a:effectLst/>
                          <a:latin typeface="+mn-lt"/>
                          <a:ea typeface="Calibri" panose="020F0502020204030204" pitchFamily="34" charset="0"/>
                          <a:cs typeface="Arial" panose="020B0604020202020204" pitchFamily="34" charset="0"/>
                        </a:rPr>
                        <a:t>Burchel’s</a:t>
                      </a:r>
                      <a:r>
                        <a:rPr lang="en-CA" sz="1000" dirty="0">
                          <a:effectLst/>
                          <a:latin typeface="+mn-lt"/>
                          <a:ea typeface="Calibri" panose="020F0502020204030204" pitchFamily="34" charset="0"/>
                          <a:cs typeface="Arial" panose="020B0604020202020204" pitchFamily="34" charset="0"/>
                        </a:rPr>
                        <a:t> Zebra (10</a:t>
                      </a:r>
                      <a:r>
                        <a:rPr lang="en-CA" sz="1000" dirty="0" smtClean="0">
                          <a:effectLst/>
                          <a:latin typeface="+mn-lt"/>
                          <a:ea typeface="Calibri" panose="020F0502020204030204" pitchFamily="34" charset="0"/>
                          <a:cs typeface="Arial" panose="020B0604020202020204" pitchFamily="34" charset="0"/>
                        </a:rPr>
                        <a:t>), Blue </a:t>
                      </a:r>
                      <a:r>
                        <a:rPr lang="en-CA" sz="1000" dirty="0">
                          <a:effectLst/>
                          <a:latin typeface="+mn-lt"/>
                          <a:ea typeface="Calibri" panose="020F0502020204030204" pitchFamily="34" charset="0"/>
                          <a:cs typeface="Arial" panose="020B0604020202020204" pitchFamily="34" charset="0"/>
                        </a:rPr>
                        <a:t>Wildebeest (17</a:t>
                      </a:r>
                      <a:r>
                        <a:rPr lang="en-CA" sz="1000" dirty="0" smtClean="0">
                          <a:effectLst/>
                          <a:latin typeface="+mn-lt"/>
                          <a:ea typeface="Calibri" panose="020F0502020204030204" pitchFamily="34" charset="0"/>
                          <a:cs typeface="Arial" panose="020B0604020202020204" pitchFamily="34" charset="0"/>
                        </a:rPr>
                        <a:t>), Impala </a:t>
                      </a:r>
                      <a:r>
                        <a:rPr lang="en-CA" sz="1000" dirty="0">
                          <a:effectLst/>
                          <a:latin typeface="+mn-lt"/>
                          <a:ea typeface="Calibri" panose="020F0502020204030204" pitchFamily="34" charset="0"/>
                          <a:cs typeface="Arial" panose="020B0604020202020204" pitchFamily="34" charset="0"/>
                        </a:rPr>
                        <a:t>(10</a:t>
                      </a:r>
                      <a:r>
                        <a:rPr lang="en-CA" sz="1000" dirty="0" smtClean="0">
                          <a:effectLst/>
                          <a:latin typeface="+mn-lt"/>
                          <a:ea typeface="Calibri" panose="020F0502020204030204" pitchFamily="34" charset="0"/>
                          <a:cs typeface="Arial" panose="020B0604020202020204" pitchFamily="34" charset="0"/>
                        </a:rPr>
                        <a:t>), Gemsbok </a:t>
                      </a:r>
                      <a:r>
                        <a:rPr lang="en-CA" sz="1000" dirty="0">
                          <a:effectLst/>
                          <a:latin typeface="+mn-lt"/>
                          <a:ea typeface="Calibri" panose="020F0502020204030204" pitchFamily="34" charset="0"/>
                          <a:cs typeface="Arial" panose="020B0604020202020204" pitchFamily="34" charset="0"/>
                        </a:rPr>
                        <a:t>(12)</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Limpopo Province</a:t>
                      </a:r>
                      <a:endParaRPr lang="en-ZA" sz="1000" dirty="0">
                        <a:effectLst/>
                        <a:latin typeface="+mn-lt"/>
                        <a:ea typeface="Calibri" panose="020F0502020204030204" pitchFamily="34" charset="0"/>
                        <a:cs typeface="Mangal" panose="02040503050203030202" pitchFamily="18" charset="0"/>
                      </a:endParaRPr>
                    </a:p>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 </a:t>
                      </a:r>
                      <a:endParaRPr lang="en-ZA" sz="1000" dirty="0">
                        <a:effectLst/>
                        <a:latin typeface="+mn-lt"/>
                        <a:ea typeface="Calibri" panose="020F0502020204030204" pitchFamily="34" charset="0"/>
                        <a:cs typeface="Mangal" panose="02040503050203030202" pitchFamily="18" charset="0"/>
                      </a:endParaRPr>
                    </a:p>
                  </a:txBody>
                  <a:tcPr marL="68580" marR="68580" marT="0" marB="0"/>
                </a:tc>
              </a:tr>
              <a:tr h="464430">
                <a:tc>
                  <a:txBody>
                    <a:bodyPr/>
                    <a:lstStyle/>
                    <a:p>
                      <a:pPr algn="just">
                        <a:lnSpc>
                          <a:spcPct val="107000"/>
                        </a:lnSpc>
                        <a:spcAft>
                          <a:spcPts val="0"/>
                        </a:spcAft>
                      </a:pPr>
                      <a:r>
                        <a:rPr lang="en-CA" sz="1000" dirty="0" smtClean="0">
                          <a:effectLst/>
                          <a:latin typeface="+mn-lt"/>
                          <a:ea typeface="Calibri" panose="020F0502020204030204" pitchFamily="34" charset="0"/>
                          <a:cs typeface="Arial" panose="020B0604020202020204" pitchFamily="34" charset="0"/>
                        </a:rPr>
                        <a:t>3 PDIs</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err="1">
                          <a:effectLst/>
                          <a:latin typeface="+mn-lt"/>
                          <a:ea typeface="Calibri" panose="020F0502020204030204" pitchFamily="34" charset="0"/>
                          <a:cs typeface="Arial" panose="020B0604020202020204" pitchFamily="34" charset="0"/>
                        </a:rPr>
                        <a:t>Burchel’s</a:t>
                      </a:r>
                      <a:r>
                        <a:rPr lang="en-CA" sz="1000" dirty="0">
                          <a:effectLst/>
                          <a:latin typeface="+mn-lt"/>
                          <a:ea typeface="Calibri" panose="020F0502020204030204" pitchFamily="34" charset="0"/>
                          <a:cs typeface="Arial" panose="020B0604020202020204" pitchFamily="34" charset="0"/>
                        </a:rPr>
                        <a:t> Zebra (20</a:t>
                      </a:r>
                      <a:r>
                        <a:rPr lang="en-CA" sz="1000" dirty="0" smtClean="0">
                          <a:effectLst/>
                          <a:latin typeface="+mn-lt"/>
                          <a:ea typeface="Calibri" panose="020F0502020204030204" pitchFamily="34" charset="0"/>
                          <a:cs typeface="Arial" panose="020B0604020202020204" pitchFamily="34" charset="0"/>
                        </a:rPr>
                        <a:t>), Eland </a:t>
                      </a:r>
                      <a:r>
                        <a:rPr lang="en-CA" sz="1000" dirty="0">
                          <a:effectLst/>
                          <a:latin typeface="+mn-lt"/>
                          <a:ea typeface="Calibri" panose="020F0502020204030204" pitchFamily="34" charset="0"/>
                          <a:cs typeface="Arial" panose="020B0604020202020204" pitchFamily="34" charset="0"/>
                        </a:rPr>
                        <a:t>(5</a:t>
                      </a:r>
                      <a:r>
                        <a:rPr lang="en-CA" sz="1000" dirty="0" smtClean="0">
                          <a:effectLst/>
                          <a:latin typeface="+mn-lt"/>
                          <a:ea typeface="Calibri" panose="020F0502020204030204" pitchFamily="34" charset="0"/>
                          <a:cs typeface="Arial" panose="020B0604020202020204" pitchFamily="34" charset="0"/>
                        </a:rPr>
                        <a:t>), Giraffe </a:t>
                      </a:r>
                      <a:r>
                        <a:rPr lang="en-CA" sz="1000" dirty="0">
                          <a:effectLst/>
                          <a:latin typeface="+mn-lt"/>
                          <a:ea typeface="Calibri" panose="020F0502020204030204" pitchFamily="34" charset="0"/>
                          <a:cs typeface="Arial" panose="020B0604020202020204" pitchFamily="34" charset="0"/>
                        </a:rPr>
                        <a:t>(5)</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Limpopo Province</a:t>
                      </a:r>
                      <a:endParaRPr lang="en-ZA" sz="1000" dirty="0">
                        <a:effectLst/>
                        <a:latin typeface="+mn-lt"/>
                        <a:ea typeface="Calibri" panose="020F0502020204030204" pitchFamily="34" charset="0"/>
                        <a:cs typeface="Mangal" panose="02040503050203030202" pitchFamily="18" charset="0"/>
                      </a:endParaRPr>
                    </a:p>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 </a:t>
                      </a:r>
                      <a:endParaRPr lang="en-ZA" sz="1000" dirty="0">
                        <a:effectLst/>
                        <a:latin typeface="+mn-lt"/>
                        <a:ea typeface="Calibri" panose="020F0502020204030204" pitchFamily="34" charset="0"/>
                        <a:cs typeface="Mangal" panose="02040503050203030202" pitchFamily="18" charset="0"/>
                      </a:endParaRPr>
                    </a:p>
                  </a:txBody>
                  <a:tcPr marL="68580" marR="68580" marT="0" marB="0"/>
                </a:tc>
              </a:tr>
              <a:tr h="474693">
                <a:tc>
                  <a:txBody>
                    <a:bodyPr/>
                    <a:lstStyle/>
                    <a:p>
                      <a:pPr algn="just">
                        <a:lnSpc>
                          <a:spcPct val="107000"/>
                        </a:lnSpc>
                        <a:spcAft>
                          <a:spcPts val="0"/>
                        </a:spcAft>
                      </a:pPr>
                      <a:r>
                        <a:rPr lang="en-CA" sz="1000" dirty="0" err="1">
                          <a:effectLst/>
                          <a:latin typeface="+mn-lt"/>
                          <a:ea typeface="Calibri" panose="020F0502020204030204" pitchFamily="34" charset="0"/>
                          <a:cs typeface="Arial" panose="020B0604020202020204" pitchFamily="34" charset="0"/>
                        </a:rPr>
                        <a:t>Molekwa</a:t>
                      </a:r>
                      <a:r>
                        <a:rPr lang="en-CA" sz="1000" dirty="0">
                          <a:effectLst/>
                          <a:latin typeface="+mn-lt"/>
                          <a:ea typeface="Calibri" panose="020F0502020204030204" pitchFamily="34" charset="0"/>
                          <a:cs typeface="Arial" panose="020B0604020202020204" pitchFamily="34" charset="0"/>
                        </a:rPr>
                        <a:t> CPA </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err="1">
                          <a:effectLst/>
                          <a:latin typeface="+mn-lt"/>
                          <a:ea typeface="Calibri" panose="020F0502020204030204" pitchFamily="34" charset="0"/>
                          <a:cs typeface="Arial" panose="020B0604020202020204" pitchFamily="34" charset="0"/>
                        </a:rPr>
                        <a:t>Burchel’s</a:t>
                      </a:r>
                      <a:r>
                        <a:rPr lang="en-CA" sz="1000" dirty="0">
                          <a:effectLst/>
                          <a:latin typeface="+mn-lt"/>
                          <a:ea typeface="Calibri" panose="020F0502020204030204" pitchFamily="34" charset="0"/>
                          <a:cs typeface="Arial" panose="020B0604020202020204" pitchFamily="34" charset="0"/>
                        </a:rPr>
                        <a:t> Zebra (14</a:t>
                      </a:r>
                      <a:r>
                        <a:rPr lang="en-CA" sz="1000" dirty="0" smtClean="0">
                          <a:effectLst/>
                          <a:latin typeface="+mn-lt"/>
                          <a:ea typeface="Calibri" panose="020F0502020204030204" pitchFamily="34" charset="0"/>
                          <a:cs typeface="Arial" panose="020B0604020202020204" pitchFamily="34" charset="0"/>
                        </a:rPr>
                        <a:t>), Eland </a:t>
                      </a:r>
                      <a:r>
                        <a:rPr lang="en-CA" sz="1000" dirty="0">
                          <a:effectLst/>
                          <a:latin typeface="+mn-lt"/>
                          <a:ea typeface="Calibri" panose="020F0502020204030204" pitchFamily="34" charset="0"/>
                          <a:cs typeface="Arial" panose="020B0604020202020204" pitchFamily="34" charset="0"/>
                        </a:rPr>
                        <a:t>(4</a:t>
                      </a:r>
                      <a:r>
                        <a:rPr lang="en-CA" sz="1000" dirty="0" smtClean="0">
                          <a:effectLst/>
                          <a:latin typeface="+mn-lt"/>
                          <a:ea typeface="Calibri" panose="020F0502020204030204" pitchFamily="34" charset="0"/>
                          <a:cs typeface="Arial" panose="020B0604020202020204" pitchFamily="34" charset="0"/>
                        </a:rPr>
                        <a:t>), Blue </a:t>
                      </a:r>
                      <a:r>
                        <a:rPr lang="en-CA" sz="1000" dirty="0">
                          <a:effectLst/>
                          <a:latin typeface="+mn-lt"/>
                          <a:ea typeface="Calibri" panose="020F0502020204030204" pitchFamily="34" charset="0"/>
                          <a:cs typeface="Arial" panose="020B0604020202020204" pitchFamily="34" charset="0"/>
                        </a:rPr>
                        <a:t>Wildebeest (16</a:t>
                      </a:r>
                      <a:r>
                        <a:rPr lang="en-CA" sz="1000" dirty="0" smtClean="0">
                          <a:effectLst/>
                          <a:latin typeface="+mn-lt"/>
                          <a:ea typeface="Calibri" panose="020F0502020204030204" pitchFamily="34" charset="0"/>
                          <a:cs typeface="Arial" panose="020B0604020202020204" pitchFamily="34" charset="0"/>
                        </a:rPr>
                        <a:t>), Impala </a:t>
                      </a:r>
                      <a:r>
                        <a:rPr lang="en-CA" sz="1000" dirty="0">
                          <a:effectLst/>
                          <a:latin typeface="+mn-lt"/>
                          <a:ea typeface="Calibri" panose="020F0502020204030204" pitchFamily="34" charset="0"/>
                          <a:cs typeface="Arial" panose="020B0604020202020204" pitchFamily="34" charset="0"/>
                        </a:rPr>
                        <a:t>(20)</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Limpopo Province</a:t>
                      </a:r>
                      <a:endParaRPr lang="en-ZA" sz="1000" dirty="0">
                        <a:effectLst/>
                        <a:latin typeface="+mn-lt"/>
                        <a:ea typeface="Calibri" panose="020F0502020204030204" pitchFamily="34" charset="0"/>
                        <a:cs typeface="Mangal" panose="02040503050203030202" pitchFamily="18" charset="0"/>
                      </a:endParaRPr>
                    </a:p>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 </a:t>
                      </a:r>
                      <a:endParaRPr lang="en-ZA" sz="1000" dirty="0">
                        <a:effectLst/>
                        <a:latin typeface="+mn-lt"/>
                        <a:ea typeface="Calibri" panose="020F0502020204030204" pitchFamily="34" charset="0"/>
                        <a:cs typeface="Mangal" panose="02040503050203030202" pitchFamily="18" charset="0"/>
                      </a:endParaRPr>
                    </a:p>
                  </a:txBody>
                  <a:tcPr marL="68580" marR="68580" marT="0" marB="0"/>
                </a:tc>
              </a:tr>
              <a:tr h="464430">
                <a:tc>
                  <a:txBody>
                    <a:bodyPr/>
                    <a:lstStyle/>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Mr. R </a:t>
                      </a:r>
                      <a:r>
                        <a:rPr lang="en-CA" sz="1000" dirty="0" err="1">
                          <a:effectLst/>
                          <a:latin typeface="+mn-lt"/>
                          <a:ea typeface="Calibri" panose="020F0502020204030204" pitchFamily="34" charset="0"/>
                          <a:cs typeface="Arial" panose="020B0604020202020204" pitchFamily="34" charset="0"/>
                        </a:rPr>
                        <a:t>Hlusani</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a:effectLst/>
                          <a:latin typeface="+mn-lt"/>
                          <a:ea typeface="Calibri" panose="020F0502020204030204" pitchFamily="34" charset="0"/>
                          <a:cs typeface="Arial" panose="020B0604020202020204" pitchFamily="34" charset="0"/>
                        </a:rPr>
                        <a:t>Impala (20)</a:t>
                      </a:r>
                      <a:endParaRPr lang="en-ZA" sz="100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Limpopo Province</a:t>
                      </a:r>
                      <a:endParaRPr lang="en-ZA" sz="1000" dirty="0">
                        <a:effectLst/>
                        <a:latin typeface="+mn-lt"/>
                        <a:ea typeface="Calibri" panose="020F0502020204030204" pitchFamily="34" charset="0"/>
                        <a:cs typeface="Mangal" panose="02040503050203030202" pitchFamily="18" charset="0"/>
                      </a:endParaRPr>
                    </a:p>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 </a:t>
                      </a:r>
                      <a:endParaRPr lang="en-ZA" sz="1000" dirty="0">
                        <a:effectLst/>
                        <a:latin typeface="+mn-lt"/>
                        <a:ea typeface="Calibri" panose="020F0502020204030204" pitchFamily="34" charset="0"/>
                        <a:cs typeface="Mangal" panose="02040503050203030202" pitchFamily="18" charset="0"/>
                      </a:endParaRPr>
                    </a:p>
                  </a:txBody>
                  <a:tcPr marL="68580" marR="68580" marT="0" marB="0"/>
                </a:tc>
              </a:tr>
              <a:tr h="464430">
                <a:tc>
                  <a:txBody>
                    <a:bodyPr/>
                    <a:lstStyle/>
                    <a:p>
                      <a:pPr algn="just">
                        <a:lnSpc>
                          <a:spcPct val="107000"/>
                        </a:lnSpc>
                        <a:spcAft>
                          <a:spcPts val="0"/>
                        </a:spcAft>
                      </a:pPr>
                      <a:r>
                        <a:rPr lang="en-CA" sz="1000" dirty="0" err="1">
                          <a:effectLst/>
                          <a:latin typeface="+mn-lt"/>
                          <a:ea typeface="Calibri" panose="020F0502020204030204" pitchFamily="34" charset="0"/>
                          <a:cs typeface="Arial" panose="020B0604020202020204" pitchFamily="34" charset="0"/>
                        </a:rPr>
                        <a:t>Mashishimale</a:t>
                      </a:r>
                      <a:r>
                        <a:rPr lang="en-CA" sz="1000" dirty="0">
                          <a:effectLst/>
                          <a:latin typeface="+mn-lt"/>
                          <a:ea typeface="Calibri" panose="020F0502020204030204" pitchFamily="34" charset="0"/>
                          <a:cs typeface="Arial" panose="020B0604020202020204" pitchFamily="34" charset="0"/>
                        </a:rPr>
                        <a:t> CPA </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err="1">
                          <a:effectLst/>
                          <a:latin typeface="+mn-lt"/>
                          <a:ea typeface="Calibri" panose="020F0502020204030204" pitchFamily="34" charset="0"/>
                          <a:cs typeface="Arial" panose="020B0604020202020204" pitchFamily="34" charset="0"/>
                        </a:rPr>
                        <a:t>Burchel’s</a:t>
                      </a:r>
                      <a:r>
                        <a:rPr lang="en-CA" sz="1000" dirty="0">
                          <a:effectLst/>
                          <a:latin typeface="+mn-lt"/>
                          <a:ea typeface="Calibri" panose="020F0502020204030204" pitchFamily="34" charset="0"/>
                          <a:cs typeface="Arial" panose="020B0604020202020204" pitchFamily="34" charset="0"/>
                        </a:rPr>
                        <a:t> Zebra (18</a:t>
                      </a:r>
                      <a:r>
                        <a:rPr lang="en-CA" sz="1000" dirty="0" smtClean="0">
                          <a:effectLst/>
                          <a:latin typeface="+mn-lt"/>
                          <a:ea typeface="Calibri" panose="020F0502020204030204" pitchFamily="34" charset="0"/>
                          <a:cs typeface="Arial" panose="020B0604020202020204" pitchFamily="34" charset="0"/>
                        </a:rPr>
                        <a:t>), Eland </a:t>
                      </a:r>
                      <a:r>
                        <a:rPr lang="en-CA" sz="1000" dirty="0">
                          <a:effectLst/>
                          <a:latin typeface="+mn-lt"/>
                          <a:ea typeface="Calibri" panose="020F0502020204030204" pitchFamily="34" charset="0"/>
                          <a:cs typeface="Arial" panose="020B0604020202020204" pitchFamily="34" charset="0"/>
                        </a:rPr>
                        <a:t>(2)</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Limpopo Province</a:t>
                      </a:r>
                      <a:endParaRPr lang="en-ZA" sz="1000" dirty="0">
                        <a:effectLst/>
                        <a:latin typeface="+mn-lt"/>
                        <a:ea typeface="Calibri" panose="020F0502020204030204" pitchFamily="34" charset="0"/>
                        <a:cs typeface="Mangal" panose="02040503050203030202" pitchFamily="18" charset="0"/>
                      </a:endParaRPr>
                    </a:p>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 </a:t>
                      </a:r>
                      <a:endParaRPr lang="en-ZA" sz="1000" dirty="0">
                        <a:effectLst/>
                        <a:latin typeface="+mn-lt"/>
                        <a:ea typeface="Calibri" panose="020F0502020204030204" pitchFamily="34" charset="0"/>
                        <a:cs typeface="Mangal" panose="02040503050203030202" pitchFamily="18" charset="0"/>
                      </a:endParaRPr>
                    </a:p>
                  </a:txBody>
                  <a:tcPr marL="68580" marR="68580" marT="0" marB="0"/>
                </a:tc>
              </a:tr>
              <a:tr h="232215">
                <a:tc>
                  <a:txBody>
                    <a:bodyPr/>
                    <a:lstStyle/>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Mr. </a:t>
                      </a:r>
                      <a:r>
                        <a:rPr lang="en-CA" sz="1000" dirty="0" err="1">
                          <a:effectLst/>
                          <a:latin typeface="+mn-lt"/>
                          <a:ea typeface="Calibri" panose="020F0502020204030204" pitchFamily="34" charset="0"/>
                          <a:cs typeface="Arial" panose="020B0604020202020204" pitchFamily="34" charset="0"/>
                        </a:rPr>
                        <a:t>Sanele</a:t>
                      </a:r>
                      <a:r>
                        <a:rPr lang="en-CA" sz="1000" dirty="0">
                          <a:effectLst/>
                          <a:latin typeface="+mn-lt"/>
                          <a:ea typeface="Calibri" panose="020F0502020204030204" pitchFamily="34" charset="0"/>
                          <a:cs typeface="Arial" panose="020B0604020202020204" pitchFamily="34" charset="0"/>
                        </a:rPr>
                        <a:t> </a:t>
                      </a:r>
                      <a:r>
                        <a:rPr lang="en-CA" sz="1000" dirty="0" err="1">
                          <a:effectLst/>
                          <a:latin typeface="+mn-lt"/>
                          <a:ea typeface="Calibri" panose="020F0502020204030204" pitchFamily="34" charset="0"/>
                          <a:cs typeface="Arial" panose="020B0604020202020204" pitchFamily="34" charset="0"/>
                        </a:rPr>
                        <a:t>Nqala</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Impala (20)</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Limpopo Province</a:t>
                      </a:r>
                      <a:endParaRPr lang="en-ZA" sz="1000" dirty="0">
                        <a:effectLst/>
                        <a:latin typeface="+mn-lt"/>
                        <a:ea typeface="Calibri" panose="020F0502020204030204" pitchFamily="34" charset="0"/>
                        <a:cs typeface="Mangal" panose="02040503050203030202" pitchFamily="18" charset="0"/>
                      </a:endParaRPr>
                    </a:p>
                  </a:txBody>
                  <a:tcPr marL="68580" marR="68580" marT="0" marB="0"/>
                </a:tc>
              </a:tr>
            </a:tbl>
          </a:graphicData>
        </a:graphic>
      </p:graphicFrame>
    </p:spTree>
    <p:extLst>
      <p:ext uri="{BB962C8B-B14F-4D97-AF65-F5344CB8AC3E}">
        <p14:creationId xmlns:p14="http://schemas.microsoft.com/office/powerpoint/2010/main" xmlns="" val="2511987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346" y="321276"/>
            <a:ext cx="5523470" cy="338554"/>
          </a:xfrm>
          <a:prstGeom prst="rect">
            <a:avLst/>
          </a:prstGeom>
          <a:solidFill>
            <a:schemeClr val="accent1"/>
          </a:solidFill>
        </p:spPr>
        <p:txBody>
          <a:bodyPr wrap="square" rtlCol="0">
            <a:spAutoFit/>
          </a:bodyPr>
          <a:lstStyle/>
          <a:p>
            <a:r>
              <a:rPr lang="en-ZA" b="1" dirty="0" smtClean="0"/>
              <a:t>INITIATIVE 2: GAME DONATIONS </a:t>
            </a:r>
            <a:r>
              <a:rPr lang="en-ZA" dirty="0" smtClean="0"/>
              <a:t> </a:t>
            </a:r>
            <a:endParaRPr lang="en-ZA" dirty="0"/>
          </a:p>
        </p:txBody>
      </p:sp>
      <p:graphicFrame>
        <p:nvGraphicFramePr>
          <p:cNvPr id="11" name="Table 10"/>
          <p:cNvGraphicFramePr>
            <a:graphicFrameLocks noGrp="1"/>
          </p:cNvGraphicFramePr>
          <p:nvPr>
            <p:extLst>
              <p:ext uri="{D42A27DB-BD31-4B8C-83A1-F6EECF244321}">
                <p14:modId xmlns:p14="http://schemas.microsoft.com/office/powerpoint/2010/main" xmlns="" val="4053346113"/>
              </p:ext>
            </p:extLst>
          </p:nvPr>
        </p:nvGraphicFramePr>
        <p:xfrm>
          <a:off x="358346" y="1009404"/>
          <a:ext cx="8251263" cy="4429451"/>
        </p:xfrm>
        <a:graphic>
          <a:graphicData uri="http://schemas.openxmlformats.org/drawingml/2006/table">
            <a:tbl>
              <a:tblPr firstRow="1" bandRow="1">
                <a:tableStyleId>{5C22544A-7EE6-4342-B048-85BDC9FD1C3A}</a:tableStyleId>
              </a:tblPr>
              <a:tblGrid>
                <a:gridCol w="2750421"/>
                <a:gridCol w="2750421"/>
                <a:gridCol w="2750421"/>
              </a:tblGrid>
              <a:tr h="318886">
                <a:tc>
                  <a:txBody>
                    <a:bodyPr/>
                    <a:lstStyle/>
                    <a:p>
                      <a:pPr algn="just">
                        <a:lnSpc>
                          <a:spcPct val="107000"/>
                        </a:lnSpc>
                        <a:spcAft>
                          <a:spcPts val="0"/>
                        </a:spcAft>
                      </a:pPr>
                      <a:r>
                        <a:rPr lang="en-CA" sz="1000" b="1" dirty="0">
                          <a:solidFill>
                            <a:schemeClr val="tx1"/>
                          </a:solidFill>
                          <a:effectLst/>
                          <a:latin typeface="+mn-lt"/>
                          <a:ea typeface="Calibri" panose="020F0502020204030204" pitchFamily="34" charset="0"/>
                          <a:cs typeface="Arial" panose="020B0604020202020204" pitchFamily="34" charset="0"/>
                        </a:rPr>
                        <a:t>Name of beneficiary </a:t>
                      </a:r>
                      <a:endParaRPr lang="en-ZA" sz="1000" dirty="0">
                        <a:solidFill>
                          <a:schemeClr val="tx1"/>
                        </a:solidFill>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b="1" dirty="0">
                          <a:solidFill>
                            <a:schemeClr val="tx1"/>
                          </a:solidFill>
                          <a:effectLst/>
                          <a:latin typeface="+mn-lt"/>
                          <a:ea typeface="Calibri" panose="020F0502020204030204" pitchFamily="34" charset="0"/>
                          <a:cs typeface="Arial" panose="020B0604020202020204" pitchFamily="34" charset="0"/>
                        </a:rPr>
                        <a:t>Number of Game species donated </a:t>
                      </a:r>
                      <a:endParaRPr lang="en-ZA" sz="1000" dirty="0">
                        <a:solidFill>
                          <a:schemeClr val="tx1"/>
                        </a:solidFill>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b="1" dirty="0">
                          <a:solidFill>
                            <a:schemeClr val="tx1"/>
                          </a:solidFill>
                          <a:effectLst/>
                          <a:latin typeface="+mn-lt"/>
                          <a:ea typeface="Calibri" panose="020F0502020204030204" pitchFamily="34" charset="0"/>
                          <a:cs typeface="Arial" panose="020B0604020202020204" pitchFamily="34" charset="0"/>
                        </a:rPr>
                        <a:t>Location</a:t>
                      </a:r>
                      <a:endParaRPr lang="en-ZA" sz="1000" dirty="0">
                        <a:solidFill>
                          <a:schemeClr val="tx1"/>
                        </a:solidFill>
                        <a:effectLst/>
                        <a:latin typeface="+mn-lt"/>
                        <a:ea typeface="Calibri" panose="020F0502020204030204" pitchFamily="34" charset="0"/>
                        <a:cs typeface="Mangal" panose="02040503050203030202" pitchFamily="18" charset="0"/>
                      </a:endParaRPr>
                    </a:p>
                  </a:txBody>
                  <a:tcPr marL="68580" marR="68580" marT="0" marB="0"/>
                </a:tc>
              </a:tr>
              <a:tr h="302124">
                <a:tc gridSpan="3">
                  <a:txBody>
                    <a:bodyPr/>
                    <a:lstStyle/>
                    <a:p>
                      <a:pPr>
                        <a:lnSpc>
                          <a:spcPct val="107000"/>
                        </a:lnSpc>
                        <a:spcBef>
                          <a:spcPts val="1200"/>
                        </a:spcBef>
                        <a:spcAft>
                          <a:spcPts val="300"/>
                        </a:spcAft>
                      </a:pPr>
                      <a:r>
                        <a:rPr lang="en-ZA" sz="1000" b="1" kern="1600" dirty="0" err="1">
                          <a:solidFill>
                            <a:schemeClr val="tx1"/>
                          </a:solidFill>
                          <a:effectLst/>
                          <a:latin typeface="+mn-lt"/>
                          <a:ea typeface="Times New Roman" panose="02020603050405020304" pitchFamily="18" charset="0"/>
                          <a:cs typeface="Mangal" panose="02040503050203030202" pitchFamily="18" charset="0"/>
                        </a:rPr>
                        <a:t>Northen</a:t>
                      </a:r>
                      <a:r>
                        <a:rPr lang="en-ZA" sz="1000" b="1" kern="1600" dirty="0">
                          <a:solidFill>
                            <a:schemeClr val="tx1"/>
                          </a:solidFill>
                          <a:effectLst/>
                          <a:latin typeface="+mn-lt"/>
                          <a:ea typeface="Times New Roman" panose="02020603050405020304" pitchFamily="18" charset="0"/>
                          <a:cs typeface="Mangal" panose="02040503050203030202" pitchFamily="18" charset="0"/>
                        </a:rPr>
                        <a:t> Cape Department of Environment and Nature Conservation</a:t>
                      </a:r>
                      <a:endParaRPr lang="en-ZA" sz="1000" dirty="0">
                        <a:solidFill>
                          <a:schemeClr val="tx1"/>
                        </a:solidFill>
                        <a:effectLst/>
                        <a:latin typeface="+mn-lt"/>
                        <a:ea typeface="Calibri" panose="020F0502020204030204" pitchFamily="34" charset="0"/>
                        <a:cs typeface="Mangal" panose="02040503050203030202" pitchFamily="18" charset="0"/>
                      </a:endParaRPr>
                    </a:p>
                  </a:txBody>
                  <a:tcPr marL="68580" marR="68580" marT="0" marB="0"/>
                </a:tc>
                <a:tc hMerge="1">
                  <a:txBody>
                    <a:bodyPr/>
                    <a:lstStyle/>
                    <a:p>
                      <a:endParaRPr lang="en-ZA"/>
                    </a:p>
                  </a:txBody>
                  <a:tcPr/>
                </a:tc>
                <a:tc hMerge="1">
                  <a:txBody>
                    <a:bodyPr/>
                    <a:lstStyle/>
                    <a:p>
                      <a:endParaRPr lang="en-ZA"/>
                    </a:p>
                  </a:txBody>
                  <a:tcPr/>
                </a:tc>
              </a:tr>
              <a:tr h="216859">
                <a:tc>
                  <a:txBody>
                    <a:bodyPr/>
                    <a:lstStyle/>
                    <a:p>
                      <a:pPr algn="just">
                        <a:lnSpc>
                          <a:spcPct val="107000"/>
                        </a:lnSpc>
                        <a:spcAft>
                          <a:spcPts val="0"/>
                        </a:spcAft>
                      </a:pPr>
                      <a:r>
                        <a:rPr lang="en-ZA" sz="1000" dirty="0">
                          <a:effectLst/>
                          <a:latin typeface="+mn-lt"/>
                          <a:ea typeface="Calibri" panose="020F0502020204030204" pitchFamily="34" charset="0"/>
                          <a:cs typeface="Arial" panose="020B0604020202020204" pitchFamily="34" charset="0"/>
                        </a:rPr>
                        <a:t>New Holme - </a:t>
                      </a:r>
                      <a:r>
                        <a:rPr lang="en-ZA" sz="1000" dirty="0" err="1">
                          <a:effectLst/>
                          <a:latin typeface="+mn-lt"/>
                          <a:ea typeface="Calibri" panose="020F0502020204030204" pitchFamily="34" charset="0"/>
                          <a:cs typeface="Arial" panose="020B0604020202020204" pitchFamily="34" charset="0"/>
                        </a:rPr>
                        <a:t>Siya</a:t>
                      </a:r>
                      <a:r>
                        <a:rPr lang="en-ZA" sz="1000" dirty="0">
                          <a:effectLst/>
                          <a:latin typeface="+mn-lt"/>
                          <a:ea typeface="Calibri" panose="020F0502020204030204" pitchFamily="34" charset="0"/>
                          <a:cs typeface="Arial" panose="020B0604020202020204" pitchFamily="34" charset="0"/>
                        </a:rPr>
                        <a:t> </a:t>
                      </a:r>
                      <a:r>
                        <a:rPr lang="en-ZA" sz="1000" dirty="0" err="1" smtClean="0">
                          <a:effectLst/>
                          <a:latin typeface="+mn-lt"/>
                          <a:ea typeface="Calibri" panose="020F0502020204030204" pitchFamily="34" charset="0"/>
                          <a:cs typeface="Arial" panose="020B0604020202020204" pitchFamily="34" charset="0"/>
                        </a:rPr>
                        <a:t>Bulela</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a:solidFill>
                            <a:schemeClr val="tx1"/>
                          </a:solidFill>
                          <a:effectLst/>
                          <a:latin typeface="+mn-lt"/>
                          <a:ea typeface="Calibri" panose="020F0502020204030204" pitchFamily="34" charset="0"/>
                          <a:cs typeface="Arial" panose="020B0604020202020204" pitchFamily="34" charset="0"/>
                        </a:rPr>
                        <a:t>4 </a:t>
                      </a:r>
                      <a:r>
                        <a:rPr lang="en-CA" sz="1000" dirty="0" smtClean="0">
                          <a:solidFill>
                            <a:schemeClr val="tx1"/>
                          </a:solidFill>
                          <a:effectLst/>
                          <a:latin typeface="+mn-lt"/>
                          <a:ea typeface="Calibri" panose="020F0502020204030204" pitchFamily="34" charset="0"/>
                          <a:cs typeface="Arial" panose="020B0604020202020204" pitchFamily="34" charset="0"/>
                        </a:rPr>
                        <a:t>Buffalos </a:t>
                      </a:r>
                      <a:endParaRPr lang="en-ZA" sz="1000" dirty="0">
                        <a:solidFill>
                          <a:schemeClr val="tx1"/>
                        </a:solidFill>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Northern Cape Province </a:t>
                      </a:r>
                      <a:endParaRPr lang="en-ZA" sz="1000" dirty="0">
                        <a:effectLst/>
                        <a:latin typeface="+mn-lt"/>
                        <a:ea typeface="Calibri" panose="020F0502020204030204" pitchFamily="34" charset="0"/>
                        <a:cs typeface="Mangal" panose="02040503050203030202" pitchFamily="18" charset="0"/>
                      </a:endParaRPr>
                    </a:p>
                  </a:txBody>
                  <a:tcPr marL="68580" marR="68580" marT="0" marB="0"/>
                </a:tc>
              </a:tr>
              <a:tr h="338295">
                <a:tc>
                  <a:txBody>
                    <a:bodyPr/>
                    <a:lstStyle/>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Newcastle - </a:t>
                      </a:r>
                      <a:r>
                        <a:rPr lang="en-ZA" sz="1000" dirty="0">
                          <a:effectLst/>
                          <a:latin typeface="+mn-lt"/>
                          <a:ea typeface="Calibri" panose="020F0502020204030204" pitchFamily="34" charset="0"/>
                          <a:cs typeface="Arial" panose="020B0604020202020204" pitchFamily="34" charset="0"/>
                        </a:rPr>
                        <a:t>Ms K </a:t>
                      </a:r>
                      <a:r>
                        <a:rPr lang="en-ZA" sz="1000" dirty="0" err="1">
                          <a:effectLst/>
                          <a:latin typeface="+mn-lt"/>
                          <a:ea typeface="Calibri" panose="020F0502020204030204" pitchFamily="34" charset="0"/>
                          <a:cs typeface="Arial" panose="020B0604020202020204" pitchFamily="34" charset="0"/>
                        </a:rPr>
                        <a:t>Sebusi</a:t>
                      </a:r>
                      <a:r>
                        <a:rPr lang="en-ZA" sz="1000" dirty="0">
                          <a:effectLst/>
                          <a:latin typeface="+mn-lt"/>
                          <a:ea typeface="Calibri" panose="020F0502020204030204" pitchFamily="34" charset="0"/>
                          <a:cs typeface="Arial" panose="020B0604020202020204" pitchFamily="34" charset="0"/>
                        </a:rPr>
                        <a:t>, Ms T </a:t>
                      </a:r>
                      <a:r>
                        <a:rPr lang="en-ZA" sz="1000" dirty="0" err="1">
                          <a:effectLst/>
                          <a:latin typeface="+mn-lt"/>
                          <a:ea typeface="Calibri" panose="020F0502020204030204" pitchFamily="34" charset="0"/>
                          <a:cs typeface="Arial" panose="020B0604020202020204" pitchFamily="34" charset="0"/>
                        </a:rPr>
                        <a:t>Ditsebe</a:t>
                      </a:r>
                      <a:r>
                        <a:rPr lang="en-ZA" sz="1000" dirty="0">
                          <a:effectLst/>
                          <a:latin typeface="+mn-lt"/>
                          <a:ea typeface="Calibri" panose="020F0502020204030204" pitchFamily="34" charset="0"/>
                          <a:cs typeface="Arial" panose="020B0604020202020204" pitchFamily="34" charset="0"/>
                        </a:rPr>
                        <a:t> and </a:t>
                      </a:r>
                      <a:r>
                        <a:rPr lang="en-ZA" sz="1000" dirty="0" err="1">
                          <a:effectLst/>
                          <a:latin typeface="+mn-lt"/>
                          <a:ea typeface="Calibri" panose="020F0502020204030204" pitchFamily="34" charset="0"/>
                          <a:cs typeface="Arial" panose="020B0604020202020204" pitchFamily="34" charset="0"/>
                        </a:rPr>
                        <a:t>Mr.</a:t>
                      </a:r>
                      <a:r>
                        <a:rPr lang="en-ZA" sz="1000" dirty="0">
                          <a:effectLst/>
                          <a:latin typeface="+mn-lt"/>
                          <a:ea typeface="Calibri" panose="020F0502020204030204" pitchFamily="34" charset="0"/>
                          <a:cs typeface="Arial" panose="020B0604020202020204" pitchFamily="34" charset="0"/>
                        </a:rPr>
                        <a:t> T </a:t>
                      </a:r>
                      <a:r>
                        <a:rPr lang="en-ZA" sz="1000" dirty="0" err="1">
                          <a:effectLst/>
                          <a:latin typeface="+mn-lt"/>
                          <a:ea typeface="Calibri" panose="020F0502020204030204" pitchFamily="34" charset="0"/>
                          <a:cs typeface="Arial" panose="020B0604020202020204" pitchFamily="34" charset="0"/>
                        </a:rPr>
                        <a:t>Dipico</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a:solidFill>
                            <a:schemeClr val="tx1"/>
                          </a:solidFill>
                          <a:effectLst/>
                          <a:latin typeface="+mn-lt"/>
                          <a:ea typeface="Calibri" panose="020F0502020204030204" pitchFamily="34" charset="0"/>
                          <a:cs typeface="Arial" panose="020B0604020202020204" pitchFamily="34" charset="0"/>
                        </a:rPr>
                        <a:t>12 </a:t>
                      </a:r>
                      <a:r>
                        <a:rPr lang="en-CA" sz="1000" dirty="0" smtClean="0">
                          <a:solidFill>
                            <a:schemeClr val="tx1"/>
                          </a:solidFill>
                          <a:effectLst/>
                          <a:latin typeface="+mn-lt"/>
                          <a:ea typeface="Calibri" panose="020F0502020204030204" pitchFamily="34" charset="0"/>
                          <a:cs typeface="Arial" panose="020B0604020202020204" pitchFamily="34" charset="0"/>
                        </a:rPr>
                        <a:t>Buffalos  </a:t>
                      </a:r>
                      <a:endParaRPr lang="en-ZA" sz="1000" dirty="0">
                        <a:solidFill>
                          <a:schemeClr val="tx1"/>
                        </a:solidFill>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a:effectLst/>
                          <a:latin typeface="+mn-lt"/>
                          <a:ea typeface="Calibri" panose="020F0502020204030204" pitchFamily="34" charset="0"/>
                          <a:cs typeface="Arial" panose="020B0604020202020204" pitchFamily="34" charset="0"/>
                        </a:rPr>
                        <a:t>Northern Cape Province</a:t>
                      </a:r>
                      <a:endParaRPr lang="en-ZA" sz="1000">
                        <a:effectLst/>
                        <a:latin typeface="+mn-lt"/>
                        <a:ea typeface="Calibri" panose="020F0502020204030204" pitchFamily="34" charset="0"/>
                        <a:cs typeface="Mangal" panose="02040503050203030202" pitchFamily="18" charset="0"/>
                      </a:endParaRPr>
                    </a:p>
                  </a:txBody>
                  <a:tcPr marL="68580" marR="68580" marT="0" marB="0"/>
                </a:tc>
              </a:tr>
              <a:tr h="338295">
                <a:tc>
                  <a:txBody>
                    <a:bodyPr/>
                    <a:lstStyle/>
                    <a:p>
                      <a:pPr algn="just">
                        <a:lnSpc>
                          <a:spcPct val="107000"/>
                        </a:lnSpc>
                        <a:spcAft>
                          <a:spcPts val="0"/>
                        </a:spcAft>
                      </a:pPr>
                      <a:r>
                        <a:rPr lang="en-ZA" sz="1000" dirty="0">
                          <a:effectLst/>
                          <a:latin typeface="+mn-lt"/>
                          <a:ea typeface="Calibri" panose="020F0502020204030204" pitchFamily="34" charset="0"/>
                          <a:cs typeface="Arial" panose="020B0604020202020204" pitchFamily="34" charset="0"/>
                        </a:rPr>
                        <a:t>Game trail safaris (Retreat Game farm)- Mr O. </a:t>
                      </a:r>
                      <a:r>
                        <a:rPr lang="en-ZA" sz="1000" dirty="0" err="1">
                          <a:effectLst/>
                          <a:latin typeface="+mn-lt"/>
                          <a:ea typeface="Calibri" panose="020F0502020204030204" pitchFamily="34" charset="0"/>
                          <a:cs typeface="Arial" panose="020B0604020202020204" pitchFamily="34" charset="0"/>
                        </a:rPr>
                        <a:t>Manhe</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a:solidFill>
                            <a:schemeClr val="tx1"/>
                          </a:solidFill>
                          <a:effectLst/>
                          <a:latin typeface="+mn-lt"/>
                          <a:ea typeface="Calibri" panose="020F0502020204030204" pitchFamily="34" charset="0"/>
                          <a:cs typeface="Arial" panose="020B0604020202020204" pitchFamily="34" charset="0"/>
                        </a:rPr>
                        <a:t>4 </a:t>
                      </a:r>
                      <a:r>
                        <a:rPr lang="en-CA" sz="1000" dirty="0" smtClean="0">
                          <a:solidFill>
                            <a:schemeClr val="tx1"/>
                          </a:solidFill>
                          <a:effectLst/>
                          <a:latin typeface="+mn-lt"/>
                          <a:ea typeface="Calibri" panose="020F0502020204030204" pitchFamily="34" charset="0"/>
                          <a:cs typeface="Arial" panose="020B0604020202020204" pitchFamily="34" charset="0"/>
                        </a:rPr>
                        <a:t>Buffalos</a:t>
                      </a:r>
                      <a:endParaRPr lang="en-ZA" sz="1000" dirty="0">
                        <a:solidFill>
                          <a:schemeClr val="tx1"/>
                        </a:solidFill>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a:effectLst/>
                          <a:latin typeface="+mn-lt"/>
                          <a:ea typeface="Calibri" panose="020F0502020204030204" pitchFamily="34" charset="0"/>
                          <a:cs typeface="Arial" panose="020B0604020202020204" pitchFamily="34" charset="0"/>
                        </a:rPr>
                        <a:t>Northern Cape Province</a:t>
                      </a:r>
                      <a:endParaRPr lang="en-ZA" sz="1000">
                        <a:effectLst/>
                        <a:latin typeface="+mn-lt"/>
                        <a:ea typeface="Calibri" panose="020F0502020204030204" pitchFamily="34" charset="0"/>
                        <a:cs typeface="Mangal" panose="02040503050203030202" pitchFamily="18" charset="0"/>
                      </a:endParaRPr>
                    </a:p>
                    <a:p>
                      <a:pPr algn="just">
                        <a:lnSpc>
                          <a:spcPct val="107000"/>
                        </a:lnSpc>
                        <a:spcAft>
                          <a:spcPts val="0"/>
                        </a:spcAft>
                      </a:pPr>
                      <a:r>
                        <a:rPr lang="en-CA" sz="1000">
                          <a:effectLst/>
                          <a:latin typeface="+mn-lt"/>
                          <a:ea typeface="Calibri" panose="020F0502020204030204" pitchFamily="34" charset="0"/>
                          <a:cs typeface="Arial" panose="020B0604020202020204" pitchFamily="34" charset="0"/>
                        </a:rPr>
                        <a:t> </a:t>
                      </a:r>
                      <a:endParaRPr lang="en-ZA" sz="1000">
                        <a:effectLst/>
                        <a:latin typeface="+mn-lt"/>
                        <a:ea typeface="Calibri" panose="020F0502020204030204" pitchFamily="34" charset="0"/>
                        <a:cs typeface="Mangal" panose="02040503050203030202" pitchFamily="18" charset="0"/>
                      </a:endParaRPr>
                    </a:p>
                  </a:txBody>
                  <a:tcPr marL="68580" marR="68580" marT="0" marB="0"/>
                </a:tc>
              </a:tr>
              <a:tr h="478328">
                <a:tc>
                  <a:txBody>
                    <a:bodyPr/>
                    <a:lstStyle/>
                    <a:p>
                      <a:pPr algn="just">
                        <a:lnSpc>
                          <a:spcPct val="107000"/>
                        </a:lnSpc>
                        <a:spcAft>
                          <a:spcPts val="0"/>
                        </a:spcAft>
                      </a:pPr>
                      <a:r>
                        <a:rPr lang="en-ZA" sz="1000" dirty="0" err="1">
                          <a:effectLst/>
                          <a:latin typeface="+mn-lt"/>
                          <a:ea typeface="Calibri" panose="020F0502020204030204" pitchFamily="34" charset="0"/>
                          <a:cs typeface="Arial" panose="020B0604020202020204" pitchFamily="34" charset="0"/>
                        </a:rPr>
                        <a:t>Blobersdale</a:t>
                      </a:r>
                      <a:r>
                        <a:rPr lang="en-ZA" sz="1000" dirty="0">
                          <a:effectLst/>
                          <a:latin typeface="+mn-lt"/>
                          <a:ea typeface="Calibri" panose="020F0502020204030204" pitchFamily="34" charset="0"/>
                          <a:cs typeface="Arial" panose="020B0604020202020204" pitchFamily="34" charset="0"/>
                        </a:rPr>
                        <a:t> - Ms </a:t>
                      </a:r>
                      <a:r>
                        <a:rPr lang="en-ZA" sz="1000" dirty="0" err="1">
                          <a:effectLst/>
                          <a:latin typeface="+mn-lt"/>
                          <a:ea typeface="Calibri" panose="020F0502020204030204" pitchFamily="34" charset="0"/>
                          <a:cs typeface="Arial" panose="020B0604020202020204" pitchFamily="34" charset="0"/>
                        </a:rPr>
                        <a:t>Noedine</a:t>
                      </a:r>
                      <a:r>
                        <a:rPr lang="en-ZA" sz="1000" dirty="0">
                          <a:effectLst/>
                          <a:latin typeface="+mn-lt"/>
                          <a:ea typeface="Calibri" panose="020F0502020204030204" pitchFamily="34" charset="0"/>
                          <a:cs typeface="Arial" panose="020B0604020202020204" pitchFamily="34" charset="0"/>
                        </a:rPr>
                        <a:t> Collette Isaacs- </a:t>
                      </a:r>
                      <a:r>
                        <a:rPr lang="en-ZA" sz="1000" dirty="0" err="1">
                          <a:effectLst/>
                          <a:latin typeface="+mn-lt"/>
                          <a:ea typeface="Calibri" panose="020F0502020204030204" pitchFamily="34" charset="0"/>
                          <a:cs typeface="Arial" panose="020B0604020202020204" pitchFamily="34" charset="0"/>
                        </a:rPr>
                        <a:t>Mpulo</a:t>
                      </a:r>
                      <a:r>
                        <a:rPr lang="en-ZA" sz="1000" dirty="0">
                          <a:effectLst/>
                          <a:latin typeface="+mn-lt"/>
                          <a:ea typeface="Calibri" panose="020F0502020204030204" pitchFamily="34" charset="0"/>
                          <a:cs typeface="Arial" panose="020B0604020202020204" pitchFamily="34" charset="0"/>
                        </a:rPr>
                        <a:t> and Mr C. </a:t>
                      </a:r>
                      <a:r>
                        <a:rPr lang="en-ZA" sz="1000" dirty="0" err="1">
                          <a:effectLst/>
                          <a:latin typeface="+mn-lt"/>
                          <a:ea typeface="Calibri" panose="020F0502020204030204" pitchFamily="34" charset="0"/>
                          <a:cs typeface="Arial" panose="020B0604020202020204" pitchFamily="34" charset="0"/>
                        </a:rPr>
                        <a:t>Mostert</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a:solidFill>
                            <a:schemeClr val="tx1"/>
                          </a:solidFill>
                          <a:effectLst/>
                          <a:latin typeface="+mn-lt"/>
                          <a:ea typeface="Calibri" panose="020F0502020204030204" pitchFamily="34" charset="0"/>
                          <a:cs typeface="Arial" panose="020B0604020202020204" pitchFamily="34" charset="0"/>
                        </a:rPr>
                        <a:t>4 </a:t>
                      </a:r>
                      <a:r>
                        <a:rPr lang="en-CA" sz="1000" dirty="0" smtClean="0">
                          <a:solidFill>
                            <a:schemeClr val="tx1"/>
                          </a:solidFill>
                          <a:effectLst/>
                          <a:latin typeface="+mn-lt"/>
                          <a:ea typeface="Calibri" panose="020F0502020204030204" pitchFamily="34" charset="0"/>
                          <a:cs typeface="Arial" panose="020B0604020202020204" pitchFamily="34" charset="0"/>
                        </a:rPr>
                        <a:t>Buffalos</a:t>
                      </a:r>
                      <a:endParaRPr lang="en-ZA" sz="1000" dirty="0">
                        <a:solidFill>
                          <a:schemeClr val="tx1"/>
                        </a:solidFill>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a:effectLst/>
                          <a:latin typeface="+mn-lt"/>
                          <a:ea typeface="Calibri" panose="020F0502020204030204" pitchFamily="34" charset="0"/>
                          <a:cs typeface="Arial" panose="020B0604020202020204" pitchFamily="34" charset="0"/>
                        </a:rPr>
                        <a:t>Northern Cape Province</a:t>
                      </a:r>
                      <a:endParaRPr lang="en-ZA" sz="1000">
                        <a:effectLst/>
                        <a:latin typeface="+mn-lt"/>
                        <a:ea typeface="Calibri" panose="020F0502020204030204" pitchFamily="34" charset="0"/>
                        <a:cs typeface="Mangal" panose="02040503050203030202" pitchFamily="18" charset="0"/>
                      </a:endParaRPr>
                    </a:p>
                  </a:txBody>
                  <a:tcPr marL="68580" marR="68580" marT="0" marB="0"/>
                </a:tc>
              </a:tr>
              <a:tr h="302124">
                <a:tc>
                  <a:txBody>
                    <a:bodyPr/>
                    <a:lstStyle/>
                    <a:p>
                      <a:pPr algn="just">
                        <a:lnSpc>
                          <a:spcPct val="107000"/>
                        </a:lnSpc>
                        <a:spcAft>
                          <a:spcPts val="0"/>
                        </a:spcAft>
                      </a:pPr>
                      <a:r>
                        <a:rPr lang="en-ZA" sz="1000" dirty="0" err="1">
                          <a:effectLst/>
                          <a:latin typeface="+mn-lt"/>
                          <a:ea typeface="Calibri" panose="020F0502020204030204" pitchFamily="34" charset="0"/>
                          <a:cs typeface="Arial" panose="020B0604020202020204" pitchFamily="34" charset="0"/>
                        </a:rPr>
                        <a:t>Marrick</a:t>
                      </a:r>
                      <a:r>
                        <a:rPr lang="en-ZA" sz="1000" dirty="0">
                          <a:effectLst/>
                          <a:latin typeface="+mn-lt"/>
                          <a:ea typeface="Calibri" panose="020F0502020204030204" pitchFamily="34" charset="0"/>
                          <a:cs typeface="Arial" panose="020B0604020202020204" pitchFamily="34" charset="0"/>
                        </a:rPr>
                        <a:t> Safaris - Mr C van Wyk</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a:solidFill>
                            <a:schemeClr val="tx1"/>
                          </a:solidFill>
                          <a:effectLst/>
                          <a:latin typeface="+mn-lt"/>
                          <a:ea typeface="Calibri" panose="020F0502020204030204" pitchFamily="34" charset="0"/>
                          <a:cs typeface="Arial" panose="020B0604020202020204" pitchFamily="34" charset="0"/>
                        </a:rPr>
                        <a:t>4 </a:t>
                      </a:r>
                      <a:r>
                        <a:rPr lang="en-CA" sz="1000" dirty="0" smtClean="0">
                          <a:solidFill>
                            <a:schemeClr val="tx1"/>
                          </a:solidFill>
                          <a:effectLst/>
                          <a:latin typeface="+mn-lt"/>
                          <a:ea typeface="Calibri" panose="020F0502020204030204" pitchFamily="34" charset="0"/>
                          <a:cs typeface="Arial" panose="020B0604020202020204" pitchFamily="34" charset="0"/>
                        </a:rPr>
                        <a:t>Buffalos</a:t>
                      </a:r>
                      <a:endParaRPr lang="en-ZA" sz="1000" dirty="0">
                        <a:solidFill>
                          <a:schemeClr val="tx1"/>
                        </a:solidFill>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a:effectLst/>
                          <a:latin typeface="+mn-lt"/>
                          <a:ea typeface="Calibri" panose="020F0502020204030204" pitchFamily="34" charset="0"/>
                          <a:cs typeface="Arial" panose="020B0604020202020204" pitchFamily="34" charset="0"/>
                        </a:rPr>
                        <a:t>Northern Cape Province</a:t>
                      </a:r>
                      <a:endParaRPr lang="en-ZA" sz="1000">
                        <a:effectLst/>
                        <a:latin typeface="+mn-lt"/>
                        <a:ea typeface="Calibri" panose="020F0502020204030204" pitchFamily="34" charset="0"/>
                        <a:cs typeface="Mangal" panose="02040503050203030202" pitchFamily="18" charset="0"/>
                      </a:endParaRPr>
                    </a:p>
                  </a:txBody>
                  <a:tcPr marL="68580" marR="68580" marT="0" marB="0"/>
                </a:tc>
              </a:tr>
              <a:tr h="302124">
                <a:tc gridSpan="3">
                  <a:txBody>
                    <a:bodyPr/>
                    <a:lstStyle/>
                    <a:p>
                      <a:pPr>
                        <a:lnSpc>
                          <a:spcPct val="107000"/>
                        </a:lnSpc>
                        <a:spcBef>
                          <a:spcPts val="1200"/>
                        </a:spcBef>
                        <a:spcAft>
                          <a:spcPts val="300"/>
                        </a:spcAft>
                      </a:pPr>
                      <a:r>
                        <a:rPr lang="en-GB" sz="1000" b="1" kern="1600" dirty="0">
                          <a:effectLst/>
                          <a:latin typeface="+mn-lt"/>
                          <a:ea typeface="Times New Roman" panose="02020603050405020304" pitchFamily="18" charset="0"/>
                          <a:cs typeface="Arial" panose="020B0604020202020204" pitchFamily="34" charset="0"/>
                        </a:rPr>
                        <a:t>Eastern </a:t>
                      </a:r>
                      <a:r>
                        <a:rPr lang="en-GB" sz="1000" b="1" kern="1600" dirty="0" smtClean="0">
                          <a:effectLst/>
                          <a:latin typeface="+mn-lt"/>
                          <a:ea typeface="Times New Roman" panose="02020603050405020304" pitchFamily="18" charset="0"/>
                          <a:cs typeface="Arial" panose="020B0604020202020204" pitchFamily="34" charset="0"/>
                        </a:rPr>
                        <a:t>Cape Parks and Tourism Agency (ECPTA) </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hMerge="1">
                  <a:txBody>
                    <a:bodyPr/>
                    <a:lstStyle/>
                    <a:p>
                      <a:endParaRPr lang="en-ZA"/>
                    </a:p>
                  </a:txBody>
                  <a:tcPr/>
                </a:tc>
                <a:tc hMerge="1">
                  <a:txBody>
                    <a:bodyPr/>
                    <a:lstStyle/>
                    <a:p>
                      <a:endParaRPr lang="en-ZA"/>
                    </a:p>
                  </a:txBody>
                  <a:tcPr/>
                </a:tc>
              </a:tr>
              <a:tr h="1000782">
                <a:tc>
                  <a:txBody>
                    <a:bodyPr/>
                    <a:lstStyle/>
                    <a:p>
                      <a:pPr algn="just">
                        <a:lnSpc>
                          <a:spcPct val="107000"/>
                        </a:lnSpc>
                        <a:spcAft>
                          <a:spcPts val="0"/>
                        </a:spcAft>
                      </a:pPr>
                      <a:r>
                        <a:rPr lang="en-CA" sz="1000" dirty="0" err="1" smtClean="0">
                          <a:effectLst/>
                          <a:latin typeface="+mn-lt"/>
                          <a:ea typeface="Calibri" panose="020F0502020204030204" pitchFamily="34" charset="0"/>
                          <a:cs typeface="Arial" panose="020B0604020202020204" pitchFamily="34" charset="0"/>
                        </a:rPr>
                        <a:t>Nkhonkoni</a:t>
                      </a:r>
                      <a:r>
                        <a:rPr lang="en-CA" sz="1000" dirty="0" smtClean="0">
                          <a:effectLst/>
                          <a:latin typeface="+mn-lt"/>
                          <a:ea typeface="Calibri" panose="020F0502020204030204" pitchFamily="34" charset="0"/>
                          <a:cs typeface="Arial" panose="020B0604020202020204" pitchFamily="34" charset="0"/>
                        </a:rPr>
                        <a:t> </a:t>
                      </a:r>
                      <a:r>
                        <a:rPr lang="en-CA" sz="1000" dirty="0">
                          <a:effectLst/>
                          <a:latin typeface="+mn-lt"/>
                          <a:ea typeface="Calibri" panose="020F0502020204030204" pitchFamily="34" charset="0"/>
                          <a:cs typeface="Arial" panose="020B0604020202020204" pitchFamily="34" charset="0"/>
                        </a:rPr>
                        <a:t>Game Breeders – </a:t>
                      </a:r>
                      <a:r>
                        <a:rPr lang="en-CA" sz="1000" dirty="0" err="1">
                          <a:effectLst/>
                          <a:latin typeface="+mn-lt"/>
                          <a:ea typeface="Calibri" panose="020F0502020204030204" pitchFamily="34" charset="0"/>
                          <a:cs typeface="Arial" panose="020B0604020202020204" pitchFamily="34" charset="0"/>
                        </a:rPr>
                        <a:t>Mr</a:t>
                      </a:r>
                      <a:r>
                        <a:rPr lang="en-CA" sz="1000" dirty="0">
                          <a:effectLst/>
                          <a:latin typeface="+mn-lt"/>
                          <a:ea typeface="Calibri" panose="020F0502020204030204" pitchFamily="34" charset="0"/>
                          <a:cs typeface="Arial" panose="020B0604020202020204" pitchFamily="34" charset="0"/>
                        </a:rPr>
                        <a:t> </a:t>
                      </a:r>
                      <a:r>
                        <a:rPr lang="en-CA" sz="1000" dirty="0" err="1">
                          <a:effectLst/>
                          <a:latin typeface="+mn-lt"/>
                          <a:ea typeface="Calibri" panose="020F0502020204030204" pitchFamily="34" charset="0"/>
                          <a:cs typeface="Arial" panose="020B0604020202020204" pitchFamily="34" charset="0"/>
                        </a:rPr>
                        <a:t>Xolile</a:t>
                      </a:r>
                      <a:r>
                        <a:rPr lang="en-CA" sz="1000" dirty="0">
                          <a:effectLst/>
                          <a:latin typeface="+mn-lt"/>
                          <a:ea typeface="Calibri" panose="020F0502020204030204" pitchFamily="34" charset="0"/>
                          <a:cs typeface="Arial" panose="020B0604020202020204" pitchFamily="34" charset="0"/>
                        </a:rPr>
                        <a:t> </a:t>
                      </a:r>
                      <a:r>
                        <a:rPr lang="en-CA" sz="1000" dirty="0" err="1">
                          <a:effectLst/>
                          <a:latin typeface="+mn-lt"/>
                          <a:ea typeface="Calibri" panose="020F0502020204030204" pitchFamily="34" charset="0"/>
                          <a:cs typeface="Arial" panose="020B0604020202020204" pitchFamily="34" charset="0"/>
                        </a:rPr>
                        <a:t>Dasheka</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Springbuck (25)</a:t>
                      </a:r>
                      <a:endParaRPr lang="en-ZA" sz="1000" dirty="0">
                        <a:effectLst/>
                        <a:latin typeface="+mn-lt"/>
                        <a:ea typeface="Calibri" panose="020F0502020204030204" pitchFamily="34" charset="0"/>
                        <a:cs typeface="Mangal" panose="02040503050203030202" pitchFamily="18" charset="0"/>
                      </a:endParaRPr>
                    </a:p>
                    <a:p>
                      <a:pPr algn="just">
                        <a:lnSpc>
                          <a:spcPct val="107000"/>
                        </a:lnSpc>
                        <a:spcAft>
                          <a:spcPts val="0"/>
                        </a:spcAft>
                      </a:pPr>
                      <a:r>
                        <a:rPr lang="en-CA" sz="1000" dirty="0" err="1">
                          <a:effectLst/>
                          <a:latin typeface="+mn-lt"/>
                          <a:ea typeface="Calibri" panose="020F0502020204030204" pitchFamily="34" charset="0"/>
                          <a:cs typeface="Arial" panose="020B0604020202020204" pitchFamily="34" charset="0"/>
                        </a:rPr>
                        <a:t>Blesbuck</a:t>
                      </a:r>
                      <a:r>
                        <a:rPr lang="en-CA" sz="1000" dirty="0">
                          <a:effectLst/>
                          <a:latin typeface="+mn-lt"/>
                          <a:ea typeface="Calibri" panose="020F0502020204030204" pitchFamily="34" charset="0"/>
                          <a:cs typeface="Arial" panose="020B0604020202020204" pitchFamily="34" charset="0"/>
                        </a:rPr>
                        <a:t> (30)</a:t>
                      </a:r>
                      <a:endParaRPr lang="en-ZA" sz="1000" dirty="0">
                        <a:effectLst/>
                        <a:latin typeface="+mn-lt"/>
                        <a:ea typeface="Calibri" panose="020F0502020204030204" pitchFamily="34" charset="0"/>
                        <a:cs typeface="Mangal" panose="02040503050203030202" pitchFamily="18" charset="0"/>
                      </a:endParaRPr>
                    </a:p>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Black Wildebeest (30)</a:t>
                      </a:r>
                      <a:endParaRPr lang="en-ZA" sz="1000" dirty="0">
                        <a:effectLst/>
                        <a:latin typeface="+mn-lt"/>
                        <a:ea typeface="Calibri" panose="020F0502020204030204" pitchFamily="34" charset="0"/>
                        <a:cs typeface="Mangal" panose="02040503050203030202" pitchFamily="18" charset="0"/>
                      </a:endParaRPr>
                    </a:p>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Cape </a:t>
                      </a:r>
                      <a:r>
                        <a:rPr lang="en-CA" sz="1000" dirty="0" err="1">
                          <a:effectLst/>
                          <a:latin typeface="+mn-lt"/>
                          <a:ea typeface="Calibri" panose="020F0502020204030204" pitchFamily="34" charset="0"/>
                          <a:cs typeface="Arial" panose="020B0604020202020204" pitchFamily="34" charset="0"/>
                        </a:rPr>
                        <a:t>Baffalo</a:t>
                      </a:r>
                      <a:r>
                        <a:rPr lang="en-CA" sz="1000" dirty="0">
                          <a:effectLst/>
                          <a:latin typeface="+mn-lt"/>
                          <a:ea typeface="Calibri" panose="020F0502020204030204" pitchFamily="34" charset="0"/>
                          <a:cs typeface="Arial" panose="020B0604020202020204" pitchFamily="34" charset="0"/>
                        </a:rPr>
                        <a:t> (10)</a:t>
                      </a:r>
                      <a:endParaRPr lang="en-ZA" sz="1000" dirty="0">
                        <a:effectLst/>
                        <a:latin typeface="+mn-lt"/>
                        <a:ea typeface="Calibri" panose="020F0502020204030204" pitchFamily="34" charset="0"/>
                        <a:cs typeface="Mangal" panose="02040503050203030202" pitchFamily="18" charset="0"/>
                      </a:endParaRPr>
                    </a:p>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Red Hartebeest (20</a:t>
                      </a:r>
                      <a:r>
                        <a:rPr lang="en-CA" sz="1000" dirty="0" smtClean="0">
                          <a:effectLst/>
                          <a:latin typeface="+mn-lt"/>
                          <a:ea typeface="Calibri" panose="020F0502020204030204" pitchFamily="34" charset="0"/>
                          <a:cs typeface="Arial" panose="020B0604020202020204" pitchFamily="34" charset="0"/>
                        </a:rPr>
                        <a:t>)</a:t>
                      </a:r>
                    </a:p>
                    <a:p>
                      <a:pPr algn="just">
                        <a:lnSpc>
                          <a:spcPct val="107000"/>
                        </a:lnSpc>
                        <a:spcAft>
                          <a:spcPts val="0"/>
                        </a:spcAft>
                      </a:pP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Eastern Cape</a:t>
                      </a:r>
                      <a:endParaRPr lang="en-ZA" sz="1000" dirty="0">
                        <a:effectLst/>
                        <a:latin typeface="+mn-lt"/>
                        <a:ea typeface="Calibri" panose="020F0502020204030204" pitchFamily="34" charset="0"/>
                        <a:cs typeface="Mangal" panose="02040503050203030202" pitchFamily="18" charset="0"/>
                      </a:endParaRPr>
                    </a:p>
                  </a:txBody>
                  <a:tcPr marL="68580" marR="68580" marT="0" marB="0"/>
                </a:tc>
              </a:tr>
              <a:tr h="831634">
                <a:tc>
                  <a:txBody>
                    <a:bodyPr/>
                    <a:lstStyle/>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Mia Family Trust – </a:t>
                      </a:r>
                      <a:r>
                        <a:rPr lang="en-CA" sz="1000" dirty="0" err="1">
                          <a:effectLst/>
                          <a:latin typeface="+mn-lt"/>
                          <a:ea typeface="Calibri" panose="020F0502020204030204" pitchFamily="34" charset="0"/>
                          <a:cs typeface="Arial" panose="020B0604020202020204" pitchFamily="34" charset="0"/>
                        </a:rPr>
                        <a:t>Ms</a:t>
                      </a:r>
                      <a:r>
                        <a:rPr lang="en-CA" sz="1000" dirty="0">
                          <a:effectLst/>
                          <a:latin typeface="+mn-lt"/>
                          <a:ea typeface="Calibri" panose="020F0502020204030204" pitchFamily="34" charset="0"/>
                          <a:cs typeface="Arial" panose="020B0604020202020204" pitchFamily="34" charset="0"/>
                        </a:rPr>
                        <a:t> </a:t>
                      </a:r>
                      <a:r>
                        <a:rPr lang="en-CA" sz="1000" dirty="0" err="1">
                          <a:effectLst/>
                          <a:latin typeface="+mn-lt"/>
                          <a:ea typeface="Calibri" panose="020F0502020204030204" pitchFamily="34" charset="0"/>
                          <a:cs typeface="Arial" panose="020B0604020202020204" pitchFamily="34" charset="0"/>
                        </a:rPr>
                        <a:t>Mayatula</a:t>
                      </a: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Kudu (15)</a:t>
                      </a:r>
                      <a:endParaRPr lang="en-ZA" sz="1000" dirty="0">
                        <a:effectLst/>
                        <a:latin typeface="+mn-lt"/>
                        <a:ea typeface="Calibri" panose="020F0502020204030204" pitchFamily="34" charset="0"/>
                        <a:cs typeface="Mangal" panose="02040503050203030202" pitchFamily="18" charset="0"/>
                      </a:endParaRPr>
                    </a:p>
                    <a:p>
                      <a:pPr algn="just">
                        <a:lnSpc>
                          <a:spcPct val="107000"/>
                        </a:lnSpc>
                        <a:spcAft>
                          <a:spcPts val="0"/>
                        </a:spcAft>
                      </a:pPr>
                      <a:r>
                        <a:rPr lang="en-CA" sz="1000" dirty="0" err="1">
                          <a:effectLst/>
                          <a:latin typeface="+mn-lt"/>
                          <a:ea typeface="Calibri" panose="020F0502020204030204" pitchFamily="34" charset="0"/>
                          <a:cs typeface="Arial" panose="020B0604020202020204" pitchFamily="34" charset="0"/>
                        </a:rPr>
                        <a:t>Bontebok</a:t>
                      </a:r>
                      <a:r>
                        <a:rPr lang="en-CA" sz="1000" dirty="0">
                          <a:effectLst/>
                          <a:latin typeface="+mn-lt"/>
                          <a:ea typeface="Calibri" panose="020F0502020204030204" pitchFamily="34" charset="0"/>
                          <a:cs typeface="Arial" panose="020B0604020202020204" pitchFamily="34" charset="0"/>
                        </a:rPr>
                        <a:t> (5)</a:t>
                      </a:r>
                      <a:endParaRPr lang="en-ZA" sz="1000" dirty="0">
                        <a:effectLst/>
                        <a:latin typeface="+mn-lt"/>
                        <a:ea typeface="Calibri" panose="020F0502020204030204" pitchFamily="34" charset="0"/>
                        <a:cs typeface="Mangal" panose="02040503050203030202" pitchFamily="18" charset="0"/>
                      </a:endParaRPr>
                    </a:p>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Red Hartebeest (30)</a:t>
                      </a:r>
                      <a:endParaRPr lang="en-ZA" sz="1000" dirty="0">
                        <a:effectLst/>
                        <a:latin typeface="+mn-lt"/>
                        <a:ea typeface="Calibri" panose="020F0502020204030204" pitchFamily="34" charset="0"/>
                        <a:cs typeface="Mangal" panose="02040503050203030202" pitchFamily="18" charset="0"/>
                      </a:endParaRPr>
                    </a:p>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Eland (10</a:t>
                      </a:r>
                      <a:r>
                        <a:rPr lang="en-CA" sz="1000" dirty="0" smtClean="0">
                          <a:effectLst/>
                          <a:latin typeface="+mn-lt"/>
                          <a:ea typeface="Calibri" panose="020F0502020204030204" pitchFamily="34" charset="0"/>
                          <a:cs typeface="Arial" panose="020B0604020202020204" pitchFamily="34" charset="0"/>
                        </a:rPr>
                        <a:t>)</a:t>
                      </a:r>
                    </a:p>
                    <a:p>
                      <a:pPr algn="just">
                        <a:lnSpc>
                          <a:spcPct val="107000"/>
                        </a:lnSpc>
                        <a:spcAft>
                          <a:spcPts val="0"/>
                        </a:spcAft>
                      </a:pPr>
                      <a:endParaRPr lang="en-ZA" sz="100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CA" sz="1000" dirty="0">
                          <a:effectLst/>
                          <a:latin typeface="+mn-lt"/>
                          <a:ea typeface="Calibri" panose="020F0502020204030204" pitchFamily="34" charset="0"/>
                          <a:cs typeface="Arial" panose="020B0604020202020204" pitchFamily="34" charset="0"/>
                        </a:rPr>
                        <a:t>Eastern Cape</a:t>
                      </a:r>
                      <a:endParaRPr lang="en-ZA" sz="1000" dirty="0">
                        <a:effectLst/>
                        <a:latin typeface="+mn-lt"/>
                        <a:ea typeface="Calibri" panose="020F0502020204030204" pitchFamily="34" charset="0"/>
                        <a:cs typeface="Mangal" panose="02040503050203030202" pitchFamily="18" charset="0"/>
                      </a:endParaRPr>
                    </a:p>
                  </a:txBody>
                  <a:tcPr marL="68580" marR="68580" marT="0" marB="0"/>
                </a:tc>
              </a:tr>
            </a:tbl>
          </a:graphicData>
        </a:graphic>
      </p:graphicFrame>
      <p:sp>
        <p:nvSpPr>
          <p:cNvPr id="4" name="TextBox 3"/>
          <p:cNvSpPr txBox="1"/>
          <p:nvPr/>
        </p:nvSpPr>
        <p:spPr>
          <a:xfrm>
            <a:off x="256744" y="5467721"/>
            <a:ext cx="8110848" cy="707886"/>
          </a:xfrm>
          <a:prstGeom prst="rect">
            <a:avLst/>
          </a:prstGeom>
          <a:noFill/>
        </p:spPr>
        <p:txBody>
          <a:bodyPr wrap="square" rtlCol="0">
            <a:spAutoFit/>
          </a:bodyPr>
          <a:lstStyle/>
          <a:p>
            <a:pPr marL="285750" indent="-285750">
              <a:buFont typeface="Arial" panose="020B0604020202020204" pitchFamily="34" charset="0"/>
              <a:buChar char="•"/>
            </a:pPr>
            <a:r>
              <a:rPr lang="en-ZA" sz="1200" dirty="0" smtClean="0"/>
              <a:t>Policy framework for game donation incorporates monitoring systems.</a:t>
            </a:r>
          </a:p>
          <a:p>
            <a:pPr marL="285750" indent="-285750">
              <a:buFont typeface="Arial" panose="020B0604020202020204" pitchFamily="34" charset="0"/>
              <a:buChar char="•"/>
            </a:pPr>
            <a:r>
              <a:rPr lang="en-ZA" sz="1200" dirty="0" smtClean="0"/>
              <a:t>Ongoing process of Game donation, new call for applications issued by </a:t>
            </a:r>
            <a:r>
              <a:rPr lang="en-ZA" sz="1200" dirty="0" err="1" smtClean="0"/>
              <a:t>SanParks</a:t>
            </a:r>
            <a:r>
              <a:rPr lang="en-ZA" sz="1200" dirty="0" smtClean="0"/>
              <a:t> and Provinces.</a:t>
            </a:r>
          </a:p>
          <a:p>
            <a:pPr marL="285750" indent="-285750">
              <a:buFont typeface="Arial" panose="020B0604020202020204" pitchFamily="34" charset="0"/>
              <a:buChar char="•"/>
            </a:pPr>
            <a:endParaRPr lang="en-ZA" dirty="0"/>
          </a:p>
        </p:txBody>
      </p:sp>
    </p:spTree>
    <p:extLst>
      <p:ext uri="{BB962C8B-B14F-4D97-AF65-F5344CB8AC3E}">
        <p14:creationId xmlns:p14="http://schemas.microsoft.com/office/powerpoint/2010/main" xmlns="" val="2164559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345" y="321276"/>
            <a:ext cx="8488771" cy="584775"/>
          </a:xfrm>
          <a:prstGeom prst="rect">
            <a:avLst/>
          </a:prstGeom>
          <a:solidFill>
            <a:schemeClr val="accent1"/>
          </a:solidFill>
        </p:spPr>
        <p:txBody>
          <a:bodyPr wrap="square" rtlCol="0">
            <a:spAutoFit/>
          </a:bodyPr>
          <a:lstStyle/>
          <a:p>
            <a:r>
              <a:rPr lang="en-ZA" b="1" dirty="0" smtClean="0"/>
              <a:t>INITIATIVE 4: </a:t>
            </a:r>
            <a:r>
              <a:rPr lang="en-GB" dirty="0"/>
              <a:t>Create supply chain linkages and capacitate 4,000 SMMEs (new and existing) to locally capture the value of ancillary goods and services to the wildlife economy</a:t>
            </a:r>
            <a:r>
              <a:rPr lang="en-GB" dirty="0" smtClean="0"/>
              <a:t>)</a:t>
            </a:r>
            <a:r>
              <a:rPr lang="en-ZA" b="1" dirty="0" smtClean="0"/>
              <a:t> </a:t>
            </a:r>
            <a:r>
              <a:rPr lang="en-ZA" dirty="0" smtClean="0"/>
              <a:t> </a:t>
            </a:r>
            <a:endParaRPr lang="en-ZA" dirty="0"/>
          </a:p>
        </p:txBody>
      </p:sp>
      <p:sp>
        <p:nvSpPr>
          <p:cNvPr id="3" name="TextBox 2"/>
          <p:cNvSpPr txBox="1"/>
          <p:nvPr/>
        </p:nvSpPr>
        <p:spPr>
          <a:xfrm>
            <a:off x="358346" y="985652"/>
            <a:ext cx="8488771" cy="4770537"/>
          </a:xfrm>
          <a:prstGeom prst="rect">
            <a:avLst/>
          </a:prstGeom>
          <a:noFill/>
        </p:spPr>
        <p:txBody>
          <a:bodyPr wrap="square" rtlCol="0">
            <a:spAutoFit/>
          </a:bodyPr>
          <a:lstStyle/>
          <a:p>
            <a:r>
              <a:rPr lang="en-ZA" dirty="0" smtClean="0"/>
              <a:t>The Limpopo Wildlife Business Incubator, </a:t>
            </a:r>
            <a:r>
              <a:rPr lang="en-ZA" dirty="0"/>
              <a:t>with the support from the DEA , have secured funding  amounting to </a:t>
            </a:r>
            <a:r>
              <a:rPr lang="en-ZA" b="1" dirty="0" smtClean="0"/>
              <a:t>eight (</a:t>
            </a:r>
            <a:r>
              <a:rPr lang="en-ZA" b="1" dirty="0"/>
              <a:t>8) million </a:t>
            </a:r>
            <a:r>
              <a:rPr lang="en-ZA" b="1" dirty="0" smtClean="0"/>
              <a:t>from the </a:t>
            </a:r>
            <a:r>
              <a:rPr lang="en-ZA" b="1" dirty="0"/>
              <a:t>Department of Small Business Development (DSBD) </a:t>
            </a:r>
            <a:r>
              <a:rPr lang="en-ZA" b="1" dirty="0" smtClean="0"/>
              <a:t>under the Enterprise </a:t>
            </a:r>
            <a:r>
              <a:rPr lang="en-ZA" b="1" dirty="0"/>
              <a:t>Incubation Programme (EIP</a:t>
            </a:r>
            <a:r>
              <a:rPr lang="en-ZA" b="1" dirty="0" smtClean="0"/>
              <a:t>) </a:t>
            </a:r>
            <a:r>
              <a:rPr lang="en-ZA" dirty="0" smtClean="0"/>
              <a:t>. </a:t>
            </a:r>
            <a:r>
              <a:rPr lang="en-ZA" dirty="0"/>
              <a:t>Incubator will initially focus on developing the </a:t>
            </a:r>
            <a:r>
              <a:rPr lang="en-ZA" dirty="0" smtClean="0"/>
              <a:t>BOP to </a:t>
            </a:r>
            <a:r>
              <a:rPr lang="en-ZA" dirty="0"/>
              <a:t>promote game ranching, meat </a:t>
            </a:r>
            <a:r>
              <a:rPr lang="en-ZA" dirty="0" smtClean="0"/>
              <a:t>production, harvesting</a:t>
            </a:r>
            <a:r>
              <a:rPr lang="en-ZA" dirty="0"/>
              <a:t>, processing and market </a:t>
            </a:r>
            <a:r>
              <a:rPr lang="en-ZA" dirty="0" smtClean="0"/>
              <a:t>development.</a:t>
            </a:r>
          </a:p>
          <a:p>
            <a:endParaRPr lang="en-ZA" dirty="0" smtClean="0"/>
          </a:p>
          <a:p>
            <a:r>
              <a:rPr lang="en-ZA" dirty="0" smtClean="0"/>
              <a:t>Minimum incubator outputs 3 </a:t>
            </a:r>
            <a:r>
              <a:rPr lang="en-ZA" dirty="0"/>
              <a:t>year </a:t>
            </a:r>
            <a:r>
              <a:rPr lang="en-ZA" dirty="0" smtClean="0"/>
              <a:t>funding:</a:t>
            </a:r>
            <a:endParaRPr lang="en-ZA" dirty="0"/>
          </a:p>
          <a:p>
            <a:pPr marL="285750" indent="-285750">
              <a:buFont typeface="Arial" panose="020B0604020202020204" pitchFamily="34" charset="0"/>
              <a:buChar char="•"/>
            </a:pPr>
            <a:r>
              <a:rPr lang="en-ZA" dirty="0" smtClean="0"/>
              <a:t>The start and growth of at </a:t>
            </a:r>
            <a:r>
              <a:rPr lang="en-ZA" dirty="0"/>
              <a:t>least 15 new </a:t>
            </a:r>
            <a:r>
              <a:rPr lang="en-ZA" dirty="0" smtClean="0"/>
              <a:t>emerging</a:t>
            </a:r>
          </a:p>
          <a:p>
            <a:r>
              <a:rPr lang="en-ZA" dirty="0"/>
              <a:t> </a:t>
            </a:r>
            <a:r>
              <a:rPr lang="en-ZA" dirty="0" smtClean="0"/>
              <a:t>     wildlife </a:t>
            </a:r>
            <a:r>
              <a:rPr lang="en-ZA" dirty="0"/>
              <a:t>ranches over a period of 5 </a:t>
            </a:r>
            <a:r>
              <a:rPr lang="en-ZA" dirty="0" smtClean="0"/>
              <a:t>years</a:t>
            </a:r>
          </a:p>
          <a:p>
            <a:pPr marL="285750" indent="-285750">
              <a:buFont typeface="Arial" panose="020B0604020202020204" pitchFamily="34" charset="0"/>
              <a:buChar char="•"/>
            </a:pPr>
            <a:r>
              <a:rPr lang="en-ZA" dirty="0" smtClean="0"/>
              <a:t>Create </a:t>
            </a:r>
            <a:r>
              <a:rPr lang="en-ZA" dirty="0"/>
              <a:t>at least 1000 new sustainable </a:t>
            </a:r>
            <a:r>
              <a:rPr lang="en-ZA" dirty="0" smtClean="0"/>
              <a:t>jobs </a:t>
            </a:r>
            <a:r>
              <a:rPr lang="en-ZA" dirty="0"/>
              <a:t>a period of 5 </a:t>
            </a:r>
            <a:r>
              <a:rPr lang="en-ZA" dirty="0" smtClean="0"/>
              <a:t>years</a:t>
            </a:r>
          </a:p>
          <a:p>
            <a:pPr marL="285750" indent="-285750">
              <a:buFont typeface="Arial" panose="020B0604020202020204" pitchFamily="34" charset="0"/>
              <a:buChar char="•"/>
            </a:pPr>
            <a:r>
              <a:rPr lang="en-ZA" dirty="0" smtClean="0"/>
              <a:t>Transfer </a:t>
            </a:r>
            <a:r>
              <a:rPr lang="en-ZA" dirty="0"/>
              <a:t>and development of skills </a:t>
            </a:r>
            <a:r>
              <a:rPr lang="en-ZA" dirty="0" smtClean="0"/>
              <a:t>and;</a:t>
            </a:r>
          </a:p>
          <a:p>
            <a:pPr marL="285750" indent="-285750">
              <a:buFont typeface="Arial" panose="020B0604020202020204" pitchFamily="34" charset="0"/>
              <a:buChar char="•"/>
            </a:pPr>
            <a:r>
              <a:rPr lang="en-ZA" dirty="0" smtClean="0"/>
              <a:t>Increased contribution of the sector to food security.</a:t>
            </a:r>
          </a:p>
          <a:p>
            <a:endParaRPr lang="en-ZA" dirty="0"/>
          </a:p>
          <a:p>
            <a:r>
              <a:rPr lang="en-ZA" dirty="0"/>
              <a:t>39 new </a:t>
            </a:r>
            <a:r>
              <a:rPr lang="en-ZA" dirty="0" smtClean="0"/>
              <a:t>entrants in Professional Hunting Industry trained through the South African Wildlife College with the support of North West Parks Board.</a:t>
            </a:r>
          </a:p>
          <a:p>
            <a:endParaRPr lang="en-ZA" dirty="0"/>
          </a:p>
          <a:p>
            <a:r>
              <a:rPr lang="en-ZA" dirty="0" smtClean="0"/>
              <a:t>A platform created for 70 emerging game farmers to interact with the dynamics of the hunting industry (Hunting, ranching, tanneries and value added services)</a:t>
            </a:r>
          </a:p>
          <a:p>
            <a:endParaRPr lang="en-ZA" dirty="0"/>
          </a:p>
        </p:txBody>
      </p:sp>
      <p:pic>
        <p:nvPicPr>
          <p:cNvPr id="5" name="Picture 4"/>
          <p:cNvPicPr>
            <a:picLocks noChangeAspect="1"/>
          </p:cNvPicPr>
          <p:nvPr/>
        </p:nvPicPr>
        <p:blipFill>
          <a:blip r:embed="rId2" cstate="print"/>
          <a:stretch>
            <a:fillRect/>
          </a:stretch>
        </p:blipFill>
        <p:spPr>
          <a:xfrm>
            <a:off x="6329548" y="1984667"/>
            <a:ext cx="2517569" cy="2280063"/>
          </a:xfrm>
          <a:prstGeom prst="rect">
            <a:avLst/>
          </a:prstGeom>
        </p:spPr>
      </p:pic>
    </p:spTree>
    <p:extLst>
      <p:ext uri="{BB962C8B-B14F-4D97-AF65-F5344CB8AC3E}">
        <p14:creationId xmlns:p14="http://schemas.microsoft.com/office/powerpoint/2010/main" xmlns="" val="1077698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345" y="136610"/>
            <a:ext cx="8438713" cy="369332"/>
          </a:xfrm>
          <a:prstGeom prst="rect">
            <a:avLst/>
          </a:prstGeom>
          <a:solidFill>
            <a:schemeClr val="accent1"/>
          </a:solidFill>
        </p:spPr>
        <p:txBody>
          <a:bodyPr wrap="square" rtlCol="0">
            <a:spAutoFit/>
          </a:bodyPr>
          <a:lstStyle/>
          <a:p>
            <a:r>
              <a:rPr lang="en-ZA" sz="1800" b="1" dirty="0" smtClean="0"/>
              <a:t>INITIATIVE 5: </a:t>
            </a:r>
            <a:r>
              <a:rPr lang="en-GB" sz="1800" dirty="0"/>
              <a:t>Operationalise </a:t>
            </a:r>
            <a:r>
              <a:rPr lang="en-GB" sz="1800" dirty="0" smtClean="0"/>
              <a:t>11 Biodiversity </a:t>
            </a:r>
            <a:r>
              <a:rPr lang="en-GB" sz="1800" dirty="0"/>
              <a:t>Economy </a:t>
            </a:r>
            <a:r>
              <a:rPr lang="en-GB" sz="1800" dirty="0" smtClean="0"/>
              <a:t>Nodes</a:t>
            </a:r>
            <a:endParaRPr lang="en-ZA" sz="1800" dirty="0"/>
          </a:p>
        </p:txBody>
      </p:sp>
      <p:sp>
        <p:nvSpPr>
          <p:cNvPr id="4" name="Content Placeholder 2"/>
          <p:cNvSpPr txBox="1">
            <a:spLocks/>
          </p:cNvSpPr>
          <p:nvPr/>
        </p:nvSpPr>
        <p:spPr>
          <a:xfrm>
            <a:off x="358345" y="1473590"/>
            <a:ext cx="3783887" cy="4018882"/>
          </a:xfrm>
          <a:prstGeom prst="rect">
            <a:avLst/>
          </a:prstGeom>
        </p:spPr>
        <p:txBody>
          <a:bodyPr/>
          <a:lstStyle>
            <a:lvl1pPr marL="0" indent="0" algn="l" defTabSz="895255"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913240"/>
            <a:r>
              <a:rPr lang="en-ZA" b="1" u="sng" kern="0" dirty="0" err="1" smtClean="0">
                <a:latin typeface="Arial" charset="0"/>
                <a:ea typeface="ＭＳ Ｐゴシック"/>
              </a:rPr>
              <a:t>KwaZulu</a:t>
            </a:r>
            <a:r>
              <a:rPr lang="en-ZA" b="1" u="sng" kern="0" dirty="0" smtClean="0">
                <a:latin typeface="Arial" charset="0"/>
                <a:ea typeface="ＭＳ Ｐゴシック"/>
              </a:rPr>
              <a:t> Natal Province </a:t>
            </a:r>
          </a:p>
          <a:p>
            <a:pPr marL="285388" indent="-285388" defTabSz="913240">
              <a:buFont typeface="Arial" panose="020B0604020202020204" pitchFamily="34" charset="0"/>
              <a:buChar char="•"/>
            </a:pPr>
            <a:r>
              <a:rPr lang="en-ZA" kern="0" dirty="0" smtClean="0">
                <a:latin typeface="Arial" charset="0"/>
                <a:ea typeface="ＭＳ Ｐゴシック"/>
              </a:rPr>
              <a:t>Greater </a:t>
            </a:r>
            <a:r>
              <a:rPr lang="en-ZA" kern="0" dirty="0" err="1" smtClean="0">
                <a:latin typeface="Arial" charset="0"/>
                <a:ea typeface="ＭＳ Ｐゴシック"/>
              </a:rPr>
              <a:t>UMfolozi</a:t>
            </a:r>
            <a:r>
              <a:rPr lang="en-ZA" kern="0" dirty="0" smtClean="0">
                <a:latin typeface="Arial" charset="0"/>
                <a:ea typeface="ＭＳ Ｐゴシック"/>
              </a:rPr>
              <a:t> </a:t>
            </a:r>
          </a:p>
          <a:p>
            <a:pPr marL="285388" indent="-285388" defTabSz="913240">
              <a:buFont typeface="Arial" panose="020B0604020202020204" pitchFamily="34" charset="0"/>
              <a:buChar char="•"/>
            </a:pPr>
            <a:r>
              <a:rPr lang="en-ZA" kern="0" dirty="0" smtClean="0">
                <a:latin typeface="Arial" charset="0"/>
                <a:ea typeface="ＭＳ Ｐゴシック"/>
              </a:rPr>
              <a:t>Greater </a:t>
            </a:r>
            <a:r>
              <a:rPr lang="en-ZA" kern="0" dirty="0" err="1" smtClean="0">
                <a:latin typeface="Arial" charset="0"/>
                <a:ea typeface="ＭＳ Ｐゴシック"/>
              </a:rPr>
              <a:t>Isimangaliso</a:t>
            </a:r>
            <a:endParaRPr lang="en-ZA" kern="0" dirty="0" smtClean="0">
              <a:latin typeface="Arial" charset="0"/>
              <a:ea typeface="ＭＳ Ｐゴシック"/>
            </a:endParaRPr>
          </a:p>
          <a:p>
            <a:pPr marL="285388" indent="-285388" defTabSz="913240">
              <a:buFont typeface="Arial" panose="020B0604020202020204" pitchFamily="34" charset="0"/>
              <a:buChar char="•"/>
            </a:pPr>
            <a:endParaRPr lang="en-ZA" b="1" u="sng" kern="0" dirty="0" smtClean="0">
              <a:latin typeface="Arial" charset="0"/>
              <a:ea typeface="ＭＳ Ｐゴシック"/>
            </a:endParaRPr>
          </a:p>
          <a:p>
            <a:pPr defTabSz="913240"/>
            <a:r>
              <a:rPr lang="en-ZA" b="1" u="sng" kern="0" dirty="0" smtClean="0">
                <a:latin typeface="Arial" charset="0"/>
                <a:ea typeface="ＭＳ Ｐゴシック"/>
              </a:rPr>
              <a:t>North West Province</a:t>
            </a:r>
          </a:p>
          <a:p>
            <a:pPr marL="285388" indent="-285388" defTabSz="913240">
              <a:buFont typeface="Arial" panose="020B0604020202020204" pitchFamily="34" charset="0"/>
              <a:buChar char="•"/>
            </a:pPr>
            <a:r>
              <a:rPr lang="en-ZA" kern="0" dirty="0" smtClean="0">
                <a:latin typeface="Arial" charset="0"/>
                <a:ea typeface="ＭＳ Ｐゴシック"/>
              </a:rPr>
              <a:t>Molopo </a:t>
            </a:r>
          </a:p>
          <a:p>
            <a:pPr marL="285388" indent="-285388" defTabSz="913240">
              <a:buFont typeface="Arial" panose="020B0604020202020204" pitchFamily="34" charset="0"/>
              <a:buChar char="•"/>
            </a:pPr>
            <a:r>
              <a:rPr lang="en-ZA" kern="0" dirty="0" smtClean="0">
                <a:latin typeface="Arial" charset="0"/>
                <a:ea typeface="ＭＳ Ｐゴシック"/>
              </a:rPr>
              <a:t>Great </a:t>
            </a:r>
            <a:r>
              <a:rPr lang="en-ZA" kern="0" dirty="0" err="1" smtClean="0">
                <a:latin typeface="Arial" charset="0"/>
                <a:ea typeface="ＭＳ Ｐゴシック"/>
              </a:rPr>
              <a:t>Pilanesburg</a:t>
            </a:r>
            <a:r>
              <a:rPr lang="en-ZA" kern="0" dirty="0" smtClean="0">
                <a:latin typeface="Arial" charset="0"/>
                <a:ea typeface="ＭＳ Ｐゴシック"/>
              </a:rPr>
              <a:t> Heritage Park </a:t>
            </a:r>
          </a:p>
          <a:p>
            <a:pPr marL="285388" indent="-285388" defTabSz="913240">
              <a:buFont typeface="Arial" panose="020B0604020202020204" pitchFamily="34" charset="0"/>
              <a:buChar char="•"/>
            </a:pPr>
            <a:r>
              <a:rPr lang="en-ZA" kern="0" dirty="0" smtClean="0">
                <a:latin typeface="Arial" charset="0"/>
                <a:ea typeface="ＭＳ Ｐゴシック"/>
              </a:rPr>
              <a:t>Greater Groot Marico</a:t>
            </a:r>
          </a:p>
          <a:p>
            <a:pPr marL="285388" indent="-285388" defTabSz="913240">
              <a:buFont typeface="Arial" panose="020B0604020202020204" pitchFamily="34" charset="0"/>
              <a:buChar char="•"/>
            </a:pPr>
            <a:endParaRPr lang="en-ZA" b="1" u="sng" kern="0" dirty="0" smtClean="0">
              <a:latin typeface="Arial" charset="0"/>
              <a:ea typeface="ＭＳ Ｐゴシック"/>
            </a:endParaRPr>
          </a:p>
          <a:p>
            <a:pPr defTabSz="913240"/>
            <a:r>
              <a:rPr lang="en-ZA" b="1" u="sng" kern="0" dirty="0" smtClean="0">
                <a:latin typeface="Arial" charset="0"/>
                <a:ea typeface="ＭＳ Ｐゴシック"/>
              </a:rPr>
              <a:t>Limpopo Province </a:t>
            </a:r>
          </a:p>
          <a:p>
            <a:pPr marL="285388" indent="-285388" defTabSz="913240">
              <a:buFont typeface="Arial" panose="020B0604020202020204" pitchFamily="34" charset="0"/>
              <a:buChar char="•"/>
            </a:pPr>
            <a:r>
              <a:rPr lang="en-ZA" kern="0" dirty="0" smtClean="0">
                <a:latin typeface="Arial" charset="0"/>
                <a:ea typeface="ＭＳ Ｐゴシック"/>
              </a:rPr>
              <a:t>Greater </a:t>
            </a:r>
            <a:r>
              <a:rPr lang="en-ZA" kern="0" dirty="0" err="1" smtClean="0">
                <a:latin typeface="Arial" charset="0"/>
                <a:ea typeface="ＭＳ Ｐゴシック"/>
              </a:rPr>
              <a:t>Makuya</a:t>
            </a:r>
            <a:r>
              <a:rPr lang="en-ZA" kern="0" dirty="0" smtClean="0">
                <a:latin typeface="Arial" charset="0"/>
                <a:ea typeface="ＭＳ Ｐゴシック"/>
              </a:rPr>
              <a:t> </a:t>
            </a:r>
          </a:p>
          <a:p>
            <a:pPr marL="285388" indent="-285388" defTabSz="913240">
              <a:buFont typeface="Arial" panose="020B0604020202020204" pitchFamily="34" charset="0"/>
              <a:buChar char="•"/>
            </a:pPr>
            <a:r>
              <a:rPr lang="en-ZA" kern="0" dirty="0" smtClean="0">
                <a:latin typeface="Arial" charset="0"/>
                <a:ea typeface="ＭＳ Ｐゴシック"/>
              </a:rPr>
              <a:t>Greater </a:t>
            </a:r>
            <a:r>
              <a:rPr lang="en-ZA" kern="0" dirty="0" err="1" smtClean="0">
                <a:latin typeface="Arial" charset="0"/>
                <a:ea typeface="ＭＳ Ｐゴシック"/>
              </a:rPr>
              <a:t>Letaba</a:t>
            </a:r>
            <a:r>
              <a:rPr lang="en-ZA" kern="0" dirty="0" smtClean="0">
                <a:latin typeface="Arial" charset="0"/>
                <a:ea typeface="ＭＳ Ｐゴシック"/>
              </a:rPr>
              <a:t> </a:t>
            </a:r>
          </a:p>
          <a:p>
            <a:pPr marL="285388" indent="-285388" defTabSz="913240">
              <a:buFont typeface="Arial" panose="020B0604020202020204" pitchFamily="34" charset="0"/>
              <a:buChar char="•"/>
            </a:pPr>
            <a:r>
              <a:rPr lang="en-ZA" kern="0" dirty="0" smtClean="0">
                <a:latin typeface="Arial" charset="0"/>
                <a:ea typeface="ＭＳ Ｐゴシック"/>
              </a:rPr>
              <a:t>Greater </a:t>
            </a:r>
            <a:r>
              <a:rPr lang="en-ZA" kern="0" dirty="0" err="1" smtClean="0">
                <a:latin typeface="Arial" charset="0"/>
                <a:ea typeface="ＭＳ Ｐゴシック"/>
              </a:rPr>
              <a:t>Schuinsdraai</a:t>
            </a:r>
            <a:r>
              <a:rPr lang="en-ZA" kern="0" dirty="0" smtClean="0">
                <a:latin typeface="Arial" charset="0"/>
                <a:ea typeface="ＭＳ Ｐゴシック"/>
              </a:rPr>
              <a:t> </a:t>
            </a:r>
          </a:p>
          <a:p>
            <a:pPr marL="285388" indent="-285388" defTabSz="913240">
              <a:buFont typeface="Arial" panose="020B0604020202020204" pitchFamily="34" charset="0"/>
              <a:buChar char="•"/>
            </a:pPr>
            <a:r>
              <a:rPr lang="en-ZA" kern="0" dirty="0" smtClean="0">
                <a:latin typeface="Arial" charset="0"/>
                <a:ea typeface="ＭＳ Ｐゴシック"/>
              </a:rPr>
              <a:t>Greater </a:t>
            </a:r>
            <a:r>
              <a:rPr lang="en-ZA" kern="0" dirty="0" err="1" smtClean="0">
                <a:latin typeface="Arial" charset="0"/>
                <a:ea typeface="ＭＳ Ｐゴシック"/>
              </a:rPr>
              <a:t>Lekgalametsi</a:t>
            </a:r>
            <a:r>
              <a:rPr lang="en-ZA" kern="0" dirty="0" smtClean="0">
                <a:latin typeface="Arial" charset="0"/>
                <a:ea typeface="ＭＳ Ｐゴシック"/>
              </a:rPr>
              <a:t> </a:t>
            </a:r>
          </a:p>
          <a:p>
            <a:pPr marL="285388" indent="-285388" defTabSz="913240">
              <a:buFont typeface="Arial" panose="020B0604020202020204" pitchFamily="34" charset="0"/>
              <a:buChar char="•"/>
            </a:pPr>
            <a:r>
              <a:rPr lang="en-ZA" kern="0" dirty="0" smtClean="0">
                <a:latin typeface="Arial" charset="0"/>
                <a:ea typeface="ＭＳ Ｐゴシック"/>
              </a:rPr>
              <a:t>Greater </a:t>
            </a:r>
            <a:r>
              <a:rPr lang="en-ZA" kern="0" dirty="0" err="1" smtClean="0">
                <a:latin typeface="Arial" charset="0"/>
                <a:ea typeface="ＭＳ Ｐゴシック"/>
              </a:rPr>
              <a:t>Masebe</a:t>
            </a:r>
            <a:r>
              <a:rPr lang="en-ZA" kern="0" dirty="0" smtClean="0">
                <a:latin typeface="Arial" charset="0"/>
                <a:ea typeface="ＭＳ Ｐゴシック"/>
              </a:rPr>
              <a:t>/</a:t>
            </a:r>
            <a:r>
              <a:rPr lang="en-ZA" kern="0" dirty="0" err="1" smtClean="0">
                <a:latin typeface="Arial" charset="0"/>
                <a:ea typeface="ＭＳ Ｐゴシック"/>
              </a:rPr>
              <a:t>Moepel</a:t>
            </a:r>
            <a:r>
              <a:rPr lang="en-ZA" kern="0" dirty="0" smtClean="0">
                <a:latin typeface="Arial" charset="0"/>
                <a:ea typeface="ＭＳ Ｐゴシック"/>
              </a:rPr>
              <a:t>   </a:t>
            </a:r>
          </a:p>
          <a:p>
            <a:pPr defTabSz="913240"/>
            <a:endParaRPr lang="en-ZA" kern="0" dirty="0">
              <a:latin typeface="Arial" charset="0"/>
              <a:ea typeface="ＭＳ Ｐゴシック"/>
            </a:endParaRPr>
          </a:p>
        </p:txBody>
      </p:sp>
      <p:sp>
        <p:nvSpPr>
          <p:cNvPr id="5" name="Content Placeholder 2"/>
          <p:cNvSpPr txBox="1">
            <a:spLocks/>
          </p:cNvSpPr>
          <p:nvPr/>
        </p:nvSpPr>
        <p:spPr bwMode="auto">
          <a:xfrm>
            <a:off x="4724399" y="1473590"/>
            <a:ext cx="4237038" cy="4018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9527" tIns="44762" rIns="89527" bIns="44762" numCol="1" anchor="t" anchorCtr="0" compatLnSpc="1">
            <a:prstTxWarp prst="textNoShape">
              <a:avLst/>
            </a:prstTxWarp>
          </a:bodyPr>
          <a:lstStyle>
            <a:lvl1pPr marL="335899" indent="-335899" algn="l" defTabSz="447868" rtl="0" eaLnBrk="0" fontAlgn="base" hangingPunct="0">
              <a:spcBef>
                <a:spcPct val="20000"/>
              </a:spcBef>
              <a:spcAft>
                <a:spcPct val="0"/>
              </a:spcAft>
              <a:buFont typeface="Arial" charset="0"/>
              <a:buChar char="•"/>
              <a:defRPr sz="3100" kern="1200">
                <a:solidFill>
                  <a:schemeClr val="tx1"/>
                </a:solidFill>
                <a:latin typeface="+mn-lt"/>
                <a:ea typeface="+mn-ea"/>
                <a:cs typeface="+mn-cs"/>
              </a:defRPr>
            </a:lvl1pPr>
            <a:lvl2pPr marL="727783" indent="-279917" algn="l" defTabSz="447868" rtl="0" eaLnBrk="0" fontAlgn="base" hangingPunct="0">
              <a:spcBef>
                <a:spcPct val="20000"/>
              </a:spcBef>
              <a:spcAft>
                <a:spcPct val="0"/>
              </a:spcAft>
              <a:buFont typeface="Arial" charset="0"/>
              <a:buChar char="–"/>
              <a:defRPr sz="2700" kern="1200">
                <a:solidFill>
                  <a:schemeClr val="tx1"/>
                </a:solidFill>
                <a:latin typeface="+mn-lt"/>
                <a:ea typeface="+mn-ea"/>
                <a:cs typeface="+mn-cs"/>
              </a:defRPr>
            </a:lvl2pPr>
            <a:lvl3pPr marL="1119665" indent="-223932" algn="l" defTabSz="447868"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67531" indent="-223932" algn="l" defTabSz="447868"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15397" indent="-223932" algn="l" defTabSz="447868"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463263" indent="-223932" algn="l" defTabSz="447868" rtl="0" eaLnBrk="1" latinLnBrk="0" hangingPunct="1">
              <a:spcBef>
                <a:spcPct val="20000"/>
              </a:spcBef>
              <a:buFont typeface="Arial"/>
              <a:buChar char="•"/>
              <a:defRPr sz="2000" kern="1200">
                <a:solidFill>
                  <a:schemeClr val="tx1"/>
                </a:solidFill>
                <a:latin typeface="+mn-lt"/>
                <a:ea typeface="+mn-ea"/>
                <a:cs typeface="+mn-cs"/>
              </a:defRPr>
            </a:lvl6pPr>
            <a:lvl7pPr marL="2911129" indent="-223932" algn="l" defTabSz="447868" rtl="0" eaLnBrk="1" latinLnBrk="0" hangingPunct="1">
              <a:spcBef>
                <a:spcPct val="20000"/>
              </a:spcBef>
              <a:buFont typeface="Arial"/>
              <a:buChar char="•"/>
              <a:defRPr sz="2000" kern="1200">
                <a:solidFill>
                  <a:schemeClr val="tx1"/>
                </a:solidFill>
                <a:latin typeface="+mn-lt"/>
                <a:ea typeface="+mn-ea"/>
                <a:cs typeface="+mn-cs"/>
              </a:defRPr>
            </a:lvl7pPr>
            <a:lvl8pPr marL="3358996" indent="-223932" algn="l" defTabSz="447868" rtl="0" eaLnBrk="1" latinLnBrk="0" hangingPunct="1">
              <a:spcBef>
                <a:spcPct val="20000"/>
              </a:spcBef>
              <a:buFont typeface="Arial"/>
              <a:buChar char="•"/>
              <a:defRPr sz="2000" kern="1200">
                <a:solidFill>
                  <a:schemeClr val="tx1"/>
                </a:solidFill>
                <a:latin typeface="+mn-lt"/>
                <a:ea typeface="+mn-ea"/>
                <a:cs typeface="+mn-cs"/>
              </a:defRPr>
            </a:lvl8pPr>
            <a:lvl9pPr marL="3806861" indent="-223932" algn="l" defTabSz="447868"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3240" eaLnBrk="1" hangingPunct="1">
              <a:spcBef>
                <a:spcPct val="0"/>
              </a:spcBef>
              <a:buNone/>
            </a:pPr>
            <a:r>
              <a:rPr lang="en-ZA" sz="1600" b="1" u="sng" dirty="0">
                <a:latin typeface="Arial" charset="0"/>
                <a:ea typeface="ＭＳ Ｐゴシック"/>
              </a:rPr>
              <a:t>Mpumalanga Province </a:t>
            </a:r>
          </a:p>
          <a:p>
            <a:pPr marL="285388" indent="-285388" defTabSz="913240" eaLnBrk="1" hangingPunct="1">
              <a:spcBef>
                <a:spcPct val="0"/>
              </a:spcBef>
              <a:buFont typeface="Arial" panose="020B0604020202020204" pitchFamily="34" charset="0"/>
              <a:buChar char="•"/>
            </a:pPr>
            <a:r>
              <a:rPr lang="en-ZA" sz="1600" dirty="0">
                <a:latin typeface="Arial" charset="0"/>
                <a:ea typeface="ＭＳ Ｐゴシック"/>
              </a:rPr>
              <a:t>Greater Ehlanzeni </a:t>
            </a:r>
          </a:p>
          <a:p>
            <a:pPr marL="285388" indent="-285388" defTabSz="913240" eaLnBrk="1" hangingPunct="1">
              <a:spcBef>
                <a:spcPct val="0"/>
              </a:spcBef>
              <a:buFont typeface="Arial" panose="020B0604020202020204" pitchFamily="34" charset="0"/>
              <a:buChar char="•"/>
            </a:pPr>
            <a:r>
              <a:rPr lang="en-ZA" sz="1600" dirty="0">
                <a:latin typeface="Arial" charset="0"/>
                <a:ea typeface="ＭＳ Ｐゴシック"/>
              </a:rPr>
              <a:t>Greater Loskop Dam </a:t>
            </a:r>
            <a:endParaRPr lang="en-ZA" sz="1600" dirty="0" smtClean="0">
              <a:latin typeface="Arial" charset="0"/>
              <a:ea typeface="ＭＳ Ｐゴシック"/>
            </a:endParaRPr>
          </a:p>
          <a:p>
            <a:pPr marL="0" indent="0" defTabSz="913240" eaLnBrk="1" hangingPunct="1">
              <a:spcBef>
                <a:spcPct val="0"/>
              </a:spcBef>
              <a:buNone/>
            </a:pPr>
            <a:endParaRPr lang="en-ZA" sz="1600" dirty="0">
              <a:latin typeface="Arial" charset="0"/>
              <a:ea typeface="ＭＳ Ｐゴシック"/>
            </a:endParaRPr>
          </a:p>
          <a:p>
            <a:pPr marL="0" indent="0" defTabSz="913240" eaLnBrk="1" hangingPunct="1">
              <a:spcBef>
                <a:spcPct val="0"/>
              </a:spcBef>
              <a:buNone/>
            </a:pPr>
            <a:r>
              <a:rPr lang="en-ZA" sz="1600" b="1" u="sng" dirty="0">
                <a:latin typeface="Arial" charset="0"/>
                <a:ea typeface="ＭＳ Ｐゴシック"/>
              </a:rPr>
              <a:t>Northern Cape Province </a:t>
            </a:r>
          </a:p>
          <a:p>
            <a:pPr marL="285388" indent="-285388" defTabSz="913240" eaLnBrk="1" hangingPunct="1">
              <a:spcBef>
                <a:spcPct val="0"/>
              </a:spcBef>
              <a:buFont typeface="Arial" panose="020B0604020202020204" pitchFamily="34" charset="0"/>
              <a:buChar char="•"/>
            </a:pPr>
            <a:r>
              <a:rPr lang="en-ZA" sz="1600" dirty="0">
                <a:latin typeface="Arial" charset="0"/>
                <a:ea typeface="ＭＳ Ｐゴシック"/>
              </a:rPr>
              <a:t>Greater Kimberley </a:t>
            </a:r>
          </a:p>
          <a:p>
            <a:pPr marL="285388" indent="-285388" defTabSz="913240" eaLnBrk="1" hangingPunct="1">
              <a:spcBef>
                <a:spcPct val="0"/>
              </a:spcBef>
              <a:buFont typeface="Arial" panose="020B0604020202020204" pitchFamily="34" charset="0"/>
              <a:buChar char="•"/>
            </a:pPr>
            <a:r>
              <a:rPr lang="en-ZA" sz="1600" dirty="0">
                <a:latin typeface="Arial" charset="0"/>
                <a:ea typeface="ＭＳ Ｐゴシック"/>
              </a:rPr>
              <a:t>Greater </a:t>
            </a:r>
            <a:r>
              <a:rPr lang="en-ZA" sz="1600" dirty="0" err="1">
                <a:latin typeface="Arial" charset="0"/>
                <a:ea typeface="ＭＳ Ｐゴシック"/>
              </a:rPr>
              <a:t>Colesburg</a:t>
            </a:r>
            <a:r>
              <a:rPr lang="en-ZA" sz="1600" dirty="0">
                <a:latin typeface="Arial" charset="0"/>
                <a:ea typeface="ＭＳ Ｐゴシック"/>
              </a:rPr>
              <a:t> </a:t>
            </a:r>
          </a:p>
          <a:p>
            <a:pPr marL="285388" indent="-285388" defTabSz="913240" eaLnBrk="1" hangingPunct="1">
              <a:spcBef>
                <a:spcPct val="0"/>
              </a:spcBef>
              <a:buFont typeface="Arial" panose="020B0604020202020204" pitchFamily="34" charset="0"/>
              <a:buChar char="•"/>
            </a:pPr>
            <a:r>
              <a:rPr lang="en-ZA" sz="1600" dirty="0">
                <a:latin typeface="Arial" charset="0"/>
                <a:ea typeface="ＭＳ Ｐゴシック"/>
              </a:rPr>
              <a:t>Greater </a:t>
            </a:r>
            <a:r>
              <a:rPr lang="en-ZA" sz="1600" dirty="0" err="1">
                <a:latin typeface="Arial" charset="0"/>
                <a:ea typeface="ＭＳ Ｐゴシック"/>
              </a:rPr>
              <a:t>Kuruman</a:t>
            </a:r>
            <a:r>
              <a:rPr lang="en-ZA" sz="1600" dirty="0">
                <a:latin typeface="Arial" charset="0"/>
                <a:ea typeface="ＭＳ Ｐゴシック"/>
              </a:rPr>
              <a:t> </a:t>
            </a:r>
            <a:endParaRPr lang="en-ZA" sz="1600" dirty="0" smtClean="0">
              <a:latin typeface="Arial" charset="0"/>
              <a:ea typeface="ＭＳ Ｐゴシック"/>
            </a:endParaRPr>
          </a:p>
          <a:p>
            <a:pPr marL="285388" indent="-285388" defTabSz="913240" eaLnBrk="1" hangingPunct="1">
              <a:spcBef>
                <a:spcPct val="0"/>
              </a:spcBef>
              <a:buFont typeface="Arial" panose="020B0604020202020204" pitchFamily="34" charset="0"/>
              <a:buChar char="•"/>
            </a:pPr>
            <a:endParaRPr lang="en-ZA" sz="1600" dirty="0">
              <a:latin typeface="Arial" charset="0"/>
              <a:ea typeface="ＭＳ Ｐゴシック"/>
            </a:endParaRPr>
          </a:p>
          <a:p>
            <a:pPr marL="0" indent="0" defTabSz="913240" eaLnBrk="1" hangingPunct="1">
              <a:spcBef>
                <a:spcPct val="0"/>
              </a:spcBef>
              <a:buNone/>
            </a:pPr>
            <a:r>
              <a:rPr lang="en-ZA" sz="1600" b="1" u="sng" dirty="0" smtClean="0">
                <a:latin typeface="Arial" charset="0"/>
                <a:ea typeface="ＭＳ Ｐゴシック"/>
              </a:rPr>
              <a:t>Eastern </a:t>
            </a:r>
            <a:r>
              <a:rPr lang="en-ZA" sz="1600" b="1" u="sng" dirty="0">
                <a:latin typeface="Arial" charset="0"/>
                <a:ea typeface="ＭＳ Ｐゴシック"/>
              </a:rPr>
              <a:t>Cape Province </a:t>
            </a:r>
            <a:endParaRPr lang="en-ZA" sz="1600" b="1" u="sng" dirty="0" smtClean="0">
              <a:latin typeface="Arial" charset="0"/>
              <a:ea typeface="ＭＳ Ｐゴシック"/>
            </a:endParaRPr>
          </a:p>
          <a:p>
            <a:pPr defTabSz="913240" eaLnBrk="1" hangingPunct="1">
              <a:spcBef>
                <a:spcPct val="0"/>
              </a:spcBef>
            </a:pPr>
            <a:r>
              <a:rPr lang="en-ZA" sz="1600" dirty="0" smtClean="0">
                <a:latin typeface="Arial" charset="0"/>
                <a:ea typeface="ＭＳ Ｐゴシック"/>
              </a:rPr>
              <a:t>Greater </a:t>
            </a:r>
            <a:r>
              <a:rPr lang="en-ZA" sz="1600" dirty="0" err="1" smtClean="0">
                <a:latin typeface="Arial" charset="0"/>
                <a:ea typeface="ＭＳ Ｐゴシック"/>
              </a:rPr>
              <a:t>Camdeboo</a:t>
            </a:r>
            <a:r>
              <a:rPr lang="en-ZA" sz="1600" dirty="0" smtClean="0">
                <a:latin typeface="Arial" charset="0"/>
                <a:ea typeface="ＭＳ Ｐゴシック"/>
              </a:rPr>
              <a:t> </a:t>
            </a:r>
          </a:p>
          <a:p>
            <a:pPr defTabSz="913240" eaLnBrk="1" hangingPunct="1">
              <a:spcBef>
                <a:spcPct val="0"/>
              </a:spcBef>
            </a:pPr>
            <a:r>
              <a:rPr lang="en-ZA" sz="1600" dirty="0" smtClean="0">
                <a:latin typeface="Arial" charset="0"/>
                <a:ea typeface="ＭＳ Ｐゴシック"/>
              </a:rPr>
              <a:t>Greater Mount Zebra </a:t>
            </a:r>
          </a:p>
          <a:p>
            <a:pPr defTabSz="913240" eaLnBrk="1" hangingPunct="1">
              <a:spcBef>
                <a:spcPct val="0"/>
              </a:spcBef>
            </a:pPr>
            <a:r>
              <a:rPr lang="en-ZA" sz="1600" dirty="0" smtClean="0">
                <a:latin typeface="Arial" charset="0"/>
                <a:ea typeface="ＭＳ Ｐゴシック"/>
              </a:rPr>
              <a:t>Greater Amatole </a:t>
            </a:r>
          </a:p>
          <a:p>
            <a:pPr defTabSz="913240" eaLnBrk="1" hangingPunct="1">
              <a:spcBef>
                <a:spcPct val="0"/>
              </a:spcBef>
            </a:pPr>
            <a:r>
              <a:rPr lang="en-ZA" sz="1600" dirty="0">
                <a:latin typeface="Arial" charset="0"/>
                <a:ea typeface="ＭＳ Ｐゴシック"/>
              </a:rPr>
              <a:t>Greater </a:t>
            </a:r>
            <a:r>
              <a:rPr lang="en-ZA" sz="1600" dirty="0" err="1" smtClean="0">
                <a:latin typeface="Arial" charset="0"/>
                <a:ea typeface="ＭＳ Ｐゴシック"/>
              </a:rPr>
              <a:t>Pondoland</a:t>
            </a:r>
            <a:r>
              <a:rPr lang="en-ZA" sz="1600" dirty="0" smtClean="0">
                <a:latin typeface="Arial" charset="0"/>
                <a:ea typeface="ＭＳ Ｐゴシック"/>
              </a:rPr>
              <a:t> </a:t>
            </a:r>
          </a:p>
          <a:p>
            <a:pPr defTabSz="913240" eaLnBrk="1" hangingPunct="1">
              <a:spcBef>
                <a:spcPct val="0"/>
              </a:spcBef>
            </a:pPr>
            <a:r>
              <a:rPr lang="en-ZA" sz="1600" dirty="0">
                <a:latin typeface="Arial" charset="0"/>
                <a:ea typeface="ＭＳ Ｐゴシック"/>
              </a:rPr>
              <a:t>Greater </a:t>
            </a:r>
            <a:r>
              <a:rPr lang="en-ZA" sz="1600" dirty="0" err="1" smtClean="0">
                <a:latin typeface="Arial" charset="0"/>
                <a:ea typeface="ＭＳ Ｐゴシック"/>
              </a:rPr>
              <a:t>Addo</a:t>
            </a:r>
            <a:endParaRPr lang="en-ZA" sz="1600" dirty="0" smtClean="0">
              <a:latin typeface="Arial" charset="0"/>
              <a:ea typeface="ＭＳ Ｐゴシック"/>
            </a:endParaRPr>
          </a:p>
          <a:p>
            <a:pPr defTabSz="913240" eaLnBrk="1" hangingPunct="1">
              <a:spcBef>
                <a:spcPct val="0"/>
              </a:spcBef>
            </a:pPr>
            <a:r>
              <a:rPr lang="en-ZA" sz="1600" dirty="0">
                <a:latin typeface="Arial" charset="0"/>
                <a:ea typeface="ＭＳ Ｐゴシック"/>
              </a:rPr>
              <a:t>Greater </a:t>
            </a:r>
            <a:r>
              <a:rPr lang="en-ZA" sz="1600" dirty="0" err="1" smtClean="0">
                <a:latin typeface="Arial" charset="0"/>
                <a:ea typeface="ＭＳ Ｐゴシック"/>
              </a:rPr>
              <a:t>Tsitsikamma</a:t>
            </a:r>
            <a:endParaRPr lang="en-ZA" sz="1600" dirty="0">
              <a:latin typeface="Arial" charset="0"/>
              <a:ea typeface="ＭＳ Ｐゴシック"/>
            </a:endParaRPr>
          </a:p>
          <a:p>
            <a:pPr marL="0" indent="0" defTabSz="913240" eaLnBrk="1" hangingPunct="1">
              <a:spcBef>
                <a:spcPct val="0"/>
              </a:spcBef>
              <a:buNone/>
            </a:pPr>
            <a:endParaRPr lang="en-ZA" sz="1600" dirty="0">
              <a:latin typeface="Arial" charset="0"/>
              <a:ea typeface="ＭＳ Ｐゴシック"/>
            </a:endParaRPr>
          </a:p>
        </p:txBody>
      </p:sp>
      <p:sp>
        <p:nvSpPr>
          <p:cNvPr id="6" name="Title 1"/>
          <p:cNvSpPr txBox="1">
            <a:spLocks/>
          </p:cNvSpPr>
          <p:nvPr/>
        </p:nvSpPr>
        <p:spPr bwMode="auto">
          <a:xfrm>
            <a:off x="415131" y="954408"/>
            <a:ext cx="8618537"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4590" rtl="0" eaLnBrk="1" fontAlgn="base" hangingPunct="1">
              <a:spcBef>
                <a:spcPct val="0"/>
              </a:spcBef>
              <a:spcAft>
                <a:spcPct val="0"/>
              </a:spcAft>
              <a:tabLst>
                <a:tab pos="269646" algn="l"/>
              </a:tabLst>
              <a:defRPr sz="1900" b="1" baseline="0">
                <a:solidFill>
                  <a:schemeClr val="tx2"/>
                </a:solidFill>
                <a:latin typeface="+mj-lt"/>
                <a:ea typeface="+mj-ea"/>
                <a:cs typeface="+mj-cs"/>
              </a:defRPr>
            </a:lvl1pPr>
            <a:lvl2pPr algn="l" defTabSz="894590" rtl="0" eaLnBrk="1" fontAlgn="base" hangingPunct="1">
              <a:spcBef>
                <a:spcPct val="0"/>
              </a:spcBef>
              <a:spcAft>
                <a:spcPct val="0"/>
              </a:spcAft>
              <a:defRPr sz="1900" b="1">
                <a:solidFill>
                  <a:schemeClr val="tx2"/>
                </a:solidFill>
                <a:latin typeface="Arial" charset="0"/>
              </a:defRPr>
            </a:lvl2pPr>
            <a:lvl3pPr algn="l" defTabSz="894590" rtl="0" eaLnBrk="1" fontAlgn="base" hangingPunct="1">
              <a:spcBef>
                <a:spcPct val="0"/>
              </a:spcBef>
              <a:spcAft>
                <a:spcPct val="0"/>
              </a:spcAft>
              <a:defRPr sz="1900" b="1">
                <a:solidFill>
                  <a:schemeClr val="tx2"/>
                </a:solidFill>
                <a:latin typeface="Arial" charset="0"/>
              </a:defRPr>
            </a:lvl3pPr>
            <a:lvl4pPr algn="l" defTabSz="894590" rtl="0" eaLnBrk="1" fontAlgn="base" hangingPunct="1">
              <a:spcBef>
                <a:spcPct val="0"/>
              </a:spcBef>
              <a:spcAft>
                <a:spcPct val="0"/>
              </a:spcAft>
              <a:defRPr sz="1900" b="1">
                <a:solidFill>
                  <a:schemeClr val="tx2"/>
                </a:solidFill>
                <a:latin typeface="Arial" charset="0"/>
              </a:defRPr>
            </a:lvl4pPr>
            <a:lvl5pPr algn="l" defTabSz="894590" rtl="0" eaLnBrk="1" fontAlgn="base" hangingPunct="1">
              <a:spcBef>
                <a:spcPct val="0"/>
              </a:spcBef>
              <a:spcAft>
                <a:spcPct val="0"/>
              </a:spcAft>
              <a:defRPr sz="1900" b="1">
                <a:solidFill>
                  <a:schemeClr val="tx2"/>
                </a:solidFill>
                <a:latin typeface="Arial" charset="0"/>
              </a:defRPr>
            </a:lvl5pPr>
            <a:lvl6pPr marL="456808" algn="l" defTabSz="894590" rtl="0" eaLnBrk="1" fontAlgn="base" hangingPunct="1">
              <a:spcBef>
                <a:spcPct val="0"/>
              </a:spcBef>
              <a:spcAft>
                <a:spcPct val="0"/>
              </a:spcAft>
              <a:defRPr sz="1900" b="1">
                <a:solidFill>
                  <a:schemeClr val="tx2"/>
                </a:solidFill>
                <a:latin typeface="Arial" charset="0"/>
              </a:defRPr>
            </a:lvl6pPr>
            <a:lvl7pPr marL="913626" algn="l" defTabSz="894590" rtl="0" eaLnBrk="1" fontAlgn="base" hangingPunct="1">
              <a:spcBef>
                <a:spcPct val="0"/>
              </a:spcBef>
              <a:spcAft>
                <a:spcPct val="0"/>
              </a:spcAft>
              <a:defRPr sz="1900" b="1">
                <a:solidFill>
                  <a:schemeClr val="tx2"/>
                </a:solidFill>
                <a:latin typeface="Arial" charset="0"/>
              </a:defRPr>
            </a:lvl7pPr>
            <a:lvl8pPr marL="1370439" algn="l" defTabSz="894590" rtl="0" eaLnBrk="1" fontAlgn="base" hangingPunct="1">
              <a:spcBef>
                <a:spcPct val="0"/>
              </a:spcBef>
              <a:spcAft>
                <a:spcPct val="0"/>
              </a:spcAft>
              <a:defRPr sz="1900" b="1">
                <a:solidFill>
                  <a:schemeClr val="tx2"/>
                </a:solidFill>
                <a:latin typeface="Arial" charset="0"/>
              </a:defRPr>
            </a:lvl8pPr>
            <a:lvl9pPr marL="1827249" algn="l" defTabSz="894590" rtl="0" eaLnBrk="1" fontAlgn="base" hangingPunct="1">
              <a:spcBef>
                <a:spcPct val="0"/>
              </a:spcBef>
              <a:spcAft>
                <a:spcPct val="0"/>
              </a:spcAft>
              <a:defRPr sz="1900" b="1">
                <a:solidFill>
                  <a:schemeClr val="tx2"/>
                </a:solidFill>
                <a:latin typeface="Arial" charset="0"/>
              </a:defRPr>
            </a:lvl9pPr>
          </a:lstStyle>
          <a:p>
            <a:pPr defTabSz="894115">
              <a:tabLst>
                <a:tab pos="269503" algn="l"/>
              </a:tabLst>
              <a:defRPr/>
            </a:pPr>
            <a:r>
              <a:rPr lang="en-ZA" kern="0" dirty="0" smtClean="0">
                <a:solidFill>
                  <a:schemeClr val="tx1"/>
                </a:solidFill>
                <a:latin typeface="Arial"/>
              </a:rPr>
              <a:t>Confirmed biodiversity economy nodes</a:t>
            </a:r>
            <a:endParaRPr lang="en-ZA" kern="0" dirty="0">
              <a:solidFill>
                <a:schemeClr val="tx1"/>
              </a:solidFill>
              <a:latin typeface="Arial"/>
            </a:endParaRPr>
          </a:p>
        </p:txBody>
      </p:sp>
    </p:spTree>
    <p:extLst>
      <p:ext uri="{BB962C8B-B14F-4D97-AF65-F5344CB8AC3E}">
        <p14:creationId xmlns:p14="http://schemas.microsoft.com/office/powerpoint/2010/main" xmlns="" val="2118491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346" y="321276"/>
            <a:ext cx="8417520" cy="369332"/>
          </a:xfrm>
          <a:prstGeom prst="rect">
            <a:avLst/>
          </a:prstGeom>
          <a:solidFill>
            <a:schemeClr val="accent1"/>
          </a:solidFill>
        </p:spPr>
        <p:txBody>
          <a:bodyPr wrap="square" rtlCol="0">
            <a:spAutoFit/>
          </a:bodyPr>
          <a:lstStyle/>
          <a:p>
            <a:r>
              <a:rPr lang="en-ZA" sz="1800" b="1" dirty="0" smtClean="0"/>
              <a:t>INITIATIVE 15: </a:t>
            </a:r>
            <a:r>
              <a:rPr lang="en-GB" sz="1800" dirty="0"/>
              <a:t>Leverage </a:t>
            </a:r>
            <a:r>
              <a:rPr lang="en-GB" sz="1800" dirty="0" smtClean="0"/>
              <a:t>Protected Areas </a:t>
            </a:r>
            <a:r>
              <a:rPr lang="en-GB" sz="1800" dirty="0"/>
              <a:t>to unlock economic potential</a:t>
            </a:r>
            <a:r>
              <a:rPr lang="en-ZA" sz="1800" b="1" dirty="0" smtClean="0"/>
              <a:t> </a:t>
            </a:r>
            <a:r>
              <a:rPr lang="en-ZA" sz="1800" dirty="0" smtClean="0"/>
              <a:t> </a:t>
            </a:r>
            <a:endParaRPr lang="en-ZA" sz="1800" dirty="0"/>
          </a:p>
        </p:txBody>
      </p:sp>
      <p:sp>
        <p:nvSpPr>
          <p:cNvPr id="3" name="TextBox 2"/>
          <p:cNvSpPr txBox="1"/>
          <p:nvPr/>
        </p:nvSpPr>
        <p:spPr>
          <a:xfrm>
            <a:off x="358346" y="956562"/>
            <a:ext cx="8196613" cy="5278368"/>
          </a:xfrm>
          <a:prstGeom prst="rect">
            <a:avLst/>
          </a:prstGeom>
          <a:noFill/>
        </p:spPr>
        <p:txBody>
          <a:bodyPr wrap="square" rtlCol="0">
            <a:spAutoFit/>
          </a:bodyPr>
          <a:lstStyle/>
          <a:p>
            <a:pPr marL="285750" lvl="0" indent="-285750" defTabSz="751592">
              <a:lnSpc>
                <a:spcPct val="150000"/>
              </a:lnSpc>
              <a:buFont typeface="Arial" panose="020B0604020202020204" pitchFamily="34" charset="0"/>
              <a:buChar char="•"/>
            </a:pPr>
            <a:r>
              <a:rPr lang="en-ZA" b="1" dirty="0"/>
              <a:t>Conducting feasibility studies and associated business plans for the 6 independent clustered sites across identified provinces (Limpopo, Mpumalanga, Eastern Cape, KZN and Free State)</a:t>
            </a:r>
          </a:p>
          <a:p>
            <a:pPr lvl="0" indent="-285750" defTabSz="751592">
              <a:lnSpc>
                <a:spcPct val="150000"/>
              </a:lnSpc>
            </a:pPr>
            <a:endParaRPr lang="en-ZA" b="1" dirty="0"/>
          </a:p>
          <a:p>
            <a:pPr marL="285750" lvl="0" indent="-285750" defTabSz="751592">
              <a:lnSpc>
                <a:spcPct val="150000"/>
              </a:lnSpc>
              <a:buFont typeface="Arial" panose="020B0604020202020204" pitchFamily="34" charset="0"/>
              <a:buChar char="•"/>
            </a:pPr>
            <a:r>
              <a:rPr lang="en-ZA" b="1" dirty="0"/>
              <a:t>Conducting skills audit for selected communities surrounding protected areas</a:t>
            </a:r>
          </a:p>
          <a:p>
            <a:pPr lvl="0" indent="-285750" defTabSz="751592">
              <a:lnSpc>
                <a:spcPct val="150000"/>
              </a:lnSpc>
            </a:pPr>
            <a:endParaRPr lang="en-ZA" b="1" dirty="0"/>
          </a:p>
          <a:p>
            <a:pPr marL="285750" indent="-285750" defTabSz="751592">
              <a:lnSpc>
                <a:spcPct val="150000"/>
              </a:lnSpc>
              <a:buFont typeface="Arial" panose="020B0604020202020204" pitchFamily="34" charset="0"/>
              <a:buChar char="•"/>
            </a:pPr>
            <a:r>
              <a:rPr lang="en-ZA" b="1" dirty="0"/>
              <a:t>5 Co-management agreements facilitating for beneficiation concluded since the Biodiversity Economy Lab was conducted taking it to 21 overall.</a:t>
            </a:r>
          </a:p>
          <a:p>
            <a:pPr marL="285750" indent="-285750" defTabSz="751592">
              <a:lnSpc>
                <a:spcPct val="150000"/>
              </a:lnSpc>
              <a:buFont typeface="Arial" panose="020B0604020202020204" pitchFamily="34" charset="0"/>
              <a:buChar char="•"/>
            </a:pPr>
            <a:endParaRPr lang="en-ZA" b="1" dirty="0"/>
          </a:p>
          <a:p>
            <a:pPr marL="285750" indent="-285750" defTabSz="751592">
              <a:lnSpc>
                <a:spcPct val="150000"/>
              </a:lnSpc>
              <a:buFont typeface="Arial" panose="020B0604020202020204" pitchFamily="34" charset="0"/>
              <a:buChar char="•"/>
            </a:pPr>
            <a:r>
              <a:rPr lang="en-ZA" b="1" dirty="0"/>
              <a:t>People and Parks Programme re-oriented its approach around the Biodiversity Economy. </a:t>
            </a:r>
          </a:p>
          <a:p>
            <a:pPr marL="285750" indent="-285750" algn="just" defTabSz="751592">
              <a:lnSpc>
                <a:spcPct val="150000"/>
              </a:lnSpc>
              <a:buFont typeface="Arial" panose="020B0604020202020204" pitchFamily="34" charset="0"/>
              <a:buChar char="•"/>
            </a:pPr>
            <a:endParaRPr lang="en-ZA" sz="2000" b="1" u="sng" dirty="0">
              <a:ea typeface="Calibri" panose="020F0502020204030204" pitchFamily="34" charset="0"/>
              <a:cs typeface="Times New Roman" panose="02020603050405020304" pitchFamily="18" charset="0"/>
            </a:endParaRPr>
          </a:p>
          <a:p>
            <a:pPr marL="285750" lvl="0" indent="-285750" algn="just" defTabSz="751592">
              <a:lnSpc>
                <a:spcPct val="150000"/>
              </a:lnSpc>
              <a:buFont typeface="Arial" panose="020B0604020202020204" pitchFamily="34" charset="0"/>
              <a:buChar char="•"/>
            </a:pPr>
            <a:endParaRPr lang="en-ZA" sz="1800" dirty="0">
              <a:latin typeface="Aria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ZA" b="1" dirty="0" smtClean="0"/>
          </a:p>
        </p:txBody>
      </p:sp>
    </p:spTree>
    <p:extLst>
      <p:ext uri="{BB962C8B-B14F-4D97-AF65-F5344CB8AC3E}">
        <p14:creationId xmlns:p14="http://schemas.microsoft.com/office/powerpoint/2010/main" xmlns="" val="28920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extLst/>
          </p:nvPr>
        </p:nvGraphicFramePr>
        <p:xfrm>
          <a:off x="1557" y="1557"/>
          <a:ext cx="1555" cy="1555"/>
        </p:xfrm>
        <a:graphic>
          <a:graphicData uri="http://schemas.openxmlformats.org/presentationml/2006/ole">
            <p:oleObj spid="_x0000_s316439" name="think-cell Slide" r:id="rId3" imgW="270" imgH="270" progId="">
              <p:embed/>
            </p:oleObj>
          </a:graphicData>
        </a:graphic>
      </p:graphicFrame>
      <p:sp>
        <p:nvSpPr>
          <p:cNvPr id="2" name="Title 1"/>
          <p:cNvSpPr>
            <a:spLocks noGrp="1"/>
          </p:cNvSpPr>
          <p:nvPr>
            <p:ph type="title"/>
          </p:nvPr>
        </p:nvSpPr>
        <p:spPr bwMode="gray">
          <a:xfrm>
            <a:off x="163147" y="255618"/>
            <a:ext cx="8618537" cy="438582"/>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57200"/>
            <a:r>
              <a:rPr lang="en-US" dirty="0" smtClean="0">
                <a:solidFill>
                  <a:schemeClr val="accent2">
                    <a:lumMod val="50000"/>
                  </a:schemeClr>
                </a:solidFill>
              </a:rPr>
              <a:t>Number of Wildlife Priority Projects in 9 provinces: Identified through engagements over the  past three years and call for projects proposals </a:t>
            </a:r>
            <a:endParaRPr lang="en-ZA" dirty="0">
              <a:solidFill>
                <a:schemeClr val="accent2">
                  <a:lumMod val="50000"/>
                </a:schemeClr>
              </a:solidFill>
            </a:endParaRPr>
          </a:p>
        </p:txBody>
      </p:sp>
      <p:grpSp>
        <p:nvGrpSpPr>
          <p:cNvPr id="5" name="Group 4"/>
          <p:cNvGrpSpPr/>
          <p:nvPr/>
        </p:nvGrpSpPr>
        <p:grpSpPr>
          <a:xfrm>
            <a:off x="1107831" y="840393"/>
            <a:ext cx="6576645" cy="5252675"/>
            <a:chOff x="1315340" y="1110402"/>
            <a:chExt cx="5277046" cy="4177958"/>
          </a:xfrm>
        </p:grpSpPr>
        <p:sp>
          <p:nvSpPr>
            <p:cNvPr id="61" name="Freeform 3"/>
            <p:cNvSpPr>
              <a:spLocks noEditPoints="1"/>
            </p:cNvSpPr>
            <p:nvPr/>
          </p:nvSpPr>
          <p:spPr bwMode="gray">
            <a:xfrm>
              <a:off x="1709440" y="3836325"/>
              <a:ext cx="2047372" cy="1452035"/>
            </a:xfrm>
            <a:custGeom>
              <a:avLst/>
              <a:gdLst>
                <a:gd name="T0" fmla="*/ 62 w 1678"/>
                <a:gd name="T1" fmla="*/ 130 h 1190"/>
                <a:gd name="T2" fmla="*/ 193 w 1678"/>
                <a:gd name="T3" fmla="*/ 22 h 1190"/>
                <a:gd name="T4" fmla="*/ 306 w 1678"/>
                <a:gd name="T5" fmla="*/ 215 h 1190"/>
                <a:gd name="T6" fmla="*/ 346 w 1678"/>
                <a:gd name="T7" fmla="*/ 351 h 1190"/>
                <a:gd name="T8" fmla="*/ 391 w 1678"/>
                <a:gd name="T9" fmla="*/ 391 h 1190"/>
                <a:gd name="T10" fmla="*/ 431 w 1678"/>
                <a:gd name="T11" fmla="*/ 442 h 1190"/>
                <a:gd name="T12" fmla="*/ 425 w 1678"/>
                <a:gd name="T13" fmla="*/ 521 h 1190"/>
                <a:gd name="T14" fmla="*/ 476 w 1678"/>
                <a:gd name="T15" fmla="*/ 544 h 1190"/>
                <a:gd name="T16" fmla="*/ 607 w 1678"/>
                <a:gd name="T17" fmla="*/ 481 h 1190"/>
                <a:gd name="T18" fmla="*/ 618 w 1678"/>
                <a:gd name="T19" fmla="*/ 600 h 1190"/>
                <a:gd name="T20" fmla="*/ 760 w 1678"/>
                <a:gd name="T21" fmla="*/ 674 h 1190"/>
                <a:gd name="T22" fmla="*/ 907 w 1678"/>
                <a:gd name="T23" fmla="*/ 538 h 1190"/>
                <a:gd name="T24" fmla="*/ 1060 w 1678"/>
                <a:gd name="T25" fmla="*/ 493 h 1190"/>
                <a:gd name="T26" fmla="*/ 1128 w 1678"/>
                <a:gd name="T27" fmla="*/ 391 h 1190"/>
                <a:gd name="T28" fmla="*/ 1298 w 1678"/>
                <a:gd name="T29" fmla="*/ 385 h 1190"/>
                <a:gd name="T30" fmla="*/ 1497 w 1678"/>
                <a:gd name="T31" fmla="*/ 345 h 1190"/>
                <a:gd name="T32" fmla="*/ 1610 w 1678"/>
                <a:gd name="T33" fmla="*/ 345 h 1190"/>
                <a:gd name="T34" fmla="*/ 1650 w 1678"/>
                <a:gd name="T35" fmla="*/ 425 h 1190"/>
                <a:gd name="T36" fmla="*/ 1553 w 1678"/>
                <a:gd name="T37" fmla="*/ 476 h 1190"/>
                <a:gd name="T38" fmla="*/ 1417 w 1678"/>
                <a:gd name="T39" fmla="*/ 600 h 1190"/>
                <a:gd name="T40" fmla="*/ 1372 w 1678"/>
                <a:gd name="T41" fmla="*/ 663 h 1190"/>
                <a:gd name="T42" fmla="*/ 1321 w 1678"/>
                <a:gd name="T43" fmla="*/ 804 h 1190"/>
                <a:gd name="T44" fmla="*/ 1451 w 1678"/>
                <a:gd name="T45" fmla="*/ 895 h 1190"/>
                <a:gd name="T46" fmla="*/ 1491 w 1678"/>
                <a:gd name="T47" fmla="*/ 958 h 1190"/>
                <a:gd name="T48" fmla="*/ 1451 w 1678"/>
                <a:gd name="T49" fmla="*/ 992 h 1190"/>
                <a:gd name="T50" fmla="*/ 1355 w 1678"/>
                <a:gd name="T51" fmla="*/ 980 h 1190"/>
                <a:gd name="T52" fmla="*/ 1349 w 1678"/>
                <a:gd name="T53" fmla="*/ 980 h 1190"/>
                <a:gd name="T54" fmla="*/ 1230 w 1678"/>
                <a:gd name="T55" fmla="*/ 963 h 1190"/>
                <a:gd name="T56" fmla="*/ 1151 w 1678"/>
                <a:gd name="T57" fmla="*/ 975 h 1190"/>
                <a:gd name="T58" fmla="*/ 1105 w 1678"/>
                <a:gd name="T59" fmla="*/ 1020 h 1190"/>
                <a:gd name="T60" fmla="*/ 1043 w 1678"/>
                <a:gd name="T61" fmla="*/ 1054 h 1190"/>
                <a:gd name="T62" fmla="*/ 975 w 1678"/>
                <a:gd name="T63" fmla="*/ 1060 h 1190"/>
                <a:gd name="T64" fmla="*/ 901 w 1678"/>
                <a:gd name="T65" fmla="*/ 1082 h 1190"/>
                <a:gd name="T66" fmla="*/ 799 w 1678"/>
                <a:gd name="T67" fmla="*/ 1060 h 1190"/>
                <a:gd name="T68" fmla="*/ 771 w 1678"/>
                <a:gd name="T69" fmla="*/ 1088 h 1190"/>
                <a:gd name="T70" fmla="*/ 669 w 1678"/>
                <a:gd name="T71" fmla="*/ 1116 h 1190"/>
                <a:gd name="T72" fmla="*/ 573 w 1678"/>
                <a:gd name="T73" fmla="*/ 1167 h 1190"/>
                <a:gd name="T74" fmla="*/ 510 w 1678"/>
                <a:gd name="T75" fmla="*/ 1167 h 1190"/>
                <a:gd name="T76" fmla="*/ 448 w 1678"/>
                <a:gd name="T77" fmla="*/ 1156 h 1190"/>
                <a:gd name="T78" fmla="*/ 380 w 1678"/>
                <a:gd name="T79" fmla="*/ 1133 h 1190"/>
                <a:gd name="T80" fmla="*/ 346 w 1678"/>
                <a:gd name="T81" fmla="*/ 1077 h 1190"/>
                <a:gd name="T82" fmla="*/ 340 w 1678"/>
                <a:gd name="T83" fmla="*/ 1048 h 1190"/>
                <a:gd name="T84" fmla="*/ 272 w 1678"/>
                <a:gd name="T85" fmla="*/ 1065 h 1190"/>
                <a:gd name="T86" fmla="*/ 266 w 1678"/>
                <a:gd name="T87" fmla="*/ 1031 h 1190"/>
                <a:gd name="T88" fmla="*/ 204 w 1678"/>
                <a:gd name="T89" fmla="*/ 980 h 1190"/>
                <a:gd name="T90" fmla="*/ 170 w 1678"/>
                <a:gd name="T91" fmla="*/ 1026 h 1190"/>
                <a:gd name="T92" fmla="*/ 142 w 1678"/>
                <a:gd name="T93" fmla="*/ 1037 h 1190"/>
                <a:gd name="T94" fmla="*/ 142 w 1678"/>
                <a:gd name="T95" fmla="*/ 975 h 1190"/>
                <a:gd name="T96" fmla="*/ 170 w 1678"/>
                <a:gd name="T97" fmla="*/ 935 h 1190"/>
                <a:gd name="T98" fmla="*/ 147 w 1678"/>
                <a:gd name="T99" fmla="*/ 855 h 1190"/>
                <a:gd name="T100" fmla="*/ 91 w 1678"/>
                <a:gd name="T101" fmla="*/ 770 h 1190"/>
                <a:gd name="T102" fmla="*/ 57 w 1678"/>
                <a:gd name="T103" fmla="*/ 714 h 1190"/>
                <a:gd name="T104" fmla="*/ 62 w 1678"/>
                <a:gd name="T105" fmla="*/ 725 h 1190"/>
                <a:gd name="T106" fmla="*/ 28 w 1678"/>
                <a:gd name="T107" fmla="*/ 702 h 1190"/>
                <a:gd name="T108" fmla="*/ 17 w 1678"/>
                <a:gd name="T109" fmla="*/ 646 h 1190"/>
                <a:gd name="T110" fmla="*/ 62 w 1678"/>
                <a:gd name="T111" fmla="*/ 623 h 1190"/>
                <a:gd name="T112" fmla="*/ 130 w 1678"/>
                <a:gd name="T113" fmla="*/ 589 h 1190"/>
                <a:gd name="T114" fmla="*/ 136 w 1678"/>
                <a:gd name="T115" fmla="*/ 447 h 1190"/>
                <a:gd name="T116" fmla="*/ 125 w 1678"/>
                <a:gd name="T117" fmla="*/ 374 h 1190"/>
                <a:gd name="T118" fmla="*/ 85 w 1678"/>
                <a:gd name="T119" fmla="*/ 300 h 1190"/>
                <a:gd name="T120" fmla="*/ 11 w 1678"/>
                <a:gd name="T121" fmla="*/ 215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78" h="1190">
                  <a:moveTo>
                    <a:pt x="74" y="810"/>
                  </a:moveTo>
                  <a:lnTo>
                    <a:pt x="68" y="804"/>
                  </a:lnTo>
                  <a:lnTo>
                    <a:pt x="74" y="804"/>
                  </a:lnTo>
                  <a:lnTo>
                    <a:pt x="74" y="810"/>
                  </a:lnTo>
                  <a:close/>
                  <a:moveTo>
                    <a:pt x="147" y="912"/>
                  </a:moveTo>
                  <a:lnTo>
                    <a:pt x="142" y="912"/>
                  </a:lnTo>
                  <a:lnTo>
                    <a:pt x="142" y="907"/>
                  </a:lnTo>
                  <a:lnTo>
                    <a:pt x="147" y="907"/>
                  </a:lnTo>
                  <a:lnTo>
                    <a:pt x="147" y="912"/>
                  </a:lnTo>
                  <a:close/>
                  <a:moveTo>
                    <a:pt x="0" y="192"/>
                  </a:moveTo>
                  <a:lnTo>
                    <a:pt x="17" y="198"/>
                  </a:lnTo>
                  <a:lnTo>
                    <a:pt x="11" y="175"/>
                  </a:lnTo>
                  <a:lnTo>
                    <a:pt x="40" y="153"/>
                  </a:lnTo>
                  <a:lnTo>
                    <a:pt x="28" y="136"/>
                  </a:lnTo>
                  <a:lnTo>
                    <a:pt x="62" y="130"/>
                  </a:lnTo>
                  <a:lnTo>
                    <a:pt x="62" y="96"/>
                  </a:lnTo>
                  <a:lnTo>
                    <a:pt x="74" y="96"/>
                  </a:lnTo>
                  <a:lnTo>
                    <a:pt x="79" y="96"/>
                  </a:lnTo>
                  <a:lnTo>
                    <a:pt x="85" y="96"/>
                  </a:lnTo>
                  <a:lnTo>
                    <a:pt x="91" y="102"/>
                  </a:lnTo>
                  <a:lnTo>
                    <a:pt x="108" y="113"/>
                  </a:lnTo>
                  <a:lnTo>
                    <a:pt x="119" y="102"/>
                  </a:lnTo>
                  <a:lnTo>
                    <a:pt x="130" y="102"/>
                  </a:lnTo>
                  <a:lnTo>
                    <a:pt x="147" y="85"/>
                  </a:lnTo>
                  <a:lnTo>
                    <a:pt x="159" y="62"/>
                  </a:lnTo>
                  <a:lnTo>
                    <a:pt x="164" y="39"/>
                  </a:lnTo>
                  <a:lnTo>
                    <a:pt x="170" y="22"/>
                  </a:lnTo>
                  <a:lnTo>
                    <a:pt x="170" y="5"/>
                  </a:lnTo>
                  <a:lnTo>
                    <a:pt x="198" y="39"/>
                  </a:lnTo>
                  <a:lnTo>
                    <a:pt x="193" y="22"/>
                  </a:lnTo>
                  <a:lnTo>
                    <a:pt x="193" y="5"/>
                  </a:lnTo>
                  <a:lnTo>
                    <a:pt x="215" y="0"/>
                  </a:lnTo>
                  <a:lnTo>
                    <a:pt x="238" y="34"/>
                  </a:lnTo>
                  <a:lnTo>
                    <a:pt x="261" y="39"/>
                  </a:lnTo>
                  <a:lnTo>
                    <a:pt x="272" y="51"/>
                  </a:lnTo>
                  <a:lnTo>
                    <a:pt x="266" y="62"/>
                  </a:lnTo>
                  <a:lnTo>
                    <a:pt x="289" y="79"/>
                  </a:lnTo>
                  <a:lnTo>
                    <a:pt x="312" y="79"/>
                  </a:lnTo>
                  <a:lnTo>
                    <a:pt x="317" y="119"/>
                  </a:lnTo>
                  <a:lnTo>
                    <a:pt x="295" y="124"/>
                  </a:lnTo>
                  <a:lnTo>
                    <a:pt x="317" y="136"/>
                  </a:lnTo>
                  <a:lnTo>
                    <a:pt x="300" y="147"/>
                  </a:lnTo>
                  <a:lnTo>
                    <a:pt x="295" y="164"/>
                  </a:lnTo>
                  <a:lnTo>
                    <a:pt x="312" y="187"/>
                  </a:lnTo>
                  <a:lnTo>
                    <a:pt x="306" y="215"/>
                  </a:lnTo>
                  <a:lnTo>
                    <a:pt x="312" y="226"/>
                  </a:lnTo>
                  <a:lnTo>
                    <a:pt x="329" y="232"/>
                  </a:lnTo>
                  <a:lnTo>
                    <a:pt x="317" y="243"/>
                  </a:lnTo>
                  <a:lnTo>
                    <a:pt x="329" y="255"/>
                  </a:lnTo>
                  <a:lnTo>
                    <a:pt x="329" y="272"/>
                  </a:lnTo>
                  <a:lnTo>
                    <a:pt x="323" y="289"/>
                  </a:lnTo>
                  <a:lnTo>
                    <a:pt x="340" y="294"/>
                  </a:lnTo>
                  <a:lnTo>
                    <a:pt x="334" y="300"/>
                  </a:lnTo>
                  <a:lnTo>
                    <a:pt x="340" y="306"/>
                  </a:lnTo>
                  <a:lnTo>
                    <a:pt x="346" y="311"/>
                  </a:lnTo>
                  <a:lnTo>
                    <a:pt x="340" y="311"/>
                  </a:lnTo>
                  <a:lnTo>
                    <a:pt x="340" y="328"/>
                  </a:lnTo>
                  <a:lnTo>
                    <a:pt x="334" y="328"/>
                  </a:lnTo>
                  <a:lnTo>
                    <a:pt x="340" y="345"/>
                  </a:lnTo>
                  <a:lnTo>
                    <a:pt x="346" y="351"/>
                  </a:lnTo>
                  <a:lnTo>
                    <a:pt x="346" y="357"/>
                  </a:lnTo>
                  <a:lnTo>
                    <a:pt x="340" y="362"/>
                  </a:lnTo>
                  <a:lnTo>
                    <a:pt x="340" y="368"/>
                  </a:lnTo>
                  <a:lnTo>
                    <a:pt x="329" y="379"/>
                  </a:lnTo>
                  <a:lnTo>
                    <a:pt x="329" y="396"/>
                  </a:lnTo>
                  <a:lnTo>
                    <a:pt x="334" y="396"/>
                  </a:lnTo>
                  <a:lnTo>
                    <a:pt x="340" y="396"/>
                  </a:lnTo>
                  <a:lnTo>
                    <a:pt x="346" y="396"/>
                  </a:lnTo>
                  <a:lnTo>
                    <a:pt x="351" y="396"/>
                  </a:lnTo>
                  <a:lnTo>
                    <a:pt x="351" y="402"/>
                  </a:lnTo>
                  <a:lnTo>
                    <a:pt x="357" y="402"/>
                  </a:lnTo>
                  <a:lnTo>
                    <a:pt x="363" y="402"/>
                  </a:lnTo>
                  <a:lnTo>
                    <a:pt x="368" y="402"/>
                  </a:lnTo>
                  <a:lnTo>
                    <a:pt x="368" y="408"/>
                  </a:lnTo>
                  <a:lnTo>
                    <a:pt x="391" y="391"/>
                  </a:lnTo>
                  <a:lnTo>
                    <a:pt x="391" y="396"/>
                  </a:lnTo>
                  <a:lnTo>
                    <a:pt x="385" y="402"/>
                  </a:lnTo>
                  <a:lnTo>
                    <a:pt x="385" y="408"/>
                  </a:lnTo>
                  <a:lnTo>
                    <a:pt x="385" y="413"/>
                  </a:lnTo>
                  <a:lnTo>
                    <a:pt x="391" y="413"/>
                  </a:lnTo>
                  <a:lnTo>
                    <a:pt x="397" y="419"/>
                  </a:lnTo>
                  <a:lnTo>
                    <a:pt x="402" y="425"/>
                  </a:lnTo>
                  <a:lnTo>
                    <a:pt x="402" y="430"/>
                  </a:lnTo>
                  <a:lnTo>
                    <a:pt x="408" y="436"/>
                  </a:lnTo>
                  <a:lnTo>
                    <a:pt x="408" y="430"/>
                  </a:lnTo>
                  <a:lnTo>
                    <a:pt x="414" y="436"/>
                  </a:lnTo>
                  <a:lnTo>
                    <a:pt x="419" y="436"/>
                  </a:lnTo>
                  <a:lnTo>
                    <a:pt x="425" y="436"/>
                  </a:lnTo>
                  <a:lnTo>
                    <a:pt x="431" y="436"/>
                  </a:lnTo>
                  <a:lnTo>
                    <a:pt x="431" y="442"/>
                  </a:lnTo>
                  <a:lnTo>
                    <a:pt x="436" y="442"/>
                  </a:lnTo>
                  <a:lnTo>
                    <a:pt x="436" y="447"/>
                  </a:lnTo>
                  <a:lnTo>
                    <a:pt x="442" y="447"/>
                  </a:lnTo>
                  <a:lnTo>
                    <a:pt x="448" y="447"/>
                  </a:lnTo>
                  <a:lnTo>
                    <a:pt x="442" y="453"/>
                  </a:lnTo>
                  <a:lnTo>
                    <a:pt x="442" y="459"/>
                  </a:lnTo>
                  <a:lnTo>
                    <a:pt x="442" y="464"/>
                  </a:lnTo>
                  <a:lnTo>
                    <a:pt x="442" y="470"/>
                  </a:lnTo>
                  <a:lnTo>
                    <a:pt x="448" y="476"/>
                  </a:lnTo>
                  <a:lnTo>
                    <a:pt x="448" y="481"/>
                  </a:lnTo>
                  <a:lnTo>
                    <a:pt x="448" y="487"/>
                  </a:lnTo>
                  <a:lnTo>
                    <a:pt x="448" y="493"/>
                  </a:lnTo>
                  <a:lnTo>
                    <a:pt x="431" y="498"/>
                  </a:lnTo>
                  <a:lnTo>
                    <a:pt x="419" y="504"/>
                  </a:lnTo>
                  <a:lnTo>
                    <a:pt x="425" y="521"/>
                  </a:lnTo>
                  <a:lnTo>
                    <a:pt x="431" y="527"/>
                  </a:lnTo>
                  <a:lnTo>
                    <a:pt x="431" y="532"/>
                  </a:lnTo>
                  <a:lnTo>
                    <a:pt x="436" y="532"/>
                  </a:lnTo>
                  <a:lnTo>
                    <a:pt x="436" y="538"/>
                  </a:lnTo>
                  <a:lnTo>
                    <a:pt x="442" y="544"/>
                  </a:lnTo>
                  <a:lnTo>
                    <a:pt x="442" y="549"/>
                  </a:lnTo>
                  <a:lnTo>
                    <a:pt x="448" y="549"/>
                  </a:lnTo>
                  <a:lnTo>
                    <a:pt x="442" y="583"/>
                  </a:lnTo>
                  <a:lnTo>
                    <a:pt x="453" y="600"/>
                  </a:lnTo>
                  <a:lnTo>
                    <a:pt x="470" y="589"/>
                  </a:lnTo>
                  <a:lnTo>
                    <a:pt x="470" y="583"/>
                  </a:lnTo>
                  <a:lnTo>
                    <a:pt x="465" y="578"/>
                  </a:lnTo>
                  <a:lnTo>
                    <a:pt x="465" y="572"/>
                  </a:lnTo>
                  <a:lnTo>
                    <a:pt x="476" y="555"/>
                  </a:lnTo>
                  <a:lnTo>
                    <a:pt x="476" y="544"/>
                  </a:lnTo>
                  <a:lnTo>
                    <a:pt x="482" y="538"/>
                  </a:lnTo>
                  <a:lnTo>
                    <a:pt x="487" y="549"/>
                  </a:lnTo>
                  <a:lnTo>
                    <a:pt x="499" y="544"/>
                  </a:lnTo>
                  <a:lnTo>
                    <a:pt x="499" y="538"/>
                  </a:lnTo>
                  <a:lnTo>
                    <a:pt x="505" y="532"/>
                  </a:lnTo>
                  <a:lnTo>
                    <a:pt x="510" y="538"/>
                  </a:lnTo>
                  <a:lnTo>
                    <a:pt x="522" y="527"/>
                  </a:lnTo>
                  <a:lnTo>
                    <a:pt x="527" y="521"/>
                  </a:lnTo>
                  <a:lnTo>
                    <a:pt x="539" y="521"/>
                  </a:lnTo>
                  <a:lnTo>
                    <a:pt x="539" y="527"/>
                  </a:lnTo>
                  <a:lnTo>
                    <a:pt x="556" y="527"/>
                  </a:lnTo>
                  <a:lnTo>
                    <a:pt x="584" y="504"/>
                  </a:lnTo>
                  <a:lnTo>
                    <a:pt x="590" y="493"/>
                  </a:lnTo>
                  <a:lnTo>
                    <a:pt x="601" y="493"/>
                  </a:lnTo>
                  <a:lnTo>
                    <a:pt x="607" y="481"/>
                  </a:lnTo>
                  <a:lnTo>
                    <a:pt x="618" y="476"/>
                  </a:lnTo>
                  <a:lnTo>
                    <a:pt x="624" y="470"/>
                  </a:lnTo>
                  <a:lnTo>
                    <a:pt x="629" y="476"/>
                  </a:lnTo>
                  <a:lnTo>
                    <a:pt x="629" y="481"/>
                  </a:lnTo>
                  <a:lnTo>
                    <a:pt x="635" y="487"/>
                  </a:lnTo>
                  <a:lnTo>
                    <a:pt x="641" y="504"/>
                  </a:lnTo>
                  <a:lnTo>
                    <a:pt x="635" y="504"/>
                  </a:lnTo>
                  <a:lnTo>
                    <a:pt x="612" y="515"/>
                  </a:lnTo>
                  <a:lnTo>
                    <a:pt x="618" y="527"/>
                  </a:lnTo>
                  <a:lnTo>
                    <a:pt x="607" y="532"/>
                  </a:lnTo>
                  <a:lnTo>
                    <a:pt x="595" y="527"/>
                  </a:lnTo>
                  <a:lnTo>
                    <a:pt x="595" y="544"/>
                  </a:lnTo>
                  <a:lnTo>
                    <a:pt x="601" y="561"/>
                  </a:lnTo>
                  <a:lnTo>
                    <a:pt x="607" y="595"/>
                  </a:lnTo>
                  <a:lnTo>
                    <a:pt x="618" y="600"/>
                  </a:lnTo>
                  <a:lnTo>
                    <a:pt x="624" y="606"/>
                  </a:lnTo>
                  <a:lnTo>
                    <a:pt x="624" y="629"/>
                  </a:lnTo>
                  <a:lnTo>
                    <a:pt x="629" y="634"/>
                  </a:lnTo>
                  <a:lnTo>
                    <a:pt x="635" y="634"/>
                  </a:lnTo>
                  <a:lnTo>
                    <a:pt x="646" y="634"/>
                  </a:lnTo>
                  <a:lnTo>
                    <a:pt x="658" y="651"/>
                  </a:lnTo>
                  <a:lnTo>
                    <a:pt x="663" y="657"/>
                  </a:lnTo>
                  <a:lnTo>
                    <a:pt x="663" y="668"/>
                  </a:lnTo>
                  <a:lnTo>
                    <a:pt x="675" y="668"/>
                  </a:lnTo>
                  <a:lnTo>
                    <a:pt x="686" y="674"/>
                  </a:lnTo>
                  <a:lnTo>
                    <a:pt x="703" y="674"/>
                  </a:lnTo>
                  <a:lnTo>
                    <a:pt x="720" y="663"/>
                  </a:lnTo>
                  <a:lnTo>
                    <a:pt x="731" y="674"/>
                  </a:lnTo>
                  <a:lnTo>
                    <a:pt x="743" y="674"/>
                  </a:lnTo>
                  <a:lnTo>
                    <a:pt x="760" y="674"/>
                  </a:lnTo>
                  <a:lnTo>
                    <a:pt x="765" y="668"/>
                  </a:lnTo>
                  <a:lnTo>
                    <a:pt x="782" y="663"/>
                  </a:lnTo>
                  <a:lnTo>
                    <a:pt x="788" y="640"/>
                  </a:lnTo>
                  <a:lnTo>
                    <a:pt x="788" y="623"/>
                  </a:lnTo>
                  <a:lnTo>
                    <a:pt x="782" y="617"/>
                  </a:lnTo>
                  <a:lnTo>
                    <a:pt x="782" y="612"/>
                  </a:lnTo>
                  <a:lnTo>
                    <a:pt x="794" y="606"/>
                  </a:lnTo>
                  <a:lnTo>
                    <a:pt x="828" y="595"/>
                  </a:lnTo>
                  <a:lnTo>
                    <a:pt x="839" y="600"/>
                  </a:lnTo>
                  <a:lnTo>
                    <a:pt x="879" y="589"/>
                  </a:lnTo>
                  <a:lnTo>
                    <a:pt x="873" y="578"/>
                  </a:lnTo>
                  <a:lnTo>
                    <a:pt x="884" y="561"/>
                  </a:lnTo>
                  <a:lnTo>
                    <a:pt x="890" y="549"/>
                  </a:lnTo>
                  <a:lnTo>
                    <a:pt x="901" y="544"/>
                  </a:lnTo>
                  <a:lnTo>
                    <a:pt x="907" y="538"/>
                  </a:lnTo>
                  <a:lnTo>
                    <a:pt x="913" y="532"/>
                  </a:lnTo>
                  <a:lnTo>
                    <a:pt x="913" y="521"/>
                  </a:lnTo>
                  <a:lnTo>
                    <a:pt x="924" y="527"/>
                  </a:lnTo>
                  <a:lnTo>
                    <a:pt x="941" y="521"/>
                  </a:lnTo>
                  <a:lnTo>
                    <a:pt x="947" y="521"/>
                  </a:lnTo>
                  <a:lnTo>
                    <a:pt x="958" y="510"/>
                  </a:lnTo>
                  <a:lnTo>
                    <a:pt x="964" y="510"/>
                  </a:lnTo>
                  <a:lnTo>
                    <a:pt x="981" y="504"/>
                  </a:lnTo>
                  <a:lnTo>
                    <a:pt x="981" y="487"/>
                  </a:lnTo>
                  <a:lnTo>
                    <a:pt x="998" y="476"/>
                  </a:lnTo>
                  <a:lnTo>
                    <a:pt x="1015" y="487"/>
                  </a:lnTo>
                  <a:lnTo>
                    <a:pt x="1026" y="476"/>
                  </a:lnTo>
                  <a:lnTo>
                    <a:pt x="1037" y="481"/>
                  </a:lnTo>
                  <a:lnTo>
                    <a:pt x="1037" y="487"/>
                  </a:lnTo>
                  <a:lnTo>
                    <a:pt x="1060" y="493"/>
                  </a:lnTo>
                  <a:lnTo>
                    <a:pt x="1077" y="493"/>
                  </a:lnTo>
                  <a:lnTo>
                    <a:pt x="1083" y="481"/>
                  </a:lnTo>
                  <a:lnTo>
                    <a:pt x="1100" y="476"/>
                  </a:lnTo>
                  <a:lnTo>
                    <a:pt x="1100" y="453"/>
                  </a:lnTo>
                  <a:lnTo>
                    <a:pt x="1117" y="442"/>
                  </a:lnTo>
                  <a:lnTo>
                    <a:pt x="1122" y="459"/>
                  </a:lnTo>
                  <a:lnTo>
                    <a:pt x="1134" y="436"/>
                  </a:lnTo>
                  <a:lnTo>
                    <a:pt x="1122" y="430"/>
                  </a:lnTo>
                  <a:lnTo>
                    <a:pt x="1122" y="425"/>
                  </a:lnTo>
                  <a:lnTo>
                    <a:pt x="1122" y="419"/>
                  </a:lnTo>
                  <a:lnTo>
                    <a:pt x="1122" y="413"/>
                  </a:lnTo>
                  <a:lnTo>
                    <a:pt x="1117" y="402"/>
                  </a:lnTo>
                  <a:lnTo>
                    <a:pt x="1122" y="402"/>
                  </a:lnTo>
                  <a:lnTo>
                    <a:pt x="1128" y="396"/>
                  </a:lnTo>
                  <a:lnTo>
                    <a:pt x="1128" y="391"/>
                  </a:lnTo>
                  <a:lnTo>
                    <a:pt x="1122" y="385"/>
                  </a:lnTo>
                  <a:lnTo>
                    <a:pt x="1145" y="391"/>
                  </a:lnTo>
                  <a:lnTo>
                    <a:pt x="1145" y="362"/>
                  </a:lnTo>
                  <a:lnTo>
                    <a:pt x="1162" y="345"/>
                  </a:lnTo>
                  <a:lnTo>
                    <a:pt x="1168" y="328"/>
                  </a:lnTo>
                  <a:lnTo>
                    <a:pt x="1173" y="311"/>
                  </a:lnTo>
                  <a:lnTo>
                    <a:pt x="1179" y="311"/>
                  </a:lnTo>
                  <a:lnTo>
                    <a:pt x="1224" y="334"/>
                  </a:lnTo>
                  <a:lnTo>
                    <a:pt x="1247" y="334"/>
                  </a:lnTo>
                  <a:lnTo>
                    <a:pt x="1247" y="345"/>
                  </a:lnTo>
                  <a:lnTo>
                    <a:pt x="1258" y="351"/>
                  </a:lnTo>
                  <a:lnTo>
                    <a:pt x="1247" y="368"/>
                  </a:lnTo>
                  <a:lnTo>
                    <a:pt x="1264" y="374"/>
                  </a:lnTo>
                  <a:lnTo>
                    <a:pt x="1292" y="374"/>
                  </a:lnTo>
                  <a:lnTo>
                    <a:pt x="1298" y="385"/>
                  </a:lnTo>
                  <a:lnTo>
                    <a:pt x="1321" y="379"/>
                  </a:lnTo>
                  <a:lnTo>
                    <a:pt x="1321" y="385"/>
                  </a:lnTo>
                  <a:lnTo>
                    <a:pt x="1332" y="391"/>
                  </a:lnTo>
                  <a:lnTo>
                    <a:pt x="1349" y="385"/>
                  </a:lnTo>
                  <a:lnTo>
                    <a:pt x="1372" y="391"/>
                  </a:lnTo>
                  <a:lnTo>
                    <a:pt x="1372" y="402"/>
                  </a:lnTo>
                  <a:lnTo>
                    <a:pt x="1377" y="419"/>
                  </a:lnTo>
                  <a:lnTo>
                    <a:pt x="1417" y="391"/>
                  </a:lnTo>
                  <a:lnTo>
                    <a:pt x="1417" y="379"/>
                  </a:lnTo>
                  <a:lnTo>
                    <a:pt x="1429" y="374"/>
                  </a:lnTo>
                  <a:lnTo>
                    <a:pt x="1434" y="357"/>
                  </a:lnTo>
                  <a:lnTo>
                    <a:pt x="1446" y="345"/>
                  </a:lnTo>
                  <a:lnTo>
                    <a:pt x="1468" y="345"/>
                  </a:lnTo>
                  <a:lnTo>
                    <a:pt x="1468" y="340"/>
                  </a:lnTo>
                  <a:lnTo>
                    <a:pt x="1497" y="345"/>
                  </a:lnTo>
                  <a:lnTo>
                    <a:pt x="1502" y="340"/>
                  </a:lnTo>
                  <a:lnTo>
                    <a:pt x="1514" y="340"/>
                  </a:lnTo>
                  <a:lnTo>
                    <a:pt x="1519" y="328"/>
                  </a:lnTo>
                  <a:lnTo>
                    <a:pt x="1525" y="334"/>
                  </a:lnTo>
                  <a:lnTo>
                    <a:pt x="1553" y="334"/>
                  </a:lnTo>
                  <a:lnTo>
                    <a:pt x="1553" y="340"/>
                  </a:lnTo>
                  <a:lnTo>
                    <a:pt x="1582" y="351"/>
                  </a:lnTo>
                  <a:lnTo>
                    <a:pt x="1582" y="357"/>
                  </a:lnTo>
                  <a:lnTo>
                    <a:pt x="1570" y="362"/>
                  </a:lnTo>
                  <a:lnTo>
                    <a:pt x="1582" y="368"/>
                  </a:lnTo>
                  <a:lnTo>
                    <a:pt x="1587" y="379"/>
                  </a:lnTo>
                  <a:lnTo>
                    <a:pt x="1593" y="374"/>
                  </a:lnTo>
                  <a:lnTo>
                    <a:pt x="1599" y="368"/>
                  </a:lnTo>
                  <a:lnTo>
                    <a:pt x="1610" y="362"/>
                  </a:lnTo>
                  <a:lnTo>
                    <a:pt x="1610" y="345"/>
                  </a:lnTo>
                  <a:lnTo>
                    <a:pt x="1633" y="345"/>
                  </a:lnTo>
                  <a:lnTo>
                    <a:pt x="1627" y="351"/>
                  </a:lnTo>
                  <a:lnTo>
                    <a:pt x="1638" y="368"/>
                  </a:lnTo>
                  <a:lnTo>
                    <a:pt x="1661" y="368"/>
                  </a:lnTo>
                  <a:lnTo>
                    <a:pt x="1667" y="374"/>
                  </a:lnTo>
                  <a:lnTo>
                    <a:pt x="1661" y="374"/>
                  </a:lnTo>
                  <a:lnTo>
                    <a:pt x="1661" y="385"/>
                  </a:lnTo>
                  <a:lnTo>
                    <a:pt x="1655" y="385"/>
                  </a:lnTo>
                  <a:lnTo>
                    <a:pt x="1650" y="396"/>
                  </a:lnTo>
                  <a:lnTo>
                    <a:pt x="1661" y="396"/>
                  </a:lnTo>
                  <a:lnTo>
                    <a:pt x="1672" y="402"/>
                  </a:lnTo>
                  <a:lnTo>
                    <a:pt x="1672" y="408"/>
                  </a:lnTo>
                  <a:lnTo>
                    <a:pt x="1678" y="408"/>
                  </a:lnTo>
                  <a:lnTo>
                    <a:pt x="1661" y="425"/>
                  </a:lnTo>
                  <a:lnTo>
                    <a:pt x="1650" y="425"/>
                  </a:lnTo>
                  <a:lnTo>
                    <a:pt x="1650" y="430"/>
                  </a:lnTo>
                  <a:lnTo>
                    <a:pt x="1655" y="430"/>
                  </a:lnTo>
                  <a:lnTo>
                    <a:pt x="1655" y="436"/>
                  </a:lnTo>
                  <a:lnTo>
                    <a:pt x="1644" y="436"/>
                  </a:lnTo>
                  <a:lnTo>
                    <a:pt x="1644" y="447"/>
                  </a:lnTo>
                  <a:lnTo>
                    <a:pt x="1650" y="447"/>
                  </a:lnTo>
                  <a:lnTo>
                    <a:pt x="1650" y="459"/>
                  </a:lnTo>
                  <a:lnTo>
                    <a:pt x="1638" y="464"/>
                  </a:lnTo>
                  <a:lnTo>
                    <a:pt x="1627" y="464"/>
                  </a:lnTo>
                  <a:lnTo>
                    <a:pt x="1627" y="470"/>
                  </a:lnTo>
                  <a:lnTo>
                    <a:pt x="1587" y="493"/>
                  </a:lnTo>
                  <a:lnTo>
                    <a:pt x="1576" y="487"/>
                  </a:lnTo>
                  <a:lnTo>
                    <a:pt x="1570" y="481"/>
                  </a:lnTo>
                  <a:lnTo>
                    <a:pt x="1553" y="470"/>
                  </a:lnTo>
                  <a:lnTo>
                    <a:pt x="1553" y="476"/>
                  </a:lnTo>
                  <a:lnTo>
                    <a:pt x="1531" y="487"/>
                  </a:lnTo>
                  <a:lnTo>
                    <a:pt x="1525" y="504"/>
                  </a:lnTo>
                  <a:lnTo>
                    <a:pt x="1531" y="510"/>
                  </a:lnTo>
                  <a:lnTo>
                    <a:pt x="1525" y="515"/>
                  </a:lnTo>
                  <a:lnTo>
                    <a:pt x="1468" y="510"/>
                  </a:lnTo>
                  <a:lnTo>
                    <a:pt x="1457" y="527"/>
                  </a:lnTo>
                  <a:lnTo>
                    <a:pt x="1440" y="521"/>
                  </a:lnTo>
                  <a:lnTo>
                    <a:pt x="1440" y="527"/>
                  </a:lnTo>
                  <a:lnTo>
                    <a:pt x="1412" y="538"/>
                  </a:lnTo>
                  <a:lnTo>
                    <a:pt x="1417" y="549"/>
                  </a:lnTo>
                  <a:lnTo>
                    <a:pt x="1417" y="561"/>
                  </a:lnTo>
                  <a:lnTo>
                    <a:pt x="1429" y="566"/>
                  </a:lnTo>
                  <a:lnTo>
                    <a:pt x="1434" y="595"/>
                  </a:lnTo>
                  <a:lnTo>
                    <a:pt x="1429" y="600"/>
                  </a:lnTo>
                  <a:lnTo>
                    <a:pt x="1417" y="600"/>
                  </a:lnTo>
                  <a:lnTo>
                    <a:pt x="1440" y="612"/>
                  </a:lnTo>
                  <a:lnTo>
                    <a:pt x="1440" y="629"/>
                  </a:lnTo>
                  <a:lnTo>
                    <a:pt x="1451" y="629"/>
                  </a:lnTo>
                  <a:lnTo>
                    <a:pt x="1446" y="646"/>
                  </a:lnTo>
                  <a:lnTo>
                    <a:pt x="1423" y="640"/>
                  </a:lnTo>
                  <a:lnTo>
                    <a:pt x="1400" y="634"/>
                  </a:lnTo>
                  <a:lnTo>
                    <a:pt x="1383" y="651"/>
                  </a:lnTo>
                  <a:lnTo>
                    <a:pt x="1383" y="646"/>
                  </a:lnTo>
                  <a:lnTo>
                    <a:pt x="1377" y="646"/>
                  </a:lnTo>
                  <a:lnTo>
                    <a:pt x="1377" y="640"/>
                  </a:lnTo>
                  <a:lnTo>
                    <a:pt x="1377" y="634"/>
                  </a:lnTo>
                  <a:lnTo>
                    <a:pt x="1372" y="634"/>
                  </a:lnTo>
                  <a:lnTo>
                    <a:pt x="1372" y="629"/>
                  </a:lnTo>
                  <a:lnTo>
                    <a:pt x="1377" y="657"/>
                  </a:lnTo>
                  <a:lnTo>
                    <a:pt x="1372" y="663"/>
                  </a:lnTo>
                  <a:lnTo>
                    <a:pt x="1355" y="657"/>
                  </a:lnTo>
                  <a:lnTo>
                    <a:pt x="1349" y="668"/>
                  </a:lnTo>
                  <a:lnTo>
                    <a:pt x="1338" y="680"/>
                  </a:lnTo>
                  <a:lnTo>
                    <a:pt x="1338" y="691"/>
                  </a:lnTo>
                  <a:lnTo>
                    <a:pt x="1332" y="697"/>
                  </a:lnTo>
                  <a:lnTo>
                    <a:pt x="1338" y="702"/>
                  </a:lnTo>
                  <a:lnTo>
                    <a:pt x="1332" y="719"/>
                  </a:lnTo>
                  <a:lnTo>
                    <a:pt x="1321" y="731"/>
                  </a:lnTo>
                  <a:lnTo>
                    <a:pt x="1309" y="753"/>
                  </a:lnTo>
                  <a:lnTo>
                    <a:pt x="1304" y="753"/>
                  </a:lnTo>
                  <a:lnTo>
                    <a:pt x="1287" y="776"/>
                  </a:lnTo>
                  <a:lnTo>
                    <a:pt x="1281" y="782"/>
                  </a:lnTo>
                  <a:lnTo>
                    <a:pt x="1281" y="793"/>
                  </a:lnTo>
                  <a:lnTo>
                    <a:pt x="1281" y="799"/>
                  </a:lnTo>
                  <a:lnTo>
                    <a:pt x="1321" y="804"/>
                  </a:lnTo>
                  <a:lnTo>
                    <a:pt x="1360" y="799"/>
                  </a:lnTo>
                  <a:lnTo>
                    <a:pt x="1377" y="799"/>
                  </a:lnTo>
                  <a:lnTo>
                    <a:pt x="1423" y="799"/>
                  </a:lnTo>
                  <a:lnTo>
                    <a:pt x="1434" y="810"/>
                  </a:lnTo>
                  <a:lnTo>
                    <a:pt x="1474" y="810"/>
                  </a:lnTo>
                  <a:lnTo>
                    <a:pt x="1474" y="816"/>
                  </a:lnTo>
                  <a:lnTo>
                    <a:pt x="1497" y="827"/>
                  </a:lnTo>
                  <a:lnTo>
                    <a:pt x="1497" y="844"/>
                  </a:lnTo>
                  <a:lnTo>
                    <a:pt x="1519" y="861"/>
                  </a:lnTo>
                  <a:lnTo>
                    <a:pt x="1514" y="867"/>
                  </a:lnTo>
                  <a:lnTo>
                    <a:pt x="1491" y="873"/>
                  </a:lnTo>
                  <a:lnTo>
                    <a:pt x="1485" y="867"/>
                  </a:lnTo>
                  <a:lnTo>
                    <a:pt x="1480" y="878"/>
                  </a:lnTo>
                  <a:lnTo>
                    <a:pt x="1451" y="884"/>
                  </a:lnTo>
                  <a:lnTo>
                    <a:pt x="1451" y="895"/>
                  </a:lnTo>
                  <a:lnTo>
                    <a:pt x="1440" y="901"/>
                  </a:lnTo>
                  <a:lnTo>
                    <a:pt x="1468" y="907"/>
                  </a:lnTo>
                  <a:lnTo>
                    <a:pt x="1474" y="901"/>
                  </a:lnTo>
                  <a:lnTo>
                    <a:pt x="1485" y="901"/>
                  </a:lnTo>
                  <a:lnTo>
                    <a:pt x="1485" y="918"/>
                  </a:lnTo>
                  <a:lnTo>
                    <a:pt x="1525" y="929"/>
                  </a:lnTo>
                  <a:lnTo>
                    <a:pt x="1519" y="935"/>
                  </a:lnTo>
                  <a:lnTo>
                    <a:pt x="1514" y="935"/>
                  </a:lnTo>
                  <a:lnTo>
                    <a:pt x="1514" y="941"/>
                  </a:lnTo>
                  <a:lnTo>
                    <a:pt x="1508" y="941"/>
                  </a:lnTo>
                  <a:lnTo>
                    <a:pt x="1508" y="946"/>
                  </a:lnTo>
                  <a:lnTo>
                    <a:pt x="1508" y="952"/>
                  </a:lnTo>
                  <a:lnTo>
                    <a:pt x="1508" y="958"/>
                  </a:lnTo>
                  <a:lnTo>
                    <a:pt x="1497" y="958"/>
                  </a:lnTo>
                  <a:lnTo>
                    <a:pt x="1491" y="958"/>
                  </a:lnTo>
                  <a:lnTo>
                    <a:pt x="1485" y="958"/>
                  </a:lnTo>
                  <a:lnTo>
                    <a:pt x="1480" y="963"/>
                  </a:lnTo>
                  <a:lnTo>
                    <a:pt x="1474" y="963"/>
                  </a:lnTo>
                  <a:lnTo>
                    <a:pt x="1468" y="963"/>
                  </a:lnTo>
                  <a:lnTo>
                    <a:pt x="1463" y="963"/>
                  </a:lnTo>
                  <a:lnTo>
                    <a:pt x="1457" y="963"/>
                  </a:lnTo>
                  <a:lnTo>
                    <a:pt x="1451" y="963"/>
                  </a:lnTo>
                  <a:lnTo>
                    <a:pt x="1451" y="969"/>
                  </a:lnTo>
                  <a:lnTo>
                    <a:pt x="1446" y="969"/>
                  </a:lnTo>
                  <a:lnTo>
                    <a:pt x="1440" y="975"/>
                  </a:lnTo>
                  <a:lnTo>
                    <a:pt x="1440" y="980"/>
                  </a:lnTo>
                  <a:lnTo>
                    <a:pt x="1440" y="986"/>
                  </a:lnTo>
                  <a:lnTo>
                    <a:pt x="1446" y="986"/>
                  </a:lnTo>
                  <a:lnTo>
                    <a:pt x="1446" y="992"/>
                  </a:lnTo>
                  <a:lnTo>
                    <a:pt x="1451" y="992"/>
                  </a:lnTo>
                  <a:lnTo>
                    <a:pt x="1446" y="992"/>
                  </a:lnTo>
                  <a:lnTo>
                    <a:pt x="1440" y="986"/>
                  </a:lnTo>
                  <a:lnTo>
                    <a:pt x="1434" y="992"/>
                  </a:lnTo>
                  <a:lnTo>
                    <a:pt x="1429" y="986"/>
                  </a:lnTo>
                  <a:lnTo>
                    <a:pt x="1412" y="986"/>
                  </a:lnTo>
                  <a:lnTo>
                    <a:pt x="1406" y="986"/>
                  </a:lnTo>
                  <a:lnTo>
                    <a:pt x="1400" y="986"/>
                  </a:lnTo>
                  <a:lnTo>
                    <a:pt x="1395" y="986"/>
                  </a:lnTo>
                  <a:lnTo>
                    <a:pt x="1383" y="986"/>
                  </a:lnTo>
                  <a:lnTo>
                    <a:pt x="1377" y="986"/>
                  </a:lnTo>
                  <a:lnTo>
                    <a:pt x="1377" y="980"/>
                  </a:lnTo>
                  <a:lnTo>
                    <a:pt x="1366" y="986"/>
                  </a:lnTo>
                  <a:lnTo>
                    <a:pt x="1360" y="986"/>
                  </a:lnTo>
                  <a:lnTo>
                    <a:pt x="1360" y="980"/>
                  </a:lnTo>
                  <a:lnTo>
                    <a:pt x="1355" y="980"/>
                  </a:lnTo>
                  <a:lnTo>
                    <a:pt x="1360" y="980"/>
                  </a:lnTo>
                  <a:lnTo>
                    <a:pt x="1360" y="975"/>
                  </a:lnTo>
                  <a:lnTo>
                    <a:pt x="1355" y="975"/>
                  </a:lnTo>
                  <a:lnTo>
                    <a:pt x="1360" y="975"/>
                  </a:lnTo>
                  <a:lnTo>
                    <a:pt x="1355" y="975"/>
                  </a:lnTo>
                  <a:lnTo>
                    <a:pt x="1349" y="975"/>
                  </a:lnTo>
                  <a:lnTo>
                    <a:pt x="1343" y="975"/>
                  </a:lnTo>
                  <a:lnTo>
                    <a:pt x="1343" y="969"/>
                  </a:lnTo>
                  <a:lnTo>
                    <a:pt x="1338" y="969"/>
                  </a:lnTo>
                  <a:lnTo>
                    <a:pt x="1343" y="969"/>
                  </a:lnTo>
                  <a:lnTo>
                    <a:pt x="1343" y="975"/>
                  </a:lnTo>
                  <a:lnTo>
                    <a:pt x="1349" y="975"/>
                  </a:lnTo>
                  <a:lnTo>
                    <a:pt x="1355" y="980"/>
                  </a:lnTo>
                  <a:lnTo>
                    <a:pt x="1355" y="986"/>
                  </a:lnTo>
                  <a:lnTo>
                    <a:pt x="1349" y="980"/>
                  </a:lnTo>
                  <a:lnTo>
                    <a:pt x="1343" y="980"/>
                  </a:lnTo>
                  <a:lnTo>
                    <a:pt x="1338" y="980"/>
                  </a:lnTo>
                  <a:lnTo>
                    <a:pt x="1338" y="986"/>
                  </a:lnTo>
                  <a:lnTo>
                    <a:pt x="1332" y="986"/>
                  </a:lnTo>
                  <a:lnTo>
                    <a:pt x="1326" y="980"/>
                  </a:lnTo>
                  <a:lnTo>
                    <a:pt x="1315" y="975"/>
                  </a:lnTo>
                  <a:lnTo>
                    <a:pt x="1304" y="975"/>
                  </a:lnTo>
                  <a:lnTo>
                    <a:pt x="1292" y="969"/>
                  </a:lnTo>
                  <a:lnTo>
                    <a:pt x="1287" y="969"/>
                  </a:lnTo>
                  <a:lnTo>
                    <a:pt x="1281" y="969"/>
                  </a:lnTo>
                  <a:lnTo>
                    <a:pt x="1270" y="969"/>
                  </a:lnTo>
                  <a:lnTo>
                    <a:pt x="1253" y="963"/>
                  </a:lnTo>
                  <a:lnTo>
                    <a:pt x="1247" y="963"/>
                  </a:lnTo>
                  <a:lnTo>
                    <a:pt x="1241" y="963"/>
                  </a:lnTo>
                  <a:lnTo>
                    <a:pt x="1230" y="963"/>
                  </a:lnTo>
                  <a:lnTo>
                    <a:pt x="1224" y="969"/>
                  </a:lnTo>
                  <a:lnTo>
                    <a:pt x="1219" y="969"/>
                  </a:lnTo>
                  <a:lnTo>
                    <a:pt x="1213" y="975"/>
                  </a:lnTo>
                  <a:lnTo>
                    <a:pt x="1207" y="975"/>
                  </a:lnTo>
                  <a:lnTo>
                    <a:pt x="1202" y="975"/>
                  </a:lnTo>
                  <a:lnTo>
                    <a:pt x="1196" y="975"/>
                  </a:lnTo>
                  <a:lnTo>
                    <a:pt x="1190" y="980"/>
                  </a:lnTo>
                  <a:lnTo>
                    <a:pt x="1185" y="980"/>
                  </a:lnTo>
                  <a:lnTo>
                    <a:pt x="1185" y="975"/>
                  </a:lnTo>
                  <a:lnTo>
                    <a:pt x="1185" y="980"/>
                  </a:lnTo>
                  <a:lnTo>
                    <a:pt x="1179" y="980"/>
                  </a:lnTo>
                  <a:lnTo>
                    <a:pt x="1173" y="975"/>
                  </a:lnTo>
                  <a:lnTo>
                    <a:pt x="1168" y="975"/>
                  </a:lnTo>
                  <a:lnTo>
                    <a:pt x="1162" y="975"/>
                  </a:lnTo>
                  <a:lnTo>
                    <a:pt x="1151" y="975"/>
                  </a:lnTo>
                  <a:lnTo>
                    <a:pt x="1145" y="980"/>
                  </a:lnTo>
                  <a:lnTo>
                    <a:pt x="1128" y="980"/>
                  </a:lnTo>
                  <a:lnTo>
                    <a:pt x="1128" y="986"/>
                  </a:lnTo>
                  <a:lnTo>
                    <a:pt x="1122" y="986"/>
                  </a:lnTo>
                  <a:lnTo>
                    <a:pt x="1122" y="992"/>
                  </a:lnTo>
                  <a:lnTo>
                    <a:pt x="1117" y="992"/>
                  </a:lnTo>
                  <a:lnTo>
                    <a:pt x="1111" y="997"/>
                  </a:lnTo>
                  <a:lnTo>
                    <a:pt x="1111" y="1003"/>
                  </a:lnTo>
                  <a:lnTo>
                    <a:pt x="1117" y="1009"/>
                  </a:lnTo>
                  <a:lnTo>
                    <a:pt x="1122" y="1009"/>
                  </a:lnTo>
                  <a:lnTo>
                    <a:pt x="1122" y="1014"/>
                  </a:lnTo>
                  <a:lnTo>
                    <a:pt x="1117" y="1014"/>
                  </a:lnTo>
                  <a:lnTo>
                    <a:pt x="1111" y="1014"/>
                  </a:lnTo>
                  <a:lnTo>
                    <a:pt x="1105" y="1014"/>
                  </a:lnTo>
                  <a:lnTo>
                    <a:pt x="1105" y="1020"/>
                  </a:lnTo>
                  <a:lnTo>
                    <a:pt x="1100" y="1014"/>
                  </a:lnTo>
                  <a:lnTo>
                    <a:pt x="1094" y="1014"/>
                  </a:lnTo>
                  <a:lnTo>
                    <a:pt x="1088" y="1020"/>
                  </a:lnTo>
                  <a:lnTo>
                    <a:pt x="1077" y="1020"/>
                  </a:lnTo>
                  <a:lnTo>
                    <a:pt x="1071" y="1026"/>
                  </a:lnTo>
                  <a:lnTo>
                    <a:pt x="1066" y="1026"/>
                  </a:lnTo>
                  <a:lnTo>
                    <a:pt x="1066" y="1031"/>
                  </a:lnTo>
                  <a:lnTo>
                    <a:pt x="1060" y="1037"/>
                  </a:lnTo>
                  <a:lnTo>
                    <a:pt x="1060" y="1043"/>
                  </a:lnTo>
                  <a:lnTo>
                    <a:pt x="1066" y="1043"/>
                  </a:lnTo>
                  <a:lnTo>
                    <a:pt x="1060" y="1048"/>
                  </a:lnTo>
                  <a:lnTo>
                    <a:pt x="1054" y="1048"/>
                  </a:lnTo>
                  <a:lnTo>
                    <a:pt x="1054" y="1054"/>
                  </a:lnTo>
                  <a:lnTo>
                    <a:pt x="1049" y="1054"/>
                  </a:lnTo>
                  <a:lnTo>
                    <a:pt x="1043" y="1054"/>
                  </a:lnTo>
                  <a:lnTo>
                    <a:pt x="1037" y="1048"/>
                  </a:lnTo>
                  <a:lnTo>
                    <a:pt x="1037" y="1043"/>
                  </a:lnTo>
                  <a:lnTo>
                    <a:pt x="1037" y="1048"/>
                  </a:lnTo>
                  <a:lnTo>
                    <a:pt x="1043" y="1054"/>
                  </a:lnTo>
                  <a:lnTo>
                    <a:pt x="1049" y="1054"/>
                  </a:lnTo>
                  <a:lnTo>
                    <a:pt x="1049" y="1060"/>
                  </a:lnTo>
                  <a:lnTo>
                    <a:pt x="1043" y="1060"/>
                  </a:lnTo>
                  <a:lnTo>
                    <a:pt x="1037" y="1065"/>
                  </a:lnTo>
                  <a:lnTo>
                    <a:pt x="1032" y="1065"/>
                  </a:lnTo>
                  <a:lnTo>
                    <a:pt x="1026" y="1065"/>
                  </a:lnTo>
                  <a:lnTo>
                    <a:pt x="1020" y="1065"/>
                  </a:lnTo>
                  <a:lnTo>
                    <a:pt x="1009" y="1071"/>
                  </a:lnTo>
                  <a:lnTo>
                    <a:pt x="1003" y="1071"/>
                  </a:lnTo>
                  <a:lnTo>
                    <a:pt x="992" y="1065"/>
                  </a:lnTo>
                  <a:lnTo>
                    <a:pt x="975" y="1060"/>
                  </a:lnTo>
                  <a:lnTo>
                    <a:pt x="969" y="1060"/>
                  </a:lnTo>
                  <a:lnTo>
                    <a:pt x="964" y="1060"/>
                  </a:lnTo>
                  <a:lnTo>
                    <a:pt x="958" y="1060"/>
                  </a:lnTo>
                  <a:lnTo>
                    <a:pt x="947" y="1060"/>
                  </a:lnTo>
                  <a:lnTo>
                    <a:pt x="941" y="1060"/>
                  </a:lnTo>
                  <a:lnTo>
                    <a:pt x="935" y="1065"/>
                  </a:lnTo>
                  <a:lnTo>
                    <a:pt x="930" y="1060"/>
                  </a:lnTo>
                  <a:lnTo>
                    <a:pt x="930" y="1065"/>
                  </a:lnTo>
                  <a:lnTo>
                    <a:pt x="930" y="1071"/>
                  </a:lnTo>
                  <a:lnTo>
                    <a:pt x="924" y="1071"/>
                  </a:lnTo>
                  <a:lnTo>
                    <a:pt x="918" y="1071"/>
                  </a:lnTo>
                  <a:lnTo>
                    <a:pt x="918" y="1077"/>
                  </a:lnTo>
                  <a:lnTo>
                    <a:pt x="913" y="1077"/>
                  </a:lnTo>
                  <a:lnTo>
                    <a:pt x="907" y="1077"/>
                  </a:lnTo>
                  <a:lnTo>
                    <a:pt x="901" y="1082"/>
                  </a:lnTo>
                  <a:lnTo>
                    <a:pt x="896" y="1082"/>
                  </a:lnTo>
                  <a:lnTo>
                    <a:pt x="890" y="1077"/>
                  </a:lnTo>
                  <a:lnTo>
                    <a:pt x="884" y="1077"/>
                  </a:lnTo>
                  <a:lnTo>
                    <a:pt x="879" y="1077"/>
                  </a:lnTo>
                  <a:lnTo>
                    <a:pt x="873" y="1071"/>
                  </a:lnTo>
                  <a:lnTo>
                    <a:pt x="856" y="1065"/>
                  </a:lnTo>
                  <a:lnTo>
                    <a:pt x="845" y="1065"/>
                  </a:lnTo>
                  <a:lnTo>
                    <a:pt x="833" y="1060"/>
                  </a:lnTo>
                  <a:lnTo>
                    <a:pt x="828" y="1060"/>
                  </a:lnTo>
                  <a:lnTo>
                    <a:pt x="822" y="1060"/>
                  </a:lnTo>
                  <a:lnTo>
                    <a:pt x="822" y="1054"/>
                  </a:lnTo>
                  <a:lnTo>
                    <a:pt x="822" y="1060"/>
                  </a:lnTo>
                  <a:lnTo>
                    <a:pt x="816" y="1060"/>
                  </a:lnTo>
                  <a:lnTo>
                    <a:pt x="805" y="1060"/>
                  </a:lnTo>
                  <a:lnTo>
                    <a:pt x="799" y="1060"/>
                  </a:lnTo>
                  <a:lnTo>
                    <a:pt x="794" y="1065"/>
                  </a:lnTo>
                  <a:lnTo>
                    <a:pt x="788" y="1065"/>
                  </a:lnTo>
                  <a:lnTo>
                    <a:pt x="782" y="1071"/>
                  </a:lnTo>
                  <a:lnTo>
                    <a:pt x="777" y="1071"/>
                  </a:lnTo>
                  <a:lnTo>
                    <a:pt x="771" y="1071"/>
                  </a:lnTo>
                  <a:lnTo>
                    <a:pt x="765" y="1071"/>
                  </a:lnTo>
                  <a:lnTo>
                    <a:pt x="760" y="1071"/>
                  </a:lnTo>
                  <a:lnTo>
                    <a:pt x="765" y="1071"/>
                  </a:lnTo>
                  <a:lnTo>
                    <a:pt x="771" y="1071"/>
                  </a:lnTo>
                  <a:lnTo>
                    <a:pt x="782" y="1071"/>
                  </a:lnTo>
                  <a:lnTo>
                    <a:pt x="782" y="1077"/>
                  </a:lnTo>
                  <a:lnTo>
                    <a:pt x="788" y="1077"/>
                  </a:lnTo>
                  <a:lnTo>
                    <a:pt x="788" y="1082"/>
                  </a:lnTo>
                  <a:lnTo>
                    <a:pt x="782" y="1088"/>
                  </a:lnTo>
                  <a:lnTo>
                    <a:pt x="771" y="1088"/>
                  </a:lnTo>
                  <a:lnTo>
                    <a:pt x="754" y="1082"/>
                  </a:lnTo>
                  <a:lnTo>
                    <a:pt x="748" y="1082"/>
                  </a:lnTo>
                  <a:lnTo>
                    <a:pt x="743" y="1082"/>
                  </a:lnTo>
                  <a:lnTo>
                    <a:pt x="737" y="1082"/>
                  </a:lnTo>
                  <a:lnTo>
                    <a:pt x="731" y="1082"/>
                  </a:lnTo>
                  <a:lnTo>
                    <a:pt x="726" y="1082"/>
                  </a:lnTo>
                  <a:lnTo>
                    <a:pt x="709" y="1088"/>
                  </a:lnTo>
                  <a:lnTo>
                    <a:pt x="697" y="1088"/>
                  </a:lnTo>
                  <a:lnTo>
                    <a:pt x="692" y="1094"/>
                  </a:lnTo>
                  <a:lnTo>
                    <a:pt x="680" y="1094"/>
                  </a:lnTo>
                  <a:lnTo>
                    <a:pt x="680" y="1099"/>
                  </a:lnTo>
                  <a:lnTo>
                    <a:pt x="675" y="1099"/>
                  </a:lnTo>
                  <a:lnTo>
                    <a:pt x="669" y="1105"/>
                  </a:lnTo>
                  <a:lnTo>
                    <a:pt x="669" y="1111"/>
                  </a:lnTo>
                  <a:lnTo>
                    <a:pt x="669" y="1116"/>
                  </a:lnTo>
                  <a:lnTo>
                    <a:pt x="663" y="1116"/>
                  </a:lnTo>
                  <a:lnTo>
                    <a:pt x="658" y="1122"/>
                  </a:lnTo>
                  <a:lnTo>
                    <a:pt x="646" y="1122"/>
                  </a:lnTo>
                  <a:lnTo>
                    <a:pt x="641" y="1128"/>
                  </a:lnTo>
                  <a:lnTo>
                    <a:pt x="635" y="1133"/>
                  </a:lnTo>
                  <a:lnTo>
                    <a:pt x="624" y="1139"/>
                  </a:lnTo>
                  <a:lnTo>
                    <a:pt x="618" y="1139"/>
                  </a:lnTo>
                  <a:lnTo>
                    <a:pt x="618" y="1145"/>
                  </a:lnTo>
                  <a:lnTo>
                    <a:pt x="618" y="1150"/>
                  </a:lnTo>
                  <a:lnTo>
                    <a:pt x="612" y="1150"/>
                  </a:lnTo>
                  <a:lnTo>
                    <a:pt x="595" y="1150"/>
                  </a:lnTo>
                  <a:lnTo>
                    <a:pt x="590" y="1156"/>
                  </a:lnTo>
                  <a:lnTo>
                    <a:pt x="584" y="1156"/>
                  </a:lnTo>
                  <a:lnTo>
                    <a:pt x="578" y="1162"/>
                  </a:lnTo>
                  <a:lnTo>
                    <a:pt x="573" y="1167"/>
                  </a:lnTo>
                  <a:lnTo>
                    <a:pt x="573" y="1173"/>
                  </a:lnTo>
                  <a:lnTo>
                    <a:pt x="573" y="1179"/>
                  </a:lnTo>
                  <a:lnTo>
                    <a:pt x="573" y="1184"/>
                  </a:lnTo>
                  <a:lnTo>
                    <a:pt x="567" y="1184"/>
                  </a:lnTo>
                  <a:lnTo>
                    <a:pt x="561" y="1184"/>
                  </a:lnTo>
                  <a:lnTo>
                    <a:pt x="561" y="1190"/>
                  </a:lnTo>
                  <a:lnTo>
                    <a:pt x="556" y="1184"/>
                  </a:lnTo>
                  <a:lnTo>
                    <a:pt x="550" y="1184"/>
                  </a:lnTo>
                  <a:lnTo>
                    <a:pt x="544" y="1184"/>
                  </a:lnTo>
                  <a:lnTo>
                    <a:pt x="533" y="1173"/>
                  </a:lnTo>
                  <a:lnTo>
                    <a:pt x="527" y="1173"/>
                  </a:lnTo>
                  <a:lnTo>
                    <a:pt x="527" y="1167"/>
                  </a:lnTo>
                  <a:lnTo>
                    <a:pt x="522" y="1167"/>
                  </a:lnTo>
                  <a:lnTo>
                    <a:pt x="516" y="1167"/>
                  </a:lnTo>
                  <a:lnTo>
                    <a:pt x="510" y="1167"/>
                  </a:lnTo>
                  <a:lnTo>
                    <a:pt x="505" y="1167"/>
                  </a:lnTo>
                  <a:lnTo>
                    <a:pt x="499" y="1167"/>
                  </a:lnTo>
                  <a:lnTo>
                    <a:pt x="493" y="1173"/>
                  </a:lnTo>
                  <a:lnTo>
                    <a:pt x="487" y="1167"/>
                  </a:lnTo>
                  <a:lnTo>
                    <a:pt x="482" y="1167"/>
                  </a:lnTo>
                  <a:lnTo>
                    <a:pt x="476" y="1167"/>
                  </a:lnTo>
                  <a:lnTo>
                    <a:pt x="476" y="1173"/>
                  </a:lnTo>
                  <a:lnTo>
                    <a:pt x="470" y="1173"/>
                  </a:lnTo>
                  <a:lnTo>
                    <a:pt x="465" y="1173"/>
                  </a:lnTo>
                  <a:lnTo>
                    <a:pt x="465" y="1167"/>
                  </a:lnTo>
                  <a:lnTo>
                    <a:pt x="459" y="1167"/>
                  </a:lnTo>
                  <a:lnTo>
                    <a:pt x="453" y="1162"/>
                  </a:lnTo>
                  <a:lnTo>
                    <a:pt x="453" y="1156"/>
                  </a:lnTo>
                  <a:lnTo>
                    <a:pt x="453" y="1162"/>
                  </a:lnTo>
                  <a:lnTo>
                    <a:pt x="448" y="1156"/>
                  </a:lnTo>
                  <a:lnTo>
                    <a:pt x="442" y="1156"/>
                  </a:lnTo>
                  <a:lnTo>
                    <a:pt x="442" y="1150"/>
                  </a:lnTo>
                  <a:lnTo>
                    <a:pt x="436" y="1145"/>
                  </a:lnTo>
                  <a:lnTo>
                    <a:pt x="431" y="1145"/>
                  </a:lnTo>
                  <a:lnTo>
                    <a:pt x="425" y="1139"/>
                  </a:lnTo>
                  <a:lnTo>
                    <a:pt x="419" y="1139"/>
                  </a:lnTo>
                  <a:lnTo>
                    <a:pt x="414" y="1139"/>
                  </a:lnTo>
                  <a:lnTo>
                    <a:pt x="414" y="1133"/>
                  </a:lnTo>
                  <a:lnTo>
                    <a:pt x="408" y="1128"/>
                  </a:lnTo>
                  <a:lnTo>
                    <a:pt x="402" y="1128"/>
                  </a:lnTo>
                  <a:lnTo>
                    <a:pt x="397" y="1128"/>
                  </a:lnTo>
                  <a:lnTo>
                    <a:pt x="391" y="1128"/>
                  </a:lnTo>
                  <a:lnTo>
                    <a:pt x="391" y="1133"/>
                  </a:lnTo>
                  <a:lnTo>
                    <a:pt x="385" y="1133"/>
                  </a:lnTo>
                  <a:lnTo>
                    <a:pt x="380" y="1133"/>
                  </a:lnTo>
                  <a:lnTo>
                    <a:pt x="380" y="1128"/>
                  </a:lnTo>
                  <a:lnTo>
                    <a:pt x="385" y="1128"/>
                  </a:lnTo>
                  <a:lnTo>
                    <a:pt x="391" y="1122"/>
                  </a:lnTo>
                  <a:lnTo>
                    <a:pt x="391" y="1116"/>
                  </a:lnTo>
                  <a:lnTo>
                    <a:pt x="397" y="1111"/>
                  </a:lnTo>
                  <a:lnTo>
                    <a:pt x="397" y="1099"/>
                  </a:lnTo>
                  <a:lnTo>
                    <a:pt x="397" y="1094"/>
                  </a:lnTo>
                  <a:lnTo>
                    <a:pt x="385" y="1082"/>
                  </a:lnTo>
                  <a:lnTo>
                    <a:pt x="385" y="1077"/>
                  </a:lnTo>
                  <a:lnTo>
                    <a:pt x="380" y="1077"/>
                  </a:lnTo>
                  <a:lnTo>
                    <a:pt x="374" y="1077"/>
                  </a:lnTo>
                  <a:lnTo>
                    <a:pt x="368" y="1077"/>
                  </a:lnTo>
                  <a:lnTo>
                    <a:pt x="357" y="1082"/>
                  </a:lnTo>
                  <a:lnTo>
                    <a:pt x="351" y="1077"/>
                  </a:lnTo>
                  <a:lnTo>
                    <a:pt x="346" y="1077"/>
                  </a:lnTo>
                  <a:lnTo>
                    <a:pt x="340" y="1077"/>
                  </a:lnTo>
                  <a:lnTo>
                    <a:pt x="334" y="1077"/>
                  </a:lnTo>
                  <a:lnTo>
                    <a:pt x="334" y="1071"/>
                  </a:lnTo>
                  <a:lnTo>
                    <a:pt x="334" y="1065"/>
                  </a:lnTo>
                  <a:lnTo>
                    <a:pt x="329" y="1065"/>
                  </a:lnTo>
                  <a:lnTo>
                    <a:pt x="323" y="1060"/>
                  </a:lnTo>
                  <a:lnTo>
                    <a:pt x="329" y="1060"/>
                  </a:lnTo>
                  <a:lnTo>
                    <a:pt x="334" y="1060"/>
                  </a:lnTo>
                  <a:lnTo>
                    <a:pt x="334" y="1054"/>
                  </a:lnTo>
                  <a:lnTo>
                    <a:pt x="340" y="1054"/>
                  </a:lnTo>
                  <a:lnTo>
                    <a:pt x="340" y="1048"/>
                  </a:lnTo>
                  <a:lnTo>
                    <a:pt x="346" y="1048"/>
                  </a:lnTo>
                  <a:lnTo>
                    <a:pt x="340" y="1048"/>
                  </a:lnTo>
                  <a:lnTo>
                    <a:pt x="340" y="1043"/>
                  </a:lnTo>
                  <a:lnTo>
                    <a:pt x="340" y="1048"/>
                  </a:lnTo>
                  <a:lnTo>
                    <a:pt x="334" y="1054"/>
                  </a:lnTo>
                  <a:lnTo>
                    <a:pt x="329" y="1054"/>
                  </a:lnTo>
                  <a:lnTo>
                    <a:pt x="329" y="1060"/>
                  </a:lnTo>
                  <a:lnTo>
                    <a:pt x="323" y="1060"/>
                  </a:lnTo>
                  <a:lnTo>
                    <a:pt x="317" y="1054"/>
                  </a:lnTo>
                  <a:lnTo>
                    <a:pt x="323" y="1060"/>
                  </a:lnTo>
                  <a:lnTo>
                    <a:pt x="317" y="1054"/>
                  </a:lnTo>
                  <a:lnTo>
                    <a:pt x="312" y="1054"/>
                  </a:lnTo>
                  <a:lnTo>
                    <a:pt x="306" y="1054"/>
                  </a:lnTo>
                  <a:lnTo>
                    <a:pt x="300" y="1054"/>
                  </a:lnTo>
                  <a:lnTo>
                    <a:pt x="295" y="1060"/>
                  </a:lnTo>
                  <a:lnTo>
                    <a:pt x="283" y="1060"/>
                  </a:lnTo>
                  <a:lnTo>
                    <a:pt x="278" y="1060"/>
                  </a:lnTo>
                  <a:lnTo>
                    <a:pt x="278" y="1065"/>
                  </a:lnTo>
                  <a:lnTo>
                    <a:pt x="272" y="1065"/>
                  </a:lnTo>
                  <a:lnTo>
                    <a:pt x="272" y="1060"/>
                  </a:lnTo>
                  <a:lnTo>
                    <a:pt x="266" y="1060"/>
                  </a:lnTo>
                  <a:lnTo>
                    <a:pt x="266" y="1065"/>
                  </a:lnTo>
                  <a:lnTo>
                    <a:pt x="261" y="1065"/>
                  </a:lnTo>
                  <a:lnTo>
                    <a:pt x="255" y="1065"/>
                  </a:lnTo>
                  <a:lnTo>
                    <a:pt x="255" y="1060"/>
                  </a:lnTo>
                  <a:lnTo>
                    <a:pt x="255" y="1054"/>
                  </a:lnTo>
                  <a:lnTo>
                    <a:pt x="261" y="1054"/>
                  </a:lnTo>
                  <a:lnTo>
                    <a:pt x="255" y="1054"/>
                  </a:lnTo>
                  <a:lnTo>
                    <a:pt x="255" y="1048"/>
                  </a:lnTo>
                  <a:lnTo>
                    <a:pt x="255" y="1043"/>
                  </a:lnTo>
                  <a:lnTo>
                    <a:pt x="255" y="1037"/>
                  </a:lnTo>
                  <a:lnTo>
                    <a:pt x="261" y="1037"/>
                  </a:lnTo>
                  <a:lnTo>
                    <a:pt x="261" y="1031"/>
                  </a:lnTo>
                  <a:lnTo>
                    <a:pt x="266" y="1031"/>
                  </a:lnTo>
                  <a:lnTo>
                    <a:pt x="266" y="1026"/>
                  </a:lnTo>
                  <a:lnTo>
                    <a:pt x="261" y="1020"/>
                  </a:lnTo>
                  <a:lnTo>
                    <a:pt x="255" y="1014"/>
                  </a:lnTo>
                  <a:lnTo>
                    <a:pt x="261" y="1009"/>
                  </a:lnTo>
                  <a:lnTo>
                    <a:pt x="266" y="1009"/>
                  </a:lnTo>
                  <a:lnTo>
                    <a:pt x="266" y="1003"/>
                  </a:lnTo>
                  <a:lnTo>
                    <a:pt x="261" y="992"/>
                  </a:lnTo>
                  <a:lnTo>
                    <a:pt x="255" y="992"/>
                  </a:lnTo>
                  <a:lnTo>
                    <a:pt x="255" y="986"/>
                  </a:lnTo>
                  <a:lnTo>
                    <a:pt x="249" y="986"/>
                  </a:lnTo>
                  <a:lnTo>
                    <a:pt x="244" y="986"/>
                  </a:lnTo>
                  <a:lnTo>
                    <a:pt x="238" y="980"/>
                  </a:lnTo>
                  <a:lnTo>
                    <a:pt x="221" y="980"/>
                  </a:lnTo>
                  <a:lnTo>
                    <a:pt x="210" y="980"/>
                  </a:lnTo>
                  <a:lnTo>
                    <a:pt x="204" y="980"/>
                  </a:lnTo>
                  <a:lnTo>
                    <a:pt x="198" y="986"/>
                  </a:lnTo>
                  <a:lnTo>
                    <a:pt x="187" y="986"/>
                  </a:lnTo>
                  <a:lnTo>
                    <a:pt x="181" y="986"/>
                  </a:lnTo>
                  <a:lnTo>
                    <a:pt x="176" y="986"/>
                  </a:lnTo>
                  <a:lnTo>
                    <a:pt x="170" y="992"/>
                  </a:lnTo>
                  <a:lnTo>
                    <a:pt x="164" y="992"/>
                  </a:lnTo>
                  <a:lnTo>
                    <a:pt x="164" y="997"/>
                  </a:lnTo>
                  <a:lnTo>
                    <a:pt x="159" y="997"/>
                  </a:lnTo>
                  <a:lnTo>
                    <a:pt x="159" y="1003"/>
                  </a:lnTo>
                  <a:lnTo>
                    <a:pt x="159" y="1009"/>
                  </a:lnTo>
                  <a:lnTo>
                    <a:pt x="159" y="1014"/>
                  </a:lnTo>
                  <a:lnTo>
                    <a:pt x="159" y="1009"/>
                  </a:lnTo>
                  <a:lnTo>
                    <a:pt x="159" y="1014"/>
                  </a:lnTo>
                  <a:lnTo>
                    <a:pt x="164" y="1020"/>
                  </a:lnTo>
                  <a:lnTo>
                    <a:pt x="170" y="1026"/>
                  </a:lnTo>
                  <a:lnTo>
                    <a:pt x="170" y="1031"/>
                  </a:lnTo>
                  <a:lnTo>
                    <a:pt x="164" y="1031"/>
                  </a:lnTo>
                  <a:lnTo>
                    <a:pt x="164" y="1037"/>
                  </a:lnTo>
                  <a:lnTo>
                    <a:pt x="164" y="1043"/>
                  </a:lnTo>
                  <a:lnTo>
                    <a:pt x="164" y="1048"/>
                  </a:lnTo>
                  <a:lnTo>
                    <a:pt x="164" y="1054"/>
                  </a:lnTo>
                  <a:lnTo>
                    <a:pt x="170" y="1054"/>
                  </a:lnTo>
                  <a:lnTo>
                    <a:pt x="170" y="1060"/>
                  </a:lnTo>
                  <a:lnTo>
                    <a:pt x="164" y="1054"/>
                  </a:lnTo>
                  <a:lnTo>
                    <a:pt x="159" y="1054"/>
                  </a:lnTo>
                  <a:lnTo>
                    <a:pt x="159" y="1048"/>
                  </a:lnTo>
                  <a:lnTo>
                    <a:pt x="153" y="1048"/>
                  </a:lnTo>
                  <a:lnTo>
                    <a:pt x="147" y="1043"/>
                  </a:lnTo>
                  <a:lnTo>
                    <a:pt x="147" y="1037"/>
                  </a:lnTo>
                  <a:lnTo>
                    <a:pt x="142" y="1037"/>
                  </a:lnTo>
                  <a:lnTo>
                    <a:pt x="142" y="1031"/>
                  </a:lnTo>
                  <a:lnTo>
                    <a:pt x="147" y="1031"/>
                  </a:lnTo>
                  <a:lnTo>
                    <a:pt x="142" y="1031"/>
                  </a:lnTo>
                  <a:lnTo>
                    <a:pt x="142" y="1026"/>
                  </a:lnTo>
                  <a:lnTo>
                    <a:pt x="142" y="1014"/>
                  </a:lnTo>
                  <a:lnTo>
                    <a:pt x="142" y="1009"/>
                  </a:lnTo>
                  <a:lnTo>
                    <a:pt x="136" y="1009"/>
                  </a:lnTo>
                  <a:lnTo>
                    <a:pt x="130" y="1009"/>
                  </a:lnTo>
                  <a:lnTo>
                    <a:pt x="130" y="1003"/>
                  </a:lnTo>
                  <a:lnTo>
                    <a:pt x="130" y="997"/>
                  </a:lnTo>
                  <a:lnTo>
                    <a:pt x="136" y="997"/>
                  </a:lnTo>
                  <a:lnTo>
                    <a:pt x="136" y="992"/>
                  </a:lnTo>
                  <a:lnTo>
                    <a:pt x="136" y="986"/>
                  </a:lnTo>
                  <a:lnTo>
                    <a:pt x="142" y="980"/>
                  </a:lnTo>
                  <a:lnTo>
                    <a:pt x="142" y="975"/>
                  </a:lnTo>
                  <a:lnTo>
                    <a:pt x="136" y="975"/>
                  </a:lnTo>
                  <a:lnTo>
                    <a:pt x="130" y="975"/>
                  </a:lnTo>
                  <a:lnTo>
                    <a:pt x="130" y="969"/>
                  </a:lnTo>
                  <a:lnTo>
                    <a:pt x="136" y="969"/>
                  </a:lnTo>
                  <a:lnTo>
                    <a:pt x="136" y="963"/>
                  </a:lnTo>
                  <a:lnTo>
                    <a:pt x="136" y="958"/>
                  </a:lnTo>
                  <a:lnTo>
                    <a:pt x="142" y="958"/>
                  </a:lnTo>
                  <a:lnTo>
                    <a:pt x="142" y="952"/>
                  </a:lnTo>
                  <a:lnTo>
                    <a:pt x="147" y="941"/>
                  </a:lnTo>
                  <a:lnTo>
                    <a:pt x="147" y="935"/>
                  </a:lnTo>
                  <a:lnTo>
                    <a:pt x="153" y="935"/>
                  </a:lnTo>
                  <a:lnTo>
                    <a:pt x="159" y="935"/>
                  </a:lnTo>
                  <a:lnTo>
                    <a:pt x="159" y="941"/>
                  </a:lnTo>
                  <a:lnTo>
                    <a:pt x="164" y="941"/>
                  </a:lnTo>
                  <a:lnTo>
                    <a:pt x="170" y="935"/>
                  </a:lnTo>
                  <a:lnTo>
                    <a:pt x="170" y="929"/>
                  </a:lnTo>
                  <a:lnTo>
                    <a:pt x="176" y="929"/>
                  </a:lnTo>
                  <a:lnTo>
                    <a:pt x="176" y="924"/>
                  </a:lnTo>
                  <a:lnTo>
                    <a:pt x="170" y="918"/>
                  </a:lnTo>
                  <a:lnTo>
                    <a:pt x="170" y="912"/>
                  </a:lnTo>
                  <a:lnTo>
                    <a:pt x="164" y="901"/>
                  </a:lnTo>
                  <a:lnTo>
                    <a:pt x="164" y="895"/>
                  </a:lnTo>
                  <a:lnTo>
                    <a:pt x="159" y="890"/>
                  </a:lnTo>
                  <a:lnTo>
                    <a:pt x="164" y="890"/>
                  </a:lnTo>
                  <a:lnTo>
                    <a:pt x="164" y="884"/>
                  </a:lnTo>
                  <a:lnTo>
                    <a:pt x="159" y="873"/>
                  </a:lnTo>
                  <a:lnTo>
                    <a:pt x="153" y="867"/>
                  </a:lnTo>
                  <a:lnTo>
                    <a:pt x="153" y="861"/>
                  </a:lnTo>
                  <a:lnTo>
                    <a:pt x="147" y="861"/>
                  </a:lnTo>
                  <a:lnTo>
                    <a:pt x="147" y="855"/>
                  </a:lnTo>
                  <a:lnTo>
                    <a:pt x="142" y="855"/>
                  </a:lnTo>
                  <a:lnTo>
                    <a:pt x="142" y="850"/>
                  </a:lnTo>
                  <a:lnTo>
                    <a:pt x="136" y="844"/>
                  </a:lnTo>
                  <a:lnTo>
                    <a:pt x="130" y="844"/>
                  </a:lnTo>
                  <a:lnTo>
                    <a:pt x="136" y="833"/>
                  </a:lnTo>
                  <a:lnTo>
                    <a:pt x="130" y="827"/>
                  </a:lnTo>
                  <a:lnTo>
                    <a:pt x="130" y="821"/>
                  </a:lnTo>
                  <a:lnTo>
                    <a:pt x="125" y="816"/>
                  </a:lnTo>
                  <a:lnTo>
                    <a:pt x="119" y="810"/>
                  </a:lnTo>
                  <a:lnTo>
                    <a:pt x="113" y="804"/>
                  </a:lnTo>
                  <a:lnTo>
                    <a:pt x="102" y="799"/>
                  </a:lnTo>
                  <a:lnTo>
                    <a:pt x="96" y="793"/>
                  </a:lnTo>
                  <a:lnTo>
                    <a:pt x="91" y="787"/>
                  </a:lnTo>
                  <a:lnTo>
                    <a:pt x="91" y="782"/>
                  </a:lnTo>
                  <a:lnTo>
                    <a:pt x="91" y="770"/>
                  </a:lnTo>
                  <a:lnTo>
                    <a:pt x="85" y="765"/>
                  </a:lnTo>
                  <a:lnTo>
                    <a:pt x="79" y="759"/>
                  </a:lnTo>
                  <a:lnTo>
                    <a:pt x="79" y="753"/>
                  </a:lnTo>
                  <a:lnTo>
                    <a:pt x="57" y="731"/>
                  </a:lnTo>
                  <a:lnTo>
                    <a:pt x="51" y="731"/>
                  </a:lnTo>
                  <a:lnTo>
                    <a:pt x="45" y="731"/>
                  </a:lnTo>
                  <a:lnTo>
                    <a:pt x="45" y="725"/>
                  </a:lnTo>
                  <a:lnTo>
                    <a:pt x="40" y="725"/>
                  </a:lnTo>
                  <a:lnTo>
                    <a:pt x="40" y="719"/>
                  </a:lnTo>
                  <a:lnTo>
                    <a:pt x="45" y="719"/>
                  </a:lnTo>
                  <a:lnTo>
                    <a:pt x="51" y="719"/>
                  </a:lnTo>
                  <a:lnTo>
                    <a:pt x="45" y="714"/>
                  </a:lnTo>
                  <a:lnTo>
                    <a:pt x="51" y="708"/>
                  </a:lnTo>
                  <a:lnTo>
                    <a:pt x="51" y="714"/>
                  </a:lnTo>
                  <a:lnTo>
                    <a:pt x="57" y="714"/>
                  </a:lnTo>
                  <a:lnTo>
                    <a:pt x="57" y="719"/>
                  </a:lnTo>
                  <a:lnTo>
                    <a:pt x="57" y="725"/>
                  </a:lnTo>
                  <a:lnTo>
                    <a:pt x="62" y="725"/>
                  </a:lnTo>
                  <a:lnTo>
                    <a:pt x="62" y="731"/>
                  </a:lnTo>
                  <a:lnTo>
                    <a:pt x="68" y="736"/>
                  </a:lnTo>
                  <a:lnTo>
                    <a:pt x="74" y="742"/>
                  </a:lnTo>
                  <a:lnTo>
                    <a:pt x="79" y="748"/>
                  </a:lnTo>
                  <a:lnTo>
                    <a:pt x="85" y="748"/>
                  </a:lnTo>
                  <a:lnTo>
                    <a:pt x="85" y="742"/>
                  </a:lnTo>
                  <a:lnTo>
                    <a:pt x="79" y="742"/>
                  </a:lnTo>
                  <a:lnTo>
                    <a:pt x="85" y="742"/>
                  </a:lnTo>
                  <a:lnTo>
                    <a:pt x="79" y="742"/>
                  </a:lnTo>
                  <a:lnTo>
                    <a:pt x="74" y="736"/>
                  </a:lnTo>
                  <a:lnTo>
                    <a:pt x="74" y="731"/>
                  </a:lnTo>
                  <a:lnTo>
                    <a:pt x="62" y="725"/>
                  </a:lnTo>
                  <a:lnTo>
                    <a:pt x="62" y="719"/>
                  </a:lnTo>
                  <a:lnTo>
                    <a:pt x="62" y="708"/>
                  </a:lnTo>
                  <a:lnTo>
                    <a:pt x="62" y="702"/>
                  </a:lnTo>
                  <a:lnTo>
                    <a:pt x="62" y="697"/>
                  </a:lnTo>
                  <a:lnTo>
                    <a:pt x="57" y="697"/>
                  </a:lnTo>
                  <a:lnTo>
                    <a:pt x="51" y="691"/>
                  </a:lnTo>
                  <a:lnTo>
                    <a:pt x="45" y="691"/>
                  </a:lnTo>
                  <a:lnTo>
                    <a:pt x="40" y="697"/>
                  </a:lnTo>
                  <a:lnTo>
                    <a:pt x="45" y="702"/>
                  </a:lnTo>
                  <a:lnTo>
                    <a:pt x="40" y="697"/>
                  </a:lnTo>
                  <a:lnTo>
                    <a:pt x="40" y="702"/>
                  </a:lnTo>
                  <a:lnTo>
                    <a:pt x="28" y="708"/>
                  </a:lnTo>
                  <a:lnTo>
                    <a:pt x="28" y="702"/>
                  </a:lnTo>
                  <a:lnTo>
                    <a:pt x="23" y="702"/>
                  </a:lnTo>
                  <a:lnTo>
                    <a:pt x="28" y="702"/>
                  </a:lnTo>
                  <a:lnTo>
                    <a:pt x="28" y="697"/>
                  </a:lnTo>
                  <a:lnTo>
                    <a:pt x="23" y="697"/>
                  </a:lnTo>
                  <a:lnTo>
                    <a:pt x="23" y="691"/>
                  </a:lnTo>
                  <a:lnTo>
                    <a:pt x="23" y="685"/>
                  </a:lnTo>
                  <a:lnTo>
                    <a:pt x="23" y="680"/>
                  </a:lnTo>
                  <a:lnTo>
                    <a:pt x="23" y="674"/>
                  </a:lnTo>
                  <a:lnTo>
                    <a:pt x="23" y="668"/>
                  </a:lnTo>
                  <a:lnTo>
                    <a:pt x="17" y="668"/>
                  </a:lnTo>
                  <a:lnTo>
                    <a:pt x="23" y="663"/>
                  </a:lnTo>
                  <a:lnTo>
                    <a:pt x="17" y="663"/>
                  </a:lnTo>
                  <a:lnTo>
                    <a:pt x="23" y="663"/>
                  </a:lnTo>
                  <a:lnTo>
                    <a:pt x="23" y="657"/>
                  </a:lnTo>
                  <a:lnTo>
                    <a:pt x="23" y="651"/>
                  </a:lnTo>
                  <a:lnTo>
                    <a:pt x="17" y="651"/>
                  </a:lnTo>
                  <a:lnTo>
                    <a:pt x="17" y="646"/>
                  </a:lnTo>
                  <a:lnTo>
                    <a:pt x="23" y="646"/>
                  </a:lnTo>
                  <a:lnTo>
                    <a:pt x="23" y="640"/>
                  </a:lnTo>
                  <a:lnTo>
                    <a:pt x="28" y="640"/>
                  </a:lnTo>
                  <a:lnTo>
                    <a:pt x="34" y="634"/>
                  </a:lnTo>
                  <a:lnTo>
                    <a:pt x="28" y="634"/>
                  </a:lnTo>
                  <a:lnTo>
                    <a:pt x="28" y="623"/>
                  </a:lnTo>
                  <a:lnTo>
                    <a:pt x="34" y="623"/>
                  </a:lnTo>
                  <a:lnTo>
                    <a:pt x="34" y="617"/>
                  </a:lnTo>
                  <a:lnTo>
                    <a:pt x="40" y="617"/>
                  </a:lnTo>
                  <a:lnTo>
                    <a:pt x="45" y="617"/>
                  </a:lnTo>
                  <a:lnTo>
                    <a:pt x="45" y="612"/>
                  </a:lnTo>
                  <a:lnTo>
                    <a:pt x="51" y="612"/>
                  </a:lnTo>
                  <a:lnTo>
                    <a:pt x="51" y="617"/>
                  </a:lnTo>
                  <a:lnTo>
                    <a:pt x="57" y="623"/>
                  </a:lnTo>
                  <a:lnTo>
                    <a:pt x="62" y="623"/>
                  </a:lnTo>
                  <a:lnTo>
                    <a:pt x="57" y="629"/>
                  </a:lnTo>
                  <a:lnTo>
                    <a:pt x="62" y="629"/>
                  </a:lnTo>
                  <a:lnTo>
                    <a:pt x="68" y="629"/>
                  </a:lnTo>
                  <a:lnTo>
                    <a:pt x="68" y="634"/>
                  </a:lnTo>
                  <a:lnTo>
                    <a:pt x="74" y="634"/>
                  </a:lnTo>
                  <a:lnTo>
                    <a:pt x="79" y="634"/>
                  </a:lnTo>
                  <a:lnTo>
                    <a:pt x="91" y="634"/>
                  </a:lnTo>
                  <a:lnTo>
                    <a:pt x="96" y="629"/>
                  </a:lnTo>
                  <a:lnTo>
                    <a:pt x="102" y="623"/>
                  </a:lnTo>
                  <a:lnTo>
                    <a:pt x="102" y="617"/>
                  </a:lnTo>
                  <a:lnTo>
                    <a:pt x="108" y="617"/>
                  </a:lnTo>
                  <a:lnTo>
                    <a:pt x="113" y="612"/>
                  </a:lnTo>
                  <a:lnTo>
                    <a:pt x="119" y="606"/>
                  </a:lnTo>
                  <a:lnTo>
                    <a:pt x="130" y="595"/>
                  </a:lnTo>
                  <a:lnTo>
                    <a:pt x="130" y="589"/>
                  </a:lnTo>
                  <a:lnTo>
                    <a:pt x="136" y="578"/>
                  </a:lnTo>
                  <a:lnTo>
                    <a:pt x="142" y="572"/>
                  </a:lnTo>
                  <a:lnTo>
                    <a:pt x="142" y="561"/>
                  </a:lnTo>
                  <a:lnTo>
                    <a:pt x="142" y="555"/>
                  </a:lnTo>
                  <a:lnTo>
                    <a:pt x="142" y="544"/>
                  </a:lnTo>
                  <a:lnTo>
                    <a:pt x="142" y="538"/>
                  </a:lnTo>
                  <a:lnTo>
                    <a:pt x="142" y="532"/>
                  </a:lnTo>
                  <a:lnTo>
                    <a:pt x="142" y="521"/>
                  </a:lnTo>
                  <a:lnTo>
                    <a:pt x="142" y="510"/>
                  </a:lnTo>
                  <a:lnTo>
                    <a:pt x="147" y="504"/>
                  </a:lnTo>
                  <a:lnTo>
                    <a:pt x="142" y="481"/>
                  </a:lnTo>
                  <a:lnTo>
                    <a:pt x="142" y="470"/>
                  </a:lnTo>
                  <a:lnTo>
                    <a:pt x="136" y="459"/>
                  </a:lnTo>
                  <a:lnTo>
                    <a:pt x="136" y="453"/>
                  </a:lnTo>
                  <a:lnTo>
                    <a:pt x="136" y="447"/>
                  </a:lnTo>
                  <a:lnTo>
                    <a:pt x="142" y="447"/>
                  </a:lnTo>
                  <a:lnTo>
                    <a:pt x="142" y="442"/>
                  </a:lnTo>
                  <a:lnTo>
                    <a:pt x="136" y="430"/>
                  </a:lnTo>
                  <a:lnTo>
                    <a:pt x="136" y="425"/>
                  </a:lnTo>
                  <a:lnTo>
                    <a:pt x="136" y="419"/>
                  </a:lnTo>
                  <a:lnTo>
                    <a:pt x="130" y="413"/>
                  </a:lnTo>
                  <a:lnTo>
                    <a:pt x="130" y="408"/>
                  </a:lnTo>
                  <a:lnTo>
                    <a:pt x="130" y="402"/>
                  </a:lnTo>
                  <a:lnTo>
                    <a:pt x="136" y="402"/>
                  </a:lnTo>
                  <a:lnTo>
                    <a:pt x="136" y="396"/>
                  </a:lnTo>
                  <a:lnTo>
                    <a:pt x="130" y="391"/>
                  </a:lnTo>
                  <a:lnTo>
                    <a:pt x="130" y="385"/>
                  </a:lnTo>
                  <a:lnTo>
                    <a:pt x="125" y="379"/>
                  </a:lnTo>
                  <a:lnTo>
                    <a:pt x="119" y="374"/>
                  </a:lnTo>
                  <a:lnTo>
                    <a:pt x="125" y="374"/>
                  </a:lnTo>
                  <a:lnTo>
                    <a:pt x="119" y="368"/>
                  </a:lnTo>
                  <a:lnTo>
                    <a:pt x="125" y="368"/>
                  </a:lnTo>
                  <a:lnTo>
                    <a:pt x="119" y="362"/>
                  </a:lnTo>
                  <a:lnTo>
                    <a:pt x="119" y="357"/>
                  </a:lnTo>
                  <a:lnTo>
                    <a:pt x="113" y="345"/>
                  </a:lnTo>
                  <a:lnTo>
                    <a:pt x="113" y="340"/>
                  </a:lnTo>
                  <a:lnTo>
                    <a:pt x="113" y="334"/>
                  </a:lnTo>
                  <a:lnTo>
                    <a:pt x="113" y="340"/>
                  </a:lnTo>
                  <a:lnTo>
                    <a:pt x="108" y="340"/>
                  </a:lnTo>
                  <a:lnTo>
                    <a:pt x="102" y="334"/>
                  </a:lnTo>
                  <a:lnTo>
                    <a:pt x="102" y="328"/>
                  </a:lnTo>
                  <a:lnTo>
                    <a:pt x="91" y="317"/>
                  </a:lnTo>
                  <a:lnTo>
                    <a:pt x="91" y="311"/>
                  </a:lnTo>
                  <a:lnTo>
                    <a:pt x="85" y="306"/>
                  </a:lnTo>
                  <a:lnTo>
                    <a:pt x="85" y="300"/>
                  </a:lnTo>
                  <a:lnTo>
                    <a:pt x="79" y="294"/>
                  </a:lnTo>
                  <a:lnTo>
                    <a:pt x="74" y="289"/>
                  </a:lnTo>
                  <a:lnTo>
                    <a:pt x="68" y="283"/>
                  </a:lnTo>
                  <a:lnTo>
                    <a:pt x="62" y="277"/>
                  </a:lnTo>
                  <a:lnTo>
                    <a:pt x="57" y="272"/>
                  </a:lnTo>
                  <a:lnTo>
                    <a:pt x="51" y="266"/>
                  </a:lnTo>
                  <a:lnTo>
                    <a:pt x="51" y="260"/>
                  </a:lnTo>
                  <a:lnTo>
                    <a:pt x="40" y="255"/>
                  </a:lnTo>
                  <a:lnTo>
                    <a:pt x="40" y="249"/>
                  </a:lnTo>
                  <a:lnTo>
                    <a:pt x="34" y="243"/>
                  </a:lnTo>
                  <a:lnTo>
                    <a:pt x="34" y="238"/>
                  </a:lnTo>
                  <a:lnTo>
                    <a:pt x="34" y="232"/>
                  </a:lnTo>
                  <a:lnTo>
                    <a:pt x="28" y="226"/>
                  </a:lnTo>
                  <a:lnTo>
                    <a:pt x="23" y="221"/>
                  </a:lnTo>
                  <a:lnTo>
                    <a:pt x="11" y="215"/>
                  </a:lnTo>
                  <a:lnTo>
                    <a:pt x="6" y="204"/>
                  </a:lnTo>
                  <a:lnTo>
                    <a:pt x="0" y="198"/>
                  </a:lnTo>
                  <a:lnTo>
                    <a:pt x="0" y="192"/>
                  </a:lnTo>
                  <a:close/>
                </a:path>
              </a:pathLst>
            </a:custGeom>
            <a:solidFill>
              <a:schemeClr val="accent6">
                <a:lumMod val="40000"/>
                <a:lumOff val="60000"/>
              </a:schemeClr>
            </a:solidFill>
            <a:ln w="9525">
              <a:solidFill>
                <a:schemeClr val="accent6"/>
              </a:solidFill>
              <a:round/>
              <a:headEnd/>
              <a:tailEnd/>
            </a:ln>
          </p:spPr>
          <p:txBody>
            <a:bodyPr/>
            <a:lstStyle/>
            <a:p>
              <a:endParaRPr lang="en-US" sz="1200" b="1" dirty="0">
                <a:solidFill>
                  <a:srgbClr val="0D7532">
                    <a:lumMod val="50000"/>
                  </a:srgbClr>
                </a:solidFill>
              </a:endParaRPr>
            </a:p>
          </p:txBody>
        </p:sp>
        <p:sp>
          <p:nvSpPr>
            <p:cNvPr id="62" name="Freeform 4"/>
            <p:cNvSpPr>
              <a:spLocks noEditPoints="1"/>
            </p:cNvSpPr>
            <p:nvPr/>
          </p:nvSpPr>
          <p:spPr bwMode="gray">
            <a:xfrm>
              <a:off x="3272422" y="3697222"/>
              <a:ext cx="2399988" cy="1383704"/>
            </a:xfrm>
            <a:custGeom>
              <a:avLst/>
              <a:gdLst>
                <a:gd name="T0" fmla="*/ 204 w 1967"/>
                <a:gd name="T1" fmla="*/ 981 h 1134"/>
                <a:gd name="T2" fmla="*/ 23 w 1967"/>
                <a:gd name="T3" fmla="*/ 867 h 1134"/>
                <a:gd name="T4" fmla="*/ 102 w 1967"/>
                <a:gd name="T5" fmla="*/ 760 h 1134"/>
                <a:gd name="T6" fmla="*/ 176 w 1967"/>
                <a:gd name="T7" fmla="*/ 641 h 1134"/>
                <a:gd name="T8" fmla="*/ 363 w 1967"/>
                <a:gd name="T9" fmla="*/ 550 h 1134"/>
                <a:gd name="T10" fmla="*/ 380 w 1967"/>
                <a:gd name="T11" fmla="*/ 465 h 1134"/>
                <a:gd name="T12" fmla="*/ 590 w 1967"/>
                <a:gd name="T13" fmla="*/ 352 h 1134"/>
                <a:gd name="T14" fmla="*/ 737 w 1967"/>
                <a:gd name="T15" fmla="*/ 227 h 1134"/>
                <a:gd name="T16" fmla="*/ 782 w 1967"/>
                <a:gd name="T17" fmla="*/ 176 h 1134"/>
                <a:gd name="T18" fmla="*/ 839 w 1967"/>
                <a:gd name="T19" fmla="*/ 153 h 1134"/>
                <a:gd name="T20" fmla="*/ 896 w 1967"/>
                <a:gd name="T21" fmla="*/ 142 h 1134"/>
                <a:gd name="T22" fmla="*/ 947 w 1967"/>
                <a:gd name="T23" fmla="*/ 148 h 1134"/>
                <a:gd name="T24" fmla="*/ 1032 w 1967"/>
                <a:gd name="T25" fmla="*/ 176 h 1134"/>
                <a:gd name="T26" fmla="*/ 1089 w 1967"/>
                <a:gd name="T27" fmla="*/ 170 h 1134"/>
                <a:gd name="T28" fmla="*/ 1145 w 1967"/>
                <a:gd name="T29" fmla="*/ 142 h 1134"/>
                <a:gd name="T30" fmla="*/ 1208 w 1967"/>
                <a:gd name="T31" fmla="*/ 131 h 1134"/>
                <a:gd name="T32" fmla="*/ 1236 w 1967"/>
                <a:gd name="T33" fmla="*/ 108 h 1134"/>
                <a:gd name="T34" fmla="*/ 1281 w 1967"/>
                <a:gd name="T35" fmla="*/ 102 h 1134"/>
                <a:gd name="T36" fmla="*/ 1338 w 1967"/>
                <a:gd name="T37" fmla="*/ 165 h 1134"/>
                <a:gd name="T38" fmla="*/ 1423 w 1967"/>
                <a:gd name="T39" fmla="*/ 176 h 1134"/>
                <a:gd name="T40" fmla="*/ 1463 w 1967"/>
                <a:gd name="T41" fmla="*/ 108 h 1134"/>
                <a:gd name="T42" fmla="*/ 1491 w 1967"/>
                <a:gd name="T43" fmla="*/ 57 h 1134"/>
                <a:gd name="T44" fmla="*/ 1576 w 1967"/>
                <a:gd name="T45" fmla="*/ 40 h 1134"/>
                <a:gd name="T46" fmla="*/ 1667 w 1967"/>
                <a:gd name="T47" fmla="*/ 6 h 1134"/>
                <a:gd name="T48" fmla="*/ 1604 w 1967"/>
                <a:gd name="T49" fmla="*/ 114 h 1134"/>
                <a:gd name="T50" fmla="*/ 1723 w 1967"/>
                <a:gd name="T51" fmla="*/ 170 h 1134"/>
                <a:gd name="T52" fmla="*/ 1837 w 1967"/>
                <a:gd name="T53" fmla="*/ 182 h 1134"/>
                <a:gd name="T54" fmla="*/ 1899 w 1967"/>
                <a:gd name="T55" fmla="*/ 204 h 1134"/>
                <a:gd name="T56" fmla="*/ 1950 w 1967"/>
                <a:gd name="T57" fmla="*/ 255 h 1134"/>
                <a:gd name="T58" fmla="*/ 1950 w 1967"/>
                <a:gd name="T59" fmla="*/ 312 h 1134"/>
                <a:gd name="T60" fmla="*/ 1871 w 1967"/>
                <a:gd name="T61" fmla="*/ 386 h 1134"/>
                <a:gd name="T62" fmla="*/ 1797 w 1967"/>
                <a:gd name="T63" fmla="*/ 431 h 1134"/>
                <a:gd name="T64" fmla="*/ 1752 w 1967"/>
                <a:gd name="T65" fmla="*/ 465 h 1134"/>
                <a:gd name="T66" fmla="*/ 1706 w 1967"/>
                <a:gd name="T67" fmla="*/ 510 h 1134"/>
                <a:gd name="T68" fmla="*/ 1627 w 1967"/>
                <a:gd name="T69" fmla="*/ 590 h 1134"/>
                <a:gd name="T70" fmla="*/ 1582 w 1967"/>
                <a:gd name="T71" fmla="*/ 635 h 1134"/>
                <a:gd name="T72" fmla="*/ 1531 w 1967"/>
                <a:gd name="T73" fmla="*/ 675 h 1134"/>
                <a:gd name="T74" fmla="*/ 1468 w 1967"/>
                <a:gd name="T75" fmla="*/ 720 h 1134"/>
                <a:gd name="T76" fmla="*/ 1406 w 1967"/>
                <a:gd name="T77" fmla="*/ 754 h 1134"/>
                <a:gd name="T78" fmla="*/ 1361 w 1967"/>
                <a:gd name="T79" fmla="*/ 799 h 1134"/>
                <a:gd name="T80" fmla="*/ 1287 w 1967"/>
                <a:gd name="T81" fmla="*/ 850 h 1134"/>
                <a:gd name="T82" fmla="*/ 1225 w 1967"/>
                <a:gd name="T83" fmla="*/ 884 h 1134"/>
                <a:gd name="T84" fmla="*/ 1191 w 1967"/>
                <a:gd name="T85" fmla="*/ 913 h 1134"/>
                <a:gd name="T86" fmla="*/ 1145 w 1967"/>
                <a:gd name="T87" fmla="*/ 935 h 1134"/>
                <a:gd name="T88" fmla="*/ 1049 w 1967"/>
                <a:gd name="T89" fmla="*/ 981 h 1134"/>
                <a:gd name="T90" fmla="*/ 992 w 1967"/>
                <a:gd name="T91" fmla="*/ 1009 h 1134"/>
                <a:gd name="T92" fmla="*/ 879 w 1967"/>
                <a:gd name="T93" fmla="*/ 1004 h 1134"/>
                <a:gd name="T94" fmla="*/ 748 w 1967"/>
                <a:gd name="T95" fmla="*/ 1038 h 1134"/>
                <a:gd name="T96" fmla="*/ 760 w 1967"/>
                <a:gd name="T97" fmla="*/ 1077 h 1134"/>
                <a:gd name="T98" fmla="*/ 669 w 1967"/>
                <a:gd name="T99" fmla="*/ 1083 h 1134"/>
                <a:gd name="T100" fmla="*/ 567 w 1967"/>
                <a:gd name="T101" fmla="*/ 1072 h 1134"/>
                <a:gd name="T102" fmla="*/ 539 w 1967"/>
                <a:gd name="T103" fmla="*/ 1128 h 1134"/>
                <a:gd name="T104" fmla="*/ 459 w 1967"/>
                <a:gd name="T105" fmla="*/ 1123 h 1134"/>
                <a:gd name="T106" fmla="*/ 352 w 1967"/>
                <a:gd name="T107" fmla="*/ 1094 h 1134"/>
                <a:gd name="T108" fmla="*/ 233 w 1967"/>
                <a:gd name="T109" fmla="*/ 1072 h 1134"/>
                <a:gd name="T110" fmla="*/ 1808 w 1967"/>
                <a:gd name="T111" fmla="*/ 6 h 1134"/>
                <a:gd name="T112" fmla="*/ 1888 w 1967"/>
                <a:gd name="T113" fmla="*/ 34 h 1134"/>
                <a:gd name="T114" fmla="*/ 1928 w 1967"/>
                <a:gd name="T115" fmla="*/ 85 h 1134"/>
                <a:gd name="T116" fmla="*/ 1933 w 1967"/>
                <a:gd name="T117" fmla="*/ 125 h 1134"/>
                <a:gd name="T118" fmla="*/ 1837 w 1967"/>
                <a:gd name="T119" fmla="*/ 13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67" h="1134">
                  <a:moveTo>
                    <a:pt x="227" y="1072"/>
                  </a:moveTo>
                  <a:lnTo>
                    <a:pt x="227" y="1066"/>
                  </a:lnTo>
                  <a:lnTo>
                    <a:pt x="227" y="1060"/>
                  </a:lnTo>
                  <a:lnTo>
                    <a:pt x="227" y="1055"/>
                  </a:lnTo>
                  <a:lnTo>
                    <a:pt x="233" y="1055"/>
                  </a:lnTo>
                  <a:lnTo>
                    <a:pt x="233" y="1049"/>
                  </a:lnTo>
                  <a:lnTo>
                    <a:pt x="238" y="1049"/>
                  </a:lnTo>
                  <a:lnTo>
                    <a:pt x="244" y="1043"/>
                  </a:lnTo>
                  <a:lnTo>
                    <a:pt x="204" y="1032"/>
                  </a:lnTo>
                  <a:lnTo>
                    <a:pt x="204" y="1015"/>
                  </a:lnTo>
                  <a:lnTo>
                    <a:pt x="193" y="1015"/>
                  </a:lnTo>
                  <a:lnTo>
                    <a:pt x="187" y="1021"/>
                  </a:lnTo>
                  <a:lnTo>
                    <a:pt x="159" y="1015"/>
                  </a:lnTo>
                  <a:lnTo>
                    <a:pt x="170" y="1009"/>
                  </a:lnTo>
                  <a:lnTo>
                    <a:pt x="170" y="998"/>
                  </a:lnTo>
                  <a:lnTo>
                    <a:pt x="199" y="992"/>
                  </a:lnTo>
                  <a:lnTo>
                    <a:pt x="204" y="981"/>
                  </a:lnTo>
                  <a:lnTo>
                    <a:pt x="210" y="987"/>
                  </a:lnTo>
                  <a:lnTo>
                    <a:pt x="233" y="981"/>
                  </a:lnTo>
                  <a:lnTo>
                    <a:pt x="238" y="975"/>
                  </a:lnTo>
                  <a:lnTo>
                    <a:pt x="216" y="958"/>
                  </a:lnTo>
                  <a:lnTo>
                    <a:pt x="216" y="941"/>
                  </a:lnTo>
                  <a:lnTo>
                    <a:pt x="193" y="930"/>
                  </a:lnTo>
                  <a:lnTo>
                    <a:pt x="193" y="924"/>
                  </a:lnTo>
                  <a:lnTo>
                    <a:pt x="153" y="924"/>
                  </a:lnTo>
                  <a:lnTo>
                    <a:pt x="142" y="913"/>
                  </a:lnTo>
                  <a:lnTo>
                    <a:pt x="96" y="913"/>
                  </a:lnTo>
                  <a:lnTo>
                    <a:pt x="79" y="913"/>
                  </a:lnTo>
                  <a:lnTo>
                    <a:pt x="40" y="918"/>
                  </a:lnTo>
                  <a:lnTo>
                    <a:pt x="0" y="913"/>
                  </a:lnTo>
                  <a:lnTo>
                    <a:pt x="0" y="907"/>
                  </a:lnTo>
                  <a:lnTo>
                    <a:pt x="0" y="896"/>
                  </a:lnTo>
                  <a:lnTo>
                    <a:pt x="6" y="890"/>
                  </a:lnTo>
                  <a:lnTo>
                    <a:pt x="23" y="867"/>
                  </a:lnTo>
                  <a:lnTo>
                    <a:pt x="28" y="867"/>
                  </a:lnTo>
                  <a:lnTo>
                    <a:pt x="40" y="845"/>
                  </a:lnTo>
                  <a:lnTo>
                    <a:pt x="51" y="833"/>
                  </a:lnTo>
                  <a:lnTo>
                    <a:pt x="57" y="816"/>
                  </a:lnTo>
                  <a:lnTo>
                    <a:pt x="51" y="811"/>
                  </a:lnTo>
                  <a:lnTo>
                    <a:pt x="57" y="805"/>
                  </a:lnTo>
                  <a:lnTo>
                    <a:pt x="57" y="794"/>
                  </a:lnTo>
                  <a:lnTo>
                    <a:pt x="68" y="782"/>
                  </a:lnTo>
                  <a:lnTo>
                    <a:pt x="74" y="771"/>
                  </a:lnTo>
                  <a:lnTo>
                    <a:pt x="91" y="777"/>
                  </a:lnTo>
                  <a:lnTo>
                    <a:pt x="96" y="771"/>
                  </a:lnTo>
                  <a:lnTo>
                    <a:pt x="91" y="743"/>
                  </a:lnTo>
                  <a:lnTo>
                    <a:pt x="91" y="748"/>
                  </a:lnTo>
                  <a:lnTo>
                    <a:pt x="96" y="748"/>
                  </a:lnTo>
                  <a:lnTo>
                    <a:pt x="96" y="754"/>
                  </a:lnTo>
                  <a:lnTo>
                    <a:pt x="96" y="760"/>
                  </a:lnTo>
                  <a:lnTo>
                    <a:pt x="102" y="760"/>
                  </a:lnTo>
                  <a:lnTo>
                    <a:pt x="102" y="765"/>
                  </a:lnTo>
                  <a:lnTo>
                    <a:pt x="119" y="748"/>
                  </a:lnTo>
                  <a:lnTo>
                    <a:pt x="142" y="754"/>
                  </a:lnTo>
                  <a:lnTo>
                    <a:pt x="165" y="760"/>
                  </a:lnTo>
                  <a:lnTo>
                    <a:pt x="170" y="743"/>
                  </a:lnTo>
                  <a:lnTo>
                    <a:pt x="159" y="743"/>
                  </a:lnTo>
                  <a:lnTo>
                    <a:pt x="159" y="726"/>
                  </a:lnTo>
                  <a:lnTo>
                    <a:pt x="136" y="714"/>
                  </a:lnTo>
                  <a:lnTo>
                    <a:pt x="148" y="714"/>
                  </a:lnTo>
                  <a:lnTo>
                    <a:pt x="153" y="709"/>
                  </a:lnTo>
                  <a:lnTo>
                    <a:pt x="148" y="680"/>
                  </a:lnTo>
                  <a:lnTo>
                    <a:pt x="136" y="675"/>
                  </a:lnTo>
                  <a:lnTo>
                    <a:pt x="136" y="663"/>
                  </a:lnTo>
                  <a:lnTo>
                    <a:pt x="131" y="652"/>
                  </a:lnTo>
                  <a:lnTo>
                    <a:pt x="159" y="641"/>
                  </a:lnTo>
                  <a:lnTo>
                    <a:pt x="159" y="635"/>
                  </a:lnTo>
                  <a:lnTo>
                    <a:pt x="176" y="641"/>
                  </a:lnTo>
                  <a:lnTo>
                    <a:pt x="187" y="624"/>
                  </a:lnTo>
                  <a:lnTo>
                    <a:pt x="244" y="629"/>
                  </a:lnTo>
                  <a:lnTo>
                    <a:pt x="250" y="624"/>
                  </a:lnTo>
                  <a:lnTo>
                    <a:pt x="244" y="618"/>
                  </a:lnTo>
                  <a:lnTo>
                    <a:pt x="250" y="601"/>
                  </a:lnTo>
                  <a:lnTo>
                    <a:pt x="272" y="590"/>
                  </a:lnTo>
                  <a:lnTo>
                    <a:pt x="272" y="584"/>
                  </a:lnTo>
                  <a:lnTo>
                    <a:pt x="289" y="595"/>
                  </a:lnTo>
                  <a:lnTo>
                    <a:pt x="295" y="601"/>
                  </a:lnTo>
                  <a:lnTo>
                    <a:pt x="306" y="607"/>
                  </a:lnTo>
                  <a:lnTo>
                    <a:pt x="346" y="584"/>
                  </a:lnTo>
                  <a:lnTo>
                    <a:pt x="346" y="578"/>
                  </a:lnTo>
                  <a:lnTo>
                    <a:pt x="357" y="578"/>
                  </a:lnTo>
                  <a:lnTo>
                    <a:pt x="369" y="573"/>
                  </a:lnTo>
                  <a:lnTo>
                    <a:pt x="369" y="561"/>
                  </a:lnTo>
                  <a:lnTo>
                    <a:pt x="363" y="561"/>
                  </a:lnTo>
                  <a:lnTo>
                    <a:pt x="363" y="550"/>
                  </a:lnTo>
                  <a:lnTo>
                    <a:pt x="374" y="550"/>
                  </a:lnTo>
                  <a:lnTo>
                    <a:pt x="374" y="544"/>
                  </a:lnTo>
                  <a:lnTo>
                    <a:pt x="369" y="544"/>
                  </a:lnTo>
                  <a:lnTo>
                    <a:pt x="369" y="539"/>
                  </a:lnTo>
                  <a:lnTo>
                    <a:pt x="380" y="539"/>
                  </a:lnTo>
                  <a:lnTo>
                    <a:pt x="397" y="522"/>
                  </a:lnTo>
                  <a:lnTo>
                    <a:pt x="391" y="522"/>
                  </a:lnTo>
                  <a:lnTo>
                    <a:pt x="391" y="516"/>
                  </a:lnTo>
                  <a:lnTo>
                    <a:pt x="380" y="510"/>
                  </a:lnTo>
                  <a:lnTo>
                    <a:pt x="369" y="510"/>
                  </a:lnTo>
                  <a:lnTo>
                    <a:pt x="374" y="499"/>
                  </a:lnTo>
                  <a:lnTo>
                    <a:pt x="380" y="499"/>
                  </a:lnTo>
                  <a:lnTo>
                    <a:pt x="380" y="488"/>
                  </a:lnTo>
                  <a:lnTo>
                    <a:pt x="386" y="488"/>
                  </a:lnTo>
                  <a:lnTo>
                    <a:pt x="380" y="482"/>
                  </a:lnTo>
                  <a:lnTo>
                    <a:pt x="380" y="471"/>
                  </a:lnTo>
                  <a:lnTo>
                    <a:pt x="380" y="465"/>
                  </a:lnTo>
                  <a:lnTo>
                    <a:pt x="408" y="476"/>
                  </a:lnTo>
                  <a:lnTo>
                    <a:pt x="425" y="465"/>
                  </a:lnTo>
                  <a:lnTo>
                    <a:pt x="425" y="459"/>
                  </a:lnTo>
                  <a:lnTo>
                    <a:pt x="471" y="459"/>
                  </a:lnTo>
                  <a:lnTo>
                    <a:pt x="476" y="425"/>
                  </a:lnTo>
                  <a:lnTo>
                    <a:pt x="476" y="420"/>
                  </a:lnTo>
                  <a:lnTo>
                    <a:pt x="482" y="403"/>
                  </a:lnTo>
                  <a:lnTo>
                    <a:pt x="488" y="397"/>
                  </a:lnTo>
                  <a:lnTo>
                    <a:pt x="493" y="386"/>
                  </a:lnTo>
                  <a:lnTo>
                    <a:pt x="493" y="380"/>
                  </a:lnTo>
                  <a:lnTo>
                    <a:pt x="510" y="374"/>
                  </a:lnTo>
                  <a:lnTo>
                    <a:pt x="527" y="380"/>
                  </a:lnTo>
                  <a:lnTo>
                    <a:pt x="550" y="374"/>
                  </a:lnTo>
                  <a:lnTo>
                    <a:pt x="561" y="363"/>
                  </a:lnTo>
                  <a:lnTo>
                    <a:pt x="567" y="369"/>
                  </a:lnTo>
                  <a:lnTo>
                    <a:pt x="573" y="357"/>
                  </a:lnTo>
                  <a:lnTo>
                    <a:pt x="590" y="352"/>
                  </a:lnTo>
                  <a:lnTo>
                    <a:pt x="601" y="346"/>
                  </a:lnTo>
                  <a:lnTo>
                    <a:pt x="624" y="346"/>
                  </a:lnTo>
                  <a:lnTo>
                    <a:pt x="663" y="323"/>
                  </a:lnTo>
                  <a:lnTo>
                    <a:pt x="697" y="329"/>
                  </a:lnTo>
                  <a:lnTo>
                    <a:pt x="709" y="323"/>
                  </a:lnTo>
                  <a:lnTo>
                    <a:pt x="709" y="312"/>
                  </a:lnTo>
                  <a:lnTo>
                    <a:pt x="714" y="306"/>
                  </a:lnTo>
                  <a:lnTo>
                    <a:pt x="720" y="306"/>
                  </a:lnTo>
                  <a:lnTo>
                    <a:pt x="731" y="295"/>
                  </a:lnTo>
                  <a:lnTo>
                    <a:pt x="726" y="284"/>
                  </a:lnTo>
                  <a:lnTo>
                    <a:pt x="731" y="284"/>
                  </a:lnTo>
                  <a:lnTo>
                    <a:pt x="737" y="278"/>
                  </a:lnTo>
                  <a:lnTo>
                    <a:pt x="731" y="267"/>
                  </a:lnTo>
                  <a:lnTo>
                    <a:pt x="748" y="255"/>
                  </a:lnTo>
                  <a:lnTo>
                    <a:pt x="748" y="244"/>
                  </a:lnTo>
                  <a:lnTo>
                    <a:pt x="737" y="233"/>
                  </a:lnTo>
                  <a:lnTo>
                    <a:pt x="737" y="227"/>
                  </a:lnTo>
                  <a:lnTo>
                    <a:pt x="748" y="227"/>
                  </a:lnTo>
                  <a:lnTo>
                    <a:pt x="754" y="216"/>
                  </a:lnTo>
                  <a:lnTo>
                    <a:pt x="737" y="210"/>
                  </a:lnTo>
                  <a:lnTo>
                    <a:pt x="731" y="165"/>
                  </a:lnTo>
                  <a:lnTo>
                    <a:pt x="737" y="165"/>
                  </a:lnTo>
                  <a:lnTo>
                    <a:pt x="743" y="165"/>
                  </a:lnTo>
                  <a:lnTo>
                    <a:pt x="748" y="165"/>
                  </a:lnTo>
                  <a:lnTo>
                    <a:pt x="754" y="165"/>
                  </a:lnTo>
                  <a:lnTo>
                    <a:pt x="760" y="165"/>
                  </a:lnTo>
                  <a:lnTo>
                    <a:pt x="765" y="165"/>
                  </a:lnTo>
                  <a:lnTo>
                    <a:pt x="765" y="159"/>
                  </a:lnTo>
                  <a:lnTo>
                    <a:pt x="771" y="159"/>
                  </a:lnTo>
                  <a:lnTo>
                    <a:pt x="771" y="165"/>
                  </a:lnTo>
                  <a:lnTo>
                    <a:pt x="777" y="165"/>
                  </a:lnTo>
                  <a:lnTo>
                    <a:pt x="777" y="170"/>
                  </a:lnTo>
                  <a:lnTo>
                    <a:pt x="777" y="176"/>
                  </a:lnTo>
                  <a:lnTo>
                    <a:pt x="782" y="176"/>
                  </a:lnTo>
                  <a:lnTo>
                    <a:pt x="788" y="176"/>
                  </a:lnTo>
                  <a:lnTo>
                    <a:pt x="788" y="182"/>
                  </a:lnTo>
                  <a:lnTo>
                    <a:pt x="794" y="182"/>
                  </a:lnTo>
                  <a:lnTo>
                    <a:pt x="799" y="182"/>
                  </a:lnTo>
                  <a:lnTo>
                    <a:pt x="805" y="182"/>
                  </a:lnTo>
                  <a:lnTo>
                    <a:pt x="811" y="182"/>
                  </a:lnTo>
                  <a:lnTo>
                    <a:pt x="816" y="182"/>
                  </a:lnTo>
                  <a:lnTo>
                    <a:pt x="816" y="176"/>
                  </a:lnTo>
                  <a:lnTo>
                    <a:pt x="822" y="176"/>
                  </a:lnTo>
                  <a:lnTo>
                    <a:pt x="828" y="176"/>
                  </a:lnTo>
                  <a:lnTo>
                    <a:pt x="828" y="170"/>
                  </a:lnTo>
                  <a:lnTo>
                    <a:pt x="833" y="170"/>
                  </a:lnTo>
                  <a:lnTo>
                    <a:pt x="839" y="165"/>
                  </a:lnTo>
                  <a:lnTo>
                    <a:pt x="845" y="165"/>
                  </a:lnTo>
                  <a:lnTo>
                    <a:pt x="845" y="159"/>
                  </a:lnTo>
                  <a:lnTo>
                    <a:pt x="845" y="153"/>
                  </a:lnTo>
                  <a:lnTo>
                    <a:pt x="839" y="153"/>
                  </a:lnTo>
                  <a:lnTo>
                    <a:pt x="839" y="148"/>
                  </a:lnTo>
                  <a:lnTo>
                    <a:pt x="845" y="148"/>
                  </a:lnTo>
                  <a:lnTo>
                    <a:pt x="850" y="148"/>
                  </a:lnTo>
                  <a:lnTo>
                    <a:pt x="856" y="148"/>
                  </a:lnTo>
                  <a:lnTo>
                    <a:pt x="856" y="153"/>
                  </a:lnTo>
                  <a:lnTo>
                    <a:pt x="856" y="159"/>
                  </a:lnTo>
                  <a:lnTo>
                    <a:pt x="862" y="159"/>
                  </a:lnTo>
                  <a:lnTo>
                    <a:pt x="862" y="153"/>
                  </a:lnTo>
                  <a:lnTo>
                    <a:pt x="867" y="148"/>
                  </a:lnTo>
                  <a:lnTo>
                    <a:pt x="873" y="148"/>
                  </a:lnTo>
                  <a:lnTo>
                    <a:pt x="879" y="148"/>
                  </a:lnTo>
                  <a:lnTo>
                    <a:pt x="879" y="142"/>
                  </a:lnTo>
                  <a:lnTo>
                    <a:pt x="884" y="142"/>
                  </a:lnTo>
                  <a:lnTo>
                    <a:pt x="884" y="148"/>
                  </a:lnTo>
                  <a:lnTo>
                    <a:pt x="890" y="148"/>
                  </a:lnTo>
                  <a:lnTo>
                    <a:pt x="890" y="142"/>
                  </a:lnTo>
                  <a:lnTo>
                    <a:pt x="896" y="142"/>
                  </a:lnTo>
                  <a:lnTo>
                    <a:pt x="901" y="142"/>
                  </a:lnTo>
                  <a:lnTo>
                    <a:pt x="907" y="142"/>
                  </a:lnTo>
                  <a:lnTo>
                    <a:pt x="913" y="148"/>
                  </a:lnTo>
                  <a:lnTo>
                    <a:pt x="913" y="142"/>
                  </a:lnTo>
                  <a:lnTo>
                    <a:pt x="918" y="142"/>
                  </a:lnTo>
                  <a:lnTo>
                    <a:pt x="918" y="148"/>
                  </a:lnTo>
                  <a:lnTo>
                    <a:pt x="918" y="142"/>
                  </a:lnTo>
                  <a:lnTo>
                    <a:pt x="918" y="136"/>
                  </a:lnTo>
                  <a:lnTo>
                    <a:pt x="913" y="136"/>
                  </a:lnTo>
                  <a:lnTo>
                    <a:pt x="913" y="131"/>
                  </a:lnTo>
                  <a:lnTo>
                    <a:pt x="918" y="131"/>
                  </a:lnTo>
                  <a:lnTo>
                    <a:pt x="924" y="131"/>
                  </a:lnTo>
                  <a:lnTo>
                    <a:pt x="930" y="136"/>
                  </a:lnTo>
                  <a:lnTo>
                    <a:pt x="930" y="142"/>
                  </a:lnTo>
                  <a:lnTo>
                    <a:pt x="935" y="142"/>
                  </a:lnTo>
                  <a:lnTo>
                    <a:pt x="941" y="142"/>
                  </a:lnTo>
                  <a:lnTo>
                    <a:pt x="947" y="148"/>
                  </a:lnTo>
                  <a:lnTo>
                    <a:pt x="947" y="153"/>
                  </a:lnTo>
                  <a:lnTo>
                    <a:pt x="952" y="159"/>
                  </a:lnTo>
                  <a:lnTo>
                    <a:pt x="958" y="159"/>
                  </a:lnTo>
                  <a:lnTo>
                    <a:pt x="964" y="159"/>
                  </a:lnTo>
                  <a:lnTo>
                    <a:pt x="969" y="159"/>
                  </a:lnTo>
                  <a:lnTo>
                    <a:pt x="975" y="153"/>
                  </a:lnTo>
                  <a:lnTo>
                    <a:pt x="981" y="153"/>
                  </a:lnTo>
                  <a:lnTo>
                    <a:pt x="986" y="153"/>
                  </a:lnTo>
                  <a:lnTo>
                    <a:pt x="992" y="153"/>
                  </a:lnTo>
                  <a:lnTo>
                    <a:pt x="1003" y="159"/>
                  </a:lnTo>
                  <a:lnTo>
                    <a:pt x="1003" y="165"/>
                  </a:lnTo>
                  <a:lnTo>
                    <a:pt x="1003" y="170"/>
                  </a:lnTo>
                  <a:lnTo>
                    <a:pt x="1009" y="170"/>
                  </a:lnTo>
                  <a:lnTo>
                    <a:pt x="1015" y="170"/>
                  </a:lnTo>
                  <a:lnTo>
                    <a:pt x="1021" y="176"/>
                  </a:lnTo>
                  <a:lnTo>
                    <a:pt x="1026" y="176"/>
                  </a:lnTo>
                  <a:lnTo>
                    <a:pt x="1032" y="176"/>
                  </a:lnTo>
                  <a:lnTo>
                    <a:pt x="1038" y="176"/>
                  </a:lnTo>
                  <a:lnTo>
                    <a:pt x="1043" y="176"/>
                  </a:lnTo>
                  <a:lnTo>
                    <a:pt x="1043" y="182"/>
                  </a:lnTo>
                  <a:lnTo>
                    <a:pt x="1038" y="182"/>
                  </a:lnTo>
                  <a:lnTo>
                    <a:pt x="1043" y="187"/>
                  </a:lnTo>
                  <a:lnTo>
                    <a:pt x="1043" y="182"/>
                  </a:lnTo>
                  <a:lnTo>
                    <a:pt x="1049" y="182"/>
                  </a:lnTo>
                  <a:lnTo>
                    <a:pt x="1049" y="176"/>
                  </a:lnTo>
                  <a:lnTo>
                    <a:pt x="1055" y="176"/>
                  </a:lnTo>
                  <a:lnTo>
                    <a:pt x="1055" y="182"/>
                  </a:lnTo>
                  <a:lnTo>
                    <a:pt x="1060" y="182"/>
                  </a:lnTo>
                  <a:lnTo>
                    <a:pt x="1066" y="176"/>
                  </a:lnTo>
                  <a:lnTo>
                    <a:pt x="1072" y="176"/>
                  </a:lnTo>
                  <a:lnTo>
                    <a:pt x="1077" y="176"/>
                  </a:lnTo>
                  <a:lnTo>
                    <a:pt x="1077" y="170"/>
                  </a:lnTo>
                  <a:lnTo>
                    <a:pt x="1083" y="170"/>
                  </a:lnTo>
                  <a:lnTo>
                    <a:pt x="1089" y="170"/>
                  </a:lnTo>
                  <a:lnTo>
                    <a:pt x="1094" y="176"/>
                  </a:lnTo>
                  <a:lnTo>
                    <a:pt x="1100" y="182"/>
                  </a:lnTo>
                  <a:lnTo>
                    <a:pt x="1106" y="182"/>
                  </a:lnTo>
                  <a:lnTo>
                    <a:pt x="1106" y="176"/>
                  </a:lnTo>
                  <a:lnTo>
                    <a:pt x="1111" y="176"/>
                  </a:lnTo>
                  <a:lnTo>
                    <a:pt x="1117" y="176"/>
                  </a:lnTo>
                  <a:lnTo>
                    <a:pt x="1123" y="176"/>
                  </a:lnTo>
                  <a:lnTo>
                    <a:pt x="1123" y="170"/>
                  </a:lnTo>
                  <a:lnTo>
                    <a:pt x="1123" y="165"/>
                  </a:lnTo>
                  <a:lnTo>
                    <a:pt x="1128" y="159"/>
                  </a:lnTo>
                  <a:lnTo>
                    <a:pt x="1134" y="159"/>
                  </a:lnTo>
                  <a:lnTo>
                    <a:pt x="1140" y="159"/>
                  </a:lnTo>
                  <a:lnTo>
                    <a:pt x="1145" y="159"/>
                  </a:lnTo>
                  <a:lnTo>
                    <a:pt x="1145" y="153"/>
                  </a:lnTo>
                  <a:lnTo>
                    <a:pt x="1140" y="148"/>
                  </a:lnTo>
                  <a:lnTo>
                    <a:pt x="1140" y="142"/>
                  </a:lnTo>
                  <a:lnTo>
                    <a:pt x="1145" y="142"/>
                  </a:lnTo>
                  <a:lnTo>
                    <a:pt x="1151" y="142"/>
                  </a:lnTo>
                  <a:lnTo>
                    <a:pt x="1157" y="142"/>
                  </a:lnTo>
                  <a:lnTo>
                    <a:pt x="1162" y="142"/>
                  </a:lnTo>
                  <a:lnTo>
                    <a:pt x="1162" y="148"/>
                  </a:lnTo>
                  <a:lnTo>
                    <a:pt x="1168" y="148"/>
                  </a:lnTo>
                  <a:lnTo>
                    <a:pt x="1174" y="148"/>
                  </a:lnTo>
                  <a:lnTo>
                    <a:pt x="1174" y="142"/>
                  </a:lnTo>
                  <a:lnTo>
                    <a:pt x="1174" y="136"/>
                  </a:lnTo>
                  <a:lnTo>
                    <a:pt x="1179" y="136"/>
                  </a:lnTo>
                  <a:lnTo>
                    <a:pt x="1185" y="136"/>
                  </a:lnTo>
                  <a:lnTo>
                    <a:pt x="1191" y="136"/>
                  </a:lnTo>
                  <a:lnTo>
                    <a:pt x="1191" y="131"/>
                  </a:lnTo>
                  <a:lnTo>
                    <a:pt x="1196" y="131"/>
                  </a:lnTo>
                  <a:lnTo>
                    <a:pt x="1196" y="136"/>
                  </a:lnTo>
                  <a:lnTo>
                    <a:pt x="1202" y="136"/>
                  </a:lnTo>
                  <a:lnTo>
                    <a:pt x="1202" y="131"/>
                  </a:lnTo>
                  <a:lnTo>
                    <a:pt x="1208" y="131"/>
                  </a:lnTo>
                  <a:lnTo>
                    <a:pt x="1208" y="136"/>
                  </a:lnTo>
                  <a:lnTo>
                    <a:pt x="1213" y="136"/>
                  </a:lnTo>
                  <a:lnTo>
                    <a:pt x="1219" y="136"/>
                  </a:lnTo>
                  <a:lnTo>
                    <a:pt x="1219" y="131"/>
                  </a:lnTo>
                  <a:lnTo>
                    <a:pt x="1225" y="131"/>
                  </a:lnTo>
                  <a:lnTo>
                    <a:pt x="1225" y="125"/>
                  </a:lnTo>
                  <a:lnTo>
                    <a:pt x="1219" y="125"/>
                  </a:lnTo>
                  <a:lnTo>
                    <a:pt x="1219" y="119"/>
                  </a:lnTo>
                  <a:lnTo>
                    <a:pt x="1225" y="119"/>
                  </a:lnTo>
                  <a:lnTo>
                    <a:pt x="1230" y="119"/>
                  </a:lnTo>
                  <a:lnTo>
                    <a:pt x="1236" y="119"/>
                  </a:lnTo>
                  <a:lnTo>
                    <a:pt x="1236" y="114"/>
                  </a:lnTo>
                  <a:lnTo>
                    <a:pt x="1230" y="114"/>
                  </a:lnTo>
                  <a:lnTo>
                    <a:pt x="1225" y="114"/>
                  </a:lnTo>
                  <a:lnTo>
                    <a:pt x="1225" y="108"/>
                  </a:lnTo>
                  <a:lnTo>
                    <a:pt x="1230" y="108"/>
                  </a:lnTo>
                  <a:lnTo>
                    <a:pt x="1236" y="108"/>
                  </a:lnTo>
                  <a:lnTo>
                    <a:pt x="1242" y="108"/>
                  </a:lnTo>
                  <a:lnTo>
                    <a:pt x="1247" y="102"/>
                  </a:lnTo>
                  <a:lnTo>
                    <a:pt x="1247" y="97"/>
                  </a:lnTo>
                  <a:lnTo>
                    <a:pt x="1242" y="97"/>
                  </a:lnTo>
                  <a:lnTo>
                    <a:pt x="1236" y="97"/>
                  </a:lnTo>
                  <a:lnTo>
                    <a:pt x="1236" y="91"/>
                  </a:lnTo>
                  <a:lnTo>
                    <a:pt x="1230" y="91"/>
                  </a:lnTo>
                  <a:lnTo>
                    <a:pt x="1236" y="85"/>
                  </a:lnTo>
                  <a:lnTo>
                    <a:pt x="1242" y="85"/>
                  </a:lnTo>
                  <a:lnTo>
                    <a:pt x="1242" y="91"/>
                  </a:lnTo>
                  <a:lnTo>
                    <a:pt x="1247" y="91"/>
                  </a:lnTo>
                  <a:lnTo>
                    <a:pt x="1259" y="85"/>
                  </a:lnTo>
                  <a:lnTo>
                    <a:pt x="1264" y="85"/>
                  </a:lnTo>
                  <a:lnTo>
                    <a:pt x="1264" y="91"/>
                  </a:lnTo>
                  <a:lnTo>
                    <a:pt x="1270" y="97"/>
                  </a:lnTo>
                  <a:lnTo>
                    <a:pt x="1276" y="102"/>
                  </a:lnTo>
                  <a:lnTo>
                    <a:pt x="1281" y="102"/>
                  </a:lnTo>
                  <a:lnTo>
                    <a:pt x="1287" y="102"/>
                  </a:lnTo>
                  <a:lnTo>
                    <a:pt x="1287" y="108"/>
                  </a:lnTo>
                  <a:lnTo>
                    <a:pt x="1287" y="114"/>
                  </a:lnTo>
                  <a:lnTo>
                    <a:pt x="1293" y="119"/>
                  </a:lnTo>
                  <a:lnTo>
                    <a:pt x="1298" y="119"/>
                  </a:lnTo>
                  <a:lnTo>
                    <a:pt x="1298" y="125"/>
                  </a:lnTo>
                  <a:lnTo>
                    <a:pt x="1298" y="131"/>
                  </a:lnTo>
                  <a:lnTo>
                    <a:pt x="1304" y="131"/>
                  </a:lnTo>
                  <a:lnTo>
                    <a:pt x="1304" y="136"/>
                  </a:lnTo>
                  <a:lnTo>
                    <a:pt x="1315" y="136"/>
                  </a:lnTo>
                  <a:lnTo>
                    <a:pt x="1315" y="142"/>
                  </a:lnTo>
                  <a:lnTo>
                    <a:pt x="1321" y="142"/>
                  </a:lnTo>
                  <a:lnTo>
                    <a:pt x="1321" y="148"/>
                  </a:lnTo>
                  <a:lnTo>
                    <a:pt x="1327" y="153"/>
                  </a:lnTo>
                  <a:lnTo>
                    <a:pt x="1332" y="159"/>
                  </a:lnTo>
                  <a:lnTo>
                    <a:pt x="1338" y="159"/>
                  </a:lnTo>
                  <a:lnTo>
                    <a:pt x="1338" y="165"/>
                  </a:lnTo>
                  <a:lnTo>
                    <a:pt x="1344" y="165"/>
                  </a:lnTo>
                  <a:lnTo>
                    <a:pt x="1349" y="165"/>
                  </a:lnTo>
                  <a:lnTo>
                    <a:pt x="1355" y="165"/>
                  </a:lnTo>
                  <a:lnTo>
                    <a:pt x="1361" y="165"/>
                  </a:lnTo>
                  <a:lnTo>
                    <a:pt x="1366" y="165"/>
                  </a:lnTo>
                  <a:lnTo>
                    <a:pt x="1372" y="159"/>
                  </a:lnTo>
                  <a:lnTo>
                    <a:pt x="1372" y="165"/>
                  </a:lnTo>
                  <a:lnTo>
                    <a:pt x="1378" y="165"/>
                  </a:lnTo>
                  <a:lnTo>
                    <a:pt x="1378" y="170"/>
                  </a:lnTo>
                  <a:lnTo>
                    <a:pt x="1383" y="176"/>
                  </a:lnTo>
                  <a:lnTo>
                    <a:pt x="1389" y="176"/>
                  </a:lnTo>
                  <a:lnTo>
                    <a:pt x="1395" y="176"/>
                  </a:lnTo>
                  <a:lnTo>
                    <a:pt x="1400" y="176"/>
                  </a:lnTo>
                  <a:lnTo>
                    <a:pt x="1406" y="176"/>
                  </a:lnTo>
                  <a:lnTo>
                    <a:pt x="1412" y="176"/>
                  </a:lnTo>
                  <a:lnTo>
                    <a:pt x="1417" y="176"/>
                  </a:lnTo>
                  <a:lnTo>
                    <a:pt x="1423" y="176"/>
                  </a:lnTo>
                  <a:lnTo>
                    <a:pt x="1423" y="182"/>
                  </a:lnTo>
                  <a:lnTo>
                    <a:pt x="1429" y="182"/>
                  </a:lnTo>
                  <a:lnTo>
                    <a:pt x="1429" y="176"/>
                  </a:lnTo>
                  <a:lnTo>
                    <a:pt x="1429" y="170"/>
                  </a:lnTo>
                  <a:lnTo>
                    <a:pt x="1429" y="165"/>
                  </a:lnTo>
                  <a:lnTo>
                    <a:pt x="1429" y="159"/>
                  </a:lnTo>
                  <a:lnTo>
                    <a:pt x="1434" y="153"/>
                  </a:lnTo>
                  <a:lnTo>
                    <a:pt x="1440" y="153"/>
                  </a:lnTo>
                  <a:lnTo>
                    <a:pt x="1440" y="148"/>
                  </a:lnTo>
                  <a:lnTo>
                    <a:pt x="1440" y="142"/>
                  </a:lnTo>
                  <a:lnTo>
                    <a:pt x="1446" y="136"/>
                  </a:lnTo>
                  <a:lnTo>
                    <a:pt x="1446" y="131"/>
                  </a:lnTo>
                  <a:lnTo>
                    <a:pt x="1440" y="125"/>
                  </a:lnTo>
                  <a:lnTo>
                    <a:pt x="1446" y="119"/>
                  </a:lnTo>
                  <a:lnTo>
                    <a:pt x="1451" y="114"/>
                  </a:lnTo>
                  <a:lnTo>
                    <a:pt x="1457" y="114"/>
                  </a:lnTo>
                  <a:lnTo>
                    <a:pt x="1463" y="108"/>
                  </a:lnTo>
                  <a:lnTo>
                    <a:pt x="1468" y="108"/>
                  </a:lnTo>
                  <a:lnTo>
                    <a:pt x="1468" y="102"/>
                  </a:lnTo>
                  <a:lnTo>
                    <a:pt x="1474" y="97"/>
                  </a:lnTo>
                  <a:lnTo>
                    <a:pt x="1468" y="97"/>
                  </a:lnTo>
                  <a:lnTo>
                    <a:pt x="1468" y="91"/>
                  </a:lnTo>
                  <a:lnTo>
                    <a:pt x="1468" y="85"/>
                  </a:lnTo>
                  <a:lnTo>
                    <a:pt x="1463" y="85"/>
                  </a:lnTo>
                  <a:lnTo>
                    <a:pt x="1463" y="80"/>
                  </a:lnTo>
                  <a:lnTo>
                    <a:pt x="1457" y="80"/>
                  </a:lnTo>
                  <a:lnTo>
                    <a:pt x="1457" y="74"/>
                  </a:lnTo>
                  <a:lnTo>
                    <a:pt x="1463" y="74"/>
                  </a:lnTo>
                  <a:lnTo>
                    <a:pt x="1468" y="68"/>
                  </a:lnTo>
                  <a:lnTo>
                    <a:pt x="1474" y="68"/>
                  </a:lnTo>
                  <a:lnTo>
                    <a:pt x="1480" y="68"/>
                  </a:lnTo>
                  <a:lnTo>
                    <a:pt x="1485" y="68"/>
                  </a:lnTo>
                  <a:lnTo>
                    <a:pt x="1485" y="63"/>
                  </a:lnTo>
                  <a:lnTo>
                    <a:pt x="1491" y="57"/>
                  </a:lnTo>
                  <a:lnTo>
                    <a:pt x="1497" y="57"/>
                  </a:lnTo>
                  <a:lnTo>
                    <a:pt x="1497" y="45"/>
                  </a:lnTo>
                  <a:lnTo>
                    <a:pt x="1502" y="45"/>
                  </a:lnTo>
                  <a:lnTo>
                    <a:pt x="1502" y="40"/>
                  </a:lnTo>
                  <a:lnTo>
                    <a:pt x="1508" y="40"/>
                  </a:lnTo>
                  <a:lnTo>
                    <a:pt x="1514" y="40"/>
                  </a:lnTo>
                  <a:lnTo>
                    <a:pt x="1525" y="40"/>
                  </a:lnTo>
                  <a:lnTo>
                    <a:pt x="1531" y="40"/>
                  </a:lnTo>
                  <a:lnTo>
                    <a:pt x="1536" y="40"/>
                  </a:lnTo>
                  <a:lnTo>
                    <a:pt x="1542" y="40"/>
                  </a:lnTo>
                  <a:lnTo>
                    <a:pt x="1542" y="34"/>
                  </a:lnTo>
                  <a:lnTo>
                    <a:pt x="1548" y="34"/>
                  </a:lnTo>
                  <a:lnTo>
                    <a:pt x="1553" y="34"/>
                  </a:lnTo>
                  <a:lnTo>
                    <a:pt x="1559" y="34"/>
                  </a:lnTo>
                  <a:lnTo>
                    <a:pt x="1565" y="34"/>
                  </a:lnTo>
                  <a:lnTo>
                    <a:pt x="1570" y="34"/>
                  </a:lnTo>
                  <a:lnTo>
                    <a:pt x="1576" y="40"/>
                  </a:lnTo>
                  <a:lnTo>
                    <a:pt x="1582" y="40"/>
                  </a:lnTo>
                  <a:lnTo>
                    <a:pt x="1582" y="34"/>
                  </a:lnTo>
                  <a:lnTo>
                    <a:pt x="1587" y="34"/>
                  </a:lnTo>
                  <a:lnTo>
                    <a:pt x="1593" y="34"/>
                  </a:lnTo>
                  <a:lnTo>
                    <a:pt x="1593" y="28"/>
                  </a:lnTo>
                  <a:lnTo>
                    <a:pt x="1599" y="28"/>
                  </a:lnTo>
                  <a:lnTo>
                    <a:pt x="1604" y="28"/>
                  </a:lnTo>
                  <a:lnTo>
                    <a:pt x="1610" y="28"/>
                  </a:lnTo>
                  <a:lnTo>
                    <a:pt x="1616" y="28"/>
                  </a:lnTo>
                  <a:lnTo>
                    <a:pt x="1627" y="23"/>
                  </a:lnTo>
                  <a:lnTo>
                    <a:pt x="1633" y="23"/>
                  </a:lnTo>
                  <a:lnTo>
                    <a:pt x="1633" y="17"/>
                  </a:lnTo>
                  <a:lnTo>
                    <a:pt x="1638" y="17"/>
                  </a:lnTo>
                  <a:lnTo>
                    <a:pt x="1644" y="17"/>
                  </a:lnTo>
                  <a:lnTo>
                    <a:pt x="1650" y="11"/>
                  </a:lnTo>
                  <a:lnTo>
                    <a:pt x="1655" y="11"/>
                  </a:lnTo>
                  <a:lnTo>
                    <a:pt x="1667" y="6"/>
                  </a:lnTo>
                  <a:lnTo>
                    <a:pt x="1672" y="0"/>
                  </a:lnTo>
                  <a:lnTo>
                    <a:pt x="1684" y="11"/>
                  </a:lnTo>
                  <a:lnTo>
                    <a:pt x="1695" y="23"/>
                  </a:lnTo>
                  <a:lnTo>
                    <a:pt x="1695" y="28"/>
                  </a:lnTo>
                  <a:lnTo>
                    <a:pt x="1684" y="40"/>
                  </a:lnTo>
                  <a:lnTo>
                    <a:pt x="1684" y="45"/>
                  </a:lnTo>
                  <a:lnTo>
                    <a:pt x="1672" y="45"/>
                  </a:lnTo>
                  <a:lnTo>
                    <a:pt x="1667" y="45"/>
                  </a:lnTo>
                  <a:lnTo>
                    <a:pt x="1661" y="51"/>
                  </a:lnTo>
                  <a:lnTo>
                    <a:pt x="1661" y="57"/>
                  </a:lnTo>
                  <a:lnTo>
                    <a:pt x="1650" y="63"/>
                  </a:lnTo>
                  <a:lnTo>
                    <a:pt x="1650" y="74"/>
                  </a:lnTo>
                  <a:lnTo>
                    <a:pt x="1638" y="68"/>
                  </a:lnTo>
                  <a:lnTo>
                    <a:pt x="1627" y="85"/>
                  </a:lnTo>
                  <a:lnTo>
                    <a:pt x="1604" y="80"/>
                  </a:lnTo>
                  <a:lnTo>
                    <a:pt x="1599" y="97"/>
                  </a:lnTo>
                  <a:lnTo>
                    <a:pt x="1604" y="114"/>
                  </a:lnTo>
                  <a:lnTo>
                    <a:pt x="1599" y="119"/>
                  </a:lnTo>
                  <a:lnTo>
                    <a:pt x="1599" y="125"/>
                  </a:lnTo>
                  <a:lnTo>
                    <a:pt x="1599" y="136"/>
                  </a:lnTo>
                  <a:lnTo>
                    <a:pt x="1604" y="136"/>
                  </a:lnTo>
                  <a:lnTo>
                    <a:pt x="1610" y="136"/>
                  </a:lnTo>
                  <a:lnTo>
                    <a:pt x="1616" y="136"/>
                  </a:lnTo>
                  <a:lnTo>
                    <a:pt x="1621" y="148"/>
                  </a:lnTo>
                  <a:lnTo>
                    <a:pt x="1621" y="153"/>
                  </a:lnTo>
                  <a:lnTo>
                    <a:pt x="1644" y="153"/>
                  </a:lnTo>
                  <a:lnTo>
                    <a:pt x="1650" y="153"/>
                  </a:lnTo>
                  <a:lnTo>
                    <a:pt x="1655" y="153"/>
                  </a:lnTo>
                  <a:lnTo>
                    <a:pt x="1655" y="136"/>
                  </a:lnTo>
                  <a:lnTo>
                    <a:pt x="1661" y="136"/>
                  </a:lnTo>
                  <a:lnTo>
                    <a:pt x="1678" y="142"/>
                  </a:lnTo>
                  <a:lnTo>
                    <a:pt x="1684" y="148"/>
                  </a:lnTo>
                  <a:lnTo>
                    <a:pt x="1678" y="159"/>
                  </a:lnTo>
                  <a:lnTo>
                    <a:pt x="1723" y="170"/>
                  </a:lnTo>
                  <a:lnTo>
                    <a:pt x="1735" y="176"/>
                  </a:lnTo>
                  <a:lnTo>
                    <a:pt x="1740" y="176"/>
                  </a:lnTo>
                  <a:lnTo>
                    <a:pt x="1746" y="176"/>
                  </a:lnTo>
                  <a:lnTo>
                    <a:pt x="1752" y="170"/>
                  </a:lnTo>
                  <a:lnTo>
                    <a:pt x="1769" y="170"/>
                  </a:lnTo>
                  <a:lnTo>
                    <a:pt x="1780" y="165"/>
                  </a:lnTo>
                  <a:lnTo>
                    <a:pt x="1786" y="170"/>
                  </a:lnTo>
                  <a:lnTo>
                    <a:pt x="1803" y="176"/>
                  </a:lnTo>
                  <a:lnTo>
                    <a:pt x="1803" y="182"/>
                  </a:lnTo>
                  <a:lnTo>
                    <a:pt x="1808" y="182"/>
                  </a:lnTo>
                  <a:lnTo>
                    <a:pt x="1814" y="182"/>
                  </a:lnTo>
                  <a:lnTo>
                    <a:pt x="1814" y="187"/>
                  </a:lnTo>
                  <a:lnTo>
                    <a:pt x="1820" y="187"/>
                  </a:lnTo>
                  <a:lnTo>
                    <a:pt x="1825" y="187"/>
                  </a:lnTo>
                  <a:lnTo>
                    <a:pt x="1825" y="182"/>
                  </a:lnTo>
                  <a:lnTo>
                    <a:pt x="1831" y="182"/>
                  </a:lnTo>
                  <a:lnTo>
                    <a:pt x="1837" y="182"/>
                  </a:lnTo>
                  <a:lnTo>
                    <a:pt x="1842" y="187"/>
                  </a:lnTo>
                  <a:lnTo>
                    <a:pt x="1848" y="187"/>
                  </a:lnTo>
                  <a:lnTo>
                    <a:pt x="1854" y="193"/>
                  </a:lnTo>
                  <a:lnTo>
                    <a:pt x="1859" y="193"/>
                  </a:lnTo>
                  <a:lnTo>
                    <a:pt x="1859" y="187"/>
                  </a:lnTo>
                  <a:lnTo>
                    <a:pt x="1865" y="187"/>
                  </a:lnTo>
                  <a:lnTo>
                    <a:pt x="1871" y="187"/>
                  </a:lnTo>
                  <a:lnTo>
                    <a:pt x="1871" y="193"/>
                  </a:lnTo>
                  <a:lnTo>
                    <a:pt x="1871" y="199"/>
                  </a:lnTo>
                  <a:lnTo>
                    <a:pt x="1876" y="199"/>
                  </a:lnTo>
                  <a:lnTo>
                    <a:pt x="1882" y="199"/>
                  </a:lnTo>
                  <a:lnTo>
                    <a:pt x="1882" y="204"/>
                  </a:lnTo>
                  <a:lnTo>
                    <a:pt x="1888" y="204"/>
                  </a:lnTo>
                  <a:lnTo>
                    <a:pt x="1893" y="204"/>
                  </a:lnTo>
                  <a:lnTo>
                    <a:pt x="1893" y="210"/>
                  </a:lnTo>
                  <a:lnTo>
                    <a:pt x="1899" y="210"/>
                  </a:lnTo>
                  <a:lnTo>
                    <a:pt x="1899" y="204"/>
                  </a:lnTo>
                  <a:lnTo>
                    <a:pt x="1905" y="204"/>
                  </a:lnTo>
                  <a:lnTo>
                    <a:pt x="1905" y="210"/>
                  </a:lnTo>
                  <a:lnTo>
                    <a:pt x="1905" y="216"/>
                  </a:lnTo>
                  <a:lnTo>
                    <a:pt x="1911" y="216"/>
                  </a:lnTo>
                  <a:lnTo>
                    <a:pt x="1911" y="221"/>
                  </a:lnTo>
                  <a:lnTo>
                    <a:pt x="1916" y="221"/>
                  </a:lnTo>
                  <a:lnTo>
                    <a:pt x="1916" y="227"/>
                  </a:lnTo>
                  <a:lnTo>
                    <a:pt x="1922" y="227"/>
                  </a:lnTo>
                  <a:lnTo>
                    <a:pt x="1928" y="227"/>
                  </a:lnTo>
                  <a:lnTo>
                    <a:pt x="1933" y="227"/>
                  </a:lnTo>
                  <a:lnTo>
                    <a:pt x="1933" y="233"/>
                  </a:lnTo>
                  <a:lnTo>
                    <a:pt x="1933" y="238"/>
                  </a:lnTo>
                  <a:lnTo>
                    <a:pt x="1939" y="238"/>
                  </a:lnTo>
                  <a:lnTo>
                    <a:pt x="1945" y="244"/>
                  </a:lnTo>
                  <a:lnTo>
                    <a:pt x="1945" y="250"/>
                  </a:lnTo>
                  <a:lnTo>
                    <a:pt x="1950" y="250"/>
                  </a:lnTo>
                  <a:lnTo>
                    <a:pt x="1950" y="255"/>
                  </a:lnTo>
                  <a:lnTo>
                    <a:pt x="1945" y="255"/>
                  </a:lnTo>
                  <a:lnTo>
                    <a:pt x="1945" y="261"/>
                  </a:lnTo>
                  <a:lnTo>
                    <a:pt x="1950" y="261"/>
                  </a:lnTo>
                  <a:lnTo>
                    <a:pt x="1950" y="267"/>
                  </a:lnTo>
                  <a:lnTo>
                    <a:pt x="1950" y="272"/>
                  </a:lnTo>
                  <a:lnTo>
                    <a:pt x="1956" y="272"/>
                  </a:lnTo>
                  <a:lnTo>
                    <a:pt x="1956" y="278"/>
                  </a:lnTo>
                  <a:lnTo>
                    <a:pt x="1956" y="284"/>
                  </a:lnTo>
                  <a:lnTo>
                    <a:pt x="1962" y="284"/>
                  </a:lnTo>
                  <a:lnTo>
                    <a:pt x="1962" y="289"/>
                  </a:lnTo>
                  <a:lnTo>
                    <a:pt x="1967" y="289"/>
                  </a:lnTo>
                  <a:lnTo>
                    <a:pt x="1962" y="295"/>
                  </a:lnTo>
                  <a:lnTo>
                    <a:pt x="1962" y="301"/>
                  </a:lnTo>
                  <a:lnTo>
                    <a:pt x="1956" y="301"/>
                  </a:lnTo>
                  <a:lnTo>
                    <a:pt x="1956" y="306"/>
                  </a:lnTo>
                  <a:lnTo>
                    <a:pt x="1950" y="306"/>
                  </a:lnTo>
                  <a:lnTo>
                    <a:pt x="1950" y="312"/>
                  </a:lnTo>
                  <a:lnTo>
                    <a:pt x="1945" y="312"/>
                  </a:lnTo>
                  <a:lnTo>
                    <a:pt x="1945" y="318"/>
                  </a:lnTo>
                  <a:lnTo>
                    <a:pt x="1939" y="318"/>
                  </a:lnTo>
                  <a:lnTo>
                    <a:pt x="1939" y="323"/>
                  </a:lnTo>
                  <a:lnTo>
                    <a:pt x="1933" y="329"/>
                  </a:lnTo>
                  <a:lnTo>
                    <a:pt x="1928" y="335"/>
                  </a:lnTo>
                  <a:lnTo>
                    <a:pt x="1911" y="352"/>
                  </a:lnTo>
                  <a:lnTo>
                    <a:pt x="1905" y="357"/>
                  </a:lnTo>
                  <a:lnTo>
                    <a:pt x="1899" y="357"/>
                  </a:lnTo>
                  <a:lnTo>
                    <a:pt x="1899" y="363"/>
                  </a:lnTo>
                  <a:lnTo>
                    <a:pt x="1893" y="363"/>
                  </a:lnTo>
                  <a:lnTo>
                    <a:pt x="1893" y="369"/>
                  </a:lnTo>
                  <a:lnTo>
                    <a:pt x="1888" y="369"/>
                  </a:lnTo>
                  <a:lnTo>
                    <a:pt x="1888" y="374"/>
                  </a:lnTo>
                  <a:lnTo>
                    <a:pt x="1882" y="374"/>
                  </a:lnTo>
                  <a:lnTo>
                    <a:pt x="1876" y="380"/>
                  </a:lnTo>
                  <a:lnTo>
                    <a:pt x="1871" y="386"/>
                  </a:lnTo>
                  <a:lnTo>
                    <a:pt x="1865" y="386"/>
                  </a:lnTo>
                  <a:lnTo>
                    <a:pt x="1854" y="386"/>
                  </a:lnTo>
                  <a:lnTo>
                    <a:pt x="1848" y="391"/>
                  </a:lnTo>
                  <a:lnTo>
                    <a:pt x="1842" y="391"/>
                  </a:lnTo>
                  <a:lnTo>
                    <a:pt x="1842" y="397"/>
                  </a:lnTo>
                  <a:lnTo>
                    <a:pt x="1837" y="397"/>
                  </a:lnTo>
                  <a:lnTo>
                    <a:pt x="1837" y="403"/>
                  </a:lnTo>
                  <a:lnTo>
                    <a:pt x="1831" y="408"/>
                  </a:lnTo>
                  <a:lnTo>
                    <a:pt x="1825" y="414"/>
                  </a:lnTo>
                  <a:lnTo>
                    <a:pt x="1820" y="414"/>
                  </a:lnTo>
                  <a:lnTo>
                    <a:pt x="1820" y="420"/>
                  </a:lnTo>
                  <a:lnTo>
                    <a:pt x="1814" y="420"/>
                  </a:lnTo>
                  <a:lnTo>
                    <a:pt x="1814" y="425"/>
                  </a:lnTo>
                  <a:lnTo>
                    <a:pt x="1808" y="425"/>
                  </a:lnTo>
                  <a:lnTo>
                    <a:pt x="1808" y="431"/>
                  </a:lnTo>
                  <a:lnTo>
                    <a:pt x="1803" y="431"/>
                  </a:lnTo>
                  <a:lnTo>
                    <a:pt x="1797" y="431"/>
                  </a:lnTo>
                  <a:lnTo>
                    <a:pt x="1797" y="437"/>
                  </a:lnTo>
                  <a:lnTo>
                    <a:pt x="1791" y="437"/>
                  </a:lnTo>
                  <a:lnTo>
                    <a:pt x="1791" y="442"/>
                  </a:lnTo>
                  <a:lnTo>
                    <a:pt x="1786" y="442"/>
                  </a:lnTo>
                  <a:lnTo>
                    <a:pt x="1780" y="442"/>
                  </a:lnTo>
                  <a:lnTo>
                    <a:pt x="1780" y="448"/>
                  </a:lnTo>
                  <a:lnTo>
                    <a:pt x="1774" y="448"/>
                  </a:lnTo>
                  <a:lnTo>
                    <a:pt x="1769" y="448"/>
                  </a:lnTo>
                  <a:lnTo>
                    <a:pt x="1763" y="448"/>
                  </a:lnTo>
                  <a:lnTo>
                    <a:pt x="1763" y="442"/>
                  </a:lnTo>
                  <a:lnTo>
                    <a:pt x="1763" y="448"/>
                  </a:lnTo>
                  <a:lnTo>
                    <a:pt x="1763" y="454"/>
                  </a:lnTo>
                  <a:lnTo>
                    <a:pt x="1757" y="454"/>
                  </a:lnTo>
                  <a:lnTo>
                    <a:pt x="1752" y="454"/>
                  </a:lnTo>
                  <a:lnTo>
                    <a:pt x="1757" y="454"/>
                  </a:lnTo>
                  <a:lnTo>
                    <a:pt x="1752" y="459"/>
                  </a:lnTo>
                  <a:lnTo>
                    <a:pt x="1752" y="465"/>
                  </a:lnTo>
                  <a:lnTo>
                    <a:pt x="1746" y="465"/>
                  </a:lnTo>
                  <a:lnTo>
                    <a:pt x="1746" y="471"/>
                  </a:lnTo>
                  <a:lnTo>
                    <a:pt x="1740" y="471"/>
                  </a:lnTo>
                  <a:lnTo>
                    <a:pt x="1740" y="476"/>
                  </a:lnTo>
                  <a:lnTo>
                    <a:pt x="1740" y="482"/>
                  </a:lnTo>
                  <a:lnTo>
                    <a:pt x="1735" y="482"/>
                  </a:lnTo>
                  <a:lnTo>
                    <a:pt x="1729" y="488"/>
                  </a:lnTo>
                  <a:lnTo>
                    <a:pt x="1729" y="482"/>
                  </a:lnTo>
                  <a:lnTo>
                    <a:pt x="1729" y="488"/>
                  </a:lnTo>
                  <a:lnTo>
                    <a:pt x="1723" y="488"/>
                  </a:lnTo>
                  <a:lnTo>
                    <a:pt x="1723" y="493"/>
                  </a:lnTo>
                  <a:lnTo>
                    <a:pt x="1718" y="493"/>
                  </a:lnTo>
                  <a:lnTo>
                    <a:pt x="1718" y="499"/>
                  </a:lnTo>
                  <a:lnTo>
                    <a:pt x="1712" y="499"/>
                  </a:lnTo>
                  <a:lnTo>
                    <a:pt x="1712" y="505"/>
                  </a:lnTo>
                  <a:lnTo>
                    <a:pt x="1706" y="505"/>
                  </a:lnTo>
                  <a:lnTo>
                    <a:pt x="1706" y="510"/>
                  </a:lnTo>
                  <a:lnTo>
                    <a:pt x="1701" y="516"/>
                  </a:lnTo>
                  <a:lnTo>
                    <a:pt x="1701" y="522"/>
                  </a:lnTo>
                  <a:lnTo>
                    <a:pt x="1695" y="522"/>
                  </a:lnTo>
                  <a:lnTo>
                    <a:pt x="1689" y="527"/>
                  </a:lnTo>
                  <a:lnTo>
                    <a:pt x="1684" y="527"/>
                  </a:lnTo>
                  <a:lnTo>
                    <a:pt x="1678" y="539"/>
                  </a:lnTo>
                  <a:lnTo>
                    <a:pt x="1667" y="556"/>
                  </a:lnTo>
                  <a:lnTo>
                    <a:pt x="1661" y="556"/>
                  </a:lnTo>
                  <a:lnTo>
                    <a:pt x="1661" y="561"/>
                  </a:lnTo>
                  <a:lnTo>
                    <a:pt x="1655" y="567"/>
                  </a:lnTo>
                  <a:lnTo>
                    <a:pt x="1650" y="567"/>
                  </a:lnTo>
                  <a:lnTo>
                    <a:pt x="1650" y="573"/>
                  </a:lnTo>
                  <a:lnTo>
                    <a:pt x="1644" y="573"/>
                  </a:lnTo>
                  <a:lnTo>
                    <a:pt x="1638" y="578"/>
                  </a:lnTo>
                  <a:lnTo>
                    <a:pt x="1638" y="584"/>
                  </a:lnTo>
                  <a:lnTo>
                    <a:pt x="1633" y="584"/>
                  </a:lnTo>
                  <a:lnTo>
                    <a:pt x="1627" y="590"/>
                  </a:lnTo>
                  <a:lnTo>
                    <a:pt x="1621" y="590"/>
                  </a:lnTo>
                  <a:lnTo>
                    <a:pt x="1627" y="590"/>
                  </a:lnTo>
                  <a:lnTo>
                    <a:pt x="1627" y="595"/>
                  </a:lnTo>
                  <a:lnTo>
                    <a:pt x="1621" y="595"/>
                  </a:lnTo>
                  <a:lnTo>
                    <a:pt x="1621" y="601"/>
                  </a:lnTo>
                  <a:lnTo>
                    <a:pt x="1616" y="601"/>
                  </a:lnTo>
                  <a:lnTo>
                    <a:pt x="1616" y="607"/>
                  </a:lnTo>
                  <a:lnTo>
                    <a:pt x="1610" y="607"/>
                  </a:lnTo>
                  <a:lnTo>
                    <a:pt x="1604" y="612"/>
                  </a:lnTo>
                  <a:lnTo>
                    <a:pt x="1604" y="618"/>
                  </a:lnTo>
                  <a:lnTo>
                    <a:pt x="1593" y="624"/>
                  </a:lnTo>
                  <a:lnTo>
                    <a:pt x="1587" y="624"/>
                  </a:lnTo>
                  <a:lnTo>
                    <a:pt x="1587" y="629"/>
                  </a:lnTo>
                  <a:lnTo>
                    <a:pt x="1582" y="629"/>
                  </a:lnTo>
                  <a:lnTo>
                    <a:pt x="1582" y="624"/>
                  </a:lnTo>
                  <a:lnTo>
                    <a:pt x="1582" y="629"/>
                  </a:lnTo>
                  <a:lnTo>
                    <a:pt x="1582" y="635"/>
                  </a:lnTo>
                  <a:lnTo>
                    <a:pt x="1576" y="635"/>
                  </a:lnTo>
                  <a:lnTo>
                    <a:pt x="1576" y="641"/>
                  </a:lnTo>
                  <a:lnTo>
                    <a:pt x="1570" y="641"/>
                  </a:lnTo>
                  <a:lnTo>
                    <a:pt x="1570" y="646"/>
                  </a:lnTo>
                  <a:lnTo>
                    <a:pt x="1565" y="646"/>
                  </a:lnTo>
                  <a:lnTo>
                    <a:pt x="1559" y="646"/>
                  </a:lnTo>
                  <a:lnTo>
                    <a:pt x="1565" y="652"/>
                  </a:lnTo>
                  <a:lnTo>
                    <a:pt x="1559" y="652"/>
                  </a:lnTo>
                  <a:lnTo>
                    <a:pt x="1553" y="658"/>
                  </a:lnTo>
                  <a:lnTo>
                    <a:pt x="1548" y="658"/>
                  </a:lnTo>
                  <a:lnTo>
                    <a:pt x="1542" y="658"/>
                  </a:lnTo>
                  <a:lnTo>
                    <a:pt x="1548" y="658"/>
                  </a:lnTo>
                  <a:lnTo>
                    <a:pt x="1548" y="663"/>
                  </a:lnTo>
                  <a:lnTo>
                    <a:pt x="1542" y="663"/>
                  </a:lnTo>
                  <a:lnTo>
                    <a:pt x="1542" y="669"/>
                  </a:lnTo>
                  <a:lnTo>
                    <a:pt x="1536" y="669"/>
                  </a:lnTo>
                  <a:lnTo>
                    <a:pt x="1531" y="675"/>
                  </a:lnTo>
                  <a:lnTo>
                    <a:pt x="1531" y="680"/>
                  </a:lnTo>
                  <a:lnTo>
                    <a:pt x="1525" y="680"/>
                  </a:lnTo>
                  <a:lnTo>
                    <a:pt x="1519" y="686"/>
                  </a:lnTo>
                  <a:lnTo>
                    <a:pt x="1519" y="692"/>
                  </a:lnTo>
                  <a:lnTo>
                    <a:pt x="1514" y="697"/>
                  </a:lnTo>
                  <a:lnTo>
                    <a:pt x="1508" y="697"/>
                  </a:lnTo>
                  <a:lnTo>
                    <a:pt x="1508" y="703"/>
                  </a:lnTo>
                  <a:lnTo>
                    <a:pt x="1502" y="703"/>
                  </a:lnTo>
                  <a:lnTo>
                    <a:pt x="1497" y="703"/>
                  </a:lnTo>
                  <a:lnTo>
                    <a:pt x="1497" y="697"/>
                  </a:lnTo>
                  <a:lnTo>
                    <a:pt x="1497" y="703"/>
                  </a:lnTo>
                  <a:lnTo>
                    <a:pt x="1497" y="709"/>
                  </a:lnTo>
                  <a:lnTo>
                    <a:pt x="1485" y="709"/>
                  </a:lnTo>
                  <a:lnTo>
                    <a:pt x="1485" y="714"/>
                  </a:lnTo>
                  <a:lnTo>
                    <a:pt x="1480" y="720"/>
                  </a:lnTo>
                  <a:lnTo>
                    <a:pt x="1474" y="720"/>
                  </a:lnTo>
                  <a:lnTo>
                    <a:pt x="1468" y="720"/>
                  </a:lnTo>
                  <a:lnTo>
                    <a:pt x="1468" y="726"/>
                  </a:lnTo>
                  <a:lnTo>
                    <a:pt x="1468" y="731"/>
                  </a:lnTo>
                  <a:lnTo>
                    <a:pt x="1463" y="731"/>
                  </a:lnTo>
                  <a:lnTo>
                    <a:pt x="1463" y="726"/>
                  </a:lnTo>
                  <a:lnTo>
                    <a:pt x="1457" y="731"/>
                  </a:lnTo>
                  <a:lnTo>
                    <a:pt x="1451" y="737"/>
                  </a:lnTo>
                  <a:lnTo>
                    <a:pt x="1451" y="731"/>
                  </a:lnTo>
                  <a:lnTo>
                    <a:pt x="1451" y="737"/>
                  </a:lnTo>
                  <a:lnTo>
                    <a:pt x="1446" y="737"/>
                  </a:lnTo>
                  <a:lnTo>
                    <a:pt x="1446" y="743"/>
                  </a:lnTo>
                  <a:lnTo>
                    <a:pt x="1440" y="743"/>
                  </a:lnTo>
                  <a:lnTo>
                    <a:pt x="1434" y="743"/>
                  </a:lnTo>
                  <a:lnTo>
                    <a:pt x="1434" y="748"/>
                  </a:lnTo>
                  <a:lnTo>
                    <a:pt x="1417" y="748"/>
                  </a:lnTo>
                  <a:lnTo>
                    <a:pt x="1417" y="754"/>
                  </a:lnTo>
                  <a:lnTo>
                    <a:pt x="1412" y="754"/>
                  </a:lnTo>
                  <a:lnTo>
                    <a:pt x="1406" y="754"/>
                  </a:lnTo>
                  <a:lnTo>
                    <a:pt x="1412" y="754"/>
                  </a:lnTo>
                  <a:lnTo>
                    <a:pt x="1406" y="760"/>
                  </a:lnTo>
                  <a:lnTo>
                    <a:pt x="1400" y="760"/>
                  </a:lnTo>
                  <a:lnTo>
                    <a:pt x="1400" y="765"/>
                  </a:lnTo>
                  <a:lnTo>
                    <a:pt x="1400" y="771"/>
                  </a:lnTo>
                  <a:lnTo>
                    <a:pt x="1395" y="777"/>
                  </a:lnTo>
                  <a:lnTo>
                    <a:pt x="1395" y="782"/>
                  </a:lnTo>
                  <a:lnTo>
                    <a:pt x="1389" y="782"/>
                  </a:lnTo>
                  <a:lnTo>
                    <a:pt x="1383" y="782"/>
                  </a:lnTo>
                  <a:lnTo>
                    <a:pt x="1389" y="782"/>
                  </a:lnTo>
                  <a:lnTo>
                    <a:pt x="1378" y="788"/>
                  </a:lnTo>
                  <a:lnTo>
                    <a:pt x="1372" y="794"/>
                  </a:lnTo>
                  <a:lnTo>
                    <a:pt x="1378" y="794"/>
                  </a:lnTo>
                  <a:lnTo>
                    <a:pt x="1372" y="794"/>
                  </a:lnTo>
                  <a:lnTo>
                    <a:pt x="1372" y="799"/>
                  </a:lnTo>
                  <a:lnTo>
                    <a:pt x="1366" y="799"/>
                  </a:lnTo>
                  <a:lnTo>
                    <a:pt x="1361" y="799"/>
                  </a:lnTo>
                  <a:lnTo>
                    <a:pt x="1361" y="805"/>
                  </a:lnTo>
                  <a:lnTo>
                    <a:pt x="1355" y="805"/>
                  </a:lnTo>
                  <a:lnTo>
                    <a:pt x="1349" y="799"/>
                  </a:lnTo>
                  <a:lnTo>
                    <a:pt x="1349" y="805"/>
                  </a:lnTo>
                  <a:lnTo>
                    <a:pt x="1355" y="805"/>
                  </a:lnTo>
                  <a:lnTo>
                    <a:pt x="1349" y="811"/>
                  </a:lnTo>
                  <a:lnTo>
                    <a:pt x="1344" y="816"/>
                  </a:lnTo>
                  <a:lnTo>
                    <a:pt x="1344" y="822"/>
                  </a:lnTo>
                  <a:lnTo>
                    <a:pt x="1338" y="822"/>
                  </a:lnTo>
                  <a:lnTo>
                    <a:pt x="1332" y="822"/>
                  </a:lnTo>
                  <a:lnTo>
                    <a:pt x="1321" y="828"/>
                  </a:lnTo>
                  <a:lnTo>
                    <a:pt x="1321" y="833"/>
                  </a:lnTo>
                  <a:lnTo>
                    <a:pt x="1315" y="833"/>
                  </a:lnTo>
                  <a:lnTo>
                    <a:pt x="1310" y="833"/>
                  </a:lnTo>
                  <a:lnTo>
                    <a:pt x="1304" y="839"/>
                  </a:lnTo>
                  <a:lnTo>
                    <a:pt x="1298" y="839"/>
                  </a:lnTo>
                  <a:lnTo>
                    <a:pt x="1287" y="850"/>
                  </a:lnTo>
                  <a:lnTo>
                    <a:pt x="1281" y="850"/>
                  </a:lnTo>
                  <a:lnTo>
                    <a:pt x="1281" y="856"/>
                  </a:lnTo>
                  <a:lnTo>
                    <a:pt x="1276" y="856"/>
                  </a:lnTo>
                  <a:lnTo>
                    <a:pt x="1270" y="862"/>
                  </a:lnTo>
                  <a:lnTo>
                    <a:pt x="1259" y="867"/>
                  </a:lnTo>
                  <a:lnTo>
                    <a:pt x="1253" y="867"/>
                  </a:lnTo>
                  <a:lnTo>
                    <a:pt x="1259" y="867"/>
                  </a:lnTo>
                  <a:lnTo>
                    <a:pt x="1259" y="873"/>
                  </a:lnTo>
                  <a:lnTo>
                    <a:pt x="1253" y="873"/>
                  </a:lnTo>
                  <a:lnTo>
                    <a:pt x="1247" y="873"/>
                  </a:lnTo>
                  <a:lnTo>
                    <a:pt x="1242" y="879"/>
                  </a:lnTo>
                  <a:lnTo>
                    <a:pt x="1236" y="879"/>
                  </a:lnTo>
                  <a:lnTo>
                    <a:pt x="1236" y="884"/>
                  </a:lnTo>
                  <a:lnTo>
                    <a:pt x="1230" y="884"/>
                  </a:lnTo>
                  <a:lnTo>
                    <a:pt x="1230" y="879"/>
                  </a:lnTo>
                  <a:lnTo>
                    <a:pt x="1230" y="884"/>
                  </a:lnTo>
                  <a:lnTo>
                    <a:pt x="1225" y="884"/>
                  </a:lnTo>
                  <a:lnTo>
                    <a:pt x="1225" y="879"/>
                  </a:lnTo>
                  <a:lnTo>
                    <a:pt x="1219" y="873"/>
                  </a:lnTo>
                  <a:lnTo>
                    <a:pt x="1213" y="873"/>
                  </a:lnTo>
                  <a:lnTo>
                    <a:pt x="1219" y="873"/>
                  </a:lnTo>
                  <a:lnTo>
                    <a:pt x="1219" y="879"/>
                  </a:lnTo>
                  <a:lnTo>
                    <a:pt x="1225" y="879"/>
                  </a:lnTo>
                  <a:lnTo>
                    <a:pt x="1225" y="884"/>
                  </a:lnTo>
                  <a:lnTo>
                    <a:pt x="1230" y="884"/>
                  </a:lnTo>
                  <a:lnTo>
                    <a:pt x="1230" y="890"/>
                  </a:lnTo>
                  <a:lnTo>
                    <a:pt x="1219" y="890"/>
                  </a:lnTo>
                  <a:lnTo>
                    <a:pt x="1219" y="896"/>
                  </a:lnTo>
                  <a:lnTo>
                    <a:pt x="1213" y="896"/>
                  </a:lnTo>
                  <a:lnTo>
                    <a:pt x="1208" y="901"/>
                  </a:lnTo>
                  <a:lnTo>
                    <a:pt x="1202" y="901"/>
                  </a:lnTo>
                  <a:lnTo>
                    <a:pt x="1202" y="907"/>
                  </a:lnTo>
                  <a:lnTo>
                    <a:pt x="1196" y="907"/>
                  </a:lnTo>
                  <a:lnTo>
                    <a:pt x="1191" y="913"/>
                  </a:lnTo>
                  <a:lnTo>
                    <a:pt x="1185" y="913"/>
                  </a:lnTo>
                  <a:lnTo>
                    <a:pt x="1185" y="907"/>
                  </a:lnTo>
                  <a:lnTo>
                    <a:pt x="1185" y="913"/>
                  </a:lnTo>
                  <a:lnTo>
                    <a:pt x="1174" y="918"/>
                  </a:lnTo>
                  <a:lnTo>
                    <a:pt x="1168" y="913"/>
                  </a:lnTo>
                  <a:lnTo>
                    <a:pt x="1174" y="918"/>
                  </a:lnTo>
                  <a:lnTo>
                    <a:pt x="1174" y="924"/>
                  </a:lnTo>
                  <a:lnTo>
                    <a:pt x="1168" y="924"/>
                  </a:lnTo>
                  <a:lnTo>
                    <a:pt x="1168" y="918"/>
                  </a:lnTo>
                  <a:lnTo>
                    <a:pt x="1162" y="918"/>
                  </a:lnTo>
                  <a:lnTo>
                    <a:pt x="1168" y="924"/>
                  </a:lnTo>
                  <a:lnTo>
                    <a:pt x="1162" y="924"/>
                  </a:lnTo>
                  <a:lnTo>
                    <a:pt x="1157" y="924"/>
                  </a:lnTo>
                  <a:lnTo>
                    <a:pt x="1162" y="930"/>
                  </a:lnTo>
                  <a:lnTo>
                    <a:pt x="1157" y="935"/>
                  </a:lnTo>
                  <a:lnTo>
                    <a:pt x="1151" y="935"/>
                  </a:lnTo>
                  <a:lnTo>
                    <a:pt x="1145" y="935"/>
                  </a:lnTo>
                  <a:lnTo>
                    <a:pt x="1140" y="941"/>
                  </a:lnTo>
                  <a:lnTo>
                    <a:pt x="1134" y="941"/>
                  </a:lnTo>
                  <a:lnTo>
                    <a:pt x="1128" y="935"/>
                  </a:lnTo>
                  <a:lnTo>
                    <a:pt x="1134" y="941"/>
                  </a:lnTo>
                  <a:lnTo>
                    <a:pt x="1134" y="947"/>
                  </a:lnTo>
                  <a:lnTo>
                    <a:pt x="1123" y="952"/>
                  </a:lnTo>
                  <a:lnTo>
                    <a:pt x="1117" y="952"/>
                  </a:lnTo>
                  <a:lnTo>
                    <a:pt x="1111" y="958"/>
                  </a:lnTo>
                  <a:lnTo>
                    <a:pt x="1106" y="958"/>
                  </a:lnTo>
                  <a:lnTo>
                    <a:pt x="1106" y="964"/>
                  </a:lnTo>
                  <a:lnTo>
                    <a:pt x="1083" y="964"/>
                  </a:lnTo>
                  <a:lnTo>
                    <a:pt x="1083" y="969"/>
                  </a:lnTo>
                  <a:lnTo>
                    <a:pt x="1077" y="969"/>
                  </a:lnTo>
                  <a:lnTo>
                    <a:pt x="1072" y="975"/>
                  </a:lnTo>
                  <a:lnTo>
                    <a:pt x="1060" y="981"/>
                  </a:lnTo>
                  <a:lnTo>
                    <a:pt x="1055" y="981"/>
                  </a:lnTo>
                  <a:lnTo>
                    <a:pt x="1049" y="981"/>
                  </a:lnTo>
                  <a:lnTo>
                    <a:pt x="1043" y="981"/>
                  </a:lnTo>
                  <a:lnTo>
                    <a:pt x="1032" y="987"/>
                  </a:lnTo>
                  <a:lnTo>
                    <a:pt x="1026" y="987"/>
                  </a:lnTo>
                  <a:lnTo>
                    <a:pt x="1021" y="992"/>
                  </a:lnTo>
                  <a:lnTo>
                    <a:pt x="1015" y="992"/>
                  </a:lnTo>
                  <a:lnTo>
                    <a:pt x="1015" y="998"/>
                  </a:lnTo>
                  <a:lnTo>
                    <a:pt x="1015" y="992"/>
                  </a:lnTo>
                  <a:lnTo>
                    <a:pt x="1009" y="992"/>
                  </a:lnTo>
                  <a:lnTo>
                    <a:pt x="1009" y="987"/>
                  </a:lnTo>
                  <a:lnTo>
                    <a:pt x="1009" y="992"/>
                  </a:lnTo>
                  <a:lnTo>
                    <a:pt x="1015" y="998"/>
                  </a:lnTo>
                  <a:lnTo>
                    <a:pt x="1009" y="998"/>
                  </a:lnTo>
                  <a:lnTo>
                    <a:pt x="1003" y="998"/>
                  </a:lnTo>
                  <a:lnTo>
                    <a:pt x="1003" y="1004"/>
                  </a:lnTo>
                  <a:lnTo>
                    <a:pt x="998" y="1004"/>
                  </a:lnTo>
                  <a:lnTo>
                    <a:pt x="992" y="1004"/>
                  </a:lnTo>
                  <a:lnTo>
                    <a:pt x="992" y="1009"/>
                  </a:lnTo>
                  <a:lnTo>
                    <a:pt x="986" y="1009"/>
                  </a:lnTo>
                  <a:lnTo>
                    <a:pt x="981" y="1015"/>
                  </a:lnTo>
                  <a:lnTo>
                    <a:pt x="981" y="1009"/>
                  </a:lnTo>
                  <a:lnTo>
                    <a:pt x="969" y="1015"/>
                  </a:lnTo>
                  <a:lnTo>
                    <a:pt x="964" y="1015"/>
                  </a:lnTo>
                  <a:lnTo>
                    <a:pt x="958" y="1015"/>
                  </a:lnTo>
                  <a:lnTo>
                    <a:pt x="952" y="1015"/>
                  </a:lnTo>
                  <a:lnTo>
                    <a:pt x="947" y="1015"/>
                  </a:lnTo>
                  <a:lnTo>
                    <a:pt x="941" y="1015"/>
                  </a:lnTo>
                  <a:lnTo>
                    <a:pt x="935" y="1015"/>
                  </a:lnTo>
                  <a:lnTo>
                    <a:pt x="924" y="1015"/>
                  </a:lnTo>
                  <a:lnTo>
                    <a:pt x="913" y="1015"/>
                  </a:lnTo>
                  <a:lnTo>
                    <a:pt x="907" y="1015"/>
                  </a:lnTo>
                  <a:lnTo>
                    <a:pt x="901" y="1009"/>
                  </a:lnTo>
                  <a:lnTo>
                    <a:pt x="890" y="1009"/>
                  </a:lnTo>
                  <a:lnTo>
                    <a:pt x="884" y="1004"/>
                  </a:lnTo>
                  <a:lnTo>
                    <a:pt x="879" y="1004"/>
                  </a:lnTo>
                  <a:lnTo>
                    <a:pt x="867" y="998"/>
                  </a:lnTo>
                  <a:lnTo>
                    <a:pt x="856" y="998"/>
                  </a:lnTo>
                  <a:lnTo>
                    <a:pt x="839" y="998"/>
                  </a:lnTo>
                  <a:lnTo>
                    <a:pt x="822" y="1004"/>
                  </a:lnTo>
                  <a:lnTo>
                    <a:pt x="811" y="1004"/>
                  </a:lnTo>
                  <a:lnTo>
                    <a:pt x="805" y="1004"/>
                  </a:lnTo>
                  <a:lnTo>
                    <a:pt x="805" y="998"/>
                  </a:lnTo>
                  <a:lnTo>
                    <a:pt x="805" y="1004"/>
                  </a:lnTo>
                  <a:lnTo>
                    <a:pt x="788" y="1009"/>
                  </a:lnTo>
                  <a:lnTo>
                    <a:pt x="771" y="1015"/>
                  </a:lnTo>
                  <a:lnTo>
                    <a:pt x="760" y="1021"/>
                  </a:lnTo>
                  <a:lnTo>
                    <a:pt x="754" y="1021"/>
                  </a:lnTo>
                  <a:lnTo>
                    <a:pt x="754" y="1015"/>
                  </a:lnTo>
                  <a:lnTo>
                    <a:pt x="754" y="1021"/>
                  </a:lnTo>
                  <a:lnTo>
                    <a:pt x="760" y="1021"/>
                  </a:lnTo>
                  <a:lnTo>
                    <a:pt x="760" y="1026"/>
                  </a:lnTo>
                  <a:lnTo>
                    <a:pt x="748" y="1038"/>
                  </a:lnTo>
                  <a:lnTo>
                    <a:pt x="743" y="1043"/>
                  </a:lnTo>
                  <a:lnTo>
                    <a:pt x="743" y="1038"/>
                  </a:lnTo>
                  <a:lnTo>
                    <a:pt x="737" y="1038"/>
                  </a:lnTo>
                  <a:lnTo>
                    <a:pt x="737" y="1032"/>
                  </a:lnTo>
                  <a:lnTo>
                    <a:pt x="731" y="1032"/>
                  </a:lnTo>
                  <a:lnTo>
                    <a:pt x="737" y="1043"/>
                  </a:lnTo>
                  <a:lnTo>
                    <a:pt x="743" y="1043"/>
                  </a:lnTo>
                  <a:lnTo>
                    <a:pt x="743" y="1049"/>
                  </a:lnTo>
                  <a:lnTo>
                    <a:pt x="743" y="1055"/>
                  </a:lnTo>
                  <a:lnTo>
                    <a:pt x="737" y="1055"/>
                  </a:lnTo>
                  <a:lnTo>
                    <a:pt x="737" y="1060"/>
                  </a:lnTo>
                  <a:lnTo>
                    <a:pt x="737" y="1066"/>
                  </a:lnTo>
                  <a:lnTo>
                    <a:pt x="743" y="1066"/>
                  </a:lnTo>
                  <a:lnTo>
                    <a:pt x="748" y="1066"/>
                  </a:lnTo>
                  <a:lnTo>
                    <a:pt x="748" y="1072"/>
                  </a:lnTo>
                  <a:lnTo>
                    <a:pt x="754" y="1072"/>
                  </a:lnTo>
                  <a:lnTo>
                    <a:pt x="760" y="1077"/>
                  </a:lnTo>
                  <a:lnTo>
                    <a:pt x="760" y="1083"/>
                  </a:lnTo>
                  <a:lnTo>
                    <a:pt x="760" y="1089"/>
                  </a:lnTo>
                  <a:lnTo>
                    <a:pt x="754" y="1083"/>
                  </a:lnTo>
                  <a:lnTo>
                    <a:pt x="748" y="1083"/>
                  </a:lnTo>
                  <a:lnTo>
                    <a:pt x="743" y="1089"/>
                  </a:lnTo>
                  <a:lnTo>
                    <a:pt x="737" y="1089"/>
                  </a:lnTo>
                  <a:lnTo>
                    <a:pt x="731" y="1089"/>
                  </a:lnTo>
                  <a:lnTo>
                    <a:pt x="726" y="1089"/>
                  </a:lnTo>
                  <a:lnTo>
                    <a:pt x="720" y="1089"/>
                  </a:lnTo>
                  <a:lnTo>
                    <a:pt x="703" y="1083"/>
                  </a:lnTo>
                  <a:lnTo>
                    <a:pt x="697" y="1083"/>
                  </a:lnTo>
                  <a:lnTo>
                    <a:pt x="697" y="1089"/>
                  </a:lnTo>
                  <a:lnTo>
                    <a:pt x="692" y="1083"/>
                  </a:lnTo>
                  <a:lnTo>
                    <a:pt x="686" y="1089"/>
                  </a:lnTo>
                  <a:lnTo>
                    <a:pt x="680" y="1083"/>
                  </a:lnTo>
                  <a:lnTo>
                    <a:pt x="675" y="1083"/>
                  </a:lnTo>
                  <a:lnTo>
                    <a:pt x="669" y="1083"/>
                  </a:lnTo>
                  <a:lnTo>
                    <a:pt x="658" y="1072"/>
                  </a:lnTo>
                  <a:lnTo>
                    <a:pt x="652" y="1072"/>
                  </a:lnTo>
                  <a:lnTo>
                    <a:pt x="641" y="1072"/>
                  </a:lnTo>
                  <a:lnTo>
                    <a:pt x="635" y="1072"/>
                  </a:lnTo>
                  <a:lnTo>
                    <a:pt x="629" y="1072"/>
                  </a:lnTo>
                  <a:lnTo>
                    <a:pt x="629" y="1066"/>
                  </a:lnTo>
                  <a:lnTo>
                    <a:pt x="624" y="1066"/>
                  </a:lnTo>
                  <a:lnTo>
                    <a:pt x="607" y="1066"/>
                  </a:lnTo>
                  <a:lnTo>
                    <a:pt x="601" y="1066"/>
                  </a:lnTo>
                  <a:lnTo>
                    <a:pt x="590" y="1072"/>
                  </a:lnTo>
                  <a:lnTo>
                    <a:pt x="590" y="1066"/>
                  </a:lnTo>
                  <a:lnTo>
                    <a:pt x="584" y="1066"/>
                  </a:lnTo>
                  <a:lnTo>
                    <a:pt x="590" y="1066"/>
                  </a:lnTo>
                  <a:lnTo>
                    <a:pt x="590" y="1072"/>
                  </a:lnTo>
                  <a:lnTo>
                    <a:pt x="584" y="1072"/>
                  </a:lnTo>
                  <a:lnTo>
                    <a:pt x="578" y="1072"/>
                  </a:lnTo>
                  <a:lnTo>
                    <a:pt x="567" y="1072"/>
                  </a:lnTo>
                  <a:lnTo>
                    <a:pt x="561" y="1077"/>
                  </a:lnTo>
                  <a:lnTo>
                    <a:pt x="561" y="1083"/>
                  </a:lnTo>
                  <a:lnTo>
                    <a:pt x="561" y="1089"/>
                  </a:lnTo>
                  <a:lnTo>
                    <a:pt x="561" y="1094"/>
                  </a:lnTo>
                  <a:lnTo>
                    <a:pt x="561" y="1100"/>
                  </a:lnTo>
                  <a:lnTo>
                    <a:pt x="556" y="1100"/>
                  </a:lnTo>
                  <a:lnTo>
                    <a:pt x="550" y="1106"/>
                  </a:lnTo>
                  <a:lnTo>
                    <a:pt x="539" y="1111"/>
                  </a:lnTo>
                  <a:lnTo>
                    <a:pt x="539" y="1117"/>
                  </a:lnTo>
                  <a:lnTo>
                    <a:pt x="527" y="1111"/>
                  </a:lnTo>
                  <a:lnTo>
                    <a:pt x="522" y="1106"/>
                  </a:lnTo>
                  <a:lnTo>
                    <a:pt x="527" y="1117"/>
                  </a:lnTo>
                  <a:lnTo>
                    <a:pt x="533" y="1117"/>
                  </a:lnTo>
                  <a:lnTo>
                    <a:pt x="539" y="1117"/>
                  </a:lnTo>
                  <a:lnTo>
                    <a:pt x="533" y="1123"/>
                  </a:lnTo>
                  <a:lnTo>
                    <a:pt x="539" y="1123"/>
                  </a:lnTo>
                  <a:lnTo>
                    <a:pt x="539" y="1128"/>
                  </a:lnTo>
                  <a:lnTo>
                    <a:pt x="533" y="1128"/>
                  </a:lnTo>
                  <a:lnTo>
                    <a:pt x="533" y="1134"/>
                  </a:lnTo>
                  <a:lnTo>
                    <a:pt x="527" y="1128"/>
                  </a:lnTo>
                  <a:lnTo>
                    <a:pt x="522" y="1128"/>
                  </a:lnTo>
                  <a:lnTo>
                    <a:pt x="516" y="1128"/>
                  </a:lnTo>
                  <a:lnTo>
                    <a:pt x="510" y="1128"/>
                  </a:lnTo>
                  <a:lnTo>
                    <a:pt x="505" y="1128"/>
                  </a:lnTo>
                  <a:lnTo>
                    <a:pt x="499" y="1128"/>
                  </a:lnTo>
                  <a:lnTo>
                    <a:pt x="493" y="1128"/>
                  </a:lnTo>
                  <a:lnTo>
                    <a:pt x="493" y="1123"/>
                  </a:lnTo>
                  <a:lnTo>
                    <a:pt x="488" y="1123"/>
                  </a:lnTo>
                  <a:lnTo>
                    <a:pt x="482" y="1123"/>
                  </a:lnTo>
                  <a:lnTo>
                    <a:pt x="476" y="1123"/>
                  </a:lnTo>
                  <a:lnTo>
                    <a:pt x="476" y="1128"/>
                  </a:lnTo>
                  <a:lnTo>
                    <a:pt x="471" y="1123"/>
                  </a:lnTo>
                  <a:lnTo>
                    <a:pt x="465" y="1123"/>
                  </a:lnTo>
                  <a:lnTo>
                    <a:pt x="459" y="1123"/>
                  </a:lnTo>
                  <a:lnTo>
                    <a:pt x="448" y="1123"/>
                  </a:lnTo>
                  <a:lnTo>
                    <a:pt x="442" y="1123"/>
                  </a:lnTo>
                  <a:lnTo>
                    <a:pt x="437" y="1117"/>
                  </a:lnTo>
                  <a:lnTo>
                    <a:pt x="431" y="1111"/>
                  </a:lnTo>
                  <a:lnTo>
                    <a:pt x="425" y="1111"/>
                  </a:lnTo>
                  <a:lnTo>
                    <a:pt x="420" y="1106"/>
                  </a:lnTo>
                  <a:lnTo>
                    <a:pt x="414" y="1106"/>
                  </a:lnTo>
                  <a:lnTo>
                    <a:pt x="408" y="1106"/>
                  </a:lnTo>
                  <a:lnTo>
                    <a:pt x="403" y="1106"/>
                  </a:lnTo>
                  <a:lnTo>
                    <a:pt x="397" y="1100"/>
                  </a:lnTo>
                  <a:lnTo>
                    <a:pt x="391" y="1100"/>
                  </a:lnTo>
                  <a:lnTo>
                    <a:pt x="386" y="1100"/>
                  </a:lnTo>
                  <a:lnTo>
                    <a:pt x="380" y="1094"/>
                  </a:lnTo>
                  <a:lnTo>
                    <a:pt x="374" y="1094"/>
                  </a:lnTo>
                  <a:lnTo>
                    <a:pt x="369" y="1094"/>
                  </a:lnTo>
                  <a:lnTo>
                    <a:pt x="357" y="1094"/>
                  </a:lnTo>
                  <a:lnTo>
                    <a:pt x="352" y="1094"/>
                  </a:lnTo>
                  <a:lnTo>
                    <a:pt x="346" y="1089"/>
                  </a:lnTo>
                  <a:lnTo>
                    <a:pt x="340" y="1089"/>
                  </a:lnTo>
                  <a:lnTo>
                    <a:pt x="335" y="1089"/>
                  </a:lnTo>
                  <a:lnTo>
                    <a:pt x="329" y="1089"/>
                  </a:lnTo>
                  <a:lnTo>
                    <a:pt x="318" y="1083"/>
                  </a:lnTo>
                  <a:lnTo>
                    <a:pt x="312" y="1083"/>
                  </a:lnTo>
                  <a:lnTo>
                    <a:pt x="306" y="1083"/>
                  </a:lnTo>
                  <a:lnTo>
                    <a:pt x="301" y="1083"/>
                  </a:lnTo>
                  <a:lnTo>
                    <a:pt x="295" y="1083"/>
                  </a:lnTo>
                  <a:lnTo>
                    <a:pt x="284" y="1083"/>
                  </a:lnTo>
                  <a:lnTo>
                    <a:pt x="278" y="1077"/>
                  </a:lnTo>
                  <a:lnTo>
                    <a:pt x="272" y="1077"/>
                  </a:lnTo>
                  <a:lnTo>
                    <a:pt x="267" y="1077"/>
                  </a:lnTo>
                  <a:lnTo>
                    <a:pt x="261" y="1077"/>
                  </a:lnTo>
                  <a:lnTo>
                    <a:pt x="250" y="1072"/>
                  </a:lnTo>
                  <a:lnTo>
                    <a:pt x="238" y="1072"/>
                  </a:lnTo>
                  <a:lnTo>
                    <a:pt x="233" y="1072"/>
                  </a:lnTo>
                  <a:lnTo>
                    <a:pt x="227" y="1072"/>
                  </a:lnTo>
                  <a:close/>
                  <a:moveTo>
                    <a:pt x="1797" y="57"/>
                  </a:moveTo>
                  <a:lnTo>
                    <a:pt x="1769" y="51"/>
                  </a:lnTo>
                  <a:lnTo>
                    <a:pt x="1769" y="45"/>
                  </a:lnTo>
                  <a:lnTo>
                    <a:pt x="1774" y="45"/>
                  </a:lnTo>
                  <a:lnTo>
                    <a:pt x="1780" y="34"/>
                  </a:lnTo>
                  <a:lnTo>
                    <a:pt x="1780" y="28"/>
                  </a:lnTo>
                  <a:lnTo>
                    <a:pt x="1786" y="23"/>
                  </a:lnTo>
                  <a:lnTo>
                    <a:pt x="1797" y="17"/>
                  </a:lnTo>
                  <a:lnTo>
                    <a:pt x="1797" y="11"/>
                  </a:lnTo>
                  <a:lnTo>
                    <a:pt x="1791" y="11"/>
                  </a:lnTo>
                  <a:lnTo>
                    <a:pt x="1786" y="11"/>
                  </a:lnTo>
                  <a:lnTo>
                    <a:pt x="1786" y="6"/>
                  </a:lnTo>
                  <a:lnTo>
                    <a:pt x="1791" y="0"/>
                  </a:lnTo>
                  <a:lnTo>
                    <a:pt x="1797" y="0"/>
                  </a:lnTo>
                  <a:lnTo>
                    <a:pt x="1803" y="6"/>
                  </a:lnTo>
                  <a:lnTo>
                    <a:pt x="1808" y="6"/>
                  </a:lnTo>
                  <a:lnTo>
                    <a:pt x="1814" y="6"/>
                  </a:lnTo>
                  <a:lnTo>
                    <a:pt x="1820" y="6"/>
                  </a:lnTo>
                  <a:lnTo>
                    <a:pt x="1820" y="11"/>
                  </a:lnTo>
                  <a:lnTo>
                    <a:pt x="1825" y="11"/>
                  </a:lnTo>
                  <a:lnTo>
                    <a:pt x="1831" y="11"/>
                  </a:lnTo>
                  <a:lnTo>
                    <a:pt x="1831" y="17"/>
                  </a:lnTo>
                  <a:lnTo>
                    <a:pt x="1837" y="17"/>
                  </a:lnTo>
                  <a:lnTo>
                    <a:pt x="1842" y="17"/>
                  </a:lnTo>
                  <a:lnTo>
                    <a:pt x="1842" y="23"/>
                  </a:lnTo>
                  <a:lnTo>
                    <a:pt x="1848" y="23"/>
                  </a:lnTo>
                  <a:lnTo>
                    <a:pt x="1854" y="23"/>
                  </a:lnTo>
                  <a:lnTo>
                    <a:pt x="1859" y="23"/>
                  </a:lnTo>
                  <a:lnTo>
                    <a:pt x="1871" y="23"/>
                  </a:lnTo>
                  <a:lnTo>
                    <a:pt x="1876" y="23"/>
                  </a:lnTo>
                  <a:lnTo>
                    <a:pt x="1882" y="23"/>
                  </a:lnTo>
                  <a:lnTo>
                    <a:pt x="1888" y="28"/>
                  </a:lnTo>
                  <a:lnTo>
                    <a:pt x="1888" y="34"/>
                  </a:lnTo>
                  <a:lnTo>
                    <a:pt x="1888" y="40"/>
                  </a:lnTo>
                  <a:lnTo>
                    <a:pt x="1893" y="40"/>
                  </a:lnTo>
                  <a:lnTo>
                    <a:pt x="1899" y="45"/>
                  </a:lnTo>
                  <a:lnTo>
                    <a:pt x="1905" y="51"/>
                  </a:lnTo>
                  <a:lnTo>
                    <a:pt x="1905" y="57"/>
                  </a:lnTo>
                  <a:lnTo>
                    <a:pt x="1911" y="57"/>
                  </a:lnTo>
                  <a:lnTo>
                    <a:pt x="1911" y="63"/>
                  </a:lnTo>
                  <a:lnTo>
                    <a:pt x="1905" y="63"/>
                  </a:lnTo>
                  <a:lnTo>
                    <a:pt x="1899" y="63"/>
                  </a:lnTo>
                  <a:lnTo>
                    <a:pt x="1905" y="68"/>
                  </a:lnTo>
                  <a:lnTo>
                    <a:pt x="1911" y="68"/>
                  </a:lnTo>
                  <a:lnTo>
                    <a:pt x="1911" y="74"/>
                  </a:lnTo>
                  <a:lnTo>
                    <a:pt x="1916" y="74"/>
                  </a:lnTo>
                  <a:lnTo>
                    <a:pt x="1922" y="74"/>
                  </a:lnTo>
                  <a:lnTo>
                    <a:pt x="1922" y="80"/>
                  </a:lnTo>
                  <a:lnTo>
                    <a:pt x="1922" y="85"/>
                  </a:lnTo>
                  <a:lnTo>
                    <a:pt x="1928" y="85"/>
                  </a:lnTo>
                  <a:lnTo>
                    <a:pt x="1933" y="85"/>
                  </a:lnTo>
                  <a:lnTo>
                    <a:pt x="1939" y="85"/>
                  </a:lnTo>
                  <a:lnTo>
                    <a:pt x="1933" y="91"/>
                  </a:lnTo>
                  <a:lnTo>
                    <a:pt x="1933" y="97"/>
                  </a:lnTo>
                  <a:lnTo>
                    <a:pt x="1939" y="97"/>
                  </a:lnTo>
                  <a:lnTo>
                    <a:pt x="1945" y="97"/>
                  </a:lnTo>
                  <a:lnTo>
                    <a:pt x="1945" y="102"/>
                  </a:lnTo>
                  <a:lnTo>
                    <a:pt x="1950" y="102"/>
                  </a:lnTo>
                  <a:lnTo>
                    <a:pt x="1950" y="108"/>
                  </a:lnTo>
                  <a:lnTo>
                    <a:pt x="1950" y="114"/>
                  </a:lnTo>
                  <a:lnTo>
                    <a:pt x="1945" y="114"/>
                  </a:lnTo>
                  <a:lnTo>
                    <a:pt x="1945" y="108"/>
                  </a:lnTo>
                  <a:lnTo>
                    <a:pt x="1945" y="114"/>
                  </a:lnTo>
                  <a:lnTo>
                    <a:pt x="1939" y="114"/>
                  </a:lnTo>
                  <a:lnTo>
                    <a:pt x="1933" y="114"/>
                  </a:lnTo>
                  <a:lnTo>
                    <a:pt x="1933" y="119"/>
                  </a:lnTo>
                  <a:lnTo>
                    <a:pt x="1933" y="125"/>
                  </a:lnTo>
                  <a:lnTo>
                    <a:pt x="1928" y="125"/>
                  </a:lnTo>
                  <a:lnTo>
                    <a:pt x="1928" y="131"/>
                  </a:lnTo>
                  <a:lnTo>
                    <a:pt x="1922" y="142"/>
                  </a:lnTo>
                  <a:lnTo>
                    <a:pt x="1922" y="148"/>
                  </a:lnTo>
                  <a:lnTo>
                    <a:pt x="1911" y="153"/>
                  </a:lnTo>
                  <a:lnTo>
                    <a:pt x="1905" y="148"/>
                  </a:lnTo>
                  <a:lnTo>
                    <a:pt x="1899" y="148"/>
                  </a:lnTo>
                  <a:lnTo>
                    <a:pt x="1899" y="142"/>
                  </a:lnTo>
                  <a:lnTo>
                    <a:pt x="1899" y="148"/>
                  </a:lnTo>
                  <a:lnTo>
                    <a:pt x="1888" y="148"/>
                  </a:lnTo>
                  <a:lnTo>
                    <a:pt x="1876" y="136"/>
                  </a:lnTo>
                  <a:lnTo>
                    <a:pt x="1871" y="131"/>
                  </a:lnTo>
                  <a:lnTo>
                    <a:pt x="1865" y="131"/>
                  </a:lnTo>
                  <a:lnTo>
                    <a:pt x="1854" y="136"/>
                  </a:lnTo>
                  <a:lnTo>
                    <a:pt x="1848" y="136"/>
                  </a:lnTo>
                  <a:lnTo>
                    <a:pt x="1848" y="142"/>
                  </a:lnTo>
                  <a:lnTo>
                    <a:pt x="1837" y="136"/>
                  </a:lnTo>
                  <a:lnTo>
                    <a:pt x="1825" y="136"/>
                  </a:lnTo>
                  <a:lnTo>
                    <a:pt x="1820" y="108"/>
                  </a:lnTo>
                  <a:lnTo>
                    <a:pt x="1797" y="91"/>
                  </a:lnTo>
                  <a:lnTo>
                    <a:pt x="1797" y="74"/>
                  </a:lnTo>
                  <a:lnTo>
                    <a:pt x="1803" y="68"/>
                  </a:lnTo>
                  <a:lnTo>
                    <a:pt x="1797" y="63"/>
                  </a:lnTo>
                  <a:lnTo>
                    <a:pt x="1797" y="57"/>
                  </a:lnTo>
                  <a:close/>
                </a:path>
              </a:pathLst>
            </a:custGeom>
            <a:solidFill>
              <a:schemeClr val="accent6">
                <a:lumMod val="40000"/>
                <a:lumOff val="60000"/>
              </a:schemeClr>
            </a:solidFill>
            <a:ln w="9525">
              <a:solidFill>
                <a:schemeClr val="accent6"/>
              </a:solidFill>
              <a:round/>
              <a:headEnd/>
              <a:tailEnd/>
            </a:ln>
          </p:spPr>
          <p:txBody>
            <a:bodyPr/>
            <a:lstStyle/>
            <a:p>
              <a:endParaRPr lang="en-US" sz="1200" b="1" dirty="0">
                <a:solidFill>
                  <a:srgbClr val="0D7532">
                    <a:lumMod val="50000"/>
                  </a:srgbClr>
                </a:solidFill>
              </a:endParaRPr>
            </a:p>
          </p:txBody>
        </p:sp>
        <p:sp>
          <p:nvSpPr>
            <p:cNvPr id="63" name="Freeform 5"/>
            <p:cNvSpPr>
              <a:spLocks/>
            </p:cNvSpPr>
            <p:nvPr/>
          </p:nvSpPr>
          <p:spPr bwMode="gray">
            <a:xfrm>
              <a:off x="1315340" y="1975523"/>
              <a:ext cx="2877058" cy="2683215"/>
            </a:xfrm>
            <a:custGeom>
              <a:avLst/>
              <a:gdLst>
                <a:gd name="T0" fmla="*/ 261 w 2358"/>
                <a:gd name="T1" fmla="*/ 1604 h 2199"/>
                <a:gd name="T2" fmla="*/ 204 w 2358"/>
                <a:gd name="T3" fmla="*/ 1491 h 2199"/>
                <a:gd name="T4" fmla="*/ 159 w 2358"/>
                <a:gd name="T5" fmla="*/ 1371 h 2199"/>
                <a:gd name="T6" fmla="*/ 119 w 2358"/>
                <a:gd name="T7" fmla="*/ 1247 h 2199"/>
                <a:gd name="T8" fmla="*/ 74 w 2358"/>
                <a:gd name="T9" fmla="*/ 1156 h 2199"/>
                <a:gd name="T10" fmla="*/ 17 w 2358"/>
                <a:gd name="T11" fmla="*/ 1065 h 2199"/>
                <a:gd name="T12" fmla="*/ 68 w 2358"/>
                <a:gd name="T13" fmla="*/ 1003 h 2199"/>
                <a:gd name="T14" fmla="*/ 91 w 2358"/>
                <a:gd name="T15" fmla="*/ 929 h 2199"/>
                <a:gd name="T16" fmla="*/ 176 w 2358"/>
                <a:gd name="T17" fmla="*/ 890 h 2199"/>
                <a:gd name="T18" fmla="*/ 232 w 2358"/>
                <a:gd name="T19" fmla="*/ 946 h 2199"/>
                <a:gd name="T20" fmla="*/ 249 w 2358"/>
                <a:gd name="T21" fmla="*/ 1037 h 2199"/>
                <a:gd name="T22" fmla="*/ 323 w 2358"/>
                <a:gd name="T23" fmla="*/ 1077 h 2199"/>
                <a:gd name="T24" fmla="*/ 419 w 2358"/>
                <a:gd name="T25" fmla="*/ 1111 h 2199"/>
                <a:gd name="T26" fmla="*/ 538 w 2358"/>
                <a:gd name="T27" fmla="*/ 1111 h 2199"/>
                <a:gd name="T28" fmla="*/ 652 w 2358"/>
                <a:gd name="T29" fmla="*/ 1105 h 2199"/>
                <a:gd name="T30" fmla="*/ 742 w 2358"/>
                <a:gd name="T31" fmla="*/ 1111 h 2199"/>
                <a:gd name="T32" fmla="*/ 793 w 2358"/>
                <a:gd name="T33" fmla="*/ 1043 h 2199"/>
                <a:gd name="T34" fmla="*/ 901 w 2358"/>
                <a:gd name="T35" fmla="*/ 992 h 2199"/>
                <a:gd name="T36" fmla="*/ 941 w 2358"/>
                <a:gd name="T37" fmla="*/ 476 h 2199"/>
                <a:gd name="T38" fmla="*/ 947 w 2358"/>
                <a:gd name="T39" fmla="*/ 34 h 2199"/>
                <a:gd name="T40" fmla="*/ 1020 w 2358"/>
                <a:gd name="T41" fmla="*/ 51 h 2199"/>
                <a:gd name="T42" fmla="*/ 1077 w 2358"/>
                <a:gd name="T43" fmla="*/ 124 h 2199"/>
                <a:gd name="T44" fmla="*/ 1111 w 2358"/>
                <a:gd name="T45" fmla="*/ 204 h 2199"/>
                <a:gd name="T46" fmla="*/ 1139 w 2358"/>
                <a:gd name="T47" fmla="*/ 283 h 2199"/>
                <a:gd name="T48" fmla="*/ 1162 w 2358"/>
                <a:gd name="T49" fmla="*/ 368 h 2199"/>
                <a:gd name="T50" fmla="*/ 1117 w 2358"/>
                <a:gd name="T51" fmla="*/ 442 h 2199"/>
                <a:gd name="T52" fmla="*/ 1105 w 2358"/>
                <a:gd name="T53" fmla="*/ 561 h 2199"/>
                <a:gd name="T54" fmla="*/ 1196 w 2358"/>
                <a:gd name="T55" fmla="*/ 555 h 2199"/>
                <a:gd name="T56" fmla="*/ 1304 w 2358"/>
                <a:gd name="T57" fmla="*/ 555 h 2199"/>
                <a:gd name="T58" fmla="*/ 1406 w 2358"/>
                <a:gd name="T59" fmla="*/ 532 h 2199"/>
                <a:gd name="T60" fmla="*/ 1502 w 2358"/>
                <a:gd name="T61" fmla="*/ 476 h 2199"/>
                <a:gd name="T62" fmla="*/ 1559 w 2358"/>
                <a:gd name="T63" fmla="*/ 413 h 2199"/>
                <a:gd name="T64" fmla="*/ 1632 w 2358"/>
                <a:gd name="T65" fmla="*/ 362 h 2199"/>
                <a:gd name="T66" fmla="*/ 1712 w 2358"/>
                <a:gd name="T67" fmla="*/ 504 h 2199"/>
                <a:gd name="T68" fmla="*/ 1746 w 2358"/>
                <a:gd name="T69" fmla="*/ 606 h 2199"/>
                <a:gd name="T70" fmla="*/ 1803 w 2358"/>
                <a:gd name="T71" fmla="*/ 697 h 2199"/>
                <a:gd name="T72" fmla="*/ 1956 w 2358"/>
                <a:gd name="T73" fmla="*/ 725 h 2199"/>
                <a:gd name="T74" fmla="*/ 2092 w 2358"/>
                <a:gd name="T75" fmla="*/ 793 h 2199"/>
                <a:gd name="T76" fmla="*/ 2097 w 2358"/>
                <a:gd name="T77" fmla="*/ 884 h 2199"/>
                <a:gd name="T78" fmla="*/ 2160 w 2358"/>
                <a:gd name="T79" fmla="*/ 827 h 2199"/>
                <a:gd name="T80" fmla="*/ 2194 w 2358"/>
                <a:gd name="T81" fmla="*/ 793 h 2199"/>
                <a:gd name="T82" fmla="*/ 2228 w 2358"/>
                <a:gd name="T83" fmla="*/ 901 h 2199"/>
                <a:gd name="T84" fmla="*/ 2058 w 2358"/>
                <a:gd name="T85" fmla="*/ 1320 h 2199"/>
                <a:gd name="T86" fmla="*/ 2131 w 2358"/>
                <a:gd name="T87" fmla="*/ 1388 h 2199"/>
                <a:gd name="T88" fmla="*/ 2194 w 2358"/>
                <a:gd name="T89" fmla="*/ 1451 h 2199"/>
                <a:gd name="T90" fmla="*/ 2245 w 2358"/>
                <a:gd name="T91" fmla="*/ 1513 h 2199"/>
                <a:gd name="T92" fmla="*/ 2318 w 2358"/>
                <a:gd name="T93" fmla="*/ 1564 h 2199"/>
                <a:gd name="T94" fmla="*/ 2301 w 2358"/>
                <a:gd name="T95" fmla="*/ 1740 h 2199"/>
                <a:gd name="T96" fmla="*/ 1984 w 2358"/>
                <a:gd name="T97" fmla="*/ 1876 h 2199"/>
                <a:gd name="T98" fmla="*/ 1820 w 2358"/>
                <a:gd name="T99" fmla="*/ 1870 h 2199"/>
                <a:gd name="T100" fmla="*/ 1570 w 2358"/>
                <a:gd name="T101" fmla="*/ 1859 h 2199"/>
                <a:gd name="T102" fmla="*/ 1423 w 2358"/>
                <a:gd name="T103" fmla="*/ 2001 h 2199"/>
                <a:gd name="T104" fmla="*/ 1207 w 2358"/>
                <a:gd name="T105" fmla="*/ 2086 h 2199"/>
                <a:gd name="T106" fmla="*/ 981 w 2358"/>
                <a:gd name="T107" fmla="*/ 2176 h 2199"/>
                <a:gd name="T108" fmla="*/ 930 w 2358"/>
                <a:gd name="T109" fmla="*/ 2006 h 2199"/>
                <a:gd name="T110" fmla="*/ 776 w 2358"/>
                <a:gd name="T111" fmla="*/ 2125 h 2199"/>
                <a:gd name="T112" fmla="*/ 765 w 2358"/>
                <a:gd name="T113" fmla="*/ 1972 h 2199"/>
                <a:gd name="T114" fmla="*/ 686 w 2358"/>
                <a:gd name="T115" fmla="*/ 1927 h 2199"/>
                <a:gd name="T116" fmla="*/ 646 w 2358"/>
                <a:gd name="T117" fmla="*/ 1814 h 2199"/>
                <a:gd name="T118" fmla="*/ 516 w 2358"/>
                <a:gd name="T119" fmla="*/ 154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58" h="2199">
                  <a:moveTo>
                    <a:pt x="323" y="1717"/>
                  </a:moveTo>
                  <a:lnTo>
                    <a:pt x="317" y="1712"/>
                  </a:lnTo>
                  <a:lnTo>
                    <a:pt x="317" y="1706"/>
                  </a:lnTo>
                  <a:lnTo>
                    <a:pt x="312" y="1706"/>
                  </a:lnTo>
                  <a:lnTo>
                    <a:pt x="312" y="1700"/>
                  </a:lnTo>
                  <a:lnTo>
                    <a:pt x="312" y="1695"/>
                  </a:lnTo>
                  <a:lnTo>
                    <a:pt x="306" y="1683"/>
                  </a:lnTo>
                  <a:lnTo>
                    <a:pt x="306" y="1678"/>
                  </a:lnTo>
                  <a:lnTo>
                    <a:pt x="300" y="1672"/>
                  </a:lnTo>
                  <a:lnTo>
                    <a:pt x="295" y="1666"/>
                  </a:lnTo>
                  <a:lnTo>
                    <a:pt x="289" y="1661"/>
                  </a:lnTo>
                  <a:lnTo>
                    <a:pt x="283" y="1655"/>
                  </a:lnTo>
                  <a:lnTo>
                    <a:pt x="283" y="1649"/>
                  </a:lnTo>
                  <a:lnTo>
                    <a:pt x="283" y="1644"/>
                  </a:lnTo>
                  <a:lnTo>
                    <a:pt x="278" y="1638"/>
                  </a:lnTo>
                  <a:lnTo>
                    <a:pt x="272" y="1632"/>
                  </a:lnTo>
                  <a:lnTo>
                    <a:pt x="272" y="1621"/>
                  </a:lnTo>
                  <a:lnTo>
                    <a:pt x="266" y="1621"/>
                  </a:lnTo>
                  <a:lnTo>
                    <a:pt x="266" y="1610"/>
                  </a:lnTo>
                  <a:lnTo>
                    <a:pt x="266" y="1604"/>
                  </a:lnTo>
                  <a:lnTo>
                    <a:pt x="261" y="1604"/>
                  </a:lnTo>
                  <a:lnTo>
                    <a:pt x="255" y="1593"/>
                  </a:lnTo>
                  <a:lnTo>
                    <a:pt x="249" y="1587"/>
                  </a:lnTo>
                  <a:lnTo>
                    <a:pt x="244" y="1576"/>
                  </a:lnTo>
                  <a:lnTo>
                    <a:pt x="244" y="1570"/>
                  </a:lnTo>
                  <a:lnTo>
                    <a:pt x="244" y="1564"/>
                  </a:lnTo>
                  <a:lnTo>
                    <a:pt x="238" y="1564"/>
                  </a:lnTo>
                  <a:lnTo>
                    <a:pt x="238" y="1553"/>
                  </a:lnTo>
                  <a:lnTo>
                    <a:pt x="232" y="1553"/>
                  </a:lnTo>
                  <a:lnTo>
                    <a:pt x="227" y="1547"/>
                  </a:lnTo>
                  <a:lnTo>
                    <a:pt x="227" y="1542"/>
                  </a:lnTo>
                  <a:lnTo>
                    <a:pt x="227" y="1536"/>
                  </a:lnTo>
                  <a:lnTo>
                    <a:pt x="221" y="1536"/>
                  </a:lnTo>
                  <a:lnTo>
                    <a:pt x="221" y="1530"/>
                  </a:lnTo>
                  <a:lnTo>
                    <a:pt x="215" y="1525"/>
                  </a:lnTo>
                  <a:lnTo>
                    <a:pt x="215" y="1519"/>
                  </a:lnTo>
                  <a:lnTo>
                    <a:pt x="210" y="1513"/>
                  </a:lnTo>
                  <a:lnTo>
                    <a:pt x="210" y="1508"/>
                  </a:lnTo>
                  <a:lnTo>
                    <a:pt x="210" y="1502"/>
                  </a:lnTo>
                  <a:lnTo>
                    <a:pt x="204" y="1502"/>
                  </a:lnTo>
                  <a:lnTo>
                    <a:pt x="204" y="1496"/>
                  </a:lnTo>
                  <a:lnTo>
                    <a:pt x="204" y="1491"/>
                  </a:lnTo>
                  <a:lnTo>
                    <a:pt x="204" y="1485"/>
                  </a:lnTo>
                  <a:lnTo>
                    <a:pt x="198" y="1485"/>
                  </a:lnTo>
                  <a:lnTo>
                    <a:pt x="198" y="1479"/>
                  </a:lnTo>
                  <a:lnTo>
                    <a:pt x="198" y="1474"/>
                  </a:lnTo>
                  <a:lnTo>
                    <a:pt x="193" y="1468"/>
                  </a:lnTo>
                  <a:lnTo>
                    <a:pt x="193" y="1462"/>
                  </a:lnTo>
                  <a:lnTo>
                    <a:pt x="193" y="1456"/>
                  </a:lnTo>
                  <a:lnTo>
                    <a:pt x="187" y="1451"/>
                  </a:lnTo>
                  <a:lnTo>
                    <a:pt x="187" y="1445"/>
                  </a:lnTo>
                  <a:lnTo>
                    <a:pt x="181" y="1445"/>
                  </a:lnTo>
                  <a:lnTo>
                    <a:pt x="181" y="1439"/>
                  </a:lnTo>
                  <a:lnTo>
                    <a:pt x="181" y="1428"/>
                  </a:lnTo>
                  <a:lnTo>
                    <a:pt x="176" y="1417"/>
                  </a:lnTo>
                  <a:lnTo>
                    <a:pt x="176" y="1411"/>
                  </a:lnTo>
                  <a:lnTo>
                    <a:pt x="170" y="1394"/>
                  </a:lnTo>
                  <a:lnTo>
                    <a:pt x="164" y="1394"/>
                  </a:lnTo>
                  <a:lnTo>
                    <a:pt x="164" y="1388"/>
                  </a:lnTo>
                  <a:lnTo>
                    <a:pt x="159" y="1383"/>
                  </a:lnTo>
                  <a:lnTo>
                    <a:pt x="159" y="1377"/>
                  </a:lnTo>
                  <a:lnTo>
                    <a:pt x="164" y="1377"/>
                  </a:lnTo>
                  <a:lnTo>
                    <a:pt x="159" y="1371"/>
                  </a:lnTo>
                  <a:lnTo>
                    <a:pt x="153" y="1360"/>
                  </a:lnTo>
                  <a:lnTo>
                    <a:pt x="153" y="1354"/>
                  </a:lnTo>
                  <a:lnTo>
                    <a:pt x="153" y="1349"/>
                  </a:lnTo>
                  <a:lnTo>
                    <a:pt x="147" y="1349"/>
                  </a:lnTo>
                  <a:lnTo>
                    <a:pt x="147" y="1343"/>
                  </a:lnTo>
                  <a:lnTo>
                    <a:pt x="147" y="1337"/>
                  </a:lnTo>
                  <a:lnTo>
                    <a:pt x="147" y="1332"/>
                  </a:lnTo>
                  <a:lnTo>
                    <a:pt x="147" y="1326"/>
                  </a:lnTo>
                  <a:lnTo>
                    <a:pt x="147" y="1315"/>
                  </a:lnTo>
                  <a:lnTo>
                    <a:pt x="142" y="1309"/>
                  </a:lnTo>
                  <a:lnTo>
                    <a:pt x="142" y="1303"/>
                  </a:lnTo>
                  <a:lnTo>
                    <a:pt x="136" y="1298"/>
                  </a:lnTo>
                  <a:lnTo>
                    <a:pt x="136" y="1292"/>
                  </a:lnTo>
                  <a:lnTo>
                    <a:pt x="136" y="1286"/>
                  </a:lnTo>
                  <a:lnTo>
                    <a:pt x="136" y="1281"/>
                  </a:lnTo>
                  <a:lnTo>
                    <a:pt x="130" y="1281"/>
                  </a:lnTo>
                  <a:lnTo>
                    <a:pt x="130" y="1269"/>
                  </a:lnTo>
                  <a:lnTo>
                    <a:pt x="130" y="1258"/>
                  </a:lnTo>
                  <a:lnTo>
                    <a:pt x="125" y="1258"/>
                  </a:lnTo>
                  <a:lnTo>
                    <a:pt x="125" y="1252"/>
                  </a:lnTo>
                  <a:lnTo>
                    <a:pt x="119" y="1247"/>
                  </a:lnTo>
                  <a:lnTo>
                    <a:pt x="119" y="1241"/>
                  </a:lnTo>
                  <a:lnTo>
                    <a:pt x="119" y="1235"/>
                  </a:lnTo>
                  <a:lnTo>
                    <a:pt x="113" y="1235"/>
                  </a:lnTo>
                  <a:lnTo>
                    <a:pt x="113" y="1230"/>
                  </a:lnTo>
                  <a:lnTo>
                    <a:pt x="108" y="1224"/>
                  </a:lnTo>
                  <a:lnTo>
                    <a:pt x="102" y="1218"/>
                  </a:lnTo>
                  <a:lnTo>
                    <a:pt x="102" y="1213"/>
                  </a:lnTo>
                  <a:lnTo>
                    <a:pt x="102" y="1207"/>
                  </a:lnTo>
                  <a:lnTo>
                    <a:pt x="96" y="1207"/>
                  </a:lnTo>
                  <a:lnTo>
                    <a:pt x="96" y="1201"/>
                  </a:lnTo>
                  <a:lnTo>
                    <a:pt x="96" y="1196"/>
                  </a:lnTo>
                  <a:lnTo>
                    <a:pt x="96" y="1190"/>
                  </a:lnTo>
                  <a:lnTo>
                    <a:pt x="91" y="1184"/>
                  </a:lnTo>
                  <a:lnTo>
                    <a:pt x="96" y="1184"/>
                  </a:lnTo>
                  <a:lnTo>
                    <a:pt x="91" y="1179"/>
                  </a:lnTo>
                  <a:lnTo>
                    <a:pt x="91" y="1173"/>
                  </a:lnTo>
                  <a:lnTo>
                    <a:pt x="91" y="1167"/>
                  </a:lnTo>
                  <a:lnTo>
                    <a:pt x="85" y="1162"/>
                  </a:lnTo>
                  <a:lnTo>
                    <a:pt x="79" y="1162"/>
                  </a:lnTo>
                  <a:lnTo>
                    <a:pt x="79" y="1156"/>
                  </a:lnTo>
                  <a:lnTo>
                    <a:pt x="74" y="1156"/>
                  </a:lnTo>
                  <a:lnTo>
                    <a:pt x="68" y="1150"/>
                  </a:lnTo>
                  <a:lnTo>
                    <a:pt x="68" y="1145"/>
                  </a:lnTo>
                  <a:lnTo>
                    <a:pt x="62" y="1145"/>
                  </a:lnTo>
                  <a:lnTo>
                    <a:pt x="62" y="1139"/>
                  </a:lnTo>
                  <a:lnTo>
                    <a:pt x="62" y="1133"/>
                  </a:lnTo>
                  <a:lnTo>
                    <a:pt x="57" y="1128"/>
                  </a:lnTo>
                  <a:lnTo>
                    <a:pt x="57" y="1122"/>
                  </a:lnTo>
                  <a:lnTo>
                    <a:pt x="51" y="1116"/>
                  </a:lnTo>
                  <a:lnTo>
                    <a:pt x="45" y="1116"/>
                  </a:lnTo>
                  <a:lnTo>
                    <a:pt x="40" y="1111"/>
                  </a:lnTo>
                  <a:lnTo>
                    <a:pt x="34" y="1111"/>
                  </a:lnTo>
                  <a:lnTo>
                    <a:pt x="34" y="1099"/>
                  </a:lnTo>
                  <a:lnTo>
                    <a:pt x="28" y="1099"/>
                  </a:lnTo>
                  <a:lnTo>
                    <a:pt x="28" y="1094"/>
                  </a:lnTo>
                  <a:lnTo>
                    <a:pt x="28" y="1088"/>
                  </a:lnTo>
                  <a:lnTo>
                    <a:pt x="28" y="1082"/>
                  </a:lnTo>
                  <a:lnTo>
                    <a:pt x="23" y="1077"/>
                  </a:lnTo>
                  <a:lnTo>
                    <a:pt x="28" y="1077"/>
                  </a:lnTo>
                  <a:lnTo>
                    <a:pt x="28" y="1071"/>
                  </a:lnTo>
                  <a:lnTo>
                    <a:pt x="23" y="1065"/>
                  </a:lnTo>
                  <a:lnTo>
                    <a:pt x="17" y="1065"/>
                  </a:lnTo>
                  <a:lnTo>
                    <a:pt x="17" y="1060"/>
                  </a:lnTo>
                  <a:lnTo>
                    <a:pt x="11" y="1054"/>
                  </a:lnTo>
                  <a:lnTo>
                    <a:pt x="6" y="1048"/>
                  </a:lnTo>
                  <a:lnTo>
                    <a:pt x="0" y="1043"/>
                  </a:lnTo>
                  <a:lnTo>
                    <a:pt x="0" y="1037"/>
                  </a:lnTo>
                  <a:lnTo>
                    <a:pt x="0" y="1031"/>
                  </a:lnTo>
                  <a:lnTo>
                    <a:pt x="6" y="1026"/>
                  </a:lnTo>
                  <a:lnTo>
                    <a:pt x="11" y="1026"/>
                  </a:lnTo>
                  <a:lnTo>
                    <a:pt x="17" y="1026"/>
                  </a:lnTo>
                  <a:lnTo>
                    <a:pt x="23" y="1026"/>
                  </a:lnTo>
                  <a:lnTo>
                    <a:pt x="28" y="1020"/>
                  </a:lnTo>
                  <a:lnTo>
                    <a:pt x="34" y="1020"/>
                  </a:lnTo>
                  <a:lnTo>
                    <a:pt x="40" y="1014"/>
                  </a:lnTo>
                  <a:lnTo>
                    <a:pt x="40" y="1009"/>
                  </a:lnTo>
                  <a:lnTo>
                    <a:pt x="45" y="1003"/>
                  </a:lnTo>
                  <a:lnTo>
                    <a:pt x="51" y="1003"/>
                  </a:lnTo>
                  <a:lnTo>
                    <a:pt x="57" y="1003"/>
                  </a:lnTo>
                  <a:lnTo>
                    <a:pt x="62" y="1003"/>
                  </a:lnTo>
                  <a:lnTo>
                    <a:pt x="62" y="1009"/>
                  </a:lnTo>
                  <a:lnTo>
                    <a:pt x="68" y="1009"/>
                  </a:lnTo>
                  <a:lnTo>
                    <a:pt x="68" y="1003"/>
                  </a:lnTo>
                  <a:lnTo>
                    <a:pt x="74" y="1003"/>
                  </a:lnTo>
                  <a:lnTo>
                    <a:pt x="74" y="997"/>
                  </a:lnTo>
                  <a:lnTo>
                    <a:pt x="79" y="997"/>
                  </a:lnTo>
                  <a:lnTo>
                    <a:pt x="79" y="992"/>
                  </a:lnTo>
                  <a:lnTo>
                    <a:pt x="79" y="980"/>
                  </a:lnTo>
                  <a:lnTo>
                    <a:pt x="85" y="975"/>
                  </a:lnTo>
                  <a:lnTo>
                    <a:pt x="91" y="975"/>
                  </a:lnTo>
                  <a:lnTo>
                    <a:pt x="91" y="969"/>
                  </a:lnTo>
                  <a:lnTo>
                    <a:pt x="85" y="969"/>
                  </a:lnTo>
                  <a:lnTo>
                    <a:pt x="85" y="963"/>
                  </a:lnTo>
                  <a:lnTo>
                    <a:pt x="79" y="958"/>
                  </a:lnTo>
                  <a:lnTo>
                    <a:pt x="74" y="952"/>
                  </a:lnTo>
                  <a:lnTo>
                    <a:pt x="79" y="946"/>
                  </a:lnTo>
                  <a:lnTo>
                    <a:pt x="79" y="941"/>
                  </a:lnTo>
                  <a:lnTo>
                    <a:pt x="85" y="941"/>
                  </a:lnTo>
                  <a:lnTo>
                    <a:pt x="85" y="946"/>
                  </a:lnTo>
                  <a:lnTo>
                    <a:pt x="91" y="946"/>
                  </a:lnTo>
                  <a:lnTo>
                    <a:pt x="96" y="946"/>
                  </a:lnTo>
                  <a:lnTo>
                    <a:pt x="96" y="941"/>
                  </a:lnTo>
                  <a:lnTo>
                    <a:pt x="91" y="935"/>
                  </a:lnTo>
                  <a:lnTo>
                    <a:pt x="91" y="929"/>
                  </a:lnTo>
                  <a:lnTo>
                    <a:pt x="96" y="929"/>
                  </a:lnTo>
                  <a:lnTo>
                    <a:pt x="102" y="929"/>
                  </a:lnTo>
                  <a:lnTo>
                    <a:pt x="102" y="924"/>
                  </a:lnTo>
                  <a:lnTo>
                    <a:pt x="96" y="924"/>
                  </a:lnTo>
                  <a:lnTo>
                    <a:pt x="96" y="918"/>
                  </a:lnTo>
                  <a:lnTo>
                    <a:pt x="102" y="918"/>
                  </a:lnTo>
                  <a:lnTo>
                    <a:pt x="108" y="924"/>
                  </a:lnTo>
                  <a:lnTo>
                    <a:pt x="113" y="918"/>
                  </a:lnTo>
                  <a:lnTo>
                    <a:pt x="113" y="912"/>
                  </a:lnTo>
                  <a:lnTo>
                    <a:pt x="113" y="901"/>
                  </a:lnTo>
                  <a:lnTo>
                    <a:pt x="113" y="895"/>
                  </a:lnTo>
                  <a:lnTo>
                    <a:pt x="119" y="890"/>
                  </a:lnTo>
                  <a:lnTo>
                    <a:pt x="125" y="895"/>
                  </a:lnTo>
                  <a:lnTo>
                    <a:pt x="130" y="895"/>
                  </a:lnTo>
                  <a:lnTo>
                    <a:pt x="136" y="890"/>
                  </a:lnTo>
                  <a:lnTo>
                    <a:pt x="142" y="895"/>
                  </a:lnTo>
                  <a:lnTo>
                    <a:pt x="147" y="890"/>
                  </a:lnTo>
                  <a:lnTo>
                    <a:pt x="159" y="884"/>
                  </a:lnTo>
                  <a:lnTo>
                    <a:pt x="164" y="884"/>
                  </a:lnTo>
                  <a:lnTo>
                    <a:pt x="170" y="890"/>
                  </a:lnTo>
                  <a:lnTo>
                    <a:pt x="176" y="890"/>
                  </a:lnTo>
                  <a:lnTo>
                    <a:pt x="176" y="895"/>
                  </a:lnTo>
                  <a:lnTo>
                    <a:pt x="181" y="901"/>
                  </a:lnTo>
                  <a:lnTo>
                    <a:pt x="187" y="901"/>
                  </a:lnTo>
                  <a:lnTo>
                    <a:pt x="193" y="901"/>
                  </a:lnTo>
                  <a:lnTo>
                    <a:pt x="193" y="907"/>
                  </a:lnTo>
                  <a:lnTo>
                    <a:pt x="193" y="912"/>
                  </a:lnTo>
                  <a:lnTo>
                    <a:pt x="187" y="924"/>
                  </a:lnTo>
                  <a:lnTo>
                    <a:pt x="187" y="929"/>
                  </a:lnTo>
                  <a:lnTo>
                    <a:pt x="193" y="935"/>
                  </a:lnTo>
                  <a:lnTo>
                    <a:pt x="198" y="941"/>
                  </a:lnTo>
                  <a:lnTo>
                    <a:pt x="204" y="941"/>
                  </a:lnTo>
                  <a:lnTo>
                    <a:pt x="204" y="935"/>
                  </a:lnTo>
                  <a:lnTo>
                    <a:pt x="210" y="935"/>
                  </a:lnTo>
                  <a:lnTo>
                    <a:pt x="210" y="941"/>
                  </a:lnTo>
                  <a:lnTo>
                    <a:pt x="215" y="941"/>
                  </a:lnTo>
                  <a:lnTo>
                    <a:pt x="215" y="935"/>
                  </a:lnTo>
                  <a:lnTo>
                    <a:pt x="221" y="935"/>
                  </a:lnTo>
                  <a:lnTo>
                    <a:pt x="227" y="935"/>
                  </a:lnTo>
                  <a:lnTo>
                    <a:pt x="232" y="935"/>
                  </a:lnTo>
                  <a:lnTo>
                    <a:pt x="232" y="941"/>
                  </a:lnTo>
                  <a:lnTo>
                    <a:pt x="232" y="946"/>
                  </a:lnTo>
                  <a:lnTo>
                    <a:pt x="238" y="952"/>
                  </a:lnTo>
                  <a:lnTo>
                    <a:pt x="244" y="952"/>
                  </a:lnTo>
                  <a:lnTo>
                    <a:pt x="238" y="958"/>
                  </a:lnTo>
                  <a:lnTo>
                    <a:pt x="238" y="963"/>
                  </a:lnTo>
                  <a:lnTo>
                    <a:pt x="244" y="969"/>
                  </a:lnTo>
                  <a:lnTo>
                    <a:pt x="249" y="969"/>
                  </a:lnTo>
                  <a:lnTo>
                    <a:pt x="249" y="975"/>
                  </a:lnTo>
                  <a:lnTo>
                    <a:pt x="249" y="986"/>
                  </a:lnTo>
                  <a:lnTo>
                    <a:pt x="244" y="992"/>
                  </a:lnTo>
                  <a:lnTo>
                    <a:pt x="232" y="992"/>
                  </a:lnTo>
                  <a:lnTo>
                    <a:pt x="227" y="997"/>
                  </a:lnTo>
                  <a:lnTo>
                    <a:pt x="227" y="1003"/>
                  </a:lnTo>
                  <a:lnTo>
                    <a:pt x="227" y="1009"/>
                  </a:lnTo>
                  <a:lnTo>
                    <a:pt x="232" y="1009"/>
                  </a:lnTo>
                  <a:lnTo>
                    <a:pt x="238" y="1014"/>
                  </a:lnTo>
                  <a:lnTo>
                    <a:pt x="238" y="1020"/>
                  </a:lnTo>
                  <a:lnTo>
                    <a:pt x="238" y="1026"/>
                  </a:lnTo>
                  <a:lnTo>
                    <a:pt x="244" y="1026"/>
                  </a:lnTo>
                  <a:lnTo>
                    <a:pt x="249" y="1026"/>
                  </a:lnTo>
                  <a:lnTo>
                    <a:pt x="249" y="1031"/>
                  </a:lnTo>
                  <a:lnTo>
                    <a:pt x="249" y="1037"/>
                  </a:lnTo>
                  <a:lnTo>
                    <a:pt x="249" y="1043"/>
                  </a:lnTo>
                  <a:lnTo>
                    <a:pt x="249" y="1048"/>
                  </a:lnTo>
                  <a:lnTo>
                    <a:pt x="249" y="1054"/>
                  </a:lnTo>
                  <a:lnTo>
                    <a:pt x="249" y="1060"/>
                  </a:lnTo>
                  <a:lnTo>
                    <a:pt x="244" y="1065"/>
                  </a:lnTo>
                  <a:lnTo>
                    <a:pt x="249" y="1065"/>
                  </a:lnTo>
                  <a:lnTo>
                    <a:pt x="255" y="1065"/>
                  </a:lnTo>
                  <a:lnTo>
                    <a:pt x="261" y="1065"/>
                  </a:lnTo>
                  <a:lnTo>
                    <a:pt x="266" y="1060"/>
                  </a:lnTo>
                  <a:lnTo>
                    <a:pt x="272" y="1060"/>
                  </a:lnTo>
                  <a:lnTo>
                    <a:pt x="283" y="1065"/>
                  </a:lnTo>
                  <a:lnTo>
                    <a:pt x="283" y="1060"/>
                  </a:lnTo>
                  <a:lnTo>
                    <a:pt x="289" y="1060"/>
                  </a:lnTo>
                  <a:lnTo>
                    <a:pt x="295" y="1060"/>
                  </a:lnTo>
                  <a:lnTo>
                    <a:pt x="295" y="1065"/>
                  </a:lnTo>
                  <a:lnTo>
                    <a:pt x="300" y="1071"/>
                  </a:lnTo>
                  <a:lnTo>
                    <a:pt x="300" y="1077"/>
                  </a:lnTo>
                  <a:lnTo>
                    <a:pt x="306" y="1082"/>
                  </a:lnTo>
                  <a:lnTo>
                    <a:pt x="312" y="1082"/>
                  </a:lnTo>
                  <a:lnTo>
                    <a:pt x="317" y="1082"/>
                  </a:lnTo>
                  <a:lnTo>
                    <a:pt x="323" y="1077"/>
                  </a:lnTo>
                  <a:lnTo>
                    <a:pt x="329" y="1077"/>
                  </a:lnTo>
                  <a:lnTo>
                    <a:pt x="334" y="1077"/>
                  </a:lnTo>
                  <a:lnTo>
                    <a:pt x="340" y="1077"/>
                  </a:lnTo>
                  <a:lnTo>
                    <a:pt x="346" y="1077"/>
                  </a:lnTo>
                  <a:lnTo>
                    <a:pt x="351" y="1077"/>
                  </a:lnTo>
                  <a:lnTo>
                    <a:pt x="363" y="1077"/>
                  </a:lnTo>
                  <a:lnTo>
                    <a:pt x="368" y="1077"/>
                  </a:lnTo>
                  <a:lnTo>
                    <a:pt x="368" y="1082"/>
                  </a:lnTo>
                  <a:lnTo>
                    <a:pt x="374" y="1082"/>
                  </a:lnTo>
                  <a:lnTo>
                    <a:pt x="380" y="1077"/>
                  </a:lnTo>
                  <a:lnTo>
                    <a:pt x="380" y="1082"/>
                  </a:lnTo>
                  <a:lnTo>
                    <a:pt x="385" y="1082"/>
                  </a:lnTo>
                  <a:lnTo>
                    <a:pt x="385" y="1088"/>
                  </a:lnTo>
                  <a:lnTo>
                    <a:pt x="391" y="1088"/>
                  </a:lnTo>
                  <a:lnTo>
                    <a:pt x="397" y="1094"/>
                  </a:lnTo>
                  <a:lnTo>
                    <a:pt x="402" y="1094"/>
                  </a:lnTo>
                  <a:lnTo>
                    <a:pt x="402" y="1099"/>
                  </a:lnTo>
                  <a:lnTo>
                    <a:pt x="408" y="1099"/>
                  </a:lnTo>
                  <a:lnTo>
                    <a:pt x="414" y="1105"/>
                  </a:lnTo>
                  <a:lnTo>
                    <a:pt x="414" y="1111"/>
                  </a:lnTo>
                  <a:lnTo>
                    <a:pt x="419" y="1111"/>
                  </a:lnTo>
                  <a:lnTo>
                    <a:pt x="425" y="1111"/>
                  </a:lnTo>
                  <a:lnTo>
                    <a:pt x="431" y="1116"/>
                  </a:lnTo>
                  <a:lnTo>
                    <a:pt x="436" y="1116"/>
                  </a:lnTo>
                  <a:lnTo>
                    <a:pt x="442" y="1116"/>
                  </a:lnTo>
                  <a:lnTo>
                    <a:pt x="448" y="1116"/>
                  </a:lnTo>
                  <a:lnTo>
                    <a:pt x="448" y="1122"/>
                  </a:lnTo>
                  <a:lnTo>
                    <a:pt x="453" y="1116"/>
                  </a:lnTo>
                  <a:lnTo>
                    <a:pt x="459" y="1116"/>
                  </a:lnTo>
                  <a:lnTo>
                    <a:pt x="465" y="1116"/>
                  </a:lnTo>
                  <a:lnTo>
                    <a:pt x="470" y="1111"/>
                  </a:lnTo>
                  <a:lnTo>
                    <a:pt x="476" y="1111"/>
                  </a:lnTo>
                  <a:lnTo>
                    <a:pt x="482" y="1111"/>
                  </a:lnTo>
                  <a:lnTo>
                    <a:pt x="493" y="1111"/>
                  </a:lnTo>
                  <a:lnTo>
                    <a:pt x="499" y="1116"/>
                  </a:lnTo>
                  <a:lnTo>
                    <a:pt x="504" y="1116"/>
                  </a:lnTo>
                  <a:lnTo>
                    <a:pt x="510" y="1116"/>
                  </a:lnTo>
                  <a:lnTo>
                    <a:pt x="516" y="1116"/>
                  </a:lnTo>
                  <a:lnTo>
                    <a:pt x="521" y="1111"/>
                  </a:lnTo>
                  <a:lnTo>
                    <a:pt x="527" y="1111"/>
                  </a:lnTo>
                  <a:lnTo>
                    <a:pt x="533" y="1111"/>
                  </a:lnTo>
                  <a:lnTo>
                    <a:pt x="538" y="1111"/>
                  </a:lnTo>
                  <a:lnTo>
                    <a:pt x="544" y="1111"/>
                  </a:lnTo>
                  <a:lnTo>
                    <a:pt x="544" y="1105"/>
                  </a:lnTo>
                  <a:lnTo>
                    <a:pt x="550" y="1105"/>
                  </a:lnTo>
                  <a:lnTo>
                    <a:pt x="555" y="1105"/>
                  </a:lnTo>
                  <a:lnTo>
                    <a:pt x="567" y="1099"/>
                  </a:lnTo>
                  <a:lnTo>
                    <a:pt x="572" y="1105"/>
                  </a:lnTo>
                  <a:lnTo>
                    <a:pt x="578" y="1105"/>
                  </a:lnTo>
                  <a:lnTo>
                    <a:pt x="584" y="1099"/>
                  </a:lnTo>
                  <a:lnTo>
                    <a:pt x="589" y="1099"/>
                  </a:lnTo>
                  <a:lnTo>
                    <a:pt x="595" y="1099"/>
                  </a:lnTo>
                  <a:lnTo>
                    <a:pt x="601" y="1099"/>
                  </a:lnTo>
                  <a:lnTo>
                    <a:pt x="606" y="1099"/>
                  </a:lnTo>
                  <a:lnTo>
                    <a:pt x="612" y="1099"/>
                  </a:lnTo>
                  <a:lnTo>
                    <a:pt x="618" y="1099"/>
                  </a:lnTo>
                  <a:lnTo>
                    <a:pt x="623" y="1105"/>
                  </a:lnTo>
                  <a:lnTo>
                    <a:pt x="629" y="1099"/>
                  </a:lnTo>
                  <a:lnTo>
                    <a:pt x="629" y="1105"/>
                  </a:lnTo>
                  <a:lnTo>
                    <a:pt x="635" y="1105"/>
                  </a:lnTo>
                  <a:lnTo>
                    <a:pt x="640" y="1105"/>
                  </a:lnTo>
                  <a:lnTo>
                    <a:pt x="646" y="1105"/>
                  </a:lnTo>
                  <a:lnTo>
                    <a:pt x="652" y="1105"/>
                  </a:lnTo>
                  <a:lnTo>
                    <a:pt x="652" y="1111"/>
                  </a:lnTo>
                  <a:lnTo>
                    <a:pt x="657" y="1111"/>
                  </a:lnTo>
                  <a:lnTo>
                    <a:pt x="663" y="1116"/>
                  </a:lnTo>
                  <a:lnTo>
                    <a:pt x="663" y="1122"/>
                  </a:lnTo>
                  <a:lnTo>
                    <a:pt x="663" y="1128"/>
                  </a:lnTo>
                  <a:lnTo>
                    <a:pt x="669" y="1128"/>
                  </a:lnTo>
                  <a:lnTo>
                    <a:pt x="669" y="1122"/>
                  </a:lnTo>
                  <a:lnTo>
                    <a:pt x="669" y="1128"/>
                  </a:lnTo>
                  <a:lnTo>
                    <a:pt x="674" y="1128"/>
                  </a:lnTo>
                  <a:lnTo>
                    <a:pt x="680" y="1128"/>
                  </a:lnTo>
                  <a:lnTo>
                    <a:pt x="686" y="1133"/>
                  </a:lnTo>
                  <a:lnTo>
                    <a:pt x="691" y="1133"/>
                  </a:lnTo>
                  <a:lnTo>
                    <a:pt x="697" y="1133"/>
                  </a:lnTo>
                  <a:lnTo>
                    <a:pt x="703" y="1133"/>
                  </a:lnTo>
                  <a:lnTo>
                    <a:pt x="708" y="1133"/>
                  </a:lnTo>
                  <a:lnTo>
                    <a:pt x="714" y="1128"/>
                  </a:lnTo>
                  <a:lnTo>
                    <a:pt x="720" y="1122"/>
                  </a:lnTo>
                  <a:lnTo>
                    <a:pt x="725" y="1116"/>
                  </a:lnTo>
                  <a:lnTo>
                    <a:pt x="731" y="1116"/>
                  </a:lnTo>
                  <a:lnTo>
                    <a:pt x="737" y="1116"/>
                  </a:lnTo>
                  <a:lnTo>
                    <a:pt x="742" y="1111"/>
                  </a:lnTo>
                  <a:lnTo>
                    <a:pt x="737" y="1111"/>
                  </a:lnTo>
                  <a:lnTo>
                    <a:pt x="731" y="1105"/>
                  </a:lnTo>
                  <a:lnTo>
                    <a:pt x="725" y="1094"/>
                  </a:lnTo>
                  <a:lnTo>
                    <a:pt x="725" y="1088"/>
                  </a:lnTo>
                  <a:lnTo>
                    <a:pt x="731" y="1082"/>
                  </a:lnTo>
                  <a:lnTo>
                    <a:pt x="731" y="1077"/>
                  </a:lnTo>
                  <a:lnTo>
                    <a:pt x="737" y="1071"/>
                  </a:lnTo>
                  <a:lnTo>
                    <a:pt x="742" y="1071"/>
                  </a:lnTo>
                  <a:lnTo>
                    <a:pt x="748" y="1071"/>
                  </a:lnTo>
                  <a:lnTo>
                    <a:pt x="754" y="1071"/>
                  </a:lnTo>
                  <a:lnTo>
                    <a:pt x="759" y="1071"/>
                  </a:lnTo>
                  <a:lnTo>
                    <a:pt x="765" y="1071"/>
                  </a:lnTo>
                  <a:lnTo>
                    <a:pt x="771" y="1071"/>
                  </a:lnTo>
                  <a:lnTo>
                    <a:pt x="776" y="1071"/>
                  </a:lnTo>
                  <a:lnTo>
                    <a:pt x="782" y="1065"/>
                  </a:lnTo>
                  <a:lnTo>
                    <a:pt x="788" y="1065"/>
                  </a:lnTo>
                  <a:lnTo>
                    <a:pt x="788" y="1060"/>
                  </a:lnTo>
                  <a:lnTo>
                    <a:pt x="793" y="1060"/>
                  </a:lnTo>
                  <a:lnTo>
                    <a:pt x="793" y="1054"/>
                  </a:lnTo>
                  <a:lnTo>
                    <a:pt x="793" y="1048"/>
                  </a:lnTo>
                  <a:lnTo>
                    <a:pt x="793" y="1043"/>
                  </a:lnTo>
                  <a:lnTo>
                    <a:pt x="799" y="1037"/>
                  </a:lnTo>
                  <a:lnTo>
                    <a:pt x="799" y="1031"/>
                  </a:lnTo>
                  <a:lnTo>
                    <a:pt x="805" y="1026"/>
                  </a:lnTo>
                  <a:lnTo>
                    <a:pt x="810" y="1020"/>
                  </a:lnTo>
                  <a:lnTo>
                    <a:pt x="810" y="1014"/>
                  </a:lnTo>
                  <a:lnTo>
                    <a:pt x="816" y="1014"/>
                  </a:lnTo>
                  <a:lnTo>
                    <a:pt x="828" y="1014"/>
                  </a:lnTo>
                  <a:lnTo>
                    <a:pt x="833" y="1014"/>
                  </a:lnTo>
                  <a:lnTo>
                    <a:pt x="839" y="1014"/>
                  </a:lnTo>
                  <a:lnTo>
                    <a:pt x="845" y="1014"/>
                  </a:lnTo>
                  <a:lnTo>
                    <a:pt x="850" y="1009"/>
                  </a:lnTo>
                  <a:lnTo>
                    <a:pt x="856" y="1003"/>
                  </a:lnTo>
                  <a:lnTo>
                    <a:pt x="862" y="1003"/>
                  </a:lnTo>
                  <a:lnTo>
                    <a:pt x="867" y="1009"/>
                  </a:lnTo>
                  <a:lnTo>
                    <a:pt x="873" y="1009"/>
                  </a:lnTo>
                  <a:lnTo>
                    <a:pt x="879" y="1009"/>
                  </a:lnTo>
                  <a:lnTo>
                    <a:pt x="884" y="1003"/>
                  </a:lnTo>
                  <a:lnTo>
                    <a:pt x="884" y="997"/>
                  </a:lnTo>
                  <a:lnTo>
                    <a:pt x="890" y="997"/>
                  </a:lnTo>
                  <a:lnTo>
                    <a:pt x="896" y="992"/>
                  </a:lnTo>
                  <a:lnTo>
                    <a:pt x="901" y="992"/>
                  </a:lnTo>
                  <a:lnTo>
                    <a:pt x="907" y="992"/>
                  </a:lnTo>
                  <a:lnTo>
                    <a:pt x="913" y="992"/>
                  </a:lnTo>
                  <a:lnTo>
                    <a:pt x="918" y="986"/>
                  </a:lnTo>
                  <a:lnTo>
                    <a:pt x="924" y="992"/>
                  </a:lnTo>
                  <a:lnTo>
                    <a:pt x="924" y="986"/>
                  </a:lnTo>
                  <a:lnTo>
                    <a:pt x="930" y="952"/>
                  </a:lnTo>
                  <a:lnTo>
                    <a:pt x="930" y="918"/>
                  </a:lnTo>
                  <a:lnTo>
                    <a:pt x="930" y="884"/>
                  </a:lnTo>
                  <a:lnTo>
                    <a:pt x="930" y="850"/>
                  </a:lnTo>
                  <a:lnTo>
                    <a:pt x="930" y="816"/>
                  </a:lnTo>
                  <a:lnTo>
                    <a:pt x="930" y="782"/>
                  </a:lnTo>
                  <a:lnTo>
                    <a:pt x="930" y="748"/>
                  </a:lnTo>
                  <a:lnTo>
                    <a:pt x="935" y="714"/>
                  </a:lnTo>
                  <a:lnTo>
                    <a:pt x="935" y="703"/>
                  </a:lnTo>
                  <a:lnTo>
                    <a:pt x="935" y="680"/>
                  </a:lnTo>
                  <a:lnTo>
                    <a:pt x="935" y="646"/>
                  </a:lnTo>
                  <a:lnTo>
                    <a:pt x="935" y="612"/>
                  </a:lnTo>
                  <a:lnTo>
                    <a:pt x="935" y="578"/>
                  </a:lnTo>
                  <a:lnTo>
                    <a:pt x="935" y="544"/>
                  </a:lnTo>
                  <a:lnTo>
                    <a:pt x="935" y="510"/>
                  </a:lnTo>
                  <a:lnTo>
                    <a:pt x="941" y="476"/>
                  </a:lnTo>
                  <a:lnTo>
                    <a:pt x="941" y="442"/>
                  </a:lnTo>
                  <a:lnTo>
                    <a:pt x="941" y="408"/>
                  </a:lnTo>
                  <a:lnTo>
                    <a:pt x="941" y="374"/>
                  </a:lnTo>
                  <a:lnTo>
                    <a:pt x="941" y="340"/>
                  </a:lnTo>
                  <a:lnTo>
                    <a:pt x="941" y="306"/>
                  </a:lnTo>
                  <a:lnTo>
                    <a:pt x="941" y="272"/>
                  </a:lnTo>
                  <a:lnTo>
                    <a:pt x="941" y="243"/>
                  </a:lnTo>
                  <a:lnTo>
                    <a:pt x="941" y="238"/>
                  </a:lnTo>
                  <a:lnTo>
                    <a:pt x="947" y="232"/>
                  </a:lnTo>
                  <a:lnTo>
                    <a:pt x="947" y="221"/>
                  </a:lnTo>
                  <a:lnTo>
                    <a:pt x="947" y="204"/>
                  </a:lnTo>
                  <a:lnTo>
                    <a:pt x="947" y="181"/>
                  </a:lnTo>
                  <a:lnTo>
                    <a:pt x="947" y="170"/>
                  </a:lnTo>
                  <a:lnTo>
                    <a:pt x="947" y="158"/>
                  </a:lnTo>
                  <a:lnTo>
                    <a:pt x="947" y="136"/>
                  </a:lnTo>
                  <a:lnTo>
                    <a:pt x="947" y="113"/>
                  </a:lnTo>
                  <a:lnTo>
                    <a:pt x="947" y="102"/>
                  </a:lnTo>
                  <a:lnTo>
                    <a:pt x="947" y="90"/>
                  </a:lnTo>
                  <a:lnTo>
                    <a:pt x="947" y="68"/>
                  </a:lnTo>
                  <a:lnTo>
                    <a:pt x="947" y="45"/>
                  </a:lnTo>
                  <a:lnTo>
                    <a:pt x="947" y="34"/>
                  </a:lnTo>
                  <a:lnTo>
                    <a:pt x="947" y="22"/>
                  </a:lnTo>
                  <a:lnTo>
                    <a:pt x="947" y="0"/>
                  </a:lnTo>
                  <a:lnTo>
                    <a:pt x="952" y="5"/>
                  </a:lnTo>
                  <a:lnTo>
                    <a:pt x="958" y="5"/>
                  </a:lnTo>
                  <a:lnTo>
                    <a:pt x="958" y="11"/>
                  </a:lnTo>
                  <a:lnTo>
                    <a:pt x="958" y="17"/>
                  </a:lnTo>
                  <a:lnTo>
                    <a:pt x="964" y="17"/>
                  </a:lnTo>
                  <a:lnTo>
                    <a:pt x="964" y="22"/>
                  </a:lnTo>
                  <a:lnTo>
                    <a:pt x="969" y="22"/>
                  </a:lnTo>
                  <a:lnTo>
                    <a:pt x="975" y="22"/>
                  </a:lnTo>
                  <a:lnTo>
                    <a:pt x="975" y="28"/>
                  </a:lnTo>
                  <a:lnTo>
                    <a:pt x="981" y="34"/>
                  </a:lnTo>
                  <a:lnTo>
                    <a:pt x="986" y="34"/>
                  </a:lnTo>
                  <a:lnTo>
                    <a:pt x="992" y="34"/>
                  </a:lnTo>
                  <a:lnTo>
                    <a:pt x="992" y="39"/>
                  </a:lnTo>
                  <a:lnTo>
                    <a:pt x="998" y="39"/>
                  </a:lnTo>
                  <a:lnTo>
                    <a:pt x="1003" y="39"/>
                  </a:lnTo>
                  <a:lnTo>
                    <a:pt x="1009" y="45"/>
                  </a:lnTo>
                  <a:lnTo>
                    <a:pt x="1015" y="45"/>
                  </a:lnTo>
                  <a:lnTo>
                    <a:pt x="1020" y="45"/>
                  </a:lnTo>
                  <a:lnTo>
                    <a:pt x="1020" y="51"/>
                  </a:lnTo>
                  <a:lnTo>
                    <a:pt x="1020" y="56"/>
                  </a:lnTo>
                  <a:lnTo>
                    <a:pt x="1026" y="56"/>
                  </a:lnTo>
                  <a:lnTo>
                    <a:pt x="1026" y="62"/>
                  </a:lnTo>
                  <a:lnTo>
                    <a:pt x="1032" y="62"/>
                  </a:lnTo>
                  <a:lnTo>
                    <a:pt x="1037" y="68"/>
                  </a:lnTo>
                  <a:lnTo>
                    <a:pt x="1037" y="73"/>
                  </a:lnTo>
                  <a:lnTo>
                    <a:pt x="1043" y="73"/>
                  </a:lnTo>
                  <a:lnTo>
                    <a:pt x="1049" y="73"/>
                  </a:lnTo>
                  <a:lnTo>
                    <a:pt x="1049" y="79"/>
                  </a:lnTo>
                  <a:lnTo>
                    <a:pt x="1054" y="85"/>
                  </a:lnTo>
                  <a:lnTo>
                    <a:pt x="1054" y="90"/>
                  </a:lnTo>
                  <a:lnTo>
                    <a:pt x="1060" y="96"/>
                  </a:lnTo>
                  <a:lnTo>
                    <a:pt x="1060" y="102"/>
                  </a:lnTo>
                  <a:lnTo>
                    <a:pt x="1060" y="107"/>
                  </a:lnTo>
                  <a:lnTo>
                    <a:pt x="1066" y="107"/>
                  </a:lnTo>
                  <a:lnTo>
                    <a:pt x="1071" y="107"/>
                  </a:lnTo>
                  <a:lnTo>
                    <a:pt x="1071" y="113"/>
                  </a:lnTo>
                  <a:lnTo>
                    <a:pt x="1066" y="119"/>
                  </a:lnTo>
                  <a:lnTo>
                    <a:pt x="1066" y="124"/>
                  </a:lnTo>
                  <a:lnTo>
                    <a:pt x="1071" y="124"/>
                  </a:lnTo>
                  <a:lnTo>
                    <a:pt x="1077" y="124"/>
                  </a:lnTo>
                  <a:lnTo>
                    <a:pt x="1077" y="130"/>
                  </a:lnTo>
                  <a:lnTo>
                    <a:pt x="1077" y="136"/>
                  </a:lnTo>
                  <a:lnTo>
                    <a:pt x="1083" y="141"/>
                  </a:lnTo>
                  <a:lnTo>
                    <a:pt x="1088" y="141"/>
                  </a:lnTo>
                  <a:lnTo>
                    <a:pt x="1083" y="147"/>
                  </a:lnTo>
                  <a:lnTo>
                    <a:pt x="1083" y="153"/>
                  </a:lnTo>
                  <a:lnTo>
                    <a:pt x="1088" y="153"/>
                  </a:lnTo>
                  <a:lnTo>
                    <a:pt x="1088" y="158"/>
                  </a:lnTo>
                  <a:lnTo>
                    <a:pt x="1094" y="164"/>
                  </a:lnTo>
                  <a:lnTo>
                    <a:pt x="1094" y="170"/>
                  </a:lnTo>
                  <a:lnTo>
                    <a:pt x="1100" y="170"/>
                  </a:lnTo>
                  <a:lnTo>
                    <a:pt x="1105" y="175"/>
                  </a:lnTo>
                  <a:lnTo>
                    <a:pt x="1105" y="181"/>
                  </a:lnTo>
                  <a:lnTo>
                    <a:pt x="1111" y="181"/>
                  </a:lnTo>
                  <a:lnTo>
                    <a:pt x="1111" y="187"/>
                  </a:lnTo>
                  <a:lnTo>
                    <a:pt x="1117" y="187"/>
                  </a:lnTo>
                  <a:lnTo>
                    <a:pt x="1122" y="187"/>
                  </a:lnTo>
                  <a:lnTo>
                    <a:pt x="1122" y="192"/>
                  </a:lnTo>
                  <a:lnTo>
                    <a:pt x="1117" y="192"/>
                  </a:lnTo>
                  <a:lnTo>
                    <a:pt x="1111" y="198"/>
                  </a:lnTo>
                  <a:lnTo>
                    <a:pt x="1111" y="204"/>
                  </a:lnTo>
                  <a:lnTo>
                    <a:pt x="1111" y="209"/>
                  </a:lnTo>
                  <a:lnTo>
                    <a:pt x="1122" y="215"/>
                  </a:lnTo>
                  <a:lnTo>
                    <a:pt x="1128" y="221"/>
                  </a:lnTo>
                  <a:lnTo>
                    <a:pt x="1128" y="226"/>
                  </a:lnTo>
                  <a:lnTo>
                    <a:pt x="1122" y="226"/>
                  </a:lnTo>
                  <a:lnTo>
                    <a:pt x="1122" y="232"/>
                  </a:lnTo>
                  <a:lnTo>
                    <a:pt x="1117" y="232"/>
                  </a:lnTo>
                  <a:lnTo>
                    <a:pt x="1117" y="238"/>
                  </a:lnTo>
                  <a:lnTo>
                    <a:pt x="1122" y="238"/>
                  </a:lnTo>
                  <a:lnTo>
                    <a:pt x="1128" y="238"/>
                  </a:lnTo>
                  <a:lnTo>
                    <a:pt x="1122" y="249"/>
                  </a:lnTo>
                  <a:lnTo>
                    <a:pt x="1122" y="255"/>
                  </a:lnTo>
                  <a:lnTo>
                    <a:pt x="1128" y="255"/>
                  </a:lnTo>
                  <a:lnTo>
                    <a:pt x="1134" y="260"/>
                  </a:lnTo>
                  <a:lnTo>
                    <a:pt x="1134" y="266"/>
                  </a:lnTo>
                  <a:lnTo>
                    <a:pt x="1134" y="272"/>
                  </a:lnTo>
                  <a:lnTo>
                    <a:pt x="1139" y="272"/>
                  </a:lnTo>
                  <a:lnTo>
                    <a:pt x="1139" y="277"/>
                  </a:lnTo>
                  <a:lnTo>
                    <a:pt x="1145" y="277"/>
                  </a:lnTo>
                  <a:lnTo>
                    <a:pt x="1139" y="277"/>
                  </a:lnTo>
                  <a:lnTo>
                    <a:pt x="1139" y="283"/>
                  </a:lnTo>
                  <a:lnTo>
                    <a:pt x="1139" y="289"/>
                  </a:lnTo>
                  <a:lnTo>
                    <a:pt x="1151" y="283"/>
                  </a:lnTo>
                  <a:lnTo>
                    <a:pt x="1151" y="294"/>
                  </a:lnTo>
                  <a:lnTo>
                    <a:pt x="1151" y="300"/>
                  </a:lnTo>
                  <a:lnTo>
                    <a:pt x="1156" y="300"/>
                  </a:lnTo>
                  <a:lnTo>
                    <a:pt x="1156" y="306"/>
                  </a:lnTo>
                  <a:lnTo>
                    <a:pt x="1151" y="306"/>
                  </a:lnTo>
                  <a:lnTo>
                    <a:pt x="1151" y="311"/>
                  </a:lnTo>
                  <a:lnTo>
                    <a:pt x="1156" y="317"/>
                  </a:lnTo>
                  <a:lnTo>
                    <a:pt x="1162" y="323"/>
                  </a:lnTo>
                  <a:lnTo>
                    <a:pt x="1162" y="328"/>
                  </a:lnTo>
                  <a:lnTo>
                    <a:pt x="1162" y="334"/>
                  </a:lnTo>
                  <a:lnTo>
                    <a:pt x="1156" y="334"/>
                  </a:lnTo>
                  <a:lnTo>
                    <a:pt x="1156" y="340"/>
                  </a:lnTo>
                  <a:lnTo>
                    <a:pt x="1162" y="345"/>
                  </a:lnTo>
                  <a:lnTo>
                    <a:pt x="1162" y="351"/>
                  </a:lnTo>
                  <a:lnTo>
                    <a:pt x="1156" y="351"/>
                  </a:lnTo>
                  <a:lnTo>
                    <a:pt x="1162" y="351"/>
                  </a:lnTo>
                  <a:lnTo>
                    <a:pt x="1162" y="357"/>
                  </a:lnTo>
                  <a:lnTo>
                    <a:pt x="1156" y="362"/>
                  </a:lnTo>
                  <a:lnTo>
                    <a:pt x="1162" y="368"/>
                  </a:lnTo>
                  <a:lnTo>
                    <a:pt x="1168" y="368"/>
                  </a:lnTo>
                  <a:lnTo>
                    <a:pt x="1168" y="374"/>
                  </a:lnTo>
                  <a:lnTo>
                    <a:pt x="1168" y="379"/>
                  </a:lnTo>
                  <a:lnTo>
                    <a:pt x="1162" y="379"/>
                  </a:lnTo>
                  <a:lnTo>
                    <a:pt x="1156" y="379"/>
                  </a:lnTo>
                  <a:lnTo>
                    <a:pt x="1156" y="385"/>
                  </a:lnTo>
                  <a:lnTo>
                    <a:pt x="1156" y="391"/>
                  </a:lnTo>
                  <a:lnTo>
                    <a:pt x="1151" y="396"/>
                  </a:lnTo>
                  <a:lnTo>
                    <a:pt x="1151" y="402"/>
                  </a:lnTo>
                  <a:lnTo>
                    <a:pt x="1151" y="408"/>
                  </a:lnTo>
                  <a:lnTo>
                    <a:pt x="1145" y="408"/>
                  </a:lnTo>
                  <a:lnTo>
                    <a:pt x="1145" y="413"/>
                  </a:lnTo>
                  <a:lnTo>
                    <a:pt x="1139" y="413"/>
                  </a:lnTo>
                  <a:lnTo>
                    <a:pt x="1134" y="419"/>
                  </a:lnTo>
                  <a:lnTo>
                    <a:pt x="1134" y="425"/>
                  </a:lnTo>
                  <a:lnTo>
                    <a:pt x="1128" y="425"/>
                  </a:lnTo>
                  <a:lnTo>
                    <a:pt x="1128" y="430"/>
                  </a:lnTo>
                  <a:lnTo>
                    <a:pt x="1122" y="430"/>
                  </a:lnTo>
                  <a:lnTo>
                    <a:pt x="1122" y="436"/>
                  </a:lnTo>
                  <a:lnTo>
                    <a:pt x="1122" y="442"/>
                  </a:lnTo>
                  <a:lnTo>
                    <a:pt x="1117" y="442"/>
                  </a:lnTo>
                  <a:lnTo>
                    <a:pt x="1111" y="447"/>
                  </a:lnTo>
                  <a:lnTo>
                    <a:pt x="1111" y="453"/>
                  </a:lnTo>
                  <a:lnTo>
                    <a:pt x="1105" y="453"/>
                  </a:lnTo>
                  <a:lnTo>
                    <a:pt x="1100" y="453"/>
                  </a:lnTo>
                  <a:lnTo>
                    <a:pt x="1100" y="464"/>
                  </a:lnTo>
                  <a:lnTo>
                    <a:pt x="1100" y="470"/>
                  </a:lnTo>
                  <a:lnTo>
                    <a:pt x="1100" y="476"/>
                  </a:lnTo>
                  <a:lnTo>
                    <a:pt x="1100" y="487"/>
                  </a:lnTo>
                  <a:lnTo>
                    <a:pt x="1100" y="493"/>
                  </a:lnTo>
                  <a:lnTo>
                    <a:pt x="1105" y="493"/>
                  </a:lnTo>
                  <a:lnTo>
                    <a:pt x="1105" y="504"/>
                  </a:lnTo>
                  <a:lnTo>
                    <a:pt x="1105" y="515"/>
                  </a:lnTo>
                  <a:lnTo>
                    <a:pt x="1100" y="521"/>
                  </a:lnTo>
                  <a:lnTo>
                    <a:pt x="1100" y="527"/>
                  </a:lnTo>
                  <a:lnTo>
                    <a:pt x="1105" y="532"/>
                  </a:lnTo>
                  <a:lnTo>
                    <a:pt x="1105" y="538"/>
                  </a:lnTo>
                  <a:lnTo>
                    <a:pt x="1105" y="544"/>
                  </a:lnTo>
                  <a:lnTo>
                    <a:pt x="1105" y="550"/>
                  </a:lnTo>
                  <a:lnTo>
                    <a:pt x="1111" y="555"/>
                  </a:lnTo>
                  <a:lnTo>
                    <a:pt x="1105" y="555"/>
                  </a:lnTo>
                  <a:lnTo>
                    <a:pt x="1105" y="561"/>
                  </a:lnTo>
                  <a:lnTo>
                    <a:pt x="1111" y="561"/>
                  </a:lnTo>
                  <a:lnTo>
                    <a:pt x="1117" y="561"/>
                  </a:lnTo>
                  <a:lnTo>
                    <a:pt x="1117" y="567"/>
                  </a:lnTo>
                  <a:lnTo>
                    <a:pt x="1117" y="572"/>
                  </a:lnTo>
                  <a:lnTo>
                    <a:pt x="1117" y="578"/>
                  </a:lnTo>
                  <a:lnTo>
                    <a:pt x="1122" y="578"/>
                  </a:lnTo>
                  <a:lnTo>
                    <a:pt x="1122" y="572"/>
                  </a:lnTo>
                  <a:lnTo>
                    <a:pt x="1128" y="572"/>
                  </a:lnTo>
                  <a:lnTo>
                    <a:pt x="1128" y="567"/>
                  </a:lnTo>
                  <a:lnTo>
                    <a:pt x="1134" y="567"/>
                  </a:lnTo>
                  <a:lnTo>
                    <a:pt x="1139" y="567"/>
                  </a:lnTo>
                  <a:lnTo>
                    <a:pt x="1145" y="561"/>
                  </a:lnTo>
                  <a:lnTo>
                    <a:pt x="1151" y="561"/>
                  </a:lnTo>
                  <a:lnTo>
                    <a:pt x="1156" y="555"/>
                  </a:lnTo>
                  <a:lnTo>
                    <a:pt x="1162" y="555"/>
                  </a:lnTo>
                  <a:lnTo>
                    <a:pt x="1168" y="550"/>
                  </a:lnTo>
                  <a:lnTo>
                    <a:pt x="1173" y="550"/>
                  </a:lnTo>
                  <a:lnTo>
                    <a:pt x="1179" y="550"/>
                  </a:lnTo>
                  <a:lnTo>
                    <a:pt x="1185" y="555"/>
                  </a:lnTo>
                  <a:lnTo>
                    <a:pt x="1190" y="550"/>
                  </a:lnTo>
                  <a:lnTo>
                    <a:pt x="1196" y="555"/>
                  </a:lnTo>
                  <a:lnTo>
                    <a:pt x="1202" y="561"/>
                  </a:lnTo>
                  <a:lnTo>
                    <a:pt x="1207" y="561"/>
                  </a:lnTo>
                  <a:lnTo>
                    <a:pt x="1207" y="567"/>
                  </a:lnTo>
                  <a:lnTo>
                    <a:pt x="1213" y="561"/>
                  </a:lnTo>
                  <a:lnTo>
                    <a:pt x="1213" y="567"/>
                  </a:lnTo>
                  <a:lnTo>
                    <a:pt x="1219" y="567"/>
                  </a:lnTo>
                  <a:lnTo>
                    <a:pt x="1236" y="572"/>
                  </a:lnTo>
                  <a:lnTo>
                    <a:pt x="1241" y="572"/>
                  </a:lnTo>
                  <a:lnTo>
                    <a:pt x="1247" y="567"/>
                  </a:lnTo>
                  <a:lnTo>
                    <a:pt x="1253" y="567"/>
                  </a:lnTo>
                  <a:lnTo>
                    <a:pt x="1258" y="561"/>
                  </a:lnTo>
                  <a:lnTo>
                    <a:pt x="1264" y="561"/>
                  </a:lnTo>
                  <a:lnTo>
                    <a:pt x="1270" y="561"/>
                  </a:lnTo>
                  <a:lnTo>
                    <a:pt x="1275" y="561"/>
                  </a:lnTo>
                  <a:lnTo>
                    <a:pt x="1275" y="567"/>
                  </a:lnTo>
                  <a:lnTo>
                    <a:pt x="1281" y="567"/>
                  </a:lnTo>
                  <a:lnTo>
                    <a:pt x="1281" y="561"/>
                  </a:lnTo>
                  <a:lnTo>
                    <a:pt x="1287" y="561"/>
                  </a:lnTo>
                  <a:lnTo>
                    <a:pt x="1292" y="555"/>
                  </a:lnTo>
                  <a:lnTo>
                    <a:pt x="1298" y="561"/>
                  </a:lnTo>
                  <a:lnTo>
                    <a:pt x="1304" y="555"/>
                  </a:lnTo>
                  <a:lnTo>
                    <a:pt x="1309" y="555"/>
                  </a:lnTo>
                  <a:lnTo>
                    <a:pt x="1315" y="555"/>
                  </a:lnTo>
                  <a:lnTo>
                    <a:pt x="1321" y="561"/>
                  </a:lnTo>
                  <a:lnTo>
                    <a:pt x="1326" y="561"/>
                  </a:lnTo>
                  <a:lnTo>
                    <a:pt x="1332" y="567"/>
                  </a:lnTo>
                  <a:lnTo>
                    <a:pt x="1338" y="567"/>
                  </a:lnTo>
                  <a:lnTo>
                    <a:pt x="1343" y="567"/>
                  </a:lnTo>
                  <a:lnTo>
                    <a:pt x="1343" y="561"/>
                  </a:lnTo>
                  <a:lnTo>
                    <a:pt x="1355" y="561"/>
                  </a:lnTo>
                  <a:lnTo>
                    <a:pt x="1360" y="567"/>
                  </a:lnTo>
                  <a:lnTo>
                    <a:pt x="1366" y="567"/>
                  </a:lnTo>
                  <a:lnTo>
                    <a:pt x="1372" y="567"/>
                  </a:lnTo>
                  <a:lnTo>
                    <a:pt x="1377" y="567"/>
                  </a:lnTo>
                  <a:lnTo>
                    <a:pt x="1383" y="567"/>
                  </a:lnTo>
                  <a:lnTo>
                    <a:pt x="1389" y="567"/>
                  </a:lnTo>
                  <a:lnTo>
                    <a:pt x="1394" y="555"/>
                  </a:lnTo>
                  <a:lnTo>
                    <a:pt x="1400" y="555"/>
                  </a:lnTo>
                  <a:lnTo>
                    <a:pt x="1406" y="550"/>
                  </a:lnTo>
                  <a:lnTo>
                    <a:pt x="1406" y="544"/>
                  </a:lnTo>
                  <a:lnTo>
                    <a:pt x="1406" y="538"/>
                  </a:lnTo>
                  <a:lnTo>
                    <a:pt x="1406" y="532"/>
                  </a:lnTo>
                  <a:lnTo>
                    <a:pt x="1406" y="527"/>
                  </a:lnTo>
                  <a:lnTo>
                    <a:pt x="1406" y="521"/>
                  </a:lnTo>
                  <a:lnTo>
                    <a:pt x="1411" y="515"/>
                  </a:lnTo>
                  <a:lnTo>
                    <a:pt x="1417" y="515"/>
                  </a:lnTo>
                  <a:lnTo>
                    <a:pt x="1423" y="515"/>
                  </a:lnTo>
                  <a:lnTo>
                    <a:pt x="1428" y="515"/>
                  </a:lnTo>
                  <a:lnTo>
                    <a:pt x="1440" y="515"/>
                  </a:lnTo>
                  <a:lnTo>
                    <a:pt x="1445" y="515"/>
                  </a:lnTo>
                  <a:lnTo>
                    <a:pt x="1451" y="515"/>
                  </a:lnTo>
                  <a:lnTo>
                    <a:pt x="1457" y="515"/>
                  </a:lnTo>
                  <a:lnTo>
                    <a:pt x="1462" y="510"/>
                  </a:lnTo>
                  <a:lnTo>
                    <a:pt x="1468" y="510"/>
                  </a:lnTo>
                  <a:lnTo>
                    <a:pt x="1474" y="504"/>
                  </a:lnTo>
                  <a:lnTo>
                    <a:pt x="1479" y="504"/>
                  </a:lnTo>
                  <a:lnTo>
                    <a:pt x="1479" y="498"/>
                  </a:lnTo>
                  <a:lnTo>
                    <a:pt x="1485" y="493"/>
                  </a:lnTo>
                  <a:lnTo>
                    <a:pt x="1491" y="493"/>
                  </a:lnTo>
                  <a:lnTo>
                    <a:pt x="1491" y="487"/>
                  </a:lnTo>
                  <a:lnTo>
                    <a:pt x="1491" y="481"/>
                  </a:lnTo>
                  <a:lnTo>
                    <a:pt x="1496" y="481"/>
                  </a:lnTo>
                  <a:lnTo>
                    <a:pt x="1502" y="476"/>
                  </a:lnTo>
                  <a:lnTo>
                    <a:pt x="1508" y="470"/>
                  </a:lnTo>
                  <a:lnTo>
                    <a:pt x="1508" y="464"/>
                  </a:lnTo>
                  <a:lnTo>
                    <a:pt x="1513" y="464"/>
                  </a:lnTo>
                  <a:lnTo>
                    <a:pt x="1513" y="459"/>
                  </a:lnTo>
                  <a:lnTo>
                    <a:pt x="1513" y="453"/>
                  </a:lnTo>
                  <a:lnTo>
                    <a:pt x="1519" y="453"/>
                  </a:lnTo>
                  <a:lnTo>
                    <a:pt x="1519" y="447"/>
                  </a:lnTo>
                  <a:lnTo>
                    <a:pt x="1519" y="442"/>
                  </a:lnTo>
                  <a:lnTo>
                    <a:pt x="1525" y="442"/>
                  </a:lnTo>
                  <a:lnTo>
                    <a:pt x="1525" y="436"/>
                  </a:lnTo>
                  <a:lnTo>
                    <a:pt x="1530" y="436"/>
                  </a:lnTo>
                  <a:lnTo>
                    <a:pt x="1530" y="430"/>
                  </a:lnTo>
                  <a:lnTo>
                    <a:pt x="1536" y="430"/>
                  </a:lnTo>
                  <a:lnTo>
                    <a:pt x="1542" y="430"/>
                  </a:lnTo>
                  <a:lnTo>
                    <a:pt x="1547" y="430"/>
                  </a:lnTo>
                  <a:lnTo>
                    <a:pt x="1547" y="425"/>
                  </a:lnTo>
                  <a:lnTo>
                    <a:pt x="1553" y="425"/>
                  </a:lnTo>
                  <a:lnTo>
                    <a:pt x="1559" y="425"/>
                  </a:lnTo>
                  <a:lnTo>
                    <a:pt x="1564" y="425"/>
                  </a:lnTo>
                  <a:lnTo>
                    <a:pt x="1564" y="419"/>
                  </a:lnTo>
                  <a:lnTo>
                    <a:pt x="1559" y="413"/>
                  </a:lnTo>
                  <a:lnTo>
                    <a:pt x="1564" y="413"/>
                  </a:lnTo>
                  <a:lnTo>
                    <a:pt x="1570" y="413"/>
                  </a:lnTo>
                  <a:lnTo>
                    <a:pt x="1570" y="408"/>
                  </a:lnTo>
                  <a:lnTo>
                    <a:pt x="1570" y="402"/>
                  </a:lnTo>
                  <a:lnTo>
                    <a:pt x="1576" y="396"/>
                  </a:lnTo>
                  <a:lnTo>
                    <a:pt x="1581" y="396"/>
                  </a:lnTo>
                  <a:lnTo>
                    <a:pt x="1587" y="396"/>
                  </a:lnTo>
                  <a:lnTo>
                    <a:pt x="1587" y="391"/>
                  </a:lnTo>
                  <a:lnTo>
                    <a:pt x="1593" y="391"/>
                  </a:lnTo>
                  <a:lnTo>
                    <a:pt x="1598" y="391"/>
                  </a:lnTo>
                  <a:lnTo>
                    <a:pt x="1604" y="391"/>
                  </a:lnTo>
                  <a:lnTo>
                    <a:pt x="1604" y="396"/>
                  </a:lnTo>
                  <a:lnTo>
                    <a:pt x="1610" y="396"/>
                  </a:lnTo>
                  <a:lnTo>
                    <a:pt x="1615" y="396"/>
                  </a:lnTo>
                  <a:lnTo>
                    <a:pt x="1615" y="391"/>
                  </a:lnTo>
                  <a:lnTo>
                    <a:pt x="1621" y="385"/>
                  </a:lnTo>
                  <a:lnTo>
                    <a:pt x="1621" y="379"/>
                  </a:lnTo>
                  <a:lnTo>
                    <a:pt x="1621" y="374"/>
                  </a:lnTo>
                  <a:lnTo>
                    <a:pt x="1627" y="374"/>
                  </a:lnTo>
                  <a:lnTo>
                    <a:pt x="1632" y="368"/>
                  </a:lnTo>
                  <a:lnTo>
                    <a:pt x="1632" y="362"/>
                  </a:lnTo>
                  <a:lnTo>
                    <a:pt x="1649" y="368"/>
                  </a:lnTo>
                  <a:lnTo>
                    <a:pt x="1649" y="447"/>
                  </a:lnTo>
                  <a:lnTo>
                    <a:pt x="1644" y="453"/>
                  </a:lnTo>
                  <a:lnTo>
                    <a:pt x="1644" y="464"/>
                  </a:lnTo>
                  <a:lnTo>
                    <a:pt x="1649" y="470"/>
                  </a:lnTo>
                  <a:lnTo>
                    <a:pt x="1649" y="481"/>
                  </a:lnTo>
                  <a:lnTo>
                    <a:pt x="1649" y="487"/>
                  </a:lnTo>
                  <a:lnTo>
                    <a:pt x="1655" y="487"/>
                  </a:lnTo>
                  <a:lnTo>
                    <a:pt x="1661" y="487"/>
                  </a:lnTo>
                  <a:lnTo>
                    <a:pt x="1666" y="487"/>
                  </a:lnTo>
                  <a:lnTo>
                    <a:pt x="1672" y="487"/>
                  </a:lnTo>
                  <a:lnTo>
                    <a:pt x="1678" y="493"/>
                  </a:lnTo>
                  <a:lnTo>
                    <a:pt x="1683" y="487"/>
                  </a:lnTo>
                  <a:lnTo>
                    <a:pt x="1689" y="493"/>
                  </a:lnTo>
                  <a:lnTo>
                    <a:pt x="1689" y="498"/>
                  </a:lnTo>
                  <a:lnTo>
                    <a:pt x="1695" y="498"/>
                  </a:lnTo>
                  <a:lnTo>
                    <a:pt x="1700" y="493"/>
                  </a:lnTo>
                  <a:lnTo>
                    <a:pt x="1706" y="498"/>
                  </a:lnTo>
                  <a:lnTo>
                    <a:pt x="1712" y="504"/>
                  </a:lnTo>
                  <a:lnTo>
                    <a:pt x="1712" y="510"/>
                  </a:lnTo>
                  <a:lnTo>
                    <a:pt x="1712" y="504"/>
                  </a:lnTo>
                  <a:lnTo>
                    <a:pt x="1718" y="504"/>
                  </a:lnTo>
                  <a:lnTo>
                    <a:pt x="1723" y="510"/>
                  </a:lnTo>
                  <a:lnTo>
                    <a:pt x="1729" y="515"/>
                  </a:lnTo>
                  <a:lnTo>
                    <a:pt x="1735" y="515"/>
                  </a:lnTo>
                  <a:lnTo>
                    <a:pt x="1740" y="515"/>
                  </a:lnTo>
                  <a:lnTo>
                    <a:pt x="1740" y="521"/>
                  </a:lnTo>
                  <a:lnTo>
                    <a:pt x="1735" y="527"/>
                  </a:lnTo>
                  <a:lnTo>
                    <a:pt x="1729" y="532"/>
                  </a:lnTo>
                  <a:lnTo>
                    <a:pt x="1729" y="538"/>
                  </a:lnTo>
                  <a:lnTo>
                    <a:pt x="1735" y="544"/>
                  </a:lnTo>
                  <a:lnTo>
                    <a:pt x="1735" y="550"/>
                  </a:lnTo>
                  <a:lnTo>
                    <a:pt x="1729" y="555"/>
                  </a:lnTo>
                  <a:lnTo>
                    <a:pt x="1723" y="567"/>
                  </a:lnTo>
                  <a:lnTo>
                    <a:pt x="1729" y="572"/>
                  </a:lnTo>
                  <a:lnTo>
                    <a:pt x="1729" y="578"/>
                  </a:lnTo>
                  <a:lnTo>
                    <a:pt x="1735" y="578"/>
                  </a:lnTo>
                  <a:lnTo>
                    <a:pt x="1735" y="589"/>
                  </a:lnTo>
                  <a:lnTo>
                    <a:pt x="1735" y="595"/>
                  </a:lnTo>
                  <a:lnTo>
                    <a:pt x="1740" y="601"/>
                  </a:lnTo>
                  <a:lnTo>
                    <a:pt x="1746" y="601"/>
                  </a:lnTo>
                  <a:lnTo>
                    <a:pt x="1746" y="606"/>
                  </a:lnTo>
                  <a:lnTo>
                    <a:pt x="1740" y="606"/>
                  </a:lnTo>
                  <a:lnTo>
                    <a:pt x="1735" y="612"/>
                  </a:lnTo>
                  <a:lnTo>
                    <a:pt x="1723" y="612"/>
                  </a:lnTo>
                  <a:lnTo>
                    <a:pt x="1723" y="618"/>
                  </a:lnTo>
                  <a:lnTo>
                    <a:pt x="1723" y="623"/>
                  </a:lnTo>
                  <a:lnTo>
                    <a:pt x="1718" y="635"/>
                  </a:lnTo>
                  <a:lnTo>
                    <a:pt x="1723" y="646"/>
                  </a:lnTo>
                  <a:lnTo>
                    <a:pt x="1723" y="652"/>
                  </a:lnTo>
                  <a:lnTo>
                    <a:pt x="1729" y="657"/>
                  </a:lnTo>
                  <a:lnTo>
                    <a:pt x="1729" y="663"/>
                  </a:lnTo>
                  <a:lnTo>
                    <a:pt x="1740" y="663"/>
                  </a:lnTo>
                  <a:lnTo>
                    <a:pt x="1740" y="657"/>
                  </a:lnTo>
                  <a:lnTo>
                    <a:pt x="1746" y="657"/>
                  </a:lnTo>
                  <a:lnTo>
                    <a:pt x="1752" y="669"/>
                  </a:lnTo>
                  <a:lnTo>
                    <a:pt x="1757" y="669"/>
                  </a:lnTo>
                  <a:lnTo>
                    <a:pt x="1757" y="674"/>
                  </a:lnTo>
                  <a:lnTo>
                    <a:pt x="1763" y="680"/>
                  </a:lnTo>
                  <a:lnTo>
                    <a:pt x="1774" y="686"/>
                  </a:lnTo>
                  <a:lnTo>
                    <a:pt x="1780" y="697"/>
                  </a:lnTo>
                  <a:lnTo>
                    <a:pt x="1791" y="697"/>
                  </a:lnTo>
                  <a:lnTo>
                    <a:pt x="1803" y="697"/>
                  </a:lnTo>
                  <a:lnTo>
                    <a:pt x="1808" y="703"/>
                  </a:lnTo>
                  <a:lnTo>
                    <a:pt x="1814" y="703"/>
                  </a:lnTo>
                  <a:lnTo>
                    <a:pt x="1825" y="714"/>
                  </a:lnTo>
                  <a:lnTo>
                    <a:pt x="1831" y="714"/>
                  </a:lnTo>
                  <a:lnTo>
                    <a:pt x="1837" y="714"/>
                  </a:lnTo>
                  <a:lnTo>
                    <a:pt x="1842" y="720"/>
                  </a:lnTo>
                  <a:lnTo>
                    <a:pt x="1848" y="720"/>
                  </a:lnTo>
                  <a:lnTo>
                    <a:pt x="1848" y="725"/>
                  </a:lnTo>
                  <a:lnTo>
                    <a:pt x="1842" y="731"/>
                  </a:lnTo>
                  <a:lnTo>
                    <a:pt x="1859" y="731"/>
                  </a:lnTo>
                  <a:lnTo>
                    <a:pt x="1871" y="731"/>
                  </a:lnTo>
                  <a:lnTo>
                    <a:pt x="1876" y="731"/>
                  </a:lnTo>
                  <a:lnTo>
                    <a:pt x="1888" y="742"/>
                  </a:lnTo>
                  <a:lnTo>
                    <a:pt x="1899" y="742"/>
                  </a:lnTo>
                  <a:lnTo>
                    <a:pt x="1916" y="754"/>
                  </a:lnTo>
                  <a:lnTo>
                    <a:pt x="1927" y="737"/>
                  </a:lnTo>
                  <a:lnTo>
                    <a:pt x="1933" y="737"/>
                  </a:lnTo>
                  <a:lnTo>
                    <a:pt x="1950" y="737"/>
                  </a:lnTo>
                  <a:lnTo>
                    <a:pt x="1956" y="737"/>
                  </a:lnTo>
                  <a:lnTo>
                    <a:pt x="1961" y="731"/>
                  </a:lnTo>
                  <a:lnTo>
                    <a:pt x="1956" y="725"/>
                  </a:lnTo>
                  <a:lnTo>
                    <a:pt x="1950" y="725"/>
                  </a:lnTo>
                  <a:lnTo>
                    <a:pt x="1950" y="720"/>
                  </a:lnTo>
                  <a:lnTo>
                    <a:pt x="1956" y="714"/>
                  </a:lnTo>
                  <a:lnTo>
                    <a:pt x="1973" y="720"/>
                  </a:lnTo>
                  <a:lnTo>
                    <a:pt x="1978" y="720"/>
                  </a:lnTo>
                  <a:lnTo>
                    <a:pt x="1978" y="714"/>
                  </a:lnTo>
                  <a:lnTo>
                    <a:pt x="1978" y="708"/>
                  </a:lnTo>
                  <a:lnTo>
                    <a:pt x="1978" y="703"/>
                  </a:lnTo>
                  <a:lnTo>
                    <a:pt x="1978" y="697"/>
                  </a:lnTo>
                  <a:lnTo>
                    <a:pt x="1984" y="691"/>
                  </a:lnTo>
                  <a:lnTo>
                    <a:pt x="1984" y="686"/>
                  </a:lnTo>
                  <a:lnTo>
                    <a:pt x="2001" y="703"/>
                  </a:lnTo>
                  <a:lnTo>
                    <a:pt x="1995" y="720"/>
                  </a:lnTo>
                  <a:lnTo>
                    <a:pt x="1990" y="765"/>
                  </a:lnTo>
                  <a:lnTo>
                    <a:pt x="2007" y="771"/>
                  </a:lnTo>
                  <a:lnTo>
                    <a:pt x="2001" y="799"/>
                  </a:lnTo>
                  <a:lnTo>
                    <a:pt x="2007" y="805"/>
                  </a:lnTo>
                  <a:lnTo>
                    <a:pt x="2046" y="799"/>
                  </a:lnTo>
                  <a:lnTo>
                    <a:pt x="2092" y="788"/>
                  </a:lnTo>
                  <a:lnTo>
                    <a:pt x="2086" y="793"/>
                  </a:lnTo>
                  <a:lnTo>
                    <a:pt x="2092" y="793"/>
                  </a:lnTo>
                  <a:lnTo>
                    <a:pt x="2097" y="799"/>
                  </a:lnTo>
                  <a:lnTo>
                    <a:pt x="2092" y="799"/>
                  </a:lnTo>
                  <a:lnTo>
                    <a:pt x="2092" y="805"/>
                  </a:lnTo>
                  <a:lnTo>
                    <a:pt x="2092" y="816"/>
                  </a:lnTo>
                  <a:lnTo>
                    <a:pt x="2097" y="816"/>
                  </a:lnTo>
                  <a:lnTo>
                    <a:pt x="2092" y="822"/>
                  </a:lnTo>
                  <a:lnTo>
                    <a:pt x="2092" y="827"/>
                  </a:lnTo>
                  <a:lnTo>
                    <a:pt x="2086" y="833"/>
                  </a:lnTo>
                  <a:lnTo>
                    <a:pt x="2080" y="833"/>
                  </a:lnTo>
                  <a:lnTo>
                    <a:pt x="2080" y="839"/>
                  </a:lnTo>
                  <a:lnTo>
                    <a:pt x="2069" y="844"/>
                  </a:lnTo>
                  <a:lnTo>
                    <a:pt x="2075" y="856"/>
                  </a:lnTo>
                  <a:lnTo>
                    <a:pt x="2080" y="856"/>
                  </a:lnTo>
                  <a:lnTo>
                    <a:pt x="2086" y="856"/>
                  </a:lnTo>
                  <a:lnTo>
                    <a:pt x="2092" y="856"/>
                  </a:lnTo>
                  <a:lnTo>
                    <a:pt x="2092" y="861"/>
                  </a:lnTo>
                  <a:lnTo>
                    <a:pt x="2097" y="867"/>
                  </a:lnTo>
                  <a:lnTo>
                    <a:pt x="2097" y="873"/>
                  </a:lnTo>
                  <a:lnTo>
                    <a:pt x="2092" y="878"/>
                  </a:lnTo>
                  <a:lnTo>
                    <a:pt x="2092" y="884"/>
                  </a:lnTo>
                  <a:lnTo>
                    <a:pt x="2097" y="884"/>
                  </a:lnTo>
                  <a:lnTo>
                    <a:pt x="2109" y="895"/>
                  </a:lnTo>
                  <a:lnTo>
                    <a:pt x="2114" y="901"/>
                  </a:lnTo>
                  <a:lnTo>
                    <a:pt x="2114" y="895"/>
                  </a:lnTo>
                  <a:lnTo>
                    <a:pt x="2120" y="895"/>
                  </a:lnTo>
                  <a:lnTo>
                    <a:pt x="2126" y="890"/>
                  </a:lnTo>
                  <a:lnTo>
                    <a:pt x="2126" y="884"/>
                  </a:lnTo>
                  <a:lnTo>
                    <a:pt x="2131" y="884"/>
                  </a:lnTo>
                  <a:lnTo>
                    <a:pt x="2131" y="878"/>
                  </a:lnTo>
                  <a:lnTo>
                    <a:pt x="2137" y="878"/>
                  </a:lnTo>
                  <a:lnTo>
                    <a:pt x="2137" y="873"/>
                  </a:lnTo>
                  <a:lnTo>
                    <a:pt x="2143" y="873"/>
                  </a:lnTo>
                  <a:lnTo>
                    <a:pt x="2143" y="867"/>
                  </a:lnTo>
                  <a:lnTo>
                    <a:pt x="2143" y="861"/>
                  </a:lnTo>
                  <a:lnTo>
                    <a:pt x="2143" y="856"/>
                  </a:lnTo>
                  <a:lnTo>
                    <a:pt x="2143" y="850"/>
                  </a:lnTo>
                  <a:lnTo>
                    <a:pt x="2143" y="844"/>
                  </a:lnTo>
                  <a:lnTo>
                    <a:pt x="2148" y="844"/>
                  </a:lnTo>
                  <a:lnTo>
                    <a:pt x="2148" y="839"/>
                  </a:lnTo>
                  <a:lnTo>
                    <a:pt x="2154" y="833"/>
                  </a:lnTo>
                  <a:lnTo>
                    <a:pt x="2160" y="833"/>
                  </a:lnTo>
                  <a:lnTo>
                    <a:pt x="2160" y="827"/>
                  </a:lnTo>
                  <a:lnTo>
                    <a:pt x="2165" y="827"/>
                  </a:lnTo>
                  <a:lnTo>
                    <a:pt x="2165" y="822"/>
                  </a:lnTo>
                  <a:lnTo>
                    <a:pt x="2160" y="822"/>
                  </a:lnTo>
                  <a:lnTo>
                    <a:pt x="2160" y="816"/>
                  </a:lnTo>
                  <a:lnTo>
                    <a:pt x="2165" y="810"/>
                  </a:lnTo>
                  <a:lnTo>
                    <a:pt x="2165" y="805"/>
                  </a:lnTo>
                  <a:lnTo>
                    <a:pt x="2165" y="799"/>
                  </a:lnTo>
                  <a:lnTo>
                    <a:pt x="2160" y="799"/>
                  </a:lnTo>
                  <a:lnTo>
                    <a:pt x="2160" y="793"/>
                  </a:lnTo>
                  <a:lnTo>
                    <a:pt x="2160" y="788"/>
                  </a:lnTo>
                  <a:lnTo>
                    <a:pt x="2160" y="782"/>
                  </a:lnTo>
                  <a:lnTo>
                    <a:pt x="2160" y="776"/>
                  </a:lnTo>
                  <a:lnTo>
                    <a:pt x="2165" y="776"/>
                  </a:lnTo>
                  <a:lnTo>
                    <a:pt x="2177" y="776"/>
                  </a:lnTo>
                  <a:lnTo>
                    <a:pt x="2177" y="771"/>
                  </a:lnTo>
                  <a:lnTo>
                    <a:pt x="2182" y="771"/>
                  </a:lnTo>
                  <a:lnTo>
                    <a:pt x="2182" y="776"/>
                  </a:lnTo>
                  <a:lnTo>
                    <a:pt x="2188" y="782"/>
                  </a:lnTo>
                  <a:lnTo>
                    <a:pt x="2188" y="788"/>
                  </a:lnTo>
                  <a:lnTo>
                    <a:pt x="2188" y="793"/>
                  </a:lnTo>
                  <a:lnTo>
                    <a:pt x="2194" y="793"/>
                  </a:lnTo>
                  <a:lnTo>
                    <a:pt x="2205" y="793"/>
                  </a:lnTo>
                  <a:lnTo>
                    <a:pt x="2222" y="788"/>
                  </a:lnTo>
                  <a:lnTo>
                    <a:pt x="2245" y="788"/>
                  </a:lnTo>
                  <a:lnTo>
                    <a:pt x="2250" y="793"/>
                  </a:lnTo>
                  <a:lnTo>
                    <a:pt x="2250" y="799"/>
                  </a:lnTo>
                  <a:lnTo>
                    <a:pt x="2245" y="805"/>
                  </a:lnTo>
                  <a:lnTo>
                    <a:pt x="2239" y="805"/>
                  </a:lnTo>
                  <a:lnTo>
                    <a:pt x="2239" y="810"/>
                  </a:lnTo>
                  <a:lnTo>
                    <a:pt x="2233" y="810"/>
                  </a:lnTo>
                  <a:lnTo>
                    <a:pt x="2228" y="816"/>
                  </a:lnTo>
                  <a:lnTo>
                    <a:pt x="2228" y="822"/>
                  </a:lnTo>
                  <a:lnTo>
                    <a:pt x="2222" y="822"/>
                  </a:lnTo>
                  <a:lnTo>
                    <a:pt x="2222" y="827"/>
                  </a:lnTo>
                  <a:lnTo>
                    <a:pt x="2216" y="833"/>
                  </a:lnTo>
                  <a:lnTo>
                    <a:pt x="2211" y="833"/>
                  </a:lnTo>
                  <a:lnTo>
                    <a:pt x="2211" y="839"/>
                  </a:lnTo>
                  <a:lnTo>
                    <a:pt x="2205" y="844"/>
                  </a:lnTo>
                  <a:lnTo>
                    <a:pt x="2199" y="844"/>
                  </a:lnTo>
                  <a:lnTo>
                    <a:pt x="2199" y="850"/>
                  </a:lnTo>
                  <a:lnTo>
                    <a:pt x="2222" y="901"/>
                  </a:lnTo>
                  <a:lnTo>
                    <a:pt x="2228" y="901"/>
                  </a:lnTo>
                  <a:lnTo>
                    <a:pt x="2233" y="895"/>
                  </a:lnTo>
                  <a:lnTo>
                    <a:pt x="2239" y="895"/>
                  </a:lnTo>
                  <a:lnTo>
                    <a:pt x="2245" y="907"/>
                  </a:lnTo>
                  <a:lnTo>
                    <a:pt x="2228" y="935"/>
                  </a:lnTo>
                  <a:lnTo>
                    <a:pt x="2222" y="941"/>
                  </a:lnTo>
                  <a:lnTo>
                    <a:pt x="2216" y="946"/>
                  </a:lnTo>
                  <a:lnTo>
                    <a:pt x="2211" y="946"/>
                  </a:lnTo>
                  <a:lnTo>
                    <a:pt x="2216" y="958"/>
                  </a:lnTo>
                  <a:lnTo>
                    <a:pt x="2211" y="992"/>
                  </a:lnTo>
                  <a:lnTo>
                    <a:pt x="2199" y="997"/>
                  </a:lnTo>
                  <a:lnTo>
                    <a:pt x="2199" y="1003"/>
                  </a:lnTo>
                  <a:lnTo>
                    <a:pt x="2199" y="1009"/>
                  </a:lnTo>
                  <a:lnTo>
                    <a:pt x="2194" y="1037"/>
                  </a:lnTo>
                  <a:lnTo>
                    <a:pt x="2205" y="1043"/>
                  </a:lnTo>
                  <a:lnTo>
                    <a:pt x="2177" y="1099"/>
                  </a:lnTo>
                  <a:lnTo>
                    <a:pt x="2148" y="1150"/>
                  </a:lnTo>
                  <a:lnTo>
                    <a:pt x="2148" y="1156"/>
                  </a:lnTo>
                  <a:lnTo>
                    <a:pt x="2143" y="1156"/>
                  </a:lnTo>
                  <a:lnTo>
                    <a:pt x="2143" y="1162"/>
                  </a:lnTo>
                  <a:lnTo>
                    <a:pt x="2080" y="1269"/>
                  </a:lnTo>
                  <a:lnTo>
                    <a:pt x="2058" y="1320"/>
                  </a:lnTo>
                  <a:lnTo>
                    <a:pt x="2058" y="1326"/>
                  </a:lnTo>
                  <a:lnTo>
                    <a:pt x="2058" y="1332"/>
                  </a:lnTo>
                  <a:lnTo>
                    <a:pt x="2058" y="1337"/>
                  </a:lnTo>
                  <a:lnTo>
                    <a:pt x="2063" y="1337"/>
                  </a:lnTo>
                  <a:lnTo>
                    <a:pt x="2063" y="1343"/>
                  </a:lnTo>
                  <a:lnTo>
                    <a:pt x="2069" y="1349"/>
                  </a:lnTo>
                  <a:lnTo>
                    <a:pt x="2069" y="1354"/>
                  </a:lnTo>
                  <a:lnTo>
                    <a:pt x="2075" y="1354"/>
                  </a:lnTo>
                  <a:lnTo>
                    <a:pt x="2075" y="1360"/>
                  </a:lnTo>
                  <a:lnTo>
                    <a:pt x="2080" y="1360"/>
                  </a:lnTo>
                  <a:lnTo>
                    <a:pt x="2086" y="1360"/>
                  </a:lnTo>
                  <a:lnTo>
                    <a:pt x="2092" y="1360"/>
                  </a:lnTo>
                  <a:lnTo>
                    <a:pt x="2092" y="1366"/>
                  </a:lnTo>
                  <a:lnTo>
                    <a:pt x="2097" y="1371"/>
                  </a:lnTo>
                  <a:lnTo>
                    <a:pt x="2109" y="1371"/>
                  </a:lnTo>
                  <a:lnTo>
                    <a:pt x="2109" y="1377"/>
                  </a:lnTo>
                  <a:lnTo>
                    <a:pt x="2109" y="1383"/>
                  </a:lnTo>
                  <a:lnTo>
                    <a:pt x="2114" y="1383"/>
                  </a:lnTo>
                  <a:lnTo>
                    <a:pt x="2120" y="1388"/>
                  </a:lnTo>
                  <a:lnTo>
                    <a:pt x="2126" y="1388"/>
                  </a:lnTo>
                  <a:lnTo>
                    <a:pt x="2131" y="1388"/>
                  </a:lnTo>
                  <a:lnTo>
                    <a:pt x="2137" y="1388"/>
                  </a:lnTo>
                  <a:lnTo>
                    <a:pt x="2137" y="1394"/>
                  </a:lnTo>
                  <a:lnTo>
                    <a:pt x="2137" y="1400"/>
                  </a:lnTo>
                  <a:lnTo>
                    <a:pt x="2137" y="1405"/>
                  </a:lnTo>
                  <a:lnTo>
                    <a:pt x="2143" y="1405"/>
                  </a:lnTo>
                  <a:lnTo>
                    <a:pt x="2143" y="1411"/>
                  </a:lnTo>
                  <a:lnTo>
                    <a:pt x="2148" y="1411"/>
                  </a:lnTo>
                  <a:lnTo>
                    <a:pt x="2154" y="1411"/>
                  </a:lnTo>
                  <a:lnTo>
                    <a:pt x="2154" y="1405"/>
                  </a:lnTo>
                  <a:lnTo>
                    <a:pt x="2160" y="1405"/>
                  </a:lnTo>
                  <a:lnTo>
                    <a:pt x="2160" y="1411"/>
                  </a:lnTo>
                  <a:lnTo>
                    <a:pt x="2165" y="1411"/>
                  </a:lnTo>
                  <a:lnTo>
                    <a:pt x="2171" y="1411"/>
                  </a:lnTo>
                  <a:lnTo>
                    <a:pt x="2171" y="1417"/>
                  </a:lnTo>
                  <a:lnTo>
                    <a:pt x="2171" y="1428"/>
                  </a:lnTo>
                  <a:lnTo>
                    <a:pt x="2177" y="1428"/>
                  </a:lnTo>
                  <a:lnTo>
                    <a:pt x="2182" y="1428"/>
                  </a:lnTo>
                  <a:lnTo>
                    <a:pt x="2182" y="1434"/>
                  </a:lnTo>
                  <a:lnTo>
                    <a:pt x="2177" y="1439"/>
                  </a:lnTo>
                  <a:lnTo>
                    <a:pt x="2182" y="1445"/>
                  </a:lnTo>
                  <a:lnTo>
                    <a:pt x="2194" y="1451"/>
                  </a:lnTo>
                  <a:lnTo>
                    <a:pt x="2194" y="1456"/>
                  </a:lnTo>
                  <a:lnTo>
                    <a:pt x="2194" y="1462"/>
                  </a:lnTo>
                  <a:lnTo>
                    <a:pt x="2199" y="1468"/>
                  </a:lnTo>
                  <a:lnTo>
                    <a:pt x="2205" y="1468"/>
                  </a:lnTo>
                  <a:lnTo>
                    <a:pt x="2205" y="1474"/>
                  </a:lnTo>
                  <a:lnTo>
                    <a:pt x="2211" y="1474"/>
                  </a:lnTo>
                  <a:lnTo>
                    <a:pt x="2211" y="1479"/>
                  </a:lnTo>
                  <a:lnTo>
                    <a:pt x="2211" y="1485"/>
                  </a:lnTo>
                  <a:lnTo>
                    <a:pt x="2216" y="1485"/>
                  </a:lnTo>
                  <a:lnTo>
                    <a:pt x="2222" y="1491"/>
                  </a:lnTo>
                  <a:lnTo>
                    <a:pt x="2228" y="1491"/>
                  </a:lnTo>
                  <a:lnTo>
                    <a:pt x="2228" y="1485"/>
                  </a:lnTo>
                  <a:lnTo>
                    <a:pt x="2233" y="1485"/>
                  </a:lnTo>
                  <a:lnTo>
                    <a:pt x="2233" y="1491"/>
                  </a:lnTo>
                  <a:lnTo>
                    <a:pt x="2233" y="1496"/>
                  </a:lnTo>
                  <a:lnTo>
                    <a:pt x="2233" y="1502"/>
                  </a:lnTo>
                  <a:lnTo>
                    <a:pt x="2228" y="1508"/>
                  </a:lnTo>
                  <a:lnTo>
                    <a:pt x="2233" y="1508"/>
                  </a:lnTo>
                  <a:lnTo>
                    <a:pt x="2239" y="1508"/>
                  </a:lnTo>
                  <a:lnTo>
                    <a:pt x="2245" y="1508"/>
                  </a:lnTo>
                  <a:lnTo>
                    <a:pt x="2245" y="1513"/>
                  </a:lnTo>
                  <a:lnTo>
                    <a:pt x="2250" y="1519"/>
                  </a:lnTo>
                  <a:lnTo>
                    <a:pt x="2250" y="1525"/>
                  </a:lnTo>
                  <a:lnTo>
                    <a:pt x="2256" y="1525"/>
                  </a:lnTo>
                  <a:lnTo>
                    <a:pt x="2262" y="1525"/>
                  </a:lnTo>
                  <a:lnTo>
                    <a:pt x="2262" y="1530"/>
                  </a:lnTo>
                  <a:lnTo>
                    <a:pt x="2262" y="1536"/>
                  </a:lnTo>
                  <a:lnTo>
                    <a:pt x="2267" y="1542"/>
                  </a:lnTo>
                  <a:lnTo>
                    <a:pt x="2273" y="1547"/>
                  </a:lnTo>
                  <a:lnTo>
                    <a:pt x="2279" y="1547"/>
                  </a:lnTo>
                  <a:lnTo>
                    <a:pt x="2284" y="1547"/>
                  </a:lnTo>
                  <a:lnTo>
                    <a:pt x="2284" y="1553"/>
                  </a:lnTo>
                  <a:lnTo>
                    <a:pt x="2290" y="1553"/>
                  </a:lnTo>
                  <a:lnTo>
                    <a:pt x="2296" y="1559"/>
                  </a:lnTo>
                  <a:lnTo>
                    <a:pt x="2296" y="1564"/>
                  </a:lnTo>
                  <a:lnTo>
                    <a:pt x="2301" y="1564"/>
                  </a:lnTo>
                  <a:lnTo>
                    <a:pt x="2307" y="1564"/>
                  </a:lnTo>
                  <a:lnTo>
                    <a:pt x="2307" y="1559"/>
                  </a:lnTo>
                  <a:lnTo>
                    <a:pt x="2307" y="1564"/>
                  </a:lnTo>
                  <a:lnTo>
                    <a:pt x="2313" y="1564"/>
                  </a:lnTo>
                  <a:lnTo>
                    <a:pt x="2313" y="1559"/>
                  </a:lnTo>
                  <a:lnTo>
                    <a:pt x="2318" y="1564"/>
                  </a:lnTo>
                  <a:lnTo>
                    <a:pt x="2324" y="1564"/>
                  </a:lnTo>
                  <a:lnTo>
                    <a:pt x="2330" y="1564"/>
                  </a:lnTo>
                  <a:lnTo>
                    <a:pt x="2330" y="1570"/>
                  </a:lnTo>
                  <a:lnTo>
                    <a:pt x="2335" y="1576"/>
                  </a:lnTo>
                  <a:lnTo>
                    <a:pt x="2341" y="1621"/>
                  </a:lnTo>
                  <a:lnTo>
                    <a:pt x="2358" y="1627"/>
                  </a:lnTo>
                  <a:lnTo>
                    <a:pt x="2352" y="1638"/>
                  </a:lnTo>
                  <a:lnTo>
                    <a:pt x="2341" y="1638"/>
                  </a:lnTo>
                  <a:lnTo>
                    <a:pt x="2341" y="1644"/>
                  </a:lnTo>
                  <a:lnTo>
                    <a:pt x="2352" y="1655"/>
                  </a:lnTo>
                  <a:lnTo>
                    <a:pt x="2352" y="1666"/>
                  </a:lnTo>
                  <a:lnTo>
                    <a:pt x="2335" y="1678"/>
                  </a:lnTo>
                  <a:lnTo>
                    <a:pt x="2341" y="1689"/>
                  </a:lnTo>
                  <a:lnTo>
                    <a:pt x="2335" y="1695"/>
                  </a:lnTo>
                  <a:lnTo>
                    <a:pt x="2330" y="1695"/>
                  </a:lnTo>
                  <a:lnTo>
                    <a:pt x="2335" y="1706"/>
                  </a:lnTo>
                  <a:lnTo>
                    <a:pt x="2324" y="1717"/>
                  </a:lnTo>
                  <a:lnTo>
                    <a:pt x="2318" y="1717"/>
                  </a:lnTo>
                  <a:lnTo>
                    <a:pt x="2313" y="1723"/>
                  </a:lnTo>
                  <a:lnTo>
                    <a:pt x="2313" y="1734"/>
                  </a:lnTo>
                  <a:lnTo>
                    <a:pt x="2301" y="1740"/>
                  </a:lnTo>
                  <a:lnTo>
                    <a:pt x="2267" y="1734"/>
                  </a:lnTo>
                  <a:lnTo>
                    <a:pt x="2228" y="1757"/>
                  </a:lnTo>
                  <a:lnTo>
                    <a:pt x="2205" y="1757"/>
                  </a:lnTo>
                  <a:lnTo>
                    <a:pt x="2194" y="1763"/>
                  </a:lnTo>
                  <a:lnTo>
                    <a:pt x="2177" y="1768"/>
                  </a:lnTo>
                  <a:lnTo>
                    <a:pt x="2171" y="1780"/>
                  </a:lnTo>
                  <a:lnTo>
                    <a:pt x="2165" y="1774"/>
                  </a:lnTo>
                  <a:lnTo>
                    <a:pt x="2154" y="1785"/>
                  </a:lnTo>
                  <a:lnTo>
                    <a:pt x="2131" y="1791"/>
                  </a:lnTo>
                  <a:lnTo>
                    <a:pt x="2114" y="1785"/>
                  </a:lnTo>
                  <a:lnTo>
                    <a:pt x="2097" y="1791"/>
                  </a:lnTo>
                  <a:lnTo>
                    <a:pt x="2097" y="1797"/>
                  </a:lnTo>
                  <a:lnTo>
                    <a:pt x="2092" y="1808"/>
                  </a:lnTo>
                  <a:lnTo>
                    <a:pt x="2086" y="1814"/>
                  </a:lnTo>
                  <a:lnTo>
                    <a:pt x="2080" y="1831"/>
                  </a:lnTo>
                  <a:lnTo>
                    <a:pt x="2080" y="1836"/>
                  </a:lnTo>
                  <a:lnTo>
                    <a:pt x="2075" y="1870"/>
                  </a:lnTo>
                  <a:lnTo>
                    <a:pt x="2029" y="1870"/>
                  </a:lnTo>
                  <a:lnTo>
                    <a:pt x="2029" y="1876"/>
                  </a:lnTo>
                  <a:lnTo>
                    <a:pt x="2012" y="1887"/>
                  </a:lnTo>
                  <a:lnTo>
                    <a:pt x="1984" y="1876"/>
                  </a:lnTo>
                  <a:lnTo>
                    <a:pt x="1984" y="1882"/>
                  </a:lnTo>
                  <a:lnTo>
                    <a:pt x="1984" y="1893"/>
                  </a:lnTo>
                  <a:lnTo>
                    <a:pt x="1961" y="1893"/>
                  </a:lnTo>
                  <a:lnTo>
                    <a:pt x="1950" y="1876"/>
                  </a:lnTo>
                  <a:lnTo>
                    <a:pt x="1956" y="1870"/>
                  </a:lnTo>
                  <a:lnTo>
                    <a:pt x="1933" y="1870"/>
                  </a:lnTo>
                  <a:lnTo>
                    <a:pt x="1933" y="1887"/>
                  </a:lnTo>
                  <a:lnTo>
                    <a:pt x="1922" y="1893"/>
                  </a:lnTo>
                  <a:lnTo>
                    <a:pt x="1916" y="1899"/>
                  </a:lnTo>
                  <a:lnTo>
                    <a:pt x="1910" y="1904"/>
                  </a:lnTo>
                  <a:lnTo>
                    <a:pt x="1905" y="1893"/>
                  </a:lnTo>
                  <a:lnTo>
                    <a:pt x="1893" y="1887"/>
                  </a:lnTo>
                  <a:lnTo>
                    <a:pt x="1905" y="1882"/>
                  </a:lnTo>
                  <a:lnTo>
                    <a:pt x="1905" y="1876"/>
                  </a:lnTo>
                  <a:lnTo>
                    <a:pt x="1876" y="1865"/>
                  </a:lnTo>
                  <a:lnTo>
                    <a:pt x="1876" y="1859"/>
                  </a:lnTo>
                  <a:lnTo>
                    <a:pt x="1848" y="1859"/>
                  </a:lnTo>
                  <a:lnTo>
                    <a:pt x="1842" y="1853"/>
                  </a:lnTo>
                  <a:lnTo>
                    <a:pt x="1837" y="1865"/>
                  </a:lnTo>
                  <a:lnTo>
                    <a:pt x="1825" y="1865"/>
                  </a:lnTo>
                  <a:lnTo>
                    <a:pt x="1820" y="1870"/>
                  </a:lnTo>
                  <a:lnTo>
                    <a:pt x="1791" y="1865"/>
                  </a:lnTo>
                  <a:lnTo>
                    <a:pt x="1791" y="1870"/>
                  </a:lnTo>
                  <a:lnTo>
                    <a:pt x="1769" y="1870"/>
                  </a:lnTo>
                  <a:lnTo>
                    <a:pt x="1757" y="1882"/>
                  </a:lnTo>
                  <a:lnTo>
                    <a:pt x="1752" y="1899"/>
                  </a:lnTo>
                  <a:lnTo>
                    <a:pt x="1740" y="1904"/>
                  </a:lnTo>
                  <a:lnTo>
                    <a:pt x="1740" y="1916"/>
                  </a:lnTo>
                  <a:lnTo>
                    <a:pt x="1700" y="1944"/>
                  </a:lnTo>
                  <a:lnTo>
                    <a:pt x="1695" y="1927"/>
                  </a:lnTo>
                  <a:lnTo>
                    <a:pt x="1695" y="1916"/>
                  </a:lnTo>
                  <a:lnTo>
                    <a:pt x="1672" y="1910"/>
                  </a:lnTo>
                  <a:lnTo>
                    <a:pt x="1655" y="1916"/>
                  </a:lnTo>
                  <a:lnTo>
                    <a:pt x="1644" y="1910"/>
                  </a:lnTo>
                  <a:lnTo>
                    <a:pt x="1644" y="1904"/>
                  </a:lnTo>
                  <a:lnTo>
                    <a:pt x="1621" y="1910"/>
                  </a:lnTo>
                  <a:lnTo>
                    <a:pt x="1615" y="1899"/>
                  </a:lnTo>
                  <a:lnTo>
                    <a:pt x="1587" y="1899"/>
                  </a:lnTo>
                  <a:lnTo>
                    <a:pt x="1570" y="1893"/>
                  </a:lnTo>
                  <a:lnTo>
                    <a:pt x="1581" y="1876"/>
                  </a:lnTo>
                  <a:lnTo>
                    <a:pt x="1570" y="1870"/>
                  </a:lnTo>
                  <a:lnTo>
                    <a:pt x="1570" y="1859"/>
                  </a:lnTo>
                  <a:lnTo>
                    <a:pt x="1547" y="1859"/>
                  </a:lnTo>
                  <a:lnTo>
                    <a:pt x="1502" y="1836"/>
                  </a:lnTo>
                  <a:lnTo>
                    <a:pt x="1496" y="1836"/>
                  </a:lnTo>
                  <a:lnTo>
                    <a:pt x="1491" y="1853"/>
                  </a:lnTo>
                  <a:lnTo>
                    <a:pt x="1485" y="1870"/>
                  </a:lnTo>
                  <a:lnTo>
                    <a:pt x="1468" y="1887"/>
                  </a:lnTo>
                  <a:lnTo>
                    <a:pt x="1468" y="1916"/>
                  </a:lnTo>
                  <a:lnTo>
                    <a:pt x="1445" y="1910"/>
                  </a:lnTo>
                  <a:lnTo>
                    <a:pt x="1451" y="1916"/>
                  </a:lnTo>
                  <a:lnTo>
                    <a:pt x="1451" y="1921"/>
                  </a:lnTo>
                  <a:lnTo>
                    <a:pt x="1445" y="1927"/>
                  </a:lnTo>
                  <a:lnTo>
                    <a:pt x="1440" y="1927"/>
                  </a:lnTo>
                  <a:lnTo>
                    <a:pt x="1445" y="1938"/>
                  </a:lnTo>
                  <a:lnTo>
                    <a:pt x="1445" y="1944"/>
                  </a:lnTo>
                  <a:lnTo>
                    <a:pt x="1445" y="1950"/>
                  </a:lnTo>
                  <a:lnTo>
                    <a:pt x="1445" y="1955"/>
                  </a:lnTo>
                  <a:lnTo>
                    <a:pt x="1457" y="1961"/>
                  </a:lnTo>
                  <a:lnTo>
                    <a:pt x="1445" y="1984"/>
                  </a:lnTo>
                  <a:lnTo>
                    <a:pt x="1440" y="1967"/>
                  </a:lnTo>
                  <a:lnTo>
                    <a:pt x="1423" y="1978"/>
                  </a:lnTo>
                  <a:lnTo>
                    <a:pt x="1423" y="2001"/>
                  </a:lnTo>
                  <a:lnTo>
                    <a:pt x="1406" y="2006"/>
                  </a:lnTo>
                  <a:lnTo>
                    <a:pt x="1400" y="2018"/>
                  </a:lnTo>
                  <a:lnTo>
                    <a:pt x="1383" y="2018"/>
                  </a:lnTo>
                  <a:lnTo>
                    <a:pt x="1360" y="2012"/>
                  </a:lnTo>
                  <a:lnTo>
                    <a:pt x="1360" y="2006"/>
                  </a:lnTo>
                  <a:lnTo>
                    <a:pt x="1349" y="2001"/>
                  </a:lnTo>
                  <a:lnTo>
                    <a:pt x="1338" y="2012"/>
                  </a:lnTo>
                  <a:lnTo>
                    <a:pt x="1321" y="2001"/>
                  </a:lnTo>
                  <a:lnTo>
                    <a:pt x="1304" y="2012"/>
                  </a:lnTo>
                  <a:lnTo>
                    <a:pt x="1304" y="2029"/>
                  </a:lnTo>
                  <a:lnTo>
                    <a:pt x="1287" y="2035"/>
                  </a:lnTo>
                  <a:lnTo>
                    <a:pt x="1281" y="2035"/>
                  </a:lnTo>
                  <a:lnTo>
                    <a:pt x="1270" y="2046"/>
                  </a:lnTo>
                  <a:lnTo>
                    <a:pt x="1264" y="2046"/>
                  </a:lnTo>
                  <a:lnTo>
                    <a:pt x="1247" y="2052"/>
                  </a:lnTo>
                  <a:lnTo>
                    <a:pt x="1236" y="2046"/>
                  </a:lnTo>
                  <a:lnTo>
                    <a:pt x="1236" y="2057"/>
                  </a:lnTo>
                  <a:lnTo>
                    <a:pt x="1230" y="2063"/>
                  </a:lnTo>
                  <a:lnTo>
                    <a:pt x="1224" y="2069"/>
                  </a:lnTo>
                  <a:lnTo>
                    <a:pt x="1213" y="2074"/>
                  </a:lnTo>
                  <a:lnTo>
                    <a:pt x="1207" y="2086"/>
                  </a:lnTo>
                  <a:lnTo>
                    <a:pt x="1196" y="2103"/>
                  </a:lnTo>
                  <a:lnTo>
                    <a:pt x="1202" y="2114"/>
                  </a:lnTo>
                  <a:lnTo>
                    <a:pt x="1162" y="2125"/>
                  </a:lnTo>
                  <a:lnTo>
                    <a:pt x="1151" y="2120"/>
                  </a:lnTo>
                  <a:lnTo>
                    <a:pt x="1117" y="2131"/>
                  </a:lnTo>
                  <a:lnTo>
                    <a:pt x="1105" y="2137"/>
                  </a:lnTo>
                  <a:lnTo>
                    <a:pt x="1105" y="2142"/>
                  </a:lnTo>
                  <a:lnTo>
                    <a:pt x="1111" y="2148"/>
                  </a:lnTo>
                  <a:lnTo>
                    <a:pt x="1111" y="2165"/>
                  </a:lnTo>
                  <a:lnTo>
                    <a:pt x="1105" y="2188"/>
                  </a:lnTo>
                  <a:lnTo>
                    <a:pt x="1088" y="2193"/>
                  </a:lnTo>
                  <a:lnTo>
                    <a:pt x="1083" y="2199"/>
                  </a:lnTo>
                  <a:lnTo>
                    <a:pt x="1066" y="2199"/>
                  </a:lnTo>
                  <a:lnTo>
                    <a:pt x="1054" y="2199"/>
                  </a:lnTo>
                  <a:lnTo>
                    <a:pt x="1043" y="2188"/>
                  </a:lnTo>
                  <a:lnTo>
                    <a:pt x="1026" y="2199"/>
                  </a:lnTo>
                  <a:lnTo>
                    <a:pt x="1009" y="2199"/>
                  </a:lnTo>
                  <a:lnTo>
                    <a:pt x="998" y="2193"/>
                  </a:lnTo>
                  <a:lnTo>
                    <a:pt x="986" y="2193"/>
                  </a:lnTo>
                  <a:lnTo>
                    <a:pt x="986" y="2182"/>
                  </a:lnTo>
                  <a:lnTo>
                    <a:pt x="981" y="2176"/>
                  </a:lnTo>
                  <a:lnTo>
                    <a:pt x="969" y="2159"/>
                  </a:lnTo>
                  <a:lnTo>
                    <a:pt x="958" y="2159"/>
                  </a:lnTo>
                  <a:lnTo>
                    <a:pt x="952" y="2159"/>
                  </a:lnTo>
                  <a:lnTo>
                    <a:pt x="947" y="2154"/>
                  </a:lnTo>
                  <a:lnTo>
                    <a:pt x="947" y="2131"/>
                  </a:lnTo>
                  <a:lnTo>
                    <a:pt x="941" y="2125"/>
                  </a:lnTo>
                  <a:lnTo>
                    <a:pt x="930" y="2120"/>
                  </a:lnTo>
                  <a:lnTo>
                    <a:pt x="924" y="2086"/>
                  </a:lnTo>
                  <a:lnTo>
                    <a:pt x="918" y="2069"/>
                  </a:lnTo>
                  <a:lnTo>
                    <a:pt x="918" y="2052"/>
                  </a:lnTo>
                  <a:lnTo>
                    <a:pt x="930" y="2057"/>
                  </a:lnTo>
                  <a:lnTo>
                    <a:pt x="941" y="2052"/>
                  </a:lnTo>
                  <a:lnTo>
                    <a:pt x="935" y="2040"/>
                  </a:lnTo>
                  <a:lnTo>
                    <a:pt x="958" y="2029"/>
                  </a:lnTo>
                  <a:lnTo>
                    <a:pt x="964" y="2029"/>
                  </a:lnTo>
                  <a:lnTo>
                    <a:pt x="958" y="2012"/>
                  </a:lnTo>
                  <a:lnTo>
                    <a:pt x="952" y="2006"/>
                  </a:lnTo>
                  <a:lnTo>
                    <a:pt x="952" y="2001"/>
                  </a:lnTo>
                  <a:lnTo>
                    <a:pt x="947" y="1995"/>
                  </a:lnTo>
                  <a:lnTo>
                    <a:pt x="941" y="2001"/>
                  </a:lnTo>
                  <a:lnTo>
                    <a:pt x="930" y="2006"/>
                  </a:lnTo>
                  <a:lnTo>
                    <a:pt x="924" y="2018"/>
                  </a:lnTo>
                  <a:lnTo>
                    <a:pt x="913" y="2018"/>
                  </a:lnTo>
                  <a:lnTo>
                    <a:pt x="907" y="2029"/>
                  </a:lnTo>
                  <a:lnTo>
                    <a:pt x="879" y="2052"/>
                  </a:lnTo>
                  <a:lnTo>
                    <a:pt x="862" y="2052"/>
                  </a:lnTo>
                  <a:lnTo>
                    <a:pt x="862" y="2046"/>
                  </a:lnTo>
                  <a:lnTo>
                    <a:pt x="850" y="2046"/>
                  </a:lnTo>
                  <a:lnTo>
                    <a:pt x="845" y="2052"/>
                  </a:lnTo>
                  <a:lnTo>
                    <a:pt x="833" y="2063"/>
                  </a:lnTo>
                  <a:lnTo>
                    <a:pt x="828" y="2057"/>
                  </a:lnTo>
                  <a:lnTo>
                    <a:pt x="822" y="2063"/>
                  </a:lnTo>
                  <a:lnTo>
                    <a:pt x="822" y="2069"/>
                  </a:lnTo>
                  <a:lnTo>
                    <a:pt x="810" y="2074"/>
                  </a:lnTo>
                  <a:lnTo>
                    <a:pt x="805" y="2063"/>
                  </a:lnTo>
                  <a:lnTo>
                    <a:pt x="799" y="2069"/>
                  </a:lnTo>
                  <a:lnTo>
                    <a:pt x="799" y="2080"/>
                  </a:lnTo>
                  <a:lnTo>
                    <a:pt x="788" y="2097"/>
                  </a:lnTo>
                  <a:lnTo>
                    <a:pt x="788" y="2103"/>
                  </a:lnTo>
                  <a:lnTo>
                    <a:pt x="793" y="2108"/>
                  </a:lnTo>
                  <a:lnTo>
                    <a:pt x="793" y="2114"/>
                  </a:lnTo>
                  <a:lnTo>
                    <a:pt x="776" y="2125"/>
                  </a:lnTo>
                  <a:lnTo>
                    <a:pt x="765" y="2108"/>
                  </a:lnTo>
                  <a:lnTo>
                    <a:pt x="771" y="2074"/>
                  </a:lnTo>
                  <a:lnTo>
                    <a:pt x="765" y="2074"/>
                  </a:lnTo>
                  <a:lnTo>
                    <a:pt x="765" y="2069"/>
                  </a:lnTo>
                  <a:lnTo>
                    <a:pt x="759" y="2063"/>
                  </a:lnTo>
                  <a:lnTo>
                    <a:pt x="759" y="2057"/>
                  </a:lnTo>
                  <a:lnTo>
                    <a:pt x="754" y="2057"/>
                  </a:lnTo>
                  <a:lnTo>
                    <a:pt x="754" y="2052"/>
                  </a:lnTo>
                  <a:lnTo>
                    <a:pt x="748" y="2046"/>
                  </a:lnTo>
                  <a:lnTo>
                    <a:pt x="742" y="2029"/>
                  </a:lnTo>
                  <a:lnTo>
                    <a:pt x="754" y="2023"/>
                  </a:lnTo>
                  <a:lnTo>
                    <a:pt x="771" y="2018"/>
                  </a:lnTo>
                  <a:lnTo>
                    <a:pt x="771" y="2012"/>
                  </a:lnTo>
                  <a:lnTo>
                    <a:pt x="771" y="2006"/>
                  </a:lnTo>
                  <a:lnTo>
                    <a:pt x="771" y="2001"/>
                  </a:lnTo>
                  <a:lnTo>
                    <a:pt x="765" y="1995"/>
                  </a:lnTo>
                  <a:lnTo>
                    <a:pt x="765" y="1989"/>
                  </a:lnTo>
                  <a:lnTo>
                    <a:pt x="765" y="1984"/>
                  </a:lnTo>
                  <a:lnTo>
                    <a:pt x="765" y="1978"/>
                  </a:lnTo>
                  <a:lnTo>
                    <a:pt x="771" y="1972"/>
                  </a:lnTo>
                  <a:lnTo>
                    <a:pt x="765" y="1972"/>
                  </a:lnTo>
                  <a:lnTo>
                    <a:pt x="759" y="1972"/>
                  </a:lnTo>
                  <a:lnTo>
                    <a:pt x="759" y="1967"/>
                  </a:lnTo>
                  <a:lnTo>
                    <a:pt x="754" y="1967"/>
                  </a:lnTo>
                  <a:lnTo>
                    <a:pt x="754" y="1961"/>
                  </a:lnTo>
                  <a:lnTo>
                    <a:pt x="748" y="1961"/>
                  </a:lnTo>
                  <a:lnTo>
                    <a:pt x="742" y="1961"/>
                  </a:lnTo>
                  <a:lnTo>
                    <a:pt x="737" y="1961"/>
                  </a:lnTo>
                  <a:lnTo>
                    <a:pt x="731" y="1955"/>
                  </a:lnTo>
                  <a:lnTo>
                    <a:pt x="731" y="1961"/>
                  </a:lnTo>
                  <a:lnTo>
                    <a:pt x="725" y="1955"/>
                  </a:lnTo>
                  <a:lnTo>
                    <a:pt x="725" y="1950"/>
                  </a:lnTo>
                  <a:lnTo>
                    <a:pt x="720" y="1944"/>
                  </a:lnTo>
                  <a:lnTo>
                    <a:pt x="714" y="1938"/>
                  </a:lnTo>
                  <a:lnTo>
                    <a:pt x="708" y="1938"/>
                  </a:lnTo>
                  <a:lnTo>
                    <a:pt x="708" y="1933"/>
                  </a:lnTo>
                  <a:lnTo>
                    <a:pt x="708" y="1927"/>
                  </a:lnTo>
                  <a:lnTo>
                    <a:pt x="714" y="1921"/>
                  </a:lnTo>
                  <a:lnTo>
                    <a:pt x="714" y="1916"/>
                  </a:lnTo>
                  <a:lnTo>
                    <a:pt x="691" y="1933"/>
                  </a:lnTo>
                  <a:lnTo>
                    <a:pt x="691" y="1927"/>
                  </a:lnTo>
                  <a:lnTo>
                    <a:pt x="686" y="1927"/>
                  </a:lnTo>
                  <a:lnTo>
                    <a:pt x="680" y="1927"/>
                  </a:lnTo>
                  <a:lnTo>
                    <a:pt x="674" y="1927"/>
                  </a:lnTo>
                  <a:lnTo>
                    <a:pt x="674" y="1921"/>
                  </a:lnTo>
                  <a:lnTo>
                    <a:pt x="669" y="1921"/>
                  </a:lnTo>
                  <a:lnTo>
                    <a:pt x="663" y="1921"/>
                  </a:lnTo>
                  <a:lnTo>
                    <a:pt x="657" y="1921"/>
                  </a:lnTo>
                  <a:lnTo>
                    <a:pt x="652" y="1921"/>
                  </a:lnTo>
                  <a:lnTo>
                    <a:pt x="652" y="1904"/>
                  </a:lnTo>
                  <a:lnTo>
                    <a:pt x="663" y="1893"/>
                  </a:lnTo>
                  <a:lnTo>
                    <a:pt x="663" y="1887"/>
                  </a:lnTo>
                  <a:lnTo>
                    <a:pt x="669" y="1882"/>
                  </a:lnTo>
                  <a:lnTo>
                    <a:pt x="669" y="1876"/>
                  </a:lnTo>
                  <a:lnTo>
                    <a:pt x="663" y="1870"/>
                  </a:lnTo>
                  <a:lnTo>
                    <a:pt x="657" y="1853"/>
                  </a:lnTo>
                  <a:lnTo>
                    <a:pt x="663" y="1853"/>
                  </a:lnTo>
                  <a:lnTo>
                    <a:pt x="663" y="1836"/>
                  </a:lnTo>
                  <a:lnTo>
                    <a:pt x="669" y="1836"/>
                  </a:lnTo>
                  <a:lnTo>
                    <a:pt x="663" y="1831"/>
                  </a:lnTo>
                  <a:lnTo>
                    <a:pt x="657" y="1825"/>
                  </a:lnTo>
                  <a:lnTo>
                    <a:pt x="663" y="1819"/>
                  </a:lnTo>
                  <a:lnTo>
                    <a:pt x="646" y="1814"/>
                  </a:lnTo>
                  <a:lnTo>
                    <a:pt x="652" y="1797"/>
                  </a:lnTo>
                  <a:lnTo>
                    <a:pt x="652" y="1780"/>
                  </a:lnTo>
                  <a:lnTo>
                    <a:pt x="640" y="1768"/>
                  </a:lnTo>
                  <a:lnTo>
                    <a:pt x="652" y="1757"/>
                  </a:lnTo>
                  <a:lnTo>
                    <a:pt x="635" y="1751"/>
                  </a:lnTo>
                  <a:lnTo>
                    <a:pt x="629" y="1740"/>
                  </a:lnTo>
                  <a:lnTo>
                    <a:pt x="635" y="1712"/>
                  </a:lnTo>
                  <a:lnTo>
                    <a:pt x="618" y="1689"/>
                  </a:lnTo>
                  <a:lnTo>
                    <a:pt x="623" y="1672"/>
                  </a:lnTo>
                  <a:lnTo>
                    <a:pt x="640" y="1661"/>
                  </a:lnTo>
                  <a:lnTo>
                    <a:pt x="618" y="1649"/>
                  </a:lnTo>
                  <a:lnTo>
                    <a:pt x="640" y="1644"/>
                  </a:lnTo>
                  <a:lnTo>
                    <a:pt x="635" y="1604"/>
                  </a:lnTo>
                  <a:lnTo>
                    <a:pt x="612" y="1604"/>
                  </a:lnTo>
                  <a:lnTo>
                    <a:pt x="589" y="1587"/>
                  </a:lnTo>
                  <a:lnTo>
                    <a:pt x="595" y="1576"/>
                  </a:lnTo>
                  <a:lnTo>
                    <a:pt x="584" y="1564"/>
                  </a:lnTo>
                  <a:lnTo>
                    <a:pt x="561" y="1559"/>
                  </a:lnTo>
                  <a:lnTo>
                    <a:pt x="538" y="1525"/>
                  </a:lnTo>
                  <a:lnTo>
                    <a:pt x="516" y="1530"/>
                  </a:lnTo>
                  <a:lnTo>
                    <a:pt x="516" y="1547"/>
                  </a:lnTo>
                  <a:lnTo>
                    <a:pt x="521" y="1564"/>
                  </a:lnTo>
                  <a:lnTo>
                    <a:pt x="493" y="1530"/>
                  </a:lnTo>
                  <a:lnTo>
                    <a:pt x="493" y="1547"/>
                  </a:lnTo>
                  <a:lnTo>
                    <a:pt x="487" y="1564"/>
                  </a:lnTo>
                  <a:lnTo>
                    <a:pt x="482" y="1587"/>
                  </a:lnTo>
                  <a:lnTo>
                    <a:pt x="470" y="1610"/>
                  </a:lnTo>
                  <a:lnTo>
                    <a:pt x="453" y="1627"/>
                  </a:lnTo>
                  <a:lnTo>
                    <a:pt x="442" y="1627"/>
                  </a:lnTo>
                  <a:lnTo>
                    <a:pt x="431" y="1638"/>
                  </a:lnTo>
                  <a:lnTo>
                    <a:pt x="414" y="1627"/>
                  </a:lnTo>
                  <a:lnTo>
                    <a:pt x="408" y="1621"/>
                  </a:lnTo>
                  <a:lnTo>
                    <a:pt x="402" y="1621"/>
                  </a:lnTo>
                  <a:lnTo>
                    <a:pt x="397" y="1621"/>
                  </a:lnTo>
                  <a:lnTo>
                    <a:pt x="385" y="1621"/>
                  </a:lnTo>
                  <a:lnTo>
                    <a:pt x="385" y="1655"/>
                  </a:lnTo>
                  <a:lnTo>
                    <a:pt x="351" y="1661"/>
                  </a:lnTo>
                  <a:lnTo>
                    <a:pt x="363" y="1678"/>
                  </a:lnTo>
                  <a:lnTo>
                    <a:pt x="334" y="1700"/>
                  </a:lnTo>
                  <a:lnTo>
                    <a:pt x="340" y="1723"/>
                  </a:lnTo>
                  <a:lnTo>
                    <a:pt x="323" y="1717"/>
                  </a:lnTo>
                  <a:close/>
                </a:path>
              </a:pathLst>
            </a:custGeom>
            <a:solidFill>
              <a:schemeClr val="accent6">
                <a:lumMod val="40000"/>
                <a:lumOff val="60000"/>
              </a:schemeClr>
            </a:solidFill>
            <a:ln w="9525">
              <a:solidFill>
                <a:schemeClr val="accent6"/>
              </a:solidFill>
              <a:round/>
              <a:headEnd/>
              <a:tailEnd/>
            </a:ln>
          </p:spPr>
          <p:txBody>
            <a:bodyPr/>
            <a:lstStyle/>
            <a:p>
              <a:endParaRPr lang="en-US" sz="1200" b="1" dirty="0">
                <a:solidFill>
                  <a:srgbClr val="0D7532">
                    <a:lumMod val="50000"/>
                  </a:srgbClr>
                </a:solidFill>
              </a:endParaRPr>
            </a:p>
          </p:txBody>
        </p:sp>
        <p:sp>
          <p:nvSpPr>
            <p:cNvPr id="64" name="Freeform 6"/>
            <p:cNvSpPr>
              <a:spLocks/>
            </p:cNvSpPr>
            <p:nvPr/>
          </p:nvSpPr>
          <p:spPr bwMode="gray">
            <a:xfrm>
              <a:off x="3826360" y="2603925"/>
              <a:ext cx="1763082" cy="1321474"/>
            </a:xfrm>
            <a:custGeom>
              <a:avLst/>
              <a:gdLst>
                <a:gd name="T0" fmla="*/ 232 w 1445"/>
                <a:gd name="T1" fmla="*/ 1038 h 1083"/>
                <a:gd name="T2" fmla="*/ 181 w 1445"/>
                <a:gd name="T3" fmla="*/ 993 h 1083"/>
                <a:gd name="T4" fmla="*/ 147 w 1445"/>
                <a:gd name="T5" fmla="*/ 959 h 1083"/>
                <a:gd name="T6" fmla="*/ 107 w 1445"/>
                <a:gd name="T7" fmla="*/ 896 h 1083"/>
                <a:gd name="T8" fmla="*/ 62 w 1445"/>
                <a:gd name="T9" fmla="*/ 873 h 1083"/>
                <a:gd name="T10" fmla="*/ 5 w 1445"/>
                <a:gd name="T11" fmla="*/ 828 h 1083"/>
                <a:gd name="T12" fmla="*/ 141 w 1445"/>
                <a:gd name="T13" fmla="*/ 494 h 1083"/>
                <a:gd name="T14" fmla="*/ 209 w 1445"/>
                <a:gd name="T15" fmla="*/ 363 h 1083"/>
                <a:gd name="T16" fmla="*/ 260 w 1445"/>
                <a:gd name="T17" fmla="*/ 307 h 1083"/>
                <a:gd name="T18" fmla="*/ 323 w 1445"/>
                <a:gd name="T19" fmla="*/ 278 h 1083"/>
                <a:gd name="T20" fmla="*/ 408 w 1445"/>
                <a:gd name="T21" fmla="*/ 256 h 1083"/>
                <a:gd name="T22" fmla="*/ 470 w 1445"/>
                <a:gd name="T23" fmla="*/ 250 h 1083"/>
                <a:gd name="T24" fmla="*/ 521 w 1445"/>
                <a:gd name="T25" fmla="*/ 205 h 1083"/>
                <a:gd name="T26" fmla="*/ 584 w 1445"/>
                <a:gd name="T27" fmla="*/ 193 h 1083"/>
                <a:gd name="T28" fmla="*/ 578 w 1445"/>
                <a:gd name="T29" fmla="*/ 148 h 1083"/>
                <a:gd name="T30" fmla="*/ 601 w 1445"/>
                <a:gd name="T31" fmla="*/ 114 h 1083"/>
                <a:gd name="T32" fmla="*/ 640 w 1445"/>
                <a:gd name="T33" fmla="*/ 91 h 1083"/>
                <a:gd name="T34" fmla="*/ 703 w 1445"/>
                <a:gd name="T35" fmla="*/ 80 h 1083"/>
                <a:gd name="T36" fmla="*/ 754 w 1445"/>
                <a:gd name="T37" fmla="*/ 74 h 1083"/>
                <a:gd name="T38" fmla="*/ 799 w 1445"/>
                <a:gd name="T39" fmla="*/ 52 h 1083"/>
                <a:gd name="T40" fmla="*/ 856 w 1445"/>
                <a:gd name="T41" fmla="*/ 40 h 1083"/>
                <a:gd name="T42" fmla="*/ 901 w 1445"/>
                <a:gd name="T43" fmla="*/ 23 h 1083"/>
                <a:gd name="T44" fmla="*/ 958 w 1445"/>
                <a:gd name="T45" fmla="*/ 12 h 1083"/>
                <a:gd name="T46" fmla="*/ 992 w 1445"/>
                <a:gd name="T47" fmla="*/ 35 h 1083"/>
                <a:gd name="T48" fmla="*/ 1048 w 1445"/>
                <a:gd name="T49" fmla="*/ 63 h 1083"/>
                <a:gd name="T50" fmla="*/ 1105 w 1445"/>
                <a:gd name="T51" fmla="*/ 80 h 1083"/>
                <a:gd name="T52" fmla="*/ 1145 w 1445"/>
                <a:gd name="T53" fmla="*/ 91 h 1083"/>
                <a:gd name="T54" fmla="*/ 1184 w 1445"/>
                <a:gd name="T55" fmla="*/ 91 h 1083"/>
                <a:gd name="T56" fmla="*/ 1252 w 1445"/>
                <a:gd name="T57" fmla="*/ 91 h 1083"/>
                <a:gd name="T58" fmla="*/ 1303 w 1445"/>
                <a:gd name="T59" fmla="*/ 137 h 1083"/>
                <a:gd name="T60" fmla="*/ 1360 w 1445"/>
                <a:gd name="T61" fmla="*/ 171 h 1083"/>
                <a:gd name="T62" fmla="*/ 1422 w 1445"/>
                <a:gd name="T63" fmla="*/ 210 h 1083"/>
                <a:gd name="T64" fmla="*/ 1422 w 1445"/>
                <a:gd name="T65" fmla="*/ 295 h 1083"/>
                <a:gd name="T66" fmla="*/ 1405 w 1445"/>
                <a:gd name="T67" fmla="*/ 386 h 1083"/>
                <a:gd name="T68" fmla="*/ 1320 w 1445"/>
                <a:gd name="T69" fmla="*/ 460 h 1083"/>
                <a:gd name="T70" fmla="*/ 1218 w 1445"/>
                <a:gd name="T71" fmla="*/ 511 h 1083"/>
                <a:gd name="T72" fmla="*/ 1150 w 1445"/>
                <a:gd name="T73" fmla="*/ 539 h 1083"/>
                <a:gd name="T74" fmla="*/ 1088 w 1445"/>
                <a:gd name="T75" fmla="*/ 522 h 1083"/>
                <a:gd name="T76" fmla="*/ 1026 w 1445"/>
                <a:gd name="T77" fmla="*/ 545 h 1083"/>
                <a:gd name="T78" fmla="*/ 986 w 1445"/>
                <a:gd name="T79" fmla="*/ 573 h 1083"/>
                <a:gd name="T80" fmla="*/ 952 w 1445"/>
                <a:gd name="T81" fmla="*/ 590 h 1083"/>
                <a:gd name="T82" fmla="*/ 901 w 1445"/>
                <a:gd name="T83" fmla="*/ 601 h 1083"/>
                <a:gd name="T84" fmla="*/ 878 w 1445"/>
                <a:gd name="T85" fmla="*/ 641 h 1083"/>
                <a:gd name="T86" fmla="*/ 861 w 1445"/>
                <a:gd name="T87" fmla="*/ 669 h 1083"/>
                <a:gd name="T88" fmla="*/ 816 w 1445"/>
                <a:gd name="T89" fmla="*/ 709 h 1083"/>
                <a:gd name="T90" fmla="*/ 788 w 1445"/>
                <a:gd name="T91" fmla="*/ 754 h 1083"/>
                <a:gd name="T92" fmla="*/ 737 w 1445"/>
                <a:gd name="T93" fmla="*/ 777 h 1083"/>
                <a:gd name="T94" fmla="*/ 720 w 1445"/>
                <a:gd name="T95" fmla="*/ 822 h 1083"/>
                <a:gd name="T96" fmla="*/ 765 w 1445"/>
                <a:gd name="T97" fmla="*/ 913 h 1083"/>
                <a:gd name="T98" fmla="*/ 782 w 1445"/>
                <a:gd name="T99" fmla="*/ 964 h 1083"/>
                <a:gd name="T100" fmla="*/ 788 w 1445"/>
                <a:gd name="T101" fmla="*/ 1004 h 1083"/>
                <a:gd name="T102" fmla="*/ 765 w 1445"/>
                <a:gd name="T103" fmla="*/ 1027 h 1083"/>
                <a:gd name="T104" fmla="*/ 720 w 1445"/>
                <a:gd name="T105" fmla="*/ 1038 h 1083"/>
                <a:gd name="T106" fmla="*/ 674 w 1445"/>
                <a:gd name="T107" fmla="*/ 1055 h 1083"/>
                <a:gd name="T108" fmla="*/ 618 w 1445"/>
                <a:gd name="T109" fmla="*/ 1072 h 1083"/>
                <a:gd name="T110" fmla="*/ 572 w 1445"/>
                <a:gd name="T111" fmla="*/ 1072 h 1083"/>
                <a:gd name="T112" fmla="*/ 498 w 1445"/>
                <a:gd name="T113" fmla="*/ 1055 h 1083"/>
                <a:gd name="T114" fmla="*/ 464 w 1445"/>
                <a:gd name="T115" fmla="*/ 1038 h 1083"/>
                <a:gd name="T116" fmla="*/ 408 w 1445"/>
                <a:gd name="T117" fmla="*/ 1049 h 1083"/>
                <a:gd name="T118" fmla="*/ 374 w 1445"/>
                <a:gd name="T119" fmla="*/ 1066 h 1083"/>
                <a:gd name="T120" fmla="*/ 323 w 1445"/>
                <a:gd name="T121" fmla="*/ 1061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5" h="1083">
                  <a:moveTo>
                    <a:pt x="277" y="1061"/>
                  </a:moveTo>
                  <a:lnTo>
                    <a:pt x="272" y="1055"/>
                  </a:lnTo>
                  <a:lnTo>
                    <a:pt x="272" y="1049"/>
                  </a:lnTo>
                  <a:lnTo>
                    <a:pt x="266" y="1049"/>
                  </a:lnTo>
                  <a:lnTo>
                    <a:pt x="260" y="1049"/>
                  </a:lnTo>
                  <a:lnTo>
                    <a:pt x="255" y="1044"/>
                  </a:lnTo>
                  <a:lnTo>
                    <a:pt x="255" y="1049"/>
                  </a:lnTo>
                  <a:lnTo>
                    <a:pt x="249" y="1049"/>
                  </a:lnTo>
                  <a:lnTo>
                    <a:pt x="249" y="1044"/>
                  </a:lnTo>
                  <a:lnTo>
                    <a:pt x="249" y="1049"/>
                  </a:lnTo>
                  <a:lnTo>
                    <a:pt x="243" y="1049"/>
                  </a:lnTo>
                  <a:lnTo>
                    <a:pt x="238" y="1049"/>
                  </a:lnTo>
                  <a:lnTo>
                    <a:pt x="238" y="1044"/>
                  </a:lnTo>
                  <a:lnTo>
                    <a:pt x="232" y="1038"/>
                  </a:lnTo>
                  <a:lnTo>
                    <a:pt x="226" y="1038"/>
                  </a:lnTo>
                  <a:lnTo>
                    <a:pt x="226" y="1032"/>
                  </a:lnTo>
                  <a:lnTo>
                    <a:pt x="221" y="1032"/>
                  </a:lnTo>
                  <a:lnTo>
                    <a:pt x="215" y="1032"/>
                  </a:lnTo>
                  <a:lnTo>
                    <a:pt x="209" y="1027"/>
                  </a:lnTo>
                  <a:lnTo>
                    <a:pt x="204" y="1021"/>
                  </a:lnTo>
                  <a:lnTo>
                    <a:pt x="204" y="1015"/>
                  </a:lnTo>
                  <a:lnTo>
                    <a:pt x="204" y="1010"/>
                  </a:lnTo>
                  <a:lnTo>
                    <a:pt x="198" y="1010"/>
                  </a:lnTo>
                  <a:lnTo>
                    <a:pt x="192" y="1010"/>
                  </a:lnTo>
                  <a:lnTo>
                    <a:pt x="192" y="1004"/>
                  </a:lnTo>
                  <a:lnTo>
                    <a:pt x="187" y="998"/>
                  </a:lnTo>
                  <a:lnTo>
                    <a:pt x="187" y="993"/>
                  </a:lnTo>
                  <a:lnTo>
                    <a:pt x="181" y="993"/>
                  </a:lnTo>
                  <a:lnTo>
                    <a:pt x="175" y="993"/>
                  </a:lnTo>
                  <a:lnTo>
                    <a:pt x="170" y="993"/>
                  </a:lnTo>
                  <a:lnTo>
                    <a:pt x="175" y="987"/>
                  </a:lnTo>
                  <a:lnTo>
                    <a:pt x="175" y="981"/>
                  </a:lnTo>
                  <a:lnTo>
                    <a:pt x="175" y="976"/>
                  </a:lnTo>
                  <a:lnTo>
                    <a:pt x="175" y="970"/>
                  </a:lnTo>
                  <a:lnTo>
                    <a:pt x="170" y="970"/>
                  </a:lnTo>
                  <a:lnTo>
                    <a:pt x="170" y="976"/>
                  </a:lnTo>
                  <a:lnTo>
                    <a:pt x="164" y="976"/>
                  </a:lnTo>
                  <a:lnTo>
                    <a:pt x="158" y="970"/>
                  </a:lnTo>
                  <a:lnTo>
                    <a:pt x="153" y="970"/>
                  </a:lnTo>
                  <a:lnTo>
                    <a:pt x="153" y="964"/>
                  </a:lnTo>
                  <a:lnTo>
                    <a:pt x="153" y="959"/>
                  </a:lnTo>
                  <a:lnTo>
                    <a:pt x="147" y="959"/>
                  </a:lnTo>
                  <a:lnTo>
                    <a:pt x="147" y="953"/>
                  </a:lnTo>
                  <a:lnTo>
                    <a:pt x="141" y="953"/>
                  </a:lnTo>
                  <a:lnTo>
                    <a:pt x="136" y="947"/>
                  </a:lnTo>
                  <a:lnTo>
                    <a:pt x="136" y="941"/>
                  </a:lnTo>
                  <a:lnTo>
                    <a:pt x="136" y="936"/>
                  </a:lnTo>
                  <a:lnTo>
                    <a:pt x="124" y="930"/>
                  </a:lnTo>
                  <a:lnTo>
                    <a:pt x="119" y="924"/>
                  </a:lnTo>
                  <a:lnTo>
                    <a:pt x="124" y="919"/>
                  </a:lnTo>
                  <a:lnTo>
                    <a:pt x="124" y="913"/>
                  </a:lnTo>
                  <a:lnTo>
                    <a:pt x="119" y="913"/>
                  </a:lnTo>
                  <a:lnTo>
                    <a:pt x="113" y="913"/>
                  </a:lnTo>
                  <a:lnTo>
                    <a:pt x="113" y="902"/>
                  </a:lnTo>
                  <a:lnTo>
                    <a:pt x="113" y="896"/>
                  </a:lnTo>
                  <a:lnTo>
                    <a:pt x="107" y="896"/>
                  </a:lnTo>
                  <a:lnTo>
                    <a:pt x="102" y="896"/>
                  </a:lnTo>
                  <a:lnTo>
                    <a:pt x="102" y="890"/>
                  </a:lnTo>
                  <a:lnTo>
                    <a:pt x="96" y="890"/>
                  </a:lnTo>
                  <a:lnTo>
                    <a:pt x="96" y="896"/>
                  </a:lnTo>
                  <a:lnTo>
                    <a:pt x="90" y="896"/>
                  </a:lnTo>
                  <a:lnTo>
                    <a:pt x="85" y="896"/>
                  </a:lnTo>
                  <a:lnTo>
                    <a:pt x="85" y="890"/>
                  </a:lnTo>
                  <a:lnTo>
                    <a:pt x="79" y="890"/>
                  </a:lnTo>
                  <a:lnTo>
                    <a:pt x="79" y="885"/>
                  </a:lnTo>
                  <a:lnTo>
                    <a:pt x="79" y="879"/>
                  </a:lnTo>
                  <a:lnTo>
                    <a:pt x="79" y="873"/>
                  </a:lnTo>
                  <a:lnTo>
                    <a:pt x="73" y="873"/>
                  </a:lnTo>
                  <a:lnTo>
                    <a:pt x="68" y="873"/>
                  </a:lnTo>
                  <a:lnTo>
                    <a:pt x="62" y="873"/>
                  </a:lnTo>
                  <a:lnTo>
                    <a:pt x="56" y="868"/>
                  </a:lnTo>
                  <a:lnTo>
                    <a:pt x="51" y="868"/>
                  </a:lnTo>
                  <a:lnTo>
                    <a:pt x="51" y="862"/>
                  </a:lnTo>
                  <a:lnTo>
                    <a:pt x="51" y="856"/>
                  </a:lnTo>
                  <a:lnTo>
                    <a:pt x="39" y="856"/>
                  </a:lnTo>
                  <a:lnTo>
                    <a:pt x="34" y="851"/>
                  </a:lnTo>
                  <a:lnTo>
                    <a:pt x="34" y="845"/>
                  </a:lnTo>
                  <a:lnTo>
                    <a:pt x="28" y="845"/>
                  </a:lnTo>
                  <a:lnTo>
                    <a:pt x="22" y="845"/>
                  </a:lnTo>
                  <a:lnTo>
                    <a:pt x="17" y="845"/>
                  </a:lnTo>
                  <a:lnTo>
                    <a:pt x="17" y="839"/>
                  </a:lnTo>
                  <a:lnTo>
                    <a:pt x="11" y="839"/>
                  </a:lnTo>
                  <a:lnTo>
                    <a:pt x="11" y="834"/>
                  </a:lnTo>
                  <a:lnTo>
                    <a:pt x="5" y="828"/>
                  </a:lnTo>
                  <a:lnTo>
                    <a:pt x="5" y="822"/>
                  </a:lnTo>
                  <a:lnTo>
                    <a:pt x="0" y="822"/>
                  </a:lnTo>
                  <a:lnTo>
                    <a:pt x="0" y="817"/>
                  </a:lnTo>
                  <a:lnTo>
                    <a:pt x="0" y="811"/>
                  </a:lnTo>
                  <a:lnTo>
                    <a:pt x="0" y="805"/>
                  </a:lnTo>
                  <a:lnTo>
                    <a:pt x="22" y="754"/>
                  </a:lnTo>
                  <a:lnTo>
                    <a:pt x="85" y="647"/>
                  </a:lnTo>
                  <a:lnTo>
                    <a:pt x="85" y="641"/>
                  </a:lnTo>
                  <a:lnTo>
                    <a:pt x="90" y="641"/>
                  </a:lnTo>
                  <a:lnTo>
                    <a:pt x="90" y="635"/>
                  </a:lnTo>
                  <a:lnTo>
                    <a:pt x="119" y="584"/>
                  </a:lnTo>
                  <a:lnTo>
                    <a:pt x="147" y="528"/>
                  </a:lnTo>
                  <a:lnTo>
                    <a:pt x="136" y="522"/>
                  </a:lnTo>
                  <a:lnTo>
                    <a:pt x="141" y="494"/>
                  </a:lnTo>
                  <a:lnTo>
                    <a:pt x="141" y="488"/>
                  </a:lnTo>
                  <a:lnTo>
                    <a:pt x="141" y="482"/>
                  </a:lnTo>
                  <a:lnTo>
                    <a:pt x="153" y="477"/>
                  </a:lnTo>
                  <a:lnTo>
                    <a:pt x="158" y="443"/>
                  </a:lnTo>
                  <a:lnTo>
                    <a:pt x="153" y="431"/>
                  </a:lnTo>
                  <a:lnTo>
                    <a:pt x="158" y="431"/>
                  </a:lnTo>
                  <a:lnTo>
                    <a:pt x="164" y="426"/>
                  </a:lnTo>
                  <a:lnTo>
                    <a:pt x="170" y="420"/>
                  </a:lnTo>
                  <a:lnTo>
                    <a:pt x="187" y="392"/>
                  </a:lnTo>
                  <a:lnTo>
                    <a:pt x="181" y="380"/>
                  </a:lnTo>
                  <a:lnTo>
                    <a:pt x="192" y="375"/>
                  </a:lnTo>
                  <a:lnTo>
                    <a:pt x="198" y="375"/>
                  </a:lnTo>
                  <a:lnTo>
                    <a:pt x="204" y="375"/>
                  </a:lnTo>
                  <a:lnTo>
                    <a:pt x="209" y="363"/>
                  </a:lnTo>
                  <a:lnTo>
                    <a:pt x="209" y="352"/>
                  </a:lnTo>
                  <a:lnTo>
                    <a:pt x="221" y="346"/>
                  </a:lnTo>
                  <a:lnTo>
                    <a:pt x="221" y="341"/>
                  </a:lnTo>
                  <a:lnTo>
                    <a:pt x="226" y="341"/>
                  </a:lnTo>
                  <a:lnTo>
                    <a:pt x="232" y="335"/>
                  </a:lnTo>
                  <a:lnTo>
                    <a:pt x="238" y="335"/>
                  </a:lnTo>
                  <a:lnTo>
                    <a:pt x="238" y="329"/>
                  </a:lnTo>
                  <a:lnTo>
                    <a:pt x="243" y="329"/>
                  </a:lnTo>
                  <a:lnTo>
                    <a:pt x="249" y="324"/>
                  </a:lnTo>
                  <a:lnTo>
                    <a:pt x="255" y="324"/>
                  </a:lnTo>
                  <a:lnTo>
                    <a:pt x="255" y="318"/>
                  </a:lnTo>
                  <a:lnTo>
                    <a:pt x="249" y="318"/>
                  </a:lnTo>
                  <a:lnTo>
                    <a:pt x="255" y="312"/>
                  </a:lnTo>
                  <a:lnTo>
                    <a:pt x="260" y="307"/>
                  </a:lnTo>
                  <a:lnTo>
                    <a:pt x="266" y="307"/>
                  </a:lnTo>
                  <a:lnTo>
                    <a:pt x="272" y="307"/>
                  </a:lnTo>
                  <a:lnTo>
                    <a:pt x="272" y="301"/>
                  </a:lnTo>
                  <a:lnTo>
                    <a:pt x="277" y="301"/>
                  </a:lnTo>
                  <a:lnTo>
                    <a:pt x="277" y="295"/>
                  </a:lnTo>
                  <a:lnTo>
                    <a:pt x="283" y="295"/>
                  </a:lnTo>
                  <a:lnTo>
                    <a:pt x="283" y="290"/>
                  </a:lnTo>
                  <a:lnTo>
                    <a:pt x="289" y="290"/>
                  </a:lnTo>
                  <a:lnTo>
                    <a:pt x="294" y="284"/>
                  </a:lnTo>
                  <a:lnTo>
                    <a:pt x="300" y="284"/>
                  </a:lnTo>
                  <a:lnTo>
                    <a:pt x="306" y="278"/>
                  </a:lnTo>
                  <a:lnTo>
                    <a:pt x="311" y="278"/>
                  </a:lnTo>
                  <a:lnTo>
                    <a:pt x="317" y="278"/>
                  </a:lnTo>
                  <a:lnTo>
                    <a:pt x="323" y="278"/>
                  </a:lnTo>
                  <a:lnTo>
                    <a:pt x="328" y="278"/>
                  </a:lnTo>
                  <a:lnTo>
                    <a:pt x="328" y="273"/>
                  </a:lnTo>
                  <a:lnTo>
                    <a:pt x="334" y="273"/>
                  </a:lnTo>
                  <a:lnTo>
                    <a:pt x="334" y="267"/>
                  </a:lnTo>
                  <a:lnTo>
                    <a:pt x="345" y="267"/>
                  </a:lnTo>
                  <a:lnTo>
                    <a:pt x="351" y="273"/>
                  </a:lnTo>
                  <a:lnTo>
                    <a:pt x="357" y="273"/>
                  </a:lnTo>
                  <a:lnTo>
                    <a:pt x="362" y="267"/>
                  </a:lnTo>
                  <a:lnTo>
                    <a:pt x="368" y="261"/>
                  </a:lnTo>
                  <a:lnTo>
                    <a:pt x="379" y="256"/>
                  </a:lnTo>
                  <a:lnTo>
                    <a:pt x="396" y="244"/>
                  </a:lnTo>
                  <a:lnTo>
                    <a:pt x="402" y="244"/>
                  </a:lnTo>
                  <a:lnTo>
                    <a:pt x="408" y="244"/>
                  </a:lnTo>
                  <a:lnTo>
                    <a:pt x="408" y="256"/>
                  </a:lnTo>
                  <a:lnTo>
                    <a:pt x="413" y="256"/>
                  </a:lnTo>
                  <a:lnTo>
                    <a:pt x="419" y="256"/>
                  </a:lnTo>
                  <a:lnTo>
                    <a:pt x="430" y="256"/>
                  </a:lnTo>
                  <a:lnTo>
                    <a:pt x="436" y="256"/>
                  </a:lnTo>
                  <a:lnTo>
                    <a:pt x="447" y="261"/>
                  </a:lnTo>
                  <a:lnTo>
                    <a:pt x="453" y="278"/>
                  </a:lnTo>
                  <a:lnTo>
                    <a:pt x="453" y="284"/>
                  </a:lnTo>
                  <a:lnTo>
                    <a:pt x="459" y="284"/>
                  </a:lnTo>
                  <a:lnTo>
                    <a:pt x="464" y="284"/>
                  </a:lnTo>
                  <a:lnTo>
                    <a:pt x="464" y="278"/>
                  </a:lnTo>
                  <a:lnTo>
                    <a:pt x="470" y="278"/>
                  </a:lnTo>
                  <a:lnTo>
                    <a:pt x="464" y="278"/>
                  </a:lnTo>
                  <a:lnTo>
                    <a:pt x="464" y="267"/>
                  </a:lnTo>
                  <a:lnTo>
                    <a:pt x="470" y="250"/>
                  </a:lnTo>
                  <a:lnTo>
                    <a:pt x="476" y="250"/>
                  </a:lnTo>
                  <a:lnTo>
                    <a:pt x="476" y="244"/>
                  </a:lnTo>
                  <a:lnTo>
                    <a:pt x="481" y="244"/>
                  </a:lnTo>
                  <a:lnTo>
                    <a:pt x="487" y="239"/>
                  </a:lnTo>
                  <a:lnTo>
                    <a:pt x="493" y="233"/>
                  </a:lnTo>
                  <a:lnTo>
                    <a:pt x="498" y="233"/>
                  </a:lnTo>
                  <a:lnTo>
                    <a:pt x="498" y="227"/>
                  </a:lnTo>
                  <a:lnTo>
                    <a:pt x="504" y="227"/>
                  </a:lnTo>
                  <a:lnTo>
                    <a:pt x="510" y="227"/>
                  </a:lnTo>
                  <a:lnTo>
                    <a:pt x="510" y="222"/>
                  </a:lnTo>
                  <a:lnTo>
                    <a:pt x="510" y="216"/>
                  </a:lnTo>
                  <a:lnTo>
                    <a:pt x="510" y="210"/>
                  </a:lnTo>
                  <a:lnTo>
                    <a:pt x="515" y="205"/>
                  </a:lnTo>
                  <a:lnTo>
                    <a:pt x="521" y="205"/>
                  </a:lnTo>
                  <a:lnTo>
                    <a:pt x="521" y="199"/>
                  </a:lnTo>
                  <a:lnTo>
                    <a:pt x="527" y="199"/>
                  </a:lnTo>
                  <a:lnTo>
                    <a:pt x="532" y="199"/>
                  </a:lnTo>
                  <a:lnTo>
                    <a:pt x="532" y="205"/>
                  </a:lnTo>
                  <a:lnTo>
                    <a:pt x="538" y="205"/>
                  </a:lnTo>
                  <a:lnTo>
                    <a:pt x="538" y="199"/>
                  </a:lnTo>
                  <a:lnTo>
                    <a:pt x="544" y="193"/>
                  </a:lnTo>
                  <a:lnTo>
                    <a:pt x="555" y="193"/>
                  </a:lnTo>
                  <a:lnTo>
                    <a:pt x="561" y="199"/>
                  </a:lnTo>
                  <a:lnTo>
                    <a:pt x="567" y="199"/>
                  </a:lnTo>
                  <a:lnTo>
                    <a:pt x="567" y="193"/>
                  </a:lnTo>
                  <a:lnTo>
                    <a:pt x="572" y="193"/>
                  </a:lnTo>
                  <a:lnTo>
                    <a:pt x="578" y="193"/>
                  </a:lnTo>
                  <a:lnTo>
                    <a:pt x="584" y="193"/>
                  </a:lnTo>
                  <a:lnTo>
                    <a:pt x="589" y="193"/>
                  </a:lnTo>
                  <a:lnTo>
                    <a:pt x="589" y="188"/>
                  </a:lnTo>
                  <a:lnTo>
                    <a:pt x="584" y="188"/>
                  </a:lnTo>
                  <a:lnTo>
                    <a:pt x="578" y="188"/>
                  </a:lnTo>
                  <a:lnTo>
                    <a:pt x="572" y="182"/>
                  </a:lnTo>
                  <a:lnTo>
                    <a:pt x="578" y="176"/>
                  </a:lnTo>
                  <a:lnTo>
                    <a:pt x="578" y="171"/>
                  </a:lnTo>
                  <a:lnTo>
                    <a:pt x="578" y="176"/>
                  </a:lnTo>
                  <a:lnTo>
                    <a:pt x="584" y="176"/>
                  </a:lnTo>
                  <a:lnTo>
                    <a:pt x="584" y="171"/>
                  </a:lnTo>
                  <a:lnTo>
                    <a:pt x="584" y="165"/>
                  </a:lnTo>
                  <a:lnTo>
                    <a:pt x="584" y="159"/>
                  </a:lnTo>
                  <a:lnTo>
                    <a:pt x="584" y="154"/>
                  </a:lnTo>
                  <a:lnTo>
                    <a:pt x="578" y="148"/>
                  </a:lnTo>
                  <a:lnTo>
                    <a:pt x="572" y="148"/>
                  </a:lnTo>
                  <a:lnTo>
                    <a:pt x="572" y="142"/>
                  </a:lnTo>
                  <a:lnTo>
                    <a:pt x="567" y="137"/>
                  </a:lnTo>
                  <a:lnTo>
                    <a:pt x="567" y="131"/>
                  </a:lnTo>
                  <a:lnTo>
                    <a:pt x="567" y="125"/>
                  </a:lnTo>
                  <a:lnTo>
                    <a:pt x="572" y="125"/>
                  </a:lnTo>
                  <a:lnTo>
                    <a:pt x="572" y="131"/>
                  </a:lnTo>
                  <a:lnTo>
                    <a:pt x="578" y="131"/>
                  </a:lnTo>
                  <a:lnTo>
                    <a:pt x="578" y="125"/>
                  </a:lnTo>
                  <a:lnTo>
                    <a:pt x="584" y="125"/>
                  </a:lnTo>
                  <a:lnTo>
                    <a:pt x="584" y="120"/>
                  </a:lnTo>
                  <a:lnTo>
                    <a:pt x="589" y="120"/>
                  </a:lnTo>
                  <a:lnTo>
                    <a:pt x="595" y="114"/>
                  </a:lnTo>
                  <a:lnTo>
                    <a:pt x="601" y="114"/>
                  </a:lnTo>
                  <a:lnTo>
                    <a:pt x="606" y="114"/>
                  </a:lnTo>
                  <a:lnTo>
                    <a:pt x="612" y="114"/>
                  </a:lnTo>
                  <a:lnTo>
                    <a:pt x="612" y="108"/>
                  </a:lnTo>
                  <a:lnTo>
                    <a:pt x="612" y="103"/>
                  </a:lnTo>
                  <a:lnTo>
                    <a:pt x="606" y="103"/>
                  </a:lnTo>
                  <a:lnTo>
                    <a:pt x="612" y="103"/>
                  </a:lnTo>
                  <a:lnTo>
                    <a:pt x="612" y="97"/>
                  </a:lnTo>
                  <a:lnTo>
                    <a:pt x="618" y="97"/>
                  </a:lnTo>
                  <a:lnTo>
                    <a:pt x="618" y="91"/>
                  </a:lnTo>
                  <a:lnTo>
                    <a:pt x="623" y="86"/>
                  </a:lnTo>
                  <a:lnTo>
                    <a:pt x="629" y="86"/>
                  </a:lnTo>
                  <a:lnTo>
                    <a:pt x="629" y="91"/>
                  </a:lnTo>
                  <a:lnTo>
                    <a:pt x="635" y="91"/>
                  </a:lnTo>
                  <a:lnTo>
                    <a:pt x="640" y="91"/>
                  </a:lnTo>
                  <a:lnTo>
                    <a:pt x="640" y="86"/>
                  </a:lnTo>
                  <a:lnTo>
                    <a:pt x="646" y="80"/>
                  </a:lnTo>
                  <a:lnTo>
                    <a:pt x="652" y="80"/>
                  </a:lnTo>
                  <a:lnTo>
                    <a:pt x="663" y="74"/>
                  </a:lnTo>
                  <a:lnTo>
                    <a:pt x="669" y="69"/>
                  </a:lnTo>
                  <a:lnTo>
                    <a:pt x="669" y="74"/>
                  </a:lnTo>
                  <a:lnTo>
                    <a:pt x="674" y="74"/>
                  </a:lnTo>
                  <a:lnTo>
                    <a:pt x="680" y="69"/>
                  </a:lnTo>
                  <a:lnTo>
                    <a:pt x="686" y="69"/>
                  </a:lnTo>
                  <a:lnTo>
                    <a:pt x="691" y="69"/>
                  </a:lnTo>
                  <a:lnTo>
                    <a:pt x="697" y="69"/>
                  </a:lnTo>
                  <a:lnTo>
                    <a:pt x="697" y="74"/>
                  </a:lnTo>
                  <a:lnTo>
                    <a:pt x="697" y="80"/>
                  </a:lnTo>
                  <a:lnTo>
                    <a:pt x="703" y="80"/>
                  </a:lnTo>
                  <a:lnTo>
                    <a:pt x="697" y="63"/>
                  </a:lnTo>
                  <a:lnTo>
                    <a:pt x="703" y="57"/>
                  </a:lnTo>
                  <a:lnTo>
                    <a:pt x="703" y="52"/>
                  </a:lnTo>
                  <a:lnTo>
                    <a:pt x="708" y="52"/>
                  </a:lnTo>
                  <a:lnTo>
                    <a:pt x="708" y="57"/>
                  </a:lnTo>
                  <a:lnTo>
                    <a:pt x="708" y="63"/>
                  </a:lnTo>
                  <a:lnTo>
                    <a:pt x="720" y="69"/>
                  </a:lnTo>
                  <a:lnTo>
                    <a:pt x="725" y="69"/>
                  </a:lnTo>
                  <a:lnTo>
                    <a:pt x="725" y="74"/>
                  </a:lnTo>
                  <a:lnTo>
                    <a:pt x="731" y="74"/>
                  </a:lnTo>
                  <a:lnTo>
                    <a:pt x="737" y="69"/>
                  </a:lnTo>
                  <a:lnTo>
                    <a:pt x="742" y="69"/>
                  </a:lnTo>
                  <a:lnTo>
                    <a:pt x="748" y="69"/>
                  </a:lnTo>
                  <a:lnTo>
                    <a:pt x="754" y="74"/>
                  </a:lnTo>
                  <a:lnTo>
                    <a:pt x="759" y="74"/>
                  </a:lnTo>
                  <a:lnTo>
                    <a:pt x="759" y="69"/>
                  </a:lnTo>
                  <a:lnTo>
                    <a:pt x="765" y="69"/>
                  </a:lnTo>
                  <a:lnTo>
                    <a:pt x="771" y="69"/>
                  </a:lnTo>
                  <a:lnTo>
                    <a:pt x="771" y="74"/>
                  </a:lnTo>
                  <a:lnTo>
                    <a:pt x="765" y="74"/>
                  </a:lnTo>
                  <a:lnTo>
                    <a:pt x="765" y="80"/>
                  </a:lnTo>
                  <a:lnTo>
                    <a:pt x="771" y="80"/>
                  </a:lnTo>
                  <a:lnTo>
                    <a:pt x="776" y="80"/>
                  </a:lnTo>
                  <a:lnTo>
                    <a:pt x="776" y="74"/>
                  </a:lnTo>
                  <a:lnTo>
                    <a:pt x="782" y="69"/>
                  </a:lnTo>
                  <a:lnTo>
                    <a:pt x="788" y="63"/>
                  </a:lnTo>
                  <a:lnTo>
                    <a:pt x="793" y="57"/>
                  </a:lnTo>
                  <a:lnTo>
                    <a:pt x="799" y="52"/>
                  </a:lnTo>
                  <a:lnTo>
                    <a:pt x="805" y="46"/>
                  </a:lnTo>
                  <a:lnTo>
                    <a:pt x="810" y="46"/>
                  </a:lnTo>
                  <a:lnTo>
                    <a:pt x="810" y="52"/>
                  </a:lnTo>
                  <a:lnTo>
                    <a:pt x="822" y="63"/>
                  </a:lnTo>
                  <a:lnTo>
                    <a:pt x="827" y="69"/>
                  </a:lnTo>
                  <a:lnTo>
                    <a:pt x="833" y="69"/>
                  </a:lnTo>
                  <a:lnTo>
                    <a:pt x="839" y="63"/>
                  </a:lnTo>
                  <a:lnTo>
                    <a:pt x="839" y="57"/>
                  </a:lnTo>
                  <a:lnTo>
                    <a:pt x="844" y="57"/>
                  </a:lnTo>
                  <a:lnTo>
                    <a:pt x="850" y="57"/>
                  </a:lnTo>
                  <a:lnTo>
                    <a:pt x="850" y="52"/>
                  </a:lnTo>
                  <a:lnTo>
                    <a:pt x="850" y="46"/>
                  </a:lnTo>
                  <a:lnTo>
                    <a:pt x="856" y="46"/>
                  </a:lnTo>
                  <a:lnTo>
                    <a:pt x="856" y="40"/>
                  </a:lnTo>
                  <a:lnTo>
                    <a:pt x="856" y="35"/>
                  </a:lnTo>
                  <a:lnTo>
                    <a:pt x="856" y="29"/>
                  </a:lnTo>
                  <a:lnTo>
                    <a:pt x="861" y="29"/>
                  </a:lnTo>
                  <a:lnTo>
                    <a:pt x="867" y="29"/>
                  </a:lnTo>
                  <a:lnTo>
                    <a:pt x="873" y="29"/>
                  </a:lnTo>
                  <a:lnTo>
                    <a:pt x="873" y="23"/>
                  </a:lnTo>
                  <a:lnTo>
                    <a:pt x="873" y="17"/>
                  </a:lnTo>
                  <a:lnTo>
                    <a:pt x="878" y="17"/>
                  </a:lnTo>
                  <a:lnTo>
                    <a:pt x="884" y="17"/>
                  </a:lnTo>
                  <a:lnTo>
                    <a:pt x="890" y="17"/>
                  </a:lnTo>
                  <a:lnTo>
                    <a:pt x="890" y="23"/>
                  </a:lnTo>
                  <a:lnTo>
                    <a:pt x="890" y="29"/>
                  </a:lnTo>
                  <a:lnTo>
                    <a:pt x="895" y="29"/>
                  </a:lnTo>
                  <a:lnTo>
                    <a:pt x="901" y="23"/>
                  </a:lnTo>
                  <a:lnTo>
                    <a:pt x="907" y="23"/>
                  </a:lnTo>
                  <a:lnTo>
                    <a:pt x="912" y="23"/>
                  </a:lnTo>
                  <a:lnTo>
                    <a:pt x="918" y="29"/>
                  </a:lnTo>
                  <a:lnTo>
                    <a:pt x="924" y="35"/>
                  </a:lnTo>
                  <a:lnTo>
                    <a:pt x="924" y="29"/>
                  </a:lnTo>
                  <a:lnTo>
                    <a:pt x="924" y="23"/>
                  </a:lnTo>
                  <a:lnTo>
                    <a:pt x="929" y="23"/>
                  </a:lnTo>
                  <a:lnTo>
                    <a:pt x="935" y="23"/>
                  </a:lnTo>
                  <a:lnTo>
                    <a:pt x="946" y="23"/>
                  </a:lnTo>
                  <a:lnTo>
                    <a:pt x="946" y="17"/>
                  </a:lnTo>
                  <a:lnTo>
                    <a:pt x="952" y="23"/>
                  </a:lnTo>
                  <a:lnTo>
                    <a:pt x="952" y="17"/>
                  </a:lnTo>
                  <a:lnTo>
                    <a:pt x="958" y="17"/>
                  </a:lnTo>
                  <a:lnTo>
                    <a:pt x="958" y="12"/>
                  </a:lnTo>
                  <a:lnTo>
                    <a:pt x="963" y="12"/>
                  </a:lnTo>
                  <a:lnTo>
                    <a:pt x="969" y="6"/>
                  </a:lnTo>
                  <a:lnTo>
                    <a:pt x="969" y="0"/>
                  </a:lnTo>
                  <a:lnTo>
                    <a:pt x="975" y="0"/>
                  </a:lnTo>
                  <a:lnTo>
                    <a:pt x="980" y="0"/>
                  </a:lnTo>
                  <a:lnTo>
                    <a:pt x="986" y="0"/>
                  </a:lnTo>
                  <a:lnTo>
                    <a:pt x="986" y="6"/>
                  </a:lnTo>
                  <a:lnTo>
                    <a:pt x="986" y="12"/>
                  </a:lnTo>
                  <a:lnTo>
                    <a:pt x="986" y="17"/>
                  </a:lnTo>
                  <a:lnTo>
                    <a:pt x="986" y="23"/>
                  </a:lnTo>
                  <a:lnTo>
                    <a:pt x="986" y="29"/>
                  </a:lnTo>
                  <a:lnTo>
                    <a:pt x="992" y="29"/>
                  </a:lnTo>
                  <a:lnTo>
                    <a:pt x="986" y="35"/>
                  </a:lnTo>
                  <a:lnTo>
                    <a:pt x="992" y="35"/>
                  </a:lnTo>
                  <a:lnTo>
                    <a:pt x="997" y="40"/>
                  </a:lnTo>
                  <a:lnTo>
                    <a:pt x="1003" y="46"/>
                  </a:lnTo>
                  <a:lnTo>
                    <a:pt x="1009" y="46"/>
                  </a:lnTo>
                  <a:lnTo>
                    <a:pt x="1014" y="46"/>
                  </a:lnTo>
                  <a:lnTo>
                    <a:pt x="1014" y="52"/>
                  </a:lnTo>
                  <a:lnTo>
                    <a:pt x="1020" y="57"/>
                  </a:lnTo>
                  <a:lnTo>
                    <a:pt x="1026" y="52"/>
                  </a:lnTo>
                  <a:lnTo>
                    <a:pt x="1026" y="57"/>
                  </a:lnTo>
                  <a:lnTo>
                    <a:pt x="1031" y="63"/>
                  </a:lnTo>
                  <a:lnTo>
                    <a:pt x="1037" y="63"/>
                  </a:lnTo>
                  <a:lnTo>
                    <a:pt x="1043" y="63"/>
                  </a:lnTo>
                  <a:lnTo>
                    <a:pt x="1043" y="57"/>
                  </a:lnTo>
                  <a:lnTo>
                    <a:pt x="1048" y="57"/>
                  </a:lnTo>
                  <a:lnTo>
                    <a:pt x="1048" y="63"/>
                  </a:lnTo>
                  <a:lnTo>
                    <a:pt x="1054" y="63"/>
                  </a:lnTo>
                  <a:lnTo>
                    <a:pt x="1060" y="69"/>
                  </a:lnTo>
                  <a:lnTo>
                    <a:pt x="1065" y="69"/>
                  </a:lnTo>
                  <a:lnTo>
                    <a:pt x="1071" y="74"/>
                  </a:lnTo>
                  <a:lnTo>
                    <a:pt x="1077" y="74"/>
                  </a:lnTo>
                  <a:lnTo>
                    <a:pt x="1082" y="69"/>
                  </a:lnTo>
                  <a:lnTo>
                    <a:pt x="1088" y="69"/>
                  </a:lnTo>
                  <a:lnTo>
                    <a:pt x="1088" y="74"/>
                  </a:lnTo>
                  <a:lnTo>
                    <a:pt x="1094" y="80"/>
                  </a:lnTo>
                  <a:lnTo>
                    <a:pt x="1094" y="86"/>
                  </a:lnTo>
                  <a:lnTo>
                    <a:pt x="1094" y="91"/>
                  </a:lnTo>
                  <a:lnTo>
                    <a:pt x="1099" y="86"/>
                  </a:lnTo>
                  <a:lnTo>
                    <a:pt x="1099" y="80"/>
                  </a:lnTo>
                  <a:lnTo>
                    <a:pt x="1105" y="80"/>
                  </a:lnTo>
                  <a:lnTo>
                    <a:pt x="1111" y="80"/>
                  </a:lnTo>
                  <a:lnTo>
                    <a:pt x="1116" y="86"/>
                  </a:lnTo>
                  <a:lnTo>
                    <a:pt x="1116" y="91"/>
                  </a:lnTo>
                  <a:lnTo>
                    <a:pt x="1122" y="97"/>
                  </a:lnTo>
                  <a:lnTo>
                    <a:pt x="1128" y="103"/>
                  </a:lnTo>
                  <a:lnTo>
                    <a:pt x="1122" y="103"/>
                  </a:lnTo>
                  <a:lnTo>
                    <a:pt x="1122" y="108"/>
                  </a:lnTo>
                  <a:lnTo>
                    <a:pt x="1122" y="103"/>
                  </a:lnTo>
                  <a:lnTo>
                    <a:pt x="1128" y="103"/>
                  </a:lnTo>
                  <a:lnTo>
                    <a:pt x="1128" y="97"/>
                  </a:lnTo>
                  <a:lnTo>
                    <a:pt x="1133" y="97"/>
                  </a:lnTo>
                  <a:lnTo>
                    <a:pt x="1139" y="97"/>
                  </a:lnTo>
                  <a:lnTo>
                    <a:pt x="1139" y="91"/>
                  </a:lnTo>
                  <a:lnTo>
                    <a:pt x="1145" y="91"/>
                  </a:lnTo>
                  <a:lnTo>
                    <a:pt x="1150" y="91"/>
                  </a:lnTo>
                  <a:lnTo>
                    <a:pt x="1156" y="86"/>
                  </a:lnTo>
                  <a:lnTo>
                    <a:pt x="1150" y="86"/>
                  </a:lnTo>
                  <a:lnTo>
                    <a:pt x="1145" y="86"/>
                  </a:lnTo>
                  <a:lnTo>
                    <a:pt x="1150" y="80"/>
                  </a:lnTo>
                  <a:lnTo>
                    <a:pt x="1150" y="74"/>
                  </a:lnTo>
                  <a:lnTo>
                    <a:pt x="1162" y="80"/>
                  </a:lnTo>
                  <a:lnTo>
                    <a:pt x="1167" y="80"/>
                  </a:lnTo>
                  <a:lnTo>
                    <a:pt x="1173" y="80"/>
                  </a:lnTo>
                  <a:lnTo>
                    <a:pt x="1173" y="86"/>
                  </a:lnTo>
                  <a:lnTo>
                    <a:pt x="1173" y="91"/>
                  </a:lnTo>
                  <a:lnTo>
                    <a:pt x="1179" y="91"/>
                  </a:lnTo>
                  <a:lnTo>
                    <a:pt x="1179" y="86"/>
                  </a:lnTo>
                  <a:lnTo>
                    <a:pt x="1184" y="91"/>
                  </a:lnTo>
                  <a:lnTo>
                    <a:pt x="1190" y="97"/>
                  </a:lnTo>
                  <a:lnTo>
                    <a:pt x="1196" y="91"/>
                  </a:lnTo>
                  <a:lnTo>
                    <a:pt x="1196" y="97"/>
                  </a:lnTo>
                  <a:lnTo>
                    <a:pt x="1201" y="97"/>
                  </a:lnTo>
                  <a:lnTo>
                    <a:pt x="1207" y="97"/>
                  </a:lnTo>
                  <a:lnTo>
                    <a:pt x="1213" y="103"/>
                  </a:lnTo>
                  <a:lnTo>
                    <a:pt x="1218" y="103"/>
                  </a:lnTo>
                  <a:lnTo>
                    <a:pt x="1218" y="91"/>
                  </a:lnTo>
                  <a:lnTo>
                    <a:pt x="1224" y="91"/>
                  </a:lnTo>
                  <a:lnTo>
                    <a:pt x="1230" y="91"/>
                  </a:lnTo>
                  <a:lnTo>
                    <a:pt x="1235" y="86"/>
                  </a:lnTo>
                  <a:lnTo>
                    <a:pt x="1241" y="86"/>
                  </a:lnTo>
                  <a:lnTo>
                    <a:pt x="1247" y="91"/>
                  </a:lnTo>
                  <a:lnTo>
                    <a:pt x="1252" y="91"/>
                  </a:lnTo>
                  <a:lnTo>
                    <a:pt x="1252" y="97"/>
                  </a:lnTo>
                  <a:lnTo>
                    <a:pt x="1252" y="91"/>
                  </a:lnTo>
                  <a:lnTo>
                    <a:pt x="1258" y="91"/>
                  </a:lnTo>
                  <a:lnTo>
                    <a:pt x="1258" y="97"/>
                  </a:lnTo>
                  <a:lnTo>
                    <a:pt x="1258" y="103"/>
                  </a:lnTo>
                  <a:lnTo>
                    <a:pt x="1258" y="108"/>
                  </a:lnTo>
                  <a:lnTo>
                    <a:pt x="1264" y="114"/>
                  </a:lnTo>
                  <a:lnTo>
                    <a:pt x="1269" y="131"/>
                  </a:lnTo>
                  <a:lnTo>
                    <a:pt x="1275" y="131"/>
                  </a:lnTo>
                  <a:lnTo>
                    <a:pt x="1281" y="125"/>
                  </a:lnTo>
                  <a:lnTo>
                    <a:pt x="1292" y="125"/>
                  </a:lnTo>
                  <a:lnTo>
                    <a:pt x="1298" y="125"/>
                  </a:lnTo>
                  <a:lnTo>
                    <a:pt x="1303" y="131"/>
                  </a:lnTo>
                  <a:lnTo>
                    <a:pt x="1303" y="137"/>
                  </a:lnTo>
                  <a:lnTo>
                    <a:pt x="1309" y="137"/>
                  </a:lnTo>
                  <a:lnTo>
                    <a:pt x="1315" y="137"/>
                  </a:lnTo>
                  <a:lnTo>
                    <a:pt x="1320" y="142"/>
                  </a:lnTo>
                  <a:lnTo>
                    <a:pt x="1326" y="142"/>
                  </a:lnTo>
                  <a:lnTo>
                    <a:pt x="1332" y="148"/>
                  </a:lnTo>
                  <a:lnTo>
                    <a:pt x="1326" y="148"/>
                  </a:lnTo>
                  <a:lnTo>
                    <a:pt x="1326" y="154"/>
                  </a:lnTo>
                  <a:lnTo>
                    <a:pt x="1332" y="154"/>
                  </a:lnTo>
                  <a:lnTo>
                    <a:pt x="1343" y="148"/>
                  </a:lnTo>
                  <a:lnTo>
                    <a:pt x="1349" y="148"/>
                  </a:lnTo>
                  <a:lnTo>
                    <a:pt x="1349" y="154"/>
                  </a:lnTo>
                  <a:lnTo>
                    <a:pt x="1354" y="159"/>
                  </a:lnTo>
                  <a:lnTo>
                    <a:pt x="1360" y="165"/>
                  </a:lnTo>
                  <a:lnTo>
                    <a:pt x="1360" y="171"/>
                  </a:lnTo>
                  <a:lnTo>
                    <a:pt x="1366" y="171"/>
                  </a:lnTo>
                  <a:lnTo>
                    <a:pt x="1366" y="176"/>
                  </a:lnTo>
                  <a:lnTo>
                    <a:pt x="1366" y="182"/>
                  </a:lnTo>
                  <a:lnTo>
                    <a:pt x="1377" y="193"/>
                  </a:lnTo>
                  <a:lnTo>
                    <a:pt x="1383" y="193"/>
                  </a:lnTo>
                  <a:lnTo>
                    <a:pt x="1377" y="199"/>
                  </a:lnTo>
                  <a:lnTo>
                    <a:pt x="1383" y="205"/>
                  </a:lnTo>
                  <a:lnTo>
                    <a:pt x="1388" y="210"/>
                  </a:lnTo>
                  <a:lnTo>
                    <a:pt x="1400" y="227"/>
                  </a:lnTo>
                  <a:lnTo>
                    <a:pt x="1405" y="227"/>
                  </a:lnTo>
                  <a:lnTo>
                    <a:pt x="1411" y="222"/>
                  </a:lnTo>
                  <a:lnTo>
                    <a:pt x="1422" y="222"/>
                  </a:lnTo>
                  <a:lnTo>
                    <a:pt x="1422" y="216"/>
                  </a:lnTo>
                  <a:lnTo>
                    <a:pt x="1422" y="210"/>
                  </a:lnTo>
                  <a:lnTo>
                    <a:pt x="1428" y="210"/>
                  </a:lnTo>
                  <a:lnTo>
                    <a:pt x="1439" y="210"/>
                  </a:lnTo>
                  <a:lnTo>
                    <a:pt x="1428" y="216"/>
                  </a:lnTo>
                  <a:lnTo>
                    <a:pt x="1428" y="222"/>
                  </a:lnTo>
                  <a:lnTo>
                    <a:pt x="1428" y="227"/>
                  </a:lnTo>
                  <a:lnTo>
                    <a:pt x="1439" y="233"/>
                  </a:lnTo>
                  <a:lnTo>
                    <a:pt x="1445" y="244"/>
                  </a:lnTo>
                  <a:lnTo>
                    <a:pt x="1439" y="250"/>
                  </a:lnTo>
                  <a:lnTo>
                    <a:pt x="1422" y="261"/>
                  </a:lnTo>
                  <a:lnTo>
                    <a:pt x="1417" y="267"/>
                  </a:lnTo>
                  <a:lnTo>
                    <a:pt x="1417" y="273"/>
                  </a:lnTo>
                  <a:lnTo>
                    <a:pt x="1422" y="278"/>
                  </a:lnTo>
                  <a:lnTo>
                    <a:pt x="1422" y="284"/>
                  </a:lnTo>
                  <a:lnTo>
                    <a:pt x="1422" y="295"/>
                  </a:lnTo>
                  <a:lnTo>
                    <a:pt x="1422" y="301"/>
                  </a:lnTo>
                  <a:lnTo>
                    <a:pt x="1422" y="307"/>
                  </a:lnTo>
                  <a:lnTo>
                    <a:pt x="1422" y="312"/>
                  </a:lnTo>
                  <a:lnTo>
                    <a:pt x="1417" y="329"/>
                  </a:lnTo>
                  <a:lnTo>
                    <a:pt x="1411" y="335"/>
                  </a:lnTo>
                  <a:lnTo>
                    <a:pt x="1405" y="341"/>
                  </a:lnTo>
                  <a:lnTo>
                    <a:pt x="1411" y="346"/>
                  </a:lnTo>
                  <a:lnTo>
                    <a:pt x="1411" y="352"/>
                  </a:lnTo>
                  <a:lnTo>
                    <a:pt x="1400" y="358"/>
                  </a:lnTo>
                  <a:lnTo>
                    <a:pt x="1394" y="369"/>
                  </a:lnTo>
                  <a:lnTo>
                    <a:pt x="1394" y="375"/>
                  </a:lnTo>
                  <a:lnTo>
                    <a:pt x="1400" y="375"/>
                  </a:lnTo>
                  <a:lnTo>
                    <a:pt x="1405" y="380"/>
                  </a:lnTo>
                  <a:lnTo>
                    <a:pt x="1405" y="386"/>
                  </a:lnTo>
                  <a:lnTo>
                    <a:pt x="1411" y="392"/>
                  </a:lnTo>
                  <a:lnTo>
                    <a:pt x="1411" y="397"/>
                  </a:lnTo>
                  <a:lnTo>
                    <a:pt x="1405" y="403"/>
                  </a:lnTo>
                  <a:lnTo>
                    <a:pt x="1394" y="409"/>
                  </a:lnTo>
                  <a:lnTo>
                    <a:pt x="1394" y="414"/>
                  </a:lnTo>
                  <a:lnTo>
                    <a:pt x="1388" y="420"/>
                  </a:lnTo>
                  <a:lnTo>
                    <a:pt x="1383" y="426"/>
                  </a:lnTo>
                  <a:lnTo>
                    <a:pt x="1360" y="426"/>
                  </a:lnTo>
                  <a:lnTo>
                    <a:pt x="1360" y="431"/>
                  </a:lnTo>
                  <a:lnTo>
                    <a:pt x="1354" y="437"/>
                  </a:lnTo>
                  <a:lnTo>
                    <a:pt x="1349" y="443"/>
                  </a:lnTo>
                  <a:lnTo>
                    <a:pt x="1337" y="454"/>
                  </a:lnTo>
                  <a:lnTo>
                    <a:pt x="1332" y="454"/>
                  </a:lnTo>
                  <a:lnTo>
                    <a:pt x="1320" y="460"/>
                  </a:lnTo>
                  <a:lnTo>
                    <a:pt x="1309" y="471"/>
                  </a:lnTo>
                  <a:lnTo>
                    <a:pt x="1303" y="471"/>
                  </a:lnTo>
                  <a:lnTo>
                    <a:pt x="1298" y="471"/>
                  </a:lnTo>
                  <a:lnTo>
                    <a:pt x="1292" y="477"/>
                  </a:lnTo>
                  <a:lnTo>
                    <a:pt x="1281" y="482"/>
                  </a:lnTo>
                  <a:lnTo>
                    <a:pt x="1281" y="488"/>
                  </a:lnTo>
                  <a:lnTo>
                    <a:pt x="1281" y="494"/>
                  </a:lnTo>
                  <a:lnTo>
                    <a:pt x="1281" y="499"/>
                  </a:lnTo>
                  <a:lnTo>
                    <a:pt x="1275" y="505"/>
                  </a:lnTo>
                  <a:lnTo>
                    <a:pt x="1269" y="499"/>
                  </a:lnTo>
                  <a:lnTo>
                    <a:pt x="1264" y="505"/>
                  </a:lnTo>
                  <a:lnTo>
                    <a:pt x="1252" y="505"/>
                  </a:lnTo>
                  <a:lnTo>
                    <a:pt x="1235" y="505"/>
                  </a:lnTo>
                  <a:lnTo>
                    <a:pt x="1218" y="511"/>
                  </a:lnTo>
                  <a:lnTo>
                    <a:pt x="1218" y="516"/>
                  </a:lnTo>
                  <a:lnTo>
                    <a:pt x="1213" y="522"/>
                  </a:lnTo>
                  <a:lnTo>
                    <a:pt x="1207" y="522"/>
                  </a:lnTo>
                  <a:lnTo>
                    <a:pt x="1207" y="533"/>
                  </a:lnTo>
                  <a:lnTo>
                    <a:pt x="1201" y="539"/>
                  </a:lnTo>
                  <a:lnTo>
                    <a:pt x="1190" y="562"/>
                  </a:lnTo>
                  <a:lnTo>
                    <a:pt x="1179" y="562"/>
                  </a:lnTo>
                  <a:lnTo>
                    <a:pt x="1179" y="556"/>
                  </a:lnTo>
                  <a:lnTo>
                    <a:pt x="1179" y="550"/>
                  </a:lnTo>
                  <a:lnTo>
                    <a:pt x="1173" y="545"/>
                  </a:lnTo>
                  <a:lnTo>
                    <a:pt x="1167" y="545"/>
                  </a:lnTo>
                  <a:lnTo>
                    <a:pt x="1162" y="545"/>
                  </a:lnTo>
                  <a:lnTo>
                    <a:pt x="1156" y="545"/>
                  </a:lnTo>
                  <a:lnTo>
                    <a:pt x="1150" y="539"/>
                  </a:lnTo>
                  <a:lnTo>
                    <a:pt x="1150" y="528"/>
                  </a:lnTo>
                  <a:lnTo>
                    <a:pt x="1150" y="522"/>
                  </a:lnTo>
                  <a:lnTo>
                    <a:pt x="1145" y="516"/>
                  </a:lnTo>
                  <a:lnTo>
                    <a:pt x="1139" y="511"/>
                  </a:lnTo>
                  <a:lnTo>
                    <a:pt x="1133" y="511"/>
                  </a:lnTo>
                  <a:lnTo>
                    <a:pt x="1128" y="516"/>
                  </a:lnTo>
                  <a:lnTo>
                    <a:pt x="1122" y="516"/>
                  </a:lnTo>
                  <a:lnTo>
                    <a:pt x="1116" y="522"/>
                  </a:lnTo>
                  <a:lnTo>
                    <a:pt x="1111" y="522"/>
                  </a:lnTo>
                  <a:lnTo>
                    <a:pt x="1105" y="522"/>
                  </a:lnTo>
                  <a:lnTo>
                    <a:pt x="1105" y="516"/>
                  </a:lnTo>
                  <a:lnTo>
                    <a:pt x="1105" y="522"/>
                  </a:lnTo>
                  <a:lnTo>
                    <a:pt x="1099" y="522"/>
                  </a:lnTo>
                  <a:lnTo>
                    <a:pt x="1088" y="522"/>
                  </a:lnTo>
                  <a:lnTo>
                    <a:pt x="1082" y="522"/>
                  </a:lnTo>
                  <a:lnTo>
                    <a:pt x="1077" y="522"/>
                  </a:lnTo>
                  <a:lnTo>
                    <a:pt x="1071" y="522"/>
                  </a:lnTo>
                  <a:lnTo>
                    <a:pt x="1071" y="528"/>
                  </a:lnTo>
                  <a:lnTo>
                    <a:pt x="1065" y="533"/>
                  </a:lnTo>
                  <a:lnTo>
                    <a:pt x="1060" y="539"/>
                  </a:lnTo>
                  <a:lnTo>
                    <a:pt x="1060" y="545"/>
                  </a:lnTo>
                  <a:lnTo>
                    <a:pt x="1054" y="545"/>
                  </a:lnTo>
                  <a:lnTo>
                    <a:pt x="1048" y="545"/>
                  </a:lnTo>
                  <a:lnTo>
                    <a:pt x="1043" y="545"/>
                  </a:lnTo>
                  <a:lnTo>
                    <a:pt x="1043" y="550"/>
                  </a:lnTo>
                  <a:lnTo>
                    <a:pt x="1037" y="550"/>
                  </a:lnTo>
                  <a:lnTo>
                    <a:pt x="1031" y="545"/>
                  </a:lnTo>
                  <a:lnTo>
                    <a:pt x="1026" y="545"/>
                  </a:lnTo>
                  <a:lnTo>
                    <a:pt x="1020" y="545"/>
                  </a:lnTo>
                  <a:lnTo>
                    <a:pt x="1020" y="550"/>
                  </a:lnTo>
                  <a:lnTo>
                    <a:pt x="1014" y="550"/>
                  </a:lnTo>
                  <a:lnTo>
                    <a:pt x="1014" y="545"/>
                  </a:lnTo>
                  <a:lnTo>
                    <a:pt x="1009" y="545"/>
                  </a:lnTo>
                  <a:lnTo>
                    <a:pt x="1009" y="550"/>
                  </a:lnTo>
                  <a:lnTo>
                    <a:pt x="1003" y="550"/>
                  </a:lnTo>
                  <a:lnTo>
                    <a:pt x="1003" y="556"/>
                  </a:lnTo>
                  <a:lnTo>
                    <a:pt x="997" y="556"/>
                  </a:lnTo>
                  <a:lnTo>
                    <a:pt x="997" y="562"/>
                  </a:lnTo>
                  <a:lnTo>
                    <a:pt x="992" y="562"/>
                  </a:lnTo>
                  <a:lnTo>
                    <a:pt x="992" y="567"/>
                  </a:lnTo>
                  <a:lnTo>
                    <a:pt x="986" y="567"/>
                  </a:lnTo>
                  <a:lnTo>
                    <a:pt x="986" y="573"/>
                  </a:lnTo>
                  <a:lnTo>
                    <a:pt x="986" y="579"/>
                  </a:lnTo>
                  <a:lnTo>
                    <a:pt x="980" y="579"/>
                  </a:lnTo>
                  <a:lnTo>
                    <a:pt x="975" y="579"/>
                  </a:lnTo>
                  <a:lnTo>
                    <a:pt x="980" y="579"/>
                  </a:lnTo>
                  <a:lnTo>
                    <a:pt x="980" y="584"/>
                  </a:lnTo>
                  <a:lnTo>
                    <a:pt x="975" y="584"/>
                  </a:lnTo>
                  <a:lnTo>
                    <a:pt x="969" y="590"/>
                  </a:lnTo>
                  <a:lnTo>
                    <a:pt x="975" y="590"/>
                  </a:lnTo>
                  <a:lnTo>
                    <a:pt x="969" y="596"/>
                  </a:lnTo>
                  <a:lnTo>
                    <a:pt x="963" y="590"/>
                  </a:lnTo>
                  <a:lnTo>
                    <a:pt x="963" y="596"/>
                  </a:lnTo>
                  <a:lnTo>
                    <a:pt x="958" y="596"/>
                  </a:lnTo>
                  <a:lnTo>
                    <a:pt x="958" y="590"/>
                  </a:lnTo>
                  <a:lnTo>
                    <a:pt x="952" y="590"/>
                  </a:lnTo>
                  <a:lnTo>
                    <a:pt x="952" y="584"/>
                  </a:lnTo>
                  <a:lnTo>
                    <a:pt x="946" y="584"/>
                  </a:lnTo>
                  <a:lnTo>
                    <a:pt x="946" y="590"/>
                  </a:lnTo>
                  <a:lnTo>
                    <a:pt x="941" y="590"/>
                  </a:lnTo>
                  <a:lnTo>
                    <a:pt x="941" y="596"/>
                  </a:lnTo>
                  <a:lnTo>
                    <a:pt x="935" y="596"/>
                  </a:lnTo>
                  <a:lnTo>
                    <a:pt x="935" y="601"/>
                  </a:lnTo>
                  <a:lnTo>
                    <a:pt x="929" y="607"/>
                  </a:lnTo>
                  <a:lnTo>
                    <a:pt x="929" y="601"/>
                  </a:lnTo>
                  <a:lnTo>
                    <a:pt x="924" y="601"/>
                  </a:lnTo>
                  <a:lnTo>
                    <a:pt x="918" y="601"/>
                  </a:lnTo>
                  <a:lnTo>
                    <a:pt x="912" y="607"/>
                  </a:lnTo>
                  <a:lnTo>
                    <a:pt x="907" y="601"/>
                  </a:lnTo>
                  <a:lnTo>
                    <a:pt x="901" y="601"/>
                  </a:lnTo>
                  <a:lnTo>
                    <a:pt x="895" y="601"/>
                  </a:lnTo>
                  <a:lnTo>
                    <a:pt x="901" y="601"/>
                  </a:lnTo>
                  <a:lnTo>
                    <a:pt x="901" y="607"/>
                  </a:lnTo>
                  <a:lnTo>
                    <a:pt x="901" y="613"/>
                  </a:lnTo>
                  <a:lnTo>
                    <a:pt x="895" y="613"/>
                  </a:lnTo>
                  <a:lnTo>
                    <a:pt x="890" y="613"/>
                  </a:lnTo>
                  <a:lnTo>
                    <a:pt x="890" y="618"/>
                  </a:lnTo>
                  <a:lnTo>
                    <a:pt x="890" y="624"/>
                  </a:lnTo>
                  <a:lnTo>
                    <a:pt x="890" y="630"/>
                  </a:lnTo>
                  <a:lnTo>
                    <a:pt x="884" y="630"/>
                  </a:lnTo>
                  <a:lnTo>
                    <a:pt x="878" y="630"/>
                  </a:lnTo>
                  <a:lnTo>
                    <a:pt x="884" y="630"/>
                  </a:lnTo>
                  <a:lnTo>
                    <a:pt x="878" y="635"/>
                  </a:lnTo>
                  <a:lnTo>
                    <a:pt x="878" y="641"/>
                  </a:lnTo>
                  <a:lnTo>
                    <a:pt x="873" y="641"/>
                  </a:lnTo>
                  <a:lnTo>
                    <a:pt x="873" y="635"/>
                  </a:lnTo>
                  <a:lnTo>
                    <a:pt x="867" y="635"/>
                  </a:lnTo>
                  <a:lnTo>
                    <a:pt x="867" y="641"/>
                  </a:lnTo>
                  <a:lnTo>
                    <a:pt x="873" y="641"/>
                  </a:lnTo>
                  <a:lnTo>
                    <a:pt x="878" y="647"/>
                  </a:lnTo>
                  <a:lnTo>
                    <a:pt x="873" y="647"/>
                  </a:lnTo>
                  <a:lnTo>
                    <a:pt x="867" y="647"/>
                  </a:lnTo>
                  <a:lnTo>
                    <a:pt x="873" y="647"/>
                  </a:lnTo>
                  <a:lnTo>
                    <a:pt x="873" y="652"/>
                  </a:lnTo>
                  <a:lnTo>
                    <a:pt x="873" y="658"/>
                  </a:lnTo>
                  <a:lnTo>
                    <a:pt x="867" y="658"/>
                  </a:lnTo>
                  <a:lnTo>
                    <a:pt x="861" y="664"/>
                  </a:lnTo>
                  <a:lnTo>
                    <a:pt x="861" y="669"/>
                  </a:lnTo>
                  <a:lnTo>
                    <a:pt x="856" y="669"/>
                  </a:lnTo>
                  <a:lnTo>
                    <a:pt x="850" y="669"/>
                  </a:lnTo>
                  <a:lnTo>
                    <a:pt x="850" y="675"/>
                  </a:lnTo>
                  <a:lnTo>
                    <a:pt x="844" y="681"/>
                  </a:lnTo>
                  <a:lnTo>
                    <a:pt x="839" y="681"/>
                  </a:lnTo>
                  <a:lnTo>
                    <a:pt x="839" y="686"/>
                  </a:lnTo>
                  <a:lnTo>
                    <a:pt x="833" y="686"/>
                  </a:lnTo>
                  <a:lnTo>
                    <a:pt x="839" y="692"/>
                  </a:lnTo>
                  <a:lnTo>
                    <a:pt x="839" y="698"/>
                  </a:lnTo>
                  <a:lnTo>
                    <a:pt x="833" y="698"/>
                  </a:lnTo>
                  <a:lnTo>
                    <a:pt x="827" y="703"/>
                  </a:lnTo>
                  <a:lnTo>
                    <a:pt x="822" y="703"/>
                  </a:lnTo>
                  <a:lnTo>
                    <a:pt x="816" y="703"/>
                  </a:lnTo>
                  <a:lnTo>
                    <a:pt x="816" y="709"/>
                  </a:lnTo>
                  <a:lnTo>
                    <a:pt x="822" y="709"/>
                  </a:lnTo>
                  <a:lnTo>
                    <a:pt x="822" y="715"/>
                  </a:lnTo>
                  <a:lnTo>
                    <a:pt x="816" y="715"/>
                  </a:lnTo>
                  <a:lnTo>
                    <a:pt x="810" y="720"/>
                  </a:lnTo>
                  <a:lnTo>
                    <a:pt x="810" y="726"/>
                  </a:lnTo>
                  <a:lnTo>
                    <a:pt x="805" y="726"/>
                  </a:lnTo>
                  <a:lnTo>
                    <a:pt x="810" y="732"/>
                  </a:lnTo>
                  <a:lnTo>
                    <a:pt x="805" y="737"/>
                  </a:lnTo>
                  <a:lnTo>
                    <a:pt x="799" y="737"/>
                  </a:lnTo>
                  <a:lnTo>
                    <a:pt x="799" y="743"/>
                  </a:lnTo>
                  <a:lnTo>
                    <a:pt x="793" y="749"/>
                  </a:lnTo>
                  <a:lnTo>
                    <a:pt x="788" y="749"/>
                  </a:lnTo>
                  <a:lnTo>
                    <a:pt x="793" y="754"/>
                  </a:lnTo>
                  <a:lnTo>
                    <a:pt x="788" y="754"/>
                  </a:lnTo>
                  <a:lnTo>
                    <a:pt x="782" y="754"/>
                  </a:lnTo>
                  <a:lnTo>
                    <a:pt x="776" y="760"/>
                  </a:lnTo>
                  <a:lnTo>
                    <a:pt x="776" y="766"/>
                  </a:lnTo>
                  <a:lnTo>
                    <a:pt x="776" y="771"/>
                  </a:lnTo>
                  <a:lnTo>
                    <a:pt x="771" y="766"/>
                  </a:lnTo>
                  <a:lnTo>
                    <a:pt x="765" y="766"/>
                  </a:lnTo>
                  <a:lnTo>
                    <a:pt x="765" y="771"/>
                  </a:lnTo>
                  <a:lnTo>
                    <a:pt x="759" y="771"/>
                  </a:lnTo>
                  <a:lnTo>
                    <a:pt x="759" y="777"/>
                  </a:lnTo>
                  <a:lnTo>
                    <a:pt x="759" y="771"/>
                  </a:lnTo>
                  <a:lnTo>
                    <a:pt x="754" y="771"/>
                  </a:lnTo>
                  <a:lnTo>
                    <a:pt x="748" y="777"/>
                  </a:lnTo>
                  <a:lnTo>
                    <a:pt x="742" y="777"/>
                  </a:lnTo>
                  <a:lnTo>
                    <a:pt x="737" y="777"/>
                  </a:lnTo>
                  <a:lnTo>
                    <a:pt x="731" y="777"/>
                  </a:lnTo>
                  <a:lnTo>
                    <a:pt x="725" y="783"/>
                  </a:lnTo>
                  <a:lnTo>
                    <a:pt x="725" y="788"/>
                  </a:lnTo>
                  <a:lnTo>
                    <a:pt x="720" y="788"/>
                  </a:lnTo>
                  <a:lnTo>
                    <a:pt x="714" y="788"/>
                  </a:lnTo>
                  <a:lnTo>
                    <a:pt x="714" y="794"/>
                  </a:lnTo>
                  <a:lnTo>
                    <a:pt x="708" y="794"/>
                  </a:lnTo>
                  <a:lnTo>
                    <a:pt x="703" y="794"/>
                  </a:lnTo>
                  <a:lnTo>
                    <a:pt x="703" y="800"/>
                  </a:lnTo>
                  <a:lnTo>
                    <a:pt x="703" y="811"/>
                  </a:lnTo>
                  <a:lnTo>
                    <a:pt x="708" y="811"/>
                  </a:lnTo>
                  <a:lnTo>
                    <a:pt x="714" y="817"/>
                  </a:lnTo>
                  <a:lnTo>
                    <a:pt x="714" y="822"/>
                  </a:lnTo>
                  <a:lnTo>
                    <a:pt x="720" y="822"/>
                  </a:lnTo>
                  <a:lnTo>
                    <a:pt x="720" y="828"/>
                  </a:lnTo>
                  <a:lnTo>
                    <a:pt x="725" y="828"/>
                  </a:lnTo>
                  <a:lnTo>
                    <a:pt x="725" y="839"/>
                  </a:lnTo>
                  <a:lnTo>
                    <a:pt x="731" y="845"/>
                  </a:lnTo>
                  <a:lnTo>
                    <a:pt x="731" y="851"/>
                  </a:lnTo>
                  <a:lnTo>
                    <a:pt x="737" y="862"/>
                  </a:lnTo>
                  <a:lnTo>
                    <a:pt x="737" y="868"/>
                  </a:lnTo>
                  <a:lnTo>
                    <a:pt x="742" y="879"/>
                  </a:lnTo>
                  <a:lnTo>
                    <a:pt x="742" y="885"/>
                  </a:lnTo>
                  <a:lnTo>
                    <a:pt x="748" y="890"/>
                  </a:lnTo>
                  <a:lnTo>
                    <a:pt x="748" y="896"/>
                  </a:lnTo>
                  <a:lnTo>
                    <a:pt x="754" y="896"/>
                  </a:lnTo>
                  <a:lnTo>
                    <a:pt x="754" y="902"/>
                  </a:lnTo>
                  <a:lnTo>
                    <a:pt x="765" y="913"/>
                  </a:lnTo>
                  <a:lnTo>
                    <a:pt x="771" y="913"/>
                  </a:lnTo>
                  <a:lnTo>
                    <a:pt x="771" y="924"/>
                  </a:lnTo>
                  <a:lnTo>
                    <a:pt x="771" y="930"/>
                  </a:lnTo>
                  <a:lnTo>
                    <a:pt x="776" y="936"/>
                  </a:lnTo>
                  <a:lnTo>
                    <a:pt x="782" y="936"/>
                  </a:lnTo>
                  <a:lnTo>
                    <a:pt x="793" y="936"/>
                  </a:lnTo>
                  <a:lnTo>
                    <a:pt x="793" y="941"/>
                  </a:lnTo>
                  <a:lnTo>
                    <a:pt x="788" y="941"/>
                  </a:lnTo>
                  <a:lnTo>
                    <a:pt x="793" y="947"/>
                  </a:lnTo>
                  <a:lnTo>
                    <a:pt x="788" y="947"/>
                  </a:lnTo>
                  <a:lnTo>
                    <a:pt x="788" y="953"/>
                  </a:lnTo>
                  <a:lnTo>
                    <a:pt x="782" y="953"/>
                  </a:lnTo>
                  <a:lnTo>
                    <a:pt x="782" y="959"/>
                  </a:lnTo>
                  <a:lnTo>
                    <a:pt x="782" y="964"/>
                  </a:lnTo>
                  <a:lnTo>
                    <a:pt x="782" y="970"/>
                  </a:lnTo>
                  <a:lnTo>
                    <a:pt x="788" y="970"/>
                  </a:lnTo>
                  <a:lnTo>
                    <a:pt x="788" y="976"/>
                  </a:lnTo>
                  <a:lnTo>
                    <a:pt x="793" y="976"/>
                  </a:lnTo>
                  <a:lnTo>
                    <a:pt x="793" y="981"/>
                  </a:lnTo>
                  <a:lnTo>
                    <a:pt x="788" y="981"/>
                  </a:lnTo>
                  <a:lnTo>
                    <a:pt x="782" y="981"/>
                  </a:lnTo>
                  <a:lnTo>
                    <a:pt x="776" y="987"/>
                  </a:lnTo>
                  <a:lnTo>
                    <a:pt x="782" y="987"/>
                  </a:lnTo>
                  <a:lnTo>
                    <a:pt x="782" y="993"/>
                  </a:lnTo>
                  <a:lnTo>
                    <a:pt x="788" y="993"/>
                  </a:lnTo>
                  <a:lnTo>
                    <a:pt x="793" y="993"/>
                  </a:lnTo>
                  <a:lnTo>
                    <a:pt x="793" y="998"/>
                  </a:lnTo>
                  <a:lnTo>
                    <a:pt x="788" y="1004"/>
                  </a:lnTo>
                  <a:lnTo>
                    <a:pt x="782" y="1004"/>
                  </a:lnTo>
                  <a:lnTo>
                    <a:pt x="776" y="1004"/>
                  </a:lnTo>
                  <a:lnTo>
                    <a:pt x="771" y="1004"/>
                  </a:lnTo>
                  <a:lnTo>
                    <a:pt x="771" y="1010"/>
                  </a:lnTo>
                  <a:lnTo>
                    <a:pt x="776" y="1010"/>
                  </a:lnTo>
                  <a:lnTo>
                    <a:pt x="782" y="1010"/>
                  </a:lnTo>
                  <a:lnTo>
                    <a:pt x="782" y="1015"/>
                  </a:lnTo>
                  <a:lnTo>
                    <a:pt x="776" y="1015"/>
                  </a:lnTo>
                  <a:lnTo>
                    <a:pt x="771" y="1015"/>
                  </a:lnTo>
                  <a:lnTo>
                    <a:pt x="765" y="1015"/>
                  </a:lnTo>
                  <a:lnTo>
                    <a:pt x="765" y="1021"/>
                  </a:lnTo>
                  <a:lnTo>
                    <a:pt x="771" y="1021"/>
                  </a:lnTo>
                  <a:lnTo>
                    <a:pt x="771" y="1027"/>
                  </a:lnTo>
                  <a:lnTo>
                    <a:pt x="765" y="1027"/>
                  </a:lnTo>
                  <a:lnTo>
                    <a:pt x="765" y="1032"/>
                  </a:lnTo>
                  <a:lnTo>
                    <a:pt x="759" y="1032"/>
                  </a:lnTo>
                  <a:lnTo>
                    <a:pt x="754" y="1032"/>
                  </a:lnTo>
                  <a:lnTo>
                    <a:pt x="754" y="1027"/>
                  </a:lnTo>
                  <a:lnTo>
                    <a:pt x="748" y="1027"/>
                  </a:lnTo>
                  <a:lnTo>
                    <a:pt x="748" y="1032"/>
                  </a:lnTo>
                  <a:lnTo>
                    <a:pt x="742" y="1032"/>
                  </a:lnTo>
                  <a:lnTo>
                    <a:pt x="742" y="1027"/>
                  </a:lnTo>
                  <a:lnTo>
                    <a:pt x="737" y="1027"/>
                  </a:lnTo>
                  <a:lnTo>
                    <a:pt x="737" y="1032"/>
                  </a:lnTo>
                  <a:lnTo>
                    <a:pt x="731" y="1032"/>
                  </a:lnTo>
                  <a:lnTo>
                    <a:pt x="725" y="1032"/>
                  </a:lnTo>
                  <a:lnTo>
                    <a:pt x="720" y="1032"/>
                  </a:lnTo>
                  <a:lnTo>
                    <a:pt x="720" y="1038"/>
                  </a:lnTo>
                  <a:lnTo>
                    <a:pt x="720" y="1044"/>
                  </a:lnTo>
                  <a:lnTo>
                    <a:pt x="714" y="1044"/>
                  </a:lnTo>
                  <a:lnTo>
                    <a:pt x="708" y="1044"/>
                  </a:lnTo>
                  <a:lnTo>
                    <a:pt x="708" y="1038"/>
                  </a:lnTo>
                  <a:lnTo>
                    <a:pt x="703" y="1038"/>
                  </a:lnTo>
                  <a:lnTo>
                    <a:pt x="697" y="1038"/>
                  </a:lnTo>
                  <a:lnTo>
                    <a:pt x="691" y="1038"/>
                  </a:lnTo>
                  <a:lnTo>
                    <a:pt x="686" y="1038"/>
                  </a:lnTo>
                  <a:lnTo>
                    <a:pt x="686" y="1044"/>
                  </a:lnTo>
                  <a:lnTo>
                    <a:pt x="691" y="1049"/>
                  </a:lnTo>
                  <a:lnTo>
                    <a:pt x="691" y="1055"/>
                  </a:lnTo>
                  <a:lnTo>
                    <a:pt x="686" y="1055"/>
                  </a:lnTo>
                  <a:lnTo>
                    <a:pt x="680" y="1055"/>
                  </a:lnTo>
                  <a:lnTo>
                    <a:pt x="674" y="1055"/>
                  </a:lnTo>
                  <a:lnTo>
                    <a:pt x="669" y="1061"/>
                  </a:lnTo>
                  <a:lnTo>
                    <a:pt x="669" y="1066"/>
                  </a:lnTo>
                  <a:lnTo>
                    <a:pt x="669" y="1072"/>
                  </a:lnTo>
                  <a:lnTo>
                    <a:pt x="663" y="1072"/>
                  </a:lnTo>
                  <a:lnTo>
                    <a:pt x="657" y="1072"/>
                  </a:lnTo>
                  <a:lnTo>
                    <a:pt x="652" y="1072"/>
                  </a:lnTo>
                  <a:lnTo>
                    <a:pt x="652" y="1078"/>
                  </a:lnTo>
                  <a:lnTo>
                    <a:pt x="646" y="1078"/>
                  </a:lnTo>
                  <a:lnTo>
                    <a:pt x="640" y="1072"/>
                  </a:lnTo>
                  <a:lnTo>
                    <a:pt x="635" y="1066"/>
                  </a:lnTo>
                  <a:lnTo>
                    <a:pt x="629" y="1066"/>
                  </a:lnTo>
                  <a:lnTo>
                    <a:pt x="623" y="1066"/>
                  </a:lnTo>
                  <a:lnTo>
                    <a:pt x="623" y="1072"/>
                  </a:lnTo>
                  <a:lnTo>
                    <a:pt x="618" y="1072"/>
                  </a:lnTo>
                  <a:lnTo>
                    <a:pt x="612" y="1072"/>
                  </a:lnTo>
                  <a:lnTo>
                    <a:pt x="606" y="1078"/>
                  </a:lnTo>
                  <a:lnTo>
                    <a:pt x="601" y="1078"/>
                  </a:lnTo>
                  <a:lnTo>
                    <a:pt x="601" y="1072"/>
                  </a:lnTo>
                  <a:lnTo>
                    <a:pt x="595" y="1072"/>
                  </a:lnTo>
                  <a:lnTo>
                    <a:pt x="595" y="1078"/>
                  </a:lnTo>
                  <a:lnTo>
                    <a:pt x="589" y="1078"/>
                  </a:lnTo>
                  <a:lnTo>
                    <a:pt x="589" y="1083"/>
                  </a:lnTo>
                  <a:lnTo>
                    <a:pt x="584" y="1078"/>
                  </a:lnTo>
                  <a:lnTo>
                    <a:pt x="589" y="1078"/>
                  </a:lnTo>
                  <a:lnTo>
                    <a:pt x="589" y="1072"/>
                  </a:lnTo>
                  <a:lnTo>
                    <a:pt x="584" y="1072"/>
                  </a:lnTo>
                  <a:lnTo>
                    <a:pt x="578" y="1072"/>
                  </a:lnTo>
                  <a:lnTo>
                    <a:pt x="572" y="1072"/>
                  </a:lnTo>
                  <a:lnTo>
                    <a:pt x="567" y="1072"/>
                  </a:lnTo>
                  <a:lnTo>
                    <a:pt x="561" y="1066"/>
                  </a:lnTo>
                  <a:lnTo>
                    <a:pt x="555" y="1066"/>
                  </a:lnTo>
                  <a:lnTo>
                    <a:pt x="549" y="1066"/>
                  </a:lnTo>
                  <a:lnTo>
                    <a:pt x="549" y="1061"/>
                  </a:lnTo>
                  <a:lnTo>
                    <a:pt x="549" y="1055"/>
                  </a:lnTo>
                  <a:lnTo>
                    <a:pt x="538" y="1049"/>
                  </a:lnTo>
                  <a:lnTo>
                    <a:pt x="532" y="1049"/>
                  </a:lnTo>
                  <a:lnTo>
                    <a:pt x="527" y="1049"/>
                  </a:lnTo>
                  <a:lnTo>
                    <a:pt x="521" y="1049"/>
                  </a:lnTo>
                  <a:lnTo>
                    <a:pt x="515" y="1055"/>
                  </a:lnTo>
                  <a:lnTo>
                    <a:pt x="510" y="1055"/>
                  </a:lnTo>
                  <a:lnTo>
                    <a:pt x="504" y="1055"/>
                  </a:lnTo>
                  <a:lnTo>
                    <a:pt x="498" y="1055"/>
                  </a:lnTo>
                  <a:lnTo>
                    <a:pt x="493" y="1049"/>
                  </a:lnTo>
                  <a:lnTo>
                    <a:pt x="493" y="1044"/>
                  </a:lnTo>
                  <a:lnTo>
                    <a:pt x="487" y="1038"/>
                  </a:lnTo>
                  <a:lnTo>
                    <a:pt x="481" y="1038"/>
                  </a:lnTo>
                  <a:lnTo>
                    <a:pt x="476" y="1038"/>
                  </a:lnTo>
                  <a:lnTo>
                    <a:pt x="476" y="1032"/>
                  </a:lnTo>
                  <a:lnTo>
                    <a:pt x="470" y="1027"/>
                  </a:lnTo>
                  <a:lnTo>
                    <a:pt x="464" y="1027"/>
                  </a:lnTo>
                  <a:lnTo>
                    <a:pt x="459" y="1027"/>
                  </a:lnTo>
                  <a:lnTo>
                    <a:pt x="459" y="1032"/>
                  </a:lnTo>
                  <a:lnTo>
                    <a:pt x="464" y="1032"/>
                  </a:lnTo>
                  <a:lnTo>
                    <a:pt x="464" y="1038"/>
                  </a:lnTo>
                  <a:lnTo>
                    <a:pt x="464" y="1044"/>
                  </a:lnTo>
                  <a:lnTo>
                    <a:pt x="464" y="1038"/>
                  </a:lnTo>
                  <a:lnTo>
                    <a:pt x="459" y="1038"/>
                  </a:lnTo>
                  <a:lnTo>
                    <a:pt x="459" y="1044"/>
                  </a:lnTo>
                  <a:lnTo>
                    <a:pt x="453" y="1038"/>
                  </a:lnTo>
                  <a:lnTo>
                    <a:pt x="447" y="1038"/>
                  </a:lnTo>
                  <a:lnTo>
                    <a:pt x="442" y="1038"/>
                  </a:lnTo>
                  <a:lnTo>
                    <a:pt x="436" y="1038"/>
                  </a:lnTo>
                  <a:lnTo>
                    <a:pt x="436" y="1044"/>
                  </a:lnTo>
                  <a:lnTo>
                    <a:pt x="430" y="1044"/>
                  </a:lnTo>
                  <a:lnTo>
                    <a:pt x="430" y="1038"/>
                  </a:lnTo>
                  <a:lnTo>
                    <a:pt x="425" y="1038"/>
                  </a:lnTo>
                  <a:lnTo>
                    <a:pt x="425" y="1044"/>
                  </a:lnTo>
                  <a:lnTo>
                    <a:pt x="419" y="1044"/>
                  </a:lnTo>
                  <a:lnTo>
                    <a:pt x="413" y="1044"/>
                  </a:lnTo>
                  <a:lnTo>
                    <a:pt x="408" y="1049"/>
                  </a:lnTo>
                  <a:lnTo>
                    <a:pt x="408" y="1055"/>
                  </a:lnTo>
                  <a:lnTo>
                    <a:pt x="402" y="1055"/>
                  </a:lnTo>
                  <a:lnTo>
                    <a:pt x="402" y="1049"/>
                  </a:lnTo>
                  <a:lnTo>
                    <a:pt x="402" y="1044"/>
                  </a:lnTo>
                  <a:lnTo>
                    <a:pt x="396" y="1044"/>
                  </a:lnTo>
                  <a:lnTo>
                    <a:pt x="391" y="1044"/>
                  </a:lnTo>
                  <a:lnTo>
                    <a:pt x="385" y="1044"/>
                  </a:lnTo>
                  <a:lnTo>
                    <a:pt x="385" y="1049"/>
                  </a:lnTo>
                  <a:lnTo>
                    <a:pt x="391" y="1049"/>
                  </a:lnTo>
                  <a:lnTo>
                    <a:pt x="391" y="1055"/>
                  </a:lnTo>
                  <a:lnTo>
                    <a:pt x="391" y="1061"/>
                  </a:lnTo>
                  <a:lnTo>
                    <a:pt x="385" y="1061"/>
                  </a:lnTo>
                  <a:lnTo>
                    <a:pt x="379" y="1066"/>
                  </a:lnTo>
                  <a:lnTo>
                    <a:pt x="374" y="1066"/>
                  </a:lnTo>
                  <a:lnTo>
                    <a:pt x="374" y="1072"/>
                  </a:lnTo>
                  <a:lnTo>
                    <a:pt x="368" y="1072"/>
                  </a:lnTo>
                  <a:lnTo>
                    <a:pt x="362" y="1072"/>
                  </a:lnTo>
                  <a:lnTo>
                    <a:pt x="362" y="1078"/>
                  </a:lnTo>
                  <a:lnTo>
                    <a:pt x="357" y="1078"/>
                  </a:lnTo>
                  <a:lnTo>
                    <a:pt x="351" y="1078"/>
                  </a:lnTo>
                  <a:lnTo>
                    <a:pt x="345" y="1078"/>
                  </a:lnTo>
                  <a:lnTo>
                    <a:pt x="340" y="1078"/>
                  </a:lnTo>
                  <a:lnTo>
                    <a:pt x="334" y="1078"/>
                  </a:lnTo>
                  <a:lnTo>
                    <a:pt x="334" y="1072"/>
                  </a:lnTo>
                  <a:lnTo>
                    <a:pt x="328" y="1072"/>
                  </a:lnTo>
                  <a:lnTo>
                    <a:pt x="323" y="1072"/>
                  </a:lnTo>
                  <a:lnTo>
                    <a:pt x="323" y="1066"/>
                  </a:lnTo>
                  <a:lnTo>
                    <a:pt x="323" y="1061"/>
                  </a:lnTo>
                  <a:lnTo>
                    <a:pt x="317" y="1061"/>
                  </a:lnTo>
                  <a:lnTo>
                    <a:pt x="317" y="1055"/>
                  </a:lnTo>
                  <a:lnTo>
                    <a:pt x="311" y="1055"/>
                  </a:lnTo>
                  <a:lnTo>
                    <a:pt x="311" y="1061"/>
                  </a:lnTo>
                  <a:lnTo>
                    <a:pt x="306" y="1061"/>
                  </a:lnTo>
                  <a:lnTo>
                    <a:pt x="300" y="1061"/>
                  </a:lnTo>
                  <a:lnTo>
                    <a:pt x="294" y="1061"/>
                  </a:lnTo>
                  <a:lnTo>
                    <a:pt x="289" y="1061"/>
                  </a:lnTo>
                  <a:lnTo>
                    <a:pt x="283" y="1061"/>
                  </a:lnTo>
                  <a:lnTo>
                    <a:pt x="277" y="1061"/>
                  </a:lnTo>
                  <a:close/>
                </a:path>
              </a:pathLst>
            </a:custGeom>
            <a:solidFill>
              <a:schemeClr val="accent6">
                <a:lumMod val="40000"/>
                <a:lumOff val="60000"/>
              </a:schemeClr>
            </a:solidFill>
            <a:ln w="9525">
              <a:solidFill>
                <a:schemeClr val="accent6"/>
              </a:solidFill>
              <a:round/>
              <a:headEnd/>
              <a:tailEnd/>
            </a:ln>
          </p:spPr>
          <p:txBody>
            <a:bodyPr/>
            <a:lstStyle/>
            <a:p>
              <a:endParaRPr lang="en-US" sz="1200" b="1" dirty="0">
                <a:solidFill>
                  <a:srgbClr val="0D7532">
                    <a:lumMod val="50000"/>
                  </a:srgbClr>
                </a:solidFill>
              </a:endParaRPr>
            </a:p>
          </p:txBody>
        </p:sp>
        <p:sp>
          <p:nvSpPr>
            <p:cNvPr id="65" name="Freeform 7"/>
            <p:cNvSpPr>
              <a:spLocks noEditPoints="1"/>
            </p:cNvSpPr>
            <p:nvPr/>
          </p:nvSpPr>
          <p:spPr bwMode="gray">
            <a:xfrm>
              <a:off x="5223404" y="2646631"/>
              <a:ext cx="1368982" cy="1403228"/>
            </a:xfrm>
            <a:custGeom>
              <a:avLst/>
              <a:gdLst>
                <a:gd name="T0" fmla="*/ 346 w 1122"/>
                <a:gd name="T1" fmla="*/ 1116 h 1150"/>
                <a:gd name="T2" fmla="*/ 317 w 1122"/>
                <a:gd name="T3" fmla="*/ 1088 h 1150"/>
                <a:gd name="T4" fmla="*/ 289 w 1122"/>
                <a:gd name="T5" fmla="*/ 1065 h 1150"/>
                <a:gd name="T6" fmla="*/ 249 w 1122"/>
                <a:gd name="T7" fmla="*/ 1048 h 1150"/>
                <a:gd name="T8" fmla="*/ 204 w 1122"/>
                <a:gd name="T9" fmla="*/ 1037 h 1150"/>
                <a:gd name="T10" fmla="*/ 79 w 1122"/>
                <a:gd name="T11" fmla="*/ 1003 h 1150"/>
                <a:gd name="T12" fmla="*/ 0 w 1122"/>
                <a:gd name="T13" fmla="*/ 997 h 1150"/>
                <a:gd name="T14" fmla="*/ 62 w 1122"/>
                <a:gd name="T15" fmla="*/ 912 h 1150"/>
                <a:gd name="T16" fmla="*/ 96 w 1122"/>
                <a:gd name="T17" fmla="*/ 850 h 1150"/>
                <a:gd name="T18" fmla="*/ 107 w 1122"/>
                <a:gd name="T19" fmla="*/ 804 h 1150"/>
                <a:gd name="T20" fmla="*/ 141 w 1122"/>
                <a:gd name="T21" fmla="*/ 765 h 1150"/>
                <a:gd name="T22" fmla="*/ 153 w 1122"/>
                <a:gd name="T23" fmla="*/ 731 h 1150"/>
                <a:gd name="T24" fmla="*/ 198 w 1122"/>
                <a:gd name="T25" fmla="*/ 685 h 1150"/>
                <a:gd name="T26" fmla="*/ 164 w 1122"/>
                <a:gd name="T27" fmla="*/ 629 h 1150"/>
                <a:gd name="T28" fmla="*/ 102 w 1122"/>
                <a:gd name="T29" fmla="*/ 583 h 1150"/>
                <a:gd name="T30" fmla="*/ 62 w 1122"/>
                <a:gd name="T31" fmla="*/ 498 h 1150"/>
                <a:gd name="T32" fmla="*/ 136 w 1122"/>
                <a:gd name="T33" fmla="*/ 459 h 1150"/>
                <a:gd name="T34" fmla="*/ 209 w 1122"/>
                <a:gd name="T35" fmla="*/ 402 h 1150"/>
                <a:gd name="T36" fmla="*/ 260 w 1122"/>
                <a:gd name="T37" fmla="*/ 345 h 1150"/>
                <a:gd name="T38" fmla="*/ 277 w 1122"/>
                <a:gd name="T39" fmla="*/ 272 h 1150"/>
                <a:gd name="T40" fmla="*/ 283 w 1122"/>
                <a:gd name="T41" fmla="*/ 192 h 1150"/>
                <a:gd name="T42" fmla="*/ 340 w 1122"/>
                <a:gd name="T43" fmla="*/ 153 h 1150"/>
                <a:gd name="T44" fmla="*/ 402 w 1122"/>
                <a:gd name="T45" fmla="*/ 153 h 1150"/>
                <a:gd name="T46" fmla="*/ 476 w 1122"/>
                <a:gd name="T47" fmla="*/ 136 h 1150"/>
                <a:gd name="T48" fmla="*/ 561 w 1122"/>
                <a:gd name="T49" fmla="*/ 136 h 1150"/>
                <a:gd name="T50" fmla="*/ 663 w 1122"/>
                <a:gd name="T51" fmla="*/ 107 h 1150"/>
                <a:gd name="T52" fmla="*/ 725 w 1122"/>
                <a:gd name="T53" fmla="*/ 130 h 1150"/>
                <a:gd name="T54" fmla="*/ 827 w 1122"/>
                <a:gd name="T55" fmla="*/ 141 h 1150"/>
                <a:gd name="T56" fmla="*/ 878 w 1122"/>
                <a:gd name="T57" fmla="*/ 85 h 1150"/>
                <a:gd name="T58" fmla="*/ 901 w 1122"/>
                <a:gd name="T59" fmla="*/ 5 h 1150"/>
                <a:gd name="T60" fmla="*/ 963 w 1122"/>
                <a:gd name="T61" fmla="*/ 17 h 1150"/>
                <a:gd name="T62" fmla="*/ 1116 w 1122"/>
                <a:gd name="T63" fmla="*/ 56 h 1150"/>
                <a:gd name="T64" fmla="*/ 1088 w 1122"/>
                <a:gd name="T65" fmla="*/ 119 h 1150"/>
                <a:gd name="T66" fmla="*/ 1054 w 1122"/>
                <a:gd name="T67" fmla="*/ 209 h 1150"/>
                <a:gd name="T68" fmla="*/ 1031 w 1122"/>
                <a:gd name="T69" fmla="*/ 306 h 1150"/>
                <a:gd name="T70" fmla="*/ 1009 w 1122"/>
                <a:gd name="T71" fmla="*/ 385 h 1150"/>
                <a:gd name="T72" fmla="*/ 980 w 1122"/>
                <a:gd name="T73" fmla="*/ 447 h 1150"/>
                <a:gd name="T74" fmla="*/ 918 w 1122"/>
                <a:gd name="T75" fmla="*/ 515 h 1150"/>
                <a:gd name="T76" fmla="*/ 827 w 1122"/>
                <a:gd name="T77" fmla="*/ 578 h 1150"/>
                <a:gd name="T78" fmla="*/ 799 w 1122"/>
                <a:gd name="T79" fmla="*/ 583 h 1150"/>
                <a:gd name="T80" fmla="*/ 748 w 1122"/>
                <a:gd name="T81" fmla="*/ 640 h 1150"/>
                <a:gd name="T82" fmla="*/ 725 w 1122"/>
                <a:gd name="T83" fmla="*/ 651 h 1150"/>
                <a:gd name="T84" fmla="*/ 680 w 1122"/>
                <a:gd name="T85" fmla="*/ 691 h 1150"/>
                <a:gd name="T86" fmla="*/ 640 w 1122"/>
                <a:gd name="T87" fmla="*/ 748 h 1150"/>
                <a:gd name="T88" fmla="*/ 589 w 1122"/>
                <a:gd name="T89" fmla="*/ 810 h 1150"/>
                <a:gd name="T90" fmla="*/ 595 w 1122"/>
                <a:gd name="T91" fmla="*/ 827 h 1150"/>
                <a:gd name="T92" fmla="*/ 595 w 1122"/>
                <a:gd name="T93" fmla="*/ 844 h 1150"/>
                <a:gd name="T94" fmla="*/ 533 w 1122"/>
                <a:gd name="T95" fmla="*/ 918 h 1150"/>
                <a:gd name="T96" fmla="*/ 487 w 1122"/>
                <a:gd name="T97" fmla="*/ 992 h 1150"/>
                <a:gd name="T98" fmla="*/ 448 w 1122"/>
                <a:gd name="T99" fmla="*/ 1054 h 1150"/>
                <a:gd name="T100" fmla="*/ 397 w 1122"/>
                <a:gd name="T101" fmla="*/ 1122 h 1150"/>
                <a:gd name="T102" fmla="*/ 198 w 1122"/>
                <a:gd name="T103" fmla="*/ 935 h 1150"/>
                <a:gd name="T104" fmla="*/ 289 w 1122"/>
                <a:gd name="T105" fmla="*/ 1009 h 1150"/>
                <a:gd name="T106" fmla="*/ 334 w 1122"/>
                <a:gd name="T107" fmla="*/ 980 h 1150"/>
                <a:gd name="T108" fmla="*/ 340 w 1122"/>
                <a:gd name="T109" fmla="*/ 958 h 1150"/>
                <a:gd name="T110" fmla="*/ 312 w 1122"/>
                <a:gd name="T111" fmla="*/ 929 h 1150"/>
                <a:gd name="T112" fmla="*/ 289 w 1122"/>
                <a:gd name="T113" fmla="*/ 895 h 1150"/>
                <a:gd name="T114" fmla="*/ 232 w 1122"/>
                <a:gd name="T115" fmla="*/ 878 h 1150"/>
                <a:gd name="T116" fmla="*/ 187 w 1122"/>
                <a:gd name="T117" fmla="*/ 872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1150">
                  <a:moveTo>
                    <a:pt x="368" y="1150"/>
                  </a:moveTo>
                  <a:lnTo>
                    <a:pt x="363" y="1150"/>
                  </a:lnTo>
                  <a:lnTo>
                    <a:pt x="363" y="1145"/>
                  </a:lnTo>
                  <a:lnTo>
                    <a:pt x="357" y="1145"/>
                  </a:lnTo>
                  <a:lnTo>
                    <a:pt x="357" y="1139"/>
                  </a:lnTo>
                  <a:lnTo>
                    <a:pt x="357" y="1133"/>
                  </a:lnTo>
                  <a:lnTo>
                    <a:pt x="351" y="1133"/>
                  </a:lnTo>
                  <a:lnTo>
                    <a:pt x="351" y="1128"/>
                  </a:lnTo>
                  <a:lnTo>
                    <a:pt x="351" y="1122"/>
                  </a:lnTo>
                  <a:lnTo>
                    <a:pt x="346" y="1122"/>
                  </a:lnTo>
                  <a:lnTo>
                    <a:pt x="346" y="1116"/>
                  </a:lnTo>
                  <a:lnTo>
                    <a:pt x="351" y="1116"/>
                  </a:lnTo>
                  <a:lnTo>
                    <a:pt x="351" y="1111"/>
                  </a:lnTo>
                  <a:lnTo>
                    <a:pt x="346" y="1111"/>
                  </a:lnTo>
                  <a:lnTo>
                    <a:pt x="346" y="1105"/>
                  </a:lnTo>
                  <a:lnTo>
                    <a:pt x="340" y="1099"/>
                  </a:lnTo>
                  <a:lnTo>
                    <a:pt x="334" y="1099"/>
                  </a:lnTo>
                  <a:lnTo>
                    <a:pt x="334" y="1094"/>
                  </a:lnTo>
                  <a:lnTo>
                    <a:pt x="334" y="1088"/>
                  </a:lnTo>
                  <a:lnTo>
                    <a:pt x="329" y="1088"/>
                  </a:lnTo>
                  <a:lnTo>
                    <a:pt x="323" y="1088"/>
                  </a:lnTo>
                  <a:lnTo>
                    <a:pt x="317" y="1088"/>
                  </a:lnTo>
                  <a:lnTo>
                    <a:pt x="317" y="1082"/>
                  </a:lnTo>
                  <a:lnTo>
                    <a:pt x="312" y="1082"/>
                  </a:lnTo>
                  <a:lnTo>
                    <a:pt x="312" y="1077"/>
                  </a:lnTo>
                  <a:lnTo>
                    <a:pt x="306" y="1077"/>
                  </a:lnTo>
                  <a:lnTo>
                    <a:pt x="306" y="1071"/>
                  </a:lnTo>
                  <a:lnTo>
                    <a:pt x="306" y="1065"/>
                  </a:lnTo>
                  <a:lnTo>
                    <a:pt x="300" y="1065"/>
                  </a:lnTo>
                  <a:lnTo>
                    <a:pt x="300" y="1071"/>
                  </a:lnTo>
                  <a:lnTo>
                    <a:pt x="294" y="1071"/>
                  </a:lnTo>
                  <a:lnTo>
                    <a:pt x="294" y="1065"/>
                  </a:lnTo>
                  <a:lnTo>
                    <a:pt x="289" y="1065"/>
                  </a:lnTo>
                  <a:lnTo>
                    <a:pt x="283" y="1065"/>
                  </a:lnTo>
                  <a:lnTo>
                    <a:pt x="283" y="1060"/>
                  </a:lnTo>
                  <a:lnTo>
                    <a:pt x="277" y="1060"/>
                  </a:lnTo>
                  <a:lnTo>
                    <a:pt x="272" y="1060"/>
                  </a:lnTo>
                  <a:lnTo>
                    <a:pt x="272" y="1054"/>
                  </a:lnTo>
                  <a:lnTo>
                    <a:pt x="272" y="1048"/>
                  </a:lnTo>
                  <a:lnTo>
                    <a:pt x="266" y="1048"/>
                  </a:lnTo>
                  <a:lnTo>
                    <a:pt x="260" y="1048"/>
                  </a:lnTo>
                  <a:lnTo>
                    <a:pt x="260" y="1054"/>
                  </a:lnTo>
                  <a:lnTo>
                    <a:pt x="255" y="1054"/>
                  </a:lnTo>
                  <a:lnTo>
                    <a:pt x="249" y="1048"/>
                  </a:lnTo>
                  <a:lnTo>
                    <a:pt x="243" y="1048"/>
                  </a:lnTo>
                  <a:lnTo>
                    <a:pt x="238" y="1043"/>
                  </a:lnTo>
                  <a:lnTo>
                    <a:pt x="232" y="1043"/>
                  </a:lnTo>
                  <a:lnTo>
                    <a:pt x="226" y="1043"/>
                  </a:lnTo>
                  <a:lnTo>
                    <a:pt x="226" y="1048"/>
                  </a:lnTo>
                  <a:lnTo>
                    <a:pt x="221" y="1048"/>
                  </a:lnTo>
                  <a:lnTo>
                    <a:pt x="215" y="1048"/>
                  </a:lnTo>
                  <a:lnTo>
                    <a:pt x="215" y="1043"/>
                  </a:lnTo>
                  <a:lnTo>
                    <a:pt x="209" y="1043"/>
                  </a:lnTo>
                  <a:lnTo>
                    <a:pt x="204" y="1043"/>
                  </a:lnTo>
                  <a:lnTo>
                    <a:pt x="204" y="1037"/>
                  </a:lnTo>
                  <a:lnTo>
                    <a:pt x="187" y="1031"/>
                  </a:lnTo>
                  <a:lnTo>
                    <a:pt x="181" y="1026"/>
                  </a:lnTo>
                  <a:lnTo>
                    <a:pt x="170" y="1031"/>
                  </a:lnTo>
                  <a:lnTo>
                    <a:pt x="153" y="1031"/>
                  </a:lnTo>
                  <a:lnTo>
                    <a:pt x="147" y="1037"/>
                  </a:lnTo>
                  <a:lnTo>
                    <a:pt x="141" y="1037"/>
                  </a:lnTo>
                  <a:lnTo>
                    <a:pt x="136" y="1037"/>
                  </a:lnTo>
                  <a:lnTo>
                    <a:pt x="124" y="1031"/>
                  </a:lnTo>
                  <a:lnTo>
                    <a:pt x="79" y="1020"/>
                  </a:lnTo>
                  <a:lnTo>
                    <a:pt x="85" y="1009"/>
                  </a:lnTo>
                  <a:lnTo>
                    <a:pt x="79" y="1003"/>
                  </a:lnTo>
                  <a:lnTo>
                    <a:pt x="62" y="997"/>
                  </a:lnTo>
                  <a:lnTo>
                    <a:pt x="56" y="997"/>
                  </a:lnTo>
                  <a:lnTo>
                    <a:pt x="56" y="1014"/>
                  </a:lnTo>
                  <a:lnTo>
                    <a:pt x="51" y="1014"/>
                  </a:lnTo>
                  <a:lnTo>
                    <a:pt x="45" y="1014"/>
                  </a:lnTo>
                  <a:lnTo>
                    <a:pt x="22" y="1014"/>
                  </a:lnTo>
                  <a:lnTo>
                    <a:pt x="22" y="1009"/>
                  </a:lnTo>
                  <a:lnTo>
                    <a:pt x="17" y="997"/>
                  </a:lnTo>
                  <a:lnTo>
                    <a:pt x="11" y="997"/>
                  </a:lnTo>
                  <a:lnTo>
                    <a:pt x="5" y="997"/>
                  </a:lnTo>
                  <a:lnTo>
                    <a:pt x="0" y="997"/>
                  </a:lnTo>
                  <a:lnTo>
                    <a:pt x="0" y="986"/>
                  </a:lnTo>
                  <a:lnTo>
                    <a:pt x="0" y="980"/>
                  </a:lnTo>
                  <a:lnTo>
                    <a:pt x="5" y="975"/>
                  </a:lnTo>
                  <a:lnTo>
                    <a:pt x="0" y="958"/>
                  </a:lnTo>
                  <a:lnTo>
                    <a:pt x="5" y="941"/>
                  </a:lnTo>
                  <a:lnTo>
                    <a:pt x="28" y="946"/>
                  </a:lnTo>
                  <a:lnTo>
                    <a:pt x="39" y="929"/>
                  </a:lnTo>
                  <a:lnTo>
                    <a:pt x="51" y="935"/>
                  </a:lnTo>
                  <a:lnTo>
                    <a:pt x="51" y="924"/>
                  </a:lnTo>
                  <a:lnTo>
                    <a:pt x="62" y="918"/>
                  </a:lnTo>
                  <a:lnTo>
                    <a:pt x="62" y="912"/>
                  </a:lnTo>
                  <a:lnTo>
                    <a:pt x="68" y="906"/>
                  </a:lnTo>
                  <a:lnTo>
                    <a:pt x="73" y="906"/>
                  </a:lnTo>
                  <a:lnTo>
                    <a:pt x="85" y="906"/>
                  </a:lnTo>
                  <a:lnTo>
                    <a:pt x="85" y="901"/>
                  </a:lnTo>
                  <a:lnTo>
                    <a:pt x="96" y="889"/>
                  </a:lnTo>
                  <a:lnTo>
                    <a:pt x="96" y="884"/>
                  </a:lnTo>
                  <a:lnTo>
                    <a:pt x="85" y="872"/>
                  </a:lnTo>
                  <a:lnTo>
                    <a:pt x="73" y="861"/>
                  </a:lnTo>
                  <a:lnTo>
                    <a:pt x="85" y="855"/>
                  </a:lnTo>
                  <a:lnTo>
                    <a:pt x="90" y="850"/>
                  </a:lnTo>
                  <a:lnTo>
                    <a:pt x="96" y="850"/>
                  </a:lnTo>
                  <a:lnTo>
                    <a:pt x="96" y="844"/>
                  </a:lnTo>
                  <a:lnTo>
                    <a:pt x="102" y="844"/>
                  </a:lnTo>
                  <a:lnTo>
                    <a:pt x="107" y="844"/>
                  </a:lnTo>
                  <a:lnTo>
                    <a:pt x="113" y="838"/>
                  </a:lnTo>
                  <a:lnTo>
                    <a:pt x="113" y="833"/>
                  </a:lnTo>
                  <a:lnTo>
                    <a:pt x="107" y="827"/>
                  </a:lnTo>
                  <a:lnTo>
                    <a:pt x="107" y="821"/>
                  </a:lnTo>
                  <a:lnTo>
                    <a:pt x="102" y="821"/>
                  </a:lnTo>
                  <a:lnTo>
                    <a:pt x="102" y="816"/>
                  </a:lnTo>
                  <a:lnTo>
                    <a:pt x="107" y="810"/>
                  </a:lnTo>
                  <a:lnTo>
                    <a:pt x="107" y="804"/>
                  </a:lnTo>
                  <a:lnTo>
                    <a:pt x="107" y="799"/>
                  </a:lnTo>
                  <a:lnTo>
                    <a:pt x="107" y="793"/>
                  </a:lnTo>
                  <a:lnTo>
                    <a:pt x="107" y="787"/>
                  </a:lnTo>
                  <a:lnTo>
                    <a:pt x="113" y="782"/>
                  </a:lnTo>
                  <a:lnTo>
                    <a:pt x="119" y="782"/>
                  </a:lnTo>
                  <a:lnTo>
                    <a:pt x="119" y="776"/>
                  </a:lnTo>
                  <a:lnTo>
                    <a:pt x="119" y="770"/>
                  </a:lnTo>
                  <a:lnTo>
                    <a:pt x="124" y="770"/>
                  </a:lnTo>
                  <a:lnTo>
                    <a:pt x="130" y="765"/>
                  </a:lnTo>
                  <a:lnTo>
                    <a:pt x="136" y="765"/>
                  </a:lnTo>
                  <a:lnTo>
                    <a:pt x="141" y="765"/>
                  </a:lnTo>
                  <a:lnTo>
                    <a:pt x="141" y="759"/>
                  </a:lnTo>
                  <a:lnTo>
                    <a:pt x="147" y="765"/>
                  </a:lnTo>
                  <a:lnTo>
                    <a:pt x="147" y="759"/>
                  </a:lnTo>
                  <a:lnTo>
                    <a:pt x="147" y="753"/>
                  </a:lnTo>
                  <a:lnTo>
                    <a:pt x="147" y="748"/>
                  </a:lnTo>
                  <a:lnTo>
                    <a:pt x="153" y="748"/>
                  </a:lnTo>
                  <a:lnTo>
                    <a:pt x="158" y="748"/>
                  </a:lnTo>
                  <a:lnTo>
                    <a:pt x="153" y="748"/>
                  </a:lnTo>
                  <a:lnTo>
                    <a:pt x="153" y="742"/>
                  </a:lnTo>
                  <a:lnTo>
                    <a:pt x="153" y="736"/>
                  </a:lnTo>
                  <a:lnTo>
                    <a:pt x="153" y="731"/>
                  </a:lnTo>
                  <a:lnTo>
                    <a:pt x="153" y="725"/>
                  </a:lnTo>
                  <a:lnTo>
                    <a:pt x="153" y="719"/>
                  </a:lnTo>
                  <a:lnTo>
                    <a:pt x="158" y="725"/>
                  </a:lnTo>
                  <a:lnTo>
                    <a:pt x="158" y="719"/>
                  </a:lnTo>
                  <a:lnTo>
                    <a:pt x="164" y="714"/>
                  </a:lnTo>
                  <a:lnTo>
                    <a:pt x="175" y="714"/>
                  </a:lnTo>
                  <a:lnTo>
                    <a:pt x="187" y="708"/>
                  </a:lnTo>
                  <a:lnTo>
                    <a:pt x="187" y="702"/>
                  </a:lnTo>
                  <a:lnTo>
                    <a:pt x="192" y="697"/>
                  </a:lnTo>
                  <a:lnTo>
                    <a:pt x="192" y="691"/>
                  </a:lnTo>
                  <a:lnTo>
                    <a:pt x="198" y="685"/>
                  </a:lnTo>
                  <a:lnTo>
                    <a:pt x="192" y="685"/>
                  </a:lnTo>
                  <a:lnTo>
                    <a:pt x="192" y="680"/>
                  </a:lnTo>
                  <a:lnTo>
                    <a:pt x="187" y="680"/>
                  </a:lnTo>
                  <a:lnTo>
                    <a:pt x="187" y="674"/>
                  </a:lnTo>
                  <a:lnTo>
                    <a:pt x="192" y="668"/>
                  </a:lnTo>
                  <a:lnTo>
                    <a:pt x="187" y="663"/>
                  </a:lnTo>
                  <a:lnTo>
                    <a:pt x="181" y="657"/>
                  </a:lnTo>
                  <a:lnTo>
                    <a:pt x="175" y="640"/>
                  </a:lnTo>
                  <a:lnTo>
                    <a:pt x="170" y="640"/>
                  </a:lnTo>
                  <a:lnTo>
                    <a:pt x="170" y="634"/>
                  </a:lnTo>
                  <a:lnTo>
                    <a:pt x="164" y="629"/>
                  </a:lnTo>
                  <a:lnTo>
                    <a:pt x="170" y="623"/>
                  </a:lnTo>
                  <a:lnTo>
                    <a:pt x="164" y="617"/>
                  </a:lnTo>
                  <a:lnTo>
                    <a:pt x="158" y="612"/>
                  </a:lnTo>
                  <a:lnTo>
                    <a:pt x="153" y="612"/>
                  </a:lnTo>
                  <a:lnTo>
                    <a:pt x="147" y="617"/>
                  </a:lnTo>
                  <a:lnTo>
                    <a:pt x="136" y="606"/>
                  </a:lnTo>
                  <a:lnTo>
                    <a:pt x="136" y="600"/>
                  </a:lnTo>
                  <a:lnTo>
                    <a:pt x="119" y="595"/>
                  </a:lnTo>
                  <a:lnTo>
                    <a:pt x="113" y="589"/>
                  </a:lnTo>
                  <a:lnTo>
                    <a:pt x="107" y="589"/>
                  </a:lnTo>
                  <a:lnTo>
                    <a:pt x="102" y="583"/>
                  </a:lnTo>
                  <a:lnTo>
                    <a:pt x="96" y="583"/>
                  </a:lnTo>
                  <a:lnTo>
                    <a:pt x="96" y="578"/>
                  </a:lnTo>
                  <a:lnTo>
                    <a:pt x="96" y="572"/>
                  </a:lnTo>
                  <a:lnTo>
                    <a:pt x="85" y="566"/>
                  </a:lnTo>
                  <a:lnTo>
                    <a:pt x="79" y="566"/>
                  </a:lnTo>
                  <a:lnTo>
                    <a:pt x="68" y="561"/>
                  </a:lnTo>
                  <a:lnTo>
                    <a:pt x="68" y="555"/>
                  </a:lnTo>
                  <a:lnTo>
                    <a:pt x="56" y="538"/>
                  </a:lnTo>
                  <a:lnTo>
                    <a:pt x="45" y="527"/>
                  </a:lnTo>
                  <a:lnTo>
                    <a:pt x="56" y="504"/>
                  </a:lnTo>
                  <a:lnTo>
                    <a:pt x="62" y="498"/>
                  </a:lnTo>
                  <a:lnTo>
                    <a:pt x="62" y="487"/>
                  </a:lnTo>
                  <a:lnTo>
                    <a:pt x="68" y="487"/>
                  </a:lnTo>
                  <a:lnTo>
                    <a:pt x="73" y="481"/>
                  </a:lnTo>
                  <a:lnTo>
                    <a:pt x="73" y="476"/>
                  </a:lnTo>
                  <a:lnTo>
                    <a:pt x="90" y="470"/>
                  </a:lnTo>
                  <a:lnTo>
                    <a:pt x="107" y="470"/>
                  </a:lnTo>
                  <a:lnTo>
                    <a:pt x="119" y="470"/>
                  </a:lnTo>
                  <a:lnTo>
                    <a:pt x="124" y="464"/>
                  </a:lnTo>
                  <a:lnTo>
                    <a:pt x="130" y="470"/>
                  </a:lnTo>
                  <a:lnTo>
                    <a:pt x="136" y="464"/>
                  </a:lnTo>
                  <a:lnTo>
                    <a:pt x="136" y="459"/>
                  </a:lnTo>
                  <a:lnTo>
                    <a:pt x="136" y="453"/>
                  </a:lnTo>
                  <a:lnTo>
                    <a:pt x="136" y="447"/>
                  </a:lnTo>
                  <a:lnTo>
                    <a:pt x="147" y="442"/>
                  </a:lnTo>
                  <a:lnTo>
                    <a:pt x="153" y="436"/>
                  </a:lnTo>
                  <a:lnTo>
                    <a:pt x="158" y="436"/>
                  </a:lnTo>
                  <a:lnTo>
                    <a:pt x="164" y="436"/>
                  </a:lnTo>
                  <a:lnTo>
                    <a:pt x="175" y="425"/>
                  </a:lnTo>
                  <a:lnTo>
                    <a:pt x="187" y="419"/>
                  </a:lnTo>
                  <a:lnTo>
                    <a:pt x="192" y="419"/>
                  </a:lnTo>
                  <a:lnTo>
                    <a:pt x="204" y="408"/>
                  </a:lnTo>
                  <a:lnTo>
                    <a:pt x="209" y="402"/>
                  </a:lnTo>
                  <a:lnTo>
                    <a:pt x="215" y="396"/>
                  </a:lnTo>
                  <a:lnTo>
                    <a:pt x="215" y="391"/>
                  </a:lnTo>
                  <a:lnTo>
                    <a:pt x="238" y="391"/>
                  </a:lnTo>
                  <a:lnTo>
                    <a:pt x="243" y="385"/>
                  </a:lnTo>
                  <a:lnTo>
                    <a:pt x="249" y="379"/>
                  </a:lnTo>
                  <a:lnTo>
                    <a:pt x="249" y="374"/>
                  </a:lnTo>
                  <a:lnTo>
                    <a:pt x="260" y="368"/>
                  </a:lnTo>
                  <a:lnTo>
                    <a:pt x="266" y="362"/>
                  </a:lnTo>
                  <a:lnTo>
                    <a:pt x="266" y="357"/>
                  </a:lnTo>
                  <a:lnTo>
                    <a:pt x="260" y="351"/>
                  </a:lnTo>
                  <a:lnTo>
                    <a:pt x="260" y="345"/>
                  </a:lnTo>
                  <a:lnTo>
                    <a:pt x="255" y="340"/>
                  </a:lnTo>
                  <a:lnTo>
                    <a:pt x="249" y="340"/>
                  </a:lnTo>
                  <a:lnTo>
                    <a:pt x="249" y="334"/>
                  </a:lnTo>
                  <a:lnTo>
                    <a:pt x="255" y="323"/>
                  </a:lnTo>
                  <a:lnTo>
                    <a:pt x="266" y="317"/>
                  </a:lnTo>
                  <a:lnTo>
                    <a:pt x="266" y="311"/>
                  </a:lnTo>
                  <a:lnTo>
                    <a:pt x="260" y="306"/>
                  </a:lnTo>
                  <a:lnTo>
                    <a:pt x="266" y="300"/>
                  </a:lnTo>
                  <a:lnTo>
                    <a:pt x="272" y="294"/>
                  </a:lnTo>
                  <a:lnTo>
                    <a:pt x="277" y="277"/>
                  </a:lnTo>
                  <a:lnTo>
                    <a:pt x="277" y="272"/>
                  </a:lnTo>
                  <a:lnTo>
                    <a:pt x="277" y="266"/>
                  </a:lnTo>
                  <a:lnTo>
                    <a:pt x="277" y="260"/>
                  </a:lnTo>
                  <a:lnTo>
                    <a:pt x="277" y="249"/>
                  </a:lnTo>
                  <a:lnTo>
                    <a:pt x="277" y="243"/>
                  </a:lnTo>
                  <a:lnTo>
                    <a:pt x="272" y="238"/>
                  </a:lnTo>
                  <a:lnTo>
                    <a:pt x="272" y="232"/>
                  </a:lnTo>
                  <a:lnTo>
                    <a:pt x="277" y="226"/>
                  </a:lnTo>
                  <a:lnTo>
                    <a:pt x="294" y="215"/>
                  </a:lnTo>
                  <a:lnTo>
                    <a:pt x="300" y="209"/>
                  </a:lnTo>
                  <a:lnTo>
                    <a:pt x="294" y="198"/>
                  </a:lnTo>
                  <a:lnTo>
                    <a:pt x="283" y="192"/>
                  </a:lnTo>
                  <a:lnTo>
                    <a:pt x="283" y="187"/>
                  </a:lnTo>
                  <a:lnTo>
                    <a:pt x="283" y="181"/>
                  </a:lnTo>
                  <a:lnTo>
                    <a:pt x="294" y="175"/>
                  </a:lnTo>
                  <a:lnTo>
                    <a:pt x="300" y="175"/>
                  </a:lnTo>
                  <a:lnTo>
                    <a:pt x="300" y="181"/>
                  </a:lnTo>
                  <a:lnTo>
                    <a:pt x="306" y="181"/>
                  </a:lnTo>
                  <a:lnTo>
                    <a:pt x="306" y="175"/>
                  </a:lnTo>
                  <a:lnTo>
                    <a:pt x="312" y="170"/>
                  </a:lnTo>
                  <a:lnTo>
                    <a:pt x="317" y="158"/>
                  </a:lnTo>
                  <a:lnTo>
                    <a:pt x="329" y="153"/>
                  </a:lnTo>
                  <a:lnTo>
                    <a:pt x="340" y="153"/>
                  </a:lnTo>
                  <a:lnTo>
                    <a:pt x="346" y="158"/>
                  </a:lnTo>
                  <a:lnTo>
                    <a:pt x="351" y="158"/>
                  </a:lnTo>
                  <a:lnTo>
                    <a:pt x="351" y="153"/>
                  </a:lnTo>
                  <a:lnTo>
                    <a:pt x="357" y="153"/>
                  </a:lnTo>
                  <a:lnTo>
                    <a:pt x="363" y="158"/>
                  </a:lnTo>
                  <a:lnTo>
                    <a:pt x="374" y="153"/>
                  </a:lnTo>
                  <a:lnTo>
                    <a:pt x="380" y="153"/>
                  </a:lnTo>
                  <a:lnTo>
                    <a:pt x="385" y="153"/>
                  </a:lnTo>
                  <a:lnTo>
                    <a:pt x="391" y="158"/>
                  </a:lnTo>
                  <a:lnTo>
                    <a:pt x="397" y="158"/>
                  </a:lnTo>
                  <a:lnTo>
                    <a:pt x="402" y="153"/>
                  </a:lnTo>
                  <a:lnTo>
                    <a:pt x="402" y="147"/>
                  </a:lnTo>
                  <a:lnTo>
                    <a:pt x="414" y="147"/>
                  </a:lnTo>
                  <a:lnTo>
                    <a:pt x="431" y="136"/>
                  </a:lnTo>
                  <a:lnTo>
                    <a:pt x="436" y="136"/>
                  </a:lnTo>
                  <a:lnTo>
                    <a:pt x="442" y="130"/>
                  </a:lnTo>
                  <a:lnTo>
                    <a:pt x="453" y="130"/>
                  </a:lnTo>
                  <a:lnTo>
                    <a:pt x="459" y="124"/>
                  </a:lnTo>
                  <a:lnTo>
                    <a:pt x="470" y="124"/>
                  </a:lnTo>
                  <a:lnTo>
                    <a:pt x="470" y="130"/>
                  </a:lnTo>
                  <a:lnTo>
                    <a:pt x="470" y="136"/>
                  </a:lnTo>
                  <a:lnTo>
                    <a:pt x="476" y="136"/>
                  </a:lnTo>
                  <a:lnTo>
                    <a:pt x="487" y="136"/>
                  </a:lnTo>
                  <a:lnTo>
                    <a:pt x="493" y="136"/>
                  </a:lnTo>
                  <a:lnTo>
                    <a:pt x="510" y="141"/>
                  </a:lnTo>
                  <a:lnTo>
                    <a:pt x="516" y="136"/>
                  </a:lnTo>
                  <a:lnTo>
                    <a:pt x="521" y="130"/>
                  </a:lnTo>
                  <a:lnTo>
                    <a:pt x="527" y="130"/>
                  </a:lnTo>
                  <a:lnTo>
                    <a:pt x="538" y="130"/>
                  </a:lnTo>
                  <a:lnTo>
                    <a:pt x="555" y="130"/>
                  </a:lnTo>
                  <a:lnTo>
                    <a:pt x="561" y="136"/>
                  </a:lnTo>
                  <a:lnTo>
                    <a:pt x="561" y="141"/>
                  </a:lnTo>
                  <a:lnTo>
                    <a:pt x="561" y="136"/>
                  </a:lnTo>
                  <a:lnTo>
                    <a:pt x="567" y="136"/>
                  </a:lnTo>
                  <a:lnTo>
                    <a:pt x="578" y="147"/>
                  </a:lnTo>
                  <a:lnTo>
                    <a:pt x="584" y="136"/>
                  </a:lnTo>
                  <a:lnTo>
                    <a:pt x="589" y="136"/>
                  </a:lnTo>
                  <a:lnTo>
                    <a:pt x="601" y="136"/>
                  </a:lnTo>
                  <a:lnTo>
                    <a:pt x="601" y="147"/>
                  </a:lnTo>
                  <a:lnTo>
                    <a:pt x="606" y="147"/>
                  </a:lnTo>
                  <a:lnTo>
                    <a:pt x="612" y="147"/>
                  </a:lnTo>
                  <a:lnTo>
                    <a:pt x="612" y="153"/>
                  </a:lnTo>
                  <a:lnTo>
                    <a:pt x="635" y="141"/>
                  </a:lnTo>
                  <a:lnTo>
                    <a:pt x="663" y="107"/>
                  </a:lnTo>
                  <a:lnTo>
                    <a:pt x="669" y="107"/>
                  </a:lnTo>
                  <a:lnTo>
                    <a:pt x="674" y="113"/>
                  </a:lnTo>
                  <a:lnTo>
                    <a:pt x="680" y="113"/>
                  </a:lnTo>
                  <a:lnTo>
                    <a:pt x="697" y="119"/>
                  </a:lnTo>
                  <a:lnTo>
                    <a:pt x="703" y="119"/>
                  </a:lnTo>
                  <a:lnTo>
                    <a:pt x="703" y="124"/>
                  </a:lnTo>
                  <a:lnTo>
                    <a:pt x="708" y="124"/>
                  </a:lnTo>
                  <a:lnTo>
                    <a:pt x="714" y="124"/>
                  </a:lnTo>
                  <a:lnTo>
                    <a:pt x="720" y="124"/>
                  </a:lnTo>
                  <a:lnTo>
                    <a:pt x="720" y="130"/>
                  </a:lnTo>
                  <a:lnTo>
                    <a:pt x="725" y="130"/>
                  </a:lnTo>
                  <a:lnTo>
                    <a:pt x="737" y="136"/>
                  </a:lnTo>
                  <a:lnTo>
                    <a:pt x="742" y="136"/>
                  </a:lnTo>
                  <a:lnTo>
                    <a:pt x="748" y="136"/>
                  </a:lnTo>
                  <a:lnTo>
                    <a:pt x="754" y="141"/>
                  </a:lnTo>
                  <a:lnTo>
                    <a:pt x="759" y="141"/>
                  </a:lnTo>
                  <a:lnTo>
                    <a:pt x="771" y="141"/>
                  </a:lnTo>
                  <a:lnTo>
                    <a:pt x="782" y="141"/>
                  </a:lnTo>
                  <a:lnTo>
                    <a:pt x="793" y="141"/>
                  </a:lnTo>
                  <a:lnTo>
                    <a:pt x="799" y="141"/>
                  </a:lnTo>
                  <a:lnTo>
                    <a:pt x="805" y="141"/>
                  </a:lnTo>
                  <a:lnTo>
                    <a:pt x="827" y="141"/>
                  </a:lnTo>
                  <a:lnTo>
                    <a:pt x="839" y="141"/>
                  </a:lnTo>
                  <a:lnTo>
                    <a:pt x="856" y="141"/>
                  </a:lnTo>
                  <a:lnTo>
                    <a:pt x="878" y="141"/>
                  </a:lnTo>
                  <a:lnTo>
                    <a:pt x="878" y="136"/>
                  </a:lnTo>
                  <a:lnTo>
                    <a:pt x="878" y="130"/>
                  </a:lnTo>
                  <a:lnTo>
                    <a:pt x="878" y="124"/>
                  </a:lnTo>
                  <a:lnTo>
                    <a:pt x="878" y="113"/>
                  </a:lnTo>
                  <a:lnTo>
                    <a:pt x="878" y="102"/>
                  </a:lnTo>
                  <a:lnTo>
                    <a:pt x="878" y="96"/>
                  </a:lnTo>
                  <a:lnTo>
                    <a:pt x="878" y="90"/>
                  </a:lnTo>
                  <a:lnTo>
                    <a:pt x="878" y="85"/>
                  </a:lnTo>
                  <a:lnTo>
                    <a:pt x="884" y="73"/>
                  </a:lnTo>
                  <a:lnTo>
                    <a:pt x="884" y="62"/>
                  </a:lnTo>
                  <a:lnTo>
                    <a:pt x="884" y="51"/>
                  </a:lnTo>
                  <a:lnTo>
                    <a:pt x="884" y="45"/>
                  </a:lnTo>
                  <a:lnTo>
                    <a:pt x="890" y="34"/>
                  </a:lnTo>
                  <a:lnTo>
                    <a:pt x="890" y="28"/>
                  </a:lnTo>
                  <a:lnTo>
                    <a:pt x="890" y="17"/>
                  </a:lnTo>
                  <a:lnTo>
                    <a:pt x="890" y="11"/>
                  </a:lnTo>
                  <a:lnTo>
                    <a:pt x="890" y="5"/>
                  </a:lnTo>
                  <a:lnTo>
                    <a:pt x="895" y="5"/>
                  </a:lnTo>
                  <a:lnTo>
                    <a:pt x="901" y="5"/>
                  </a:lnTo>
                  <a:lnTo>
                    <a:pt x="907" y="5"/>
                  </a:lnTo>
                  <a:lnTo>
                    <a:pt x="912" y="5"/>
                  </a:lnTo>
                  <a:lnTo>
                    <a:pt x="918" y="0"/>
                  </a:lnTo>
                  <a:lnTo>
                    <a:pt x="918" y="5"/>
                  </a:lnTo>
                  <a:lnTo>
                    <a:pt x="918" y="11"/>
                  </a:lnTo>
                  <a:lnTo>
                    <a:pt x="924" y="11"/>
                  </a:lnTo>
                  <a:lnTo>
                    <a:pt x="929" y="11"/>
                  </a:lnTo>
                  <a:lnTo>
                    <a:pt x="935" y="17"/>
                  </a:lnTo>
                  <a:lnTo>
                    <a:pt x="941" y="17"/>
                  </a:lnTo>
                  <a:lnTo>
                    <a:pt x="946" y="11"/>
                  </a:lnTo>
                  <a:lnTo>
                    <a:pt x="963" y="17"/>
                  </a:lnTo>
                  <a:lnTo>
                    <a:pt x="975" y="17"/>
                  </a:lnTo>
                  <a:lnTo>
                    <a:pt x="980" y="17"/>
                  </a:lnTo>
                  <a:lnTo>
                    <a:pt x="1099" y="17"/>
                  </a:lnTo>
                  <a:lnTo>
                    <a:pt x="1116" y="17"/>
                  </a:lnTo>
                  <a:lnTo>
                    <a:pt x="1122" y="17"/>
                  </a:lnTo>
                  <a:lnTo>
                    <a:pt x="1122" y="22"/>
                  </a:lnTo>
                  <a:lnTo>
                    <a:pt x="1122" y="28"/>
                  </a:lnTo>
                  <a:lnTo>
                    <a:pt x="1116" y="39"/>
                  </a:lnTo>
                  <a:lnTo>
                    <a:pt x="1116" y="45"/>
                  </a:lnTo>
                  <a:lnTo>
                    <a:pt x="1116" y="51"/>
                  </a:lnTo>
                  <a:lnTo>
                    <a:pt x="1116" y="56"/>
                  </a:lnTo>
                  <a:lnTo>
                    <a:pt x="1111" y="68"/>
                  </a:lnTo>
                  <a:lnTo>
                    <a:pt x="1111" y="73"/>
                  </a:lnTo>
                  <a:lnTo>
                    <a:pt x="1105" y="79"/>
                  </a:lnTo>
                  <a:lnTo>
                    <a:pt x="1105" y="85"/>
                  </a:lnTo>
                  <a:lnTo>
                    <a:pt x="1105" y="90"/>
                  </a:lnTo>
                  <a:lnTo>
                    <a:pt x="1099" y="102"/>
                  </a:lnTo>
                  <a:lnTo>
                    <a:pt x="1099" y="107"/>
                  </a:lnTo>
                  <a:lnTo>
                    <a:pt x="1094" y="107"/>
                  </a:lnTo>
                  <a:lnTo>
                    <a:pt x="1094" y="113"/>
                  </a:lnTo>
                  <a:lnTo>
                    <a:pt x="1094" y="119"/>
                  </a:lnTo>
                  <a:lnTo>
                    <a:pt x="1088" y="119"/>
                  </a:lnTo>
                  <a:lnTo>
                    <a:pt x="1088" y="124"/>
                  </a:lnTo>
                  <a:lnTo>
                    <a:pt x="1088" y="130"/>
                  </a:lnTo>
                  <a:lnTo>
                    <a:pt x="1082" y="136"/>
                  </a:lnTo>
                  <a:lnTo>
                    <a:pt x="1082" y="147"/>
                  </a:lnTo>
                  <a:lnTo>
                    <a:pt x="1077" y="153"/>
                  </a:lnTo>
                  <a:lnTo>
                    <a:pt x="1077" y="164"/>
                  </a:lnTo>
                  <a:lnTo>
                    <a:pt x="1065" y="187"/>
                  </a:lnTo>
                  <a:lnTo>
                    <a:pt x="1060" y="192"/>
                  </a:lnTo>
                  <a:lnTo>
                    <a:pt x="1060" y="198"/>
                  </a:lnTo>
                  <a:lnTo>
                    <a:pt x="1060" y="204"/>
                  </a:lnTo>
                  <a:lnTo>
                    <a:pt x="1054" y="209"/>
                  </a:lnTo>
                  <a:lnTo>
                    <a:pt x="1054" y="215"/>
                  </a:lnTo>
                  <a:lnTo>
                    <a:pt x="1054" y="221"/>
                  </a:lnTo>
                  <a:lnTo>
                    <a:pt x="1048" y="226"/>
                  </a:lnTo>
                  <a:lnTo>
                    <a:pt x="1048" y="232"/>
                  </a:lnTo>
                  <a:lnTo>
                    <a:pt x="1043" y="243"/>
                  </a:lnTo>
                  <a:lnTo>
                    <a:pt x="1037" y="266"/>
                  </a:lnTo>
                  <a:lnTo>
                    <a:pt x="1037" y="272"/>
                  </a:lnTo>
                  <a:lnTo>
                    <a:pt x="1037" y="283"/>
                  </a:lnTo>
                  <a:lnTo>
                    <a:pt x="1031" y="289"/>
                  </a:lnTo>
                  <a:lnTo>
                    <a:pt x="1031" y="300"/>
                  </a:lnTo>
                  <a:lnTo>
                    <a:pt x="1031" y="306"/>
                  </a:lnTo>
                  <a:lnTo>
                    <a:pt x="1031" y="311"/>
                  </a:lnTo>
                  <a:lnTo>
                    <a:pt x="1026" y="323"/>
                  </a:lnTo>
                  <a:lnTo>
                    <a:pt x="1026" y="328"/>
                  </a:lnTo>
                  <a:lnTo>
                    <a:pt x="1026" y="334"/>
                  </a:lnTo>
                  <a:lnTo>
                    <a:pt x="1026" y="340"/>
                  </a:lnTo>
                  <a:lnTo>
                    <a:pt x="1026" y="345"/>
                  </a:lnTo>
                  <a:lnTo>
                    <a:pt x="1020" y="357"/>
                  </a:lnTo>
                  <a:lnTo>
                    <a:pt x="1020" y="362"/>
                  </a:lnTo>
                  <a:lnTo>
                    <a:pt x="1020" y="368"/>
                  </a:lnTo>
                  <a:lnTo>
                    <a:pt x="1009" y="379"/>
                  </a:lnTo>
                  <a:lnTo>
                    <a:pt x="1009" y="385"/>
                  </a:lnTo>
                  <a:lnTo>
                    <a:pt x="1003" y="396"/>
                  </a:lnTo>
                  <a:lnTo>
                    <a:pt x="997" y="408"/>
                  </a:lnTo>
                  <a:lnTo>
                    <a:pt x="992" y="413"/>
                  </a:lnTo>
                  <a:lnTo>
                    <a:pt x="986" y="425"/>
                  </a:lnTo>
                  <a:lnTo>
                    <a:pt x="980" y="430"/>
                  </a:lnTo>
                  <a:lnTo>
                    <a:pt x="986" y="430"/>
                  </a:lnTo>
                  <a:lnTo>
                    <a:pt x="980" y="430"/>
                  </a:lnTo>
                  <a:lnTo>
                    <a:pt x="986" y="436"/>
                  </a:lnTo>
                  <a:lnTo>
                    <a:pt x="980" y="436"/>
                  </a:lnTo>
                  <a:lnTo>
                    <a:pt x="980" y="442"/>
                  </a:lnTo>
                  <a:lnTo>
                    <a:pt x="980" y="447"/>
                  </a:lnTo>
                  <a:lnTo>
                    <a:pt x="980" y="453"/>
                  </a:lnTo>
                  <a:lnTo>
                    <a:pt x="975" y="459"/>
                  </a:lnTo>
                  <a:lnTo>
                    <a:pt x="975" y="464"/>
                  </a:lnTo>
                  <a:lnTo>
                    <a:pt x="969" y="470"/>
                  </a:lnTo>
                  <a:lnTo>
                    <a:pt x="963" y="476"/>
                  </a:lnTo>
                  <a:lnTo>
                    <a:pt x="958" y="481"/>
                  </a:lnTo>
                  <a:lnTo>
                    <a:pt x="952" y="487"/>
                  </a:lnTo>
                  <a:lnTo>
                    <a:pt x="946" y="493"/>
                  </a:lnTo>
                  <a:lnTo>
                    <a:pt x="941" y="498"/>
                  </a:lnTo>
                  <a:lnTo>
                    <a:pt x="929" y="504"/>
                  </a:lnTo>
                  <a:lnTo>
                    <a:pt x="918" y="515"/>
                  </a:lnTo>
                  <a:lnTo>
                    <a:pt x="912" y="521"/>
                  </a:lnTo>
                  <a:lnTo>
                    <a:pt x="895" y="538"/>
                  </a:lnTo>
                  <a:lnTo>
                    <a:pt x="890" y="538"/>
                  </a:lnTo>
                  <a:lnTo>
                    <a:pt x="884" y="544"/>
                  </a:lnTo>
                  <a:lnTo>
                    <a:pt x="873" y="555"/>
                  </a:lnTo>
                  <a:lnTo>
                    <a:pt x="867" y="561"/>
                  </a:lnTo>
                  <a:lnTo>
                    <a:pt x="861" y="566"/>
                  </a:lnTo>
                  <a:lnTo>
                    <a:pt x="850" y="566"/>
                  </a:lnTo>
                  <a:lnTo>
                    <a:pt x="844" y="572"/>
                  </a:lnTo>
                  <a:lnTo>
                    <a:pt x="833" y="572"/>
                  </a:lnTo>
                  <a:lnTo>
                    <a:pt x="827" y="578"/>
                  </a:lnTo>
                  <a:lnTo>
                    <a:pt x="816" y="578"/>
                  </a:lnTo>
                  <a:lnTo>
                    <a:pt x="810" y="578"/>
                  </a:lnTo>
                  <a:lnTo>
                    <a:pt x="810" y="572"/>
                  </a:lnTo>
                  <a:lnTo>
                    <a:pt x="805" y="572"/>
                  </a:lnTo>
                  <a:lnTo>
                    <a:pt x="799" y="572"/>
                  </a:lnTo>
                  <a:lnTo>
                    <a:pt x="805" y="578"/>
                  </a:lnTo>
                  <a:lnTo>
                    <a:pt x="810" y="578"/>
                  </a:lnTo>
                  <a:lnTo>
                    <a:pt x="816" y="578"/>
                  </a:lnTo>
                  <a:lnTo>
                    <a:pt x="810" y="578"/>
                  </a:lnTo>
                  <a:lnTo>
                    <a:pt x="805" y="583"/>
                  </a:lnTo>
                  <a:lnTo>
                    <a:pt x="799" y="583"/>
                  </a:lnTo>
                  <a:lnTo>
                    <a:pt x="799" y="589"/>
                  </a:lnTo>
                  <a:lnTo>
                    <a:pt x="793" y="595"/>
                  </a:lnTo>
                  <a:lnTo>
                    <a:pt x="788" y="600"/>
                  </a:lnTo>
                  <a:lnTo>
                    <a:pt x="782" y="606"/>
                  </a:lnTo>
                  <a:lnTo>
                    <a:pt x="776" y="612"/>
                  </a:lnTo>
                  <a:lnTo>
                    <a:pt x="771" y="617"/>
                  </a:lnTo>
                  <a:lnTo>
                    <a:pt x="765" y="617"/>
                  </a:lnTo>
                  <a:lnTo>
                    <a:pt x="759" y="623"/>
                  </a:lnTo>
                  <a:lnTo>
                    <a:pt x="759" y="629"/>
                  </a:lnTo>
                  <a:lnTo>
                    <a:pt x="748" y="634"/>
                  </a:lnTo>
                  <a:lnTo>
                    <a:pt x="748" y="640"/>
                  </a:lnTo>
                  <a:lnTo>
                    <a:pt x="737" y="646"/>
                  </a:lnTo>
                  <a:lnTo>
                    <a:pt x="731" y="651"/>
                  </a:lnTo>
                  <a:lnTo>
                    <a:pt x="725" y="651"/>
                  </a:lnTo>
                  <a:lnTo>
                    <a:pt x="720" y="651"/>
                  </a:lnTo>
                  <a:lnTo>
                    <a:pt x="714" y="651"/>
                  </a:lnTo>
                  <a:lnTo>
                    <a:pt x="714" y="646"/>
                  </a:lnTo>
                  <a:lnTo>
                    <a:pt x="714" y="640"/>
                  </a:lnTo>
                  <a:lnTo>
                    <a:pt x="714" y="646"/>
                  </a:lnTo>
                  <a:lnTo>
                    <a:pt x="714" y="651"/>
                  </a:lnTo>
                  <a:lnTo>
                    <a:pt x="720" y="651"/>
                  </a:lnTo>
                  <a:lnTo>
                    <a:pt x="725" y="651"/>
                  </a:lnTo>
                  <a:lnTo>
                    <a:pt x="725" y="657"/>
                  </a:lnTo>
                  <a:lnTo>
                    <a:pt x="720" y="663"/>
                  </a:lnTo>
                  <a:lnTo>
                    <a:pt x="714" y="663"/>
                  </a:lnTo>
                  <a:lnTo>
                    <a:pt x="714" y="668"/>
                  </a:lnTo>
                  <a:lnTo>
                    <a:pt x="708" y="674"/>
                  </a:lnTo>
                  <a:lnTo>
                    <a:pt x="703" y="674"/>
                  </a:lnTo>
                  <a:lnTo>
                    <a:pt x="703" y="680"/>
                  </a:lnTo>
                  <a:lnTo>
                    <a:pt x="697" y="685"/>
                  </a:lnTo>
                  <a:lnTo>
                    <a:pt x="691" y="685"/>
                  </a:lnTo>
                  <a:lnTo>
                    <a:pt x="686" y="691"/>
                  </a:lnTo>
                  <a:lnTo>
                    <a:pt x="680" y="691"/>
                  </a:lnTo>
                  <a:lnTo>
                    <a:pt x="686" y="697"/>
                  </a:lnTo>
                  <a:lnTo>
                    <a:pt x="674" y="708"/>
                  </a:lnTo>
                  <a:lnTo>
                    <a:pt x="669" y="714"/>
                  </a:lnTo>
                  <a:lnTo>
                    <a:pt x="669" y="719"/>
                  </a:lnTo>
                  <a:lnTo>
                    <a:pt x="663" y="719"/>
                  </a:lnTo>
                  <a:lnTo>
                    <a:pt x="663" y="725"/>
                  </a:lnTo>
                  <a:lnTo>
                    <a:pt x="657" y="731"/>
                  </a:lnTo>
                  <a:lnTo>
                    <a:pt x="652" y="736"/>
                  </a:lnTo>
                  <a:lnTo>
                    <a:pt x="646" y="742"/>
                  </a:lnTo>
                  <a:lnTo>
                    <a:pt x="646" y="748"/>
                  </a:lnTo>
                  <a:lnTo>
                    <a:pt x="640" y="748"/>
                  </a:lnTo>
                  <a:lnTo>
                    <a:pt x="629" y="765"/>
                  </a:lnTo>
                  <a:lnTo>
                    <a:pt x="623" y="776"/>
                  </a:lnTo>
                  <a:lnTo>
                    <a:pt x="623" y="782"/>
                  </a:lnTo>
                  <a:lnTo>
                    <a:pt x="618" y="787"/>
                  </a:lnTo>
                  <a:lnTo>
                    <a:pt x="612" y="793"/>
                  </a:lnTo>
                  <a:lnTo>
                    <a:pt x="612" y="799"/>
                  </a:lnTo>
                  <a:lnTo>
                    <a:pt x="606" y="799"/>
                  </a:lnTo>
                  <a:lnTo>
                    <a:pt x="606" y="804"/>
                  </a:lnTo>
                  <a:lnTo>
                    <a:pt x="601" y="810"/>
                  </a:lnTo>
                  <a:lnTo>
                    <a:pt x="595" y="810"/>
                  </a:lnTo>
                  <a:lnTo>
                    <a:pt x="589" y="810"/>
                  </a:lnTo>
                  <a:lnTo>
                    <a:pt x="584" y="804"/>
                  </a:lnTo>
                  <a:lnTo>
                    <a:pt x="589" y="810"/>
                  </a:lnTo>
                  <a:lnTo>
                    <a:pt x="595" y="810"/>
                  </a:lnTo>
                  <a:lnTo>
                    <a:pt x="601" y="810"/>
                  </a:lnTo>
                  <a:lnTo>
                    <a:pt x="601" y="816"/>
                  </a:lnTo>
                  <a:lnTo>
                    <a:pt x="601" y="821"/>
                  </a:lnTo>
                  <a:lnTo>
                    <a:pt x="606" y="827"/>
                  </a:lnTo>
                  <a:lnTo>
                    <a:pt x="601" y="827"/>
                  </a:lnTo>
                  <a:lnTo>
                    <a:pt x="601" y="821"/>
                  </a:lnTo>
                  <a:lnTo>
                    <a:pt x="595" y="821"/>
                  </a:lnTo>
                  <a:lnTo>
                    <a:pt x="595" y="827"/>
                  </a:lnTo>
                  <a:lnTo>
                    <a:pt x="589" y="833"/>
                  </a:lnTo>
                  <a:lnTo>
                    <a:pt x="589" y="838"/>
                  </a:lnTo>
                  <a:lnTo>
                    <a:pt x="595" y="833"/>
                  </a:lnTo>
                  <a:lnTo>
                    <a:pt x="595" y="827"/>
                  </a:lnTo>
                  <a:lnTo>
                    <a:pt x="601" y="827"/>
                  </a:lnTo>
                  <a:lnTo>
                    <a:pt x="601" y="833"/>
                  </a:lnTo>
                  <a:lnTo>
                    <a:pt x="606" y="827"/>
                  </a:lnTo>
                  <a:lnTo>
                    <a:pt x="606" y="833"/>
                  </a:lnTo>
                  <a:lnTo>
                    <a:pt x="601" y="833"/>
                  </a:lnTo>
                  <a:lnTo>
                    <a:pt x="595" y="838"/>
                  </a:lnTo>
                  <a:lnTo>
                    <a:pt x="595" y="844"/>
                  </a:lnTo>
                  <a:lnTo>
                    <a:pt x="578" y="855"/>
                  </a:lnTo>
                  <a:lnTo>
                    <a:pt x="572" y="861"/>
                  </a:lnTo>
                  <a:lnTo>
                    <a:pt x="572" y="867"/>
                  </a:lnTo>
                  <a:lnTo>
                    <a:pt x="567" y="867"/>
                  </a:lnTo>
                  <a:lnTo>
                    <a:pt x="561" y="872"/>
                  </a:lnTo>
                  <a:lnTo>
                    <a:pt x="550" y="889"/>
                  </a:lnTo>
                  <a:lnTo>
                    <a:pt x="550" y="895"/>
                  </a:lnTo>
                  <a:lnTo>
                    <a:pt x="544" y="901"/>
                  </a:lnTo>
                  <a:lnTo>
                    <a:pt x="544" y="906"/>
                  </a:lnTo>
                  <a:lnTo>
                    <a:pt x="538" y="912"/>
                  </a:lnTo>
                  <a:lnTo>
                    <a:pt x="533" y="918"/>
                  </a:lnTo>
                  <a:lnTo>
                    <a:pt x="533" y="924"/>
                  </a:lnTo>
                  <a:lnTo>
                    <a:pt x="527" y="929"/>
                  </a:lnTo>
                  <a:lnTo>
                    <a:pt x="527" y="935"/>
                  </a:lnTo>
                  <a:lnTo>
                    <a:pt x="521" y="941"/>
                  </a:lnTo>
                  <a:lnTo>
                    <a:pt x="516" y="952"/>
                  </a:lnTo>
                  <a:lnTo>
                    <a:pt x="510" y="958"/>
                  </a:lnTo>
                  <a:lnTo>
                    <a:pt x="510" y="963"/>
                  </a:lnTo>
                  <a:lnTo>
                    <a:pt x="504" y="963"/>
                  </a:lnTo>
                  <a:lnTo>
                    <a:pt x="499" y="969"/>
                  </a:lnTo>
                  <a:lnTo>
                    <a:pt x="493" y="986"/>
                  </a:lnTo>
                  <a:lnTo>
                    <a:pt x="487" y="992"/>
                  </a:lnTo>
                  <a:lnTo>
                    <a:pt x="487" y="997"/>
                  </a:lnTo>
                  <a:lnTo>
                    <a:pt x="482" y="1003"/>
                  </a:lnTo>
                  <a:lnTo>
                    <a:pt x="476" y="1009"/>
                  </a:lnTo>
                  <a:lnTo>
                    <a:pt x="476" y="1014"/>
                  </a:lnTo>
                  <a:lnTo>
                    <a:pt x="470" y="1014"/>
                  </a:lnTo>
                  <a:lnTo>
                    <a:pt x="470" y="1020"/>
                  </a:lnTo>
                  <a:lnTo>
                    <a:pt x="465" y="1020"/>
                  </a:lnTo>
                  <a:lnTo>
                    <a:pt x="465" y="1026"/>
                  </a:lnTo>
                  <a:lnTo>
                    <a:pt x="453" y="1043"/>
                  </a:lnTo>
                  <a:lnTo>
                    <a:pt x="448" y="1048"/>
                  </a:lnTo>
                  <a:lnTo>
                    <a:pt x="448" y="1054"/>
                  </a:lnTo>
                  <a:lnTo>
                    <a:pt x="442" y="1054"/>
                  </a:lnTo>
                  <a:lnTo>
                    <a:pt x="431" y="1071"/>
                  </a:lnTo>
                  <a:lnTo>
                    <a:pt x="425" y="1082"/>
                  </a:lnTo>
                  <a:lnTo>
                    <a:pt x="425" y="1088"/>
                  </a:lnTo>
                  <a:lnTo>
                    <a:pt x="419" y="1088"/>
                  </a:lnTo>
                  <a:lnTo>
                    <a:pt x="414" y="1094"/>
                  </a:lnTo>
                  <a:lnTo>
                    <a:pt x="414" y="1099"/>
                  </a:lnTo>
                  <a:lnTo>
                    <a:pt x="402" y="1105"/>
                  </a:lnTo>
                  <a:lnTo>
                    <a:pt x="402" y="1111"/>
                  </a:lnTo>
                  <a:lnTo>
                    <a:pt x="397" y="1116"/>
                  </a:lnTo>
                  <a:lnTo>
                    <a:pt x="397" y="1122"/>
                  </a:lnTo>
                  <a:lnTo>
                    <a:pt x="391" y="1122"/>
                  </a:lnTo>
                  <a:lnTo>
                    <a:pt x="385" y="1128"/>
                  </a:lnTo>
                  <a:lnTo>
                    <a:pt x="385" y="1133"/>
                  </a:lnTo>
                  <a:lnTo>
                    <a:pt x="380" y="1139"/>
                  </a:lnTo>
                  <a:lnTo>
                    <a:pt x="374" y="1139"/>
                  </a:lnTo>
                  <a:lnTo>
                    <a:pt x="374" y="1145"/>
                  </a:lnTo>
                  <a:lnTo>
                    <a:pt x="368" y="1150"/>
                  </a:lnTo>
                  <a:close/>
                  <a:moveTo>
                    <a:pt x="198" y="918"/>
                  </a:moveTo>
                  <a:lnTo>
                    <a:pt x="198" y="924"/>
                  </a:lnTo>
                  <a:lnTo>
                    <a:pt x="204" y="929"/>
                  </a:lnTo>
                  <a:lnTo>
                    <a:pt x="198" y="935"/>
                  </a:lnTo>
                  <a:lnTo>
                    <a:pt x="198" y="952"/>
                  </a:lnTo>
                  <a:lnTo>
                    <a:pt x="221" y="969"/>
                  </a:lnTo>
                  <a:lnTo>
                    <a:pt x="226" y="997"/>
                  </a:lnTo>
                  <a:lnTo>
                    <a:pt x="238" y="997"/>
                  </a:lnTo>
                  <a:lnTo>
                    <a:pt x="249" y="1003"/>
                  </a:lnTo>
                  <a:lnTo>
                    <a:pt x="249" y="997"/>
                  </a:lnTo>
                  <a:lnTo>
                    <a:pt x="255" y="997"/>
                  </a:lnTo>
                  <a:lnTo>
                    <a:pt x="266" y="992"/>
                  </a:lnTo>
                  <a:lnTo>
                    <a:pt x="272" y="992"/>
                  </a:lnTo>
                  <a:lnTo>
                    <a:pt x="277" y="997"/>
                  </a:lnTo>
                  <a:lnTo>
                    <a:pt x="289" y="1009"/>
                  </a:lnTo>
                  <a:lnTo>
                    <a:pt x="300" y="1009"/>
                  </a:lnTo>
                  <a:lnTo>
                    <a:pt x="300" y="1003"/>
                  </a:lnTo>
                  <a:lnTo>
                    <a:pt x="300" y="1009"/>
                  </a:lnTo>
                  <a:lnTo>
                    <a:pt x="306" y="1009"/>
                  </a:lnTo>
                  <a:lnTo>
                    <a:pt x="312" y="1014"/>
                  </a:lnTo>
                  <a:lnTo>
                    <a:pt x="323" y="1009"/>
                  </a:lnTo>
                  <a:lnTo>
                    <a:pt x="323" y="1003"/>
                  </a:lnTo>
                  <a:lnTo>
                    <a:pt x="329" y="992"/>
                  </a:lnTo>
                  <a:lnTo>
                    <a:pt x="329" y="986"/>
                  </a:lnTo>
                  <a:lnTo>
                    <a:pt x="334" y="986"/>
                  </a:lnTo>
                  <a:lnTo>
                    <a:pt x="334" y="980"/>
                  </a:lnTo>
                  <a:lnTo>
                    <a:pt x="334" y="975"/>
                  </a:lnTo>
                  <a:lnTo>
                    <a:pt x="340" y="975"/>
                  </a:lnTo>
                  <a:lnTo>
                    <a:pt x="346" y="975"/>
                  </a:lnTo>
                  <a:lnTo>
                    <a:pt x="346" y="969"/>
                  </a:lnTo>
                  <a:lnTo>
                    <a:pt x="346" y="975"/>
                  </a:lnTo>
                  <a:lnTo>
                    <a:pt x="351" y="975"/>
                  </a:lnTo>
                  <a:lnTo>
                    <a:pt x="351" y="969"/>
                  </a:lnTo>
                  <a:lnTo>
                    <a:pt x="351" y="963"/>
                  </a:lnTo>
                  <a:lnTo>
                    <a:pt x="346" y="963"/>
                  </a:lnTo>
                  <a:lnTo>
                    <a:pt x="346" y="958"/>
                  </a:lnTo>
                  <a:lnTo>
                    <a:pt x="340" y="958"/>
                  </a:lnTo>
                  <a:lnTo>
                    <a:pt x="334" y="958"/>
                  </a:lnTo>
                  <a:lnTo>
                    <a:pt x="334" y="952"/>
                  </a:lnTo>
                  <a:lnTo>
                    <a:pt x="340" y="946"/>
                  </a:lnTo>
                  <a:lnTo>
                    <a:pt x="334" y="946"/>
                  </a:lnTo>
                  <a:lnTo>
                    <a:pt x="329" y="946"/>
                  </a:lnTo>
                  <a:lnTo>
                    <a:pt x="323" y="946"/>
                  </a:lnTo>
                  <a:lnTo>
                    <a:pt x="323" y="941"/>
                  </a:lnTo>
                  <a:lnTo>
                    <a:pt x="323" y="935"/>
                  </a:lnTo>
                  <a:lnTo>
                    <a:pt x="317" y="935"/>
                  </a:lnTo>
                  <a:lnTo>
                    <a:pt x="312" y="935"/>
                  </a:lnTo>
                  <a:lnTo>
                    <a:pt x="312" y="929"/>
                  </a:lnTo>
                  <a:lnTo>
                    <a:pt x="306" y="929"/>
                  </a:lnTo>
                  <a:lnTo>
                    <a:pt x="300" y="924"/>
                  </a:lnTo>
                  <a:lnTo>
                    <a:pt x="306" y="924"/>
                  </a:lnTo>
                  <a:lnTo>
                    <a:pt x="312" y="924"/>
                  </a:lnTo>
                  <a:lnTo>
                    <a:pt x="312" y="918"/>
                  </a:lnTo>
                  <a:lnTo>
                    <a:pt x="306" y="918"/>
                  </a:lnTo>
                  <a:lnTo>
                    <a:pt x="306" y="912"/>
                  </a:lnTo>
                  <a:lnTo>
                    <a:pt x="300" y="906"/>
                  </a:lnTo>
                  <a:lnTo>
                    <a:pt x="294" y="901"/>
                  </a:lnTo>
                  <a:lnTo>
                    <a:pt x="289" y="901"/>
                  </a:lnTo>
                  <a:lnTo>
                    <a:pt x="289" y="895"/>
                  </a:lnTo>
                  <a:lnTo>
                    <a:pt x="289" y="889"/>
                  </a:lnTo>
                  <a:lnTo>
                    <a:pt x="283" y="884"/>
                  </a:lnTo>
                  <a:lnTo>
                    <a:pt x="277" y="884"/>
                  </a:lnTo>
                  <a:lnTo>
                    <a:pt x="272" y="884"/>
                  </a:lnTo>
                  <a:lnTo>
                    <a:pt x="260" y="884"/>
                  </a:lnTo>
                  <a:lnTo>
                    <a:pt x="255" y="884"/>
                  </a:lnTo>
                  <a:lnTo>
                    <a:pt x="249" y="884"/>
                  </a:lnTo>
                  <a:lnTo>
                    <a:pt x="243" y="884"/>
                  </a:lnTo>
                  <a:lnTo>
                    <a:pt x="243" y="878"/>
                  </a:lnTo>
                  <a:lnTo>
                    <a:pt x="238" y="878"/>
                  </a:lnTo>
                  <a:lnTo>
                    <a:pt x="232" y="878"/>
                  </a:lnTo>
                  <a:lnTo>
                    <a:pt x="232" y="872"/>
                  </a:lnTo>
                  <a:lnTo>
                    <a:pt x="226" y="872"/>
                  </a:lnTo>
                  <a:lnTo>
                    <a:pt x="221" y="872"/>
                  </a:lnTo>
                  <a:lnTo>
                    <a:pt x="221" y="867"/>
                  </a:lnTo>
                  <a:lnTo>
                    <a:pt x="215" y="867"/>
                  </a:lnTo>
                  <a:lnTo>
                    <a:pt x="209" y="867"/>
                  </a:lnTo>
                  <a:lnTo>
                    <a:pt x="204" y="867"/>
                  </a:lnTo>
                  <a:lnTo>
                    <a:pt x="198" y="861"/>
                  </a:lnTo>
                  <a:lnTo>
                    <a:pt x="192" y="861"/>
                  </a:lnTo>
                  <a:lnTo>
                    <a:pt x="187" y="867"/>
                  </a:lnTo>
                  <a:lnTo>
                    <a:pt x="187" y="872"/>
                  </a:lnTo>
                  <a:lnTo>
                    <a:pt x="192" y="872"/>
                  </a:lnTo>
                  <a:lnTo>
                    <a:pt x="198" y="872"/>
                  </a:lnTo>
                  <a:lnTo>
                    <a:pt x="198" y="878"/>
                  </a:lnTo>
                  <a:lnTo>
                    <a:pt x="187" y="884"/>
                  </a:lnTo>
                  <a:lnTo>
                    <a:pt x="181" y="889"/>
                  </a:lnTo>
                  <a:lnTo>
                    <a:pt x="181" y="895"/>
                  </a:lnTo>
                  <a:lnTo>
                    <a:pt x="175" y="906"/>
                  </a:lnTo>
                  <a:lnTo>
                    <a:pt x="170" y="906"/>
                  </a:lnTo>
                  <a:lnTo>
                    <a:pt x="170" y="912"/>
                  </a:lnTo>
                  <a:lnTo>
                    <a:pt x="198" y="918"/>
                  </a:lnTo>
                  <a:close/>
                </a:path>
              </a:pathLst>
            </a:custGeom>
            <a:solidFill>
              <a:schemeClr val="accent6">
                <a:lumMod val="40000"/>
                <a:lumOff val="60000"/>
              </a:schemeClr>
            </a:solidFill>
            <a:ln w="9525">
              <a:solidFill>
                <a:schemeClr val="accent6"/>
              </a:solidFill>
              <a:round/>
              <a:headEnd/>
              <a:tailEnd/>
            </a:ln>
          </p:spPr>
          <p:txBody>
            <a:bodyPr/>
            <a:lstStyle/>
            <a:p>
              <a:endParaRPr lang="en-US" sz="1200" b="1" dirty="0">
                <a:solidFill>
                  <a:srgbClr val="0D7532">
                    <a:lumMod val="50000"/>
                  </a:srgbClr>
                </a:solidFill>
              </a:endParaRPr>
            </a:p>
          </p:txBody>
        </p:sp>
        <p:sp>
          <p:nvSpPr>
            <p:cNvPr id="66" name="Freeform 8"/>
            <p:cNvSpPr>
              <a:spLocks/>
            </p:cNvSpPr>
            <p:nvPr/>
          </p:nvSpPr>
          <p:spPr bwMode="gray">
            <a:xfrm>
              <a:off x="5112373" y="1711959"/>
              <a:ext cx="1231108" cy="1168949"/>
            </a:xfrm>
            <a:custGeom>
              <a:avLst/>
              <a:gdLst>
                <a:gd name="T0" fmla="*/ 28 w 1009"/>
                <a:gd name="T1" fmla="*/ 737 h 958"/>
                <a:gd name="T2" fmla="*/ 130 w 1009"/>
                <a:gd name="T3" fmla="*/ 692 h 958"/>
                <a:gd name="T4" fmla="*/ 91 w 1009"/>
                <a:gd name="T5" fmla="*/ 641 h 958"/>
                <a:gd name="T6" fmla="*/ 51 w 1009"/>
                <a:gd name="T7" fmla="*/ 578 h 958"/>
                <a:gd name="T8" fmla="*/ 164 w 1009"/>
                <a:gd name="T9" fmla="*/ 510 h 958"/>
                <a:gd name="T10" fmla="*/ 204 w 1009"/>
                <a:gd name="T11" fmla="*/ 437 h 958"/>
                <a:gd name="T12" fmla="*/ 108 w 1009"/>
                <a:gd name="T13" fmla="*/ 442 h 958"/>
                <a:gd name="T14" fmla="*/ 108 w 1009"/>
                <a:gd name="T15" fmla="*/ 391 h 958"/>
                <a:gd name="T16" fmla="*/ 147 w 1009"/>
                <a:gd name="T17" fmla="*/ 329 h 958"/>
                <a:gd name="T18" fmla="*/ 40 w 1009"/>
                <a:gd name="T19" fmla="*/ 346 h 958"/>
                <a:gd name="T20" fmla="*/ 96 w 1009"/>
                <a:gd name="T21" fmla="*/ 306 h 958"/>
                <a:gd name="T22" fmla="*/ 170 w 1009"/>
                <a:gd name="T23" fmla="*/ 267 h 958"/>
                <a:gd name="T24" fmla="*/ 255 w 1009"/>
                <a:gd name="T25" fmla="*/ 255 h 958"/>
                <a:gd name="T26" fmla="*/ 306 w 1009"/>
                <a:gd name="T27" fmla="*/ 255 h 958"/>
                <a:gd name="T28" fmla="*/ 317 w 1009"/>
                <a:gd name="T29" fmla="*/ 284 h 958"/>
                <a:gd name="T30" fmla="*/ 374 w 1009"/>
                <a:gd name="T31" fmla="*/ 335 h 958"/>
                <a:gd name="T32" fmla="*/ 408 w 1009"/>
                <a:gd name="T33" fmla="*/ 289 h 958"/>
                <a:gd name="T34" fmla="*/ 550 w 1009"/>
                <a:gd name="T35" fmla="*/ 199 h 958"/>
                <a:gd name="T36" fmla="*/ 584 w 1009"/>
                <a:gd name="T37" fmla="*/ 187 h 958"/>
                <a:gd name="T38" fmla="*/ 641 w 1009"/>
                <a:gd name="T39" fmla="*/ 170 h 958"/>
                <a:gd name="T40" fmla="*/ 709 w 1009"/>
                <a:gd name="T41" fmla="*/ 153 h 958"/>
                <a:gd name="T42" fmla="*/ 714 w 1009"/>
                <a:gd name="T43" fmla="*/ 216 h 958"/>
                <a:gd name="T44" fmla="*/ 765 w 1009"/>
                <a:gd name="T45" fmla="*/ 267 h 958"/>
                <a:gd name="T46" fmla="*/ 799 w 1009"/>
                <a:gd name="T47" fmla="*/ 289 h 958"/>
                <a:gd name="T48" fmla="*/ 850 w 1009"/>
                <a:gd name="T49" fmla="*/ 278 h 958"/>
                <a:gd name="T50" fmla="*/ 828 w 1009"/>
                <a:gd name="T51" fmla="*/ 238 h 958"/>
                <a:gd name="T52" fmla="*/ 896 w 1009"/>
                <a:gd name="T53" fmla="*/ 187 h 958"/>
                <a:gd name="T54" fmla="*/ 845 w 1009"/>
                <a:gd name="T55" fmla="*/ 125 h 958"/>
                <a:gd name="T56" fmla="*/ 822 w 1009"/>
                <a:gd name="T57" fmla="*/ 34 h 958"/>
                <a:gd name="T58" fmla="*/ 862 w 1009"/>
                <a:gd name="T59" fmla="*/ 17 h 958"/>
                <a:gd name="T60" fmla="*/ 901 w 1009"/>
                <a:gd name="T61" fmla="*/ 29 h 958"/>
                <a:gd name="T62" fmla="*/ 935 w 1009"/>
                <a:gd name="T63" fmla="*/ 23 h 958"/>
                <a:gd name="T64" fmla="*/ 975 w 1009"/>
                <a:gd name="T65" fmla="*/ 0 h 958"/>
                <a:gd name="T66" fmla="*/ 1003 w 1009"/>
                <a:gd name="T67" fmla="*/ 165 h 958"/>
                <a:gd name="T68" fmla="*/ 1003 w 1009"/>
                <a:gd name="T69" fmla="*/ 369 h 958"/>
                <a:gd name="T70" fmla="*/ 998 w 1009"/>
                <a:gd name="T71" fmla="*/ 437 h 958"/>
                <a:gd name="T72" fmla="*/ 981 w 1009"/>
                <a:gd name="T73" fmla="*/ 527 h 958"/>
                <a:gd name="T74" fmla="*/ 941 w 1009"/>
                <a:gd name="T75" fmla="*/ 544 h 958"/>
                <a:gd name="T76" fmla="*/ 879 w 1009"/>
                <a:gd name="T77" fmla="*/ 499 h 958"/>
                <a:gd name="T78" fmla="*/ 828 w 1009"/>
                <a:gd name="T79" fmla="*/ 476 h 958"/>
                <a:gd name="T80" fmla="*/ 765 w 1009"/>
                <a:gd name="T81" fmla="*/ 527 h 958"/>
                <a:gd name="T82" fmla="*/ 743 w 1009"/>
                <a:gd name="T83" fmla="*/ 573 h 958"/>
                <a:gd name="T84" fmla="*/ 703 w 1009"/>
                <a:gd name="T85" fmla="*/ 635 h 958"/>
                <a:gd name="T86" fmla="*/ 669 w 1009"/>
                <a:gd name="T87" fmla="*/ 692 h 958"/>
                <a:gd name="T88" fmla="*/ 663 w 1009"/>
                <a:gd name="T89" fmla="*/ 760 h 958"/>
                <a:gd name="T90" fmla="*/ 697 w 1009"/>
                <a:gd name="T91" fmla="*/ 783 h 958"/>
                <a:gd name="T92" fmla="*/ 709 w 1009"/>
                <a:gd name="T93" fmla="*/ 822 h 958"/>
                <a:gd name="T94" fmla="*/ 726 w 1009"/>
                <a:gd name="T95" fmla="*/ 907 h 958"/>
                <a:gd name="T96" fmla="*/ 652 w 1009"/>
                <a:gd name="T97" fmla="*/ 902 h 958"/>
                <a:gd name="T98" fmla="*/ 578 w 1009"/>
                <a:gd name="T99" fmla="*/ 902 h 958"/>
                <a:gd name="T100" fmla="*/ 505 w 1009"/>
                <a:gd name="T101" fmla="*/ 913 h 958"/>
                <a:gd name="T102" fmla="*/ 442 w 1009"/>
                <a:gd name="T103" fmla="*/ 919 h 958"/>
                <a:gd name="T104" fmla="*/ 391 w 1009"/>
                <a:gd name="T105" fmla="*/ 941 h 958"/>
                <a:gd name="T106" fmla="*/ 329 w 1009"/>
                <a:gd name="T107" fmla="*/ 936 h 958"/>
                <a:gd name="T108" fmla="*/ 295 w 1009"/>
                <a:gd name="T109" fmla="*/ 885 h 958"/>
                <a:gd name="T110" fmla="*/ 255 w 1009"/>
                <a:gd name="T111" fmla="*/ 868 h 958"/>
                <a:gd name="T112" fmla="*/ 204 w 1009"/>
                <a:gd name="T113" fmla="*/ 834 h 958"/>
                <a:gd name="T114" fmla="*/ 170 w 1009"/>
                <a:gd name="T115" fmla="*/ 822 h 958"/>
                <a:gd name="T116" fmla="*/ 125 w 1009"/>
                <a:gd name="T117" fmla="*/ 817 h 958"/>
                <a:gd name="T118" fmla="*/ 96 w 1009"/>
                <a:gd name="T119" fmla="*/ 817 h 958"/>
                <a:gd name="T120" fmla="*/ 68 w 1009"/>
                <a:gd name="T121" fmla="*/ 839 h 958"/>
                <a:gd name="T122" fmla="*/ 40 w 1009"/>
                <a:gd name="T123" fmla="*/ 822 h 958"/>
                <a:gd name="T124" fmla="*/ 0 w 1009"/>
                <a:gd name="T125" fmla="*/ 794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9" h="958">
                  <a:moveTo>
                    <a:pt x="0" y="794"/>
                  </a:moveTo>
                  <a:lnTo>
                    <a:pt x="11" y="783"/>
                  </a:lnTo>
                  <a:lnTo>
                    <a:pt x="6" y="783"/>
                  </a:lnTo>
                  <a:lnTo>
                    <a:pt x="6" y="771"/>
                  </a:lnTo>
                  <a:lnTo>
                    <a:pt x="11" y="771"/>
                  </a:lnTo>
                  <a:lnTo>
                    <a:pt x="11" y="766"/>
                  </a:lnTo>
                  <a:lnTo>
                    <a:pt x="28" y="760"/>
                  </a:lnTo>
                  <a:lnTo>
                    <a:pt x="28" y="754"/>
                  </a:lnTo>
                  <a:lnTo>
                    <a:pt x="23" y="754"/>
                  </a:lnTo>
                  <a:lnTo>
                    <a:pt x="28" y="737"/>
                  </a:lnTo>
                  <a:lnTo>
                    <a:pt x="40" y="731"/>
                  </a:lnTo>
                  <a:lnTo>
                    <a:pt x="51" y="726"/>
                  </a:lnTo>
                  <a:lnTo>
                    <a:pt x="51" y="720"/>
                  </a:lnTo>
                  <a:lnTo>
                    <a:pt x="62" y="714"/>
                  </a:lnTo>
                  <a:lnTo>
                    <a:pt x="62" y="709"/>
                  </a:lnTo>
                  <a:lnTo>
                    <a:pt x="74" y="703"/>
                  </a:lnTo>
                  <a:lnTo>
                    <a:pt x="85" y="703"/>
                  </a:lnTo>
                  <a:lnTo>
                    <a:pt x="91" y="703"/>
                  </a:lnTo>
                  <a:lnTo>
                    <a:pt x="96" y="697"/>
                  </a:lnTo>
                  <a:lnTo>
                    <a:pt x="130" y="692"/>
                  </a:lnTo>
                  <a:lnTo>
                    <a:pt x="130" y="675"/>
                  </a:lnTo>
                  <a:lnTo>
                    <a:pt x="159" y="663"/>
                  </a:lnTo>
                  <a:lnTo>
                    <a:pt x="147" y="641"/>
                  </a:lnTo>
                  <a:lnTo>
                    <a:pt x="142" y="641"/>
                  </a:lnTo>
                  <a:lnTo>
                    <a:pt x="136" y="641"/>
                  </a:lnTo>
                  <a:lnTo>
                    <a:pt x="130" y="641"/>
                  </a:lnTo>
                  <a:lnTo>
                    <a:pt x="113" y="652"/>
                  </a:lnTo>
                  <a:lnTo>
                    <a:pt x="102" y="646"/>
                  </a:lnTo>
                  <a:lnTo>
                    <a:pt x="102" y="641"/>
                  </a:lnTo>
                  <a:lnTo>
                    <a:pt x="91" y="641"/>
                  </a:lnTo>
                  <a:lnTo>
                    <a:pt x="91" y="635"/>
                  </a:lnTo>
                  <a:lnTo>
                    <a:pt x="85" y="624"/>
                  </a:lnTo>
                  <a:lnTo>
                    <a:pt x="79" y="624"/>
                  </a:lnTo>
                  <a:lnTo>
                    <a:pt x="74" y="618"/>
                  </a:lnTo>
                  <a:lnTo>
                    <a:pt x="68" y="612"/>
                  </a:lnTo>
                  <a:lnTo>
                    <a:pt x="68" y="601"/>
                  </a:lnTo>
                  <a:lnTo>
                    <a:pt x="68" y="595"/>
                  </a:lnTo>
                  <a:lnTo>
                    <a:pt x="62" y="595"/>
                  </a:lnTo>
                  <a:lnTo>
                    <a:pt x="62" y="590"/>
                  </a:lnTo>
                  <a:lnTo>
                    <a:pt x="51" y="578"/>
                  </a:lnTo>
                  <a:lnTo>
                    <a:pt x="62" y="573"/>
                  </a:lnTo>
                  <a:lnTo>
                    <a:pt x="68" y="573"/>
                  </a:lnTo>
                  <a:lnTo>
                    <a:pt x="74" y="573"/>
                  </a:lnTo>
                  <a:lnTo>
                    <a:pt x="79" y="573"/>
                  </a:lnTo>
                  <a:lnTo>
                    <a:pt x="85" y="561"/>
                  </a:lnTo>
                  <a:lnTo>
                    <a:pt x="96" y="550"/>
                  </a:lnTo>
                  <a:lnTo>
                    <a:pt x="130" y="550"/>
                  </a:lnTo>
                  <a:lnTo>
                    <a:pt x="136" y="561"/>
                  </a:lnTo>
                  <a:lnTo>
                    <a:pt x="159" y="556"/>
                  </a:lnTo>
                  <a:lnTo>
                    <a:pt x="164" y="510"/>
                  </a:lnTo>
                  <a:lnTo>
                    <a:pt x="181" y="516"/>
                  </a:lnTo>
                  <a:lnTo>
                    <a:pt x="187" y="505"/>
                  </a:lnTo>
                  <a:lnTo>
                    <a:pt x="181" y="499"/>
                  </a:lnTo>
                  <a:lnTo>
                    <a:pt x="198" y="476"/>
                  </a:lnTo>
                  <a:lnTo>
                    <a:pt x="187" y="471"/>
                  </a:lnTo>
                  <a:lnTo>
                    <a:pt x="193" y="459"/>
                  </a:lnTo>
                  <a:lnTo>
                    <a:pt x="215" y="454"/>
                  </a:lnTo>
                  <a:lnTo>
                    <a:pt x="215" y="442"/>
                  </a:lnTo>
                  <a:lnTo>
                    <a:pt x="210" y="431"/>
                  </a:lnTo>
                  <a:lnTo>
                    <a:pt x="204" y="437"/>
                  </a:lnTo>
                  <a:lnTo>
                    <a:pt x="187" y="437"/>
                  </a:lnTo>
                  <a:lnTo>
                    <a:pt x="181" y="442"/>
                  </a:lnTo>
                  <a:lnTo>
                    <a:pt x="170" y="459"/>
                  </a:lnTo>
                  <a:lnTo>
                    <a:pt x="164" y="459"/>
                  </a:lnTo>
                  <a:lnTo>
                    <a:pt x="164" y="465"/>
                  </a:lnTo>
                  <a:lnTo>
                    <a:pt x="159" y="471"/>
                  </a:lnTo>
                  <a:lnTo>
                    <a:pt x="153" y="471"/>
                  </a:lnTo>
                  <a:lnTo>
                    <a:pt x="113" y="465"/>
                  </a:lnTo>
                  <a:lnTo>
                    <a:pt x="113" y="454"/>
                  </a:lnTo>
                  <a:lnTo>
                    <a:pt x="108" y="442"/>
                  </a:lnTo>
                  <a:lnTo>
                    <a:pt x="108" y="437"/>
                  </a:lnTo>
                  <a:lnTo>
                    <a:pt x="102" y="431"/>
                  </a:lnTo>
                  <a:lnTo>
                    <a:pt x="102" y="425"/>
                  </a:lnTo>
                  <a:lnTo>
                    <a:pt x="102" y="420"/>
                  </a:lnTo>
                  <a:lnTo>
                    <a:pt x="108" y="414"/>
                  </a:lnTo>
                  <a:lnTo>
                    <a:pt x="108" y="408"/>
                  </a:lnTo>
                  <a:lnTo>
                    <a:pt x="102" y="403"/>
                  </a:lnTo>
                  <a:lnTo>
                    <a:pt x="108" y="403"/>
                  </a:lnTo>
                  <a:lnTo>
                    <a:pt x="108" y="397"/>
                  </a:lnTo>
                  <a:lnTo>
                    <a:pt x="108" y="391"/>
                  </a:lnTo>
                  <a:lnTo>
                    <a:pt x="108" y="380"/>
                  </a:lnTo>
                  <a:lnTo>
                    <a:pt x="113" y="380"/>
                  </a:lnTo>
                  <a:lnTo>
                    <a:pt x="113" y="369"/>
                  </a:lnTo>
                  <a:lnTo>
                    <a:pt x="113" y="363"/>
                  </a:lnTo>
                  <a:lnTo>
                    <a:pt x="113" y="357"/>
                  </a:lnTo>
                  <a:lnTo>
                    <a:pt x="113" y="352"/>
                  </a:lnTo>
                  <a:lnTo>
                    <a:pt x="130" y="352"/>
                  </a:lnTo>
                  <a:lnTo>
                    <a:pt x="142" y="346"/>
                  </a:lnTo>
                  <a:lnTo>
                    <a:pt x="147" y="340"/>
                  </a:lnTo>
                  <a:lnTo>
                    <a:pt x="147" y="329"/>
                  </a:lnTo>
                  <a:lnTo>
                    <a:pt x="142" y="323"/>
                  </a:lnTo>
                  <a:lnTo>
                    <a:pt x="136" y="323"/>
                  </a:lnTo>
                  <a:lnTo>
                    <a:pt x="119" y="323"/>
                  </a:lnTo>
                  <a:lnTo>
                    <a:pt x="113" y="323"/>
                  </a:lnTo>
                  <a:lnTo>
                    <a:pt x="108" y="323"/>
                  </a:lnTo>
                  <a:lnTo>
                    <a:pt x="102" y="323"/>
                  </a:lnTo>
                  <a:lnTo>
                    <a:pt x="74" y="335"/>
                  </a:lnTo>
                  <a:lnTo>
                    <a:pt x="68" y="340"/>
                  </a:lnTo>
                  <a:lnTo>
                    <a:pt x="57" y="340"/>
                  </a:lnTo>
                  <a:lnTo>
                    <a:pt x="40" y="346"/>
                  </a:lnTo>
                  <a:lnTo>
                    <a:pt x="40" y="335"/>
                  </a:lnTo>
                  <a:lnTo>
                    <a:pt x="34" y="329"/>
                  </a:lnTo>
                  <a:lnTo>
                    <a:pt x="40" y="329"/>
                  </a:lnTo>
                  <a:lnTo>
                    <a:pt x="45" y="323"/>
                  </a:lnTo>
                  <a:lnTo>
                    <a:pt x="57" y="323"/>
                  </a:lnTo>
                  <a:lnTo>
                    <a:pt x="62" y="318"/>
                  </a:lnTo>
                  <a:lnTo>
                    <a:pt x="62" y="312"/>
                  </a:lnTo>
                  <a:lnTo>
                    <a:pt x="68" y="312"/>
                  </a:lnTo>
                  <a:lnTo>
                    <a:pt x="79" y="306"/>
                  </a:lnTo>
                  <a:lnTo>
                    <a:pt x="96" y="306"/>
                  </a:lnTo>
                  <a:lnTo>
                    <a:pt x="102" y="301"/>
                  </a:lnTo>
                  <a:lnTo>
                    <a:pt x="102" y="289"/>
                  </a:lnTo>
                  <a:lnTo>
                    <a:pt x="102" y="284"/>
                  </a:lnTo>
                  <a:lnTo>
                    <a:pt x="113" y="278"/>
                  </a:lnTo>
                  <a:lnTo>
                    <a:pt x="119" y="278"/>
                  </a:lnTo>
                  <a:lnTo>
                    <a:pt x="125" y="272"/>
                  </a:lnTo>
                  <a:lnTo>
                    <a:pt x="130" y="272"/>
                  </a:lnTo>
                  <a:lnTo>
                    <a:pt x="142" y="267"/>
                  </a:lnTo>
                  <a:lnTo>
                    <a:pt x="159" y="261"/>
                  </a:lnTo>
                  <a:lnTo>
                    <a:pt x="170" y="267"/>
                  </a:lnTo>
                  <a:lnTo>
                    <a:pt x="181" y="267"/>
                  </a:lnTo>
                  <a:lnTo>
                    <a:pt x="187" y="261"/>
                  </a:lnTo>
                  <a:lnTo>
                    <a:pt x="193" y="267"/>
                  </a:lnTo>
                  <a:lnTo>
                    <a:pt x="193" y="244"/>
                  </a:lnTo>
                  <a:lnTo>
                    <a:pt x="215" y="250"/>
                  </a:lnTo>
                  <a:lnTo>
                    <a:pt x="215" y="255"/>
                  </a:lnTo>
                  <a:lnTo>
                    <a:pt x="221" y="255"/>
                  </a:lnTo>
                  <a:lnTo>
                    <a:pt x="227" y="278"/>
                  </a:lnTo>
                  <a:lnTo>
                    <a:pt x="255" y="267"/>
                  </a:lnTo>
                  <a:lnTo>
                    <a:pt x="255" y="255"/>
                  </a:lnTo>
                  <a:lnTo>
                    <a:pt x="261" y="255"/>
                  </a:lnTo>
                  <a:lnTo>
                    <a:pt x="261" y="250"/>
                  </a:lnTo>
                  <a:lnTo>
                    <a:pt x="261" y="244"/>
                  </a:lnTo>
                  <a:lnTo>
                    <a:pt x="261" y="238"/>
                  </a:lnTo>
                  <a:lnTo>
                    <a:pt x="278" y="233"/>
                  </a:lnTo>
                  <a:lnTo>
                    <a:pt x="289" y="238"/>
                  </a:lnTo>
                  <a:lnTo>
                    <a:pt x="306" y="238"/>
                  </a:lnTo>
                  <a:lnTo>
                    <a:pt x="300" y="244"/>
                  </a:lnTo>
                  <a:lnTo>
                    <a:pt x="306" y="250"/>
                  </a:lnTo>
                  <a:lnTo>
                    <a:pt x="306" y="255"/>
                  </a:lnTo>
                  <a:lnTo>
                    <a:pt x="312" y="261"/>
                  </a:lnTo>
                  <a:lnTo>
                    <a:pt x="312" y="267"/>
                  </a:lnTo>
                  <a:lnTo>
                    <a:pt x="312" y="272"/>
                  </a:lnTo>
                  <a:lnTo>
                    <a:pt x="306" y="278"/>
                  </a:lnTo>
                  <a:lnTo>
                    <a:pt x="300" y="278"/>
                  </a:lnTo>
                  <a:lnTo>
                    <a:pt x="300" y="284"/>
                  </a:lnTo>
                  <a:lnTo>
                    <a:pt x="306" y="284"/>
                  </a:lnTo>
                  <a:lnTo>
                    <a:pt x="312" y="278"/>
                  </a:lnTo>
                  <a:lnTo>
                    <a:pt x="317" y="278"/>
                  </a:lnTo>
                  <a:lnTo>
                    <a:pt x="317" y="284"/>
                  </a:lnTo>
                  <a:lnTo>
                    <a:pt x="323" y="289"/>
                  </a:lnTo>
                  <a:lnTo>
                    <a:pt x="329" y="295"/>
                  </a:lnTo>
                  <a:lnTo>
                    <a:pt x="329" y="301"/>
                  </a:lnTo>
                  <a:lnTo>
                    <a:pt x="334" y="306"/>
                  </a:lnTo>
                  <a:lnTo>
                    <a:pt x="340" y="312"/>
                  </a:lnTo>
                  <a:lnTo>
                    <a:pt x="340" y="306"/>
                  </a:lnTo>
                  <a:lnTo>
                    <a:pt x="346" y="312"/>
                  </a:lnTo>
                  <a:lnTo>
                    <a:pt x="357" y="323"/>
                  </a:lnTo>
                  <a:lnTo>
                    <a:pt x="357" y="329"/>
                  </a:lnTo>
                  <a:lnTo>
                    <a:pt x="374" y="335"/>
                  </a:lnTo>
                  <a:lnTo>
                    <a:pt x="397" y="335"/>
                  </a:lnTo>
                  <a:lnTo>
                    <a:pt x="403" y="340"/>
                  </a:lnTo>
                  <a:lnTo>
                    <a:pt x="414" y="329"/>
                  </a:lnTo>
                  <a:lnTo>
                    <a:pt x="414" y="323"/>
                  </a:lnTo>
                  <a:lnTo>
                    <a:pt x="425" y="318"/>
                  </a:lnTo>
                  <a:lnTo>
                    <a:pt x="425" y="312"/>
                  </a:lnTo>
                  <a:lnTo>
                    <a:pt x="420" y="301"/>
                  </a:lnTo>
                  <a:lnTo>
                    <a:pt x="414" y="301"/>
                  </a:lnTo>
                  <a:lnTo>
                    <a:pt x="408" y="301"/>
                  </a:lnTo>
                  <a:lnTo>
                    <a:pt x="408" y="289"/>
                  </a:lnTo>
                  <a:lnTo>
                    <a:pt x="425" y="289"/>
                  </a:lnTo>
                  <a:lnTo>
                    <a:pt x="425" y="284"/>
                  </a:lnTo>
                  <a:lnTo>
                    <a:pt x="442" y="272"/>
                  </a:lnTo>
                  <a:lnTo>
                    <a:pt x="459" y="261"/>
                  </a:lnTo>
                  <a:lnTo>
                    <a:pt x="493" y="233"/>
                  </a:lnTo>
                  <a:lnTo>
                    <a:pt x="510" y="227"/>
                  </a:lnTo>
                  <a:lnTo>
                    <a:pt x="510" y="221"/>
                  </a:lnTo>
                  <a:lnTo>
                    <a:pt x="516" y="210"/>
                  </a:lnTo>
                  <a:lnTo>
                    <a:pt x="516" y="204"/>
                  </a:lnTo>
                  <a:lnTo>
                    <a:pt x="550" y="199"/>
                  </a:lnTo>
                  <a:lnTo>
                    <a:pt x="556" y="199"/>
                  </a:lnTo>
                  <a:lnTo>
                    <a:pt x="561" y="199"/>
                  </a:lnTo>
                  <a:lnTo>
                    <a:pt x="561" y="193"/>
                  </a:lnTo>
                  <a:lnTo>
                    <a:pt x="561" y="187"/>
                  </a:lnTo>
                  <a:lnTo>
                    <a:pt x="567" y="187"/>
                  </a:lnTo>
                  <a:lnTo>
                    <a:pt x="573" y="187"/>
                  </a:lnTo>
                  <a:lnTo>
                    <a:pt x="578" y="187"/>
                  </a:lnTo>
                  <a:lnTo>
                    <a:pt x="578" y="182"/>
                  </a:lnTo>
                  <a:lnTo>
                    <a:pt x="584" y="182"/>
                  </a:lnTo>
                  <a:lnTo>
                    <a:pt x="584" y="187"/>
                  </a:lnTo>
                  <a:lnTo>
                    <a:pt x="590" y="187"/>
                  </a:lnTo>
                  <a:lnTo>
                    <a:pt x="595" y="187"/>
                  </a:lnTo>
                  <a:lnTo>
                    <a:pt x="601" y="187"/>
                  </a:lnTo>
                  <a:lnTo>
                    <a:pt x="607" y="187"/>
                  </a:lnTo>
                  <a:lnTo>
                    <a:pt x="607" y="193"/>
                  </a:lnTo>
                  <a:lnTo>
                    <a:pt x="607" y="199"/>
                  </a:lnTo>
                  <a:lnTo>
                    <a:pt x="624" y="187"/>
                  </a:lnTo>
                  <a:lnTo>
                    <a:pt x="635" y="176"/>
                  </a:lnTo>
                  <a:lnTo>
                    <a:pt x="635" y="170"/>
                  </a:lnTo>
                  <a:lnTo>
                    <a:pt x="641" y="170"/>
                  </a:lnTo>
                  <a:lnTo>
                    <a:pt x="641" y="165"/>
                  </a:lnTo>
                  <a:lnTo>
                    <a:pt x="641" y="153"/>
                  </a:lnTo>
                  <a:lnTo>
                    <a:pt x="646" y="153"/>
                  </a:lnTo>
                  <a:lnTo>
                    <a:pt x="652" y="159"/>
                  </a:lnTo>
                  <a:lnTo>
                    <a:pt x="669" y="153"/>
                  </a:lnTo>
                  <a:lnTo>
                    <a:pt x="669" y="142"/>
                  </a:lnTo>
                  <a:lnTo>
                    <a:pt x="675" y="136"/>
                  </a:lnTo>
                  <a:lnTo>
                    <a:pt x="680" y="125"/>
                  </a:lnTo>
                  <a:lnTo>
                    <a:pt x="697" y="142"/>
                  </a:lnTo>
                  <a:lnTo>
                    <a:pt x="709" y="153"/>
                  </a:lnTo>
                  <a:lnTo>
                    <a:pt x="714" y="159"/>
                  </a:lnTo>
                  <a:lnTo>
                    <a:pt x="714" y="165"/>
                  </a:lnTo>
                  <a:lnTo>
                    <a:pt x="709" y="165"/>
                  </a:lnTo>
                  <a:lnTo>
                    <a:pt x="703" y="170"/>
                  </a:lnTo>
                  <a:lnTo>
                    <a:pt x="709" y="176"/>
                  </a:lnTo>
                  <a:lnTo>
                    <a:pt x="709" y="182"/>
                  </a:lnTo>
                  <a:lnTo>
                    <a:pt x="726" y="187"/>
                  </a:lnTo>
                  <a:lnTo>
                    <a:pt x="726" y="193"/>
                  </a:lnTo>
                  <a:lnTo>
                    <a:pt x="726" y="204"/>
                  </a:lnTo>
                  <a:lnTo>
                    <a:pt x="714" y="216"/>
                  </a:lnTo>
                  <a:lnTo>
                    <a:pt x="720" y="227"/>
                  </a:lnTo>
                  <a:lnTo>
                    <a:pt x="720" y="233"/>
                  </a:lnTo>
                  <a:lnTo>
                    <a:pt x="726" y="238"/>
                  </a:lnTo>
                  <a:lnTo>
                    <a:pt x="726" y="244"/>
                  </a:lnTo>
                  <a:lnTo>
                    <a:pt x="726" y="250"/>
                  </a:lnTo>
                  <a:lnTo>
                    <a:pt x="731" y="250"/>
                  </a:lnTo>
                  <a:lnTo>
                    <a:pt x="737" y="250"/>
                  </a:lnTo>
                  <a:lnTo>
                    <a:pt x="760" y="250"/>
                  </a:lnTo>
                  <a:lnTo>
                    <a:pt x="765" y="261"/>
                  </a:lnTo>
                  <a:lnTo>
                    <a:pt x="765" y="267"/>
                  </a:lnTo>
                  <a:lnTo>
                    <a:pt x="765" y="272"/>
                  </a:lnTo>
                  <a:lnTo>
                    <a:pt x="765" y="278"/>
                  </a:lnTo>
                  <a:lnTo>
                    <a:pt x="765" y="284"/>
                  </a:lnTo>
                  <a:lnTo>
                    <a:pt x="765" y="289"/>
                  </a:lnTo>
                  <a:lnTo>
                    <a:pt x="771" y="289"/>
                  </a:lnTo>
                  <a:lnTo>
                    <a:pt x="777" y="289"/>
                  </a:lnTo>
                  <a:lnTo>
                    <a:pt x="782" y="289"/>
                  </a:lnTo>
                  <a:lnTo>
                    <a:pt x="788" y="289"/>
                  </a:lnTo>
                  <a:lnTo>
                    <a:pt x="794" y="289"/>
                  </a:lnTo>
                  <a:lnTo>
                    <a:pt x="799" y="289"/>
                  </a:lnTo>
                  <a:lnTo>
                    <a:pt x="805" y="284"/>
                  </a:lnTo>
                  <a:lnTo>
                    <a:pt x="805" y="278"/>
                  </a:lnTo>
                  <a:lnTo>
                    <a:pt x="811" y="278"/>
                  </a:lnTo>
                  <a:lnTo>
                    <a:pt x="816" y="278"/>
                  </a:lnTo>
                  <a:lnTo>
                    <a:pt x="822" y="278"/>
                  </a:lnTo>
                  <a:lnTo>
                    <a:pt x="828" y="278"/>
                  </a:lnTo>
                  <a:lnTo>
                    <a:pt x="833" y="278"/>
                  </a:lnTo>
                  <a:lnTo>
                    <a:pt x="839" y="278"/>
                  </a:lnTo>
                  <a:lnTo>
                    <a:pt x="845" y="278"/>
                  </a:lnTo>
                  <a:lnTo>
                    <a:pt x="850" y="278"/>
                  </a:lnTo>
                  <a:lnTo>
                    <a:pt x="850" y="267"/>
                  </a:lnTo>
                  <a:lnTo>
                    <a:pt x="862" y="267"/>
                  </a:lnTo>
                  <a:lnTo>
                    <a:pt x="862" y="261"/>
                  </a:lnTo>
                  <a:lnTo>
                    <a:pt x="862" y="250"/>
                  </a:lnTo>
                  <a:lnTo>
                    <a:pt x="850" y="250"/>
                  </a:lnTo>
                  <a:lnTo>
                    <a:pt x="845" y="244"/>
                  </a:lnTo>
                  <a:lnTo>
                    <a:pt x="839" y="244"/>
                  </a:lnTo>
                  <a:lnTo>
                    <a:pt x="833" y="244"/>
                  </a:lnTo>
                  <a:lnTo>
                    <a:pt x="828" y="244"/>
                  </a:lnTo>
                  <a:lnTo>
                    <a:pt x="828" y="238"/>
                  </a:lnTo>
                  <a:lnTo>
                    <a:pt x="828" y="210"/>
                  </a:lnTo>
                  <a:lnTo>
                    <a:pt x="845" y="210"/>
                  </a:lnTo>
                  <a:lnTo>
                    <a:pt x="856" y="210"/>
                  </a:lnTo>
                  <a:lnTo>
                    <a:pt x="879" y="210"/>
                  </a:lnTo>
                  <a:lnTo>
                    <a:pt x="879" y="199"/>
                  </a:lnTo>
                  <a:lnTo>
                    <a:pt x="879" y="193"/>
                  </a:lnTo>
                  <a:lnTo>
                    <a:pt x="884" y="193"/>
                  </a:lnTo>
                  <a:lnTo>
                    <a:pt x="890" y="193"/>
                  </a:lnTo>
                  <a:lnTo>
                    <a:pt x="896" y="193"/>
                  </a:lnTo>
                  <a:lnTo>
                    <a:pt x="896" y="187"/>
                  </a:lnTo>
                  <a:lnTo>
                    <a:pt x="901" y="187"/>
                  </a:lnTo>
                  <a:lnTo>
                    <a:pt x="901" y="182"/>
                  </a:lnTo>
                  <a:lnTo>
                    <a:pt x="890" y="176"/>
                  </a:lnTo>
                  <a:lnTo>
                    <a:pt x="867" y="165"/>
                  </a:lnTo>
                  <a:lnTo>
                    <a:pt x="862" y="159"/>
                  </a:lnTo>
                  <a:lnTo>
                    <a:pt x="862" y="153"/>
                  </a:lnTo>
                  <a:lnTo>
                    <a:pt x="862" y="148"/>
                  </a:lnTo>
                  <a:lnTo>
                    <a:pt x="867" y="142"/>
                  </a:lnTo>
                  <a:lnTo>
                    <a:pt x="839" y="142"/>
                  </a:lnTo>
                  <a:lnTo>
                    <a:pt x="845" y="125"/>
                  </a:lnTo>
                  <a:lnTo>
                    <a:pt x="845" y="119"/>
                  </a:lnTo>
                  <a:lnTo>
                    <a:pt x="850" y="108"/>
                  </a:lnTo>
                  <a:lnTo>
                    <a:pt x="862" y="91"/>
                  </a:lnTo>
                  <a:lnTo>
                    <a:pt x="862" y="80"/>
                  </a:lnTo>
                  <a:lnTo>
                    <a:pt x="862" y="63"/>
                  </a:lnTo>
                  <a:lnTo>
                    <a:pt x="873" y="57"/>
                  </a:lnTo>
                  <a:lnTo>
                    <a:pt x="873" y="46"/>
                  </a:lnTo>
                  <a:lnTo>
                    <a:pt x="816" y="40"/>
                  </a:lnTo>
                  <a:lnTo>
                    <a:pt x="822" y="40"/>
                  </a:lnTo>
                  <a:lnTo>
                    <a:pt x="822" y="34"/>
                  </a:lnTo>
                  <a:lnTo>
                    <a:pt x="828" y="34"/>
                  </a:lnTo>
                  <a:lnTo>
                    <a:pt x="833" y="34"/>
                  </a:lnTo>
                  <a:lnTo>
                    <a:pt x="839" y="34"/>
                  </a:lnTo>
                  <a:lnTo>
                    <a:pt x="839" y="29"/>
                  </a:lnTo>
                  <a:lnTo>
                    <a:pt x="845" y="29"/>
                  </a:lnTo>
                  <a:lnTo>
                    <a:pt x="850" y="29"/>
                  </a:lnTo>
                  <a:lnTo>
                    <a:pt x="856" y="29"/>
                  </a:lnTo>
                  <a:lnTo>
                    <a:pt x="856" y="23"/>
                  </a:lnTo>
                  <a:lnTo>
                    <a:pt x="862" y="23"/>
                  </a:lnTo>
                  <a:lnTo>
                    <a:pt x="862" y="17"/>
                  </a:lnTo>
                  <a:lnTo>
                    <a:pt x="867" y="17"/>
                  </a:lnTo>
                  <a:lnTo>
                    <a:pt x="873" y="17"/>
                  </a:lnTo>
                  <a:lnTo>
                    <a:pt x="873" y="23"/>
                  </a:lnTo>
                  <a:lnTo>
                    <a:pt x="879" y="23"/>
                  </a:lnTo>
                  <a:lnTo>
                    <a:pt x="884" y="23"/>
                  </a:lnTo>
                  <a:lnTo>
                    <a:pt x="884" y="29"/>
                  </a:lnTo>
                  <a:lnTo>
                    <a:pt x="890" y="29"/>
                  </a:lnTo>
                  <a:lnTo>
                    <a:pt x="890" y="23"/>
                  </a:lnTo>
                  <a:lnTo>
                    <a:pt x="896" y="23"/>
                  </a:lnTo>
                  <a:lnTo>
                    <a:pt x="901" y="29"/>
                  </a:lnTo>
                  <a:lnTo>
                    <a:pt x="907" y="29"/>
                  </a:lnTo>
                  <a:lnTo>
                    <a:pt x="907" y="23"/>
                  </a:lnTo>
                  <a:lnTo>
                    <a:pt x="907" y="17"/>
                  </a:lnTo>
                  <a:lnTo>
                    <a:pt x="913" y="17"/>
                  </a:lnTo>
                  <a:lnTo>
                    <a:pt x="918" y="17"/>
                  </a:lnTo>
                  <a:lnTo>
                    <a:pt x="918" y="23"/>
                  </a:lnTo>
                  <a:lnTo>
                    <a:pt x="924" y="29"/>
                  </a:lnTo>
                  <a:lnTo>
                    <a:pt x="930" y="29"/>
                  </a:lnTo>
                  <a:lnTo>
                    <a:pt x="935" y="29"/>
                  </a:lnTo>
                  <a:lnTo>
                    <a:pt x="935" y="23"/>
                  </a:lnTo>
                  <a:lnTo>
                    <a:pt x="941" y="17"/>
                  </a:lnTo>
                  <a:lnTo>
                    <a:pt x="941" y="12"/>
                  </a:lnTo>
                  <a:lnTo>
                    <a:pt x="947" y="12"/>
                  </a:lnTo>
                  <a:lnTo>
                    <a:pt x="947" y="6"/>
                  </a:lnTo>
                  <a:lnTo>
                    <a:pt x="952" y="6"/>
                  </a:lnTo>
                  <a:lnTo>
                    <a:pt x="952" y="0"/>
                  </a:lnTo>
                  <a:lnTo>
                    <a:pt x="958" y="6"/>
                  </a:lnTo>
                  <a:lnTo>
                    <a:pt x="964" y="6"/>
                  </a:lnTo>
                  <a:lnTo>
                    <a:pt x="969" y="6"/>
                  </a:lnTo>
                  <a:lnTo>
                    <a:pt x="975" y="0"/>
                  </a:lnTo>
                  <a:lnTo>
                    <a:pt x="981" y="0"/>
                  </a:lnTo>
                  <a:lnTo>
                    <a:pt x="981" y="6"/>
                  </a:lnTo>
                  <a:lnTo>
                    <a:pt x="981" y="12"/>
                  </a:lnTo>
                  <a:lnTo>
                    <a:pt x="986" y="57"/>
                  </a:lnTo>
                  <a:lnTo>
                    <a:pt x="986" y="63"/>
                  </a:lnTo>
                  <a:lnTo>
                    <a:pt x="1003" y="97"/>
                  </a:lnTo>
                  <a:lnTo>
                    <a:pt x="1003" y="108"/>
                  </a:lnTo>
                  <a:lnTo>
                    <a:pt x="1009" y="125"/>
                  </a:lnTo>
                  <a:lnTo>
                    <a:pt x="1009" y="136"/>
                  </a:lnTo>
                  <a:lnTo>
                    <a:pt x="1003" y="165"/>
                  </a:lnTo>
                  <a:lnTo>
                    <a:pt x="1003" y="193"/>
                  </a:lnTo>
                  <a:lnTo>
                    <a:pt x="1003" y="210"/>
                  </a:lnTo>
                  <a:lnTo>
                    <a:pt x="1009" y="250"/>
                  </a:lnTo>
                  <a:lnTo>
                    <a:pt x="1009" y="272"/>
                  </a:lnTo>
                  <a:lnTo>
                    <a:pt x="1009" y="289"/>
                  </a:lnTo>
                  <a:lnTo>
                    <a:pt x="1009" y="301"/>
                  </a:lnTo>
                  <a:lnTo>
                    <a:pt x="1009" y="312"/>
                  </a:lnTo>
                  <a:lnTo>
                    <a:pt x="1009" y="318"/>
                  </a:lnTo>
                  <a:lnTo>
                    <a:pt x="1009" y="335"/>
                  </a:lnTo>
                  <a:lnTo>
                    <a:pt x="1003" y="369"/>
                  </a:lnTo>
                  <a:lnTo>
                    <a:pt x="1003" y="374"/>
                  </a:lnTo>
                  <a:lnTo>
                    <a:pt x="1003" y="380"/>
                  </a:lnTo>
                  <a:lnTo>
                    <a:pt x="998" y="391"/>
                  </a:lnTo>
                  <a:lnTo>
                    <a:pt x="998" y="397"/>
                  </a:lnTo>
                  <a:lnTo>
                    <a:pt x="992" y="397"/>
                  </a:lnTo>
                  <a:lnTo>
                    <a:pt x="992" y="408"/>
                  </a:lnTo>
                  <a:lnTo>
                    <a:pt x="992" y="414"/>
                  </a:lnTo>
                  <a:lnTo>
                    <a:pt x="992" y="420"/>
                  </a:lnTo>
                  <a:lnTo>
                    <a:pt x="992" y="425"/>
                  </a:lnTo>
                  <a:lnTo>
                    <a:pt x="998" y="437"/>
                  </a:lnTo>
                  <a:lnTo>
                    <a:pt x="998" y="448"/>
                  </a:lnTo>
                  <a:lnTo>
                    <a:pt x="998" y="454"/>
                  </a:lnTo>
                  <a:lnTo>
                    <a:pt x="992" y="459"/>
                  </a:lnTo>
                  <a:lnTo>
                    <a:pt x="986" y="471"/>
                  </a:lnTo>
                  <a:lnTo>
                    <a:pt x="986" y="482"/>
                  </a:lnTo>
                  <a:lnTo>
                    <a:pt x="981" y="488"/>
                  </a:lnTo>
                  <a:lnTo>
                    <a:pt x="981" y="493"/>
                  </a:lnTo>
                  <a:lnTo>
                    <a:pt x="975" y="505"/>
                  </a:lnTo>
                  <a:lnTo>
                    <a:pt x="975" y="510"/>
                  </a:lnTo>
                  <a:lnTo>
                    <a:pt x="981" y="527"/>
                  </a:lnTo>
                  <a:lnTo>
                    <a:pt x="986" y="533"/>
                  </a:lnTo>
                  <a:lnTo>
                    <a:pt x="986" y="539"/>
                  </a:lnTo>
                  <a:lnTo>
                    <a:pt x="981" y="539"/>
                  </a:lnTo>
                  <a:lnTo>
                    <a:pt x="969" y="544"/>
                  </a:lnTo>
                  <a:lnTo>
                    <a:pt x="964" y="550"/>
                  </a:lnTo>
                  <a:lnTo>
                    <a:pt x="964" y="544"/>
                  </a:lnTo>
                  <a:lnTo>
                    <a:pt x="958" y="550"/>
                  </a:lnTo>
                  <a:lnTo>
                    <a:pt x="952" y="550"/>
                  </a:lnTo>
                  <a:lnTo>
                    <a:pt x="947" y="544"/>
                  </a:lnTo>
                  <a:lnTo>
                    <a:pt x="941" y="544"/>
                  </a:lnTo>
                  <a:lnTo>
                    <a:pt x="941" y="539"/>
                  </a:lnTo>
                  <a:lnTo>
                    <a:pt x="935" y="539"/>
                  </a:lnTo>
                  <a:lnTo>
                    <a:pt x="930" y="533"/>
                  </a:lnTo>
                  <a:lnTo>
                    <a:pt x="924" y="533"/>
                  </a:lnTo>
                  <a:lnTo>
                    <a:pt x="918" y="527"/>
                  </a:lnTo>
                  <a:lnTo>
                    <a:pt x="901" y="516"/>
                  </a:lnTo>
                  <a:lnTo>
                    <a:pt x="896" y="510"/>
                  </a:lnTo>
                  <a:lnTo>
                    <a:pt x="890" y="510"/>
                  </a:lnTo>
                  <a:lnTo>
                    <a:pt x="890" y="505"/>
                  </a:lnTo>
                  <a:lnTo>
                    <a:pt x="879" y="499"/>
                  </a:lnTo>
                  <a:lnTo>
                    <a:pt x="873" y="499"/>
                  </a:lnTo>
                  <a:lnTo>
                    <a:pt x="873" y="493"/>
                  </a:lnTo>
                  <a:lnTo>
                    <a:pt x="867" y="493"/>
                  </a:lnTo>
                  <a:lnTo>
                    <a:pt x="862" y="488"/>
                  </a:lnTo>
                  <a:lnTo>
                    <a:pt x="856" y="488"/>
                  </a:lnTo>
                  <a:lnTo>
                    <a:pt x="856" y="482"/>
                  </a:lnTo>
                  <a:lnTo>
                    <a:pt x="845" y="476"/>
                  </a:lnTo>
                  <a:lnTo>
                    <a:pt x="839" y="476"/>
                  </a:lnTo>
                  <a:lnTo>
                    <a:pt x="833" y="476"/>
                  </a:lnTo>
                  <a:lnTo>
                    <a:pt x="828" y="476"/>
                  </a:lnTo>
                  <a:lnTo>
                    <a:pt x="828" y="482"/>
                  </a:lnTo>
                  <a:lnTo>
                    <a:pt x="822" y="482"/>
                  </a:lnTo>
                  <a:lnTo>
                    <a:pt x="816" y="482"/>
                  </a:lnTo>
                  <a:lnTo>
                    <a:pt x="811" y="482"/>
                  </a:lnTo>
                  <a:lnTo>
                    <a:pt x="811" y="488"/>
                  </a:lnTo>
                  <a:lnTo>
                    <a:pt x="805" y="493"/>
                  </a:lnTo>
                  <a:lnTo>
                    <a:pt x="799" y="499"/>
                  </a:lnTo>
                  <a:lnTo>
                    <a:pt x="788" y="505"/>
                  </a:lnTo>
                  <a:lnTo>
                    <a:pt x="771" y="522"/>
                  </a:lnTo>
                  <a:lnTo>
                    <a:pt x="765" y="527"/>
                  </a:lnTo>
                  <a:lnTo>
                    <a:pt x="760" y="527"/>
                  </a:lnTo>
                  <a:lnTo>
                    <a:pt x="760" y="533"/>
                  </a:lnTo>
                  <a:lnTo>
                    <a:pt x="760" y="539"/>
                  </a:lnTo>
                  <a:lnTo>
                    <a:pt x="760" y="544"/>
                  </a:lnTo>
                  <a:lnTo>
                    <a:pt x="760" y="550"/>
                  </a:lnTo>
                  <a:lnTo>
                    <a:pt x="754" y="556"/>
                  </a:lnTo>
                  <a:lnTo>
                    <a:pt x="748" y="561"/>
                  </a:lnTo>
                  <a:lnTo>
                    <a:pt x="748" y="567"/>
                  </a:lnTo>
                  <a:lnTo>
                    <a:pt x="743" y="567"/>
                  </a:lnTo>
                  <a:lnTo>
                    <a:pt x="743" y="573"/>
                  </a:lnTo>
                  <a:lnTo>
                    <a:pt x="743" y="578"/>
                  </a:lnTo>
                  <a:lnTo>
                    <a:pt x="737" y="584"/>
                  </a:lnTo>
                  <a:lnTo>
                    <a:pt x="731" y="590"/>
                  </a:lnTo>
                  <a:lnTo>
                    <a:pt x="731" y="595"/>
                  </a:lnTo>
                  <a:lnTo>
                    <a:pt x="726" y="601"/>
                  </a:lnTo>
                  <a:lnTo>
                    <a:pt x="726" y="607"/>
                  </a:lnTo>
                  <a:lnTo>
                    <a:pt x="720" y="612"/>
                  </a:lnTo>
                  <a:lnTo>
                    <a:pt x="714" y="618"/>
                  </a:lnTo>
                  <a:lnTo>
                    <a:pt x="703" y="629"/>
                  </a:lnTo>
                  <a:lnTo>
                    <a:pt x="703" y="635"/>
                  </a:lnTo>
                  <a:lnTo>
                    <a:pt x="697" y="635"/>
                  </a:lnTo>
                  <a:lnTo>
                    <a:pt x="692" y="641"/>
                  </a:lnTo>
                  <a:lnTo>
                    <a:pt x="692" y="646"/>
                  </a:lnTo>
                  <a:lnTo>
                    <a:pt x="686" y="652"/>
                  </a:lnTo>
                  <a:lnTo>
                    <a:pt x="686" y="658"/>
                  </a:lnTo>
                  <a:lnTo>
                    <a:pt x="680" y="663"/>
                  </a:lnTo>
                  <a:lnTo>
                    <a:pt x="675" y="663"/>
                  </a:lnTo>
                  <a:lnTo>
                    <a:pt x="675" y="669"/>
                  </a:lnTo>
                  <a:lnTo>
                    <a:pt x="675" y="680"/>
                  </a:lnTo>
                  <a:lnTo>
                    <a:pt x="669" y="692"/>
                  </a:lnTo>
                  <a:lnTo>
                    <a:pt x="669" y="703"/>
                  </a:lnTo>
                  <a:lnTo>
                    <a:pt x="663" y="703"/>
                  </a:lnTo>
                  <a:lnTo>
                    <a:pt x="663" y="709"/>
                  </a:lnTo>
                  <a:lnTo>
                    <a:pt x="663" y="714"/>
                  </a:lnTo>
                  <a:lnTo>
                    <a:pt x="663" y="731"/>
                  </a:lnTo>
                  <a:lnTo>
                    <a:pt x="663" y="737"/>
                  </a:lnTo>
                  <a:lnTo>
                    <a:pt x="663" y="743"/>
                  </a:lnTo>
                  <a:lnTo>
                    <a:pt x="663" y="748"/>
                  </a:lnTo>
                  <a:lnTo>
                    <a:pt x="663" y="754"/>
                  </a:lnTo>
                  <a:lnTo>
                    <a:pt x="663" y="760"/>
                  </a:lnTo>
                  <a:lnTo>
                    <a:pt x="669" y="771"/>
                  </a:lnTo>
                  <a:lnTo>
                    <a:pt x="669" y="777"/>
                  </a:lnTo>
                  <a:lnTo>
                    <a:pt x="675" y="777"/>
                  </a:lnTo>
                  <a:lnTo>
                    <a:pt x="680" y="771"/>
                  </a:lnTo>
                  <a:lnTo>
                    <a:pt x="686" y="771"/>
                  </a:lnTo>
                  <a:lnTo>
                    <a:pt x="686" y="766"/>
                  </a:lnTo>
                  <a:lnTo>
                    <a:pt x="692" y="766"/>
                  </a:lnTo>
                  <a:lnTo>
                    <a:pt x="692" y="771"/>
                  </a:lnTo>
                  <a:lnTo>
                    <a:pt x="692" y="777"/>
                  </a:lnTo>
                  <a:lnTo>
                    <a:pt x="697" y="783"/>
                  </a:lnTo>
                  <a:lnTo>
                    <a:pt x="703" y="788"/>
                  </a:lnTo>
                  <a:lnTo>
                    <a:pt x="703" y="794"/>
                  </a:lnTo>
                  <a:lnTo>
                    <a:pt x="709" y="794"/>
                  </a:lnTo>
                  <a:lnTo>
                    <a:pt x="709" y="800"/>
                  </a:lnTo>
                  <a:lnTo>
                    <a:pt x="714" y="800"/>
                  </a:lnTo>
                  <a:lnTo>
                    <a:pt x="714" y="805"/>
                  </a:lnTo>
                  <a:lnTo>
                    <a:pt x="714" y="811"/>
                  </a:lnTo>
                  <a:lnTo>
                    <a:pt x="709" y="811"/>
                  </a:lnTo>
                  <a:lnTo>
                    <a:pt x="709" y="817"/>
                  </a:lnTo>
                  <a:lnTo>
                    <a:pt x="709" y="822"/>
                  </a:lnTo>
                  <a:lnTo>
                    <a:pt x="709" y="828"/>
                  </a:lnTo>
                  <a:lnTo>
                    <a:pt x="714" y="828"/>
                  </a:lnTo>
                  <a:lnTo>
                    <a:pt x="726" y="839"/>
                  </a:lnTo>
                  <a:lnTo>
                    <a:pt x="726" y="845"/>
                  </a:lnTo>
                  <a:lnTo>
                    <a:pt x="731" y="845"/>
                  </a:lnTo>
                  <a:lnTo>
                    <a:pt x="737" y="851"/>
                  </a:lnTo>
                  <a:lnTo>
                    <a:pt x="743" y="856"/>
                  </a:lnTo>
                  <a:lnTo>
                    <a:pt x="748" y="868"/>
                  </a:lnTo>
                  <a:lnTo>
                    <a:pt x="754" y="873"/>
                  </a:lnTo>
                  <a:lnTo>
                    <a:pt x="726" y="907"/>
                  </a:lnTo>
                  <a:lnTo>
                    <a:pt x="703" y="919"/>
                  </a:lnTo>
                  <a:lnTo>
                    <a:pt x="703" y="913"/>
                  </a:lnTo>
                  <a:lnTo>
                    <a:pt x="697" y="913"/>
                  </a:lnTo>
                  <a:lnTo>
                    <a:pt x="692" y="913"/>
                  </a:lnTo>
                  <a:lnTo>
                    <a:pt x="692" y="902"/>
                  </a:lnTo>
                  <a:lnTo>
                    <a:pt x="680" y="902"/>
                  </a:lnTo>
                  <a:lnTo>
                    <a:pt x="675" y="902"/>
                  </a:lnTo>
                  <a:lnTo>
                    <a:pt x="669" y="913"/>
                  </a:lnTo>
                  <a:lnTo>
                    <a:pt x="658" y="902"/>
                  </a:lnTo>
                  <a:lnTo>
                    <a:pt x="652" y="902"/>
                  </a:lnTo>
                  <a:lnTo>
                    <a:pt x="652" y="907"/>
                  </a:lnTo>
                  <a:lnTo>
                    <a:pt x="652" y="902"/>
                  </a:lnTo>
                  <a:lnTo>
                    <a:pt x="646" y="896"/>
                  </a:lnTo>
                  <a:lnTo>
                    <a:pt x="629" y="896"/>
                  </a:lnTo>
                  <a:lnTo>
                    <a:pt x="618" y="896"/>
                  </a:lnTo>
                  <a:lnTo>
                    <a:pt x="612" y="896"/>
                  </a:lnTo>
                  <a:lnTo>
                    <a:pt x="607" y="902"/>
                  </a:lnTo>
                  <a:lnTo>
                    <a:pt x="601" y="907"/>
                  </a:lnTo>
                  <a:lnTo>
                    <a:pt x="584" y="902"/>
                  </a:lnTo>
                  <a:lnTo>
                    <a:pt x="578" y="902"/>
                  </a:lnTo>
                  <a:lnTo>
                    <a:pt x="567" y="902"/>
                  </a:lnTo>
                  <a:lnTo>
                    <a:pt x="561" y="902"/>
                  </a:lnTo>
                  <a:lnTo>
                    <a:pt x="561" y="896"/>
                  </a:lnTo>
                  <a:lnTo>
                    <a:pt x="561" y="890"/>
                  </a:lnTo>
                  <a:lnTo>
                    <a:pt x="550" y="890"/>
                  </a:lnTo>
                  <a:lnTo>
                    <a:pt x="544" y="896"/>
                  </a:lnTo>
                  <a:lnTo>
                    <a:pt x="533" y="896"/>
                  </a:lnTo>
                  <a:lnTo>
                    <a:pt x="527" y="902"/>
                  </a:lnTo>
                  <a:lnTo>
                    <a:pt x="522" y="902"/>
                  </a:lnTo>
                  <a:lnTo>
                    <a:pt x="505" y="913"/>
                  </a:lnTo>
                  <a:lnTo>
                    <a:pt x="493" y="913"/>
                  </a:lnTo>
                  <a:lnTo>
                    <a:pt x="493" y="919"/>
                  </a:lnTo>
                  <a:lnTo>
                    <a:pt x="488" y="924"/>
                  </a:lnTo>
                  <a:lnTo>
                    <a:pt x="482" y="924"/>
                  </a:lnTo>
                  <a:lnTo>
                    <a:pt x="476" y="919"/>
                  </a:lnTo>
                  <a:lnTo>
                    <a:pt x="471" y="919"/>
                  </a:lnTo>
                  <a:lnTo>
                    <a:pt x="465" y="919"/>
                  </a:lnTo>
                  <a:lnTo>
                    <a:pt x="454" y="924"/>
                  </a:lnTo>
                  <a:lnTo>
                    <a:pt x="448" y="919"/>
                  </a:lnTo>
                  <a:lnTo>
                    <a:pt x="442" y="919"/>
                  </a:lnTo>
                  <a:lnTo>
                    <a:pt x="442" y="924"/>
                  </a:lnTo>
                  <a:lnTo>
                    <a:pt x="437" y="924"/>
                  </a:lnTo>
                  <a:lnTo>
                    <a:pt x="431" y="919"/>
                  </a:lnTo>
                  <a:lnTo>
                    <a:pt x="420" y="919"/>
                  </a:lnTo>
                  <a:lnTo>
                    <a:pt x="408" y="924"/>
                  </a:lnTo>
                  <a:lnTo>
                    <a:pt x="403" y="936"/>
                  </a:lnTo>
                  <a:lnTo>
                    <a:pt x="397" y="941"/>
                  </a:lnTo>
                  <a:lnTo>
                    <a:pt x="397" y="947"/>
                  </a:lnTo>
                  <a:lnTo>
                    <a:pt x="391" y="947"/>
                  </a:lnTo>
                  <a:lnTo>
                    <a:pt x="391" y="941"/>
                  </a:lnTo>
                  <a:lnTo>
                    <a:pt x="385" y="941"/>
                  </a:lnTo>
                  <a:lnTo>
                    <a:pt x="374" y="941"/>
                  </a:lnTo>
                  <a:lnTo>
                    <a:pt x="368" y="941"/>
                  </a:lnTo>
                  <a:lnTo>
                    <a:pt x="368" y="947"/>
                  </a:lnTo>
                  <a:lnTo>
                    <a:pt x="368" y="953"/>
                  </a:lnTo>
                  <a:lnTo>
                    <a:pt x="357" y="953"/>
                  </a:lnTo>
                  <a:lnTo>
                    <a:pt x="351" y="958"/>
                  </a:lnTo>
                  <a:lnTo>
                    <a:pt x="346" y="958"/>
                  </a:lnTo>
                  <a:lnTo>
                    <a:pt x="334" y="941"/>
                  </a:lnTo>
                  <a:lnTo>
                    <a:pt x="329" y="936"/>
                  </a:lnTo>
                  <a:lnTo>
                    <a:pt x="323" y="930"/>
                  </a:lnTo>
                  <a:lnTo>
                    <a:pt x="329" y="924"/>
                  </a:lnTo>
                  <a:lnTo>
                    <a:pt x="323" y="924"/>
                  </a:lnTo>
                  <a:lnTo>
                    <a:pt x="312" y="913"/>
                  </a:lnTo>
                  <a:lnTo>
                    <a:pt x="312" y="907"/>
                  </a:lnTo>
                  <a:lnTo>
                    <a:pt x="312" y="902"/>
                  </a:lnTo>
                  <a:lnTo>
                    <a:pt x="306" y="902"/>
                  </a:lnTo>
                  <a:lnTo>
                    <a:pt x="306" y="896"/>
                  </a:lnTo>
                  <a:lnTo>
                    <a:pt x="300" y="890"/>
                  </a:lnTo>
                  <a:lnTo>
                    <a:pt x="295" y="885"/>
                  </a:lnTo>
                  <a:lnTo>
                    <a:pt x="295" y="879"/>
                  </a:lnTo>
                  <a:lnTo>
                    <a:pt x="289" y="879"/>
                  </a:lnTo>
                  <a:lnTo>
                    <a:pt x="278" y="885"/>
                  </a:lnTo>
                  <a:lnTo>
                    <a:pt x="272" y="885"/>
                  </a:lnTo>
                  <a:lnTo>
                    <a:pt x="272" y="879"/>
                  </a:lnTo>
                  <a:lnTo>
                    <a:pt x="278" y="879"/>
                  </a:lnTo>
                  <a:lnTo>
                    <a:pt x="272" y="873"/>
                  </a:lnTo>
                  <a:lnTo>
                    <a:pt x="266" y="873"/>
                  </a:lnTo>
                  <a:lnTo>
                    <a:pt x="261" y="868"/>
                  </a:lnTo>
                  <a:lnTo>
                    <a:pt x="255" y="868"/>
                  </a:lnTo>
                  <a:lnTo>
                    <a:pt x="249" y="868"/>
                  </a:lnTo>
                  <a:lnTo>
                    <a:pt x="249" y="862"/>
                  </a:lnTo>
                  <a:lnTo>
                    <a:pt x="244" y="856"/>
                  </a:lnTo>
                  <a:lnTo>
                    <a:pt x="238" y="856"/>
                  </a:lnTo>
                  <a:lnTo>
                    <a:pt x="227" y="856"/>
                  </a:lnTo>
                  <a:lnTo>
                    <a:pt x="221" y="862"/>
                  </a:lnTo>
                  <a:lnTo>
                    <a:pt x="215" y="862"/>
                  </a:lnTo>
                  <a:lnTo>
                    <a:pt x="210" y="845"/>
                  </a:lnTo>
                  <a:lnTo>
                    <a:pt x="204" y="839"/>
                  </a:lnTo>
                  <a:lnTo>
                    <a:pt x="204" y="834"/>
                  </a:lnTo>
                  <a:lnTo>
                    <a:pt x="204" y="828"/>
                  </a:lnTo>
                  <a:lnTo>
                    <a:pt x="204" y="822"/>
                  </a:lnTo>
                  <a:lnTo>
                    <a:pt x="198" y="822"/>
                  </a:lnTo>
                  <a:lnTo>
                    <a:pt x="198" y="828"/>
                  </a:lnTo>
                  <a:lnTo>
                    <a:pt x="198" y="822"/>
                  </a:lnTo>
                  <a:lnTo>
                    <a:pt x="193" y="822"/>
                  </a:lnTo>
                  <a:lnTo>
                    <a:pt x="187" y="817"/>
                  </a:lnTo>
                  <a:lnTo>
                    <a:pt x="181" y="817"/>
                  </a:lnTo>
                  <a:lnTo>
                    <a:pt x="176" y="822"/>
                  </a:lnTo>
                  <a:lnTo>
                    <a:pt x="170" y="822"/>
                  </a:lnTo>
                  <a:lnTo>
                    <a:pt x="164" y="822"/>
                  </a:lnTo>
                  <a:lnTo>
                    <a:pt x="164" y="834"/>
                  </a:lnTo>
                  <a:lnTo>
                    <a:pt x="159" y="834"/>
                  </a:lnTo>
                  <a:lnTo>
                    <a:pt x="153" y="828"/>
                  </a:lnTo>
                  <a:lnTo>
                    <a:pt x="147" y="828"/>
                  </a:lnTo>
                  <a:lnTo>
                    <a:pt x="142" y="828"/>
                  </a:lnTo>
                  <a:lnTo>
                    <a:pt x="142" y="822"/>
                  </a:lnTo>
                  <a:lnTo>
                    <a:pt x="136" y="828"/>
                  </a:lnTo>
                  <a:lnTo>
                    <a:pt x="130" y="822"/>
                  </a:lnTo>
                  <a:lnTo>
                    <a:pt x="125" y="817"/>
                  </a:lnTo>
                  <a:lnTo>
                    <a:pt x="125" y="822"/>
                  </a:lnTo>
                  <a:lnTo>
                    <a:pt x="119" y="822"/>
                  </a:lnTo>
                  <a:lnTo>
                    <a:pt x="119" y="817"/>
                  </a:lnTo>
                  <a:lnTo>
                    <a:pt x="119" y="811"/>
                  </a:lnTo>
                  <a:lnTo>
                    <a:pt x="113" y="811"/>
                  </a:lnTo>
                  <a:lnTo>
                    <a:pt x="108" y="811"/>
                  </a:lnTo>
                  <a:lnTo>
                    <a:pt x="96" y="805"/>
                  </a:lnTo>
                  <a:lnTo>
                    <a:pt x="96" y="811"/>
                  </a:lnTo>
                  <a:lnTo>
                    <a:pt x="91" y="817"/>
                  </a:lnTo>
                  <a:lnTo>
                    <a:pt x="96" y="817"/>
                  </a:lnTo>
                  <a:lnTo>
                    <a:pt x="102" y="817"/>
                  </a:lnTo>
                  <a:lnTo>
                    <a:pt x="96" y="822"/>
                  </a:lnTo>
                  <a:lnTo>
                    <a:pt x="91" y="822"/>
                  </a:lnTo>
                  <a:lnTo>
                    <a:pt x="85" y="822"/>
                  </a:lnTo>
                  <a:lnTo>
                    <a:pt x="85" y="828"/>
                  </a:lnTo>
                  <a:lnTo>
                    <a:pt x="79" y="828"/>
                  </a:lnTo>
                  <a:lnTo>
                    <a:pt x="74" y="828"/>
                  </a:lnTo>
                  <a:lnTo>
                    <a:pt x="74" y="834"/>
                  </a:lnTo>
                  <a:lnTo>
                    <a:pt x="68" y="834"/>
                  </a:lnTo>
                  <a:lnTo>
                    <a:pt x="68" y="839"/>
                  </a:lnTo>
                  <a:lnTo>
                    <a:pt x="68" y="834"/>
                  </a:lnTo>
                  <a:lnTo>
                    <a:pt x="74" y="834"/>
                  </a:lnTo>
                  <a:lnTo>
                    <a:pt x="68" y="828"/>
                  </a:lnTo>
                  <a:lnTo>
                    <a:pt x="62" y="822"/>
                  </a:lnTo>
                  <a:lnTo>
                    <a:pt x="62" y="817"/>
                  </a:lnTo>
                  <a:lnTo>
                    <a:pt x="57" y="811"/>
                  </a:lnTo>
                  <a:lnTo>
                    <a:pt x="51" y="811"/>
                  </a:lnTo>
                  <a:lnTo>
                    <a:pt x="45" y="811"/>
                  </a:lnTo>
                  <a:lnTo>
                    <a:pt x="45" y="817"/>
                  </a:lnTo>
                  <a:lnTo>
                    <a:pt x="40" y="822"/>
                  </a:lnTo>
                  <a:lnTo>
                    <a:pt x="40" y="817"/>
                  </a:lnTo>
                  <a:lnTo>
                    <a:pt x="40" y="811"/>
                  </a:lnTo>
                  <a:lnTo>
                    <a:pt x="34" y="805"/>
                  </a:lnTo>
                  <a:lnTo>
                    <a:pt x="34" y="800"/>
                  </a:lnTo>
                  <a:lnTo>
                    <a:pt x="28" y="800"/>
                  </a:lnTo>
                  <a:lnTo>
                    <a:pt x="23" y="805"/>
                  </a:lnTo>
                  <a:lnTo>
                    <a:pt x="17" y="805"/>
                  </a:lnTo>
                  <a:lnTo>
                    <a:pt x="11" y="800"/>
                  </a:lnTo>
                  <a:lnTo>
                    <a:pt x="6" y="800"/>
                  </a:lnTo>
                  <a:lnTo>
                    <a:pt x="0" y="794"/>
                  </a:lnTo>
                  <a:close/>
                </a:path>
              </a:pathLst>
            </a:custGeom>
            <a:solidFill>
              <a:schemeClr val="accent6">
                <a:lumMod val="40000"/>
                <a:lumOff val="60000"/>
              </a:schemeClr>
            </a:solidFill>
            <a:ln w="9525">
              <a:solidFill>
                <a:schemeClr val="accent6"/>
              </a:solidFill>
              <a:round/>
              <a:headEnd/>
              <a:tailEnd/>
            </a:ln>
          </p:spPr>
          <p:txBody>
            <a:bodyPr/>
            <a:lstStyle/>
            <a:p>
              <a:endParaRPr lang="en-US" sz="1200" b="1" dirty="0">
                <a:solidFill>
                  <a:srgbClr val="0D7532">
                    <a:lumMod val="50000"/>
                  </a:srgbClr>
                </a:solidFill>
              </a:endParaRPr>
            </a:p>
          </p:txBody>
        </p:sp>
        <p:sp>
          <p:nvSpPr>
            <p:cNvPr id="67" name="Freeform 9"/>
            <p:cNvSpPr>
              <a:spLocks/>
            </p:cNvSpPr>
            <p:nvPr/>
          </p:nvSpPr>
          <p:spPr bwMode="gray">
            <a:xfrm>
              <a:off x="4538913" y="1110402"/>
              <a:ext cx="1770403" cy="1051811"/>
            </a:xfrm>
            <a:custGeom>
              <a:avLst/>
              <a:gdLst>
                <a:gd name="T0" fmla="*/ 39 w 1451"/>
                <a:gd name="T1" fmla="*/ 629 h 862"/>
                <a:gd name="T2" fmla="*/ 79 w 1451"/>
                <a:gd name="T3" fmla="*/ 595 h 862"/>
                <a:gd name="T4" fmla="*/ 124 w 1451"/>
                <a:gd name="T5" fmla="*/ 573 h 862"/>
                <a:gd name="T6" fmla="*/ 136 w 1451"/>
                <a:gd name="T7" fmla="*/ 516 h 862"/>
                <a:gd name="T8" fmla="*/ 153 w 1451"/>
                <a:gd name="T9" fmla="*/ 459 h 862"/>
                <a:gd name="T10" fmla="*/ 164 w 1451"/>
                <a:gd name="T11" fmla="*/ 408 h 862"/>
                <a:gd name="T12" fmla="*/ 181 w 1451"/>
                <a:gd name="T13" fmla="*/ 403 h 862"/>
                <a:gd name="T14" fmla="*/ 209 w 1451"/>
                <a:gd name="T15" fmla="*/ 380 h 862"/>
                <a:gd name="T16" fmla="*/ 243 w 1451"/>
                <a:gd name="T17" fmla="*/ 357 h 862"/>
                <a:gd name="T18" fmla="*/ 272 w 1451"/>
                <a:gd name="T19" fmla="*/ 352 h 862"/>
                <a:gd name="T20" fmla="*/ 317 w 1451"/>
                <a:gd name="T21" fmla="*/ 317 h 862"/>
                <a:gd name="T22" fmla="*/ 345 w 1451"/>
                <a:gd name="T23" fmla="*/ 295 h 862"/>
                <a:gd name="T24" fmla="*/ 374 w 1451"/>
                <a:gd name="T25" fmla="*/ 278 h 862"/>
                <a:gd name="T26" fmla="*/ 413 w 1451"/>
                <a:gd name="T27" fmla="*/ 244 h 862"/>
                <a:gd name="T28" fmla="*/ 447 w 1451"/>
                <a:gd name="T29" fmla="*/ 204 h 862"/>
                <a:gd name="T30" fmla="*/ 493 w 1451"/>
                <a:gd name="T31" fmla="*/ 147 h 862"/>
                <a:gd name="T32" fmla="*/ 572 w 1451"/>
                <a:gd name="T33" fmla="*/ 125 h 862"/>
                <a:gd name="T34" fmla="*/ 629 w 1451"/>
                <a:gd name="T35" fmla="*/ 102 h 862"/>
                <a:gd name="T36" fmla="*/ 685 w 1451"/>
                <a:gd name="T37" fmla="*/ 85 h 862"/>
                <a:gd name="T38" fmla="*/ 708 w 1451"/>
                <a:gd name="T39" fmla="*/ 28 h 862"/>
                <a:gd name="T40" fmla="*/ 765 w 1451"/>
                <a:gd name="T41" fmla="*/ 17 h 862"/>
                <a:gd name="T42" fmla="*/ 816 w 1451"/>
                <a:gd name="T43" fmla="*/ 17 h 862"/>
                <a:gd name="T44" fmla="*/ 867 w 1451"/>
                <a:gd name="T45" fmla="*/ 11 h 862"/>
                <a:gd name="T46" fmla="*/ 924 w 1451"/>
                <a:gd name="T47" fmla="*/ 11 h 862"/>
                <a:gd name="T48" fmla="*/ 975 w 1451"/>
                <a:gd name="T49" fmla="*/ 34 h 862"/>
                <a:gd name="T50" fmla="*/ 1026 w 1451"/>
                <a:gd name="T51" fmla="*/ 45 h 862"/>
                <a:gd name="T52" fmla="*/ 1099 w 1451"/>
                <a:gd name="T53" fmla="*/ 51 h 862"/>
                <a:gd name="T54" fmla="*/ 1139 w 1451"/>
                <a:gd name="T55" fmla="*/ 51 h 862"/>
                <a:gd name="T56" fmla="*/ 1207 w 1451"/>
                <a:gd name="T57" fmla="*/ 45 h 862"/>
                <a:gd name="T58" fmla="*/ 1264 w 1451"/>
                <a:gd name="T59" fmla="*/ 57 h 862"/>
                <a:gd name="T60" fmla="*/ 1315 w 1451"/>
                <a:gd name="T61" fmla="*/ 79 h 862"/>
                <a:gd name="T62" fmla="*/ 1366 w 1451"/>
                <a:gd name="T63" fmla="*/ 346 h 862"/>
                <a:gd name="T64" fmla="*/ 1434 w 1451"/>
                <a:gd name="T65" fmla="*/ 499 h 862"/>
                <a:gd name="T66" fmla="*/ 1394 w 1451"/>
                <a:gd name="T67" fmla="*/ 522 h 862"/>
                <a:gd name="T68" fmla="*/ 1354 w 1451"/>
                <a:gd name="T69" fmla="*/ 522 h 862"/>
                <a:gd name="T70" fmla="*/ 1315 w 1451"/>
                <a:gd name="T71" fmla="*/ 522 h 862"/>
                <a:gd name="T72" fmla="*/ 1332 w 1451"/>
                <a:gd name="T73" fmla="*/ 573 h 862"/>
                <a:gd name="T74" fmla="*/ 1360 w 1451"/>
                <a:gd name="T75" fmla="*/ 669 h 862"/>
                <a:gd name="T76" fmla="*/ 1315 w 1451"/>
                <a:gd name="T77" fmla="*/ 703 h 862"/>
                <a:gd name="T78" fmla="*/ 1320 w 1451"/>
                <a:gd name="T79" fmla="*/ 760 h 862"/>
                <a:gd name="T80" fmla="*/ 1269 w 1451"/>
                <a:gd name="T81" fmla="*/ 782 h 862"/>
                <a:gd name="T82" fmla="*/ 1235 w 1451"/>
                <a:gd name="T83" fmla="*/ 754 h 862"/>
                <a:gd name="T84" fmla="*/ 1196 w 1451"/>
                <a:gd name="T85" fmla="*/ 686 h 862"/>
                <a:gd name="T86" fmla="*/ 1145 w 1451"/>
                <a:gd name="T87" fmla="*/ 629 h 862"/>
                <a:gd name="T88" fmla="*/ 1077 w 1451"/>
                <a:gd name="T89" fmla="*/ 692 h 862"/>
                <a:gd name="T90" fmla="*/ 1037 w 1451"/>
                <a:gd name="T91" fmla="*/ 680 h 862"/>
                <a:gd name="T92" fmla="*/ 929 w 1451"/>
                <a:gd name="T93" fmla="*/ 754 h 862"/>
                <a:gd name="T94" fmla="*/ 884 w 1451"/>
                <a:gd name="T95" fmla="*/ 822 h 862"/>
                <a:gd name="T96" fmla="*/ 799 w 1451"/>
                <a:gd name="T97" fmla="*/ 788 h 862"/>
                <a:gd name="T98" fmla="*/ 782 w 1451"/>
                <a:gd name="T99" fmla="*/ 754 h 862"/>
                <a:gd name="T100" fmla="*/ 725 w 1451"/>
                <a:gd name="T101" fmla="*/ 748 h 862"/>
                <a:gd name="T102" fmla="*/ 629 w 1451"/>
                <a:gd name="T103" fmla="*/ 754 h 862"/>
                <a:gd name="T104" fmla="*/ 538 w 1451"/>
                <a:gd name="T105" fmla="*/ 805 h 862"/>
                <a:gd name="T106" fmla="*/ 544 w 1451"/>
                <a:gd name="T107" fmla="*/ 828 h 862"/>
                <a:gd name="T108" fmla="*/ 510 w 1451"/>
                <a:gd name="T109" fmla="*/ 862 h 862"/>
                <a:gd name="T110" fmla="*/ 447 w 1451"/>
                <a:gd name="T111" fmla="*/ 822 h 862"/>
                <a:gd name="T112" fmla="*/ 470 w 1451"/>
                <a:gd name="T113" fmla="*/ 788 h 862"/>
                <a:gd name="T114" fmla="*/ 362 w 1451"/>
                <a:gd name="T115" fmla="*/ 771 h 862"/>
                <a:gd name="T116" fmla="*/ 306 w 1451"/>
                <a:gd name="T117" fmla="*/ 788 h 862"/>
                <a:gd name="T118" fmla="*/ 243 w 1451"/>
                <a:gd name="T119" fmla="*/ 794 h 862"/>
                <a:gd name="T120" fmla="*/ 170 w 1451"/>
                <a:gd name="T121" fmla="*/ 731 h 862"/>
                <a:gd name="T122" fmla="*/ 96 w 1451"/>
                <a:gd name="T123" fmla="*/ 737 h 862"/>
                <a:gd name="T124" fmla="*/ 5 w 1451"/>
                <a:gd name="T125" fmla="*/ 714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1" h="862">
                  <a:moveTo>
                    <a:pt x="0" y="675"/>
                  </a:moveTo>
                  <a:lnTo>
                    <a:pt x="5" y="675"/>
                  </a:lnTo>
                  <a:lnTo>
                    <a:pt x="5" y="669"/>
                  </a:lnTo>
                  <a:lnTo>
                    <a:pt x="11" y="669"/>
                  </a:lnTo>
                  <a:lnTo>
                    <a:pt x="17" y="663"/>
                  </a:lnTo>
                  <a:lnTo>
                    <a:pt x="22" y="646"/>
                  </a:lnTo>
                  <a:lnTo>
                    <a:pt x="28" y="641"/>
                  </a:lnTo>
                  <a:lnTo>
                    <a:pt x="28" y="635"/>
                  </a:lnTo>
                  <a:lnTo>
                    <a:pt x="34" y="635"/>
                  </a:lnTo>
                  <a:lnTo>
                    <a:pt x="34" y="629"/>
                  </a:lnTo>
                  <a:lnTo>
                    <a:pt x="39" y="629"/>
                  </a:lnTo>
                  <a:lnTo>
                    <a:pt x="39" y="624"/>
                  </a:lnTo>
                  <a:lnTo>
                    <a:pt x="45" y="624"/>
                  </a:lnTo>
                  <a:lnTo>
                    <a:pt x="45" y="618"/>
                  </a:lnTo>
                  <a:lnTo>
                    <a:pt x="51" y="618"/>
                  </a:lnTo>
                  <a:lnTo>
                    <a:pt x="56" y="612"/>
                  </a:lnTo>
                  <a:lnTo>
                    <a:pt x="62" y="612"/>
                  </a:lnTo>
                  <a:lnTo>
                    <a:pt x="68" y="612"/>
                  </a:lnTo>
                  <a:lnTo>
                    <a:pt x="73" y="607"/>
                  </a:lnTo>
                  <a:lnTo>
                    <a:pt x="73" y="601"/>
                  </a:lnTo>
                  <a:lnTo>
                    <a:pt x="73" y="595"/>
                  </a:lnTo>
                  <a:lnTo>
                    <a:pt x="79" y="595"/>
                  </a:lnTo>
                  <a:lnTo>
                    <a:pt x="79" y="590"/>
                  </a:lnTo>
                  <a:lnTo>
                    <a:pt x="85" y="590"/>
                  </a:lnTo>
                  <a:lnTo>
                    <a:pt x="90" y="590"/>
                  </a:lnTo>
                  <a:lnTo>
                    <a:pt x="96" y="590"/>
                  </a:lnTo>
                  <a:lnTo>
                    <a:pt x="102" y="590"/>
                  </a:lnTo>
                  <a:lnTo>
                    <a:pt x="107" y="584"/>
                  </a:lnTo>
                  <a:lnTo>
                    <a:pt x="113" y="584"/>
                  </a:lnTo>
                  <a:lnTo>
                    <a:pt x="113" y="578"/>
                  </a:lnTo>
                  <a:lnTo>
                    <a:pt x="119" y="578"/>
                  </a:lnTo>
                  <a:lnTo>
                    <a:pt x="124" y="578"/>
                  </a:lnTo>
                  <a:lnTo>
                    <a:pt x="124" y="573"/>
                  </a:lnTo>
                  <a:lnTo>
                    <a:pt x="124" y="567"/>
                  </a:lnTo>
                  <a:lnTo>
                    <a:pt x="124" y="561"/>
                  </a:lnTo>
                  <a:lnTo>
                    <a:pt x="124" y="556"/>
                  </a:lnTo>
                  <a:lnTo>
                    <a:pt x="124" y="550"/>
                  </a:lnTo>
                  <a:lnTo>
                    <a:pt x="130" y="550"/>
                  </a:lnTo>
                  <a:lnTo>
                    <a:pt x="124" y="544"/>
                  </a:lnTo>
                  <a:lnTo>
                    <a:pt x="124" y="539"/>
                  </a:lnTo>
                  <a:lnTo>
                    <a:pt x="124" y="533"/>
                  </a:lnTo>
                  <a:lnTo>
                    <a:pt x="130" y="527"/>
                  </a:lnTo>
                  <a:lnTo>
                    <a:pt x="130" y="522"/>
                  </a:lnTo>
                  <a:lnTo>
                    <a:pt x="136" y="516"/>
                  </a:lnTo>
                  <a:lnTo>
                    <a:pt x="136" y="510"/>
                  </a:lnTo>
                  <a:lnTo>
                    <a:pt x="136" y="505"/>
                  </a:lnTo>
                  <a:lnTo>
                    <a:pt x="136" y="499"/>
                  </a:lnTo>
                  <a:lnTo>
                    <a:pt x="141" y="499"/>
                  </a:lnTo>
                  <a:lnTo>
                    <a:pt x="141" y="493"/>
                  </a:lnTo>
                  <a:lnTo>
                    <a:pt x="141" y="488"/>
                  </a:lnTo>
                  <a:lnTo>
                    <a:pt x="147" y="482"/>
                  </a:lnTo>
                  <a:lnTo>
                    <a:pt x="147" y="476"/>
                  </a:lnTo>
                  <a:lnTo>
                    <a:pt x="147" y="471"/>
                  </a:lnTo>
                  <a:lnTo>
                    <a:pt x="147" y="465"/>
                  </a:lnTo>
                  <a:lnTo>
                    <a:pt x="153" y="459"/>
                  </a:lnTo>
                  <a:lnTo>
                    <a:pt x="147" y="459"/>
                  </a:lnTo>
                  <a:lnTo>
                    <a:pt x="147" y="454"/>
                  </a:lnTo>
                  <a:lnTo>
                    <a:pt x="147" y="448"/>
                  </a:lnTo>
                  <a:lnTo>
                    <a:pt x="153" y="448"/>
                  </a:lnTo>
                  <a:lnTo>
                    <a:pt x="153" y="442"/>
                  </a:lnTo>
                  <a:lnTo>
                    <a:pt x="153" y="437"/>
                  </a:lnTo>
                  <a:lnTo>
                    <a:pt x="158" y="425"/>
                  </a:lnTo>
                  <a:lnTo>
                    <a:pt x="164" y="425"/>
                  </a:lnTo>
                  <a:lnTo>
                    <a:pt x="164" y="420"/>
                  </a:lnTo>
                  <a:lnTo>
                    <a:pt x="164" y="414"/>
                  </a:lnTo>
                  <a:lnTo>
                    <a:pt x="164" y="408"/>
                  </a:lnTo>
                  <a:lnTo>
                    <a:pt x="170" y="408"/>
                  </a:lnTo>
                  <a:lnTo>
                    <a:pt x="170" y="414"/>
                  </a:lnTo>
                  <a:lnTo>
                    <a:pt x="175" y="414"/>
                  </a:lnTo>
                  <a:lnTo>
                    <a:pt x="170" y="420"/>
                  </a:lnTo>
                  <a:lnTo>
                    <a:pt x="175" y="420"/>
                  </a:lnTo>
                  <a:lnTo>
                    <a:pt x="181" y="420"/>
                  </a:lnTo>
                  <a:lnTo>
                    <a:pt x="181" y="414"/>
                  </a:lnTo>
                  <a:lnTo>
                    <a:pt x="187" y="414"/>
                  </a:lnTo>
                  <a:lnTo>
                    <a:pt x="187" y="408"/>
                  </a:lnTo>
                  <a:lnTo>
                    <a:pt x="181" y="408"/>
                  </a:lnTo>
                  <a:lnTo>
                    <a:pt x="181" y="403"/>
                  </a:lnTo>
                  <a:lnTo>
                    <a:pt x="187" y="403"/>
                  </a:lnTo>
                  <a:lnTo>
                    <a:pt x="187" y="397"/>
                  </a:lnTo>
                  <a:lnTo>
                    <a:pt x="192" y="397"/>
                  </a:lnTo>
                  <a:lnTo>
                    <a:pt x="192" y="391"/>
                  </a:lnTo>
                  <a:lnTo>
                    <a:pt x="198" y="391"/>
                  </a:lnTo>
                  <a:lnTo>
                    <a:pt x="204" y="391"/>
                  </a:lnTo>
                  <a:lnTo>
                    <a:pt x="204" y="386"/>
                  </a:lnTo>
                  <a:lnTo>
                    <a:pt x="198" y="386"/>
                  </a:lnTo>
                  <a:lnTo>
                    <a:pt x="198" y="380"/>
                  </a:lnTo>
                  <a:lnTo>
                    <a:pt x="204" y="380"/>
                  </a:lnTo>
                  <a:lnTo>
                    <a:pt x="209" y="380"/>
                  </a:lnTo>
                  <a:lnTo>
                    <a:pt x="215" y="380"/>
                  </a:lnTo>
                  <a:lnTo>
                    <a:pt x="221" y="380"/>
                  </a:lnTo>
                  <a:lnTo>
                    <a:pt x="215" y="374"/>
                  </a:lnTo>
                  <a:lnTo>
                    <a:pt x="221" y="369"/>
                  </a:lnTo>
                  <a:lnTo>
                    <a:pt x="226" y="374"/>
                  </a:lnTo>
                  <a:lnTo>
                    <a:pt x="226" y="369"/>
                  </a:lnTo>
                  <a:lnTo>
                    <a:pt x="232" y="369"/>
                  </a:lnTo>
                  <a:lnTo>
                    <a:pt x="238" y="369"/>
                  </a:lnTo>
                  <a:lnTo>
                    <a:pt x="238" y="363"/>
                  </a:lnTo>
                  <a:lnTo>
                    <a:pt x="243" y="363"/>
                  </a:lnTo>
                  <a:lnTo>
                    <a:pt x="243" y="357"/>
                  </a:lnTo>
                  <a:lnTo>
                    <a:pt x="249" y="357"/>
                  </a:lnTo>
                  <a:lnTo>
                    <a:pt x="249" y="352"/>
                  </a:lnTo>
                  <a:lnTo>
                    <a:pt x="249" y="346"/>
                  </a:lnTo>
                  <a:lnTo>
                    <a:pt x="255" y="346"/>
                  </a:lnTo>
                  <a:lnTo>
                    <a:pt x="260" y="346"/>
                  </a:lnTo>
                  <a:lnTo>
                    <a:pt x="255" y="352"/>
                  </a:lnTo>
                  <a:lnTo>
                    <a:pt x="260" y="352"/>
                  </a:lnTo>
                  <a:lnTo>
                    <a:pt x="266" y="352"/>
                  </a:lnTo>
                  <a:lnTo>
                    <a:pt x="266" y="346"/>
                  </a:lnTo>
                  <a:lnTo>
                    <a:pt x="272" y="346"/>
                  </a:lnTo>
                  <a:lnTo>
                    <a:pt x="272" y="352"/>
                  </a:lnTo>
                  <a:lnTo>
                    <a:pt x="277" y="352"/>
                  </a:lnTo>
                  <a:lnTo>
                    <a:pt x="277" y="346"/>
                  </a:lnTo>
                  <a:lnTo>
                    <a:pt x="283" y="340"/>
                  </a:lnTo>
                  <a:lnTo>
                    <a:pt x="289" y="340"/>
                  </a:lnTo>
                  <a:lnTo>
                    <a:pt x="300" y="340"/>
                  </a:lnTo>
                  <a:lnTo>
                    <a:pt x="306" y="340"/>
                  </a:lnTo>
                  <a:lnTo>
                    <a:pt x="306" y="335"/>
                  </a:lnTo>
                  <a:lnTo>
                    <a:pt x="311" y="335"/>
                  </a:lnTo>
                  <a:lnTo>
                    <a:pt x="317" y="329"/>
                  </a:lnTo>
                  <a:lnTo>
                    <a:pt x="317" y="323"/>
                  </a:lnTo>
                  <a:lnTo>
                    <a:pt x="317" y="317"/>
                  </a:lnTo>
                  <a:lnTo>
                    <a:pt x="317" y="312"/>
                  </a:lnTo>
                  <a:lnTo>
                    <a:pt x="317" y="306"/>
                  </a:lnTo>
                  <a:lnTo>
                    <a:pt x="323" y="306"/>
                  </a:lnTo>
                  <a:lnTo>
                    <a:pt x="323" y="300"/>
                  </a:lnTo>
                  <a:lnTo>
                    <a:pt x="323" y="295"/>
                  </a:lnTo>
                  <a:lnTo>
                    <a:pt x="328" y="295"/>
                  </a:lnTo>
                  <a:lnTo>
                    <a:pt x="328" y="300"/>
                  </a:lnTo>
                  <a:lnTo>
                    <a:pt x="334" y="300"/>
                  </a:lnTo>
                  <a:lnTo>
                    <a:pt x="340" y="300"/>
                  </a:lnTo>
                  <a:lnTo>
                    <a:pt x="340" y="295"/>
                  </a:lnTo>
                  <a:lnTo>
                    <a:pt x="345" y="295"/>
                  </a:lnTo>
                  <a:lnTo>
                    <a:pt x="351" y="295"/>
                  </a:lnTo>
                  <a:lnTo>
                    <a:pt x="357" y="300"/>
                  </a:lnTo>
                  <a:lnTo>
                    <a:pt x="362" y="300"/>
                  </a:lnTo>
                  <a:lnTo>
                    <a:pt x="362" y="295"/>
                  </a:lnTo>
                  <a:lnTo>
                    <a:pt x="368" y="289"/>
                  </a:lnTo>
                  <a:lnTo>
                    <a:pt x="374" y="283"/>
                  </a:lnTo>
                  <a:lnTo>
                    <a:pt x="374" y="278"/>
                  </a:lnTo>
                  <a:lnTo>
                    <a:pt x="368" y="278"/>
                  </a:lnTo>
                  <a:lnTo>
                    <a:pt x="368" y="272"/>
                  </a:lnTo>
                  <a:lnTo>
                    <a:pt x="374" y="272"/>
                  </a:lnTo>
                  <a:lnTo>
                    <a:pt x="374" y="278"/>
                  </a:lnTo>
                  <a:lnTo>
                    <a:pt x="379" y="278"/>
                  </a:lnTo>
                  <a:lnTo>
                    <a:pt x="385" y="272"/>
                  </a:lnTo>
                  <a:lnTo>
                    <a:pt x="385" y="266"/>
                  </a:lnTo>
                  <a:lnTo>
                    <a:pt x="391" y="266"/>
                  </a:lnTo>
                  <a:lnTo>
                    <a:pt x="396" y="266"/>
                  </a:lnTo>
                  <a:lnTo>
                    <a:pt x="396" y="261"/>
                  </a:lnTo>
                  <a:lnTo>
                    <a:pt x="402" y="261"/>
                  </a:lnTo>
                  <a:lnTo>
                    <a:pt x="408" y="255"/>
                  </a:lnTo>
                  <a:lnTo>
                    <a:pt x="413" y="255"/>
                  </a:lnTo>
                  <a:lnTo>
                    <a:pt x="413" y="249"/>
                  </a:lnTo>
                  <a:lnTo>
                    <a:pt x="413" y="244"/>
                  </a:lnTo>
                  <a:lnTo>
                    <a:pt x="413" y="238"/>
                  </a:lnTo>
                  <a:lnTo>
                    <a:pt x="419" y="238"/>
                  </a:lnTo>
                  <a:lnTo>
                    <a:pt x="419" y="232"/>
                  </a:lnTo>
                  <a:lnTo>
                    <a:pt x="413" y="227"/>
                  </a:lnTo>
                  <a:lnTo>
                    <a:pt x="419" y="227"/>
                  </a:lnTo>
                  <a:lnTo>
                    <a:pt x="425" y="227"/>
                  </a:lnTo>
                  <a:lnTo>
                    <a:pt x="430" y="221"/>
                  </a:lnTo>
                  <a:lnTo>
                    <a:pt x="436" y="221"/>
                  </a:lnTo>
                  <a:lnTo>
                    <a:pt x="442" y="215"/>
                  </a:lnTo>
                  <a:lnTo>
                    <a:pt x="447" y="210"/>
                  </a:lnTo>
                  <a:lnTo>
                    <a:pt x="447" y="204"/>
                  </a:lnTo>
                  <a:lnTo>
                    <a:pt x="447" y="198"/>
                  </a:lnTo>
                  <a:lnTo>
                    <a:pt x="447" y="193"/>
                  </a:lnTo>
                  <a:lnTo>
                    <a:pt x="459" y="187"/>
                  </a:lnTo>
                  <a:lnTo>
                    <a:pt x="464" y="181"/>
                  </a:lnTo>
                  <a:lnTo>
                    <a:pt x="476" y="176"/>
                  </a:lnTo>
                  <a:lnTo>
                    <a:pt x="476" y="170"/>
                  </a:lnTo>
                  <a:lnTo>
                    <a:pt x="476" y="159"/>
                  </a:lnTo>
                  <a:lnTo>
                    <a:pt x="481" y="159"/>
                  </a:lnTo>
                  <a:lnTo>
                    <a:pt x="481" y="153"/>
                  </a:lnTo>
                  <a:lnTo>
                    <a:pt x="487" y="147"/>
                  </a:lnTo>
                  <a:lnTo>
                    <a:pt x="493" y="147"/>
                  </a:lnTo>
                  <a:lnTo>
                    <a:pt x="504" y="142"/>
                  </a:lnTo>
                  <a:lnTo>
                    <a:pt x="510" y="136"/>
                  </a:lnTo>
                  <a:lnTo>
                    <a:pt x="515" y="130"/>
                  </a:lnTo>
                  <a:lnTo>
                    <a:pt x="521" y="130"/>
                  </a:lnTo>
                  <a:lnTo>
                    <a:pt x="527" y="125"/>
                  </a:lnTo>
                  <a:lnTo>
                    <a:pt x="532" y="125"/>
                  </a:lnTo>
                  <a:lnTo>
                    <a:pt x="544" y="119"/>
                  </a:lnTo>
                  <a:lnTo>
                    <a:pt x="555" y="119"/>
                  </a:lnTo>
                  <a:lnTo>
                    <a:pt x="561" y="119"/>
                  </a:lnTo>
                  <a:lnTo>
                    <a:pt x="566" y="125"/>
                  </a:lnTo>
                  <a:lnTo>
                    <a:pt x="572" y="125"/>
                  </a:lnTo>
                  <a:lnTo>
                    <a:pt x="578" y="125"/>
                  </a:lnTo>
                  <a:lnTo>
                    <a:pt x="583" y="119"/>
                  </a:lnTo>
                  <a:lnTo>
                    <a:pt x="589" y="119"/>
                  </a:lnTo>
                  <a:lnTo>
                    <a:pt x="595" y="119"/>
                  </a:lnTo>
                  <a:lnTo>
                    <a:pt x="600" y="119"/>
                  </a:lnTo>
                  <a:lnTo>
                    <a:pt x="612" y="113"/>
                  </a:lnTo>
                  <a:lnTo>
                    <a:pt x="617" y="113"/>
                  </a:lnTo>
                  <a:lnTo>
                    <a:pt x="617" y="108"/>
                  </a:lnTo>
                  <a:lnTo>
                    <a:pt x="623" y="108"/>
                  </a:lnTo>
                  <a:lnTo>
                    <a:pt x="629" y="108"/>
                  </a:lnTo>
                  <a:lnTo>
                    <a:pt x="629" y="102"/>
                  </a:lnTo>
                  <a:lnTo>
                    <a:pt x="634" y="102"/>
                  </a:lnTo>
                  <a:lnTo>
                    <a:pt x="640" y="102"/>
                  </a:lnTo>
                  <a:lnTo>
                    <a:pt x="651" y="96"/>
                  </a:lnTo>
                  <a:lnTo>
                    <a:pt x="657" y="96"/>
                  </a:lnTo>
                  <a:lnTo>
                    <a:pt x="657" y="91"/>
                  </a:lnTo>
                  <a:lnTo>
                    <a:pt x="663" y="91"/>
                  </a:lnTo>
                  <a:lnTo>
                    <a:pt x="668" y="91"/>
                  </a:lnTo>
                  <a:lnTo>
                    <a:pt x="668" y="85"/>
                  </a:lnTo>
                  <a:lnTo>
                    <a:pt x="674" y="91"/>
                  </a:lnTo>
                  <a:lnTo>
                    <a:pt x="680" y="91"/>
                  </a:lnTo>
                  <a:lnTo>
                    <a:pt x="685" y="85"/>
                  </a:lnTo>
                  <a:lnTo>
                    <a:pt x="691" y="74"/>
                  </a:lnTo>
                  <a:lnTo>
                    <a:pt x="691" y="68"/>
                  </a:lnTo>
                  <a:lnTo>
                    <a:pt x="697" y="68"/>
                  </a:lnTo>
                  <a:lnTo>
                    <a:pt x="691" y="57"/>
                  </a:lnTo>
                  <a:lnTo>
                    <a:pt x="691" y="51"/>
                  </a:lnTo>
                  <a:lnTo>
                    <a:pt x="697" y="51"/>
                  </a:lnTo>
                  <a:lnTo>
                    <a:pt x="697" y="45"/>
                  </a:lnTo>
                  <a:lnTo>
                    <a:pt x="702" y="45"/>
                  </a:lnTo>
                  <a:lnTo>
                    <a:pt x="702" y="40"/>
                  </a:lnTo>
                  <a:lnTo>
                    <a:pt x="708" y="34"/>
                  </a:lnTo>
                  <a:lnTo>
                    <a:pt x="708" y="28"/>
                  </a:lnTo>
                  <a:lnTo>
                    <a:pt x="714" y="28"/>
                  </a:lnTo>
                  <a:lnTo>
                    <a:pt x="719" y="28"/>
                  </a:lnTo>
                  <a:lnTo>
                    <a:pt x="725" y="28"/>
                  </a:lnTo>
                  <a:lnTo>
                    <a:pt x="731" y="28"/>
                  </a:lnTo>
                  <a:lnTo>
                    <a:pt x="731" y="23"/>
                  </a:lnTo>
                  <a:lnTo>
                    <a:pt x="736" y="23"/>
                  </a:lnTo>
                  <a:lnTo>
                    <a:pt x="742" y="23"/>
                  </a:lnTo>
                  <a:lnTo>
                    <a:pt x="748" y="23"/>
                  </a:lnTo>
                  <a:lnTo>
                    <a:pt x="753" y="17"/>
                  </a:lnTo>
                  <a:lnTo>
                    <a:pt x="759" y="17"/>
                  </a:lnTo>
                  <a:lnTo>
                    <a:pt x="765" y="17"/>
                  </a:lnTo>
                  <a:lnTo>
                    <a:pt x="770" y="17"/>
                  </a:lnTo>
                  <a:lnTo>
                    <a:pt x="776" y="17"/>
                  </a:lnTo>
                  <a:lnTo>
                    <a:pt x="782" y="17"/>
                  </a:lnTo>
                  <a:lnTo>
                    <a:pt x="787" y="17"/>
                  </a:lnTo>
                  <a:lnTo>
                    <a:pt x="787" y="23"/>
                  </a:lnTo>
                  <a:lnTo>
                    <a:pt x="793" y="23"/>
                  </a:lnTo>
                  <a:lnTo>
                    <a:pt x="799" y="23"/>
                  </a:lnTo>
                  <a:lnTo>
                    <a:pt x="804" y="23"/>
                  </a:lnTo>
                  <a:lnTo>
                    <a:pt x="804" y="17"/>
                  </a:lnTo>
                  <a:lnTo>
                    <a:pt x="810" y="17"/>
                  </a:lnTo>
                  <a:lnTo>
                    <a:pt x="816" y="17"/>
                  </a:lnTo>
                  <a:lnTo>
                    <a:pt x="821" y="11"/>
                  </a:lnTo>
                  <a:lnTo>
                    <a:pt x="827" y="11"/>
                  </a:lnTo>
                  <a:lnTo>
                    <a:pt x="833" y="17"/>
                  </a:lnTo>
                  <a:lnTo>
                    <a:pt x="838" y="17"/>
                  </a:lnTo>
                  <a:lnTo>
                    <a:pt x="844" y="17"/>
                  </a:lnTo>
                  <a:lnTo>
                    <a:pt x="844" y="11"/>
                  </a:lnTo>
                  <a:lnTo>
                    <a:pt x="850" y="6"/>
                  </a:lnTo>
                  <a:lnTo>
                    <a:pt x="855" y="6"/>
                  </a:lnTo>
                  <a:lnTo>
                    <a:pt x="861" y="6"/>
                  </a:lnTo>
                  <a:lnTo>
                    <a:pt x="861" y="11"/>
                  </a:lnTo>
                  <a:lnTo>
                    <a:pt x="867" y="11"/>
                  </a:lnTo>
                  <a:lnTo>
                    <a:pt x="867" y="6"/>
                  </a:lnTo>
                  <a:lnTo>
                    <a:pt x="873" y="6"/>
                  </a:lnTo>
                  <a:lnTo>
                    <a:pt x="878" y="0"/>
                  </a:lnTo>
                  <a:lnTo>
                    <a:pt x="878" y="6"/>
                  </a:lnTo>
                  <a:lnTo>
                    <a:pt x="884" y="6"/>
                  </a:lnTo>
                  <a:lnTo>
                    <a:pt x="890" y="6"/>
                  </a:lnTo>
                  <a:lnTo>
                    <a:pt x="895" y="6"/>
                  </a:lnTo>
                  <a:lnTo>
                    <a:pt x="901" y="6"/>
                  </a:lnTo>
                  <a:lnTo>
                    <a:pt x="907" y="6"/>
                  </a:lnTo>
                  <a:lnTo>
                    <a:pt x="918" y="11"/>
                  </a:lnTo>
                  <a:lnTo>
                    <a:pt x="924" y="11"/>
                  </a:lnTo>
                  <a:lnTo>
                    <a:pt x="924" y="17"/>
                  </a:lnTo>
                  <a:lnTo>
                    <a:pt x="929" y="11"/>
                  </a:lnTo>
                  <a:lnTo>
                    <a:pt x="929" y="17"/>
                  </a:lnTo>
                  <a:lnTo>
                    <a:pt x="935" y="17"/>
                  </a:lnTo>
                  <a:lnTo>
                    <a:pt x="941" y="17"/>
                  </a:lnTo>
                  <a:lnTo>
                    <a:pt x="946" y="17"/>
                  </a:lnTo>
                  <a:lnTo>
                    <a:pt x="952" y="23"/>
                  </a:lnTo>
                  <a:lnTo>
                    <a:pt x="958" y="28"/>
                  </a:lnTo>
                  <a:lnTo>
                    <a:pt x="963" y="28"/>
                  </a:lnTo>
                  <a:lnTo>
                    <a:pt x="969" y="28"/>
                  </a:lnTo>
                  <a:lnTo>
                    <a:pt x="975" y="34"/>
                  </a:lnTo>
                  <a:lnTo>
                    <a:pt x="980" y="34"/>
                  </a:lnTo>
                  <a:lnTo>
                    <a:pt x="980" y="40"/>
                  </a:lnTo>
                  <a:lnTo>
                    <a:pt x="986" y="40"/>
                  </a:lnTo>
                  <a:lnTo>
                    <a:pt x="992" y="45"/>
                  </a:lnTo>
                  <a:lnTo>
                    <a:pt x="997" y="45"/>
                  </a:lnTo>
                  <a:lnTo>
                    <a:pt x="1003" y="51"/>
                  </a:lnTo>
                  <a:lnTo>
                    <a:pt x="1009" y="51"/>
                  </a:lnTo>
                  <a:lnTo>
                    <a:pt x="1009" y="45"/>
                  </a:lnTo>
                  <a:lnTo>
                    <a:pt x="1014" y="45"/>
                  </a:lnTo>
                  <a:lnTo>
                    <a:pt x="1020" y="45"/>
                  </a:lnTo>
                  <a:lnTo>
                    <a:pt x="1026" y="45"/>
                  </a:lnTo>
                  <a:lnTo>
                    <a:pt x="1031" y="51"/>
                  </a:lnTo>
                  <a:lnTo>
                    <a:pt x="1037" y="57"/>
                  </a:lnTo>
                  <a:lnTo>
                    <a:pt x="1043" y="62"/>
                  </a:lnTo>
                  <a:lnTo>
                    <a:pt x="1048" y="62"/>
                  </a:lnTo>
                  <a:lnTo>
                    <a:pt x="1060" y="62"/>
                  </a:lnTo>
                  <a:lnTo>
                    <a:pt x="1065" y="62"/>
                  </a:lnTo>
                  <a:lnTo>
                    <a:pt x="1077" y="57"/>
                  </a:lnTo>
                  <a:lnTo>
                    <a:pt x="1082" y="57"/>
                  </a:lnTo>
                  <a:lnTo>
                    <a:pt x="1088" y="57"/>
                  </a:lnTo>
                  <a:lnTo>
                    <a:pt x="1094" y="51"/>
                  </a:lnTo>
                  <a:lnTo>
                    <a:pt x="1099" y="51"/>
                  </a:lnTo>
                  <a:lnTo>
                    <a:pt x="1105" y="51"/>
                  </a:lnTo>
                  <a:lnTo>
                    <a:pt x="1105" y="57"/>
                  </a:lnTo>
                  <a:lnTo>
                    <a:pt x="1111" y="57"/>
                  </a:lnTo>
                  <a:lnTo>
                    <a:pt x="1116" y="57"/>
                  </a:lnTo>
                  <a:lnTo>
                    <a:pt x="1116" y="51"/>
                  </a:lnTo>
                  <a:lnTo>
                    <a:pt x="1122" y="51"/>
                  </a:lnTo>
                  <a:lnTo>
                    <a:pt x="1128" y="51"/>
                  </a:lnTo>
                  <a:lnTo>
                    <a:pt x="1128" y="57"/>
                  </a:lnTo>
                  <a:lnTo>
                    <a:pt x="1133" y="57"/>
                  </a:lnTo>
                  <a:lnTo>
                    <a:pt x="1139" y="57"/>
                  </a:lnTo>
                  <a:lnTo>
                    <a:pt x="1139" y="51"/>
                  </a:lnTo>
                  <a:lnTo>
                    <a:pt x="1145" y="51"/>
                  </a:lnTo>
                  <a:lnTo>
                    <a:pt x="1150" y="51"/>
                  </a:lnTo>
                  <a:lnTo>
                    <a:pt x="1156" y="51"/>
                  </a:lnTo>
                  <a:lnTo>
                    <a:pt x="1162" y="51"/>
                  </a:lnTo>
                  <a:lnTo>
                    <a:pt x="1173" y="51"/>
                  </a:lnTo>
                  <a:lnTo>
                    <a:pt x="1179" y="51"/>
                  </a:lnTo>
                  <a:lnTo>
                    <a:pt x="1184" y="45"/>
                  </a:lnTo>
                  <a:lnTo>
                    <a:pt x="1190" y="45"/>
                  </a:lnTo>
                  <a:lnTo>
                    <a:pt x="1196" y="45"/>
                  </a:lnTo>
                  <a:lnTo>
                    <a:pt x="1201" y="51"/>
                  </a:lnTo>
                  <a:lnTo>
                    <a:pt x="1207" y="45"/>
                  </a:lnTo>
                  <a:lnTo>
                    <a:pt x="1207" y="51"/>
                  </a:lnTo>
                  <a:lnTo>
                    <a:pt x="1213" y="51"/>
                  </a:lnTo>
                  <a:lnTo>
                    <a:pt x="1218" y="51"/>
                  </a:lnTo>
                  <a:lnTo>
                    <a:pt x="1224" y="51"/>
                  </a:lnTo>
                  <a:lnTo>
                    <a:pt x="1230" y="57"/>
                  </a:lnTo>
                  <a:lnTo>
                    <a:pt x="1235" y="57"/>
                  </a:lnTo>
                  <a:lnTo>
                    <a:pt x="1241" y="57"/>
                  </a:lnTo>
                  <a:lnTo>
                    <a:pt x="1247" y="57"/>
                  </a:lnTo>
                  <a:lnTo>
                    <a:pt x="1247" y="62"/>
                  </a:lnTo>
                  <a:lnTo>
                    <a:pt x="1252" y="62"/>
                  </a:lnTo>
                  <a:lnTo>
                    <a:pt x="1264" y="57"/>
                  </a:lnTo>
                  <a:lnTo>
                    <a:pt x="1269" y="57"/>
                  </a:lnTo>
                  <a:lnTo>
                    <a:pt x="1275" y="57"/>
                  </a:lnTo>
                  <a:lnTo>
                    <a:pt x="1281" y="57"/>
                  </a:lnTo>
                  <a:lnTo>
                    <a:pt x="1286" y="62"/>
                  </a:lnTo>
                  <a:lnTo>
                    <a:pt x="1286" y="68"/>
                  </a:lnTo>
                  <a:lnTo>
                    <a:pt x="1292" y="68"/>
                  </a:lnTo>
                  <a:lnTo>
                    <a:pt x="1298" y="62"/>
                  </a:lnTo>
                  <a:lnTo>
                    <a:pt x="1303" y="68"/>
                  </a:lnTo>
                  <a:lnTo>
                    <a:pt x="1309" y="74"/>
                  </a:lnTo>
                  <a:lnTo>
                    <a:pt x="1309" y="79"/>
                  </a:lnTo>
                  <a:lnTo>
                    <a:pt x="1315" y="79"/>
                  </a:lnTo>
                  <a:lnTo>
                    <a:pt x="1326" y="125"/>
                  </a:lnTo>
                  <a:lnTo>
                    <a:pt x="1337" y="170"/>
                  </a:lnTo>
                  <a:lnTo>
                    <a:pt x="1360" y="238"/>
                  </a:lnTo>
                  <a:lnTo>
                    <a:pt x="1360" y="249"/>
                  </a:lnTo>
                  <a:lnTo>
                    <a:pt x="1366" y="255"/>
                  </a:lnTo>
                  <a:lnTo>
                    <a:pt x="1366" y="272"/>
                  </a:lnTo>
                  <a:lnTo>
                    <a:pt x="1371" y="283"/>
                  </a:lnTo>
                  <a:lnTo>
                    <a:pt x="1371" y="300"/>
                  </a:lnTo>
                  <a:lnTo>
                    <a:pt x="1371" y="312"/>
                  </a:lnTo>
                  <a:lnTo>
                    <a:pt x="1371" y="317"/>
                  </a:lnTo>
                  <a:lnTo>
                    <a:pt x="1366" y="346"/>
                  </a:lnTo>
                  <a:lnTo>
                    <a:pt x="1371" y="363"/>
                  </a:lnTo>
                  <a:lnTo>
                    <a:pt x="1371" y="369"/>
                  </a:lnTo>
                  <a:lnTo>
                    <a:pt x="1394" y="391"/>
                  </a:lnTo>
                  <a:lnTo>
                    <a:pt x="1400" y="403"/>
                  </a:lnTo>
                  <a:lnTo>
                    <a:pt x="1405" y="431"/>
                  </a:lnTo>
                  <a:lnTo>
                    <a:pt x="1417" y="476"/>
                  </a:lnTo>
                  <a:lnTo>
                    <a:pt x="1445" y="493"/>
                  </a:lnTo>
                  <a:lnTo>
                    <a:pt x="1451" y="493"/>
                  </a:lnTo>
                  <a:lnTo>
                    <a:pt x="1445" y="493"/>
                  </a:lnTo>
                  <a:lnTo>
                    <a:pt x="1439" y="499"/>
                  </a:lnTo>
                  <a:lnTo>
                    <a:pt x="1434" y="499"/>
                  </a:lnTo>
                  <a:lnTo>
                    <a:pt x="1428" y="499"/>
                  </a:lnTo>
                  <a:lnTo>
                    <a:pt x="1422" y="493"/>
                  </a:lnTo>
                  <a:lnTo>
                    <a:pt x="1422" y="499"/>
                  </a:lnTo>
                  <a:lnTo>
                    <a:pt x="1417" y="499"/>
                  </a:lnTo>
                  <a:lnTo>
                    <a:pt x="1417" y="505"/>
                  </a:lnTo>
                  <a:lnTo>
                    <a:pt x="1411" y="505"/>
                  </a:lnTo>
                  <a:lnTo>
                    <a:pt x="1411" y="510"/>
                  </a:lnTo>
                  <a:lnTo>
                    <a:pt x="1405" y="516"/>
                  </a:lnTo>
                  <a:lnTo>
                    <a:pt x="1405" y="522"/>
                  </a:lnTo>
                  <a:lnTo>
                    <a:pt x="1400" y="522"/>
                  </a:lnTo>
                  <a:lnTo>
                    <a:pt x="1394" y="522"/>
                  </a:lnTo>
                  <a:lnTo>
                    <a:pt x="1388" y="516"/>
                  </a:lnTo>
                  <a:lnTo>
                    <a:pt x="1388" y="510"/>
                  </a:lnTo>
                  <a:lnTo>
                    <a:pt x="1383" y="510"/>
                  </a:lnTo>
                  <a:lnTo>
                    <a:pt x="1377" y="510"/>
                  </a:lnTo>
                  <a:lnTo>
                    <a:pt x="1377" y="516"/>
                  </a:lnTo>
                  <a:lnTo>
                    <a:pt x="1377" y="522"/>
                  </a:lnTo>
                  <a:lnTo>
                    <a:pt x="1371" y="522"/>
                  </a:lnTo>
                  <a:lnTo>
                    <a:pt x="1366" y="516"/>
                  </a:lnTo>
                  <a:lnTo>
                    <a:pt x="1360" y="516"/>
                  </a:lnTo>
                  <a:lnTo>
                    <a:pt x="1360" y="522"/>
                  </a:lnTo>
                  <a:lnTo>
                    <a:pt x="1354" y="522"/>
                  </a:lnTo>
                  <a:lnTo>
                    <a:pt x="1354" y="516"/>
                  </a:lnTo>
                  <a:lnTo>
                    <a:pt x="1349" y="516"/>
                  </a:lnTo>
                  <a:lnTo>
                    <a:pt x="1343" y="516"/>
                  </a:lnTo>
                  <a:lnTo>
                    <a:pt x="1343" y="510"/>
                  </a:lnTo>
                  <a:lnTo>
                    <a:pt x="1337" y="510"/>
                  </a:lnTo>
                  <a:lnTo>
                    <a:pt x="1332" y="510"/>
                  </a:lnTo>
                  <a:lnTo>
                    <a:pt x="1332" y="516"/>
                  </a:lnTo>
                  <a:lnTo>
                    <a:pt x="1326" y="516"/>
                  </a:lnTo>
                  <a:lnTo>
                    <a:pt x="1326" y="522"/>
                  </a:lnTo>
                  <a:lnTo>
                    <a:pt x="1320" y="522"/>
                  </a:lnTo>
                  <a:lnTo>
                    <a:pt x="1315" y="522"/>
                  </a:lnTo>
                  <a:lnTo>
                    <a:pt x="1309" y="522"/>
                  </a:lnTo>
                  <a:lnTo>
                    <a:pt x="1309" y="527"/>
                  </a:lnTo>
                  <a:lnTo>
                    <a:pt x="1303" y="527"/>
                  </a:lnTo>
                  <a:lnTo>
                    <a:pt x="1298" y="527"/>
                  </a:lnTo>
                  <a:lnTo>
                    <a:pt x="1292" y="527"/>
                  </a:lnTo>
                  <a:lnTo>
                    <a:pt x="1292" y="533"/>
                  </a:lnTo>
                  <a:lnTo>
                    <a:pt x="1286" y="533"/>
                  </a:lnTo>
                  <a:lnTo>
                    <a:pt x="1343" y="539"/>
                  </a:lnTo>
                  <a:lnTo>
                    <a:pt x="1343" y="550"/>
                  </a:lnTo>
                  <a:lnTo>
                    <a:pt x="1332" y="556"/>
                  </a:lnTo>
                  <a:lnTo>
                    <a:pt x="1332" y="573"/>
                  </a:lnTo>
                  <a:lnTo>
                    <a:pt x="1332" y="584"/>
                  </a:lnTo>
                  <a:lnTo>
                    <a:pt x="1320" y="601"/>
                  </a:lnTo>
                  <a:lnTo>
                    <a:pt x="1315" y="612"/>
                  </a:lnTo>
                  <a:lnTo>
                    <a:pt x="1315" y="618"/>
                  </a:lnTo>
                  <a:lnTo>
                    <a:pt x="1309" y="635"/>
                  </a:lnTo>
                  <a:lnTo>
                    <a:pt x="1337" y="635"/>
                  </a:lnTo>
                  <a:lnTo>
                    <a:pt x="1332" y="641"/>
                  </a:lnTo>
                  <a:lnTo>
                    <a:pt x="1332" y="646"/>
                  </a:lnTo>
                  <a:lnTo>
                    <a:pt x="1332" y="652"/>
                  </a:lnTo>
                  <a:lnTo>
                    <a:pt x="1337" y="658"/>
                  </a:lnTo>
                  <a:lnTo>
                    <a:pt x="1360" y="669"/>
                  </a:lnTo>
                  <a:lnTo>
                    <a:pt x="1371" y="675"/>
                  </a:lnTo>
                  <a:lnTo>
                    <a:pt x="1371" y="680"/>
                  </a:lnTo>
                  <a:lnTo>
                    <a:pt x="1366" y="680"/>
                  </a:lnTo>
                  <a:lnTo>
                    <a:pt x="1366" y="686"/>
                  </a:lnTo>
                  <a:lnTo>
                    <a:pt x="1360" y="686"/>
                  </a:lnTo>
                  <a:lnTo>
                    <a:pt x="1354" y="686"/>
                  </a:lnTo>
                  <a:lnTo>
                    <a:pt x="1349" y="686"/>
                  </a:lnTo>
                  <a:lnTo>
                    <a:pt x="1349" y="692"/>
                  </a:lnTo>
                  <a:lnTo>
                    <a:pt x="1349" y="703"/>
                  </a:lnTo>
                  <a:lnTo>
                    <a:pt x="1326" y="703"/>
                  </a:lnTo>
                  <a:lnTo>
                    <a:pt x="1315" y="703"/>
                  </a:lnTo>
                  <a:lnTo>
                    <a:pt x="1298" y="703"/>
                  </a:lnTo>
                  <a:lnTo>
                    <a:pt x="1298" y="731"/>
                  </a:lnTo>
                  <a:lnTo>
                    <a:pt x="1298" y="737"/>
                  </a:lnTo>
                  <a:lnTo>
                    <a:pt x="1303" y="737"/>
                  </a:lnTo>
                  <a:lnTo>
                    <a:pt x="1309" y="737"/>
                  </a:lnTo>
                  <a:lnTo>
                    <a:pt x="1315" y="737"/>
                  </a:lnTo>
                  <a:lnTo>
                    <a:pt x="1320" y="743"/>
                  </a:lnTo>
                  <a:lnTo>
                    <a:pt x="1332" y="743"/>
                  </a:lnTo>
                  <a:lnTo>
                    <a:pt x="1332" y="754"/>
                  </a:lnTo>
                  <a:lnTo>
                    <a:pt x="1332" y="760"/>
                  </a:lnTo>
                  <a:lnTo>
                    <a:pt x="1320" y="760"/>
                  </a:lnTo>
                  <a:lnTo>
                    <a:pt x="1320" y="771"/>
                  </a:lnTo>
                  <a:lnTo>
                    <a:pt x="1315" y="771"/>
                  </a:lnTo>
                  <a:lnTo>
                    <a:pt x="1309" y="771"/>
                  </a:lnTo>
                  <a:lnTo>
                    <a:pt x="1303" y="771"/>
                  </a:lnTo>
                  <a:lnTo>
                    <a:pt x="1298" y="771"/>
                  </a:lnTo>
                  <a:lnTo>
                    <a:pt x="1292" y="771"/>
                  </a:lnTo>
                  <a:lnTo>
                    <a:pt x="1286" y="771"/>
                  </a:lnTo>
                  <a:lnTo>
                    <a:pt x="1281" y="771"/>
                  </a:lnTo>
                  <a:lnTo>
                    <a:pt x="1275" y="771"/>
                  </a:lnTo>
                  <a:lnTo>
                    <a:pt x="1275" y="777"/>
                  </a:lnTo>
                  <a:lnTo>
                    <a:pt x="1269" y="782"/>
                  </a:lnTo>
                  <a:lnTo>
                    <a:pt x="1264" y="782"/>
                  </a:lnTo>
                  <a:lnTo>
                    <a:pt x="1258" y="782"/>
                  </a:lnTo>
                  <a:lnTo>
                    <a:pt x="1252" y="782"/>
                  </a:lnTo>
                  <a:lnTo>
                    <a:pt x="1247" y="782"/>
                  </a:lnTo>
                  <a:lnTo>
                    <a:pt x="1241" y="782"/>
                  </a:lnTo>
                  <a:lnTo>
                    <a:pt x="1235" y="782"/>
                  </a:lnTo>
                  <a:lnTo>
                    <a:pt x="1235" y="777"/>
                  </a:lnTo>
                  <a:lnTo>
                    <a:pt x="1235" y="771"/>
                  </a:lnTo>
                  <a:lnTo>
                    <a:pt x="1235" y="765"/>
                  </a:lnTo>
                  <a:lnTo>
                    <a:pt x="1235" y="760"/>
                  </a:lnTo>
                  <a:lnTo>
                    <a:pt x="1235" y="754"/>
                  </a:lnTo>
                  <a:lnTo>
                    <a:pt x="1230" y="743"/>
                  </a:lnTo>
                  <a:lnTo>
                    <a:pt x="1207" y="743"/>
                  </a:lnTo>
                  <a:lnTo>
                    <a:pt x="1201" y="743"/>
                  </a:lnTo>
                  <a:lnTo>
                    <a:pt x="1196" y="743"/>
                  </a:lnTo>
                  <a:lnTo>
                    <a:pt x="1196" y="737"/>
                  </a:lnTo>
                  <a:lnTo>
                    <a:pt x="1196" y="731"/>
                  </a:lnTo>
                  <a:lnTo>
                    <a:pt x="1190" y="726"/>
                  </a:lnTo>
                  <a:lnTo>
                    <a:pt x="1190" y="720"/>
                  </a:lnTo>
                  <a:lnTo>
                    <a:pt x="1184" y="709"/>
                  </a:lnTo>
                  <a:lnTo>
                    <a:pt x="1196" y="697"/>
                  </a:lnTo>
                  <a:lnTo>
                    <a:pt x="1196" y="686"/>
                  </a:lnTo>
                  <a:lnTo>
                    <a:pt x="1196" y="680"/>
                  </a:lnTo>
                  <a:lnTo>
                    <a:pt x="1179" y="675"/>
                  </a:lnTo>
                  <a:lnTo>
                    <a:pt x="1179" y="669"/>
                  </a:lnTo>
                  <a:lnTo>
                    <a:pt x="1173" y="663"/>
                  </a:lnTo>
                  <a:lnTo>
                    <a:pt x="1179" y="658"/>
                  </a:lnTo>
                  <a:lnTo>
                    <a:pt x="1184" y="658"/>
                  </a:lnTo>
                  <a:lnTo>
                    <a:pt x="1184" y="652"/>
                  </a:lnTo>
                  <a:lnTo>
                    <a:pt x="1179" y="646"/>
                  </a:lnTo>
                  <a:lnTo>
                    <a:pt x="1167" y="635"/>
                  </a:lnTo>
                  <a:lnTo>
                    <a:pt x="1150" y="618"/>
                  </a:lnTo>
                  <a:lnTo>
                    <a:pt x="1145" y="629"/>
                  </a:lnTo>
                  <a:lnTo>
                    <a:pt x="1139" y="635"/>
                  </a:lnTo>
                  <a:lnTo>
                    <a:pt x="1139" y="646"/>
                  </a:lnTo>
                  <a:lnTo>
                    <a:pt x="1122" y="652"/>
                  </a:lnTo>
                  <a:lnTo>
                    <a:pt x="1116" y="646"/>
                  </a:lnTo>
                  <a:lnTo>
                    <a:pt x="1111" y="646"/>
                  </a:lnTo>
                  <a:lnTo>
                    <a:pt x="1111" y="658"/>
                  </a:lnTo>
                  <a:lnTo>
                    <a:pt x="1111" y="663"/>
                  </a:lnTo>
                  <a:lnTo>
                    <a:pt x="1105" y="663"/>
                  </a:lnTo>
                  <a:lnTo>
                    <a:pt x="1105" y="669"/>
                  </a:lnTo>
                  <a:lnTo>
                    <a:pt x="1094" y="680"/>
                  </a:lnTo>
                  <a:lnTo>
                    <a:pt x="1077" y="692"/>
                  </a:lnTo>
                  <a:lnTo>
                    <a:pt x="1077" y="686"/>
                  </a:lnTo>
                  <a:lnTo>
                    <a:pt x="1077" y="680"/>
                  </a:lnTo>
                  <a:lnTo>
                    <a:pt x="1071" y="680"/>
                  </a:lnTo>
                  <a:lnTo>
                    <a:pt x="1065" y="680"/>
                  </a:lnTo>
                  <a:lnTo>
                    <a:pt x="1060" y="680"/>
                  </a:lnTo>
                  <a:lnTo>
                    <a:pt x="1054" y="680"/>
                  </a:lnTo>
                  <a:lnTo>
                    <a:pt x="1054" y="675"/>
                  </a:lnTo>
                  <a:lnTo>
                    <a:pt x="1048" y="675"/>
                  </a:lnTo>
                  <a:lnTo>
                    <a:pt x="1048" y="680"/>
                  </a:lnTo>
                  <a:lnTo>
                    <a:pt x="1043" y="680"/>
                  </a:lnTo>
                  <a:lnTo>
                    <a:pt x="1037" y="680"/>
                  </a:lnTo>
                  <a:lnTo>
                    <a:pt x="1031" y="680"/>
                  </a:lnTo>
                  <a:lnTo>
                    <a:pt x="1031" y="686"/>
                  </a:lnTo>
                  <a:lnTo>
                    <a:pt x="1031" y="692"/>
                  </a:lnTo>
                  <a:lnTo>
                    <a:pt x="1026" y="692"/>
                  </a:lnTo>
                  <a:lnTo>
                    <a:pt x="1020" y="692"/>
                  </a:lnTo>
                  <a:lnTo>
                    <a:pt x="986" y="697"/>
                  </a:lnTo>
                  <a:lnTo>
                    <a:pt x="986" y="703"/>
                  </a:lnTo>
                  <a:lnTo>
                    <a:pt x="980" y="714"/>
                  </a:lnTo>
                  <a:lnTo>
                    <a:pt x="980" y="720"/>
                  </a:lnTo>
                  <a:lnTo>
                    <a:pt x="963" y="726"/>
                  </a:lnTo>
                  <a:lnTo>
                    <a:pt x="929" y="754"/>
                  </a:lnTo>
                  <a:lnTo>
                    <a:pt x="912" y="765"/>
                  </a:lnTo>
                  <a:lnTo>
                    <a:pt x="895" y="777"/>
                  </a:lnTo>
                  <a:lnTo>
                    <a:pt x="895" y="782"/>
                  </a:lnTo>
                  <a:lnTo>
                    <a:pt x="878" y="782"/>
                  </a:lnTo>
                  <a:lnTo>
                    <a:pt x="878" y="794"/>
                  </a:lnTo>
                  <a:lnTo>
                    <a:pt x="884" y="794"/>
                  </a:lnTo>
                  <a:lnTo>
                    <a:pt x="890" y="794"/>
                  </a:lnTo>
                  <a:lnTo>
                    <a:pt x="895" y="805"/>
                  </a:lnTo>
                  <a:lnTo>
                    <a:pt x="895" y="811"/>
                  </a:lnTo>
                  <a:lnTo>
                    <a:pt x="884" y="816"/>
                  </a:lnTo>
                  <a:lnTo>
                    <a:pt x="884" y="822"/>
                  </a:lnTo>
                  <a:lnTo>
                    <a:pt x="873" y="833"/>
                  </a:lnTo>
                  <a:lnTo>
                    <a:pt x="867" y="828"/>
                  </a:lnTo>
                  <a:lnTo>
                    <a:pt x="844" y="828"/>
                  </a:lnTo>
                  <a:lnTo>
                    <a:pt x="827" y="822"/>
                  </a:lnTo>
                  <a:lnTo>
                    <a:pt x="827" y="816"/>
                  </a:lnTo>
                  <a:lnTo>
                    <a:pt x="816" y="805"/>
                  </a:lnTo>
                  <a:lnTo>
                    <a:pt x="810" y="799"/>
                  </a:lnTo>
                  <a:lnTo>
                    <a:pt x="810" y="805"/>
                  </a:lnTo>
                  <a:lnTo>
                    <a:pt x="804" y="799"/>
                  </a:lnTo>
                  <a:lnTo>
                    <a:pt x="799" y="794"/>
                  </a:lnTo>
                  <a:lnTo>
                    <a:pt x="799" y="788"/>
                  </a:lnTo>
                  <a:lnTo>
                    <a:pt x="793" y="782"/>
                  </a:lnTo>
                  <a:lnTo>
                    <a:pt x="787" y="777"/>
                  </a:lnTo>
                  <a:lnTo>
                    <a:pt x="787" y="771"/>
                  </a:lnTo>
                  <a:lnTo>
                    <a:pt x="782" y="771"/>
                  </a:lnTo>
                  <a:lnTo>
                    <a:pt x="776" y="777"/>
                  </a:lnTo>
                  <a:lnTo>
                    <a:pt x="770" y="777"/>
                  </a:lnTo>
                  <a:lnTo>
                    <a:pt x="770" y="771"/>
                  </a:lnTo>
                  <a:lnTo>
                    <a:pt x="776" y="771"/>
                  </a:lnTo>
                  <a:lnTo>
                    <a:pt x="782" y="765"/>
                  </a:lnTo>
                  <a:lnTo>
                    <a:pt x="782" y="760"/>
                  </a:lnTo>
                  <a:lnTo>
                    <a:pt x="782" y="754"/>
                  </a:lnTo>
                  <a:lnTo>
                    <a:pt x="776" y="748"/>
                  </a:lnTo>
                  <a:lnTo>
                    <a:pt x="776" y="743"/>
                  </a:lnTo>
                  <a:lnTo>
                    <a:pt x="770" y="737"/>
                  </a:lnTo>
                  <a:lnTo>
                    <a:pt x="776" y="731"/>
                  </a:lnTo>
                  <a:lnTo>
                    <a:pt x="759" y="731"/>
                  </a:lnTo>
                  <a:lnTo>
                    <a:pt x="748" y="726"/>
                  </a:lnTo>
                  <a:lnTo>
                    <a:pt x="731" y="731"/>
                  </a:lnTo>
                  <a:lnTo>
                    <a:pt x="731" y="737"/>
                  </a:lnTo>
                  <a:lnTo>
                    <a:pt x="731" y="743"/>
                  </a:lnTo>
                  <a:lnTo>
                    <a:pt x="731" y="748"/>
                  </a:lnTo>
                  <a:lnTo>
                    <a:pt x="725" y="748"/>
                  </a:lnTo>
                  <a:lnTo>
                    <a:pt x="725" y="760"/>
                  </a:lnTo>
                  <a:lnTo>
                    <a:pt x="697" y="771"/>
                  </a:lnTo>
                  <a:lnTo>
                    <a:pt x="691" y="748"/>
                  </a:lnTo>
                  <a:lnTo>
                    <a:pt x="685" y="748"/>
                  </a:lnTo>
                  <a:lnTo>
                    <a:pt x="685" y="743"/>
                  </a:lnTo>
                  <a:lnTo>
                    <a:pt x="663" y="737"/>
                  </a:lnTo>
                  <a:lnTo>
                    <a:pt x="663" y="760"/>
                  </a:lnTo>
                  <a:lnTo>
                    <a:pt x="657" y="754"/>
                  </a:lnTo>
                  <a:lnTo>
                    <a:pt x="651" y="760"/>
                  </a:lnTo>
                  <a:lnTo>
                    <a:pt x="640" y="760"/>
                  </a:lnTo>
                  <a:lnTo>
                    <a:pt x="629" y="754"/>
                  </a:lnTo>
                  <a:lnTo>
                    <a:pt x="612" y="760"/>
                  </a:lnTo>
                  <a:lnTo>
                    <a:pt x="600" y="765"/>
                  </a:lnTo>
                  <a:lnTo>
                    <a:pt x="595" y="765"/>
                  </a:lnTo>
                  <a:lnTo>
                    <a:pt x="589" y="771"/>
                  </a:lnTo>
                  <a:lnTo>
                    <a:pt x="583" y="771"/>
                  </a:lnTo>
                  <a:lnTo>
                    <a:pt x="572" y="777"/>
                  </a:lnTo>
                  <a:lnTo>
                    <a:pt x="572" y="782"/>
                  </a:lnTo>
                  <a:lnTo>
                    <a:pt x="572" y="794"/>
                  </a:lnTo>
                  <a:lnTo>
                    <a:pt x="566" y="799"/>
                  </a:lnTo>
                  <a:lnTo>
                    <a:pt x="549" y="799"/>
                  </a:lnTo>
                  <a:lnTo>
                    <a:pt x="538" y="805"/>
                  </a:lnTo>
                  <a:lnTo>
                    <a:pt x="532" y="805"/>
                  </a:lnTo>
                  <a:lnTo>
                    <a:pt x="532" y="811"/>
                  </a:lnTo>
                  <a:lnTo>
                    <a:pt x="527" y="816"/>
                  </a:lnTo>
                  <a:lnTo>
                    <a:pt x="515" y="816"/>
                  </a:lnTo>
                  <a:lnTo>
                    <a:pt x="510" y="822"/>
                  </a:lnTo>
                  <a:lnTo>
                    <a:pt x="504" y="822"/>
                  </a:lnTo>
                  <a:lnTo>
                    <a:pt x="510" y="828"/>
                  </a:lnTo>
                  <a:lnTo>
                    <a:pt x="510" y="839"/>
                  </a:lnTo>
                  <a:lnTo>
                    <a:pt x="527" y="833"/>
                  </a:lnTo>
                  <a:lnTo>
                    <a:pt x="538" y="833"/>
                  </a:lnTo>
                  <a:lnTo>
                    <a:pt x="544" y="828"/>
                  </a:lnTo>
                  <a:lnTo>
                    <a:pt x="572" y="816"/>
                  </a:lnTo>
                  <a:lnTo>
                    <a:pt x="578" y="822"/>
                  </a:lnTo>
                  <a:lnTo>
                    <a:pt x="583" y="833"/>
                  </a:lnTo>
                  <a:lnTo>
                    <a:pt x="589" y="833"/>
                  </a:lnTo>
                  <a:lnTo>
                    <a:pt x="583" y="845"/>
                  </a:lnTo>
                  <a:lnTo>
                    <a:pt x="572" y="850"/>
                  </a:lnTo>
                  <a:lnTo>
                    <a:pt x="572" y="845"/>
                  </a:lnTo>
                  <a:lnTo>
                    <a:pt x="544" y="845"/>
                  </a:lnTo>
                  <a:lnTo>
                    <a:pt x="544" y="856"/>
                  </a:lnTo>
                  <a:lnTo>
                    <a:pt x="527" y="862"/>
                  </a:lnTo>
                  <a:lnTo>
                    <a:pt x="510" y="862"/>
                  </a:lnTo>
                  <a:lnTo>
                    <a:pt x="510" y="856"/>
                  </a:lnTo>
                  <a:lnTo>
                    <a:pt x="487" y="862"/>
                  </a:lnTo>
                  <a:lnTo>
                    <a:pt x="487" y="850"/>
                  </a:lnTo>
                  <a:lnTo>
                    <a:pt x="481" y="850"/>
                  </a:lnTo>
                  <a:lnTo>
                    <a:pt x="481" y="845"/>
                  </a:lnTo>
                  <a:lnTo>
                    <a:pt x="476" y="839"/>
                  </a:lnTo>
                  <a:lnTo>
                    <a:pt x="470" y="833"/>
                  </a:lnTo>
                  <a:lnTo>
                    <a:pt x="470" y="828"/>
                  </a:lnTo>
                  <a:lnTo>
                    <a:pt x="453" y="833"/>
                  </a:lnTo>
                  <a:lnTo>
                    <a:pt x="447" y="833"/>
                  </a:lnTo>
                  <a:lnTo>
                    <a:pt x="447" y="822"/>
                  </a:lnTo>
                  <a:lnTo>
                    <a:pt x="442" y="816"/>
                  </a:lnTo>
                  <a:lnTo>
                    <a:pt x="430" y="816"/>
                  </a:lnTo>
                  <a:lnTo>
                    <a:pt x="430" y="811"/>
                  </a:lnTo>
                  <a:lnTo>
                    <a:pt x="436" y="805"/>
                  </a:lnTo>
                  <a:lnTo>
                    <a:pt x="447" y="805"/>
                  </a:lnTo>
                  <a:lnTo>
                    <a:pt x="453" y="805"/>
                  </a:lnTo>
                  <a:lnTo>
                    <a:pt x="459" y="811"/>
                  </a:lnTo>
                  <a:lnTo>
                    <a:pt x="470" y="811"/>
                  </a:lnTo>
                  <a:lnTo>
                    <a:pt x="470" y="805"/>
                  </a:lnTo>
                  <a:lnTo>
                    <a:pt x="476" y="794"/>
                  </a:lnTo>
                  <a:lnTo>
                    <a:pt x="470" y="788"/>
                  </a:lnTo>
                  <a:lnTo>
                    <a:pt x="464" y="788"/>
                  </a:lnTo>
                  <a:lnTo>
                    <a:pt x="447" y="782"/>
                  </a:lnTo>
                  <a:lnTo>
                    <a:pt x="442" y="777"/>
                  </a:lnTo>
                  <a:lnTo>
                    <a:pt x="436" y="777"/>
                  </a:lnTo>
                  <a:lnTo>
                    <a:pt x="413" y="777"/>
                  </a:lnTo>
                  <a:lnTo>
                    <a:pt x="413" y="771"/>
                  </a:lnTo>
                  <a:lnTo>
                    <a:pt x="408" y="771"/>
                  </a:lnTo>
                  <a:lnTo>
                    <a:pt x="396" y="771"/>
                  </a:lnTo>
                  <a:lnTo>
                    <a:pt x="396" y="777"/>
                  </a:lnTo>
                  <a:lnTo>
                    <a:pt x="391" y="777"/>
                  </a:lnTo>
                  <a:lnTo>
                    <a:pt x="362" y="771"/>
                  </a:lnTo>
                  <a:lnTo>
                    <a:pt x="357" y="771"/>
                  </a:lnTo>
                  <a:lnTo>
                    <a:pt x="351" y="771"/>
                  </a:lnTo>
                  <a:lnTo>
                    <a:pt x="345" y="771"/>
                  </a:lnTo>
                  <a:lnTo>
                    <a:pt x="340" y="777"/>
                  </a:lnTo>
                  <a:lnTo>
                    <a:pt x="328" y="765"/>
                  </a:lnTo>
                  <a:lnTo>
                    <a:pt x="323" y="771"/>
                  </a:lnTo>
                  <a:lnTo>
                    <a:pt x="317" y="765"/>
                  </a:lnTo>
                  <a:lnTo>
                    <a:pt x="306" y="771"/>
                  </a:lnTo>
                  <a:lnTo>
                    <a:pt x="306" y="777"/>
                  </a:lnTo>
                  <a:lnTo>
                    <a:pt x="306" y="782"/>
                  </a:lnTo>
                  <a:lnTo>
                    <a:pt x="306" y="788"/>
                  </a:lnTo>
                  <a:lnTo>
                    <a:pt x="306" y="794"/>
                  </a:lnTo>
                  <a:lnTo>
                    <a:pt x="300" y="794"/>
                  </a:lnTo>
                  <a:lnTo>
                    <a:pt x="294" y="805"/>
                  </a:lnTo>
                  <a:lnTo>
                    <a:pt x="289" y="805"/>
                  </a:lnTo>
                  <a:lnTo>
                    <a:pt x="283" y="799"/>
                  </a:lnTo>
                  <a:lnTo>
                    <a:pt x="283" y="794"/>
                  </a:lnTo>
                  <a:lnTo>
                    <a:pt x="277" y="788"/>
                  </a:lnTo>
                  <a:lnTo>
                    <a:pt x="266" y="794"/>
                  </a:lnTo>
                  <a:lnTo>
                    <a:pt x="260" y="794"/>
                  </a:lnTo>
                  <a:lnTo>
                    <a:pt x="249" y="794"/>
                  </a:lnTo>
                  <a:lnTo>
                    <a:pt x="243" y="794"/>
                  </a:lnTo>
                  <a:lnTo>
                    <a:pt x="243" y="788"/>
                  </a:lnTo>
                  <a:lnTo>
                    <a:pt x="232" y="777"/>
                  </a:lnTo>
                  <a:lnTo>
                    <a:pt x="192" y="771"/>
                  </a:lnTo>
                  <a:lnTo>
                    <a:pt x="198" y="765"/>
                  </a:lnTo>
                  <a:lnTo>
                    <a:pt x="192" y="765"/>
                  </a:lnTo>
                  <a:lnTo>
                    <a:pt x="192" y="760"/>
                  </a:lnTo>
                  <a:lnTo>
                    <a:pt x="187" y="754"/>
                  </a:lnTo>
                  <a:lnTo>
                    <a:pt x="175" y="748"/>
                  </a:lnTo>
                  <a:lnTo>
                    <a:pt x="170" y="748"/>
                  </a:lnTo>
                  <a:lnTo>
                    <a:pt x="170" y="737"/>
                  </a:lnTo>
                  <a:lnTo>
                    <a:pt x="170" y="731"/>
                  </a:lnTo>
                  <a:lnTo>
                    <a:pt x="164" y="726"/>
                  </a:lnTo>
                  <a:lnTo>
                    <a:pt x="164" y="714"/>
                  </a:lnTo>
                  <a:lnTo>
                    <a:pt x="164" y="703"/>
                  </a:lnTo>
                  <a:lnTo>
                    <a:pt x="158" y="703"/>
                  </a:lnTo>
                  <a:lnTo>
                    <a:pt x="153" y="703"/>
                  </a:lnTo>
                  <a:lnTo>
                    <a:pt x="153" y="714"/>
                  </a:lnTo>
                  <a:lnTo>
                    <a:pt x="141" y="714"/>
                  </a:lnTo>
                  <a:lnTo>
                    <a:pt x="141" y="720"/>
                  </a:lnTo>
                  <a:lnTo>
                    <a:pt x="124" y="726"/>
                  </a:lnTo>
                  <a:lnTo>
                    <a:pt x="96" y="731"/>
                  </a:lnTo>
                  <a:lnTo>
                    <a:pt x="96" y="737"/>
                  </a:lnTo>
                  <a:lnTo>
                    <a:pt x="90" y="743"/>
                  </a:lnTo>
                  <a:lnTo>
                    <a:pt x="79" y="737"/>
                  </a:lnTo>
                  <a:lnTo>
                    <a:pt x="68" y="737"/>
                  </a:lnTo>
                  <a:lnTo>
                    <a:pt x="56" y="726"/>
                  </a:lnTo>
                  <a:lnTo>
                    <a:pt x="45" y="731"/>
                  </a:lnTo>
                  <a:lnTo>
                    <a:pt x="39" y="726"/>
                  </a:lnTo>
                  <a:lnTo>
                    <a:pt x="17" y="726"/>
                  </a:lnTo>
                  <a:lnTo>
                    <a:pt x="11" y="726"/>
                  </a:lnTo>
                  <a:lnTo>
                    <a:pt x="11" y="720"/>
                  </a:lnTo>
                  <a:lnTo>
                    <a:pt x="11" y="714"/>
                  </a:lnTo>
                  <a:lnTo>
                    <a:pt x="5" y="714"/>
                  </a:lnTo>
                  <a:lnTo>
                    <a:pt x="5" y="703"/>
                  </a:lnTo>
                  <a:lnTo>
                    <a:pt x="0" y="703"/>
                  </a:lnTo>
                  <a:lnTo>
                    <a:pt x="0" y="697"/>
                  </a:lnTo>
                  <a:lnTo>
                    <a:pt x="5" y="692"/>
                  </a:lnTo>
                  <a:lnTo>
                    <a:pt x="5" y="686"/>
                  </a:lnTo>
                  <a:lnTo>
                    <a:pt x="5" y="680"/>
                  </a:lnTo>
                  <a:lnTo>
                    <a:pt x="0" y="680"/>
                  </a:lnTo>
                  <a:lnTo>
                    <a:pt x="0" y="675"/>
                  </a:lnTo>
                  <a:close/>
                </a:path>
              </a:pathLst>
            </a:custGeom>
            <a:solidFill>
              <a:schemeClr val="accent6">
                <a:lumMod val="40000"/>
                <a:lumOff val="60000"/>
              </a:schemeClr>
            </a:solidFill>
            <a:ln w="9525">
              <a:solidFill>
                <a:schemeClr val="accent6"/>
              </a:solidFill>
              <a:round/>
              <a:headEnd/>
              <a:tailEnd/>
            </a:ln>
          </p:spPr>
          <p:txBody>
            <a:bodyPr/>
            <a:lstStyle/>
            <a:p>
              <a:endParaRPr lang="en-US" sz="1200" b="1" dirty="0">
                <a:solidFill>
                  <a:srgbClr val="0D7532">
                    <a:lumMod val="50000"/>
                  </a:srgbClr>
                </a:solidFill>
              </a:endParaRPr>
            </a:p>
          </p:txBody>
        </p:sp>
        <p:sp>
          <p:nvSpPr>
            <p:cNvPr id="68" name="Freeform 10"/>
            <p:cNvSpPr>
              <a:spLocks/>
            </p:cNvSpPr>
            <p:nvPr/>
          </p:nvSpPr>
          <p:spPr bwMode="gray">
            <a:xfrm>
              <a:off x="3306586" y="1934035"/>
              <a:ext cx="1826529" cy="1140886"/>
            </a:xfrm>
            <a:custGeom>
              <a:avLst/>
              <a:gdLst>
                <a:gd name="T0" fmla="*/ 29 w 1497"/>
                <a:gd name="T1" fmla="*/ 351 h 935"/>
                <a:gd name="T2" fmla="*/ 34 w 1497"/>
                <a:gd name="T3" fmla="*/ 317 h 935"/>
                <a:gd name="T4" fmla="*/ 57 w 1497"/>
                <a:gd name="T5" fmla="*/ 266 h 935"/>
                <a:gd name="T6" fmla="*/ 80 w 1497"/>
                <a:gd name="T7" fmla="*/ 232 h 935"/>
                <a:gd name="T8" fmla="*/ 108 w 1497"/>
                <a:gd name="T9" fmla="*/ 181 h 935"/>
                <a:gd name="T10" fmla="*/ 159 w 1497"/>
                <a:gd name="T11" fmla="*/ 175 h 935"/>
                <a:gd name="T12" fmla="*/ 227 w 1497"/>
                <a:gd name="T13" fmla="*/ 175 h 935"/>
                <a:gd name="T14" fmla="*/ 267 w 1497"/>
                <a:gd name="T15" fmla="*/ 204 h 935"/>
                <a:gd name="T16" fmla="*/ 301 w 1497"/>
                <a:gd name="T17" fmla="*/ 226 h 935"/>
                <a:gd name="T18" fmla="*/ 341 w 1497"/>
                <a:gd name="T19" fmla="*/ 260 h 935"/>
                <a:gd name="T20" fmla="*/ 380 w 1497"/>
                <a:gd name="T21" fmla="*/ 277 h 935"/>
                <a:gd name="T22" fmla="*/ 426 w 1497"/>
                <a:gd name="T23" fmla="*/ 277 h 935"/>
                <a:gd name="T24" fmla="*/ 471 w 1497"/>
                <a:gd name="T25" fmla="*/ 300 h 935"/>
                <a:gd name="T26" fmla="*/ 550 w 1497"/>
                <a:gd name="T27" fmla="*/ 317 h 935"/>
                <a:gd name="T28" fmla="*/ 607 w 1497"/>
                <a:gd name="T29" fmla="*/ 311 h 935"/>
                <a:gd name="T30" fmla="*/ 675 w 1497"/>
                <a:gd name="T31" fmla="*/ 306 h 935"/>
                <a:gd name="T32" fmla="*/ 766 w 1497"/>
                <a:gd name="T33" fmla="*/ 277 h 935"/>
                <a:gd name="T34" fmla="*/ 828 w 1497"/>
                <a:gd name="T35" fmla="*/ 164 h 935"/>
                <a:gd name="T36" fmla="*/ 868 w 1497"/>
                <a:gd name="T37" fmla="*/ 62 h 935"/>
                <a:gd name="T38" fmla="*/ 902 w 1497"/>
                <a:gd name="T39" fmla="*/ 22 h 935"/>
                <a:gd name="T40" fmla="*/ 1010 w 1497"/>
                <a:gd name="T41" fmla="*/ 5 h 935"/>
                <a:gd name="T42" fmla="*/ 1055 w 1497"/>
                <a:gd name="T43" fmla="*/ 56 h 935"/>
                <a:gd name="T44" fmla="*/ 1174 w 1497"/>
                <a:gd name="T45" fmla="*/ 28 h 935"/>
                <a:gd name="T46" fmla="*/ 1253 w 1497"/>
                <a:gd name="T47" fmla="*/ 113 h 935"/>
                <a:gd name="T48" fmla="*/ 1316 w 1497"/>
                <a:gd name="T49" fmla="*/ 107 h 935"/>
                <a:gd name="T50" fmla="*/ 1406 w 1497"/>
                <a:gd name="T51" fmla="*/ 96 h 935"/>
                <a:gd name="T52" fmla="*/ 1463 w 1497"/>
                <a:gd name="T53" fmla="*/ 130 h 935"/>
                <a:gd name="T54" fmla="*/ 1491 w 1497"/>
                <a:gd name="T55" fmla="*/ 175 h 935"/>
                <a:gd name="T56" fmla="*/ 1457 w 1497"/>
                <a:gd name="T57" fmla="*/ 204 h 935"/>
                <a:gd name="T58" fmla="*/ 1423 w 1497"/>
                <a:gd name="T59" fmla="*/ 266 h 935"/>
                <a:gd name="T60" fmla="*/ 1389 w 1497"/>
                <a:gd name="T61" fmla="*/ 328 h 935"/>
                <a:gd name="T62" fmla="*/ 1242 w 1497"/>
                <a:gd name="T63" fmla="*/ 408 h 935"/>
                <a:gd name="T64" fmla="*/ 1276 w 1497"/>
                <a:gd name="T65" fmla="*/ 487 h 935"/>
                <a:gd name="T66" fmla="*/ 1282 w 1497"/>
                <a:gd name="T67" fmla="*/ 584 h 935"/>
                <a:gd name="T68" fmla="*/ 1236 w 1497"/>
                <a:gd name="T69" fmla="*/ 595 h 935"/>
                <a:gd name="T70" fmla="*/ 1191 w 1497"/>
                <a:gd name="T71" fmla="*/ 618 h 935"/>
                <a:gd name="T72" fmla="*/ 1134 w 1497"/>
                <a:gd name="T73" fmla="*/ 601 h 935"/>
                <a:gd name="T74" fmla="*/ 1095 w 1497"/>
                <a:gd name="T75" fmla="*/ 618 h 935"/>
                <a:gd name="T76" fmla="*/ 1038 w 1497"/>
                <a:gd name="T77" fmla="*/ 652 h 935"/>
                <a:gd name="T78" fmla="*/ 998 w 1497"/>
                <a:gd name="T79" fmla="*/ 680 h 935"/>
                <a:gd name="T80" fmla="*/ 1004 w 1497"/>
                <a:gd name="T81" fmla="*/ 725 h 935"/>
                <a:gd name="T82" fmla="*/ 987 w 1497"/>
                <a:gd name="T83" fmla="*/ 748 h 935"/>
                <a:gd name="T84" fmla="*/ 936 w 1497"/>
                <a:gd name="T85" fmla="*/ 771 h 935"/>
                <a:gd name="T86" fmla="*/ 896 w 1497"/>
                <a:gd name="T87" fmla="*/ 827 h 935"/>
                <a:gd name="T88" fmla="*/ 828 w 1497"/>
                <a:gd name="T89" fmla="*/ 793 h 935"/>
                <a:gd name="T90" fmla="*/ 743 w 1497"/>
                <a:gd name="T91" fmla="*/ 827 h 935"/>
                <a:gd name="T92" fmla="*/ 686 w 1497"/>
                <a:gd name="T93" fmla="*/ 856 h 935"/>
                <a:gd name="T94" fmla="*/ 635 w 1497"/>
                <a:gd name="T95" fmla="*/ 901 h 935"/>
                <a:gd name="T96" fmla="*/ 579 w 1497"/>
                <a:gd name="T97" fmla="*/ 867 h 935"/>
                <a:gd name="T98" fmla="*/ 590 w 1497"/>
                <a:gd name="T99" fmla="*/ 822 h 935"/>
                <a:gd name="T100" fmla="*/ 528 w 1497"/>
                <a:gd name="T101" fmla="*/ 822 h 935"/>
                <a:gd name="T102" fmla="*/ 516 w 1497"/>
                <a:gd name="T103" fmla="*/ 873 h 935"/>
                <a:gd name="T104" fmla="*/ 494 w 1497"/>
                <a:gd name="T105" fmla="*/ 924 h 935"/>
                <a:gd name="T106" fmla="*/ 448 w 1497"/>
                <a:gd name="T107" fmla="*/ 890 h 935"/>
                <a:gd name="T108" fmla="*/ 460 w 1497"/>
                <a:gd name="T109" fmla="*/ 827 h 935"/>
                <a:gd name="T110" fmla="*/ 346 w 1497"/>
                <a:gd name="T111" fmla="*/ 737 h 935"/>
                <a:gd name="T112" fmla="*/ 295 w 1497"/>
                <a:gd name="T113" fmla="*/ 771 h 935"/>
                <a:gd name="T114" fmla="*/ 193 w 1497"/>
                <a:gd name="T115" fmla="*/ 748 h 935"/>
                <a:gd name="T116" fmla="*/ 108 w 1497"/>
                <a:gd name="T117" fmla="*/ 697 h 935"/>
                <a:gd name="T118" fmla="*/ 108 w 1497"/>
                <a:gd name="T119" fmla="*/ 635 h 935"/>
                <a:gd name="T120" fmla="*/ 108 w 1497"/>
                <a:gd name="T121" fmla="*/ 555 h 935"/>
                <a:gd name="T122" fmla="*/ 57 w 1497"/>
                <a:gd name="T123" fmla="*/ 527 h 935"/>
                <a:gd name="T124" fmla="*/ 17 w 1497"/>
                <a:gd name="T125" fmla="*/ 402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97" h="935">
                  <a:moveTo>
                    <a:pt x="0" y="396"/>
                  </a:moveTo>
                  <a:lnTo>
                    <a:pt x="6" y="396"/>
                  </a:lnTo>
                  <a:lnTo>
                    <a:pt x="6" y="391"/>
                  </a:lnTo>
                  <a:lnTo>
                    <a:pt x="12" y="391"/>
                  </a:lnTo>
                  <a:lnTo>
                    <a:pt x="12" y="385"/>
                  </a:lnTo>
                  <a:lnTo>
                    <a:pt x="12" y="379"/>
                  </a:lnTo>
                  <a:lnTo>
                    <a:pt x="12" y="374"/>
                  </a:lnTo>
                  <a:lnTo>
                    <a:pt x="17" y="374"/>
                  </a:lnTo>
                  <a:lnTo>
                    <a:pt x="29" y="374"/>
                  </a:lnTo>
                  <a:lnTo>
                    <a:pt x="29" y="368"/>
                  </a:lnTo>
                  <a:lnTo>
                    <a:pt x="29" y="362"/>
                  </a:lnTo>
                  <a:lnTo>
                    <a:pt x="29" y="357"/>
                  </a:lnTo>
                  <a:lnTo>
                    <a:pt x="29" y="351"/>
                  </a:lnTo>
                  <a:lnTo>
                    <a:pt x="34" y="351"/>
                  </a:lnTo>
                  <a:lnTo>
                    <a:pt x="34" y="345"/>
                  </a:lnTo>
                  <a:lnTo>
                    <a:pt x="29" y="345"/>
                  </a:lnTo>
                  <a:lnTo>
                    <a:pt x="29" y="340"/>
                  </a:lnTo>
                  <a:lnTo>
                    <a:pt x="34" y="340"/>
                  </a:lnTo>
                  <a:lnTo>
                    <a:pt x="34" y="334"/>
                  </a:lnTo>
                  <a:lnTo>
                    <a:pt x="34" y="328"/>
                  </a:lnTo>
                  <a:lnTo>
                    <a:pt x="40" y="328"/>
                  </a:lnTo>
                  <a:lnTo>
                    <a:pt x="40" y="323"/>
                  </a:lnTo>
                  <a:lnTo>
                    <a:pt x="46" y="323"/>
                  </a:lnTo>
                  <a:lnTo>
                    <a:pt x="46" y="317"/>
                  </a:lnTo>
                  <a:lnTo>
                    <a:pt x="40" y="317"/>
                  </a:lnTo>
                  <a:lnTo>
                    <a:pt x="34" y="317"/>
                  </a:lnTo>
                  <a:lnTo>
                    <a:pt x="34" y="311"/>
                  </a:lnTo>
                  <a:lnTo>
                    <a:pt x="40" y="311"/>
                  </a:lnTo>
                  <a:lnTo>
                    <a:pt x="40" y="306"/>
                  </a:lnTo>
                  <a:lnTo>
                    <a:pt x="40" y="300"/>
                  </a:lnTo>
                  <a:lnTo>
                    <a:pt x="46" y="294"/>
                  </a:lnTo>
                  <a:lnTo>
                    <a:pt x="51" y="294"/>
                  </a:lnTo>
                  <a:lnTo>
                    <a:pt x="51" y="289"/>
                  </a:lnTo>
                  <a:lnTo>
                    <a:pt x="57" y="289"/>
                  </a:lnTo>
                  <a:lnTo>
                    <a:pt x="57" y="283"/>
                  </a:lnTo>
                  <a:lnTo>
                    <a:pt x="57" y="277"/>
                  </a:lnTo>
                  <a:lnTo>
                    <a:pt x="51" y="277"/>
                  </a:lnTo>
                  <a:lnTo>
                    <a:pt x="51" y="272"/>
                  </a:lnTo>
                  <a:lnTo>
                    <a:pt x="57" y="266"/>
                  </a:lnTo>
                  <a:lnTo>
                    <a:pt x="63" y="266"/>
                  </a:lnTo>
                  <a:lnTo>
                    <a:pt x="63" y="260"/>
                  </a:lnTo>
                  <a:lnTo>
                    <a:pt x="57" y="255"/>
                  </a:lnTo>
                  <a:lnTo>
                    <a:pt x="57" y="249"/>
                  </a:lnTo>
                  <a:lnTo>
                    <a:pt x="63" y="249"/>
                  </a:lnTo>
                  <a:lnTo>
                    <a:pt x="63" y="243"/>
                  </a:lnTo>
                  <a:lnTo>
                    <a:pt x="63" y="238"/>
                  </a:lnTo>
                  <a:lnTo>
                    <a:pt x="68" y="238"/>
                  </a:lnTo>
                  <a:lnTo>
                    <a:pt x="68" y="232"/>
                  </a:lnTo>
                  <a:lnTo>
                    <a:pt x="63" y="232"/>
                  </a:lnTo>
                  <a:lnTo>
                    <a:pt x="68" y="226"/>
                  </a:lnTo>
                  <a:lnTo>
                    <a:pt x="74" y="232"/>
                  </a:lnTo>
                  <a:lnTo>
                    <a:pt x="80" y="232"/>
                  </a:lnTo>
                  <a:lnTo>
                    <a:pt x="80" y="226"/>
                  </a:lnTo>
                  <a:lnTo>
                    <a:pt x="74" y="226"/>
                  </a:lnTo>
                  <a:lnTo>
                    <a:pt x="80" y="221"/>
                  </a:lnTo>
                  <a:lnTo>
                    <a:pt x="80" y="215"/>
                  </a:lnTo>
                  <a:lnTo>
                    <a:pt x="86" y="209"/>
                  </a:lnTo>
                  <a:lnTo>
                    <a:pt x="91" y="204"/>
                  </a:lnTo>
                  <a:lnTo>
                    <a:pt x="97" y="204"/>
                  </a:lnTo>
                  <a:lnTo>
                    <a:pt x="97" y="198"/>
                  </a:lnTo>
                  <a:lnTo>
                    <a:pt x="97" y="192"/>
                  </a:lnTo>
                  <a:lnTo>
                    <a:pt x="103" y="192"/>
                  </a:lnTo>
                  <a:lnTo>
                    <a:pt x="108" y="192"/>
                  </a:lnTo>
                  <a:lnTo>
                    <a:pt x="108" y="187"/>
                  </a:lnTo>
                  <a:lnTo>
                    <a:pt x="108" y="181"/>
                  </a:lnTo>
                  <a:lnTo>
                    <a:pt x="114" y="181"/>
                  </a:lnTo>
                  <a:lnTo>
                    <a:pt x="120" y="181"/>
                  </a:lnTo>
                  <a:lnTo>
                    <a:pt x="120" y="175"/>
                  </a:lnTo>
                  <a:lnTo>
                    <a:pt x="120" y="181"/>
                  </a:lnTo>
                  <a:lnTo>
                    <a:pt x="120" y="187"/>
                  </a:lnTo>
                  <a:lnTo>
                    <a:pt x="125" y="187"/>
                  </a:lnTo>
                  <a:lnTo>
                    <a:pt x="125" y="181"/>
                  </a:lnTo>
                  <a:lnTo>
                    <a:pt x="131" y="181"/>
                  </a:lnTo>
                  <a:lnTo>
                    <a:pt x="137" y="181"/>
                  </a:lnTo>
                  <a:lnTo>
                    <a:pt x="142" y="181"/>
                  </a:lnTo>
                  <a:lnTo>
                    <a:pt x="148" y="181"/>
                  </a:lnTo>
                  <a:lnTo>
                    <a:pt x="154" y="175"/>
                  </a:lnTo>
                  <a:lnTo>
                    <a:pt x="159" y="175"/>
                  </a:lnTo>
                  <a:lnTo>
                    <a:pt x="165" y="175"/>
                  </a:lnTo>
                  <a:lnTo>
                    <a:pt x="171" y="175"/>
                  </a:lnTo>
                  <a:lnTo>
                    <a:pt x="176" y="175"/>
                  </a:lnTo>
                  <a:lnTo>
                    <a:pt x="176" y="170"/>
                  </a:lnTo>
                  <a:lnTo>
                    <a:pt x="182" y="175"/>
                  </a:lnTo>
                  <a:lnTo>
                    <a:pt x="188" y="175"/>
                  </a:lnTo>
                  <a:lnTo>
                    <a:pt x="199" y="175"/>
                  </a:lnTo>
                  <a:lnTo>
                    <a:pt x="199" y="181"/>
                  </a:lnTo>
                  <a:lnTo>
                    <a:pt x="205" y="181"/>
                  </a:lnTo>
                  <a:lnTo>
                    <a:pt x="210" y="181"/>
                  </a:lnTo>
                  <a:lnTo>
                    <a:pt x="216" y="181"/>
                  </a:lnTo>
                  <a:lnTo>
                    <a:pt x="222" y="175"/>
                  </a:lnTo>
                  <a:lnTo>
                    <a:pt x="227" y="175"/>
                  </a:lnTo>
                  <a:lnTo>
                    <a:pt x="227" y="181"/>
                  </a:lnTo>
                  <a:lnTo>
                    <a:pt x="233" y="181"/>
                  </a:lnTo>
                  <a:lnTo>
                    <a:pt x="233" y="187"/>
                  </a:lnTo>
                  <a:lnTo>
                    <a:pt x="239" y="187"/>
                  </a:lnTo>
                  <a:lnTo>
                    <a:pt x="233" y="192"/>
                  </a:lnTo>
                  <a:lnTo>
                    <a:pt x="239" y="192"/>
                  </a:lnTo>
                  <a:lnTo>
                    <a:pt x="244" y="192"/>
                  </a:lnTo>
                  <a:lnTo>
                    <a:pt x="250" y="192"/>
                  </a:lnTo>
                  <a:lnTo>
                    <a:pt x="250" y="198"/>
                  </a:lnTo>
                  <a:lnTo>
                    <a:pt x="256" y="198"/>
                  </a:lnTo>
                  <a:lnTo>
                    <a:pt x="256" y="204"/>
                  </a:lnTo>
                  <a:lnTo>
                    <a:pt x="261" y="204"/>
                  </a:lnTo>
                  <a:lnTo>
                    <a:pt x="267" y="204"/>
                  </a:lnTo>
                  <a:lnTo>
                    <a:pt x="267" y="209"/>
                  </a:lnTo>
                  <a:lnTo>
                    <a:pt x="273" y="209"/>
                  </a:lnTo>
                  <a:lnTo>
                    <a:pt x="273" y="215"/>
                  </a:lnTo>
                  <a:lnTo>
                    <a:pt x="278" y="215"/>
                  </a:lnTo>
                  <a:lnTo>
                    <a:pt x="278" y="209"/>
                  </a:lnTo>
                  <a:lnTo>
                    <a:pt x="278" y="215"/>
                  </a:lnTo>
                  <a:lnTo>
                    <a:pt x="284" y="215"/>
                  </a:lnTo>
                  <a:lnTo>
                    <a:pt x="278" y="215"/>
                  </a:lnTo>
                  <a:lnTo>
                    <a:pt x="278" y="221"/>
                  </a:lnTo>
                  <a:lnTo>
                    <a:pt x="284" y="221"/>
                  </a:lnTo>
                  <a:lnTo>
                    <a:pt x="290" y="221"/>
                  </a:lnTo>
                  <a:lnTo>
                    <a:pt x="295" y="221"/>
                  </a:lnTo>
                  <a:lnTo>
                    <a:pt x="301" y="226"/>
                  </a:lnTo>
                  <a:lnTo>
                    <a:pt x="301" y="232"/>
                  </a:lnTo>
                  <a:lnTo>
                    <a:pt x="307" y="232"/>
                  </a:lnTo>
                  <a:lnTo>
                    <a:pt x="307" y="238"/>
                  </a:lnTo>
                  <a:lnTo>
                    <a:pt x="312" y="238"/>
                  </a:lnTo>
                  <a:lnTo>
                    <a:pt x="318" y="238"/>
                  </a:lnTo>
                  <a:lnTo>
                    <a:pt x="318" y="243"/>
                  </a:lnTo>
                  <a:lnTo>
                    <a:pt x="318" y="249"/>
                  </a:lnTo>
                  <a:lnTo>
                    <a:pt x="324" y="249"/>
                  </a:lnTo>
                  <a:lnTo>
                    <a:pt x="324" y="255"/>
                  </a:lnTo>
                  <a:lnTo>
                    <a:pt x="329" y="255"/>
                  </a:lnTo>
                  <a:lnTo>
                    <a:pt x="335" y="255"/>
                  </a:lnTo>
                  <a:lnTo>
                    <a:pt x="335" y="260"/>
                  </a:lnTo>
                  <a:lnTo>
                    <a:pt x="341" y="260"/>
                  </a:lnTo>
                  <a:lnTo>
                    <a:pt x="341" y="266"/>
                  </a:lnTo>
                  <a:lnTo>
                    <a:pt x="346" y="272"/>
                  </a:lnTo>
                  <a:lnTo>
                    <a:pt x="352" y="272"/>
                  </a:lnTo>
                  <a:lnTo>
                    <a:pt x="352" y="266"/>
                  </a:lnTo>
                  <a:lnTo>
                    <a:pt x="358" y="266"/>
                  </a:lnTo>
                  <a:lnTo>
                    <a:pt x="363" y="266"/>
                  </a:lnTo>
                  <a:lnTo>
                    <a:pt x="369" y="266"/>
                  </a:lnTo>
                  <a:lnTo>
                    <a:pt x="369" y="272"/>
                  </a:lnTo>
                  <a:lnTo>
                    <a:pt x="369" y="277"/>
                  </a:lnTo>
                  <a:lnTo>
                    <a:pt x="369" y="272"/>
                  </a:lnTo>
                  <a:lnTo>
                    <a:pt x="369" y="277"/>
                  </a:lnTo>
                  <a:lnTo>
                    <a:pt x="375" y="272"/>
                  </a:lnTo>
                  <a:lnTo>
                    <a:pt x="380" y="277"/>
                  </a:lnTo>
                  <a:lnTo>
                    <a:pt x="380" y="272"/>
                  </a:lnTo>
                  <a:lnTo>
                    <a:pt x="386" y="272"/>
                  </a:lnTo>
                  <a:lnTo>
                    <a:pt x="392" y="272"/>
                  </a:lnTo>
                  <a:lnTo>
                    <a:pt x="397" y="272"/>
                  </a:lnTo>
                  <a:lnTo>
                    <a:pt x="403" y="272"/>
                  </a:lnTo>
                  <a:lnTo>
                    <a:pt x="403" y="266"/>
                  </a:lnTo>
                  <a:lnTo>
                    <a:pt x="409" y="266"/>
                  </a:lnTo>
                  <a:lnTo>
                    <a:pt x="409" y="272"/>
                  </a:lnTo>
                  <a:lnTo>
                    <a:pt x="414" y="272"/>
                  </a:lnTo>
                  <a:lnTo>
                    <a:pt x="414" y="266"/>
                  </a:lnTo>
                  <a:lnTo>
                    <a:pt x="420" y="272"/>
                  </a:lnTo>
                  <a:lnTo>
                    <a:pt x="426" y="272"/>
                  </a:lnTo>
                  <a:lnTo>
                    <a:pt x="426" y="277"/>
                  </a:lnTo>
                  <a:lnTo>
                    <a:pt x="431" y="283"/>
                  </a:lnTo>
                  <a:lnTo>
                    <a:pt x="431" y="289"/>
                  </a:lnTo>
                  <a:lnTo>
                    <a:pt x="437" y="289"/>
                  </a:lnTo>
                  <a:lnTo>
                    <a:pt x="443" y="289"/>
                  </a:lnTo>
                  <a:lnTo>
                    <a:pt x="443" y="294"/>
                  </a:lnTo>
                  <a:lnTo>
                    <a:pt x="437" y="294"/>
                  </a:lnTo>
                  <a:lnTo>
                    <a:pt x="443" y="294"/>
                  </a:lnTo>
                  <a:lnTo>
                    <a:pt x="448" y="294"/>
                  </a:lnTo>
                  <a:lnTo>
                    <a:pt x="448" y="300"/>
                  </a:lnTo>
                  <a:lnTo>
                    <a:pt x="460" y="306"/>
                  </a:lnTo>
                  <a:lnTo>
                    <a:pt x="465" y="306"/>
                  </a:lnTo>
                  <a:lnTo>
                    <a:pt x="471" y="306"/>
                  </a:lnTo>
                  <a:lnTo>
                    <a:pt x="471" y="300"/>
                  </a:lnTo>
                  <a:lnTo>
                    <a:pt x="477" y="300"/>
                  </a:lnTo>
                  <a:lnTo>
                    <a:pt x="482" y="300"/>
                  </a:lnTo>
                  <a:lnTo>
                    <a:pt x="488" y="300"/>
                  </a:lnTo>
                  <a:lnTo>
                    <a:pt x="494" y="300"/>
                  </a:lnTo>
                  <a:lnTo>
                    <a:pt x="511" y="306"/>
                  </a:lnTo>
                  <a:lnTo>
                    <a:pt x="511" y="311"/>
                  </a:lnTo>
                  <a:lnTo>
                    <a:pt x="516" y="311"/>
                  </a:lnTo>
                  <a:lnTo>
                    <a:pt x="522" y="317"/>
                  </a:lnTo>
                  <a:lnTo>
                    <a:pt x="528" y="317"/>
                  </a:lnTo>
                  <a:lnTo>
                    <a:pt x="533" y="317"/>
                  </a:lnTo>
                  <a:lnTo>
                    <a:pt x="539" y="323"/>
                  </a:lnTo>
                  <a:lnTo>
                    <a:pt x="545" y="323"/>
                  </a:lnTo>
                  <a:lnTo>
                    <a:pt x="550" y="317"/>
                  </a:lnTo>
                  <a:lnTo>
                    <a:pt x="556" y="317"/>
                  </a:lnTo>
                  <a:lnTo>
                    <a:pt x="562" y="317"/>
                  </a:lnTo>
                  <a:lnTo>
                    <a:pt x="562" y="323"/>
                  </a:lnTo>
                  <a:lnTo>
                    <a:pt x="567" y="323"/>
                  </a:lnTo>
                  <a:lnTo>
                    <a:pt x="573" y="323"/>
                  </a:lnTo>
                  <a:lnTo>
                    <a:pt x="579" y="323"/>
                  </a:lnTo>
                  <a:lnTo>
                    <a:pt x="584" y="317"/>
                  </a:lnTo>
                  <a:lnTo>
                    <a:pt x="584" y="323"/>
                  </a:lnTo>
                  <a:lnTo>
                    <a:pt x="590" y="317"/>
                  </a:lnTo>
                  <a:lnTo>
                    <a:pt x="596" y="317"/>
                  </a:lnTo>
                  <a:lnTo>
                    <a:pt x="601" y="317"/>
                  </a:lnTo>
                  <a:lnTo>
                    <a:pt x="607" y="317"/>
                  </a:lnTo>
                  <a:lnTo>
                    <a:pt x="607" y="311"/>
                  </a:lnTo>
                  <a:lnTo>
                    <a:pt x="618" y="306"/>
                  </a:lnTo>
                  <a:lnTo>
                    <a:pt x="624" y="306"/>
                  </a:lnTo>
                  <a:lnTo>
                    <a:pt x="630" y="300"/>
                  </a:lnTo>
                  <a:lnTo>
                    <a:pt x="630" y="294"/>
                  </a:lnTo>
                  <a:lnTo>
                    <a:pt x="635" y="294"/>
                  </a:lnTo>
                  <a:lnTo>
                    <a:pt x="641" y="294"/>
                  </a:lnTo>
                  <a:lnTo>
                    <a:pt x="647" y="294"/>
                  </a:lnTo>
                  <a:lnTo>
                    <a:pt x="652" y="294"/>
                  </a:lnTo>
                  <a:lnTo>
                    <a:pt x="652" y="300"/>
                  </a:lnTo>
                  <a:lnTo>
                    <a:pt x="658" y="300"/>
                  </a:lnTo>
                  <a:lnTo>
                    <a:pt x="664" y="306"/>
                  </a:lnTo>
                  <a:lnTo>
                    <a:pt x="669" y="306"/>
                  </a:lnTo>
                  <a:lnTo>
                    <a:pt x="675" y="306"/>
                  </a:lnTo>
                  <a:lnTo>
                    <a:pt x="681" y="306"/>
                  </a:lnTo>
                  <a:lnTo>
                    <a:pt x="686" y="306"/>
                  </a:lnTo>
                  <a:lnTo>
                    <a:pt x="692" y="306"/>
                  </a:lnTo>
                  <a:lnTo>
                    <a:pt x="703" y="306"/>
                  </a:lnTo>
                  <a:lnTo>
                    <a:pt x="709" y="306"/>
                  </a:lnTo>
                  <a:lnTo>
                    <a:pt x="715" y="306"/>
                  </a:lnTo>
                  <a:lnTo>
                    <a:pt x="720" y="306"/>
                  </a:lnTo>
                  <a:lnTo>
                    <a:pt x="732" y="300"/>
                  </a:lnTo>
                  <a:lnTo>
                    <a:pt x="737" y="300"/>
                  </a:lnTo>
                  <a:lnTo>
                    <a:pt x="743" y="294"/>
                  </a:lnTo>
                  <a:lnTo>
                    <a:pt x="749" y="294"/>
                  </a:lnTo>
                  <a:lnTo>
                    <a:pt x="749" y="289"/>
                  </a:lnTo>
                  <a:lnTo>
                    <a:pt x="766" y="277"/>
                  </a:lnTo>
                  <a:lnTo>
                    <a:pt x="777" y="272"/>
                  </a:lnTo>
                  <a:lnTo>
                    <a:pt x="783" y="272"/>
                  </a:lnTo>
                  <a:lnTo>
                    <a:pt x="783" y="266"/>
                  </a:lnTo>
                  <a:lnTo>
                    <a:pt x="800" y="238"/>
                  </a:lnTo>
                  <a:lnTo>
                    <a:pt x="800" y="226"/>
                  </a:lnTo>
                  <a:lnTo>
                    <a:pt x="805" y="221"/>
                  </a:lnTo>
                  <a:lnTo>
                    <a:pt x="811" y="215"/>
                  </a:lnTo>
                  <a:lnTo>
                    <a:pt x="811" y="209"/>
                  </a:lnTo>
                  <a:lnTo>
                    <a:pt x="811" y="204"/>
                  </a:lnTo>
                  <a:lnTo>
                    <a:pt x="817" y="198"/>
                  </a:lnTo>
                  <a:lnTo>
                    <a:pt x="817" y="175"/>
                  </a:lnTo>
                  <a:lnTo>
                    <a:pt x="822" y="170"/>
                  </a:lnTo>
                  <a:lnTo>
                    <a:pt x="828" y="164"/>
                  </a:lnTo>
                  <a:lnTo>
                    <a:pt x="828" y="158"/>
                  </a:lnTo>
                  <a:lnTo>
                    <a:pt x="834" y="147"/>
                  </a:lnTo>
                  <a:lnTo>
                    <a:pt x="839" y="141"/>
                  </a:lnTo>
                  <a:lnTo>
                    <a:pt x="845" y="130"/>
                  </a:lnTo>
                  <a:lnTo>
                    <a:pt x="845" y="124"/>
                  </a:lnTo>
                  <a:lnTo>
                    <a:pt x="851" y="113"/>
                  </a:lnTo>
                  <a:lnTo>
                    <a:pt x="856" y="102"/>
                  </a:lnTo>
                  <a:lnTo>
                    <a:pt x="862" y="90"/>
                  </a:lnTo>
                  <a:lnTo>
                    <a:pt x="862" y="85"/>
                  </a:lnTo>
                  <a:lnTo>
                    <a:pt x="862" y="79"/>
                  </a:lnTo>
                  <a:lnTo>
                    <a:pt x="868" y="79"/>
                  </a:lnTo>
                  <a:lnTo>
                    <a:pt x="868" y="68"/>
                  </a:lnTo>
                  <a:lnTo>
                    <a:pt x="868" y="62"/>
                  </a:lnTo>
                  <a:lnTo>
                    <a:pt x="868" y="56"/>
                  </a:lnTo>
                  <a:lnTo>
                    <a:pt x="868" y="51"/>
                  </a:lnTo>
                  <a:lnTo>
                    <a:pt x="862" y="51"/>
                  </a:lnTo>
                  <a:lnTo>
                    <a:pt x="862" y="45"/>
                  </a:lnTo>
                  <a:lnTo>
                    <a:pt x="862" y="39"/>
                  </a:lnTo>
                  <a:lnTo>
                    <a:pt x="862" y="34"/>
                  </a:lnTo>
                  <a:lnTo>
                    <a:pt x="868" y="34"/>
                  </a:lnTo>
                  <a:lnTo>
                    <a:pt x="873" y="34"/>
                  </a:lnTo>
                  <a:lnTo>
                    <a:pt x="879" y="34"/>
                  </a:lnTo>
                  <a:lnTo>
                    <a:pt x="879" y="28"/>
                  </a:lnTo>
                  <a:lnTo>
                    <a:pt x="885" y="22"/>
                  </a:lnTo>
                  <a:lnTo>
                    <a:pt x="896" y="22"/>
                  </a:lnTo>
                  <a:lnTo>
                    <a:pt x="902" y="22"/>
                  </a:lnTo>
                  <a:lnTo>
                    <a:pt x="907" y="22"/>
                  </a:lnTo>
                  <a:lnTo>
                    <a:pt x="913" y="22"/>
                  </a:lnTo>
                  <a:lnTo>
                    <a:pt x="930" y="17"/>
                  </a:lnTo>
                  <a:lnTo>
                    <a:pt x="936" y="17"/>
                  </a:lnTo>
                  <a:lnTo>
                    <a:pt x="947" y="17"/>
                  </a:lnTo>
                  <a:lnTo>
                    <a:pt x="964" y="11"/>
                  </a:lnTo>
                  <a:lnTo>
                    <a:pt x="970" y="11"/>
                  </a:lnTo>
                  <a:lnTo>
                    <a:pt x="993" y="5"/>
                  </a:lnTo>
                  <a:lnTo>
                    <a:pt x="998" y="5"/>
                  </a:lnTo>
                  <a:lnTo>
                    <a:pt x="1004" y="5"/>
                  </a:lnTo>
                  <a:lnTo>
                    <a:pt x="1004" y="0"/>
                  </a:lnTo>
                  <a:lnTo>
                    <a:pt x="1010" y="0"/>
                  </a:lnTo>
                  <a:lnTo>
                    <a:pt x="1010" y="5"/>
                  </a:lnTo>
                  <a:lnTo>
                    <a:pt x="1015" y="5"/>
                  </a:lnTo>
                  <a:lnTo>
                    <a:pt x="1015" y="11"/>
                  </a:lnTo>
                  <a:lnTo>
                    <a:pt x="1015" y="17"/>
                  </a:lnTo>
                  <a:lnTo>
                    <a:pt x="1010" y="22"/>
                  </a:lnTo>
                  <a:lnTo>
                    <a:pt x="1010" y="28"/>
                  </a:lnTo>
                  <a:lnTo>
                    <a:pt x="1015" y="28"/>
                  </a:lnTo>
                  <a:lnTo>
                    <a:pt x="1015" y="39"/>
                  </a:lnTo>
                  <a:lnTo>
                    <a:pt x="1021" y="39"/>
                  </a:lnTo>
                  <a:lnTo>
                    <a:pt x="1021" y="45"/>
                  </a:lnTo>
                  <a:lnTo>
                    <a:pt x="1021" y="51"/>
                  </a:lnTo>
                  <a:lnTo>
                    <a:pt x="1027" y="51"/>
                  </a:lnTo>
                  <a:lnTo>
                    <a:pt x="1049" y="51"/>
                  </a:lnTo>
                  <a:lnTo>
                    <a:pt x="1055" y="56"/>
                  </a:lnTo>
                  <a:lnTo>
                    <a:pt x="1066" y="51"/>
                  </a:lnTo>
                  <a:lnTo>
                    <a:pt x="1078" y="62"/>
                  </a:lnTo>
                  <a:lnTo>
                    <a:pt x="1089" y="62"/>
                  </a:lnTo>
                  <a:lnTo>
                    <a:pt x="1100" y="68"/>
                  </a:lnTo>
                  <a:lnTo>
                    <a:pt x="1106" y="62"/>
                  </a:lnTo>
                  <a:lnTo>
                    <a:pt x="1106" y="56"/>
                  </a:lnTo>
                  <a:lnTo>
                    <a:pt x="1134" y="51"/>
                  </a:lnTo>
                  <a:lnTo>
                    <a:pt x="1151" y="45"/>
                  </a:lnTo>
                  <a:lnTo>
                    <a:pt x="1151" y="39"/>
                  </a:lnTo>
                  <a:lnTo>
                    <a:pt x="1163" y="39"/>
                  </a:lnTo>
                  <a:lnTo>
                    <a:pt x="1163" y="28"/>
                  </a:lnTo>
                  <a:lnTo>
                    <a:pt x="1168" y="28"/>
                  </a:lnTo>
                  <a:lnTo>
                    <a:pt x="1174" y="28"/>
                  </a:lnTo>
                  <a:lnTo>
                    <a:pt x="1174" y="39"/>
                  </a:lnTo>
                  <a:lnTo>
                    <a:pt x="1174" y="51"/>
                  </a:lnTo>
                  <a:lnTo>
                    <a:pt x="1180" y="56"/>
                  </a:lnTo>
                  <a:lnTo>
                    <a:pt x="1180" y="62"/>
                  </a:lnTo>
                  <a:lnTo>
                    <a:pt x="1180" y="73"/>
                  </a:lnTo>
                  <a:lnTo>
                    <a:pt x="1185" y="73"/>
                  </a:lnTo>
                  <a:lnTo>
                    <a:pt x="1197" y="79"/>
                  </a:lnTo>
                  <a:lnTo>
                    <a:pt x="1202" y="85"/>
                  </a:lnTo>
                  <a:lnTo>
                    <a:pt x="1202" y="90"/>
                  </a:lnTo>
                  <a:lnTo>
                    <a:pt x="1208" y="90"/>
                  </a:lnTo>
                  <a:lnTo>
                    <a:pt x="1202" y="96"/>
                  </a:lnTo>
                  <a:lnTo>
                    <a:pt x="1242" y="102"/>
                  </a:lnTo>
                  <a:lnTo>
                    <a:pt x="1253" y="113"/>
                  </a:lnTo>
                  <a:lnTo>
                    <a:pt x="1253" y="119"/>
                  </a:lnTo>
                  <a:lnTo>
                    <a:pt x="1259" y="119"/>
                  </a:lnTo>
                  <a:lnTo>
                    <a:pt x="1270" y="119"/>
                  </a:lnTo>
                  <a:lnTo>
                    <a:pt x="1276" y="119"/>
                  </a:lnTo>
                  <a:lnTo>
                    <a:pt x="1287" y="113"/>
                  </a:lnTo>
                  <a:lnTo>
                    <a:pt x="1293" y="119"/>
                  </a:lnTo>
                  <a:lnTo>
                    <a:pt x="1293" y="124"/>
                  </a:lnTo>
                  <a:lnTo>
                    <a:pt x="1299" y="130"/>
                  </a:lnTo>
                  <a:lnTo>
                    <a:pt x="1304" y="130"/>
                  </a:lnTo>
                  <a:lnTo>
                    <a:pt x="1310" y="119"/>
                  </a:lnTo>
                  <a:lnTo>
                    <a:pt x="1316" y="119"/>
                  </a:lnTo>
                  <a:lnTo>
                    <a:pt x="1316" y="113"/>
                  </a:lnTo>
                  <a:lnTo>
                    <a:pt x="1316" y="107"/>
                  </a:lnTo>
                  <a:lnTo>
                    <a:pt x="1316" y="102"/>
                  </a:lnTo>
                  <a:lnTo>
                    <a:pt x="1316" y="96"/>
                  </a:lnTo>
                  <a:lnTo>
                    <a:pt x="1327" y="90"/>
                  </a:lnTo>
                  <a:lnTo>
                    <a:pt x="1333" y="96"/>
                  </a:lnTo>
                  <a:lnTo>
                    <a:pt x="1338" y="90"/>
                  </a:lnTo>
                  <a:lnTo>
                    <a:pt x="1350" y="102"/>
                  </a:lnTo>
                  <a:lnTo>
                    <a:pt x="1355" y="96"/>
                  </a:lnTo>
                  <a:lnTo>
                    <a:pt x="1361" y="96"/>
                  </a:lnTo>
                  <a:lnTo>
                    <a:pt x="1367" y="96"/>
                  </a:lnTo>
                  <a:lnTo>
                    <a:pt x="1372" y="96"/>
                  </a:lnTo>
                  <a:lnTo>
                    <a:pt x="1401" y="102"/>
                  </a:lnTo>
                  <a:lnTo>
                    <a:pt x="1406" y="102"/>
                  </a:lnTo>
                  <a:lnTo>
                    <a:pt x="1406" y="96"/>
                  </a:lnTo>
                  <a:lnTo>
                    <a:pt x="1418" y="96"/>
                  </a:lnTo>
                  <a:lnTo>
                    <a:pt x="1423" y="96"/>
                  </a:lnTo>
                  <a:lnTo>
                    <a:pt x="1423" y="102"/>
                  </a:lnTo>
                  <a:lnTo>
                    <a:pt x="1446" y="102"/>
                  </a:lnTo>
                  <a:lnTo>
                    <a:pt x="1452" y="102"/>
                  </a:lnTo>
                  <a:lnTo>
                    <a:pt x="1457" y="107"/>
                  </a:lnTo>
                  <a:lnTo>
                    <a:pt x="1474" y="113"/>
                  </a:lnTo>
                  <a:lnTo>
                    <a:pt x="1480" y="113"/>
                  </a:lnTo>
                  <a:lnTo>
                    <a:pt x="1486" y="119"/>
                  </a:lnTo>
                  <a:lnTo>
                    <a:pt x="1480" y="130"/>
                  </a:lnTo>
                  <a:lnTo>
                    <a:pt x="1480" y="136"/>
                  </a:lnTo>
                  <a:lnTo>
                    <a:pt x="1469" y="136"/>
                  </a:lnTo>
                  <a:lnTo>
                    <a:pt x="1463" y="130"/>
                  </a:lnTo>
                  <a:lnTo>
                    <a:pt x="1457" y="130"/>
                  </a:lnTo>
                  <a:lnTo>
                    <a:pt x="1446" y="130"/>
                  </a:lnTo>
                  <a:lnTo>
                    <a:pt x="1440" y="136"/>
                  </a:lnTo>
                  <a:lnTo>
                    <a:pt x="1440" y="141"/>
                  </a:lnTo>
                  <a:lnTo>
                    <a:pt x="1452" y="141"/>
                  </a:lnTo>
                  <a:lnTo>
                    <a:pt x="1457" y="147"/>
                  </a:lnTo>
                  <a:lnTo>
                    <a:pt x="1457" y="158"/>
                  </a:lnTo>
                  <a:lnTo>
                    <a:pt x="1463" y="158"/>
                  </a:lnTo>
                  <a:lnTo>
                    <a:pt x="1480" y="153"/>
                  </a:lnTo>
                  <a:lnTo>
                    <a:pt x="1480" y="158"/>
                  </a:lnTo>
                  <a:lnTo>
                    <a:pt x="1486" y="164"/>
                  </a:lnTo>
                  <a:lnTo>
                    <a:pt x="1491" y="170"/>
                  </a:lnTo>
                  <a:lnTo>
                    <a:pt x="1491" y="175"/>
                  </a:lnTo>
                  <a:lnTo>
                    <a:pt x="1497" y="175"/>
                  </a:lnTo>
                  <a:lnTo>
                    <a:pt x="1497" y="187"/>
                  </a:lnTo>
                  <a:lnTo>
                    <a:pt x="1497" y="209"/>
                  </a:lnTo>
                  <a:lnTo>
                    <a:pt x="1486" y="215"/>
                  </a:lnTo>
                  <a:lnTo>
                    <a:pt x="1480" y="215"/>
                  </a:lnTo>
                  <a:lnTo>
                    <a:pt x="1474" y="215"/>
                  </a:lnTo>
                  <a:lnTo>
                    <a:pt x="1469" y="215"/>
                  </a:lnTo>
                  <a:lnTo>
                    <a:pt x="1463" y="215"/>
                  </a:lnTo>
                  <a:lnTo>
                    <a:pt x="1457" y="221"/>
                  </a:lnTo>
                  <a:lnTo>
                    <a:pt x="1452" y="221"/>
                  </a:lnTo>
                  <a:lnTo>
                    <a:pt x="1452" y="215"/>
                  </a:lnTo>
                  <a:lnTo>
                    <a:pt x="1457" y="209"/>
                  </a:lnTo>
                  <a:lnTo>
                    <a:pt x="1457" y="204"/>
                  </a:lnTo>
                  <a:lnTo>
                    <a:pt x="1446" y="204"/>
                  </a:lnTo>
                  <a:lnTo>
                    <a:pt x="1435" y="209"/>
                  </a:lnTo>
                  <a:lnTo>
                    <a:pt x="1435" y="215"/>
                  </a:lnTo>
                  <a:lnTo>
                    <a:pt x="1440" y="221"/>
                  </a:lnTo>
                  <a:lnTo>
                    <a:pt x="1440" y="226"/>
                  </a:lnTo>
                  <a:lnTo>
                    <a:pt x="1440" y="238"/>
                  </a:lnTo>
                  <a:lnTo>
                    <a:pt x="1446" y="238"/>
                  </a:lnTo>
                  <a:lnTo>
                    <a:pt x="1446" y="249"/>
                  </a:lnTo>
                  <a:lnTo>
                    <a:pt x="1440" y="249"/>
                  </a:lnTo>
                  <a:lnTo>
                    <a:pt x="1435" y="255"/>
                  </a:lnTo>
                  <a:lnTo>
                    <a:pt x="1429" y="260"/>
                  </a:lnTo>
                  <a:lnTo>
                    <a:pt x="1429" y="266"/>
                  </a:lnTo>
                  <a:lnTo>
                    <a:pt x="1423" y="266"/>
                  </a:lnTo>
                  <a:lnTo>
                    <a:pt x="1423" y="272"/>
                  </a:lnTo>
                  <a:lnTo>
                    <a:pt x="1418" y="272"/>
                  </a:lnTo>
                  <a:lnTo>
                    <a:pt x="1412" y="272"/>
                  </a:lnTo>
                  <a:lnTo>
                    <a:pt x="1401" y="272"/>
                  </a:lnTo>
                  <a:lnTo>
                    <a:pt x="1401" y="277"/>
                  </a:lnTo>
                  <a:lnTo>
                    <a:pt x="1406" y="289"/>
                  </a:lnTo>
                  <a:lnTo>
                    <a:pt x="1412" y="300"/>
                  </a:lnTo>
                  <a:lnTo>
                    <a:pt x="1401" y="300"/>
                  </a:lnTo>
                  <a:lnTo>
                    <a:pt x="1406" y="317"/>
                  </a:lnTo>
                  <a:lnTo>
                    <a:pt x="1401" y="323"/>
                  </a:lnTo>
                  <a:lnTo>
                    <a:pt x="1401" y="328"/>
                  </a:lnTo>
                  <a:lnTo>
                    <a:pt x="1389" y="323"/>
                  </a:lnTo>
                  <a:lnTo>
                    <a:pt x="1389" y="328"/>
                  </a:lnTo>
                  <a:lnTo>
                    <a:pt x="1367" y="334"/>
                  </a:lnTo>
                  <a:lnTo>
                    <a:pt x="1344" y="340"/>
                  </a:lnTo>
                  <a:lnTo>
                    <a:pt x="1344" y="328"/>
                  </a:lnTo>
                  <a:lnTo>
                    <a:pt x="1327" y="334"/>
                  </a:lnTo>
                  <a:lnTo>
                    <a:pt x="1321" y="323"/>
                  </a:lnTo>
                  <a:lnTo>
                    <a:pt x="1316" y="311"/>
                  </a:lnTo>
                  <a:lnTo>
                    <a:pt x="1293" y="328"/>
                  </a:lnTo>
                  <a:lnTo>
                    <a:pt x="1270" y="334"/>
                  </a:lnTo>
                  <a:lnTo>
                    <a:pt x="1270" y="357"/>
                  </a:lnTo>
                  <a:lnTo>
                    <a:pt x="1265" y="368"/>
                  </a:lnTo>
                  <a:lnTo>
                    <a:pt x="1259" y="396"/>
                  </a:lnTo>
                  <a:lnTo>
                    <a:pt x="1259" y="402"/>
                  </a:lnTo>
                  <a:lnTo>
                    <a:pt x="1242" y="408"/>
                  </a:lnTo>
                  <a:lnTo>
                    <a:pt x="1242" y="413"/>
                  </a:lnTo>
                  <a:lnTo>
                    <a:pt x="1225" y="413"/>
                  </a:lnTo>
                  <a:lnTo>
                    <a:pt x="1231" y="453"/>
                  </a:lnTo>
                  <a:lnTo>
                    <a:pt x="1208" y="464"/>
                  </a:lnTo>
                  <a:lnTo>
                    <a:pt x="1191" y="476"/>
                  </a:lnTo>
                  <a:lnTo>
                    <a:pt x="1202" y="487"/>
                  </a:lnTo>
                  <a:lnTo>
                    <a:pt x="1202" y="498"/>
                  </a:lnTo>
                  <a:lnTo>
                    <a:pt x="1208" y="498"/>
                  </a:lnTo>
                  <a:lnTo>
                    <a:pt x="1202" y="510"/>
                  </a:lnTo>
                  <a:lnTo>
                    <a:pt x="1236" y="498"/>
                  </a:lnTo>
                  <a:lnTo>
                    <a:pt x="1236" y="487"/>
                  </a:lnTo>
                  <a:lnTo>
                    <a:pt x="1276" y="481"/>
                  </a:lnTo>
                  <a:lnTo>
                    <a:pt x="1276" y="487"/>
                  </a:lnTo>
                  <a:lnTo>
                    <a:pt x="1282" y="487"/>
                  </a:lnTo>
                  <a:lnTo>
                    <a:pt x="1282" y="493"/>
                  </a:lnTo>
                  <a:lnTo>
                    <a:pt x="1304" y="493"/>
                  </a:lnTo>
                  <a:lnTo>
                    <a:pt x="1304" y="504"/>
                  </a:lnTo>
                  <a:lnTo>
                    <a:pt x="1299" y="504"/>
                  </a:lnTo>
                  <a:lnTo>
                    <a:pt x="1299" y="510"/>
                  </a:lnTo>
                  <a:lnTo>
                    <a:pt x="1299" y="515"/>
                  </a:lnTo>
                  <a:lnTo>
                    <a:pt x="1293" y="527"/>
                  </a:lnTo>
                  <a:lnTo>
                    <a:pt x="1287" y="527"/>
                  </a:lnTo>
                  <a:lnTo>
                    <a:pt x="1299" y="538"/>
                  </a:lnTo>
                  <a:lnTo>
                    <a:pt x="1287" y="578"/>
                  </a:lnTo>
                  <a:lnTo>
                    <a:pt x="1282" y="578"/>
                  </a:lnTo>
                  <a:lnTo>
                    <a:pt x="1282" y="584"/>
                  </a:lnTo>
                  <a:lnTo>
                    <a:pt x="1282" y="589"/>
                  </a:lnTo>
                  <a:lnTo>
                    <a:pt x="1282" y="595"/>
                  </a:lnTo>
                  <a:lnTo>
                    <a:pt x="1276" y="595"/>
                  </a:lnTo>
                  <a:lnTo>
                    <a:pt x="1276" y="601"/>
                  </a:lnTo>
                  <a:lnTo>
                    <a:pt x="1276" y="606"/>
                  </a:lnTo>
                  <a:lnTo>
                    <a:pt x="1270" y="606"/>
                  </a:lnTo>
                  <a:lnTo>
                    <a:pt x="1265" y="606"/>
                  </a:lnTo>
                  <a:lnTo>
                    <a:pt x="1265" y="612"/>
                  </a:lnTo>
                  <a:lnTo>
                    <a:pt x="1259" y="618"/>
                  </a:lnTo>
                  <a:lnTo>
                    <a:pt x="1253" y="618"/>
                  </a:lnTo>
                  <a:lnTo>
                    <a:pt x="1248" y="612"/>
                  </a:lnTo>
                  <a:lnTo>
                    <a:pt x="1236" y="601"/>
                  </a:lnTo>
                  <a:lnTo>
                    <a:pt x="1236" y="595"/>
                  </a:lnTo>
                  <a:lnTo>
                    <a:pt x="1231" y="595"/>
                  </a:lnTo>
                  <a:lnTo>
                    <a:pt x="1225" y="601"/>
                  </a:lnTo>
                  <a:lnTo>
                    <a:pt x="1219" y="606"/>
                  </a:lnTo>
                  <a:lnTo>
                    <a:pt x="1214" y="612"/>
                  </a:lnTo>
                  <a:lnTo>
                    <a:pt x="1208" y="618"/>
                  </a:lnTo>
                  <a:lnTo>
                    <a:pt x="1202" y="623"/>
                  </a:lnTo>
                  <a:lnTo>
                    <a:pt x="1202" y="629"/>
                  </a:lnTo>
                  <a:lnTo>
                    <a:pt x="1197" y="629"/>
                  </a:lnTo>
                  <a:lnTo>
                    <a:pt x="1191" y="629"/>
                  </a:lnTo>
                  <a:lnTo>
                    <a:pt x="1191" y="623"/>
                  </a:lnTo>
                  <a:lnTo>
                    <a:pt x="1197" y="623"/>
                  </a:lnTo>
                  <a:lnTo>
                    <a:pt x="1197" y="618"/>
                  </a:lnTo>
                  <a:lnTo>
                    <a:pt x="1191" y="618"/>
                  </a:lnTo>
                  <a:lnTo>
                    <a:pt x="1185" y="618"/>
                  </a:lnTo>
                  <a:lnTo>
                    <a:pt x="1185" y="623"/>
                  </a:lnTo>
                  <a:lnTo>
                    <a:pt x="1180" y="623"/>
                  </a:lnTo>
                  <a:lnTo>
                    <a:pt x="1174" y="618"/>
                  </a:lnTo>
                  <a:lnTo>
                    <a:pt x="1168" y="618"/>
                  </a:lnTo>
                  <a:lnTo>
                    <a:pt x="1163" y="618"/>
                  </a:lnTo>
                  <a:lnTo>
                    <a:pt x="1157" y="623"/>
                  </a:lnTo>
                  <a:lnTo>
                    <a:pt x="1151" y="623"/>
                  </a:lnTo>
                  <a:lnTo>
                    <a:pt x="1151" y="618"/>
                  </a:lnTo>
                  <a:lnTo>
                    <a:pt x="1146" y="618"/>
                  </a:lnTo>
                  <a:lnTo>
                    <a:pt x="1134" y="612"/>
                  </a:lnTo>
                  <a:lnTo>
                    <a:pt x="1134" y="606"/>
                  </a:lnTo>
                  <a:lnTo>
                    <a:pt x="1134" y="601"/>
                  </a:lnTo>
                  <a:lnTo>
                    <a:pt x="1129" y="601"/>
                  </a:lnTo>
                  <a:lnTo>
                    <a:pt x="1129" y="606"/>
                  </a:lnTo>
                  <a:lnTo>
                    <a:pt x="1123" y="612"/>
                  </a:lnTo>
                  <a:lnTo>
                    <a:pt x="1129" y="629"/>
                  </a:lnTo>
                  <a:lnTo>
                    <a:pt x="1123" y="629"/>
                  </a:lnTo>
                  <a:lnTo>
                    <a:pt x="1123" y="623"/>
                  </a:lnTo>
                  <a:lnTo>
                    <a:pt x="1123" y="618"/>
                  </a:lnTo>
                  <a:lnTo>
                    <a:pt x="1117" y="618"/>
                  </a:lnTo>
                  <a:lnTo>
                    <a:pt x="1112" y="618"/>
                  </a:lnTo>
                  <a:lnTo>
                    <a:pt x="1106" y="618"/>
                  </a:lnTo>
                  <a:lnTo>
                    <a:pt x="1100" y="623"/>
                  </a:lnTo>
                  <a:lnTo>
                    <a:pt x="1095" y="623"/>
                  </a:lnTo>
                  <a:lnTo>
                    <a:pt x="1095" y="618"/>
                  </a:lnTo>
                  <a:lnTo>
                    <a:pt x="1089" y="623"/>
                  </a:lnTo>
                  <a:lnTo>
                    <a:pt x="1078" y="629"/>
                  </a:lnTo>
                  <a:lnTo>
                    <a:pt x="1072" y="629"/>
                  </a:lnTo>
                  <a:lnTo>
                    <a:pt x="1066" y="635"/>
                  </a:lnTo>
                  <a:lnTo>
                    <a:pt x="1066" y="640"/>
                  </a:lnTo>
                  <a:lnTo>
                    <a:pt x="1061" y="640"/>
                  </a:lnTo>
                  <a:lnTo>
                    <a:pt x="1055" y="640"/>
                  </a:lnTo>
                  <a:lnTo>
                    <a:pt x="1055" y="635"/>
                  </a:lnTo>
                  <a:lnTo>
                    <a:pt x="1049" y="635"/>
                  </a:lnTo>
                  <a:lnTo>
                    <a:pt x="1044" y="640"/>
                  </a:lnTo>
                  <a:lnTo>
                    <a:pt x="1044" y="646"/>
                  </a:lnTo>
                  <a:lnTo>
                    <a:pt x="1038" y="646"/>
                  </a:lnTo>
                  <a:lnTo>
                    <a:pt x="1038" y="652"/>
                  </a:lnTo>
                  <a:lnTo>
                    <a:pt x="1032" y="652"/>
                  </a:lnTo>
                  <a:lnTo>
                    <a:pt x="1038" y="652"/>
                  </a:lnTo>
                  <a:lnTo>
                    <a:pt x="1038" y="657"/>
                  </a:lnTo>
                  <a:lnTo>
                    <a:pt x="1038" y="663"/>
                  </a:lnTo>
                  <a:lnTo>
                    <a:pt x="1032" y="663"/>
                  </a:lnTo>
                  <a:lnTo>
                    <a:pt x="1027" y="663"/>
                  </a:lnTo>
                  <a:lnTo>
                    <a:pt x="1021" y="663"/>
                  </a:lnTo>
                  <a:lnTo>
                    <a:pt x="1015" y="669"/>
                  </a:lnTo>
                  <a:lnTo>
                    <a:pt x="1010" y="669"/>
                  </a:lnTo>
                  <a:lnTo>
                    <a:pt x="1010" y="674"/>
                  </a:lnTo>
                  <a:lnTo>
                    <a:pt x="1004" y="674"/>
                  </a:lnTo>
                  <a:lnTo>
                    <a:pt x="1004" y="680"/>
                  </a:lnTo>
                  <a:lnTo>
                    <a:pt x="998" y="680"/>
                  </a:lnTo>
                  <a:lnTo>
                    <a:pt x="998" y="674"/>
                  </a:lnTo>
                  <a:lnTo>
                    <a:pt x="993" y="674"/>
                  </a:lnTo>
                  <a:lnTo>
                    <a:pt x="993" y="680"/>
                  </a:lnTo>
                  <a:lnTo>
                    <a:pt x="993" y="686"/>
                  </a:lnTo>
                  <a:lnTo>
                    <a:pt x="998" y="691"/>
                  </a:lnTo>
                  <a:lnTo>
                    <a:pt x="998" y="697"/>
                  </a:lnTo>
                  <a:lnTo>
                    <a:pt x="1004" y="697"/>
                  </a:lnTo>
                  <a:lnTo>
                    <a:pt x="1010" y="703"/>
                  </a:lnTo>
                  <a:lnTo>
                    <a:pt x="1010" y="708"/>
                  </a:lnTo>
                  <a:lnTo>
                    <a:pt x="1010" y="714"/>
                  </a:lnTo>
                  <a:lnTo>
                    <a:pt x="1010" y="720"/>
                  </a:lnTo>
                  <a:lnTo>
                    <a:pt x="1010" y="725"/>
                  </a:lnTo>
                  <a:lnTo>
                    <a:pt x="1004" y="725"/>
                  </a:lnTo>
                  <a:lnTo>
                    <a:pt x="1004" y="720"/>
                  </a:lnTo>
                  <a:lnTo>
                    <a:pt x="1004" y="725"/>
                  </a:lnTo>
                  <a:lnTo>
                    <a:pt x="998" y="731"/>
                  </a:lnTo>
                  <a:lnTo>
                    <a:pt x="1004" y="737"/>
                  </a:lnTo>
                  <a:lnTo>
                    <a:pt x="1010" y="737"/>
                  </a:lnTo>
                  <a:lnTo>
                    <a:pt x="1015" y="737"/>
                  </a:lnTo>
                  <a:lnTo>
                    <a:pt x="1015" y="742"/>
                  </a:lnTo>
                  <a:lnTo>
                    <a:pt x="1010" y="742"/>
                  </a:lnTo>
                  <a:lnTo>
                    <a:pt x="1004" y="742"/>
                  </a:lnTo>
                  <a:lnTo>
                    <a:pt x="998" y="742"/>
                  </a:lnTo>
                  <a:lnTo>
                    <a:pt x="993" y="742"/>
                  </a:lnTo>
                  <a:lnTo>
                    <a:pt x="993" y="748"/>
                  </a:lnTo>
                  <a:lnTo>
                    <a:pt x="987" y="748"/>
                  </a:lnTo>
                  <a:lnTo>
                    <a:pt x="981" y="742"/>
                  </a:lnTo>
                  <a:lnTo>
                    <a:pt x="970" y="742"/>
                  </a:lnTo>
                  <a:lnTo>
                    <a:pt x="964" y="748"/>
                  </a:lnTo>
                  <a:lnTo>
                    <a:pt x="964" y="754"/>
                  </a:lnTo>
                  <a:lnTo>
                    <a:pt x="958" y="754"/>
                  </a:lnTo>
                  <a:lnTo>
                    <a:pt x="958" y="748"/>
                  </a:lnTo>
                  <a:lnTo>
                    <a:pt x="953" y="748"/>
                  </a:lnTo>
                  <a:lnTo>
                    <a:pt x="947" y="748"/>
                  </a:lnTo>
                  <a:lnTo>
                    <a:pt x="947" y="754"/>
                  </a:lnTo>
                  <a:lnTo>
                    <a:pt x="941" y="754"/>
                  </a:lnTo>
                  <a:lnTo>
                    <a:pt x="936" y="759"/>
                  </a:lnTo>
                  <a:lnTo>
                    <a:pt x="936" y="765"/>
                  </a:lnTo>
                  <a:lnTo>
                    <a:pt x="936" y="771"/>
                  </a:lnTo>
                  <a:lnTo>
                    <a:pt x="936" y="776"/>
                  </a:lnTo>
                  <a:lnTo>
                    <a:pt x="930" y="776"/>
                  </a:lnTo>
                  <a:lnTo>
                    <a:pt x="924" y="776"/>
                  </a:lnTo>
                  <a:lnTo>
                    <a:pt x="924" y="782"/>
                  </a:lnTo>
                  <a:lnTo>
                    <a:pt x="919" y="782"/>
                  </a:lnTo>
                  <a:lnTo>
                    <a:pt x="913" y="788"/>
                  </a:lnTo>
                  <a:lnTo>
                    <a:pt x="907" y="793"/>
                  </a:lnTo>
                  <a:lnTo>
                    <a:pt x="902" y="793"/>
                  </a:lnTo>
                  <a:lnTo>
                    <a:pt x="902" y="799"/>
                  </a:lnTo>
                  <a:lnTo>
                    <a:pt x="896" y="799"/>
                  </a:lnTo>
                  <a:lnTo>
                    <a:pt x="890" y="816"/>
                  </a:lnTo>
                  <a:lnTo>
                    <a:pt x="890" y="827"/>
                  </a:lnTo>
                  <a:lnTo>
                    <a:pt x="896" y="827"/>
                  </a:lnTo>
                  <a:lnTo>
                    <a:pt x="890" y="827"/>
                  </a:lnTo>
                  <a:lnTo>
                    <a:pt x="890" y="833"/>
                  </a:lnTo>
                  <a:lnTo>
                    <a:pt x="885" y="833"/>
                  </a:lnTo>
                  <a:lnTo>
                    <a:pt x="879" y="833"/>
                  </a:lnTo>
                  <a:lnTo>
                    <a:pt x="879" y="827"/>
                  </a:lnTo>
                  <a:lnTo>
                    <a:pt x="873" y="810"/>
                  </a:lnTo>
                  <a:lnTo>
                    <a:pt x="862" y="805"/>
                  </a:lnTo>
                  <a:lnTo>
                    <a:pt x="856" y="805"/>
                  </a:lnTo>
                  <a:lnTo>
                    <a:pt x="845" y="805"/>
                  </a:lnTo>
                  <a:lnTo>
                    <a:pt x="839" y="805"/>
                  </a:lnTo>
                  <a:lnTo>
                    <a:pt x="834" y="805"/>
                  </a:lnTo>
                  <a:lnTo>
                    <a:pt x="834" y="793"/>
                  </a:lnTo>
                  <a:lnTo>
                    <a:pt x="828" y="793"/>
                  </a:lnTo>
                  <a:lnTo>
                    <a:pt x="822" y="793"/>
                  </a:lnTo>
                  <a:lnTo>
                    <a:pt x="805" y="805"/>
                  </a:lnTo>
                  <a:lnTo>
                    <a:pt x="794" y="810"/>
                  </a:lnTo>
                  <a:lnTo>
                    <a:pt x="788" y="816"/>
                  </a:lnTo>
                  <a:lnTo>
                    <a:pt x="783" y="822"/>
                  </a:lnTo>
                  <a:lnTo>
                    <a:pt x="777" y="822"/>
                  </a:lnTo>
                  <a:lnTo>
                    <a:pt x="771" y="816"/>
                  </a:lnTo>
                  <a:lnTo>
                    <a:pt x="760" y="816"/>
                  </a:lnTo>
                  <a:lnTo>
                    <a:pt x="760" y="822"/>
                  </a:lnTo>
                  <a:lnTo>
                    <a:pt x="754" y="822"/>
                  </a:lnTo>
                  <a:lnTo>
                    <a:pt x="754" y="827"/>
                  </a:lnTo>
                  <a:lnTo>
                    <a:pt x="749" y="827"/>
                  </a:lnTo>
                  <a:lnTo>
                    <a:pt x="743" y="827"/>
                  </a:lnTo>
                  <a:lnTo>
                    <a:pt x="737" y="827"/>
                  </a:lnTo>
                  <a:lnTo>
                    <a:pt x="732" y="827"/>
                  </a:lnTo>
                  <a:lnTo>
                    <a:pt x="726" y="833"/>
                  </a:lnTo>
                  <a:lnTo>
                    <a:pt x="720" y="833"/>
                  </a:lnTo>
                  <a:lnTo>
                    <a:pt x="715" y="839"/>
                  </a:lnTo>
                  <a:lnTo>
                    <a:pt x="709" y="839"/>
                  </a:lnTo>
                  <a:lnTo>
                    <a:pt x="709" y="844"/>
                  </a:lnTo>
                  <a:lnTo>
                    <a:pt x="703" y="844"/>
                  </a:lnTo>
                  <a:lnTo>
                    <a:pt x="703" y="850"/>
                  </a:lnTo>
                  <a:lnTo>
                    <a:pt x="698" y="850"/>
                  </a:lnTo>
                  <a:lnTo>
                    <a:pt x="698" y="856"/>
                  </a:lnTo>
                  <a:lnTo>
                    <a:pt x="692" y="856"/>
                  </a:lnTo>
                  <a:lnTo>
                    <a:pt x="686" y="856"/>
                  </a:lnTo>
                  <a:lnTo>
                    <a:pt x="681" y="861"/>
                  </a:lnTo>
                  <a:lnTo>
                    <a:pt x="675" y="867"/>
                  </a:lnTo>
                  <a:lnTo>
                    <a:pt x="681" y="867"/>
                  </a:lnTo>
                  <a:lnTo>
                    <a:pt x="681" y="873"/>
                  </a:lnTo>
                  <a:lnTo>
                    <a:pt x="675" y="873"/>
                  </a:lnTo>
                  <a:lnTo>
                    <a:pt x="669" y="878"/>
                  </a:lnTo>
                  <a:lnTo>
                    <a:pt x="664" y="878"/>
                  </a:lnTo>
                  <a:lnTo>
                    <a:pt x="664" y="884"/>
                  </a:lnTo>
                  <a:lnTo>
                    <a:pt x="658" y="884"/>
                  </a:lnTo>
                  <a:lnTo>
                    <a:pt x="652" y="890"/>
                  </a:lnTo>
                  <a:lnTo>
                    <a:pt x="647" y="890"/>
                  </a:lnTo>
                  <a:lnTo>
                    <a:pt x="647" y="895"/>
                  </a:lnTo>
                  <a:lnTo>
                    <a:pt x="635" y="901"/>
                  </a:lnTo>
                  <a:lnTo>
                    <a:pt x="635" y="912"/>
                  </a:lnTo>
                  <a:lnTo>
                    <a:pt x="630" y="924"/>
                  </a:lnTo>
                  <a:lnTo>
                    <a:pt x="624" y="924"/>
                  </a:lnTo>
                  <a:lnTo>
                    <a:pt x="618" y="924"/>
                  </a:lnTo>
                  <a:lnTo>
                    <a:pt x="607" y="929"/>
                  </a:lnTo>
                  <a:lnTo>
                    <a:pt x="601" y="929"/>
                  </a:lnTo>
                  <a:lnTo>
                    <a:pt x="596" y="935"/>
                  </a:lnTo>
                  <a:lnTo>
                    <a:pt x="590" y="935"/>
                  </a:lnTo>
                  <a:lnTo>
                    <a:pt x="567" y="884"/>
                  </a:lnTo>
                  <a:lnTo>
                    <a:pt x="567" y="878"/>
                  </a:lnTo>
                  <a:lnTo>
                    <a:pt x="573" y="878"/>
                  </a:lnTo>
                  <a:lnTo>
                    <a:pt x="579" y="873"/>
                  </a:lnTo>
                  <a:lnTo>
                    <a:pt x="579" y="867"/>
                  </a:lnTo>
                  <a:lnTo>
                    <a:pt x="584" y="867"/>
                  </a:lnTo>
                  <a:lnTo>
                    <a:pt x="590" y="861"/>
                  </a:lnTo>
                  <a:lnTo>
                    <a:pt x="590" y="856"/>
                  </a:lnTo>
                  <a:lnTo>
                    <a:pt x="596" y="856"/>
                  </a:lnTo>
                  <a:lnTo>
                    <a:pt x="596" y="850"/>
                  </a:lnTo>
                  <a:lnTo>
                    <a:pt x="601" y="844"/>
                  </a:lnTo>
                  <a:lnTo>
                    <a:pt x="607" y="844"/>
                  </a:lnTo>
                  <a:lnTo>
                    <a:pt x="607" y="839"/>
                  </a:lnTo>
                  <a:lnTo>
                    <a:pt x="613" y="839"/>
                  </a:lnTo>
                  <a:lnTo>
                    <a:pt x="618" y="833"/>
                  </a:lnTo>
                  <a:lnTo>
                    <a:pt x="618" y="827"/>
                  </a:lnTo>
                  <a:lnTo>
                    <a:pt x="613" y="822"/>
                  </a:lnTo>
                  <a:lnTo>
                    <a:pt x="590" y="822"/>
                  </a:lnTo>
                  <a:lnTo>
                    <a:pt x="573" y="827"/>
                  </a:lnTo>
                  <a:lnTo>
                    <a:pt x="562" y="827"/>
                  </a:lnTo>
                  <a:lnTo>
                    <a:pt x="556" y="827"/>
                  </a:lnTo>
                  <a:lnTo>
                    <a:pt x="556" y="822"/>
                  </a:lnTo>
                  <a:lnTo>
                    <a:pt x="556" y="816"/>
                  </a:lnTo>
                  <a:lnTo>
                    <a:pt x="550" y="810"/>
                  </a:lnTo>
                  <a:lnTo>
                    <a:pt x="550" y="805"/>
                  </a:lnTo>
                  <a:lnTo>
                    <a:pt x="545" y="805"/>
                  </a:lnTo>
                  <a:lnTo>
                    <a:pt x="545" y="810"/>
                  </a:lnTo>
                  <a:lnTo>
                    <a:pt x="533" y="810"/>
                  </a:lnTo>
                  <a:lnTo>
                    <a:pt x="528" y="810"/>
                  </a:lnTo>
                  <a:lnTo>
                    <a:pt x="528" y="816"/>
                  </a:lnTo>
                  <a:lnTo>
                    <a:pt x="528" y="822"/>
                  </a:lnTo>
                  <a:lnTo>
                    <a:pt x="528" y="827"/>
                  </a:lnTo>
                  <a:lnTo>
                    <a:pt x="528" y="833"/>
                  </a:lnTo>
                  <a:lnTo>
                    <a:pt x="533" y="833"/>
                  </a:lnTo>
                  <a:lnTo>
                    <a:pt x="533" y="839"/>
                  </a:lnTo>
                  <a:lnTo>
                    <a:pt x="533" y="844"/>
                  </a:lnTo>
                  <a:lnTo>
                    <a:pt x="528" y="850"/>
                  </a:lnTo>
                  <a:lnTo>
                    <a:pt x="528" y="856"/>
                  </a:lnTo>
                  <a:lnTo>
                    <a:pt x="533" y="856"/>
                  </a:lnTo>
                  <a:lnTo>
                    <a:pt x="533" y="861"/>
                  </a:lnTo>
                  <a:lnTo>
                    <a:pt x="528" y="861"/>
                  </a:lnTo>
                  <a:lnTo>
                    <a:pt x="528" y="867"/>
                  </a:lnTo>
                  <a:lnTo>
                    <a:pt x="522" y="867"/>
                  </a:lnTo>
                  <a:lnTo>
                    <a:pt x="516" y="873"/>
                  </a:lnTo>
                  <a:lnTo>
                    <a:pt x="516" y="878"/>
                  </a:lnTo>
                  <a:lnTo>
                    <a:pt x="511" y="878"/>
                  </a:lnTo>
                  <a:lnTo>
                    <a:pt x="511" y="884"/>
                  </a:lnTo>
                  <a:lnTo>
                    <a:pt x="511" y="890"/>
                  </a:lnTo>
                  <a:lnTo>
                    <a:pt x="511" y="895"/>
                  </a:lnTo>
                  <a:lnTo>
                    <a:pt x="511" y="901"/>
                  </a:lnTo>
                  <a:lnTo>
                    <a:pt x="511" y="907"/>
                  </a:lnTo>
                  <a:lnTo>
                    <a:pt x="505" y="907"/>
                  </a:lnTo>
                  <a:lnTo>
                    <a:pt x="505" y="912"/>
                  </a:lnTo>
                  <a:lnTo>
                    <a:pt x="499" y="912"/>
                  </a:lnTo>
                  <a:lnTo>
                    <a:pt x="499" y="918"/>
                  </a:lnTo>
                  <a:lnTo>
                    <a:pt x="494" y="918"/>
                  </a:lnTo>
                  <a:lnTo>
                    <a:pt x="494" y="924"/>
                  </a:lnTo>
                  <a:lnTo>
                    <a:pt x="488" y="929"/>
                  </a:lnTo>
                  <a:lnTo>
                    <a:pt x="482" y="929"/>
                  </a:lnTo>
                  <a:lnTo>
                    <a:pt x="482" y="935"/>
                  </a:lnTo>
                  <a:lnTo>
                    <a:pt x="477" y="929"/>
                  </a:lnTo>
                  <a:lnTo>
                    <a:pt x="465" y="918"/>
                  </a:lnTo>
                  <a:lnTo>
                    <a:pt x="460" y="918"/>
                  </a:lnTo>
                  <a:lnTo>
                    <a:pt x="460" y="912"/>
                  </a:lnTo>
                  <a:lnTo>
                    <a:pt x="465" y="907"/>
                  </a:lnTo>
                  <a:lnTo>
                    <a:pt x="465" y="901"/>
                  </a:lnTo>
                  <a:lnTo>
                    <a:pt x="460" y="895"/>
                  </a:lnTo>
                  <a:lnTo>
                    <a:pt x="460" y="890"/>
                  </a:lnTo>
                  <a:lnTo>
                    <a:pt x="454" y="890"/>
                  </a:lnTo>
                  <a:lnTo>
                    <a:pt x="448" y="890"/>
                  </a:lnTo>
                  <a:lnTo>
                    <a:pt x="443" y="890"/>
                  </a:lnTo>
                  <a:lnTo>
                    <a:pt x="437" y="878"/>
                  </a:lnTo>
                  <a:lnTo>
                    <a:pt x="448" y="873"/>
                  </a:lnTo>
                  <a:lnTo>
                    <a:pt x="448" y="867"/>
                  </a:lnTo>
                  <a:lnTo>
                    <a:pt x="454" y="867"/>
                  </a:lnTo>
                  <a:lnTo>
                    <a:pt x="460" y="861"/>
                  </a:lnTo>
                  <a:lnTo>
                    <a:pt x="460" y="856"/>
                  </a:lnTo>
                  <a:lnTo>
                    <a:pt x="465" y="850"/>
                  </a:lnTo>
                  <a:lnTo>
                    <a:pt x="460" y="850"/>
                  </a:lnTo>
                  <a:lnTo>
                    <a:pt x="460" y="839"/>
                  </a:lnTo>
                  <a:lnTo>
                    <a:pt x="460" y="833"/>
                  </a:lnTo>
                  <a:lnTo>
                    <a:pt x="465" y="833"/>
                  </a:lnTo>
                  <a:lnTo>
                    <a:pt x="460" y="827"/>
                  </a:lnTo>
                  <a:lnTo>
                    <a:pt x="454" y="827"/>
                  </a:lnTo>
                  <a:lnTo>
                    <a:pt x="460" y="822"/>
                  </a:lnTo>
                  <a:lnTo>
                    <a:pt x="414" y="833"/>
                  </a:lnTo>
                  <a:lnTo>
                    <a:pt x="375" y="839"/>
                  </a:lnTo>
                  <a:lnTo>
                    <a:pt x="369" y="833"/>
                  </a:lnTo>
                  <a:lnTo>
                    <a:pt x="375" y="805"/>
                  </a:lnTo>
                  <a:lnTo>
                    <a:pt x="358" y="799"/>
                  </a:lnTo>
                  <a:lnTo>
                    <a:pt x="363" y="754"/>
                  </a:lnTo>
                  <a:lnTo>
                    <a:pt x="369" y="737"/>
                  </a:lnTo>
                  <a:lnTo>
                    <a:pt x="352" y="720"/>
                  </a:lnTo>
                  <a:lnTo>
                    <a:pt x="352" y="725"/>
                  </a:lnTo>
                  <a:lnTo>
                    <a:pt x="346" y="731"/>
                  </a:lnTo>
                  <a:lnTo>
                    <a:pt x="346" y="737"/>
                  </a:lnTo>
                  <a:lnTo>
                    <a:pt x="346" y="742"/>
                  </a:lnTo>
                  <a:lnTo>
                    <a:pt x="346" y="748"/>
                  </a:lnTo>
                  <a:lnTo>
                    <a:pt x="346" y="754"/>
                  </a:lnTo>
                  <a:lnTo>
                    <a:pt x="341" y="754"/>
                  </a:lnTo>
                  <a:lnTo>
                    <a:pt x="324" y="748"/>
                  </a:lnTo>
                  <a:lnTo>
                    <a:pt x="318" y="754"/>
                  </a:lnTo>
                  <a:lnTo>
                    <a:pt x="318" y="759"/>
                  </a:lnTo>
                  <a:lnTo>
                    <a:pt x="324" y="759"/>
                  </a:lnTo>
                  <a:lnTo>
                    <a:pt x="329" y="765"/>
                  </a:lnTo>
                  <a:lnTo>
                    <a:pt x="324" y="771"/>
                  </a:lnTo>
                  <a:lnTo>
                    <a:pt x="318" y="771"/>
                  </a:lnTo>
                  <a:lnTo>
                    <a:pt x="301" y="771"/>
                  </a:lnTo>
                  <a:lnTo>
                    <a:pt x="295" y="771"/>
                  </a:lnTo>
                  <a:lnTo>
                    <a:pt x="284" y="788"/>
                  </a:lnTo>
                  <a:lnTo>
                    <a:pt x="267" y="776"/>
                  </a:lnTo>
                  <a:lnTo>
                    <a:pt x="256" y="776"/>
                  </a:lnTo>
                  <a:lnTo>
                    <a:pt x="244" y="765"/>
                  </a:lnTo>
                  <a:lnTo>
                    <a:pt x="239" y="765"/>
                  </a:lnTo>
                  <a:lnTo>
                    <a:pt x="227" y="765"/>
                  </a:lnTo>
                  <a:lnTo>
                    <a:pt x="210" y="765"/>
                  </a:lnTo>
                  <a:lnTo>
                    <a:pt x="216" y="759"/>
                  </a:lnTo>
                  <a:lnTo>
                    <a:pt x="216" y="754"/>
                  </a:lnTo>
                  <a:lnTo>
                    <a:pt x="210" y="754"/>
                  </a:lnTo>
                  <a:lnTo>
                    <a:pt x="205" y="748"/>
                  </a:lnTo>
                  <a:lnTo>
                    <a:pt x="199" y="748"/>
                  </a:lnTo>
                  <a:lnTo>
                    <a:pt x="193" y="748"/>
                  </a:lnTo>
                  <a:lnTo>
                    <a:pt x="182" y="737"/>
                  </a:lnTo>
                  <a:lnTo>
                    <a:pt x="176" y="737"/>
                  </a:lnTo>
                  <a:lnTo>
                    <a:pt x="171" y="731"/>
                  </a:lnTo>
                  <a:lnTo>
                    <a:pt x="159" y="731"/>
                  </a:lnTo>
                  <a:lnTo>
                    <a:pt x="148" y="731"/>
                  </a:lnTo>
                  <a:lnTo>
                    <a:pt x="142" y="720"/>
                  </a:lnTo>
                  <a:lnTo>
                    <a:pt x="131" y="714"/>
                  </a:lnTo>
                  <a:lnTo>
                    <a:pt x="125" y="708"/>
                  </a:lnTo>
                  <a:lnTo>
                    <a:pt x="125" y="703"/>
                  </a:lnTo>
                  <a:lnTo>
                    <a:pt x="120" y="703"/>
                  </a:lnTo>
                  <a:lnTo>
                    <a:pt x="114" y="691"/>
                  </a:lnTo>
                  <a:lnTo>
                    <a:pt x="108" y="691"/>
                  </a:lnTo>
                  <a:lnTo>
                    <a:pt x="108" y="697"/>
                  </a:lnTo>
                  <a:lnTo>
                    <a:pt x="97" y="697"/>
                  </a:lnTo>
                  <a:lnTo>
                    <a:pt x="97" y="691"/>
                  </a:lnTo>
                  <a:lnTo>
                    <a:pt x="91" y="686"/>
                  </a:lnTo>
                  <a:lnTo>
                    <a:pt x="91" y="680"/>
                  </a:lnTo>
                  <a:lnTo>
                    <a:pt x="86" y="669"/>
                  </a:lnTo>
                  <a:lnTo>
                    <a:pt x="91" y="657"/>
                  </a:lnTo>
                  <a:lnTo>
                    <a:pt x="91" y="652"/>
                  </a:lnTo>
                  <a:lnTo>
                    <a:pt x="91" y="646"/>
                  </a:lnTo>
                  <a:lnTo>
                    <a:pt x="103" y="646"/>
                  </a:lnTo>
                  <a:lnTo>
                    <a:pt x="108" y="640"/>
                  </a:lnTo>
                  <a:lnTo>
                    <a:pt x="114" y="640"/>
                  </a:lnTo>
                  <a:lnTo>
                    <a:pt x="114" y="635"/>
                  </a:lnTo>
                  <a:lnTo>
                    <a:pt x="108" y="635"/>
                  </a:lnTo>
                  <a:lnTo>
                    <a:pt x="103" y="629"/>
                  </a:lnTo>
                  <a:lnTo>
                    <a:pt x="103" y="623"/>
                  </a:lnTo>
                  <a:lnTo>
                    <a:pt x="103" y="612"/>
                  </a:lnTo>
                  <a:lnTo>
                    <a:pt x="97" y="612"/>
                  </a:lnTo>
                  <a:lnTo>
                    <a:pt x="97" y="606"/>
                  </a:lnTo>
                  <a:lnTo>
                    <a:pt x="91" y="601"/>
                  </a:lnTo>
                  <a:lnTo>
                    <a:pt x="97" y="589"/>
                  </a:lnTo>
                  <a:lnTo>
                    <a:pt x="103" y="584"/>
                  </a:lnTo>
                  <a:lnTo>
                    <a:pt x="103" y="578"/>
                  </a:lnTo>
                  <a:lnTo>
                    <a:pt x="97" y="572"/>
                  </a:lnTo>
                  <a:lnTo>
                    <a:pt x="97" y="566"/>
                  </a:lnTo>
                  <a:lnTo>
                    <a:pt x="103" y="561"/>
                  </a:lnTo>
                  <a:lnTo>
                    <a:pt x="108" y="555"/>
                  </a:lnTo>
                  <a:lnTo>
                    <a:pt x="108" y="549"/>
                  </a:lnTo>
                  <a:lnTo>
                    <a:pt x="103" y="549"/>
                  </a:lnTo>
                  <a:lnTo>
                    <a:pt x="97" y="549"/>
                  </a:lnTo>
                  <a:lnTo>
                    <a:pt x="91" y="544"/>
                  </a:lnTo>
                  <a:lnTo>
                    <a:pt x="86" y="538"/>
                  </a:lnTo>
                  <a:lnTo>
                    <a:pt x="80" y="538"/>
                  </a:lnTo>
                  <a:lnTo>
                    <a:pt x="80" y="544"/>
                  </a:lnTo>
                  <a:lnTo>
                    <a:pt x="80" y="538"/>
                  </a:lnTo>
                  <a:lnTo>
                    <a:pt x="74" y="532"/>
                  </a:lnTo>
                  <a:lnTo>
                    <a:pt x="68" y="527"/>
                  </a:lnTo>
                  <a:lnTo>
                    <a:pt x="63" y="532"/>
                  </a:lnTo>
                  <a:lnTo>
                    <a:pt x="57" y="532"/>
                  </a:lnTo>
                  <a:lnTo>
                    <a:pt x="57" y="527"/>
                  </a:lnTo>
                  <a:lnTo>
                    <a:pt x="51" y="521"/>
                  </a:lnTo>
                  <a:lnTo>
                    <a:pt x="46" y="527"/>
                  </a:lnTo>
                  <a:lnTo>
                    <a:pt x="40" y="521"/>
                  </a:lnTo>
                  <a:lnTo>
                    <a:pt x="34" y="521"/>
                  </a:lnTo>
                  <a:lnTo>
                    <a:pt x="29" y="521"/>
                  </a:lnTo>
                  <a:lnTo>
                    <a:pt x="23" y="521"/>
                  </a:lnTo>
                  <a:lnTo>
                    <a:pt x="17" y="521"/>
                  </a:lnTo>
                  <a:lnTo>
                    <a:pt x="17" y="515"/>
                  </a:lnTo>
                  <a:lnTo>
                    <a:pt x="17" y="504"/>
                  </a:lnTo>
                  <a:lnTo>
                    <a:pt x="12" y="498"/>
                  </a:lnTo>
                  <a:lnTo>
                    <a:pt x="12" y="487"/>
                  </a:lnTo>
                  <a:lnTo>
                    <a:pt x="17" y="481"/>
                  </a:lnTo>
                  <a:lnTo>
                    <a:pt x="17" y="402"/>
                  </a:lnTo>
                  <a:lnTo>
                    <a:pt x="0" y="396"/>
                  </a:lnTo>
                  <a:close/>
                </a:path>
              </a:pathLst>
            </a:custGeom>
            <a:solidFill>
              <a:schemeClr val="accent6">
                <a:lumMod val="40000"/>
                <a:lumOff val="60000"/>
              </a:schemeClr>
            </a:solidFill>
            <a:ln w="9525">
              <a:solidFill>
                <a:schemeClr val="accent6"/>
              </a:solidFill>
              <a:round/>
              <a:headEnd/>
              <a:tailEnd/>
            </a:ln>
          </p:spPr>
          <p:txBody>
            <a:bodyPr/>
            <a:lstStyle/>
            <a:p>
              <a:endParaRPr lang="en-US" sz="1200" b="1" dirty="0">
                <a:solidFill>
                  <a:srgbClr val="0D7532">
                    <a:lumMod val="50000"/>
                  </a:srgbClr>
                </a:solidFill>
              </a:endParaRPr>
            </a:p>
          </p:txBody>
        </p:sp>
        <p:sp>
          <p:nvSpPr>
            <p:cNvPr id="75" name="Freeform 11"/>
            <p:cNvSpPr>
              <a:spLocks/>
            </p:cNvSpPr>
            <p:nvPr/>
          </p:nvSpPr>
          <p:spPr bwMode="gray">
            <a:xfrm>
              <a:off x="4759756" y="2106084"/>
              <a:ext cx="614943" cy="574714"/>
            </a:xfrm>
            <a:custGeom>
              <a:avLst/>
              <a:gdLst>
                <a:gd name="T0" fmla="*/ 102 w 504"/>
                <a:gd name="T1" fmla="*/ 386 h 471"/>
                <a:gd name="T2" fmla="*/ 113 w 504"/>
                <a:gd name="T3" fmla="*/ 363 h 471"/>
                <a:gd name="T4" fmla="*/ 85 w 504"/>
                <a:gd name="T5" fmla="*/ 346 h 471"/>
                <a:gd name="T6" fmla="*/ 11 w 504"/>
                <a:gd name="T7" fmla="*/ 369 h 471"/>
                <a:gd name="T8" fmla="*/ 0 w 504"/>
                <a:gd name="T9" fmla="*/ 335 h 471"/>
                <a:gd name="T10" fmla="*/ 51 w 504"/>
                <a:gd name="T11" fmla="*/ 272 h 471"/>
                <a:gd name="T12" fmla="*/ 74 w 504"/>
                <a:gd name="T13" fmla="*/ 227 h 471"/>
                <a:gd name="T14" fmla="*/ 125 w 504"/>
                <a:gd name="T15" fmla="*/ 170 h 471"/>
                <a:gd name="T16" fmla="*/ 153 w 504"/>
                <a:gd name="T17" fmla="*/ 199 h 471"/>
                <a:gd name="T18" fmla="*/ 210 w 504"/>
                <a:gd name="T19" fmla="*/ 187 h 471"/>
                <a:gd name="T20" fmla="*/ 221 w 504"/>
                <a:gd name="T21" fmla="*/ 159 h 471"/>
                <a:gd name="T22" fmla="*/ 221 w 504"/>
                <a:gd name="T23" fmla="*/ 131 h 471"/>
                <a:gd name="T24" fmla="*/ 238 w 504"/>
                <a:gd name="T25" fmla="*/ 125 h 471"/>
                <a:gd name="T26" fmla="*/ 255 w 504"/>
                <a:gd name="T27" fmla="*/ 108 h 471"/>
                <a:gd name="T28" fmla="*/ 249 w 504"/>
                <a:gd name="T29" fmla="*/ 80 h 471"/>
                <a:gd name="T30" fmla="*/ 266 w 504"/>
                <a:gd name="T31" fmla="*/ 63 h 471"/>
                <a:gd name="T32" fmla="*/ 266 w 504"/>
                <a:gd name="T33" fmla="*/ 80 h 471"/>
                <a:gd name="T34" fmla="*/ 289 w 504"/>
                <a:gd name="T35" fmla="*/ 74 h 471"/>
                <a:gd name="T36" fmla="*/ 329 w 504"/>
                <a:gd name="T37" fmla="*/ 40 h 471"/>
                <a:gd name="T38" fmla="*/ 363 w 504"/>
                <a:gd name="T39" fmla="*/ 29 h 471"/>
                <a:gd name="T40" fmla="*/ 408 w 504"/>
                <a:gd name="T41" fmla="*/ 17 h 471"/>
                <a:gd name="T42" fmla="*/ 397 w 504"/>
                <a:gd name="T43" fmla="*/ 0 h 471"/>
                <a:gd name="T44" fmla="*/ 431 w 504"/>
                <a:gd name="T45" fmla="*/ 0 h 471"/>
                <a:gd name="T46" fmla="*/ 419 w 504"/>
                <a:gd name="T47" fmla="*/ 29 h 471"/>
                <a:gd name="T48" fmla="*/ 402 w 504"/>
                <a:gd name="T49" fmla="*/ 46 h 471"/>
                <a:gd name="T50" fmla="*/ 397 w 504"/>
                <a:gd name="T51" fmla="*/ 74 h 471"/>
                <a:gd name="T52" fmla="*/ 397 w 504"/>
                <a:gd name="T53" fmla="*/ 91 h 471"/>
                <a:gd name="T54" fmla="*/ 397 w 504"/>
                <a:gd name="T55" fmla="*/ 114 h 471"/>
                <a:gd name="T56" fmla="*/ 442 w 504"/>
                <a:gd name="T57" fmla="*/ 148 h 471"/>
                <a:gd name="T58" fmla="*/ 459 w 504"/>
                <a:gd name="T59" fmla="*/ 136 h 471"/>
                <a:gd name="T60" fmla="*/ 499 w 504"/>
                <a:gd name="T61" fmla="*/ 108 h 471"/>
                <a:gd name="T62" fmla="*/ 476 w 504"/>
                <a:gd name="T63" fmla="*/ 148 h 471"/>
                <a:gd name="T64" fmla="*/ 470 w 504"/>
                <a:gd name="T65" fmla="*/ 193 h 471"/>
                <a:gd name="T66" fmla="*/ 419 w 504"/>
                <a:gd name="T67" fmla="*/ 227 h 471"/>
                <a:gd name="T68" fmla="*/ 363 w 504"/>
                <a:gd name="T69" fmla="*/ 250 h 471"/>
                <a:gd name="T70" fmla="*/ 351 w 504"/>
                <a:gd name="T71" fmla="*/ 267 h 471"/>
                <a:gd name="T72" fmla="*/ 357 w 504"/>
                <a:gd name="T73" fmla="*/ 289 h 471"/>
                <a:gd name="T74" fmla="*/ 380 w 504"/>
                <a:gd name="T75" fmla="*/ 312 h 471"/>
                <a:gd name="T76" fmla="*/ 402 w 504"/>
                <a:gd name="T77" fmla="*/ 329 h 471"/>
                <a:gd name="T78" fmla="*/ 436 w 504"/>
                <a:gd name="T79" fmla="*/ 318 h 471"/>
                <a:gd name="T80" fmla="*/ 385 w 504"/>
                <a:gd name="T81" fmla="*/ 374 h 471"/>
                <a:gd name="T82" fmla="*/ 351 w 504"/>
                <a:gd name="T83" fmla="*/ 386 h 471"/>
                <a:gd name="T84" fmla="*/ 329 w 504"/>
                <a:gd name="T85" fmla="*/ 408 h 471"/>
                <a:gd name="T86" fmla="*/ 317 w 504"/>
                <a:gd name="T87" fmla="*/ 437 h 471"/>
                <a:gd name="T88" fmla="*/ 295 w 504"/>
                <a:gd name="T89" fmla="*/ 460 h 471"/>
                <a:gd name="T90" fmla="*/ 283 w 504"/>
                <a:gd name="T91" fmla="*/ 465 h 471"/>
                <a:gd name="T92" fmla="*/ 266 w 504"/>
                <a:gd name="T93" fmla="*/ 471 h 471"/>
                <a:gd name="T94" fmla="*/ 249 w 504"/>
                <a:gd name="T95" fmla="*/ 460 h 471"/>
                <a:gd name="T96" fmla="*/ 232 w 504"/>
                <a:gd name="T97" fmla="*/ 448 h 471"/>
                <a:gd name="T98" fmla="*/ 221 w 504"/>
                <a:gd name="T99" fmla="*/ 437 h 471"/>
                <a:gd name="T100" fmla="*/ 221 w 504"/>
                <a:gd name="T101" fmla="*/ 414 h 471"/>
                <a:gd name="T102" fmla="*/ 204 w 504"/>
                <a:gd name="T103" fmla="*/ 408 h 471"/>
                <a:gd name="T104" fmla="*/ 193 w 504"/>
                <a:gd name="T105" fmla="*/ 425 h 471"/>
                <a:gd name="T106" fmla="*/ 181 w 504"/>
                <a:gd name="T107" fmla="*/ 431 h 471"/>
                <a:gd name="T108" fmla="*/ 159 w 504"/>
                <a:gd name="T109" fmla="*/ 437 h 471"/>
                <a:gd name="T110" fmla="*/ 142 w 504"/>
                <a:gd name="T111" fmla="*/ 431 h 471"/>
                <a:gd name="T112" fmla="*/ 125 w 504"/>
                <a:gd name="T113" fmla="*/ 431 h 471"/>
                <a:gd name="T114" fmla="*/ 108 w 504"/>
                <a:gd name="T115" fmla="*/ 425 h 471"/>
                <a:gd name="T116" fmla="*/ 96 w 504"/>
                <a:gd name="T117" fmla="*/ 43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4" h="471">
                  <a:moveTo>
                    <a:pt x="96" y="437"/>
                  </a:moveTo>
                  <a:lnTo>
                    <a:pt x="108" y="397"/>
                  </a:lnTo>
                  <a:lnTo>
                    <a:pt x="96" y="386"/>
                  </a:lnTo>
                  <a:lnTo>
                    <a:pt x="102" y="386"/>
                  </a:lnTo>
                  <a:lnTo>
                    <a:pt x="108" y="374"/>
                  </a:lnTo>
                  <a:lnTo>
                    <a:pt x="108" y="369"/>
                  </a:lnTo>
                  <a:lnTo>
                    <a:pt x="108" y="363"/>
                  </a:lnTo>
                  <a:lnTo>
                    <a:pt x="113" y="363"/>
                  </a:lnTo>
                  <a:lnTo>
                    <a:pt x="113" y="352"/>
                  </a:lnTo>
                  <a:lnTo>
                    <a:pt x="91" y="352"/>
                  </a:lnTo>
                  <a:lnTo>
                    <a:pt x="91" y="346"/>
                  </a:lnTo>
                  <a:lnTo>
                    <a:pt x="85" y="346"/>
                  </a:lnTo>
                  <a:lnTo>
                    <a:pt x="85" y="340"/>
                  </a:lnTo>
                  <a:lnTo>
                    <a:pt x="45" y="346"/>
                  </a:lnTo>
                  <a:lnTo>
                    <a:pt x="45" y="357"/>
                  </a:lnTo>
                  <a:lnTo>
                    <a:pt x="11" y="369"/>
                  </a:lnTo>
                  <a:lnTo>
                    <a:pt x="17" y="357"/>
                  </a:lnTo>
                  <a:lnTo>
                    <a:pt x="11" y="357"/>
                  </a:lnTo>
                  <a:lnTo>
                    <a:pt x="11" y="346"/>
                  </a:lnTo>
                  <a:lnTo>
                    <a:pt x="0" y="335"/>
                  </a:lnTo>
                  <a:lnTo>
                    <a:pt x="17" y="323"/>
                  </a:lnTo>
                  <a:lnTo>
                    <a:pt x="40" y="312"/>
                  </a:lnTo>
                  <a:lnTo>
                    <a:pt x="34" y="272"/>
                  </a:lnTo>
                  <a:lnTo>
                    <a:pt x="51" y="272"/>
                  </a:lnTo>
                  <a:lnTo>
                    <a:pt x="51" y="267"/>
                  </a:lnTo>
                  <a:lnTo>
                    <a:pt x="68" y="261"/>
                  </a:lnTo>
                  <a:lnTo>
                    <a:pt x="68" y="255"/>
                  </a:lnTo>
                  <a:lnTo>
                    <a:pt x="74" y="227"/>
                  </a:lnTo>
                  <a:lnTo>
                    <a:pt x="79" y="216"/>
                  </a:lnTo>
                  <a:lnTo>
                    <a:pt x="79" y="193"/>
                  </a:lnTo>
                  <a:lnTo>
                    <a:pt x="102" y="187"/>
                  </a:lnTo>
                  <a:lnTo>
                    <a:pt x="125" y="170"/>
                  </a:lnTo>
                  <a:lnTo>
                    <a:pt x="130" y="182"/>
                  </a:lnTo>
                  <a:lnTo>
                    <a:pt x="136" y="193"/>
                  </a:lnTo>
                  <a:lnTo>
                    <a:pt x="153" y="187"/>
                  </a:lnTo>
                  <a:lnTo>
                    <a:pt x="153" y="199"/>
                  </a:lnTo>
                  <a:lnTo>
                    <a:pt x="176" y="193"/>
                  </a:lnTo>
                  <a:lnTo>
                    <a:pt x="198" y="187"/>
                  </a:lnTo>
                  <a:lnTo>
                    <a:pt x="198" y="182"/>
                  </a:lnTo>
                  <a:lnTo>
                    <a:pt x="210" y="187"/>
                  </a:lnTo>
                  <a:lnTo>
                    <a:pt x="210" y="182"/>
                  </a:lnTo>
                  <a:lnTo>
                    <a:pt x="215" y="176"/>
                  </a:lnTo>
                  <a:lnTo>
                    <a:pt x="210" y="159"/>
                  </a:lnTo>
                  <a:lnTo>
                    <a:pt x="221" y="159"/>
                  </a:lnTo>
                  <a:lnTo>
                    <a:pt x="215" y="148"/>
                  </a:lnTo>
                  <a:lnTo>
                    <a:pt x="210" y="136"/>
                  </a:lnTo>
                  <a:lnTo>
                    <a:pt x="210" y="131"/>
                  </a:lnTo>
                  <a:lnTo>
                    <a:pt x="221" y="131"/>
                  </a:lnTo>
                  <a:lnTo>
                    <a:pt x="227" y="131"/>
                  </a:lnTo>
                  <a:lnTo>
                    <a:pt x="232" y="131"/>
                  </a:lnTo>
                  <a:lnTo>
                    <a:pt x="232" y="125"/>
                  </a:lnTo>
                  <a:lnTo>
                    <a:pt x="238" y="125"/>
                  </a:lnTo>
                  <a:lnTo>
                    <a:pt x="238" y="119"/>
                  </a:lnTo>
                  <a:lnTo>
                    <a:pt x="244" y="114"/>
                  </a:lnTo>
                  <a:lnTo>
                    <a:pt x="249" y="108"/>
                  </a:lnTo>
                  <a:lnTo>
                    <a:pt x="255" y="108"/>
                  </a:lnTo>
                  <a:lnTo>
                    <a:pt x="255" y="97"/>
                  </a:lnTo>
                  <a:lnTo>
                    <a:pt x="249" y="97"/>
                  </a:lnTo>
                  <a:lnTo>
                    <a:pt x="249" y="85"/>
                  </a:lnTo>
                  <a:lnTo>
                    <a:pt x="249" y="80"/>
                  </a:lnTo>
                  <a:lnTo>
                    <a:pt x="244" y="74"/>
                  </a:lnTo>
                  <a:lnTo>
                    <a:pt x="244" y="68"/>
                  </a:lnTo>
                  <a:lnTo>
                    <a:pt x="255" y="63"/>
                  </a:lnTo>
                  <a:lnTo>
                    <a:pt x="266" y="63"/>
                  </a:lnTo>
                  <a:lnTo>
                    <a:pt x="266" y="68"/>
                  </a:lnTo>
                  <a:lnTo>
                    <a:pt x="261" y="74"/>
                  </a:lnTo>
                  <a:lnTo>
                    <a:pt x="261" y="80"/>
                  </a:lnTo>
                  <a:lnTo>
                    <a:pt x="266" y="80"/>
                  </a:lnTo>
                  <a:lnTo>
                    <a:pt x="272" y="74"/>
                  </a:lnTo>
                  <a:lnTo>
                    <a:pt x="278" y="74"/>
                  </a:lnTo>
                  <a:lnTo>
                    <a:pt x="283" y="74"/>
                  </a:lnTo>
                  <a:lnTo>
                    <a:pt x="289" y="74"/>
                  </a:lnTo>
                  <a:lnTo>
                    <a:pt x="295" y="74"/>
                  </a:lnTo>
                  <a:lnTo>
                    <a:pt x="306" y="68"/>
                  </a:lnTo>
                  <a:lnTo>
                    <a:pt x="306" y="46"/>
                  </a:lnTo>
                  <a:lnTo>
                    <a:pt x="329" y="40"/>
                  </a:lnTo>
                  <a:lnTo>
                    <a:pt x="329" y="46"/>
                  </a:lnTo>
                  <a:lnTo>
                    <a:pt x="346" y="46"/>
                  </a:lnTo>
                  <a:lnTo>
                    <a:pt x="363" y="40"/>
                  </a:lnTo>
                  <a:lnTo>
                    <a:pt x="363" y="29"/>
                  </a:lnTo>
                  <a:lnTo>
                    <a:pt x="391" y="29"/>
                  </a:lnTo>
                  <a:lnTo>
                    <a:pt x="391" y="34"/>
                  </a:lnTo>
                  <a:lnTo>
                    <a:pt x="402" y="29"/>
                  </a:lnTo>
                  <a:lnTo>
                    <a:pt x="408" y="17"/>
                  </a:lnTo>
                  <a:lnTo>
                    <a:pt x="402" y="17"/>
                  </a:lnTo>
                  <a:lnTo>
                    <a:pt x="397" y="6"/>
                  </a:lnTo>
                  <a:lnTo>
                    <a:pt x="391" y="0"/>
                  </a:lnTo>
                  <a:lnTo>
                    <a:pt x="397" y="0"/>
                  </a:lnTo>
                  <a:lnTo>
                    <a:pt x="402" y="0"/>
                  </a:lnTo>
                  <a:lnTo>
                    <a:pt x="408" y="0"/>
                  </a:lnTo>
                  <a:lnTo>
                    <a:pt x="425" y="0"/>
                  </a:lnTo>
                  <a:lnTo>
                    <a:pt x="431" y="0"/>
                  </a:lnTo>
                  <a:lnTo>
                    <a:pt x="436" y="6"/>
                  </a:lnTo>
                  <a:lnTo>
                    <a:pt x="436" y="17"/>
                  </a:lnTo>
                  <a:lnTo>
                    <a:pt x="431" y="23"/>
                  </a:lnTo>
                  <a:lnTo>
                    <a:pt x="419" y="29"/>
                  </a:lnTo>
                  <a:lnTo>
                    <a:pt x="402" y="29"/>
                  </a:lnTo>
                  <a:lnTo>
                    <a:pt x="402" y="34"/>
                  </a:lnTo>
                  <a:lnTo>
                    <a:pt x="402" y="40"/>
                  </a:lnTo>
                  <a:lnTo>
                    <a:pt x="402" y="46"/>
                  </a:lnTo>
                  <a:lnTo>
                    <a:pt x="402" y="57"/>
                  </a:lnTo>
                  <a:lnTo>
                    <a:pt x="397" y="57"/>
                  </a:lnTo>
                  <a:lnTo>
                    <a:pt x="397" y="68"/>
                  </a:lnTo>
                  <a:lnTo>
                    <a:pt x="397" y="74"/>
                  </a:lnTo>
                  <a:lnTo>
                    <a:pt x="397" y="80"/>
                  </a:lnTo>
                  <a:lnTo>
                    <a:pt x="391" y="80"/>
                  </a:lnTo>
                  <a:lnTo>
                    <a:pt x="397" y="85"/>
                  </a:lnTo>
                  <a:lnTo>
                    <a:pt x="397" y="91"/>
                  </a:lnTo>
                  <a:lnTo>
                    <a:pt x="391" y="97"/>
                  </a:lnTo>
                  <a:lnTo>
                    <a:pt x="391" y="102"/>
                  </a:lnTo>
                  <a:lnTo>
                    <a:pt x="391" y="108"/>
                  </a:lnTo>
                  <a:lnTo>
                    <a:pt x="397" y="114"/>
                  </a:lnTo>
                  <a:lnTo>
                    <a:pt x="397" y="119"/>
                  </a:lnTo>
                  <a:lnTo>
                    <a:pt x="402" y="131"/>
                  </a:lnTo>
                  <a:lnTo>
                    <a:pt x="402" y="142"/>
                  </a:lnTo>
                  <a:lnTo>
                    <a:pt x="442" y="148"/>
                  </a:lnTo>
                  <a:lnTo>
                    <a:pt x="448" y="148"/>
                  </a:lnTo>
                  <a:lnTo>
                    <a:pt x="453" y="142"/>
                  </a:lnTo>
                  <a:lnTo>
                    <a:pt x="453" y="136"/>
                  </a:lnTo>
                  <a:lnTo>
                    <a:pt x="459" y="136"/>
                  </a:lnTo>
                  <a:lnTo>
                    <a:pt x="470" y="119"/>
                  </a:lnTo>
                  <a:lnTo>
                    <a:pt x="476" y="114"/>
                  </a:lnTo>
                  <a:lnTo>
                    <a:pt x="493" y="114"/>
                  </a:lnTo>
                  <a:lnTo>
                    <a:pt x="499" y="108"/>
                  </a:lnTo>
                  <a:lnTo>
                    <a:pt x="504" y="119"/>
                  </a:lnTo>
                  <a:lnTo>
                    <a:pt x="504" y="131"/>
                  </a:lnTo>
                  <a:lnTo>
                    <a:pt x="482" y="136"/>
                  </a:lnTo>
                  <a:lnTo>
                    <a:pt x="476" y="148"/>
                  </a:lnTo>
                  <a:lnTo>
                    <a:pt x="487" y="153"/>
                  </a:lnTo>
                  <a:lnTo>
                    <a:pt x="470" y="176"/>
                  </a:lnTo>
                  <a:lnTo>
                    <a:pt x="476" y="182"/>
                  </a:lnTo>
                  <a:lnTo>
                    <a:pt x="470" y="193"/>
                  </a:lnTo>
                  <a:lnTo>
                    <a:pt x="453" y="187"/>
                  </a:lnTo>
                  <a:lnTo>
                    <a:pt x="448" y="233"/>
                  </a:lnTo>
                  <a:lnTo>
                    <a:pt x="425" y="238"/>
                  </a:lnTo>
                  <a:lnTo>
                    <a:pt x="419" y="227"/>
                  </a:lnTo>
                  <a:lnTo>
                    <a:pt x="385" y="227"/>
                  </a:lnTo>
                  <a:lnTo>
                    <a:pt x="374" y="238"/>
                  </a:lnTo>
                  <a:lnTo>
                    <a:pt x="368" y="250"/>
                  </a:lnTo>
                  <a:lnTo>
                    <a:pt x="363" y="250"/>
                  </a:lnTo>
                  <a:lnTo>
                    <a:pt x="357" y="250"/>
                  </a:lnTo>
                  <a:lnTo>
                    <a:pt x="351" y="250"/>
                  </a:lnTo>
                  <a:lnTo>
                    <a:pt x="340" y="255"/>
                  </a:lnTo>
                  <a:lnTo>
                    <a:pt x="351" y="267"/>
                  </a:lnTo>
                  <a:lnTo>
                    <a:pt x="351" y="272"/>
                  </a:lnTo>
                  <a:lnTo>
                    <a:pt x="357" y="272"/>
                  </a:lnTo>
                  <a:lnTo>
                    <a:pt x="357" y="278"/>
                  </a:lnTo>
                  <a:lnTo>
                    <a:pt x="357" y="289"/>
                  </a:lnTo>
                  <a:lnTo>
                    <a:pt x="363" y="295"/>
                  </a:lnTo>
                  <a:lnTo>
                    <a:pt x="368" y="301"/>
                  </a:lnTo>
                  <a:lnTo>
                    <a:pt x="374" y="301"/>
                  </a:lnTo>
                  <a:lnTo>
                    <a:pt x="380" y="312"/>
                  </a:lnTo>
                  <a:lnTo>
                    <a:pt x="380" y="318"/>
                  </a:lnTo>
                  <a:lnTo>
                    <a:pt x="391" y="318"/>
                  </a:lnTo>
                  <a:lnTo>
                    <a:pt x="391" y="323"/>
                  </a:lnTo>
                  <a:lnTo>
                    <a:pt x="402" y="329"/>
                  </a:lnTo>
                  <a:lnTo>
                    <a:pt x="419" y="318"/>
                  </a:lnTo>
                  <a:lnTo>
                    <a:pt x="425" y="318"/>
                  </a:lnTo>
                  <a:lnTo>
                    <a:pt x="431" y="318"/>
                  </a:lnTo>
                  <a:lnTo>
                    <a:pt x="436" y="318"/>
                  </a:lnTo>
                  <a:lnTo>
                    <a:pt x="448" y="340"/>
                  </a:lnTo>
                  <a:lnTo>
                    <a:pt x="419" y="352"/>
                  </a:lnTo>
                  <a:lnTo>
                    <a:pt x="419" y="369"/>
                  </a:lnTo>
                  <a:lnTo>
                    <a:pt x="385" y="374"/>
                  </a:lnTo>
                  <a:lnTo>
                    <a:pt x="380" y="380"/>
                  </a:lnTo>
                  <a:lnTo>
                    <a:pt x="374" y="380"/>
                  </a:lnTo>
                  <a:lnTo>
                    <a:pt x="363" y="380"/>
                  </a:lnTo>
                  <a:lnTo>
                    <a:pt x="351" y="386"/>
                  </a:lnTo>
                  <a:lnTo>
                    <a:pt x="351" y="391"/>
                  </a:lnTo>
                  <a:lnTo>
                    <a:pt x="340" y="397"/>
                  </a:lnTo>
                  <a:lnTo>
                    <a:pt x="340" y="403"/>
                  </a:lnTo>
                  <a:lnTo>
                    <a:pt x="329" y="408"/>
                  </a:lnTo>
                  <a:lnTo>
                    <a:pt x="317" y="414"/>
                  </a:lnTo>
                  <a:lnTo>
                    <a:pt x="312" y="431"/>
                  </a:lnTo>
                  <a:lnTo>
                    <a:pt x="317" y="431"/>
                  </a:lnTo>
                  <a:lnTo>
                    <a:pt x="317" y="437"/>
                  </a:lnTo>
                  <a:lnTo>
                    <a:pt x="300" y="443"/>
                  </a:lnTo>
                  <a:lnTo>
                    <a:pt x="300" y="448"/>
                  </a:lnTo>
                  <a:lnTo>
                    <a:pt x="295" y="448"/>
                  </a:lnTo>
                  <a:lnTo>
                    <a:pt x="295" y="460"/>
                  </a:lnTo>
                  <a:lnTo>
                    <a:pt x="300" y="460"/>
                  </a:lnTo>
                  <a:lnTo>
                    <a:pt x="289" y="471"/>
                  </a:lnTo>
                  <a:lnTo>
                    <a:pt x="283" y="471"/>
                  </a:lnTo>
                  <a:lnTo>
                    <a:pt x="283" y="465"/>
                  </a:lnTo>
                  <a:lnTo>
                    <a:pt x="278" y="465"/>
                  </a:lnTo>
                  <a:lnTo>
                    <a:pt x="278" y="471"/>
                  </a:lnTo>
                  <a:lnTo>
                    <a:pt x="272" y="471"/>
                  </a:lnTo>
                  <a:lnTo>
                    <a:pt x="266" y="471"/>
                  </a:lnTo>
                  <a:lnTo>
                    <a:pt x="261" y="465"/>
                  </a:lnTo>
                  <a:lnTo>
                    <a:pt x="261" y="460"/>
                  </a:lnTo>
                  <a:lnTo>
                    <a:pt x="255" y="465"/>
                  </a:lnTo>
                  <a:lnTo>
                    <a:pt x="249" y="460"/>
                  </a:lnTo>
                  <a:lnTo>
                    <a:pt x="249" y="454"/>
                  </a:lnTo>
                  <a:lnTo>
                    <a:pt x="244" y="454"/>
                  </a:lnTo>
                  <a:lnTo>
                    <a:pt x="238" y="454"/>
                  </a:lnTo>
                  <a:lnTo>
                    <a:pt x="232" y="448"/>
                  </a:lnTo>
                  <a:lnTo>
                    <a:pt x="227" y="443"/>
                  </a:lnTo>
                  <a:lnTo>
                    <a:pt x="221" y="443"/>
                  </a:lnTo>
                  <a:lnTo>
                    <a:pt x="227" y="437"/>
                  </a:lnTo>
                  <a:lnTo>
                    <a:pt x="221" y="437"/>
                  </a:lnTo>
                  <a:lnTo>
                    <a:pt x="221" y="431"/>
                  </a:lnTo>
                  <a:lnTo>
                    <a:pt x="221" y="425"/>
                  </a:lnTo>
                  <a:lnTo>
                    <a:pt x="221" y="420"/>
                  </a:lnTo>
                  <a:lnTo>
                    <a:pt x="221" y="414"/>
                  </a:lnTo>
                  <a:lnTo>
                    <a:pt x="221" y="408"/>
                  </a:lnTo>
                  <a:lnTo>
                    <a:pt x="215" y="408"/>
                  </a:lnTo>
                  <a:lnTo>
                    <a:pt x="210" y="408"/>
                  </a:lnTo>
                  <a:lnTo>
                    <a:pt x="204" y="408"/>
                  </a:lnTo>
                  <a:lnTo>
                    <a:pt x="204" y="414"/>
                  </a:lnTo>
                  <a:lnTo>
                    <a:pt x="198" y="420"/>
                  </a:lnTo>
                  <a:lnTo>
                    <a:pt x="193" y="420"/>
                  </a:lnTo>
                  <a:lnTo>
                    <a:pt x="193" y="425"/>
                  </a:lnTo>
                  <a:lnTo>
                    <a:pt x="187" y="425"/>
                  </a:lnTo>
                  <a:lnTo>
                    <a:pt x="187" y="431"/>
                  </a:lnTo>
                  <a:lnTo>
                    <a:pt x="181" y="425"/>
                  </a:lnTo>
                  <a:lnTo>
                    <a:pt x="181" y="431"/>
                  </a:lnTo>
                  <a:lnTo>
                    <a:pt x="170" y="431"/>
                  </a:lnTo>
                  <a:lnTo>
                    <a:pt x="164" y="431"/>
                  </a:lnTo>
                  <a:lnTo>
                    <a:pt x="159" y="431"/>
                  </a:lnTo>
                  <a:lnTo>
                    <a:pt x="159" y="437"/>
                  </a:lnTo>
                  <a:lnTo>
                    <a:pt x="159" y="443"/>
                  </a:lnTo>
                  <a:lnTo>
                    <a:pt x="153" y="437"/>
                  </a:lnTo>
                  <a:lnTo>
                    <a:pt x="147" y="431"/>
                  </a:lnTo>
                  <a:lnTo>
                    <a:pt x="142" y="431"/>
                  </a:lnTo>
                  <a:lnTo>
                    <a:pt x="136" y="431"/>
                  </a:lnTo>
                  <a:lnTo>
                    <a:pt x="130" y="437"/>
                  </a:lnTo>
                  <a:lnTo>
                    <a:pt x="125" y="437"/>
                  </a:lnTo>
                  <a:lnTo>
                    <a:pt x="125" y="431"/>
                  </a:lnTo>
                  <a:lnTo>
                    <a:pt x="125" y="425"/>
                  </a:lnTo>
                  <a:lnTo>
                    <a:pt x="119" y="425"/>
                  </a:lnTo>
                  <a:lnTo>
                    <a:pt x="113" y="425"/>
                  </a:lnTo>
                  <a:lnTo>
                    <a:pt x="108" y="425"/>
                  </a:lnTo>
                  <a:lnTo>
                    <a:pt x="108" y="431"/>
                  </a:lnTo>
                  <a:lnTo>
                    <a:pt x="108" y="437"/>
                  </a:lnTo>
                  <a:lnTo>
                    <a:pt x="102" y="437"/>
                  </a:lnTo>
                  <a:lnTo>
                    <a:pt x="96" y="437"/>
                  </a:lnTo>
                  <a:close/>
                </a:path>
              </a:pathLst>
            </a:custGeom>
            <a:solidFill>
              <a:schemeClr val="accent6">
                <a:lumMod val="40000"/>
                <a:lumOff val="60000"/>
              </a:schemeClr>
            </a:solidFill>
            <a:ln w="9525">
              <a:solidFill>
                <a:schemeClr val="accent6"/>
              </a:solidFill>
              <a:round/>
              <a:headEnd/>
              <a:tailEnd/>
            </a:ln>
          </p:spPr>
          <p:txBody>
            <a:bodyPr/>
            <a:lstStyle/>
            <a:p>
              <a:endParaRPr lang="en-US" sz="1200" b="1" dirty="0">
                <a:solidFill>
                  <a:srgbClr val="0D7532">
                    <a:lumMod val="50000"/>
                  </a:srgbClr>
                </a:solidFill>
              </a:endParaRPr>
            </a:p>
          </p:txBody>
        </p:sp>
        <p:sp>
          <p:nvSpPr>
            <p:cNvPr id="81" name="Rectangle 15"/>
            <p:cNvSpPr>
              <a:spLocks noChangeArrowheads="1"/>
            </p:cNvSpPr>
            <p:nvPr/>
          </p:nvSpPr>
          <p:spPr bwMode="gray">
            <a:xfrm>
              <a:off x="2391512" y="3677204"/>
              <a:ext cx="856633" cy="146883"/>
            </a:xfrm>
            <a:prstGeom prst="rect">
              <a:avLst/>
            </a:prstGeom>
            <a:noFill/>
            <a:ln w="9525">
              <a:noFill/>
              <a:miter lim="800000"/>
              <a:headEnd/>
              <a:tailEnd/>
            </a:ln>
            <a:extLst/>
          </p:spPr>
          <p:txBody>
            <a:bodyPr wrap="none" lIns="0" tIns="0" rIns="0" bIns="0">
              <a:spAutoFit/>
            </a:bodyPr>
            <a:lstStyle/>
            <a:p>
              <a:r>
                <a:rPr lang="en-US" sz="1200" b="1" dirty="0">
                  <a:solidFill>
                    <a:srgbClr val="0D7532">
                      <a:lumMod val="50000"/>
                    </a:srgbClr>
                  </a:solidFill>
                </a:rPr>
                <a:t>Northern Cape</a:t>
              </a:r>
            </a:p>
          </p:txBody>
        </p:sp>
        <p:sp>
          <p:nvSpPr>
            <p:cNvPr id="82" name="Rectangle 16"/>
            <p:cNvSpPr>
              <a:spLocks noChangeArrowheads="1"/>
            </p:cNvSpPr>
            <p:nvPr/>
          </p:nvSpPr>
          <p:spPr bwMode="gray">
            <a:xfrm>
              <a:off x="4282687" y="3079477"/>
              <a:ext cx="581379" cy="146883"/>
            </a:xfrm>
            <a:prstGeom prst="rect">
              <a:avLst/>
            </a:prstGeom>
            <a:noFill/>
            <a:ln w="9525">
              <a:noFill/>
              <a:miter lim="800000"/>
              <a:headEnd/>
              <a:tailEnd/>
            </a:ln>
            <a:extLst/>
          </p:spPr>
          <p:txBody>
            <a:bodyPr wrap="none" lIns="0" tIns="0" rIns="0" bIns="0">
              <a:spAutoFit/>
            </a:bodyPr>
            <a:lstStyle/>
            <a:p>
              <a:r>
                <a:rPr lang="en-US" sz="1200" b="1" dirty="0">
                  <a:solidFill>
                    <a:srgbClr val="0D7532">
                      <a:lumMod val="50000"/>
                    </a:srgbClr>
                  </a:solidFill>
                </a:rPr>
                <a:t>Free state</a:t>
              </a:r>
            </a:p>
          </p:txBody>
        </p:sp>
        <p:sp>
          <p:nvSpPr>
            <p:cNvPr id="83" name="Rectangle 17"/>
            <p:cNvSpPr>
              <a:spLocks noChangeArrowheads="1"/>
            </p:cNvSpPr>
            <p:nvPr/>
          </p:nvSpPr>
          <p:spPr bwMode="gray">
            <a:xfrm>
              <a:off x="5519087" y="3060369"/>
              <a:ext cx="550509" cy="293765"/>
            </a:xfrm>
            <a:prstGeom prst="rect">
              <a:avLst/>
            </a:prstGeom>
            <a:noFill/>
            <a:ln w="9525">
              <a:noFill/>
              <a:miter lim="800000"/>
              <a:headEnd/>
              <a:tailEnd/>
            </a:ln>
            <a:extLst/>
          </p:spPr>
          <p:txBody>
            <a:bodyPr wrap="none" lIns="0" tIns="0" rIns="0" bIns="0">
              <a:spAutoFit/>
            </a:bodyPr>
            <a:lstStyle/>
            <a:p>
              <a:r>
                <a:rPr lang="en-US" sz="1200" b="1" dirty="0">
                  <a:solidFill>
                    <a:srgbClr val="0D7532">
                      <a:lumMod val="50000"/>
                    </a:srgbClr>
                  </a:solidFill>
                </a:rPr>
                <a:t>KwaZulu </a:t>
              </a:r>
              <a:br>
                <a:rPr lang="en-US" sz="1200" b="1" dirty="0">
                  <a:solidFill>
                    <a:srgbClr val="0D7532">
                      <a:lumMod val="50000"/>
                    </a:srgbClr>
                  </a:solidFill>
                </a:rPr>
              </a:br>
              <a:r>
                <a:rPr lang="en-US" sz="1200" b="1" dirty="0">
                  <a:solidFill>
                    <a:srgbClr val="0D7532">
                      <a:lumMod val="50000"/>
                    </a:srgbClr>
                  </a:solidFill>
                </a:rPr>
                <a:t>Natal</a:t>
              </a:r>
            </a:p>
          </p:txBody>
        </p:sp>
        <p:sp>
          <p:nvSpPr>
            <p:cNvPr id="84" name="Rectangle 18"/>
            <p:cNvSpPr>
              <a:spLocks noChangeArrowheads="1"/>
            </p:cNvSpPr>
            <p:nvPr/>
          </p:nvSpPr>
          <p:spPr bwMode="gray">
            <a:xfrm>
              <a:off x="3768804" y="2442675"/>
              <a:ext cx="656341" cy="146883"/>
            </a:xfrm>
            <a:prstGeom prst="rect">
              <a:avLst/>
            </a:prstGeom>
            <a:noFill/>
            <a:ln w="9525">
              <a:noFill/>
              <a:miter lim="800000"/>
              <a:headEnd/>
              <a:tailEnd/>
            </a:ln>
            <a:extLst/>
          </p:spPr>
          <p:txBody>
            <a:bodyPr wrap="none" lIns="0" tIns="0" rIns="0" bIns="0">
              <a:spAutoFit/>
            </a:bodyPr>
            <a:lstStyle/>
            <a:p>
              <a:r>
                <a:rPr lang="en-US" sz="1200" b="1" dirty="0">
                  <a:solidFill>
                    <a:srgbClr val="0D7532">
                      <a:lumMod val="50000"/>
                    </a:srgbClr>
                  </a:solidFill>
                </a:rPr>
                <a:t>North West</a:t>
              </a:r>
            </a:p>
          </p:txBody>
        </p:sp>
        <p:sp>
          <p:nvSpPr>
            <p:cNvPr id="85" name="Rectangle 19"/>
            <p:cNvSpPr>
              <a:spLocks noChangeArrowheads="1"/>
            </p:cNvSpPr>
            <p:nvPr/>
          </p:nvSpPr>
          <p:spPr bwMode="gray">
            <a:xfrm>
              <a:off x="4829203" y="2385882"/>
              <a:ext cx="501632" cy="146883"/>
            </a:xfrm>
            <a:prstGeom prst="rect">
              <a:avLst/>
            </a:prstGeom>
            <a:noFill/>
            <a:ln w="9525">
              <a:noFill/>
              <a:miter lim="800000"/>
              <a:headEnd/>
              <a:tailEnd/>
            </a:ln>
          </p:spPr>
          <p:txBody>
            <a:bodyPr wrap="none" lIns="0" tIns="0" rIns="0" bIns="0">
              <a:spAutoFit/>
            </a:bodyPr>
            <a:lstStyle/>
            <a:p>
              <a:r>
                <a:rPr lang="en-US" sz="1200" b="1" dirty="0">
                  <a:solidFill>
                    <a:srgbClr val="0D7532">
                      <a:lumMod val="50000"/>
                    </a:srgbClr>
                  </a:solidFill>
                </a:rPr>
                <a:t>Gauteng</a:t>
              </a:r>
            </a:p>
          </p:txBody>
        </p:sp>
        <p:sp>
          <p:nvSpPr>
            <p:cNvPr id="90" name="Rectangle 20"/>
            <p:cNvSpPr>
              <a:spLocks noChangeArrowheads="1"/>
            </p:cNvSpPr>
            <p:nvPr/>
          </p:nvSpPr>
          <p:spPr bwMode="gray">
            <a:xfrm>
              <a:off x="5372955" y="2111023"/>
              <a:ext cx="755021" cy="146883"/>
            </a:xfrm>
            <a:prstGeom prst="rect">
              <a:avLst/>
            </a:prstGeom>
            <a:noFill/>
            <a:ln w="9525">
              <a:noFill/>
              <a:miter lim="800000"/>
              <a:headEnd/>
              <a:tailEnd/>
            </a:ln>
            <a:extLst/>
          </p:spPr>
          <p:txBody>
            <a:bodyPr wrap="none" lIns="0" tIns="0" rIns="0" bIns="0">
              <a:spAutoFit/>
            </a:bodyPr>
            <a:lstStyle/>
            <a:p>
              <a:r>
                <a:rPr lang="en-US" sz="1200" b="1" dirty="0">
                  <a:solidFill>
                    <a:srgbClr val="0D7532">
                      <a:lumMod val="50000"/>
                    </a:srgbClr>
                  </a:solidFill>
                </a:rPr>
                <a:t>Mpumalanga</a:t>
              </a:r>
            </a:p>
          </p:txBody>
        </p:sp>
        <p:sp>
          <p:nvSpPr>
            <p:cNvPr id="91" name="Rectangle 21"/>
            <p:cNvSpPr>
              <a:spLocks noChangeArrowheads="1"/>
            </p:cNvSpPr>
            <p:nvPr/>
          </p:nvSpPr>
          <p:spPr bwMode="gray">
            <a:xfrm>
              <a:off x="5228103" y="1293902"/>
              <a:ext cx="523499" cy="146883"/>
            </a:xfrm>
            <a:prstGeom prst="rect">
              <a:avLst/>
            </a:prstGeom>
            <a:noFill/>
            <a:ln w="9525">
              <a:noFill/>
              <a:miter lim="800000"/>
              <a:headEnd/>
              <a:tailEnd/>
            </a:ln>
            <a:extLst/>
          </p:spPr>
          <p:txBody>
            <a:bodyPr wrap="none" lIns="0" tIns="0" rIns="0" bIns="0">
              <a:spAutoFit/>
            </a:bodyPr>
            <a:lstStyle/>
            <a:p>
              <a:r>
                <a:rPr lang="en-US" sz="1200" b="1" dirty="0">
                  <a:solidFill>
                    <a:srgbClr val="0D7532">
                      <a:lumMod val="50000"/>
                    </a:srgbClr>
                  </a:solidFill>
                </a:rPr>
                <a:t>Limpopo</a:t>
              </a:r>
            </a:p>
          </p:txBody>
        </p:sp>
        <p:sp>
          <p:nvSpPr>
            <p:cNvPr id="33" name="Rectangle 15"/>
            <p:cNvSpPr>
              <a:spLocks noChangeArrowheads="1"/>
            </p:cNvSpPr>
            <p:nvPr/>
          </p:nvSpPr>
          <p:spPr bwMode="gray">
            <a:xfrm>
              <a:off x="4027622" y="4246795"/>
              <a:ext cx="787177" cy="146883"/>
            </a:xfrm>
            <a:prstGeom prst="rect">
              <a:avLst/>
            </a:prstGeom>
            <a:noFill/>
            <a:ln w="9525">
              <a:noFill/>
              <a:miter lim="800000"/>
              <a:headEnd/>
              <a:tailEnd/>
            </a:ln>
            <a:extLst/>
          </p:spPr>
          <p:txBody>
            <a:bodyPr wrap="none" lIns="0" tIns="0" rIns="0" bIns="0">
              <a:spAutoFit/>
            </a:bodyPr>
            <a:lstStyle/>
            <a:p>
              <a:r>
                <a:rPr lang="en-US" sz="1200" b="1" dirty="0" smtClean="0">
                  <a:solidFill>
                    <a:srgbClr val="0D7532">
                      <a:lumMod val="50000"/>
                    </a:srgbClr>
                  </a:solidFill>
                </a:rPr>
                <a:t>Eastern </a:t>
              </a:r>
              <a:r>
                <a:rPr lang="en-US" sz="1200" b="1" dirty="0">
                  <a:solidFill>
                    <a:srgbClr val="0D7532">
                      <a:lumMod val="50000"/>
                    </a:srgbClr>
                  </a:solidFill>
                </a:rPr>
                <a:t>Cape</a:t>
              </a:r>
            </a:p>
          </p:txBody>
        </p:sp>
        <p:sp>
          <p:nvSpPr>
            <p:cNvPr id="34" name="Rectangle 15"/>
            <p:cNvSpPr>
              <a:spLocks noChangeArrowheads="1"/>
            </p:cNvSpPr>
            <p:nvPr/>
          </p:nvSpPr>
          <p:spPr bwMode="gray">
            <a:xfrm>
              <a:off x="1992651" y="4746720"/>
              <a:ext cx="819693" cy="146883"/>
            </a:xfrm>
            <a:prstGeom prst="rect">
              <a:avLst/>
            </a:prstGeom>
            <a:noFill/>
            <a:ln w="9525">
              <a:noFill/>
              <a:miter lim="800000"/>
              <a:headEnd/>
              <a:tailEnd/>
            </a:ln>
            <a:extLst/>
          </p:spPr>
          <p:txBody>
            <a:bodyPr wrap="none" lIns="0" tIns="0" rIns="0" bIns="0">
              <a:spAutoFit/>
            </a:bodyPr>
            <a:lstStyle/>
            <a:p>
              <a:r>
                <a:rPr lang="en-US" sz="1200" b="1" dirty="0" smtClean="0">
                  <a:solidFill>
                    <a:srgbClr val="0D7532">
                      <a:lumMod val="50000"/>
                    </a:srgbClr>
                  </a:solidFill>
                </a:rPr>
                <a:t>Western </a:t>
              </a:r>
              <a:r>
                <a:rPr lang="en-US" sz="1200" b="1" dirty="0">
                  <a:solidFill>
                    <a:srgbClr val="0D7532">
                      <a:lumMod val="50000"/>
                    </a:srgbClr>
                  </a:solidFill>
                </a:rPr>
                <a:t>Cape</a:t>
              </a:r>
            </a:p>
          </p:txBody>
        </p:sp>
        <p:sp>
          <p:nvSpPr>
            <p:cNvPr id="3" name="5-Point Star 2"/>
            <p:cNvSpPr/>
            <p:nvPr/>
          </p:nvSpPr>
          <p:spPr>
            <a:xfrm>
              <a:off x="2042166" y="3781496"/>
              <a:ext cx="171143" cy="247444"/>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38" name="5-Point Star 37"/>
            <p:cNvSpPr/>
            <p:nvPr/>
          </p:nvSpPr>
          <p:spPr>
            <a:xfrm>
              <a:off x="1858708" y="3402792"/>
              <a:ext cx="147687" cy="185318"/>
            </a:xfrm>
            <a:prstGeom prst="star5">
              <a:avLst/>
            </a:prstGeom>
            <a:solidFill>
              <a:schemeClr val="accent1"/>
            </a:solidFill>
            <a:ln w="0">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45" name="5-Point Star 44"/>
            <p:cNvSpPr/>
            <p:nvPr/>
          </p:nvSpPr>
          <p:spPr>
            <a:xfrm>
              <a:off x="2360179" y="3328764"/>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46" name="5-Point Star 45"/>
            <p:cNvSpPr/>
            <p:nvPr/>
          </p:nvSpPr>
          <p:spPr>
            <a:xfrm>
              <a:off x="3200248" y="2650453"/>
              <a:ext cx="128833" cy="23285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48" name="5-Point Star 47"/>
            <p:cNvSpPr/>
            <p:nvPr/>
          </p:nvSpPr>
          <p:spPr>
            <a:xfrm>
              <a:off x="2925312" y="3265682"/>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49" name="5-Point Star 48"/>
            <p:cNvSpPr/>
            <p:nvPr/>
          </p:nvSpPr>
          <p:spPr>
            <a:xfrm>
              <a:off x="3571735" y="4678756"/>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50" name="5-Point Star 49"/>
            <p:cNvSpPr/>
            <p:nvPr/>
          </p:nvSpPr>
          <p:spPr>
            <a:xfrm flipH="1">
              <a:off x="4346183" y="4484170"/>
              <a:ext cx="177539" cy="156345"/>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51" name="5-Point Star 50"/>
            <p:cNvSpPr/>
            <p:nvPr/>
          </p:nvSpPr>
          <p:spPr>
            <a:xfrm>
              <a:off x="2627496" y="2897858"/>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52" name="5-Point Star 51"/>
            <p:cNvSpPr/>
            <p:nvPr/>
          </p:nvSpPr>
          <p:spPr>
            <a:xfrm>
              <a:off x="3862329" y="2780802"/>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53" name="5-Point Star 52"/>
            <p:cNvSpPr/>
            <p:nvPr/>
          </p:nvSpPr>
          <p:spPr>
            <a:xfrm>
              <a:off x="5169119" y="1575978"/>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54" name="5-Point Star 53"/>
            <p:cNvSpPr/>
            <p:nvPr/>
          </p:nvSpPr>
          <p:spPr>
            <a:xfrm>
              <a:off x="5727927" y="1543366"/>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55" name="5-Point Star 54"/>
            <p:cNvSpPr/>
            <p:nvPr/>
          </p:nvSpPr>
          <p:spPr>
            <a:xfrm>
              <a:off x="3072998" y="4741158"/>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56" name="5-Point Star 55"/>
            <p:cNvSpPr/>
            <p:nvPr/>
          </p:nvSpPr>
          <p:spPr>
            <a:xfrm>
              <a:off x="5714443" y="1406990"/>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58" name="5-Point Star 57"/>
            <p:cNvSpPr/>
            <p:nvPr/>
          </p:nvSpPr>
          <p:spPr>
            <a:xfrm>
              <a:off x="5533720" y="2459323"/>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60" name="5-Point Star 59"/>
            <p:cNvSpPr/>
            <p:nvPr/>
          </p:nvSpPr>
          <p:spPr>
            <a:xfrm>
              <a:off x="5038529" y="1731474"/>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69" name="5-Point Star 68"/>
            <p:cNvSpPr/>
            <p:nvPr/>
          </p:nvSpPr>
          <p:spPr>
            <a:xfrm>
              <a:off x="5727517" y="2359398"/>
              <a:ext cx="178851" cy="199851"/>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70" name="5-Point Star 69"/>
            <p:cNvSpPr/>
            <p:nvPr/>
          </p:nvSpPr>
          <p:spPr>
            <a:xfrm>
              <a:off x="4664096" y="2352046"/>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71" name="5-Point Star 70"/>
            <p:cNvSpPr/>
            <p:nvPr/>
          </p:nvSpPr>
          <p:spPr>
            <a:xfrm>
              <a:off x="5590027" y="3344924"/>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73" name="5-Point Star 72"/>
            <p:cNvSpPr/>
            <p:nvPr/>
          </p:nvSpPr>
          <p:spPr>
            <a:xfrm>
              <a:off x="5834051" y="1954752"/>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74" name="5-Point Star 73"/>
            <p:cNvSpPr/>
            <p:nvPr/>
          </p:nvSpPr>
          <p:spPr>
            <a:xfrm>
              <a:off x="5961530" y="3260099"/>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76" name="5-Point Star 75"/>
            <p:cNvSpPr/>
            <p:nvPr/>
          </p:nvSpPr>
          <p:spPr>
            <a:xfrm>
              <a:off x="5834051" y="3261723"/>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77" name="5-Point Star 76"/>
            <p:cNvSpPr/>
            <p:nvPr/>
          </p:nvSpPr>
          <p:spPr>
            <a:xfrm>
              <a:off x="5993210" y="2977407"/>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78" name="5-Point Star 77"/>
            <p:cNvSpPr/>
            <p:nvPr/>
          </p:nvSpPr>
          <p:spPr>
            <a:xfrm>
              <a:off x="5053455" y="2246069"/>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grpSp>
      <p:sp>
        <p:nvSpPr>
          <p:cNvPr id="79" name="5-Point Star 78"/>
          <p:cNvSpPr/>
          <p:nvPr/>
        </p:nvSpPr>
        <p:spPr>
          <a:xfrm>
            <a:off x="6661651" y="958865"/>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59" name="5-Point Star 58"/>
          <p:cNvSpPr/>
          <p:nvPr/>
        </p:nvSpPr>
        <p:spPr>
          <a:xfrm flipH="1">
            <a:off x="5637313" y="4899660"/>
            <a:ext cx="221262" cy="196562"/>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80" name="5-Point Star 79"/>
          <p:cNvSpPr/>
          <p:nvPr/>
        </p:nvSpPr>
        <p:spPr>
          <a:xfrm>
            <a:off x="6637208" y="3774939"/>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86" name="5-Point Star 85"/>
          <p:cNvSpPr/>
          <p:nvPr/>
        </p:nvSpPr>
        <p:spPr>
          <a:xfrm>
            <a:off x="7058481" y="3421228"/>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87" name="5-Point Star 86"/>
          <p:cNvSpPr/>
          <p:nvPr/>
        </p:nvSpPr>
        <p:spPr>
          <a:xfrm>
            <a:off x="6515102" y="4021469"/>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88" name="5-Point Star 87"/>
          <p:cNvSpPr/>
          <p:nvPr/>
        </p:nvSpPr>
        <p:spPr>
          <a:xfrm>
            <a:off x="6295602" y="3914938"/>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89" name="5-Point Star 88"/>
          <p:cNvSpPr/>
          <p:nvPr/>
        </p:nvSpPr>
        <p:spPr>
          <a:xfrm>
            <a:off x="6272252" y="3622821"/>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93" name="5-Point Star 92"/>
          <p:cNvSpPr/>
          <p:nvPr/>
        </p:nvSpPr>
        <p:spPr>
          <a:xfrm>
            <a:off x="7282243" y="3288500"/>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smtClean="0">
              <a:solidFill>
                <a:srgbClr val="0D7532">
                  <a:lumMod val="50000"/>
                </a:srgbClr>
              </a:solidFill>
            </a:endParaRPr>
          </a:p>
        </p:txBody>
      </p:sp>
      <p:sp>
        <p:nvSpPr>
          <p:cNvPr id="94" name="5-Point Star 93"/>
          <p:cNvSpPr/>
          <p:nvPr/>
        </p:nvSpPr>
        <p:spPr>
          <a:xfrm>
            <a:off x="7170966" y="3050376"/>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b="1" dirty="0" smtClean="0">
              <a:solidFill>
                <a:srgbClr val="0D7532">
                  <a:lumMod val="50000"/>
                </a:srgbClr>
              </a:solidFill>
            </a:endParaRPr>
          </a:p>
        </p:txBody>
      </p:sp>
      <p:sp>
        <p:nvSpPr>
          <p:cNvPr id="95" name="5-Point Star 94"/>
          <p:cNvSpPr/>
          <p:nvPr/>
        </p:nvSpPr>
        <p:spPr>
          <a:xfrm>
            <a:off x="6470554" y="3067881"/>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b="1" dirty="0" smtClean="0">
              <a:solidFill>
                <a:srgbClr val="0D7532">
                  <a:lumMod val="50000"/>
                </a:srgbClr>
              </a:solidFill>
            </a:endParaRPr>
          </a:p>
        </p:txBody>
      </p:sp>
      <p:sp>
        <p:nvSpPr>
          <p:cNvPr id="96" name="5-Point Star 95"/>
          <p:cNvSpPr/>
          <p:nvPr/>
        </p:nvSpPr>
        <p:spPr>
          <a:xfrm>
            <a:off x="6689421" y="3005676"/>
            <a:ext cx="244429" cy="286284"/>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b="1" dirty="0" smtClean="0">
              <a:solidFill>
                <a:srgbClr val="0D7532">
                  <a:lumMod val="50000"/>
                </a:srgbClr>
              </a:solidFill>
            </a:endParaRPr>
          </a:p>
        </p:txBody>
      </p:sp>
      <p:sp>
        <p:nvSpPr>
          <p:cNvPr id="97" name="5-Point Star 96"/>
          <p:cNvSpPr/>
          <p:nvPr/>
        </p:nvSpPr>
        <p:spPr>
          <a:xfrm>
            <a:off x="6922490" y="2964356"/>
            <a:ext cx="244429" cy="286284"/>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b="1" dirty="0" smtClean="0">
              <a:solidFill>
                <a:srgbClr val="0D7532">
                  <a:lumMod val="50000"/>
                </a:srgbClr>
              </a:solidFill>
            </a:endParaRPr>
          </a:p>
        </p:txBody>
      </p:sp>
      <p:sp>
        <p:nvSpPr>
          <p:cNvPr id="98" name="5-Point Star 97"/>
          <p:cNvSpPr/>
          <p:nvPr/>
        </p:nvSpPr>
        <p:spPr>
          <a:xfrm>
            <a:off x="6263287" y="2701814"/>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99" name="5-Point Star 98"/>
          <p:cNvSpPr/>
          <p:nvPr/>
        </p:nvSpPr>
        <p:spPr>
          <a:xfrm>
            <a:off x="6110109" y="2384687"/>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00" name="5-Point Star 99"/>
          <p:cNvSpPr/>
          <p:nvPr/>
        </p:nvSpPr>
        <p:spPr>
          <a:xfrm>
            <a:off x="5918946" y="2166583"/>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01" name="5-Point Star 100"/>
          <p:cNvSpPr/>
          <p:nvPr/>
        </p:nvSpPr>
        <p:spPr>
          <a:xfrm>
            <a:off x="6020209" y="2637923"/>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02" name="5-Point Star 101"/>
          <p:cNvSpPr/>
          <p:nvPr/>
        </p:nvSpPr>
        <p:spPr>
          <a:xfrm>
            <a:off x="3035871" y="5218826"/>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04" name="5-Point Star 103"/>
          <p:cNvSpPr/>
          <p:nvPr/>
        </p:nvSpPr>
        <p:spPr>
          <a:xfrm>
            <a:off x="3453367" y="3788481"/>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05" name="5-Point Star 104"/>
          <p:cNvSpPr/>
          <p:nvPr/>
        </p:nvSpPr>
        <p:spPr>
          <a:xfrm>
            <a:off x="3571497" y="3433592"/>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06" name="5-Point Star 105"/>
          <p:cNvSpPr/>
          <p:nvPr/>
        </p:nvSpPr>
        <p:spPr>
          <a:xfrm>
            <a:off x="3571497" y="4007286"/>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07" name="5-Point Star 106"/>
          <p:cNvSpPr/>
          <p:nvPr/>
        </p:nvSpPr>
        <p:spPr>
          <a:xfrm>
            <a:off x="3127900" y="4393187"/>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b="1" dirty="0" smtClean="0">
              <a:solidFill>
                <a:srgbClr val="0D7532">
                  <a:lumMod val="50000"/>
                </a:srgbClr>
              </a:solidFill>
            </a:endParaRPr>
          </a:p>
        </p:txBody>
      </p:sp>
      <p:sp>
        <p:nvSpPr>
          <p:cNvPr id="109" name="5-Point Star 108"/>
          <p:cNvSpPr/>
          <p:nvPr/>
        </p:nvSpPr>
        <p:spPr>
          <a:xfrm>
            <a:off x="4734982" y="3987804"/>
            <a:ext cx="213291" cy="311095"/>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10" name="5-Point Star 109"/>
          <p:cNvSpPr/>
          <p:nvPr/>
        </p:nvSpPr>
        <p:spPr>
          <a:xfrm>
            <a:off x="4612988" y="3485384"/>
            <a:ext cx="184058" cy="232988"/>
          </a:xfrm>
          <a:prstGeom prst="star5">
            <a:avLst/>
          </a:prstGeom>
          <a:solidFill>
            <a:schemeClr val="accent1"/>
          </a:solidFill>
          <a:ln w="0">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11" name="5-Point Star 110"/>
          <p:cNvSpPr/>
          <p:nvPr/>
        </p:nvSpPr>
        <p:spPr>
          <a:xfrm>
            <a:off x="5237959" y="3544719"/>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12" name="5-Point Star 111"/>
          <p:cNvSpPr/>
          <p:nvPr/>
        </p:nvSpPr>
        <p:spPr>
          <a:xfrm>
            <a:off x="5571109" y="2850563"/>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21" name="5-Point Star 120"/>
          <p:cNvSpPr/>
          <p:nvPr/>
        </p:nvSpPr>
        <p:spPr>
          <a:xfrm>
            <a:off x="5900344" y="1773626"/>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22" name="5-Point Star 121"/>
          <p:cNvSpPr/>
          <p:nvPr/>
        </p:nvSpPr>
        <p:spPr>
          <a:xfrm>
            <a:off x="6094753" y="1689977"/>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23" name="5-Point Star 122"/>
          <p:cNvSpPr/>
          <p:nvPr/>
        </p:nvSpPr>
        <p:spPr>
          <a:xfrm>
            <a:off x="6297173" y="1621226"/>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24" name="5-Point Star 123"/>
          <p:cNvSpPr/>
          <p:nvPr/>
        </p:nvSpPr>
        <p:spPr>
          <a:xfrm>
            <a:off x="6537934" y="1628585"/>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25" name="5-Point Star 124"/>
          <p:cNvSpPr/>
          <p:nvPr/>
        </p:nvSpPr>
        <p:spPr>
          <a:xfrm>
            <a:off x="5281298" y="1674357"/>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26" name="5-Point Star 125"/>
          <p:cNvSpPr/>
          <p:nvPr/>
        </p:nvSpPr>
        <p:spPr>
          <a:xfrm>
            <a:off x="5469115" y="1767504"/>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27" name="5-Point Star 126"/>
          <p:cNvSpPr/>
          <p:nvPr/>
        </p:nvSpPr>
        <p:spPr>
          <a:xfrm>
            <a:off x="6162793" y="1456989"/>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28" name="5-Point Star 127"/>
          <p:cNvSpPr/>
          <p:nvPr/>
        </p:nvSpPr>
        <p:spPr>
          <a:xfrm>
            <a:off x="5663138" y="1294357"/>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29" name="5-Point Star 128"/>
          <p:cNvSpPr/>
          <p:nvPr/>
        </p:nvSpPr>
        <p:spPr>
          <a:xfrm>
            <a:off x="6357544" y="2230826"/>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rgbClr val="0D7532">
                    <a:lumMod val="50000"/>
                  </a:srgbClr>
                </a:solidFill>
                <a:hlinkClick r:id="rId4" action="ppaction://hlinksldjump"/>
              </a:rPr>
              <a:t>4</a:t>
            </a:r>
            <a:endParaRPr lang="en-ZA" sz="1200" b="1" dirty="0" smtClean="0">
              <a:solidFill>
                <a:srgbClr val="0D7532">
                  <a:lumMod val="50000"/>
                </a:srgbClr>
              </a:solidFill>
            </a:endParaRPr>
          </a:p>
        </p:txBody>
      </p:sp>
      <p:sp>
        <p:nvSpPr>
          <p:cNvPr id="130" name="5-Point Star 129"/>
          <p:cNvSpPr/>
          <p:nvPr/>
        </p:nvSpPr>
        <p:spPr>
          <a:xfrm>
            <a:off x="5387051" y="1425731"/>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31" name="5-Point Star 130"/>
          <p:cNvSpPr/>
          <p:nvPr/>
        </p:nvSpPr>
        <p:spPr>
          <a:xfrm>
            <a:off x="6855318" y="1096780"/>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32" name="5-Point Star 131"/>
          <p:cNvSpPr/>
          <p:nvPr/>
        </p:nvSpPr>
        <p:spPr>
          <a:xfrm>
            <a:off x="6821266" y="1380356"/>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33" name="5-Point Star 132"/>
          <p:cNvSpPr/>
          <p:nvPr/>
        </p:nvSpPr>
        <p:spPr>
          <a:xfrm>
            <a:off x="6357544" y="2230826"/>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34" name="5-Point Star 133"/>
          <p:cNvSpPr/>
          <p:nvPr/>
        </p:nvSpPr>
        <p:spPr>
          <a:xfrm>
            <a:off x="6364281" y="865845"/>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35" name="5-Point Star 134"/>
          <p:cNvSpPr/>
          <p:nvPr/>
        </p:nvSpPr>
        <p:spPr>
          <a:xfrm>
            <a:off x="5841480" y="1181956"/>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36" name="5-Point Star 135"/>
          <p:cNvSpPr/>
          <p:nvPr/>
        </p:nvSpPr>
        <p:spPr>
          <a:xfrm>
            <a:off x="6122602" y="1234868"/>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37" name="5-Point Star 136"/>
          <p:cNvSpPr/>
          <p:nvPr/>
        </p:nvSpPr>
        <p:spPr>
          <a:xfrm>
            <a:off x="6417915" y="1441369"/>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38" name="5-Point Star 137"/>
          <p:cNvSpPr/>
          <p:nvPr/>
        </p:nvSpPr>
        <p:spPr>
          <a:xfrm>
            <a:off x="6940907" y="1527345"/>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6" name="Rounded Rectangular Callout 5"/>
          <p:cNvSpPr/>
          <p:nvPr/>
        </p:nvSpPr>
        <p:spPr>
          <a:xfrm>
            <a:off x="7105694" y="1142137"/>
            <a:ext cx="847106" cy="230935"/>
          </a:xfrm>
          <a:prstGeom prst="wedgeRoundRectCallout">
            <a:avLst>
              <a:gd name="adj1" fmla="val -71329"/>
              <a:gd name="adj2" fmla="val 58008"/>
              <a:gd name="adj3" fmla="val 16667"/>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smtClean="0">
                <a:solidFill>
                  <a:srgbClr val="0D7532">
                    <a:lumMod val="50000"/>
                  </a:srgbClr>
                </a:solidFill>
              </a:rPr>
              <a:t>24sites</a:t>
            </a:r>
          </a:p>
        </p:txBody>
      </p:sp>
      <p:sp>
        <p:nvSpPr>
          <p:cNvPr id="140" name="Rounded Rectangular Callout 139"/>
          <p:cNvSpPr/>
          <p:nvPr/>
        </p:nvSpPr>
        <p:spPr>
          <a:xfrm>
            <a:off x="7147342" y="3348549"/>
            <a:ext cx="847106" cy="230935"/>
          </a:xfrm>
          <a:prstGeom prst="wedgeRoundRectCallout">
            <a:avLst>
              <a:gd name="adj1" fmla="val -71329"/>
              <a:gd name="adj2" fmla="val 58008"/>
              <a:gd name="adj3" fmla="val 16667"/>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smtClean="0">
                <a:solidFill>
                  <a:srgbClr val="0D7532">
                    <a:lumMod val="50000"/>
                  </a:srgbClr>
                </a:solidFill>
              </a:rPr>
              <a:t>14 sites</a:t>
            </a:r>
          </a:p>
        </p:txBody>
      </p:sp>
      <p:sp>
        <p:nvSpPr>
          <p:cNvPr id="141" name="5-Point Star 140"/>
          <p:cNvSpPr/>
          <p:nvPr/>
        </p:nvSpPr>
        <p:spPr>
          <a:xfrm>
            <a:off x="6795823" y="1557863"/>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42" name="5-Point Star 141"/>
          <p:cNvSpPr/>
          <p:nvPr/>
        </p:nvSpPr>
        <p:spPr>
          <a:xfrm>
            <a:off x="6305068" y="1191853"/>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45" name="5-Point Star 144"/>
          <p:cNvSpPr/>
          <p:nvPr/>
        </p:nvSpPr>
        <p:spPr>
          <a:xfrm>
            <a:off x="3908290" y="2719505"/>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46" name="5-Point Star 145"/>
          <p:cNvSpPr/>
          <p:nvPr/>
        </p:nvSpPr>
        <p:spPr>
          <a:xfrm>
            <a:off x="3753105" y="2517925"/>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47" name="5-Point Star 146"/>
          <p:cNvSpPr/>
          <p:nvPr/>
        </p:nvSpPr>
        <p:spPr>
          <a:xfrm>
            <a:off x="3824779" y="2232220"/>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48" name="5-Point Star 147"/>
          <p:cNvSpPr/>
          <p:nvPr/>
        </p:nvSpPr>
        <p:spPr>
          <a:xfrm>
            <a:off x="3977179" y="2384620"/>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49" name="5-Point Star 148"/>
          <p:cNvSpPr/>
          <p:nvPr/>
        </p:nvSpPr>
        <p:spPr>
          <a:xfrm>
            <a:off x="4764215" y="2734842"/>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50" name="5-Point Star 149"/>
          <p:cNvSpPr/>
          <p:nvPr/>
        </p:nvSpPr>
        <p:spPr>
          <a:xfrm>
            <a:off x="4165519" y="2764549"/>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51" name="5-Point Star 150"/>
          <p:cNvSpPr/>
          <p:nvPr/>
        </p:nvSpPr>
        <p:spPr>
          <a:xfrm>
            <a:off x="4434379" y="2841820"/>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52" name="5-Point Star 151"/>
          <p:cNvSpPr/>
          <p:nvPr/>
        </p:nvSpPr>
        <p:spPr>
          <a:xfrm>
            <a:off x="5033257" y="2531561"/>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53" name="5-Point Star 152"/>
          <p:cNvSpPr/>
          <p:nvPr/>
        </p:nvSpPr>
        <p:spPr>
          <a:xfrm>
            <a:off x="4881538" y="2246173"/>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54" name="5-Point Star 153"/>
          <p:cNvSpPr/>
          <p:nvPr/>
        </p:nvSpPr>
        <p:spPr>
          <a:xfrm>
            <a:off x="5179781" y="2035205"/>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55" name="5-Point Star 154"/>
          <p:cNvSpPr/>
          <p:nvPr/>
        </p:nvSpPr>
        <p:spPr>
          <a:xfrm>
            <a:off x="4995723" y="1981915"/>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56" name="Rounded Rectangular Callout 155"/>
          <p:cNvSpPr/>
          <p:nvPr/>
        </p:nvSpPr>
        <p:spPr>
          <a:xfrm>
            <a:off x="3390143" y="1529398"/>
            <a:ext cx="847106" cy="230935"/>
          </a:xfrm>
          <a:prstGeom prst="wedgeRoundRectCallout">
            <a:avLst>
              <a:gd name="adj1" fmla="val -6363"/>
              <a:gd name="adj2" fmla="val 274317"/>
              <a:gd name="adj3" fmla="val 16667"/>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smtClean="0">
                <a:solidFill>
                  <a:srgbClr val="0D7532">
                    <a:lumMod val="50000"/>
                  </a:srgbClr>
                </a:solidFill>
              </a:rPr>
              <a:t>13 sites</a:t>
            </a:r>
          </a:p>
        </p:txBody>
      </p:sp>
      <p:sp>
        <p:nvSpPr>
          <p:cNvPr id="167" name="5-Point Star 166"/>
          <p:cNvSpPr/>
          <p:nvPr/>
        </p:nvSpPr>
        <p:spPr>
          <a:xfrm flipH="1">
            <a:off x="4050606" y="4918605"/>
            <a:ext cx="221262" cy="196562"/>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68" name="5-Point Star 167"/>
          <p:cNvSpPr/>
          <p:nvPr/>
        </p:nvSpPr>
        <p:spPr>
          <a:xfrm flipH="1">
            <a:off x="4555874" y="5301485"/>
            <a:ext cx="221262" cy="196562"/>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69" name="5-Point Star 168"/>
          <p:cNvSpPr/>
          <p:nvPr/>
        </p:nvSpPr>
        <p:spPr>
          <a:xfrm flipH="1">
            <a:off x="3876296" y="5089767"/>
            <a:ext cx="221262" cy="196562"/>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70" name="5-Point Star 169"/>
          <p:cNvSpPr/>
          <p:nvPr/>
        </p:nvSpPr>
        <p:spPr>
          <a:xfrm flipH="1">
            <a:off x="5766546" y="4535981"/>
            <a:ext cx="221262" cy="196562"/>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71" name="5-Point Star 170"/>
          <p:cNvSpPr/>
          <p:nvPr/>
        </p:nvSpPr>
        <p:spPr>
          <a:xfrm flipH="1">
            <a:off x="5012064" y="4428305"/>
            <a:ext cx="221262" cy="196562"/>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72" name="5-Point Star 171"/>
          <p:cNvSpPr/>
          <p:nvPr/>
        </p:nvSpPr>
        <p:spPr>
          <a:xfrm flipH="1">
            <a:off x="5233326" y="5032743"/>
            <a:ext cx="221262" cy="196562"/>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73" name="5-Point Star 172"/>
          <p:cNvSpPr/>
          <p:nvPr/>
        </p:nvSpPr>
        <p:spPr>
          <a:xfrm flipH="1">
            <a:off x="4257548" y="5453626"/>
            <a:ext cx="221262" cy="196562"/>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74" name="5-Point Star 173"/>
          <p:cNvSpPr/>
          <p:nvPr/>
        </p:nvSpPr>
        <p:spPr>
          <a:xfrm flipH="1">
            <a:off x="4288499" y="5104923"/>
            <a:ext cx="221262" cy="196562"/>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75" name="5-Point Star 174"/>
          <p:cNvSpPr/>
          <p:nvPr/>
        </p:nvSpPr>
        <p:spPr>
          <a:xfrm flipH="1">
            <a:off x="5412920" y="4509681"/>
            <a:ext cx="221262" cy="196562"/>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76" name="5-Point Star 175"/>
          <p:cNvSpPr/>
          <p:nvPr/>
        </p:nvSpPr>
        <p:spPr>
          <a:xfrm flipH="1">
            <a:off x="5037492" y="5234412"/>
            <a:ext cx="221262" cy="196562"/>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77" name="5-Point Star 176"/>
          <p:cNvSpPr/>
          <p:nvPr/>
        </p:nvSpPr>
        <p:spPr>
          <a:xfrm flipH="1">
            <a:off x="4747903" y="4396367"/>
            <a:ext cx="221262" cy="196562"/>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78" name="5-Point Star 177"/>
          <p:cNvSpPr/>
          <p:nvPr/>
        </p:nvSpPr>
        <p:spPr>
          <a:xfrm flipH="1">
            <a:off x="4562201" y="4990891"/>
            <a:ext cx="221262" cy="196562"/>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79" name="5-Point Star 178"/>
          <p:cNvSpPr/>
          <p:nvPr/>
        </p:nvSpPr>
        <p:spPr>
          <a:xfrm flipH="1">
            <a:off x="5679472" y="4355094"/>
            <a:ext cx="221262" cy="196562"/>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80" name="5-Point Star 179"/>
          <p:cNvSpPr/>
          <p:nvPr/>
        </p:nvSpPr>
        <p:spPr>
          <a:xfrm flipH="1">
            <a:off x="6042025" y="4589722"/>
            <a:ext cx="221262" cy="196562"/>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81" name="Rounded Rectangular Callout 180"/>
          <p:cNvSpPr/>
          <p:nvPr/>
        </p:nvSpPr>
        <p:spPr>
          <a:xfrm>
            <a:off x="6199404" y="4471352"/>
            <a:ext cx="875608" cy="230935"/>
          </a:xfrm>
          <a:prstGeom prst="wedgeRoundRectCallout">
            <a:avLst>
              <a:gd name="adj1" fmla="val -91635"/>
              <a:gd name="adj2" fmla="val 72673"/>
              <a:gd name="adj3" fmla="val 16667"/>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smtClean="0">
                <a:solidFill>
                  <a:srgbClr val="0D7532">
                    <a:lumMod val="50000"/>
                  </a:srgbClr>
                </a:solidFill>
              </a:rPr>
              <a:t>17 sites</a:t>
            </a:r>
          </a:p>
        </p:txBody>
      </p:sp>
      <p:sp>
        <p:nvSpPr>
          <p:cNvPr id="182" name="5-Point Star 181"/>
          <p:cNvSpPr/>
          <p:nvPr/>
        </p:nvSpPr>
        <p:spPr>
          <a:xfrm>
            <a:off x="7127625" y="1999232"/>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83" name="5-Point Star 182"/>
          <p:cNvSpPr/>
          <p:nvPr/>
        </p:nvSpPr>
        <p:spPr>
          <a:xfrm>
            <a:off x="6654612" y="2668663"/>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84" name="5-Point Star 183"/>
          <p:cNvSpPr/>
          <p:nvPr/>
        </p:nvSpPr>
        <p:spPr>
          <a:xfrm>
            <a:off x="5190493" y="2928999"/>
            <a:ext cx="160561" cy="292757"/>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85" name="5-Point Star 184"/>
          <p:cNvSpPr/>
          <p:nvPr/>
        </p:nvSpPr>
        <p:spPr>
          <a:xfrm>
            <a:off x="4847847" y="3702486"/>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dirty="0" smtClean="0">
              <a:solidFill>
                <a:srgbClr val="0D7532">
                  <a:lumMod val="50000"/>
                </a:srgbClr>
              </a:solidFill>
            </a:endParaRPr>
          </a:p>
        </p:txBody>
      </p:sp>
      <p:sp>
        <p:nvSpPr>
          <p:cNvPr id="190" name="5-Point Star 189"/>
          <p:cNvSpPr/>
          <p:nvPr/>
        </p:nvSpPr>
        <p:spPr>
          <a:xfrm>
            <a:off x="3516118" y="4355094"/>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b="1" dirty="0" smtClean="0">
              <a:solidFill>
                <a:srgbClr val="0D7532">
                  <a:lumMod val="50000"/>
                </a:srgbClr>
              </a:solidFill>
            </a:endParaRPr>
          </a:p>
        </p:txBody>
      </p:sp>
      <p:sp>
        <p:nvSpPr>
          <p:cNvPr id="191" name="5-Point Star 190"/>
          <p:cNvSpPr/>
          <p:nvPr/>
        </p:nvSpPr>
        <p:spPr>
          <a:xfrm>
            <a:off x="2692116" y="4335854"/>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b="1" dirty="0" smtClean="0">
              <a:solidFill>
                <a:srgbClr val="0D7532">
                  <a:lumMod val="50000"/>
                </a:srgbClr>
              </a:solidFill>
            </a:endParaRPr>
          </a:p>
        </p:txBody>
      </p:sp>
      <p:sp>
        <p:nvSpPr>
          <p:cNvPr id="192" name="5-Point Star 191"/>
          <p:cNvSpPr/>
          <p:nvPr/>
        </p:nvSpPr>
        <p:spPr>
          <a:xfrm>
            <a:off x="2370698" y="4428305"/>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b="1" dirty="0" smtClean="0">
              <a:solidFill>
                <a:srgbClr val="0D7532">
                  <a:lumMod val="50000"/>
                </a:srgbClr>
              </a:solidFill>
            </a:endParaRPr>
          </a:p>
        </p:txBody>
      </p:sp>
      <p:sp>
        <p:nvSpPr>
          <p:cNvPr id="193" name="5-Point Star 192"/>
          <p:cNvSpPr/>
          <p:nvPr/>
        </p:nvSpPr>
        <p:spPr>
          <a:xfrm>
            <a:off x="2651108" y="4706243"/>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b="1" dirty="0" smtClean="0">
              <a:solidFill>
                <a:srgbClr val="0D7532">
                  <a:lumMod val="50000"/>
                </a:srgbClr>
              </a:solidFill>
            </a:endParaRPr>
          </a:p>
        </p:txBody>
      </p:sp>
      <p:sp>
        <p:nvSpPr>
          <p:cNvPr id="194" name="5-Point Star 193"/>
          <p:cNvSpPr/>
          <p:nvPr/>
        </p:nvSpPr>
        <p:spPr>
          <a:xfrm>
            <a:off x="3280300" y="4545587"/>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b="1" dirty="0" smtClean="0">
              <a:solidFill>
                <a:srgbClr val="0D7532">
                  <a:lumMod val="50000"/>
                </a:srgbClr>
              </a:solidFill>
            </a:endParaRPr>
          </a:p>
        </p:txBody>
      </p:sp>
      <p:sp>
        <p:nvSpPr>
          <p:cNvPr id="195" name="5-Point Star 194"/>
          <p:cNvSpPr/>
          <p:nvPr/>
        </p:nvSpPr>
        <p:spPr>
          <a:xfrm>
            <a:off x="3866170" y="4251556"/>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b="1" dirty="0" smtClean="0">
              <a:solidFill>
                <a:srgbClr val="0D7532">
                  <a:lumMod val="50000"/>
                </a:srgbClr>
              </a:solidFill>
            </a:endParaRPr>
          </a:p>
        </p:txBody>
      </p:sp>
      <p:sp>
        <p:nvSpPr>
          <p:cNvPr id="196" name="Rounded Rectangular Callout 195"/>
          <p:cNvSpPr/>
          <p:nvPr/>
        </p:nvSpPr>
        <p:spPr>
          <a:xfrm>
            <a:off x="1632345" y="3027187"/>
            <a:ext cx="847106" cy="230935"/>
          </a:xfrm>
          <a:prstGeom prst="wedgeRoundRectCallout">
            <a:avLst>
              <a:gd name="adj1" fmla="val -6363"/>
              <a:gd name="adj2" fmla="val 274317"/>
              <a:gd name="adj3" fmla="val 16667"/>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smtClean="0">
                <a:solidFill>
                  <a:srgbClr val="0D7532">
                    <a:lumMod val="50000"/>
                  </a:srgbClr>
                </a:solidFill>
              </a:rPr>
              <a:t>11 sites</a:t>
            </a:r>
          </a:p>
        </p:txBody>
      </p:sp>
      <p:sp>
        <p:nvSpPr>
          <p:cNvPr id="139" name="Rounded Rectangular Callout 138"/>
          <p:cNvSpPr/>
          <p:nvPr/>
        </p:nvSpPr>
        <p:spPr>
          <a:xfrm>
            <a:off x="7368712" y="1861264"/>
            <a:ext cx="847106" cy="230935"/>
          </a:xfrm>
          <a:prstGeom prst="wedgeRoundRectCallout">
            <a:avLst>
              <a:gd name="adj1" fmla="val -71329"/>
              <a:gd name="adj2" fmla="val 58008"/>
              <a:gd name="adj3" fmla="val 16667"/>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rgbClr val="0D7532">
                    <a:lumMod val="50000"/>
                  </a:srgbClr>
                </a:solidFill>
              </a:rPr>
              <a:t>7</a:t>
            </a:r>
            <a:r>
              <a:rPr lang="en-ZA" sz="1200" dirty="0" smtClean="0">
                <a:solidFill>
                  <a:srgbClr val="0D7532">
                    <a:lumMod val="50000"/>
                  </a:srgbClr>
                </a:solidFill>
              </a:rPr>
              <a:t> sites</a:t>
            </a:r>
          </a:p>
        </p:txBody>
      </p:sp>
      <p:sp>
        <p:nvSpPr>
          <p:cNvPr id="143" name="Rounded Rectangular Callout 142"/>
          <p:cNvSpPr/>
          <p:nvPr/>
        </p:nvSpPr>
        <p:spPr>
          <a:xfrm>
            <a:off x="6063303" y="2310612"/>
            <a:ext cx="847106" cy="230935"/>
          </a:xfrm>
          <a:prstGeom prst="wedgeRoundRectCallout">
            <a:avLst>
              <a:gd name="adj1" fmla="val -71329"/>
              <a:gd name="adj2" fmla="val 58008"/>
              <a:gd name="adj3" fmla="val 16667"/>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smtClean="0">
                <a:solidFill>
                  <a:srgbClr val="0D7532">
                    <a:lumMod val="50000"/>
                  </a:srgbClr>
                </a:solidFill>
              </a:rPr>
              <a:t>2 sites</a:t>
            </a:r>
          </a:p>
        </p:txBody>
      </p:sp>
      <p:sp>
        <p:nvSpPr>
          <p:cNvPr id="144" name="Rounded Rectangular Callout 143"/>
          <p:cNvSpPr/>
          <p:nvPr/>
        </p:nvSpPr>
        <p:spPr>
          <a:xfrm>
            <a:off x="6104617" y="2963884"/>
            <a:ext cx="847106" cy="230935"/>
          </a:xfrm>
          <a:prstGeom prst="wedgeRoundRectCallout">
            <a:avLst>
              <a:gd name="adj1" fmla="val -71329"/>
              <a:gd name="adj2" fmla="val 58008"/>
              <a:gd name="adj3" fmla="val 16667"/>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smtClean="0">
                <a:solidFill>
                  <a:srgbClr val="0D7532">
                    <a:lumMod val="50000"/>
                  </a:srgbClr>
                </a:solidFill>
              </a:rPr>
              <a:t>4 sites</a:t>
            </a:r>
          </a:p>
        </p:txBody>
      </p:sp>
      <p:sp>
        <p:nvSpPr>
          <p:cNvPr id="157" name="Rounded Rectangular Callout 156"/>
          <p:cNvSpPr/>
          <p:nvPr/>
        </p:nvSpPr>
        <p:spPr>
          <a:xfrm>
            <a:off x="3347778" y="5430974"/>
            <a:ext cx="847106" cy="230935"/>
          </a:xfrm>
          <a:prstGeom prst="wedgeRoundRectCallout">
            <a:avLst>
              <a:gd name="adj1" fmla="val -71329"/>
              <a:gd name="adj2" fmla="val 58008"/>
              <a:gd name="adj3" fmla="val 16667"/>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smtClean="0">
                <a:solidFill>
                  <a:srgbClr val="0D7532">
                    <a:lumMod val="50000"/>
                  </a:srgbClr>
                </a:solidFill>
              </a:rPr>
              <a:t>2  sites</a:t>
            </a:r>
          </a:p>
        </p:txBody>
      </p:sp>
    </p:spTree>
    <p:extLst>
      <p:ext uri="{BB962C8B-B14F-4D97-AF65-F5344CB8AC3E}">
        <p14:creationId xmlns:p14="http://schemas.microsoft.com/office/powerpoint/2010/main" xmlns="" val="2231880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xmlns="" val="2241641783"/>
              </p:ext>
            </p:extLst>
          </p:nvPr>
        </p:nvGraphicFramePr>
        <p:xfrm>
          <a:off x="852336" y="383442"/>
          <a:ext cx="6813739" cy="45500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201479" y="5316279"/>
            <a:ext cx="6560288" cy="338554"/>
          </a:xfrm>
          <a:prstGeom prst="rect">
            <a:avLst/>
          </a:prstGeom>
          <a:noFill/>
        </p:spPr>
        <p:txBody>
          <a:bodyPr wrap="square" rtlCol="0">
            <a:spAutoFit/>
          </a:bodyPr>
          <a:lstStyle/>
          <a:p>
            <a:r>
              <a:rPr lang="en-ZA" dirty="0" smtClean="0"/>
              <a:t>NB: This is based on the requirements for first phase of the projects </a:t>
            </a:r>
            <a:endParaRPr lang="en-ZA" dirty="0"/>
          </a:p>
        </p:txBody>
      </p:sp>
    </p:spTree>
    <p:extLst>
      <p:ext uri="{BB962C8B-B14F-4D97-AF65-F5344CB8AC3E}">
        <p14:creationId xmlns:p14="http://schemas.microsoft.com/office/powerpoint/2010/main" xmlns="" val="3732600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2" y="230188"/>
            <a:ext cx="8618537" cy="430887"/>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57200"/>
            <a:r>
              <a:rPr lang="en-ZA" sz="2800" dirty="0" smtClean="0">
                <a:solidFill>
                  <a:schemeClr val="accent2">
                    <a:lumMod val="50000"/>
                  </a:schemeClr>
                </a:solidFill>
              </a:rPr>
              <a:t>Presentation Outline</a:t>
            </a:r>
            <a:endParaRPr lang="en-ZA" sz="2800" dirty="0">
              <a:solidFill>
                <a:schemeClr val="accent2">
                  <a:lumMod val="50000"/>
                </a:schemeClr>
              </a:solidFill>
            </a:endParaRPr>
          </a:p>
        </p:txBody>
      </p:sp>
      <p:sp>
        <p:nvSpPr>
          <p:cNvPr id="3" name="Rectangle 2"/>
          <p:cNvSpPr/>
          <p:nvPr/>
        </p:nvSpPr>
        <p:spPr>
          <a:xfrm>
            <a:off x="604251" y="1081899"/>
            <a:ext cx="8185738" cy="2239844"/>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solidFill>
                  <a:srgbClr val="0B4623"/>
                </a:solidFill>
              </a:rPr>
              <a:t>The Lab contributes to the Government’s 9 point </a:t>
            </a:r>
            <a:r>
              <a:rPr lang="en-US" sz="2400" dirty="0" smtClean="0">
                <a:solidFill>
                  <a:srgbClr val="0B4623"/>
                </a:solidFill>
              </a:rPr>
              <a:t>plan</a:t>
            </a:r>
          </a:p>
          <a:p>
            <a:pPr marL="285750" indent="-285750">
              <a:lnSpc>
                <a:spcPct val="150000"/>
              </a:lnSpc>
              <a:buFont typeface="Arial" panose="020B0604020202020204" pitchFamily="34" charset="0"/>
              <a:buChar char="•"/>
            </a:pPr>
            <a:r>
              <a:rPr lang="en-ZA" sz="2400" dirty="0" smtClean="0">
                <a:solidFill>
                  <a:srgbClr val="0B4623"/>
                </a:solidFill>
              </a:rPr>
              <a:t>Lab Initiatives</a:t>
            </a:r>
          </a:p>
          <a:p>
            <a:pPr marL="285750" indent="-285750">
              <a:lnSpc>
                <a:spcPct val="150000"/>
              </a:lnSpc>
              <a:buFont typeface="Arial" panose="020B0604020202020204" pitchFamily="34" charset="0"/>
              <a:buChar char="•"/>
            </a:pPr>
            <a:r>
              <a:rPr lang="en-ZA" sz="2400" dirty="0" smtClean="0">
                <a:solidFill>
                  <a:srgbClr val="0B4623"/>
                </a:solidFill>
              </a:rPr>
              <a:t>Update on the Wildlife Economy</a:t>
            </a:r>
          </a:p>
          <a:p>
            <a:pPr marL="285750" indent="-285750">
              <a:lnSpc>
                <a:spcPct val="150000"/>
              </a:lnSpc>
              <a:buFont typeface="Arial" panose="020B0604020202020204" pitchFamily="34" charset="0"/>
              <a:buChar char="•"/>
            </a:pPr>
            <a:r>
              <a:rPr lang="en-US" sz="2400" dirty="0" smtClean="0">
                <a:solidFill>
                  <a:srgbClr val="0B4623"/>
                </a:solidFill>
              </a:rPr>
              <a:t>Update on the Bioprospecting Economy</a:t>
            </a:r>
          </a:p>
        </p:txBody>
      </p:sp>
    </p:spTree>
    <p:extLst>
      <p:ext uri="{BB962C8B-B14F-4D97-AF65-F5344CB8AC3E}">
        <p14:creationId xmlns:p14="http://schemas.microsoft.com/office/powerpoint/2010/main" xmlns="" val="3617291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2" y="230188"/>
            <a:ext cx="8618537" cy="292388"/>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57200"/>
            <a:r>
              <a:rPr lang="en-ZA" dirty="0">
                <a:solidFill>
                  <a:schemeClr val="accent2">
                    <a:lumMod val="50000"/>
                  </a:schemeClr>
                </a:solidFill>
              </a:rPr>
              <a:t>Criteria for project selection </a:t>
            </a:r>
          </a:p>
        </p:txBody>
      </p:sp>
      <p:sp>
        <p:nvSpPr>
          <p:cNvPr id="3" name="Rectangle 2"/>
          <p:cNvSpPr/>
          <p:nvPr/>
        </p:nvSpPr>
        <p:spPr>
          <a:xfrm>
            <a:off x="172784" y="713599"/>
            <a:ext cx="8185738" cy="4847994"/>
          </a:xfrm>
          <a:prstGeom prst="rect">
            <a:avLst/>
          </a:prstGeom>
        </p:spPr>
        <p:txBody>
          <a:bodyPr wrap="square">
            <a:spAutoFit/>
          </a:bodyPr>
          <a:lstStyle/>
          <a:p>
            <a:pPr marL="285750" indent="-285750">
              <a:lnSpc>
                <a:spcPct val="150000"/>
              </a:lnSpc>
              <a:buFont typeface="Arial" panose="020B0604020202020204" pitchFamily="34" charset="0"/>
              <a:buChar char="•"/>
            </a:pPr>
            <a:r>
              <a:rPr lang="en-ZA" dirty="0" smtClean="0">
                <a:solidFill>
                  <a:srgbClr val="0B4623"/>
                </a:solidFill>
              </a:rPr>
              <a:t>Land </a:t>
            </a:r>
            <a:r>
              <a:rPr lang="en-ZA" dirty="0">
                <a:solidFill>
                  <a:srgbClr val="0B4623"/>
                </a:solidFill>
              </a:rPr>
              <a:t>ownership or clear </a:t>
            </a:r>
            <a:r>
              <a:rPr lang="en-ZA" dirty="0" err="1">
                <a:solidFill>
                  <a:srgbClr val="0B4623"/>
                </a:solidFill>
              </a:rPr>
              <a:t>tenurial</a:t>
            </a:r>
            <a:r>
              <a:rPr lang="en-ZA" dirty="0">
                <a:solidFill>
                  <a:srgbClr val="0B4623"/>
                </a:solidFill>
              </a:rPr>
              <a:t> </a:t>
            </a:r>
            <a:r>
              <a:rPr lang="en-ZA" dirty="0" smtClean="0">
                <a:solidFill>
                  <a:srgbClr val="0B4623"/>
                </a:solidFill>
              </a:rPr>
              <a:t>rights</a:t>
            </a:r>
          </a:p>
          <a:p>
            <a:pPr marL="285750" indent="-285750">
              <a:lnSpc>
                <a:spcPct val="150000"/>
              </a:lnSpc>
              <a:buFont typeface="Arial" panose="020B0604020202020204" pitchFamily="34" charset="0"/>
              <a:buChar char="•"/>
            </a:pPr>
            <a:r>
              <a:rPr lang="en-ZA" dirty="0">
                <a:solidFill>
                  <a:srgbClr val="0B4623"/>
                </a:solidFill>
              </a:rPr>
              <a:t>C</a:t>
            </a:r>
            <a:r>
              <a:rPr lang="en-ZA" dirty="0" smtClean="0">
                <a:solidFill>
                  <a:srgbClr val="0B4623"/>
                </a:solidFill>
              </a:rPr>
              <a:t>onducive </a:t>
            </a:r>
            <a:r>
              <a:rPr lang="en-ZA" dirty="0">
                <a:solidFill>
                  <a:srgbClr val="0B4623"/>
                </a:solidFill>
              </a:rPr>
              <a:t>ecological infrastructure to support the wildlife or bio-prospecting economic </a:t>
            </a:r>
            <a:r>
              <a:rPr lang="en-ZA" dirty="0" smtClean="0">
                <a:solidFill>
                  <a:srgbClr val="0B4623"/>
                </a:solidFill>
              </a:rPr>
              <a:t>activities</a:t>
            </a:r>
          </a:p>
          <a:p>
            <a:pPr marL="285750" indent="-285750">
              <a:lnSpc>
                <a:spcPct val="150000"/>
              </a:lnSpc>
              <a:buFont typeface="Arial" panose="020B0604020202020204" pitchFamily="34" charset="0"/>
              <a:buChar char="•"/>
            </a:pPr>
            <a:r>
              <a:rPr lang="en-ZA" dirty="0">
                <a:solidFill>
                  <a:srgbClr val="0B4623"/>
                </a:solidFill>
              </a:rPr>
              <a:t>C</a:t>
            </a:r>
            <a:r>
              <a:rPr lang="en-ZA" dirty="0" smtClean="0">
                <a:solidFill>
                  <a:srgbClr val="0B4623"/>
                </a:solidFill>
              </a:rPr>
              <a:t>ontribution </a:t>
            </a:r>
            <a:r>
              <a:rPr lang="en-ZA" dirty="0">
                <a:solidFill>
                  <a:srgbClr val="0B4623"/>
                </a:solidFill>
              </a:rPr>
              <a:t>to </a:t>
            </a:r>
            <a:r>
              <a:rPr lang="en-ZA" dirty="0" smtClean="0">
                <a:solidFill>
                  <a:srgbClr val="0B4623"/>
                </a:solidFill>
              </a:rPr>
              <a:t>conservation</a:t>
            </a:r>
          </a:p>
          <a:p>
            <a:pPr marL="285750" indent="-285750">
              <a:lnSpc>
                <a:spcPct val="150000"/>
              </a:lnSpc>
              <a:buFont typeface="Arial" panose="020B0604020202020204" pitchFamily="34" charset="0"/>
              <a:buChar char="•"/>
            </a:pPr>
            <a:r>
              <a:rPr lang="en-ZA" dirty="0" smtClean="0">
                <a:solidFill>
                  <a:srgbClr val="0B4623"/>
                </a:solidFill>
              </a:rPr>
              <a:t>Clear </a:t>
            </a:r>
            <a:r>
              <a:rPr lang="en-ZA" dirty="0">
                <a:solidFill>
                  <a:srgbClr val="0B4623"/>
                </a:solidFill>
              </a:rPr>
              <a:t>governance </a:t>
            </a:r>
            <a:r>
              <a:rPr lang="en-ZA" dirty="0" smtClean="0">
                <a:solidFill>
                  <a:srgbClr val="0B4623"/>
                </a:solidFill>
              </a:rPr>
              <a:t>structures</a:t>
            </a:r>
          </a:p>
          <a:p>
            <a:pPr marL="285750" indent="-285750">
              <a:lnSpc>
                <a:spcPct val="150000"/>
              </a:lnSpc>
              <a:buFont typeface="Arial" panose="020B0604020202020204" pitchFamily="34" charset="0"/>
              <a:buChar char="•"/>
            </a:pPr>
            <a:r>
              <a:rPr lang="en-ZA" dirty="0">
                <a:solidFill>
                  <a:srgbClr val="0B4623"/>
                </a:solidFill>
              </a:rPr>
              <a:t>A</a:t>
            </a:r>
            <a:r>
              <a:rPr lang="en-ZA" dirty="0" smtClean="0">
                <a:solidFill>
                  <a:srgbClr val="0B4623"/>
                </a:solidFill>
              </a:rPr>
              <a:t>pplicant </a:t>
            </a:r>
            <a:r>
              <a:rPr lang="en-ZA" dirty="0">
                <a:solidFill>
                  <a:srgbClr val="0B4623"/>
                </a:solidFill>
              </a:rPr>
              <a:t>must be Black as defined in the Broad-Based Black Economic Empowerment Act 53 of </a:t>
            </a:r>
            <a:r>
              <a:rPr lang="en-ZA" dirty="0" smtClean="0">
                <a:solidFill>
                  <a:srgbClr val="0B4623"/>
                </a:solidFill>
              </a:rPr>
              <a:t>2003;</a:t>
            </a:r>
          </a:p>
          <a:p>
            <a:pPr marL="285750" indent="-285750">
              <a:lnSpc>
                <a:spcPct val="150000"/>
              </a:lnSpc>
              <a:buFont typeface="Arial" panose="020B0604020202020204" pitchFamily="34" charset="0"/>
              <a:buChar char="•"/>
            </a:pPr>
            <a:r>
              <a:rPr lang="en-ZA" dirty="0">
                <a:solidFill>
                  <a:srgbClr val="0B4623"/>
                </a:solidFill>
              </a:rPr>
              <a:t>I</a:t>
            </a:r>
            <a:r>
              <a:rPr lang="en-ZA" dirty="0" smtClean="0">
                <a:solidFill>
                  <a:srgbClr val="0B4623"/>
                </a:solidFill>
              </a:rPr>
              <a:t>n </a:t>
            </a:r>
            <a:r>
              <a:rPr lang="en-ZA" dirty="0">
                <a:solidFill>
                  <a:srgbClr val="0B4623"/>
                </a:solidFill>
              </a:rPr>
              <a:t>terms of partnership arrangements Black people must have more than 51% ownership in the wildlife and/or bioprospecting/ </a:t>
            </a:r>
            <a:r>
              <a:rPr lang="en-ZA" dirty="0" err="1">
                <a:solidFill>
                  <a:srgbClr val="0B4623"/>
                </a:solidFill>
              </a:rPr>
              <a:t>biotrade</a:t>
            </a:r>
            <a:r>
              <a:rPr lang="en-ZA" dirty="0">
                <a:solidFill>
                  <a:srgbClr val="0B4623"/>
                </a:solidFill>
              </a:rPr>
              <a:t> business </a:t>
            </a:r>
            <a:r>
              <a:rPr lang="en-ZA" dirty="0" smtClean="0">
                <a:solidFill>
                  <a:srgbClr val="0B4623"/>
                </a:solidFill>
              </a:rPr>
              <a:t>venture</a:t>
            </a:r>
          </a:p>
          <a:p>
            <a:pPr marL="285750" indent="-285750">
              <a:lnSpc>
                <a:spcPct val="150000"/>
              </a:lnSpc>
              <a:buFont typeface="Arial" panose="020B0604020202020204" pitchFamily="34" charset="0"/>
              <a:buChar char="•"/>
            </a:pPr>
            <a:r>
              <a:rPr lang="en-ZA" dirty="0" smtClean="0">
                <a:solidFill>
                  <a:srgbClr val="0B4623"/>
                </a:solidFill>
              </a:rPr>
              <a:t>Labour </a:t>
            </a:r>
            <a:r>
              <a:rPr lang="en-ZA" dirty="0">
                <a:solidFill>
                  <a:srgbClr val="0B4623"/>
                </a:solidFill>
              </a:rPr>
              <a:t>intensive job creation </a:t>
            </a:r>
            <a:r>
              <a:rPr lang="en-ZA" dirty="0" smtClean="0">
                <a:solidFill>
                  <a:srgbClr val="0B4623"/>
                </a:solidFill>
              </a:rPr>
              <a:t>with </a:t>
            </a:r>
            <a:r>
              <a:rPr lang="en-ZA" dirty="0">
                <a:solidFill>
                  <a:srgbClr val="0B4623"/>
                </a:solidFill>
              </a:rPr>
              <a:t>emphasis on y</a:t>
            </a:r>
            <a:r>
              <a:rPr lang="en-ZA" dirty="0" smtClean="0">
                <a:solidFill>
                  <a:srgbClr val="0B4623"/>
                </a:solidFill>
              </a:rPr>
              <a:t>outh, women </a:t>
            </a:r>
            <a:r>
              <a:rPr lang="en-ZA" dirty="0">
                <a:solidFill>
                  <a:srgbClr val="0B4623"/>
                </a:solidFill>
              </a:rPr>
              <a:t>and </a:t>
            </a:r>
            <a:r>
              <a:rPr lang="en-ZA" dirty="0" smtClean="0">
                <a:solidFill>
                  <a:srgbClr val="0B4623"/>
                </a:solidFill>
              </a:rPr>
              <a:t>individual with disabilities, people </a:t>
            </a:r>
            <a:r>
              <a:rPr lang="en-ZA" dirty="0">
                <a:solidFill>
                  <a:srgbClr val="0B4623"/>
                </a:solidFill>
              </a:rPr>
              <a:t>who have already started </a:t>
            </a:r>
            <a:r>
              <a:rPr lang="en-ZA" dirty="0" smtClean="0">
                <a:solidFill>
                  <a:srgbClr val="0B4623"/>
                </a:solidFill>
              </a:rPr>
              <a:t>their </a:t>
            </a:r>
            <a:r>
              <a:rPr lang="en-ZA" dirty="0">
                <a:solidFill>
                  <a:srgbClr val="0B4623"/>
                </a:solidFill>
              </a:rPr>
              <a:t>businesses </a:t>
            </a:r>
            <a:r>
              <a:rPr lang="en-ZA" dirty="0" smtClean="0">
                <a:solidFill>
                  <a:srgbClr val="0B4623"/>
                </a:solidFill>
              </a:rPr>
              <a:t>in need of government support </a:t>
            </a:r>
          </a:p>
          <a:p>
            <a:pPr marL="285750" indent="-285750">
              <a:lnSpc>
                <a:spcPct val="150000"/>
              </a:lnSpc>
              <a:buFont typeface="Arial" panose="020B0604020202020204" pitchFamily="34" charset="0"/>
              <a:buChar char="•"/>
            </a:pPr>
            <a:r>
              <a:rPr lang="en-ZA" dirty="0" smtClean="0">
                <a:solidFill>
                  <a:srgbClr val="0B4623"/>
                </a:solidFill>
              </a:rPr>
              <a:t>There </a:t>
            </a:r>
            <a:r>
              <a:rPr lang="en-ZA" dirty="0">
                <a:solidFill>
                  <a:srgbClr val="0B4623"/>
                </a:solidFill>
              </a:rPr>
              <a:t>must be a good spread of support in all the provinces</a:t>
            </a:r>
          </a:p>
        </p:txBody>
      </p:sp>
    </p:spTree>
    <p:extLst>
      <p:ext uri="{BB962C8B-B14F-4D97-AF65-F5344CB8AC3E}">
        <p14:creationId xmlns:p14="http://schemas.microsoft.com/office/powerpoint/2010/main" xmlns="" val="1708023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714" y="-1"/>
            <a:ext cx="9468000" cy="5329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1429" y="2945956"/>
            <a:ext cx="8532000" cy="3508653"/>
          </a:xfrm>
        </p:spPr>
        <p:txBody>
          <a:bodyPr/>
          <a:lstStyle/>
          <a:p>
            <a:r>
              <a:rPr lang="en-ZA" dirty="0" smtClean="0"/>
              <a:t/>
            </a:r>
            <a:br>
              <a:rPr lang="en-ZA" dirty="0" smtClean="0"/>
            </a:br>
            <a:r>
              <a:rPr lang="en-ZA" dirty="0"/>
              <a:t/>
            </a:r>
            <a:br>
              <a:rPr lang="en-ZA" dirty="0"/>
            </a:br>
            <a:r>
              <a:rPr lang="en-ZA" dirty="0" smtClean="0"/>
              <a:t/>
            </a:r>
            <a:br>
              <a:rPr lang="en-ZA" dirty="0" smtClean="0"/>
            </a:br>
            <a:r>
              <a:rPr lang="en-ZA" dirty="0"/>
              <a:t/>
            </a:r>
            <a:br>
              <a:rPr lang="en-ZA" dirty="0"/>
            </a:br>
            <a:r>
              <a:rPr lang="en-ZA" dirty="0" smtClean="0"/>
              <a:t>					</a:t>
            </a:r>
            <a:r>
              <a:rPr lang="en-ZA" dirty="0"/>
              <a:t/>
            </a:r>
            <a:br>
              <a:rPr lang="en-ZA" dirty="0"/>
            </a:br>
            <a:r>
              <a:rPr lang="en-ZA" dirty="0" smtClean="0"/>
              <a:t/>
            </a:r>
            <a:br>
              <a:rPr lang="en-ZA" dirty="0" smtClean="0"/>
            </a:br>
            <a:r>
              <a:rPr lang="en-ZA" dirty="0"/>
              <a:t/>
            </a:r>
            <a:br>
              <a:rPr lang="en-ZA" dirty="0"/>
            </a:br>
            <a:r>
              <a:rPr lang="en-ZA" dirty="0" smtClean="0"/>
              <a:t/>
            </a:r>
            <a:br>
              <a:rPr lang="en-ZA" dirty="0" smtClean="0"/>
            </a:br>
            <a:r>
              <a:rPr lang="en-ZA" dirty="0"/>
              <a:t/>
            </a:r>
            <a:br>
              <a:rPr lang="en-ZA" dirty="0"/>
            </a:br>
            <a:r>
              <a:rPr lang="en-ZA" dirty="0" smtClean="0"/>
              <a:t/>
            </a:r>
            <a:br>
              <a:rPr lang="en-ZA" dirty="0" smtClean="0"/>
            </a:br>
            <a:r>
              <a:rPr lang="en-ZA" dirty="0" smtClean="0"/>
              <a:t>			          </a:t>
            </a:r>
            <a:r>
              <a:rPr lang="en-ZA" dirty="0" smtClean="0">
                <a:hlinkClick r:id="rId3"/>
              </a:rPr>
              <a:t>https</a:t>
            </a:r>
            <a:r>
              <a:rPr lang="en-ZA" dirty="0">
                <a:hlinkClick r:id="rId3"/>
              </a:rPr>
              <a:t>://</a:t>
            </a:r>
            <a:r>
              <a:rPr lang="en-ZA" dirty="0" smtClean="0">
                <a:hlinkClick r:id="rId3"/>
              </a:rPr>
              <a:t>youtu.be/coQFq_NgT48</a:t>
            </a:r>
            <a:r>
              <a:rPr lang="en-ZA" dirty="0" smtClean="0"/>
              <a:t> </a:t>
            </a:r>
            <a:r>
              <a:rPr lang="en-ZA" dirty="0"/>
              <a:t/>
            </a:r>
            <a:br>
              <a:rPr lang="en-ZA" dirty="0"/>
            </a:br>
            <a:endParaRPr lang="en-ZA" dirty="0"/>
          </a:p>
        </p:txBody>
      </p:sp>
    </p:spTree>
    <p:extLst>
      <p:ext uri="{BB962C8B-B14F-4D97-AF65-F5344CB8AC3E}">
        <p14:creationId xmlns:p14="http://schemas.microsoft.com/office/powerpoint/2010/main" xmlns="" val="2658910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Bioprospecting Economy</a:t>
            </a:r>
            <a:endParaRPr lang="en-ZA" dirty="0"/>
          </a:p>
        </p:txBody>
      </p:sp>
    </p:spTree>
    <p:extLst>
      <p:ext uri="{BB962C8B-B14F-4D97-AF65-F5344CB8AC3E}">
        <p14:creationId xmlns:p14="http://schemas.microsoft.com/office/powerpoint/2010/main" xmlns="" val="3354749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extLst/>
          </p:nvPr>
        </p:nvGraphicFramePr>
        <p:xfrm>
          <a:off x="1588" y="1588"/>
          <a:ext cx="1587" cy="1587"/>
        </p:xfrm>
        <a:graphic>
          <a:graphicData uri="http://schemas.openxmlformats.org/presentationml/2006/ole">
            <p:oleObj spid="_x0000_s126029" name="think-cell Slide" r:id="rId3" imgW="360" imgH="360" progId="">
              <p:embed/>
            </p:oleObj>
          </a:graphicData>
        </a:graphic>
      </p:graphicFrame>
      <p:pic>
        <p:nvPicPr>
          <p:cNvPr id="10" name="Picture 9"/>
          <p:cNvPicPr>
            <a:picLocks/>
          </p:cNvPicPr>
          <p:nvPr/>
        </p:nvPicPr>
        <p:blipFill rotWithShape="1">
          <a:blip r:embed="rId4" cstate="print">
            <a:extLst>
              <a:ext uri="{28A0092B-C50C-407E-A947-70E740481C1C}">
                <a14:useLocalDpi xmlns:a14="http://schemas.microsoft.com/office/drawing/2010/main" xmlns=""/>
              </a:ext>
            </a:extLst>
          </a:blip>
          <a:srcRect/>
          <a:stretch/>
        </p:blipFill>
        <p:spPr bwMode="gray">
          <a:xfrm>
            <a:off x="-2812" y="3503863"/>
            <a:ext cx="4479336" cy="2666755"/>
          </a:xfrm>
          <a:prstGeom prst="rect">
            <a:avLst/>
          </a:prstGeom>
        </p:spPr>
      </p:pic>
      <p:pic>
        <p:nvPicPr>
          <p:cNvPr id="12" name="Picture 11"/>
          <p:cNvPicPr>
            <a:picLocks/>
          </p:cNvPicPr>
          <p:nvPr/>
        </p:nvPicPr>
        <p:blipFill>
          <a:blip r:embed="rId5" cstate="email">
            <a:extLst>
              <a:ext uri="{28A0092B-C50C-407E-A947-70E740481C1C}">
                <a14:useLocalDpi xmlns:a14="http://schemas.microsoft.com/office/drawing/2010/main" xmlns=""/>
              </a:ext>
            </a:extLst>
          </a:blip>
          <a:stretch>
            <a:fillRect/>
          </a:stretch>
        </p:blipFill>
        <p:spPr bwMode="gray">
          <a:xfrm>
            <a:off x="4474481" y="-4445"/>
            <a:ext cx="4486639" cy="2759602"/>
          </a:xfrm>
          <a:prstGeom prst="rect">
            <a:avLst/>
          </a:prstGeom>
        </p:spPr>
      </p:pic>
      <p:pic>
        <p:nvPicPr>
          <p:cNvPr id="16" name="Picture 15"/>
          <p:cNvPicPr>
            <a:picLocks/>
          </p:cNvPicPr>
          <p:nvPr/>
        </p:nvPicPr>
        <p:blipFill rotWithShape="1">
          <a:blip r:embed="rId6" cstate="print">
            <a:extLst>
              <a:ext uri="{28A0092B-C50C-407E-A947-70E740481C1C}">
                <a14:useLocalDpi xmlns:a14="http://schemas.microsoft.com/office/drawing/2010/main" xmlns=""/>
              </a:ext>
            </a:extLst>
          </a:blip>
          <a:srcRect/>
          <a:stretch/>
        </p:blipFill>
        <p:spPr bwMode="gray">
          <a:xfrm>
            <a:off x="-4445" y="-1"/>
            <a:ext cx="4478927" cy="2762777"/>
          </a:xfrm>
          <a:prstGeom prst="rect">
            <a:avLst/>
          </a:prstGeom>
        </p:spPr>
      </p:pic>
      <p:pic>
        <p:nvPicPr>
          <p:cNvPr id="18" name="Picture 17"/>
          <p:cNvPicPr>
            <a:picLocks/>
          </p:cNvPicPr>
          <p:nvPr/>
        </p:nvPicPr>
        <p:blipFill>
          <a:blip r:embed="rId7" cstate="print">
            <a:extLst>
              <a:ext uri="{28A0092B-C50C-407E-A947-70E740481C1C}">
                <a14:useLocalDpi xmlns:a14="http://schemas.microsoft.com/office/drawing/2010/main" xmlns=""/>
              </a:ext>
            </a:extLst>
          </a:blip>
          <a:stretch>
            <a:fillRect/>
          </a:stretch>
        </p:blipFill>
        <p:spPr bwMode="gray">
          <a:xfrm>
            <a:off x="4476524" y="3503862"/>
            <a:ext cx="4488089" cy="2666756"/>
          </a:xfrm>
          <a:prstGeom prst="roundRect">
            <a:avLst>
              <a:gd name="adj" fmla="val 0"/>
            </a:avLst>
          </a:prstGeom>
        </p:spPr>
      </p:pic>
      <p:sp>
        <p:nvSpPr>
          <p:cNvPr id="2" name="Title 1"/>
          <p:cNvSpPr>
            <a:spLocks noGrp="1"/>
          </p:cNvSpPr>
          <p:nvPr>
            <p:ph type="title"/>
          </p:nvPr>
        </p:nvSpPr>
        <p:spPr bwMode="gray">
          <a:xfrm>
            <a:off x="-4445" y="2695575"/>
            <a:ext cx="8969058" cy="913262"/>
          </a:xfrm>
          <a:gradFill>
            <a:gsLst>
              <a:gs pos="97917">
                <a:schemeClr val="tx2"/>
              </a:gs>
              <a:gs pos="49652">
                <a:schemeClr val="accent2"/>
              </a:gs>
              <a:gs pos="1000">
                <a:schemeClr val="tx2"/>
              </a:gs>
            </a:gsLst>
            <a:lin ang="5400000" scaled="1"/>
          </a:gradFill>
          <a:ln>
            <a:noFill/>
          </a:ln>
          <a:effectLst>
            <a:outerShdw blurRad="63500" sx="102000" sy="102000" algn="ctr" rotWithShape="0">
              <a:prstClr val="black">
                <a:alpha val="40000"/>
              </a:prstClr>
            </a:outerShdw>
          </a:effectLst>
          <a:extLst/>
        </p:spPr>
        <p:txBody>
          <a:bodyPr vert="horz" wrap="square" lIns="72009" tIns="72009" rIns="72009" bIns="72009" numCol="1" anchor="ctr" anchorCtr="0" compatLnSpc="1">
            <a:prstTxWarp prst="textNoShape">
              <a:avLst/>
            </a:prstTxWarp>
            <a:noAutofit/>
          </a:bodyPr>
          <a:lstStyle/>
          <a:p>
            <a:pPr algn="ctr"/>
            <a:r>
              <a:rPr lang="en-ZA" sz="1800" b="0" dirty="0" smtClean="0">
                <a:solidFill>
                  <a:schemeClr val="bg1"/>
                </a:solidFill>
              </a:rPr>
              <a:t> </a:t>
            </a:r>
            <a:endParaRPr lang="en-ZA" sz="1800" b="0" dirty="0">
              <a:solidFill>
                <a:schemeClr val="bg1"/>
              </a:solidFill>
            </a:endParaRPr>
          </a:p>
        </p:txBody>
      </p:sp>
      <p:sp>
        <p:nvSpPr>
          <p:cNvPr id="3" name="TextBox 2"/>
          <p:cNvSpPr txBox="1"/>
          <p:nvPr/>
        </p:nvSpPr>
        <p:spPr>
          <a:xfrm>
            <a:off x="1800226" y="2844430"/>
            <a:ext cx="6619874" cy="615553"/>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sz="2000" b="1" dirty="0" smtClean="0">
                <a:solidFill>
                  <a:schemeClr val="bg1"/>
                </a:solidFill>
              </a:rPr>
              <a:t>South </a:t>
            </a:r>
            <a:r>
              <a:rPr lang="en-US" sz="2000" b="1" dirty="0">
                <a:solidFill>
                  <a:schemeClr val="bg1"/>
                </a:solidFill>
              </a:rPr>
              <a:t>Africa is globally </a:t>
            </a:r>
            <a:r>
              <a:rPr lang="en-US" sz="2000" b="1" dirty="0" err="1">
                <a:solidFill>
                  <a:schemeClr val="bg1"/>
                </a:solidFill>
              </a:rPr>
              <a:t>recognised</a:t>
            </a:r>
            <a:r>
              <a:rPr lang="en-US" sz="2000" b="1" dirty="0">
                <a:solidFill>
                  <a:schemeClr val="bg1"/>
                </a:solidFill>
              </a:rPr>
              <a:t> for the sustainable and inclusive commercial use of its biodiversity </a:t>
            </a:r>
          </a:p>
        </p:txBody>
      </p:sp>
      <p:sp>
        <p:nvSpPr>
          <p:cNvPr id="9" name="TextBox 8"/>
          <p:cNvSpPr txBox="1"/>
          <p:nvPr/>
        </p:nvSpPr>
        <p:spPr>
          <a:xfrm>
            <a:off x="653591" y="2998318"/>
            <a:ext cx="764825" cy="307777"/>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txBody>
          <a:bodyPr vert="horz" wrap="non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sz="2000" b="1" dirty="0" smtClean="0">
                <a:solidFill>
                  <a:srgbClr val="FFFF00"/>
                </a:solidFill>
              </a:rPr>
              <a:t>Vision</a:t>
            </a:r>
            <a:endParaRPr lang="en-US" sz="2000" b="1" dirty="0">
              <a:solidFill>
                <a:srgbClr val="FFFF00"/>
              </a:solidFill>
            </a:endParaRPr>
          </a:p>
        </p:txBody>
      </p:sp>
    </p:spTree>
    <p:extLst>
      <p:ext uri="{BB962C8B-B14F-4D97-AF65-F5344CB8AC3E}">
        <p14:creationId xmlns:p14="http://schemas.microsoft.com/office/powerpoint/2010/main" xmlns="" val="18368052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p:cNvGraphicFramePr>
            <a:graphicFrameLocks noChangeAspect="1"/>
          </p:cNvGraphicFramePr>
          <p:nvPr>
            <p:extLst/>
          </p:nvPr>
        </p:nvGraphicFramePr>
        <p:xfrm>
          <a:off x="0" y="0"/>
          <a:ext cx="158750" cy="158750"/>
        </p:xfrm>
        <a:graphic>
          <a:graphicData uri="http://schemas.openxmlformats.org/presentationml/2006/ole">
            <p:oleObj spid="_x0000_s304190" name="think-cell Slide" r:id="rId16" imgW="360" imgH="360" progId="">
              <p:embed/>
            </p:oleObj>
          </a:graphicData>
        </a:graphic>
      </p:graphicFrame>
      <p:sp>
        <p:nvSpPr>
          <p:cNvPr id="31" name="Rectangle 30" hidden="1"/>
          <p:cNvSpPr/>
          <p:nvPr>
            <p:custDataLst>
              <p:tags r:id="rId2"/>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pPr>
            <a:endParaRPr lang="en-US" b="1" dirty="0" smtClean="0">
              <a:solidFill>
                <a:schemeClr val="tx1"/>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2" name="Title 1"/>
          <p:cNvSpPr>
            <a:spLocks noGrp="1"/>
          </p:cNvSpPr>
          <p:nvPr>
            <p:ph type="title"/>
          </p:nvPr>
        </p:nvSpPr>
        <p:spPr>
          <a:xfrm>
            <a:off x="171451" y="230188"/>
            <a:ext cx="8618537" cy="584775"/>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1"/>
            <a:r>
              <a:rPr lang="en-US" dirty="0" smtClean="0"/>
              <a:t>The bioprospecting </a:t>
            </a:r>
            <a:r>
              <a:rPr lang="en-US" dirty="0"/>
              <a:t>economy </a:t>
            </a:r>
            <a:r>
              <a:rPr lang="en-US" dirty="0" smtClean="0"/>
              <a:t>has the potential to grow to R1.7 billion </a:t>
            </a:r>
            <a:r>
              <a:rPr lang="en-US" dirty="0"/>
              <a:t>GDP contribution at 10% p.a. </a:t>
            </a:r>
            <a:r>
              <a:rPr lang="en-US" dirty="0" smtClean="0"/>
              <a:t>and add 10 000 new jobs by 2030</a:t>
            </a:r>
            <a:endParaRPr lang="en-ZA" dirty="0"/>
          </a:p>
        </p:txBody>
      </p:sp>
      <p:grpSp>
        <p:nvGrpSpPr>
          <p:cNvPr id="39" name="Group 38"/>
          <p:cNvGrpSpPr/>
          <p:nvPr/>
        </p:nvGrpSpPr>
        <p:grpSpPr>
          <a:xfrm>
            <a:off x="254000" y="1209675"/>
            <a:ext cx="5344670" cy="4651712"/>
            <a:chOff x="295718" y="1338317"/>
            <a:chExt cx="8257783" cy="4651712"/>
          </a:xfrm>
        </p:grpSpPr>
        <p:sp>
          <p:nvSpPr>
            <p:cNvPr id="41" name="Rectangle 40"/>
            <p:cNvSpPr>
              <a:spLocks/>
            </p:cNvSpPr>
            <p:nvPr/>
          </p:nvSpPr>
          <p:spPr>
            <a:xfrm>
              <a:off x="295718" y="1338317"/>
              <a:ext cx="4079483" cy="4651712"/>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smtClean="0">
                <a:solidFill>
                  <a:schemeClr val="tx1"/>
                </a:solidFill>
              </a:endParaRPr>
            </a:p>
          </p:txBody>
        </p:sp>
        <p:sp>
          <p:nvSpPr>
            <p:cNvPr id="42" name="Rectangle 41"/>
            <p:cNvSpPr>
              <a:spLocks/>
            </p:cNvSpPr>
            <p:nvPr/>
          </p:nvSpPr>
          <p:spPr>
            <a:xfrm>
              <a:off x="4474018" y="1338317"/>
              <a:ext cx="4079483" cy="4651712"/>
            </a:xfrm>
            <a:prstGeom prst="rect">
              <a:avLst/>
            </a:prstGeom>
            <a:solidFill>
              <a:schemeClr val="bg2"/>
            </a:solid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smtClean="0">
                <a:solidFill>
                  <a:schemeClr val="tx1"/>
                </a:solidFill>
              </a:endParaRPr>
            </a:p>
          </p:txBody>
        </p:sp>
        <p:sp>
          <p:nvSpPr>
            <p:cNvPr id="43" name="Rectangle 82"/>
            <p:cNvSpPr txBox="1">
              <a:spLocks/>
            </p:cNvSpPr>
            <p:nvPr/>
          </p:nvSpPr>
          <p:spPr>
            <a:xfrm>
              <a:off x="295718" y="1338317"/>
              <a:ext cx="4079483" cy="391646"/>
            </a:xfrm>
            <a:prstGeom prst="rect">
              <a:avLst/>
            </a:prstGeom>
            <a:solidFill>
              <a:schemeClr val="accent1"/>
            </a:solidFill>
            <a:ln w="19050">
              <a:solidFill>
                <a:schemeClr val="accent1"/>
              </a:solidFill>
              <a:miter lim="800000"/>
              <a:headEnd/>
              <a:tailEnd/>
            </a:ln>
            <a:effectLst/>
            <a:extLst/>
          </p:spPr>
          <p:txBody>
            <a:bodyPr vert="horz" wrap="square" lIns="72009" tIns="72009" rIns="72009" bIns="72009" numCol="1" anchor="ctr"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b="1">
                  <a:solidFill>
                    <a:schemeClr val="tx2"/>
                  </a:solidFill>
                </a:rPr>
                <a:t>GDP </a:t>
              </a:r>
              <a:r>
                <a:rPr lang="en-US" b="1" smtClean="0">
                  <a:solidFill>
                    <a:schemeClr val="tx2"/>
                  </a:solidFill>
                </a:rPr>
                <a:t>contribution</a:t>
              </a:r>
              <a:endParaRPr lang="en-US" dirty="0">
                <a:solidFill>
                  <a:schemeClr val="tx2"/>
                </a:solidFill>
              </a:endParaRPr>
            </a:p>
          </p:txBody>
        </p:sp>
        <p:sp>
          <p:nvSpPr>
            <p:cNvPr id="44" name="Rectangle 82"/>
            <p:cNvSpPr txBox="1">
              <a:spLocks/>
            </p:cNvSpPr>
            <p:nvPr/>
          </p:nvSpPr>
          <p:spPr>
            <a:xfrm>
              <a:off x="4474018" y="1338317"/>
              <a:ext cx="4079483" cy="391646"/>
            </a:xfrm>
            <a:prstGeom prst="rect">
              <a:avLst/>
            </a:prstGeom>
            <a:solidFill>
              <a:schemeClr val="accent3"/>
            </a:solidFill>
            <a:ln w="19050">
              <a:solidFill>
                <a:schemeClr val="accent3"/>
              </a:solidFill>
              <a:miter lim="800000"/>
              <a:headEnd/>
              <a:tailEnd/>
            </a:ln>
            <a:effectLst/>
            <a:extLst/>
          </p:spPr>
          <p:txBody>
            <a:bodyPr vert="horz" wrap="square" lIns="72009" tIns="72009" rIns="72009" bIns="72009" numCol="1" anchor="ctr"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b="1" dirty="0" smtClean="0">
                  <a:solidFill>
                    <a:schemeClr val="bg2"/>
                  </a:solidFill>
                </a:rPr>
                <a:t>Job creation (permanent)</a:t>
              </a:r>
              <a:endParaRPr lang="en-US" dirty="0">
                <a:solidFill>
                  <a:schemeClr val="bg2"/>
                </a:solidFill>
              </a:endParaRPr>
            </a:p>
          </p:txBody>
        </p:sp>
        <p:sp>
          <p:nvSpPr>
            <p:cNvPr id="45" name="Rectangle 82"/>
            <p:cNvSpPr txBox="1">
              <a:spLocks/>
            </p:cNvSpPr>
            <p:nvPr/>
          </p:nvSpPr>
          <p:spPr>
            <a:xfrm>
              <a:off x="355706" y="1811505"/>
              <a:ext cx="3959506" cy="24622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dirty="0" smtClean="0">
                  <a:solidFill>
                    <a:schemeClr val="bg1">
                      <a:lumMod val="50000"/>
                    </a:schemeClr>
                  </a:solidFill>
                </a:rPr>
                <a:t>R billion</a:t>
              </a:r>
              <a:endParaRPr lang="en-US" dirty="0">
                <a:solidFill>
                  <a:schemeClr val="bg1">
                    <a:lumMod val="50000"/>
                  </a:schemeClr>
                </a:solidFill>
              </a:endParaRPr>
            </a:p>
          </p:txBody>
        </p:sp>
        <p:sp>
          <p:nvSpPr>
            <p:cNvPr id="46" name="Rectangle 82"/>
            <p:cNvSpPr txBox="1">
              <a:spLocks/>
            </p:cNvSpPr>
            <p:nvPr/>
          </p:nvSpPr>
          <p:spPr>
            <a:xfrm>
              <a:off x="4534005" y="1811505"/>
              <a:ext cx="3959506" cy="24622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dirty="0" smtClean="0">
                  <a:solidFill>
                    <a:schemeClr val="bg1">
                      <a:lumMod val="50000"/>
                    </a:schemeClr>
                  </a:solidFill>
                </a:rPr>
                <a:t>000 </a:t>
              </a:r>
              <a:r>
                <a:rPr lang="en-US" dirty="0">
                  <a:solidFill>
                    <a:schemeClr val="bg1">
                      <a:lumMod val="50000"/>
                    </a:schemeClr>
                  </a:solidFill>
                </a:rPr>
                <a:t>jobs</a:t>
              </a:r>
            </a:p>
          </p:txBody>
        </p:sp>
      </p:grpSp>
      <p:graphicFrame>
        <p:nvGraphicFramePr>
          <p:cNvPr id="49" name="Object 48"/>
          <p:cNvGraphicFramePr>
            <a:graphicFrameLocks/>
          </p:cNvGraphicFramePr>
          <p:nvPr>
            <p:extLst/>
          </p:nvPr>
        </p:nvGraphicFramePr>
        <p:xfrm>
          <a:off x="228600" y="3124200"/>
          <a:ext cx="2552823" cy="2257425"/>
        </p:xfrm>
        <a:graphic>
          <a:graphicData uri="http://schemas.openxmlformats.org/presentationml/2006/ole">
            <p:oleObj spid="_x0000_s304191" name="Chart" r:id="rId17" imgW="2552767" imgH="2255486" progId="MSGraph.Chart.8">
              <p:embed followColorScheme="full"/>
            </p:oleObj>
          </a:graphicData>
        </a:graphic>
      </p:graphicFrame>
      <p:cxnSp>
        <p:nvCxnSpPr>
          <p:cNvPr id="50" name="Straight Connector 49"/>
          <p:cNvCxnSpPr/>
          <p:nvPr>
            <p:custDataLst>
              <p:tags r:id="rId3"/>
            </p:custDataLst>
          </p:nvPr>
        </p:nvCxnSpPr>
        <p:spPr bwMode="gray">
          <a:xfrm flipV="1">
            <a:off x="938213" y="1868488"/>
            <a:ext cx="1157288" cy="1685925"/>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1" name="Text Placeholder 113"/>
          <p:cNvSpPr>
            <a:spLocks noGrp="1"/>
          </p:cNvSpPr>
          <p:nvPr>
            <p:custDataLst>
              <p:tags r:id="rId4"/>
            </p:custDataLst>
          </p:nvPr>
        </p:nvSpPr>
        <p:spPr bwMode="gray">
          <a:xfrm>
            <a:off x="855663" y="2555875"/>
            <a:ext cx="1320800" cy="311150"/>
          </a:xfrm>
          <a:prstGeom prst="ellipse">
            <a:avLst/>
          </a:prstGeom>
          <a:solidFill>
            <a:schemeClr val="tx2"/>
          </a:solidFill>
          <a:ln w="9525">
            <a:solidFill>
              <a:schemeClr val="tx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r>
              <a:rPr lang="en-ZA" b="1" dirty="0" smtClean="0">
                <a:solidFill>
                  <a:schemeClr val="bg1"/>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rPr>
              <a:t>+10% p.a.</a:t>
            </a:r>
            <a:endParaRPr lang="en-ZA" b="1" dirty="0">
              <a:solidFill>
                <a:schemeClr val="bg1"/>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52" name="Text Placeholder 2"/>
          <p:cNvSpPr>
            <a:spLocks noGrp="1"/>
          </p:cNvSpPr>
          <p:nvPr>
            <p:custDataLst>
              <p:tags r:id="rId5"/>
            </p:custDataLst>
          </p:nvPr>
        </p:nvSpPr>
        <p:spPr bwMode="gray">
          <a:xfrm>
            <a:off x="771525" y="4654550"/>
            <a:ext cx="333375"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5BB276D3-8623-4001-A15E-803BFC777254}" type="datetime'''''''''0''.''''''''''''''''''''''''''''3'''''''''''''''''">
              <a:rPr lang="en-US">
                <a:ea typeface="Arial Unicode MS" panose="020B0604020202020204" pitchFamily="34" charset="-128"/>
                <a:cs typeface="Arial Unicode MS" panose="020B0604020202020204" pitchFamily="34" charset="-128"/>
              </a:rPr>
              <a:pPr algn="ctr"/>
              <a:t>0.3</a:t>
            </a:fld>
            <a:endParaRPr lang="en-ZA" dirty="0">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53" name="Rectangle 52"/>
          <p:cNvSpPr>
            <a:spLocks noGrp="1" noChangeArrowheads="1"/>
          </p:cNvSpPr>
          <p:nvPr>
            <p:custDataLst>
              <p:tags r:id="rId6"/>
            </p:custDataLst>
          </p:nvPr>
        </p:nvSpPr>
        <p:spPr bwMode="auto">
          <a:xfrm>
            <a:off x="706438" y="5473700"/>
            <a:ext cx="463550"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2E0F89AA-607D-47CE-B485-FB43E2713925}" type="datetime'''''''''''''2''''''''''''''0''''''''''''''1''''''''3'''">
              <a:rPr lang="en-US"/>
              <a:pPr/>
              <a:t>2013</a:t>
            </a:fld>
            <a:endParaRPr lang="en-US" noProof="0" dirty="0" smtClean="0">
              <a:latin typeface="Arial"/>
              <a:ea typeface="Arial Unicode MS"/>
              <a:cs typeface="Arial Unicode MS"/>
              <a:sym typeface="Arial"/>
            </a:endParaRPr>
          </a:p>
        </p:txBody>
      </p:sp>
      <p:sp>
        <p:nvSpPr>
          <p:cNvPr id="54" name="Rectangle 53"/>
          <p:cNvSpPr>
            <a:spLocks noGrp="1" noChangeArrowheads="1"/>
          </p:cNvSpPr>
          <p:nvPr>
            <p:custDataLst>
              <p:tags r:id="rId7"/>
            </p:custDataLst>
          </p:nvPr>
        </p:nvSpPr>
        <p:spPr bwMode="auto">
          <a:xfrm>
            <a:off x="1863725" y="5473700"/>
            <a:ext cx="463550"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C836EBA8-069B-4FE6-9BD7-AC4116199CD8}" type="datetime'''''''''2''''''''''''''0''3''''0'''''''">
              <a:rPr lang="en-US"/>
              <a:pPr/>
              <a:t>2030</a:t>
            </a:fld>
            <a:endParaRPr lang="en-US" noProof="0" dirty="0" smtClean="0">
              <a:latin typeface="Arial"/>
              <a:ea typeface="Arial Unicode MS"/>
              <a:cs typeface="Arial Unicode MS"/>
              <a:sym typeface="Arial"/>
            </a:endParaRPr>
          </a:p>
        </p:txBody>
      </p:sp>
      <p:sp>
        <p:nvSpPr>
          <p:cNvPr id="55" name="Text Placeholder 3"/>
          <p:cNvSpPr>
            <a:spLocks noGrp="1"/>
          </p:cNvSpPr>
          <p:nvPr>
            <p:custDataLst>
              <p:tags r:id="rId8"/>
            </p:custDataLst>
          </p:nvPr>
        </p:nvSpPr>
        <p:spPr bwMode="gray">
          <a:xfrm>
            <a:off x="1928813" y="2968625"/>
            <a:ext cx="333375"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246D95AC-E540-4C8E-999E-953046C6EAFE}" type="datetime'''''''''''''''1''''''''''.''''''''''''7'''''''''''">
              <a:rPr lang="en-US">
                <a:ea typeface="Arial Unicode MS" panose="020B0604020202020204" pitchFamily="34" charset="-128"/>
                <a:cs typeface="Arial Unicode MS" panose="020B0604020202020204" pitchFamily="34" charset="-128"/>
              </a:rPr>
              <a:pPr algn="ctr"/>
              <a:t>1.7</a:t>
            </a:fld>
            <a:endParaRPr lang="en-ZA" dirty="0">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endParaRPr>
          </a:p>
        </p:txBody>
      </p:sp>
      <p:graphicFrame>
        <p:nvGraphicFramePr>
          <p:cNvPr id="56" name="Object 55"/>
          <p:cNvGraphicFramePr>
            <a:graphicFrameLocks/>
          </p:cNvGraphicFramePr>
          <p:nvPr>
            <p:extLst/>
          </p:nvPr>
        </p:nvGraphicFramePr>
        <p:xfrm>
          <a:off x="2933700" y="3124200"/>
          <a:ext cx="2514847" cy="2257425"/>
        </p:xfrm>
        <a:graphic>
          <a:graphicData uri="http://schemas.openxmlformats.org/presentationml/2006/ole">
            <p:oleObj spid="_x0000_s304192" name="Chart" r:id="rId18" imgW="2514573" imgH="2255486" progId="MSGraph.Chart.8">
              <p:embed followColorScheme="full"/>
            </p:oleObj>
          </a:graphicData>
        </a:graphic>
      </p:graphicFrame>
      <p:cxnSp>
        <p:nvCxnSpPr>
          <p:cNvPr id="57" name="Straight Connector 56"/>
          <p:cNvCxnSpPr/>
          <p:nvPr>
            <p:custDataLst>
              <p:tags r:id="rId9"/>
            </p:custDataLst>
          </p:nvPr>
        </p:nvCxnSpPr>
        <p:spPr bwMode="gray">
          <a:xfrm flipV="1">
            <a:off x="3605213" y="2078038"/>
            <a:ext cx="1157288" cy="1266825"/>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8" name="Rectangle 57"/>
          <p:cNvSpPr>
            <a:spLocks noGrp="1" noChangeArrowheads="1"/>
          </p:cNvSpPr>
          <p:nvPr>
            <p:custDataLst>
              <p:tags r:id="rId10"/>
            </p:custDataLst>
          </p:nvPr>
        </p:nvSpPr>
        <p:spPr bwMode="gray">
          <a:xfrm>
            <a:off x="4624388" y="2968625"/>
            <a:ext cx="276225"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5400" tIns="0" rIns="25400" bIns="0" numCol="1" anchor="b"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accent4"/>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accent4"/>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accent4"/>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accent4"/>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33152B30-BEB0-4B85-8A12-8D950E3D216B}" type="datetime'''''''''''''''''''''''''''''''''1''''''''''''''''''''6'''''">
              <a:rPr lang="en-US">
                <a:ea typeface="Arial Unicode MS" panose="020B0604020202020204" pitchFamily="34" charset="-128"/>
                <a:cs typeface="Arial Unicode MS" panose="020B0604020202020204" pitchFamily="34" charset="-128"/>
              </a:rPr>
              <a:pPr algn="ctr"/>
              <a:t>16</a:t>
            </a:fld>
            <a:endParaRPr lang="en-ZA" noProof="0" dirty="0" smtClean="0">
              <a:latin typeface="Arial"/>
              <a:ea typeface="Arial Unicode MS" panose="020B0604020202020204" pitchFamily="34" charset="-128"/>
              <a:cs typeface="Arial Unicode MS" panose="020B0604020202020204" pitchFamily="34" charset="-128"/>
              <a:sym typeface="Arial"/>
            </a:endParaRPr>
          </a:p>
        </p:txBody>
      </p:sp>
      <p:sp>
        <p:nvSpPr>
          <p:cNvPr id="59" name="Text Placeholder 6"/>
          <p:cNvSpPr>
            <a:spLocks noGrp="1"/>
          </p:cNvSpPr>
          <p:nvPr>
            <p:custDataLst>
              <p:tags r:id="rId11"/>
            </p:custDataLst>
          </p:nvPr>
        </p:nvSpPr>
        <p:spPr bwMode="gray">
          <a:xfrm>
            <a:off x="3524250" y="4235450"/>
            <a:ext cx="163513"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5400" tIns="0" rIns="25400" bIns="0" numCol="1" spcCol="0" anchor="b" anchorCtr="0" compatLnSpc="1">
            <a:prstTxWarp prst="textNoShape">
              <a:avLst/>
            </a:prstTxWarp>
            <a:noAutofit/>
          </a:bodyPr>
          <a:lst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8BC01379-7AD0-4102-A4A3-6A5371FFC495}" type="datetime'''''''''''''''''''''''''''''''''''''''6'''">
              <a:rPr lang="en-US">
                <a:ea typeface="Arial Unicode MS" panose="020B0604020202020204" pitchFamily="34" charset="-128"/>
                <a:cs typeface="Arial Unicode MS" panose="020B0604020202020204" pitchFamily="34" charset="-128"/>
              </a:rPr>
              <a:pPr algn="ctr"/>
              <a:t>6</a:t>
            </a:fld>
            <a:endParaRPr lang="en-ZA" dirty="0">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60" name="Rectangle 59"/>
          <p:cNvSpPr>
            <a:spLocks noGrp="1" noChangeArrowheads="1"/>
          </p:cNvSpPr>
          <p:nvPr>
            <p:custDataLst>
              <p:tags r:id="rId12"/>
            </p:custDataLst>
          </p:nvPr>
        </p:nvSpPr>
        <p:spPr bwMode="auto">
          <a:xfrm>
            <a:off x="3373438" y="5473700"/>
            <a:ext cx="463550"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DB00A391-5AF7-4877-866E-969174FA091B}" type="datetime'''''''''2''''''''''''''''''''''''''01''''''''''''''''5'''">
              <a:rPr lang="en-US"/>
              <a:pPr/>
              <a:t>2015</a:t>
            </a:fld>
            <a:endParaRPr lang="en-US" noProof="0" dirty="0" smtClean="0">
              <a:latin typeface="Arial"/>
              <a:ea typeface="Arial Unicode MS"/>
              <a:cs typeface="Arial Unicode MS"/>
              <a:sym typeface="Arial"/>
            </a:endParaRPr>
          </a:p>
        </p:txBody>
      </p:sp>
      <p:sp>
        <p:nvSpPr>
          <p:cNvPr id="61" name="Text Placeholder 114"/>
          <p:cNvSpPr>
            <a:spLocks noGrp="1"/>
          </p:cNvSpPr>
          <p:nvPr>
            <p:custDataLst>
              <p:tags r:id="rId13"/>
            </p:custDataLst>
          </p:nvPr>
        </p:nvSpPr>
        <p:spPr bwMode="gray">
          <a:xfrm>
            <a:off x="3602038" y="2555875"/>
            <a:ext cx="1162050" cy="311150"/>
          </a:xfrm>
          <a:prstGeom prst="ellipse">
            <a:avLst/>
          </a:prstGeom>
          <a:solidFill>
            <a:schemeClr val="tx2"/>
          </a:solidFill>
          <a:ln w="9525">
            <a:solidFill>
              <a:schemeClr val="tx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fld id="{5ED69AD3-04E9-49CB-82F9-BF6413E990A0}" type="datetime'''''''''''''''''''''''''''+7''''''''''''''''''''''%'">
              <a:rPr lang="en-US" b="1">
                <a:solidFill>
                  <a:schemeClr val="bg1"/>
                </a:solidFill>
                <a:ea typeface="Arial Unicode MS" panose="020B0604020202020204" pitchFamily="34" charset="-128"/>
                <a:cs typeface="Arial Unicode MS" panose="020B0604020202020204" pitchFamily="34" charset="-128"/>
              </a:rPr>
              <a:pPr algn="ctr">
                <a:lnSpc>
                  <a:spcPct val="90000"/>
                </a:lnSpc>
              </a:pPr>
              <a:t>+7%</a:t>
            </a:fld>
            <a:r>
              <a:rPr lang="en-ZA" b="1" smtClean="0">
                <a:solidFill>
                  <a:schemeClr val="bg1"/>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rPr>
              <a:t> </a:t>
            </a:r>
            <a:r>
              <a:rPr lang="en-ZA" b="1" dirty="0" smtClean="0">
                <a:solidFill>
                  <a:schemeClr val="bg1"/>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rPr>
              <a:t>p.a.</a:t>
            </a:r>
            <a:endParaRPr lang="en-ZA" b="1" dirty="0">
              <a:solidFill>
                <a:schemeClr val="bg1"/>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62" name="Rectangle 61"/>
          <p:cNvSpPr>
            <a:spLocks noGrp="1" noChangeArrowheads="1"/>
          </p:cNvSpPr>
          <p:nvPr>
            <p:custDataLst>
              <p:tags r:id="rId14"/>
            </p:custDataLst>
          </p:nvPr>
        </p:nvSpPr>
        <p:spPr bwMode="auto">
          <a:xfrm>
            <a:off x="4530725" y="5473700"/>
            <a:ext cx="463550"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255B80C3-0B15-42C2-9477-1B445028BF46}" type="datetime'''''''2''0''''3''''''''''''0'''''''''''">
              <a:rPr lang="en-US"/>
              <a:pPr/>
              <a:t>2030</a:t>
            </a:fld>
            <a:endParaRPr lang="en-US" noProof="0" dirty="0" smtClean="0">
              <a:latin typeface="Arial"/>
              <a:ea typeface="Arial Unicode MS"/>
              <a:cs typeface="Arial Unicode MS"/>
              <a:sym typeface="Arial"/>
            </a:endParaRPr>
          </a:p>
        </p:txBody>
      </p:sp>
      <p:grpSp>
        <p:nvGrpSpPr>
          <p:cNvPr id="63" name="Group 62"/>
          <p:cNvGrpSpPr/>
          <p:nvPr/>
        </p:nvGrpSpPr>
        <p:grpSpPr>
          <a:xfrm>
            <a:off x="5726113" y="1209675"/>
            <a:ext cx="3023307" cy="4651712"/>
            <a:chOff x="5435600" y="1149350"/>
            <a:chExt cx="3354388" cy="5000793"/>
          </a:xfrm>
        </p:grpSpPr>
        <p:sp>
          <p:nvSpPr>
            <p:cNvPr id="64" name="Rectangle 63"/>
            <p:cNvSpPr/>
            <p:nvPr/>
          </p:nvSpPr>
          <p:spPr>
            <a:xfrm>
              <a:off x="5435600" y="1149350"/>
              <a:ext cx="3354388" cy="5000793"/>
            </a:xfrm>
            <a:prstGeom prst="rect">
              <a:avLst/>
            </a:prstGeom>
            <a:solidFill>
              <a:schemeClr val="bg2"/>
            </a:solidFill>
            <a:ln w="1905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1"/>
              <a:endParaRPr lang="en-ZA" dirty="0" err="1"/>
            </a:p>
          </p:txBody>
        </p:sp>
        <p:sp>
          <p:nvSpPr>
            <p:cNvPr id="65" name="TextBox 64"/>
            <p:cNvSpPr txBox="1"/>
            <p:nvPr/>
          </p:nvSpPr>
          <p:spPr>
            <a:xfrm>
              <a:off x="5435600" y="1149350"/>
              <a:ext cx="3354388" cy="485281"/>
            </a:xfrm>
            <a:prstGeom prst="rect">
              <a:avLst/>
            </a:prstGeom>
            <a:solidFill>
              <a:schemeClr val="accent5"/>
            </a:solidFill>
            <a:ln w="9525">
              <a:solidFill>
                <a:schemeClr val="accent5"/>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1600" tIns="101600" rIns="101600" bIns="10160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b="1" smtClean="0">
                  <a:solidFill>
                    <a:schemeClr val="bg1"/>
                  </a:solidFill>
                </a:rPr>
                <a:t>Key assumptions</a:t>
              </a:r>
              <a:endParaRPr lang="en-US" b="1" dirty="0">
                <a:solidFill>
                  <a:schemeClr val="bg1"/>
                </a:solidFill>
              </a:endParaRPr>
            </a:p>
          </p:txBody>
        </p:sp>
        <p:sp>
          <p:nvSpPr>
            <p:cNvPr id="66" name="Rectangle 14"/>
            <p:cNvSpPr txBox="1"/>
            <p:nvPr/>
          </p:nvSpPr>
          <p:spPr>
            <a:xfrm>
              <a:off x="5533121" y="1664603"/>
              <a:ext cx="3115928" cy="370578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r>
                <a:rPr lang="en-US" dirty="0"/>
                <a:t>GDP contribution is calculated from the sector output, or total revenue, using a ratio of GDP to output </a:t>
              </a:r>
              <a:r>
                <a:rPr lang="en-US" dirty="0" smtClean="0"/>
                <a:t>(23%)</a:t>
              </a:r>
            </a:p>
            <a:p>
              <a:pPr lvl="1"/>
              <a:endParaRPr lang="en-US" dirty="0" smtClean="0"/>
            </a:p>
            <a:p>
              <a:pPr lvl="1"/>
              <a:r>
                <a:rPr lang="en-US" dirty="0" smtClean="0"/>
                <a:t>Baseline job data is based only on permanent jobs not seasonal harvesting employment</a:t>
              </a:r>
            </a:p>
            <a:p>
              <a:pPr lvl="1"/>
              <a:endParaRPr lang="en-US" dirty="0"/>
            </a:p>
            <a:p>
              <a:pPr lvl="1"/>
              <a:r>
                <a:rPr lang="en-US" dirty="0" smtClean="0"/>
                <a:t>Job </a:t>
              </a:r>
              <a:r>
                <a:rPr lang="en-US" dirty="0"/>
                <a:t>creation </a:t>
              </a:r>
              <a:r>
                <a:rPr lang="en-US" dirty="0" smtClean="0"/>
                <a:t>is based on an increase in cultivation jobs of 1 000 per annum</a:t>
              </a:r>
              <a:endParaRPr lang="en-US" dirty="0"/>
            </a:p>
          </p:txBody>
        </p:sp>
      </p:grpSp>
    </p:spTree>
    <p:extLst>
      <p:ext uri="{BB962C8B-B14F-4D97-AF65-F5344CB8AC3E}">
        <p14:creationId xmlns:p14="http://schemas.microsoft.com/office/powerpoint/2010/main" xmlns="" val="15373951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1709" y="35980"/>
            <a:ext cx="8618028" cy="615553"/>
          </a:xfrm>
        </p:spPr>
        <p:txBody>
          <a:bodyPr/>
          <a:lstStyle/>
          <a:p>
            <a:r>
              <a:rPr lang="en-ZA" sz="2000" dirty="0" smtClean="0">
                <a:solidFill>
                  <a:srgbClr val="0B4623"/>
                </a:solidFill>
              </a:rPr>
              <a:t>ENVISAGED </a:t>
            </a:r>
            <a:r>
              <a:rPr lang="en-ZA" sz="2000" dirty="0">
                <a:solidFill>
                  <a:srgbClr val="0B4623"/>
                </a:solidFill>
              </a:rPr>
              <a:t>ECONOMIC </a:t>
            </a:r>
            <a:r>
              <a:rPr lang="en-ZA" sz="2000" dirty="0" smtClean="0">
                <a:solidFill>
                  <a:srgbClr val="0B4623"/>
                </a:solidFill>
              </a:rPr>
              <a:t>GROWTH FOR THE BIOPROSPECTING SECTOR </a:t>
            </a:r>
            <a:endParaRPr lang="en-GB" sz="2000" dirty="0">
              <a:solidFill>
                <a:srgbClr val="0B4623"/>
              </a:solidFill>
            </a:endParaRPr>
          </a:p>
        </p:txBody>
      </p:sp>
      <p:graphicFrame>
        <p:nvGraphicFramePr>
          <p:cNvPr id="6" name="Content Placeholder 5"/>
          <p:cNvGraphicFramePr>
            <a:graphicFrameLocks noGrp="1"/>
          </p:cNvGraphicFramePr>
          <p:nvPr>
            <p:ph idx="1"/>
            <p:extLst/>
          </p:nvPr>
        </p:nvGraphicFramePr>
        <p:xfrm>
          <a:off x="171709" y="651532"/>
          <a:ext cx="8648478" cy="6274779"/>
        </p:xfrm>
        <a:graphic>
          <a:graphicData uri="http://schemas.openxmlformats.org/drawingml/2006/table">
            <a:tbl>
              <a:tblPr firstRow="1" bandRow="1">
                <a:tableStyleId>{F2DE63D5-997A-4646-A377-4702673A728D}</a:tableStyleId>
              </a:tblPr>
              <a:tblGrid>
                <a:gridCol w="1838066"/>
                <a:gridCol w="2352675"/>
                <a:gridCol w="2275856"/>
                <a:gridCol w="2181881"/>
              </a:tblGrid>
              <a:tr h="624953">
                <a:tc>
                  <a:txBody>
                    <a:bodyPr/>
                    <a:lstStyle/>
                    <a:p>
                      <a:endParaRPr lang="en-US" sz="2000" dirty="0" smtClean="0"/>
                    </a:p>
                  </a:txBody>
                  <a:tcPr marL="89608" marR="89608" marT="44804" marB="44804">
                    <a:solidFill>
                      <a:srgbClr val="007A37"/>
                    </a:solidFill>
                  </a:tcPr>
                </a:tc>
                <a:tc>
                  <a:txBody>
                    <a:bodyPr/>
                    <a:lstStyle/>
                    <a:p>
                      <a:pPr algn="ctr"/>
                      <a:r>
                        <a:rPr lang="en-US" sz="1800" dirty="0" smtClean="0"/>
                        <a:t>SHORT TERM</a:t>
                      </a:r>
                    </a:p>
                    <a:p>
                      <a:pPr algn="ctr"/>
                      <a:r>
                        <a:rPr lang="en-US" sz="1800" dirty="0" smtClean="0"/>
                        <a:t>2016</a:t>
                      </a:r>
                      <a:endParaRPr lang="en-GB" sz="1800" dirty="0"/>
                    </a:p>
                  </a:txBody>
                  <a:tcPr marL="89608" marR="89608" marT="44804" marB="44804">
                    <a:solidFill>
                      <a:srgbClr val="007A37"/>
                    </a:solidFill>
                  </a:tcPr>
                </a:tc>
                <a:tc>
                  <a:txBody>
                    <a:bodyPr/>
                    <a:lstStyle/>
                    <a:p>
                      <a:pPr algn="ctr"/>
                      <a:r>
                        <a:rPr lang="en-US" sz="1800" dirty="0" smtClean="0"/>
                        <a:t>MEDIUM TERM </a:t>
                      </a:r>
                    </a:p>
                    <a:p>
                      <a:pPr algn="ctr"/>
                      <a:r>
                        <a:rPr lang="en-US" sz="1800" dirty="0" smtClean="0"/>
                        <a:t>2019</a:t>
                      </a:r>
                      <a:endParaRPr lang="en-GB" sz="1800" dirty="0"/>
                    </a:p>
                  </a:txBody>
                  <a:tcPr marL="89608" marR="89608" marT="44804" marB="44804">
                    <a:solidFill>
                      <a:srgbClr val="007A37"/>
                    </a:solidFill>
                  </a:tcPr>
                </a:tc>
                <a:tc>
                  <a:txBody>
                    <a:bodyPr/>
                    <a:lstStyle/>
                    <a:p>
                      <a:pPr algn="ctr"/>
                      <a:endParaRPr lang="en-US" sz="1800" dirty="0" smtClean="0"/>
                    </a:p>
                    <a:p>
                      <a:pPr algn="ctr"/>
                      <a:r>
                        <a:rPr lang="en-US" sz="1800" dirty="0" smtClean="0"/>
                        <a:t>LONG TERM</a:t>
                      </a:r>
                    </a:p>
                    <a:p>
                      <a:pPr algn="ctr"/>
                      <a:r>
                        <a:rPr lang="en-US" sz="1800" dirty="0" smtClean="0"/>
                        <a:t>2030</a:t>
                      </a:r>
                      <a:endParaRPr lang="en-GB" sz="1800" dirty="0"/>
                    </a:p>
                  </a:txBody>
                  <a:tcPr marL="89608" marR="89608" marT="44804" marB="44804">
                    <a:solidFill>
                      <a:srgbClr val="007A37"/>
                    </a:solidFill>
                  </a:tcPr>
                </a:tc>
              </a:tr>
              <a:tr h="605962">
                <a:tc>
                  <a:txBody>
                    <a:bodyPr/>
                    <a:lstStyle/>
                    <a:p>
                      <a:r>
                        <a:rPr lang="en-US" sz="1700" b="1" dirty="0" smtClean="0"/>
                        <a:t>Jobs </a:t>
                      </a:r>
                      <a:endParaRPr lang="en-GB" sz="1700" b="1" dirty="0"/>
                    </a:p>
                  </a:txBody>
                  <a:tcPr marL="89608" marR="89608" marT="44804" marB="44804"/>
                </a:tc>
                <a:tc>
                  <a:txBody>
                    <a:bodyPr/>
                    <a:lstStyle/>
                    <a:p>
                      <a:r>
                        <a:rPr lang="en-GB" sz="1700" dirty="0" smtClean="0"/>
                        <a:t>               x</a:t>
                      </a:r>
                      <a:endParaRPr lang="en-GB" sz="1700" dirty="0"/>
                    </a:p>
                  </a:txBody>
                  <a:tcPr marL="89608" marR="89608" marT="44804" marB="44804"/>
                </a:tc>
                <a:tc>
                  <a:txBody>
                    <a:bodyPr/>
                    <a:lstStyle/>
                    <a:p>
                      <a:pPr algn="ctr"/>
                      <a:r>
                        <a:rPr lang="en-GB" sz="1700" dirty="0" smtClean="0"/>
                        <a:t> x</a:t>
                      </a:r>
                    </a:p>
                    <a:p>
                      <a:endParaRPr lang="en-GB" sz="1700" dirty="0"/>
                    </a:p>
                  </a:txBody>
                  <a:tcPr marL="89608" marR="89608" marT="44804" marB="44804"/>
                </a:tc>
                <a:tc>
                  <a:txBody>
                    <a:bodyPr/>
                    <a:lstStyle/>
                    <a:p>
                      <a:r>
                        <a:rPr lang="en-GB" sz="1700" dirty="0" smtClean="0"/>
                        <a:t>10</a:t>
                      </a:r>
                      <a:r>
                        <a:rPr lang="en-GB" sz="1700" baseline="0" dirty="0" smtClean="0"/>
                        <a:t> 000 jobs</a:t>
                      </a:r>
                      <a:endParaRPr lang="en-GB" sz="1700" dirty="0"/>
                    </a:p>
                  </a:txBody>
                  <a:tcPr marL="89608" marR="89608" marT="44804" marB="44804"/>
                </a:tc>
              </a:tr>
              <a:tr h="605962">
                <a:tc>
                  <a:txBody>
                    <a:bodyPr/>
                    <a:lstStyle/>
                    <a:p>
                      <a:r>
                        <a:rPr lang="en-US" sz="1700" b="1" dirty="0" smtClean="0"/>
                        <a:t>Economic growth</a:t>
                      </a:r>
                    </a:p>
                  </a:txBody>
                  <a:tcPr marL="89608" marR="89608" marT="44804" marB="44804"/>
                </a:tc>
                <a:tc>
                  <a:txBody>
                    <a:bodyPr/>
                    <a:lstStyle/>
                    <a:p>
                      <a:pPr marL="0" marR="0" indent="0" algn="l" defTabSz="914206" rtl="0" eaLnBrk="1" fontAlgn="auto" latinLnBrk="0" hangingPunct="1">
                        <a:lnSpc>
                          <a:spcPct val="100000"/>
                        </a:lnSpc>
                        <a:spcBef>
                          <a:spcPts val="0"/>
                        </a:spcBef>
                        <a:spcAft>
                          <a:spcPts val="0"/>
                        </a:spcAft>
                        <a:buClrTx/>
                        <a:buSzTx/>
                        <a:buFontTx/>
                        <a:buNone/>
                        <a:tabLst/>
                        <a:defRPr/>
                      </a:pPr>
                      <a:r>
                        <a:rPr lang="en-GB" sz="1700" dirty="0" smtClean="0"/>
                        <a:t>Yearly Growth of 10%</a:t>
                      </a:r>
                      <a:endParaRPr lang="en-GB" sz="1700" dirty="0"/>
                    </a:p>
                  </a:txBody>
                  <a:tcPr marL="89608" marR="89608" marT="44804" marB="44804"/>
                </a:tc>
                <a:tc>
                  <a:txBody>
                    <a:bodyPr/>
                    <a:lstStyle/>
                    <a:p>
                      <a:pPr marL="0" marR="0" indent="0" algn="l" defTabSz="914206" rtl="0" eaLnBrk="1" fontAlgn="auto" latinLnBrk="0" hangingPunct="1">
                        <a:lnSpc>
                          <a:spcPct val="100000"/>
                        </a:lnSpc>
                        <a:spcBef>
                          <a:spcPts val="0"/>
                        </a:spcBef>
                        <a:spcAft>
                          <a:spcPts val="0"/>
                        </a:spcAft>
                        <a:buClrTx/>
                        <a:buSzTx/>
                        <a:buFontTx/>
                        <a:buNone/>
                        <a:tabLst/>
                        <a:defRPr/>
                      </a:pPr>
                      <a:r>
                        <a:rPr lang="en-GB" sz="1700" dirty="0" smtClean="0"/>
                        <a:t>Yearly Growth of 10%</a:t>
                      </a:r>
                      <a:endParaRPr lang="en-GB" sz="1700" dirty="0"/>
                    </a:p>
                  </a:txBody>
                  <a:tcPr marL="89608" marR="89608" marT="44804" marB="44804"/>
                </a:tc>
                <a:tc>
                  <a:txBody>
                    <a:bodyPr/>
                    <a:lstStyle/>
                    <a:p>
                      <a:r>
                        <a:rPr lang="en-GB" sz="1700" dirty="0" smtClean="0"/>
                        <a:t>Yearly Growth of 10%</a:t>
                      </a:r>
                    </a:p>
                  </a:txBody>
                  <a:tcPr marL="89608" marR="89608" marT="44804" marB="44804"/>
                </a:tc>
              </a:tr>
              <a:tr h="4146675">
                <a:tc>
                  <a:txBody>
                    <a:bodyPr/>
                    <a:lstStyle/>
                    <a:p>
                      <a:r>
                        <a:rPr lang="en-US" sz="1700" b="1" dirty="0" smtClean="0"/>
                        <a:t>Transformation</a:t>
                      </a:r>
                      <a:r>
                        <a:rPr lang="en-US" sz="1700" b="1" baseline="0" dirty="0" smtClean="0"/>
                        <a:t> indicator</a:t>
                      </a:r>
                      <a:endParaRPr lang="en-US" sz="1700" b="1" dirty="0" smtClean="0"/>
                    </a:p>
                  </a:txBody>
                  <a:tcPr marL="89608" marR="89608" marT="44804" marB="44804"/>
                </a:tc>
                <a:tc>
                  <a:txBody>
                    <a:bodyPr/>
                    <a:lstStyle/>
                    <a:p>
                      <a:pPr marL="84138" indent="-84138">
                        <a:buFont typeface="Arial" panose="020B0604020202020204" pitchFamily="34" charset="0"/>
                        <a:buChar char="•"/>
                      </a:pPr>
                      <a:endParaRPr lang="en-ZA" sz="1700" dirty="0" smtClean="0"/>
                    </a:p>
                  </a:txBody>
                  <a:tcPr marL="89608" marR="89608" marT="44804" marB="44804"/>
                </a:tc>
                <a:tc>
                  <a:txBody>
                    <a:bodyPr/>
                    <a:lstStyle/>
                    <a:p>
                      <a:pPr marL="285750" marR="0" indent="-285750" algn="just" defTabSz="91420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t>Develop 5 species and site based cultivation business plans for SMMEs and communities</a:t>
                      </a:r>
                    </a:p>
                    <a:p>
                      <a:pPr marL="0" marR="0" indent="0" algn="just" defTabSz="91420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400" dirty="0" smtClean="0"/>
                    </a:p>
                    <a:p>
                      <a:pPr marL="285750" marR="0" indent="-285750" algn="just" defTabSz="91420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t>Develop in total</a:t>
                      </a:r>
                      <a:r>
                        <a:rPr lang="en-ZA" sz="1400" baseline="0" dirty="0" smtClean="0"/>
                        <a:t> </a:t>
                      </a:r>
                      <a:r>
                        <a:rPr lang="en-ZA" sz="1400" dirty="0" smtClean="0"/>
                        <a:t>100 hectares  of cultivation sites focusing on communal and </a:t>
                      </a:r>
                      <a:r>
                        <a:rPr lang="en-ZA" sz="1400" dirty="0" err="1" smtClean="0"/>
                        <a:t>restituted</a:t>
                      </a:r>
                      <a:r>
                        <a:rPr lang="en-ZA" sz="1400" dirty="0" smtClean="0"/>
                        <a:t> land, poverty nodes and rural development needs</a:t>
                      </a:r>
                    </a:p>
                    <a:p>
                      <a:pPr marL="0" marR="0" indent="0" algn="l" defTabSz="91420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700" dirty="0" smtClean="0"/>
                    </a:p>
                    <a:p>
                      <a:pPr marL="0" marR="0" indent="0" algn="l" defTabSz="91420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700" dirty="0" smtClean="0"/>
                    </a:p>
                  </a:txBody>
                  <a:tcPr marL="89608" marR="89608" marT="44804" marB="44804"/>
                </a:tc>
                <a:tc>
                  <a:txBody>
                    <a:bodyPr/>
                    <a:lstStyle/>
                    <a:p>
                      <a:pPr marL="84138" marR="0" indent="-84138" algn="just" defTabSz="91420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t>Develop 25 species and site based cultivation business plans for SMMEs and communities</a:t>
                      </a:r>
                    </a:p>
                    <a:p>
                      <a:pPr marL="84138" marR="0" indent="-84138" algn="just" defTabSz="91420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400" dirty="0" smtClean="0"/>
                    </a:p>
                    <a:p>
                      <a:pPr marL="84138" marR="0" indent="-84138" algn="just" defTabSz="91420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t>Develop in total 500 hectares  of cultivation sites focusing on communal and </a:t>
                      </a:r>
                      <a:r>
                        <a:rPr lang="en-ZA" sz="1400" dirty="0" err="1" smtClean="0"/>
                        <a:t>restituted</a:t>
                      </a:r>
                      <a:r>
                        <a:rPr lang="en-ZA" sz="1400" dirty="0" smtClean="0"/>
                        <a:t> land, poverty nodes and rural development needs</a:t>
                      </a:r>
                    </a:p>
                    <a:p>
                      <a:pPr marL="84138" marR="0" indent="-84138" algn="l" defTabSz="91420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700" dirty="0" smtClean="0"/>
                    </a:p>
                  </a:txBody>
                  <a:tcPr marL="89608" marR="89608" marT="44804" marB="44804"/>
                </a:tc>
              </a:tr>
            </a:tbl>
          </a:graphicData>
        </a:graphic>
      </p:graphicFrame>
    </p:spTree>
    <p:extLst>
      <p:ext uri="{BB962C8B-B14F-4D97-AF65-F5344CB8AC3E}">
        <p14:creationId xmlns:p14="http://schemas.microsoft.com/office/powerpoint/2010/main" xmlns="" val="251649298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extLst/>
          </p:nvPr>
        </p:nvGraphicFramePr>
        <p:xfrm>
          <a:off x="1588" y="1588"/>
          <a:ext cx="1587" cy="1587"/>
        </p:xfrm>
        <a:graphic>
          <a:graphicData uri="http://schemas.openxmlformats.org/presentationml/2006/ole">
            <p:oleObj spid="_x0000_s299030" name="think-cell Slide" r:id="rId12" imgW="360" imgH="360" progId="">
              <p:embed/>
            </p:oleObj>
          </a:graphicData>
        </a:graphic>
      </p:graphicFrame>
      <p:sp>
        <p:nvSpPr>
          <p:cNvPr id="45" name="Rectangle 44"/>
          <p:cNvSpPr>
            <a:spLocks/>
          </p:cNvSpPr>
          <p:nvPr/>
        </p:nvSpPr>
        <p:spPr>
          <a:xfrm>
            <a:off x="170308" y="3009899"/>
            <a:ext cx="2810881" cy="3133725"/>
          </a:xfrm>
          <a:prstGeom prst="rect">
            <a:avLst/>
          </a:prstGeom>
          <a:gradFill flip="none" rotWithShape="1">
            <a:gsLst>
              <a:gs pos="0">
                <a:schemeClr val="accent5">
                  <a:lumMod val="40000"/>
                  <a:lumOff val="60000"/>
                </a:schemeClr>
              </a:gs>
              <a:gs pos="100000">
                <a:schemeClr val="accent1">
                  <a:lumMod val="30000"/>
                  <a:lumOff val="70000"/>
                  <a:alpha val="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rgbClr val="000000"/>
              </a:solidFill>
            </a:endParaRPr>
          </a:p>
        </p:txBody>
      </p:sp>
      <p:sp>
        <p:nvSpPr>
          <p:cNvPr id="39" name="RoundedRectangle 6"/>
          <p:cNvSpPr txBox="1">
            <a:spLocks/>
          </p:cNvSpPr>
          <p:nvPr>
            <p:custDataLst>
              <p:tags r:id="rId2"/>
            </p:custDataLst>
          </p:nvPr>
        </p:nvSpPr>
        <p:spPr>
          <a:xfrm>
            <a:off x="3068815" y="2924174"/>
            <a:ext cx="2822879" cy="3419476"/>
          </a:xfrm>
          <a:prstGeom prst="rect">
            <a:avLst/>
          </a:prstGeom>
          <a:gradFill flip="none" rotWithShape="1">
            <a:gsLst>
              <a:gs pos="0">
                <a:schemeClr val="accent1">
                  <a:lumMod val="60000"/>
                  <a:lumOff val="40000"/>
                </a:schemeClr>
              </a:gs>
              <a:gs pos="100000">
                <a:schemeClr val="accent1">
                  <a:lumMod val="30000"/>
                  <a:lumOff val="70000"/>
                  <a:alpha val="0"/>
                </a:schemeClr>
              </a:gs>
            </a:gsLst>
            <a:lin ang="5400000" scaled="1"/>
            <a:tileRect/>
          </a:gradFill>
          <a:ln w="9525">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tx1"/>
                </a:solidFill>
              </a:defRPr>
            </a:lvl1pPr>
          </a:lstStyle>
          <a:p>
            <a:endParaRPr lang="en-US" dirty="0">
              <a:solidFill>
                <a:srgbClr val="000000"/>
              </a:solidFill>
            </a:endParaRPr>
          </a:p>
        </p:txBody>
      </p:sp>
      <p:sp>
        <p:nvSpPr>
          <p:cNvPr id="40" name="RoundedRectangle 6"/>
          <p:cNvSpPr txBox="1">
            <a:spLocks/>
          </p:cNvSpPr>
          <p:nvPr>
            <p:custDataLst>
              <p:tags r:id="rId3"/>
            </p:custDataLst>
          </p:nvPr>
        </p:nvSpPr>
        <p:spPr>
          <a:xfrm>
            <a:off x="5967108" y="2924174"/>
            <a:ext cx="2822879" cy="3419476"/>
          </a:xfrm>
          <a:prstGeom prst="rect">
            <a:avLst/>
          </a:prstGeom>
          <a:gradFill flip="none" rotWithShape="1">
            <a:gsLst>
              <a:gs pos="0">
                <a:schemeClr val="accent3">
                  <a:lumMod val="75000"/>
                  <a:lumOff val="25000"/>
                </a:schemeClr>
              </a:gs>
              <a:gs pos="100000">
                <a:schemeClr val="accent1">
                  <a:lumMod val="30000"/>
                  <a:lumOff val="70000"/>
                  <a:alpha val="0"/>
                </a:schemeClr>
              </a:gs>
            </a:gsLst>
            <a:lin ang="5400000" scaled="1"/>
            <a:tileRect/>
          </a:gradFill>
          <a:ln w="9525">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tx1"/>
                </a:solidFill>
              </a:defRPr>
            </a:lvl1pPr>
          </a:lstStyle>
          <a:p>
            <a:endParaRPr lang="en-US" dirty="0">
              <a:solidFill>
                <a:srgbClr val="000000"/>
              </a:solidFill>
            </a:endParaRPr>
          </a:p>
        </p:txBody>
      </p:sp>
      <p:sp>
        <p:nvSpPr>
          <p:cNvPr id="32" name="Rectangle 12"/>
          <p:cNvSpPr txBox="1">
            <a:spLocks/>
          </p:cNvSpPr>
          <p:nvPr>
            <p:custDataLst>
              <p:tags r:id="rId4"/>
            </p:custDataLst>
          </p:nvPr>
        </p:nvSpPr>
        <p:spPr>
          <a:xfrm>
            <a:off x="1071026" y="3134124"/>
            <a:ext cx="1001503" cy="475852"/>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a:noFill/>
            <a:headEnd/>
            <a:tailEnd/>
          </a:ln>
          <a:effectLst>
            <a:outerShdw blurRad="63500" sx="102000" sy="102000" algn="ct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none" lIns="0" tIns="0" rIns="0" bIns="0" numCol="1" anchor="ctr"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buClr>
                <a:srgbClr val="0B4623"/>
              </a:buClr>
            </a:pPr>
            <a:r>
              <a:rPr lang="en-US" sz="1800" b="1" dirty="0" smtClean="0">
                <a:solidFill>
                  <a:srgbClr val="FFFFFF"/>
                </a:solidFill>
              </a:rPr>
              <a:t>R 0.26 b</a:t>
            </a:r>
            <a:endParaRPr lang="en-US" sz="1800" b="1" dirty="0">
              <a:solidFill>
                <a:srgbClr val="FFFFFF"/>
              </a:solidFill>
            </a:endParaRPr>
          </a:p>
        </p:txBody>
      </p:sp>
      <p:sp>
        <p:nvSpPr>
          <p:cNvPr id="33" name="Rectangle 12"/>
          <p:cNvSpPr txBox="1">
            <a:spLocks/>
          </p:cNvSpPr>
          <p:nvPr>
            <p:custDataLst>
              <p:tags r:id="rId5"/>
            </p:custDataLst>
          </p:nvPr>
        </p:nvSpPr>
        <p:spPr>
          <a:xfrm>
            <a:off x="3979503" y="3134124"/>
            <a:ext cx="1001503" cy="475852"/>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a:noFill/>
            <a:headEnd/>
            <a:tailEnd/>
          </a:ln>
          <a:effectLst>
            <a:outerShdw blurRad="63500" sx="102000" sy="102000" algn="ct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none" lIns="0" tIns="0" rIns="0" bIns="0" numCol="1" anchor="ctr"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buClr>
                <a:srgbClr val="0B4623"/>
              </a:buClr>
            </a:pPr>
            <a:r>
              <a:rPr lang="en-US" sz="1800" b="1" dirty="0" smtClean="0">
                <a:solidFill>
                  <a:srgbClr val="FFFFFF"/>
                </a:solidFill>
              </a:rPr>
              <a:t>R 0.92 </a:t>
            </a:r>
            <a:r>
              <a:rPr lang="en-US" sz="1800" b="1" dirty="0">
                <a:solidFill>
                  <a:srgbClr val="FFFFFF"/>
                </a:solidFill>
              </a:rPr>
              <a:t>b</a:t>
            </a:r>
          </a:p>
        </p:txBody>
      </p:sp>
      <p:sp>
        <p:nvSpPr>
          <p:cNvPr id="34" name="Rectangle 12"/>
          <p:cNvSpPr txBox="1">
            <a:spLocks/>
          </p:cNvSpPr>
          <p:nvPr>
            <p:custDataLst>
              <p:tags r:id="rId6"/>
            </p:custDataLst>
          </p:nvPr>
        </p:nvSpPr>
        <p:spPr>
          <a:xfrm>
            <a:off x="6877796" y="3134124"/>
            <a:ext cx="1001503" cy="475852"/>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a:noFill/>
            <a:headEnd/>
            <a:tailEnd/>
          </a:ln>
          <a:effectLst>
            <a:outerShdw blurRad="63500" sx="102000" sy="102000" algn="ct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none" lIns="0" tIns="0" rIns="0" bIns="0" numCol="1" anchor="ctr"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buClr>
                <a:srgbClr val="0B4623"/>
              </a:buClr>
            </a:pPr>
            <a:r>
              <a:rPr lang="en-US" sz="1800" b="1" dirty="0" smtClean="0">
                <a:solidFill>
                  <a:srgbClr val="FFFFFF"/>
                </a:solidFill>
              </a:rPr>
              <a:t>R 2.08 b</a:t>
            </a:r>
            <a:endParaRPr lang="en-US" sz="1800" b="1" dirty="0">
              <a:solidFill>
                <a:srgbClr val="FFFFFF"/>
              </a:solidFill>
            </a:endParaRPr>
          </a:p>
        </p:txBody>
      </p:sp>
      <p:sp>
        <p:nvSpPr>
          <p:cNvPr id="38" name="Title 1"/>
          <p:cNvSpPr>
            <a:spLocks noGrp="1"/>
          </p:cNvSpPr>
          <p:nvPr>
            <p:ph type="title"/>
          </p:nvPr>
        </p:nvSpPr>
        <p:spPr>
          <a:xfrm>
            <a:off x="171451" y="230188"/>
            <a:ext cx="8618537" cy="292388"/>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Bioprospecting sector overview</a:t>
            </a:r>
            <a:endParaRPr lang="en-ZA" dirty="0"/>
          </a:p>
        </p:txBody>
      </p:sp>
      <p:sp>
        <p:nvSpPr>
          <p:cNvPr id="2" name="TextBox 1"/>
          <p:cNvSpPr txBox="1">
            <a:spLocks/>
          </p:cNvSpPr>
          <p:nvPr/>
        </p:nvSpPr>
        <p:spPr>
          <a:xfrm>
            <a:off x="205822" y="3730889"/>
            <a:ext cx="2731910" cy="102181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spcBef>
                <a:spcPct val="15000"/>
              </a:spcBef>
              <a:buClr>
                <a:srgbClr val="0B4623"/>
              </a:buClr>
            </a:pPr>
            <a:r>
              <a:rPr lang="en-US" dirty="0" smtClean="0">
                <a:solidFill>
                  <a:srgbClr val="000000"/>
                </a:solidFill>
              </a:rPr>
              <a:t>Both wild </a:t>
            </a:r>
            <a:r>
              <a:rPr lang="en-US" dirty="0" err="1" smtClean="0">
                <a:solidFill>
                  <a:srgbClr val="000000"/>
                </a:solidFill>
              </a:rPr>
              <a:t>harvestors</a:t>
            </a:r>
            <a:r>
              <a:rPr lang="en-US" dirty="0" smtClean="0">
                <a:solidFill>
                  <a:srgbClr val="000000"/>
                </a:solidFill>
              </a:rPr>
              <a:t> and farmers supply the sector</a:t>
            </a:r>
          </a:p>
          <a:p>
            <a:pPr lvl="1">
              <a:spcBef>
                <a:spcPct val="15000"/>
              </a:spcBef>
              <a:buClr>
                <a:srgbClr val="0B4623"/>
              </a:buClr>
            </a:pPr>
            <a:r>
              <a:rPr lang="en-US" dirty="0" smtClean="0">
                <a:solidFill>
                  <a:srgbClr val="000000"/>
                </a:solidFill>
              </a:rPr>
              <a:t>The market is largely focused on plant resources</a:t>
            </a:r>
          </a:p>
        </p:txBody>
      </p:sp>
      <p:sp>
        <p:nvSpPr>
          <p:cNvPr id="4" name="TextBox 3"/>
          <p:cNvSpPr txBox="1">
            <a:spLocks/>
          </p:cNvSpPr>
          <p:nvPr/>
        </p:nvSpPr>
        <p:spPr>
          <a:xfrm>
            <a:off x="3114299" y="3730889"/>
            <a:ext cx="2731910" cy="229229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spcBef>
                <a:spcPct val="15000"/>
              </a:spcBef>
              <a:buClr>
                <a:srgbClr val="0B4623"/>
              </a:buClr>
            </a:pPr>
            <a:r>
              <a:rPr lang="en-US" dirty="0" smtClean="0">
                <a:solidFill>
                  <a:srgbClr val="000000"/>
                </a:solidFill>
              </a:rPr>
              <a:t>Primarily trade in indigenous plant species, of which 70% are exported as raw materials </a:t>
            </a:r>
          </a:p>
          <a:p>
            <a:pPr lvl="1">
              <a:spcBef>
                <a:spcPct val="15000"/>
              </a:spcBef>
              <a:buClr>
                <a:srgbClr val="0B4623"/>
              </a:buClr>
            </a:pPr>
            <a:r>
              <a:rPr lang="en-US" dirty="0" smtClean="0">
                <a:solidFill>
                  <a:srgbClr val="000000"/>
                </a:solidFill>
              </a:rPr>
              <a:t>Operate in two categories </a:t>
            </a:r>
          </a:p>
          <a:p>
            <a:pPr lvl="2">
              <a:spcBef>
                <a:spcPct val="7500"/>
              </a:spcBef>
              <a:buClr>
                <a:srgbClr val="0B4623"/>
              </a:buClr>
            </a:pPr>
            <a:r>
              <a:rPr lang="en-US" dirty="0" smtClean="0">
                <a:solidFill>
                  <a:srgbClr val="000000"/>
                </a:solidFill>
              </a:rPr>
              <a:t>Trade of raw and semi-processed materials </a:t>
            </a:r>
          </a:p>
          <a:p>
            <a:pPr lvl="2">
              <a:spcBef>
                <a:spcPct val="7500"/>
              </a:spcBef>
              <a:buClr>
                <a:srgbClr val="0B4623"/>
              </a:buClr>
            </a:pPr>
            <a:r>
              <a:rPr lang="en-US" dirty="0">
                <a:solidFill>
                  <a:srgbClr val="000000"/>
                </a:solidFill>
              </a:rPr>
              <a:t>Development and sale of intermediary </a:t>
            </a:r>
            <a:r>
              <a:rPr lang="en-US" dirty="0" smtClean="0">
                <a:solidFill>
                  <a:srgbClr val="000000"/>
                </a:solidFill>
              </a:rPr>
              <a:t>products</a:t>
            </a:r>
          </a:p>
        </p:txBody>
      </p:sp>
      <p:sp>
        <p:nvSpPr>
          <p:cNvPr id="6" name="TextBox 5"/>
          <p:cNvSpPr txBox="1">
            <a:spLocks/>
          </p:cNvSpPr>
          <p:nvPr/>
        </p:nvSpPr>
        <p:spPr>
          <a:xfrm>
            <a:off x="6012592" y="3730889"/>
            <a:ext cx="2731910" cy="176048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spcBef>
                <a:spcPct val="15000"/>
              </a:spcBef>
              <a:buClr>
                <a:srgbClr val="0B4623"/>
              </a:buClr>
            </a:pPr>
            <a:r>
              <a:rPr lang="en-US" dirty="0" smtClean="0">
                <a:solidFill>
                  <a:srgbClr val="000000"/>
                </a:solidFill>
              </a:rPr>
              <a:t>Development </a:t>
            </a:r>
            <a:r>
              <a:rPr lang="en-US" dirty="0">
                <a:solidFill>
                  <a:srgbClr val="000000"/>
                </a:solidFill>
              </a:rPr>
              <a:t>and sale of final value added </a:t>
            </a:r>
            <a:r>
              <a:rPr lang="en-US" dirty="0" smtClean="0">
                <a:solidFill>
                  <a:srgbClr val="000000"/>
                </a:solidFill>
              </a:rPr>
              <a:t>products</a:t>
            </a:r>
          </a:p>
          <a:p>
            <a:pPr lvl="1">
              <a:spcBef>
                <a:spcPct val="15000"/>
              </a:spcBef>
              <a:buClr>
                <a:srgbClr val="0B4623"/>
              </a:buClr>
            </a:pPr>
            <a:r>
              <a:rPr lang="en-US" dirty="0" smtClean="0">
                <a:solidFill>
                  <a:srgbClr val="000000"/>
                </a:solidFill>
              </a:rPr>
              <a:t>The trend towards “natural” products demand is high and customers pay a price premium for goods with indigenous resources</a:t>
            </a:r>
            <a:endParaRPr lang="en-US" dirty="0">
              <a:solidFill>
                <a:srgbClr val="000000"/>
              </a:solidFill>
            </a:endParaRPr>
          </a:p>
        </p:txBody>
      </p:sp>
      <p:pic>
        <p:nvPicPr>
          <p:cNvPr id="5" name="Picture 4"/>
          <p:cNvPicPr>
            <a:picLocks/>
          </p:cNvPicPr>
          <p:nvPr/>
        </p:nvPicPr>
        <p:blipFill rotWithShape="1">
          <a:blip r:embed="rId13" cstate="email">
            <a:extLst>
              <a:ext uri="{28A0092B-C50C-407E-A947-70E740481C1C}">
                <a14:useLocalDpi xmlns:a14="http://schemas.microsoft.com/office/drawing/2010/main" xmlns=""/>
              </a:ext>
            </a:extLst>
          </a:blip>
          <a:srcRect/>
          <a:stretch/>
        </p:blipFill>
        <p:spPr>
          <a:xfrm>
            <a:off x="162364" y="1183542"/>
            <a:ext cx="2818826" cy="1826358"/>
          </a:xfrm>
          <a:prstGeom prst="rect">
            <a:avLst/>
          </a:prstGeom>
        </p:spPr>
      </p:pic>
      <p:pic>
        <p:nvPicPr>
          <p:cNvPr id="8" name="Picture 7"/>
          <p:cNvPicPr>
            <a:picLocks/>
          </p:cNvPicPr>
          <p:nvPr/>
        </p:nvPicPr>
        <p:blipFill rotWithShape="1">
          <a:blip r:embed="rId14" cstate="email">
            <a:extLst>
              <a:ext uri="{28A0092B-C50C-407E-A947-70E740481C1C}">
                <a14:useLocalDpi xmlns:a14="http://schemas.microsoft.com/office/drawing/2010/main" xmlns=""/>
              </a:ext>
            </a:extLst>
          </a:blip>
          <a:srcRect/>
          <a:stretch/>
        </p:blipFill>
        <p:spPr>
          <a:xfrm>
            <a:off x="3070841" y="1183542"/>
            <a:ext cx="2818826" cy="1826358"/>
          </a:xfrm>
          <a:prstGeom prst="rect">
            <a:avLst/>
          </a:prstGeom>
        </p:spPr>
      </p:pic>
      <p:pic>
        <p:nvPicPr>
          <p:cNvPr id="438311" name="Picture 39" descr="http://www.aliveandwell.ie/attachments/Image/shop.jpg"/>
          <p:cNvPicPr>
            <a:picLocks noChangeArrowheads="1"/>
          </p:cNvPicPr>
          <p:nvPr/>
        </p:nvPicPr>
        <p:blipFill rotWithShape="1">
          <a:blip r:embed="rId15" cstate="email">
            <a:extLst>
              <a:ext uri="{28A0092B-C50C-407E-A947-70E740481C1C}">
                <a14:useLocalDpi xmlns:a14="http://schemas.microsoft.com/office/drawing/2010/main" xmlns=""/>
              </a:ext>
            </a:extLst>
          </a:blip>
          <a:srcRect/>
          <a:stretch/>
        </p:blipFill>
        <p:spPr bwMode="auto">
          <a:xfrm>
            <a:off x="5969134" y="1183542"/>
            <a:ext cx="2818826" cy="1826358"/>
          </a:xfrm>
          <a:prstGeom prst="rect">
            <a:avLst/>
          </a:prstGeom>
          <a:noFill/>
          <a:extLst>
            <a:ext uri="{909E8E84-426E-40DD-AFC4-6F175D3DCCD1}">
              <a14:hiddenFill xmlns:a14="http://schemas.microsoft.com/office/drawing/2010/main" xmlns="">
                <a:solidFill>
                  <a:srgbClr val="FFFFFF"/>
                </a:solidFill>
              </a14:hiddenFill>
            </a:ext>
          </a:extLst>
        </p:spPr>
      </p:pic>
      <p:sp>
        <p:nvSpPr>
          <p:cNvPr id="41" name="Rectangle 12"/>
          <p:cNvSpPr txBox="1">
            <a:spLocks/>
          </p:cNvSpPr>
          <p:nvPr>
            <p:custDataLst>
              <p:tags r:id="rId7"/>
            </p:custDataLst>
          </p:nvPr>
        </p:nvSpPr>
        <p:spPr>
          <a:xfrm>
            <a:off x="6638217" y="254032"/>
            <a:ext cx="798587" cy="311150"/>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a:noFill/>
            <a:headEnd/>
            <a:tailEnd/>
          </a:ln>
          <a:effectLst>
            <a:outerShdw blurRad="63500" sx="102000" sy="102000" algn="ct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none" lIns="0" tIns="0" rIns="0" bIns="0" numCol="1" anchor="ctr" anchorCtr="0" compatLnSpc="1">
            <a:prstTxWarp prst="textNoShape">
              <a:avLst/>
            </a:prstTxWarp>
            <a:noAutofit/>
          </a:bodyPr>
          <a:lstStyle>
            <a:defPPr>
              <a:defRPr lang="en-US"/>
            </a:defPPr>
            <a:lvl1pPr marL="0" lvl="0" indent="0" algn="ctr" defTabSz="895255" eaLnBrk="1" hangingPunct="1">
              <a:buClr>
                <a:schemeClr val="tx2"/>
              </a:buClr>
              <a:defRPr sz="1800" b="1" baseline="0">
                <a:solidFill>
                  <a:schemeClr val="bg1"/>
                </a:solidFill>
              </a:defRPr>
            </a:lvl1pPr>
            <a:lvl2pPr marL="193655" lvl="1" indent="-192067" defTabSz="895255" eaLnBrk="1" hangingPunct="1">
              <a:buClr>
                <a:schemeClr val="tx2"/>
              </a:buClr>
              <a:buSzPct val="125000"/>
              <a:buFont typeface="Arial" charset="0"/>
              <a:buChar char="▪"/>
              <a:defRPr baseline="0"/>
            </a:lvl2pPr>
            <a:lvl3pPr marL="457151" lvl="2" indent="-261910" defTabSz="895255" eaLnBrk="1" hangingPunct="1">
              <a:buClr>
                <a:schemeClr val="tx2"/>
              </a:buClr>
              <a:buSzPct val="120000"/>
              <a:buFont typeface="Arial" charset="0"/>
              <a:buChar char="–"/>
              <a:defRPr baseline="0"/>
            </a:lvl3pPr>
            <a:lvl4pPr marL="614298" lvl="3" indent="-155558" defTabSz="895255" eaLnBrk="1" hangingPunct="1">
              <a:buClr>
                <a:schemeClr val="tx2"/>
              </a:buClr>
              <a:buSzPct val="120000"/>
              <a:buFont typeface="Arial" charset="0"/>
              <a:buChar char="▫"/>
              <a:defRPr baseline="0"/>
            </a:lvl4pPr>
            <a:lvl5pPr marL="749728" lvl="4" indent="-130162" defTabSz="895255" eaLnBrk="1" hangingPunct="1">
              <a:buClr>
                <a:schemeClr val="tx2"/>
              </a:buClr>
              <a:buSzPct val="89000"/>
              <a:buFont typeface="Arial" charset="0"/>
              <a:buChar char="-"/>
              <a:defRPr baseline="0"/>
            </a:lvl5pPr>
            <a:lvl6pPr marL="749728" indent="-130162" defTabSz="895255" fontAlgn="base">
              <a:spcBef>
                <a:spcPct val="0"/>
              </a:spcBef>
              <a:spcAft>
                <a:spcPct val="0"/>
              </a:spcAft>
              <a:buClr>
                <a:schemeClr val="tx2"/>
              </a:buClr>
              <a:buSzPct val="89000"/>
              <a:buFont typeface="Arial" charset="0"/>
              <a:buChar char="-"/>
              <a:defRPr baseline="0"/>
            </a:lvl6pPr>
            <a:lvl7pPr marL="749728" indent="-130162" defTabSz="895255" fontAlgn="base">
              <a:spcBef>
                <a:spcPct val="0"/>
              </a:spcBef>
              <a:spcAft>
                <a:spcPct val="0"/>
              </a:spcAft>
              <a:buClr>
                <a:schemeClr val="tx2"/>
              </a:buClr>
              <a:buSzPct val="89000"/>
              <a:buFont typeface="Arial" charset="0"/>
              <a:buChar char="-"/>
              <a:defRPr baseline="0"/>
            </a:lvl7pPr>
            <a:lvl8pPr marL="749728" indent="-130162" defTabSz="895255" fontAlgn="base">
              <a:spcBef>
                <a:spcPct val="0"/>
              </a:spcBef>
              <a:spcAft>
                <a:spcPct val="0"/>
              </a:spcAft>
              <a:buClr>
                <a:schemeClr val="tx2"/>
              </a:buClr>
              <a:buSzPct val="89000"/>
              <a:buFont typeface="Arial" charset="0"/>
              <a:buChar char="-"/>
              <a:defRPr baseline="0"/>
            </a:lvl8pPr>
            <a:lvl9pPr marL="749728" indent="-130162" defTabSz="895255" fontAlgn="base">
              <a:spcBef>
                <a:spcPct val="0"/>
              </a:spcBef>
              <a:spcAft>
                <a:spcPct val="0"/>
              </a:spcAft>
              <a:buClr>
                <a:schemeClr val="tx2"/>
              </a:buClr>
              <a:buSzPct val="89000"/>
              <a:buFont typeface="Arial" charset="0"/>
              <a:buChar char="-"/>
              <a:defRPr baseline="0"/>
            </a:lvl9pPr>
          </a:lstStyle>
          <a:p>
            <a:pPr>
              <a:buClr>
                <a:srgbClr val="0B4623"/>
              </a:buClr>
            </a:pPr>
            <a:endParaRPr lang="en-US" sz="1200" dirty="0">
              <a:solidFill>
                <a:srgbClr val="FFFFFF"/>
              </a:solidFill>
            </a:endParaRPr>
          </a:p>
        </p:txBody>
      </p:sp>
      <p:sp>
        <p:nvSpPr>
          <p:cNvPr id="9" name="TextBox 8"/>
          <p:cNvSpPr txBox="1"/>
          <p:nvPr/>
        </p:nvSpPr>
        <p:spPr>
          <a:xfrm>
            <a:off x="7543606" y="267515"/>
            <a:ext cx="1242328" cy="18466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B4623"/>
              </a:buClr>
            </a:pPr>
            <a:r>
              <a:rPr lang="en-US" sz="1800" b="1" dirty="0" smtClean="0">
                <a:solidFill>
                  <a:srgbClr val="000000"/>
                </a:solidFill>
              </a:rPr>
              <a:t>Revenue</a:t>
            </a:r>
            <a:endParaRPr lang="en-US" sz="1800" b="1" dirty="0">
              <a:solidFill>
                <a:srgbClr val="808080"/>
              </a:solidFill>
            </a:endParaRPr>
          </a:p>
        </p:txBody>
      </p:sp>
      <p:sp>
        <p:nvSpPr>
          <p:cNvPr id="28" name="Round Same Side Corner Rectangle 27"/>
          <p:cNvSpPr>
            <a:spLocks/>
          </p:cNvSpPr>
          <p:nvPr/>
        </p:nvSpPr>
        <p:spPr>
          <a:xfrm>
            <a:off x="160338" y="783817"/>
            <a:ext cx="2855101" cy="364644"/>
          </a:xfrm>
          <a:prstGeom prst="round2Same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err="1" smtClean="0">
              <a:solidFill>
                <a:srgbClr val="000000"/>
              </a:solidFill>
            </a:endParaRPr>
          </a:p>
        </p:txBody>
      </p:sp>
      <p:sp>
        <p:nvSpPr>
          <p:cNvPr id="29" name="Round Same Side Corner Rectangle 28"/>
          <p:cNvSpPr>
            <a:spLocks/>
          </p:cNvSpPr>
          <p:nvPr/>
        </p:nvSpPr>
        <p:spPr>
          <a:xfrm>
            <a:off x="3059847" y="783817"/>
            <a:ext cx="2855101" cy="364644"/>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rgbClr val="000000"/>
              </a:solidFill>
            </a:endParaRPr>
          </a:p>
        </p:txBody>
      </p:sp>
      <p:sp>
        <p:nvSpPr>
          <p:cNvPr id="30" name="Round Same Side Corner Rectangle 29"/>
          <p:cNvSpPr>
            <a:spLocks/>
          </p:cNvSpPr>
          <p:nvPr/>
        </p:nvSpPr>
        <p:spPr>
          <a:xfrm>
            <a:off x="5973336" y="783817"/>
            <a:ext cx="2855101" cy="364644"/>
          </a:xfrm>
          <a:prstGeom prst="round2Same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err="1" smtClean="0">
              <a:solidFill>
                <a:srgbClr val="000000"/>
              </a:solidFill>
            </a:endParaRPr>
          </a:p>
        </p:txBody>
      </p:sp>
      <p:sp>
        <p:nvSpPr>
          <p:cNvPr id="42" name="RoundedRectangle 6"/>
          <p:cNvSpPr txBox="1">
            <a:spLocks/>
          </p:cNvSpPr>
          <p:nvPr>
            <p:custDataLst>
              <p:tags r:id="rId8"/>
            </p:custDataLst>
          </p:nvPr>
        </p:nvSpPr>
        <p:spPr>
          <a:xfrm>
            <a:off x="221834" y="783817"/>
            <a:ext cx="2698494" cy="306467"/>
          </a:xfrm>
          <a:prstGeom prst="round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defTabSz="895255" eaLnBrk="1" hangingPunct="1">
              <a:buClr>
                <a:schemeClr val="tx2"/>
              </a:buClr>
              <a:defRPr baseline="0">
                <a:solidFill>
                  <a:schemeClr val="tx1"/>
                </a:solidFill>
              </a:defRPr>
            </a:lvl1pPr>
            <a:lvl2pPr marL="193655" lvl="1" indent="-192067" defTabSz="895255" eaLnBrk="1" hangingPunct="1">
              <a:spcBef>
                <a:spcPct val="15000"/>
              </a:spcBef>
              <a:buClr>
                <a:schemeClr val="tx2"/>
              </a:buClr>
              <a:buSzPct val="125000"/>
              <a:buFont typeface="Arial" charset="0"/>
              <a:buChar char="▪"/>
              <a:defRPr sz="1100" baseline="0">
                <a:solidFill>
                  <a:schemeClr val="tx1"/>
                </a:solidFill>
              </a:defRPr>
            </a:lvl2pPr>
            <a:lvl3pPr marL="457151" lvl="2" indent="-261910" defTabSz="895255" eaLnBrk="1" hangingPunct="1">
              <a:buClr>
                <a:schemeClr val="tx2"/>
              </a:buClr>
              <a:buSzPct val="120000"/>
              <a:buFont typeface="Arial" charset="0"/>
              <a:buChar char="–"/>
              <a:defRPr baseline="0">
                <a:solidFill>
                  <a:schemeClr val="tx1"/>
                </a:solidFill>
              </a:defRPr>
            </a:lvl3pPr>
            <a:lvl4pPr marL="614298" lvl="3" indent="-155558" defTabSz="895255" eaLnBrk="1" hangingPunct="1">
              <a:buClr>
                <a:schemeClr val="tx2"/>
              </a:buClr>
              <a:buSzPct val="120000"/>
              <a:buFont typeface="Arial" charset="0"/>
              <a:buChar char="▫"/>
              <a:defRPr baseline="0">
                <a:solidFill>
                  <a:schemeClr val="tx1"/>
                </a:solidFill>
              </a:defRPr>
            </a:lvl4pPr>
            <a:lvl5pPr marL="749728" lvl="4" indent="-130162" defTabSz="895255" eaLnBrk="1" hangingPunct="1">
              <a:buClr>
                <a:schemeClr val="tx2"/>
              </a:buClr>
              <a:buSzPct val="89000"/>
              <a:buFont typeface="Arial" charset="0"/>
              <a:buChar char="-"/>
              <a:defRPr baseline="0">
                <a:solidFill>
                  <a:schemeClr val="tx1"/>
                </a:solidFill>
              </a:defRPr>
            </a:lvl5pPr>
            <a:lvl6pPr marL="749728" indent="-130162" defTabSz="895255" fontAlgn="base">
              <a:spcBef>
                <a:spcPct val="0"/>
              </a:spcBef>
              <a:spcAft>
                <a:spcPct val="0"/>
              </a:spcAft>
              <a:buClr>
                <a:schemeClr val="tx2"/>
              </a:buClr>
              <a:buSzPct val="89000"/>
              <a:buFont typeface="Arial" charset="0"/>
              <a:buChar char="-"/>
              <a:defRPr baseline="0">
                <a:solidFill>
                  <a:schemeClr val="tx1"/>
                </a:solidFill>
              </a:defRPr>
            </a:lvl6pPr>
            <a:lvl7pPr marL="749728" indent="-130162" defTabSz="895255" fontAlgn="base">
              <a:spcBef>
                <a:spcPct val="0"/>
              </a:spcBef>
              <a:spcAft>
                <a:spcPct val="0"/>
              </a:spcAft>
              <a:buClr>
                <a:schemeClr val="tx2"/>
              </a:buClr>
              <a:buSzPct val="89000"/>
              <a:buFont typeface="Arial" charset="0"/>
              <a:buChar char="-"/>
              <a:defRPr baseline="0">
                <a:solidFill>
                  <a:schemeClr val="tx1"/>
                </a:solidFill>
              </a:defRPr>
            </a:lvl7pPr>
            <a:lvl8pPr marL="749728" indent="-130162" defTabSz="895255" fontAlgn="base">
              <a:spcBef>
                <a:spcPct val="0"/>
              </a:spcBef>
              <a:spcAft>
                <a:spcPct val="0"/>
              </a:spcAft>
              <a:buClr>
                <a:schemeClr val="tx2"/>
              </a:buClr>
              <a:buSzPct val="89000"/>
              <a:buFont typeface="Arial" charset="0"/>
              <a:buChar char="-"/>
              <a:defRPr baseline="0">
                <a:solidFill>
                  <a:schemeClr val="tx1"/>
                </a:solidFill>
              </a:defRPr>
            </a:lvl8pPr>
            <a:lvl9pPr marL="749728" indent="-130162" defTabSz="895255" fontAlgn="base">
              <a:spcBef>
                <a:spcPct val="0"/>
              </a:spcBef>
              <a:spcAft>
                <a:spcPct val="0"/>
              </a:spcAft>
              <a:buClr>
                <a:schemeClr val="tx2"/>
              </a:buClr>
              <a:buSzPct val="89000"/>
              <a:buFont typeface="Arial" charset="0"/>
              <a:buChar char="-"/>
              <a:defRPr baseline="0">
                <a:solidFill>
                  <a:schemeClr val="tx1"/>
                </a:solidFill>
              </a:defRPr>
            </a:lvl9pPr>
          </a:lstStyle>
          <a:p>
            <a:pPr algn="ctr">
              <a:buClr>
                <a:srgbClr val="0B4623"/>
              </a:buClr>
            </a:pPr>
            <a:r>
              <a:rPr lang="en-US" sz="1800" b="1" dirty="0">
                <a:solidFill>
                  <a:srgbClr val="FFFFFF"/>
                </a:solidFill>
              </a:rPr>
              <a:t>Resources</a:t>
            </a:r>
          </a:p>
        </p:txBody>
      </p:sp>
      <p:sp>
        <p:nvSpPr>
          <p:cNvPr id="43" name="RoundedRectangle 6"/>
          <p:cNvSpPr txBox="1">
            <a:spLocks/>
          </p:cNvSpPr>
          <p:nvPr>
            <p:custDataLst>
              <p:tags r:id="rId9"/>
            </p:custDataLst>
          </p:nvPr>
        </p:nvSpPr>
        <p:spPr>
          <a:xfrm>
            <a:off x="3139012" y="783817"/>
            <a:ext cx="2645322" cy="306467"/>
          </a:xfrm>
          <a:prstGeom prst="round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defTabSz="895255" eaLnBrk="1" hangingPunct="1">
              <a:buClr>
                <a:schemeClr val="tx2"/>
              </a:buClr>
              <a:defRPr baseline="0">
                <a:solidFill>
                  <a:schemeClr val="tx1"/>
                </a:solidFill>
              </a:defRPr>
            </a:lvl1pPr>
            <a:lvl2pPr marL="193655" lvl="1" indent="-192067" defTabSz="895255" eaLnBrk="1" hangingPunct="1">
              <a:spcBef>
                <a:spcPct val="15000"/>
              </a:spcBef>
              <a:buClr>
                <a:schemeClr val="tx2"/>
              </a:buClr>
              <a:buSzPct val="125000"/>
              <a:buFont typeface="Arial" charset="0"/>
              <a:buChar char="▪"/>
              <a:defRPr sz="1100" baseline="0">
                <a:solidFill>
                  <a:schemeClr val="tx1"/>
                </a:solidFill>
              </a:defRPr>
            </a:lvl2pPr>
            <a:lvl3pPr marL="457151" lvl="2" indent="-261910" defTabSz="895255" eaLnBrk="1" hangingPunct="1">
              <a:buClr>
                <a:schemeClr val="tx2"/>
              </a:buClr>
              <a:buSzPct val="120000"/>
              <a:buFont typeface="Arial" charset="0"/>
              <a:buChar char="–"/>
              <a:defRPr baseline="0">
                <a:solidFill>
                  <a:schemeClr val="tx1"/>
                </a:solidFill>
              </a:defRPr>
            </a:lvl3pPr>
            <a:lvl4pPr marL="614298" lvl="3" indent="-155558" defTabSz="895255" eaLnBrk="1" hangingPunct="1">
              <a:buClr>
                <a:schemeClr val="tx2"/>
              </a:buClr>
              <a:buSzPct val="120000"/>
              <a:buFont typeface="Arial" charset="0"/>
              <a:buChar char="▫"/>
              <a:defRPr baseline="0">
                <a:solidFill>
                  <a:schemeClr val="tx1"/>
                </a:solidFill>
              </a:defRPr>
            </a:lvl4pPr>
            <a:lvl5pPr marL="749728" lvl="4" indent="-130162" defTabSz="895255" eaLnBrk="1" hangingPunct="1">
              <a:buClr>
                <a:schemeClr val="tx2"/>
              </a:buClr>
              <a:buSzPct val="89000"/>
              <a:buFont typeface="Arial" charset="0"/>
              <a:buChar char="-"/>
              <a:defRPr baseline="0">
                <a:solidFill>
                  <a:schemeClr val="tx1"/>
                </a:solidFill>
              </a:defRPr>
            </a:lvl5pPr>
            <a:lvl6pPr marL="749728" indent="-130162" defTabSz="895255" fontAlgn="base">
              <a:spcBef>
                <a:spcPct val="0"/>
              </a:spcBef>
              <a:spcAft>
                <a:spcPct val="0"/>
              </a:spcAft>
              <a:buClr>
                <a:schemeClr val="tx2"/>
              </a:buClr>
              <a:buSzPct val="89000"/>
              <a:buFont typeface="Arial" charset="0"/>
              <a:buChar char="-"/>
              <a:defRPr baseline="0">
                <a:solidFill>
                  <a:schemeClr val="tx1"/>
                </a:solidFill>
              </a:defRPr>
            </a:lvl6pPr>
            <a:lvl7pPr marL="749728" indent="-130162" defTabSz="895255" fontAlgn="base">
              <a:spcBef>
                <a:spcPct val="0"/>
              </a:spcBef>
              <a:spcAft>
                <a:spcPct val="0"/>
              </a:spcAft>
              <a:buClr>
                <a:schemeClr val="tx2"/>
              </a:buClr>
              <a:buSzPct val="89000"/>
              <a:buFont typeface="Arial" charset="0"/>
              <a:buChar char="-"/>
              <a:defRPr baseline="0">
                <a:solidFill>
                  <a:schemeClr val="tx1"/>
                </a:solidFill>
              </a:defRPr>
            </a:lvl7pPr>
            <a:lvl8pPr marL="749728" indent="-130162" defTabSz="895255" fontAlgn="base">
              <a:spcBef>
                <a:spcPct val="0"/>
              </a:spcBef>
              <a:spcAft>
                <a:spcPct val="0"/>
              </a:spcAft>
              <a:buClr>
                <a:schemeClr val="tx2"/>
              </a:buClr>
              <a:buSzPct val="89000"/>
              <a:buFont typeface="Arial" charset="0"/>
              <a:buChar char="-"/>
              <a:defRPr baseline="0">
                <a:solidFill>
                  <a:schemeClr val="tx1"/>
                </a:solidFill>
              </a:defRPr>
            </a:lvl8pPr>
            <a:lvl9pPr marL="749728" indent="-130162" defTabSz="895255" fontAlgn="base">
              <a:spcBef>
                <a:spcPct val="0"/>
              </a:spcBef>
              <a:spcAft>
                <a:spcPct val="0"/>
              </a:spcAft>
              <a:buClr>
                <a:schemeClr val="tx2"/>
              </a:buClr>
              <a:buSzPct val="89000"/>
              <a:buFont typeface="Arial" charset="0"/>
              <a:buChar char="-"/>
              <a:defRPr baseline="0">
                <a:solidFill>
                  <a:schemeClr val="tx1"/>
                </a:solidFill>
              </a:defRPr>
            </a:lvl9pPr>
          </a:lstStyle>
          <a:p>
            <a:pPr algn="ctr">
              <a:buClr>
                <a:srgbClr val="0B4623"/>
              </a:buClr>
            </a:pPr>
            <a:r>
              <a:rPr lang="en-US" sz="1800" b="1" dirty="0" smtClean="0">
                <a:solidFill>
                  <a:srgbClr val="FFFFFF"/>
                </a:solidFill>
              </a:rPr>
              <a:t>Processing and trade</a:t>
            </a:r>
            <a:endParaRPr lang="en-US" sz="1800" b="1" dirty="0">
              <a:solidFill>
                <a:srgbClr val="FFFFFF"/>
              </a:solidFill>
            </a:endParaRPr>
          </a:p>
        </p:txBody>
      </p:sp>
      <p:sp>
        <p:nvSpPr>
          <p:cNvPr id="44" name="RoundedRectangle 6"/>
          <p:cNvSpPr txBox="1">
            <a:spLocks/>
          </p:cNvSpPr>
          <p:nvPr>
            <p:custDataLst>
              <p:tags r:id="rId10"/>
            </p:custDataLst>
          </p:nvPr>
        </p:nvSpPr>
        <p:spPr>
          <a:xfrm>
            <a:off x="6045976" y="783817"/>
            <a:ext cx="2831324" cy="306467"/>
          </a:xfrm>
          <a:prstGeom prst="round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defTabSz="895255" eaLnBrk="1" hangingPunct="1">
              <a:buClr>
                <a:schemeClr val="tx2"/>
              </a:buClr>
              <a:defRPr baseline="0">
                <a:solidFill>
                  <a:schemeClr val="tx1"/>
                </a:solidFill>
              </a:defRPr>
            </a:lvl1pPr>
            <a:lvl2pPr marL="193655" lvl="1" indent="-192067" defTabSz="895255" eaLnBrk="1" hangingPunct="1">
              <a:spcBef>
                <a:spcPct val="15000"/>
              </a:spcBef>
              <a:buClr>
                <a:schemeClr val="tx2"/>
              </a:buClr>
              <a:buSzPct val="125000"/>
              <a:buFont typeface="Arial" charset="0"/>
              <a:buChar char="▪"/>
              <a:defRPr sz="1100" baseline="0">
                <a:solidFill>
                  <a:schemeClr val="tx1"/>
                </a:solidFill>
              </a:defRPr>
            </a:lvl2pPr>
            <a:lvl3pPr marL="457151" lvl="2" indent="-261910" defTabSz="895255" eaLnBrk="1" hangingPunct="1">
              <a:buClr>
                <a:schemeClr val="tx2"/>
              </a:buClr>
              <a:buSzPct val="120000"/>
              <a:buFont typeface="Arial" charset="0"/>
              <a:buChar char="–"/>
              <a:defRPr baseline="0">
                <a:solidFill>
                  <a:schemeClr val="tx1"/>
                </a:solidFill>
              </a:defRPr>
            </a:lvl3pPr>
            <a:lvl4pPr marL="614298" lvl="3" indent="-155558" defTabSz="895255" eaLnBrk="1" hangingPunct="1">
              <a:buClr>
                <a:schemeClr val="tx2"/>
              </a:buClr>
              <a:buSzPct val="120000"/>
              <a:buFont typeface="Arial" charset="0"/>
              <a:buChar char="▫"/>
              <a:defRPr baseline="0">
                <a:solidFill>
                  <a:schemeClr val="tx1"/>
                </a:solidFill>
              </a:defRPr>
            </a:lvl4pPr>
            <a:lvl5pPr marL="749728" lvl="4" indent="-130162" defTabSz="895255" eaLnBrk="1" hangingPunct="1">
              <a:buClr>
                <a:schemeClr val="tx2"/>
              </a:buClr>
              <a:buSzPct val="89000"/>
              <a:buFont typeface="Arial" charset="0"/>
              <a:buChar char="-"/>
              <a:defRPr baseline="0">
                <a:solidFill>
                  <a:schemeClr val="tx1"/>
                </a:solidFill>
              </a:defRPr>
            </a:lvl5pPr>
            <a:lvl6pPr marL="749728" indent="-130162" defTabSz="895255" fontAlgn="base">
              <a:spcBef>
                <a:spcPct val="0"/>
              </a:spcBef>
              <a:spcAft>
                <a:spcPct val="0"/>
              </a:spcAft>
              <a:buClr>
                <a:schemeClr val="tx2"/>
              </a:buClr>
              <a:buSzPct val="89000"/>
              <a:buFont typeface="Arial" charset="0"/>
              <a:buChar char="-"/>
              <a:defRPr baseline="0">
                <a:solidFill>
                  <a:schemeClr val="tx1"/>
                </a:solidFill>
              </a:defRPr>
            </a:lvl6pPr>
            <a:lvl7pPr marL="749728" indent="-130162" defTabSz="895255" fontAlgn="base">
              <a:spcBef>
                <a:spcPct val="0"/>
              </a:spcBef>
              <a:spcAft>
                <a:spcPct val="0"/>
              </a:spcAft>
              <a:buClr>
                <a:schemeClr val="tx2"/>
              </a:buClr>
              <a:buSzPct val="89000"/>
              <a:buFont typeface="Arial" charset="0"/>
              <a:buChar char="-"/>
              <a:defRPr baseline="0">
                <a:solidFill>
                  <a:schemeClr val="tx1"/>
                </a:solidFill>
              </a:defRPr>
            </a:lvl7pPr>
            <a:lvl8pPr marL="749728" indent="-130162" defTabSz="895255" fontAlgn="base">
              <a:spcBef>
                <a:spcPct val="0"/>
              </a:spcBef>
              <a:spcAft>
                <a:spcPct val="0"/>
              </a:spcAft>
              <a:buClr>
                <a:schemeClr val="tx2"/>
              </a:buClr>
              <a:buSzPct val="89000"/>
              <a:buFont typeface="Arial" charset="0"/>
              <a:buChar char="-"/>
              <a:defRPr baseline="0">
                <a:solidFill>
                  <a:schemeClr val="tx1"/>
                </a:solidFill>
              </a:defRPr>
            </a:lvl8pPr>
            <a:lvl9pPr marL="749728" indent="-130162" defTabSz="895255" fontAlgn="base">
              <a:spcBef>
                <a:spcPct val="0"/>
              </a:spcBef>
              <a:spcAft>
                <a:spcPct val="0"/>
              </a:spcAft>
              <a:buClr>
                <a:schemeClr val="tx2"/>
              </a:buClr>
              <a:buSzPct val="89000"/>
              <a:buFont typeface="Arial" charset="0"/>
              <a:buChar char="-"/>
              <a:defRPr baseline="0">
                <a:solidFill>
                  <a:schemeClr val="tx1"/>
                </a:solidFill>
              </a:defRPr>
            </a:lvl9pPr>
          </a:lstStyle>
          <a:p>
            <a:pPr algn="ctr">
              <a:buClr>
                <a:srgbClr val="0B4623"/>
              </a:buClr>
            </a:pPr>
            <a:r>
              <a:rPr lang="en-US" sz="1800" b="1" dirty="0" smtClean="0">
                <a:solidFill>
                  <a:srgbClr val="FFFFFF"/>
                </a:solidFill>
              </a:rPr>
              <a:t>Final domestic products </a:t>
            </a:r>
            <a:endParaRPr lang="en-US" sz="1800" b="1" dirty="0">
              <a:solidFill>
                <a:srgbClr val="FFFFFF"/>
              </a:solidFill>
            </a:endParaRPr>
          </a:p>
        </p:txBody>
      </p:sp>
      <p:sp>
        <p:nvSpPr>
          <p:cNvPr id="24" name="1. On-page tracker"/>
          <p:cNvSpPr>
            <a:spLocks noChangeArrowheads="1"/>
          </p:cNvSpPr>
          <p:nvPr/>
        </p:nvSpPr>
        <p:spPr bwMode="auto">
          <a:xfrm>
            <a:off x="171451" y="26988"/>
            <a:ext cx="857607"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US" sz="1400" dirty="0" smtClean="0">
                <a:solidFill>
                  <a:srgbClr val="808080"/>
                </a:solidFill>
                <a:latin typeface="Arial"/>
              </a:rPr>
              <a:t>CONTEXT</a:t>
            </a:r>
            <a:endParaRPr lang="en-US" sz="1400" dirty="0">
              <a:solidFill>
                <a:srgbClr val="808080"/>
              </a:solidFill>
              <a:latin typeface="Arial"/>
            </a:endParaRPr>
          </a:p>
        </p:txBody>
      </p:sp>
    </p:spTree>
    <p:extLst>
      <p:ext uri="{BB962C8B-B14F-4D97-AF65-F5344CB8AC3E}">
        <p14:creationId xmlns:p14="http://schemas.microsoft.com/office/powerpoint/2010/main" xmlns="" val="2450314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extLst/>
          </p:nvPr>
        </p:nvGraphicFramePr>
        <p:xfrm>
          <a:off x="1588" y="1588"/>
          <a:ext cx="1587" cy="1587"/>
        </p:xfrm>
        <a:graphic>
          <a:graphicData uri="http://schemas.openxmlformats.org/presentationml/2006/ole">
            <p:oleObj spid="_x0000_s310334" name="think-cell Slide" r:id="rId23" imgW="360" imgH="360" progId="">
              <p:embed/>
            </p:oleObj>
          </a:graphicData>
        </a:graphic>
      </p:graphicFrame>
      <p:sp>
        <p:nvSpPr>
          <p:cNvPr id="20" name="Rectangle 19" hidden="1"/>
          <p:cNvSpPr/>
          <p:nvPr>
            <p:custDataLst>
              <p:tags r:id="rId2"/>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500" dirty="0" err="1" smtClean="0">
              <a:solidFill>
                <a:schemeClr val="tx1"/>
              </a:solidFill>
              <a:latin typeface="Arial" panose="020B0604020202020204" pitchFamily="34" charset="0"/>
              <a:sym typeface="Arial" panose="020B0604020202020204" pitchFamily="34" charset="0"/>
            </a:endParaRPr>
          </a:p>
        </p:txBody>
      </p:sp>
      <p:sp>
        <p:nvSpPr>
          <p:cNvPr id="94" name="Rectangle 16"/>
          <p:cNvSpPr>
            <a:spLocks noChangeArrowheads="1"/>
          </p:cNvSpPr>
          <p:nvPr/>
        </p:nvSpPr>
        <p:spPr bwMode="auto">
          <a:xfrm>
            <a:off x="171451" y="977458"/>
            <a:ext cx="8618537" cy="5256288"/>
          </a:xfrm>
          <a:prstGeom prst="rect">
            <a:avLst/>
          </a:prstGeom>
          <a:solidFill>
            <a:schemeClr val="bg1"/>
          </a:solidFill>
          <a:ln w="19050">
            <a:solidFill>
              <a:schemeClr val="accent1"/>
            </a:solidFill>
            <a:miter lim="800000"/>
            <a:headEnd/>
            <a:tailEnd/>
          </a:ln>
          <a:effectLst>
            <a:outerShdw blurRad="50800" dist="38100" dir="2700000" algn="tl" rotWithShape="0">
              <a:prstClr val="black">
                <a:alpha val="40000"/>
              </a:prstClr>
            </a:outerShdw>
          </a:effectLst>
          <a:extLst/>
        </p:spPr>
        <p:txBody>
          <a:bodyPr wrap="none" lIns="93212" tIns="46604" rIns="93212" bIns="46604"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Title 1"/>
          <p:cNvSpPr>
            <a:spLocks noGrp="1"/>
          </p:cNvSpPr>
          <p:nvPr>
            <p:ph type="title"/>
          </p:nvPr>
        </p:nvSpPr>
        <p:spPr>
          <a:xfrm>
            <a:off x="171451" y="230188"/>
            <a:ext cx="8618537" cy="584775"/>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smtClean="0"/>
              <a:t>With the </a:t>
            </a:r>
            <a:r>
              <a:rPr lang="en-US" dirty="0"/>
              <a:t>5</a:t>
            </a:r>
            <a:r>
              <a:rPr lang="en-US" dirty="0" smtClean="0"/>
              <a:t> detailed initiatives, the Lab intends to reach its Aspirations through 2030</a:t>
            </a:r>
            <a:endParaRPr lang="en-US" dirty="0"/>
          </a:p>
        </p:txBody>
      </p:sp>
      <p:cxnSp>
        <p:nvCxnSpPr>
          <p:cNvPr id="5" name="Straight Connector 4"/>
          <p:cNvCxnSpPr/>
          <p:nvPr>
            <p:custDataLst>
              <p:tags r:id="rId3"/>
            </p:custDataLst>
          </p:nvPr>
        </p:nvCxnSpPr>
        <p:spPr bwMode="gray">
          <a:xfrm>
            <a:off x="4857750" y="2857500"/>
            <a:ext cx="0" cy="123825"/>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4"/>
            </p:custDataLst>
          </p:nvPr>
        </p:nvCxnSpPr>
        <p:spPr bwMode="gray">
          <a:xfrm>
            <a:off x="6457950" y="2438400"/>
            <a:ext cx="0" cy="123825"/>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5"/>
            </p:custDataLst>
          </p:nvPr>
        </p:nvCxnSpPr>
        <p:spPr bwMode="gray">
          <a:xfrm>
            <a:off x="7734300" y="2009775"/>
            <a:ext cx="0" cy="123825"/>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p:cNvGraphicFramePr>
          <p:nvPr>
            <p:extLst/>
          </p:nvPr>
        </p:nvGraphicFramePr>
        <p:xfrm>
          <a:off x="4419600" y="1524000"/>
          <a:ext cx="3410012" cy="1933739"/>
        </p:xfrm>
        <a:graphic>
          <a:graphicData uri="http://schemas.openxmlformats.org/presentationml/2006/ole">
            <p:oleObj spid="_x0000_s310335" name="Chart" r:id="rId24" imgW="3406207" imgH="1935374" progId="MSGraph.Chart.8">
              <p:embed followColorScheme="full"/>
            </p:oleObj>
          </a:graphicData>
        </a:graphic>
      </p:graphicFrame>
      <p:sp>
        <p:nvSpPr>
          <p:cNvPr id="39" name="Text Placeholder 50"/>
          <p:cNvSpPr>
            <a:spLocks noGrp="1"/>
          </p:cNvSpPr>
          <p:nvPr>
            <p:custDataLst>
              <p:tags r:id="rId6"/>
            </p:custDataLst>
          </p:nvPr>
        </p:nvSpPr>
        <p:spPr bwMode="gray">
          <a:xfrm>
            <a:off x="7759700" y="2171700"/>
            <a:ext cx="323850" cy="2286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3813" tIns="0" rIns="23813" bIns="0" numCol="1" spcCol="0" anchor="ctr" anchorCtr="0" compatLnSpc="1">
            <a:prstTxWarp prst="textNoShape">
              <a:avLst/>
            </a:prstTxWarp>
            <a:noAutofit/>
          </a:bodyPr>
          <a:lst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C4087BB7-4603-4CCA-9538-DB78B973DAFA}" type="datetime'4'''''''''">
              <a:rPr lang="en-US" sz="1500"/>
              <a:pPr/>
              <a:t>4</a:t>
            </a:fld>
            <a:r>
              <a:rPr lang="en-US" sz="1500" smtClean="0">
                <a:sym typeface="+mn-lt"/>
              </a:rPr>
              <a:t>%</a:t>
            </a:r>
            <a:endParaRPr lang="en-US" sz="1500" dirty="0">
              <a:sym typeface="+mn-lt"/>
            </a:endParaRPr>
          </a:p>
        </p:txBody>
      </p:sp>
      <p:sp>
        <p:nvSpPr>
          <p:cNvPr id="71" name="Text Placeholder 37"/>
          <p:cNvSpPr>
            <a:spLocks noGrp="1"/>
          </p:cNvSpPr>
          <p:nvPr>
            <p:custDataLst>
              <p:tags r:id="rId7"/>
            </p:custDataLst>
          </p:nvPr>
        </p:nvSpPr>
        <p:spPr bwMode="auto">
          <a:xfrm>
            <a:off x="2170113" y="1743075"/>
            <a:ext cx="2212975" cy="2286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C932315A-A733-41BB-9CC6-1256D8A9DAD3}" type="datetime'''G''DP'' ''''g''row''''t''h ''''thro''ug''h'' 203''0'''''''''">
              <a:rPr lang="en-US" sz="1500"/>
              <a:pPr/>
              <a:t>GDP growth through 2030</a:t>
            </a:fld>
            <a:endParaRPr lang="en-US" sz="1500" dirty="0">
              <a:sym typeface="+mn-lt"/>
            </a:endParaRPr>
          </a:p>
        </p:txBody>
      </p:sp>
      <p:sp>
        <p:nvSpPr>
          <p:cNvPr id="37" name="Text Placeholder 48"/>
          <p:cNvSpPr>
            <a:spLocks noGrp="1"/>
          </p:cNvSpPr>
          <p:nvPr>
            <p:custDataLst>
              <p:tags r:id="rId8"/>
            </p:custDataLst>
          </p:nvPr>
        </p:nvSpPr>
        <p:spPr bwMode="gray">
          <a:xfrm>
            <a:off x="7759700" y="1743075"/>
            <a:ext cx="430213" cy="2286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3813" tIns="0" rIns="23813" bIns="0" numCol="1" spcCol="0" anchor="ctr" anchorCtr="0" compatLnSpc="1">
            <a:prstTxWarp prst="textNoShape">
              <a:avLst/>
            </a:prstTxWarp>
            <a:noAutofit/>
          </a:bodyPr>
          <a:lst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0357F49C-F33D-4CA3-B72F-715AA9006219}" type="datetime'''''''''''''''''''''1''''0'''''''''''''''''">
              <a:rPr lang="en-US" sz="1500"/>
              <a:pPr/>
              <a:t>10</a:t>
            </a:fld>
            <a:r>
              <a:rPr lang="en-US" sz="1500" smtClean="0">
                <a:sym typeface="+mn-lt"/>
              </a:rPr>
              <a:t>%</a:t>
            </a:r>
            <a:endParaRPr lang="en-US" sz="1500" dirty="0">
              <a:sym typeface="+mn-lt"/>
            </a:endParaRPr>
          </a:p>
        </p:txBody>
      </p:sp>
      <p:sp>
        <p:nvSpPr>
          <p:cNvPr id="73" name="Text Placeholder 39"/>
          <p:cNvSpPr>
            <a:spLocks noGrp="1"/>
          </p:cNvSpPr>
          <p:nvPr>
            <p:custDataLst>
              <p:tags r:id="rId9"/>
            </p:custDataLst>
          </p:nvPr>
        </p:nvSpPr>
        <p:spPr bwMode="auto">
          <a:xfrm>
            <a:off x="2170113" y="2171700"/>
            <a:ext cx="892175" cy="2286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1A5BD631-0228-4824-BD98-AA04541EA46F}" type="datetime'''C''''''u''l''''''t''i''v''a''''''''t''''''''''''''''''''ion'">
              <a:rPr lang="en-US" sz="1500" smtClean="0"/>
              <a:pPr/>
              <a:t>Cultivation</a:t>
            </a:fld>
            <a:r>
              <a:rPr lang="en-US" sz="1500" dirty="0" smtClean="0"/>
              <a:t> </a:t>
            </a:r>
            <a:endParaRPr lang="en-US" sz="1500" dirty="0">
              <a:sym typeface="+mn-lt"/>
            </a:endParaRPr>
          </a:p>
        </p:txBody>
      </p:sp>
      <p:sp>
        <p:nvSpPr>
          <p:cNvPr id="74" name="Text Placeholder 40"/>
          <p:cNvSpPr>
            <a:spLocks noGrp="1"/>
          </p:cNvSpPr>
          <p:nvPr>
            <p:custDataLst>
              <p:tags r:id="rId10"/>
            </p:custDataLst>
          </p:nvPr>
        </p:nvSpPr>
        <p:spPr bwMode="auto">
          <a:xfrm>
            <a:off x="2170113" y="2595563"/>
            <a:ext cx="1670050" cy="2286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CB6B92AF-B9DE-42B8-82EC-FED6B4C15919}" type="datetime'''B''io''PANZ''A ''''ac''''t''''''''iv''i''''t''i''''es'">
              <a:rPr lang="en-US" sz="1500"/>
              <a:pPr/>
              <a:t>BioPANZA activities</a:t>
            </a:fld>
            <a:endParaRPr lang="en-US" sz="1500" dirty="0" smtClean="0"/>
          </a:p>
        </p:txBody>
      </p:sp>
      <p:sp>
        <p:nvSpPr>
          <p:cNvPr id="40" name="Text Placeholder 51"/>
          <p:cNvSpPr>
            <a:spLocks noGrp="1"/>
          </p:cNvSpPr>
          <p:nvPr>
            <p:custDataLst>
              <p:tags r:id="rId11"/>
            </p:custDataLst>
          </p:nvPr>
        </p:nvSpPr>
        <p:spPr bwMode="gray">
          <a:xfrm>
            <a:off x="6483350" y="2595563"/>
            <a:ext cx="323850" cy="2286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3813" tIns="0" rIns="23813" bIns="0" numCol="1" spcCol="0" anchor="ctr" anchorCtr="0" compatLnSpc="1">
            <a:prstTxWarp prst="textNoShape">
              <a:avLst/>
            </a:prstTxWarp>
            <a:noAutofit/>
          </a:bodyPr>
          <a:lst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BB8E71D4-D0CA-40D7-BE41-A4F6205B7D9F}" type="datetime'''''''''''''''5'''''''''''''''''''''''''''''''''''''''''''''">
              <a:rPr lang="en-US" sz="1500"/>
              <a:pPr/>
              <a:t>5</a:t>
            </a:fld>
            <a:r>
              <a:rPr lang="en-US" sz="1500" smtClean="0">
                <a:sym typeface="+mn-lt"/>
              </a:rPr>
              <a:t>%</a:t>
            </a:r>
            <a:endParaRPr lang="en-US" sz="1500" dirty="0">
              <a:sym typeface="+mn-lt"/>
            </a:endParaRPr>
          </a:p>
        </p:txBody>
      </p:sp>
      <p:sp>
        <p:nvSpPr>
          <p:cNvPr id="50" name="Text Placeholder 2"/>
          <p:cNvSpPr>
            <a:spLocks noGrp="1"/>
          </p:cNvSpPr>
          <p:nvPr>
            <p:custDataLst>
              <p:tags r:id="rId12"/>
            </p:custDataLst>
          </p:nvPr>
        </p:nvSpPr>
        <p:spPr bwMode="auto">
          <a:xfrm>
            <a:off x="2170113" y="3019425"/>
            <a:ext cx="1009650" cy="2286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99F31448-50B8-4BD4-ACBD-F277724AFB1D}" type="datetime'''''R''e''''g''''''''u''''la''t''''''''''''''i''o''''n''''''s'">
              <a:rPr lang="en-US" sz="1500">
                <a:latin typeface="Arial" panose="020B0604020202020204" pitchFamily="34" charset="0"/>
                <a:sym typeface="Arial" panose="020B0604020202020204" pitchFamily="34" charset="0"/>
              </a:rPr>
              <a:pPr/>
              <a:t>Regulations</a:t>
            </a:fld>
            <a:endParaRPr lang="en-ZA" sz="1500" dirty="0">
              <a:latin typeface="Arial" panose="020B0604020202020204" pitchFamily="34" charset="0"/>
              <a:sym typeface="Arial" panose="020B0604020202020204" pitchFamily="34" charset="0"/>
            </a:endParaRPr>
          </a:p>
        </p:txBody>
      </p:sp>
      <p:sp>
        <p:nvSpPr>
          <p:cNvPr id="52" name="Text Placeholder 3"/>
          <p:cNvSpPr>
            <a:spLocks noGrp="1"/>
          </p:cNvSpPr>
          <p:nvPr>
            <p:custDataLst>
              <p:tags r:id="rId13"/>
            </p:custDataLst>
          </p:nvPr>
        </p:nvSpPr>
        <p:spPr bwMode="gray">
          <a:xfrm>
            <a:off x="4883150" y="3019425"/>
            <a:ext cx="323850" cy="2286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3813" tIns="0" rIns="23813" bIns="0" numCol="1" spcCol="0" anchor="ctr" anchorCtr="0" compatLnSpc="1">
            <a:prstTxWarp prst="textNoShape">
              <a:avLst/>
            </a:prstTxWarp>
            <a:noAutofit/>
          </a:bodyPr>
          <a:lst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5AF5A345-1E27-45DD-803A-593C4683C2D2}" type="datetime'''''''''''''''''''''''''''1'''''''''''''''''''''''''''''''">
              <a:rPr lang="en-US" sz="1500" smtClean="0">
                <a:latin typeface="Arial" panose="020B0604020202020204" pitchFamily="34" charset="0"/>
                <a:sym typeface="Arial" panose="020B0604020202020204" pitchFamily="34" charset="0"/>
              </a:rPr>
              <a:pPr/>
              <a:t>1</a:t>
            </a:fld>
            <a:r>
              <a:rPr lang="en-US" sz="1500" dirty="0" smtClean="0">
                <a:latin typeface="Arial" panose="020B0604020202020204" pitchFamily="34" charset="0"/>
                <a:sym typeface="Arial" panose="020B0604020202020204" pitchFamily="34" charset="0"/>
              </a:rPr>
              <a:t>%</a:t>
            </a:r>
            <a:endParaRPr lang="en-ZA" sz="1500" dirty="0">
              <a:latin typeface="Arial" panose="020B0604020202020204" pitchFamily="34" charset="0"/>
              <a:sym typeface="Arial" panose="020B0604020202020204" pitchFamily="34" charset="0"/>
            </a:endParaRPr>
          </a:p>
        </p:txBody>
      </p:sp>
      <p:grpSp>
        <p:nvGrpSpPr>
          <p:cNvPr id="82" name="ACET 31"/>
          <p:cNvGrpSpPr>
            <a:grpSpLocks/>
          </p:cNvGrpSpPr>
          <p:nvPr/>
        </p:nvGrpSpPr>
        <p:grpSpPr bwMode="auto">
          <a:xfrm>
            <a:off x="481622" y="1241325"/>
            <a:ext cx="8027377" cy="248792"/>
            <a:chOff x="915" y="926"/>
            <a:chExt cx="2686" cy="104"/>
          </a:xfrm>
        </p:grpSpPr>
        <p:cxnSp>
          <p:nvCxnSpPr>
            <p:cNvPr id="83" name="AutoShape 249"/>
            <p:cNvCxnSpPr>
              <a:cxnSpLocks noChangeShapeType="1"/>
              <a:stCxn id="84" idx="4"/>
              <a:endCxn id="84"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4" name="AutoShape 250"/>
            <p:cNvSpPr>
              <a:spLocks noChangeArrowheads="1"/>
            </p:cNvSpPr>
            <p:nvPr/>
          </p:nvSpPr>
          <p:spPr bwMode="auto">
            <a:xfrm>
              <a:off x="915" y="926"/>
              <a:ext cx="2686" cy="104"/>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en-US" sz="1500" b="1" baseline="0" noProof="0" dirty="0" smtClean="0">
                  <a:latin typeface="+mn-lt"/>
                  <a:ea typeface="+mn-ea"/>
                </a:rPr>
                <a:t>How</a:t>
              </a:r>
              <a:r>
                <a:rPr lang="en-US" sz="1500" b="1" noProof="0" dirty="0" smtClean="0">
                  <a:latin typeface="+mn-lt"/>
                  <a:ea typeface="+mn-ea"/>
                </a:rPr>
                <a:t> the Lab intends to reach the Aspirations</a:t>
              </a:r>
              <a:endParaRPr lang="en-US" sz="1500" baseline="0" noProof="0" dirty="0">
                <a:solidFill>
                  <a:srgbClr val="808080"/>
                </a:solidFill>
                <a:latin typeface="+mn-lt"/>
                <a:ea typeface="+mn-ea"/>
              </a:endParaRPr>
            </a:p>
          </p:txBody>
        </p:sp>
      </p:grpSp>
      <p:sp>
        <p:nvSpPr>
          <p:cNvPr id="6" name="Rectangle 5"/>
          <p:cNvSpPr txBox="1"/>
          <p:nvPr>
            <p:custDataLst>
              <p:tags r:id="rId14"/>
            </p:custDataLst>
          </p:nvPr>
        </p:nvSpPr>
        <p:spPr>
          <a:xfrm>
            <a:off x="481623" y="1652608"/>
            <a:ext cx="1524000" cy="2116751"/>
          </a:xfrm>
          <a:prstGeom prst="rect">
            <a:avLst/>
          </a:prstGeom>
          <a:solidFill>
            <a:schemeClr val="accent1"/>
          </a:solidFill>
          <a:ln w="9525">
            <a:no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sz="1500" b="1" dirty="0" smtClean="0"/>
              <a:t>10% GDP contribution growth through 2030</a:t>
            </a:r>
            <a:endParaRPr lang="en-US" sz="1500" b="1" dirty="0"/>
          </a:p>
        </p:txBody>
      </p:sp>
      <p:sp>
        <p:nvSpPr>
          <p:cNvPr id="42" name="Rectangle 5"/>
          <p:cNvSpPr txBox="1"/>
          <p:nvPr>
            <p:custDataLst>
              <p:tags r:id="rId15"/>
            </p:custDataLst>
          </p:nvPr>
        </p:nvSpPr>
        <p:spPr>
          <a:xfrm>
            <a:off x="481623" y="3971925"/>
            <a:ext cx="1524000" cy="1882754"/>
          </a:xfrm>
          <a:prstGeom prst="rect">
            <a:avLst/>
          </a:prstGeom>
          <a:solidFill>
            <a:schemeClr val="accent1"/>
          </a:solidFill>
          <a:ln w="9525">
            <a:no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sz="1500" b="1" dirty="0" smtClean="0"/>
              <a:t>Creation of 10,000 jobs</a:t>
            </a:r>
            <a:endParaRPr lang="en-US" sz="1500" b="1" dirty="0"/>
          </a:p>
        </p:txBody>
      </p:sp>
      <p:cxnSp>
        <p:nvCxnSpPr>
          <p:cNvPr id="12" name="Straight Connector 11"/>
          <p:cNvCxnSpPr/>
          <p:nvPr>
            <p:custDataLst>
              <p:tags r:id="rId16"/>
            </p:custDataLst>
          </p:nvPr>
        </p:nvCxnSpPr>
        <p:spPr bwMode="gray">
          <a:xfrm>
            <a:off x="7734300" y="4514850"/>
            <a:ext cx="0" cy="180975"/>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17"/>
            </p:custDataLst>
          </p:nvPr>
        </p:nvCxnSpPr>
        <p:spPr bwMode="gray">
          <a:xfrm>
            <a:off x="4857750" y="5143500"/>
            <a:ext cx="0" cy="180975"/>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46" name="Object 45"/>
          <p:cNvGraphicFramePr>
            <a:graphicFrameLocks/>
          </p:cNvGraphicFramePr>
          <p:nvPr>
            <p:extLst/>
          </p:nvPr>
        </p:nvGraphicFramePr>
        <p:xfrm>
          <a:off x="4419600" y="3848100"/>
          <a:ext cx="3914559" cy="2133764"/>
        </p:xfrm>
        <a:graphic>
          <a:graphicData uri="http://schemas.openxmlformats.org/presentationml/2006/ole">
            <p:oleObj spid="_x0000_s310336" name="Chart" r:id="rId25" imgW="3916761" imgH="2133580" progId="MSGraph.Chart.8">
              <p:embed followColorScheme="full"/>
            </p:oleObj>
          </a:graphicData>
        </a:graphic>
      </p:graphicFrame>
      <p:sp>
        <p:nvSpPr>
          <p:cNvPr id="36" name="Text Placeholder 2"/>
          <p:cNvSpPr>
            <a:spLocks noGrp="1"/>
          </p:cNvSpPr>
          <p:nvPr>
            <p:custDataLst>
              <p:tags r:id="rId18"/>
            </p:custDataLst>
          </p:nvPr>
        </p:nvSpPr>
        <p:spPr bwMode="gray">
          <a:xfrm>
            <a:off x="7759700" y="4171950"/>
            <a:ext cx="631825" cy="2286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3813" tIns="0" rIns="23813" bIns="0" numCol="1" spcCol="0" anchor="ctr" anchorCtr="0" compatLnSpc="1">
            <a:prstTxWarp prst="textNoShape">
              <a:avLst/>
            </a:prstTxWarp>
            <a:noAutofit/>
          </a:bodyPr>
          <a:lst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500" dirty="0" smtClean="0"/>
              <a:t>10 000</a:t>
            </a:r>
            <a:endParaRPr lang="en-GB" sz="1500" dirty="0">
              <a:sym typeface="+mn-lt"/>
            </a:endParaRPr>
          </a:p>
        </p:txBody>
      </p:sp>
      <p:sp>
        <p:nvSpPr>
          <p:cNvPr id="48" name="Text Placeholder 38"/>
          <p:cNvSpPr>
            <a:spLocks noGrp="1"/>
          </p:cNvSpPr>
          <p:nvPr>
            <p:custDataLst>
              <p:tags r:id="rId19"/>
            </p:custDataLst>
          </p:nvPr>
        </p:nvSpPr>
        <p:spPr bwMode="auto">
          <a:xfrm>
            <a:off x="2271713" y="5438775"/>
            <a:ext cx="1670050" cy="2286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8259FDD3-D9A5-4869-A3B7-81D37C914F30}" type="datetime'''B''''io''P''A''''N''''''Z''A ''''''''a''cti''''viti''es'">
              <a:rPr lang="en-US" sz="1500"/>
              <a:pPr/>
              <a:t>BioPANZA activities</a:t>
            </a:fld>
            <a:endParaRPr lang="en-US" sz="1500" dirty="0">
              <a:sym typeface="+mn-lt"/>
            </a:endParaRPr>
          </a:p>
        </p:txBody>
      </p:sp>
      <p:sp>
        <p:nvSpPr>
          <p:cNvPr id="53" name="Text Placeholder 6"/>
          <p:cNvSpPr>
            <a:spLocks noGrp="1"/>
          </p:cNvSpPr>
          <p:nvPr>
            <p:custDataLst>
              <p:tags r:id="rId20"/>
            </p:custDataLst>
          </p:nvPr>
        </p:nvSpPr>
        <p:spPr bwMode="auto">
          <a:xfrm>
            <a:off x="2271712" y="4691063"/>
            <a:ext cx="1263650" cy="4572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GB" sz="1500" dirty="0" smtClean="0">
                <a:latin typeface="Arial" panose="020B0604020202020204" pitchFamily="34" charset="0"/>
                <a:sym typeface="Arial" panose="020B0604020202020204" pitchFamily="34" charset="0"/>
              </a:rPr>
              <a:t>Cultivation and</a:t>
            </a:r>
          </a:p>
          <a:p>
            <a:r>
              <a:rPr lang="en-GB" sz="1500" dirty="0">
                <a:latin typeface="Arial" panose="020B0604020202020204" pitchFamily="34" charset="0"/>
                <a:sym typeface="Arial" panose="020B0604020202020204" pitchFamily="34" charset="0"/>
              </a:rPr>
              <a:t>w</a:t>
            </a:r>
            <a:r>
              <a:rPr lang="en-GB" sz="1500" dirty="0" smtClean="0">
                <a:latin typeface="Arial" panose="020B0604020202020204" pitchFamily="34" charset="0"/>
                <a:sym typeface="Arial" panose="020B0604020202020204" pitchFamily="34" charset="0"/>
              </a:rPr>
              <a:t>ild harvesting</a:t>
            </a:r>
            <a:endParaRPr lang="en-GB" sz="1500" dirty="0">
              <a:latin typeface="Arial" panose="020B0604020202020204" pitchFamily="34" charset="0"/>
              <a:sym typeface="Arial" panose="020B0604020202020204" pitchFamily="34" charset="0"/>
            </a:endParaRPr>
          </a:p>
        </p:txBody>
      </p:sp>
      <p:sp>
        <p:nvSpPr>
          <p:cNvPr id="49" name="Text Placeholder 37"/>
          <p:cNvSpPr>
            <a:spLocks noGrp="1"/>
          </p:cNvSpPr>
          <p:nvPr>
            <p:custDataLst>
              <p:tags r:id="rId21"/>
            </p:custDataLst>
          </p:nvPr>
        </p:nvSpPr>
        <p:spPr bwMode="auto">
          <a:xfrm>
            <a:off x="2271713" y="4171950"/>
            <a:ext cx="2111375" cy="2286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B91058F6-3A3B-4CDB-9467-073A392AF0DD}" type="datetime'''Job'''''' g''row''''t''h'' t''hro''''''ug''h'''' 2030'''">
              <a:rPr lang="en-US" sz="1500"/>
              <a:pPr/>
              <a:t>Job growth through 2030</a:t>
            </a:fld>
            <a:endParaRPr lang="en-US" sz="1500" dirty="0">
              <a:sym typeface="+mn-lt"/>
            </a:endParaRPr>
          </a:p>
        </p:txBody>
      </p:sp>
    </p:spTree>
    <p:extLst>
      <p:ext uri="{BB962C8B-B14F-4D97-AF65-F5344CB8AC3E}">
        <p14:creationId xmlns:p14="http://schemas.microsoft.com/office/powerpoint/2010/main" xmlns="" val="2921289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extLst/>
          </p:nvPr>
        </p:nvGraphicFramePr>
        <p:xfrm>
          <a:off x="1588" y="1588"/>
          <a:ext cx="1587" cy="1587"/>
        </p:xfrm>
        <a:graphic>
          <a:graphicData uri="http://schemas.openxmlformats.org/presentationml/2006/ole">
            <p:oleObj spid="_x0000_s56424" name="think-cell Slide" r:id="rId8" imgW="270" imgH="270" progId="">
              <p:embed/>
            </p:oleObj>
          </a:graphicData>
        </a:graphic>
      </p:graphicFrame>
      <p:sp>
        <p:nvSpPr>
          <p:cNvPr id="43" name="Rectangle 42"/>
          <p:cNvSpPr>
            <a:spLocks/>
          </p:cNvSpPr>
          <p:nvPr/>
        </p:nvSpPr>
        <p:spPr bwMode="gray">
          <a:xfrm>
            <a:off x="4455621" y="536450"/>
            <a:ext cx="4517156" cy="504000"/>
          </a:xfrm>
          <a:prstGeom prst="rect">
            <a:avLst/>
          </a:prstGeom>
          <a:solidFill>
            <a:schemeClr val="accent5"/>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nchorCtr="0">
            <a:noAutofit/>
          </a:bodyPr>
          <a:lstStyle/>
          <a:p>
            <a:r>
              <a:rPr lang="en-US" b="1" dirty="0">
                <a:solidFill>
                  <a:srgbClr val="FFFFFF"/>
                </a:solidFill>
              </a:rPr>
              <a:t>How do we increase demand and local value addition?</a:t>
            </a:r>
            <a:endParaRPr lang="en-ZA" b="1" dirty="0">
              <a:solidFill>
                <a:srgbClr val="FFFFFF"/>
              </a:solidFill>
            </a:endParaRPr>
          </a:p>
        </p:txBody>
      </p:sp>
      <p:sp>
        <p:nvSpPr>
          <p:cNvPr id="46" name="Rectangle 45"/>
          <p:cNvSpPr>
            <a:spLocks/>
          </p:cNvSpPr>
          <p:nvPr/>
        </p:nvSpPr>
        <p:spPr bwMode="gray">
          <a:xfrm>
            <a:off x="1" y="536450"/>
            <a:ext cx="4455620" cy="504000"/>
          </a:xfrm>
          <a:prstGeom prst="rect">
            <a:avLst/>
          </a:prstGeom>
          <a:solidFill>
            <a:schemeClr val="accent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nchorCtr="0">
            <a:noAutofit/>
          </a:bodyPr>
          <a:lstStyle/>
          <a:p>
            <a:r>
              <a:rPr lang="en-US" b="1" dirty="0">
                <a:solidFill>
                  <a:srgbClr val="FFFFFF"/>
                </a:solidFill>
              </a:rPr>
              <a:t>How do we increase the supply?</a:t>
            </a:r>
            <a:endParaRPr lang="en-ZA" b="1" dirty="0">
              <a:solidFill>
                <a:srgbClr val="FFFFFF"/>
              </a:solidFill>
            </a:endParaRPr>
          </a:p>
        </p:txBody>
      </p:sp>
      <p:sp>
        <p:nvSpPr>
          <p:cNvPr id="72" name="Title 1"/>
          <p:cNvSpPr>
            <a:spLocks noGrp="1"/>
          </p:cNvSpPr>
          <p:nvPr>
            <p:ph type="title"/>
          </p:nvPr>
        </p:nvSpPr>
        <p:spPr bwMode="gray">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Key initiatives to drive growth in the Bioprospecting Economy</a:t>
            </a:r>
          </a:p>
        </p:txBody>
      </p:sp>
      <p:sp>
        <p:nvSpPr>
          <p:cNvPr id="97" name="Rectangle 96"/>
          <p:cNvSpPr>
            <a:spLocks/>
          </p:cNvSpPr>
          <p:nvPr/>
        </p:nvSpPr>
        <p:spPr bwMode="gray">
          <a:xfrm>
            <a:off x="11340" y="4054864"/>
            <a:ext cx="8950098" cy="1744712"/>
          </a:xfrm>
          <a:prstGeom prst="rect">
            <a:avLst/>
          </a:prstGeom>
          <a:solidFill>
            <a:schemeClr val="accent6">
              <a:lumMod val="20000"/>
              <a:lumOff val="8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endParaRPr lang="en-ZA" b="1" dirty="0">
              <a:solidFill>
                <a:srgbClr val="FFFFFF"/>
              </a:solidFill>
            </a:endParaRPr>
          </a:p>
        </p:txBody>
      </p:sp>
      <p:sp>
        <p:nvSpPr>
          <p:cNvPr id="82" name="Rectangle 81"/>
          <p:cNvSpPr>
            <a:spLocks/>
          </p:cNvSpPr>
          <p:nvPr/>
        </p:nvSpPr>
        <p:spPr bwMode="gray">
          <a:xfrm>
            <a:off x="4455620" y="1027780"/>
            <a:ext cx="4517156" cy="2578656"/>
          </a:xfrm>
          <a:prstGeom prst="rect">
            <a:avLst/>
          </a:prstGeom>
          <a:solidFill>
            <a:srgbClr val="995E11">
              <a:alpha val="21961"/>
            </a:srgb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endParaRPr lang="en-ZA" b="1" dirty="0">
              <a:solidFill>
                <a:srgbClr val="FFFFFF"/>
              </a:solidFill>
            </a:endParaRPr>
          </a:p>
        </p:txBody>
      </p:sp>
      <p:sp>
        <p:nvSpPr>
          <p:cNvPr id="65" name="Rectangle 64"/>
          <p:cNvSpPr>
            <a:spLocks/>
          </p:cNvSpPr>
          <p:nvPr/>
        </p:nvSpPr>
        <p:spPr bwMode="gray">
          <a:xfrm>
            <a:off x="0" y="1027780"/>
            <a:ext cx="4455621" cy="2578656"/>
          </a:xfrm>
          <a:prstGeom prst="rect">
            <a:avLst/>
          </a:prstGeom>
          <a:solidFill>
            <a:schemeClr val="accent1">
              <a:lumMod val="40000"/>
              <a:lumOff val="6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endParaRPr lang="en-ZA" b="1" dirty="0">
              <a:solidFill>
                <a:srgbClr val="FFFFFF"/>
              </a:solidFill>
            </a:endParaRPr>
          </a:p>
        </p:txBody>
      </p:sp>
      <p:sp>
        <p:nvSpPr>
          <p:cNvPr id="59" name="Rectangle 286"/>
          <p:cNvSpPr txBox="1">
            <a:spLocks noChangeArrowheads="1"/>
          </p:cNvSpPr>
          <p:nvPr/>
        </p:nvSpPr>
        <p:spPr bwMode="gray">
          <a:xfrm>
            <a:off x="992312" y="1066379"/>
            <a:ext cx="3355246" cy="12311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588" lvl="1" indent="0">
              <a:spcBef>
                <a:spcPts val="600"/>
              </a:spcBef>
              <a:buNone/>
            </a:pPr>
            <a:r>
              <a:rPr lang="en-US" dirty="0"/>
              <a:t>Promote a mass cultivation </a:t>
            </a:r>
            <a:r>
              <a:rPr lang="en-US" dirty="0" smtClean="0"/>
              <a:t/>
            </a:r>
            <a:br>
              <a:rPr lang="en-US" dirty="0" smtClean="0"/>
            </a:br>
            <a:r>
              <a:rPr lang="en-US" dirty="0" smtClean="0"/>
              <a:t>drive </a:t>
            </a:r>
            <a:r>
              <a:rPr lang="en-US" dirty="0"/>
              <a:t>of </a:t>
            </a:r>
            <a:r>
              <a:rPr lang="en-US" dirty="0" smtClean="0"/>
              <a:t>25 </a:t>
            </a:r>
            <a:r>
              <a:rPr lang="en-US" dirty="0"/>
              <a:t>plant species of strategic importance and </a:t>
            </a:r>
            <a:r>
              <a:rPr lang="en-US" dirty="0" smtClean="0"/>
              <a:t/>
            </a:r>
            <a:br>
              <a:rPr lang="en-US" dirty="0" smtClean="0"/>
            </a:br>
            <a:r>
              <a:rPr lang="en-US" dirty="0" smtClean="0"/>
              <a:t>increase </a:t>
            </a:r>
            <a:r>
              <a:rPr lang="en-US" dirty="0"/>
              <a:t>cultivation by </a:t>
            </a:r>
            <a:r>
              <a:rPr lang="en-US" dirty="0" smtClean="0"/>
              <a:t/>
            </a:r>
            <a:br>
              <a:rPr lang="en-US" dirty="0" smtClean="0"/>
            </a:br>
            <a:r>
              <a:rPr lang="en-US" dirty="0" smtClean="0"/>
              <a:t>500 </a:t>
            </a:r>
            <a:r>
              <a:rPr lang="en-US" dirty="0"/>
              <a:t>hectares </a:t>
            </a:r>
            <a:r>
              <a:rPr lang="en-US" dirty="0" smtClean="0"/>
              <a:t>per annum</a:t>
            </a:r>
            <a:endParaRPr lang="en-US" dirty="0"/>
          </a:p>
        </p:txBody>
      </p:sp>
      <p:pic>
        <p:nvPicPr>
          <p:cNvPr id="54" name="Picture 53"/>
          <p:cNvPicPr>
            <a:picLocks/>
          </p:cNvPicPr>
          <p:nvPr/>
        </p:nvPicPr>
        <p:blipFill rotWithShape="1">
          <a:blip r:embed="rId9" cstate="email">
            <a:extLst>
              <a:ext uri="{28A0092B-C50C-407E-A947-70E740481C1C}">
                <a14:useLocalDpi xmlns:a14="http://schemas.microsoft.com/office/drawing/2010/main" xmlns=""/>
              </a:ext>
            </a:extLst>
          </a:blip>
          <a:srcRect/>
          <a:stretch/>
        </p:blipFill>
        <p:spPr bwMode="gray">
          <a:xfrm>
            <a:off x="229071" y="1118754"/>
            <a:ext cx="692903" cy="652382"/>
          </a:xfrm>
          <a:prstGeom prst="roundRect">
            <a:avLst/>
          </a:prstGeom>
        </p:spPr>
      </p:pic>
      <p:sp>
        <p:nvSpPr>
          <p:cNvPr id="60" name="TextBox 19"/>
          <p:cNvSpPr txBox="1"/>
          <p:nvPr>
            <p:custDataLst>
              <p:tags r:id="rId2"/>
            </p:custDataLst>
          </p:nvPr>
        </p:nvSpPr>
        <p:spPr bwMode="gray">
          <a:xfrm>
            <a:off x="49070" y="1264945"/>
            <a:ext cx="324000" cy="324000"/>
          </a:xfrm>
          <a:prstGeom prst="ellipse">
            <a:avLst/>
          </a:prstGeom>
          <a:solidFill>
            <a:schemeClr val="accent4"/>
          </a:solidFill>
          <a:ln w="19050">
            <a:solidFill>
              <a:schemeClr val="bg1"/>
            </a:solidFill>
            <a:miter lim="800000"/>
            <a:headEnd/>
            <a:tailEnd/>
          </a:ln>
          <a:effectLst/>
        </p:spPr>
        <p:txBody>
          <a:bodyPr vert="horz" wrap="none" lIns="3810" tIns="0" rIns="3810" bIns="0" numCol="1" anchor="ctr" anchorCtr="0" compatLnSpc="1">
            <a:prstTxWarp prst="textNoShape">
              <a:avLst/>
            </a:prstTxWarp>
            <a:noAutofit/>
          </a:bodyPr>
          <a:lstStyle>
            <a:defPPr>
              <a:defRPr lang="en-US"/>
            </a:defPPr>
            <a:lvl1pPr marL="0" lvl="0" indent="0" algn="ctr" defTabSz="895350" eaLnBrk="1" hangingPunct="1">
              <a:buClr>
                <a:schemeClr val="tx2"/>
              </a:buClr>
              <a:defRPr sz="1900" b="1" baseline="0">
                <a:solidFill>
                  <a:schemeClr val="bg2"/>
                </a:solidFill>
                <a:latin typeface="+mn-lt"/>
              </a:defRPr>
            </a:lvl1pPr>
            <a:lvl2pPr marL="193675" lvl="1" indent="-192088" defTabSz="895350" eaLnBrk="1" hangingPunct="1">
              <a:buClr>
                <a:schemeClr val="accent4"/>
              </a:buClr>
              <a:buSzPct val="125000"/>
              <a:buFont typeface="Arial" charset="0"/>
              <a:buChar char="▪"/>
              <a:defRPr baseline="0">
                <a:latin typeface="+mn-lt"/>
              </a:defRPr>
            </a:lvl2pPr>
            <a:lvl3pPr marL="457200" lvl="2" indent="-261938" defTabSz="895350" eaLnBrk="1" hangingPunct="1">
              <a:buClr>
                <a:schemeClr val="accent4"/>
              </a:buClr>
              <a:buSzPct val="120000"/>
              <a:buFont typeface="Arial" charset="0"/>
              <a:buChar char="–"/>
              <a:defRPr baseline="0">
                <a:latin typeface="+mn-lt"/>
              </a:defRPr>
            </a:lvl3pPr>
            <a:lvl4pPr marL="614363" lvl="3" indent="-155575" defTabSz="895350" eaLnBrk="1" hangingPunct="1">
              <a:buClr>
                <a:schemeClr val="accent4"/>
              </a:buClr>
              <a:buSzPct val="120000"/>
              <a:buFont typeface="Arial" charset="0"/>
              <a:buChar char="▫"/>
              <a:defRPr baseline="0">
                <a:latin typeface="+mn-lt"/>
              </a:defRPr>
            </a:lvl4pPr>
            <a:lvl5pPr marL="749808" lvl="4" indent="-130175" defTabSz="895350" eaLnBrk="1" hangingPunct="1">
              <a:buClr>
                <a:schemeClr val="accent4"/>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B4623"/>
              </a:buClr>
            </a:pPr>
            <a:r>
              <a:rPr lang="en-US" sz="1600" dirty="0">
                <a:solidFill>
                  <a:srgbClr val="FFFFFF"/>
                </a:solidFill>
              </a:rPr>
              <a:t>1</a:t>
            </a:r>
          </a:p>
        </p:txBody>
      </p:sp>
      <p:sp>
        <p:nvSpPr>
          <p:cNvPr id="84" name="Rectangle 286"/>
          <p:cNvSpPr txBox="1">
            <a:spLocks noChangeArrowheads="1"/>
          </p:cNvSpPr>
          <p:nvPr/>
        </p:nvSpPr>
        <p:spPr bwMode="gray">
          <a:xfrm>
            <a:off x="5474692" y="1066379"/>
            <a:ext cx="3476191" cy="25391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588" lvl="1" indent="0">
              <a:spcBef>
                <a:spcPts val="600"/>
              </a:spcBef>
              <a:buSzPct val="100000"/>
              <a:buNone/>
            </a:pPr>
            <a:r>
              <a:rPr lang="en-US" dirty="0"/>
              <a:t>Establish a </a:t>
            </a:r>
            <a:r>
              <a:rPr lang="en-US" dirty="0" smtClean="0"/>
              <a:t>coordinating and facilitating BioPANZA (Bio Products Advancement Network South Africa) </a:t>
            </a:r>
            <a:r>
              <a:rPr lang="en-US" dirty="0"/>
              <a:t>to </a:t>
            </a:r>
            <a:r>
              <a:rPr lang="en-US" dirty="0" smtClean="0"/>
              <a:t>harness </a:t>
            </a:r>
            <a:r>
              <a:rPr lang="en-US" dirty="0"/>
              <a:t>existing </a:t>
            </a:r>
            <a:r>
              <a:rPr lang="en-US" dirty="0" smtClean="0"/>
              <a:t>initiatives and to address the innovation chasm</a:t>
            </a:r>
          </a:p>
          <a:p>
            <a:pPr marL="287338" lvl="1" indent="-285750">
              <a:spcBef>
                <a:spcPts val="600"/>
              </a:spcBef>
              <a:buSzPct val="100000"/>
              <a:buFont typeface="Wingdings" panose="05000000000000000000" pitchFamily="2" charset="2"/>
              <a:buChar char="§"/>
            </a:pPr>
            <a:r>
              <a:rPr lang="en-US" dirty="0"/>
              <a:t>P</a:t>
            </a:r>
            <a:r>
              <a:rPr lang="en-US" dirty="0" smtClean="0"/>
              <a:t>romote applied research, local processing, innovation and </a:t>
            </a:r>
            <a:br>
              <a:rPr lang="en-US" dirty="0" smtClean="0"/>
            </a:br>
            <a:r>
              <a:rPr lang="en-US" dirty="0" smtClean="0"/>
              <a:t>product development; and to promote the use and awareness </a:t>
            </a:r>
            <a:br>
              <a:rPr lang="en-US" dirty="0" smtClean="0"/>
            </a:br>
            <a:r>
              <a:rPr lang="en-US" dirty="0" smtClean="0"/>
              <a:t>of products with IBRs</a:t>
            </a:r>
          </a:p>
        </p:txBody>
      </p:sp>
      <p:sp>
        <p:nvSpPr>
          <p:cNvPr id="13" name="Rectangle 12"/>
          <p:cNvSpPr/>
          <p:nvPr/>
        </p:nvSpPr>
        <p:spPr bwMode="gray">
          <a:xfrm>
            <a:off x="992311" y="5134525"/>
            <a:ext cx="7969127" cy="492443"/>
          </a:xfrm>
          <a:prstGeom prst="rect">
            <a:avLst/>
          </a:prstGeom>
        </p:spPr>
        <p:txBody>
          <a:bodyPr wrap="square" lIns="0" tIns="0" rIns="0" bIns="0">
            <a:spAutoFit/>
          </a:bodyPr>
          <a:lstStyle/>
          <a:p>
            <a:pPr>
              <a:spcBef>
                <a:spcPts val="600"/>
              </a:spcBef>
            </a:pPr>
            <a:r>
              <a:rPr lang="en-US" dirty="0" smtClean="0"/>
              <a:t>Improve efficiencies in </a:t>
            </a:r>
            <a:r>
              <a:rPr lang="en-US" dirty="0"/>
              <a:t>the </a:t>
            </a:r>
            <a:r>
              <a:rPr lang="en-US" dirty="0" smtClean="0"/>
              <a:t>Bioprospecting </a:t>
            </a:r>
            <a:r>
              <a:rPr lang="en-US" dirty="0"/>
              <a:t>Access and Benefit Sharing (BABS) permitting </a:t>
            </a:r>
            <a:r>
              <a:rPr lang="en-US" dirty="0" smtClean="0"/>
              <a:t>system</a:t>
            </a:r>
          </a:p>
        </p:txBody>
      </p:sp>
      <p:pic>
        <p:nvPicPr>
          <p:cNvPr id="93" name="Picture 92"/>
          <p:cNvPicPr>
            <a:picLocks/>
          </p:cNvPicPr>
          <p:nvPr/>
        </p:nvPicPr>
        <p:blipFill rotWithShape="1">
          <a:blip r:embed="rId10" cstate="email">
            <a:extLst>
              <a:ext uri="{28A0092B-C50C-407E-A947-70E740481C1C}">
                <a14:useLocalDpi xmlns:a14="http://schemas.microsoft.com/office/drawing/2010/main" xmlns=""/>
              </a:ext>
            </a:extLst>
          </a:blip>
          <a:srcRect/>
          <a:stretch/>
        </p:blipFill>
        <p:spPr bwMode="gray">
          <a:xfrm>
            <a:off x="220438" y="4092965"/>
            <a:ext cx="692903" cy="652382"/>
          </a:xfrm>
          <a:prstGeom prst="roundRect">
            <a:avLst/>
          </a:prstGeom>
          <a:ln>
            <a:solidFill>
              <a:schemeClr val="bg2">
                <a:lumMod val="95000"/>
              </a:schemeClr>
            </a:solidFill>
          </a:ln>
        </p:spPr>
      </p:pic>
      <p:sp>
        <p:nvSpPr>
          <p:cNvPr id="92" name="TextBox 91"/>
          <p:cNvSpPr txBox="1"/>
          <p:nvPr>
            <p:custDataLst>
              <p:tags r:id="rId3"/>
            </p:custDataLst>
          </p:nvPr>
        </p:nvSpPr>
        <p:spPr bwMode="gray">
          <a:xfrm>
            <a:off x="49070" y="4278063"/>
            <a:ext cx="324000" cy="324000"/>
          </a:xfrm>
          <a:prstGeom prst="ellipse">
            <a:avLst/>
          </a:prstGeom>
          <a:solidFill>
            <a:schemeClr val="accent4"/>
          </a:solidFill>
          <a:ln w="19050">
            <a:solidFill>
              <a:schemeClr val="bg1"/>
            </a:solidFill>
            <a:miter lim="800000"/>
            <a:headEnd/>
            <a:tailEnd/>
          </a:ln>
          <a:effectLst/>
        </p:spPr>
        <p:txBody>
          <a:bodyPr vert="horz" wrap="none" lIns="3810" tIns="0" rIns="3810" bIns="0" numCol="1" anchor="ctr" anchorCtr="0" compatLnSpc="1">
            <a:prstTxWarp prst="textNoShape">
              <a:avLst/>
            </a:prstTxWarp>
            <a:noAutofit/>
          </a:bodyPr>
          <a:lstStyle>
            <a:defPPr>
              <a:defRPr lang="en-US"/>
            </a:defPPr>
            <a:lvl1pPr marL="0" lvl="0" indent="0" algn="ctr" defTabSz="895350" eaLnBrk="1" hangingPunct="1">
              <a:buClr>
                <a:schemeClr val="tx2"/>
              </a:buClr>
              <a:defRPr sz="1900" b="1" baseline="0">
                <a:solidFill>
                  <a:schemeClr val="bg2"/>
                </a:solidFill>
                <a:latin typeface="+mn-lt"/>
              </a:defRPr>
            </a:lvl1pPr>
            <a:lvl2pPr marL="193675" lvl="1" indent="-192088" defTabSz="895350" eaLnBrk="1" hangingPunct="1">
              <a:buClr>
                <a:schemeClr val="accent4"/>
              </a:buClr>
              <a:buSzPct val="125000"/>
              <a:buFont typeface="Arial" charset="0"/>
              <a:buChar char="▪"/>
              <a:defRPr baseline="0">
                <a:latin typeface="+mn-lt"/>
              </a:defRPr>
            </a:lvl2pPr>
            <a:lvl3pPr marL="457200" lvl="2" indent="-261938" defTabSz="895350" eaLnBrk="1" hangingPunct="1">
              <a:buClr>
                <a:schemeClr val="accent4"/>
              </a:buClr>
              <a:buSzPct val="120000"/>
              <a:buFont typeface="Arial" charset="0"/>
              <a:buChar char="–"/>
              <a:defRPr baseline="0">
                <a:latin typeface="+mn-lt"/>
              </a:defRPr>
            </a:lvl3pPr>
            <a:lvl4pPr marL="614363" lvl="3" indent="-155575" defTabSz="895350" eaLnBrk="1" hangingPunct="1">
              <a:buClr>
                <a:schemeClr val="accent4"/>
              </a:buClr>
              <a:buSzPct val="120000"/>
              <a:buFont typeface="Arial" charset="0"/>
              <a:buChar char="▫"/>
              <a:defRPr baseline="0">
                <a:latin typeface="+mn-lt"/>
              </a:defRPr>
            </a:lvl4pPr>
            <a:lvl5pPr marL="749808" lvl="4" indent="-130175" defTabSz="895350" eaLnBrk="1" hangingPunct="1">
              <a:buClr>
                <a:schemeClr val="accent4"/>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B4623"/>
              </a:buClr>
            </a:pPr>
            <a:r>
              <a:rPr lang="en-US" sz="1600" dirty="0">
                <a:solidFill>
                  <a:srgbClr val="FFFFFF"/>
                </a:solidFill>
              </a:rPr>
              <a:t>4</a:t>
            </a:r>
          </a:p>
        </p:txBody>
      </p:sp>
      <p:sp>
        <p:nvSpPr>
          <p:cNvPr id="100" name="Rectangle 99"/>
          <p:cNvSpPr>
            <a:spLocks/>
          </p:cNvSpPr>
          <p:nvPr/>
        </p:nvSpPr>
        <p:spPr bwMode="gray">
          <a:xfrm>
            <a:off x="3026" y="3621208"/>
            <a:ext cx="8969749" cy="416529"/>
          </a:xfrm>
          <a:prstGeom prst="rect">
            <a:avLst/>
          </a:prstGeom>
          <a:solidFill>
            <a:schemeClr val="accent6"/>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b="1" dirty="0" smtClean="0">
                <a:solidFill>
                  <a:srgbClr val="FFFFFF"/>
                </a:solidFill>
              </a:rPr>
              <a:t>Regulatory</a:t>
            </a:r>
            <a:endParaRPr lang="en-ZA" b="1" dirty="0">
              <a:solidFill>
                <a:srgbClr val="FFFFFF"/>
              </a:solidFill>
            </a:endParaRPr>
          </a:p>
        </p:txBody>
      </p:sp>
      <p:sp>
        <p:nvSpPr>
          <p:cNvPr id="101" name="Rectangle 100"/>
          <p:cNvSpPr>
            <a:spLocks/>
          </p:cNvSpPr>
          <p:nvPr/>
        </p:nvSpPr>
        <p:spPr bwMode="gray">
          <a:xfrm>
            <a:off x="-8311" y="5814510"/>
            <a:ext cx="8969749" cy="416529"/>
          </a:xfrm>
          <a:prstGeom prst="rect">
            <a:avLst/>
          </a:prstGeom>
          <a:solidFill>
            <a:schemeClr val="accent4"/>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b="1" dirty="0" smtClean="0">
                <a:solidFill>
                  <a:srgbClr val="FFFFFF"/>
                </a:solidFill>
              </a:rPr>
              <a:t>Transformation is a cross cutting essential</a:t>
            </a:r>
            <a:endParaRPr lang="en-ZA" b="1" dirty="0">
              <a:solidFill>
                <a:srgbClr val="FFFFFF"/>
              </a:solidFill>
            </a:endParaRPr>
          </a:p>
        </p:txBody>
      </p:sp>
      <p:pic>
        <p:nvPicPr>
          <p:cNvPr id="38" name="Picture 37"/>
          <p:cNvPicPr>
            <a:picLocks/>
          </p:cNvPicPr>
          <p:nvPr/>
        </p:nvPicPr>
        <p:blipFill>
          <a:blip r:embed="rId11" cstate="email">
            <a:extLst>
              <a:ext uri="{28A0092B-C50C-407E-A947-70E740481C1C}">
                <a14:useLocalDpi xmlns:a14="http://schemas.microsoft.com/office/drawing/2010/main" xmlns=""/>
              </a:ext>
            </a:extLst>
          </a:blip>
          <a:stretch>
            <a:fillRect/>
          </a:stretch>
        </p:blipFill>
        <p:spPr bwMode="gray">
          <a:xfrm>
            <a:off x="4696421" y="1118754"/>
            <a:ext cx="692903" cy="652382"/>
          </a:xfrm>
          <a:prstGeom prst="roundRect">
            <a:avLst/>
          </a:prstGeom>
        </p:spPr>
      </p:pic>
      <p:sp>
        <p:nvSpPr>
          <p:cNvPr id="61" name="TextBox 60"/>
          <p:cNvSpPr txBox="1"/>
          <p:nvPr>
            <p:custDataLst>
              <p:tags r:id="rId4"/>
            </p:custDataLst>
          </p:nvPr>
        </p:nvSpPr>
        <p:spPr bwMode="gray">
          <a:xfrm>
            <a:off x="4499112" y="1264945"/>
            <a:ext cx="324000" cy="324000"/>
          </a:xfrm>
          <a:prstGeom prst="ellipse">
            <a:avLst/>
          </a:prstGeom>
          <a:solidFill>
            <a:schemeClr val="accent4"/>
          </a:solidFill>
          <a:ln w="19050">
            <a:solidFill>
              <a:schemeClr val="bg1"/>
            </a:solidFill>
            <a:miter lim="800000"/>
            <a:headEnd/>
            <a:tailEnd/>
          </a:ln>
          <a:effectLst/>
        </p:spPr>
        <p:txBody>
          <a:bodyPr vert="horz" wrap="none" lIns="3810" tIns="0" rIns="3810" bIns="0" numCol="1" anchor="ctr" anchorCtr="0" compatLnSpc="1">
            <a:prstTxWarp prst="textNoShape">
              <a:avLst/>
            </a:prstTxWarp>
            <a:noAutofit/>
          </a:bodyPr>
          <a:lstStyle>
            <a:defPPr>
              <a:defRPr lang="en-US"/>
            </a:defPPr>
            <a:lvl1pPr marL="0" lvl="0" indent="0" algn="ctr" defTabSz="895350" eaLnBrk="1" hangingPunct="1">
              <a:buClr>
                <a:schemeClr val="tx2"/>
              </a:buClr>
              <a:defRPr sz="1900" b="1" baseline="0">
                <a:solidFill>
                  <a:schemeClr val="bg2"/>
                </a:solidFill>
                <a:latin typeface="+mn-lt"/>
              </a:defRPr>
            </a:lvl1pPr>
            <a:lvl2pPr marL="193675" lvl="1" indent="-192088" defTabSz="895350" eaLnBrk="1" hangingPunct="1">
              <a:buClr>
                <a:schemeClr val="accent4"/>
              </a:buClr>
              <a:buSzPct val="125000"/>
              <a:buFont typeface="Arial" charset="0"/>
              <a:buChar char="▪"/>
              <a:defRPr baseline="0">
                <a:latin typeface="+mn-lt"/>
              </a:defRPr>
            </a:lvl2pPr>
            <a:lvl3pPr marL="457200" lvl="2" indent="-261938" defTabSz="895350" eaLnBrk="1" hangingPunct="1">
              <a:buClr>
                <a:schemeClr val="accent4"/>
              </a:buClr>
              <a:buSzPct val="120000"/>
              <a:buFont typeface="Arial" charset="0"/>
              <a:buChar char="–"/>
              <a:defRPr baseline="0">
                <a:latin typeface="+mn-lt"/>
              </a:defRPr>
            </a:lvl3pPr>
            <a:lvl4pPr marL="614363" lvl="3" indent="-155575" defTabSz="895350" eaLnBrk="1" hangingPunct="1">
              <a:buClr>
                <a:schemeClr val="accent4"/>
              </a:buClr>
              <a:buSzPct val="120000"/>
              <a:buFont typeface="Arial" charset="0"/>
              <a:buChar char="▫"/>
              <a:defRPr baseline="0">
                <a:latin typeface="+mn-lt"/>
              </a:defRPr>
            </a:lvl4pPr>
            <a:lvl5pPr marL="749808" lvl="4" indent="-130175" defTabSz="895350" eaLnBrk="1" hangingPunct="1">
              <a:buClr>
                <a:schemeClr val="accent4"/>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B4623"/>
              </a:buClr>
            </a:pPr>
            <a:r>
              <a:rPr lang="en-US" sz="1600" dirty="0">
                <a:solidFill>
                  <a:srgbClr val="FFFFFF"/>
                </a:solidFill>
              </a:rPr>
              <a:t>3</a:t>
            </a:r>
          </a:p>
        </p:txBody>
      </p:sp>
      <p:pic>
        <p:nvPicPr>
          <p:cNvPr id="276549" name="Picture 69" descr="http://www.bushpharm.com/home/%20bushph/public_html/wp-content/uploads/2010/01/2010/01/HoodiaField-300.jpg"/>
          <p:cNvPicPr>
            <a:picLocks noChangeArrowheads="1"/>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220438" y="2424564"/>
            <a:ext cx="692903" cy="652382"/>
          </a:xfrm>
          <a:prstGeom prst="roundRect">
            <a:avLst/>
          </a:prstGeom>
          <a:extLst>
            <a:ext uri="{909E8E84-426E-40DD-AFC4-6F175D3DCCD1}">
              <a14:hiddenFill xmlns:a14="http://schemas.microsoft.com/office/drawing/2010/main" xmlns="">
                <a:solidFill>
                  <a:srgbClr val="FFFFFF"/>
                </a:solidFill>
              </a14:hiddenFill>
            </a:ext>
          </a:extLst>
        </p:spPr>
      </p:pic>
      <p:sp>
        <p:nvSpPr>
          <p:cNvPr id="27" name="TextBox 19"/>
          <p:cNvSpPr txBox="1"/>
          <p:nvPr>
            <p:custDataLst>
              <p:tags r:id="rId5"/>
            </p:custDataLst>
          </p:nvPr>
        </p:nvSpPr>
        <p:spPr bwMode="gray">
          <a:xfrm>
            <a:off x="49070" y="2583002"/>
            <a:ext cx="324000" cy="324000"/>
          </a:xfrm>
          <a:prstGeom prst="ellipse">
            <a:avLst/>
          </a:prstGeom>
          <a:solidFill>
            <a:schemeClr val="accent4"/>
          </a:solidFill>
          <a:ln w="19050">
            <a:solidFill>
              <a:schemeClr val="bg1"/>
            </a:solidFill>
            <a:miter lim="800000"/>
            <a:headEnd/>
            <a:tailEnd/>
          </a:ln>
          <a:effectLst/>
        </p:spPr>
        <p:txBody>
          <a:bodyPr vert="horz" wrap="none" lIns="3810" tIns="0" rIns="3810" bIns="0" numCol="1" anchor="ctr" anchorCtr="0" compatLnSpc="1">
            <a:prstTxWarp prst="textNoShape">
              <a:avLst/>
            </a:prstTxWarp>
            <a:noAutofit/>
          </a:bodyPr>
          <a:lstStyle>
            <a:defPPr>
              <a:defRPr lang="en-US"/>
            </a:defPPr>
            <a:lvl1pPr marL="0" lvl="0" indent="0" algn="ctr" defTabSz="895350" eaLnBrk="1" hangingPunct="1">
              <a:buClr>
                <a:schemeClr val="tx2"/>
              </a:buClr>
              <a:defRPr sz="1900" b="1" baseline="0">
                <a:solidFill>
                  <a:schemeClr val="bg2"/>
                </a:solidFill>
                <a:latin typeface="+mn-lt"/>
              </a:defRPr>
            </a:lvl1pPr>
            <a:lvl2pPr marL="193675" lvl="1" indent="-192088" defTabSz="895350" eaLnBrk="1" hangingPunct="1">
              <a:buClr>
                <a:schemeClr val="accent4"/>
              </a:buClr>
              <a:buSzPct val="125000"/>
              <a:buFont typeface="Arial" charset="0"/>
              <a:buChar char="▪"/>
              <a:defRPr baseline="0">
                <a:latin typeface="+mn-lt"/>
              </a:defRPr>
            </a:lvl2pPr>
            <a:lvl3pPr marL="457200" lvl="2" indent="-261938" defTabSz="895350" eaLnBrk="1" hangingPunct="1">
              <a:buClr>
                <a:schemeClr val="accent4"/>
              </a:buClr>
              <a:buSzPct val="120000"/>
              <a:buFont typeface="Arial" charset="0"/>
              <a:buChar char="–"/>
              <a:defRPr baseline="0">
                <a:latin typeface="+mn-lt"/>
              </a:defRPr>
            </a:lvl3pPr>
            <a:lvl4pPr marL="614363" lvl="3" indent="-155575" defTabSz="895350" eaLnBrk="1" hangingPunct="1">
              <a:buClr>
                <a:schemeClr val="accent4"/>
              </a:buClr>
              <a:buSzPct val="120000"/>
              <a:buFont typeface="Arial" charset="0"/>
              <a:buChar char="▫"/>
              <a:defRPr baseline="0">
                <a:latin typeface="+mn-lt"/>
              </a:defRPr>
            </a:lvl4pPr>
            <a:lvl5pPr marL="749808" lvl="4" indent="-130175" defTabSz="895350" eaLnBrk="1" hangingPunct="1">
              <a:buClr>
                <a:schemeClr val="accent4"/>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B4623"/>
              </a:buClr>
            </a:pPr>
            <a:r>
              <a:rPr lang="en-US" sz="1600" dirty="0">
                <a:solidFill>
                  <a:srgbClr val="FFFFFF"/>
                </a:solidFill>
              </a:rPr>
              <a:t>2</a:t>
            </a:r>
          </a:p>
        </p:txBody>
      </p:sp>
      <p:sp>
        <p:nvSpPr>
          <p:cNvPr id="28" name="Rectangle 286"/>
          <p:cNvSpPr txBox="1">
            <a:spLocks noChangeArrowheads="1"/>
          </p:cNvSpPr>
          <p:nvPr/>
        </p:nvSpPr>
        <p:spPr bwMode="gray">
          <a:xfrm>
            <a:off x="960609" y="2424564"/>
            <a:ext cx="3451520" cy="984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588" lvl="1" indent="0">
              <a:spcBef>
                <a:spcPts val="600"/>
              </a:spcBef>
              <a:buNone/>
            </a:pPr>
            <a:r>
              <a:rPr lang="en-US" dirty="0" smtClean="0"/>
              <a:t>Define management plans to ensure sustainable wild harvesting of 7 high value plant </a:t>
            </a:r>
            <a:r>
              <a:rPr lang="en-US" dirty="0"/>
              <a:t>species </a:t>
            </a:r>
            <a:r>
              <a:rPr lang="en-US" dirty="0" smtClean="0"/>
              <a:t>to safeguard long term supply </a:t>
            </a:r>
            <a:endParaRPr lang="en-US" dirty="0"/>
          </a:p>
        </p:txBody>
      </p:sp>
      <p:pic>
        <p:nvPicPr>
          <p:cNvPr id="29" name="Picture 28"/>
          <p:cNvPicPr>
            <a:picLocks/>
          </p:cNvPicPr>
          <p:nvPr/>
        </p:nvPicPr>
        <p:blipFill rotWithShape="1">
          <a:blip r:embed="rId10" cstate="email">
            <a:extLst>
              <a:ext uri="{28A0092B-C50C-407E-A947-70E740481C1C}">
                <a14:useLocalDpi xmlns:a14="http://schemas.microsoft.com/office/drawing/2010/main" xmlns=""/>
              </a:ext>
            </a:extLst>
          </a:blip>
          <a:srcRect/>
          <a:stretch/>
        </p:blipFill>
        <p:spPr bwMode="gray">
          <a:xfrm>
            <a:off x="220438" y="5072740"/>
            <a:ext cx="692903" cy="652382"/>
          </a:xfrm>
          <a:prstGeom prst="roundRect">
            <a:avLst/>
          </a:prstGeom>
          <a:ln>
            <a:solidFill>
              <a:schemeClr val="bg2">
                <a:lumMod val="95000"/>
              </a:schemeClr>
            </a:solidFill>
          </a:ln>
        </p:spPr>
      </p:pic>
      <p:sp>
        <p:nvSpPr>
          <p:cNvPr id="3" name="Rectangle 2"/>
          <p:cNvSpPr/>
          <p:nvPr/>
        </p:nvSpPr>
        <p:spPr>
          <a:xfrm>
            <a:off x="992311" y="4092965"/>
            <a:ext cx="7920472" cy="984885"/>
          </a:xfrm>
          <a:prstGeom prst="rect">
            <a:avLst/>
          </a:prstGeom>
        </p:spPr>
        <p:txBody>
          <a:bodyPr wrap="square" lIns="0" tIns="0" rIns="0" bIns="0">
            <a:spAutoFit/>
          </a:bodyPr>
          <a:lstStyle/>
          <a:p>
            <a:r>
              <a:rPr lang="en-US" dirty="0" smtClean="0"/>
              <a:t>Fast </a:t>
            </a:r>
            <a:r>
              <a:rPr lang="en-US" dirty="0"/>
              <a:t>tracking amendments of Chapter 6 of National Environmental Management Biodiversity Act (NEM:BA) to ease compliance while ensuring protection of the rights and benefits of traditional knowledge (TK) holders and alignment with Nagoya Protocol on Access and Benefit Sharing</a:t>
            </a:r>
            <a:endParaRPr lang="en-ZA" dirty="0"/>
          </a:p>
        </p:txBody>
      </p:sp>
      <p:sp>
        <p:nvSpPr>
          <p:cNvPr id="31" name="TextBox 30"/>
          <p:cNvSpPr txBox="1"/>
          <p:nvPr>
            <p:custDataLst>
              <p:tags r:id="rId6"/>
            </p:custDataLst>
          </p:nvPr>
        </p:nvSpPr>
        <p:spPr bwMode="gray">
          <a:xfrm>
            <a:off x="49070" y="5236931"/>
            <a:ext cx="324000" cy="324000"/>
          </a:xfrm>
          <a:prstGeom prst="ellipse">
            <a:avLst/>
          </a:prstGeom>
          <a:solidFill>
            <a:schemeClr val="accent4"/>
          </a:solidFill>
          <a:ln w="19050">
            <a:solidFill>
              <a:schemeClr val="bg1"/>
            </a:solidFill>
            <a:miter lim="800000"/>
            <a:headEnd/>
            <a:tailEnd/>
          </a:ln>
          <a:effectLst/>
        </p:spPr>
        <p:txBody>
          <a:bodyPr vert="horz" wrap="none" lIns="3810" tIns="0" rIns="3810" bIns="0" numCol="1" anchor="ctr" anchorCtr="0" compatLnSpc="1">
            <a:prstTxWarp prst="textNoShape">
              <a:avLst/>
            </a:prstTxWarp>
            <a:noAutofit/>
          </a:bodyPr>
          <a:lstStyle>
            <a:defPPr>
              <a:defRPr lang="en-US"/>
            </a:defPPr>
            <a:lvl1pPr marL="0" lvl="0" indent="0" algn="ctr" defTabSz="895350" eaLnBrk="1" hangingPunct="1">
              <a:buClr>
                <a:schemeClr val="tx2"/>
              </a:buClr>
              <a:defRPr sz="1900" b="1" baseline="0">
                <a:solidFill>
                  <a:schemeClr val="bg2"/>
                </a:solidFill>
                <a:latin typeface="+mn-lt"/>
              </a:defRPr>
            </a:lvl1pPr>
            <a:lvl2pPr marL="193675" lvl="1" indent="-192088" defTabSz="895350" eaLnBrk="1" hangingPunct="1">
              <a:buClr>
                <a:schemeClr val="accent4"/>
              </a:buClr>
              <a:buSzPct val="125000"/>
              <a:buFont typeface="Arial" charset="0"/>
              <a:buChar char="▪"/>
              <a:defRPr baseline="0">
                <a:latin typeface="+mn-lt"/>
              </a:defRPr>
            </a:lvl2pPr>
            <a:lvl3pPr marL="457200" lvl="2" indent="-261938" defTabSz="895350" eaLnBrk="1" hangingPunct="1">
              <a:buClr>
                <a:schemeClr val="accent4"/>
              </a:buClr>
              <a:buSzPct val="120000"/>
              <a:buFont typeface="Arial" charset="0"/>
              <a:buChar char="–"/>
              <a:defRPr baseline="0">
                <a:latin typeface="+mn-lt"/>
              </a:defRPr>
            </a:lvl3pPr>
            <a:lvl4pPr marL="614363" lvl="3" indent="-155575" defTabSz="895350" eaLnBrk="1" hangingPunct="1">
              <a:buClr>
                <a:schemeClr val="accent4"/>
              </a:buClr>
              <a:buSzPct val="120000"/>
              <a:buFont typeface="Arial" charset="0"/>
              <a:buChar char="▫"/>
              <a:defRPr baseline="0">
                <a:latin typeface="+mn-lt"/>
              </a:defRPr>
            </a:lvl4pPr>
            <a:lvl5pPr marL="749808" lvl="4" indent="-130175" defTabSz="895350" eaLnBrk="1" hangingPunct="1">
              <a:buClr>
                <a:schemeClr val="accent4"/>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B4623"/>
              </a:buClr>
            </a:pPr>
            <a:r>
              <a:rPr lang="en-US" sz="1600" dirty="0" smtClean="0">
                <a:solidFill>
                  <a:srgbClr val="FFFFFF"/>
                </a:solidFill>
              </a:rPr>
              <a:t>5</a:t>
            </a:r>
            <a:endParaRPr lang="en-US" sz="1600" dirty="0">
              <a:solidFill>
                <a:srgbClr val="FFFFFF"/>
              </a:solidFill>
            </a:endParaRPr>
          </a:p>
        </p:txBody>
      </p:sp>
    </p:spTree>
    <p:extLst>
      <p:ext uri="{BB962C8B-B14F-4D97-AF65-F5344CB8AC3E}">
        <p14:creationId xmlns:p14="http://schemas.microsoft.com/office/powerpoint/2010/main" xmlns="" val="3762164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extLst/>
          </p:nvPr>
        </p:nvGraphicFramePr>
        <p:xfrm>
          <a:off x="1121521" y="841488"/>
          <a:ext cx="1190" cy="1190"/>
        </p:xfrm>
        <a:graphic>
          <a:graphicData uri="http://schemas.openxmlformats.org/presentationml/2006/ole">
            <p:oleObj spid="_x0000_s309270" name="think-cell Slide" r:id="rId3" imgW="360" imgH="360" progId="">
              <p:embed/>
            </p:oleObj>
          </a:graphicData>
        </a:graphic>
      </p:graphicFrame>
      <p:sp>
        <p:nvSpPr>
          <p:cNvPr id="2" name="Title 1"/>
          <p:cNvSpPr>
            <a:spLocks noGrp="1"/>
          </p:cNvSpPr>
          <p:nvPr>
            <p:ph type="title"/>
          </p:nvPr>
        </p:nvSpPr>
        <p:spPr>
          <a:xfrm>
            <a:off x="3131564" y="2930660"/>
            <a:ext cx="2092189" cy="292388"/>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342900"/>
            <a:r>
              <a:rPr lang="en-US" dirty="0" smtClean="0"/>
              <a:t>PROGRESS</a:t>
            </a:r>
            <a:endParaRPr lang="en-US" dirty="0"/>
          </a:p>
        </p:txBody>
      </p:sp>
    </p:spTree>
    <p:extLst>
      <p:ext uri="{BB962C8B-B14F-4D97-AF65-F5344CB8AC3E}">
        <p14:creationId xmlns:p14="http://schemas.microsoft.com/office/powerpoint/2010/main" xmlns="" val="517421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extLst/>
          </p:nvPr>
        </p:nvGraphicFramePr>
        <p:xfrm>
          <a:off x="1588" y="1588"/>
          <a:ext cx="1587" cy="1587"/>
        </p:xfrm>
        <a:graphic>
          <a:graphicData uri="http://schemas.openxmlformats.org/presentationml/2006/ole">
            <p:oleObj spid="_x0000_s312342" name="think-cell Slide" r:id="rId21" imgW="360" imgH="360" progId="">
              <p:embed/>
            </p:oleObj>
          </a:graphicData>
        </a:graphic>
      </p:graphicFrame>
      <p:sp>
        <p:nvSpPr>
          <p:cNvPr id="2" name="Title 1"/>
          <p:cNvSpPr>
            <a:spLocks noGrp="1"/>
          </p:cNvSpPr>
          <p:nvPr>
            <p:ph type="title"/>
          </p:nvPr>
        </p:nvSpPr>
        <p:spPr>
          <a:xfrm>
            <a:off x="171451" y="230188"/>
            <a:ext cx="8618537" cy="292388"/>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The </a:t>
            </a:r>
            <a:r>
              <a:rPr lang="en-US" dirty="0" smtClean="0"/>
              <a:t>Lab </a:t>
            </a:r>
            <a:r>
              <a:rPr lang="en-US" dirty="0"/>
              <a:t>contributes </a:t>
            </a:r>
            <a:r>
              <a:rPr lang="en-US" dirty="0" smtClean="0"/>
              <a:t>to </a:t>
            </a:r>
            <a:r>
              <a:rPr lang="en-US" dirty="0"/>
              <a:t>the Government’s 9 point plan</a:t>
            </a:r>
          </a:p>
        </p:txBody>
      </p:sp>
      <p:sp>
        <p:nvSpPr>
          <p:cNvPr id="7" name="Rectangle 6"/>
          <p:cNvSpPr txBox="1">
            <a:spLocks/>
          </p:cNvSpPr>
          <p:nvPr>
            <p:custDataLst>
              <p:tags r:id="rId2"/>
            </p:custDataLst>
          </p:nvPr>
        </p:nvSpPr>
        <p:spPr>
          <a:xfrm>
            <a:off x="933789" y="900965"/>
            <a:ext cx="5080150" cy="523220"/>
          </a:xfrm>
          <a:prstGeom prst="rect">
            <a:avLst/>
          </a:prstGeom>
          <a:solidFill>
            <a:schemeClr val="accent2"/>
          </a:solidFill>
          <a:ln w="9525">
            <a:solidFill>
              <a:schemeClr val="accent6"/>
            </a:solidFill>
            <a:miter lim="800000"/>
            <a:headEnd/>
            <a:tailEnd/>
          </a:ln>
          <a:effectLst/>
          <a:extLst/>
        </p:spPr>
        <p:txBody>
          <a:bodyPr vert="horz" wrap="square" lIns="182880" tIns="72009" rIns="72009" bIns="72009" numCol="1" anchor="ctr" anchorCtr="0" compatLnSpc="1">
            <a:prstTxWarp prst="textNoShape">
              <a:avLst/>
            </a:prstTxWarp>
            <a:spAutoFit/>
          </a:bodyPr>
          <a:lstStyle>
            <a:defPPr>
              <a:defRPr lang="en-US"/>
            </a:defPPr>
            <a:lvl1pPr marL="0" lvl="0" indent="0" defTabSz="895255" eaLnBrk="1" hangingPunct="1">
              <a:buClr>
                <a:schemeClr val="tx2"/>
              </a:buClr>
              <a:defRPr sz="1200"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B4623"/>
              </a:buClr>
            </a:pPr>
            <a:r>
              <a:rPr lang="en-US" dirty="0" err="1">
                <a:solidFill>
                  <a:srgbClr val="FFFFFF"/>
                </a:solidFill>
              </a:rPr>
              <a:t>Revitalising</a:t>
            </a:r>
            <a:r>
              <a:rPr lang="en-US" dirty="0">
                <a:solidFill>
                  <a:srgbClr val="FFFFFF"/>
                </a:solidFill>
              </a:rPr>
              <a:t> agriculture and the agro-processing</a:t>
            </a:r>
          </a:p>
          <a:p>
            <a:pPr>
              <a:buClr>
                <a:srgbClr val="0B4623"/>
              </a:buClr>
            </a:pPr>
            <a:r>
              <a:rPr lang="en-US" dirty="0">
                <a:solidFill>
                  <a:srgbClr val="FFFFFF"/>
                </a:solidFill>
              </a:rPr>
              <a:t>value chain</a:t>
            </a:r>
          </a:p>
        </p:txBody>
      </p:sp>
      <p:sp>
        <p:nvSpPr>
          <p:cNvPr id="8" name="Rectangle 6"/>
          <p:cNvSpPr txBox="1">
            <a:spLocks/>
          </p:cNvSpPr>
          <p:nvPr>
            <p:custDataLst>
              <p:tags r:id="rId3"/>
            </p:custDataLst>
          </p:nvPr>
        </p:nvSpPr>
        <p:spPr>
          <a:xfrm>
            <a:off x="933789" y="1492071"/>
            <a:ext cx="4477295" cy="707886"/>
          </a:xfrm>
          <a:prstGeom prst="rect">
            <a:avLst/>
          </a:prstGeom>
          <a:solidFill>
            <a:schemeClr val="accent1"/>
          </a:solidFill>
          <a:ln w="9525">
            <a:solidFill>
              <a:schemeClr val="accent1"/>
            </a:solidFill>
            <a:miter lim="800000"/>
            <a:headEnd/>
            <a:tailEnd/>
          </a:ln>
          <a:effectLst/>
          <a:extLst/>
        </p:spPr>
        <p:txBody>
          <a:bodyPr vert="horz" wrap="square" lIns="182880" tIns="72009" rIns="72009" bIns="72009" numCol="1" anchor="ctr"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B4623"/>
              </a:buClr>
            </a:pPr>
            <a:r>
              <a:rPr lang="en-US" sz="1200" dirty="0">
                <a:solidFill>
                  <a:srgbClr val="000000"/>
                </a:solidFill>
              </a:rPr>
              <a:t>Adding value to our mineral wealth (advancing</a:t>
            </a:r>
          </a:p>
          <a:p>
            <a:pPr>
              <a:buClr>
                <a:srgbClr val="0B4623"/>
              </a:buClr>
            </a:pPr>
            <a:r>
              <a:rPr lang="en-US" sz="1200" dirty="0">
                <a:solidFill>
                  <a:srgbClr val="000000"/>
                </a:solidFill>
              </a:rPr>
              <a:t>beneficiation and support to the engineering and</a:t>
            </a:r>
          </a:p>
          <a:p>
            <a:pPr>
              <a:buClr>
                <a:srgbClr val="0B4623"/>
              </a:buClr>
            </a:pPr>
            <a:r>
              <a:rPr lang="en-US" sz="1200" dirty="0">
                <a:solidFill>
                  <a:srgbClr val="000000"/>
                </a:solidFill>
              </a:rPr>
              <a:t>metals value chain)</a:t>
            </a:r>
          </a:p>
        </p:txBody>
      </p:sp>
      <p:sp>
        <p:nvSpPr>
          <p:cNvPr id="9" name="Rectangle 6"/>
          <p:cNvSpPr txBox="1">
            <a:spLocks/>
          </p:cNvSpPr>
          <p:nvPr>
            <p:custDataLst>
              <p:tags r:id="rId4"/>
            </p:custDataLst>
          </p:nvPr>
        </p:nvSpPr>
        <p:spPr>
          <a:xfrm>
            <a:off x="933789" y="2267843"/>
            <a:ext cx="4477295" cy="523220"/>
          </a:xfrm>
          <a:prstGeom prst="rect">
            <a:avLst/>
          </a:prstGeom>
          <a:solidFill>
            <a:schemeClr val="accent1"/>
          </a:solidFill>
          <a:ln w="9525">
            <a:solidFill>
              <a:schemeClr val="accent1"/>
            </a:solidFill>
            <a:miter lim="800000"/>
            <a:headEnd/>
            <a:tailEnd/>
          </a:ln>
          <a:effectLst/>
          <a:extLst/>
        </p:spPr>
        <p:txBody>
          <a:bodyPr vert="horz" wrap="square" lIns="182880" tIns="72009" rIns="72009" bIns="72009" numCol="1" anchor="ctr"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B4623"/>
              </a:buClr>
            </a:pPr>
            <a:r>
              <a:rPr lang="en-US" sz="1200" dirty="0">
                <a:solidFill>
                  <a:srgbClr val="000000"/>
                </a:solidFill>
              </a:rPr>
              <a:t>More effective implementation of a higher impact</a:t>
            </a:r>
          </a:p>
          <a:p>
            <a:pPr>
              <a:buClr>
                <a:srgbClr val="0B4623"/>
              </a:buClr>
            </a:pPr>
            <a:r>
              <a:rPr lang="en-US" sz="1200" dirty="0">
                <a:solidFill>
                  <a:srgbClr val="000000"/>
                </a:solidFill>
              </a:rPr>
              <a:t>Industrial Policy Action Plan</a:t>
            </a:r>
          </a:p>
        </p:txBody>
      </p:sp>
      <p:sp>
        <p:nvSpPr>
          <p:cNvPr id="10" name="Rectangle 6"/>
          <p:cNvSpPr txBox="1">
            <a:spLocks/>
          </p:cNvSpPr>
          <p:nvPr>
            <p:custDataLst>
              <p:tags r:id="rId5"/>
            </p:custDataLst>
          </p:nvPr>
        </p:nvSpPr>
        <p:spPr>
          <a:xfrm>
            <a:off x="933789" y="2858949"/>
            <a:ext cx="5080150" cy="523220"/>
          </a:xfrm>
          <a:prstGeom prst="rect">
            <a:avLst/>
          </a:prstGeom>
          <a:solidFill>
            <a:schemeClr val="accent2"/>
          </a:solidFill>
          <a:ln w="9525">
            <a:solidFill>
              <a:schemeClr val="accent6"/>
            </a:solidFill>
            <a:miter lim="800000"/>
            <a:headEnd/>
            <a:tailEnd/>
          </a:ln>
          <a:effectLst/>
          <a:extLst/>
        </p:spPr>
        <p:txBody>
          <a:bodyPr vert="horz" wrap="square" lIns="182880" tIns="72009" rIns="72009" bIns="72009" numCol="1" anchor="ctr" anchorCtr="0" compatLnSpc="1">
            <a:prstTxWarp prst="textNoShape">
              <a:avLst/>
            </a:prstTxWarp>
            <a:spAutoFit/>
          </a:bodyPr>
          <a:lstStyle>
            <a:defPPr>
              <a:defRPr lang="en-US"/>
            </a:defPPr>
            <a:lvl1pPr marL="0" lvl="0" indent="0" defTabSz="895255" eaLnBrk="1" hangingPunct="1">
              <a:buClr>
                <a:schemeClr val="tx2"/>
              </a:buClr>
              <a:defRPr sz="1200"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B4623"/>
              </a:buClr>
            </a:pPr>
            <a:r>
              <a:rPr lang="en-US" dirty="0">
                <a:solidFill>
                  <a:srgbClr val="FFFFFF"/>
                </a:solidFill>
              </a:rPr>
              <a:t>Unlocking the potential of small, medium and micro enterprises, cooperatives and township enterprises </a:t>
            </a:r>
          </a:p>
        </p:txBody>
      </p:sp>
      <p:sp>
        <p:nvSpPr>
          <p:cNvPr id="11" name="Rectangle 6"/>
          <p:cNvSpPr txBox="1">
            <a:spLocks/>
          </p:cNvSpPr>
          <p:nvPr>
            <p:custDataLst>
              <p:tags r:id="rId6"/>
            </p:custDataLst>
          </p:nvPr>
        </p:nvSpPr>
        <p:spPr>
          <a:xfrm>
            <a:off x="933789" y="3450055"/>
            <a:ext cx="5080150" cy="523220"/>
          </a:xfrm>
          <a:prstGeom prst="rect">
            <a:avLst/>
          </a:prstGeom>
          <a:solidFill>
            <a:schemeClr val="accent2"/>
          </a:solidFill>
          <a:ln w="9525">
            <a:solidFill>
              <a:schemeClr val="accent6"/>
            </a:solidFill>
            <a:miter lim="800000"/>
            <a:headEnd/>
            <a:tailEnd/>
          </a:ln>
          <a:effectLst/>
          <a:extLst/>
        </p:spPr>
        <p:txBody>
          <a:bodyPr vert="horz" wrap="square" lIns="182880" tIns="72009" rIns="72009" bIns="72009" numCol="1" anchor="ctr" anchorCtr="0" compatLnSpc="1">
            <a:prstTxWarp prst="textNoShape">
              <a:avLst/>
            </a:prstTxWarp>
            <a:spAutoFit/>
          </a:bodyPr>
          <a:lstStyle>
            <a:defPPr>
              <a:defRPr lang="en-US"/>
            </a:defPPr>
            <a:lvl1pPr marL="0" lvl="0" indent="0" defTabSz="895255" eaLnBrk="1" hangingPunct="1">
              <a:buClr>
                <a:schemeClr val="tx2"/>
              </a:buClr>
              <a:defRPr sz="1200" baseline="0">
                <a:solidFill>
                  <a:schemeClr val="bg2"/>
                </a:solidFill>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B4623"/>
              </a:buClr>
            </a:pPr>
            <a:r>
              <a:rPr lang="en-US" dirty="0">
                <a:solidFill>
                  <a:srgbClr val="FFFFFF"/>
                </a:solidFill>
              </a:rPr>
              <a:t>Operation </a:t>
            </a:r>
            <a:r>
              <a:rPr lang="en-US" dirty="0" err="1">
                <a:solidFill>
                  <a:srgbClr val="FFFFFF"/>
                </a:solidFill>
              </a:rPr>
              <a:t>Phakisa</a:t>
            </a:r>
            <a:r>
              <a:rPr lang="en-US" dirty="0">
                <a:solidFill>
                  <a:srgbClr val="FFFFFF"/>
                </a:solidFill>
              </a:rPr>
              <a:t> (Oceans Economy, Mining, Health, Tourism, Basic Education, </a:t>
            </a:r>
            <a:r>
              <a:rPr lang="en-US" dirty="0" err="1">
                <a:solidFill>
                  <a:srgbClr val="FFFFFF"/>
                </a:solidFill>
              </a:rPr>
              <a:t>etc</a:t>
            </a:r>
            <a:r>
              <a:rPr lang="en-US" dirty="0">
                <a:solidFill>
                  <a:srgbClr val="FFFFFF"/>
                </a:solidFill>
              </a:rPr>
              <a:t>)</a:t>
            </a:r>
          </a:p>
        </p:txBody>
      </p:sp>
      <p:sp>
        <p:nvSpPr>
          <p:cNvPr id="12" name="Rectangle 6"/>
          <p:cNvSpPr txBox="1"/>
          <p:nvPr>
            <p:custDataLst>
              <p:tags r:id="rId7"/>
            </p:custDataLst>
          </p:nvPr>
        </p:nvSpPr>
        <p:spPr>
          <a:xfrm>
            <a:off x="933790" y="4041161"/>
            <a:ext cx="5080149" cy="338554"/>
          </a:xfrm>
          <a:prstGeom prst="rect">
            <a:avLst/>
          </a:prstGeom>
          <a:solidFill>
            <a:schemeClr val="accent2"/>
          </a:solidFill>
          <a:ln w="9525">
            <a:solidFill>
              <a:schemeClr val="accent6"/>
            </a:solidFill>
            <a:miter lim="800000"/>
            <a:headEnd/>
            <a:tailEnd/>
          </a:ln>
          <a:effectLst/>
          <a:extLst/>
        </p:spPr>
        <p:txBody>
          <a:bodyPr vert="horz" wrap="square" lIns="182880" tIns="72009" rIns="72009" bIns="72009" numCol="1" anchor="ctr" anchorCtr="0" compatLnSpc="1">
            <a:prstTxWarp prst="textNoShape">
              <a:avLst/>
            </a:prstTxWarp>
            <a:noAutofit/>
          </a:bodyPr>
          <a:lstStyle>
            <a:defPPr>
              <a:defRPr lang="en-US"/>
            </a:defPPr>
            <a:lvl1pPr marL="0" lvl="0" indent="0" defTabSz="895255" eaLnBrk="1" hangingPunct="1">
              <a:buClr>
                <a:schemeClr val="tx2"/>
              </a:buClr>
              <a:defRPr sz="1200"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B4623"/>
              </a:buClr>
            </a:pPr>
            <a:r>
              <a:rPr lang="en-US" dirty="0">
                <a:solidFill>
                  <a:srgbClr val="FFFFFF"/>
                </a:solidFill>
              </a:rPr>
              <a:t>Encouraging private sector investment</a:t>
            </a:r>
          </a:p>
        </p:txBody>
      </p:sp>
      <p:sp>
        <p:nvSpPr>
          <p:cNvPr id="13" name="Rectangle 6"/>
          <p:cNvSpPr txBox="1">
            <a:spLocks/>
          </p:cNvSpPr>
          <p:nvPr>
            <p:custDataLst>
              <p:tags r:id="rId8"/>
            </p:custDataLst>
          </p:nvPr>
        </p:nvSpPr>
        <p:spPr>
          <a:xfrm>
            <a:off x="933789" y="4447601"/>
            <a:ext cx="4477295" cy="338554"/>
          </a:xfrm>
          <a:prstGeom prst="rect">
            <a:avLst/>
          </a:prstGeom>
          <a:solidFill>
            <a:schemeClr val="accent1"/>
          </a:solidFill>
          <a:ln w="9525">
            <a:solidFill>
              <a:schemeClr val="accent1"/>
            </a:solidFill>
            <a:miter lim="800000"/>
            <a:headEnd/>
            <a:tailEnd/>
          </a:ln>
          <a:effectLst/>
          <a:extLst/>
        </p:spPr>
        <p:txBody>
          <a:bodyPr vert="horz" wrap="square" lIns="182880" tIns="72009" rIns="72009" bIns="72009" numCol="1" anchor="ctr"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B4623"/>
              </a:buClr>
            </a:pPr>
            <a:r>
              <a:rPr lang="en-US" sz="1200" dirty="0">
                <a:solidFill>
                  <a:srgbClr val="000000"/>
                </a:solidFill>
              </a:rPr>
              <a:t>Resolving the energy challenge</a:t>
            </a:r>
          </a:p>
        </p:txBody>
      </p:sp>
      <p:sp>
        <p:nvSpPr>
          <p:cNvPr id="14" name="Rectangle 6"/>
          <p:cNvSpPr txBox="1">
            <a:spLocks/>
          </p:cNvSpPr>
          <p:nvPr>
            <p:custDataLst>
              <p:tags r:id="rId9"/>
            </p:custDataLst>
          </p:nvPr>
        </p:nvSpPr>
        <p:spPr>
          <a:xfrm>
            <a:off x="933789" y="4854041"/>
            <a:ext cx="4477295" cy="338554"/>
          </a:xfrm>
          <a:prstGeom prst="rect">
            <a:avLst/>
          </a:prstGeom>
          <a:solidFill>
            <a:schemeClr val="accent1"/>
          </a:solidFill>
          <a:ln w="9525">
            <a:solidFill>
              <a:schemeClr val="accent1"/>
            </a:solidFill>
            <a:miter lim="800000"/>
            <a:headEnd/>
            <a:tailEnd/>
          </a:ln>
          <a:effectLst/>
          <a:extLst/>
        </p:spPr>
        <p:txBody>
          <a:bodyPr vert="horz" wrap="square" lIns="182880" tIns="72009" rIns="72009" bIns="72009" numCol="1" anchor="ctr"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B4623"/>
              </a:buClr>
            </a:pPr>
            <a:r>
              <a:rPr lang="en-US" sz="1200" dirty="0">
                <a:solidFill>
                  <a:srgbClr val="000000"/>
                </a:solidFill>
              </a:rPr>
              <a:t>Moderating workplace conflict</a:t>
            </a:r>
          </a:p>
        </p:txBody>
      </p:sp>
      <p:sp>
        <p:nvSpPr>
          <p:cNvPr id="15" name="Rectangle 6"/>
          <p:cNvSpPr txBox="1">
            <a:spLocks/>
          </p:cNvSpPr>
          <p:nvPr>
            <p:custDataLst>
              <p:tags r:id="rId10"/>
            </p:custDataLst>
          </p:nvPr>
        </p:nvSpPr>
        <p:spPr>
          <a:xfrm>
            <a:off x="933789" y="5260482"/>
            <a:ext cx="4477295" cy="892552"/>
          </a:xfrm>
          <a:prstGeom prst="rect">
            <a:avLst/>
          </a:prstGeom>
          <a:solidFill>
            <a:schemeClr val="accent1"/>
          </a:solidFill>
          <a:ln w="9525">
            <a:solidFill>
              <a:schemeClr val="accent1"/>
            </a:solidFill>
            <a:miter lim="800000"/>
            <a:headEnd/>
            <a:tailEnd/>
          </a:ln>
          <a:effectLst/>
          <a:extLst/>
        </p:spPr>
        <p:txBody>
          <a:bodyPr vert="horz" wrap="square" lIns="182880" tIns="72009" rIns="72009" bIns="72009" numCol="1" anchor="ctr"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B4623"/>
              </a:buClr>
            </a:pPr>
            <a:r>
              <a:rPr lang="en-US" sz="1200" dirty="0">
                <a:solidFill>
                  <a:srgbClr val="000000"/>
                </a:solidFill>
              </a:rPr>
              <a:t>State reform and boosting the role of state-owned companies, information and communications technology infrastructure or broadband roll-out, water, sanitation and transport infrastructure</a:t>
            </a:r>
          </a:p>
        </p:txBody>
      </p:sp>
      <p:sp>
        <p:nvSpPr>
          <p:cNvPr id="16" name="Oval 15"/>
          <p:cNvSpPr txBox="1"/>
          <p:nvPr>
            <p:custDataLst>
              <p:tags r:id="rId11"/>
            </p:custDataLst>
          </p:nvPr>
        </p:nvSpPr>
        <p:spPr>
          <a:xfrm>
            <a:off x="777622" y="1034559"/>
            <a:ext cx="256032" cy="256032"/>
          </a:xfrm>
          <a:prstGeom prst="ellipse">
            <a:avLst/>
          </a:prstGeom>
          <a:solidFill>
            <a:schemeClr val="accent1"/>
          </a:solidFill>
          <a:ln w="19050">
            <a:solidFill>
              <a:schemeClr val="bg2"/>
            </a:solidFill>
            <a:miter lim="800000"/>
            <a:headEnd/>
            <a:tailEnd/>
          </a:ln>
          <a:effectLst/>
        </p:spPr>
        <p:txBody>
          <a:bodyPr vert="horz" wrap="square" lIns="3810" tIns="0" rIns="3810" bIns="0" numCol="1" anchor="ctr" anchorCtr="1"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buClr>
                <a:srgbClr val="0B4623"/>
              </a:buClr>
            </a:pPr>
            <a:r>
              <a:rPr lang="en-US" sz="1200" dirty="0" smtClean="0">
                <a:solidFill>
                  <a:srgbClr val="000000"/>
                </a:solidFill>
              </a:rPr>
              <a:t>1</a:t>
            </a:r>
            <a:endParaRPr lang="en-US" sz="1200" dirty="0">
              <a:solidFill>
                <a:srgbClr val="000000"/>
              </a:solidFill>
            </a:endParaRPr>
          </a:p>
        </p:txBody>
      </p:sp>
      <p:sp>
        <p:nvSpPr>
          <p:cNvPr id="17" name="Oval 15"/>
          <p:cNvSpPr txBox="1"/>
          <p:nvPr>
            <p:custDataLst>
              <p:tags r:id="rId12"/>
            </p:custDataLst>
          </p:nvPr>
        </p:nvSpPr>
        <p:spPr>
          <a:xfrm>
            <a:off x="777622" y="1717998"/>
            <a:ext cx="256032" cy="256032"/>
          </a:xfrm>
          <a:prstGeom prst="ellipse">
            <a:avLst/>
          </a:prstGeom>
          <a:solidFill>
            <a:schemeClr val="accent1"/>
          </a:solidFill>
          <a:ln w="19050">
            <a:solidFill>
              <a:schemeClr val="bg2"/>
            </a:solidFill>
            <a:miter lim="800000"/>
            <a:headEnd/>
            <a:tailEnd/>
          </a:ln>
          <a:effectLst/>
        </p:spPr>
        <p:txBody>
          <a:bodyPr vert="horz" wrap="square" lIns="3810" tIns="0" rIns="3810" bIns="0" numCol="1" anchor="ctr" anchorCtr="1"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buClr>
                <a:srgbClr val="0B4623"/>
              </a:buClr>
            </a:pPr>
            <a:r>
              <a:rPr lang="en-US" sz="1200" dirty="0" smtClean="0">
                <a:solidFill>
                  <a:srgbClr val="000000"/>
                </a:solidFill>
              </a:rPr>
              <a:t>2</a:t>
            </a:r>
            <a:endParaRPr lang="en-US" sz="1200" dirty="0">
              <a:solidFill>
                <a:srgbClr val="000000"/>
              </a:solidFill>
            </a:endParaRPr>
          </a:p>
        </p:txBody>
      </p:sp>
      <p:sp>
        <p:nvSpPr>
          <p:cNvPr id="18" name="Oval 15"/>
          <p:cNvSpPr txBox="1"/>
          <p:nvPr>
            <p:custDataLst>
              <p:tags r:id="rId13"/>
            </p:custDataLst>
          </p:nvPr>
        </p:nvSpPr>
        <p:spPr>
          <a:xfrm>
            <a:off x="777622" y="2401437"/>
            <a:ext cx="256032" cy="256032"/>
          </a:xfrm>
          <a:prstGeom prst="ellipse">
            <a:avLst/>
          </a:prstGeom>
          <a:solidFill>
            <a:schemeClr val="accent1"/>
          </a:solidFill>
          <a:ln w="19050">
            <a:solidFill>
              <a:schemeClr val="bg2"/>
            </a:solidFill>
            <a:miter lim="800000"/>
            <a:headEnd/>
            <a:tailEnd/>
          </a:ln>
          <a:effectLst/>
        </p:spPr>
        <p:txBody>
          <a:bodyPr vert="horz" wrap="square" lIns="3810" tIns="0" rIns="3810" bIns="0" numCol="1" anchor="ctr" anchorCtr="1"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buClr>
                <a:srgbClr val="0B4623"/>
              </a:buClr>
            </a:pPr>
            <a:r>
              <a:rPr lang="en-US" sz="1200" dirty="0" smtClean="0">
                <a:solidFill>
                  <a:srgbClr val="000000"/>
                </a:solidFill>
              </a:rPr>
              <a:t>3</a:t>
            </a:r>
            <a:endParaRPr lang="en-US" sz="1200" dirty="0">
              <a:solidFill>
                <a:srgbClr val="000000"/>
              </a:solidFill>
            </a:endParaRPr>
          </a:p>
        </p:txBody>
      </p:sp>
      <p:sp>
        <p:nvSpPr>
          <p:cNvPr id="19" name="Oval 15"/>
          <p:cNvSpPr txBox="1"/>
          <p:nvPr>
            <p:custDataLst>
              <p:tags r:id="rId14"/>
            </p:custDataLst>
          </p:nvPr>
        </p:nvSpPr>
        <p:spPr>
          <a:xfrm>
            <a:off x="777622" y="2992543"/>
            <a:ext cx="256032" cy="256032"/>
          </a:xfrm>
          <a:prstGeom prst="ellipse">
            <a:avLst/>
          </a:prstGeom>
          <a:solidFill>
            <a:schemeClr val="accent1"/>
          </a:solidFill>
          <a:ln w="19050">
            <a:solidFill>
              <a:schemeClr val="bg2"/>
            </a:solidFill>
            <a:miter lim="800000"/>
            <a:headEnd/>
            <a:tailEnd/>
          </a:ln>
          <a:effectLst/>
        </p:spPr>
        <p:txBody>
          <a:bodyPr vert="horz" wrap="square" lIns="3810" tIns="0" rIns="3810" bIns="0" numCol="1" anchor="ctr" anchorCtr="1"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buClr>
                <a:srgbClr val="0B4623"/>
              </a:buClr>
            </a:pPr>
            <a:r>
              <a:rPr lang="en-US" sz="1200" dirty="0" smtClean="0">
                <a:solidFill>
                  <a:srgbClr val="000000"/>
                </a:solidFill>
              </a:rPr>
              <a:t>4</a:t>
            </a:r>
            <a:endParaRPr lang="en-US" sz="1200" dirty="0">
              <a:solidFill>
                <a:srgbClr val="000000"/>
              </a:solidFill>
            </a:endParaRPr>
          </a:p>
        </p:txBody>
      </p:sp>
      <p:sp>
        <p:nvSpPr>
          <p:cNvPr id="20" name="Oval 15"/>
          <p:cNvSpPr txBox="1"/>
          <p:nvPr>
            <p:custDataLst>
              <p:tags r:id="rId15"/>
            </p:custDataLst>
          </p:nvPr>
        </p:nvSpPr>
        <p:spPr>
          <a:xfrm>
            <a:off x="777622" y="3583649"/>
            <a:ext cx="256032" cy="256032"/>
          </a:xfrm>
          <a:prstGeom prst="ellipse">
            <a:avLst/>
          </a:prstGeom>
          <a:solidFill>
            <a:schemeClr val="accent1"/>
          </a:solidFill>
          <a:ln w="19050">
            <a:solidFill>
              <a:schemeClr val="bg2"/>
            </a:solidFill>
            <a:miter lim="800000"/>
            <a:headEnd/>
            <a:tailEnd/>
          </a:ln>
          <a:effectLst/>
        </p:spPr>
        <p:txBody>
          <a:bodyPr vert="horz" wrap="square" lIns="3810" tIns="0" rIns="3810" bIns="0" numCol="1" anchor="ctr" anchorCtr="1"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buClr>
                <a:srgbClr val="0B4623"/>
              </a:buClr>
            </a:pPr>
            <a:r>
              <a:rPr lang="en-US" sz="1200" dirty="0" smtClean="0">
                <a:solidFill>
                  <a:srgbClr val="000000"/>
                </a:solidFill>
              </a:rPr>
              <a:t>5</a:t>
            </a:r>
            <a:endParaRPr lang="en-US" sz="1200" dirty="0">
              <a:solidFill>
                <a:srgbClr val="000000"/>
              </a:solidFill>
            </a:endParaRPr>
          </a:p>
        </p:txBody>
      </p:sp>
      <p:sp>
        <p:nvSpPr>
          <p:cNvPr id="21" name="Oval 15"/>
          <p:cNvSpPr txBox="1"/>
          <p:nvPr>
            <p:custDataLst>
              <p:tags r:id="rId16"/>
            </p:custDataLst>
          </p:nvPr>
        </p:nvSpPr>
        <p:spPr>
          <a:xfrm>
            <a:off x="777622" y="4082422"/>
            <a:ext cx="256032" cy="256032"/>
          </a:xfrm>
          <a:prstGeom prst="ellipse">
            <a:avLst/>
          </a:prstGeom>
          <a:solidFill>
            <a:schemeClr val="accent1"/>
          </a:solidFill>
          <a:ln w="19050">
            <a:solidFill>
              <a:schemeClr val="bg2"/>
            </a:solidFill>
            <a:miter lim="800000"/>
            <a:headEnd/>
            <a:tailEnd/>
          </a:ln>
          <a:effectLst/>
        </p:spPr>
        <p:txBody>
          <a:bodyPr vert="horz" wrap="square" lIns="3810" tIns="0" rIns="3810" bIns="0" numCol="1" anchor="ctr" anchorCtr="1"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buClr>
                <a:srgbClr val="0B4623"/>
              </a:buClr>
            </a:pPr>
            <a:r>
              <a:rPr lang="en-US" sz="1200" dirty="0" smtClean="0">
                <a:solidFill>
                  <a:srgbClr val="000000"/>
                </a:solidFill>
              </a:rPr>
              <a:t>6</a:t>
            </a:r>
            <a:endParaRPr lang="en-US" sz="1200" dirty="0">
              <a:solidFill>
                <a:srgbClr val="000000"/>
              </a:solidFill>
            </a:endParaRPr>
          </a:p>
        </p:txBody>
      </p:sp>
      <p:sp>
        <p:nvSpPr>
          <p:cNvPr id="22" name="Oval 15"/>
          <p:cNvSpPr txBox="1"/>
          <p:nvPr>
            <p:custDataLst>
              <p:tags r:id="rId17"/>
            </p:custDataLst>
          </p:nvPr>
        </p:nvSpPr>
        <p:spPr>
          <a:xfrm>
            <a:off x="777622" y="4488862"/>
            <a:ext cx="256032" cy="256032"/>
          </a:xfrm>
          <a:prstGeom prst="ellipse">
            <a:avLst/>
          </a:prstGeom>
          <a:solidFill>
            <a:schemeClr val="accent1"/>
          </a:solidFill>
          <a:ln w="19050">
            <a:solidFill>
              <a:schemeClr val="bg2"/>
            </a:solidFill>
            <a:miter lim="800000"/>
            <a:headEnd/>
            <a:tailEnd/>
          </a:ln>
          <a:effectLst/>
        </p:spPr>
        <p:txBody>
          <a:bodyPr vert="horz" wrap="square" lIns="3810" tIns="0" rIns="3810" bIns="0" numCol="1" anchor="ctr" anchorCtr="1"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buClr>
                <a:srgbClr val="0B4623"/>
              </a:buClr>
            </a:pPr>
            <a:r>
              <a:rPr lang="en-US" sz="1200" dirty="0">
                <a:solidFill>
                  <a:srgbClr val="000000"/>
                </a:solidFill>
              </a:rPr>
              <a:t>7</a:t>
            </a:r>
          </a:p>
        </p:txBody>
      </p:sp>
      <p:sp>
        <p:nvSpPr>
          <p:cNvPr id="23" name="Oval 15"/>
          <p:cNvSpPr txBox="1"/>
          <p:nvPr>
            <p:custDataLst>
              <p:tags r:id="rId18"/>
            </p:custDataLst>
          </p:nvPr>
        </p:nvSpPr>
        <p:spPr>
          <a:xfrm>
            <a:off x="777622" y="4895302"/>
            <a:ext cx="256032" cy="256032"/>
          </a:xfrm>
          <a:prstGeom prst="ellipse">
            <a:avLst/>
          </a:prstGeom>
          <a:solidFill>
            <a:schemeClr val="accent1"/>
          </a:solidFill>
          <a:ln w="19050">
            <a:solidFill>
              <a:schemeClr val="bg2"/>
            </a:solidFill>
            <a:miter lim="800000"/>
            <a:headEnd/>
            <a:tailEnd/>
          </a:ln>
          <a:effectLst/>
        </p:spPr>
        <p:txBody>
          <a:bodyPr vert="horz" wrap="square" lIns="3810" tIns="0" rIns="3810" bIns="0" numCol="1" anchor="ctr" anchorCtr="1"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buClr>
                <a:srgbClr val="0B4623"/>
              </a:buClr>
            </a:pPr>
            <a:r>
              <a:rPr lang="en-US" sz="1200" dirty="0" smtClean="0">
                <a:solidFill>
                  <a:srgbClr val="000000"/>
                </a:solidFill>
              </a:rPr>
              <a:t>8</a:t>
            </a:r>
            <a:endParaRPr lang="en-US" sz="1200" dirty="0">
              <a:solidFill>
                <a:srgbClr val="000000"/>
              </a:solidFill>
            </a:endParaRPr>
          </a:p>
        </p:txBody>
      </p:sp>
      <p:sp>
        <p:nvSpPr>
          <p:cNvPr id="24" name="Oval 15"/>
          <p:cNvSpPr txBox="1"/>
          <p:nvPr>
            <p:custDataLst>
              <p:tags r:id="rId19"/>
            </p:custDataLst>
          </p:nvPr>
        </p:nvSpPr>
        <p:spPr>
          <a:xfrm>
            <a:off x="777622" y="5578742"/>
            <a:ext cx="256032" cy="256032"/>
          </a:xfrm>
          <a:prstGeom prst="ellipse">
            <a:avLst/>
          </a:prstGeom>
          <a:solidFill>
            <a:schemeClr val="accent1"/>
          </a:solidFill>
          <a:ln w="19050">
            <a:solidFill>
              <a:schemeClr val="bg2"/>
            </a:solidFill>
            <a:miter lim="800000"/>
            <a:headEnd/>
            <a:tailEnd/>
          </a:ln>
          <a:effectLst/>
        </p:spPr>
        <p:txBody>
          <a:bodyPr vert="horz" wrap="square" lIns="3810" tIns="0" rIns="3810" bIns="0" numCol="1" anchor="ctr" anchorCtr="1"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buClr>
                <a:srgbClr val="0B4623"/>
              </a:buClr>
            </a:pPr>
            <a:r>
              <a:rPr lang="en-US" sz="1200" dirty="0" smtClean="0">
                <a:solidFill>
                  <a:srgbClr val="000000"/>
                </a:solidFill>
              </a:rPr>
              <a:t>9</a:t>
            </a:r>
            <a:endParaRPr lang="en-US" sz="1200" dirty="0">
              <a:solidFill>
                <a:srgbClr val="000000"/>
              </a:solidFill>
            </a:endParaRPr>
          </a:p>
        </p:txBody>
      </p:sp>
      <p:sp>
        <p:nvSpPr>
          <p:cNvPr id="26" name="TextBox 25"/>
          <p:cNvSpPr txBox="1"/>
          <p:nvPr/>
        </p:nvSpPr>
        <p:spPr>
          <a:xfrm>
            <a:off x="6537066" y="1738635"/>
            <a:ext cx="1352020" cy="1521534"/>
          </a:xfrm>
          <a:prstGeom prst="roundRect">
            <a:avLst>
              <a:gd name="adj" fmla="val 11571"/>
            </a:avLst>
          </a:prstGeom>
          <a:solidFill>
            <a:schemeClr val="accent3"/>
          </a:solidFill>
          <a:ln w="9525">
            <a:noFill/>
            <a:miter lim="800000"/>
            <a:headEnd/>
            <a:tailEnd/>
          </a:ln>
          <a:effectLst/>
          <a:extLst/>
        </p:spPr>
        <p:txBody>
          <a:bodyPr vert="horz" wrap="square" lIns="72009" tIns="72009" rIns="72009" bIns="72009" numCol="1" anchor="ctr"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buClr>
                <a:srgbClr val="0B4623"/>
              </a:buClr>
            </a:pPr>
            <a:r>
              <a:rPr lang="en-US" sz="1200" dirty="0" smtClean="0">
                <a:solidFill>
                  <a:srgbClr val="FFFFFF"/>
                </a:solidFill>
              </a:rPr>
              <a:t>The output of the Lab contributes to points 1, 4, 5 and 6 of the Government’s 9 Point Plan</a:t>
            </a:r>
            <a:endParaRPr lang="en-US" sz="1200" dirty="0">
              <a:solidFill>
                <a:srgbClr val="FFFFFF"/>
              </a:solidFill>
            </a:endParaRPr>
          </a:p>
        </p:txBody>
      </p:sp>
      <p:cxnSp>
        <p:nvCxnSpPr>
          <p:cNvPr id="28" name="Elbow Connector 27"/>
          <p:cNvCxnSpPr/>
          <p:nvPr/>
        </p:nvCxnSpPr>
        <p:spPr>
          <a:xfrm rot="10800000">
            <a:off x="5934212" y="773523"/>
            <a:ext cx="1278864" cy="718549"/>
          </a:xfrm>
          <a:prstGeom prst="bentConnector3">
            <a:avLst>
              <a:gd name="adj1" fmla="val 499"/>
            </a:avLst>
          </a:prstGeom>
          <a:ln w="1905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rot="10800000" flipV="1">
            <a:off x="5934212" y="3583649"/>
            <a:ext cx="1278864" cy="970766"/>
          </a:xfrm>
          <a:prstGeom prst="bentConnector3">
            <a:avLst>
              <a:gd name="adj1" fmla="val 499"/>
            </a:avLst>
          </a:prstGeom>
          <a:ln w="1905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90086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extLst/>
          </p:nvPr>
        </p:nvGraphicFramePr>
        <p:xfrm>
          <a:off x="1557" y="1557"/>
          <a:ext cx="1555" cy="1555"/>
        </p:xfrm>
        <a:graphic>
          <a:graphicData uri="http://schemas.openxmlformats.org/presentationml/2006/ole">
            <p:oleObj spid="_x0000_s305176" name="think-cell Slide" r:id="rId3" imgW="270" imgH="270" progId="">
              <p:embed/>
            </p:oleObj>
          </a:graphicData>
        </a:graphic>
      </p:graphicFrame>
      <p:sp>
        <p:nvSpPr>
          <p:cNvPr id="2" name="Title 1"/>
          <p:cNvSpPr>
            <a:spLocks noGrp="1"/>
          </p:cNvSpPr>
          <p:nvPr>
            <p:ph type="title"/>
          </p:nvPr>
        </p:nvSpPr>
        <p:spPr bwMode="gray">
          <a:xfrm>
            <a:off x="276264" y="244777"/>
            <a:ext cx="8618537" cy="584775"/>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57200"/>
            <a:r>
              <a:rPr lang="en-US" dirty="0" smtClean="0"/>
              <a:t>The Lab has identified 25 high potential species to cultivate in </a:t>
            </a:r>
            <a:r>
              <a:rPr lang="en-US" dirty="0"/>
              <a:t>9 provinces</a:t>
            </a:r>
            <a:endParaRPr lang="en-ZA" dirty="0"/>
          </a:p>
        </p:txBody>
      </p:sp>
      <p:grpSp>
        <p:nvGrpSpPr>
          <p:cNvPr id="6" name="Group 5"/>
          <p:cNvGrpSpPr/>
          <p:nvPr/>
        </p:nvGrpSpPr>
        <p:grpSpPr>
          <a:xfrm>
            <a:off x="2728914" y="1740698"/>
            <a:ext cx="6085488" cy="4646806"/>
            <a:chOff x="1107831" y="840393"/>
            <a:chExt cx="6576645" cy="5252675"/>
          </a:xfrm>
        </p:grpSpPr>
        <p:grpSp>
          <p:nvGrpSpPr>
            <p:cNvPr id="5" name="Group 4"/>
            <p:cNvGrpSpPr/>
            <p:nvPr/>
          </p:nvGrpSpPr>
          <p:grpSpPr>
            <a:xfrm>
              <a:off x="1107831" y="840393"/>
              <a:ext cx="6576645" cy="5252675"/>
              <a:chOff x="1315340" y="1110402"/>
              <a:chExt cx="5277046" cy="4177958"/>
            </a:xfrm>
          </p:grpSpPr>
          <p:sp>
            <p:nvSpPr>
              <p:cNvPr id="61" name="Freeform 3"/>
              <p:cNvSpPr>
                <a:spLocks noEditPoints="1"/>
              </p:cNvSpPr>
              <p:nvPr/>
            </p:nvSpPr>
            <p:spPr bwMode="gray">
              <a:xfrm>
                <a:off x="1709440" y="3836325"/>
                <a:ext cx="2047372" cy="1452035"/>
              </a:xfrm>
              <a:custGeom>
                <a:avLst/>
                <a:gdLst>
                  <a:gd name="T0" fmla="*/ 62 w 1678"/>
                  <a:gd name="T1" fmla="*/ 130 h 1190"/>
                  <a:gd name="T2" fmla="*/ 193 w 1678"/>
                  <a:gd name="T3" fmla="*/ 22 h 1190"/>
                  <a:gd name="T4" fmla="*/ 306 w 1678"/>
                  <a:gd name="T5" fmla="*/ 215 h 1190"/>
                  <a:gd name="T6" fmla="*/ 346 w 1678"/>
                  <a:gd name="T7" fmla="*/ 351 h 1190"/>
                  <a:gd name="T8" fmla="*/ 391 w 1678"/>
                  <a:gd name="T9" fmla="*/ 391 h 1190"/>
                  <a:gd name="T10" fmla="*/ 431 w 1678"/>
                  <a:gd name="T11" fmla="*/ 442 h 1190"/>
                  <a:gd name="T12" fmla="*/ 425 w 1678"/>
                  <a:gd name="T13" fmla="*/ 521 h 1190"/>
                  <a:gd name="T14" fmla="*/ 476 w 1678"/>
                  <a:gd name="T15" fmla="*/ 544 h 1190"/>
                  <a:gd name="T16" fmla="*/ 607 w 1678"/>
                  <a:gd name="T17" fmla="*/ 481 h 1190"/>
                  <a:gd name="T18" fmla="*/ 618 w 1678"/>
                  <a:gd name="T19" fmla="*/ 600 h 1190"/>
                  <a:gd name="T20" fmla="*/ 760 w 1678"/>
                  <a:gd name="T21" fmla="*/ 674 h 1190"/>
                  <a:gd name="T22" fmla="*/ 907 w 1678"/>
                  <a:gd name="T23" fmla="*/ 538 h 1190"/>
                  <a:gd name="T24" fmla="*/ 1060 w 1678"/>
                  <a:gd name="T25" fmla="*/ 493 h 1190"/>
                  <a:gd name="T26" fmla="*/ 1128 w 1678"/>
                  <a:gd name="T27" fmla="*/ 391 h 1190"/>
                  <a:gd name="T28" fmla="*/ 1298 w 1678"/>
                  <a:gd name="T29" fmla="*/ 385 h 1190"/>
                  <a:gd name="T30" fmla="*/ 1497 w 1678"/>
                  <a:gd name="T31" fmla="*/ 345 h 1190"/>
                  <a:gd name="T32" fmla="*/ 1610 w 1678"/>
                  <a:gd name="T33" fmla="*/ 345 h 1190"/>
                  <a:gd name="T34" fmla="*/ 1650 w 1678"/>
                  <a:gd name="T35" fmla="*/ 425 h 1190"/>
                  <a:gd name="T36" fmla="*/ 1553 w 1678"/>
                  <a:gd name="T37" fmla="*/ 476 h 1190"/>
                  <a:gd name="T38" fmla="*/ 1417 w 1678"/>
                  <a:gd name="T39" fmla="*/ 600 h 1190"/>
                  <a:gd name="T40" fmla="*/ 1372 w 1678"/>
                  <a:gd name="T41" fmla="*/ 663 h 1190"/>
                  <a:gd name="T42" fmla="*/ 1321 w 1678"/>
                  <a:gd name="T43" fmla="*/ 804 h 1190"/>
                  <a:gd name="T44" fmla="*/ 1451 w 1678"/>
                  <a:gd name="T45" fmla="*/ 895 h 1190"/>
                  <a:gd name="T46" fmla="*/ 1491 w 1678"/>
                  <a:gd name="T47" fmla="*/ 958 h 1190"/>
                  <a:gd name="T48" fmla="*/ 1451 w 1678"/>
                  <a:gd name="T49" fmla="*/ 992 h 1190"/>
                  <a:gd name="T50" fmla="*/ 1355 w 1678"/>
                  <a:gd name="T51" fmla="*/ 980 h 1190"/>
                  <a:gd name="T52" fmla="*/ 1349 w 1678"/>
                  <a:gd name="T53" fmla="*/ 980 h 1190"/>
                  <a:gd name="T54" fmla="*/ 1230 w 1678"/>
                  <a:gd name="T55" fmla="*/ 963 h 1190"/>
                  <a:gd name="T56" fmla="*/ 1151 w 1678"/>
                  <a:gd name="T57" fmla="*/ 975 h 1190"/>
                  <a:gd name="T58" fmla="*/ 1105 w 1678"/>
                  <a:gd name="T59" fmla="*/ 1020 h 1190"/>
                  <a:gd name="T60" fmla="*/ 1043 w 1678"/>
                  <a:gd name="T61" fmla="*/ 1054 h 1190"/>
                  <a:gd name="T62" fmla="*/ 975 w 1678"/>
                  <a:gd name="T63" fmla="*/ 1060 h 1190"/>
                  <a:gd name="T64" fmla="*/ 901 w 1678"/>
                  <a:gd name="T65" fmla="*/ 1082 h 1190"/>
                  <a:gd name="T66" fmla="*/ 799 w 1678"/>
                  <a:gd name="T67" fmla="*/ 1060 h 1190"/>
                  <a:gd name="T68" fmla="*/ 771 w 1678"/>
                  <a:gd name="T69" fmla="*/ 1088 h 1190"/>
                  <a:gd name="T70" fmla="*/ 669 w 1678"/>
                  <a:gd name="T71" fmla="*/ 1116 h 1190"/>
                  <a:gd name="T72" fmla="*/ 573 w 1678"/>
                  <a:gd name="T73" fmla="*/ 1167 h 1190"/>
                  <a:gd name="T74" fmla="*/ 510 w 1678"/>
                  <a:gd name="T75" fmla="*/ 1167 h 1190"/>
                  <a:gd name="T76" fmla="*/ 448 w 1678"/>
                  <a:gd name="T77" fmla="*/ 1156 h 1190"/>
                  <a:gd name="T78" fmla="*/ 380 w 1678"/>
                  <a:gd name="T79" fmla="*/ 1133 h 1190"/>
                  <a:gd name="T80" fmla="*/ 346 w 1678"/>
                  <a:gd name="T81" fmla="*/ 1077 h 1190"/>
                  <a:gd name="T82" fmla="*/ 340 w 1678"/>
                  <a:gd name="T83" fmla="*/ 1048 h 1190"/>
                  <a:gd name="T84" fmla="*/ 272 w 1678"/>
                  <a:gd name="T85" fmla="*/ 1065 h 1190"/>
                  <a:gd name="T86" fmla="*/ 266 w 1678"/>
                  <a:gd name="T87" fmla="*/ 1031 h 1190"/>
                  <a:gd name="T88" fmla="*/ 204 w 1678"/>
                  <a:gd name="T89" fmla="*/ 980 h 1190"/>
                  <a:gd name="T90" fmla="*/ 170 w 1678"/>
                  <a:gd name="T91" fmla="*/ 1026 h 1190"/>
                  <a:gd name="T92" fmla="*/ 142 w 1678"/>
                  <a:gd name="T93" fmla="*/ 1037 h 1190"/>
                  <a:gd name="T94" fmla="*/ 142 w 1678"/>
                  <a:gd name="T95" fmla="*/ 975 h 1190"/>
                  <a:gd name="T96" fmla="*/ 170 w 1678"/>
                  <a:gd name="T97" fmla="*/ 935 h 1190"/>
                  <a:gd name="T98" fmla="*/ 147 w 1678"/>
                  <a:gd name="T99" fmla="*/ 855 h 1190"/>
                  <a:gd name="T100" fmla="*/ 91 w 1678"/>
                  <a:gd name="T101" fmla="*/ 770 h 1190"/>
                  <a:gd name="T102" fmla="*/ 57 w 1678"/>
                  <a:gd name="T103" fmla="*/ 714 h 1190"/>
                  <a:gd name="T104" fmla="*/ 62 w 1678"/>
                  <a:gd name="T105" fmla="*/ 725 h 1190"/>
                  <a:gd name="T106" fmla="*/ 28 w 1678"/>
                  <a:gd name="T107" fmla="*/ 702 h 1190"/>
                  <a:gd name="T108" fmla="*/ 17 w 1678"/>
                  <a:gd name="T109" fmla="*/ 646 h 1190"/>
                  <a:gd name="T110" fmla="*/ 62 w 1678"/>
                  <a:gd name="T111" fmla="*/ 623 h 1190"/>
                  <a:gd name="T112" fmla="*/ 130 w 1678"/>
                  <a:gd name="T113" fmla="*/ 589 h 1190"/>
                  <a:gd name="T114" fmla="*/ 136 w 1678"/>
                  <a:gd name="T115" fmla="*/ 447 h 1190"/>
                  <a:gd name="T116" fmla="*/ 125 w 1678"/>
                  <a:gd name="T117" fmla="*/ 374 h 1190"/>
                  <a:gd name="T118" fmla="*/ 85 w 1678"/>
                  <a:gd name="T119" fmla="*/ 300 h 1190"/>
                  <a:gd name="T120" fmla="*/ 11 w 1678"/>
                  <a:gd name="T121" fmla="*/ 215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78" h="1190">
                    <a:moveTo>
                      <a:pt x="74" y="810"/>
                    </a:moveTo>
                    <a:lnTo>
                      <a:pt x="68" y="804"/>
                    </a:lnTo>
                    <a:lnTo>
                      <a:pt x="74" y="804"/>
                    </a:lnTo>
                    <a:lnTo>
                      <a:pt x="74" y="810"/>
                    </a:lnTo>
                    <a:close/>
                    <a:moveTo>
                      <a:pt x="147" y="912"/>
                    </a:moveTo>
                    <a:lnTo>
                      <a:pt x="142" y="912"/>
                    </a:lnTo>
                    <a:lnTo>
                      <a:pt x="142" y="907"/>
                    </a:lnTo>
                    <a:lnTo>
                      <a:pt x="147" y="907"/>
                    </a:lnTo>
                    <a:lnTo>
                      <a:pt x="147" y="912"/>
                    </a:lnTo>
                    <a:close/>
                    <a:moveTo>
                      <a:pt x="0" y="192"/>
                    </a:moveTo>
                    <a:lnTo>
                      <a:pt x="17" y="198"/>
                    </a:lnTo>
                    <a:lnTo>
                      <a:pt x="11" y="175"/>
                    </a:lnTo>
                    <a:lnTo>
                      <a:pt x="40" y="153"/>
                    </a:lnTo>
                    <a:lnTo>
                      <a:pt x="28" y="136"/>
                    </a:lnTo>
                    <a:lnTo>
                      <a:pt x="62" y="130"/>
                    </a:lnTo>
                    <a:lnTo>
                      <a:pt x="62" y="96"/>
                    </a:lnTo>
                    <a:lnTo>
                      <a:pt x="74" y="96"/>
                    </a:lnTo>
                    <a:lnTo>
                      <a:pt x="79" y="96"/>
                    </a:lnTo>
                    <a:lnTo>
                      <a:pt x="85" y="96"/>
                    </a:lnTo>
                    <a:lnTo>
                      <a:pt x="91" y="102"/>
                    </a:lnTo>
                    <a:lnTo>
                      <a:pt x="108" y="113"/>
                    </a:lnTo>
                    <a:lnTo>
                      <a:pt x="119" y="102"/>
                    </a:lnTo>
                    <a:lnTo>
                      <a:pt x="130" y="102"/>
                    </a:lnTo>
                    <a:lnTo>
                      <a:pt x="147" y="85"/>
                    </a:lnTo>
                    <a:lnTo>
                      <a:pt x="159" y="62"/>
                    </a:lnTo>
                    <a:lnTo>
                      <a:pt x="164" y="39"/>
                    </a:lnTo>
                    <a:lnTo>
                      <a:pt x="170" y="22"/>
                    </a:lnTo>
                    <a:lnTo>
                      <a:pt x="170" y="5"/>
                    </a:lnTo>
                    <a:lnTo>
                      <a:pt x="198" y="39"/>
                    </a:lnTo>
                    <a:lnTo>
                      <a:pt x="193" y="22"/>
                    </a:lnTo>
                    <a:lnTo>
                      <a:pt x="193" y="5"/>
                    </a:lnTo>
                    <a:lnTo>
                      <a:pt x="215" y="0"/>
                    </a:lnTo>
                    <a:lnTo>
                      <a:pt x="238" y="34"/>
                    </a:lnTo>
                    <a:lnTo>
                      <a:pt x="261" y="39"/>
                    </a:lnTo>
                    <a:lnTo>
                      <a:pt x="272" y="51"/>
                    </a:lnTo>
                    <a:lnTo>
                      <a:pt x="266" y="62"/>
                    </a:lnTo>
                    <a:lnTo>
                      <a:pt x="289" y="79"/>
                    </a:lnTo>
                    <a:lnTo>
                      <a:pt x="312" y="79"/>
                    </a:lnTo>
                    <a:lnTo>
                      <a:pt x="317" y="119"/>
                    </a:lnTo>
                    <a:lnTo>
                      <a:pt x="295" y="124"/>
                    </a:lnTo>
                    <a:lnTo>
                      <a:pt x="317" y="136"/>
                    </a:lnTo>
                    <a:lnTo>
                      <a:pt x="300" y="147"/>
                    </a:lnTo>
                    <a:lnTo>
                      <a:pt x="295" y="164"/>
                    </a:lnTo>
                    <a:lnTo>
                      <a:pt x="312" y="187"/>
                    </a:lnTo>
                    <a:lnTo>
                      <a:pt x="306" y="215"/>
                    </a:lnTo>
                    <a:lnTo>
                      <a:pt x="312" y="226"/>
                    </a:lnTo>
                    <a:lnTo>
                      <a:pt x="329" y="232"/>
                    </a:lnTo>
                    <a:lnTo>
                      <a:pt x="317" y="243"/>
                    </a:lnTo>
                    <a:lnTo>
                      <a:pt x="329" y="255"/>
                    </a:lnTo>
                    <a:lnTo>
                      <a:pt x="329" y="272"/>
                    </a:lnTo>
                    <a:lnTo>
                      <a:pt x="323" y="289"/>
                    </a:lnTo>
                    <a:lnTo>
                      <a:pt x="340" y="294"/>
                    </a:lnTo>
                    <a:lnTo>
                      <a:pt x="334" y="300"/>
                    </a:lnTo>
                    <a:lnTo>
                      <a:pt x="340" y="306"/>
                    </a:lnTo>
                    <a:lnTo>
                      <a:pt x="346" y="311"/>
                    </a:lnTo>
                    <a:lnTo>
                      <a:pt x="340" y="311"/>
                    </a:lnTo>
                    <a:lnTo>
                      <a:pt x="340" y="328"/>
                    </a:lnTo>
                    <a:lnTo>
                      <a:pt x="334" y="328"/>
                    </a:lnTo>
                    <a:lnTo>
                      <a:pt x="340" y="345"/>
                    </a:lnTo>
                    <a:lnTo>
                      <a:pt x="346" y="351"/>
                    </a:lnTo>
                    <a:lnTo>
                      <a:pt x="346" y="357"/>
                    </a:lnTo>
                    <a:lnTo>
                      <a:pt x="340" y="362"/>
                    </a:lnTo>
                    <a:lnTo>
                      <a:pt x="340" y="368"/>
                    </a:lnTo>
                    <a:lnTo>
                      <a:pt x="329" y="379"/>
                    </a:lnTo>
                    <a:lnTo>
                      <a:pt x="329" y="396"/>
                    </a:lnTo>
                    <a:lnTo>
                      <a:pt x="334" y="396"/>
                    </a:lnTo>
                    <a:lnTo>
                      <a:pt x="340" y="396"/>
                    </a:lnTo>
                    <a:lnTo>
                      <a:pt x="346" y="396"/>
                    </a:lnTo>
                    <a:lnTo>
                      <a:pt x="351" y="396"/>
                    </a:lnTo>
                    <a:lnTo>
                      <a:pt x="351" y="402"/>
                    </a:lnTo>
                    <a:lnTo>
                      <a:pt x="357" y="402"/>
                    </a:lnTo>
                    <a:lnTo>
                      <a:pt x="363" y="402"/>
                    </a:lnTo>
                    <a:lnTo>
                      <a:pt x="368" y="402"/>
                    </a:lnTo>
                    <a:lnTo>
                      <a:pt x="368" y="408"/>
                    </a:lnTo>
                    <a:lnTo>
                      <a:pt x="391" y="391"/>
                    </a:lnTo>
                    <a:lnTo>
                      <a:pt x="391" y="396"/>
                    </a:lnTo>
                    <a:lnTo>
                      <a:pt x="385" y="402"/>
                    </a:lnTo>
                    <a:lnTo>
                      <a:pt x="385" y="408"/>
                    </a:lnTo>
                    <a:lnTo>
                      <a:pt x="385" y="413"/>
                    </a:lnTo>
                    <a:lnTo>
                      <a:pt x="391" y="413"/>
                    </a:lnTo>
                    <a:lnTo>
                      <a:pt x="397" y="419"/>
                    </a:lnTo>
                    <a:lnTo>
                      <a:pt x="402" y="425"/>
                    </a:lnTo>
                    <a:lnTo>
                      <a:pt x="402" y="430"/>
                    </a:lnTo>
                    <a:lnTo>
                      <a:pt x="408" y="436"/>
                    </a:lnTo>
                    <a:lnTo>
                      <a:pt x="408" y="430"/>
                    </a:lnTo>
                    <a:lnTo>
                      <a:pt x="414" y="436"/>
                    </a:lnTo>
                    <a:lnTo>
                      <a:pt x="419" y="436"/>
                    </a:lnTo>
                    <a:lnTo>
                      <a:pt x="425" y="436"/>
                    </a:lnTo>
                    <a:lnTo>
                      <a:pt x="431" y="436"/>
                    </a:lnTo>
                    <a:lnTo>
                      <a:pt x="431" y="442"/>
                    </a:lnTo>
                    <a:lnTo>
                      <a:pt x="436" y="442"/>
                    </a:lnTo>
                    <a:lnTo>
                      <a:pt x="436" y="447"/>
                    </a:lnTo>
                    <a:lnTo>
                      <a:pt x="442" y="447"/>
                    </a:lnTo>
                    <a:lnTo>
                      <a:pt x="448" y="447"/>
                    </a:lnTo>
                    <a:lnTo>
                      <a:pt x="442" y="453"/>
                    </a:lnTo>
                    <a:lnTo>
                      <a:pt x="442" y="459"/>
                    </a:lnTo>
                    <a:lnTo>
                      <a:pt x="442" y="464"/>
                    </a:lnTo>
                    <a:lnTo>
                      <a:pt x="442" y="470"/>
                    </a:lnTo>
                    <a:lnTo>
                      <a:pt x="448" y="476"/>
                    </a:lnTo>
                    <a:lnTo>
                      <a:pt x="448" y="481"/>
                    </a:lnTo>
                    <a:lnTo>
                      <a:pt x="448" y="487"/>
                    </a:lnTo>
                    <a:lnTo>
                      <a:pt x="448" y="493"/>
                    </a:lnTo>
                    <a:lnTo>
                      <a:pt x="431" y="498"/>
                    </a:lnTo>
                    <a:lnTo>
                      <a:pt x="419" y="504"/>
                    </a:lnTo>
                    <a:lnTo>
                      <a:pt x="425" y="521"/>
                    </a:lnTo>
                    <a:lnTo>
                      <a:pt x="431" y="527"/>
                    </a:lnTo>
                    <a:lnTo>
                      <a:pt x="431" y="532"/>
                    </a:lnTo>
                    <a:lnTo>
                      <a:pt x="436" y="532"/>
                    </a:lnTo>
                    <a:lnTo>
                      <a:pt x="436" y="538"/>
                    </a:lnTo>
                    <a:lnTo>
                      <a:pt x="442" y="544"/>
                    </a:lnTo>
                    <a:lnTo>
                      <a:pt x="442" y="549"/>
                    </a:lnTo>
                    <a:lnTo>
                      <a:pt x="448" y="549"/>
                    </a:lnTo>
                    <a:lnTo>
                      <a:pt x="442" y="583"/>
                    </a:lnTo>
                    <a:lnTo>
                      <a:pt x="453" y="600"/>
                    </a:lnTo>
                    <a:lnTo>
                      <a:pt x="470" y="589"/>
                    </a:lnTo>
                    <a:lnTo>
                      <a:pt x="470" y="583"/>
                    </a:lnTo>
                    <a:lnTo>
                      <a:pt x="465" y="578"/>
                    </a:lnTo>
                    <a:lnTo>
                      <a:pt x="465" y="572"/>
                    </a:lnTo>
                    <a:lnTo>
                      <a:pt x="476" y="555"/>
                    </a:lnTo>
                    <a:lnTo>
                      <a:pt x="476" y="544"/>
                    </a:lnTo>
                    <a:lnTo>
                      <a:pt x="482" y="538"/>
                    </a:lnTo>
                    <a:lnTo>
                      <a:pt x="487" y="549"/>
                    </a:lnTo>
                    <a:lnTo>
                      <a:pt x="499" y="544"/>
                    </a:lnTo>
                    <a:lnTo>
                      <a:pt x="499" y="538"/>
                    </a:lnTo>
                    <a:lnTo>
                      <a:pt x="505" y="532"/>
                    </a:lnTo>
                    <a:lnTo>
                      <a:pt x="510" y="538"/>
                    </a:lnTo>
                    <a:lnTo>
                      <a:pt x="522" y="527"/>
                    </a:lnTo>
                    <a:lnTo>
                      <a:pt x="527" y="521"/>
                    </a:lnTo>
                    <a:lnTo>
                      <a:pt x="539" y="521"/>
                    </a:lnTo>
                    <a:lnTo>
                      <a:pt x="539" y="527"/>
                    </a:lnTo>
                    <a:lnTo>
                      <a:pt x="556" y="527"/>
                    </a:lnTo>
                    <a:lnTo>
                      <a:pt x="584" y="504"/>
                    </a:lnTo>
                    <a:lnTo>
                      <a:pt x="590" y="493"/>
                    </a:lnTo>
                    <a:lnTo>
                      <a:pt x="601" y="493"/>
                    </a:lnTo>
                    <a:lnTo>
                      <a:pt x="607" y="481"/>
                    </a:lnTo>
                    <a:lnTo>
                      <a:pt x="618" y="476"/>
                    </a:lnTo>
                    <a:lnTo>
                      <a:pt x="624" y="470"/>
                    </a:lnTo>
                    <a:lnTo>
                      <a:pt x="629" y="476"/>
                    </a:lnTo>
                    <a:lnTo>
                      <a:pt x="629" y="481"/>
                    </a:lnTo>
                    <a:lnTo>
                      <a:pt x="635" y="487"/>
                    </a:lnTo>
                    <a:lnTo>
                      <a:pt x="641" y="504"/>
                    </a:lnTo>
                    <a:lnTo>
                      <a:pt x="635" y="504"/>
                    </a:lnTo>
                    <a:lnTo>
                      <a:pt x="612" y="515"/>
                    </a:lnTo>
                    <a:lnTo>
                      <a:pt x="618" y="527"/>
                    </a:lnTo>
                    <a:lnTo>
                      <a:pt x="607" y="532"/>
                    </a:lnTo>
                    <a:lnTo>
                      <a:pt x="595" y="527"/>
                    </a:lnTo>
                    <a:lnTo>
                      <a:pt x="595" y="544"/>
                    </a:lnTo>
                    <a:lnTo>
                      <a:pt x="601" y="561"/>
                    </a:lnTo>
                    <a:lnTo>
                      <a:pt x="607" y="595"/>
                    </a:lnTo>
                    <a:lnTo>
                      <a:pt x="618" y="600"/>
                    </a:lnTo>
                    <a:lnTo>
                      <a:pt x="624" y="606"/>
                    </a:lnTo>
                    <a:lnTo>
                      <a:pt x="624" y="629"/>
                    </a:lnTo>
                    <a:lnTo>
                      <a:pt x="629" y="634"/>
                    </a:lnTo>
                    <a:lnTo>
                      <a:pt x="635" y="634"/>
                    </a:lnTo>
                    <a:lnTo>
                      <a:pt x="646" y="634"/>
                    </a:lnTo>
                    <a:lnTo>
                      <a:pt x="658" y="651"/>
                    </a:lnTo>
                    <a:lnTo>
                      <a:pt x="663" y="657"/>
                    </a:lnTo>
                    <a:lnTo>
                      <a:pt x="663" y="668"/>
                    </a:lnTo>
                    <a:lnTo>
                      <a:pt x="675" y="668"/>
                    </a:lnTo>
                    <a:lnTo>
                      <a:pt x="686" y="674"/>
                    </a:lnTo>
                    <a:lnTo>
                      <a:pt x="703" y="674"/>
                    </a:lnTo>
                    <a:lnTo>
                      <a:pt x="720" y="663"/>
                    </a:lnTo>
                    <a:lnTo>
                      <a:pt x="731" y="674"/>
                    </a:lnTo>
                    <a:lnTo>
                      <a:pt x="743" y="674"/>
                    </a:lnTo>
                    <a:lnTo>
                      <a:pt x="760" y="674"/>
                    </a:lnTo>
                    <a:lnTo>
                      <a:pt x="765" y="668"/>
                    </a:lnTo>
                    <a:lnTo>
                      <a:pt x="782" y="663"/>
                    </a:lnTo>
                    <a:lnTo>
                      <a:pt x="788" y="640"/>
                    </a:lnTo>
                    <a:lnTo>
                      <a:pt x="788" y="623"/>
                    </a:lnTo>
                    <a:lnTo>
                      <a:pt x="782" y="617"/>
                    </a:lnTo>
                    <a:lnTo>
                      <a:pt x="782" y="612"/>
                    </a:lnTo>
                    <a:lnTo>
                      <a:pt x="794" y="606"/>
                    </a:lnTo>
                    <a:lnTo>
                      <a:pt x="828" y="595"/>
                    </a:lnTo>
                    <a:lnTo>
                      <a:pt x="839" y="600"/>
                    </a:lnTo>
                    <a:lnTo>
                      <a:pt x="879" y="589"/>
                    </a:lnTo>
                    <a:lnTo>
                      <a:pt x="873" y="578"/>
                    </a:lnTo>
                    <a:lnTo>
                      <a:pt x="884" y="561"/>
                    </a:lnTo>
                    <a:lnTo>
                      <a:pt x="890" y="549"/>
                    </a:lnTo>
                    <a:lnTo>
                      <a:pt x="901" y="544"/>
                    </a:lnTo>
                    <a:lnTo>
                      <a:pt x="907" y="538"/>
                    </a:lnTo>
                    <a:lnTo>
                      <a:pt x="913" y="532"/>
                    </a:lnTo>
                    <a:lnTo>
                      <a:pt x="913" y="521"/>
                    </a:lnTo>
                    <a:lnTo>
                      <a:pt x="924" y="527"/>
                    </a:lnTo>
                    <a:lnTo>
                      <a:pt x="941" y="521"/>
                    </a:lnTo>
                    <a:lnTo>
                      <a:pt x="947" y="521"/>
                    </a:lnTo>
                    <a:lnTo>
                      <a:pt x="958" y="510"/>
                    </a:lnTo>
                    <a:lnTo>
                      <a:pt x="964" y="510"/>
                    </a:lnTo>
                    <a:lnTo>
                      <a:pt x="981" y="504"/>
                    </a:lnTo>
                    <a:lnTo>
                      <a:pt x="981" y="487"/>
                    </a:lnTo>
                    <a:lnTo>
                      <a:pt x="998" y="476"/>
                    </a:lnTo>
                    <a:lnTo>
                      <a:pt x="1015" y="487"/>
                    </a:lnTo>
                    <a:lnTo>
                      <a:pt x="1026" y="476"/>
                    </a:lnTo>
                    <a:lnTo>
                      <a:pt x="1037" y="481"/>
                    </a:lnTo>
                    <a:lnTo>
                      <a:pt x="1037" y="487"/>
                    </a:lnTo>
                    <a:lnTo>
                      <a:pt x="1060" y="493"/>
                    </a:lnTo>
                    <a:lnTo>
                      <a:pt x="1077" y="493"/>
                    </a:lnTo>
                    <a:lnTo>
                      <a:pt x="1083" y="481"/>
                    </a:lnTo>
                    <a:lnTo>
                      <a:pt x="1100" y="476"/>
                    </a:lnTo>
                    <a:lnTo>
                      <a:pt x="1100" y="453"/>
                    </a:lnTo>
                    <a:lnTo>
                      <a:pt x="1117" y="442"/>
                    </a:lnTo>
                    <a:lnTo>
                      <a:pt x="1122" y="459"/>
                    </a:lnTo>
                    <a:lnTo>
                      <a:pt x="1134" y="436"/>
                    </a:lnTo>
                    <a:lnTo>
                      <a:pt x="1122" y="430"/>
                    </a:lnTo>
                    <a:lnTo>
                      <a:pt x="1122" y="425"/>
                    </a:lnTo>
                    <a:lnTo>
                      <a:pt x="1122" y="419"/>
                    </a:lnTo>
                    <a:lnTo>
                      <a:pt x="1122" y="413"/>
                    </a:lnTo>
                    <a:lnTo>
                      <a:pt x="1117" y="402"/>
                    </a:lnTo>
                    <a:lnTo>
                      <a:pt x="1122" y="402"/>
                    </a:lnTo>
                    <a:lnTo>
                      <a:pt x="1128" y="396"/>
                    </a:lnTo>
                    <a:lnTo>
                      <a:pt x="1128" y="391"/>
                    </a:lnTo>
                    <a:lnTo>
                      <a:pt x="1122" y="385"/>
                    </a:lnTo>
                    <a:lnTo>
                      <a:pt x="1145" y="391"/>
                    </a:lnTo>
                    <a:lnTo>
                      <a:pt x="1145" y="362"/>
                    </a:lnTo>
                    <a:lnTo>
                      <a:pt x="1162" y="345"/>
                    </a:lnTo>
                    <a:lnTo>
                      <a:pt x="1168" y="328"/>
                    </a:lnTo>
                    <a:lnTo>
                      <a:pt x="1173" y="311"/>
                    </a:lnTo>
                    <a:lnTo>
                      <a:pt x="1179" y="311"/>
                    </a:lnTo>
                    <a:lnTo>
                      <a:pt x="1224" y="334"/>
                    </a:lnTo>
                    <a:lnTo>
                      <a:pt x="1247" y="334"/>
                    </a:lnTo>
                    <a:lnTo>
                      <a:pt x="1247" y="345"/>
                    </a:lnTo>
                    <a:lnTo>
                      <a:pt x="1258" y="351"/>
                    </a:lnTo>
                    <a:lnTo>
                      <a:pt x="1247" y="368"/>
                    </a:lnTo>
                    <a:lnTo>
                      <a:pt x="1264" y="374"/>
                    </a:lnTo>
                    <a:lnTo>
                      <a:pt x="1292" y="374"/>
                    </a:lnTo>
                    <a:lnTo>
                      <a:pt x="1298" y="385"/>
                    </a:lnTo>
                    <a:lnTo>
                      <a:pt x="1321" y="379"/>
                    </a:lnTo>
                    <a:lnTo>
                      <a:pt x="1321" y="385"/>
                    </a:lnTo>
                    <a:lnTo>
                      <a:pt x="1332" y="391"/>
                    </a:lnTo>
                    <a:lnTo>
                      <a:pt x="1349" y="385"/>
                    </a:lnTo>
                    <a:lnTo>
                      <a:pt x="1372" y="391"/>
                    </a:lnTo>
                    <a:lnTo>
                      <a:pt x="1372" y="402"/>
                    </a:lnTo>
                    <a:lnTo>
                      <a:pt x="1377" y="419"/>
                    </a:lnTo>
                    <a:lnTo>
                      <a:pt x="1417" y="391"/>
                    </a:lnTo>
                    <a:lnTo>
                      <a:pt x="1417" y="379"/>
                    </a:lnTo>
                    <a:lnTo>
                      <a:pt x="1429" y="374"/>
                    </a:lnTo>
                    <a:lnTo>
                      <a:pt x="1434" y="357"/>
                    </a:lnTo>
                    <a:lnTo>
                      <a:pt x="1446" y="345"/>
                    </a:lnTo>
                    <a:lnTo>
                      <a:pt x="1468" y="345"/>
                    </a:lnTo>
                    <a:lnTo>
                      <a:pt x="1468" y="340"/>
                    </a:lnTo>
                    <a:lnTo>
                      <a:pt x="1497" y="345"/>
                    </a:lnTo>
                    <a:lnTo>
                      <a:pt x="1502" y="340"/>
                    </a:lnTo>
                    <a:lnTo>
                      <a:pt x="1514" y="340"/>
                    </a:lnTo>
                    <a:lnTo>
                      <a:pt x="1519" y="328"/>
                    </a:lnTo>
                    <a:lnTo>
                      <a:pt x="1525" y="334"/>
                    </a:lnTo>
                    <a:lnTo>
                      <a:pt x="1553" y="334"/>
                    </a:lnTo>
                    <a:lnTo>
                      <a:pt x="1553" y="340"/>
                    </a:lnTo>
                    <a:lnTo>
                      <a:pt x="1582" y="351"/>
                    </a:lnTo>
                    <a:lnTo>
                      <a:pt x="1582" y="357"/>
                    </a:lnTo>
                    <a:lnTo>
                      <a:pt x="1570" y="362"/>
                    </a:lnTo>
                    <a:lnTo>
                      <a:pt x="1582" y="368"/>
                    </a:lnTo>
                    <a:lnTo>
                      <a:pt x="1587" y="379"/>
                    </a:lnTo>
                    <a:lnTo>
                      <a:pt x="1593" y="374"/>
                    </a:lnTo>
                    <a:lnTo>
                      <a:pt x="1599" y="368"/>
                    </a:lnTo>
                    <a:lnTo>
                      <a:pt x="1610" y="362"/>
                    </a:lnTo>
                    <a:lnTo>
                      <a:pt x="1610" y="345"/>
                    </a:lnTo>
                    <a:lnTo>
                      <a:pt x="1633" y="345"/>
                    </a:lnTo>
                    <a:lnTo>
                      <a:pt x="1627" y="351"/>
                    </a:lnTo>
                    <a:lnTo>
                      <a:pt x="1638" y="368"/>
                    </a:lnTo>
                    <a:lnTo>
                      <a:pt x="1661" y="368"/>
                    </a:lnTo>
                    <a:lnTo>
                      <a:pt x="1667" y="374"/>
                    </a:lnTo>
                    <a:lnTo>
                      <a:pt x="1661" y="374"/>
                    </a:lnTo>
                    <a:lnTo>
                      <a:pt x="1661" y="385"/>
                    </a:lnTo>
                    <a:lnTo>
                      <a:pt x="1655" y="385"/>
                    </a:lnTo>
                    <a:lnTo>
                      <a:pt x="1650" y="396"/>
                    </a:lnTo>
                    <a:lnTo>
                      <a:pt x="1661" y="396"/>
                    </a:lnTo>
                    <a:lnTo>
                      <a:pt x="1672" y="402"/>
                    </a:lnTo>
                    <a:lnTo>
                      <a:pt x="1672" y="408"/>
                    </a:lnTo>
                    <a:lnTo>
                      <a:pt x="1678" y="408"/>
                    </a:lnTo>
                    <a:lnTo>
                      <a:pt x="1661" y="425"/>
                    </a:lnTo>
                    <a:lnTo>
                      <a:pt x="1650" y="425"/>
                    </a:lnTo>
                    <a:lnTo>
                      <a:pt x="1650" y="430"/>
                    </a:lnTo>
                    <a:lnTo>
                      <a:pt x="1655" y="430"/>
                    </a:lnTo>
                    <a:lnTo>
                      <a:pt x="1655" y="436"/>
                    </a:lnTo>
                    <a:lnTo>
                      <a:pt x="1644" y="436"/>
                    </a:lnTo>
                    <a:lnTo>
                      <a:pt x="1644" y="447"/>
                    </a:lnTo>
                    <a:lnTo>
                      <a:pt x="1650" y="447"/>
                    </a:lnTo>
                    <a:lnTo>
                      <a:pt x="1650" y="459"/>
                    </a:lnTo>
                    <a:lnTo>
                      <a:pt x="1638" y="464"/>
                    </a:lnTo>
                    <a:lnTo>
                      <a:pt x="1627" y="464"/>
                    </a:lnTo>
                    <a:lnTo>
                      <a:pt x="1627" y="470"/>
                    </a:lnTo>
                    <a:lnTo>
                      <a:pt x="1587" y="493"/>
                    </a:lnTo>
                    <a:lnTo>
                      <a:pt x="1576" y="487"/>
                    </a:lnTo>
                    <a:lnTo>
                      <a:pt x="1570" y="481"/>
                    </a:lnTo>
                    <a:lnTo>
                      <a:pt x="1553" y="470"/>
                    </a:lnTo>
                    <a:lnTo>
                      <a:pt x="1553" y="476"/>
                    </a:lnTo>
                    <a:lnTo>
                      <a:pt x="1531" y="487"/>
                    </a:lnTo>
                    <a:lnTo>
                      <a:pt x="1525" y="504"/>
                    </a:lnTo>
                    <a:lnTo>
                      <a:pt x="1531" y="510"/>
                    </a:lnTo>
                    <a:lnTo>
                      <a:pt x="1525" y="515"/>
                    </a:lnTo>
                    <a:lnTo>
                      <a:pt x="1468" y="510"/>
                    </a:lnTo>
                    <a:lnTo>
                      <a:pt x="1457" y="527"/>
                    </a:lnTo>
                    <a:lnTo>
                      <a:pt x="1440" y="521"/>
                    </a:lnTo>
                    <a:lnTo>
                      <a:pt x="1440" y="527"/>
                    </a:lnTo>
                    <a:lnTo>
                      <a:pt x="1412" y="538"/>
                    </a:lnTo>
                    <a:lnTo>
                      <a:pt x="1417" y="549"/>
                    </a:lnTo>
                    <a:lnTo>
                      <a:pt x="1417" y="561"/>
                    </a:lnTo>
                    <a:lnTo>
                      <a:pt x="1429" y="566"/>
                    </a:lnTo>
                    <a:lnTo>
                      <a:pt x="1434" y="595"/>
                    </a:lnTo>
                    <a:lnTo>
                      <a:pt x="1429" y="600"/>
                    </a:lnTo>
                    <a:lnTo>
                      <a:pt x="1417" y="600"/>
                    </a:lnTo>
                    <a:lnTo>
                      <a:pt x="1440" y="612"/>
                    </a:lnTo>
                    <a:lnTo>
                      <a:pt x="1440" y="629"/>
                    </a:lnTo>
                    <a:lnTo>
                      <a:pt x="1451" y="629"/>
                    </a:lnTo>
                    <a:lnTo>
                      <a:pt x="1446" y="646"/>
                    </a:lnTo>
                    <a:lnTo>
                      <a:pt x="1423" y="640"/>
                    </a:lnTo>
                    <a:lnTo>
                      <a:pt x="1400" y="634"/>
                    </a:lnTo>
                    <a:lnTo>
                      <a:pt x="1383" y="651"/>
                    </a:lnTo>
                    <a:lnTo>
                      <a:pt x="1383" y="646"/>
                    </a:lnTo>
                    <a:lnTo>
                      <a:pt x="1377" y="646"/>
                    </a:lnTo>
                    <a:lnTo>
                      <a:pt x="1377" y="640"/>
                    </a:lnTo>
                    <a:lnTo>
                      <a:pt x="1377" y="634"/>
                    </a:lnTo>
                    <a:lnTo>
                      <a:pt x="1372" y="634"/>
                    </a:lnTo>
                    <a:lnTo>
                      <a:pt x="1372" y="629"/>
                    </a:lnTo>
                    <a:lnTo>
                      <a:pt x="1377" y="657"/>
                    </a:lnTo>
                    <a:lnTo>
                      <a:pt x="1372" y="663"/>
                    </a:lnTo>
                    <a:lnTo>
                      <a:pt x="1355" y="657"/>
                    </a:lnTo>
                    <a:lnTo>
                      <a:pt x="1349" y="668"/>
                    </a:lnTo>
                    <a:lnTo>
                      <a:pt x="1338" y="680"/>
                    </a:lnTo>
                    <a:lnTo>
                      <a:pt x="1338" y="691"/>
                    </a:lnTo>
                    <a:lnTo>
                      <a:pt x="1332" y="697"/>
                    </a:lnTo>
                    <a:lnTo>
                      <a:pt x="1338" y="702"/>
                    </a:lnTo>
                    <a:lnTo>
                      <a:pt x="1332" y="719"/>
                    </a:lnTo>
                    <a:lnTo>
                      <a:pt x="1321" y="731"/>
                    </a:lnTo>
                    <a:lnTo>
                      <a:pt x="1309" y="753"/>
                    </a:lnTo>
                    <a:lnTo>
                      <a:pt x="1304" y="753"/>
                    </a:lnTo>
                    <a:lnTo>
                      <a:pt x="1287" y="776"/>
                    </a:lnTo>
                    <a:lnTo>
                      <a:pt x="1281" y="782"/>
                    </a:lnTo>
                    <a:lnTo>
                      <a:pt x="1281" y="793"/>
                    </a:lnTo>
                    <a:lnTo>
                      <a:pt x="1281" y="799"/>
                    </a:lnTo>
                    <a:lnTo>
                      <a:pt x="1321" y="804"/>
                    </a:lnTo>
                    <a:lnTo>
                      <a:pt x="1360" y="799"/>
                    </a:lnTo>
                    <a:lnTo>
                      <a:pt x="1377" y="799"/>
                    </a:lnTo>
                    <a:lnTo>
                      <a:pt x="1423" y="799"/>
                    </a:lnTo>
                    <a:lnTo>
                      <a:pt x="1434" y="810"/>
                    </a:lnTo>
                    <a:lnTo>
                      <a:pt x="1474" y="810"/>
                    </a:lnTo>
                    <a:lnTo>
                      <a:pt x="1474" y="816"/>
                    </a:lnTo>
                    <a:lnTo>
                      <a:pt x="1497" y="827"/>
                    </a:lnTo>
                    <a:lnTo>
                      <a:pt x="1497" y="844"/>
                    </a:lnTo>
                    <a:lnTo>
                      <a:pt x="1519" y="861"/>
                    </a:lnTo>
                    <a:lnTo>
                      <a:pt x="1514" y="867"/>
                    </a:lnTo>
                    <a:lnTo>
                      <a:pt x="1491" y="873"/>
                    </a:lnTo>
                    <a:lnTo>
                      <a:pt x="1485" y="867"/>
                    </a:lnTo>
                    <a:lnTo>
                      <a:pt x="1480" y="878"/>
                    </a:lnTo>
                    <a:lnTo>
                      <a:pt x="1451" y="884"/>
                    </a:lnTo>
                    <a:lnTo>
                      <a:pt x="1451" y="895"/>
                    </a:lnTo>
                    <a:lnTo>
                      <a:pt x="1440" y="901"/>
                    </a:lnTo>
                    <a:lnTo>
                      <a:pt x="1468" y="907"/>
                    </a:lnTo>
                    <a:lnTo>
                      <a:pt x="1474" y="901"/>
                    </a:lnTo>
                    <a:lnTo>
                      <a:pt x="1485" y="901"/>
                    </a:lnTo>
                    <a:lnTo>
                      <a:pt x="1485" y="918"/>
                    </a:lnTo>
                    <a:lnTo>
                      <a:pt x="1525" y="929"/>
                    </a:lnTo>
                    <a:lnTo>
                      <a:pt x="1519" y="935"/>
                    </a:lnTo>
                    <a:lnTo>
                      <a:pt x="1514" y="935"/>
                    </a:lnTo>
                    <a:lnTo>
                      <a:pt x="1514" y="941"/>
                    </a:lnTo>
                    <a:lnTo>
                      <a:pt x="1508" y="941"/>
                    </a:lnTo>
                    <a:lnTo>
                      <a:pt x="1508" y="946"/>
                    </a:lnTo>
                    <a:lnTo>
                      <a:pt x="1508" y="952"/>
                    </a:lnTo>
                    <a:lnTo>
                      <a:pt x="1508" y="958"/>
                    </a:lnTo>
                    <a:lnTo>
                      <a:pt x="1497" y="958"/>
                    </a:lnTo>
                    <a:lnTo>
                      <a:pt x="1491" y="958"/>
                    </a:lnTo>
                    <a:lnTo>
                      <a:pt x="1485" y="958"/>
                    </a:lnTo>
                    <a:lnTo>
                      <a:pt x="1480" y="963"/>
                    </a:lnTo>
                    <a:lnTo>
                      <a:pt x="1474" y="963"/>
                    </a:lnTo>
                    <a:lnTo>
                      <a:pt x="1468" y="963"/>
                    </a:lnTo>
                    <a:lnTo>
                      <a:pt x="1463" y="963"/>
                    </a:lnTo>
                    <a:lnTo>
                      <a:pt x="1457" y="963"/>
                    </a:lnTo>
                    <a:lnTo>
                      <a:pt x="1451" y="963"/>
                    </a:lnTo>
                    <a:lnTo>
                      <a:pt x="1451" y="969"/>
                    </a:lnTo>
                    <a:lnTo>
                      <a:pt x="1446" y="969"/>
                    </a:lnTo>
                    <a:lnTo>
                      <a:pt x="1440" y="975"/>
                    </a:lnTo>
                    <a:lnTo>
                      <a:pt x="1440" y="980"/>
                    </a:lnTo>
                    <a:lnTo>
                      <a:pt x="1440" y="986"/>
                    </a:lnTo>
                    <a:lnTo>
                      <a:pt x="1446" y="986"/>
                    </a:lnTo>
                    <a:lnTo>
                      <a:pt x="1446" y="992"/>
                    </a:lnTo>
                    <a:lnTo>
                      <a:pt x="1451" y="992"/>
                    </a:lnTo>
                    <a:lnTo>
                      <a:pt x="1446" y="992"/>
                    </a:lnTo>
                    <a:lnTo>
                      <a:pt x="1440" y="986"/>
                    </a:lnTo>
                    <a:lnTo>
                      <a:pt x="1434" y="992"/>
                    </a:lnTo>
                    <a:lnTo>
                      <a:pt x="1429" y="986"/>
                    </a:lnTo>
                    <a:lnTo>
                      <a:pt x="1412" y="986"/>
                    </a:lnTo>
                    <a:lnTo>
                      <a:pt x="1406" y="986"/>
                    </a:lnTo>
                    <a:lnTo>
                      <a:pt x="1400" y="986"/>
                    </a:lnTo>
                    <a:lnTo>
                      <a:pt x="1395" y="986"/>
                    </a:lnTo>
                    <a:lnTo>
                      <a:pt x="1383" y="986"/>
                    </a:lnTo>
                    <a:lnTo>
                      <a:pt x="1377" y="986"/>
                    </a:lnTo>
                    <a:lnTo>
                      <a:pt x="1377" y="980"/>
                    </a:lnTo>
                    <a:lnTo>
                      <a:pt x="1366" y="986"/>
                    </a:lnTo>
                    <a:lnTo>
                      <a:pt x="1360" y="986"/>
                    </a:lnTo>
                    <a:lnTo>
                      <a:pt x="1360" y="980"/>
                    </a:lnTo>
                    <a:lnTo>
                      <a:pt x="1355" y="980"/>
                    </a:lnTo>
                    <a:lnTo>
                      <a:pt x="1360" y="980"/>
                    </a:lnTo>
                    <a:lnTo>
                      <a:pt x="1360" y="975"/>
                    </a:lnTo>
                    <a:lnTo>
                      <a:pt x="1355" y="975"/>
                    </a:lnTo>
                    <a:lnTo>
                      <a:pt x="1360" y="975"/>
                    </a:lnTo>
                    <a:lnTo>
                      <a:pt x="1355" y="975"/>
                    </a:lnTo>
                    <a:lnTo>
                      <a:pt x="1349" y="975"/>
                    </a:lnTo>
                    <a:lnTo>
                      <a:pt x="1343" y="975"/>
                    </a:lnTo>
                    <a:lnTo>
                      <a:pt x="1343" y="969"/>
                    </a:lnTo>
                    <a:lnTo>
                      <a:pt x="1338" y="969"/>
                    </a:lnTo>
                    <a:lnTo>
                      <a:pt x="1343" y="969"/>
                    </a:lnTo>
                    <a:lnTo>
                      <a:pt x="1343" y="975"/>
                    </a:lnTo>
                    <a:lnTo>
                      <a:pt x="1349" y="975"/>
                    </a:lnTo>
                    <a:lnTo>
                      <a:pt x="1355" y="980"/>
                    </a:lnTo>
                    <a:lnTo>
                      <a:pt x="1355" y="986"/>
                    </a:lnTo>
                    <a:lnTo>
                      <a:pt x="1349" y="980"/>
                    </a:lnTo>
                    <a:lnTo>
                      <a:pt x="1343" y="980"/>
                    </a:lnTo>
                    <a:lnTo>
                      <a:pt x="1338" y="980"/>
                    </a:lnTo>
                    <a:lnTo>
                      <a:pt x="1338" y="986"/>
                    </a:lnTo>
                    <a:lnTo>
                      <a:pt x="1332" y="986"/>
                    </a:lnTo>
                    <a:lnTo>
                      <a:pt x="1326" y="980"/>
                    </a:lnTo>
                    <a:lnTo>
                      <a:pt x="1315" y="975"/>
                    </a:lnTo>
                    <a:lnTo>
                      <a:pt x="1304" y="975"/>
                    </a:lnTo>
                    <a:lnTo>
                      <a:pt x="1292" y="969"/>
                    </a:lnTo>
                    <a:lnTo>
                      <a:pt x="1287" y="969"/>
                    </a:lnTo>
                    <a:lnTo>
                      <a:pt x="1281" y="969"/>
                    </a:lnTo>
                    <a:lnTo>
                      <a:pt x="1270" y="969"/>
                    </a:lnTo>
                    <a:lnTo>
                      <a:pt x="1253" y="963"/>
                    </a:lnTo>
                    <a:lnTo>
                      <a:pt x="1247" y="963"/>
                    </a:lnTo>
                    <a:lnTo>
                      <a:pt x="1241" y="963"/>
                    </a:lnTo>
                    <a:lnTo>
                      <a:pt x="1230" y="963"/>
                    </a:lnTo>
                    <a:lnTo>
                      <a:pt x="1224" y="969"/>
                    </a:lnTo>
                    <a:lnTo>
                      <a:pt x="1219" y="969"/>
                    </a:lnTo>
                    <a:lnTo>
                      <a:pt x="1213" y="975"/>
                    </a:lnTo>
                    <a:lnTo>
                      <a:pt x="1207" y="975"/>
                    </a:lnTo>
                    <a:lnTo>
                      <a:pt x="1202" y="975"/>
                    </a:lnTo>
                    <a:lnTo>
                      <a:pt x="1196" y="975"/>
                    </a:lnTo>
                    <a:lnTo>
                      <a:pt x="1190" y="980"/>
                    </a:lnTo>
                    <a:lnTo>
                      <a:pt x="1185" y="980"/>
                    </a:lnTo>
                    <a:lnTo>
                      <a:pt x="1185" y="975"/>
                    </a:lnTo>
                    <a:lnTo>
                      <a:pt x="1185" y="980"/>
                    </a:lnTo>
                    <a:lnTo>
                      <a:pt x="1179" y="980"/>
                    </a:lnTo>
                    <a:lnTo>
                      <a:pt x="1173" y="975"/>
                    </a:lnTo>
                    <a:lnTo>
                      <a:pt x="1168" y="975"/>
                    </a:lnTo>
                    <a:lnTo>
                      <a:pt x="1162" y="975"/>
                    </a:lnTo>
                    <a:lnTo>
                      <a:pt x="1151" y="975"/>
                    </a:lnTo>
                    <a:lnTo>
                      <a:pt x="1145" y="980"/>
                    </a:lnTo>
                    <a:lnTo>
                      <a:pt x="1128" y="980"/>
                    </a:lnTo>
                    <a:lnTo>
                      <a:pt x="1128" y="986"/>
                    </a:lnTo>
                    <a:lnTo>
                      <a:pt x="1122" y="986"/>
                    </a:lnTo>
                    <a:lnTo>
                      <a:pt x="1122" y="992"/>
                    </a:lnTo>
                    <a:lnTo>
                      <a:pt x="1117" y="992"/>
                    </a:lnTo>
                    <a:lnTo>
                      <a:pt x="1111" y="997"/>
                    </a:lnTo>
                    <a:lnTo>
                      <a:pt x="1111" y="1003"/>
                    </a:lnTo>
                    <a:lnTo>
                      <a:pt x="1117" y="1009"/>
                    </a:lnTo>
                    <a:lnTo>
                      <a:pt x="1122" y="1009"/>
                    </a:lnTo>
                    <a:lnTo>
                      <a:pt x="1122" y="1014"/>
                    </a:lnTo>
                    <a:lnTo>
                      <a:pt x="1117" y="1014"/>
                    </a:lnTo>
                    <a:lnTo>
                      <a:pt x="1111" y="1014"/>
                    </a:lnTo>
                    <a:lnTo>
                      <a:pt x="1105" y="1014"/>
                    </a:lnTo>
                    <a:lnTo>
                      <a:pt x="1105" y="1020"/>
                    </a:lnTo>
                    <a:lnTo>
                      <a:pt x="1100" y="1014"/>
                    </a:lnTo>
                    <a:lnTo>
                      <a:pt x="1094" y="1014"/>
                    </a:lnTo>
                    <a:lnTo>
                      <a:pt x="1088" y="1020"/>
                    </a:lnTo>
                    <a:lnTo>
                      <a:pt x="1077" y="1020"/>
                    </a:lnTo>
                    <a:lnTo>
                      <a:pt x="1071" y="1026"/>
                    </a:lnTo>
                    <a:lnTo>
                      <a:pt x="1066" y="1026"/>
                    </a:lnTo>
                    <a:lnTo>
                      <a:pt x="1066" y="1031"/>
                    </a:lnTo>
                    <a:lnTo>
                      <a:pt x="1060" y="1037"/>
                    </a:lnTo>
                    <a:lnTo>
                      <a:pt x="1060" y="1043"/>
                    </a:lnTo>
                    <a:lnTo>
                      <a:pt x="1066" y="1043"/>
                    </a:lnTo>
                    <a:lnTo>
                      <a:pt x="1060" y="1048"/>
                    </a:lnTo>
                    <a:lnTo>
                      <a:pt x="1054" y="1048"/>
                    </a:lnTo>
                    <a:lnTo>
                      <a:pt x="1054" y="1054"/>
                    </a:lnTo>
                    <a:lnTo>
                      <a:pt x="1049" y="1054"/>
                    </a:lnTo>
                    <a:lnTo>
                      <a:pt x="1043" y="1054"/>
                    </a:lnTo>
                    <a:lnTo>
                      <a:pt x="1037" y="1048"/>
                    </a:lnTo>
                    <a:lnTo>
                      <a:pt x="1037" y="1043"/>
                    </a:lnTo>
                    <a:lnTo>
                      <a:pt x="1037" y="1048"/>
                    </a:lnTo>
                    <a:lnTo>
                      <a:pt x="1043" y="1054"/>
                    </a:lnTo>
                    <a:lnTo>
                      <a:pt x="1049" y="1054"/>
                    </a:lnTo>
                    <a:lnTo>
                      <a:pt x="1049" y="1060"/>
                    </a:lnTo>
                    <a:lnTo>
                      <a:pt x="1043" y="1060"/>
                    </a:lnTo>
                    <a:lnTo>
                      <a:pt x="1037" y="1065"/>
                    </a:lnTo>
                    <a:lnTo>
                      <a:pt x="1032" y="1065"/>
                    </a:lnTo>
                    <a:lnTo>
                      <a:pt x="1026" y="1065"/>
                    </a:lnTo>
                    <a:lnTo>
                      <a:pt x="1020" y="1065"/>
                    </a:lnTo>
                    <a:lnTo>
                      <a:pt x="1009" y="1071"/>
                    </a:lnTo>
                    <a:lnTo>
                      <a:pt x="1003" y="1071"/>
                    </a:lnTo>
                    <a:lnTo>
                      <a:pt x="992" y="1065"/>
                    </a:lnTo>
                    <a:lnTo>
                      <a:pt x="975" y="1060"/>
                    </a:lnTo>
                    <a:lnTo>
                      <a:pt x="969" y="1060"/>
                    </a:lnTo>
                    <a:lnTo>
                      <a:pt x="964" y="1060"/>
                    </a:lnTo>
                    <a:lnTo>
                      <a:pt x="958" y="1060"/>
                    </a:lnTo>
                    <a:lnTo>
                      <a:pt x="947" y="1060"/>
                    </a:lnTo>
                    <a:lnTo>
                      <a:pt x="941" y="1060"/>
                    </a:lnTo>
                    <a:lnTo>
                      <a:pt x="935" y="1065"/>
                    </a:lnTo>
                    <a:lnTo>
                      <a:pt x="930" y="1060"/>
                    </a:lnTo>
                    <a:lnTo>
                      <a:pt x="930" y="1065"/>
                    </a:lnTo>
                    <a:lnTo>
                      <a:pt x="930" y="1071"/>
                    </a:lnTo>
                    <a:lnTo>
                      <a:pt x="924" y="1071"/>
                    </a:lnTo>
                    <a:lnTo>
                      <a:pt x="918" y="1071"/>
                    </a:lnTo>
                    <a:lnTo>
                      <a:pt x="918" y="1077"/>
                    </a:lnTo>
                    <a:lnTo>
                      <a:pt x="913" y="1077"/>
                    </a:lnTo>
                    <a:lnTo>
                      <a:pt x="907" y="1077"/>
                    </a:lnTo>
                    <a:lnTo>
                      <a:pt x="901" y="1082"/>
                    </a:lnTo>
                    <a:lnTo>
                      <a:pt x="896" y="1082"/>
                    </a:lnTo>
                    <a:lnTo>
                      <a:pt x="890" y="1077"/>
                    </a:lnTo>
                    <a:lnTo>
                      <a:pt x="884" y="1077"/>
                    </a:lnTo>
                    <a:lnTo>
                      <a:pt x="879" y="1077"/>
                    </a:lnTo>
                    <a:lnTo>
                      <a:pt x="873" y="1071"/>
                    </a:lnTo>
                    <a:lnTo>
                      <a:pt x="856" y="1065"/>
                    </a:lnTo>
                    <a:lnTo>
                      <a:pt x="845" y="1065"/>
                    </a:lnTo>
                    <a:lnTo>
                      <a:pt x="833" y="1060"/>
                    </a:lnTo>
                    <a:lnTo>
                      <a:pt x="828" y="1060"/>
                    </a:lnTo>
                    <a:lnTo>
                      <a:pt x="822" y="1060"/>
                    </a:lnTo>
                    <a:lnTo>
                      <a:pt x="822" y="1054"/>
                    </a:lnTo>
                    <a:lnTo>
                      <a:pt x="822" y="1060"/>
                    </a:lnTo>
                    <a:lnTo>
                      <a:pt x="816" y="1060"/>
                    </a:lnTo>
                    <a:lnTo>
                      <a:pt x="805" y="1060"/>
                    </a:lnTo>
                    <a:lnTo>
                      <a:pt x="799" y="1060"/>
                    </a:lnTo>
                    <a:lnTo>
                      <a:pt x="794" y="1065"/>
                    </a:lnTo>
                    <a:lnTo>
                      <a:pt x="788" y="1065"/>
                    </a:lnTo>
                    <a:lnTo>
                      <a:pt x="782" y="1071"/>
                    </a:lnTo>
                    <a:lnTo>
                      <a:pt x="777" y="1071"/>
                    </a:lnTo>
                    <a:lnTo>
                      <a:pt x="771" y="1071"/>
                    </a:lnTo>
                    <a:lnTo>
                      <a:pt x="765" y="1071"/>
                    </a:lnTo>
                    <a:lnTo>
                      <a:pt x="760" y="1071"/>
                    </a:lnTo>
                    <a:lnTo>
                      <a:pt x="765" y="1071"/>
                    </a:lnTo>
                    <a:lnTo>
                      <a:pt x="771" y="1071"/>
                    </a:lnTo>
                    <a:lnTo>
                      <a:pt x="782" y="1071"/>
                    </a:lnTo>
                    <a:lnTo>
                      <a:pt x="782" y="1077"/>
                    </a:lnTo>
                    <a:lnTo>
                      <a:pt x="788" y="1077"/>
                    </a:lnTo>
                    <a:lnTo>
                      <a:pt x="788" y="1082"/>
                    </a:lnTo>
                    <a:lnTo>
                      <a:pt x="782" y="1088"/>
                    </a:lnTo>
                    <a:lnTo>
                      <a:pt x="771" y="1088"/>
                    </a:lnTo>
                    <a:lnTo>
                      <a:pt x="754" y="1082"/>
                    </a:lnTo>
                    <a:lnTo>
                      <a:pt x="748" y="1082"/>
                    </a:lnTo>
                    <a:lnTo>
                      <a:pt x="743" y="1082"/>
                    </a:lnTo>
                    <a:lnTo>
                      <a:pt x="737" y="1082"/>
                    </a:lnTo>
                    <a:lnTo>
                      <a:pt x="731" y="1082"/>
                    </a:lnTo>
                    <a:lnTo>
                      <a:pt x="726" y="1082"/>
                    </a:lnTo>
                    <a:lnTo>
                      <a:pt x="709" y="1088"/>
                    </a:lnTo>
                    <a:lnTo>
                      <a:pt x="697" y="1088"/>
                    </a:lnTo>
                    <a:lnTo>
                      <a:pt x="692" y="1094"/>
                    </a:lnTo>
                    <a:lnTo>
                      <a:pt x="680" y="1094"/>
                    </a:lnTo>
                    <a:lnTo>
                      <a:pt x="680" y="1099"/>
                    </a:lnTo>
                    <a:lnTo>
                      <a:pt x="675" y="1099"/>
                    </a:lnTo>
                    <a:lnTo>
                      <a:pt x="669" y="1105"/>
                    </a:lnTo>
                    <a:lnTo>
                      <a:pt x="669" y="1111"/>
                    </a:lnTo>
                    <a:lnTo>
                      <a:pt x="669" y="1116"/>
                    </a:lnTo>
                    <a:lnTo>
                      <a:pt x="663" y="1116"/>
                    </a:lnTo>
                    <a:lnTo>
                      <a:pt x="658" y="1122"/>
                    </a:lnTo>
                    <a:lnTo>
                      <a:pt x="646" y="1122"/>
                    </a:lnTo>
                    <a:lnTo>
                      <a:pt x="641" y="1128"/>
                    </a:lnTo>
                    <a:lnTo>
                      <a:pt x="635" y="1133"/>
                    </a:lnTo>
                    <a:lnTo>
                      <a:pt x="624" y="1139"/>
                    </a:lnTo>
                    <a:lnTo>
                      <a:pt x="618" y="1139"/>
                    </a:lnTo>
                    <a:lnTo>
                      <a:pt x="618" y="1145"/>
                    </a:lnTo>
                    <a:lnTo>
                      <a:pt x="618" y="1150"/>
                    </a:lnTo>
                    <a:lnTo>
                      <a:pt x="612" y="1150"/>
                    </a:lnTo>
                    <a:lnTo>
                      <a:pt x="595" y="1150"/>
                    </a:lnTo>
                    <a:lnTo>
                      <a:pt x="590" y="1156"/>
                    </a:lnTo>
                    <a:lnTo>
                      <a:pt x="584" y="1156"/>
                    </a:lnTo>
                    <a:lnTo>
                      <a:pt x="578" y="1162"/>
                    </a:lnTo>
                    <a:lnTo>
                      <a:pt x="573" y="1167"/>
                    </a:lnTo>
                    <a:lnTo>
                      <a:pt x="573" y="1173"/>
                    </a:lnTo>
                    <a:lnTo>
                      <a:pt x="573" y="1179"/>
                    </a:lnTo>
                    <a:lnTo>
                      <a:pt x="573" y="1184"/>
                    </a:lnTo>
                    <a:lnTo>
                      <a:pt x="567" y="1184"/>
                    </a:lnTo>
                    <a:lnTo>
                      <a:pt x="561" y="1184"/>
                    </a:lnTo>
                    <a:lnTo>
                      <a:pt x="561" y="1190"/>
                    </a:lnTo>
                    <a:lnTo>
                      <a:pt x="556" y="1184"/>
                    </a:lnTo>
                    <a:lnTo>
                      <a:pt x="550" y="1184"/>
                    </a:lnTo>
                    <a:lnTo>
                      <a:pt x="544" y="1184"/>
                    </a:lnTo>
                    <a:lnTo>
                      <a:pt x="533" y="1173"/>
                    </a:lnTo>
                    <a:lnTo>
                      <a:pt x="527" y="1173"/>
                    </a:lnTo>
                    <a:lnTo>
                      <a:pt x="527" y="1167"/>
                    </a:lnTo>
                    <a:lnTo>
                      <a:pt x="522" y="1167"/>
                    </a:lnTo>
                    <a:lnTo>
                      <a:pt x="516" y="1167"/>
                    </a:lnTo>
                    <a:lnTo>
                      <a:pt x="510" y="1167"/>
                    </a:lnTo>
                    <a:lnTo>
                      <a:pt x="505" y="1167"/>
                    </a:lnTo>
                    <a:lnTo>
                      <a:pt x="499" y="1167"/>
                    </a:lnTo>
                    <a:lnTo>
                      <a:pt x="493" y="1173"/>
                    </a:lnTo>
                    <a:lnTo>
                      <a:pt x="487" y="1167"/>
                    </a:lnTo>
                    <a:lnTo>
                      <a:pt x="482" y="1167"/>
                    </a:lnTo>
                    <a:lnTo>
                      <a:pt x="476" y="1167"/>
                    </a:lnTo>
                    <a:lnTo>
                      <a:pt x="476" y="1173"/>
                    </a:lnTo>
                    <a:lnTo>
                      <a:pt x="470" y="1173"/>
                    </a:lnTo>
                    <a:lnTo>
                      <a:pt x="465" y="1173"/>
                    </a:lnTo>
                    <a:lnTo>
                      <a:pt x="465" y="1167"/>
                    </a:lnTo>
                    <a:lnTo>
                      <a:pt x="459" y="1167"/>
                    </a:lnTo>
                    <a:lnTo>
                      <a:pt x="453" y="1162"/>
                    </a:lnTo>
                    <a:lnTo>
                      <a:pt x="453" y="1156"/>
                    </a:lnTo>
                    <a:lnTo>
                      <a:pt x="453" y="1162"/>
                    </a:lnTo>
                    <a:lnTo>
                      <a:pt x="448" y="1156"/>
                    </a:lnTo>
                    <a:lnTo>
                      <a:pt x="442" y="1156"/>
                    </a:lnTo>
                    <a:lnTo>
                      <a:pt x="442" y="1150"/>
                    </a:lnTo>
                    <a:lnTo>
                      <a:pt x="436" y="1145"/>
                    </a:lnTo>
                    <a:lnTo>
                      <a:pt x="431" y="1145"/>
                    </a:lnTo>
                    <a:lnTo>
                      <a:pt x="425" y="1139"/>
                    </a:lnTo>
                    <a:lnTo>
                      <a:pt x="419" y="1139"/>
                    </a:lnTo>
                    <a:lnTo>
                      <a:pt x="414" y="1139"/>
                    </a:lnTo>
                    <a:lnTo>
                      <a:pt x="414" y="1133"/>
                    </a:lnTo>
                    <a:lnTo>
                      <a:pt x="408" y="1128"/>
                    </a:lnTo>
                    <a:lnTo>
                      <a:pt x="402" y="1128"/>
                    </a:lnTo>
                    <a:lnTo>
                      <a:pt x="397" y="1128"/>
                    </a:lnTo>
                    <a:lnTo>
                      <a:pt x="391" y="1128"/>
                    </a:lnTo>
                    <a:lnTo>
                      <a:pt x="391" y="1133"/>
                    </a:lnTo>
                    <a:lnTo>
                      <a:pt x="385" y="1133"/>
                    </a:lnTo>
                    <a:lnTo>
                      <a:pt x="380" y="1133"/>
                    </a:lnTo>
                    <a:lnTo>
                      <a:pt x="380" y="1128"/>
                    </a:lnTo>
                    <a:lnTo>
                      <a:pt x="385" y="1128"/>
                    </a:lnTo>
                    <a:lnTo>
                      <a:pt x="391" y="1122"/>
                    </a:lnTo>
                    <a:lnTo>
                      <a:pt x="391" y="1116"/>
                    </a:lnTo>
                    <a:lnTo>
                      <a:pt x="397" y="1111"/>
                    </a:lnTo>
                    <a:lnTo>
                      <a:pt x="397" y="1099"/>
                    </a:lnTo>
                    <a:lnTo>
                      <a:pt x="397" y="1094"/>
                    </a:lnTo>
                    <a:lnTo>
                      <a:pt x="385" y="1082"/>
                    </a:lnTo>
                    <a:lnTo>
                      <a:pt x="385" y="1077"/>
                    </a:lnTo>
                    <a:lnTo>
                      <a:pt x="380" y="1077"/>
                    </a:lnTo>
                    <a:lnTo>
                      <a:pt x="374" y="1077"/>
                    </a:lnTo>
                    <a:lnTo>
                      <a:pt x="368" y="1077"/>
                    </a:lnTo>
                    <a:lnTo>
                      <a:pt x="357" y="1082"/>
                    </a:lnTo>
                    <a:lnTo>
                      <a:pt x="351" y="1077"/>
                    </a:lnTo>
                    <a:lnTo>
                      <a:pt x="346" y="1077"/>
                    </a:lnTo>
                    <a:lnTo>
                      <a:pt x="340" y="1077"/>
                    </a:lnTo>
                    <a:lnTo>
                      <a:pt x="334" y="1077"/>
                    </a:lnTo>
                    <a:lnTo>
                      <a:pt x="334" y="1071"/>
                    </a:lnTo>
                    <a:lnTo>
                      <a:pt x="334" y="1065"/>
                    </a:lnTo>
                    <a:lnTo>
                      <a:pt x="329" y="1065"/>
                    </a:lnTo>
                    <a:lnTo>
                      <a:pt x="323" y="1060"/>
                    </a:lnTo>
                    <a:lnTo>
                      <a:pt x="329" y="1060"/>
                    </a:lnTo>
                    <a:lnTo>
                      <a:pt x="334" y="1060"/>
                    </a:lnTo>
                    <a:lnTo>
                      <a:pt x="334" y="1054"/>
                    </a:lnTo>
                    <a:lnTo>
                      <a:pt x="340" y="1054"/>
                    </a:lnTo>
                    <a:lnTo>
                      <a:pt x="340" y="1048"/>
                    </a:lnTo>
                    <a:lnTo>
                      <a:pt x="346" y="1048"/>
                    </a:lnTo>
                    <a:lnTo>
                      <a:pt x="340" y="1048"/>
                    </a:lnTo>
                    <a:lnTo>
                      <a:pt x="340" y="1043"/>
                    </a:lnTo>
                    <a:lnTo>
                      <a:pt x="340" y="1048"/>
                    </a:lnTo>
                    <a:lnTo>
                      <a:pt x="334" y="1054"/>
                    </a:lnTo>
                    <a:lnTo>
                      <a:pt x="329" y="1054"/>
                    </a:lnTo>
                    <a:lnTo>
                      <a:pt x="329" y="1060"/>
                    </a:lnTo>
                    <a:lnTo>
                      <a:pt x="323" y="1060"/>
                    </a:lnTo>
                    <a:lnTo>
                      <a:pt x="317" y="1054"/>
                    </a:lnTo>
                    <a:lnTo>
                      <a:pt x="323" y="1060"/>
                    </a:lnTo>
                    <a:lnTo>
                      <a:pt x="317" y="1054"/>
                    </a:lnTo>
                    <a:lnTo>
                      <a:pt x="312" y="1054"/>
                    </a:lnTo>
                    <a:lnTo>
                      <a:pt x="306" y="1054"/>
                    </a:lnTo>
                    <a:lnTo>
                      <a:pt x="300" y="1054"/>
                    </a:lnTo>
                    <a:lnTo>
                      <a:pt x="295" y="1060"/>
                    </a:lnTo>
                    <a:lnTo>
                      <a:pt x="283" y="1060"/>
                    </a:lnTo>
                    <a:lnTo>
                      <a:pt x="278" y="1060"/>
                    </a:lnTo>
                    <a:lnTo>
                      <a:pt x="278" y="1065"/>
                    </a:lnTo>
                    <a:lnTo>
                      <a:pt x="272" y="1065"/>
                    </a:lnTo>
                    <a:lnTo>
                      <a:pt x="272" y="1060"/>
                    </a:lnTo>
                    <a:lnTo>
                      <a:pt x="266" y="1060"/>
                    </a:lnTo>
                    <a:lnTo>
                      <a:pt x="266" y="1065"/>
                    </a:lnTo>
                    <a:lnTo>
                      <a:pt x="261" y="1065"/>
                    </a:lnTo>
                    <a:lnTo>
                      <a:pt x="255" y="1065"/>
                    </a:lnTo>
                    <a:lnTo>
                      <a:pt x="255" y="1060"/>
                    </a:lnTo>
                    <a:lnTo>
                      <a:pt x="255" y="1054"/>
                    </a:lnTo>
                    <a:lnTo>
                      <a:pt x="261" y="1054"/>
                    </a:lnTo>
                    <a:lnTo>
                      <a:pt x="255" y="1054"/>
                    </a:lnTo>
                    <a:lnTo>
                      <a:pt x="255" y="1048"/>
                    </a:lnTo>
                    <a:lnTo>
                      <a:pt x="255" y="1043"/>
                    </a:lnTo>
                    <a:lnTo>
                      <a:pt x="255" y="1037"/>
                    </a:lnTo>
                    <a:lnTo>
                      <a:pt x="261" y="1037"/>
                    </a:lnTo>
                    <a:lnTo>
                      <a:pt x="261" y="1031"/>
                    </a:lnTo>
                    <a:lnTo>
                      <a:pt x="266" y="1031"/>
                    </a:lnTo>
                    <a:lnTo>
                      <a:pt x="266" y="1026"/>
                    </a:lnTo>
                    <a:lnTo>
                      <a:pt x="261" y="1020"/>
                    </a:lnTo>
                    <a:lnTo>
                      <a:pt x="255" y="1014"/>
                    </a:lnTo>
                    <a:lnTo>
                      <a:pt x="261" y="1009"/>
                    </a:lnTo>
                    <a:lnTo>
                      <a:pt x="266" y="1009"/>
                    </a:lnTo>
                    <a:lnTo>
                      <a:pt x="266" y="1003"/>
                    </a:lnTo>
                    <a:lnTo>
                      <a:pt x="261" y="992"/>
                    </a:lnTo>
                    <a:lnTo>
                      <a:pt x="255" y="992"/>
                    </a:lnTo>
                    <a:lnTo>
                      <a:pt x="255" y="986"/>
                    </a:lnTo>
                    <a:lnTo>
                      <a:pt x="249" y="986"/>
                    </a:lnTo>
                    <a:lnTo>
                      <a:pt x="244" y="986"/>
                    </a:lnTo>
                    <a:lnTo>
                      <a:pt x="238" y="980"/>
                    </a:lnTo>
                    <a:lnTo>
                      <a:pt x="221" y="980"/>
                    </a:lnTo>
                    <a:lnTo>
                      <a:pt x="210" y="980"/>
                    </a:lnTo>
                    <a:lnTo>
                      <a:pt x="204" y="980"/>
                    </a:lnTo>
                    <a:lnTo>
                      <a:pt x="198" y="986"/>
                    </a:lnTo>
                    <a:lnTo>
                      <a:pt x="187" y="986"/>
                    </a:lnTo>
                    <a:lnTo>
                      <a:pt x="181" y="986"/>
                    </a:lnTo>
                    <a:lnTo>
                      <a:pt x="176" y="986"/>
                    </a:lnTo>
                    <a:lnTo>
                      <a:pt x="170" y="992"/>
                    </a:lnTo>
                    <a:lnTo>
                      <a:pt x="164" y="992"/>
                    </a:lnTo>
                    <a:lnTo>
                      <a:pt x="164" y="997"/>
                    </a:lnTo>
                    <a:lnTo>
                      <a:pt x="159" y="997"/>
                    </a:lnTo>
                    <a:lnTo>
                      <a:pt x="159" y="1003"/>
                    </a:lnTo>
                    <a:lnTo>
                      <a:pt x="159" y="1009"/>
                    </a:lnTo>
                    <a:lnTo>
                      <a:pt x="159" y="1014"/>
                    </a:lnTo>
                    <a:lnTo>
                      <a:pt x="159" y="1009"/>
                    </a:lnTo>
                    <a:lnTo>
                      <a:pt x="159" y="1014"/>
                    </a:lnTo>
                    <a:lnTo>
                      <a:pt x="164" y="1020"/>
                    </a:lnTo>
                    <a:lnTo>
                      <a:pt x="170" y="1026"/>
                    </a:lnTo>
                    <a:lnTo>
                      <a:pt x="170" y="1031"/>
                    </a:lnTo>
                    <a:lnTo>
                      <a:pt x="164" y="1031"/>
                    </a:lnTo>
                    <a:lnTo>
                      <a:pt x="164" y="1037"/>
                    </a:lnTo>
                    <a:lnTo>
                      <a:pt x="164" y="1043"/>
                    </a:lnTo>
                    <a:lnTo>
                      <a:pt x="164" y="1048"/>
                    </a:lnTo>
                    <a:lnTo>
                      <a:pt x="164" y="1054"/>
                    </a:lnTo>
                    <a:lnTo>
                      <a:pt x="170" y="1054"/>
                    </a:lnTo>
                    <a:lnTo>
                      <a:pt x="170" y="1060"/>
                    </a:lnTo>
                    <a:lnTo>
                      <a:pt x="164" y="1054"/>
                    </a:lnTo>
                    <a:lnTo>
                      <a:pt x="159" y="1054"/>
                    </a:lnTo>
                    <a:lnTo>
                      <a:pt x="159" y="1048"/>
                    </a:lnTo>
                    <a:lnTo>
                      <a:pt x="153" y="1048"/>
                    </a:lnTo>
                    <a:lnTo>
                      <a:pt x="147" y="1043"/>
                    </a:lnTo>
                    <a:lnTo>
                      <a:pt x="147" y="1037"/>
                    </a:lnTo>
                    <a:lnTo>
                      <a:pt x="142" y="1037"/>
                    </a:lnTo>
                    <a:lnTo>
                      <a:pt x="142" y="1031"/>
                    </a:lnTo>
                    <a:lnTo>
                      <a:pt x="147" y="1031"/>
                    </a:lnTo>
                    <a:lnTo>
                      <a:pt x="142" y="1031"/>
                    </a:lnTo>
                    <a:lnTo>
                      <a:pt x="142" y="1026"/>
                    </a:lnTo>
                    <a:lnTo>
                      <a:pt x="142" y="1014"/>
                    </a:lnTo>
                    <a:lnTo>
                      <a:pt x="142" y="1009"/>
                    </a:lnTo>
                    <a:lnTo>
                      <a:pt x="136" y="1009"/>
                    </a:lnTo>
                    <a:lnTo>
                      <a:pt x="130" y="1009"/>
                    </a:lnTo>
                    <a:lnTo>
                      <a:pt x="130" y="1003"/>
                    </a:lnTo>
                    <a:lnTo>
                      <a:pt x="130" y="997"/>
                    </a:lnTo>
                    <a:lnTo>
                      <a:pt x="136" y="997"/>
                    </a:lnTo>
                    <a:lnTo>
                      <a:pt x="136" y="992"/>
                    </a:lnTo>
                    <a:lnTo>
                      <a:pt x="136" y="986"/>
                    </a:lnTo>
                    <a:lnTo>
                      <a:pt x="142" y="980"/>
                    </a:lnTo>
                    <a:lnTo>
                      <a:pt x="142" y="975"/>
                    </a:lnTo>
                    <a:lnTo>
                      <a:pt x="136" y="975"/>
                    </a:lnTo>
                    <a:lnTo>
                      <a:pt x="130" y="975"/>
                    </a:lnTo>
                    <a:lnTo>
                      <a:pt x="130" y="969"/>
                    </a:lnTo>
                    <a:lnTo>
                      <a:pt x="136" y="969"/>
                    </a:lnTo>
                    <a:lnTo>
                      <a:pt x="136" y="963"/>
                    </a:lnTo>
                    <a:lnTo>
                      <a:pt x="136" y="958"/>
                    </a:lnTo>
                    <a:lnTo>
                      <a:pt x="142" y="958"/>
                    </a:lnTo>
                    <a:lnTo>
                      <a:pt x="142" y="952"/>
                    </a:lnTo>
                    <a:lnTo>
                      <a:pt x="147" y="941"/>
                    </a:lnTo>
                    <a:lnTo>
                      <a:pt x="147" y="935"/>
                    </a:lnTo>
                    <a:lnTo>
                      <a:pt x="153" y="935"/>
                    </a:lnTo>
                    <a:lnTo>
                      <a:pt x="159" y="935"/>
                    </a:lnTo>
                    <a:lnTo>
                      <a:pt x="159" y="941"/>
                    </a:lnTo>
                    <a:lnTo>
                      <a:pt x="164" y="941"/>
                    </a:lnTo>
                    <a:lnTo>
                      <a:pt x="170" y="935"/>
                    </a:lnTo>
                    <a:lnTo>
                      <a:pt x="170" y="929"/>
                    </a:lnTo>
                    <a:lnTo>
                      <a:pt x="176" y="929"/>
                    </a:lnTo>
                    <a:lnTo>
                      <a:pt x="176" y="924"/>
                    </a:lnTo>
                    <a:lnTo>
                      <a:pt x="170" y="918"/>
                    </a:lnTo>
                    <a:lnTo>
                      <a:pt x="170" y="912"/>
                    </a:lnTo>
                    <a:lnTo>
                      <a:pt x="164" y="901"/>
                    </a:lnTo>
                    <a:lnTo>
                      <a:pt x="164" y="895"/>
                    </a:lnTo>
                    <a:lnTo>
                      <a:pt x="159" y="890"/>
                    </a:lnTo>
                    <a:lnTo>
                      <a:pt x="164" y="890"/>
                    </a:lnTo>
                    <a:lnTo>
                      <a:pt x="164" y="884"/>
                    </a:lnTo>
                    <a:lnTo>
                      <a:pt x="159" y="873"/>
                    </a:lnTo>
                    <a:lnTo>
                      <a:pt x="153" y="867"/>
                    </a:lnTo>
                    <a:lnTo>
                      <a:pt x="153" y="861"/>
                    </a:lnTo>
                    <a:lnTo>
                      <a:pt x="147" y="861"/>
                    </a:lnTo>
                    <a:lnTo>
                      <a:pt x="147" y="855"/>
                    </a:lnTo>
                    <a:lnTo>
                      <a:pt x="142" y="855"/>
                    </a:lnTo>
                    <a:lnTo>
                      <a:pt x="142" y="850"/>
                    </a:lnTo>
                    <a:lnTo>
                      <a:pt x="136" y="844"/>
                    </a:lnTo>
                    <a:lnTo>
                      <a:pt x="130" y="844"/>
                    </a:lnTo>
                    <a:lnTo>
                      <a:pt x="136" y="833"/>
                    </a:lnTo>
                    <a:lnTo>
                      <a:pt x="130" y="827"/>
                    </a:lnTo>
                    <a:lnTo>
                      <a:pt x="130" y="821"/>
                    </a:lnTo>
                    <a:lnTo>
                      <a:pt x="125" y="816"/>
                    </a:lnTo>
                    <a:lnTo>
                      <a:pt x="119" y="810"/>
                    </a:lnTo>
                    <a:lnTo>
                      <a:pt x="113" y="804"/>
                    </a:lnTo>
                    <a:lnTo>
                      <a:pt x="102" y="799"/>
                    </a:lnTo>
                    <a:lnTo>
                      <a:pt x="96" y="793"/>
                    </a:lnTo>
                    <a:lnTo>
                      <a:pt x="91" y="787"/>
                    </a:lnTo>
                    <a:lnTo>
                      <a:pt x="91" y="782"/>
                    </a:lnTo>
                    <a:lnTo>
                      <a:pt x="91" y="770"/>
                    </a:lnTo>
                    <a:lnTo>
                      <a:pt x="85" y="765"/>
                    </a:lnTo>
                    <a:lnTo>
                      <a:pt x="79" y="759"/>
                    </a:lnTo>
                    <a:lnTo>
                      <a:pt x="79" y="753"/>
                    </a:lnTo>
                    <a:lnTo>
                      <a:pt x="57" y="731"/>
                    </a:lnTo>
                    <a:lnTo>
                      <a:pt x="51" y="731"/>
                    </a:lnTo>
                    <a:lnTo>
                      <a:pt x="45" y="731"/>
                    </a:lnTo>
                    <a:lnTo>
                      <a:pt x="45" y="725"/>
                    </a:lnTo>
                    <a:lnTo>
                      <a:pt x="40" y="725"/>
                    </a:lnTo>
                    <a:lnTo>
                      <a:pt x="40" y="719"/>
                    </a:lnTo>
                    <a:lnTo>
                      <a:pt x="45" y="719"/>
                    </a:lnTo>
                    <a:lnTo>
                      <a:pt x="51" y="719"/>
                    </a:lnTo>
                    <a:lnTo>
                      <a:pt x="45" y="714"/>
                    </a:lnTo>
                    <a:lnTo>
                      <a:pt x="51" y="708"/>
                    </a:lnTo>
                    <a:lnTo>
                      <a:pt x="51" y="714"/>
                    </a:lnTo>
                    <a:lnTo>
                      <a:pt x="57" y="714"/>
                    </a:lnTo>
                    <a:lnTo>
                      <a:pt x="57" y="719"/>
                    </a:lnTo>
                    <a:lnTo>
                      <a:pt x="57" y="725"/>
                    </a:lnTo>
                    <a:lnTo>
                      <a:pt x="62" y="725"/>
                    </a:lnTo>
                    <a:lnTo>
                      <a:pt x="62" y="731"/>
                    </a:lnTo>
                    <a:lnTo>
                      <a:pt x="68" y="736"/>
                    </a:lnTo>
                    <a:lnTo>
                      <a:pt x="74" y="742"/>
                    </a:lnTo>
                    <a:lnTo>
                      <a:pt x="79" y="748"/>
                    </a:lnTo>
                    <a:lnTo>
                      <a:pt x="85" y="748"/>
                    </a:lnTo>
                    <a:lnTo>
                      <a:pt x="85" y="742"/>
                    </a:lnTo>
                    <a:lnTo>
                      <a:pt x="79" y="742"/>
                    </a:lnTo>
                    <a:lnTo>
                      <a:pt x="85" y="742"/>
                    </a:lnTo>
                    <a:lnTo>
                      <a:pt x="79" y="742"/>
                    </a:lnTo>
                    <a:lnTo>
                      <a:pt x="74" y="736"/>
                    </a:lnTo>
                    <a:lnTo>
                      <a:pt x="74" y="731"/>
                    </a:lnTo>
                    <a:lnTo>
                      <a:pt x="62" y="725"/>
                    </a:lnTo>
                    <a:lnTo>
                      <a:pt x="62" y="719"/>
                    </a:lnTo>
                    <a:lnTo>
                      <a:pt x="62" y="708"/>
                    </a:lnTo>
                    <a:lnTo>
                      <a:pt x="62" y="702"/>
                    </a:lnTo>
                    <a:lnTo>
                      <a:pt x="62" y="697"/>
                    </a:lnTo>
                    <a:lnTo>
                      <a:pt x="57" y="697"/>
                    </a:lnTo>
                    <a:lnTo>
                      <a:pt x="51" y="691"/>
                    </a:lnTo>
                    <a:lnTo>
                      <a:pt x="45" y="691"/>
                    </a:lnTo>
                    <a:lnTo>
                      <a:pt x="40" y="697"/>
                    </a:lnTo>
                    <a:lnTo>
                      <a:pt x="45" y="702"/>
                    </a:lnTo>
                    <a:lnTo>
                      <a:pt x="40" y="697"/>
                    </a:lnTo>
                    <a:lnTo>
                      <a:pt x="40" y="702"/>
                    </a:lnTo>
                    <a:lnTo>
                      <a:pt x="28" y="708"/>
                    </a:lnTo>
                    <a:lnTo>
                      <a:pt x="28" y="702"/>
                    </a:lnTo>
                    <a:lnTo>
                      <a:pt x="23" y="702"/>
                    </a:lnTo>
                    <a:lnTo>
                      <a:pt x="28" y="702"/>
                    </a:lnTo>
                    <a:lnTo>
                      <a:pt x="28" y="697"/>
                    </a:lnTo>
                    <a:lnTo>
                      <a:pt x="23" y="697"/>
                    </a:lnTo>
                    <a:lnTo>
                      <a:pt x="23" y="691"/>
                    </a:lnTo>
                    <a:lnTo>
                      <a:pt x="23" y="685"/>
                    </a:lnTo>
                    <a:lnTo>
                      <a:pt x="23" y="680"/>
                    </a:lnTo>
                    <a:lnTo>
                      <a:pt x="23" y="674"/>
                    </a:lnTo>
                    <a:lnTo>
                      <a:pt x="23" y="668"/>
                    </a:lnTo>
                    <a:lnTo>
                      <a:pt x="17" y="668"/>
                    </a:lnTo>
                    <a:lnTo>
                      <a:pt x="23" y="663"/>
                    </a:lnTo>
                    <a:lnTo>
                      <a:pt x="17" y="663"/>
                    </a:lnTo>
                    <a:lnTo>
                      <a:pt x="23" y="663"/>
                    </a:lnTo>
                    <a:lnTo>
                      <a:pt x="23" y="657"/>
                    </a:lnTo>
                    <a:lnTo>
                      <a:pt x="23" y="651"/>
                    </a:lnTo>
                    <a:lnTo>
                      <a:pt x="17" y="651"/>
                    </a:lnTo>
                    <a:lnTo>
                      <a:pt x="17" y="646"/>
                    </a:lnTo>
                    <a:lnTo>
                      <a:pt x="23" y="646"/>
                    </a:lnTo>
                    <a:lnTo>
                      <a:pt x="23" y="640"/>
                    </a:lnTo>
                    <a:lnTo>
                      <a:pt x="28" y="640"/>
                    </a:lnTo>
                    <a:lnTo>
                      <a:pt x="34" y="634"/>
                    </a:lnTo>
                    <a:lnTo>
                      <a:pt x="28" y="634"/>
                    </a:lnTo>
                    <a:lnTo>
                      <a:pt x="28" y="623"/>
                    </a:lnTo>
                    <a:lnTo>
                      <a:pt x="34" y="623"/>
                    </a:lnTo>
                    <a:lnTo>
                      <a:pt x="34" y="617"/>
                    </a:lnTo>
                    <a:lnTo>
                      <a:pt x="40" y="617"/>
                    </a:lnTo>
                    <a:lnTo>
                      <a:pt x="45" y="617"/>
                    </a:lnTo>
                    <a:lnTo>
                      <a:pt x="45" y="612"/>
                    </a:lnTo>
                    <a:lnTo>
                      <a:pt x="51" y="612"/>
                    </a:lnTo>
                    <a:lnTo>
                      <a:pt x="51" y="617"/>
                    </a:lnTo>
                    <a:lnTo>
                      <a:pt x="57" y="623"/>
                    </a:lnTo>
                    <a:lnTo>
                      <a:pt x="62" y="623"/>
                    </a:lnTo>
                    <a:lnTo>
                      <a:pt x="57" y="629"/>
                    </a:lnTo>
                    <a:lnTo>
                      <a:pt x="62" y="629"/>
                    </a:lnTo>
                    <a:lnTo>
                      <a:pt x="68" y="629"/>
                    </a:lnTo>
                    <a:lnTo>
                      <a:pt x="68" y="634"/>
                    </a:lnTo>
                    <a:lnTo>
                      <a:pt x="74" y="634"/>
                    </a:lnTo>
                    <a:lnTo>
                      <a:pt x="79" y="634"/>
                    </a:lnTo>
                    <a:lnTo>
                      <a:pt x="91" y="634"/>
                    </a:lnTo>
                    <a:lnTo>
                      <a:pt x="96" y="629"/>
                    </a:lnTo>
                    <a:lnTo>
                      <a:pt x="102" y="623"/>
                    </a:lnTo>
                    <a:lnTo>
                      <a:pt x="102" y="617"/>
                    </a:lnTo>
                    <a:lnTo>
                      <a:pt x="108" y="617"/>
                    </a:lnTo>
                    <a:lnTo>
                      <a:pt x="113" y="612"/>
                    </a:lnTo>
                    <a:lnTo>
                      <a:pt x="119" y="606"/>
                    </a:lnTo>
                    <a:lnTo>
                      <a:pt x="130" y="595"/>
                    </a:lnTo>
                    <a:lnTo>
                      <a:pt x="130" y="589"/>
                    </a:lnTo>
                    <a:lnTo>
                      <a:pt x="136" y="578"/>
                    </a:lnTo>
                    <a:lnTo>
                      <a:pt x="142" y="572"/>
                    </a:lnTo>
                    <a:lnTo>
                      <a:pt x="142" y="561"/>
                    </a:lnTo>
                    <a:lnTo>
                      <a:pt x="142" y="555"/>
                    </a:lnTo>
                    <a:lnTo>
                      <a:pt x="142" y="544"/>
                    </a:lnTo>
                    <a:lnTo>
                      <a:pt x="142" y="538"/>
                    </a:lnTo>
                    <a:lnTo>
                      <a:pt x="142" y="532"/>
                    </a:lnTo>
                    <a:lnTo>
                      <a:pt x="142" y="521"/>
                    </a:lnTo>
                    <a:lnTo>
                      <a:pt x="142" y="510"/>
                    </a:lnTo>
                    <a:lnTo>
                      <a:pt x="147" y="504"/>
                    </a:lnTo>
                    <a:lnTo>
                      <a:pt x="142" y="481"/>
                    </a:lnTo>
                    <a:lnTo>
                      <a:pt x="142" y="470"/>
                    </a:lnTo>
                    <a:lnTo>
                      <a:pt x="136" y="459"/>
                    </a:lnTo>
                    <a:lnTo>
                      <a:pt x="136" y="453"/>
                    </a:lnTo>
                    <a:lnTo>
                      <a:pt x="136" y="447"/>
                    </a:lnTo>
                    <a:lnTo>
                      <a:pt x="142" y="447"/>
                    </a:lnTo>
                    <a:lnTo>
                      <a:pt x="142" y="442"/>
                    </a:lnTo>
                    <a:lnTo>
                      <a:pt x="136" y="430"/>
                    </a:lnTo>
                    <a:lnTo>
                      <a:pt x="136" y="425"/>
                    </a:lnTo>
                    <a:lnTo>
                      <a:pt x="136" y="419"/>
                    </a:lnTo>
                    <a:lnTo>
                      <a:pt x="130" y="413"/>
                    </a:lnTo>
                    <a:lnTo>
                      <a:pt x="130" y="408"/>
                    </a:lnTo>
                    <a:lnTo>
                      <a:pt x="130" y="402"/>
                    </a:lnTo>
                    <a:lnTo>
                      <a:pt x="136" y="402"/>
                    </a:lnTo>
                    <a:lnTo>
                      <a:pt x="136" y="396"/>
                    </a:lnTo>
                    <a:lnTo>
                      <a:pt x="130" y="391"/>
                    </a:lnTo>
                    <a:lnTo>
                      <a:pt x="130" y="385"/>
                    </a:lnTo>
                    <a:lnTo>
                      <a:pt x="125" y="379"/>
                    </a:lnTo>
                    <a:lnTo>
                      <a:pt x="119" y="374"/>
                    </a:lnTo>
                    <a:lnTo>
                      <a:pt x="125" y="374"/>
                    </a:lnTo>
                    <a:lnTo>
                      <a:pt x="119" y="368"/>
                    </a:lnTo>
                    <a:lnTo>
                      <a:pt x="125" y="368"/>
                    </a:lnTo>
                    <a:lnTo>
                      <a:pt x="119" y="362"/>
                    </a:lnTo>
                    <a:lnTo>
                      <a:pt x="119" y="357"/>
                    </a:lnTo>
                    <a:lnTo>
                      <a:pt x="113" y="345"/>
                    </a:lnTo>
                    <a:lnTo>
                      <a:pt x="113" y="340"/>
                    </a:lnTo>
                    <a:lnTo>
                      <a:pt x="113" y="334"/>
                    </a:lnTo>
                    <a:lnTo>
                      <a:pt x="113" y="340"/>
                    </a:lnTo>
                    <a:lnTo>
                      <a:pt x="108" y="340"/>
                    </a:lnTo>
                    <a:lnTo>
                      <a:pt x="102" y="334"/>
                    </a:lnTo>
                    <a:lnTo>
                      <a:pt x="102" y="328"/>
                    </a:lnTo>
                    <a:lnTo>
                      <a:pt x="91" y="317"/>
                    </a:lnTo>
                    <a:lnTo>
                      <a:pt x="91" y="311"/>
                    </a:lnTo>
                    <a:lnTo>
                      <a:pt x="85" y="306"/>
                    </a:lnTo>
                    <a:lnTo>
                      <a:pt x="85" y="300"/>
                    </a:lnTo>
                    <a:lnTo>
                      <a:pt x="79" y="294"/>
                    </a:lnTo>
                    <a:lnTo>
                      <a:pt x="74" y="289"/>
                    </a:lnTo>
                    <a:lnTo>
                      <a:pt x="68" y="283"/>
                    </a:lnTo>
                    <a:lnTo>
                      <a:pt x="62" y="277"/>
                    </a:lnTo>
                    <a:lnTo>
                      <a:pt x="57" y="272"/>
                    </a:lnTo>
                    <a:lnTo>
                      <a:pt x="51" y="266"/>
                    </a:lnTo>
                    <a:lnTo>
                      <a:pt x="51" y="260"/>
                    </a:lnTo>
                    <a:lnTo>
                      <a:pt x="40" y="255"/>
                    </a:lnTo>
                    <a:lnTo>
                      <a:pt x="40" y="249"/>
                    </a:lnTo>
                    <a:lnTo>
                      <a:pt x="34" y="243"/>
                    </a:lnTo>
                    <a:lnTo>
                      <a:pt x="34" y="238"/>
                    </a:lnTo>
                    <a:lnTo>
                      <a:pt x="34" y="232"/>
                    </a:lnTo>
                    <a:lnTo>
                      <a:pt x="28" y="226"/>
                    </a:lnTo>
                    <a:lnTo>
                      <a:pt x="23" y="221"/>
                    </a:lnTo>
                    <a:lnTo>
                      <a:pt x="11" y="215"/>
                    </a:lnTo>
                    <a:lnTo>
                      <a:pt x="6" y="204"/>
                    </a:lnTo>
                    <a:lnTo>
                      <a:pt x="0" y="198"/>
                    </a:lnTo>
                    <a:lnTo>
                      <a:pt x="0" y="192"/>
                    </a:lnTo>
                    <a:close/>
                  </a:path>
                </a:pathLst>
              </a:custGeom>
              <a:solidFill>
                <a:schemeClr val="accent6">
                  <a:lumMod val="40000"/>
                  <a:lumOff val="60000"/>
                </a:schemeClr>
              </a:solidFill>
              <a:ln w="9525">
                <a:solidFill>
                  <a:schemeClr val="accent6"/>
                </a:solidFill>
                <a:round/>
                <a:headEnd/>
                <a:tailEnd/>
              </a:ln>
            </p:spPr>
            <p:txBody>
              <a:bodyPr/>
              <a:lstStyle/>
              <a:p>
                <a:endParaRPr lang="en-US" sz="1200" b="1" dirty="0"/>
              </a:p>
            </p:txBody>
          </p:sp>
          <p:sp>
            <p:nvSpPr>
              <p:cNvPr id="62" name="Freeform 4"/>
              <p:cNvSpPr>
                <a:spLocks noEditPoints="1"/>
              </p:cNvSpPr>
              <p:nvPr/>
            </p:nvSpPr>
            <p:spPr bwMode="gray">
              <a:xfrm>
                <a:off x="3272422" y="3697222"/>
                <a:ext cx="2399988" cy="1383704"/>
              </a:xfrm>
              <a:custGeom>
                <a:avLst/>
                <a:gdLst>
                  <a:gd name="T0" fmla="*/ 204 w 1967"/>
                  <a:gd name="T1" fmla="*/ 981 h 1134"/>
                  <a:gd name="T2" fmla="*/ 23 w 1967"/>
                  <a:gd name="T3" fmla="*/ 867 h 1134"/>
                  <a:gd name="T4" fmla="*/ 102 w 1967"/>
                  <a:gd name="T5" fmla="*/ 760 h 1134"/>
                  <a:gd name="T6" fmla="*/ 176 w 1967"/>
                  <a:gd name="T7" fmla="*/ 641 h 1134"/>
                  <a:gd name="T8" fmla="*/ 363 w 1967"/>
                  <a:gd name="T9" fmla="*/ 550 h 1134"/>
                  <a:gd name="T10" fmla="*/ 380 w 1967"/>
                  <a:gd name="T11" fmla="*/ 465 h 1134"/>
                  <a:gd name="T12" fmla="*/ 590 w 1967"/>
                  <a:gd name="T13" fmla="*/ 352 h 1134"/>
                  <a:gd name="T14" fmla="*/ 737 w 1967"/>
                  <a:gd name="T15" fmla="*/ 227 h 1134"/>
                  <a:gd name="T16" fmla="*/ 782 w 1967"/>
                  <a:gd name="T17" fmla="*/ 176 h 1134"/>
                  <a:gd name="T18" fmla="*/ 839 w 1967"/>
                  <a:gd name="T19" fmla="*/ 153 h 1134"/>
                  <a:gd name="T20" fmla="*/ 896 w 1967"/>
                  <a:gd name="T21" fmla="*/ 142 h 1134"/>
                  <a:gd name="T22" fmla="*/ 947 w 1967"/>
                  <a:gd name="T23" fmla="*/ 148 h 1134"/>
                  <a:gd name="T24" fmla="*/ 1032 w 1967"/>
                  <a:gd name="T25" fmla="*/ 176 h 1134"/>
                  <a:gd name="T26" fmla="*/ 1089 w 1967"/>
                  <a:gd name="T27" fmla="*/ 170 h 1134"/>
                  <a:gd name="T28" fmla="*/ 1145 w 1967"/>
                  <a:gd name="T29" fmla="*/ 142 h 1134"/>
                  <a:gd name="T30" fmla="*/ 1208 w 1967"/>
                  <a:gd name="T31" fmla="*/ 131 h 1134"/>
                  <a:gd name="T32" fmla="*/ 1236 w 1967"/>
                  <a:gd name="T33" fmla="*/ 108 h 1134"/>
                  <a:gd name="T34" fmla="*/ 1281 w 1967"/>
                  <a:gd name="T35" fmla="*/ 102 h 1134"/>
                  <a:gd name="T36" fmla="*/ 1338 w 1967"/>
                  <a:gd name="T37" fmla="*/ 165 h 1134"/>
                  <a:gd name="T38" fmla="*/ 1423 w 1967"/>
                  <a:gd name="T39" fmla="*/ 176 h 1134"/>
                  <a:gd name="T40" fmla="*/ 1463 w 1967"/>
                  <a:gd name="T41" fmla="*/ 108 h 1134"/>
                  <a:gd name="T42" fmla="*/ 1491 w 1967"/>
                  <a:gd name="T43" fmla="*/ 57 h 1134"/>
                  <a:gd name="T44" fmla="*/ 1576 w 1967"/>
                  <a:gd name="T45" fmla="*/ 40 h 1134"/>
                  <a:gd name="T46" fmla="*/ 1667 w 1967"/>
                  <a:gd name="T47" fmla="*/ 6 h 1134"/>
                  <a:gd name="T48" fmla="*/ 1604 w 1967"/>
                  <a:gd name="T49" fmla="*/ 114 h 1134"/>
                  <a:gd name="T50" fmla="*/ 1723 w 1967"/>
                  <a:gd name="T51" fmla="*/ 170 h 1134"/>
                  <a:gd name="T52" fmla="*/ 1837 w 1967"/>
                  <a:gd name="T53" fmla="*/ 182 h 1134"/>
                  <a:gd name="T54" fmla="*/ 1899 w 1967"/>
                  <a:gd name="T55" fmla="*/ 204 h 1134"/>
                  <a:gd name="T56" fmla="*/ 1950 w 1967"/>
                  <a:gd name="T57" fmla="*/ 255 h 1134"/>
                  <a:gd name="T58" fmla="*/ 1950 w 1967"/>
                  <a:gd name="T59" fmla="*/ 312 h 1134"/>
                  <a:gd name="T60" fmla="*/ 1871 w 1967"/>
                  <a:gd name="T61" fmla="*/ 386 h 1134"/>
                  <a:gd name="T62" fmla="*/ 1797 w 1967"/>
                  <a:gd name="T63" fmla="*/ 431 h 1134"/>
                  <a:gd name="T64" fmla="*/ 1752 w 1967"/>
                  <a:gd name="T65" fmla="*/ 465 h 1134"/>
                  <a:gd name="T66" fmla="*/ 1706 w 1967"/>
                  <a:gd name="T67" fmla="*/ 510 h 1134"/>
                  <a:gd name="T68" fmla="*/ 1627 w 1967"/>
                  <a:gd name="T69" fmla="*/ 590 h 1134"/>
                  <a:gd name="T70" fmla="*/ 1582 w 1967"/>
                  <a:gd name="T71" fmla="*/ 635 h 1134"/>
                  <a:gd name="T72" fmla="*/ 1531 w 1967"/>
                  <a:gd name="T73" fmla="*/ 675 h 1134"/>
                  <a:gd name="T74" fmla="*/ 1468 w 1967"/>
                  <a:gd name="T75" fmla="*/ 720 h 1134"/>
                  <a:gd name="T76" fmla="*/ 1406 w 1967"/>
                  <a:gd name="T77" fmla="*/ 754 h 1134"/>
                  <a:gd name="T78" fmla="*/ 1361 w 1967"/>
                  <a:gd name="T79" fmla="*/ 799 h 1134"/>
                  <a:gd name="T80" fmla="*/ 1287 w 1967"/>
                  <a:gd name="T81" fmla="*/ 850 h 1134"/>
                  <a:gd name="T82" fmla="*/ 1225 w 1967"/>
                  <a:gd name="T83" fmla="*/ 884 h 1134"/>
                  <a:gd name="T84" fmla="*/ 1191 w 1967"/>
                  <a:gd name="T85" fmla="*/ 913 h 1134"/>
                  <a:gd name="T86" fmla="*/ 1145 w 1967"/>
                  <a:gd name="T87" fmla="*/ 935 h 1134"/>
                  <a:gd name="T88" fmla="*/ 1049 w 1967"/>
                  <a:gd name="T89" fmla="*/ 981 h 1134"/>
                  <a:gd name="T90" fmla="*/ 992 w 1967"/>
                  <a:gd name="T91" fmla="*/ 1009 h 1134"/>
                  <a:gd name="T92" fmla="*/ 879 w 1967"/>
                  <a:gd name="T93" fmla="*/ 1004 h 1134"/>
                  <a:gd name="T94" fmla="*/ 748 w 1967"/>
                  <a:gd name="T95" fmla="*/ 1038 h 1134"/>
                  <a:gd name="T96" fmla="*/ 760 w 1967"/>
                  <a:gd name="T97" fmla="*/ 1077 h 1134"/>
                  <a:gd name="T98" fmla="*/ 669 w 1967"/>
                  <a:gd name="T99" fmla="*/ 1083 h 1134"/>
                  <a:gd name="T100" fmla="*/ 567 w 1967"/>
                  <a:gd name="T101" fmla="*/ 1072 h 1134"/>
                  <a:gd name="T102" fmla="*/ 539 w 1967"/>
                  <a:gd name="T103" fmla="*/ 1128 h 1134"/>
                  <a:gd name="T104" fmla="*/ 459 w 1967"/>
                  <a:gd name="T105" fmla="*/ 1123 h 1134"/>
                  <a:gd name="T106" fmla="*/ 352 w 1967"/>
                  <a:gd name="T107" fmla="*/ 1094 h 1134"/>
                  <a:gd name="T108" fmla="*/ 233 w 1967"/>
                  <a:gd name="T109" fmla="*/ 1072 h 1134"/>
                  <a:gd name="T110" fmla="*/ 1808 w 1967"/>
                  <a:gd name="T111" fmla="*/ 6 h 1134"/>
                  <a:gd name="T112" fmla="*/ 1888 w 1967"/>
                  <a:gd name="T113" fmla="*/ 34 h 1134"/>
                  <a:gd name="T114" fmla="*/ 1928 w 1967"/>
                  <a:gd name="T115" fmla="*/ 85 h 1134"/>
                  <a:gd name="T116" fmla="*/ 1933 w 1967"/>
                  <a:gd name="T117" fmla="*/ 125 h 1134"/>
                  <a:gd name="T118" fmla="*/ 1837 w 1967"/>
                  <a:gd name="T119" fmla="*/ 13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67" h="1134">
                    <a:moveTo>
                      <a:pt x="227" y="1072"/>
                    </a:moveTo>
                    <a:lnTo>
                      <a:pt x="227" y="1066"/>
                    </a:lnTo>
                    <a:lnTo>
                      <a:pt x="227" y="1060"/>
                    </a:lnTo>
                    <a:lnTo>
                      <a:pt x="227" y="1055"/>
                    </a:lnTo>
                    <a:lnTo>
                      <a:pt x="233" y="1055"/>
                    </a:lnTo>
                    <a:lnTo>
                      <a:pt x="233" y="1049"/>
                    </a:lnTo>
                    <a:lnTo>
                      <a:pt x="238" y="1049"/>
                    </a:lnTo>
                    <a:lnTo>
                      <a:pt x="244" y="1043"/>
                    </a:lnTo>
                    <a:lnTo>
                      <a:pt x="204" y="1032"/>
                    </a:lnTo>
                    <a:lnTo>
                      <a:pt x="204" y="1015"/>
                    </a:lnTo>
                    <a:lnTo>
                      <a:pt x="193" y="1015"/>
                    </a:lnTo>
                    <a:lnTo>
                      <a:pt x="187" y="1021"/>
                    </a:lnTo>
                    <a:lnTo>
                      <a:pt x="159" y="1015"/>
                    </a:lnTo>
                    <a:lnTo>
                      <a:pt x="170" y="1009"/>
                    </a:lnTo>
                    <a:lnTo>
                      <a:pt x="170" y="998"/>
                    </a:lnTo>
                    <a:lnTo>
                      <a:pt x="199" y="992"/>
                    </a:lnTo>
                    <a:lnTo>
                      <a:pt x="204" y="981"/>
                    </a:lnTo>
                    <a:lnTo>
                      <a:pt x="210" y="987"/>
                    </a:lnTo>
                    <a:lnTo>
                      <a:pt x="233" y="981"/>
                    </a:lnTo>
                    <a:lnTo>
                      <a:pt x="238" y="975"/>
                    </a:lnTo>
                    <a:lnTo>
                      <a:pt x="216" y="958"/>
                    </a:lnTo>
                    <a:lnTo>
                      <a:pt x="216" y="941"/>
                    </a:lnTo>
                    <a:lnTo>
                      <a:pt x="193" y="930"/>
                    </a:lnTo>
                    <a:lnTo>
                      <a:pt x="193" y="924"/>
                    </a:lnTo>
                    <a:lnTo>
                      <a:pt x="153" y="924"/>
                    </a:lnTo>
                    <a:lnTo>
                      <a:pt x="142" y="913"/>
                    </a:lnTo>
                    <a:lnTo>
                      <a:pt x="96" y="913"/>
                    </a:lnTo>
                    <a:lnTo>
                      <a:pt x="79" y="913"/>
                    </a:lnTo>
                    <a:lnTo>
                      <a:pt x="40" y="918"/>
                    </a:lnTo>
                    <a:lnTo>
                      <a:pt x="0" y="913"/>
                    </a:lnTo>
                    <a:lnTo>
                      <a:pt x="0" y="907"/>
                    </a:lnTo>
                    <a:lnTo>
                      <a:pt x="0" y="896"/>
                    </a:lnTo>
                    <a:lnTo>
                      <a:pt x="6" y="890"/>
                    </a:lnTo>
                    <a:lnTo>
                      <a:pt x="23" y="867"/>
                    </a:lnTo>
                    <a:lnTo>
                      <a:pt x="28" y="867"/>
                    </a:lnTo>
                    <a:lnTo>
                      <a:pt x="40" y="845"/>
                    </a:lnTo>
                    <a:lnTo>
                      <a:pt x="51" y="833"/>
                    </a:lnTo>
                    <a:lnTo>
                      <a:pt x="57" y="816"/>
                    </a:lnTo>
                    <a:lnTo>
                      <a:pt x="51" y="811"/>
                    </a:lnTo>
                    <a:lnTo>
                      <a:pt x="57" y="805"/>
                    </a:lnTo>
                    <a:lnTo>
                      <a:pt x="57" y="794"/>
                    </a:lnTo>
                    <a:lnTo>
                      <a:pt x="68" y="782"/>
                    </a:lnTo>
                    <a:lnTo>
                      <a:pt x="74" y="771"/>
                    </a:lnTo>
                    <a:lnTo>
                      <a:pt x="91" y="777"/>
                    </a:lnTo>
                    <a:lnTo>
                      <a:pt x="96" y="771"/>
                    </a:lnTo>
                    <a:lnTo>
                      <a:pt x="91" y="743"/>
                    </a:lnTo>
                    <a:lnTo>
                      <a:pt x="91" y="748"/>
                    </a:lnTo>
                    <a:lnTo>
                      <a:pt x="96" y="748"/>
                    </a:lnTo>
                    <a:lnTo>
                      <a:pt x="96" y="754"/>
                    </a:lnTo>
                    <a:lnTo>
                      <a:pt x="96" y="760"/>
                    </a:lnTo>
                    <a:lnTo>
                      <a:pt x="102" y="760"/>
                    </a:lnTo>
                    <a:lnTo>
                      <a:pt x="102" y="765"/>
                    </a:lnTo>
                    <a:lnTo>
                      <a:pt x="119" y="748"/>
                    </a:lnTo>
                    <a:lnTo>
                      <a:pt x="142" y="754"/>
                    </a:lnTo>
                    <a:lnTo>
                      <a:pt x="165" y="760"/>
                    </a:lnTo>
                    <a:lnTo>
                      <a:pt x="170" y="743"/>
                    </a:lnTo>
                    <a:lnTo>
                      <a:pt x="159" y="743"/>
                    </a:lnTo>
                    <a:lnTo>
                      <a:pt x="159" y="726"/>
                    </a:lnTo>
                    <a:lnTo>
                      <a:pt x="136" y="714"/>
                    </a:lnTo>
                    <a:lnTo>
                      <a:pt x="148" y="714"/>
                    </a:lnTo>
                    <a:lnTo>
                      <a:pt x="153" y="709"/>
                    </a:lnTo>
                    <a:lnTo>
                      <a:pt x="148" y="680"/>
                    </a:lnTo>
                    <a:lnTo>
                      <a:pt x="136" y="675"/>
                    </a:lnTo>
                    <a:lnTo>
                      <a:pt x="136" y="663"/>
                    </a:lnTo>
                    <a:lnTo>
                      <a:pt x="131" y="652"/>
                    </a:lnTo>
                    <a:lnTo>
                      <a:pt x="159" y="641"/>
                    </a:lnTo>
                    <a:lnTo>
                      <a:pt x="159" y="635"/>
                    </a:lnTo>
                    <a:lnTo>
                      <a:pt x="176" y="641"/>
                    </a:lnTo>
                    <a:lnTo>
                      <a:pt x="187" y="624"/>
                    </a:lnTo>
                    <a:lnTo>
                      <a:pt x="244" y="629"/>
                    </a:lnTo>
                    <a:lnTo>
                      <a:pt x="250" y="624"/>
                    </a:lnTo>
                    <a:lnTo>
                      <a:pt x="244" y="618"/>
                    </a:lnTo>
                    <a:lnTo>
                      <a:pt x="250" y="601"/>
                    </a:lnTo>
                    <a:lnTo>
                      <a:pt x="272" y="590"/>
                    </a:lnTo>
                    <a:lnTo>
                      <a:pt x="272" y="584"/>
                    </a:lnTo>
                    <a:lnTo>
                      <a:pt x="289" y="595"/>
                    </a:lnTo>
                    <a:lnTo>
                      <a:pt x="295" y="601"/>
                    </a:lnTo>
                    <a:lnTo>
                      <a:pt x="306" y="607"/>
                    </a:lnTo>
                    <a:lnTo>
                      <a:pt x="346" y="584"/>
                    </a:lnTo>
                    <a:lnTo>
                      <a:pt x="346" y="578"/>
                    </a:lnTo>
                    <a:lnTo>
                      <a:pt x="357" y="578"/>
                    </a:lnTo>
                    <a:lnTo>
                      <a:pt x="369" y="573"/>
                    </a:lnTo>
                    <a:lnTo>
                      <a:pt x="369" y="561"/>
                    </a:lnTo>
                    <a:lnTo>
                      <a:pt x="363" y="561"/>
                    </a:lnTo>
                    <a:lnTo>
                      <a:pt x="363" y="550"/>
                    </a:lnTo>
                    <a:lnTo>
                      <a:pt x="374" y="550"/>
                    </a:lnTo>
                    <a:lnTo>
                      <a:pt x="374" y="544"/>
                    </a:lnTo>
                    <a:lnTo>
                      <a:pt x="369" y="544"/>
                    </a:lnTo>
                    <a:lnTo>
                      <a:pt x="369" y="539"/>
                    </a:lnTo>
                    <a:lnTo>
                      <a:pt x="380" y="539"/>
                    </a:lnTo>
                    <a:lnTo>
                      <a:pt x="397" y="522"/>
                    </a:lnTo>
                    <a:lnTo>
                      <a:pt x="391" y="522"/>
                    </a:lnTo>
                    <a:lnTo>
                      <a:pt x="391" y="516"/>
                    </a:lnTo>
                    <a:lnTo>
                      <a:pt x="380" y="510"/>
                    </a:lnTo>
                    <a:lnTo>
                      <a:pt x="369" y="510"/>
                    </a:lnTo>
                    <a:lnTo>
                      <a:pt x="374" y="499"/>
                    </a:lnTo>
                    <a:lnTo>
                      <a:pt x="380" y="499"/>
                    </a:lnTo>
                    <a:lnTo>
                      <a:pt x="380" y="488"/>
                    </a:lnTo>
                    <a:lnTo>
                      <a:pt x="386" y="488"/>
                    </a:lnTo>
                    <a:lnTo>
                      <a:pt x="380" y="482"/>
                    </a:lnTo>
                    <a:lnTo>
                      <a:pt x="380" y="471"/>
                    </a:lnTo>
                    <a:lnTo>
                      <a:pt x="380" y="465"/>
                    </a:lnTo>
                    <a:lnTo>
                      <a:pt x="408" y="476"/>
                    </a:lnTo>
                    <a:lnTo>
                      <a:pt x="425" y="465"/>
                    </a:lnTo>
                    <a:lnTo>
                      <a:pt x="425" y="459"/>
                    </a:lnTo>
                    <a:lnTo>
                      <a:pt x="471" y="459"/>
                    </a:lnTo>
                    <a:lnTo>
                      <a:pt x="476" y="425"/>
                    </a:lnTo>
                    <a:lnTo>
                      <a:pt x="476" y="420"/>
                    </a:lnTo>
                    <a:lnTo>
                      <a:pt x="482" y="403"/>
                    </a:lnTo>
                    <a:lnTo>
                      <a:pt x="488" y="397"/>
                    </a:lnTo>
                    <a:lnTo>
                      <a:pt x="493" y="386"/>
                    </a:lnTo>
                    <a:lnTo>
                      <a:pt x="493" y="380"/>
                    </a:lnTo>
                    <a:lnTo>
                      <a:pt x="510" y="374"/>
                    </a:lnTo>
                    <a:lnTo>
                      <a:pt x="527" y="380"/>
                    </a:lnTo>
                    <a:lnTo>
                      <a:pt x="550" y="374"/>
                    </a:lnTo>
                    <a:lnTo>
                      <a:pt x="561" y="363"/>
                    </a:lnTo>
                    <a:lnTo>
                      <a:pt x="567" y="369"/>
                    </a:lnTo>
                    <a:lnTo>
                      <a:pt x="573" y="357"/>
                    </a:lnTo>
                    <a:lnTo>
                      <a:pt x="590" y="352"/>
                    </a:lnTo>
                    <a:lnTo>
                      <a:pt x="601" y="346"/>
                    </a:lnTo>
                    <a:lnTo>
                      <a:pt x="624" y="346"/>
                    </a:lnTo>
                    <a:lnTo>
                      <a:pt x="663" y="323"/>
                    </a:lnTo>
                    <a:lnTo>
                      <a:pt x="697" y="329"/>
                    </a:lnTo>
                    <a:lnTo>
                      <a:pt x="709" y="323"/>
                    </a:lnTo>
                    <a:lnTo>
                      <a:pt x="709" y="312"/>
                    </a:lnTo>
                    <a:lnTo>
                      <a:pt x="714" y="306"/>
                    </a:lnTo>
                    <a:lnTo>
                      <a:pt x="720" y="306"/>
                    </a:lnTo>
                    <a:lnTo>
                      <a:pt x="731" y="295"/>
                    </a:lnTo>
                    <a:lnTo>
                      <a:pt x="726" y="284"/>
                    </a:lnTo>
                    <a:lnTo>
                      <a:pt x="731" y="284"/>
                    </a:lnTo>
                    <a:lnTo>
                      <a:pt x="737" y="278"/>
                    </a:lnTo>
                    <a:lnTo>
                      <a:pt x="731" y="267"/>
                    </a:lnTo>
                    <a:lnTo>
                      <a:pt x="748" y="255"/>
                    </a:lnTo>
                    <a:lnTo>
                      <a:pt x="748" y="244"/>
                    </a:lnTo>
                    <a:lnTo>
                      <a:pt x="737" y="233"/>
                    </a:lnTo>
                    <a:lnTo>
                      <a:pt x="737" y="227"/>
                    </a:lnTo>
                    <a:lnTo>
                      <a:pt x="748" y="227"/>
                    </a:lnTo>
                    <a:lnTo>
                      <a:pt x="754" y="216"/>
                    </a:lnTo>
                    <a:lnTo>
                      <a:pt x="737" y="210"/>
                    </a:lnTo>
                    <a:lnTo>
                      <a:pt x="731" y="165"/>
                    </a:lnTo>
                    <a:lnTo>
                      <a:pt x="737" y="165"/>
                    </a:lnTo>
                    <a:lnTo>
                      <a:pt x="743" y="165"/>
                    </a:lnTo>
                    <a:lnTo>
                      <a:pt x="748" y="165"/>
                    </a:lnTo>
                    <a:lnTo>
                      <a:pt x="754" y="165"/>
                    </a:lnTo>
                    <a:lnTo>
                      <a:pt x="760" y="165"/>
                    </a:lnTo>
                    <a:lnTo>
                      <a:pt x="765" y="165"/>
                    </a:lnTo>
                    <a:lnTo>
                      <a:pt x="765" y="159"/>
                    </a:lnTo>
                    <a:lnTo>
                      <a:pt x="771" y="159"/>
                    </a:lnTo>
                    <a:lnTo>
                      <a:pt x="771" y="165"/>
                    </a:lnTo>
                    <a:lnTo>
                      <a:pt x="777" y="165"/>
                    </a:lnTo>
                    <a:lnTo>
                      <a:pt x="777" y="170"/>
                    </a:lnTo>
                    <a:lnTo>
                      <a:pt x="777" y="176"/>
                    </a:lnTo>
                    <a:lnTo>
                      <a:pt x="782" y="176"/>
                    </a:lnTo>
                    <a:lnTo>
                      <a:pt x="788" y="176"/>
                    </a:lnTo>
                    <a:lnTo>
                      <a:pt x="788" y="182"/>
                    </a:lnTo>
                    <a:lnTo>
                      <a:pt x="794" y="182"/>
                    </a:lnTo>
                    <a:lnTo>
                      <a:pt x="799" y="182"/>
                    </a:lnTo>
                    <a:lnTo>
                      <a:pt x="805" y="182"/>
                    </a:lnTo>
                    <a:lnTo>
                      <a:pt x="811" y="182"/>
                    </a:lnTo>
                    <a:lnTo>
                      <a:pt x="816" y="182"/>
                    </a:lnTo>
                    <a:lnTo>
                      <a:pt x="816" y="176"/>
                    </a:lnTo>
                    <a:lnTo>
                      <a:pt x="822" y="176"/>
                    </a:lnTo>
                    <a:lnTo>
                      <a:pt x="828" y="176"/>
                    </a:lnTo>
                    <a:lnTo>
                      <a:pt x="828" y="170"/>
                    </a:lnTo>
                    <a:lnTo>
                      <a:pt x="833" y="170"/>
                    </a:lnTo>
                    <a:lnTo>
                      <a:pt x="839" y="165"/>
                    </a:lnTo>
                    <a:lnTo>
                      <a:pt x="845" y="165"/>
                    </a:lnTo>
                    <a:lnTo>
                      <a:pt x="845" y="159"/>
                    </a:lnTo>
                    <a:lnTo>
                      <a:pt x="845" y="153"/>
                    </a:lnTo>
                    <a:lnTo>
                      <a:pt x="839" y="153"/>
                    </a:lnTo>
                    <a:lnTo>
                      <a:pt x="839" y="148"/>
                    </a:lnTo>
                    <a:lnTo>
                      <a:pt x="845" y="148"/>
                    </a:lnTo>
                    <a:lnTo>
                      <a:pt x="850" y="148"/>
                    </a:lnTo>
                    <a:lnTo>
                      <a:pt x="856" y="148"/>
                    </a:lnTo>
                    <a:lnTo>
                      <a:pt x="856" y="153"/>
                    </a:lnTo>
                    <a:lnTo>
                      <a:pt x="856" y="159"/>
                    </a:lnTo>
                    <a:lnTo>
                      <a:pt x="862" y="159"/>
                    </a:lnTo>
                    <a:lnTo>
                      <a:pt x="862" y="153"/>
                    </a:lnTo>
                    <a:lnTo>
                      <a:pt x="867" y="148"/>
                    </a:lnTo>
                    <a:lnTo>
                      <a:pt x="873" y="148"/>
                    </a:lnTo>
                    <a:lnTo>
                      <a:pt x="879" y="148"/>
                    </a:lnTo>
                    <a:lnTo>
                      <a:pt x="879" y="142"/>
                    </a:lnTo>
                    <a:lnTo>
                      <a:pt x="884" y="142"/>
                    </a:lnTo>
                    <a:lnTo>
                      <a:pt x="884" y="148"/>
                    </a:lnTo>
                    <a:lnTo>
                      <a:pt x="890" y="148"/>
                    </a:lnTo>
                    <a:lnTo>
                      <a:pt x="890" y="142"/>
                    </a:lnTo>
                    <a:lnTo>
                      <a:pt x="896" y="142"/>
                    </a:lnTo>
                    <a:lnTo>
                      <a:pt x="901" y="142"/>
                    </a:lnTo>
                    <a:lnTo>
                      <a:pt x="907" y="142"/>
                    </a:lnTo>
                    <a:lnTo>
                      <a:pt x="913" y="148"/>
                    </a:lnTo>
                    <a:lnTo>
                      <a:pt x="913" y="142"/>
                    </a:lnTo>
                    <a:lnTo>
                      <a:pt x="918" y="142"/>
                    </a:lnTo>
                    <a:lnTo>
                      <a:pt x="918" y="148"/>
                    </a:lnTo>
                    <a:lnTo>
                      <a:pt x="918" y="142"/>
                    </a:lnTo>
                    <a:lnTo>
                      <a:pt x="918" y="136"/>
                    </a:lnTo>
                    <a:lnTo>
                      <a:pt x="913" y="136"/>
                    </a:lnTo>
                    <a:lnTo>
                      <a:pt x="913" y="131"/>
                    </a:lnTo>
                    <a:lnTo>
                      <a:pt x="918" y="131"/>
                    </a:lnTo>
                    <a:lnTo>
                      <a:pt x="924" y="131"/>
                    </a:lnTo>
                    <a:lnTo>
                      <a:pt x="930" y="136"/>
                    </a:lnTo>
                    <a:lnTo>
                      <a:pt x="930" y="142"/>
                    </a:lnTo>
                    <a:lnTo>
                      <a:pt x="935" y="142"/>
                    </a:lnTo>
                    <a:lnTo>
                      <a:pt x="941" y="142"/>
                    </a:lnTo>
                    <a:lnTo>
                      <a:pt x="947" y="148"/>
                    </a:lnTo>
                    <a:lnTo>
                      <a:pt x="947" y="153"/>
                    </a:lnTo>
                    <a:lnTo>
                      <a:pt x="952" y="159"/>
                    </a:lnTo>
                    <a:lnTo>
                      <a:pt x="958" y="159"/>
                    </a:lnTo>
                    <a:lnTo>
                      <a:pt x="964" y="159"/>
                    </a:lnTo>
                    <a:lnTo>
                      <a:pt x="969" y="159"/>
                    </a:lnTo>
                    <a:lnTo>
                      <a:pt x="975" y="153"/>
                    </a:lnTo>
                    <a:lnTo>
                      <a:pt x="981" y="153"/>
                    </a:lnTo>
                    <a:lnTo>
                      <a:pt x="986" y="153"/>
                    </a:lnTo>
                    <a:lnTo>
                      <a:pt x="992" y="153"/>
                    </a:lnTo>
                    <a:lnTo>
                      <a:pt x="1003" y="159"/>
                    </a:lnTo>
                    <a:lnTo>
                      <a:pt x="1003" y="165"/>
                    </a:lnTo>
                    <a:lnTo>
                      <a:pt x="1003" y="170"/>
                    </a:lnTo>
                    <a:lnTo>
                      <a:pt x="1009" y="170"/>
                    </a:lnTo>
                    <a:lnTo>
                      <a:pt x="1015" y="170"/>
                    </a:lnTo>
                    <a:lnTo>
                      <a:pt x="1021" y="176"/>
                    </a:lnTo>
                    <a:lnTo>
                      <a:pt x="1026" y="176"/>
                    </a:lnTo>
                    <a:lnTo>
                      <a:pt x="1032" y="176"/>
                    </a:lnTo>
                    <a:lnTo>
                      <a:pt x="1038" y="176"/>
                    </a:lnTo>
                    <a:lnTo>
                      <a:pt x="1043" y="176"/>
                    </a:lnTo>
                    <a:lnTo>
                      <a:pt x="1043" y="182"/>
                    </a:lnTo>
                    <a:lnTo>
                      <a:pt x="1038" y="182"/>
                    </a:lnTo>
                    <a:lnTo>
                      <a:pt x="1043" y="187"/>
                    </a:lnTo>
                    <a:lnTo>
                      <a:pt x="1043" y="182"/>
                    </a:lnTo>
                    <a:lnTo>
                      <a:pt x="1049" y="182"/>
                    </a:lnTo>
                    <a:lnTo>
                      <a:pt x="1049" y="176"/>
                    </a:lnTo>
                    <a:lnTo>
                      <a:pt x="1055" y="176"/>
                    </a:lnTo>
                    <a:lnTo>
                      <a:pt x="1055" y="182"/>
                    </a:lnTo>
                    <a:lnTo>
                      <a:pt x="1060" y="182"/>
                    </a:lnTo>
                    <a:lnTo>
                      <a:pt x="1066" y="176"/>
                    </a:lnTo>
                    <a:lnTo>
                      <a:pt x="1072" y="176"/>
                    </a:lnTo>
                    <a:lnTo>
                      <a:pt x="1077" y="176"/>
                    </a:lnTo>
                    <a:lnTo>
                      <a:pt x="1077" y="170"/>
                    </a:lnTo>
                    <a:lnTo>
                      <a:pt x="1083" y="170"/>
                    </a:lnTo>
                    <a:lnTo>
                      <a:pt x="1089" y="170"/>
                    </a:lnTo>
                    <a:lnTo>
                      <a:pt x="1094" y="176"/>
                    </a:lnTo>
                    <a:lnTo>
                      <a:pt x="1100" y="182"/>
                    </a:lnTo>
                    <a:lnTo>
                      <a:pt x="1106" y="182"/>
                    </a:lnTo>
                    <a:lnTo>
                      <a:pt x="1106" y="176"/>
                    </a:lnTo>
                    <a:lnTo>
                      <a:pt x="1111" y="176"/>
                    </a:lnTo>
                    <a:lnTo>
                      <a:pt x="1117" y="176"/>
                    </a:lnTo>
                    <a:lnTo>
                      <a:pt x="1123" y="176"/>
                    </a:lnTo>
                    <a:lnTo>
                      <a:pt x="1123" y="170"/>
                    </a:lnTo>
                    <a:lnTo>
                      <a:pt x="1123" y="165"/>
                    </a:lnTo>
                    <a:lnTo>
                      <a:pt x="1128" y="159"/>
                    </a:lnTo>
                    <a:lnTo>
                      <a:pt x="1134" y="159"/>
                    </a:lnTo>
                    <a:lnTo>
                      <a:pt x="1140" y="159"/>
                    </a:lnTo>
                    <a:lnTo>
                      <a:pt x="1145" y="159"/>
                    </a:lnTo>
                    <a:lnTo>
                      <a:pt x="1145" y="153"/>
                    </a:lnTo>
                    <a:lnTo>
                      <a:pt x="1140" y="148"/>
                    </a:lnTo>
                    <a:lnTo>
                      <a:pt x="1140" y="142"/>
                    </a:lnTo>
                    <a:lnTo>
                      <a:pt x="1145" y="142"/>
                    </a:lnTo>
                    <a:lnTo>
                      <a:pt x="1151" y="142"/>
                    </a:lnTo>
                    <a:lnTo>
                      <a:pt x="1157" y="142"/>
                    </a:lnTo>
                    <a:lnTo>
                      <a:pt x="1162" y="142"/>
                    </a:lnTo>
                    <a:lnTo>
                      <a:pt x="1162" y="148"/>
                    </a:lnTo>
                    <a:lnTo>
                      <a:pt x="1168" y="148"/>
                    </a:lnTo>
                    <a:lnTo>
                      <a:pt x="1174" y="148"/>
                    </a:lnTo>
                    <a:lnTo>
                      <a:pt x="1174" y="142"/>
                    </a:lnTo>
                    <a:lnTo>
                      <a:pt x="1174" y="136"/>
                    </a:lnTo>
                    <a:lnTo>
                      <a:pt x="1179" y="136"/>
                    </a:lnTo>
                    <a:lnTo>
                      <a:pt x="1185" y="136"/>
                    </a:lnTo>
                    <a:lnTo>
                      <a:pt x="1191" y="136"/>
                    </a:lnTo>
                    <a:lnTo>
                      <a:pt x="1191" y="131"/>
                    </a:lnTo>
                    <a:lnTo>
                      <a:pt x="1196" y="131"/>
                    </a:lnTo>
                    <a:lnTo>
                      <a:pt x="1196" y="136"/>
                    </a:lnTo>
                    <a:lnTo>
                      <a:pt x="1202" y="136"/>
                    </a:lnTo>
                    <a:lnTo>
                      <a:pt x="1202" y="131"/>
                    </a:lnTo>
                    <a:lnTo>
                      <a:pt x="1208" y="131"/>
                    </a:lnTo>
                    <a:lnTo>
                      <a:pt x="1208" y="136"/>
                    </a:lnTo>
                    <a:lnTo>
                      <a:pt x="1213" y="136"/>
                    </a:lnTo>
                    <a:lnTo>
                      <a:pt x="1219" y="136"/>
                    </a:lnTo>
                    <a:lnTo>
                      <a:pt x="1219" y="131"/>
                    </a:lnTo>
                    <a:lnTo>
                      <a:pt x="1225" y="131"/>
                    </a:lnTo>
                    <a:lnTo>
                      <a:pt x="1225" y="125"/>
                    </a:lnTo>
                    <a:lnTo>
                      <a:pt x="1219" y="125"/>
                    </a:lnTo>
                    <a:lnTo>
                      <a:pt x="1219" y="119"/>
                    </a:lnTo>
                    <a:lnTo>
                      <a:pt x="1225" y="119"/>
                    </a:lnTo>
                    <a:lnTo>
                      <a:pt x="1230" y="119"/>
                    </a:lnTo>
                    <a:lnTo>
                      <a:pt x="1236" y="119"/>
                    </a:lnTo>
                    <a:lnTo>
                      <a:pt x="1236" y="114"/>
                    </a:lnTo>
                    <a:lnTo>
                      <a:pt x="1230" y="114"/>
                    </a:lnTo>
                    <a:lnTo>
                      <a:pt x="1225" y="114"/>
                    </a:lnTo>
                    <a:lnTo>
                      <a:pt x="1225" y="108"/>
                    </a:lnTo>
                    <a:lnTo>
                      <a:pt x="1230" y="108"/>
                    </a:lnTo>
                    <a:lnTo>
                      <a:pt x="1236" y="108"/>
                    </a:lnTo>
                    <a:lnTo>
                      <a:pt x="1242" y="108"/>
                    </a:lnTo>
                    <a:lnTo>
                      <a:pt x="1247" y="102"/>
                    </a:lnTo>
                    <a:lnTo>
                      <a:pt x="1247" y="97"/>
                    </a:lnTo>
                    <a:lnTo>
                      <a:pt x="1242" y="97"/>
                    </a:lnTo>
                    <a:lnTo>
                      <a:pt x="1236" y="97"/>
                    </a:lnTo>
                    <a:lnTo>
                      <a:pt x="1236" y="91"/>
                    </a:lnTo>
                    <a:lnTo>
                      <a:pt x="1230" y="91"/>
                    </a:lnTo>
                    <a:lnTo>
                      <a:pt x="1236" y="85"/>
                    </a:lnTo>
                    <a:lnTo>
                      <a:pt x="1242" y="85"/>
                    </a:lnTo>
                    <a:lnTo>
                      <a:pt x="1242" y="91"/>
                    </a:lnTo>
                    <a:lnTo>
                      <a:pt x="1247" y="91"/>
                    </a:lnTo>
                    <a:lnTo>
                      <a:pt x="1259" y="85"/>
                    </a:lnTo>
                    <a:lnTo>
                      <a:pt x="1264" y="85"/>
                    </a:lnTo>
                    <a:lnTo>
                      <a:pt x="1264" y="91"/>
                    </a:lnTo>
                    <a:lnTo>
                      <a:pt x="1270" y="97"/>
                    </a:lnTo>
                    <a:lnTo>
                      <a:pt x="1276" y="102"/>
                    </a:lnTo>
                    <a:lnTo>
                      <a:pt x="1281" y="102"/>
                    </a:lnTo>
                    <a:lnTo>
                      <a:pt x="1287" y="102"/>
                    </a:lnTo>
                    <a:lnTo>
                      <a:pt x="1287" y="108"/>
                    </a:lnTo>
                    <a:lnTo>
                      <a:pt x="1287" y="114"/>
                    </a:lnTo>
                    <a:lnTo>
                      <a:pt x="1293" y="119"/>
                    </a:lnTo>
                    <a:lnTo>
                      <a:pt x="1298" y="119"/>
                    </a:lnTo>
                    <a:lnTo>
                      <a:pt x="1298" y="125"/>
                    </a:lnTo>
                    <a:lnTo>
                      <a:pt x="1298" y="131"/>
                    </a:lnTo>
                    <a:lnTo>
                      <a:pt x="1304" y="131"/>
                    </a:lnTo>
                    <a:lnTo>
                      <a:pt x="1304" y="136"/>
                    </a:lnTo>
                    <a:lnTo>
                      <a:pt x="1315" y="136"/>
                    </a:lnTo>
                    <a:lnTo>
                      <a:pt x="1315" y="142"/>
                    </a:lnTo>
                    <a:lnTo>
                      <a:pt x="1321" y="142"/>
                    </a:lnTo>
                    <a:lnTo>
                      <a:pt x="1321" y="148"/>
                    </a:lnTo>
                    <a:lnTo>
                      <a:pt x="1327" y="153"/>
                    </a:lnTo>
                    <a:lnTo>
                      <a:pt x="1332" y="159"/>
                    </a:lnTo>
                    <a:lnTo>
                      <a:pt x="1338" y="159"/>
                    </a:lnTo>
                    <a:lnTo>
                      <a:pt x="1338" y="165"/>
                    </a:lnTo>
                    <a:lnTo>
                      <a:pt x="1344" y="165"/>
                    </a:lnTo>
                    <a:lnTo>
                      <a:pt x="1349" y="165"/>
                    </a:lnTo>
                    <a:lnTo>
                      <a:pt x="1355" y="165"/>
                    </a:lnTo>
                    <a:lnTo>
                      <a:pt x="1361" y="165"/>
                    </a:lnTo>
                    <a:lnTo>
                      <a:pt x="1366" y="165"/>
                    </a:lnTo>
                    <a:lnTo>
                      <a:pt x="1372" y="159"/>
                    </a:lnTo>
                    <a:lnTo>
                      <a:pt x="1372" y="165"/>
                    </a:lnTo>
                    <a:lnTo>
                      <a:pt x="1378" y="165"/>
                    </a:lnTo>
                    <a:lnTo>
                      <a:pt x="1378" y="170"/>
                    </a:lnTo>
                    <a:lnTo>
                      <a:pt x="1383" y="176"/>
                    </a:lnTo>
                    <a:lnTo>
                      <a:pt x="1389" y="176"/>
                    </a:lnTo>
                    <a:lnTo>
                      <a:pt x="1395" y="176"/>
                    </a:lnTo>
                    <a:lnTo>
                      <a:pt x="1400" y="176"/>
                    </a:lnTo>
                    <a:lnTo>
                      <a:pt x="1406" y="176"/>
                    </a:lnTo>
                    <a:lnTo>
                      <a:pt x="1412" y="176"/>
                    </a:lnTo>
                    <a:lnTo>
                      <a:pt x="1417" y="176"/>
                    </a:lnTo>
                    <a:lnTo>
                      <a:pt x="1423" y="176"/>
                    </a:lnTo>
                    <a:lnTo>
                      <a:pt x="1423" y="182"/>
                    </a:lnTo>
                    <a:lnTo>
                      <a:pt x="1429" y="182"/>
                    </a:lnTo>
                    <a:lnTo>
                      <a:pt x="1429" y="176"/>
                    </a:lnTo>
                    <a:lnTo>
                      <a:pt x="1429" y="170"/>
                    </a:lnTo>
                    <a:lnTo>
                      <a:pt x="1429" y="165"/>
                    </a:lnTo>
                    <a:lnTo>
                      <a:pt x="1429" y="159"/>
                    </a:lnTo>
                    <a:lnTo>
                      <a:pt x="1434" y="153"/>
                    </a:lnTo>
                    <a:lnTo>
                      <a:pt x="1440" y="153"/>
                    </a:lnTo>
                    <a:lnTo>
                      <a:pt x="1440" y="148"/>
                    </a:lnTo>
                    <a:lnTo>
                      <a:pt x="1440" y="142"/>
                    </a:lnTo>
                    <a:lnTo>
                      <a:pt x="1446" y="136"/>
                    </a:lnTo>
                    <a:lnTo>
                      <a:pt x="1446" y="131"/>
                    </a:lnTo>
                    <a:lnTo>
                      <a:pt x="1440" y="125"/>
                    </a:lnTo>
                    <a:lnTo>
                      <a:pt x="1446" y="119"/>
                    </a:lnTo>
                    <a:lnTo>
                      <a:pt x="1451" y="114"/>
                    </a:lnTo>
                    <a:lnTo>
                      <a:pt x="1457" y="114"/>
                    </a:lnTo>
                    <a:lnTo>
                      <a:pt x="1463" y="108"/>
                    </a:lnTo>
                    <a:lnTo>
                      <a:pt x="1468" y="108"/>
                    </a:lnTo>
                    <a:lnTo>
                      <a:pt x="1468" y="102"/>
                    </a:lnTo>
                    <a:lnTo>
                      <a:pt x="1474" y="97"/>
                    </a:lnTo>
                    <a:lnTo>
                      <a:pt x="1468" y="97"/>
                    </a:lnTo>
                    <a:lnTo>
                      <a:pt x="1468" y="91"/>
                    </a:lnTo>
                    <a:lnTo>
                      <a:pt x="1468" y="85"/>
                    </a:lnTo>
                    <a:lnTo>
                      <a:pt x="1463" y="85"/>
                    </a:lnTo>
                    <a:lnTo>
                      <a:pt x="1463" y="80"/>
                    </a:lnTo>
                    <a:lnTo>
                      <a:pt x="1457" y="80"/>
                    </a:lnTo>
                    <a:lnTo>
                      <a:pt x="1457" y="74"/>
                    </a:lnTo>
                    <a:lnTo>
                      <a:pt x="1463" y="74"/>
                    </a:lnTo>
                    <a:lnTo>
                      <a:pt x="1468" y="68"/>
                    </a:lnTo>
                    <a:lnTo>
                      <a:pt x="1474" y="68"/>
                    </a:lnTo>
                    <a:lnTo>
                      <a:pt x="1480" y="68"/>
                    </a:lnTo>
                    <a:lnTo>
                      <a:pt x="1485" y="68"/>
                    </a:lnTo>
                    <a:lnTo>
                      <a:pt x="1485" y="63"/>
                    </a:lnTo>
                    <a:lnTo>
                      <a:pt x="1491" y="57"/>
                    </a:lnTo>
                    <a:lnTo>
                      <a:pt x="1497" y="57"/>
                    </a:lnTo>
                    <a:lnTo>
                      <a:pt x="1497" y="45"/>
                    </a:lnTo>
                    <a:lnTo>
                      <a:pt x="1502" y="45"/>
                    </a:lnTo>
                    <a:lnTo>
                      <a:pt x="1502" y="40"/>
                    </a:lnTo>
                    <a:lnTo>
                      <a:pt x="1508" y="40"/>
                    </a:lnTo>
                    <a:lnTo>
                      <a:pt x="1514" y="40"/>
                    </a:lnTo>
                    <a:lnTo>
                      <a:pt x="1525" y="40"/>
                    </a:lnTo>
                    <a:lnTo>
                      <a:pt x="1531" y="40"/>
                    </a:lnTo>
                    <a:lnTo>
                      <a:pt x="1536" y="40"/>
                    </a:lnTo>
                    <a:lnTo>
                      <a:pt x="1542" y="40"/>
                    </a:lnTo>
                    <a:lnTo>
                      <a:pt x="1542" y="34"/>
                    </a:lnTo>
                    <a:lnTo>
                      <a:pt x="1548" y="34"/>
                    </a:lnTo>
                    <a:lnTo>
                      <a:pt x="1553" y="34"/>
                    </a:lnTo>
                    <a:lnTo>
                      <a:pt x="1559" y="34"/>
                    </a:lnTo>
                    <a:lnTo>
                      <a:pt x="1565" y="34"/>
                    </a:lnTo>
                    <a:lnTo>
                      <a:pt x="1570" y="34"/>
                    </a:lnTo>
                    <a:lnTo>
                      <a:pt x="1576" y="40"/>
                    </a:lnTo>
                    <a:lnTo>
                      <a:pt x="1582" y="40"/>
                    </a:lnTo>
                    <a:lnTo>
                      <a:pt x="1582" y="34"/>
                    </a:lnTo>
                    <a:lnTo>
                      <a:pt x="1587" y="34"/>
                    </a:lnTo>
                    <a:lnTo>
                      <a:pt x="1593" y="34"/>
                    </a:lnTo>
                    <a:lnTo>
                      <a:pt x="1593" y="28"/>
                    </a:lnTo>
                    <a:lnTo>
                      <a:pt x="1599" y="28"/>
                    </a:lnTo>
                    <a:lnTo>
                      <a:pt x="1604" y="28"/>
                    </a:lnTo>
                    <a:lnTo>
                      <a:pt x="1610" y="28"/>
                    </a:lnTo>
                    <a:lnTo>
                      <a:pt x="1616" y="28"/>
                    </a:lnTo>
                    <a:lnTo>
                      <a:pt x="1627" y="23"/>
                    </a:lnTo>
                    <a:lnTo>
                      <a:pt x="1633" y="23"/>
                    </a:lnTo>
                    <a:lnTo>
                      <a:pt x="1633" y="17"/>
                    </a:lnTo>
                    <a:lnTo>
                      <a:pt x="1638" y="17"/>
                    </a:lnTo>
                    <a:lnTo>
                      <a:pt x="1644" y="17"/>
                    </a:lnTo>
                    <a:lnTo>
                      <a:pt x="1650" y="11"/>
                    </a:lnTo>
                    <a:lnTo>
                      <a:pt x="1655" y="11"/>
                    </a:lnTo>
                    <a:lnTo>
                      <a:pt x="1667" y="6"/>
                    </a:lnTo>
                    <a:lnTo>
                      <a:pt x="1672" y="0"/>
                    </a:lnTo>
                    <a:lnTo>
                      <a:pt x="1684" y="11"/>
                    </a:lnTo>
                    <a:lnTo>
                      <a:pt x="1695" y="23"/>
                    </a:lnTo>
                    <a:lnTo>
                      <a:pt x="1695" y="28"/>
                    </a:lnTo>
                    <a:lnTo>
                      <a:pt x="1684" y="40"/>
                    </a:lnTo>
                    <a:lnTo>
                      <a:pt x="1684" y="45"/>
                    </a:lnTo>
                    <a:lnTo>
                      <a:pt x="1672" y="45"/>
                    </a:lnTo>
                    <a:lnTo>
                      <a:pt x="1667" y="45"/>
                    </a:lnTo>
                    <a:lnTo>
                      <a:pt x="1661" y="51"/>
                    </a:lnTo>
                    <a:lnTo>
                      <a:pt x="1661" y="57"/>
                    </a:lnTo>
                    <a:lnTo>
                      <a:pt x="1650" y="63"/>
                    </a:lnTo>
                    <a:lnTo>
                      <a:pt x="1650" y="74"/>
                    </a:lnTo>
                    <a:lnTo>
                      <a:pt x="1638" y="68"/>
                    </a:lnTo>
                    <a:lnTo>
                      <a:pt x="1627" y="85"/>
                    </a:lnTo>
                    <a:lnTo>
                      <a:pt x="1604" y="80"/>
                    </a:lnTo>
                    <a:lnTo>
                      <a:pt x="1599" y="97"/>
                    </a:lnTo>
                    <a:lnTo>
                      <a:pt x="1604" y="114"/>
                    </a:lnTo>
                    <a:lnTo>
                      <a:pt x="1599" y="119"/>
                    </a:lnTo>
                    <a:lnTo>
                      <a:pt x="1599" y="125"/>
                    </a:lnTo>
                    <a:lnTo>
                      <a:pt x="1599" y="136"/>
                    </a:lnTo>
                    <a:lnTo>
                      <a:pt x="1604" y="136"/>
                    </a:lnTo>
                    <a:lnTo>
                      <a:pt x="1610" y="136"/>
                    </a:lnTo>
                    <a:lnTo>
                      <a:pt x="1616" y="136"/>
                    </a:lnTo>
                    <a:lnTo>
                      <a:pt x="1621" y="148"/>
                    </a:lnTo>
                    <a:lnTo>
                      <a:pt x="1621" y="153"/>
                    </a:lnTo>
                    <a:lnTo>
                      <a:pt x="1644" y="153"/>
                    </a:lnTo>
                    <a:lnTo>
                      <a:pt x="1650" y="153"/>
                    </a:lnTo>
                    <a:lnTo>
                      <a:pt x="1655" y="153"/>
                    </a:lnTo>
                    <a:lnTo>
                      <a:pt x="1655" y="136"/>
                    </a:lnTo>
                    <a:lnTo>
                      <a:pt x="1661" y="136"/>
                    </a:lnTo>
                    <a:lnTo>
                      <a:pt x="1678" y="142"/>
                    </a:lnTo>
                    <a:lnTo>
                      <a:pt x="1684" y="148"/>
                    </a:lnTo>
                    <a:lnTo>
                      <a:pt x="1678" y="159"/>
                    </a:lnTo>
                    <a:lnTo>
                      <a:pt x="1723" y="170"/>
                    </a:lnTo>
                    <a:lnTo>
                      <a:pt x="1735" y="176"/>
                    </a:lnTo>
                    <a:lnTo>
                      <a:pt x="1740" y="176"/>
                    </a:lnTo>
                    <a:lnTo>
                      <a:pt x="1746" y="176"/>
                    </a:lnTo>
                    <a:lnTo>
                      <a:pt x="1752" y="170"/>
                    </a:lnTo>
                    <a:lnTo>
                      <a:pt x="1769" y="170"/>
                    </a:lnTo>
                    <a:lnTo>
                      <a:pt x="1780" y="165"/>
                    </a:lnTo>
                    <a:lnTo>
                      <a:pt x="1786" y="170"/>
                    </a:lnTo>
                    <a:lnTo>
                      <a:pt x="1803" y="176"/>
                    </a:lnTo>
                    <a:lnTo>
                      <a:pt x="1803" y="182"/>
                    </a:lnTo>
                    <a:lnTo>
                      <a:pt x="1808" y="182"/>
                    </a:lnTo>
                    <a:lnTo>
                      <a:pt x="1814" y="182"/>
                    </a:lnTo>
                    <a:lnTo>
                      <a:pt x="1814" y="187"/>
                    </a:lnTo>
                    <a:lnTo>
                      <a:pt x="1820" y="187"/>
                    </a:lnTo>
                    <a:lnTo>
                      <a:pt x="1825" y="187"/>
                    </a:lnTo>
                    <a:lnTo>
                      <a:pt x="1825" y="182"/>
                    </a:lnTo>
                    <a:lnTo>
                      <a:pt x="1831" y="182"/>
                    </a:lnTo>
                    <a:lnTo>
                      <a:pt x="1837" y="182"/>
                    </a:lnTo>
                    <a:lnTo>
                      <a:pt x="1842" y="187"/>
                    </a:lnTo>
                    <a:lnTo>
                      <a:pt x="1848" y="187"/>
                    </a:lnTo>
                    <a:lnTo>
                      <a:pt x="1854" y="193"/>
                    </a:lnTo>
                    <a:lnTo>
                      <a:pt x="1859" y="193"/>
                    </a:lnTo>
                    <a:lnTo>
                      <a:pt x="1859" y="187"/>
                    </a:lnTo>
                    <a:lnTo>
                      <a:pt x="1865" y="187"/>
                    </a:lnTo>
                    <a:lnTo>
                      <a:pt x="1871" y="187"/>
                    </a:lnTo>
                    <a:lnTo>
                      <a:pt x="1871" y="193"/>
                    </a:lnTo>
                    <a:lnTo>
                      <a:pt x="1871" y="199"/>
                    </a:lnTo>
                    <a:lnTo>
                      <a:pt x="1876" y="199"/>
                    </a:lnTo>
                    <a:lnTo>
                      <a:pt x="1882" y="199"/>
                    </a:lnTo>
                    <a:lnTo>
                      <a:pt x="1882" y="204"/>
                    </a:lnTo>
                    <a:lnTo>
                      <a:pt x="1888" y="204"/>
                    </a:lnTo>
                    <a:lnTo>
                      <a:pt x="1893" y="204"/>
                    </a:lnTo>
                    <a:lnTo>
                      <a:pt x="1893" y="210"/>
                    </a:lnTo>
                    <a:lnTo>
                      <a:pt x="1899" y="210"/>
                    </a:lnTo>
                    <a:lnTo>
                      <a:pt x="1899" y="204"/>
                    </a:lnTo>
                    <a:lnTo>
                      <a:pt x="1905" y="204"/>
                    </a:lnTo>
                    <a:lnTo>
                      <a:pt x="1905" y="210"/>
                    </a:lnTo>
                    <a:lnTo>
                      <a:pt x="1905" y="216"/>
                    </a:lnTo>
                    <a:lnTo>
                      <a:pt x="1911" y="216"/>
                    </a:lnTo>
                    <a:lnTo>
                      <a:pt x="1911" y="221"/>
                    </a:lnTo>
                    <a:lnTo>
                      <a:pt x="1916" y="221"/>
                    </a:lnTo>
                    <a:lnTo>
                      <a:pt x="1916" y="227"/>
                    </a:lnTo>
                    <a:lnTo>
                      <a:pt x="1922" y="227"/>
                    </a:lnTo>
                    <a:lnTo>
                      <a:pt x="1928" y="227"/>
                    </a:lnTo>
                    <a:lnTo>
                      <a:pt x="1933" y="227"/>
                    </a:lnTo>
                    <a:lnTo>
                      <a:pt x="1933" y="233"/>
                    </a:lnTo>
                    <a:lnTo>
                      <a:pt x="1933" y="238"/>
                    </a:lnTo>
                    <a:lnTo>
                      <a:pt x="1939" y="238"/>
                    </a:lnTo>
                    <a:lnTo>
                      <a:pt x="1945" y="244"/>
                    </a:lnTo>
                    <a:lnTo>
                      <a:pt x="1945" y="250"/>
                    </a:lnTo>
                    <a:lnTo>
                      <a:pt x="1950" y="250"/>
                    </a:lnTo>
                    <a:lnTo>
                      <a:pt x="1950" y="255"/>
                    </a:lnTo>
                    <a:lnTo>
                      <a:pt x="1945" y="255"/>
                    </a:lnTo>
                    <a:lnTo>
                      <a:pt x="1945" y="261"/>
                    </a:lnTo>
                    <a:lnTo>
                      <a:pt x="1950" y="261"/>
                    </a:lnTo>
                    <a:lnTo>
                      <a:pt x="1950" y="267"/>
                    </a:lnTo>
                    <a:lnTo>
                      <a:pt x="1950" y="272"/>
                    </a:lnTo>
                    <a:lnTo>
                      <a:pt x="1956" y="272"/>
                    </a:lnTo>
                    <a:lnTo>
                      <a:pt x="1956" y="278"/>
                    </a:lnTo>
                    <a:lnTo>
                      <a:pt x="1956" y="284"/>
                    </a:lnTo>
                    <a:lnTo>
                      <a:pt x="1962" y="284"/>
                    </a:lnTo>
                    <a:lnTo>
                      <a:pt x="1962" y="289"/>
                    </a:lnTo>
                    <a:lnTo>
                      <a:pt x="1967" y="289"/>
                    </a:lnTo>
                    <a:lnTo>
                      <a:pt x="1962" y="295"/>
                    </a:lnTo>
                    <a:lnTo>
                      <a:pt x="1962" y="301"/>
                    </a:lnTo>
                    <a:lnTo>
                      <a:pt x="1956" y="301"/>
                    </a:lnTo>
                    <a:lnTo>
                      <a:pt x="1956" y="306"/>
                    </a:lnTo>
                    <a:lnTo>
                      <a:pt x="1950" y="306"/>
                    </a:lnTo>
                    <a:lnTo>
                      <a:pt x="1950" y="312"/>
                    </a:lnTo>
                    <a:lnTo>
                      <a:pt x="1945" y="312"/>
                    </a:lnTo>
                    <a:lnTo>
                      <a:pt x="1945" y="318"/>
                    </a:lnTo>
                    <a:lnTo>
                      <a:pt x="1939" y="318"/>
                    </a:lnTo>
                    <a:lnTo>
                      <a:pt x="1939" y="323"/>
                    </a:lnTo>
                    <a:lnTo>
                      <a:pt x="1933" y="329"/>
                    </a:lnTo>
                    <a:lnTo>
                      <a:pt x="1928" y="335"/>
                    </a:lnTo>
                    <a:lnTo>
                      <a:pt x="1911" y="352"/>
                    </a:lnTo>
                    <a:lnTo>
                      <a:pt x="1905" y="357"/>
                    </a:lnTo>
                    <a:lnTo>
                      <a:pt x="1899" y="357"/>
                    </a:lnTo>
                    <a:lnTo>
                      <a:pt x="1899" y="363"/>
                    </a:lnTo>
                    <a:lnTo>
                      <a:pt x="1893" y="363"/>
                    </a:lnTo>
                    <a:lnTo>
                      <a:pt x="1893" y="369"/>
                    </a:lnTo>
                    <a:lnTo>
                      <a:pt x="1888" y="369"/>
                    </a:lnTo>
                    <a:lnTo>
                      <a:pt x="1888" y="374"/>
                    </a:lnTo>
                    <a:lnTo>
                      <a:pt x="1882" y="374"/>
                    </a:lnTo>
                    <a:lnTo>
                      <a:pt x="1876" y="380"/>
                    </a:lnTo>
                    <a:lnTo>
                      <a:pt x="1871" y="386"/>
                    </a:lnTo>
                    <a:lnTo>
                      <a:pt x="1865" y="386"/>
                    </a:lnTo>
                    <a:lnTo>
                      <a:pt x="1854" y="386"/>
                    </a:lnTo>
                    <a:lnTo>
                      <a:pt x="1848" y="391"/>
                    </a:lnTo>
                    <a:lnTo>
                      <a:pt x="1842" y="391"/>
                    </a:lnTo>
                    <a:lnTo>
                      <a:pt x="1842" y="397"/>
                    </a:lnTo>
                    <a:lnTo>
                      <a:pt x="1837" y="397"/>
                    </a:lnTo>
                    <a:lnTo>
                      <a:pt x="1837" y="403"/>
                    </a:lnTo>
                    <a:lnTo>
                      <a:pt x="1831" y="408"/>
                    </a:lnTo>
                    <a:lnTo>
                      <a:pt x="1825" y="414"/>
                    </a:lnTo>
                    <a:lnTo>
                      <a:pt x="1820" y="414"/>
                    </a:lnTo>
                    <a:lnTo>
                      <a:pt x="1820" y="420"/>
                    </a:lnTo>
                    <a:lnTo>
                      <a:pt x="1814" y="420"/>
                    </a:lnTo>
                    <a:lnTo>
                      <a:pt x="1814" y="425"/>
                    </a:lnTo>
                    <a:lnTo>
                      <a:pt x="1808" y="425"/>
                    </a:lnTo>
                    <a:lnTo>
                      <a:pt x="1808" y="431"/>
                    </a:lnTo>
                    <a:lnTo>
                      <a:pt x="1803" y="431"/>
                    </a:lnTo>
                    <a:lnTo>
                      <a:pt x="1797" y="431"/>
                    </a:lnTo>
                    <a:lnTo>
                      <a:pt x="1797" y="437"/>
                    </a:lnTo>
                    <a:lnTo>
                      <a:pt x="1791" y="437"/>
                    </a:lnTo>
                    <a:lnTo>
                      <a:pt x="1791" y="442"/>
                    </a:lnTo>
                    <a:lnTo>
                      <a:pt x="1786" y="442"/>
                    </a:lnTo>
                    <a:lnTo>
                      <a:pt x="1780" y="442"/>
                    </a:lnTo>
                    <a:lnTo>
                      <a:pt x="1780" y="448"/>
                    </a:lnTo>
                    <a:lnTo>
                      <a:pt x="1774" y="448"/>
                    </a:lnTo>
                    <a:lnTo>
                      <a:pt x="1769" y="448"/>
                    </a:lnTo>
                    <a:lnTo>
                      <a:pt x="1763" y="448"/>
                    </a:lnTo>
                    <a:lnTo>
                      <a:pt x="1763" y="442"/>
                    </a:lnTo>
                    <a:lnTo>
                      <a:pt x="1763" y="448"/>
                    </a:lnTo>
                    <a:lnTo>
                      <a:pt x="1763" y="454"/>
                    </a:lnTo>
                    <a:lnTo>
                      <a:pt x="1757" y="454"/>
                    </a:lnTo>
                    <a:lnTo>
                      <a:pt x="1752" y="454"/>
                    </a:lnTo>
                    <a:lnTo>
                      <a:pt x="1757" y="454"/>
                    </a:lnTo>
                    <a:lnTo>
                      <a:pt x="1752" y="459"/>
                    </a:lnTo>
                    <a:lnTo>
                      <a:pt x="1752" y="465"/>
                    </a:lnTo>
                    <a:lnTo>
                      <a:pt x="1746" y="465"/>
                    </a:lnTo>
                    <a:lnTo>
                      <a:pt x="1746" y="471"/>
                    </a:lnTo>
                    <a:lnTo>
                      <a:pt x="1740" y="471"/>
                    </a:lnTo>
                    <a:lnTo>
                      <a:pt x="1740" y="476"/>
                    </a:lnTo>
                    <a:lnTo>
                      <a:pt x="1740" y="482"/>
                    </a:lnTo>
                    <a:lnTo>
                      <a:pt x="1735" y="482"/>
                    </a:lnTo>
                    <a:lnTo>
                      <a:pt x="1729" y="488"/>
                    </a:lnTo>
                    <a:lnTo>
                      <a:pt x="1729" y="482"/>
                    </a:lnTo>
                    <a:lnTo>
                      <a:pt x="1729" y="488"/>
                    </a:lnTo>
                    <a:lnTo>
                      <a:pt x="1723" y="488"/>
                    </a:lnTo>
                    <a:lnTo>
                      <a:pt x="1723" y="493"/>
                    </a:lnTo>
                    <a:lnTo>
                      <a:pt x="1718" y="493"/>
                    </a:lnTo>
                    <a:lnTo>
                      <a:pt x="1718" y="499"/>
                    </a:lnTo>
                    <a:lnTo>
                      <a:pt x="1712" y="499"/>
                    </a:lnTo>
                    <a:lnTo>
                      <a:pt x="1712" y="505"/>
                    </a:lnTo>
                    <a:lnTo>
                      <a:pt x="1706" y="505"/>
                    </a:lnTo>
                    <a:lnTo>
                      <a:pt x="1706" y="510"/>
                    </a:lnTo>
                    <a:lnTo>
                      <a:pt x="1701" y="516"/>
                    </a:lnTo>
                    <a:lnTo>
                      <a:pt x="1701" y="522"/>
                    </a:lnTo>
                    <a:lnTo>
                      <a:pt x="1695" y="522"/>
                    </a:lnTo>
                    <a:lnTo>
                      <a:pt x="1689" y="527"/>
                    </a:lnTo>
                    <a:lnTo>
                      <a:pt x="1684" y="527"/>
                    </a:lnTo>
                    <a:lnTo>
                      <a:pt x="1678" y="539"/>
                    </a:lnTo>
                    <a:lnTo>
                      <a:pt x="1667" y="556"/>
                    </a:lnTo>
                    <a:lnTo>
                      <a:pt x="1661" y="556"/>
                    </a:lnTo>
                    <a:lnTo>
                      <a:pt x="1661" y="561"/>
                    </a:lnTo>
                    <a:lnTo>
                      <a:pt x="1655" y="567"/>
                    </a:lnTo>
                    <a:lnTo>
                      <a:pt x="1650" y="567"/>
                    </a:lnTo>
                    <a:lnTo>
                      <a:pt x="1650" y="573"/>
                    </a:lnTo>
                    <a:lnTo>
                      <a:pt x="1644" y="573"/>
                    </a:lnTo>
                    <a:lnTo>
                      <a:pt x="1638" y="578"/>
                    </a:lnTo>
                    <a:lnTo>
                      <a:pt x="1638" y="584"/>
                    </a:lnTo>
                    <a:lnTo>
                      <a:pt x="1633" y="584"/>
                    </a:lnTo>
                    <a:lnTo>
                      <a:pt x="1627" y="590"/>
                    </a:lnTo>
                    <a:lnTo>
                      <a:pt x="1621" y="590"/>
                    </a:lnTo>
                    <a:lnTo>
                      <a:pt x="1627" y="590"/>
                    </a:lnTo>
                    <a:lnTo>
                      <a:pt x="1627" y="595"/>
                    </a:lnTo>
                    <a:lnTo>
                      <a:pt x="1621" y="595"/>
                    </a:lnTo>
                    <a:lnTo>
                      <a:pt x="1621" y="601"/>
                    </a:lnTo>
                    <a:lnTo>
                      <a:pt x="1616" y="601"/>
                    </a:lnTo>
                    <a:lnTo>
                      <a:pt x="1616" y="607"/>
                    </a:lnTo>
                    <a:lnTo>
                      <a:pt x="1610" y="607"/>
                    </a:lnTo>
                    <a:lnTo>
                      <a:pt x="1604" y="612"/>
                    </a:lnTo>
                    <a:lnTo>
                      <a:pt x="1604" y="618"/>
                    </a:lnTo>
                    <a:lnTo>
                      <a:pt x="1593" y="624"/>
                    </a:lnTo>
                    <a:lnTo>
                      <a:pt x="1587" y="624"/>
                    </a:lnTo>
                    <a:lnTo>
                      <a:pt x="1587" y="629"/>
                    </a:lnTo>
                    <a:lnTo>
                      <a:pt x="1582" y="629"/>
                    </a:lnTo>
                    <a:lnTo>
                      <a:pt x="1582" y="624"/>
                    </a:lnTo>
                    <a:lnTo>
                      <a:pt x="1582" y="629"/>
                    </a:lnTo>
                    <a:lnTo>
                      <a:pt x="1582" y="635"/>
                    </a:lnTo>
                    <a:lnTo>
                      <a:pt x="1576" y="635"/>
                    </a:lnTo>
                    <a:lnTo>
                      <a:pt x="1576" y="641"/>
                    </a:lnTo>
                    <a:lnTo>
                      <a:pt x="1570" y="641"/>
                    </a:lnTo>
                    <a:lnTo>
                      <a:pt x="1570" y="646"/>
                    </a:lnTo>
                    <a:lnTo>
                      <a:pt x="1565" y="646"/>
                    </a:lnTo>
                    <a:lnTo>
                      <a:pt x="1559" y="646"/>
                    </a:lnTo>
                    <a:lnTo>
                      <a:pt x="1565" y="652"/>
                    </a:lnTo>
                    <a:lnTo>
                      <a:pt x="1559" y="652"/>
                    </a:lnTo>
                    <a:lnTo>
                      <a:pt x="1553" y="658"/>
                    </a:lnTo>
                    <a:lnTo>
                      <a:pt x="1548" y="658"/>
                    </a:lnTo>
                    <a:lnTo>
                      <a:pt x="1542" y="658"/>
                    </a:lnTo>
                    <a:lnTo>
                      <a:pt x="1548" y="658"/>
                    </a:lnTo>
                    <a:lnTo>
                      <a:pt x="1548" y="663"/>
                    </a:lnTo>
                    <a:lnTo>
                      <a:pt x="1542" y="663"/>
                    </a:lnTo>
                    <a:lnTo>
                      <a:pt x="1542" y="669"/>
                    </a:lnTo>
                    <a:lnTo>
                      <a:pt x="1536" y="669"/>
                    </a:lnTo>
                    <a:lnTo>
                      <a:pt x="1531" y="675"/>
                    </a:lnTo>
                    <a:lnTo>
                      <a:pt x="1531" y="680"/>
                    </a:lnTo>
                    <a:lnTo>
                      <a:pt x="1525" y="680"/>
                    </a:lnTo>
                    <a:lnTo>
                      <a:pt x="1519" y="686"/>
                    </a:lnTo>
                    <a:lnTo>
                      <a:pt x="1519" y="692"/>
                    </a:lnTo>
                    <a:lnTo>
                      <a:pt x="1514" y="697"/>
                    </a:lnTo>
                    <a:lnTo>
                      <a:pt x="1508" y="697"/>
                    </a:lnTo>
                    <a:lnTo>
                      <a:pt x="1508" y="703"/>
                    </a:lnTo>
                    <a:lnTo>
                      <a:pt x="1502" y="703"/>
                    </a:lnTo>
                    <a:lnTo>
                      <a:pt x="1497" y="703"/>
                    </a:lnTo>
                    <a:lnTo>
                      <a:pt x="1497" y="697"/>
                    </a:lnTo>
                    <a:lnTo>
                      <a:pt x="1497" y="703"/>
                    </a:lnTo>
                    <a:lnTo>
                      <a:pt x="1497" y="709"/>
                    </a:lnTo>
                    <a:lnTo>
                      <a:pt x="1485" y="709"/>
                    </a:lnTo>
                    <a:lnTo>
                      <a:pt x="1485" y="714"/>
                    </a:lnTo>
                    <a:lnTo>
                      <a:pt x="1480" y="720"/>
                    </a:lnTo>
                    <a:lnTo>
                      <a:pt x="1474" y="720"/>
                    </a:lnTo>
                    <a:lnTo>
                      <a:pt x="1468" y="720"/>
                    </a:lnTo>
                    <a:lnTo>
                      <a:pt x="1468" y="726"/>
                    </a:lnTo>
                    <a:lnTo>
                      <a:pt x="1468" y="731"/>
                    </a:lnTo>
                    <a:lnTo>
                      <a:pt x="1463" y="731"/>
                    </a:lnTo>
                    <a:lnTo>
                      <a:pt x="1463" y="726"/>
                    </a:lnTo>
                    <a:lnTo>
                      <a:pt x="1457" y="731"/>
                    </a:lnTo>
                    <a:lnTo>
                      <a:pt x="1451" y="737"/>
                    </a:lnTo>
                    <a:lnTo>
                      <a:pt x="1451" y="731"/>
                    </a:lnTo>
                    <a:lnTo>
                      <a:pt x="1451" y="737"/>
                    </a:lnTo>
                    <a:lnTo>
                      <a:pt x="1446" y="737"/>
                    </a:lnTo>
                    <a:lnTo>
                      <a:pt x="1446" y="743"/>
                    </a:lnTo>
                    <a:lnTo>
                      <a:pt x="1440" y="743"/>
                    </a:lnTo>
                    <a:lnTo>
                      <a:pt x="1434" y="743"/>
                    </a:lnTo>
                    <a:lnTo>
                      <a:pt x="1434" y="748"/>
                    </a:lnTo>
                    <a:lnTo>
                      <a:pt x="1417" y="748"/>
                    </a:lnTo>
                    <a:lnTo>
                      <a:pt x="1417" y="754"/>
                    </a:lnTo>
                    <a:lnTo>
                      <a:pt x="1412" y="754"/>
                    </a:lnTo>
                    <a:lnTo>
                      <a:pt x="1406" y="754"/>
                    </a:lnTo>
                    <a:lnTo>
                      <a:pt x="1412" y="754"/>
                    </a:lnTo>
                    <a:lnTo>
                      <a:pt x="1406" y="760"/>
                    </a:lnTo>
                    <a:lnTo>
                      <a:pt x="1400" y="760"/>
                    </a:lnTo>
                    <a:lnTo>
                      <a:pt x="1400" y="765"/>
                    </a:lnTo>
                    <a:lnTo>
                      <a:pt x="1400" y="771"/>
                    </a:lnTo>
                    <a:lnTo>
                      <a:pt x="1395" y="777"/>
                    </a:lnTo>
                    <a:lnTo>
                      <a:pt x="1395" y="782"/>
                    </a:lnTo>
                    <a:lnTo>
                      <a:pt x="1389" y="782"/>
                    </a:lnTo>
                    <a:lnTo>
                      <a:pt x="1383" y="782"/>
                    </a:lnTo>
                    <a:lnTo>
                      <a:pt x="1389" y="782"/>
                    </a:lnTo>
                    <a:lnTo>
                      <a:pt x="1378" y="788"/>
                    </a:lnTo>
                    <a:lnTo>
                      <a:pt x="1372" y="794"/>
                    </a:lnTo>
                    <a:lnTo>
                      <a:pt x="1378" y="794"/>
                    </a:lnTo>
                    <a:lnTo>
                      <a:pt x="1372" y="794"/>
                    </a:lnTo>
                    <a:lnTo>
                      <a:pt x="1372" y="799"/>
                    </a:lnTo>
                    <a:lnTo>
                      <a:pt x="1366" y="799"/>
                    </a:lnTo>
                    <a:lnTo>
                      <a:pt x="1361" y="799"/>
                    </a:lnTo>
                    <a:lnTo>
                      <a:pt x="1361" y="805"/>
                    </a:lnTo>
                    <a:lnTo>
                      <a:pt x="1355" y="805"/>
                    </a:lnTo>
                    <a:lnTo>
                      <a:pt x="1349" y="799"/>
                    </a:lnTo>
                    <a:lnTo>
                      <a:pt x="1349" y="805"/>
                    </a:lnTo>
                    <a:lnTo>
                      <a:pt x="1355" y="805"/>
                    </a:lnTo>
                    <a:lnTo>
                      <a:pt x="1349" y="811"/>
                    </a:lnTo>
                    <a:lnTo>
                      <a:pt x="1344" y="816"/>
                    </a:lnTo>
                    <a:lnTo>
                      <a:pt x="1344" y="822"/>
                    </a:lnTo>
                    <a:lnTo>
                      <a:pt x="1338" y="822"/>
                    </a:lnTo>
                    <a:lnTo>
                      <a:pt x="1332" y="822"/>
                    </a:lnTo>
                    <a:lnTo>
                      <a:pt x="1321" y="828"/>
                    </a:lnTo>
                    <a:lnTo>
                      <a:pt x="1321" y="833"/>
                    </a:lnTo>
                    <a:lnTo>
                      <a:pt x="1315" y="833"/>
                    </a:lnTo>
                    <a:lnTo>
                      <a:pt x="1310" y="833"/>
                    </a:lnTo>
                    <a:lnTo>
                      <a:pt x="1304" y="839"/>
                    </a:lnTo>
                    <a:lnTo>
                      <a:pt x="1298" y="839"/>
                    </a:lnTo>
                    <a:lnTo>
                      <a:pt x="1287" y="850"/>
                    </a:lnTo>
                    <a:lnTo>
                      <a:pt x="1281" y="850"/>
                    </a:lnTo>
                    <a:lnTo>
                      <a:pt x="1281" y="856"/>
                    </a:lnTo>
                    <a:lnTo>
                      <a:pt x="1276" y="856"/>
                    </a:lnTo>
                    <a:lnTo>
                      <a:pt x="1270" y="862"/>
                    </a:lnTo>
                    <a:lnTo>
                      <a:pt x="1259" y="867"/>
                    </a:lnTo>
                    <a:lnTo>
                      <a:pt x="1253" y="867"/>
                    </a:lnTo>
                    <a:lnTo>
                      <a:pt x="1259" y="867"/>
                    </a:lnTo>
                    <a:lnTo>
                      <a:pt x="1259" y="873"/>
                    </a:lnTo>
                    <a:lnTo>
                      <a:pt x="1253" y="873"/>
                    </a:lnTo>
                    <a:lnTo>
                      <a:pt x="1247" y="873"/>
                    </a:lnTo>
                    <a:lnTo>
                      <a:pt x="1242" y="879"/>
                    </a:lnTo>
                    <a:lnTo>
                      <a:pt x="1236" y="879"/>
                    </a:lnTo>
                    <a:lnTo>
                      <a:pt x="1236" y="884"/>
                    </a:lnTo>
                    <a:lnTo>
                      <a:pt x="1230" y="884"/>
                    </a:lnTo>
                    <a:lnTo>
                      <a:pt x="1230" y="879"/>
                    </a:lnTo>
                    <a:lnTo>
                      <a:pt x="1230" y="884"/>
                    </a:lnTo>
                    <a:lnTo>
                      <a:pt x="1225" y="884"/>
                    </a:lnTo>
                    <a:lnTo>
                      <a:pt x="1225" y="879"/>
                    </a:lnTo>
                    <a:lnTo>
                      <a:pt x="1219" y="873"/>
                    </a:lnTo>
                    <a:lnTo>
                      <a:pt x="1213" y="873"/>
                    </a:lnTo>
                    <a:lnTo>
                      <a:pt x="1219" y="873"/>
                    </a:lnTo>
                    <a:lnTo>
                      <a:pt x="1219" y="879"/>
                    </a:lnTo>
                    <a:lnTo>
                      <a:pt x="1225" y="879"/>
                    </a:lnTo>
                    <a:lnTo>
                      <a:pt x="1225" y="884"/>
                    </a:lnTo>
                    <a:lnTo>
                      <a:pt x="1230" y="884"/>
                    </a:lnTo>
                    <a:lnTo>
                      <a:pt x="1230" y="890"/>
                    </a:lnTo>
                    <a:lnTo>
                      <a:pt x="1219" y="890"/>
                    </a:lnTo>
                    <a:lnTo>
                      <a:pt x="1219" y="896"/>
                    </a:lnTo>
                    <a:lnTo>
                      <a:pt x="1213" y="896"/>
                    </a:lnTo>
                    <a:lnTo>
                      <a:pt x="1208" y="901"/>
                    </a:lnTo>
                    <a:lnTo>
                      <a:pt x="1202" y="901"/>
                    </a:lnTo>
                    <a:lnTo>
                      <a:pt x="1202" y="907"/>
                    </a:lnTo>
                    <a:lnTo>
                      <a:pt x="1196" y="907"/>
                    </a:lnTo>
                    <a:lnTo>
                      <a:pt x="1191" y="913"/>
                    </a:lnTo>
                    <a:lnTo>
                      <a:pt x="1185" y="913"/>
                    </a:lnTo>
                    <a:lnTo>
                      <a:pt x="1185" y="907"/>
                    </a:lnTo>
                    <a:lnTo>
                      <a:pt x="1185" y="913"/>
                    </a:lnTo>
                    <a:lnTo>
                      <a:pt x="1174" y="918"/>
                    </a:lnTo>
                    <a:lnTo>
                      <a:pt x="1168" y="913"/>
                    </a:lnTo>
                    <a:lnTo>
                      <a:pt x="1174" y="918"/>
                    </a:lnTo>
                    <a:lnTo>
                      <a:pt x="1174" y="924"/>
                    </a:lnTo>
                    <a:lnTo>
                      <a:pt x="1168" y="924"/>
                    </a:lnTo>
                    <a:lnTo>
                      <a:pt x="1168" y="918"/>
                    </a:lnTo>
                    <a:lnTo>
                      <a:pt x="1162" y="918"/>
                    </a:lnTo>
                    <a:lnTo>
                      <a:pt x="1168" y="924"/>
                    </a:lnTo>
                    <a:lnTo>
                      <a:pt x="1162" y="924"/>
                    </a:lnTo>
                    <a:lnTo>
                      <a:pt x="1157" y="924"/>
                    </a:lnTo>
                    <a:lnTo>
                      <a:pt x="1162" y="930"/>
                    </a:lnTo>
                    <a:lnTo>
                      <a:pt x="1157" y="935"/>
                    </a:lnTo>
                    <a:lnTo>
                      <a:pt x="1151" y="935"/>
                    </a:lnTo>
                    <a:lnTo>
                      <a:pt x="1145" y="935"/>
                    </a:lnTo>
                    <a:lnTo>
                      <a:pt x="1140" y="941"/>
                    </a:lnTo>
                    <a:lnTo>
                      <a:pt x="1134" y="941"/>
                    </a:lnTo>
                    <a:lnTo>
                      <a:pt x="1128" y="935"/>
                    </a:lnTo>
                    <a:lnTo>
                      <a:pt x="1134" y="941"/>
                    </a:lnTo>
                    <a:lnTo>
                      <a:pt x="1134" y="947"/>
                    </a:lnTo>
                    <a:lnTo>
                      <a:pt x="1123" y="952"/>
                    </a:lnTo>
                    <a:lnTo>
                      <a:pt x="1117" y="952"/>
                    </a:lnTo>
                    <a:lnTo>
                      <a:pt x="1111" y="958"/>
                    </a:lnTo>
                    <a:lnTo>
                      <a:pt x="1106" y="958"/>
                    </a:lnTo>
                    <a:lnTo>
                      <a:pt x="1106" y="964"/>
                    </a:lnTo>
                    <a:lnTo>
                      <a:pt x="1083" y="964"/>
                    </a:lnTo>
                    <a:lnTo>
                      <a:pt x="1083" y="969"/>
                    </a:lnTo>
                    <a:lnTo>
                      <a:pt x="1077" y="969"/>
                    </a:lnTo>
                    <a:lnTo>
                      <a:pt x="1072" y="975"/>
                    </a:lnTo>
                    <a:lnTo>
                      <a:pt x="1060" y="981"/>
                    </a:lnTo>
                    <a:lnTo>
                      <a:pt x="1055" y="981"/>
                    </a:lnTo>
                    <a:lnTo>
                      <a:pt x="1049" y="981"/>
                    </a:lnTo>
                    <a:lnTo>
                      <a:pt x="1043" y="981"/>
                    </a:lnTo>
                    <a:lnTo>
                      <a:pt x="1032" y="987"/>
                    </a:lnTo>
                    <a:lnTo>
                      <a:pt x="1026" y="987"/>
                    </a:lnTo>
                    <a:lnTo>
                      <a:pt x="1021" y="992"/>
                    </a:lnTo>
                    <a:lnTo>
                      <a:pt x="1015" y="992"/>
                    </a:lnTo>
                    <a:lnTo>
                      <a:pt x="1015" y="998"/>
                    </a:lnTo>
                    <a:lnTo>
                      <a:pt x="1015" y="992"/>
                    </a:lnTo>
                    <a:lnTo>
                      <a:pt x="1009" y="992"/>
                    </a:lnTo>
                    <a:lnTo>
                      <a:pt x="1009" y="987"/>
                    </a:lnTo>
                    <a:lnTo>
                      <a:pt x="1009" y="992"/>
                    </a:lnTo>
                    <a:lnTo>
                      <a:pt x="1015" y="998"/>
                    </a:lnTo>
                    <a:lnTo>
                      <a:pt x="1009" y="998"/>
                    </a:lnTo>
                    <a:lnTo>
                      <a:pt x="1003" y="998"/>
                    </a:lnTo>
                    <a:lnTo>
                      <a:pt x="1003" y="1004"/>
                    </a:lnTo>
                    <a:lnTo>
                      <a:pt x="998" y="1004"/>
                    </a:lnTo>
                    <a:lnTo>
                      <a:pt x="992" y="1004"/>
                    </a:lnTo>
                    <a:lnTo>
                      <a:pt x="992" y="1009"/>
                    </a:lnTo>
                    <a:lnTo>
                      <a:pt x="986" y="1009"/>
                    </a:lnTo>
                    <a:lnTo>
                      <a:pt x="981" y="1015"/>
                    </a:lnTo>
                    <a:lnTo>
                      <a:pt x="981" y="1009"/>
                    </a:lnTo>
                    <a:lnTo>
                      <a:pt x="969" y="1015"/>
                    </a:lnTo>
                    <a:lnTo>
                      <a:pt x="964" y="1015"/>
                    </a:lnTo>
                    <a:lnTo>
                      <a:pt x="958" y="1015"/>
                    </a:lnTo>
                    <a:lnTo>
                      <a:pt x="952" y="1015"/>
                    </a:lnTo>
                    <a:lnTo>
                      <a:pt x="947" y="1015"/>
                    </a:lnTo>
                    <a:lnTo>
                      <a:pt x="941" y="1015"/>
                    </a:lnTo>
                    <a:lnTo>
                      <a:pt x="935" y="1015"/>
                    </a:lnTo>
                    <a:lnTo>
                      <a:pt x="924" y="1015"/>
                    </a:lnTo>
                    <a:lnTo>
                      <a:pt x="913" y="1015"/>
                    </a:lnTo>
                    <a:lnTo>
                      <a:pt x="907" y="1015"/>
                    </a:lnTo>
                    <a:lnTo>
                      <a:pt x="901" y="1009"/>
                    </a:lnTo>
                    <a:lnTo>
                      <a:pt x="890" y="1009"/>
                    </a:lnTo>
                    <a:lnTo>
                      <a:pt x="884" y="1004"/>
                    </a:lnTo>
                    <a:lnTo>
                      <a:pt x="879" y="1004"/>
                    </a:lnTo>
                    <a:lnTo>
                      <a:pt x="867" y="998"/>
                    </a:lnTo>
                    <a:lnTo>
                      <a:pt x="856" y="998"/>
                    </a:lnTo>
                    <a:lnTo>
                      <a:pt x="839" y="998"/>
                    </a:lnTo>
                    <a:lnTo>
                      <a:pt x="822" y="1004"/>
                    </a:lnTo>
                    <a:lnTo>
                      <a:pt x="811" y="1004"/>
                    </a:lnTo>
                    <a:lnTo>
                      <a:pt x="805" y="1004"/>
                    </a:lnTo>
                    <a:lnTo>
                      <a:pt x="805" y="998"/>
                    </a:lnTo>
                    <a:lnTo>
                      <a:pt x="805" y="1004"/>
                    </a:lnTo>
                    <a:lnTo>
                      <a:pt x="788" y="1009"/>
                    </a:lnTo>
                    <a:lnTo>
                      <a:pt x="771" y="1015"/>
                    </a:lnTo>
                    <a:lnTo>
                      <a:pt x="760" y="1021"/>
                    </a:lnTo>
                    <a:lnTo>
                      <a:pt x="754" y="1021"/>
                    </a:lnTo>
                    <a:lnTo>
                      <a:pt x="754" y="1015"/>
                    </a:lnTo>
                    <a:lnTo>
                      <a:pt x="754" y="1021"/>
                    </a:lnTo>
                    <a:lnTo>
                      <a:pt x="760" y="1021"/>
                    </a:lnTo>
                    <a:lnTo>
                      <a:pt x="760" y="1026"/>
                    </a:lnTo>
                    <a:lnTo>
                      <a:pt x="748" y="1038"/>
                    </a:lnTo>
                    <a:lnTo>
                      <a:pt x="743" y="1043"/>
                    </a:lnTo>
                    <a:lnTo>
                      <a:pt x="743" y="1038"/>
                    </a:lnTo>
                    <a:lnTo>
                      <a:pt x="737" y="1038"/>
                    </a:lnTo>
                    <a:lnTo>
                      <a:pt x="737" y="1032"/>
                    </a:lnTo>
                    <a:lnTo>
                      <a:pt x="731" y="1032"/>
                    </a:lnTo>
                    <a:lnTo>
                      <a:pt x="737" y="1043"/>
                    </a:lnTo>
                    <a:lnTo>
                      <a:pt x="743" y="1043"/>
                    </a:lnTo>
                    <a:lnTo>
                      <a:pt x="743" y="1049"/>
                    </a:lnTo>
                    <a:lnTo>
                      <a:pt x="743" y="1055"/>
                    </a:lnTo>
                    <a:lnTo>
                      <a:pt x="737" y="1055"/>
                    </a:lnTo>
                    <a:lnTo>
                      <a:pt x="737" y="1060"/>
                    </a:lnTo>
                    <a:lnTo>
                      <a:pt x="737" y="1066"/>
                    </a:lnTo>
                    <a:lnTo>
                      <a:pt x="743" y="1066"/>
                    </a:lnTo>
                    <a:lnTo>
                      <a:pt x="748" y="1066"/>
                    </a:lnTo>
                    <a:lnTo>
                      <a:pt x="748" y="1072"/>
                    </a:lnTo>
                    <a:lnTo>
                      <a:pt x="754" y="1072"/>
                    </a:lnTo>
                    <a:lnTo>
                      <a:pt x="760" y="1077"/>
                    </a:lnTo>
                    <a:lnTo>
                      <a:pt x="760" y="1083"/>
                    </a:lnTo>
                    <a:lnTo>
                      <a:pt x="760" y="1089"/>
                    </a:lnTo>
                    <a:lnTo>
                      <a:pt x="754" y="1083"/>
                    </a:lnTo>
                    <a:lnTo>
                      <a:pt x="748" y="1083"/>
                    </a:lnTo>
                    <a:lnTo>
                      <a:pt x="743" y="1089"/>
                    </a:lnTo>
                    <a:lnTo>
                      <a:pt x="737" y="1089"/>
                    </a:lnTo>
                    <a:lnTo>
                      <a:pt x="731" y="1089"/>
                    </a:lnTo>
                    <a:lnTo>
                      <a:pt x="726" y="1089"/>
                    </a:lnTo>
                    <a:lnTo>
                      <a:pt x="720" y="1089"/>
                    </a:lnTo>
                    <a:lnTo>
                      <a:pt x="703" y="1083"/>
                    </a:lnTo>
                    <a:lnTo>
                      <a:pt x="697" y="1083"/>
                    </a:lnTo>
                    <a:lnTo>
                      <a:pt x="697" y="1089"/>
                    </a:lnTo>
                    <a:lnTo>
                      <a:pt x="692" y="1083"/>
                    </a:lnTo>
                    <a:lnTo>
                      <a:pt x="686" y="1089"/>
                    </a:lnTo>
                    <a:lnTo>
                      <a:pt x="680" y="1083"/>
                    </a:lnTo>
                    <a:lnTo>
                      <a:pt x="675" y="1083"/>
                    </a:lnTo>
                    <a:lnTo>
                      <a:pt x="669" y="1083"/>
                    </a:lnTo>
                    <a:lnTo>
                      <a:pt x="658" y="1072"/>
                    </a:lnTo>
                    <a:lnTo>
                      <a:pt x="652" y="1072"/>
                    </a:lnTo>
                    <a:lnTo>
                      <a:pt x="641" y="1072"/>
                    </a:lnTo>
                    <a:lnTo>
                      <a:pt x="635" y="1072"/>
                    </a:lnTo>
                    <a:lnTo>
                      <a:pt x="629" y="1072"/>
                    </a:lnTo>
                    <a:lnTo>
                      <a:pt x="629" y="1066"/>
                    </a:lnTo>
                    <a:lnTo>
                      <a:pt x="624" y="1066"/>
                    </a:lnTo>
                    <a:lnTo>
                      <a:pt x="607" y="1066"/>
                    </a:lnTo>
                    <a:lnTo>
                      <a:pt x="601" y="1066"/>
                    </a:lnTo>
                    <a:lnTo>
                      <a:pt x="590" y="1072"/>
                    </a:lnTo>
                    <a:lnTo>
                      <a:pt x="590" y="1066"/>
                    </a:lnTo>
                    <a:lnTo>
                      <a:pt x="584" y="1066"/>
                    </a:lnTo>
                    <a:lnTo>
                      <a:pt x="590" y="1066"/>
                    </a:lnTo>
                    <a:lnTo>
                      <a:pt x="590" y="1072"/>
                    </a:lnTo>
                    <a:lnTo>
                      <a:pt x="584" y="1072"/>
                    </a:lnTo>
                    <a:lnTo>
                      <a:pt x="578" y="1072"/>
                    </a:lnTo>
                    <a:lnTo>
                      <a:pt x="567" y="1072"/>
                    </a:lnTo>
                    <a:lnTo>
                      <a:pt x="561" y="1077"/>
                    </a:lnTo>
                    <a:lnTo>
                      <a:pt x="561" y="1083"/>
                    </a:lnTo>
                    <a:lnTo>
                      <a:pt x="561" y="1089"/>
                    </a:lnTo>
                    <a:lnTo>
                      <a:pt x="561" y="1094"/>
                    </a:lnTo>
                    <a:lnTo>
                      <a:pt x="561" y="1100"/>
                    </a:lnTo>
                    <a:lnTo>
                      <a:pt x="556" y="1100"/>
                    </a:lnTo>
                    <a:lnTo>
                      <a:pt x="550" y="1106"/>
                    </a:lnTo>
                    <a:lnTo>
                      <a:pt x="539" y="1111"/>
                    </a:lnTo>
                    <a:lnTo>
                      <a:pt x="539" y="1117"/>
                    </a:lnTo>
                    <a:lnTo>
                      <a:pt x="527" y="1111"/>
                    </a:lnTo>
                    <a:lnTo>
                      <a:pt x="522" y="1106"/>
                    </a:lnTo>
                    <a:lnTo>
                      <a:pt x="527" y="1117"/>
                    </a:lnTo>
                    <a:lnTo>
                      <a:pt x="533" y="1117"/>
                    </a:lnTo>
                    <a:lnTo>
                      <a:pt x="539" y="1117"/>
                    </a:lnTo>
                    <a:lnTo>
                      <a:pt x="533" y="1123"/>
                    </a:lnTo>
                    <a:lnTo>
                      <a:pt x="539" y="1123"/>
                    </a:lnTo>
                    <a:lnTo>
                      <a:pt x="539" y="1128"/>
                    </a:lnTo>
                    <a:lnTo>
                      <a:pt x="533" y="1128"/>
                    </a:lnTo>
                    <a:lnTo>
                      <a:pt x="533" y="1134"/>
                    </a:lnTo>
                    <a:lnTo>
                      <a:pt x="527" y="1128"/>
                    </a:lnTo>
                    <a:lnTo>
                      <a:pt x="522" y="1128"/>
                    </a:lnTo>
                    <a:lnTo>
                      <a:pt x="516" y="1128"/>
                    </a:lnTo>
                    <a:lnTo>
                      <a:pt x="510" y="1128"/>
                    </a:lnTo>
                    <a:lnTo>
                      <a:pt x="505" y="1128"/>
                    </a:lnTo>
                    <a:lnTo>
                      <a:pt x="499" y="1128"/>
                    </a:lnTo>
                    <a:lnTo>
                      <a:pt x="493" y="1128"/>
                    </a:lnTo>
                    <a:lnTo>
                      <a:pt x="493" y="1123"/>
                    </a:lnTo>
                    <a:lnTo>
                      <a:pt x="488" y="1123"/>
                    </a:lnTo>
                    <a:lnTo>
                      <a:pt x="482" y="1123"/>
                    </a:lnTo>
                    <a:lnTo>
                      <a:pt x="476" y="1123"/>
                    </a:lnTo>
                    <a:lnTo>
                      <a:pt x="476" y="1128"/>
                    </a:lnTo>
                    <a:lnTo>
                      <a:pt x="471" y="1123"/>
                    </a:lnTo>
                    <a:lnTo>
                      <a:pt x="465" y="1123"/>
                    </a:lnTo>
                    <a:lnTo>
                      <a:pt x="459" y="1123"/>
                    </a:lnTo>
                    <a:lnTo>
                      <a:pt x="448" y="1123"/>
                    </a:lnTo>
                    <a:lnTo>
                      <a:pt x="442" y="1123"/>
                    </a:lnTo>
                    <a:lnTo>
                      <a:pt x="437" y="1117"/>
                    </a:lnTo>
                    <a:lnTo>
                      <a:pt x="431" y="1111"/>
                    </a:lnTo>
                    <a:lnTo>
                      <a:pt x="425" y="1111"/>
                    </a:lnTo>
                    <a:lnTo>
                      <a:pt x="420" y="1106"/>
                    </a:lnTo>
                    <a:lnTo>
                      <a:pt x="414" y="1106"/>
                    </a:lnTo>
                    <a:lnTo>
                      <a:pt x="408" y="1106"/>
                    </a:lnTo>
                    <a:lnTo>
                      <a:pt x="403" y="1106"/>
                    </a:lnTo>
                    <a:lnTo>
                      <a:pt x="397" y="1100"/>
                    </a:lnTo>
                    <a:lnTo>
                      <a:pt x="391" y="1100"/>
                    </a:lnTo>
                    <a:lnTo>
                      <a:pt x="386" y="1100"/>
                    </a:lnTo>
                    <a:lnTo>
                      <a:pt x="380" y="1094"/>
                    </a:lnTo>
                    <a:lnTo>
                      <a:pt x="374" y="1094"/>
                    </a:lnTo>
                    <a:lnTo>
                      <a:pt x="369" y="1094"/>
                    </a:lnTo>
                    <a:lnTo>
                      <a:pt x="357" y="1094"/>
                    </a:lnTo>
                    <a:lnTo>
                      <a:pt x="352" y="1094"/>
                    </a:lnTo>
                    <a:lnTo>
                      <a:pt x="346" y="1089"/>
                    </a:lnTo>
                    <a:lnTo>
                      <a:pt x="340" y="1089"/>
                    </a:lnTo>
                    <a:lnTo>
                      <a:pt x="335" y="1089"/>
                    </a:lnTo>
                    <a:lnTo>
                      <a:pt x="329" y="1089"/>
                    </a:lnTo>
                    <a:lnTo>
                      <a:pt x="318" y="1083"/>
                    </a:lnTo>
                    <a:lnTo>
                      <a:pt x="312" y="1083"/>
                    </a:lnTo>
                    <a:lnTo>
                      <a:pt x="306" y="1083"/>
                    </a:lnTo>
                    <a:lnTo>
                      <a:pt x="301" y="1083"/>
                    </a:lnTo>
                    <a:lnTo>
                      <a:pt x="295" y="1083"/>
                    </a:lnTo>
                    <a:lnTo>
                      <a:pt x="284" y="1083"/>
                    </a:lnTo>
                    <a:lnTo>
                      <a:pt x="278" y="1077"/>
                    </a:lnTo>
                    <a:lnTo>
                      <a:pt x="272" y="1077"/>
                    </a:lnTo>
                    <a:lnTo>
                      <a:pt x="267" y="1077"/>
                    </a:lnTo>
                    <a:lnTo>
                      <a:pt x="261" y="1077"/>
                    </a:lnTo>
                    <a:lnTo>
                      <a:pt x="250" y="1072"/>
                    </a:lnTo>
                    <a:lnTo>
                      <a:pt x="238" y="1072"/>
                    </a:lnTo>
                    <a:lnTo>
                      <a:pt x="233" y="1072"/>
                    </a:lnTo>
                    <a:lnTo>
                      <a:pt x="227" y="1072"/>
                    </a:lnTo>
                    <a:close/>
                    <a:moveTo>
                      <a:pt x="1797" y="57"/>
                    </a:moveTo>
                    <a:lnTo>
                      <a:pt x="1769" y="51"/>
                    </a:lnTo>
                    <a:lnTo>
                      <a:pt x="1769" y="45"/>
                    </a:lnTo>
                    <a:lnTo>
                      <a:pt x="1774" y="45"/>
                    </a:lnTo>
                    <a:lnTo>
                      <a:pt x="1780" y="34"/>
                    </a:lnTo>
                    <a:lnTo>
                      <a:pt x="1780" y="28"/>
                    </a:lnTo>
                    <a:lnTo>
                      <a:pt x="1786" y="23"/>
                    </a:lnTo>
                    <a:lnTo>
                      <a:pt x="1797" y="17"/>
                    </a:lnTo>
                    <a:lnTo>
                      <a:pt x="1797" y="11"/>
                    </a:lnTo>
                    <a:lnTo>
                      <a:pt x="1791" y="11"/>
                    </a:lnTo>
                    <a:lnTo>
                      <a:pt x="1786" y="11"/>
                    </a:lnTo>
                    <a:lnTo>
                      <a:pt x="1786" y="6"/>
                    </a:lnTo>
                    <a:lnTo>
                      <a:pt x="1791" y="0"/>
                    </a:lnTo>
                    <a:lnTo>
                      <a:pt x="1797" y="0"/>
                    </a:lnTo>
                    <a:lnTo>
                      <a:pt x="1803" y="6"/>
                    </a:lnTo>
                    <a:lnTo>
                      <a:pt x="1808" y="6"/>
                    </a:lnTo>
                    <a:lnTo>
                      <a:pt x="1814" y="6"/>
                    </a:lnTo>
                    <a:lnTo>
                      <a:pt x="1820" y="6"/>
                    </a:lnTo>
                    <a:lnTo>
                      <a:pt x="1820" y="11"/>
                    </a:lnTo>
                    <a:lnTo>
                      <a:pt x="1825" y="11"/>
                    </a:lnTo>
                    <a:lnTo>
                      <a:pt x="1831" y="11"/>
                    </a:lnTo>
                    <a:lnTo>
                      <a:pt x="1831" y="17"/>
                    </a:lnTo>
                    <a:lnTo>
                      <a:pt x="1837" y="17"/>
                    </a:lnTo>
                    <a:lnTo>
                      <a:pt x="1842" y="17"/>
                    </a:lnTo>
                    <a:lnTo>
                      <a:pt x="1842" y="23"/>
                    </a:lnTo>
                    <a:lnTo>
                      <a:pt x="1848" y="23"/>
                    </a:lnTo>
                    <a:lnTo>
                      <a:pt x="1854" y="23"/>
                    </a:lnTo>
                    <a:lnTo>
                      <a:pt x="1859" y="23"/>
                    </a:lnTo>
                    <a:lnTo>
                      <a:pt x="1871" y="23"/>
                    </a:lnTo>
                    <a:lnTo>
                      <a:pt x="1876" y="23"/>
                    </a:lnTo>
                    <a:lnTo>
                      <a:pt x="1882" y="23"/>
                    </a:lnTo>
                    <a:lnTo>
                      <a:pt x="1888" y="28"/>
                    </a:lnTo>
                    <a:lnTo>
                      <a:pt x="1888" y="34"/>
                    </a:lnTo>
                    <a:lnTo>
                      <a:pt x="1888" y="40"/>
                    </a:lnTo>
                    <a:lnTo>
                      <a:pt x="1893" y="40"/>
                    </a:lnTo>
                    <a:lnTo>
                      <a:pt x="1899" y="45"/>
                    </a:lnTo>
                    <a:lnTo>
                      <a:pt x="1905" y="51"/>
                    </a:lnTo>
                    <a:lnTo>
                      <a:pt x="1905" y="57"/>
                    </a:lnTo>
                    <a:lnTo>
                      <a:pt x="1911" y="57"/>
                    </a:lnTo>
                    <a:lnTo>
                      <a:pt x="1911" y="63"/>
                    </a:lnTo>
                    <a:lnTo>
                      <a:pt x="1905" y="63"/>
                    </a:lnTo>
                    <a:lnTo>
                      <a:pt x="1899" y="63"/>
                    </a:lnTo>
                    <a:lnTo>
                      <a:pt x="1905" y="68"/>
                    </a:lnTo>
                    <a:lnTo>
                      <a:pt x="1911" y="68"/>
                    </a:lnTo>
                    <a:lnTo>
                      <a:pt x="1911" y="74"/>
                    </a:lnTo>
                    <a:lnTo>
                      <a:pt x="1916" y="74"/>
                    </a:lnTo>
                    <a:lnTo>
                      <a:pt x="1922" y="74"/>
                    </a:lnTo>
                    <a:lnTo>
                      <a:pt x="1922" y="80"/>
                    </a:lnTo>
                    <a:lnTo>
                      <a:pt x="1922" y="85"/>
                    </a:lnTo>
                    <a:lnTo>
                      <a:pt x="1928" y="85"/>
                    </a:lnTo>
                    <a:lnTo>
                      <a:pt x="1933" y="85"/>
                    </a:lnTo>
                    <a:lnTo>
                      <a:pt x="1939" y="85"/>
                    </a:lnTo>
                    <a:lnTo>
                      <a:pt x="1933" y="91"/>
                    </a:lnTo>
                    <a:lnTo>
                      <a:pt x="1933" y="97"/>
                    </a:lnTo>
                    <a:lnTo>
                      <a:pt x="1939" y="97"/>
                    </a:lnTo>
                    <a:lnTo>
                      <a:pt x="1945" y="97"/>
                    </a:lnTo>
                    <a:lnTo>
                      <a:pt x="1945" y="102"/>
                    </a:lnTo>
                    <a:lnTo>
                      <a:pt x="1950" y="102"/>
                    </a:lnTo>
                    <a:lnTo>
                      <a:pt x="1950" y="108"/>
                    </a:lnTo>
                    <a:lnTo>
                      <a:pt x="1950" y="114"/>
                    </a:lnTo>
                    <a:lnTo>
                      <a:pt x="1945" y="114"/>
                    </a:lnTo>
                    <a:lnTo>
                      <a:pt x="1945" y="108"/>
                    </a:lnTo>
                    <a:lnTo>
                      <a:pt x="1945" y="114"/>
                    </a:lnTo>
                    <a:lnTo>
                      <a:pt x="1939" y="114"/>
                    </a:lnTo>
                    <a:lnTo>
                      <a:pt x="1933" y="114"/>
                    </a:lnTo>
                    <a:lnTo>
                      <a:pt x="1933" y="119"/>
                    </a:lnTo>
                    <a:lnTo>
                      <a:pt x="1933" y="125"/>
                    </a:lnTo>
                    <a:lnTo>
                      <a:pt x="1928" y="125"/>
                    </a:lnTo>
                    <a:lnTo>
                      <a:pt x="1928" y="131"/>
                    </a:lnTo>
                    <a:lnTo>
                      <a:pt x="1922" y="142"/>
                    </a:lnTo>
                    <a:lnTo>
                      <a:pt x="1922" y="148"/>
                    </a:lnTo>
                    <a:lnTo>
                      <a:pt x="1911" y="153"/>
                    </a:lnTo>
                    <a:lnTo>
                      <a:pt x="1905" y="148"/>
                    </a:lnTo>
                    <a:lnTo>
                      <a:pt x="1899" y="148"/>
                    </a:lnTo>
                    <a:lnTo>
                      <a:pt x="1899" y="142"/>
                    </a:lnTo>
                    <a:lnTo>
                      <a:pt x="1899" y="148"/>
                    </a:lnTo>
                    <a:lnTo>
                      <a:pt x="1888" y="148"/>
                    </a:lnTo>
                    <a:lnTo>
                      <a:pt x="1876" y="136"/>
                    </a:lnTo>
                    <a:lnTo>
                      <a:pt x="1871" y="131"/>
                    </a:lnTo>
                    <a:lnTo>
                      <a:pt x="1865" y="131"/>
                    </a:lnTo>
                    <a:lnTo>
                      <a:pt x="1854" y="136"/>
                    </a:lnTo>
                    <a:lnTo>
                      <a:pt x="1848" y="136"/>
                    </a:lnTo>
                    <a:lnTo>
                      <a:pt x="1848" y="142"/>
                    </a:lnTo>
                    <a:lnTo>
                      <a:pt x="1837" y="136"/>
                    </a:lnTo>
                    <a:lnTo>
                      <a:pt x="1825" y="136"/>
                    </a:lnTo>
                    <a:lnTo>
                      <a:pt x="1820" y="108"/>
                    </a:lnTo>
                    <a:lnTo>
                      <a:pt x="1797" y="91"/>
                    </a:lnTo>
                    <a:lnTo>
                      <a:pt x="1797" y="74"/>
                    </a:lnTo>
                    <a:lnTo>
                      <a:pt x="1803" y="68"/>
                    </a:lnTo>
                    <a:lnTo>
                      <a:pt x="1797" y="63"/>
                    </a:lnTo>
                    <a:lnTo>
                      <a:pt x="1797" y="57"/>
                    </a:lnTo>
                    <a:close/>
                  </a:path>
                </a:pathLst>
              </a:custGeom>
              <a:solidFill>
                <a:schemeClr val="accent6">
                  <a:lumMod val="40000"/>
                  <a:lumOff val="60000"/>
                </a:schemeClr>
              </a:solidFill>
              <a:ln w="9525">
                <a:solidFill>
                  <a:schemeClr val="accent6"/>
                </a:solidFill>
                <a:round/>
                <a:headEnd/>
                <a:tailEnd/>
              </a:ln>
            </p:spPr>
            <p:txBody>
              <a:bodyPr/>
              <a:lstStyle/>
              <a:p>
                <a:endParaRPr lang="en-US" sz="1200" b="1" dirty="0"/>
              </a:p>
            </p:txBody>
          </p:sp>
          <p:sp>
            <p:nvSpPr>
              <p:cNvPr id="63" name="Freeform 5"/>
              <p:cNvSpPr>
                <a:spLocks/>
              </p:cNvSpPr>
              <p:nvPr/>
            </p:nvSpPr>
            <p:spPr bwMode="gray">
              <a:xfrm>
                <a:off x="1315340" y="1975523"/>
                <a:ext cx="2877058" cy="2683215"/>
              </a:xfrm>
              <a:custGeom>
                <a:avLst/>
                <a:gdLst>
                  <a:gd name="T0" fmla="*/ 261 w 2358"/>
                  <a:gd name="T1" fmla="*/ 1604 h 2199"/>
                  <a:gd name="T2" fmla="*/ 204 w 2358"/>
                  <a:gd name="T3" fmla="*/ 1491 h 2199"/>
                  <a:gd name="T4" fmla="*/ 159 w 2358"/>
                  <a:gd name="T5" fmla="*/ 1371 h 2199"/>
                  <a:gd name="T6" fmla="*/ 119 w 2358"/>
                  <a:gd name="T7" fmla="*/ 1247 h 2199"/>
                  <a:gd name="T8" fmla="*/ 74 w 2358"/>
                  <a:gd name="T9" fmla="*/ 1156 h 2199"/>
                  <a:gd name="T10" fmla="*/ 17 w 2358"/>
                  <a:gd name="T11" fmla="*/ 1065 h 2199"/>
                  <a:gd name="T12" fmla="*/ 68 w 2358"/>
                  <a:gd name="T13" fmla="*/ 1003 h 2199"/>
                  <a:gd name="T14" fmla="*/ 91 w 2358"/>
                  <a:gd name="T15" fmla="*/ 929 h 2199"/>
                  <a:gd name="T16" fmla="*/ 176 w 2358"/>
                  <a:gd name="T17" fmla="*/ 890 h 2199"/>
                  <a:gd name="T18" fmla="*/ 232 w 2358"/>
                  <a:gd name="T19" fmla="*/ 946 h 2199"/>
                  <a:gd name="T20" fmla="*/ 249 w 2358"/>
                  <a:gd name="T21" fmla="*/ 1037 h 2199"/>
                  <a:gd name="T22" fmla="*/ 323 w 2358"/>
                  <a:gd name="T23" fmla="*/ 1077 h 2199"/>
                  <a:gd name="T24" fmla="*/ 419 w 2358"/>
                  <a:gd name="T25" fmla="*/ 1111 h 2199"/>
                  <a:gd name="T26" fmla="*/ 538 w 2358"/>
                  <a:gd name="T27" fmla="*/ 1111 h 2199"/>
                  <a:gd name="T28" fmla="*/ 652 w 2358"/>
                  <a:gd name="T29" fmla="*/ 1105 h 2199"/>
                  <a:gd name="T30" fmla="*/ 742 w 2358"/>
                  <a:gd name="T31" fmla="*/ 1111 h 2199"/>
                  <a:gd name="T32" fmla="*/ 793 w 2358"/>
                  <a:gd name="T33" fmla="*/ 1043 h 2199"/>
                  <a:gd name="T34" fmla="*/ 901 w 2358"/>
                  <a:gd name="T35" fmla="*/ 992 h 2199"/>
                  <a:gd name="T36" fmla="*/ 941 w 2358"/>
                  <a:gd name="T37" fmla="*/ 476 h 2199"/>
                  <a:gd name="T38" fmla="*/ 947 w 2358"/>
                  <a:gd name="T39" fmla="*/ 34 h 2199"/>
                  <a:gd name="T40" fmla="*/ 1020 w 2358"/>
                  <a:gd name="T41" fmla="*/ 51 h 2199"/>
                  <a:gd name="T42" fmla="*/ 1077 w 2358"/>
                  <a:gd name="T43" fmla="*/ 124 h 2199"/>
                  <a:gd name="T44" fmla="*/ 1111 w 2358"/>
                  <a:gd name="T45" fmla="*/ 204 h 2199"/>
                  <a:gd name="T46" fmla="*/ 1139 w 2358"/>
                  <a:gd name="T47" fmla="*/ 283 h 2199"/>
                  <a:gd name="T48" fmla="*/ 1162 w 2358"/>
                  <a:gd name="T49" fmla="*/ 368 h 2199"/>
                  <a:gd name="T50" fmla="*/ 1117 w 2358"/>
                  <a:gd name="T51" fmla="*/ 442 h 2199"/>
                  <a:gd name="T52" fmla="*/ 1105 w 2358"/>
                  <a:gd name="T53" fmla="*/ 561 h 2199"/>
                  <a:gd name="T54" fmla="*/ 1196 w 2358"/>
                  <a:gd name="T55" fmla="*/ 555 h 2199"/>
                  <a:gd name="T56" fmla="*/ 1304 w 2358"/>
                  <a:gd name="T57" fmla="*/ 555 h 2199"/>
                  <a:gd name="T58" fmla="*/ 1406 w 2358"/>
                  <a:gd name="T59" fmla="*/ 532 h 2199"/>
                  <a:gd name="T60" fmla="*/ 1502 w 2358"/>
                  <a:gd name="T61" fmla="*/ 476 h 2199"/>
                  <a:gd name="T62" fmla="*/ 1559 w 2358"/>
                  <a:gd name="T63" fmla="*/ 413 h 2199"/>
                  <a:gd name="T64" fmla="*/ 1632 w 2358"/>
                  <a:gd name="T65" fmla="*/ 362 h 2199"/>
                  <a:gd name="T66" fmla="*/ 1712 w 2358"/>
                  <a:gd name="T67" fmla="*/ 504 h 2199"/>
                  <a:gd name="T68" fmla="*/ 1746 w 2358"/>
                  <a:gd name="T69" fmla="*/ 606 h 2199"/>
                  <a:gd name="T70" fmla="*/ 1803 w 2358"/>
                  <a:gd name="T71" fmla="*/ 697 h 2199"/>
                  <a:gd name="T72" fmla="*/ 1956 w 2358"/>
                  <a:gd name="T73" fmla="*/ 725 h 2199"/>
                  <a:gd name="T74" fmla="*/ 2092 w 2358"/>
                  <a:gd name="T75" fmla="*/ 793 h 2199"/>
                  <a:gd name="T76" fmla="*/ 2097 w 2358"/>
                  <a:gd name="T77" fmla="*/ 884 h 2199"/>
                  <a:gd name="T78" fmla="*/ 2160 w 2358"/>
                  <a:gd name="T79" fmla="*/ 827 h 2199"/>
                  <a:gd name="T80" fmla="*/ 2194 w 2358"/>
                  <a:gd name="T81" fmla="*/ 793 h 2199"/>
                  <a:gd name="T82" fmla="*/ 2228 w 2358"/>
                  <a:gd name="T83" fmla="*/ 901 h 2199"/>
                  <a:gd name="T84" fmla="*/ 2058 w 2358"/>
                  <a:gd name="T85" fmla="*/ 1320 h 2199"/>
                  <a:gd name="T86" fmla="*/ 2131 w 2358"/>
                  <a:gd name="T87" fmla="*/ 1388 h 2199"/>
                  <a:gd name="T88" fmla="*/ 2194 w 2358"/>
                  <a:gd name="T89" fmla="*/ 1451 h 2199"/>
                  <a:gd name="T90" fmla="*/ 2245 w 2358"/>
                  <a:gd name="T91" fmla="*/ 1513 h 2199"/>
                  <a:gd name="T92" fmla="*/ 2318 w 2358"/>
                  <a:gd name="T93" fmla="*/ 1564 h 2199"/>
                  <a:gd name="T94" fmla="*/ 2301 w 2358"/>
                  <a:gd name="T95" fmla="*/ 1740 h 2199"/>
                  <a:gd name="T96" fmla="*/ 1984 w 2358"/>
                  <a:gd name="T97" fmla="*/ 1876 h 2199"/>
                  <a:gd name="T98" fmla="*/ 1820 w 2358"/>
                  <a:gd name="T99" fmla="*/ 1870 h 2199"/>
                  <a:gd name="T100" fmla="*/ 1570 w 2358"/>
                  <a:gd name="T101" fmla="*/ 1859 h 2199"/>
                  <a:gd name="T102" fmla="*/ 1423 w 2358"/>
                  <a:gd name="T103" fmla="*/ 2001 h 2199"/>
                  <a:gd name="T104" fmla="*/ 1207 w 2358"/>
                  <a:gd name="T105" fmla="*/ 2086 h 2199"/>
                  <a:gd name="T106" fmla="*/ 981 w 2358"/>
                  <a:gd name="T107" fmla="*/ 2176 h 2199"/>
                  <a:gd name="T108" fmla="*/ 930 w 2358"/>
                  <a:gd name="T109" fmla="*/ 2006 h 2199"/>
                  <a:gd name="T110" fmla="*/ 776 w 2358"/>
                  <a:gd name="T111" fmla="*/ 2125 h 2199"/>
                  <a:gd name="T112" fmla="*/ 765 w 2358"/>
                  <a:gd name="T113" fmla="*/ 1972 h 2199"/>
                  <a:gd name="T114" fmla="*/ 686 w 2358"/>
                  <a:gd name="T115" fmla="*/ 1927 h 2199"/>
                  <a:gd name="T116" fmla="*/ 646 w 2358"/>
                  <a:gd name="T117" fmla="*/ 1814 h 2199"/>
                  <a:gd name="T118" fmla="*/ 516 w 2358"/>
                  <a:gd name="T119" fmla="*/ 154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58" h="2199">
                    <a:moveTo>
                      <a:pt x="323" y="1717"/>
                    </a:moveTo>
                    <a:lnTo>
                      <a:pt x="317" y="1712"/>
                    </a:lnTo>
                    <a:lnTo>
                      <a:pt x="317" y="1706"/>
                    </a:lnTo>
                    <a:lnTo>
                      <a:pt x="312" y="1706"/>
                    </a:lnTo>
                    <a:lnTo>
                      <a:pt x="312" y="1700"/>
                    </a:lnTo>
                    <a:lnTo>
                      <a:pt x="312" y="1695"/>
                    </a:lnTo>
                    <a:lnTo>
                      <a:pt x="306" y="1683"/>
                    </a:lnTo>
                    <a:lnTo>
                      <a:pt x="306" y="1678"/>
                    </a:lnTo>
                    <a:lnTo>
                      <a:pt x="300" y="1672"/>
                    </a:lnTo>
                    <a:lnTo>
                      <a:pt x="295" y="1666"/>
                    </a:lnTo>
                    <a:lnTo>
                      <a:pt x="289" y="1661"/>
                    </a:lnTo>
                    <a:lnTo>
                      <a:pt x="283" y="1655"/>
                    </a:lnTo>
                    <a:lnTo>
                      <a:pt x="283" y="1649"/>
                    </a:lnTo>
                    <a:lnTo>
                      <a:pt x="283" y="1644"/>
                    </a:lnTo>
                    <a:lnTo>
                      <a:pt x="278" y="1638"/>
                    </a:lnTo>
                    <a:lnTo>
                      <a:pt x="272" y="1632"/>
                    </a:lnTo>
                    <a:lnTo>
                      <a:pt x="272" y="1621"/>
                    </a:lnTo>
                    <a:lnTo>
                      <a:pt x="266" y="1621"/>
                    </a:lnTo>
                    <a:lnTo>
                      <a:pt x="266" y="1610"/>
                    </a:lnTo>
                    <a:lnTo>
                      <a:pt x="266" y="1604"/>
                    </a:lnTo>
                    <a:lnTo>
                      <a:pt x="261" y="1604"/>
                    </a:lnTo>
                    <a:lnTo>
                      <a:pt x="255" y="1593"/>
                    </a:lnTo>
                    <a:lnTo>
                      <a:pt x="249" y="1587"/>
                    </a:lnTo>
                    <a:lnTo>
                      <a:pt x="244" y="1576"/>
                    </a:lnTo>
                    <a:lnTo>
                      <a:pt x="244" y="1570"/>
                    </a:lnTo>
                    <a:lnTo>
                      <a:pt x="244" y="1564"/>
                    </a:lnTo>
                    <a:lnTo>
                      <a:pt x="238" y="1564"/>
                    </a:lnTo>
                    <a:lnTo>
                      <a:pt x="238" y="1553"/>
                    </a:lnTo>
                    <a:lnTo>
                      <a:pt x="232" y="1553"/>
                    </a:lnTo>
                    <a:lnTo>
                      <a:pt x="227" y="1547"/>
                    </a:lnTo>
                    <a:lnTo>
                      <a:pt x="227" y="1542"/>
                    </a:lnTo>
                    <a:lnTo>
                      <a:pt x="227" y="1536"/>
                    </a:lnTo>
                    <a:lnTo>
                      <a:pt x="221" y="1536"/>
                    </a:lnTo>
                    <a:lnTo>
                      <a:pt x="221" y="1530"/>
                    </a:lnTo>
                    <a:lnTo>
                      <a:pt x="215" y="1525"/>
                    </a:lnTo>
                    <a:lnTo>
                      <a:pt x="215" y="1519"/>
                    </a:lnTo>
                    <a:lnTo>
                      <a:pt x="210" y="1513"/>
                    </a:lnTo>
                    <a:lnTo>
                      <a:pt x="210" y="1508"/>
                    </a:lnTo>
                    <a:lnTo>
                      <a:pt x="210" y="1502"/>
                    </a:lnTo>
                    <a:lnTo>
                      <a:pt x="204" y="1502"/>
                    </a:lnTo>
                    <a:lnTo>
                      <a:pt x="204" y="1496"/>
                    </a:lnTo>
                    <a:lnTo>
                      <a:pt x="204" y="1491"/>
                    </a:lnTo>
                    <a:lnTo>
                      <a:pt x="204" y="1485"/>
                    </a:lnTo>
                    <a:lnTo>
                      <a:pt x="198" y="1485"/>
                    </a:lnTo>
                    <a:lnTo>
                      <a:pt x="198" y="1479"/>
                    </a:lnTo>
                    <a:lnTo>
                      <a:pt x="198" y="1474"/>
                    </a:lnTo>
                    <a:lnTo>
                      <a:pt x="193" y="1468"/>
                    </a:lnTo>
                    <a:lnTo>
                      <a:pt x="193" y="1462"/>
                    </a:lnTo>
                    <a:lnTo>
                      <a:pt x="193" y="1456"/>
                    </a:lnTo>
                    <a:lnTo>
                      <a:pt x="187" y="1451"/>
                    </a:lnTo>
                    <a:lnTo>
                      <a:pt x="187" y="1445"/>
                    </a:lnTo>
                    <a:lnTo>
                      <a:pt x="181" y="1445"/>
                    </a:lnTo>
                    <a:lnTo>
                      <a:pt x="181" y="1439"/>
                    </a:lnTo>
                    <a:lnTo>
                      <a:pt x="181" y="1428"/>
                    </a:lnTo>
                    <a:lnTo>
                      <a:pt x="176" y="1417"/>
                    </a:lnTo>
                    <a:lnTo>
                      <a:pt x="176" y="1411"/>
                    </a:lnTo>
                    <a:lnTo>
                      <a:pt x="170" y="1394"/>
                    </a:lnTo>
                    <a:lnTo>
                      <a:pt x="164" y="1394"/>
                    </a:lnTo>
                    <a:lnTo>
                      <a:pt x="164" y="1388"/>
                    </a:lnTo>
                    <a:lnTo>
                      <a:pt x="159" y="1383"/>
                    </a:lnTo>
                    <a:lnTo>
                      <a:pt x="159" y="1377"/>
                    </a:lnTo>
                    <a:lnTo>
                      <a:pt x="164" y="1377"/>
                    </a:lnTo>
                    <a:lnTo>
                      <a:pt x="159" y="1371"/>
                    </a:lnTo>
                    <a:lnTo>
                      <a:pt x="153" y="1360"/>
                    </a:lnTo>
                    <a:lnTo>
                      <a:pt x="153" y="1354"/>
                    </a:lnTo>
                    <a:lnTo>
                      <a:pt x="153" y="1349"/>
                    </a:lnTo>
                    <a:lnTo>
                      <a:pt x="147" y="1349"/>
                    </a:lnTo>
                    <a:lnTo>
                      <a:pt x="147" y="1343"/>
                    </a:lnTo>
                    <a:lnTo>
                      <a:pt x="147" y="1337"/>
                    </a:lnTo>
                    <a:lnTo>
                      <a:pt x="147" y="1332"/>
                    </a:lnTo>
                    <a:lnTo>
                      <a:pt x="147" y="1326"/>
                    </a:lnTo>
                    <a:lnTo>
                      <a:pt x="147" y="1315"/>
                    </a:lnTo>
                    <a:lnTo>
                      <a:pt x="142" y="1309"/>
                    </a:lnTo>
                    <a:lnTo>
                      <a:pt x="142" y="1303"/>
                    </a:lnTo>
                    <a:lnTo>
                      <a:pt x="136" y="1298"/>
                    </a:lnTo>
                    <a:lnTo>
                      <a:pt x="136" y="1292"/>
                    </a:lnTo>
                    <a:lnTo>
                      <a:pt x="136" y="1286"/>
                    </a:lnTo>
                    <a:lnTo>
                      <a:pt x="136" y="1281"/>
                    </a:lnTo>
                    <a:lnTo>
                      <a:pt x="130" y="1281"/>
                    </a:lnTo>
                    <a:lnTo>
                      <a:pt x="130" y="1269"/>
                    </a:lnTo>
                    <a:lnTo>
                      <a:pt x="130" y="1258"/>
                    </a:lnTo>
                    <a:lnTo>
                      <a:pt x="125" y="1258"/>
                    </a:lnTo>
                    <a:lnTo>
                      <a:pt x="125" y="1252"/>
                    </a:lnTo>
                    <a:lnTo>
                      <a:pt x="119" y="1247"/>
                    </a:lnTo>
                    <a:lnTo>
                      <a:pt x="119" y="1241"/>
                    </a:lnTo>
                    <a:lnTo>
                      <a:pt x="119" y="1235"/>
                    </a:lnTo>
                    <a:lnTo>
                      <a:pt x="113" y="1235"/>
                    </a:lnTo>
                    <a:lnTo>
                      <a:pt x="113" y="1230"/>
                    </a:lnTo>
                    <a:lnTo>
                      <a:pt x="108" y="1224"/>
                    </a:lnTo>
                    <a:lnTo>
                      <a:pt x="102" y="1218"/>
                    </a:lnTo>
                    <a:lnTo>
                      <a:pt x="102" y="1213"/>
                    </a:lnTo>
                    <a:lnTo>
                      <a:pt x="102" y="1207"/>
                    </a:lnTo>
                    <a:lnTo>
                      <a:pt x="96" y="1207"/>
                    </a:lnTo>
                    <a:lnTo>
                      <a:pt x="96" y="1201"/>
                    </a:lnTo>
                    <a:lnTo>
                      <a:pt x="96" y="1196"/>
                    </a:lnTo>
                    <a:lnTo>
                      <a:pt x="96" y="1190"/>
                    </a:lnTo>
                    <a:lnTo>
                      <a:pt x="91" y="1184"/>
                    </a:lnTo>
                    <a:lnTo>
                      <a:pt x="96" y="1184"/>
                    </a:lnTo>
                    <a:lnTo>
                      <a:pt x="91" y="1179"/>
                    </a:lnTo>
                    <a:lnTo>
                      <a:pt x="91" y="1173"/>
                    </a:lnTo>
                    <a:lnTo>
                      <a:pt x="91" y="1167"/>
                    </a:lnTo>
                    <a:lnTo>
                      <a:pt x="85" y="1162"/>
                    </a:lnTo>
                    <a:lnTo>
                      <a:pt x="79" y="1162"/>
                    </a:lnTo>
                    <a:lnTo>
                      <a:pt x="79" y="1156"/>
                    </a:lnTo>
                    <a:lnTo>
                      <a:pt x="74" y="1156"/>
                    </a:lnTo>
                    <a:lnTo>
                      <a:pt x="68" y="1150"/>
                    </a:lnTo>
                    <a:lnTo>
                      <a:pt x="68" y="1145"/>
                    </a:lnTo>
                    <a:lnTo>
                      <a:pt x="62" y="1145"/>
                    </a:lnTo>
                    <a:lnTo>
                      <a:pt x="62" y="1139"/>
                    </a:lnTo>
                    <a:lnTo>
                      <a:pt x="62" y="1133"/>
                    </a:lnTo>
                    <a:lnTo>
                      <a:pt x="57" y="1128"/>
                    </a:lnTo>
                    <a:lnTo>
                      <a:pt x="57" y="1122"/>
                    </a:lnTo>
                    <a:lnTo>
                      <a:pt x="51" y="1116"/>
                    </a:lnTo>
                    <a:lnTo>
                      <a:pt x="45" y="1116"/>
                    </a:lnTo>
                    <a:lnTo>
                      <a:pt x="40" y="1111"/>
                    </a:lnTo>
                    <a:lnTo>
                      <a:pt x="34" y="1111"/>
                    </a:lnTo>
                    <a:lnTo>
                      <a:pt x="34" y="1099"/>
                    </a:lnTo>
                    <a:lnTo>
                      <a:pt x="28" y="1099"/>
                    </a:lnTo>
                    <a:lnTo>
                      <a:pt x="28" y="1094"/>
                    </a:lnTo>
                    <a:lnTo>
                      <a:pt x="28" y="1088"/>
                    </a:lnTo>
                    <a:lnTo>
                      <a:pt x="28" y="1082"/>
                    </a:lnTo>
                    <a:lnTo>
                      <a:pt x="23" y="1077"/>
                    </a:lnTo>
                    <a:lnTo>
                      <a:pt x="28" y="1077"/>
                    </a:lnTo>
                    <a:lnTo>
                      <a:pt x="28" y="1071"/>
                    </a:lnTo>
                    <a:lnTo>
                      <a:pt x="23" y="1065"/>
                    </a:lnTo>
                    <a:lnTo>
                      <a:pt x="17" y="1065"/>
                    </a:lnTo>
                    <a:lnTo>
                      <a:pt x="17" y="1060"/>
                    </a:lnTo>
                    <a:lnTo>
                      <a:pt x="11" y="1054"/>
                    </a:lnTo>
                    <a:lnTo>
                      <a:pt x="6" y="1048"/>
                    </a:lnTo>
                    <a:lnTo>
                      <a:pt x="0" y="1043"/>
                    </a:lnTo>
                    <a:lnTo>
                      <a:pt x="0" y="1037"/>
                    </a:lnTo>
                    <a:lnTo>
                      <a:pt x="0" y="1031"/>
                    </a:lnTo>
                    <a:lnTo>
                      <a:pt x="6" y="1026"/>
                    </a:lnTo>
                    <a:lnTo>
                      <a:pt x="11" y="1026"/>
                    </a:lnTo>
                    <a:lnTo>
                      <a:pt x="17" y="1026"/>
                    </a:lnTo>
                    <a:lnTo>
                      <a:pt x="23" y="1026"/>
                    </a:lnTo>
                    <a:lnTo>
                      <a:pt x="28" y="1020"/>
                    </a:lnTo>
                    <a:lnTo>
                      <a:pt x="34" y="1020"/>
                    </a:lnTo>
                    <a:lnTo>
                      <a:pt x="40" y="1014"/>
                    </a:lnTo>
                    <a:lnTo>
                      <a:pt x="40" y="1009"/>
                    </a:lnTo>
                    <a:lnTo>
                      <a:pt x="45" y="1003"/>
                    </a:lnTo>
                    <a:lnTo>
                      <a:pt x="51" y="1003"/>
                    </a:lnTo>
                    <a:lnTo>
                      <a:pt x="57" y="1003"/>
                    </a:lnTo>
                    <a:lnTo>
                      <a:pt x="62" y="1003"/>
                    </a:lnTo>
                    <a:lnTo>
                      <a:pt x="62" y="1009"/>
                    </a:lnTo>
                    <a:lnTo>
                      <a:pt x="68" y="1009"/>
                    </a:lnTo>
                    <a:lnTo>
                      <a:pt x="68" y="1003"/>
                    </a:lnTo>
                    <a:lnTo>
                      <a:pt x="74" y="1003"/>
                    </a:lnTo>
                    <a:lnTo>
                      <a:pt x="74" y="997"/>
                    </a:lnTo>
                    <a:lnTo>
                      <a:pt x="79" y="997"/>
                    </a:lnTo>
                    <a:lnTo>
                      <a:pt x="79" y="992"/>
                    </a:lnTo>
                    <a:lnTo>
                      <a:pt x="79" y="980"/>
                    </a:lnTo>
                    <a:lnTo>
                      <a:pt x="85" y="975"/>
                    </a:lnTo>
                    <a:lnTo>
                      <a:pt x="91" y="975"/>
                    </a:lnTo>
                    <a:lnTo>
                      <a:pt x="91" y="969"/>
                    </a:lnTo>
                    <a:lnTo>
                      <a:pt x="85" y="969"/>
                    </a:lnTo>
                    <a:lnTo>
                      <a:pt x="85" y="963"/>
                    </a:lnTo>
                    <a:lnTo>
                      <a:pt x="79" y="958"/>
                    </a:lnTo>
                    <a:lnTo>
                      <a:pt x="74" y="952"/>
                    </a:lnTo>
                    <a:lnTo>
                      <a:pt x="79" y="946"/>
                    </a:lnTo>
                    <a:lnTo>
                      <a:pt x="79" y="941"/>
                    </a:lnTo>
                    <a:lnTo>
                      <a:pt x="85" y="941"/>
                    </a:lnTo>
                    <a:lnTo>
                      <a:pt x="85" y="946"/>
                    </a:lnTo>
                    <a:lnTo>
                      <a:pt x="91" y="946"/>
                    </a:lnTo>
                    <a:lnTo>
                      <a:pt x="96" y="946"/>
                    </a:lnTo>
                    <a:lnTo>
                      <a:pt x="96" y="941"/>
                    </a:lnTo>
                    <a:lnTo>
                      <a:pt x="91" y="935"/>
                    </a:lnTo>
                    <a:lnTo>
                      <a:pt x="91" y="929"/>
                    </a:lnTo>
                    <a:lnTo>
                      <a:pt x="96" y="929"/>
                    </a:lnTo>
                    <a:lnTo>
                      <a:pt x="102" y="929"/>
                    </a:lnTo>
                    <a:lnTo>
                      <a:pt x="102" y="924"/>
                    </a:lnTo>
                    <a:lnTo>
                      <a:pt x="96" y="924"/>
                    </a:lnTo>
                    <a:lnTo>
                      <a:pt x="96" y="918"/>
                    </a:lnTo>
                    <a:lnTo>
                      <a:pt x="102" y="918"/>
                    </a:lnTo>
                    <a:lnTo>
                      <a:pt x="108" y="924"/>
                    </a:lnTo>
                    <a:lnTo>
                      <a:pt x="113" y="918"/>
                    </a:lnTo>
                    <a:lnTo>
                      <a:pt x="113" y="912"/>
                    </a:lnTo>
                    <a:lnTo>
                      <a:pt x="113" y="901"/>
                    </a:lnTo>
                    <a:lnTo>
                      <a:pt x="113" y="895"/>
                    </a:lnTo>
                    <a:lnTo>
                      <a:pt x="119" y="890"/>
                    </a:lnTo>
                    <a:lnTo>
                      <a:pt x="125" y="895"/>
                    </a:lnTo>
                    <a:lnTo>
                      <a:pt x="130" y="895"/>
                    </a:lnTo>
                    <a:lnTo>
                      <a:pt x="136" y="890"/>
                    </a:lnTo>
                    <a:lnTo>
                      <a:pt x="142" y="895"/>
                    </a:lnTo>
                    <a:lnTo>
                      <a:pt x="147" y="890"/>
                    </a:lnTo>
                    <a:lnTo>
                      <a:pt x="159" y="884"/>
                    </a:lnTo>
                    <a:lnTo>
                      <a:pt x="164" y="884"/>
                    </a:lnTo>
                    <a:lnTo>
                      <a:pt x="170" y="890"/>
                    </a:lnTo>
                    <a:lnTo>
                      <a:pt x="176" y="890"/>
                    </a:lnTo>
                    <a:lnTo>
                      <a:pt x="176" y="895"/>
                    </a:lnTo>
                    <a:lnTo>
                      <a:pt x="181" y="901"/>
                    </a:lnTo>
                    <a:lnTo>
                      <a:pt x="187" y="901"/>
                    </a:lnTo>
                    <a:lnTo>
                      <a:pt x="193" y="901"/>
                    </a:lnTo>
                    <a:lnTo>
                      <a:pt x="193" y="907"/>
                    </a:lnTo>
                    <a:lnTo>
                      <a:pt x="193" y="912"/>
                    </a:lnTo>
                    <a:lnTo>
                      <a:pt x="187" y="924"/>
                    </a:lnTo>
                    <a:lnTo>
                      <a:pt x="187" y="929"/>
                    </a:lnTo>
                    <a:lnTo>
                      <a:pt x="193" y="935"/>
                    </a:lnTo>
                    <a:lnTo>
                      <a:pt x="198" y="941"/>
                    </a:lnTo>
                    <a:lnTo>
                      <a:pt x="204" y="941"/>
                    </a:lnTo>
                    <a:lnTo>
                      <a:pt x="204" y="935"/>
                    </a:lnTo>
                    <a:lnTo>
                      <a:pt x="210" y="935"/>
                    </a:lnTo>
                    <a:lnTo>
                      <a:pt x="210" y="941"/>
                    </a:lnTo>
                    <a:lnTo>
                      <a:pt x="215" y="941"/>
                    </a:lnTo>
                    <a:lnTo>
                      <a:pt x="215" y="935"/>
                    </a:lnTo>
                    <a:lnTo>
                      <a:pt x="221" y="935"/>
                    </a:lnTo>
                    <a:lnTo>
                      <a:pt x="227" y="935"/>
                    </a:lnTo>
                    <a:lnTo>
                      <a:pt x="232" y="935"/>
                    </a:lnTo>
                    <a:lnTo>
                      <a:pt x="232" y="941"/>
                    </a:lnTo>
                    <a:lnTo>
                      <a:pt x="232" y="946"/>
                    </a:lnTo>
                    <a:lnTo>
                      <a:pt x="238" y="952"/>
                    </a:lnTo>
                    <a:lnTo>
                      <a:pt x="244" y="952"/>
                    </a:lnTo>
                    <a:lnTo>
                      <a:pt x="238" y="958"/>
                    </a:lnTo>
                    <a:lnTo>
                      <a:pt x="238" y="963"/>
                    </a:lnTo>
                    <a:lnTo>
                      <a:pt x="244" y="969"/>
                    </a:lnTo>
                    <a:lnTo>
                      <a:pt x="249" y="969"/>
                    </a:lnTo>
                    <a:lnTo>
                      <a:pt x="249" y="975"/>
                    </a:lnTo>
                    <a:lnTo>
                      <a:pt x="249" y="986"/>
                    </a:lnTo>
                    <a:lnTo>
                      <a:pt x="244" y="992"/>
                    </a:lnTo>
                    <a:lnTo>
                      <a:pt x="232" y="992"/>
                    </a:lnTo>
                    <a:lnTo>
                      <a:pt x="227" y="997"/>
                    </a:lnTo>
                    <a:lnTo>
                      <a:pt x="227" y="1003"/>
                    </a:lnTo>
                    <a:lnTo>
                      <a:pt x="227" y="1009"/>
                    </a:lnTo>
                    <a:lnTo>
                      <a:pt x="232" y="1009"/>
                    </a:lnTo>
                    <a:lnTo>
                      <a:pt x="238" y="1014"/>
                    </a:lnTo>
                    <a:lnTo>
                      <a:pt x="238" y="1020"/>
                    </a:lnTo>
                    <a:lnTo>
                      <a:pt x="238" y="1026"/>
                    </a:lnTo>
                    <a:lnTo>
                      <a:pt x="244" y="1026"/>
                    </a:lnTo>
                    <a:lnTo>
                      <a:pt x="249" y="1026"/>
                    </a:lnTo>
                    <a:lnTo>
                      <a:pt x="249" y="1031"/>
                    </a:lnTo>
                    <a:lnTo>
                      <a:pt x="249" y="1037"/>
                    </a:lnTo>
                    <a:lnTo>
                      <a:pt x="249" y="1043"/>
                    </a:lnTo>
                    <a:lnTo>
                      <a:pt x="249" y="1048"/>
                    </a:lnTo>
                    <a:lnTo>
                      <a:pt x="249" y="1054"/>
                    </a:lnTo>
                    <a:lnTo>
                      <a:pt x="249" y="1060"/>
                    </a:lnTo>
                    <a:lnTo>
                      <a:pt x="244" y="1065"/>
                    </a:lnTo>
                    <a:lnTo>
                      <a:pt x="249" y="1065"/>
                    </a:lnTo>
                    <a:lnTo>
                      <a:pt x="255" y="1065"/>
                    </a:lnTo>
                    <a:lnTo>
                      <a:pt x="261" y="1065"/>
                    </a:lnTo>
                    <a:lnTo>
                      <a:pt x="266" y="1060"/>
                    </a:lnTo>
                    <a:lnTo>
                      <a:pt x="272" y="1060"/>
                    </a:lnTo>
                    <a:lnTo>
                      <a:pt x="283" y="1065"/>
                    </a:lnTo>
                    <a:lnTo>
                      <a:pt x="283" y="1060"/>
                    </a:lnTo>
                    <a:lnTo>
                      <a:pt x="289" y="1060"/>
                    </a:lnTo>
                    <a:lnTo>
                      <a:pt x="295" y="1060"/>
                    </a:lnTo>
                    <a:lnTo>
                      <a:pt x="295" y="1065"/>
                    </a:lnTo>
                    <a:lnTo>
                      <a:pt x="300" y="1071"/>
                    </a:lnTo>
                    <a:lnTo>
                      <a:pt x="300" y="1077"/>
                    </a:lnTo>
                    <a:lnTo>
                      <a:pt x="306" y="1082"/>
                    </a:lnTo>
                    <a:lnTo>
                      <a:pt x="312" y="1082"/>
                    </a:lnTo>
                    <a:lnTo>
                      <a:pt x="317" y="1082"/>
                    </a:lnTo>
                    <a:lnTo>
                      <a:pt x="323" y="1077"/>
                    </a:lnTo>
                    <a:lnTo>
                      <a:pt x="329" y="1077"/>
                    </a:lnTo>
                    <a:lnTo>
                      <a:pt x="334" y="1077"/>
                    </a:lnTo>
                    <a:lnTo>
                      <a:pt x="340" y="1077"/>
                    </a:lnTo>
                    <a:lnTo>
                      <a:pt x="346" y="1077"/>
                    </a:lnTo>
                    <a:lnTo>
                      <a:pt x="351" y="1077"/>
                    </a:lnTo>
                    <a:lnTo>
                      <a:pt x="363" y="1077"/>
                    </a:lnTo>
                    <a:lnTo>
                      <a:pt x="368" y="1077"/>
                    </a:lnTo>
                    <a:lnTo>
                      <a:pt x="368" y="1082"/>
                    </a:lnTo>
                    <a:lnTo>
                      <a:pt x="374" y="1082"/>
                    </a:lnTo>
                    <a:lnTo>
                      <a:pt x="380" y="1077"/>
                    </a:lnTo>
                    <a:lnTo>
                      <a:pt x="380" y="1082"/>
                    </a:lnTo>
                    <a:lnTo>
                      <a:pt x="385" y="1082"/>
                    </a:lnTo>
                    <a:lnTo>
                      <a:pt x="385" y="1088"/>
                    </a:lnTo>
                    <a:lnTo>
                      <a:pt x="391" y="1088"/>
                    </a:lnTo>
                    <a:lnTo>
                      <a:pt x="397" y="1094"/>
                    </a:lnTo>
                    <a:lnTo>
                      <a:pt x="402" y="1094"/>
                    </a:lnTo>
                    <a:lnTo>
                      <a:pt x="402" y="1099"/>
                    </a:lnTo>
                    <a:lnTo>
                      <a:pt x="408" y="1099"/>
                    </a:lnTo>
                    <a:lnTo>
                      <a:pt x="414" y="1105"/>
                    </a:lnTo>
                    <a:lnTo>
                      <a:pt x="414" y="1111"/>
                    </a:lnTo>
                    <a:lnTo>
                      <a:pt x="419" y="1111"/>
                    </a:lnTo>
                    <a:lnTo>
                      <a:pt x="425" y="1111"/>
                    </a:lnTo>
                    <a:lnTo>
                      <a:pt x="431" y="1116"/>
                    </a:lnTo>
                    <a:lnTo>
                      <a:pt x="436" y="1116"/>
                    </a:lnTo>
                    <a:lnTo>
                      <a:pt x="442" y="1116"/>
                    </a:lnTo>
                    <a:lnTo>
                      <a:pt x="448" y="1116"/>
                    </a:lnTo>
                    <a:lnTo>
                      <a:pt x="448" y="1122"/>
                    </a:lnTo>
                    <a:lnTo>
                      <a:pt x="453" y="1116"/>
                    </a:lnTo>
                    <a:lnTo>
                      <a:pt x="459" y="1116"/>
                    </a:lnTo>
                    <a:lnTo>
                      <a:pt x="465" y="1116"/>
                    </a:lnTo>
                    <a:lnTo>
                      <a:pt x="470" y="1111"/>
                    </a:lnTo>
                    <a:lnTo>
                      <a:pt x="476" y="1111"/>
                    </a:lnTo>
                    <a:lnTo>
                      <a:pt x="482" y="1111"/>
                    </a:lnTo>
                    <a:lnTo>
                      <a:pt x="493" y="1111"/>
                    </a:lnTo>
                    <a:lnTo>
                      <a:pt x="499" y="1116"/>
                    </a:lnTo>
                    <a:lnTo>
                      <a:pt x="504" y="1116"/>
                    </a:lnTo>
                    <a:lnTo>
                      <a:pt x="510" y="1116"/>
                    </a:lnTo>
                    <a:lnTo>
                      <a:pt x="516" y="1116"/>
                    </a:lnTo>
                    <a:lnTo>
                      <a:pt x="521" y="1111"/>
                    </a:lnTo>
                    <a:lnTo>
                      <a:pt x="527" y="1111"/>
                    </a:lnTo>
                    <a:lnTo>
                      <a:pt x="533" y="1111"/>
                    </a:lnTo>
                    <a:lnTo>
                      <a:pt x="538" y="1111"/>
                    </a:lnTo>
                    <a:lnTo>
                      <a:pt x="544" y="1111"/>
                    </a:lnTo>
                    <a:lnTo>
                      <a:pt x="544" y="1105"/>
                    </a:lnTo>
                    <a:lnTo>
                      <a:pt x="550" y="1105"/>
                    </a:lnTo>
                    <a:lnTo>
                      <a:pt x="555" y="1105"/>
                    </a:lnTo>
                    <a:lnTo>
                      <a:pt x="567" y="1099"/>
                    </a:lnTo>
                    <a:lnTo>
                      <a:pt x="572" y="1105"/>
                    </a:lnTo>
                    <a:lnTo>
                      <a:pt x="578" y="1105"/>
                    </a:lnTo>
                    <a:lnTo>
                      <a:pt x="584" y="1099"/>
                    </a:lnTo>
                    <a:lnTo>
                      <a:pt x="589" y="1099"/>
                    </a:lnTo>
                    <a:lnTo>
                      <a:pt x="595" y="1099"/>
                    </a:lnTo>
                    <a:lnTo>
                      <a:pt x="601" y="1099"/>
                    </a:lnTo>
                    <a:lnTo>
                      <a:pt x="606" y="1099"/>
                    </a:lnTo>
                    <a:lnTo>
                      <a:pt x="612" y="1099"/>
                    </a:lnTo>
                    <a:lnTo>
                      <a:pt x="618" y="1099"/>
                    </a:lnTo>
                    <a:lnTo>
                      <a:pt x="623" y="1105"/>
                    </a:lnTo>
                    <a:lnTo>
                      <a:pt x="629" y="1099"/>
                    </a:lnTo>
                    <a:lnTo>
                      <a:pt x="629" y="1105"/>
                    </a:lnTo>
                    <a:lnTo>
                      <a:pt x="635" y="1105"/>
                    </a:lnTo>
                    <a:lnTo>
                      <a:pt x="640" y="1105"/>
                    </a:lnTo>
                    <a:lnTo>
                      <a:pt x="646" y="1105"/>
                    </a:lnTo>
                    <a:lnTo>
                      <a:pt x="652" y="1105"/>
                    </a:lnTo>
                    <a:lnTo>
                      <a:pt x="652" y="1111"/>
                    </a:lnTo>
                    <a:lnTo>
                      <a:pt x="657" y="1111"/>
                    </a:lnTo>
                    <a:lnTo>
                      <a:pt x="663" y="1116"/>
                    </a:lnTo>
                    <a:lnTo>
                      <a:pt x="663" y="1122"/>
                    </a:lnTo>
                    <a:lnTo>
                      <a:pt x="663" y="1128"/>
                    </a:lnTo>
                    <a:lnTo>
                      <a:pt x="669" y="1128"/>
                    </a:lnTo>
                    <a:lnTo>
                      <a:pt x="669" y="1122"/>
                    </a:lnTo>
                    <a:lnTo>
                      <a:pt x="669" y="1128"/>
                    </a:lnTo>
                    <a:lnTo>
                      <a:pt x="674" y="1128"/>
                    </a:lnTo>
                    <a:lnTo>
                      <a:pt x="680" y="1128"/>
                    </a:lnTo>
                    <a:lnTo>
                      <a:pt x="686" y="1133"/>
                    </a:lnTo>
                    <a:lnTo>
                      <a:pt x="691" y="1133"/>
                    </a:lnTo>
                    <a:lnTo>
                      <a:pt x="697" y="1133"/>
                    </a:lnTo>
                    <a:lnTo>
                      <a:pt x="703" y="1133"/>
                    </a:lnTo>
                    <a:lnTo>
                      <a:pt x="708" y="1133"/>
                    </a:lnTo>
                    <a:lnTo>
                      <a:pt x="714" y="1128"/>
                    </a:lnTo>
                    <a:lnTo>
                      <a:pt x="720" y="1122"/>
                    </a:lnTo>
                    <a:lnTo>
                      <a:pt x="725" y="1116"/>
                    </a:lnTo>
                    <a:lnTo>
                      <a:pt x="731" y="1116"/>
                    </a:lnTo>
                    <a:lnTo>
                      <a:pt x="737" y="1116"/>
                    </a:lnTo>
                    <a:lnTo>
                      <a:pt x="742" y="1111"/>
                    </a:lnTo>
                    <a:lnTo>
                      <a:pt x="737" y="1111"/>
                    </a:lnTo>
                    <a:lnTo>
                      <a:pt x="731" y="1105"/>
                    </a:lnTo>
                    <a:lnTo>
                      <a:pt x="725" y="1094"/>
                    </a:lnTo>
                    <a:lnTo>
                      <a:pt x="725" y="1088"/>
                    </a:lnTo>
                    <a:lnTo>
                      <a:pt x="731" y="1082"/>
                    </a:lnTo>
                    <a:lnTo>
                      <a:pt x="731" y="1077"/>
                    </a:lnTo>
                    <a:lnTo>
                      <a:pt x="737" y="1071"/>
                    </a:lnTo>
                    <a:lnTo>
                      <a:pt x="742" y="1071"/>
                    </a:lnTo>
                    <a:lnTo>
                      <a:pt x="748" y="1071"/>
                    </a:lnTo>
                    <a:lnTo>
                      <a:pt x="754" y="1071"/>
                    </a:lnTo>
                    <a:lnTo>
                      <a:pt x="759" y="1071"/>
                    </a:lnTo>
                    <a:lnTo>
                      <a:pt x="765" y="1071"/>
                    </a:lnTo>
                    <a:lnTo>
                      <a:pt x="771" y="1071"/>
                    </a:lnTo>
                    <a:lnTo>
                      <a:pt x="776" y="1071"/>
                    </a:lnTo>
                    <a:lnTo>
                      <a:pt x="782" y="1065"/>
                    </a:lnTo>
                    <a:lnTo>
                      <a:pt x="788" y="1065"/>
                    </a:lnTo>
                    <a:lnTo>
                      <a:pt x="788" y="1060"/>
                    </a:lnTo>
                    <a:lnTo>
                      <a:pt x="793" y="1060"/>
                    </a:lnTo>
                    <a:lnTo>
                      <a:pt x="793" y="1054"/>
                    </a:lnTo>
                    <a:lnTo>
                      <a:pt x="793" y="1048"/>
                    </a:lnTo>
                    <a:lnTo>
                      <a:pt x="793" y="1043"/>
                    </a:lnTo>
                    <a:lnTo>
                      <a:pt x="799" y="1037"/>
                    </a:lnTo>
                    <a:lnTo>
                      <a:pt x="799" y="1031"/>
                    </a:lnTo>
                    <a:lnTo>
                      <a:pt x="805" y="1026"/>
                    </a:lnTo>
                    <a:lnTo>
                      <a:pt x="810" y="1020"/>
                    </a:lnTo>
                    <a:lnTo>
                      <a:pt x="810" y="1014"/>
                    </a:lnTo>
                    <a:lnTo>
                      <a:pt x="816" y="1014"/>
                    </a:lnTo>
                    <a:lnTo>
                      <a:pt x="828" y="1014"/>
                    </a:lnTo>
                    <a:lnTo>
                      <a:pt x="833" y="1014"/>
                    </a:lnTo>
                    <a:lnTo>
                      <a:pt x="839" y="1014"/>
                    </a:lnTo>
                    <a:lnTo>
                      <a:pt x="845" y="1014"/>
                    </a:lnTo>
                    <a:lnTo>
                      <a:pt x="850" y="1009"/>
                    </a:lnTo>
                    <a:lnTo>
                      <a:pt x="856" y="1003"/>
                    </a:lnTo>
                    <a:lnTo>
                      <a:pt x="862" y="1003"/>
                    </a:lnTo>
                    <a:lnTo>
                      <a:pt x="867" y="1009"/>
                    </a:lnTo>
                    <a:lnTo>
                      <a:pt x="873" y="1009"/>
                    </a:lnTo>
                    <a:lnTo>
                      <a:pt x="879" y="1009"/>
                    </a:lnTo>
                    <a:lnTo>
                      <a:pt x="884" y="1003"/>
                    </a:lnTo>
                    <a:lnTo>
                      <a:pt x="884" y="997"/>
                    </a:lnTo>
                    <a:lnTo>
                      <a:pt x="890" y="997"/>
                    </a:lnTo>
                    <a:lnTo>
                      <a:pt x="896" y="992"/>
                    </a:lnTo>
                    <a:lnTo>
                      <a:pt x="901" y="992"/>
                    </a:lnTo>
                    <a:lnTo>
                      <a:pt x="907" y="992"/>
                    </a:lnTo>
                    <a:lnTo>
                      <a:pt x="913" y="992"/>
                    </a:lnTo>
                    <a:lnTo>
                      <a:pt x="918" y="986"/>
                    </a:lnTo>
                    <a:lnTo>
                      <a:pt x="924" y="992"/>
                    </a:lnTo>
                    <a:lnTo>
                      <a:pt x="924" y="986"/>
                    </a:lnTo>
                    <a:lnTo>
                      <a:pt x="930" y="952"/>
                    </a:lnTo>
                    <a:lnTo>
                      <a:pt x="930" y="918"/>
                    </a:lnTo>
                    <a:lnTo>
                      <a:pt x="930" y="884"/>
                    </a:lnTo>
                    <a:lnTo>
                      <a:pt x="930" y="850"/>
                    </a:lnTo>
                    <a:lnTo>
                      <a:pt x="930" y="816"/>
                    </a:lnTo>
                    <a:lnTo>
                      <a:pt x="930" y="782"/>
                    </a:lnTo>
                    <a:lnTo>
                      <a:pt x="930" y="748"/>
                    </a:lnTo>
                    <a:lnTo>
                      <a:pt x="935" y="714"/>
                    </a:lnTo>
                    <a:lnTo>
                      <a:pt x="935" y="703"/>
                    </a:lnTo>
                    <a:lnTo>
                      <a:pt x="935" y="680"/>
                    </a:lnTo>
                    <a:lnTo>
                      <a:pt x="935" y="646"/>
                    </a:lnTo>
                    <a:lnTo>
                      <a:pt x="935" y="612"/>
                    </a:lnTo>
                    <a:lnTo>
                      <a:pt x="935" y="578"/>
                    </a:lnTo>
                    <a:lnTo>
                      <a:pt x="935" y="544"/>
                    </a:lnTo>
                    <a:lnTo>
                      <a:pt x="935" y="510"/>
                    </a:lnTo>
                    <a:lnTo>
                      <a:pt x="941" y="476"/>
                    </a:lnTo>
                    <a:lnTo>
                      <a:pt x="941" y="442"/>
                    </a:lnTo>
                    <a:lnTo>
                      <a:pt x="941" y="408"/>
                    </a:lnTo>
                    <a:lnTo>
                      <a:pt x="941" y="374"/>
                    </a:lnTo>
                    <a:lnTo>
                      <a:pt x="941" y="340"/>
                    </a:lnTo>
                    <a:lnTo>
                      <a:pt x="941" y="306"/>
                    </a:lnTo>
                    <a:lnTo>
                      <a:pt x="941" y="272"/>
                    </a:lnTo>
                    <a:lnTo>
                      <a:pt x="941" y="243"/>
                    </a:lnTo>
                    <a:lnTo>
                      <a:pt x="941" y="238"/>
                    </a:lnTo>
                    <a:lnTo>
                      <a:pt x="947" y="232"/>
                    </a:lnTo>
                    <a:lnTo>
                      <a:pt x="947" y="221"/>
                    </a:lnTo>
                    <a:lnTo>
                      <a:pt x="947" y="204"/>
                    </a:lnTo>
                    <a:lnTo>
                      <a:pt x="947" y="181"/>
                    </a:lnTo>
                    <a:lnTo>
                      <a:pt x="947" y="170"/>
                    </a:lnTo>
                    <a:lnTo>
                      <a:pt x="947" y="158"/>
                    </a:lnTo>
                    <a:lnTo>
                      <a:pt x="947" y="136"/>
                    </a:lnTo>
                    <a:lnTo>
                      <a:pt x="947" y="113"/>
                    </a:lnTo>
                    <a:lnTo>
                      <a:pt x="947" y="102"/>
                    </a:lnTo>
                    <a:lnTo>
                      <a:pt x="947" y="90"/>
                    </a:lnTo>
                    <a:lnTo>
                      <a:pt x="947" y="68"/>
                    </a:lnTo>
                    <a:lnTo>
                      <a:pt x="947" y="45"/>
                    </a:lnTo>
                    <a:lnTo>
                      <a:pt x="947" y="34"/>
                    </a:lnTo>
                    <a:lnTo>
                      <a:pt x="947" y="22"/>
                    </a:lnTo>
                    <a:lnTo>
                      <a:pt x="947" y="0"/>
                    </a:lnTo>
                    <a:lnTo>
                      <a:pt x="952" y="5"/>
                    </a:lnTo>
                    <a:lnTo>
                      <a:pt x="958" y="5"/>
                    </a:lnTo>
                    <a:lnTo>
                      <a:pt x="958" y="11"/>
                    </a:lnTo>
                    <a:lnTo>
                      <a:pt x="958" y="17"/>
                    </a:lnTo>
                    <a:lnTo>
                      <a:pt x="964" y="17"/>
                    </a:lnTo>
                    <a:lnTo>
                      <a:pt x="964" y="22"/>
                    </a:lnTo>
                    <a:lnTo>
                      <a:pt x="969" y="22"/>
                    </a:lnTo>
                    <a:lnTo>
                      <a:pt x="975" y="22"/>
                    </a:lnTo>
                    <a:lnTo>
                      <a:pt x="975" y="28"/>
                    </a:lnTo>
                    <a:lnTo>
                      <a:pt x="981" y="34"/>
                    </a:lnTo>
                    <a:lnTo>
                      <a:pt x="986" y="34"/>
                    </a:lnTo>
                    <a:lnTo>
                      <a:pt x="992" y="34"/>
                    </a:lnTo>
                    <a:lnTo>
                      <a:pt x="992" y="39"/>
                    </a:lnTo>
                    <a:lnTo>
                      <a:pt x="998" y="39"/>
                    </a:lnTo>
                    <a:lnTo>
                      <a:pt x="1003" y="39"/>
                    </a:lnTo>
                    <a:lnTo>
                      <a:pt x="1009" y="45"/>
                    </a:lnTo>
                    <a:lnTo>
                      <a:pt x="1015" y="45"/>
                    </a:lnTo>
                    <a:lnTo>
                      <a:pt x="1020" y="45"/>
                    </a:lnTo>
                    <a:lnTo>
                      <a:pt x="1020" y="51"/>
                    </a:lnTo>
                    <a:lnTo>
                      <a:pt x="1020" y="56"/>
                    </a:lnTo>
                    <a:lnTo>
                      <a:pt x="1026" y="56"/>
                    </a:lnTo>
                    <a:lnTo>
                      <a:pt x="1026" y="62"/>
                    </a:lnTo>
                    <a:lnTo>
                      <a:pt x="1032" y="62"/>
                    </a:lnTo>
                    <a:lnTo>
                      <a:pt x="1037" y="68"/>
                    </a:lnTo>
                    <a:lnTo>
                      <a:pt x="1037" y="73"/>
                    </a:lnTo>
                    <a:lnTo>
                      <a:pt x="1043" y="73"/>
                    </a:lnTo>
                    <a:lnTo>
                      <a:pt x="1049" y="73"/>
                    </a:lnTo>
                    <a:lnTo>
                      <a:pt x="1049" y="79"/>
                    </a:lnTo>
                    <a:lnTo>
                      <a:pt x="1054" y="85"/>
                    </a:lnTo>
                    <a:lnTo>
                      <a:pt x="1054" y="90"/>
                    </a:lnTo>
                    <a:lnTo>
                      <a:pt x="1060" y="96"/>
                    </a:lnTo>
                    <a:lnTo>
                      <a:pt x="1060" y="102"/>
                    </a:lnTo>
                    <a:lnTo>
                      <a:pt x="1060" y="107"/>
                    </a:lnTo>
                    <a:lnTo>
                      <a:pt x="1066" y="107"/>
                    </a:lnTo>
                    <a:lnTo>
                      <a:pt x="1071" y="107"/>
                    </a:lnTo>
                    <a:lnTo>
                      <a:pt x="1071" y="113"/>
                    </a:lnTo>
                    <a:lnTo>
                      <a:pt x="1066" y="119"/>
                    </a:lnTo>
                    <a:lnTo>
                      <a:pt x="1066" y="124"/>
                    </a:lnTo>
                    <a:lnTo>
                      <a:pt x="1071" y="124"/>
                    </a:lnTo>
                    <a:lnTo>
                      <a:pt x="1077" y="124"/>
                    </a:lnTo>
                    <a:lnTo>
                      <a:pt x="1077" y="130"/>
                    </a:lnTo>
                    <a:lnTo>
                      <a:pt x="1077" y="136"/>
                    </a:lnTo>
                    <a:lnTo>
                      <a:pt x="1083" y="141"/>
                    </a:lnTo>
                    <a:lnTo>
                      <a:pt x="1088" y="141"/>
                    </a:lnTo>
                    <a:lnTo>
                      <a:pt x="1083" y="147"/>
                    </a:lnTo>
                    <a:lnTo>
                      <a:pt x="1083" y="153"/>
                    </a:lnTo>
                    <a:lnTo>
                      <a:pt x="1088" y="153"/>
                    </a:lnTo>
                    <a:lnTo>
                      <a:pt x="1088" y="158"/>
                    </a:lnTo>
                    <a:lnTo>
                      <a:pt x="1094" y="164"/>
                    </a:lnTo>
                    <a:lnTo>
                      <a:pt x="1094" y="170"/>
                    </a:lnTo>
                    <a:lnTo>
                      <a:pt x="1100" y="170"/>
                    </a:lnTo>
                    <a:lnTo>
                      <a:pt x="1105" y="175"/>
                    </a:lnTo>
                    <a:lnTo>
                      <a:pt x="1105" y="181"/>
                    </a:lnTo>
                    <a:lnTo>
                      <a:pt x="1111" y="181"/>
                    </a:lnTo>
                    <a:lnTo>
                      <a:pt x="1111" y="187"/>
                    </a:lnTo>
                    <a:lnTo>
                      <a:pt x="1117" y="187"/>
                    </a:lnTo>
                    <a:lnTo>
                      <a:pt x="1122" y="187"/>
                    </a:lnTo>
                    <a:lnTo>
                      <a:pt x="1122" y="192"/>
                    </a:lnTo>
                    <a:lnTo>
                      <a:pt x="1117" y="192"/>
                    </a:lnTo>
                    <a:lnTo>
                      <a:pt x="1111" y="198"/>
                    </a:lnTo>
                    <a:lnTo>
                      <a:pt x="1111" y="204"/>
                    </a:lnTo>
                    <a:lnTo>
                      <a:pt x="1111" y="209"/>
                    </a:lnTo>
                    <a:lnTo>
                      <a:pt x="1122" y="215"/>
                    </a:lnTo>
                    <a:lnTo>
                      <a:pt x="1128" y="221"/>
                    </a:lnTo>
                    <a:lnTo>
                      <a:pt x="1128" y="226"/>
                    </a:lnTo>
                    <a:lnTo>
                      <a:pt x="1122" y="226"/>
                    </a:lnTo>
                    <a:lnTo>
                      <a:pt x="1122" y="232"/>
                    </a:lnTo>
                    <a:lnTo>
                      <a:pt x="1117" y="232"/>
                    </a:lnTo>
                    <a:lnTo>
                      <a:pt x="1117" y="238"/>
                    </a:lnTo>
                    <a:lnTo>
                      <a:pt x="1122" y="238"/>
                    </a:lnTo>
                    <a:lnTo>
                      <a:pt x="1128" y="238"/>
                    </a:lnTo>
                    <a:lnTo>
                      <a:pt x="1122" y="249"/>
                    </a:lnTo>
                    <a:lnTo>
                      <a:pt x="1122" y="255"/>
                    </a:lnTo>
                    <a:lnTo>
                      <a:pt x="1128" y="255"/>
                    </a:lnTo>
                    <a:lnTo>
                      <a:pt x="1134" y="260"/>
                    </a:lnTo>
                    <a:lnTo>
                      <a:pt x="1134" y="266"/>
                    </a:lnTo>
                    <a:lnTo>
                      <a:pt x="1134" y="272"/>
                    </a:lnTo>
                    <a:lnTo>
                      <a:pt x="1139" y="272"/>
                    </a:lnTo>
                    <a:lnTo>
                      <a:pt x="1139" y="277"/>
                    </a:lnTo>
                    <a:lnTo>
                      <a:pt x="1145" y="277"/>
                    </a:lnTo>
                    <a:lnTo>
                      <a:pt x="1139" y="277"/>
                    </a:lnTo>
                    <a:lnTo>
                      <a:pt x="1139" y="283"/>
                    </a:lnTo>
                    <a:lnTo>
                      <a:pt x="1139" y="289"/>
                    </a:lnTo>
                    <a:lnTo>
                      <a:pt x="1151" y="283"/>
                    </a:lnTo>
                    <a:lnTo>
                      <a:pt x="1151" y="294"/>
                    </a:lnTo>
                    <a:lnTo>
                      <a:pt x="1151" y="300"/>
                    </a:lnTo>
                    <a:lnTo>
                      <a:pt x="1156" y="300"/>
                    </a:lnTo>
                    <a:lnTo>
                      <a:pt x="1156" y="306"/>
                    </a:lnTo>
                    <a:lnTo>
                      <a:pt x="1151" y="306"/>
                    </a:lnTo>
                    <a:lnTo>
                      <a:pt x="1151" y="311"/>
                    </a:lnTo>
                    <a:lnTo>
                      <a:pt x="1156" y="317"/>
                    </a:lnTo>
                    <a:lnTo>
                      <a:pt x="1162" y="323"/>
                    </a:lnTo>
                    <a:lnTo>
                      <a:pt x="1162" y="328"/>
                    </a:lnTo>
                    <a:lnTo>
                      <a:pt x="1162" y="334"/>
                    </a:lnTo>
                    <a:lnTo>
                      <a:pt x="1156" y="334"/>
                    </a:lnTo>
                    <a:lnTo>
                      <a:pt x="1156" y="340"/>
                    </a:lnTo>
                    <a:lnTo>
                      <a:pt x="1162" y="345"/>
                    </a:lnTo>
                    <a:lnTo>
                      <a:pt x="1162" y="351"/>
                    </a:lnTo>
                    <a:lnTo>
                      <a:pt x="1156" y="351"/>
                    </a:lnTo>
                    <a:lnTo>
                      <a:pt x="1162" y="351"/>
                    </a:lnTo>
                    <a:lnTo>
                      <a:pt x="1162" y="357"/>
                    </a:lnTo>
                    <a:lnTo>
                      <a:pt x="1156" y="362"/>
                    </a:lnTo>
                    <a:lnTo>
                      <a:pt x="1162" y="368"/>
                    </a:lnTo>
                    <a:lnTo>
                      <a:pt x="1168" y="368"/>
                    </a:lnTo>
                    <a:lnTo>
                      <a:pt x="1168" y="374"/>
                    </a:lnTo>
                    <a:lnTo>
                      <a:pt x="1168" y="379"/>
                    </a:lnTo>
                    <a:lnTo>
                      <a:pt x="1162" y="379"/>
                    </a:lnTo>
                    <a:lnTo>
                      <a:pt x="1156" y="379"/>
                    </a:lnTo>
                    <a:lnTo>
                      <a:pt x="1156" y="385"/>
                    </a:lnTo>
                    <a:lnTo>
                      <a:pt x="1156" y="391"/>
                    </a:lnTo>
                    <a:lnTo>
                      <a:pt x="1151" y="396"/>
                    </a:lnTo>
                    <a:lnTo>
                      <a:pt x="1151" y="402"/>
                    </a:lnTo>
                    <a:lnTo>
                      <a:pt x="1151" y="408"/>
                    </a:lnTo>
                    <a:lnTo>
                      <a:pt x="1145" y="408"/>
                    </a:lnTo>
                    <a:lnTo>
                      <a:pt x="1145" y="413"/>
                    </a:lnTo>
                    <a:lnTo>
                      <a:pt x="1139" y="413"/>
                    </a:lnTo>
                    <a:lnTo>
                      <a:pt x="1134" y="419"/>
                    </a:lnTo>
                    <a:lnTo>
                      <a:pt x="1134" y="425"/>
                    </a:lnTo>
                    <a:lnTo>
                      <a:pt x="1128" y="425"/>
                    </a:lnTo>
                    <a:lnTo>
                      <a:pt x="1128" y="430"/>
                    </a:lnTo>
                    <a:lnTo>
                      <a:pt x="1122" y="430"/>
                    </a:lnTo>
                    <a:lnTo>
                      <a:pt x="1122" y="436"/>
                    </a:lnTo>
                    <a:lnTo>
                      <a:pt x="1122" y="442"/>
                    </a:lnTo>
                    <a:lnTo>
                      <a:pt x="1117" y="442"/>
                    </a:lnTo>
                    <a:lnTo>
                      <a:pt x="1111" y="447"/>
                    </a:lnTo>
                    <a:lnTo>
                      <a:pt x="1111" y="453"/>
                    </a:lnTo>
                    <a:lnTo>
                      <a:pt x="1105" y="453"/>
                    </a:lnTo>
                    <a:lnTo>
                      <a:pt x="1100" y="453"/>
                    </a:lnTo>
                    <a:lnTo>
                      <a:pt x="1100" y="464"/>
                    </a:lnTo>
                    <a:lnTo>
                      <a:pt x="1100" y="470"/>
                    </a:lnTo>
                    <a:lnTo>
                      <a:pt x="1100" y="476"/>
                    </a:lnTo>
                    <a:lnTo>
                      <a:pt x="1100" y="487"/>
                    </a:lnTo>
                    <a:lnTo>
                      <a:pt x="1100" y="493"/>
                    </a:lnTo>
                    <a:lnTo>
                      <a:pt x="1105" y="493"/>
                    </a:lnTo>
                    <a:lnTo>
                      <a:pt x="1105" y="504"/>
                    </a:lnTo>
                    <a:lnTo>
                      <a:pt x="1105" y="515"/>
                    </a:lnTo>
                    <a:lnTo>
                      <a:pt x="1100" y="521"/>
                    </a:lnTo>
                    <a:lnTo>
                      <a:pt x="1100" y="527"/>
                    </a:lnTo>
                    <a:lnTo>
                      <a:pt x="1105" y="532"/>
                    </a:lnTo>
                    <a:lnTo>
                      <a:pt x="1105" y="538"/>
                    </a:lnTo>
                    <a:lnTo>
                      <a:pt x="1105" y="544"/>
                    </a:lnTo>
                    <a:lnTo>
                      <a:pt x="1105" y="550"/>
                    </a:lnTo>
                    <a:lnTo>
                      <a:pt x="1111" y="555"/>
                    </a:lnTo>
                    <a:lnTo>
                      <a:pt x="1105" y="555"/>
                    </a:lnTo>
                    <a:lnTo>
                      <a:pt x="1105" y="561"/>
                    </a:lnTo>
                    <a:lnTo>
                      <a:pt x="1111" y="561"/>
                    </a:lnTo>
                    <a:lnTo>
                      <a:pt x="1117" y="561"/>
                    </a:lnTo>
                    <a:lnTo>
                      <a:pt x="1117" y="567"/>
                    </a:lnTo>
                    <a:lnTo>
                      <a:pt x="1117" y="572"/>
                    </a:lnTo>
                    <a:lnTo>
                      <a:pt x="1117" y="578"/>
                    </a:lnTo>
                    <a:lnTo>
                      <a:pt x="1122" y="578"/>
                    </a:lnTo>
                    <a:lnTo>
                      <a:pt x="1122" y="572"/>
                    </a:lnTo>
                    <a:lnTo>
                      <a:pt x="1128" y="572"/>
                    </a:lnTo>
                    <a:lnTo>
                      <a:pt x="1128" y="567"/>
                    </a:lnTo>
                    <a:lnTo>
                      <a:pt x="1134" y="567"/>
                    </a:lnTo>
                    <a:lnTo>
                      <a:pt x="1139" y="567"/>
                    </a:lnTo>
                    <a:lnTo>
                      <a:pt x="1145" y="561"/>
                    </a:lnTo>
                    <a:lnTo>
                      <a:pt x="1151" y="561"/>
                    </a:lnTo>
                    <a:lnTo>
                      <a:pt x="1156" y="555"/>
                    </a:lnTo>
                    <a:lnTo>
                      <a:pt x="1162" y="555"/>
                    </a:lnTo>
                    <a:lnTo>
                      <a:pt x="1168" y="550"/>
                    </a:lnTo>
                    <a:lnTo>
                      <a:pt x="1173" y="550"/>
                    </a:lnTo>
                    <a:lnTo>
                      <a:pt x="1179" y="550"/>
                    </a:lnTo>
                    <a:lnTo>
                      <a:pt x="1185" y="555"/>
                    </a:lnTo>
                    <a:lnTo>
                      <a:pt x="1190" y="550"/>
                    </a:lnTo>
                    <a:lnTo>
                      <a:pt x="1196" y="555"/>
                    </a:lnTo>
                    <a:lnTo>
                      <a:pt x="1202" y="561"/>
                    </a:lnTo>
                    <a:lnTo>
                      <a:pt x="1207" y="561"/>
                    </a:lnTo>
                    <a:lnTo>
                      <a:pt x="1207" y="567"/>
                    </a:lnTo>
                    <a:lnTo>
                      <a:pt x="1213" y="561"/>
                    </a:lnTo>
                    <a:lnTo>
                      <a:pt x="1213" y="567"/>
                    </a:lnTo>
                    <a:lnTo>
                      <a:pt x="1219" y="567"/>
                    </a:lnTo>
                    <a:lnTo>
                      <a:pt x="1236" y="572"/>
                    </a:lnTo>
                    <a:lnTo>
                      <a:pt x="1241" y="572"/>
                    </a:lnTo>
                    <a:lnTo>
                      <a:pt x="1247" y="567"/>
                    </a:lnTo>
                    <a:lnTo>
                      <a:pt x="1253" y="567"/>
                    </a:lnTo>
                    <a:lnTo>
                      <a:pt x="1258" y="561"/>
                    </a:lnTo>
                    <a:lnTo>
                      <a:pt x="1264" y="561"/>
                    </a:lnTo>
                    <a:lnTo>
                      <a:pt x="1270" y="561"/>
                    </a:lnTo>
                    <a:lnTo>
                      <a:pt x="1275" y="561"/>
                    </a:lnTo>
                    <a:lnTo>
                      <a:pt x="1275" y="567"/>
                    </a:lnTo>
                    <a:lnTo>
                      <a:pt x="1281" y="567"/>
                    </a:lnTo>
                    <a:lnTo>
                      <a:pt x="1281" y="561"/>
                    </a:lnTo>
                    <a:lnTo>
                      <a:pt x="1287" y="561"/>
                    </a:lnTo>
                    <a:lnTo>
                      <a:pt x="1292" y="555"/>
                    </a:lnTo>
                    <a:lnTo>
                      <a:pt x="1298" y="561"/>
                    </a:lnTo>
                    <a:lnTo>
                      <a:pt x="1304" y="555"/>
                    </a:lnTo>
                    <a:lnTo>
                      <a:pt x="1309" y="555"/>
                    </a:lnTo>
                    <a:lnTo>
                      <a:pt x="1315" y="555"/>
                    </a:lnTo>
                    <a:lnTo>
                      <a:pt x="1321" y="561"/>
                    </a:lnTo>
                    <a:lnTo>
                      <a:pt x="1326" y="561"/>
                    </a:lnTo>
                    <a:lnTo>
                      <a:pt x="1332" y="567"/>
                    </a:lnTo>
                    <a:lnTo>
                      <a:pt x="1338" y="567"/>
                    </a:lnTo>
                    <a:lnTo>
                      <a:pt x="1343" y="567"/>
                    </a:lnTo>
                    <a:lnTo>
                      <a:pt x="1343" y="561"/>
                    </a:lnTo>
                    <a:lnTo>
                      <a:pt x="1355" y="561"/>
                    </a:lnTo>
                    <a:lnTo>
                      <a:pt x="1360" y="567"/>
                    </a:lnTo>
                    <a:lnTo>
                      <a:pt x="1366" y="567"/>
                    </a:lnTo>
                    <a:lnTo>
                      <a:pt x="1372" y="567"/>
                    </a:lnTo>
                    <a:lnTo>
                      <a:pt x="1377" y="567"/>
                    </a:lnTo>
                    <a:lnTo>
                      <a:pt x="1383" y="567"/>
                    </a:lnTo>
                    <a:lnTo>
                      <a:pt x="1389" y="567"/>
                    </a:lnTo>
                    <a:lnTo>
                      <a:pt x="1394" y="555"/>
                    </a:lnTo>
                    <a:lnTo>
                      <a:pt x="1400" y="555"/>
                    </a:lnTo>
                    <a:lnTo>
                      <a:pt x="1406" y="550"/>
                    </a:lnTo>
                    <a:lnTo>
                      <a:pt x="1406" y="544"/>
                    </a:lnTo>
                    <a:lnTo>
                      <a:pt x="1406" y="538"/>
                    </a:lnTo>
                    <a:lnTo>
                      <a:pt x="1406" y="532"/>
                    </a:lnTo>
                    <a:lnTo>
                      <a:pt x="1406" y="527"/>
                    </a:lnTo>
                    <a:lnTo>
                      <a:pt x="1406" y="521"/>
                    </a:lnTo>
                    <a:lnTo>
                      <a:pt x="1411" y="515"/>
                    </a:lnTo>
                    <a:lnTo>
                      <a:pt x="1417" y="515"/>
                    </a:lnTo>
                    <a:lnTo>
                      <a:pt x="1423" y="515"/>
                    </a:lnTo>
                    <a:lnTo>
                      <a:pt x="1428" y="515"/>
                    </a:lnTo>
                    <a:lnTo>
                      <a:pt x="1440" y="515"/>
                    </a:lnTo>
                    <a:lnTo>
                      <a:pt x="1445" y="515"/>
                    </a:lnTo>
                    <a:lnTo>
                      <a:pt x="1451" y="515"/>
                    </a:lnTo>
                    <a:lnTo>
                      <a:pt x="1457" y="515"/>
                    </a:lnTo>
                    <a:lnTo>
                      <a:pt x="1462" y="510"/>
                    </a:lnTo>
                    <a:lnTo>
                      <a:pt x="1468" y="510"/>
                    </a:lnTo>
                    <a:lnTo>
                      <a:pt x="1474" y="504"/>
                    </a:lnTo>
                    <a:lnTo>
                      <a:pt x="1479" y="504"/>
                    </a:lnTo>
                    <a:lnTo>
                      <a:pt x="1479" y="498"/>
                    </a:lnTo>
                    <a:lnTo>
                      <a:pt x="1485" y="493"/>
                    </a:lnTo>
                    <a:lnTo>
                      <a:pt x="1491" y="493"/>
                    </a:lnTo>
                    <a:lnTo>
                      <a:pt x="1491" y="487"/>
                    </a:lnTo>
                    <a:lnTo>
                      <a:pt x="1491" y="481"/>
                    </a:lnTo>
                    <a:lnTo>
                      <a:pt x="1496" y="481"/>
                    </a:lnTo>
                    <a:lnTo>
                      <a:pt x="1502" y="476"/>
                    </a:lnTo>
                    <a:lnTo>
                      <a:pt x="1508" y="470"/>
                    </a:lnTo>
                    <a:lnTo>
                      <a:pt x="1508" y="464"/>
                    </a:lnTo>
                    <a:lnTo>
                      <a:pt x="1513" y="464"/>
                    </a:lnTo>
                    <a:lnTo>
                      <a:pt x="1513" y="459"/>
                    </a:lnTo>
                    <a:lnTo>
                      <a:pt x="1513" y="453"/>
                    </a:lnTo>
                    <a:lnTo>
                      <a:pt x="1519" y="453"/>
                    </a:lnTo>
                    <a:lnTo>
                      <a:pt x="1519" y="447"/>
                    </a:lnTo>
                    <a:lnTo>
                      <a:pt x="1519" y="442"/>
                    </a:lnTo>
                    <a:lnTo>
                      <a:pt x="1525" y="442"/>
                    </a:lnTo>
                    <a:lnTo>
                      <a:pt x="1525" y="436"/>
                    </a:lnTo>
                    <a:lnTo>
                      <a:pt x="1530" y="436"/>
                    </a:lnTo>
                    <a:lnTo>
                      <a:pt x="1530" y="430"/>
                    </a:lnTo>
                    <a:lnTo>
                      <a:pt x="1536" y="430"/>
                    </a:lnTo>
                    <a:lnTo>
                      <a:pt x="1542" y="430"/>
                    </a:lnTo>
                    <a:lnTo>
                      <a:pt x="1547" y="430"/>
                    </a:lnTo>
                    <a:lnTo>
                      <a:pt x="1547" y="425"/>
                    </a:lnTo>
                    <a:lnTo>
                      <a:pt x="1553" y="425"/>
                    </a:lnTo>
                    <a:lnTo>
                      <a:pt x="1559" y="425"/>
                    </a:lnTo>
                    <a:lnTo>
                      <a:pt x="1564" y="425"/>
                    </a:lnTo>
                    <a:lnTo>
                      <a:pt x="1564" y="419"/>
                    </a:lnTo>
                    <a:lnTo>
                      <a:pt x="1559" y="413"/>
                    </a:lnTo>
                    <a:lnTo>
                      <a:pt x="1564" y="413"/>
                    </a:lnTo>
                    <a:lnTo>
                      <a:pt x="1570" y="413"/>
                    </a:lnTo>
                    <a:lnTo>
                      <a:pt x="1570" y="408"/>
                    </a:lnTo>
                    <a:lnTo>
                      <a:pt x="1570" y="402"/>
                    </a:lnTo>
                    <a:lnTo>
                      <a:pt x="1576" y="396"/>
                    </a:lnTo>
                    <a:lnTo>
                      <a:pt x="1581" y="396"/>
                    </a:lnTo>
                    <a:lnTo>
                      <a:pt x="1587" y="396"/>
                    </a:lnTo>
                    <a:lnTo>
                      <a:pt x="1587" y="391"/>
                    </a:lnTo>
                    <a:lnTo>
                      <a:pt x="1593" y="391"/>
                    </a:lnTo>
                    <a:lnTo>
                      <a:pt x="1598" y="391"/>
                    </a:lnTo>
                    <a:lnTo>
                      <a:pt x="1604" y="391"/>
                    </a:lnTo>
                    <a:lnTo>
                      <a:pt x="1604" y="396"/>
                    </a:lnTo>
                    <a:lnTo>
                      <a:pt x="1610" y="396"/>
                    </a:lnTo>
                    <a:lnTo>
                      <a:pt x="1615" y="396"/>
                    </a:lnTo>
                    <a:lnTo>
                      <a:pt x="1615" y="391"/>
                    </a:lnTo>
                    <a:lnTo>
                      <a:pt x="1621" y="385"/>
                    </a:lnTo>
                    <a:lnTo>
                      <a:pt x="1621" y="379"/>
                    </a:lnTo>
                    <a:lnTo>
                      <a:pt x="1621" y="374"/>
                    </a:lnTo>
                    <a:lnTo>
                      <a:pt x="1627" y="374"/>
                    </a:lnTo>
                    <a:lnTo>
                      <a:pt x="1632" y="368"/>
                    </a:lnTo>
                    <a:lnTo>
                      <a:pt x="1632" y="362"/>
                    </a:lnTo>
                    <a:lnTo>
                      <a:pt x="1649" y="368"/>
                    </a:lnTo>
                    <a:lnTo>
                      <a:pt x="1649" y="447"/>
                    </a:lnTo>
                    <a:lnTo>
                      <a:pt x="1644" y="453"/>
                    </a:lnTo>
                    <a:lnTo>
                      <a:pt x="1644" y="464"/>
                    </a:lnTo>
                    <a:lnTo>
                      <a:pt x="1649" y="470"/>
                    </a:lnTo>
                    <a:lnTo>
                      <a:pt x="1649" y="481"/>
                    </a:lnTo>
                    <a:lnTo>
                      <a:pt x="1649" y="487"/>
                    </a:lnTo>
                    <a:lnTo>
                      <a:pt x="1655" y="487"/>
                    </a:lnTo>
                    <a:lnTo>
                      <a:pt x="1661" y="487"/>
                    </a:lnTo>
                    <a:lnTo>
                      <a:pt x="1666" y="487"/>
                    </a:lnTo>
                    <a:lnTo>
                      <a:pt x="1672" y="487"/>
                    </a:lnTo>
                    <a:lnTo>
                      <a:pt x="1678" y="493"/>
                    </a:lnTo>
                    <a:lnTo>
                      <a:pt x="1683" y="487"/>
                    </a:lnTo>
                    <a:lnTo>
                      <a:pt x="1689" y="493"/>
                    </a:lnTo>
                    <a:lnTo>
                      <a:pt x="1689" y="498"/>
                    </a:lnTo>
                    <a:lnTo>
                      <a:pt x="1695" y="498"/>
                    </a:lnTo>
                    <a:lnTo>
                      <a:pt x="1700" y="493"/>
                    </a:lnTo>
                    <a:lnTo>
                      <a:pt x="1706" y="498"/>
                    </a:lnTo>
                    <a:lnTo>
                      <a:pt x="1712" y="504"/>
                    </a:lnTo>
                    <a:lnTo>
                      <a:pt x="1712" y="510"/>
                    </a:lnTo>
                    <a:lnTo>
                      <a:pt x="1712" y="504"/>
                    </a:lnTo>
                    <a:lnTo>
                      <a:pt x="1718" y="504"/>
                    </a:lnTo>
                    <a:lnTo>
                      <a:pt x="1723" y="510"/>
                    </a:lnTo>
                    <a:lnTo>
                      <a:pt x="1729" y="515"/>
                    </a:lnTo>
                    <a:lnTo>
                      <a:pt x="1735" y="515"/>
                    </a:lnTo>
                    <a:lnTo>
                      <a:pt x="1740" y="515"/>
                    </a:lnTo>
                    <a:lnTo>
                      <a:pt x="1740" y="521"/>
                    </a:lnTo>
                    <a:lnTo>
                      <a:pt x="1735" y="527"/>
                    </a:lnTo>
                    <a:lnTo>
                      <a:pt x="1729" y="532"/>
                    </a:lnTo>
                    <a:lnTo>
                      <a:pt x="1729" y="538"/>
                    </a:lnTo>
                    <a:lnTo>
                      <a:pt x="1735" y="544"/>
                    </a:lnTo>
                    <a:lnTo>
                      <a:pt x="1735" y="550"/>
                    </a:lnTo>
                    <a:lnTo>
                      <a:pt x="1729" y="555"/>
                    </a:lnTo>
                    <a:lnTo>
                      <a:pt x="1723" y="567"/>
                    </a:lnTo>
                    <a:lnTo>
                      <a:pt x="1729" y="572"/>
                    </a:lnTo>
                    <a:lnTo>
                      <a:pt x="1729" y="578"/>
                    </a:lnTo>
                    <a:lnTo>
                      <a:pt x="1735" y="578"/>
                    </a:lnTo>
                    <a:lnTo>
                      <a:pt x="1735" y="589"/>
                    </a:lnTo>
                    <a:lnTo>
                      <a:pt x="1735" y="595"/>
                    </a:lnTo>
                    <a:lnTo>
                      <a:pt x="1740" y="601"/>
                    </a:lnTo>
                    <a:lnTo>
                      <a:pt x="1746" y="601"/>
                    </a:lnTo>
                    <a:lnTo>
                      <a:pt x="1746" y="606"/>
                    </a:lnTo>
                    <a:lnTo>
                      <a:pt x="1740" y="606"/>
                    </a:lnTo>
                    <a:lnTo>
                      <a:pt x="1735" y="612"/>
                    </a:lnTo>
                    <a:lnTo>
                      <a:pt x="1723" y="612"/>
                    </a:lnTo>
                    <a:lnTo>
                      <a:pt x="1723" y="618"/>
                    </a:lnTo>
                    <a:lnTo>
                      <a:pt x="1723" y="623"/>
                    </a:lnTo>
                    <a:lnTo>
                      <a:pt x="1718" y="635"/>
                    </a:lnTo>
                    <a:lnTo>
                      <a:pt x="1723" y="646"/>
                    </a:lnTo>
                    <a:lnTo>
                      <a:pt x="1723" y="652"/>
                    </a:lnTo>
                    <a:lnTo>
                      <a:pt x="1729" y="657"/>
                    </a:lnTo>
                    <a:lnTo>
                      <a:pt x="1729" y="663"/>
                    </a:lnTo>
                    <a:lnTo>
                      <a:pt x="1740" y="663"/>
                    </a:lnTo>
                    <a:lnTo>
                      <a:pt x="1740" y="657"/>
                    </a:lnTo>
                    <a:lnTo>
                      <a:pt x="1746" y="657"/>
                    </a:lnTo>
                    <a:lnTo>
                      <a:pt x="1752" y="669"/>
                    </a:lnTo>
                    <a:lnTo>
                      <a:pt x="1757" y="669"/>
                    </a:lnTo>
                    <a:lnTo>
                      <a:pt x="1757" y="674"/>
                    </a:lnTo>
                    <a:lnTo>
                      <a:pt x="1763" y="680"/>
                    </a:lnTo>
                    <a:lnTo>
                      <a:pt x="1774" y="686"/>
                    </a:lnTo>
                    <a:lnTo>
                      <a:pt x="1780" y="697"/>
                    </a:lnTo>
                    <a:lnTo>
                      <a:pt x="1791" y="697"/>
                    </a:lnTo>
                    <a:lnTo>
                      <a:pt x="1803" y="697"/>
                    </a:lnTo>
                    <a:lnTo>
                      <a:pt x="1808" y="703"/>
                    </a:lnTo>
                    <a:lnTo>
                      <a:pt x="1814" y="703"/>
                    </a:lnTo>
                    <a:lnTo>
                      <a:pt x="1825" y="714"/>
                    </a:lnTo>
                    <a:lnTo>
                      <a:pt x="1831" y="714"/>
                    </a:lnTo>
                    <a:lnTo>
                      <a:pt x="1837" y="714"/>
                    </a:lnTo>
                    <a:lnTo>
                      <a:pt x="1842" y="720"/>
                    </a:lnTo>
                    <a:lnTo>
                      <a:pt x="1848" y="720"/>
                    </a:lnTo>
                    <a:lnTo>
                      <a:pt x="1848" y="725"/>
                    </a:lnTo>
                    <a:lnTo>
                      <a:pt x="1842" y="731"/>
                    </a:lnTo>
                    <a:lnTo>
                      <a:pt x="1859" y="731"/>
                    </a:lnTo>
                    <a:lnTo>
                      <a:pt x="1871" y="731"/>
                    </a:lnTo>
                    <a:lnTo>
                      <a:pt x="1876" y="731"/>
                    </a:lnTo>
                    <a:lnTo>
                      <a:pt x="1888" y="742"/>
                    </a:lnTo>
                    <a:lnTo>
                      <a:pt x="1899" y="742"/>
                    </a:lnTo>
                    <a:lnTo>
                      <a:pt x="1916" y="754"/>
                    </a:lnTo>
                    <a:lnTo>
                      <a:pt x="1927" y="737"/>
                    </a:lnTo>
                    <a:lnTo>
                      <a:pt x="1933" y="737"/>
                    </a:lnTo>
                    <a:lnTo>
                      <a:pt x="1950" y="737"/>
                    </a:lnTo>
                    <a:lnTo>
                      <a:pt x="1956" y="737"/>
                    </a:lnTo>
                    <a:lnTo>
                      <a:pt x="1961" y="731"/>
                    </a:lnTo>
                    <a:lnTo>
                      <a:pt x="1956" y="725"/>
                    </a:lnTo>
                    <a:lnTo>
                      <a:pt x="1950" y="725"/>
                    </a:lnTo>
                    <a:lnTo>
                      <a:pt x="1950" y="720"/>
                    </a:lnTo>
                    <a:lnTo>
                      <a:pt x="1956" y="714"/>
                    </a:lnTo>
                    <a:lnTo>
                      <a:pt x="1973" y="720"/>
                    </a:lnTo>
                    <a:lnTo>
                      <a:pt x="1978" y="720"/>
                    </a:lnTo>
                    <a:lnTo>
                      <a:pt x="1978" y="714"/>
                    </a:lnTo>
                    <a:lnTo>
                      <a:pt x="1978" y="708"/>
                    </a:lnTo>
                    <a:lnTo>
                      <a:pt x="1978" y="703"/>
                    </a:lnTo>
                    <a:lnTo>
                      <a:pt x="1978" y="697"/>
                    </a:lnTo>
                    <a:lnTo>
                      <a:pt x="1984" y="691"/>
                    </a:lnTo>
                    <a:lnTo>
                      <a:pt x="1984" y="686"/>
                    </a:lnTo>
                    <a:lnTo>
                      <a:pt x="2001" y="703"/>
                    </a:lnTo>
                    <a:lnTo>
                      <a:pt x="1995" y="720"/>
                    </a:lnTo>
                    <a:lnTo>
                      <a:pt x="1990" y="765"/>
                    </a:lnTo>
                    <a:lnTo>
                      <a:pt x="2007" y="771"/>
                    </a:lnTo>
                    <a:lnTo>
                      <a:pt x="2001" y="799"/>
                    </a:lnTo>
                    <a:lnTo>
                      <a:pt x="2007" y="805"/>
                    </a:lnTo>
                    <a:lnTo>
                      <a:pt x="2046" y="799"/>
                    </a:lnTo>
                    <a:lnTo>
                      <a:pt x="2092" y="788"/>
                    </a:lnTo>
                    <a:lnTo>
                      <a:pt x="2086" y="793"/>
                    </a:lnTo>
                    <a:lnTo>
                      <a:pt x="2092" y="793"/>
                    </a:lnTo>
                    <a:lnTo>
                      <a:pt x="2097" y="799"/>
                    </a:lnTo>
                    <a:lnTo>
                      <a:pt x="2092" y="799"/>
                    </a:lnTo>
                    <a:lnTo>
                      <a:pt x="2092" y="805"/>
                    </a:lnTo>
                    <a:lnTo>
                      <a:pt x="2092" y="816"/>
                    </a:lnTo>
                    <a:lnTo>
                      <a:pt x="2097" y="816"/>
                    </a:lnTo>
                    <a:lnTo>
                      <a:pt x="2092" y="822"/>
                    </a:lnTo>
                    <a:lnTo>
                      <a:pt x="2092" y="827"/>
                    </a:lnTo>
                    <a:lnTo>
                      <a:pt x="2086" y="833"/>
                    </a:lnTo>
                    <a:lnTo>
                      <a:pt x="2080" y="833"/>
                    </a:lnTo>
                    <a:lnTo>
                      <a:pt x="2080" y="839"/>
                    </a:lnTo>
                    <a:lnTo>
                      <a:pt x="2069" y="844"/>
                    </a:lnTo>
                    <a:lnTo>
                      <a:pt x="2075" y="856"/>
                    </a:lnTo>
                    <a:lnTo>
                      <a:pt x="2080" y="856"/>
                    </a:lnTo>
                    <a:lnTo>
                      <a:pt x="2086" y="856"/>
                    </a:lnTo>
                    <a:lnTo>
                      <a:pt x="2092" y="856"/>
                    </a:lnTo>
                    <a:lnTo>
                      <a:pt x="2092" y="861"/>
                    </a:lnTo>
                    <a:lnTo>
                      <a:pt x="2097" y="867"/>
                    </a:lnTo>
                    <a:lnTo>
                      <a:pt x="2097" y="873"/>
                    </a:lnTo>
                    <a:lnTo>
                      <a:pt x="2092" y="878"/>
                    </a:lnTo>
                    <a:lnTo>
                      <a:pt x="2092" y="884"/>
                    </a:lnTo>
                    <a:lnTo>
                      <a:pt x="2097" y="884"/>
                    </a:lnTo>
                    <a:lnTo>
                      <a:pt x="2109" y="895"/>
                    </a:lnTo>
                    <a:lnTo>
                      <a:pt x="2114" y="901"/>
                    </a:lnTo>
                    <a:lnTo>
                      <a:pt x="2114" y="895"/>
                    </a:lnTo>
                    <a:lnTo>
                      <a:pt x="2120" y="895"/>
                    </a:lnTo>
                    <a:lnTo>
                      <a:pt x="2126" y="890"/>
                    </a:lnTo>
                    <a:lnTo>
                      <a:pt x="2126" y="884"/>
                    </a:lnTo>
                    <a:lnTo>
                      <a:pt x="2131" y="884"/>
                    </a:lnTo>
                    <a:lnTo>
                      <a:pt x="2131" y="878"/>
                    </a:lnTo>
                    <a:lnTo>
                      <a:pt x="2137" y="878"/>
                    </a:lnTo>
                    <a:lnTo>
                      <a:pt x="2137" y="873"/>
                    </a:lnTo>
                    <a:lnTo>
                      <a:pt x="2143" y="873"/>
                    </a:lnTo>
                    <a:lnTo>
                      <a:pt x="2143" y="867"/>
                    </a:lnTo>
                    <a:lnTo>
                      <a:pt x="2143" y="861"/>
                    </a:lnTo>
                    <a:lnTo>
                      <a:pt x="2143" y="856"/>
                    </a:lnTo>
                    <a:lnTo>
                      <a:pt x="2143" y="850"/>
                    </a:lnTo>
                    <a:lnTo>
                      <a:pt x="2143" y="844"/>
                    </a:lnTo>
                    <a:lnTo>
                      <a:pt x="2148" y="844"/>
                    </a:lnTo>
                    <a:lnTo>
                      <a:pt x="2148" y="839"/>
                    </a:lnTo>
                    <a:lnTo>
                      <a:pt x="2154" y="833"/>
                    </a:lnTo>
                    <a:lnTo>
                      <a:pt x="2160" y="833"/>
                    </a:lnTo>
                    <a:lnTo>
                      <a:pt x="2160" y="827"/>
                    </a:lnTo>
                    <a:lnTo>
                      <a:pt x="2165" y="827"/>
                    </a:lnTo>
                    <a:lnTo>
                      <a:pt x="2165" y="822"/>
                    </a:lnTo>
                    <a:lnTo>
                      <a:pt x="2160" y="822"/>
                    </a:lnTo>
                    <a:lnTo>
                      <a:pt x="2160" y="816"/>
                    </a:lnTo>
                    <a:lnTo>
                      <a:pt x="2165" y="810"/>
                    </a:lnTo>
                    <a:lnTo>
                      <a:pt x="2165" y="805"/>
                    </a:lnTo>
                    <a:lnTo>
                      <a:pt x="2165" y="799"/>
                    </a:lnTo>
                    <a:lnTo>
                      <a:pt x="2160" y="799"/>
                    </a:lnTo>
                    <a:lnTo>
                      <a:pt x="2160" y="793"/>
                    </a:lnTo>
                    <a:lnTo>
                      <a:pt x="2160" y="788"/>
                    </a:lnTo>
                    <a:lnTo>
                      <a:pt x="2160" y="782"/>
                    </a:lnTo>
                    <a:lnTo>
                      <a:pt x="2160" y="776"/>
                    </a:lnTo>
                    <a:lnTo>
                      <a:pt x="2165" y="776"/>
                    </a:lnTo>
                    <a:lnTo>
                      <a:pt x="2177" y="776"/>
                    </a:lnTo>
                    <a:lnTo>
                      <a:pt x="2177" y="771"/>
                    </a:lnTo>
                    <a:lnTo>
                      <a:pt x="2182" y="771"/>
                    </a:lnTo>
                    <a:lnTo>
                      <a:pt x="2182" y="776"/>
                    </a:lnTo>
                    <a:lnTo>
                      <a:pt x="2188" y="782"/>
                    </a:lnTo>
                    <a:lnTo>
                      <a:pt x="2188" y="788"/>
                    </a:lnTo>
                    <a:lnTo>
                      <a:pt x="2188" y="793"/>
                    </a:lnTo>
                    <a:lnTo>
                      <a:pt x="2194" y="793"/>
                    </a:lnTo>
                    <a:lnTo>
                      <a:pt x="2205" y="793"/>
                    </a:lnTo>
                    <a:lnTo>
                      <a:pt x="2222" y="788"/>
                    </a:lnTo>
                    <a:lnTo>
                      <a:pt x="2245" y="788"/>
                    </a:lnTo>
                    <a:lnTo>
                      <a:pt x="2250" y="793"/>
                    </a:lnTo>
                    <a:lnTo>
                      <a:pt x="2250" y="799"/>
                    </a:lnTo>
                    <a:lnTo>
                      <a:pt x="2245" y="805"/>
                    </a:lnTo>
                    <a:lnTo>
                      <a:pt x="2239" y="805"/>
                    </a:lnTo>
                    <a:lnTo>
                      <a:pt x="2239" y="810"/>
                    </a:lnTo>
                    <a:lnTo>
                      <a:pt x="2233" y="810"/>
                    </a:lnTo>
                    <a:lnTo>
                      <a:pt x="2228" y="816"/>
                    </a:lnTo>
                    <a:lnTo>
                      <a:pt x="2228" y="822"/>
                    </a:lnTo>
                    <a:lnTo>
                      <a:pt x="2222" y="822"/>
                    </a:lnTo>
                    <a:lnTo>
                      <a:pt x="2222" y="827"/>
                    </a:lnTo>
                    <a:lnTo>
                      <a:pt x="2216" y="833"/>
                    </a:lnTo>
                    <a:lnTo>
                      <a:pt x="2211" y="833"/>
                    </a:lnTo>
                    <a:lnTo>
                      <a:pt x="2211" y="839"/>
                    </a:lnTo>
                    <a:lnTo>
                      <a:pt x="2205" y="844"/>
                    </a:lnTo>
                    <a:lnTo>
                      <a:pt x="2199" y="844"/>
                    </a:lnTo>
                    <a:lnTo>
                      <a:pt x="2199" y="850"/>
                    </a:lnTo>
                    <a:lnTo>
                      <a:pt x="2222" y="901"/>
                    </a:lnTo>
                    <a:lnTo>
                      <a:pt x="2228" y="901"/>
                    </a:lnTo>
                    <a:lnTo>
                      <a:pt x="2233" y="895"/>
                    </a:lnTo>
                    <a:lnTo>
                      <a:pt x="2239" y="895"/>
                    </a:lnTo>
                    <a:lnTo>
                      <a:pt x="2245" y="907"/>
                    </a:lnTo>
                    <a:lnTo>
                      <a:pt x="2228" y="935"/>
                    </a:lnTo>
                    <a:lnTo>
                      <a:pt x="2222" y="941"/>
                    </a:lnTo>
                    <a:lnTo>
                      <a:pt x="2216" y="946"/>
                    </a:lnTo>
                    <a:lnTo>
                      <a:pt x="2211" y="946"/>
                    </a:lnTo>
                    <a:lnTo>
                      <a:pt x="2216" y="958"/>
                    </a:lnTo>
                    <a:lnTo>
                      <a:pt x="2211" y="992"/>
                    </a:lnTo>
                    <a:lnTo>
                      <a:pt x="2199" y="997"/>
                    </a:lnTo>
                    <a:lnTo>
                      <a:pt x="2199" y="1003"/>
                    </a:lnTo>
                    <a:lnTo>
                      <a:pt x="2199" y="1009"/>
                    </a:lnTo>
                    <a:lnTo>
                      <a:pt x="2194" y="1037"/>
                    </a:lnTo>
                    <a:lnTo>
                      <a:pt x="2205" y="1043"/>
                    </a:lnTo>
                    <a:lnTo>
                      <a:pt x="2177" y="1099"/>
                    </a:lnTo>
                    <a:lnTo>
                      <a:pt x="2148" y="1150"/>
                    </a:lnTo>
                    <a:lnTo>
                      <a:pt x="2148" y="1156"/>
                    </a:lnTo>
                    <a:lnTo>
                      <a:pt x="2143" y="1156"/>
                    </a:lnTo>
                    <a:lnTo>
                      <a:pt x="2143" y="1162"/>
                    </a:lnTo>
                    <a:lnTo>
                      <a:pt x="2080" y="1269"/>
                    </a:lnTo>
                    <a:lnTo>
                      <a:pt x="2058" y="1320"/>
                    </a:lnTo>
                    <a:lnTo>
                      <a:pt x="2058" y="1326"/>
                    </a:lnTo>
                    <a:lnTo>
                      <a:pt x="2058" y="1332"/>
                    </a:lnTo>
                    <a:lnTo>
                      <a:pt x="2058" y="1337"/>
                    </a:lnTo>
                    <a:lnTo>
                      <a:pt x="2063" y="1337"/>
                    </a:lnTo>
                    <a:lnTo>
                      <a:pt x="2063" y="1343"/>
                    </a:lnTo>
                    <a:lnTo>
                      <a:pt x="2069" y="1349"/>
                    </a:lnTo>
                    <a:lnTo>
                      <a:pt x="2069" y="1354"/>
                    </a:lnTo>
                    <a:lnTo>
                      <a:pt x="2075" y="1354"/>
                    </a:lnTo>
                    <a:lnTo>
                      <a:pt x="2075" y="1360"/>
                    </a:lnTo>
                    <a:lnTo>
                      <a:pt x="2080" y="1360"/>
                    </a:lnTo>
                    <a:lnTo>
                      <a:pt x="2086" y="1360"/>
                    </a:lnTo>
                    <a:lnTo>
                      <a:pt x="2092" y="1360"/>
                    </a:lnTo>
                    <a:lnTo>
                      <a:pt x="2092" y="1366"/>
                    </a:lnTo>
                    <a:lnTo>
                      <a:pt x="2097" y="1371"/>
                    </a:lnTo>
                    <a:lnTo>
                      <a:pt x="2109" y="1371"/>
                    </a:lnTo>
                    <a:lnTo>
                      <a:pt x="2109" y="1377"/>
                    </a:lnTo>
                    <a:lnTo>
                      <a:pt x="2109" y="1383"/>
                    </a:lnTo>
                    <a:lnTo>
                      <a:pt x="2114" y="1383"/>
                    </a:lnTo>
                    <a:lnTo>
                      <a:pt x="2120" y="1388"/>
                    </a:lnTo>
                    <a:lnTo>
                      <a:pt x="2126" y="1388"/>
                    </a:lnTo>
                    <a:lnTo>
                      <a:pt x="2131" y="1388"/>
                    </a:lnTo>
                    <a:lnTo>
                      <a:pt x="2137" y="1388"/>
                    </a:lnTo>
                    <a:lnTo>
                      <a:pt x="2137" y="1394"/>
                    </a:lnTo>
                    <a:lnTo>
                      <a:pt x="2137" y="1400"/>
                    </a:lnTo>
                    <a:lnTo>
                      <a:pt x="2137" y="1405"/>
                    </a:lnTo>
                    <a:lnTo>
                      <a:pt x="2143" y="1405"/>
                    </a:lnTo>
                    <a:lnTo>
                      <a:pt x="2143" y="1411"/>
                    </a:lnTo>
                    <a:lnTo>
                      <a:pt x="2148" y="1411"/>
                    </a:lnTo>
                    <a:lnTo>
                      <a:pt x="2154" y="1411"/>
                    </a:lnTo>
                    <a:lnTo>
                      <a:pt x="2154" y="1405"/>
                    </a:lnTo>
                    <a:lnTo>
                      <a:pt x="2160" y="1405"/>
                    </a:lnTo>
                    <a:lnTo>
                      <a:pt x="2160" y="1411"/>
                    </a:lnTo>
                    <a:lnTo>
                      <a:pt x="2165" y="1411"/>
                    </a:lnTo>
                    <a:lnTo>
                      <a:pt x="2171" y="1411"/>
                    </a:lnTo>
                    <a:lnTo>
                      <a:pt x="2171" y="1417"/>
                    </a:lnTo>
                    <a:lnTo>
                      <a:pt x="2171" y="1428"/>
                    </a:lnTo>
                    <a:lnTo>
                      <a:pt x="2177" y="1428"/>
                    </a:lnTo>
                    <a:lnTo>
                      <a:pt x="2182" y="1428"/>
                    </a:lnTo>
                    <a:lnTo>
                      <a:pt x="2182" y="1434"/>
                    </a:lnTo>
                    <a:lnTo>
                      <a:pt x="2177" y="1439"/>
                    </a:lnTo>
                    <a:lnTo>
                      <a:pt x="2182" y="1445"/>
                    </a:lnTo>
                    <a:lnTo>
                      <a:pt x="2194" y="1451"/>
                    </a:lnTo>
                    <a:lnTo>
                      <a:pt x="2194" y="1456"/>
                    </a:lnTo>
                    <a:lnTo>
                      <a:pt x="2194" y="1462"/>
                    </a:lnTo>
                    <a:lnTo>
                      <a:pt x="2199" y="1468"/>
                    </a:lnTo>
                    <a:lnTo>
                      <a:pt x="2205" y="1468"/>
                    </a:lnTo>
                    <a:lnTo>
                      <a:pt x="2205" y="1474"/>
                    </a:lnTo>
                    <a:lnTo>
                      <a:pt x="2211" y="1474"/>
                    </a:lnTo>
                    <a:lnTo>
                      <a:pt x="2211" y="1479"/>
                    </a:lnTo>
                    <a:lnTo>
                      <a:pt x="2211" y="1485"/>
                    </a:lnTo>
                    <a:lnTo>
                      <a:pt x="2216" y="1485"/>
                    </a:lnTo>
                    <a:lnTo>
                      <a:pt x="2222" y="1491"/>
                    </a:lnTo>
                    <a:lnTo>
                      <a:pt x="2228" y="1491"/>
                    </a:lnTo>
                    <a:lnTo>
                      <a:pt x="2228" y="1485"/>
                    </a:lnTo>
                    <a:lnTo>
                      <a:pt x="2233" y="1485"/>
                    </a:lnTo>
                    <a:lnTo>
                      <a:pt x="2233" y="1491"/>
                    </a:lnTo>
                    <a:lnTo>
                      <a:pt x="2233" y="1496"/>
                    </a:lnTo>
                    <a:lnTo>
                      <a:pt x="2233" y="1502"/>
                    </a:lnTo>
                    <a:lnTo>
                      <a:pt x="2228" y="1508"/>
                    </a:lnTo>
                    <a:lnTo>
                      <a:pt x="2233" y="1508"/>
                    </a:lnTo>
                    <a:lnTo>
                      <a:pt x="2239" y="1508"/>
                    </a:lnTo>
                    <a:lnTo>
                      <a:pt x="2245" y="1508"/>
                    </a:lnTo>
                    <a:lnTo>
                      <a:pt x="2245" y="1513"/>
                    </a:lnTo>
                    <a:lnTo>
                      <a:pt x="2250" y="1519"/>
                    </a:lnTo>
                    <a:lnTo>
                      <a:pt x="2250" y="1525"/>
                    </a:lnTo>
                    <a:lnTo>
                      <a:pt x="2256" y="1525"/>
                    </a:lnTo>
                    <a:lnTo>
                      <a:pt x="2262" y="1525"/>
                    </a:lnTo>
                    <a:lnTo>
                      <a:pt x="2262" y="1530"/>
                    </a:lnTo>
                    <a:lnTo>
                      <a:pt x="2262" y="1536"/>
                    </a:lnTo>
                    <a:lnTo>
                      <a:pt x="2267" y="1542"/>
                    </a:lnTo>
                    <a:lnTo>
                      <a:pt x="2273" y="1547"/>
                    </a:lnTo>
                    <a:lnTo>
                      <a:pt x="2279" y="1547"/>
                    </a:lnTo>
                    <a:lnTo>
                      <a:pt x="2284" y="1547"/>
                    </a:lnTo>
                    <a:lnTo>
                      <a:pt x="2284" y="1553"/>
                    </a:lnTo>
                    <a:lnTo>
                      <a:pt x="2290" y="1553"/>
                    </a:lnTo>
                    <a:lnTo>
                      <a:pt x="2296" y="1559"/>
                    </a:lnTo>
                    <a:lnTo>
                      <a:pt x="2296" y="1564"/>
                    </a:lnTo>
                    <a:lnTo>
                      <a:pt x="2301" y="1564"/>
                    </a:lnTo>
                    <a:lnTo>
                      <a:pt x="2307" y="1564"/>
                    </a:lnTo>
                    <a:lnTo>
                      <a:pt x="2307" y="1559"/>
                    </a:lnTo>
                    <a:lnTo>
                      <a:pt x="2307" y="1564"/>
                    </a:lnTo>
                    <a:lnTo>
                      <a:pt x="2313" y="1564"/>
                    </a:lnTo>
                    <a:lnTo>
                      <a:pt x="2313" y="1559"/>
                    </a:lnTo>
                    <a:lnTo>
                      <a:pt x="2318" y="1564"/>
                    </a:lnTo>
                    <a:lnTo>
                      <a:pt x="2324" y="1564"/>
                    </a:lnTo>
                    <a:lnTo>
                      <a:pt x="2330" y="1564"/>
                    </a:lnTo>
                    <a:lnTo>
                      <a:pt x="2330" y="1570"/>
                    </a:lnTo>
                    <a:lnTo>
                      <a:pt x="2335" y="1576"/>
                    </a:lnTo>
                    <a:lnTo>
                      <a:pt x="2341" y="1621"/>
                    </a:lnTo>
                    <a:lnTo>
                      <a:pt x="2358" y="1627"/>
                    </a:lnTo>
                    <a:lnTo>
                      <a:pt x="2352" y="1638"/>
                    </a:lnTo>
                    <a:lnTo>
                      <a:pt x="2341" y="1638"/>
                    </a:lnTo>
                    <a:lnTo>
                      <a:pt x="2341" y="1644"/>
                    </a:lnTo>
                    <a:lnTo>
                      <a:pt x="2352" y="1655"/>
                    </a:lnTo>
                    <a:lnTo>
                      <a:pt x="2352" y="1666"/>
                    </a:lnTo>
                    <a:lnTo>
                      <a:pt x="2335" y="1678"/>
                    </a:lnTo>
                    <a:lnTo>
                      <a:pt x="2341" y="1689"/>
                    </a:lnTo>
                    <a:lnTo>
                      <a:pt x="2335" y="1695"/>
                    </a:lnTo>
                    <a:lnTo>
                      <a:pt x="2330" y="1695"/>
                    </a:lnTo>
                    <a:lnTo>
                      <a:pt x="2335" y="1706"/>
                    </a:lnTo>
                    <a:lnTo>
                      <a:pt x="2324" y="1717"/>
                    </a:lnTo>
                    <a:lnTo>
                      <a:pt x="2318" y="1717"/>
                    </a:lnTo>
                    <a:lnTo>
                      <a:pt x="2313" y="1723"/>
                    </a:lnTo>
                    <a:lnTo>
                      <a:pt x="2313" y="1734"/>
                    </a:lnTo>
                    <a:lnTo>
                      <a:pt x="2301" y="1740"/>
                    </a:lnTo>
                    <a:lnTo>
                      <a:pt x="2267" y="1734"/>
                    </a:lnTo>
                    <a:lnTo>
                      <a:pt x="2228" y="1757"/>
                    </a:lnTo>
                    <a:lnTo>
                      <a:pt x="2205" y="1757"/>
                    </a:lnTo>
                    <a:lnTo>
                      <a:pt x="2194" y="1763"/>
                    </a:lnTo>
                    <a:lnTo>
                      <a:pt x="2177" y="1768"/>
                    </a:lnTo>
                    <a:lnTo>
                      <a:pt x="2171" y="1780"/>
                    </a:lnTo>
                    <a:lnTo>
                      <a:pt x="2165" y="1774"/>
                    </a:lnTo>
                    <a:lnTo>
                      <a:pt x="2154" y="1785"/>
                    </a:lnTo>
                    <a:lnTo>
                      <a:pt x="2131" y="1791"/>
                    </a:lnTo>
                    <a:lnTo>
                      <a:pt x="2114" y="1785"/>
                    </a:lnTo>
                    <a:lnTo>
                      <a:pt x="2097" y="1791"/>
                    </a:lnTo>
                    <a:lnTo>
                      <a:pt x="2097" y="1797"/>
                    </a:lnTo>
                    <a:lnTo>
                      <a:pt x="2092" y="1808"/>
                    </a:lnTo>
                    <a:lnTo>
                      <a:pt x="2086" y="1814"/>
                    </a:lnTo>
                    <a:lnTo>
                      <a:pt x="2080" y="1831"/>
                    </a:lnTo>
                    <a:lnTo>
                      <a:pt x="2080" y="1836"/>
                    </a:lnTo>
                    <a:lnTo>
                      <a:pt x="2075" y="1870"/>
                    </a:lnTo>
                    <a:lnTo>
                      <a:pt x="2029" y="1870"/>
                    </a:lnTo>
                    <a:lnTo>
                      <a:pt x="2029" y="1876"/>
                    </a:lnTo>
                    <a:lnTo>
                      <a:pt x="2012" y="1887"/>
                    </a:lnTo>
                    <a:lnTo>
                      <a:pt x="1984" y="1876"/>
                    </a:lnTo>
                    <a:lnTo>
                      <a:pt x="1984" y="1882"/>
                    </a:lnTo>
                    <a:lnTo>
                      <a:pt x="1984" y="1893"/>
                    </a:lnTo>
                    <a:lnTo>
                      <a:pt x="1961" y="1893"/>
                    </a:lnTo>
                    <a:lnTo>
                      <a:pt x="1950" y="1876"/>
                    </a:lnTo>
                    <a:lnTo>
                      <a:pt x="1956" y="1870"/>
                    </a:lnTo>
                    <a:lnTo>
                      <a:pt x="1933" y="1870"/>
                    </a:lnTo>
                    <a:lnTo>
                      <a:pt x="1933" y="1887"/>
                    </a:lnTo>
                    <a:lnTo>
                      <a:pt x="1922" y="1893"/>
                    </a:lnTo>
                    <a:lnTo>
                      <a:pt x="1916" y="1899"/>
                    </a:lnTo>
                    <a:lnTo>
                      <a:pt x="1910" y="1904"/>
                    </a:lnTo>
                    <a:lnTo>
                      <a:pt x="1905" y="1893"/>
                    </a:lnTo>
                    <a:lnTo>
                      <a:pt x="1893" y="1887"/>
                    </a:lnTo>
                    <a:lnTo>
                      <a:pt x="1905" y="1882"/>
                    </a:lnTo>
                    <a:lnTo>
                      <a:pt x="1905" y="1876"/>
                    </a:lnTo>
                    <a:lnTo>
                      <a:pt x="1876" y="1865"/>
                    </a:lnTo>
                    <a:lnTo>
                      <a:pt x="1876" y="1859"/>
                    </a:lnTo>
                    <a:lnTo>
                      <a:pt x="1848" y="1859"/>
                    </a:lnTo>
                    <a:lnTo>
                      <a:pt x="1842" y="1853"/>
                    </a:lnTo>
                    <a:lnTo>
                      <a:pt x="1837" y="1865"/>
                    </a:lnTo>
                    <a:lnTo>
                      <a:pt x="1825" y="1865"/>
                    </a:lnTo>
                    <a:lnTo>
                      <a:pt x="1820" y="1870"/>
                    </a:lnTo>
                    <a:lnTo>
                      <a:pt x="1791" y="1865"/>
                    </a:lnTo>
                    <a:lnTo>
                      <a:pt x="1791" y="1870"/>
                    </a:lnTo>
                    <a:lnTo>
                      <a:pt x="1769" y="1870"/>
                    </a:lnTo>
                    <a:lnTo>
                      <a:pt x="1757" y="1882"/>
                    </a:lnTo>
                    <a:lnTo>
                      <a:pt x="1752" y="1899"/>
                    </a:lnTo>
                    <a:lnTo>
                      <a:pt x="1740" y="1904"/>
                    </a:lnTo>
                    <a:lnTo>
                      <a:pt x="1740" y="1916"/>
                    </a:lnTo>
                    <a:lnTo>
                      <a:pt x="1700" y="1944"/>
                    </a:lnTo>
                    <a:lnTo>
                      <a:pt x="1695" y="1927"/>
                    </a:lnTo>
                    <a:lnTo>
                      <a:pt x="1695" y="1916"/>
                    </a:lnTo>
                    <a:lnTo>
                      <a:pt x="1672" y="1910"/>
                    </a:lnTo>
                    <a:lnTo>
                      <a:pt x="1655" y="1916"/>
                    </a:lnTo>
                    <a:lnTo>
                      <a:pt x="1644" y="1910"/>
                    </a:lnTo>
                    <a:lnTo>
                      <a:pt x="1644" y="1904"/>
                    </a:lnTo>
                    <a:lnTo>
                      <a:pt x="1621" y="1910"/>
                    </a:lnTo>
                    <a:lnTo>
                      <a:pt x="1615" y="1899"/>
                    </a:lnTo>
                    <a:lnTo>
                      <a:pt x="1587" y="1899"/>
                    </a:lnTo>
                    <a:lnTo>
                      <a:pt x="1570" y="1893"/>
                    </a:lnTo>
                    <a:lnTo>
                      <a:pt x="1581" y="1876"/>
                    </a:lnTo>
                    <a:lnTo>
                      <a:pt x="1570" y="1870"/>
                    </a:lnTo>
                    <a:lnTo>
                      <a:pt x="1570" y="1859"/>
                    </a:lnTo>
                    <a:lnTo>
                      <a:pt x="1547" y="1859"/>
                    </a:lnTo>
                    <a:lnTo>
                      <a:pt x="1502" y="1836"/>
                    </a:lnTo>
                    <a:lnTo>
                      <a:pt x="1496" y="1836"/>
                    </a:lnTo>
                    <a:lnTo>
                      <a:pt x="1491" y="1853"/>
                    </a:lnTo>
                    <a:lnTo>
                      <a:pt x="1485" y="1870"/>
                    </a:lnTo>
                    <a:lnTo>
                      <a:pt x="1468" y="1887"/>
                    </a:lnTo>
                    <a:lnTo>
                      <a:pt x="1468" y="1916"/>
                    </a:lnTo>
                    <a:lnTo>
                      <a:pt x="1445" y="1910"/>
                    </a:lnTo>
                    <a:lnTo>
                      <a:pt x="1451" y="1916"/>
                    </a:lnTo>
                    <a:lnTo>
                      <a:pt x="1451" y="1921"/>
                    </a:lnTo>
                    <a:lnTo>
                      <a:pt x="1445" y="1927"/>
                    </a:lnTo>
                    <a:lnTo>
                      <a:pt x="1440" y="1927"/>
                    </a:lnTo>
                    <a:lnTo>
                      <a:pt x="1445" y="1938"/>
                    </a:lnTo>
                    <a:lnTo>
                      <a:pt x="1445" y="1944"/>
                    </a:lnTo>
                    <a:lnTo>
                      <a:pt x="1445" y="1950"/>
                    </a:lnTo>
                    <a:lnTo>
                      <a:pt x="1445" y="1955"/>
                    </a:lnTo>
                    <a:lnTo>
                      <a:pt x="1457" y="1961"/>
                    </a:lnTo>
                    <a:lnTo>
                      <a:pt x="1445" y="1984"/>
                    </a:lnTo>
                    <a:lnTo>
                      <a:pt x="1440" y="1967"/>
                    </a:lnTo>
                    <a:lnTo>
                      <a:pt x="1423" y="1978"/>
                    </a:lnTo>
                    <a:lnTo>
                      <a:pt x="1423" y="2001"/>
                    </a:lnTo>
                    <a:lnTo>
                      <a:pt x="1406" y="2006"/>
                    </a:lnTo>
                    <a:lnTo>
                      <a:pt x="1400" y="2018"/>
                    </a:lnTo>
                    <a:lnTo>
                      <a:pt x="1383" y="2018"/>
                    </a:lnTo>
                    <a:lnTo>
                      <a:pt x="1360" y="2012"/>
                    </a:lnTo>
                    <a:lnTo>
                      <a:pt x="1360" y="2006"/>
                    </a:lnTo>
                    <a:lnTo>
                      <a:pt x="1349" y="2001"/>
                    </a:lnTo>
                    <a:lnTo>
                      <a:pt x="1338" y="2012"/>
                    </a:lnTo>
                    <a:lnTo>
                      <a:pt x="1321" y="2001"/>
                    </a:lnTo>
                    <a:lnTo>
                      <a:pt x="1304" y="2012"/>
                    </a:lnTo>
                    <a:lnTo>
                      <a:pt x="1304" y="2029"/>
                    </a:lnTo>
                    <a:lnTo>
                      <a:pt x="1287" y="2035"/>
                    </a:lnTo>
                    <a:lnTo>
                      <a:pt x="1281" y="2035"/>
                    </a:lnTo>
                    <a:lnTo>
                      <a:pt x="1270" y="2046"/>
                    </a:lnTo>
                    <a:lnTo>
                      <a:pt x="1264" y="2046"/>
                    </a:lnTo>
                    <a:lnTo>
                      <a:pt x="1247" y="2052"/>
                    </a:lnTo>
                    <a:lnTo>
                      <a:pt x="1236" y="2046"/>
                    </a:lnTo>
                    <a:lnTo>
                      <a:pt x="1236" y="2057"/>
                    </a:lnTo>
                    <a:lnTo>
                      <a:pt x="1230" y="2063"/>
                    </a:lnTo>
                    <a:lnTo>
                      <a:pt x="1224" y="2069"/>
                    </a:lnTo>
                    <a:lnTo>
                      <a:pt x="1213" y="2074"/>
                    </a:lnTo>
                    <a:lnTo>
                      <a:pt x="1207" y="2086"/>
                    </a:lnTo>
                    <a:lnTo>
                      <a:pt x="1196" y="2103"/>
                    </a:lnTo>
                    <a:lnTo>
                      <a:pt x="1202" y="2114"/>
                    </a:lnTo>
                    <a:lnTo>
                      <a:pt x="1162" y="2125"/>
                    </a:lnTo>
                    <a:lnTo>
                      <a:pt x="1151" y="2120"/>
                    </a:lnTo>
                    <a:lnTo>
                      <a:pt x="1117" y="2131"/>
                    </a:lnTo>
                    <a:lnTo>
                      <a:pt x="1105" y="2137"/>
                    </a:lnTo>
                    <a:lnTo>
                      <a:pt x="1105" y="2142"/>
                    </a:lnTo>
                    <a:lnTo>
                      <a:pt x="1111" y="2148"/>
                    </a:lnTo>
                    <a:lnTo>
                      <a:pt x="1111" y="2165"/>
                    </a:lnTo>
                    <a:lnTo>
                      <a:pt x="1105" y="2188"/>
                    </a:lnTo>
                    <a:lnTo>
                      <a:pt x="1088" y="2193"/>
                    </a:lnTo>
                    <a:lnTo>
                      <a:pt x="1083" y="2199"/>
                    </a:lnTo>
                    <a:lnTo>
                      <a:pt x="1066" y="2199"/>
                    </a:lnTo>
                    <a:lnTo>
                      <a:pt x="1054" y="2199"/>
                    </a:lnTo>
                    <a:lnTo>
                      <a:pt x="1043" y="2188"/>
                    </a:lnTo>
                    <a:lnTo>
                      <a:pt x="1026" y="2199"/>
                    </a:lnTo>
                    <a:lnTo>
                      <a:pt x="1009" y="2199"/>
                    </a:lnTo>
                    <a:lnTo>
                      <a:pt x="998" y="2193"/>
                    </a:lnTo>
                    <a:lnTo>
                      <a:pt x="986" y="2193"/>
                    </a:lnTo>
                    <a:lnTo>
                      <a:pt x="986" y="2182"/>
                    </a:lnTo>
                    <a:lnTo>
                      <a:pt x="981" y="2176"/>
                    </a:lnTo>
                    <a:lnTo>
                      <a:pt x="969" y="2159"/>
                    </a:lnTo>
                    <a:lnTo>
                      <a:pt x="958" y="2159"/>
                    </a:lnTo>
                    <a:lnTo>
                      <a:pt x="952" y="2159"/>
                    </a:lnTo>
                    <a:lnTo>
                      <a:pt x="947" y="2154"/>
                    </a:lnTo>
                    <a:lnTo>
                      <a:pt x="947" y="2131"/>
                    </a:lnTo>
                    <a:lnTo>
                      <a:pt x="941" y="2125"/>
                    </a:lnTo>
                    <a:lnTo>
                      <a:pt x="930" y="2120"/>
                    </a:lnTo>
                    <a:lnTo>
                      <a:pt x="924" y="2086"/>
                    </a:lnTo>
                    <a:lnTo>
                      <a:pt x="918" y="2069"/>
                    </a:lnTo>
                    <a:lnTo>
                      <a:pt x="918" y="2052"/>
                    </a:lnTo>
                    <a:lnTo>
                      <a:pt x="930" y="2057"/>
                    </a:lnTo>
                    <a:lnTo>
                      <a:pt x="941" y="2052"/>
                    </a:lnTo>
                    <a:lnTo>
                      <a:pt x="935" y="2040"/>
                    </a:lnTo>
                    <a:lnTo>
                      <a:pt x="958" y="2029"/>
                    </a:lnTo>
                    <a:lnTo>
                      <a:pt x="964" y="2029"/>
                    </a:lnTo>
                    <a:lnTo>
                      <a:pt x="958" y="2012"/>
                    </a:lnTo>
                    <a:lnTo>
                      <a:pt x="952" y="2006"/>
                    </a:lnTo>
                    <a:lnTo>
                      <a:pt x="952" y="2001"/>
                    </a:lnTo>
                    <a:lnTo>
                      <a:pt x="947" y="1995"/>
                    </a:lnTo>
                    <a:lnTo>
                      <a:pt x="941" y="2001"/>
                    </a:lnTo>
                    <a:lnTo>
                      <a:pt x="930" y="2006"/>
                    </a:lnTo>
                    <a:lnTo>
                      <a:pt x="924" y="2018"/>
                    </a:lnTo>
                    <a:lnTo>
                      <a:pt x="913" y="2018"/>
                    </a:lnTo>
                    <a:lnTo>
                      <a:pt x="907" y="2029"/>
                    </a:lnTo>
                    <a:lnTo>
                      <a:pt x="879" y="2052"/>
                    </a:lnTo>
                    <a:lnTo>
                      <a:pt x="862" y="2052"/>
                    </a:lnTo>
                    <a:lnTo>
                      <a:pt x="862" y="2046"/>
                    </a:lnTo>
                    <a:lnTo>
                      <a:pt x="850" y="2046"/>
                    </a:lnTo>
                    <a:lnTo>
                      <a:pt x="845" y="2052"/>
                    </a:lnTo>
                    <a:lnTo>
                      <a:pt x="833" y="2063"/>
                    </a:lnTo>
                    <a:lnTo>
                      <a:pt x="828" y="2057"/>
                    </a:lnTo>
                    <a:lnTo>
                      <a:pt x="822" y="2063"/>
                    </a:lnTo>
                    <a:lnTo>
                      <a:pt x="822" y="2069"/>
                    </a:lnTo>
                    <a:lnTo>
                      <a:pt x="810" y="2074"/>
                    </a:lnTo>
                    <a:lnTo>
                      <a:pt x="805" y="2063"/>
                    </a:lnTo>
                    <a:lnTo>
                      <a:pt x="799" y="2069"/>
                    </a:lnTo>
                    <a:lnTo>
                      <a:pt x="799" y="2080"/>
                    </a:lnTo>
                    <a:lnTo>
                      <a:pt x="788" y="2097"/>
                    </a:lnTo>
                    <a:lnTo>
                      <a:pt x="788" y="2103"/>
                    </a:lnTo>
                    <a:lnTo>
                      <a:pt x="793" y="2108"/>
                    </a:lnTo>
                    <a:lnTo>
                      <a:pt x="793" y="2114"/>
                    </a:lnTo>
                    <a:lnTo>
                      <a:pt x="776" y="2125"/>
                    </a:lnTo>
                    <a:lnTo>
                      <a:pt x="765" y="2108"/>
                    </a:lnTo>
                    <a:lnTo>
                      <a:pt x="771" y="2074"/>
                    </a:lnTo>
                    <a:lnTo>
                      <a:pt x="765" y="2074"/>
                    </a:lnTo>
                    <a:lnTo>
                      <a:pt x="765" y="2069"/>
                    </a:lnTo>
                    <a:lnTo>
                      <a:pt x="759" y="2063"/>
                    </a:lnTo>
                    <a:lnTo>
                      <a:pt x="759" y="2057"/>
                    </a:lnTo>
                    <a:lnTo>
                      <a:pt x="754" y="2057"/>
                    </a:lnTo>
                    <a:lnTo>
                      <a:pt x="754" y="2052"/>
                    </a:lnTo>
                    <a:lnTo>
                      <a:pt x="748" y="2046"/>
                    </a:lnTo>
                    <a:lnTo>
                      <a:pt x="742" y="2029"/>
                    </a:lnTo>
                    <a:lnTo>
                      <a:pt x="754" y="2023"/>
                    </a:lnTo>
                    <a:lnTo>
                      <a:pt x="771" y="2018"/>
                    </a:lnTo>
                    <a:lnTo>
                      <a:pt x="771" y="2012"/>
                    </a:lnTo>
                    <a:lnTo>
                      <a:pt x="771" y="2006"/>
                    </a:lnTo>
                    <a:lnTo>
                      <a:pt x="771" y="2001"/>
                    </a:lnTo>
                    <a:lnTo>
                      <a:pt x="765" y="1995"/>
                    </a:lnTo>
                    <a:lnTo>
                      <a:pt x="765" y="1989"/>
                    </a:lnTo>
                    <a:lnTo>
                      <a:pt x="765" y="1984"/>
                    </a:lnTo>
                    <a:lnTo>
                      <a:pt x="765" y="1978"/>
                    </a:lnTo>
                    <a:lnTo>
                      <a:pt x="771" y="1972"/>
                    </a:lnTo>
                    <a:lnTo>
                      <a:pt x="765" y="1972"/>
                    </a:lnTo>
                    <a:lnTo>
                      <a:pt x="759" y="1972"/>
                    </a:lnTo>
                    <a:lnTo>
                      <a:pt x="759" y="1967"/>
                    </a:lnTo>
                    <a:lnTo>
                      <a:pt x="754" y="1967"/>
                    </a:lnTo>
                    <a:lnTo>
                      <a:pt x="754" y="1961"/>
                    </a:lnTo>
                    <a:lnTo>
                      <a:pt x="748" y="1961"/>
                    </a:lnTo>
                    <a:lnTo>
                      <a:pt x="742" y="1961"/>
                    </a:lnTo>
                    <a:lnTo>
                      <a:pt x="737" y="1961"/>
                    </a:lnTo>
                    <a:lnTo>
                      <a:pt x="731" y="1955"/>
                    </a:lnTo>
                    <a:lnTo>
                      <a:pt x="731" y="1961"/>
                    </a:lnTo>
                    <a:lnTo>
                      <a:pt x="725" y="1955"/>
                    </a:lnTo>
                    <a:lnTo>
                      <a:pt x="725" y="1950"/>
                    </a:lnTo>
                    <a:lnTo>
                      <a:pt x="720" y="1944"/>
                    </a:lnTo>
                    <a:lnTo>
                      <a:pt x="714" y="1938"/>
                    </a:lnTo>
                    <a:lnTo>
                      <a:pt x="708" y="1938"/>
                    </a:lnTo>
                    <a:lnTo>
                      <a:pt x="708" y="1933"/>
                    </a:lnTo>
                    <a:lnTo>
                      <a:pt x="708" y="1927"/>
                    </a:lnTo>
                    <a:lnTo>
                      <a:pt x="714" y="1921"/>
                    </a:lnTo>
                    <a:lnTo>
                      <a:pt x="714" y="1916"/>
                    </a:lnTo>
                    <a:lnTo>
                      <a:pt x="691" y="1933"/>
                    </a:lnTo>
                    <a:lnTo>
                      <a:pt x="691" y="1927"/>
                    </a:lnTo>
                    <a:lnTo>
                      <a:pt x="686" y="1927"/>
                    </a:lnTo>
                    <a:lnTo>
                      <a:pt x="680" y="1927"/>
                    </a:lnTo>
                    <a:lnTo>
                      <a:pt x="674" y="1927"/>
                    </a:lnTo>
                    <a:lnTo>
                      <a:pt x="674" y="1921"/>
                    </a:lnTo>
                    <a:lnTo>
                      <a:pt x="669" y="1921"/>
                    </a:lnTo>
                    <a:lnTo>
                      <a:pt x="663" y="1921"/>
                    </a:lnTo>
                    <a:lnTo>
                      <a:pt x="657" y="1921"/>
                    </a:lnTo>
                    <a:lnTo>
                      <a:pt x="652" y="1921"/>
                    </a:lnTo>
                    <a:lnTo>
                      <a:pt x="652" y="1904"/>
                    </a:lnTo>
                    <a:lnTo>
                      <a:pt x="663" y="1893"/>
                    </a:lnTo>
                    <a:lnTo>
                      <a:pt x="663" y="1887"/>
                    </a:lnTo>
                    <a:lnTo>
                      <a:pt x="669" y="1882"/>
                    </a:lnTo>
                    <a:lnTo>
                      <a:pt x="669" y="1876"/>
                    </a:lnTo>
                    <a:lnTo>
                      <a:pt x="663" y="1870"/>
                    </a:lnTo>
                    <a:lnTo>
                      <a:pt x="657" y="1853"/>
                    </a:lnTo>
                    <a:lnTo>
                      <a:pt x="663" y="1853"/>
                    </a:lnTo>
                    <a:lnTo>
                      <a:pt x="663" y="1836"/>
                    </a:lnTo>
                    <a:lnTo>
                      <a:pt x="669" y="1836"/>
                    </a:lnTo>
                    <a:lnTo>
                      <a:pt x="663" y="1831"/>
                    </a:lnTo>
                    <a:lnTo>
                      <a:pt x="657" y="1825"/>
                    </a:lnTo>
                    <a:lnTo>
                      <a:pt x="663" y="1819"/>
                    </a:lnTo>
                    <a:lnTo>
                      <a:pt x="646" y="1814"/>
                    </a:lnTo>
                    <a:lnTo>
                      <a:pt x="652" y="1797"/>
                    </a:lnTo>
                    <a:lnTo>
                      <a:pt x="652" y="1780"/>
                    </a:lnTo>
                    <a:lnTo>
                      <a:pt x="640" y="1768"/>
                    </a:lnTo>
                    <a:lnTo>
                      <a:pt x="652" y="1757"/>
                    </a:lnTo>
                    <a:lnTo>
                      <a:pt x="635" y="1751"/>
                    </a:lnTo>
                    <a:lnTo>
                      <a:pt x="629" y="1740"/>
                    </a:lnTo>
                    <a:lnTo>
                      <a:pt x="635" y="1712"/>
                    </a:lnTo>
                    <a:lnTo>
                      <a:pt x="618" y="1689"/>
                    </a:lnTo>
                    <a:lnTo>
                      <a:pt x="623" y="1672"/>
                    </a:lnTo>
                    <a:lnTo>
                      <a:pt x="640" y="1661"/>
                    </a:lnTo>
                    <a:lnTo>
                      <a:pt x="618" y="1649"/>
                    </a:lnTo>
                    <a:lnTo>
                      <a:pt x="640" y="1644"/>
                    </a:lnTo>
                    <a:lnTo>
                      <a:pt x="635" y="1604"/>
                    </a:lnTo>
                    <a:lnTo>
                      <a:pt x="612" y="1604"/>
                    </a:lnTo>
                    <a:lnTo>
                      <a:pt x="589" y="1587"/>
                    </a:lnTo>
                    <a:lnTo>
                      <a:pt x="595" y="1576"/>
                    </a:lnTo>
                    <a:lnTo>
                      <a:pt x="584" y="1564"/>
                    </a:lnTo>
                    <a:lnTo>
                      <a:pt x="561" y="1559"/>
                    </a:lnTo>
                    <a:lnTo>
                      <a:pt x="538" y="1525"/>
                    </a:lnTo>
                    <a:lnTo>
                      <a:pt x="516" y="1530"/>
                    </a:lnTo>
                    <a:lnTo>
                      <a:pt x="516" y="1547"/>
                    </a:lnTo>
                    <a:lnTo>
                      <a:pt x="521" y="1564"/>
                    </a:lnTo>
                    <a:lnTo>
                      <a:pt x="493" y="1530"/>
                    </a:lnTo>
                    <a:lnTo>
                      <a:pt x="493" y="1547"/>
                    </a:lnTo>
                    <a:lnTo>
                      <a:pt x="487" y="1564"/>
                    </a:lnTo>
                    <a:lnTo>
                      <a:pt x="482" y="1587"/>
                    </a:lnTo>
                    <a:lnTo>
                      <a:pt x="470" y="1610"/>
                    </a:lnTo>
                    <a:lnTo>
                      <a:pt x="453" y="1627"/>
                    </a:lnTo>
                    <a:lnTo>
                      <a:pt x="442" y="1627"/>
                    </a:lnTo>
                    <a:lnTo>
                      <a:pt x="431" y="1638"/>
                    </a:lnTo>
                    <a:lnTo>
                      <a:pt x="414" y="1627"/>
                    </a:lnTo>
                    <a:lnTo>
                      <a:pt x="408" y="1621"/>
                    </a:lnTo>
                    <a:lnTo>
                      <a:pt x="402" y="1621"/>
                    </a:lnTo>
                    <a:lnTo>
                      <a:pt x="397" y="1621"/>
                    </a:lnTo>
                    <a:lnTo>
                      <a:pt x="385" y="1621"/>
                    </a:lnTo>
                    <a:lnTo>
                      <a:pt x="385" y="1655"/>
                    </a:lnTo>
                    <a:lnTo>
                      <a:pt x="351" y="1661"/>
                    </a:lnTo>
                    <a:lnTo>
                      <a:pt x="363" y="1678"/>
                    </a:lnTo>
                    <a:lnTo>
                      <a:pt x="334" y="1700"/>
                    </a:lnTo>
                    <a:lnTo>
                      <a:pt x="340" y="1723"/>
                    </a:lnTo>
                    <a:lnTo>
                      <a:pt x="323" y="1717"/>
                    </a:lnTo>
                    <a:close/>
                  </a:path>
                </a:pathLst>
              </a:custGeom>
              <a:solidFill>
                <a:schemeClr val="accent6">
                  <a:lumMod val="40000"/>
                  <a:lumOff val="60000"/>
                </a:schemeClr>
              </a:solidFill>
              <a:ln w="9525">
                <a:solidFill>
                  <a:schemeClr val="accent6"/>
                </a:solidFill>
                <a:round/>
                <a:headEnd/>
                <a:tailEnd/>
              </a:ln>
            </p:spPr>
            <p:txBody>
              <a:bodyPr/>
              <a:lstStyle/>
              <a:p>
                <a:endParaRPr lang="en-US" sz="1200" b="1" dirty="0"/>
              </a:p>
            </p:txBody>
          </p:sp>
          <p:sp>
            <p:nvSpPr>
              <p:cNvPr id="64" name="Freeform 6"/>
              <p:cNvSpPr>
                <a:spLocks/>
              </p:cNvSpPr>
              <p:nvPr/>
            </p:nvSpPr>
            <p:spPr bwMode="gray">
              <a:xfrm>
                <a:off x="3826360" y="2603925"/>
                <a:ext cx="1763082" cy="1321474"/>
              </a:xfrm>
              <a:custGeom>
                <a:avLst/>
                <a:gdLst>
                  <a:gd name="T0" fmla="*/ 232 w 1445"/>
                  <a:gd name="T1" fmla="*/ 1038 h 1083"/>
                  <a:gd name="T2" fmla="*/ 181 w 1445"/>
                  <a:gd name="T3" fmla="*/ 993 h 1083"/>
                  <a:gd name="T4" fmla="*/ 147 w 1445"/>
                  <a:gd name="T5" fmla="*/ 959 h 1083"/>
                  <a:gd name="T6" fmla="*/ 107 w 1445"/>
                  <a:gd name="T7" fmla="*/ 896 h 1083"/>
                  <a:gd name="T8" fmla="*/ 62 w 1445"/>
                  <a:gd name="T9" fmla="*/ 873 h 1083"/>
                  <a:gd name="T10" fmla="*/ 5 w 1445"/>
                  <a:gd name="T11" fmla="*/ 828 h 1083"/>
                  <a:gd name="T12" fmla="*/ 141 w 1445"/>
                  <a:gd name="T13" fmla="*/ 494 h 1083"/>
                  <a:gd name="T14" fmla="*/ 209 w 1445"/>
                  <a:gd name="T15" fmla="*/ 363 h 1083"/>
                  <a:gd name="T16" fmla="*/ 260 w 1445"/>
                  <a:gd name="T17" fmla="*/ 307 h 1083"/>
                  <a:gd name="T18" fmla="*/ 323 w 1445"/>
                  <a:gd name="T19" fmla="*/ 278 h 1083"/>
                  <a:gd name="T20" fmla="*/ 408 w 1445"/>
                  <a:gd name="T21" fmla="*/ 256 h 1083"/>
                  <a:gd name="T22" fmla="*/ 470 w 1445"/>
                  <a:gd name="T23" fmla="*/ 250 h 1083"/>
                  <a:gd name="T24" fmla="*/ 521 w 1445"/>
                  <a:gd name="T25" fmla="*/ 205 h 1083"/>
                  <a:gd name="T26" fmla="*/ 584 w 1445"/>
                  <a:gd name="T27" fmla="*/ 193 h 1083"/>
                  <a:gd name="T28" fmla="*/ 578 w 1445"/>
                  <a:gd name="T29" fmla="*/ 148 h 1083"/>
                  <a:gd name="T30" fmla="*/ 601 w 1445"/>
                  <a:gd name="T31" fmla="*/ 114 h 1083"/>
                  <a:gd name="T32" fmla="*/ 640 w 1445"/>
                  <a:gd name="T33" fmla="*/ 91 h 1083"/>
                  <a:gd name="T34" fmla="*/ 703 w 1445"/>
                  <a:gd name="T35" fmla="*/ 80 h 1083"/>
                  <a:gd name="T36" fmla="*/ 754 w 1445"/>
                  <a:gd name="T37" fmla="*/ 74 h 1083"/>
                  <a:gd name="T38" fmla="*/ 799 w 1445"/>
                  <a:gd name="T39" fmla="*/ 52 h 1083"/>
                  <a:gd name="T40" fmla="*/ 856 w 1445"/>
                  <a:gd name="T41" fmla="*/ 40 h 1083"/>
                  <a:gd name="T42" fmla="*/ 901 w 1445"/>
                  <a:gd name="T43" fmla="*/ 23 h 1083"/>
                  <a:gd name="T44" fmla="*/ 958 w 1445"/>
                  <a:gd name="T45" fmla="*/ 12 h 1083"/>
                  <a:gd name="T46" fmla="*/ 992 w 1445"/>
                  <a:gd name="T47" fmla="*/ 35 h 1083"/>
                  <a:gd name="T48" fmla="*/ 1048 w 1445"/>
                  <a:gd name="T49" fmla="*/ 63 h 1083"/>
                  <a:gd name="T50" fmla="*/ 1105 w 1445"/>
                  <a:gd name="T51" fmla="*/ 80 h 1083"/>
                  <a:gd name="T52" fmla="*/ 1145 w 1445"/>
                  <a:gd name="T53" fmla="*/ 91 h 1083"/>
                  <a:gd name="T54" fmla="*/ 1184 w 1445"/>
                  <a:gd name="T55" fmla="*/ 91 h 1083"/>
                  <a:gd name="T56" fmla="*/ 1252 w 1445"/>
                  <a:gd name="T57" fmla="*/ 91 h 1083"/>
                  <a:gd name="T58" fmla="*/ 1303 w 1445"/>
                  <a:gd name="T59" fmla="*/ 137 h 1083"/>
                  <a:gd name="T60" fmla="*/ 1360 w 1445"/>
                  <a:gd name="T61" fmla="*/ 171 h 1083"/>
                  <a:gd name="T62" fmla="*/ 1422 w 1445"/>
                  <a:gd name="T63" fmla="*/ 210 h 1083"/>
                  <a:gd name="T64" fmla="*/ 1422 w 1445"/>
                  <a:gd name="T65" fmla="*/ 295 h 1083"/>
                  <a:gd name="T66" fmla="*/ 1405 w 1445"/>
                  <a:gd name="T67" fmla="*/ 386 h 1083"/>
                  <a:gd name="T68" fmla="*/ 1320 w 1445"/>
                  <a:gd name="T69" fmla="*/ 460 h 1083"/>
                  <a:gd name="T70" fmla="*/ 1218 w 1445"/>
                  <a:gd name="T71" fmla="*/ 511 h 1083"/>
                  <a:gd name="T72" fmla="*/ 1150 w 1445"/>
                  <a:gd name="T73" fmla="*/ 539 h 1083"/>
                  <a:gd name="T74" fmla="*/ 1088 w 1445"/>
                  <a:gd name="T75" fmla="*/ 522 h 1083"/>
                  <a:gd name="T76" fmla="*/ 1026 w 1445"/>
                  <a:gd name="T77" fmla="*/ 545 h 1083"/>
                  <a:gd name="T78" fmla="*/ 986 w 1445"/>
                  <a:gd name="T79" fmla="*/ 573 h 1083"/>
                  <a:gd name="T80" fmla="*/ 952 w 1445"/>
                  <a:gd name="T81" fmla="*/ 590 h 1083"/>
                  <a:gd name="T82" fmla="*/ 901 w 1445"/>
                  <a:gd name="T83" fmla="*/ 601 h 1083"/>
                  <a:gd name="T84" fmla="*/ 878 w 1445"/>
                  <a:gd name="T85" fmla="*/ 641 h 1083"/>
                  <a:gd name="T86" fmla="*/ 861 w 1445"/>
                  <a:gd name="T87" fmla="*/ 669 h 1083"/>
                  <a:gd name="T88" fmla="*/ 816 w 1445"/>
                  <a:gd name="T89" fmla="*/ 709 h 1083"/>
                  <a:gd name="T90" fmla="*/ 788 w 1445"/>
                  <a:gd name="T91" fmla="*/ 754 h 1083"/>
                  <a:gd name="T92" fmla="*/ 737 w 1445"/>
                  <a:gd name="T93" fmla="*/ 777 h 1083"/>
                  <a:gd name="T94" fmla="*/ 720 w 1445"/>
                  <a:gd name="T95" fmla="*/ 822 h 1083"/>
                  <a:gd name="T96" fmla="*/ 765 w 1445"/>
                  <a:gd name="T97" fmla="*/ 913 h 1083"/>
                  <a:gd name="T98" fmla="*/ 782 w 1445"/>
                  <a:gd name="T99" fmla="*/ 964 h 1083"/>
                  <a:gd name="T100" fmla="*/ 788 w 1445"/>
                  <a:gd name="T101" fmla="*/ 1004 h 1083"/>
                  <a:gd name="T102" fmla="*/ 765 w 1445"/>
                  <a:gd name="T103" fmla="*/ 1027 h 1083"/>
                  <a:gd name="T104" fmla="*/ 720 w 1445"/>
                  <a:gd name="T105" fmla="*/ 1038 h 1083"/>
                  <a:gd name="T106" fmla="*/ 674 w 1445"/>
                  <a:gd name="T107" fmla="*/ 1055 h 1083"/>
                  <a:gd name="T108" fmla="*/ 618 w 1445"/>
                  <a:gd name="T109" fmla="*/ 1072 h 1083"/>
                  <a:gd name="T110" fmla="*/ 572 w 1445"/>
                  <a:gd name="T111" fmla="*/ 1072 h 1083"/>
                  <a:gd name="T112" fmla="*/ 498 w 1445"/>
                  <a:gd name="T113" fmla="*/ 1055 h 1083"/>
                  <a:gd name="T114" fmla="*/ 464 w 1445"/>
                  <a:gd name="T115" fmla="*/ 1038 h 1083"/>
                  <a:gd name="T116" fmla="*/ 408 w 1445"/>
                  <a:gd name="T117" fmla="*/ 1049 h 1083"/>
                  <a:gd name="T118" fmla="*/ 374 w 1445"/>
                  <a:gd name="T119" fmla="*/ 1066 h 1083"/>
                  <a:gd name="T120" fmla="*/ 323 w 1445"/>
                  <a:gd name="T121" fmla="*/ 1061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5" h="1083">
                    <a:moveTo>
                      <a:pt x="277" y="1061"/>
                    </a:moveTo>
                    <a:lnTo>
                      <a:pt x="272" y="1055"/>
                    </a:lnTo>
                    <a:lnTo>
                      <a:pt x="272" y="1049"/>
                    </a:lnTo>
                    <a:lnTo>
                      <a:pt x="266" y="1049"/>
                    </a:lnTo>
                    <a:lnTo>
                      <a:pt x="260" y="1049"/>
                    </a:lnTo>
                    <a:lnTo>
                      <a:pt x="255" y="1044"/>
                    </a:lnTo>
                    <a:lnTo>
                      <a:pt x="255" y="1049"/>
                    </a:lnTo>
                    <a:lnTo>
                      <a:pt x="249" y="1049"/>
                    </a:lnTo>
                    <a:lnTo>
                      <a:pt x="249" y="1044"/>
                    </a:lnTo>
                    <a:lnTo>
                      <a:pt x="249" y="1049"/>
                    </a:lnTo>
                    <a:lnTo>
                      <a:pt x="243" y="1049"/>
                    </a:lnTo>
                    <a:lnTo>
                      <a:pt x="238" y="1049"/>
                    </a:lnTo>
                    <a:lnTo>
                      <a:pt x="238" y="1044"/>
                    </a:lnTo>
                    <a:lnTo>
                      <a:pt x="232" y="1038"/>
                    </a:lnTo>
                    <a:lnTo>
                      <a:pt x="226" y="1038"/>
                    </a:lnTo>
                    <a:lnTo>
                      <a:pt x="226" y="1032"/>
                    </a:lnTo>
                    <a:lnTo>
                      <a:pt x="221" y="1032"/>
                    </a:lnTo>
                    <a:lnTo>
                      <a:pt x="215" y="1032"/>
                    </a:lnTo>
                    <a:lnTo>
                      <a:pt x="209" y="1027"/>
                    </a:lnTo>
                    <a:lnTo>
                      <a:pt x="204" y="1021"/>
                    </a:lnTo>
                    <a:lnTo>
                      <a:pt x="204" y="1015"/>
                    </a:lnTo>
                    <a:lnTo>
                      <a:pt x="204" y="1010"/>
                    </a:lnTo>
                    <a:lnTo>
                      <a:pt x="198" y="1010"/>
                    </a:lnTo>
                    <a:lnTo>
                      <a:pt x="192" y="1010"/>
                    </a:lnTo>
                    <a:lnTo>
                      <a:pt x="192" y="1004"/>
                    </a:lnTo>
                    <a:lnTo>
                      <a:pt x="187" y="998"/>
                    </a:lnTo>
                    <a:lnTo>
                      <a:pt x="187" y="993"/>
                    </a:lnTo>
                    <a:lnTo>
                      <a:pt x="181" y="993"/>
                    </a:lnTo>
                    <a:lnTo>
                      <a:pt x="175" y="993"/>
                    </a:lnTo>
                    <a:lnTo>
                      <a:pt x="170" y="993"/>
                    </a:lnTo>
                    <a:lnTo>
                      <a:pt x="175" y="987"/>
                    </a:lnTo>
                    <a:lnTo>
                      <a:pt x="175" y="981"/>
                    </a:lnTo>
                    <a:lnTo>
                      <a:pt x="175" y="976"/>
                    </a:lnTo>
                    <a:lnTo>
                      <a:pt x="175" y="970"/>
                    </a:lnTo>
                    <a:lnTo>
                      <a:pt x="170" y="970"/>
                    </a:lnTo>
                    <a:lnTo>
                      <a:pt x="170" y="976"/>
                    </a:lnTo>
                    <a:lnTo>
                      <a:pt x="164" y="976"/>
                    </a:lnTo>
                    <a:lnTo>
                      <a:pt x="158" y="970"/>
                    </a:lnTo>
                    <a:lnTo>
                      <a:pt x="153" y="970"/>
                    </a:lnTo>
                    <a:lnTo>
                      <a:pt x="153" y="964"/>
                    </a:lnTo>
                    <a:lnTo>
                      <a:pt x="153" y="959"/>
                    </a:lnTo>
                    <a:lnTo>
                      <a:pt x="147" y="959"/>
                    </a:lnTo>
                    <a:lnTo>
                      <a:pt x="147" y="953"/>
                    </a:lnTo>
                    <a:lnTo>
                      <a:pt x="141" y="953"/>
                    </a:lnTo>
                    <a:lnTo>
                      <a:pt x="136" y="947"/>
                    </a:lnTo>
                    <a:lnTo>
                      <a:pt x="136" y="941"/>
                    </a:lnTo>
                    <a:lnTo>
                      <a:pt x="136" y="936"/>
                    </a:lnTo>
                    <a:lnTo>
                      <a:pt x="124" y="930"/>
                    </a:lnTo>
                    <a:lnTo>
                      <a:pt x="119" y="924"/>
                    </a:lnTo>
                    <a:lnTo>
                      <a:pt x="124" y="919"/>
                    </a:lnTo>
                    <a:lnTo>
                      <a:pt x="124" y="913"/>
                    </a:lnTo>
                    <a:lnTo>
                      <a:pt x="119" y="913"/>
                    </a:lnTo>
                    <a:lnTo>
                      <a:pt x="113" y="913"/>
                    </a:lnTo>
                    <a:lnTo>
                      <a:pt x="113" y="902"/>
                    </a:lnTo>
                    <a:lnTo>
                      <a:pt x="113" y="896"/>
                    </a:lnTo>
                    <a:lnTo>
                      <a:pt x="107" y="896"/>
                    </a:lnTo>
                    <a:lnTo>
                      <a:pt x="102" y="896"/>
                    </a:lnTo>
                    <a:lnTo>
                      <a:pt x="102" y="890"/>
                    </a:lnTo>
                    <a:lnTo>
                      <a:pt x="96" y="890"/>
                    </a:lnTo>
                    <a:lnTo>
                      <a:pt x="96" y="896"/>
                    </a:lnTo>
                    <a:lnTo>
                      <a:pt x="90" y="896"/>
                    </a:lnTo>
                    <a:lnTo>
                      <a:pt x="85" y="896"/>
                    </a:lnTo>
                    <a:lnTo>
                      <a:pt x="85" y="890"/>
                    </a:lnTo>
                    <a:lnTo>
                      <a:pt x="79" y="890"/>
                    </a:lnTo>
                    <a:lnTo>
                      <a:pt x="79" y="885"/>
                    </a:lnTo>
                    <a:lnTo>
                      <a:pt x="79" y="879"/>
                    </a:lnTo>
                    <a:lnTo>
                      <a:pt x="79" y="873"/>
                    </a:lnTo>
                    <a:lnTo>
                      <a:pt x="73" y="873"/>
                    </a:lnTo>
                    <a:lnTo>
                      <a:pt x="68" y="873"/>
                    </a:lnTo>
                    <a:lnTo>
                      <a:pt x="62" y="873"/>
                    </a:lnTo>
                    <a:lnTo>
                      <a:pt x="56" y="868"/>
                    </a:lnTo>
                    <a:lnTo>
                      <a:pt x="51" y="868"/>
                    </a:lnTo>
                    <a:lnTo>
                      <a:pt x="51" y="862"/>
                    </a:lnTo>
                    <a:lnTo>
                      <a:pt x="51" y="856"/>
                    </a:lnTo>
                    <a:lnTo>
                      <a:pt x="39" y="856"/>
                    </a:lnTo>
                    <a:lnTo>
                      <a:pt x="34" y="851"/>
                    </a:lnTo>
                    <a:lnTo>
                      <a:pt x="34" y="845"/>
                    </a:lnTo>
                    <a:lnTo>
                      <a:pt x="28" y="845"/>
                    </a:lnTo>
                    <a:lnTo>
                      <a:pt x="22" y="845"/>
                    </a:lnTo>
                    <a:lnTo>
                      <a:pt x="17" y="845"/>
                    </a:lnTo>
                    <a:lnTo>
                      <a:pt x="17" y="839"/>
                    </a:lnTo>
                    <a:lnTo>
                      <a:pt x="11" y="839"/>
                    </a:lnTo>
                    <a:lnTo>
                      <a:pt x="11" y="834"/>
                    </a:lnTo>
                    <a:lnTo>
                      <a:pt x="5" y="828"/>
                    </a:lnTo>
                    <a:lnTo>
                      <a:pt x="5" y="822"/>
                    </a:lnTo>
                    <a:lnTo>
                      <a:pt x="0" y="822"/>
                    </a:lnTo>
                    <a:lnTo>
                      <a:pt x="0" y="817"/>
                    </a:lnTo>
                    <a:lnTo>
                      <a:pt x="0" y="811"/>
                    </a:lnTo>
                    <a:lnTo>
                      <a:pt x="0" y="805"/>
                    </a:lnTo>
                    <a:lnTo>
                      <a:pt x="22" y="754"/>
                    </a:lnTo>
                    <a:lnTo>
                      <a:pt x="85" y="647"/>
                    </a:lnTo>
                    <a:lnTo>
                      <a:pt x="85" y="641"/>
                    </a:lnTo>
                    <a:lnTo>
                      <a:pt x="90" y="641"/>
                    </a:lnTo>
                    <a:lnTo>
                      <a:pt x="90" y="635"/>
                    </a:lnTo>
                    <a:lnTo>
                      <a:pt x="119" y="584"/>
                    </a:lnTo>
                    <a:lnTo>
                      <a:pt x="147" y="528"/>
                    </a:lnTo>
                    <a:lnTo>
                      <a:pt x="136" y="522"/>
                    </a:lnTo>
                    <a:lnTo>
                      <a:pt x="141" y="494"/>
                    </a:lnTo>
                    <a:lnTo>
                      <a:pt x="141" y="488"/>
                    </a:lnTo>
                    <a:lnTo>
                      <a:pt x="141" y="482"/>
                    </a:lnTo>
                    <a:lnTo>
                      <a:pt x="153" y="477"/>
                    </a:lnTo>
                    <a:lnTo>
                      <a:pt x="158" y="443"/>
                    </a:lnTo>
                    <a:lnTo>
                      <a:pt x="153" y="431"/>
                    </a:lnTo>
                    <a:lnTo>
                      <a:pt x="158" y="431"/>
                    </a:lnTo>
                    <a:lnTo>
                      <a:pt x="164" y="426"/>
                    </a:lnTo>
                    <a:lnTo>
                      <a:pt x="170" y="420"/>
                    </a:lnTo>
                    <a:lnTo>
                      <a:pt x="187" y="392"/>
                    </a:lnTo>
                    <a:lnTo>
                      <a:pt x="181" y="380"/>
                    </a:lnTo>
                    <a:lnTo>
                      <a:pt x="192" y="375"/>
                    </a:lnTo>
                    <a:lnTo>
                      <a:pt x="198" y="375"/>
                    </a:lnTo>
                    <a:lnTo>
                      <a:pt x="204" y="375"/>
                    </a:lnTo>
                    <a:lnTo>
                      <a:pt x="209" y="363"/>
                    </a:lnTo>
                    <a:lnTo>
                      <a:pt x="209" y="352"/>
                    </a:lnTo>
                    <a:lnTo>
                      <a:pt x="221" y="346"/>
                    </a:lnTo>
                    <a:lnTo>
                      <a:pt x="221" y="341"/>
                    </a:lnTo>
                    <a:lnTo>
                      <a:pt x="226" y="341"/>
                    </a:lnTo>
                    <a:lnTo>
                      <a:pt x="232" y="335"/>
                    </a:lnTo>
                    <a:lnTo>
                      <a:pt x="238" y="335"/>
                    </a:lnTo>
                    <a:lnTo>
                      <a:pt x="238" y="329"/>
                    </a:lnTo>
                    <a:lnTo>
                      <a:pt x="243" y="329"/>
                    </a:lnTo>
                    <a:lnTo>
                      <a:pt x="249" y="324"/>
                    </a:lnTo>
                    <a:lnTo>
                      <a:pt x="255" y="324"/>
                    </a:lnTo>
                    <a:lnTo>
                      <a:pt x="255" y="318"/>
                    </a:lnTo>
                    <a:lnTo>
                      <a:pt x="249" y="318"/>
                    </a:lnTo>
                    <a:lnTo>
                      <a:pt x="255" y="312"/>
                    </a:lnTo>
                    <a:lnTo>
                      <a:pt x="260" y="307"/>
                    </a:lnTo>
                    <a:lnTo>
                      <a:pt x="266" y="307"/>
                    </a:lnTo>
                    <a:lnTo>
                      <a:pt x="272" y="307"/>
                    </a:lnTo>
                    <a:lnTo>
                      <a:pt x="272" y="301"/>
                    </a:lnTo>
                    <a:lnTo>
                      <a:pt x="277" y="301"/>
                    </a:lnTo>
                    <a:lnTo>
                      <a:pt x="277" y="295"/>
                    </a:lnTo>
                    <a:lnTo>
                      <a:pt x="283" y="295"/>
                    </a:lnTo>
                    <a:lnTo>
                      <a:pt x="283" y="290"/>
                    </a:lnTo>
                    <a:lnTo>
                      <a:pt x="289" y="290"/>
                    </a:lnTo>
                    <a:lnTo>
                      <a:pt x="294" y="284"/>
                    </a:lnTo>
                    <a:lnTo>
                      <a:pt x="300" y="284"/>
                    </a:lnTo>
                    <a:lnTo>
                      <a:pt x="306" y="278"/>
                    </a:lnTo>
                    <a:lnTo>
                      <a:pt x="311" y="278"/>
                    </a:lnTo>
                    <a:lnTo>
                      <a:pt x="317" y="278"/>
                    </a:lnTo>
                    <a:lnTo>
                      <a:pt x="323" y="278"/>
                    </a:lnTo>
                    <a:lnTo>
                      <a:pt x="328" y="278"/>
                    </a:lnTo>
                    <a:lnTo>
                      <a:pt x="328" y="273"/>
                    </a:lnTo>
                    <a:lnTo>
                      <a:pt x="334" y="273"/>
                    </a:lnTo>
                    <a:lnTo>
                      <a:pt x="334" y="267"/>
                    </a:lnTo>
                    <a:lnTo>
                      <a:pt x="345" y="267"/>
                    </a:lnTo>
                    <a:lnTo>
                      <a:pt x="351" y="273"/>
                    </a:lnTo>
                    <a:lnTo>
                      <a:pt x="357" y="273"/>
                    </a:lnTo>
                    <a:lnTo>
                      <a:pt x="362" y="267"/>
                    </a:lnTo>
                    <a:lnTo>
                      <a:pt x="368" y="261"/>
                    </a:lnTo>
                    <a:lnTo>
                      <a:pt x="379" y="256"/>
                    </a:lnTo>
                    <a:lnTo>
                      <a:pt x="396" y="244"/>
                    </a:lnTo>
                    <a:lnTo>
                      <a:pt x="402" y="244"/>
                    </a:lnTo>
                    <a:lnTo>
                      <a:pt x="408" y="244"/>
                    </a:lnTo>
                    <a:lnTo>
                      <a:pt x="408" y="256"/>
                    </a:lnTo>
                    <a:lnTo>
                      <a:pt x="413" y="256"/>
                    </a:lnTo>
                    <a:lnTo>
                      <a:pt x="419" y="256"/>
                    </a:lnTo>
                    <a:lnTo>
                      <a:pt x="430" y="256"/>
                    </a:lnTo>
                    <a:lnTo>
                      <a:pt x="436" y="256"/>
                    </a:lnTo>
                    <a:lnTo>
                      <a:pt x="447" y="261"/>
                    </a:lnTo>
                    <a:lnTo>
                      <a:pt x="453" y="278"/>
                    </a:lnTo>
                    <a:lnTo>
                      <a:pt x="453" y="284"/>
                    </a:lnTo>
                    <a:lnTo>
                      <a:pt x="459" y="284"/>
                    </a:lnTo>
                    <a:lnTo>
                      <a:pt x="464" y="284"/>
                    </a:lnTo>
                    <a:lnTo>
                      <a:pt x="464" y="278"/>
                    </a:lnTo>
                    <a:lnTo>
                      <a:pt x="470" y="278"/>
                    </a:lnTo>
                    <a:lnTo>
                      <a:pt x="464" y="278"/>
                    </a:lnTo>
                    <a:lnTo>
                      <a:pt x="464" y="267"/>
                    </a:lnTo>
                    <a:lnTo>
                      <a:pt x="470" y="250"/>
                    </a:lnTo>
                    <a:lnTo>
                      <a:pt x="476" y="250"/>
                    </a:lnTo>
                    <a:lnTo>
                      <a:pt x="476" y="244"/>
                    </a:lnTo>
                    <a:lnTo>
                      <a:pt x="481" y="244"/>
                    </a:lnTo>
                    <a:lnTo>
                      <a:pt x="487" y="239"/>
                    </a:lnTo>
                    <a:lnTo>
                      <a:pt x="493" y="233"/>
                    </a:lnTo>
                    <a:lnTo>
                      <a:pt x="498" y="233"/>
                    </a:lnTo>
                    <a:lnTo>
                      <a:pt x="498" y="227"/>
                    </a:lnTo>
                    <a:lnTo>
                      <a:pt x="504" y="227"/>
                    </a:lnTo>
                    <a:lnTo>
                      <a:pt x="510" y="227"/>
                    </a:lnTo>
                    <a:lnTo>
                      <a:pt x="510" y="222"/>
                    </a:lnTo>
                    <a:lnTo>
                      <a:pt x="510" y="216"/>
                    </a:lnTo>
                    <a:lnTo>
                      <a:pt x="510" y="210"/>
                    </a:lnTo>
                    <a:lnTo>
                      <a:pt x="515" y="205"/>
                    </a:lnTo>
                    <a:lnTo>
                      <a:pt x="521" y="205"/>
                    </a:lnTo>
                    <a:lnTo>
                      <a:pt x="521" y="199"/>
                    </a:lnTo>
                    <a:lnTo>
                      <a:pt x="527" y="199"/>
                    </a:lnTo>
                    <a:lnTo>
                      <a:pt x="532" y="199"/>
                    </a:lnTo>
                    <a:lnTo>
                      <a:pt x="532" y="205"/>
                    </a:lnTo>
                    <a:lnTo>
                      <a:pt x="538" y="205"/>
                    </a:lnTo>
                    <a:lnTo>
                      <a:pt x="538" y="199"/>
                    </a:lnTo>
                    <a:lnTo>
                      <a:pt x="544" y="193"/>
                    </a:lnTo>
                    <a:lnTo>
                      <a:pt x="555" y="193"/>
                    </a:lnTo>
                    <a:lnTo>
                      <a:pt x="561" y="199"/>
                    </a:lnTo>
                    <a:lnTo>
                      <a:pt x="567" y="199"/>
                    </a:lnTo>
                    <a:lnTo>
                      <a:pt x="567" y="193"/>
                    </a:lnTo>
                    <a:lnTo>
                      <a:pt x="572" y="193"/>
                    </a:lnTo>
                    <a:lnTo>
                      <a:pt x="578" y="193"/>
                    </a:lnTo>
                    <a:lnTo>
                      <a:pt x="584" y="193"/>
                    </a:lnTo>
                    <a:lnTo>
                      <a:pt x="589" y="193"/>
                    </a:lnTo>
                    <a:lnTo>
                      <a:pt x="589" y="188"/>
                    </a:lnTo>
                    <a:lnTo>
                      <a:pt x="584" y="188"/>
                    </a:lnTo>
                    <a:lnTo>
                      <a:pt x="578" y="188"/>
                    </a:lnTo>
                    <a:lnTo>
                      <a:pt x="572" y="182"/>
                    </a:lnTo>
                    <a:lnTo>
                      <a:pt x="578" y="176"/>
                    </a:lnTo>
                    <a:lnTo>
                      <a:pt x="578" y="171"/>
                    </a:lnTo>
                    <a:lnTo>
                      <a:pt x="578" y="176"/>
                    </a:lnTo>
                    <a:lnTo>
                      <a:pt x="584" y="176"/>
                    </a:lnTo>
                    <a:lnTo>
                      <a:pt x="584" y="171"/>
                    </a:lnTo>
                    <a:lnTo>
                      <a:pt x="584" y="165"/>
                    </a:lnTo>
                    <a:lnTo>
                      <a:pt x="584" y="159"/>
                    </a:lnTo>
                    <a:lnTo>
                      <a:pt x="584" y="154"/>
                    </a:lnTo>
                    <a:lnTo>
                      <a:pt x="578" y="148"/>
                    </a:lnTo>
                    <a:lnTo>
                      <a:pt x="572" y="148"/>
                    </a:lnTo>
                    <a:lnTo>
                      <a:pt x="572" y="142"/>
                    </a:lnTo>
                    <a:lnTo>
                      <a:pt x="567" y="137"/>
                    </a:lnTo>
                    <a:lnTo>
                      <a:pt x="567" y="131"/>
                    </a:lnTo>
                    <a:lnTo>
                      <a:pt x="567" y="125"/>
                    </a:lnTo>
                    <a:lnTo>
                      <a:pt x="572" y="125"/>
                    </a:lnTo>
                    <a:lnTo>
                      <a:pt x="572" y="131"/>
                    </a:lnTo>
                    <a:lnTo>
                      <a:pt x="578" y="131"/>
                    </a:lnTo>
                    <a:lnTo>
                      <a:pt x="578" y="125"/>
                    </a:lnTo>
                    <a:lnTo>
                      <a:pt x="584" y="125"/>
                    </a:lnTo>
                    <a:lnTo>
                      <a:pt x="584" y="120"/>
                    </a:lnTo>
                    <a:lnTo>
                      <a:pt x="589" y="120"/>
                    </a:lnTo>
                    <a:lnTo>
                      <a:pt x="595" y="114"/>
                    </a:lnTo>
                    <a:lnTo>
                      <a:pt x="601" y="114"/>
                    </a:lnTo>
                    <a:lnTo>
                      <a:pt x="606" y="114"/>
                    </a:lnTo>
                    <a:lnTo>
                      <a:pt x="612" y="114"/>
                    </a:lnTo>
                    <a:lnTo>
                      <a:pt x="612" y="108"/>
                    </a:lnTo>
                    <a:lnTo>
                      <a:pt x="612" y="103"/>
                    </a:lnTo>
                    <a:lnTo>
                      <a:pt x="606" y="103"/>
                    </a:lnTo>
                    <a:lnTo>
                      <a:pt x="612" y="103"/>
                    </a:lnTo>
                    <a:lnTo>
                      <a:pt x="612" y="97"/>
                    </a:lnTo>
                    <a:lnTo>
                      <a:pt x="618" y="97"/>
                    </a:lnTo>
                    <a:lnTo>
                      <a:pt x="618" y="91"/>
                    </a:lnTo>
                    <a:lnTo>
                      <a:pt x="623" y="86"/>
                    </a:lnTo>
                    <a:lnTo>
                      <a:pt x="629" y="86"/>
                    </a:lnTo>
                    <a:lnTo>
                      <a:pt x="629" y="91"/>
                    </a:lnTo>
                    <a:lnTo>
                      <a:pt x="635" y="91"/>
                    </a:lnTo>
                    <a:lnTo>
                      <a:pt x="640" y="91"/>
                    </a:lnTo>
                    <a:lnTo>
                      <a:pt x="640" y="86"/>
                    </a:lnTo>
                    <a:lnTo>
                      <a:pt x="646" y="80"/>
                    </a:lnTo>
                    <a:lnTo>
                      <a:pt x="652" y="80"/>
                    </a:lnTo>
                    <a:lnTo>
                      <a:pt x="663" y="74"/>
                    </a:lnTo>
                    <a:lnTo>
                      <a:pt x="669" y="69"/>
                    </a:lnTo>
                    <a:lnTo>
                      <a:pt x="669" y="74"/>
                    </a:lnTo>
                    <a:lnTo>
                      <a:pt x="674" y="74"/>
                    </a:lnTo>
                    <a:lnTo>
                      <a:pt x="680" y="69"/>
                    </a:lnTo>
                    <a:lnTo>
                      <a:pt x="686" y="69"/>
                    </a:lnTo>
                    <a:lnTo>
                      <a:pt x="691" y="69"/>
                    </a:lnTo>
                    <a:lnTo>
                      <a:pt x="697" y="69"/>
                    </a:lnTo>
                    <a:lnTo>
                      <a:pt x="697" y="74"/>
                    </a:lnTo>
                    <a:lnTo>
                      <a:pt x="697" y="80"/>
                    </a:lnTo>
                    <a:lnTo>
                      <a:pt x="703" y="80"/>
                    </a:lnTo>
                    <a:lnTo>
                      <a:pt x="697" y="63"/>
                    </a:lnTo>
                    <a:lnTo>
                      <a:pt x="703" y="57"/>
                    </a:lnTo>
                    <a:lnTo>
                      <a:pt x="703" y="52"/>
                    </a:lnTo>
                    <a:lnTo>
                      <a:pt x="708" y="52"/>
                    </a:lnTo>
                    <a:lnTo>
                      <a:pt x="708" y="57"/>
                    </a:lnTo>
                    <a:lnTo>
                      <a:pt x="708" y="63"/>
                    </a:lnTo>
                    <a:lnTo>
                      <a:pt x="720" y="69"/>
                    </a:lnTo>
                    <a:lnTo>
                      <a:pt x="725" y="69"/>
                    </a:lnTo>
                    <a:lnTo>
                      <a:pt x="725" y="74"/>
                    </a:lnTo>
                    <a:lnTo>
                      <a:pt x="731" y="74"/>
                    </a:lnTo>
                    <a:lnTo>
                      <a:pt x="737" y="69"/>
                    </a:lnTo>
                    <a:lnTo>
                      <a:pt x="742" y="69"/>
                    </a:lnTo>
                    <a:lnTo>
                      <a:pt x="748" y="69"/>
                    </a:lnTo>
                    <a:lnTo>
                      <a:pt x="754" y="74"/>
                    </a:lnTo>
                    <a:lnTo>
                      <a:pt x="759" y="74"/>
                    </a:lnTo>
                    <a:lnTo>
                      <a:pt x="759" y="69"/>
                    </a:lnTo>
                    <a:lnTo>
                      <a:pt x="765" y="69"/>
                    </a:lnTo>
                    <a:lnTo>
                      <a:pt x="771" y="69"/>
                    </a:lnTo>
                    <a:lnTo>
                      <a:pt x="771" y="74"/>
                    </a:lnTo>
                    <a:lnTo>
                      <a:pt x="765" y="74"/>
                    </a:lnTo>
                    <a:lnTo>
                      <a:pt x="765" y="80"/>
                    </a:lnTo>
                    <a:lnTo>
                      <a:pt x="771" y="80"/>
                    </a:lnTo>
                    <a:lnTo>
                      <a:pt x="776" y="80"/>
                    </a:lnTo>
                    <a:lnTo>
                      <a:pt x="776" y="74"/>
                    </a:lnTo>
                    <a:lnTo>
                      <a:pt x="782" y="69"/>
                    </a:lnTo>
                    <a:lnTo>
                      <a:pt x="788" y="63"/>
                    </a:lnTo>
                    <a:lnTo>
                      <a:pt x="793" y="57"/>
                    </a:lnTo>
                    <a:lnTo>
                      <a:pt x="799" y="52"/>
                    </a:lnTo>
                    <a:lnTo>
                      <a:pt x="805" y="46"/>
                    </a:lnTo>
                    <a:lnTo>
                      <a:pt x="810" y="46"/>
                    </a:lnTo>
                    <a:lnTo>
                      <a:pt x="810" y="52"/>
                    </a:lnTo>
                    <a:lnTo>
                      <a:pt x="822" y="63"/>
                    </a:lnTo>
                    <a:lnTo>
                      <a:pt x="827" y="69"/>
                    </a:lnTo>
                    <a:lnTo>
                      <a:pt x="833" y="69"/>
                    </a:lnTo>
                    <a:lnTo>
                      <a:pt x="839" y="63"/>
                    </a:lnTo>
                    <a:lnTo>
                      <a:pt x="839" y="57"/>
                    </a:lnTo>
                    <a:lnTo>
                      <a:pt x="844" y="57"/>
                    </a:lnTo>
                    <a:lnTo>
                      <a:pt x="850" y="57"/>
                    </a:lnTo>
                    <a:lnTo>
                      <a:pt x="850" y="52"/>
                    </a:lnTo>
                    <a:lnTo>
                      <a:pt x="850" y="46"/>
                    </a:lnTo>
                    <a:lnTo>
                      <a:pt x="856" y="46"/>
                    </a:lnTo>
                    <a:lnTo>
                      <a:pt x="856" y="40"/>
                    </a:lnTo>
                    <a:lnTo>
                      <a:pt x="856" y="35"/>
                    </a:lnTo>
                    <a:lnTo>
                      <a:pt x="856" y="29"/>
                    </a:lnTo>
                    <a:lnTo>
                      <a:pt x="861" y="29"/>
                    </a:lnTo>
                    <a:lnTo>
                      <a:pt x="867" y="29"/>
                    </a:lnTo>
                    <a:lnTo>
                      <a:pt x="873" y="29"/>
                    </a:lnTo>
                    <a:lnTo>
                      <a:pt x="873" y="23"/>
                    </a:lnTo>
                    <a:lnTo>
                      <a:pt x="873" y="17"/>
                    </a:lnTo>
                    <a:lnTo>
                      <a:pt x="878" y="17"/>
                    </a:lnTo>
                    <a:lnTo>
                      <a:pt x="884" y="17"/>
                    </a:lnTo>
                    <a:lnTo>
                      <a:pt x="890" y="17"/>
                    </a:lnTo>
                    <a:lnTo>
                      <a:pt x="890" y="23"/>
                    </a:lnTo>
                    <a:lnTo>
                      <a:pt x="890" y="29"/>
                    </a:lnTo>
                    <a:lnTo>
                      <a:pt x="895" y="29"/>
                    </a:lnTo>
                    <a:lnTo>
                      <a:pt x="901" y="23"/>
                    </a:lnTo>
                    <a:lnTo>
                      <a:pt x="907" y="23"/>
                    </a:lnTo>
                    <a:lnTo>
                      <a:pt x="912" y="23"/>
                    </a:lnTo>
                    <a:lnTo>
                      <a:pt x="918" y="29"/>
                    </a:lnTo>
                    <a:lnTo>
                      <a:pt x="924" y="35"/>
                    </a:lnTo>
                    <a:lnTo>
                      <a:pt x="924" y="29"/>
                    </a:lnTo>
                    <a:lnTo>
                      <a:pt x="924" y="23"/>
                    </a:lnTo>
                    <a:lnTo>
                      <a:pt x="929" y="23"/>
                    </a:lnTo>
                    <a:lnTo>
                      <a:pt x="935" y="23"/>
                    </a:lnTo>
                    <a:lnTo>
                      <a:pt x="946" y="23"/>
                    </a:lnTo>
                    <a:lnTo>
                      <a:pt x="946" y="17"/>
                    </a:lnTo>
                    <a:lnTo>
                      <a:pt x="952" y="23"/>
                    </a:lnTo>
                    <a:lnTo>
                      <a:pt x="952" y="17"/>
                    </a:lnTo>
                    <a:lnTo>
                      <a:pt x="958" y="17"/>
                    </a:lnTo>
                    <a:lnTo>
                      <a:pt x="958" y="12"/>
                    </a:lnTo>
                    <a:lnTo>
                      <a:pt x="963" y="12"/>
                    </a:lnTo>
                    <a:lnTo>
                      <a:pt x="969" y="6"/>
                    </a:lnTo>
                    <a:lnTo>
                      <a:pt x="969" y="0"/>
                    </a:lnTo>
                    <a:lnTo>
                      <a:pt x="975" y="0"/>
                    </a:lnTo>
                    <a:lnTo>
                      <a:pt x="980" y="0"/>
                    </a:lnTo>
                    <a:lnTo>
                      <a:pt x="986" y="0"/>
                    </a:lnTo>
                    <a:lnTo>
                      <a:pt x="986" y="6"/>
                    </a:lnTo>
                    <a:lnTo>
                      <a:pt x="986" y="12"/>
                    </a:lnTo>
                    <a:lnTo>
                      <a:pt x="986" y="17"/>
                    </a:lnTo>
                    <a:lnTo>
                      <a:pt x="986" y="23"/>
                    </a:lnTo>
                    <a:lnTo>
                      <a:pt x="986" y="29"/>
                    </a:lnTo>
                    <a:lnTo>
                      <a:pt x="992" y="29"/>
                    </a:lnTo>
                    <a:lnTo>
                      <a:pt x="986" y="35"/>
                    </a:lnTo>
                    <a:lnTo>
                      <a:pt x="992" y="35"/>
                    </a:lnTo>
                    <a:lnTo>
                      <a:pt x="997" y="40"/>
                    </a:lnTo>
                    <a:lnTo>
                      <a:pt x="1003" y="46"/>
                    </a:lnTo>
                    <a:lnTo>
                      <a:pt x="1009" y="46"/>
                    </a:lnTo>
                    <a:lnTo>
                      <a:pt x="1014" y="46"/>
                    </a:lnTo>
                    <a:lnTo>
                      <a:pt x="1014" y="52"/>
                    </a:lnTo>
                    <a:lnTo>
                      <a:pt x="1020" y="57"/>
                    </a:lnTo>
                    <a:lnTo>
                      <a:pt x="1026" y="52"/>
                    </a:lnTo>
                    <a:lnTo>
                      <a:pt x="1026" y="57"/>
                    </a:lnTo>
                    <a:lnTo>
                      <a:pt x="1031" y="63"/>
                    </a:lnTo>
                    <a:lnTo>
                      <a:pt x="1037" y="63"/>
                    </a:lnTo>
                    <a:lnTo>
                      <a:pt x="1043" y="63"/>
                    </a:lnTo>
                    <a:lnTo>
                      <a:pt x="1043" y="57"/>
                    </a:lnTo>
                    <a:lnTo>
                      <a:pt x="1048" y="57"/>
                    </a:lnTo>
                    <a:lnTo>
                      <a:pt x="1048" y="63"/>
                    </a:lnTo>
                    <a:lnTo>
                      <a:pt x="1054" y="63"/>
                    </a:lnTo>
                    <a:lnTo>
                      <a:pt x="1060" y="69"/>
                    </a:lnTo>
                    <a:lnTo>
                      <a:pt x="1065" y="69"/>
                    </a:lnTo>
                    <a:lnTo>
                      <a:pt x="1071" y="74"/>
                    </a:lnTo>
                    <a:lnTo>
                      <a:pt x="1077" y="74"/>
                    </a:lnTo>
                    <a:lnTo>
                      <a:pt x="1082" y="69"/>
                    </a:lnTo>
                    <a:lnTo>
                      <a:pt x="1088" y="69"/>
                    </a:lnTo>
                    <a:lnTo>
                      <a:pt x="1088" y="74"/>
                    </a:lnTo>
                    <a:lnTo>
                      <a:pt x="1094" y="80"/>
                    </a:lnTo>
                    <a:lnTo>
                      <a:pt x="1094" y="86"/>
                    </a:lnTo>
                    <a:lnTo>
                      <a:pt x="1094" y="91"/>
                    </a:lnTo>
                    <a:lnTo>
                      <a:pt x="1099" y="86"/>
                    </a:lnTo>
                    <a:lnTo>
                      <a:pt x="1099" y="80"/>
                    </a:lnTo>
                    <a:lnTo>
                      <a:pt x="1105" y="80"/>
                    </a:lnTo>
                    <a:lnTo>
                      <a:pt x="1111" y="80"/>
                    </a:lnTo>
                    <a:lnTo>
                      <a:pt x="1116" y="86"/>
                    </a:lnTo>
                    <a:lnTo>
                      <a:pt x="1116" y="91"/>
                    </a:lnTo>
                    <a:lnTo>
                      <a:pt x="1122" y="97"/>
                    </a:lnTo>
                    <a:lnTo>
                      <a:pt x="1128" y="103"/>
                    </a:lnTo>
                    <a:lnTo>
                      <a:pt x="1122" y="103"/>
                    </a:lnTo>
                    <a:lnTo>
                      <a:pt x="1122" y="108"/>
                    </a:lnTo>
                    <a:lnTo>
                      <a:pt x="1122" y="103"/>
                    </a:lnTo>
                    <a:lnTo>
                      <a:pt x="1128" y="103"/>
                    </a:lnTo>
                    <a:lnTo>
                      <a:pt x="1128" y="97"/>
                    </a:lnTo>
                    <a:lnTo>
                      <a:pt x="1133" y="97"/>
                    </a:lnTo>
                    <a:lnTo>
                      <a:pt x="1139" y="97"/>
                    </a:lnTo>
                    <a:lnTo>
                      <a:pt x="1139" y="91"/>
                    </a:lnTo>
                    <a:lnTo>
                      <a:pt x="1145" y="91"/>
                    </a:lnTo>
                    <a:lnTo>
                      <a:pt x="1150" y="91"/>
                    </a:lnTo>
                    <a:lnTo>
                      <a:pt x="1156" y="86"/>
                    </a:lnTo>
                    <a:lnTo>
                      <a:pt x="1150" y="86"/>
                    </a:lnTo>
                    <a:lnTo>
                      <a:pt x="1145" y="86"/>
                    </a:lnTo>
                    <a:lnTo>
                      <a:pt x="1150" y="80"/>
                    </a:lnTo>
                    <a:lnTo>
                      <a:pt x="1150" y="74"/>
                    </a:lnTo>
                    <a:lnTo>
                      <a:pt x="1162" y="80"/>
                    </a:lnTo>
                    <a:lnTo>
                      <a:pt x="1167" y="80"/>
                    </a:lnTo>
                    <a:lnTo>
                      <a:pt x="1173" y="80"/>
                    </a:lnTo>
                    <a:lnTo>
                      <a:pt x="1173" y="86"/>
                    </a:lnTo>
                    <a:lnTo>
                      <a:pt x="1173" y="91"/>
                    </a:lnTo>
                    <a:lnTo>
                      <a:pt x="1179" y="91"/>
                    </a:lnTo>
                    <a:lnTo>
                      <a:pt x="1179" y="86"/>
                    </a:lnTo>
                    <a:lnTo>
                      <a:pt x="1184" y="91"/>
                    </a:lnTo>
                    <a:lnTo>
                      <a:pt x="1190" y="97"/>
                    </a:lnTo>
                    <a:lnTo>
                      <a:pt x="1196" y="91"/>
                    </a:lnTo>
                    <a:lnTo>
                      <a:pt x="1196" y="97"/>
                    </a:lnTo>
                    <a:lnTo>
                      <a:pt x="1201" y="97"/>
                    </a:lnTo>
                    <a:lnTo>
                      <a:pt x="1207" y="97"/>
                    </a:lnTo>
                    <a:lnTo>
                      <a:pt x="1213" y="103"/>
                    </a:lnTo>
                    <a:lnTo>
                      <a:pt x="1218" y="103"/>
                    </a:lnTo>
                    <a:lnTo>
                      <a:pt x="1218" y="91"/>
                    </a:lnTo>
                    <a:lnTo>
                      <a:pt x="1224" y="91"/>
                    </a:lnTo>
                    <a:lnTo>
                      <a:pt x="1230" y="91"/>
                    </a:lnTo>
                    <a:lnTo>
                      <a:pt x="1235" y="86"/>
                    </a:lnTo>
                    <a:lnTo>
                      <a:pt x="1241" y="86"/>
                    </a:lnTo>
                    <a:lnTo>
                      <a:pt x="1247" y="91"/>
                    </a:lnTo>
                    <a:lnTo>
                      <a:pt x="1252" y="91"/>
                    </a:lnTo>
                    <a:lnTo>
                      <a:pt x="1252" y="97"/>
                    </a:lnTo>
                    <a:lnTo>
                      <a:pt x="1252" y="91"/>
                    </a:lnTo>
                    <a:lnTo>
                      <a:pt x="1258" y="91"/>
                    </a:lnTo>
                    <a:lnTo>
                      <a:pt x="1258" y="97"/>
                    </a:lnTo>
                    <a:lnTo>
                      <a:pt x="1258" y="103"/>
                    </a:lnTo>
                    <a:lnTo>
                      <a:pt x="1258" y="108"/>
                    </a:lnTo>
                    <a:lnTo>
                      <a:pt x="1264" y="114"/>
                    </a:lnTo>
                    <a:lnTo>
                      <a:pt x="1269" y="131"/>
                    </a:lnTo>
                    <a:lnTo>
                      <a:pt x="1275" y="131"/>
                    </a:lnTo>
                    <a:lnTo>
                      <a:pt x="1281" y="125"/>
                    </a:lnTo>
                    <a:lnTo>
                      <a:pt x="1292" y="125"/>
                    </a:lnTo>
                    <a:lnTo>
                      <a:pt x="1298" y="125"/>
                    </a:lnTo>
                    <a:lnTo>
                      <a:pt x="1303" y="131"/>
                    </a:lnTo>
                    <a:lnTo>
                      <a:pt x="1303" y="137"/>
                    </a:lnTo>
                    <a:lnTo>
                      <a:pt x="1309" y="137"/>
                    </a:lnTo>
                    <a:lnTo>
                      <a:pt x="1315" y="137"/>
                    </a:lnTo>
                    <a:lnTo>
                      <a:pt x="1320" y="142"/>
                    </a:lnTo>
                    <a:lnTo>
                      <a:pt x="1326" y="142"/>
                    </a:lnTo>
                    <a:lnTo>
                      <a:pt x="1332" y="148"/>
                    </a:lnTo>
                    <a:lnTo>
                      <a:pt x="1326" y="148"/>
                    </a:lnTo>
                    <a:lnTo>
                      <a:pt x="1326" y="154"/>
                    </a:lnTo>
                    <a:lnTo>
                      <a:pt x="1332" y="154"/>
                    </a:lnTo>
                    <a:lnTo>
                      <a:pt x="1343" y="148"/>
                    </a:lnTo>
                    <a:lnTo>
                      <a:pt x="1349" y="148"/>
                    </a:lnTo>
                    <a:lnTo>
                      <a:pt x="1349" y="154"/>
                    </a:lnTo>
                    <a:lnTo>
                      <a:pt x="1354" y="159"/>
                    </a:lnTo>
                    <a:lnTo>
                      <a:pt x="1360" y="165"/>
                    </a:lnTo>
                    <a:lnTo>
                      <a:pt x="1360" y="171"/>
                    </a:lnTo>
                    <a:lnTo>
                      <a:pt x="1366" y="171"/>
                    </a:lnTo>
                    <a:lnTo>
                      <a:pt x="1366" y="176"/>
                    </a:lnTo>
                    <a:lnTo>
                      <a:pt x="1366" y="182"/>
                    </a:lnTo>
                    <a:lnTo>
                      <a:pt x="1377" y="193"/>
                    </a:lnTo>
                    <a:lnTo>
                      <a:pt x="1383" y="193"/>
                    </a:lnTo>
                    <a:lnTo>
                      <a:pt x="1377" y="199"/>
                    </a:lnTo>
                    <a:lnTo>
                      <a:pt x="1383" y="205"/>
                    </a:lnTo>
                    <a:lnTo>
                      <a:pt x="1388" y="210"/>
                    </a:lnTo>
                    <a:lnTo>
                      <a:pt x="1400" y="227"/>
                    </a:lnTo>
                    <a:lnTo>
                      <a:pt x="1405" y="227"/>
                    </a:lnTo>
                    <a:lnTo>
                      <a:pt x="1411" y="222"/>
                    </a:lnTo>
                    <a:lnTo>
                      <a:pt x="1422" y="222"/>
                    </a:lnTo>
                    <a:lnTo>
                      <a:pt x="1422" y="216"/>
                    </a:lnTo>
                    <a:lnTo>
                      <a:pt x="1422" y="210"/>
                    </a:lnTo>
                    <a:lnTo>
                      <a:pt x="1428" y="210"/>
                    </a:lnTo>
                    <a:lnTo>
                      <a:pt x="1439" y="210"/>
                    </a:lnTo>
                    <a:lnTo>
                      <a:pt x="1428" y="216"/>
                    </a:lnTo>
                    <a:lnTo>
                      <a:pt x="1428" y="222"/>
                    </a:lnTo>
                    <a:lnTo>
                      <a:pt x="1428" y="227"/>
                    </a:lnTo>
                    <a:lnTo>
                      <a:pt x="1439" y="233"/>
                    </a:lnTo>
                    <a:lnTo>
                      <a:pt x="1445" y="244"/>
                    </a:lnTo>
                    <a:lnTo>
                      <a:pt x="1439" y="250"/>
                    </a:lnTo>
                    <a:lnTo>
                      <a:pt x="1422" y="261"/>
                    </a:lnTo>
                    <a:lnTo>
                      <a:pt x="1417" y="267"/>
                    </a:lnTo>
                    <a:lnTo>
                      <a:pt x="1417" y="273"/>
                    </a:lnTo>
                    <a:lnTo>
                      <a:pt x="1422" y="278"/>
                    </a:lnTo>
                    <a:lnTo>
                      <a:pt x="1422" y="284"/>
                    </a:lnTo>
                    <a:lnTo>
                      <a:pt x="1422" y="295"/>
                    </a:lnTo>
                    <a:lnTo>
                      <a:pt x="1422" y="301"/>
                    </a:lnTo>
                    <a:lnTo>
                      <a:pt x="1422" y="307"/>
                    </a:lnTo>
                    <a:lnTo>
                      <a:pt x="1422" y="312"/>
                    </a:lnTo>
                    <a:lnTo>
                      <a:pt x="1417" y="329"/>
                    </a:lnTo>
                    <a:lnTo>
                      <a:pt x="1411" y="335"/>
                    </a:lnTo>
                    <a:lnTo>
                      <a:pt x="1405" y="341"/>
                    </a:lnTo>
                    <a:lnTo>
                      <a:pt x="1411" y="346"/>
                    </a:lnTo>
                    <a:lnTo>
                      <a:pt x="1411" y="352"/>
                    </a:lnTo>
                    <a:lnTo>
                      <a:pt x="1400" y="358"/>
                    </a:lnTo>
                    <a:lnTo>
                      <a:pt x="1394" y="369"/>
                    </a:lnTo>
                    <a:lnTo>
                      <a:pt x="1394" y="375"/>
                    </a:lnTo>
                    <a:lnTo>
                      <a:pt x="1400" y="375"/>
                    </a:lnTo>
                    <a:lnTo>
                      <a:pt x="1405" y="380"/>
                    </a:lnTo>
                    <a:lnTo>
                      <a:pt x="1405" y="386"/>
                    </a:lnTo>
                    <a:lnTo>
                      <a:pt x="1411" y="392"/>
                    </a:lnTo>
                    <a:lnTo>
                      <a:pt x="1411" y="397"/>
                    </a:lnTo>
                    <a:lnTo>
                      <a:pt x="1405" y="403"/>
                    </a:lnTo>
                    <a:lnTo>
                      <a:pt x="1394" y="409"/>
                    </a:lnTo>
                    <a:lnTo>
                      <a:pt x="1394" y="414"/>
                    </a:lnTo>
                    <a:lnTo>
                      <a:pt x="1388" y="420"/>
                    </a:lnTo>
                    <a:lnTo>
                      <a:pt x="1383" y="426"/>
                    </a:lnTo>
                    <a:lnTo>
                      <a:pt x="1360" y="426"/>
                    </a:lnTo>
                    <a:lnTo>
                      <a:pt x="1360" y="431"/>
                    </a:lnTo>
                    <a:lnTo>
                      <a:pt x="1354" y="437"/>
                    </a:lnTo>
                    <a:lnTo>
                      <a:pt x="1349" y="443"/>
                    </a:lnTo>
                    <a:lnTo>
                      <a:pt x="1337" y="454"/>
                    </a:lnTo>
                    <a:lnTo>
                      <a:pt x="1332" y="454"/>
                    </a:lnTo>
                    <a:lnTo>
                      <a:pt x="1320" y="460"/>
                    </a:lnTo>
                    <a:lnTo>
                      <a:pt x="1309" y="471"/>
                    </a:lnTo>
                    <a:lnTo>
                      <a:pt x="1303" y="471"/>
                    </a:lnTo>
                    <a:lnTo>
                      <a:pt x="1298" y="471"/>
                    </a:lnTo>
                    <a:lnTo>
                      <a:pt x="1292" y="477"/>
                    </a:lnTo>
                    <a:lnTo>
                      <a:pt x="1281" y="482"/>
                    </a:lnTo>
                    <a:lnTo>
                      <a:pt x="1281" y="488"/>
                    </a:lnTo>
                    <a:lnTo>
                      <a:pt x="1281" y="494"/>
                    </a:lnTo>
                    <a:lnTo>
                      <a:pt x="1281" y="499"/>
                    </a:lnTo>
                    <a:lnTo>
                      <a:pt x="1275" y="505"/>
                    </a:lnTo>
                    <a:lnTo>
                      <a:pt x="1269" y="499"/>
                    </a:lnTo>
                    <a:lnTo>
                      <a:pt x="1264" y="505"/>
                    </a:lnTo>
                    <a:lnTo>
                      <a:pt x="1252" y="505"/>
                    </a:lnTo>
                    <a:lnTo>
                      <a:pt x="1235" y="505"/>
                    </a:lnTo>
                    <a:lnTo>
                      <a:pt x="1218" y="511"/>
                    </a:lnTo>
                    <a:lnTo>
                      <a:pt x="1218" y="516"/>
                    </a:lnTo>
                    <a:lnTo>
                      <a:pt x="1213" y="522"/>
                    </a:lnTo>
                    <a:lnTo>
                      <a:pt x="1207" y="522"/>
                    </a:lnTo>
                    <a:lnTo>
                      <a:pt x="1207" y="533"/>
                    </a:lnTo>
                    <a:lnTo>
                      <a:pt x="1201" y="539"/>
                    </a:lnTo>
                    <a:lnTo>
                      <a:pt x="1190" y="562"/>
                    </a:lnTo>
                    <a:lnTo>
                      <a:pt x="1179" y="562"/>
                    </a:lnTo>
                    <a:lnTo>
                      <a:pt x="1179" y="556"/>
                    </a:lnTo>
                    <a:lnTo>
                      <a:pt x="1179" y="550"/>
                    </a:lnTo>
                    <a:lnTo>
                      <a:pt x="1173" y="545"/>
                    </a:lnTo>
                    <a:lnTo>
                      <a:pt x="1167" y="545"/>
                    </a:lnTo>
                    <a:lnTo>
                      <a:pt x="1162" y="545"/>
                    </a:lnTo>
                    <a:lnTo>
                      <a:pt x="1156" y="545"/>
                    </a:lnTo>
                    <a:lnTo>
                      <a:pt x="1150" y="539"/>
                    </a:lnTo>
                    <a:lnTo>
                      <a:pt x="1150" y="528"/>
                    </a:lnTo>
                    <a:lnTo>
                      <a:pt x="1150" y="522"/>
                    </a:lnTo>
                    <a:lnTo>
                      <a:pt x="1145" y="516"/>
                    </a:lnTo>
                    <a:lnTo>
                      <a:pt x="1139" y="511"/>
                    </a:lnTo>
                    <a:lnTo>
                      <a:pt x="1133" y="511"/>
                    </a:lnTo>
                    <a:lnTo>
                      <a:pt x="1128" y="516"/>
                    </a:lnTo>
                    <a:lnTo>
                      <a:pt x="1122" y="516"/>
                    </a:lnTo>
                    <a:lnTo>
                      <a:pt x="1116" y="522"/>
                    </a:lnTo>
                    <a:lnTo>
                      <a:pt x="1111" y="522"/>
                    </a:lnTo>
                    <a:lnTo>
                      <a:pt x="1105" y="522"/>
                    </a:lnTo>
                    <a:lnTo>
                      <a:pt x="1105" y="516"/>
                    </a:lnTo>
                    <a:lnTo>
                      <a:pt x="1105" y="522"/>
                    </a:lnTo>
                    <a:lnTo>
                      <a:pt x="1099" y="522"/>
                    </a:lnTo>
                    <a:lnTo>
                      <a:pt x="1088" y="522"/>
                    </a:lnTo>
                    <a:lnTo>
                      <a:pt x="1082" y="522"/>
                    </a:lnTo>
                    <a:lnTo>
                      <a:pt x="1077" y="522"/>
                    </a:lnTo>
                    <a:lnTo>
                      <a:pt x="1071" y="522"/>
                    </a:lnTo>
                    <a:lnTo>
                      <a:pt x="1071" y="528"/>
                    </a:lnTo>
                    <a:lnTo>
                      <a:pt x="1065" y="533"/>
                    </a:lnTo>
                    <a:lnTo>
                      <a:pt x="1060" y="539"/>
                    </a:lnTo>
                    <a:lnTo>
                      <a:pt x="1060" y="545"/>
                    </a:lnTo>
                    <a:lnTo>
                      <a:pt x="1054" y="545"/>
                    </a:lnTo>
                    <a:lnTo>
                      <a:pt x="1048" y="545"/>
                    </a:lnTo>
                    <a:lnTo>
                      <a:pt x="1043" y="545"/>
                    </a:lnTo>
                    <a:lnTo>
                      <a:pt x="1043" y="550"/>
                    </a:lnTo>
                    <a:lnTo>
                      <a:pt x="1037" y="550"/>
                    </a:lnTo>
                    <a:lnTo>
                      <a:pt x="1031" y="545"/>
                    </a:lnTo>
                    <a:lnTo>
                      <a:pt x="1026" y="545"/>
                    </a:lnTo>
                    <a:lnTo>
                      <a:pt x="1020" y="545"/>
                    </a:lnTo>
                    <a:lnTo>
                      <a:pt x="1020" y="550"/>
                    </a:lnTo>
                    <a:lnTo>
                      <a:pt x="1014" y="550"/>
                    </a:lnTo>
                    <a:lnTo>
                      <a:pt x="1014" y="545"/>
                    </a:lnTo>
                    <a:lnTo>
                      <a:pt x="1009" y="545"/>
                    </a:lnTo>
                    <a:lnTo>
                      <a:pt x="1009" y="550"/>
                    </a:lnTo>
                    <a:lnTo>
                      <a:pt x="1003" y="550"/>
                    </a:lnTo>
                    <a:lnTo>
                      <a:pt x="1003" y="556"/>
                    </a:lnTo>
                    <a:lnTo>
                      <a:pt x="997" y="556"/>
                    </a:lnTo>
                    <a:lnTo>
                      <a:pt x="997" y="562"/>
                    </a:lnTo>
                    <a:lnTo>
                      <a:pt x="992" y="562"/>
                    </a:lnTo>
                    <a:lnTo>
                      <a:pt x="992" y="567"/>
                    </a:lnTo>
                    <a:lnTo>
                      <a:pt x="986" y="567"/>
                    </a:lnTo>
                    <a:lnTo>
                      <a:pt x="986" y="573"/>
                    </a:lnTo>
                    <a:lnTo>
                      <a:pt x="986" y="579"/>
                    </a:lnTo>
                    <a:lnTo>
                      <a:pt x="980" y="579"/>
                    </a:lnTo>
                    <a:lnTo>
                      <a:pt x="975" y="579"/>
                    </a:lnTo>
                    <a:lnTo>
                      <a:pt x="980" y="579"/>
                    </a:lnTo>
                    <a:lnTo>
                      <a:pt x="980" y="584"/>
                    </a:lnTo>
                    <a:lnTo>
                      <a:pt x="975" y="584"/>
                    </a:lnTo>
                    <a:lnTo>
                      <a:pt x="969" y="590"/>
                    </a:lnTo>
                    <a:lnTo>
                      <a:pt x="975" y="590"/>
                    </a:lnTo>
                    <a:lnTo>
                      <a:pt x="969" y="596"/>
                    </a:lnTo>
                    <a:lnTo>
                      <a:pt x="963" y="590"/>
                    </a:lnTo>
                    <a:lnTo>
                      <a:pt x="963" y="596"/>
                    </a:lnTo>
                    <a:lnTo>
                      <a:pt x="958" y="596"/>
                    </a:lnTo>
                    <a:lnTo>
                      <a:pt x="958" y="590"/>
                    </a:lnTo>
                    <a:lnTo>
                      <a:pt x="952" y="590"/>
                    </a:lnTo>
                    <a:lnTo>
                      <a:pt x="952" y="584"/>
                    </a:lnTo>
                    <a:lnTo>
                      <a:pt x="946" y="584"/>
                    </a:lnTo>
                    <a:lnTo>
                      <a:pt x="946" y="590"/>
                    </a:lnTo>
                    <a:lnTo>
                      <a:pt x="941" y="590"/>
                    </a:lnTo>
                    <a:lnTo>
                      <a:pt x="941" y="596"/>
                    </a:lnTo>
                    <a:lnTo>
                      <a:pt x="935" y="596"/>
                    </a:lnTo>
                    <a:lnTo>
                      <a:pt x="935" y="601"/>
                    </a:lnTo>
                    <a:lnTo>
                      <a:pt x="929" y="607"/>
                    </a:lnTo>
                    <a:lnTo>
                      <a:pt x="929" y="601"/>
                    </a:lnTo>
                    <a:lnTo>
                      <a:pt x="924" y="601"/>
                    </a:lnTo>
                    <a:lnTo>
                      <a:pt x="918" y="601"/>
                    </a:lnTo>
                    <a:lnTo>
                      <a:pt x="912" y="607"/>
                    </a:lnTo>
                    <a:lnTo>
                      <a:pt x="907" y="601"/>
                    </a:lnTo>
                    <a:lnTo>
                      <a:pt x="901" y="601"/>
                    </a:lnTo>
                    <a:lnTo>
                      <a:pt x="895" y="601"/>
                    </a:lnTo>
                    <a:lnTo>
                      <a:pt x="901" y="601"/>
                    </a:lnTo>
                    <a:lnTo>
                      <a:pt x="901" y="607"/>
                    </a:lnTo>
                    <a:lnTo>
                      <a:pt x="901" y="613"/>
                    </a:lnTo>
                    <a:lnTo>
                      <a:pt x="895" y="613"/>
                    </a:lnTo>
                    <a:lnTo>
                      <a:pt x="890" y="613"/>
                    </a:lnTo>
                    <a:lnTo>
                      <a:pt x="890" y="618"/>
                    </a:lnTo>
                    <a:lnTo>
                      <a:pt x="890" y="624"/>
                    </a:lnTo>
                    <a:lnTo>
                      <a:pt x="890" y="630"/>
                    </a:lnTo>
                    <a:lnTo>
                      <a:pt x="884" y="630"/>
                    </a:lnTo>
                    <a:lnTo>
                      <a:pt x="878" y="630"/>
                    </a:lnTo>
                    <a:lnTo>
                      <a:pt x="884" y="630"/>
                    </a:lnTo>
                    <a:lnTo>
                      <a:pt x="878" y="635"/>
                    </a:lnTo>
                    <a:lnTo>
                      <a:pt x="878" y="641"/>
                    </a:lnTo>
                    <a:lnTo>
                      <a:pt x="873" y="641"/>
                    </a:lnTo>
                    <a:lnTo>
                      <a:pt x="873" y="635"/>
                    </a:lnTo>
                    <a:lnTo>
                      <a:pt x="867" y="635"/>
                    </a:lnTo>
                    <a:lnTo>
                      <a:pt x="867" y="641"/>
                    </a:lnTo>
                    <a:lnTo>
                      <a:pt x="873" y="641"/>
                    </a:lnTo>
                    <a:lnTo>
                      <a:pt x="878" y="647"/>
                    </a:lnTo>
                    <a:lnTo>
                      <a:pt x="873" y="647"/>
                    </a:lnTo>
                    <a:lnTo>
                      <a:pt x="867" y="647"/>
                    </a:lnTo>
                    <a:lnTo>
                      <a:pt x="873" y="647"/>
                    </a:lnTo>
                    <a:lnTo>
                      <a:pt x="873" y="652"/>
                    </a:lnTo>
                    <a:lnTo>
                      <a:pt x="873" y="658"/>
                    </a:lnTo>
                    <a:lnTo>
                      <a:pt x="867" y="658"/>
                    </a:lnTo>
                    <a:lnTo>
                      <a:pt x="861" y="664"/>
                    </a:lnTo>
                    <a:lnTo>
                      <a:pt x="861" y="669"/>
                    </a:lnTo>
                    <a:lnTo>
                      <a:pt x="856" y="669"/>
                    </a:lnTo>
                    <a:lnTo>
                      <a:pt x="850" y="669"/>
                    </a:lnTo>
                    <a:lnTo>
                      <a:pt x="850" y="675"/>
                    </a:lnTo>
                    <a:lnTo>
                      <a:pt x="844" y="681"/>
                    </a:lnTo>
                    <a:lnTo>
                      <a:pt x="839" y="681"/>
                    </a:lnTo>
                    <a:lnTo>
                      <a:pt x="839" y="686"/>
                    </a:lnTo>
                    <a:lnTo>
                      <a:pt x="833" y="686"/>
                    </a:lnTo>
                    <a:lnTo>
                      <a:pt x="839" y="692"/>
                    </a:lnTo>
                    <a:lnTo>
                      <a:pt x="839" y="698"/>
                    </a:lnTo>
                    <a:lnTo>
                      <a:pt x="833" y="698"/>
                    </a:lnTo>
                    <a:lnTo>
                      <a:pt x="827" y="703"/>
                    </a:lnTo>
                    <a:lnTo>
                      <a:pt x="822" y="703"/>
                    </a:lnTo>
                    <a:lnTo>
                      <a:pt x="816" y="703"/>
                    </a:lnTo>
                    <a:lnTo>
                      <a:pt x="816" y="709"/>
                    </a:lnTo>
                    <a:lnTo>
                      <a:pt x="822" y="709"/>
                    </a:lnTo>
                    <a:lnTo>
                      <a:pt x="822" y="715"/>
                    </a:lnTo>
                    <a:lnTo>
                      <a:pt x="816" y="715"/>
                    </a:lnTo>
                    <a:lnTo>
                      <a:pt x="810" y="720"/>
                    </a:lnTo>
                    <a:lnTo>
                      <a:pt x="810" y="726"/>
                    </a:lnTo>
                    <a:lnTo>
                      <a:pt x="805" y="726"/>
                    </a:lnTo>
                    <a:lnTo>
                      <a:pt x="810" y="732"/>
                    </a:lnTo>
                    <a:lnTo>
                      <a:pt x="805" y="737"/>
                    </a:lnTo>
                    <a:lnTo>
                      <a:pt x="799" y="737"/>
                    </a:lnTo>
                    <a:lnTo>
                      <a:pt x="799" y="743"/>
                    </a:lnTo>
                    <a:lnTo>
                      <a:pt x="793" y="749"/>
                    </a:lnTo>
                    <a:lnTo>
                      <a:pt x="788" y="749"/>
                    </a:lnTo>
                    <a:lnTo>
                      <a:pt x="793" y="754"/>
                    </a:lnTo>
                    <a:lnTo>
                      <a:pt x="788" y="754"/>
                    </a:lnTo>
                    <a:lnTo>
                      <a:pt x="782" y="754"/>
                    </a:lnTo>
                    <a:lnTo>
                      <a:pt x="776" y="760"/>
                    </a:lnTo>
                    <a:lnTo>
                      <a:pt x="776" y="766"/>
                    </a:lnTo>
                    <a:lnTo>
                      <a:pt x="776" y="771"/>
                    </a:lnTo>
                    <a:lnTo>
                      <a:pt x="771" y="766"/>
                    </a:lnTo>
                    <a:lnTo>
                      <a:pt x="765" y="766"/>
                    </a:lnTo>
                    <a:lnTo>
                      <a:pt x="765" y="771"/>
                    </a:lnTo>
                    <a:lnTo>
                      <a:pt x="759" y="771"/>
                    </a:lnTo>
                    <a:lnTo>
                      <a:pt x="759" y="777"/>
                    </a:lnTo>
                    <a:lnTo>
                      <a:pt x="759" y="771"/>
                    </a:lnTo>
                    <a:lnTo>
                      <a:pt x="754" y="771"/>
                    </a:lnTo>
                    <a:lnTo>
                      <a:pt x="748" y="777"/>
                    </a:lnTo>
                    <a:lnTo>
                      <a:pt x="742" y="777"/>
                    </a:lnTo>
                    <a:lnTo>
                      <a:pt x="737" y="777"/>
                    </a:lnTo>
                    <a:lnTo>
                      <a:pt x="731" y="777"/>
                    </a:lnTo>
                    <a:lnTo>
                      <a:pt x="725" y="783"/>
                    </a:lnTo>
                    <a:lnTo>
                      <a:pt x="725" y="788"/>
                    </a:lnTo>
                    <a:lnTo>
                      <a:pt x="720" y="788"/>
                    </a:lnTo>
                    <a:lnTo>
                      <a:pt x="714" y="788"/>
                    </a:lnTo>
                    <a:lnTo>
                      <a:pt x="714" y="794"/>
                    </a:lnTo>
                    <a:lnTo>
                      <a:pt x="708" y="794"/>
                    </a:lnTo>
                    <a:lnTo>
                      <a:pt x="703" y="794"/>
                    </a:lnTo>
                    <a:lnTo>
                      <a:pt x="703" y="800"/>
                    </a:lnTo>
                    <a:lnTo>
                      <a:pt x="703" y="811"/>
                    </a:lnTo>
                    <a:lnTo>
                      <a:pt x="708" y="811"/>
                    </a:lnTo>
                    <a:lnTo>
                      <a:pt x="714" y="817"/>
                    </a:lnTo>
                    <a:lnTo>
                      <a:pt x="714" y="822"/>
                    </a:lnTo>
                    <a:lnTo>
                      <a:pt x="720" y="822"/>
                    </a:lnTo>
                    <a:lnTo>
                      <a:pt x="720" y="828"/>
                    </a:lnTo>
                    <a:lnTo>
                      <a:pt x="725" y="828"/>
                    </a:lnTo>
                    <a:lnTo>
                      <a:pt x="725" y="839"/>
                    </a:lnTo>
                    <a:lnTo>
                      <a:pt x="731" y="845"/>
                    </a:lnTo>
                    <a:lnTo>
                      <a:pt x="731" y="851"/>
                    </a:lnTo>
                    <a:lnTo>
                      <a:pt x="737" y="862"/>
                    </a:lnTo>
                    <a:lnTo>
                      <a:pt x="737" y="868"/>
                    </a:lnTo>
                    <a:lnTo>
                      <a:pt x="742" y="879"/>
                    </a:lnTo>
                    <a:lnTo>
                      <a:pt x="742" y="885"/>
                    </a:lnTo>
                    <a:lnTo>
                      <a:pt x="748" y="890"/>
                    </a:lnTo>
                    <a:lnTo>
                      <a:pt x="748" y="896"/>
                    </a:lnTo>
                    <a:lnTo>
                      <a:pt x="754" y="896"/>
                    </a:lnTo>
                    <a:lnTo>
                      <a:pt x="754" y="902"/>
                    </a:lnTo>
                    <a:lnTo>
                      <a:pt x="765" y="913"/>
                    </a:lnTo>
                    <a:lnTo>
                      <a:pt x="771" y="913"/>
                    </a:lnTo>
                    <a:lnTo>
                      <a:pt x="771" y="924"/>
                    </a:lnTo>
                    <a:lnTo>
                      <a:pt x="771" y="930"/>
                    </a:lnTo>
                    <a:lnTo>
                      <a:pt x="776" y="936"/>
                    </a:lnTo>
                    <a:lnTo>
                      <a:pt x="782" y="936"/>
                    </a:lnTo>
                    <a:lnTo>
                      <a:pt x="793" y="936"/>
                    </a:lnTo>
                    <a:lnTo>
                      <a:pt x="793" y="941"/>
                    </a:lnTo>
                    <a:lnTo>
                      <a:pt x="788" y="941"/>
                    </a:lnTo>
                    <a:lnTo>
                      <a:pt x="793" y="947"/>
                    </a:lnTo>
                    <a:lnTo>
                      <a:pt x="788" y="947"/>
                    </a:lnTo>
                    <a:lnTo>
                      <a:pt x="788" y="953"/>
                    </a:lnTo>
                    <a:lnTo>
                      <a:pt x="782" y="953"/>
                    </a:lnTo>
                    <a:lnTo>
                      <a:pt x="782" y="959"/>
                    </a:lnTo>
                    <a:lnTo>
                      <a:pt x="782" y="964"/>
                    </a:lnTo>
                    <a:lnTo>
                      <a:pt x="782" y="970"/>
                    </a:lnTo>
                    <a:lnTo>
                      <a:pt x="788" y="970"/>
                    </a:lnTo>
                    <a:lnTo>
                      <a:pt x="788" y="976"/>
                    </a:lnTo>
                    <a:lnTo>
                      <a:pt x="793" y="976"/>
                    </a:lnTo>
                    <a:lnTo>
                      <a:pt x="793" y="981"/>
                    </a:lnTo>
                    <a:lnTo>
                      <a:pt x="788" y="981"/>
                    </a:lnTo>
                    <a:lnTo>
                      <a:pt x="782" y="981"/>
                    </a:lnTo>
                    <a:lnTo>
                      <a:pt x="776" y="987"/>
                    </a:lnTo>
                    <a:lnTo>
                      <a:pt x="782" y="987"/>
                    </a:lnTo>
                    <a:lnTo>
                      <a:pt x="782" y="993"/>
                    </a:lnTo>
                    <a:lnTo>
                      <a:pt x="788" y="993"/>
                    </a:lnTo>
                    <a:lnTo>
                      <a:pt x="793" y="993"/>
                    </a:lnTo>
                    <a:lnTo>
                      <a:pt x="793" y="998"/>
                    </a:lnTo>
                    <a:lnTo>
                      <a:pt x="788" y="1004"/>
                    </a:lnTo>
                    <a:lnTo>
                      <a:pt x="782" y="1004"/>
                    </a:lnTo>
                    <a:lnTo>
                      <a:pt x="776" y="1004"/>
                    </a:lnTo>
                    <a:lnTo>
                      <a:pt x="771" y="1004"/>
                    </a:lnTo>
                    <a:lnTo>
                      <a:pt x="771" y="1010"/>
                    </a:lnTo>
                    <a:lnTo>
                      <a:pt x="776" y="1010"/>
                    </a:lnTo>
                    <a:lnTo>
                      <a:pt x="782" y="1010"/>
                    </a:lnTo>
                    <a:lnTo>
                      <a:pt x="782" y="1015"/>
                    </a:lnTo>
                    <a:lnTo>
                      <a:pt x="776" y="1015"/>
                    </a:lnTo>
                    <a:lnTo>
                      <a:pt x="771" y="1015"/>
                    </a:lnTo>
                    <a:lnTo>
                      <a:pt x="765" y="1015"/>
                    </a:lnTo>
                    <a:lnTo>
                      <a:pt x="765" y="1021"/>
                    </a:lnTo>
                    <a:lnTo>
                      <a:pt x="771" y="1021"/>
                    </a:lnTo>
                    <a:lnTo>
                      <a:pt x="771" y="1027"/>
                    </a:lnTo>
                    <a:lnTo>
                      <a:pt x="765" y="1027"/>
                    </a:lnTo>
                    <a:lnTo>
                      <a:pt x="765" y="1032"/>
                    </a:lnTo>
                    <a:lnTo>
                      <a:pt x="759" y="1032"/>
                    </a:lnTo>
                    <a:lnTo>
                      <a:pt x="754" y="1032"/>
                    </a:lnTo>
                    <a:lnTo>
                      <a:pt x="754" y="1027"/>
                    </a:lnTo>
                    <a:lnTo>
                      <a:pt x="748" y="1027"/>
                    </a:lnTo>
                    <a:lnTo>
                      <a:pt x="748" y="1032"/>
                    </a:lnTo>
                    <a:lnTo>
                      <a:pt x="742" y="1032"/>
                    </a:lnTo>
                    <a:lnTo>
                      <a:pt x="742" y="1027"/>
                    </a:lnTo>
                    <a:lnTo>
                      <a:pt x="737" y="1027"/>
                    </a:lnTo>
                    <a:lnTo>
                      <a:pt x="737" y="1032"/>
                    </a:lnTo>
                    <a:lnTo>
                      <a:pt x="731" y="1032"/>
                    </a:lnTo>
                    <a:lnTo>
                      <a:pt x="725" y="1032"/>
                    </a:lnTo>
                    <a:lnTo>
                      <a:pt x="720" y="1032"/>
                    </a:lnTo>
                    <a:lnTo>
                      <a:pt x="720" y="1038"/>
                    </a:lnTo>
                    <a:lnTo>
                      <a:pt x="720" y="1044"/>
                    </a:lnTo>
                    <a:lnTo>
                      <a:pt x="714" y="1044"/>
                    </a:lnTo>
                    <a:lnTo>
                      <a:pt x="708" y="1044"/>
                    </a:lnTo>
                    <a:lnTo>
                      <a:pt x="708" y="1038"/>
                    </a:lnTo>
                    <a:lnTo>
                      <a:pt x="703" y="1038"/>
                    </a:lnTo>
                    <a:lnTo>
                      <a:pt x="697" y="1038"/>
                    </a:lnTo>
                    <a:lnTo>
                      <a:pt x="691" y="1038"/>
                    </a:lnTo>
                    <a:lnTo>
                      <a:pt x="686" y="1038"/>
                    </a:lnTo>
                    <a:lnTo>
                      <a:pt x="686" y="1044"/>
                    </a:lnTo>
                    <a:lnTo>
                      <a:pt x="691" y="1049"/>
                    </a:lnTo>
                    <a:lnTo>
                      <a:pt x="691" y="1055"/>
                    </a:lnTo>
                    <a:lnTo>
                      <a:pt x="686" y="1055"/>
                    </a:lnTo>
                    <a:lnTo>
                      <a:pt x="680" y="1055"/>
                    </a:lnTo>
                    <a:lnTo>
                      <a:pt x="674" y="1055"/>
                    </a:lnTo>
                    <a:lnTo>
                      <a:pt x="669" y="1061"/>
                    </a:lnTo>
                    <a:lnTo>
                      <a:pt x="669" y="1066"/>
                    </a:lnTo>
                    <a:lnTo>
                      <a:pt x="669" y="1072"/>
                    </a:lnTo>
                    <a:lnTo>
                      <a:pt x="663" y="1072"/>
                    </a:lnTo>
                    <a:lnTo>
                      <a:pt x="657" y="1072"/>
                    </a:lnTo>
                    <a:lnTo>
                      <a:pt x="652" y="1072"/>
                    </a:lnTo>
                    <a:lnTo>
                      <a:pt x="652" y="1078"/>
                    </a:lnTo>
                    <a:lnTo>
                      <a:pt x="646" y="1078"/>
                    </a:lnTo>
                    <a:lnTo>
                      <a:pt x="640" y="1072"/>
                    </a:lnTo>
                    <a:lnTo>
                      <a:pt x="635" y="1066"/>
                    </a:lnTo>
                    <a:lnTo>
                      <a:pt x="629" y="1066"/>
                    </a:lnTo>
                    <a:lnTo>
                      <a:pt x="623" y="1066"/>
                    </a:lnTo>
                    <a:lnTo>
                      <a:pt x="623" y="1072"/>
                    </a:lnTo>
                    <a:lnTo>
                      <a:pt x="618" y="1072"/>
                    </a:lnTo>
                    <a:lnTo>
                      <a:pt x="612" y="1072"/>
                    </a:lnTo>
                    <a:lnTo>
                      <a:pt x="606" y="1078"/>
                    </a:lnTo>
                    <a:lnTo>
                      <a:pt x="601" y="1078"/>
                    </a:lnTo>
                    <a:lnTo>
                      <a:pt x="601" y="1072"/>
                    </a:lnTo>
                    <a:lnTo>
                      <a:pt x="595" y="1072"/>
                    </a:lnTo>
                    <a:lnTo>
                      <a:pt x="595" y="1078"/>
                    </a:lnTo>
                    <a:lnTo>
                      <a:pt x="589" y="1078"/>
                    </a:lnTo>
                    <a:lnTo>
                      <a:pt x="589" y="1083"/>
                    </a:lnTo>
                    <a:lnTo>
                      <a:pt x="584" y="1078"/>
                    </a:lnTo>
                    <a:lnTo>
                      <a:pt x="589" y="1078"/>
                    </a:lnTo>
                    <a:lnTo>
                      <a:pt x="589" y="1072"/>
                    </a:lnTo>
                    <a:lnTo>
                      <a:pt x="584" y="1072"/>
                    </a:lnTo>
                    <a:lnTo>
                      <a:pt x="578" y="1072"/>
                    </a:lnTo>
                    <a:lnTo>
                      <a:pt x="572" y="1072"/>
                    </a:lnTo>
                    <a:lnTo>
                      <a:pt x="567" y="1072"/>
                    </a:lnTo>
                    <a:lnTo>
                      <a:pt x="561" y="1066"/>
                    </a:lnTo>
                    <a:lnTo>
                      <a:pt x="555" y="1066"/>
                    </a:lnTo>
                    <a:lnTo>
                      <a:pt x="549" y="1066"/>
                    </a:lnTo>
                    <a:lnTo>
                      <a:pt x="549" y="1061"/>
                    </a:lnTo>
                    <a:lnTo>
                      <a:pt x="549" y="1055"/>
                    </a:lnTo>
                    <a:lnTo>
                      <a:pt x="538" y="1049"/>
                    </a:lnTo>
                    <a:lnTo>
                      <a:pt x="532" y="1049"/>
                    </a:lnTo>
                    <a:lnTo>
                      <a:pt x="527" y="1049"/>
                    </a:lnTo>
                    <a:lnTo>
                      <a:pt x="521" y="1049"/>
                    </a:lnTo>
                    <a:lnTo>
                      <a:pt x="515" y="1055"/>
                    </a:lnTo>
                    <a:lnTo>
                      <a:pt x="510" y="1055"/>
                    </a:lnTo>
                    <a:lnTo>
                      <a:pt x="504" y="1055"/>
                    </a:lnTo>
                    <a:lnTo>
                      <a:pt x="498" y="1055"/>
                    </a:lnTo>
                    <a:lnTo>
                      <a:pt x="493" y="1049"/>
                    </a:lnTo>
                    <a:lnTo>
                      <a:pt x="493" y="1044"/>
                    </a:lnTo>
                    <a:lnTo>
                      <a:pt x="487" y="1038"/>
                    </a:lnTo>
                    <a:lnTo>
                      <a:pt x="481" y="1038"/>
                    </a:lnTo>
                    <a:lnTo>
                      <a:pt x="476" y="1038"/>
                    </a:lnTo>
                    <a:lnTo>
                      <a:pt x="476" y="1032"/>
                    </a:lnTo>
                    <a:lnTo>
                      <a:pt x="470" y="1027"/>
                    </a:lnTo>
                    <a:lnTo>
                      <a:pt x="464" y="1027"/>
                    </a:lnTo>
                    <a:lnTo>
                      <a:pt x="459" y="1027"/>
                    </a:lnTo>
                    <a:lnTo>
                      <a:pt x="459" y="1032"/>
                    </a:lnTo>
                    <a:lnTo>
                      <a:pt x="464" y="1032"/>
                    </a:lnTo>
                    <a:lnTo>
                      <a:pt x="464" y="1038"/>
                    </a:lnTo>
                    <a:lnTo>
                      <a:pt x="464" y="1044"/>
                    </a:lnTo>
                    <a:lnTo>
                      <a:pt x="464" y="1038"/>
                    </a:lnTo>
                    <a:lnTo>
                      <a:pt x="459" y="1038"/>
                    </a:lnTo>
                    <a:lnTo>
                      <a:pt x="459" y="1044"/>
                    </a:lnTo>
                    <a:lnTo>
                      <a:pt x="453" y="1038"/>
                    </a:lnTo>
                    <a:lnTo>
                      <a:pt x="447" y="1038"/>
                    </a:lnTo>
                    <a:lnTo>
                      <a:pt x="442" y="1038"/>
                    </a:lnTo>
                    <a:lnTo>
                      <a:pt x="436" y="1038"/>
                    </a:lnTo>
                    <a:lnTo>
                      <a:pt x="436" y="1044"/>
                    </a:lnTo>
                    <a:lnTo>
                      <a:pt x="430" y="1044"/>
                    </a:lnTo>
                    <a:lnTo>
                      <a:pt x="430" y="1038"/>
                    </a:lnTo>
                    <a:lnTo>
                      <a:pt x="425" y="1038"/>
                    </a:lnTo>
                    <a:lnTo>
                      <a:pt x="425" y="1044"/>
                    </a:lnTo>
                    <a:lnTo>
                      <a:pt x="419" y="1044"/>
                    </a:lnTo>
                    <a:lnTo>
                      <a:pt x="413" y="1044"/>
                    </a:lnTo>
                    <a:lnTo>
                      <a:pt x="408" y="1049"/>
                    </a:lnTo>
                    <a:lnTo>
                      <a:pt x="408" y="1055"/>
                    </a:lnTo>
                    <a:lnTo>
                      <a:pt x="402" y="1055"/>
                    </a:lnTo>
                    <a:lnTo>
                      <a:pt x="402" y="1049"/>
                    </a:lnTo>
                    <a:lnTo>
                      <a:pt x="402" y="1044"/>
                    </a:lnTo>
                    <a:lnTo>
                      <a:pt x="396" y="1044"/>
                    </a:lnTo>
                    <a:lnTo>
                      <a:pt x="391" y="1044"/>
                    </a:lnTo>
                    <a:lnTo>
                      <a:pt x="385" y="1044"/>
                    </a:lnTo>
                    <a:lnTo>
                      <a:pt x="385" y="1049"/>
                    </a:lnTo>
                    <a:lnTo>
                      <a:pt x="391" y="1049"/>
                    </a:lnTo>
                    <a:lnTo>
                      <a:pt x="391" y="1055"/>
                    </a:lnTo>
                    <a:lnTo>
                      <a:pt x="391" y="1061"/>
                    </a:lnTo>
                    <a:lnTo>
                      <a:pt x="385" y="1061"/>
                    </a:lnTo>
                    <a:lnTo>
                      <a:pt x="379" y="1066"/>
                    </a:lnTo>
                    <a:lnTo>
                      <a:pt x="374" y="1066"/>
                    </a:lnTo>
                    <a:lnTo>
                      <a:pt x="374" y="1072"/>
                    </a:lnTo>
                    <a:lnTo>
                      <a:pt x="368" y="1072"/>
                    </a:lnTo>
                    <a:lnTo>
                      <a:pt x="362" y="1072"/>
                    </a:lnTo>
                    <a:lnTo>
                      <a:pt x="362" y="1078"/>
                    </a:lnTo>
                    <a:lnTo>
                      <a:pt x="357" y="1078"/>
                    </a:lnTo>
                    <a:lnTo>
                      <a:pt x="351" y="1078"/>
                    </a:lnTo>
                    <a:lnTo>
                      <a:pt x="345" y="1078"/>
                    </a:lnTo>
                    <a:lnTo>
                      <a:pt x="340" y="1078"/>
                    </a:lnTo>
                    <a:lnTo>
                      <a:pt x="334" y="1078"/>
                    </a:lnTo>
                    <a:lnTo>
                      <a:pt x="334" y="1072"/>
                    </a:lnTo>
                    <a:lnTo>
                      <a:pt x="328" y="1072"/>
                    </a:lnTo>
                    <a:lnTo>
                      <a:pt x="323" y="1072"/>
                    </a:lnTo>
                    <a:lnTo>
                      <a:pt x="323" y="1066"/>
                    </a:lnTo>
                    <a:lnTo>
                      <a:pt x="323" y="1061"/>
                    </a:lnTo>
                    <a:lnTo>
                      <a:pt x="317" y="1061"/>
                    </a:lnTo>
                    <a:lnTo>
                      <a:pt x="317" y="1055"/>
                    </a:lnTo>
                    <a:lnTo>
                      <a:pt x="311" y="1055"/>
                    </a:lnTo>
                    <a:lnTo>
                      <a:pt x="311" y="1061"/>
                    </a:lnTo>
                    <a:lnTo>
                      <a:pt x="306" y="1061"/>
                    </a:lnTo>
                    <a:lnTo>
                      <a:pt x="300" y="1061"/>
                    </a:lnTo>
                    <a:lnTo>
                      <a:pt x="294" y="1061"/>
                    </a:lnTo>
                    <a:lnTo>
                      <a:pt x="289" y="1061"/>
                    </a:lnTo>
                    <a:lnTo>
                      <a:pt x="283" y="1061"/>
                    </a:lnTo>
                    <a:lnTo>
                      <a:pt x="277" y="1061"/>
                    </a:lnTo>
                    <a:close/>
                  </a:path>
                </a:pathLst>
              </a:custGeom>
              <a:solidFill>
                <a:schemeClr val="accent6">
                  <a:lumMod val="40000"/>
                  <a:lumOff val="60000"/>
                </a:schemeClr>
              </a:solidFill>
              <a:ln w="9525">
                <a:solidFill>
                  <a:schemeClr val="accent6"/>
                </a:solidFill>
                <a:round/>
                <a:headEnd/>
                <a:tailEnd/>
              </a:ln>
            </p:spPr>
            <p:txBody>
              <a:bodyPr/>
              <a:lstStyle/>
              <a:p>
                <a:endParaRPr lang="en-US" sz="1200" b="1" dirty="0"/>
              </a:p>
            </p:txBody>
          </p:sp>
          <p:sp>
            <p:nvSpPr>
              <p:cNvPr id="65" name="Freeform 7"/>
              <p:cNvSpPr>
                <a:spLocks noEditPoints="1"/>
              </p:cNvSpPr>
              <p:nvPr/>
            </p:nvSpPr>
            <p:spPr bwMode="gray">
              <a:xfrm>
                <a:off x="5223404" y="2646631"/>
                <a:ext cx="1368982" cy="1403228"/>
              </a:xfrm>
              <a:custGeom>
                <a:avLst/>
                <a:gdLst>
                  <a:gd name="T0" fmla="*/ 346 w 1122"/>
                  <a:gd name="T1" fmla="*/ 1116 h 1150"/>
                  <a:gd name="T2" fmla="*/ 317 w 1122"/>
                  <a:gd name="T3" fmla="*/ 1088 h 1150"/>
                  <a:gd name="T4" fmla="*/ 289 w 1122"/>
                  <a:gd name="T5" fmla="*/ 1065 h 1150"/>
                  <a:gd name="T6" fmla="*/ 249 w 1122"/>
                  <a:gd name="T7" fmla="*/ 1048 h 1150"/>
                  <a:gd name="T8" fmla="*/ 204 w 1122"/>
                  <a:gd name="T9" fmla="*/ 1037 h 1150"/>
                  <a:gd name="T10" fmla="*/ 79 w 1122"/>
                  <a:gd name="T11" fmla="*/ 1003 h 1150"/>
                  <a:gd name="T12" fmla="*/ 0 w 1122"/>
                  <a:gd name="T13" fmla="*/ 997 h 1150"/>
                  <a:gd name="T14" fmla="*/ 62 w 1122"/>
                  <a:gd name="T15" fmla="*/ 912 h 1150"/>
                  <a:gd name="T16" fmla="*/ 96 w 1122"/>
                  <a:gd name="T17" fmla="*/ 850 h 1150"/>
                  <a:gd name="T18" fmla="*/ 107 w 1122"/>
                  <a:gd name="T19" fmla="*/ 804 h 1150"/>
                  <a:gd name="T20" fmla="*/ 141 w 1122"/>
                  <a:gd name="T21" fmla="*/ 765 h 1150"/>
                  <a:gd name="T22" fmla="*/ 153 w 1122"/>
                  <a:gd name="T23" fmla="*/ 731 h 1150"/>
                  <a:gd name="T24" fmla="*/ 198 w 1122"/>
                  <a:gd name="T25" fmla="*/ 685 h 1150"/>
                  <a:gd name="T26" fmla="*/ 164 w 1122"/>
                  <a:gd name="T27" fmla="*/ 629 h 1150"/>
                  <a:gd name="T28" fmla="*/ 102 w 1122"/>
                  <a:gd name="T29" fmla="*/ 583 h 1150"/>
                  <a:gd name="T30" fmla="*/ 62 w 1122"/>
                  <a:gd name="T31" fmla="*/ 498 h 1150"/>
                  <a:gd name="T32" fmla="*/ 136 w 1122"/>
                  <a:gd name="T33" fmla="*/ 459 h 1150"/>
                  <a:gd name="T34" fmla="*/ 209 w 1122"/>
                  <a:gd name="T35" fmla="*/ 402 h 1150"/>
                  <a:gd name="T36" fmla="*/ 260 w 1122"/>
                  <a:gd name="T37" fmla="*/ 345 h 1150"/>
                  <a:gd name="T38" fmla="*/ 277 w 1122"/>
                  <a:gd name="T39" fmla="*/ 272 h 1150"/>
                  <a:gd name="T40" fmla="*/ 283 w 1122"/>
                  <a:gd name="T41" fmla="*/ 192 h 1150"/>
                  <a:gd name="T42" fmla="*/ 340 w 1122"/>
                  <a:gd name="T43" fmla="*/ 153 h 1150"/>
                  <a:gd name="T44" fmla="*/ 402 w 1122"/>
                  <a:gd name="T45" fmla="*/ 153 h 1150"/>
                  <a:gd name="T46" fmla="*/ 476 w 1122"/>
                  <a:gd name="T47" fmla="*/ 136 h 1150"/>
                  <a:gd name="T48" fmla="*/ 561 w 1122"/>
                  <a:gd name="T49" fmla="*/ 136 h 1150"/>
                  <a:gd name="T50" fmla="*/ 663 w 1122"/>
                  <a:gd name="T51" fmla="*/ 107 h 1150"/>
                  <a:gd name="T52" fmla="*/ 725 w 1122"/>
                  <a:gd name="T53" fmla="*/ 130 h 1150"/>
                  <a:gd name="T54" fmla="*/ 827 w 1122"/>
                  <a:gd name="T55" fmla="*/ 141 h 1150"/>
                  <a:gd name="T56" fmla="*/ 878 w 1122"/>
                  <a:gd name="T57" fmla="*/ 85 h 1150"/>
                  <a:gd name="T58" fmla="*/ 901 w 1122"/>
                  <a:gd name="T59" fmla="*/ 5 h 1150"/>
                  <a:gd name="T60" fmla="*/ 963 w 1122"/>
                  <a:gd name="T61" fmla="*/ 17 h 1150"/>
                  <a:gd name="T62" fmla="*/ 1116 w 1122"/>
                  <a:gd name="T63" fmla="*/ 56 h 1150"/>
                  <a:gd name="T64" fmla="*/ 1088 w 1122"/>
                  <a:gd name="T65" fmla="*/ 119 h 1150"/>
                  <a:gd name="T66" fmla="*/ 1054 w 1122"/>
                  <a:gd name="T67" fmla="*/ 209 h 1150"/>
                  <a:gd name="T68" fmla="*/ 1031 w 1122"/>
                  <a:gd name="T69" fmla="*/ 306 h 1150"/>
                  <a:gd name="T70" fmla="*/ 1009 w 1122"/>
                  <a:gd name="T71" fmla="*/ 385 h 1150"/>
                  <a:gd name="T72" fmla="*/ 980 w 1122"/>
                  <a:gd name="T73" fmla="*/ 447 h 1150"/>
                  <a:gd name="T74" fmla="*/ 918 w 1122"/>
                  <a:gd name="T75" fmla="*/ 515 h 1150"/>
                  <a:gd name="T76" fmla="*/ 827 w 1122"/>
                  <a:gd name="T77" fmla="*/ 578 h 1150"/>
                  <a:gd name="T78" fmla="*/ 799 w 1122"/>
                  <a:gd name="T79" fmla="*/ 583 h 1150"/>
                  <a:gd name="T80" fmla="*/ 748 w 1122"/>
                  <a:gd name="T81" fmla="*/ 640 h 1150"/>
                  <a:gd name="T82" fmla="*/ 725 w 1122"/>
                  <a:gd name="T83" fmla="*/ 651 h 1150"/>
                  <a:gd name="T84" fmla="*/ 680 w 1122"/>
                  <a:gd name="T85" fmla="*/ 691 h 1150"/>
                  <a:gd name="T86" fmla="*/ 640 w 1122"/>
                  <a:gd name="T87" fmla="*/ 748 h 1150"/>
                  <a:gd name="T88" fmla="*/ 589 w 1122"/>
                  <a:gd name="T89" fmla="*/ 810 h 1150"/>
                  <a:gd name="T90" fmla="*/ 595 w 1122"/>
                  <a:gd name="T91" fmla="*/ 827 h 1150"/>
                  <a:gd name="T92" fmla="*/ 595 w 1122"/>
                  <a:gd name="T93" fmla="*/ 844 h 1150"/>
                  <a:gd name="T94" fmla="*/ 533 w 1122"/>
                  <a:gd name="T95" fmla="*/ 918 h 1150"/>
                  <a:gd name="T96" fmla="*/ 487 w 1122"/>
                  <a:gd name="T97" fmla="*/ 992 h 1150"/>
                  <a:gd name="T98" fmla="*/ 448 w 1122"/>
                  <a:gd name="T99" fmla="*/ 1054 h 1150"/>
                  <a:gd name="T100" fmla="*/ 397 w 1122"/>
                  <a:gd name="T101" fmla="*/ 1122 h 1150"/>
                  <a:gd name="T102" fmla="*/ 198 w 1122"/>
                  <a:gd name="T103" fmla="*/ 935 h 1150"/>
                  <a:gd name="T104" fmla="*/ 289 w 1122"/>
                  <a:gd name="T105" fmla="*/ 1009 h 1150"/>
                  <a:gd name="T106" fmla="*/ 334 w 1122"/>
                  <a:gd name="T107" fmla="*/ 980 h 1150"/>
                  <a:gd name="T108" fmla="*/ 340 w 1122"/>
                  <a:gd name="T109" fmla="*/ 958 h 1150"/>
                  <a:gd name="T110" fmla="*/ 312 w 1122"/>
                  <a:gd name="T111" fmla="*/ 929 h 1150"/>
                  <a:gd name="T112" fmla="*/ 289 w 1122"/>
                  <a:gd name="T113" fmla="*/ 895 h 1150"/>
                  <a:gd name="T114" fmla="*/ 232 w 1122"/>
                  <a:gd name="T115" fmla="*/ 878 h 1150"/>
                  <a:gd name="T116" fmla="*/ 187 w 1122"/>
                  <a:gd name="T117" fmla="*/ 872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1150">
                    <a:moveTo>
                      <a:pt x="368" y="1150"/>
                    </a:moveTo>
                    <a:lnTo>
                      <a:pt x="363" y="1150"/>
                    </a:lnTo>
                    <a:lnTo>
                      <a:pt x="363" y="1145"/>
                    </a:lnTo>
                    <a:lnTo>
                      <a:pt x="357" y="1145"/>
                    </a:lnTo>
                    <a:lnTo>
                      <a:pt x="357" y="1139"/>
                    </a:lnTo>
                    <a:lnTo>
                      <a:pt x="357" y="1133"/>
                    </a:lnTo>
                    <a:lnTo>
                      <a:pt x="351" y="1133"/>
                    </a:lnTo>
                    <a:lnTo>
                      <a:pt x="351" y="1128"/>
                    </a:lnTo>
                    <a:lnTo>
                      <a:pt x="351" y="1122"/>
                    </a:lnTo>
                    <a:lnTo>
                      <a:pt x="346" y="1122"/>
                    </a:lnTo>
                    <a:lnTo>
                      <a:pt x="346" y="1116"/>
                    </a:lnTo>
                    <a:lnTo>
                      <a:pt x="351" y="1116"/>
                    </a:lnTo>
                    <a:lnTo>
                      <a:pt x="351" y="1111"/>
                    </a:lnTo>
                    <a:lnTo>
                      <a:pt x="346" y="1111"/>
                    </a:lnTo>
                    <a:lnTo>
                      <a:pt x="346" y="1105"/>
                    </a:lnTo>
                    <a:lnTo>
                      <a:pt x="340" y="1099"/>
                    </a:lnTo>
                    <a:lnTo>
                      <a:pt x="334" y="1099"/>
                    </a:lnTo>
                    <a:lnTo>
                      <a:pt x="334" y="1094"/>
                    </a:lnTo>
                    <a:lnTo>
                      <a:pt x="334" y="1088"/>
                    </a:lnTo>
                    <a:lnTo>
                      <a:pt x="329" y="1088"/>
                    </a:lnTo>
                    <a:lnTo>
                      <a:pt x="323" y="1088"/>
                    </a:lnTo>
                    <a:lnTo>
                      <a:pt x="317" y="1088"/>
                    </a:lnTo>
                    <a:lnTo>
                      <a:pt x="317" y="1082"/>
                    </a:lnTo>
                    <a:lnTo>
                      <a:pt x="312" y="1082"/>
                    </a:lnTo>
                    <a:lnTo>
                      <a:pt x="312" y="1077"/>
                    </a:lnTo>
                    <a:lnTo>
                      <a:pt x="306" y="1077"/>
                    </a:lnTo>
                    <a:lnTo>
                      <a:pt x="306" y="1071"/>
                    </a:lnTo>
                    <a:lnTo>
                      <a:pt x="306" y="1065"/>
                    </a:lnTo>
                    <a:lnTo>
                      <a:pt x="300" y="1065"/>
                    </a:lnTo>
                    <a:lnTo>
                      <a:pt x="300" y="1071"/>
                    </a:lnTo>
                    <a:lnTo>
                      <a:pt x="294" y="1071"/>
                    </a:lnTo>
                    <a:lnTo>
                      <a:pt x="294" y="1065"/>
                    </a:lnTo>
                    <a:lnTo>
                      <a:pt x="289" y="1065"/>
                    </a:lnTo>
                    <a:lnTo>
                      <a:pt x="283" y="1065"/>
                    </a:lnTo>
                    <a:lnTo>
                      <a:pt x="283" y="1060"/>
                    </a:lnTo>
                    <a:lnTo>
                      <a:pt x="277" y="1060"/>
                    </a:lnTo>
                    <a:lnTo>
                      <a:pt x="272" y="1060"/>
                    </a:lnTo>
                    <a:lnTo>
                      <a:pt x="272" y="1054"/>
                    </a:lnTo>
                    <a:lnTo>
                      <a:pt x="272" y="1048"/>
                    </a:lnTo>
                    <a:lnTo>
                      <a:pt x="266" y="1048"/>
                    </a:lnTo>
                    <a:lnTo>
                      <a:pt x="260" y="1048"/>
                    </a:lnTo>
                    <a:lnTo>
                      <a:pt x="260" y="1054"/>
                    </a:lnTo>
                    <a:lnTo>
                      <a:pt x="255" y="1054"/>
                    </a:lnTo>
                    <a:lnTo>
                      <a:pt x="249" y="1048"/>
                    </a:lnTo>
                    <a:lnTo>
                      <a:pt x="243" y="1048"/>
                    </a:lnTo>
                    <a:lnTo>
                      <a:pt x="238" y="1043"/>
                    </a:lnTo>
                    <a:lnTo>
                      <a:pt x="232" y="1043"/>
                    </a:lnTo>
                    <a:lnTo>
                      <a:pt x="226" y="1043"/>
                    </a:lnTo>
                    <a:lnTo>
                      <a:pt x="226" y="1048"/>
                    </a:lnTo>
                    <a:lnTo>
                      <a:pt x="221" y="1048"/>
                    </a:lnTo>
                    <a:lnTo>
                      <a:pt x="215" y="1048"/>
                    </a:lnTo>
                    <a:lnTo>
                      <a:pt x="215" y="1043"/>
                    </a:lnTo>
                    <a:lnTo>
                      <a:pt x="209" y="1043"/>
                    </a:lnTo>
                    <a:lnTo>
                      <a:pt x="204" y="1043"/>
                    </a:lnTo>
                    <a:lnTo>
                      <a:pt x="204" y="1037"/>
                    </a:lnTo>
                    <a:lnTo>
                      <a:pt x="187" y="1031"/>
                    </a:lnTo>
                    <a:lnTo>
                      <a:pt x="181" y="1026"/>
                    </a:lnTo>
                    <a:lnTo>
                      <a:pt x="170" y="1031"/>
                    </a:lnTo>
                    <a:lnTo>
                      <a:pt x="153" y="1031"/>
                    </a:lnTo>
                    <a:lnTo>
                      <a:pt x="147" y="1037"/>
                    </a:lnTo>
                    <a:lnTo>
                      <a:pt x="141" y="1037"/>
                    </a:lnTo>
                    <a:lnTo>
                      <a:pt x="136" y="1037"/>
                    </a:lnTo>
                    <a:lnTo>
                      <a:pt x="124" y="1031"/>
                    </a:lnTo>
                    <a:lnTo>
                      <a:pt x="79" y="1020"/>
                    </a:lnTo>
                    <a:lnTo>
                      <a:pt x="85" y="1009"/>
                    </a:lnTo>
                    <a:lnTo>
                      <a:pt x="79" y="1003"/>
                    </a:lnTo>
                    <a:lnTo>
                      <a:pt x="62" y="997"/>
                    </a:lnTo>
                    <a:lnTo>
                      <a:pt x="56" y="997"/>
                    </a:lnTo>
                    <a:lnTo>
                      <a:pt x="56" y="1014"/>
                    </a:lnTo>
                    <a:lnTo>
                      <a:pt x="51" y="1014"/>
                    </a:lnTo>
                    <a:lnTo>
                      <a:pt x="45" y="1014"/>
                    </a:lnTo>
                    <a:lnTo>
                      <a:pt x="22" y="1014"/>
                    </a:lnTo>
                    <a:lnTo>
                      <a:pt x="22" y="1009"/>
                    </a:lnTo>
                    <a:lnTo>
                      <a:pt x="17" y="997"/>
                    </a:lnTo>
                    <a:lnTo>
                      <a:pt x="11" y="997"/>
                    </a:lnTo>
                    <a:lnTo>
                      <a:pt x="5" y="997"/>
                    </a:lnTo>
                    <a:lnTo>
                      <a:pt x="0" y="997"/>
                    </a:lnTo>
                    <a:lnTo>
                      <a:pt x="0" y="986"/>
                    </a:lnTo>
                    <a:lnTo>
                      <a:pt x="0" y="980"/>
                    </a:lnTo>
                    <a:lnTo>
                      <a:pt x="5" y="975"/>
                    </a:lnTo>
                    <a:lnTo>
                      <a:pt x="0" y="958"/>
                    </a:lnTo>
                    <a:lnTo>
                      <a:pt x="5" y="941"/>
                    </a:lnTo>
                    <a:lnTo>
                      <a:pt x="28" y="946"/>
                    </a:lnTo>
                    <a:lnTo>
                      <a:pt x="39" y="929"/>
                    </a:lnTo>
                    <a:lnTo>
                      <a:pt x="51" y="935"/>
                    </a:lnTo>
                    <a:lnTo>
                      <a:pt x="51" y="924"/>
                    </a:lnTo>
                    <a:lnTo>
                      <a:pt x="62" y="918"/>
                    </a:lnTo>
                    <a:lnTo>
                      <a:pt x="62" y="912"/>
                    </a:lnTo>
                    <a:lnTo>
                      <a:pt x="68" y="906"/>
                    </a:lnTo>
                    <a:lnTo>
                      <a:pt x="73" y="906"/>
                    </a:lnTo>
                    <a:lnTo>
                      <a:pt x="85" y="906"/>
                    </a:lnTo>
                    <a:lnTo>
                      <a:pt x="85" y="901"/>
                    </a:lnTo>
                    <a:lnTo>
                      <a:pt x="96" y="889"/>
                    </a:lnTo>
                    <a:lnTo>
                      <a:pt x="96" y="884"/>
                    </a:lnTo>
                    <a:lnTo>
                      <a:pt x="85" y="872"/>
                    </a:lnTo>
                    <a:lnTo>
                      <a:pt x="73" y="861"/>
                    </a:lnTo>
                    <a:lnTo>
                      <a:pt x="85" y="855"/>
                    </a:lnTo>
                    <a:lnTo>
                      <a:pt x="90" y="850"/>
                    </a:lnTo>
                    <a:lnTo>
                      <a:pt x="96" y="850"/>
                    </a:lnTo>
                    <a:lnTo>
                      <a:pt x="96" y="844"/>
                    </a:lnTo>
                    <a:lnTo>
                      <a:pt x="102" y="844"/>
                    </a:lnTo>
                    <a:lnTo>
                      <a:pt x="107" y="844"/>
                    </a:lnTo>
                    <a:lnTo>
                      <a:pt x="113" y="838"/>
                    </a:lnTo>
                    <a:lnTo>
                      <a:pt x="113" y="833"/>
                    </a:lnTo>
                    <a:lnTo>
                      <a:pt x="107" y="827"/>
                    </a:lnTo>
                    <a:lnTo>
                      <a:pt x="107" y="821"/>
                    </a:lnTo>
                    <a:lnTo>
                      <a:pt x="102" y="821"/>
                    </a:lnTo>
                    <a:lnTo>
                      <a:pt x="102" y="816"/>
                    </a:lnTo>
                    <a:lnTo>
                      <a:pt x="107" y="810"/>
                    </a:lnTo>
                    <a:lnTo>
                      <a:pt x="107" y="804"/>
                    </a:lnTo>
                    <a:lnTo>
                      <a:pt x="107" y="799"/>
                    </a:lnTo>
                    <a:lnTo>
                      <a:pt x="107" y="793"/>
                    </a:lnTo>
                    <a:lnTo>
                      <a:pt x="107" y="787"/>
                    </a:lnTo>
                    <a:lnTo>
                      <a:pt x="113" y="782"/>
                    </a:lnTo>
                    <a:lnTo>
                      <a:pt x="119" y="782"/>
                    </a:lnTo>
                    <a:lnTo>
                      <a:pt x="119" y="776"/>
                    </a:lnTo>
                    <a:lnTo>
                      <a:pt x="119" y="770"/>
                    </a:lnTo>
                    <a:lnTo>
                      <a:pt x="124" y="770"/>
                    </a:lnTo>
                    <a:lnTo>
                      <a:pt x="130" y="765"/>
                    </a:lnTo>
                    <a:lnTo>
                      <a:pt x="136" y="765"/>
                    </a:lnTo>
                    <a:lnTo>
                      <a:pt x="141" y="765"/>
                    </a:lnTo>
                    <a:lnTo>
                      <a:pt x="141" y="759"/>
                    </a:lnTo>
                    <a:lnTo>
                      <a:pt x="147" y="765"/>
                    </a:lnTo>
                    <a:lnTo>
                      <a:pt x="147" y="759"/>
                    </a:lnTo>
                    <a:lnTo>
                      <a:pt x="147" y="753"/>
                    </a:lnTo>
                    <a:lnTo>
                      <a:pt x="147" y="748"/>
                    </a:lnTo>
                    <a:lnTo>
                      <a:pt x="153" y="748"/>
                    </a:lnTo>
                    <a:lnTo>
                      <a:pt x="158" y="748"/>
                    </a:lnTo>
                    <a:lnTo>
                      <a:pt x="153" y="748"/>
                    </a:lnTo>
                    <a:lnTo>
                      <a:pt x="153" y="742"/>
                    </a:lnTo>
                    <a:lnTo>
                      <a:pt x="153" y="736"/>
                    </a:lnTo>
                    <a:lnTo>
                      <a:pt x="153" y="731"/>
                    </a:lnTo>
                    <a:lnTo>
                      <a:pt x="153" y="725"/>
                    </a:lnTo>
                    <a:lnTo>
                      <a:pt x="153" y="719"/>
                    </a:lnTo>
                    <a:lnTo>
                      <a:pt x="158" y="725"/>
                    </a:lnTo>
                    <a:lnTo>
                      <a:pt x="158" y="719"/>
                    </a:lnTo>
                    <a:lnTo>
                      <a:pt x="164" y="714"/>
                    </a:lnTo>
                    <a:lnTo>
                      <a:pt x="175" y="714"/>
                    </a:lnTo>
                    <a:lnTo>
                      <a:pt x="187" y="708"/>
                    </a:lnTo>
                    <a:lnTo>
                      <a:pt x="187" y="702"/>
                    </a:lnTo>
                    <a:lnTo>
                      <a:pt x="192" y="697"/>
                    </a:lnTo>
                    <a:lnTo>
                      <a:pt x="192" y="691"/>
                    </a:lnTo>
                    <a:lnTo>
                      <a:pt x="198" y="685"/>
                    </a:lnTo>
                    <a:lnTo>
                      <a:pt x="192" y="685"/>
                    </a:lnTo>
                    <a:lnTo>
                      <a:pt x="192" y="680"/>
                    </a:lnTo>
                    <a:lnTo>
                      <a:pt x="187" y="680"/>
                    </a:lnTo>
                    <a:lnTo>
                      <a:pt x="187" y="674"/>
                    </a:lnTo>
                    <a:lnTo>
                      <a:pt x="192" y="668"/>
                    </a:lnTo>
                    <a:lnTo>
                      <a:pt x="187" y="663"/>
                    </a:lnTo>
                    <a:lnTo>
                      <a:pt x="181" y="657"/>
                    </a:lnTo>
                    <a:lnTo>
                      <a:pt x="175" y="640"/>
                    </a:lnTo>
                    <a:lnTo>
                      <a:pt x="170" y="640"/>
                    </a:lnTo>
                    <a:lnTo>
                      <a:pt x="170" y="634"/>
                    </a:lnTo>
                    <a:lnTo>
                      <a:pt x="164" y="629"/>
                    </a:lnTo>
                    <a:lnTo>
                      <a:pt x="170" y="623"/>
                    </a:lnTo>
                    <a:lnTo>
                      <a:pt x="164" y="617"/>
                    </a:lnTo>
                    <a:lnTo>
                      <a:pt x="158" y="612"/>
                    </a:lnTo>
                    <a:lnTo>
                      <a:pt x="153" y="612"/>
                    </a:lnTo>
                    <a:lnTo>
                      <a:pt x="147" y="617"/>
                    </a:lnTo>
                    <a:lnTo>
                      <a:pt x="136" y="606"/>
                    </a:lnTo>
                    <a:lnTo>
                      <a:pt x="136" y="600"/>
                    </a:lnTo>
                    <a:lnTo>
                      <a:pt x="119" y="595"/>
                    </a:lnTo>
                    <a:lnTo>
                      <a:pt x="113" y="589"/>
                    </a:lnTo>
                    <a:lnTo>
                      <a:pt x="107" y="589"/>
                    </a:lnTo>
                    <a:lnTo>
                      <a:pt x="102" y="583"/>
                    </a:lnTo>
                    <a:lnTo>
                      <a:pt x="96" y="583"/>
                    </a:lnTo>
                    <a:lnTo>
                      <a:pt x="96" y="578"/>
                    </a:lnTo>
                    <a:lnTo>
                      <a:pt x="96" y="572"/>
                    </a:lnTo>
                    <a:lnTo>
                      <a:pt x="85" y="566"/>
                    </a:lnTo>
                    <a:lnTo>
                      <a:pt x="79" y="566"/>
                    </a:lnTo>
                    <a:lnTo>
                      <a:pt x="68" y="561"/>
                    </a:lnTo>
                    <a:lnTo>
                      <a:pt x="68" y="555"/>
                    </a:lnTo>
                    <a:lnTo>
                      <a:pt x="56" y="538"/>
                    </a:lnTo>
                    <a:lnTo>
                      <a:pt x="45" y="527"/>
                    </a:lnTo>
                    <a:lnTo>
                      <a:pt x="56" y="504"/>
                    </a:lnTo>
                    <a:lnTo>
                      <a:pt x="62" y="498"/>
                    </a:lnTo>
                    <a:lnTo>
                      <a:pt x="62" y="487"/>
                    </a:lnTo>
                    <a:lnTo>
                      <a:pt x="68" y="487"/>
                    </a:lnTo>
                    <a:lnTo>
                      <a:pt x="73" y="481"/>
                    </a:lnTo>
                    <a:lnTo>
                      <a:pt x="73" y="476"/>
                    </a:lnTo>
                    <a:lnTo>
                      <a:pt x="90" y="470"/>
                    </a:lnTo>
                    <a:lnTo>
                      <a:pt x="107" y="470"/>
                    </a:lnTo>
                    <a:lnTo>
                      <a:pt x="119" y="470"/>
                    </a:lnTo>
                    <a:lnTo>
                      <a:pt x="124" y="464"/>
                    </a:lnTo>
                    <a:lnTo>
                      <a:pt x="130" y="470"/>
                    </a:lnTo>
                    <a:lnTo>
                      <a:pt x="136" y="464"/>
                    </a:lnTo>
                    <a:lnTo>
                      <a:pt x="136" y="459"/>
                    </a:lnTo>
                    <a:lnTo>
                      <a:pt x="136" y="453"/>
                    </a:lnTo>
                    <a:lnTo>
                      <a:pt x="136" y="447"/>
                    </a:lnTo>
                    <a:lnTo>
                      <a:pt x="147" y="442"/>
                    </a:lnTo>
                    <a:lnTo>
                      <a:pt x="153" y="436"/>
                    </a:lnTo>
                    <a:lnTo>
                      <a:pt x="158" y="436"/>
                    </a:lnTo>
                    <a:lnTo>
                      <a:pt x="164" y="436"/>
                    </a:lnTo>
                    <a:lnTo>
                      <a:pt x="175" y="425"/>
                    </a:lnTo>
                    <a:lnTo>
                      <a:pt x="187" y="419"/>
                    </a:lnTo>
                    <a:lnTo>
                      <a:pt x="192" y="419"/>
                    </a:lnTo>
                    <a:lnTo>
                      <a:pt x="204" y="408"/>
                    </a:lnTo>
                    <a:lnTo>
                      <a:pt x="209" y="402"/>
                    </a:lnTo>
                    <a:lnTo>
                      <a:pt x="215" y="396"/>
                    </a:lnTo>
                    <a:lnTo>
                      <a:pt x="215" y="391"/>
                    </a:lnTo>
                    <a:lnTo>
                      <a:pt x="238" y="391"/>
                    </a:lnTo>
                    <a:lnTo>
                      <a:pt x="243" y="385"/>
                    </a:lnTo>
                    <a:lnTo>
                      <a:pt x="249" y="379"/>
                    </a:lnTo>
                    <a:lnTo>
                      <a:pt x="249" y="374"/>
                    </a:lnTo>
                    <a:lnTo>
                      <a:pt x="260" y="368"/>
                    </a:lnTo>
                    <a:lnTo>
                      <a:pt x="266" y="362"/>
                    </a:lnTo>
                    <a:lnTo>
                      <a:pt x="266" y="357"/>
                    </a:lnTo>
                    <a:lnTo>
                      <a:pt x="260" y="351"/>
                    </a:lnTo>
                    <a:lnTo>
                      <a:pt x="260" y="345"/>
                    </a:lnTo>
                    <a:lnTo>
                      <a:pt x="255" y="340"/>
                    </a:lnTo>
                    <a:lnTo>
                      <a:pt x="249" y="340"/>
                    </a:lnTo>
                    <a:lnTo>
                      <a:pt x="249" y="334"/>
                    </a:lnTo>
                    <a:lnTo>
                      <a:pt x="255" y="323"/>
                    </a:lnTo>
                    <a:lnTo>
                      <a:pt x="266" y="317"/>
                    </a:lnTo>
                    <a:lnTo>
                      <a:pt x="266" y="311"/>
                    </a:lnTo>
                    <a:lnTo>
                      <a:pt x="260" y="306"/>
                    </a:lnTo>
                    <a:lnTo>
                      <a:pt x="266" y="300"/>
                    </a:lnTo>
                    <a:lnTo>
                      <a:pt x="272" y="294"/>
                    </a:lnTo>
                    <a:lnTo>
                      <a:pt x="277" y="277"/>
                    </a:lnTo>
                    <a:lnTo>
                      <a:pt x="277" y="272"/>
                    </a:lnTo>
                    <a:lnTo>
                      <a:pt x="277" y="266"/>
                    </a:lnTo>
                    <a:lnTo>
                      <a:pt x="277" y="260"/>
                    </a:lnTo>
                    <a:lnTo>
                      <a:pt x="277" y="249"/>
                    </a:lnTo>
                    <a:lnTo>
                      <a:pt x="277" y="243"/>
                    </a:lnTo>
                    <a:lnTo>
                      <a:pt x="272" y="238"/>
                    </a:lnTo>
                    <a:lnTo>
                      <a:pt x="272" y="232"/>
                    </a:lnTo>
                    <a:lnTo>
                      <a:pt x="277" y="226"/>
                    </a:lnTo>
                    <a:lnTo>
                      <a:pt x="294" y="215"/>
                    </a:lnTo>
                    <a:lnTo>
                      <a:pt x="300" y="209"/>
                    </a:lnTo>
                    <a:lnTo>
                      <a:pt x="294" y="198"/>
                    </a:lnTo>
                    <a:lnTo>
                      <a:pt x="283" y="192"/>
                    </a:lnTo>
                    <a:lnTo>
                      <a:pt x="283" y="187"/>
                    </a:lnTo>
                    <a:lnTo>
                      <a:pt x="283" y="181"/>
                    </a:lnTo>
                    <a:lnTo>
                      <a:pt x="294" y="175"/>
                    </a:lnTo>
                    <a:lnTo>
                      <a:pt x="300" y="175"/>
                    </a:lnTo>
                    <a:lnTo>
                      <a:pt x="300" y="181"/>
                    </a:lnTo>
                    <a:lnTo>
                      <a:pt x="306" y="181"/>
                    </a:lnTo>
                    <a:lnTo>
                      <a:pt x="306" y="175"/>
                    </a:lnTo>
                    <a:lnTo>
                      <a:pt x="312" y="170"/>
                    </a:lnTo>
                    <a:lnTo>
                      <a:pt x="317" y="158"/>
                    </a:lnTo>
                    <a:lnTo>
                      <a:pt x="329" y="153"/>
                    </a:lnTo>
                    <a:lnTo>
                      <a:pt x="340" y="153"/>
                    </a:lnTo>
                    <a:lnTo>
                      <a:pt x="346" y="158"/>
                    </a:lnTo>
                    <a:lnTo>
                      <a:pt x="351" y="158"/>
                    </a:lnTo>
                    <a:lnTo>
                      <a:pt x="351" y="153"/>
                    </a:lnTo>
                    <a:lnTo>
                      <a:pt x="357" y="153"/>
                    </a:lnTo>
                    <a:lnTo>
                      <a:pt x="363" y="158"/>
                    </a:lnTo>
                    <a:lnTo>
                      <a:pt x="374" y="153"/>
                    </a:lnTo>
                    <a:lnTo>
                      <a:pt x="380" y="153"/>
                    </a:lnTo>
                    <a:lnTo>
                      <a:pt x="385" y="153"/>
                    </a:lnTo>
                    <a:lnTo>
                      <a:pt x="391" y="158"/>
                    </a:lnTo>
                    <a:lnTo>
                      <a:pt x="397" y="158"/>
                    </a:lnTo>
                    <a:lnTo>
                      <a:pt x="402" y="153"/>
                    </a:lnTo>
                    <a:lnTo>
                      <a:pt x="402" y="147"/>
                    </a:lnTo>
                    <a:lnTo>
                      <a:pt x="414" y="147"/>
                    </a:lnTo>
                    <a:lnTo>
                      <a:pt x="431" y="136"/>
                    </a:lnTo>
                    <a:lnTo>
                      <a:pt x="436" y="136"/>
                    </a:lnTo>
                    <a:lnTo>
                      <a:pt x="442" y="130"/>
                    </a:lnTo>
                    <a:lnTo>
                      <a:pt x="453" y="130"/>
                    </a:lnTo>
                    <a:lnTo>
                      <a:pt x="459" y="124"/>
                    </a:lnTo>
                    <a:lnTo>
                      <a:pt x="470" y="124"/>
                    </a:lnTo>
                    <a:lnTo>
                      <a:pt x="470" y="130"/>
                    </a:lnTo>
                    <a:lnTo>
                      <a:pt x="470" y="136"/>
                    </a:lnTo>
                    <a:lnTo>
                      <a:pt x="476" y="136"/>
                    </a:lnTo>
                    <a:lnTo>
                      <a:pt x="487" y="136"/>
                    </a:lnTo>
                    <a:lnTo>
                      <a:pt x="493" y="136"/>
                    </a:lnTo>
                    <a:lnTo>
                      <a:pt x="510" y="141"/>
                    </a:lnTo>
                    <a:lnTo>
                      <a:pt x="516" y="136"/>
                    </a:lnTo>
                    <a:lnTo>
                      <a:pt x="521" y="130"/>
                    </a:lnTo>
                    <a:lnTo>
                      <a:pt x="527" y="130"/>
                    </a:lnTo>
                    <a:lnTo>
                      <a:pt x="538" y="130"/>
                    </a:lnTo>
                    <a:lnTo>
                      <a:pt x="555" y="130"/>
                    </a:lnTo>
                    <a:lnTo>
                      <a:pt x="561" y="136"/>
                    </a:lnTo>
                    <a:lnTo>
                      <a:pt x="561" y="141"/>
                    </a:lnTo>
                    <a:lnTo>
                      <a:pt x="561" y="136"/>
                    </a:lnTo>
                    <a:lnTo>
                      <a:pt x="567" y="136"/>
                    </a:lnTo>
                    <a:lnTo>
                      <a:pt x="578" y="147"/>
                    </a:lnTo>
                    <a:lnTo>
                      <a:pt x="584" y="136"/>
                    </a:lnTo>
                    <a:lnTo>
                      <a:pt x="589" y="136"/>
                    </a:lnTo>
                    <a:lnTo>
                      <a:pt x="601" y="136"/>
                    </a:lnTo>
                    <a:lnTo>
                      <a:pt x="601" y="147"/>
                    </a:lnTo>
                    <a:lnTo>
                      <a:pt x="606" y="147"/>
                    </a:lnTo>
                    <a:lnTo>
                      <a:pt x="612" y="147"/>
                    </a:lnTo>
                    <a:lnTo>
                      <a:pt x="612" y="153"/>
                    </a:lnTo>
                    <a:lnTo>
                      <a:pt x="635" y="141"/>
                    </a:lnTo>
                    <a:lnTo>
                      <a:pt x="663" y="107"/>
                    </a:lnTo>
                    <a:lnTo>
                      <a:pt x="669" y="107"/>
                    </a:lnTo>
                    <a:lnTo>
                      <a:pt x="674" y="113"/>
                    </a:lnTo>
                    <a:lnTo>
                      <a:pt x="680" y="113"/>
                    </a:lnTo>
                    <a:lnTo>
                      <a:pt x="697" y="119"/>
                    </a:lnTo>
                    <a:lnTo>
                      <a:pt x="703" y="119"/>
                    </a:lnTo>
                    <a:lnTo>
                      <a:pt x="703" y="124"/>
                    </a:lnTo>
                    <a:lnTo>
                      <a:pt x="708" y="124"/>
                    </a:lnTo>
                    <a:lnTo>
                      <a:pt x="714" y="124"/>
                    </a:lnTo>
                    <a:lnTo>
                      <a:pt x="720" y="124"/>
                    </a:lnTo>
                    <a:lnTo>
                      <a:pt x="720" y="130"/>
                    </a:lnTo>
                    <a:lnTo>
                      <a:pt x="725" y="130"/>
                    </a:lnTo>
                    <a:lnTo>
                      <a:pt x="737" y="136"/>
                    </a:lnTo>
                    <a:lnTo>
                      <a:pt x="742" y="136"/>
                    </a:lnTo>
                    <a:lnTo>
                      <a:pt x="748" y="136"/>
                    </a:lnTo>
                    <a:lnTo>
                      <a:pt x="754" y="141"/>
                    </a:lnTo>
                    <a:lnTo>
                      <a:pt x="759" y="141"/>
                    </a:lnTo>
                    <a:lnTo>
                      <a:pt x="771" y="141"/>
                    </a:lnTo>
                    <a:lnTo>
                      <a:pt x="782" y="141"/>
                    </a:lnTo>
                    <a:lnTo>
                      <a:pt x="793" y="141"/>
                    </a:lnTo>
                    <a:lnTo>
                      <a:pt x="799" y="141"/>
                    </a:lnTo>
                    <a:lnTo>
                      <a:pt x="805" y="141"/>
                    </a:lnTo>
                    <a:lnTo>
                      <a:pt x="827" y="141"/>
                    </a:lnTo>
                    <a:lnTo>
                      <a:pt x="839" y="141"/>
                    </a:lnTo>
                    <a:lnTo>
                      <a:pt x="856" y="141"/>
                    </a:lnTo>
                    <a:lnTo>
                      <a:pt x="878" y="141"/>
                    </a:lnTo>
                    <a:lnTo>
                      <a:pt x="878" y="136"/>
                    </a:lnTo>
                    <a:lnTo>
                      <a:pt x="878" y="130"/>
                    </a:lnTo>
                    <a:lnTo>
                      <a:pt x="878" y="124"/>
                    </a:lnTo>
                    <a:lnTo>
                      <a:pt x="878" y="113"/>
                    </a:lnTo>
                    <a:lnTo>
                      <a:pt x="878" y="102"/>
                    </a:lnTo>
                    <a:lnTo>
                      <a:pt x="878" y="96"/>
                    </a:lnTo>
                    <a:lnTo>
                      <a:pt x="878" y="90"/>
                    </a:lnTo>
                    <a:lnTo>
                      <a:pt x="878" y="85"/>
                    </a:lnTo>
                    <a:lnTo>
                      <a:pt x="884" y="73"/>
                    </a:lnTo>
                    <a:lnTo>
                      <a:pt x="884" y="62"/>
                    </a:lnTo>
                    <a:lnTo>
                      <a:pt x="884" y="51"/>
                    </a:lnTo>
                    <a:lnTo>
                      <a:pt x="884" y="45"/>
                    </a:lnTo>
                    <a:lnTo>
                      <a:pt x="890" y="34"/>
                    </a:lnTo>
                    <a:lnTo>
                      <a:pt x="890" y="28"/>
                    </a:lnTo>
                    <a:lnTo>
                      <a:pt x="890" y="17"/>
                    </a:lnTo>
                    <a:lnTo>
                      <a:pt x="890" y="11"/>
                    </a:lnTo>
                    <a:lnTo>
                      <a:pt x="890" y="5"/>
                    </a:lnTo>
                    <a:lnTo>
                      <a:pt x="895" y="5"/>
                    </a:lnTo>
                    <a:lnTo>
                      <a:pt x="901" y="5"/>
                    </a:lnTo>
                    <a:lnTo>
                      <a:pt x="907" y="5"/>
                    </a:lnTo>
                    <a:lnTo>
                      <a:pt x="912" y="5"/>
                    </a:lnTo>
                    <a:lnTo>
                      <a:pt x="918" y="0"/>
                    </a:lnTo>
                    <a:lnTo>
                      <a:pt x="918" y="5"/>
                    </a:lnTo>
                    <a:lnTo>
                      <a:pt x="918" y="11"/>
                    </a:lnTo>
                    <a:lnTo>
                      <a:pt x="924" y="11"/>
                    </a:lnTo>
                    <a:lnTo>
                      <a:pt x="929" y="11"/>
                    </a:lnTo>
                    <a:lnTo>
                      <a:pt x="935" y="17"/>
                    </a:lnTo>
                    <a:lnTo>
                      <a:pt x="941" y="17"/>
                    </a:lnTo>
                    <a:lnTo>
                      <a:pt x="946" y="11"/>
                    </a:lnTo>
                    <a:lnTo>
                      <a:pt x="963" y="17"/>
                    </a:lnTo>
                    <a:lnTo>
                      <a:pt x="975" y="17"/>
                    </a:lnTo>
                    <a:lnTo>
                      <a:pt x="980" y="17"/>
                    </a:lnTo>
                    <a:lnTo>
                      <a:pt x="1099" y="17"/>
                    </a:lnTo>
                    <a:lnTo>
                      <a:pt x="1116" y="17"/>
                    </a:lnTo>
                    <a:lnTo>
                      <a:pt x="1122" y="17"/>
                    </a:lnTo>
                    <a:lnTo>
                      <a:pt x="1122" y="22"/>
                    </a:lnTo>
                    <a:lnTo>
                      <a:pt x="1122" y="28"/>
                    </a:lnTo>
                    <a:lnTo>
                      <a:pt x="1116" y="39"/>
                    </a:lnTo>
                    <a:lnTo>
                      <a:pt x="1116" y="45"/>
                    </a:lnTo>
                    <a:lnTo>
                      <a:pt x="1116" y="51"/>
                    </a:lnTo>
                    <a:lnTo>
                      <a:pt x="1116" y="56"/>
                    </a:lnTo>
                    <a:lnTo>
                      <a:pt x="1111" y="68"/>
                    </a:lnTo>
                    <a:lnTo>
                      <a:pt x="1111" y="73"/>
                    </a:lnTo>
                    <a:lnTo>
                      <a:pt x="1105" y="79"/>
                    </a:lnTo>
                    <a:lnTo>
                      <a:pt x="1105" y="85"/>
                    </a:lnTo>
                    <a:lnTo>
                      <a:pt x="1105" y="90"/>
                    </a:lnTo>
                    <a:lnTo>
                      <a:pt x="1099" y="102"/>
                    </a:lnTo>
                    <a:lnTo>
                      <a:pt x="1099" y="107"/>
                    </a:lnTo>
                    <a:lnTo>
                      <a:pt x="1094" y="107"/>
                    </a:lnTo>
                    <a:lnTo>
                      <a:pt x="1094" y="113"/>
                    </a:lnTo>
                    <a:lnTo>
                      <a:pt x="1094" y="119"/>
                    </a:lnTo>
                    <a:lnTo>
                      <a:pt x="1088" y="119"/>
                    </a:lnTo>
                    <a:lnTo>
                      <a:pt x="1088" y="124"/>
                    </a:lnTo>
                    <a:lnTo>
                      <a:pt x="1088" y="130"/>
                    </a:lnTo>
                    <a:lnTo>
                      <a:pt x="1082" y="136"/>
                    </a:lnTo>
                    <a:lnTo>
                      <a:pt x="1082" y="147"/>
                    </a:lnTo>
                    <a:lnTo>
                      <a:pt x="1077" y="153"/>
                    </a:lnTo>
                    <a:lnTo>
                      <a:pt x="1077" y="164"/>
                    </a:lnTo>
                    <a:lnTo>
                      <a:pt x="1065" y="187"/>
                    </a:lnTo>
                    <a:lnTo>
                      <a:pt x="1060" y="192"/>
                    </a:lnTo>
                    <a:lnTo>
                      <a:pt x="1060" y="198"/>
                    </a:lnTo>
                    <a:lnTo>
                      <a:pt x="1060" y="204"/>
                    </a:lnTo>
                    <a:lnTo>
                      <a:pt x="1054" y="209"/>
                    </a:lnTo>
                    <a:lnTo>
                      <a:pt x="1054" y="215"/>
                    </a:lnTo>
                    <a:lnTo>
                      <a:pt x="1054" y="221"/>
                    </a:lnTo>
                    <a:lnTo>
                      <a:pt x="1048" y="226"/>
                    </a:lnTo>
                    <a:lnTo>
                      <a:pt x="1048" y="232"/>
                    </a:lnTo>
                    <a:lnTo>
                      <a:pt x="1043" y="243"/>
                    </a:lnTo>
                    <a:lnTo>
                      <a:pt x="1037" y="266"/>
                    </a:lnTo>
                    <a:lnTo>
                      <a:pt x="1037" y="272"/>
                    </a:lnTo>
                    <a:lnTo>
                      <a:pt x="1037" y="283"/>
                    </a:lnTo>
                    <a:lnTo>
                      <a:pt x="1031" y="289"/>
                    </a:lnTo>
                    <a:lnTo>
                      <a:pt x="1031" y="300"/>
                    </a:lnTo>
                    <a:lnTo>
                      <a:pt x="1031" y="306"/>
                    </a:lnTo>
                    <a:lnTo>
                      <a:pt x="1031" y="311"/>
                    </a:lnTo>
                    <a:lnTo>
                      <a:pt x="1026" y="323"/>
                    </a:lnTo>
                    <a:lnTo>
                      <a:pt x="1026" y="328"/>
                    </a:lnTo>
                    <a:lnTo>
                      <a:pt x="1026" y="334"/>
                    </a:lnTo>
                    <a:lnTo>
                      <a:pt x="1026" y="340"/>
                    </a:lnTo>
                    <a:lnTo>
                      <a:pt x="1026" y="345"/>
                    </a:lnTo>
                    <a:lnTo>
                      <a:pt x="1020" y="357"/>
                    </a:lnTo>
                    <a:lnTo>
                      <a:pt x="1020" y="362"/>
                    </a:lnTo>
                    <a:lnTo>
                      <a:pt x="1020" y="368"/>
                    </a:lnTo>
                    <a:lnTo>
                      <a:pt x="1009" y="379"/>
                    </a:lnTo>
                    <a:lnTo>
                      <a:pt x="1009" y="385"/>
                    </a:lnTo>
                    <a:lnTo>
                      <a:pt x="1003" y="396"/>
                    </a:lnTo>
                    <a:lnTo>
                      <a:pt x="997" y="408"/>
                    </a:lnTo>
                    <a:lnTo>
                      <a:pt x="992" y="413"/>
                    </a:lnTo>
                    <a:lnTo>
                      <a:pt x="986" y="425"/>
                    </a:lnTo>
                    <a:lnTo>
                      <a:pt x="980" y="430"/>
                    </a:lnTo>
                    <a:lnTo>
                      <a:pt x="986" y="430"/>
                    </a:lnTo>
                    <a:lnTo>
                      <a:pt x="980" y="430"/>
                    </a:lnTo>
                    <a:lnTo>
                      <a:pt x="986" y="436"/>
                    </a:lnTo>
                    <a:lnTo>
                      <a:pt x="980" y="436"/>
                    </a:lnTo>
                    <a:lnTo>
                      <a:pt x="980" y="442"/>
                    </a:lnTo>
                    <a:lnTo>
                      <a:pt x="980" y="447"/>
                    </a:lnTo>
                    <a:lnTo>
                      <a:pt x="980" y="453"/>
                    </a:lnTo>
                    <a:lnTo>
                      <a:pt x="975" y="459"/>
                    </a:lnTo>
                    <a:lnTo>
                      <a:pt x="975" y="464"/>
                    </a:lnTo>
                    <a:lnTo>
                      <a:pt x="969" y="470"/>
                    </a:lnTo>
                    <a:lnTo>
                      <a:pt x="963" y="476"/>
                    </a:lnTo>
                    <a:lnTo>
                      <a:pt x="958" y="481"/>
                    </a:lnTo>
                    <a:lnTo>
                      <a:pt x="952" y="487"/>
                    </a:lnTo>
                    <a:lnTo>
                      <a:pt x="946" y="493"/>
                    </a:lnTo>
                    <a:lnTo>
                      <a:pt x="941" y="498"/>
                    </a:lnTo>
                    <a:lnTo>
                      <a:pt x="929" y="504"/>
                    </a:lnTo>
                    <a:lnTo>
                      <a:pt x="918" y="515"/>
                    </a:lnTo>
                    <a:lnTo>
                      <a:pt x="912" y="521"/>
                    </a:lnTo>
                    <a:lnTo>
                      <a:pt x="895" y="538"/>
                    </a:lnTo>
                    <a:lnTo>
                      <a:pt x="890" y="538"/>
                    </a:lnTo>
                    <a:lnTo>
                      <a:pt x="884" y="544"/>
                    </a:lnTo>
                    <a:lnTo>
                      <a:pt x="873" y="555"/>
                    </a:lnTo>
                    <a:lnTo>
                      <a:pt x="867" y="561"/>
                    </a:lnTo>
                    <a:lnTo>
                      <a:pt x="861" y="566"/>
                    </a:lnTo>
                    <a:lnTo>
                      <a:pt x="850" y="566"/>
                    </a:lnTo>
                    <a:lnTo>
                      <a:pt x="844" y="572"/>
                    </a:lnTo>
                    <a:lnTo>
                      <a:pt x="833" y="572"/>
                    </a:lnTo>
                    <a:lnTo>
                      <a:pt x="827" y="578"/>
                    </a:lnTo>
                    <a:lnTo>
                      <a:pt x="816" y="578"/>
                    </a:lnTo>
                    <a:lnTo>
                      <a:pt x="810" y="578"/>
                    </a:lnTo>
                    <a:lnTo>
                      <a:pt x="810" y="572"/>
                    </a:lnTo>
                    <a:lnTo>
                      <a:pt x="805" y="572"/>
                    </a:lnTo>
                    <a:lnTo>
                      <a:pt x="799" y="572"/>
                    </a:lnTo>
                    <a:lnTo>
                      <a:pt x="805" y="578"/>
                    </a:lnTo>
                    <a:lnTo>
                      <a:pt x="810" y="578"/>
                    </a:lnTo>
                    <a:lnTo>
                      <a:pt x="816" y="578"/>
                    </a:lnTo>
                    <a:lnTo>
                      <a:pt x="810" y="578"/>
                    </a:lnTo>
                    <a:lnTo>
                      <a:pt x="805" y="583"/>
                    </a:lnTo>
                    <a:lnTo>
                      <a:pt x="799" y="583"/>
                    </a:lnTo>
                    <a:lnTo>
                      <a:pt x="799" y="589"/>
                    </a:lnTo>
                    <a:lnTo>
                      <a:pt x="793" y="595"/>
                    </a:lnTo>
                    <a:lnTo>
                      <a:pt x="788" y="600"/>
                    </a:lnTo>
                    <a:lnTo>
                      <a:pt x="782" y="606"/>
                    </a:lnTo>
                    <a:lnTo>
                      <a:pt x="776" y="612"/>
                    </a:lnTo>
                    <a:lnTo>
                      <a:pt x="771" y="617"/>
                    </a:lnTo>
                    <a:lnTo>
                      <a:pt x="765" y="617"/>
                    </a:lnTo>
                    <a:lnTo>
                      <a:pt x="759" y="623"/>
                    </a:lnTo>
                    <a:lnTo>
                      <a:pt x="759" y="629"/>
                    </a:lnTo>
                    <a:lnTo>
                      <a:pt x="748" y="634"/>
                    </a:lnTo>
                    <a:lnTo>
                      <a:pt x="748" y="640"/>
                    </a:lnTo>
                    <a:lnTo>
                      <a:pt x="737" y="646"/>
                    </a:lnTo>
                    <a:lnTo>
                      <a:pt x="731" y="651"/>
                    </a:lnTo>
                    <a:lnTo>
                      <a:pt x="725" y="651"/>
                    </a:lnTo>
                    <a:lnTo>
                      <a:pt x="720" y="651"/>
                    </a:lnTo>
                    <a:lnTo>
                      <a:pt x="714" y="651"/>
                    </a:lnTo>
                    <a:lnTo>
                      <a:pt x="714" y="646"/>
                    </a:lnTo>
                    <a:lnTo>
                      <a:pt x="714" y="640"/>
                    </a:lnTo>
                    <a:lnTo>
                      <a:pt x="714" y="646"/>
                    </a:lnTo>
                    <a:lnTo>
                      <a:pt x="714" y="651"/>
                    </a:lnTo>
                    <a:lnTo>
                      <a:pt x="720" y="651"/>
                    </a:lnTo>
                    <a:lnTo>
                      <a:pt x="725" y="651"/>
                    </a:lnTo>
                    <a:lnTo>
                      <a:pt x="725" y="657"/>
                    </a:lnTo>
                    <a:lnTo>
                      <a:pt x="720" y="663"/>
                    </a:lnTo>
                    <a:lnTo>
                      <a:pt x="714" y="663"/>
                    </a:lnTo>
                    <a:lnTo>
                      <a:pt x="714" y="668"/>
                    </a:lnTo>
                    <a:lnTo>
                      <a:pt x="708" y="674"/>
                    </a:lnTo>
                    <a:lnTo>
                      <a:pt x="703" y="674"/>
                    </a:lnTo>
                    <a:lnTo>
                      <a:pt x="703" y="680"/>
                    </a:lnTo>
                    <a:lnTo>
                      <a:pt x="697" y="685"/>
                    </a:lnTo>
                    <a:lnTo>
                      <a:pt x="691" y="685"/>
                    </a:lnTo>
                    <a:lnTo>
                      <a:pt x="686" y="691"/>
                    </a:lnTo>
                    <a:lnTo>
                      <a:pt x="680" y="691"/>
                    </a:lnTo>
                    <a:lnTo>
                      <a:pt x="686" y="697"/>
                    </a:lnTo>
                    <a:lnTo>
                      <a:pt x="674" y="708"/>
                    </a:lnTo>
                    <a:lnTo>
                      <a:pt x="669" y="714"/>
                    </a:lnTo>
                    <a:lnTo>
                      <a:pt x="669" y="719"/>
                    </a:lnTo>
                    <a:lnTo>
                      <a:pt x="663" y="719"/>
                    </a:lnTo>
                    <a:lnTo>
                      <a:pt x="663" y="725"/>
                    </a:lnTo>
                    <a:lnTo>
                      <a:pt x="657" y="731"/>
                    </a:lnTo>
                    <a:lnTo>
                      <a:pt x="652" y="736"/>
                    </a:lnTo>
                    <a:lnTo>
                      <a:pt x="646" y="742"/>
                    </a:lnTo>
                    <a:lnTo>
                      <a:pt x="646" y="748"/>
                    </a:lnTo>
                    <a:lnTo>
                      <a:pt x="640" y="748"/>
                    </a:lnTo>
                    <a:lnTo>
                      <a:pt x="629" y="765"/>
                    </a:lnTo>
                    <a:lnTo>
                      <a:pt x="623" y="776"/>
                    </a:lnTo>
                    <a:lnTo>
                      <a:pt x="623" y="782"/>
                    </a:lnTo>
                    <a:lnTo>
                      <a:pt x="618" y="787"/>
                    </a:lnTo>
                    <a:lnTo>
                      <a:pt x="612" y="793"/>
                    </a:lnTo>
                    <a:lnTo>
                      <a:pt x="612" y="799"/>
                    </a:lnTo>
                    <a:lnTo>
                      <a:pt x="606" y="799"/>
                    </a:lnTo>
                    <a:lnTo>
                      <a:pt x="606" y="804"/>
                    </a:lnTo>
                    <a:lnTo>
                      <a:pt x="601" y="810"/>
                    </a:lnTo>
                    <a:lnTo>
                      <a:pt x="595" y="810"/>
                    </a:lnTo>
                    <a:lnTo>
                      <a:pt x="589" y="810"/>
                    </a:lnTo>
                    <a:lnTo>
                      <a:pt x="584" y="804"/>
                    </a:lnTo>
                    <a:lnTo>
                      <a:pt x="589" y="810"/>
                    </a:lnTo>
                    <a:lnTo>
                      <a:pt x="595" y="810"/>
                    </a:lnTo>
                    <a:lnTo>
                      <a:pt x="601" y="810"/>
                    </a:lnTo>
                    <a:lnTo>
                      <a:pt x="601" y="816"/>
                    </a:lnTo>
                    <a:lnTo>
                      <a:pt x="601" y="821"/>
                    </a:lnTo>
                    <a:lnTo>
                      <a:pt x="606" y="827"/>
                    </a:lnTo>
                    <a:lnTo>
                      <a:pt x="601" y="827"/>
                    </a:lnTo>
                    <a:lnTo>
                      <a:pt x="601" y="821"/>
                    </a:lnTo>
                    <a:lnTo>
                      <a:pt x="595" y="821"/>
                    </a:lnTo>
                    <a:lnTo>
                      <a:pt x="595" y="827"/>
                    </a:lnTo>
                    <a:lnTo>
                      <a:pt x="589" y="833"/>
                    </a:lnTo>
                    <a:lnTo>
                      <a:pt x="589" y="838"/>
                    </a:lnTo>
                    <a:lnTo>
                      <a:pt x="595" y="833"/>
                    </a:lnTo>
                    <a:lnTo>
                      <a:pt x="595" y="827"/>
                    </a:lnTo>
                    <a:lnTo>
                      <a:pt x="601" y="827"/>
                    </a:lnTo>
                    <a:lnTo>
                      <a:pt x="601" y="833"/>
                    </a:lnTo>
                    <a:lnTo>
                      <a:pt x="606" y="827"/>
                    </a:lnTo>
                    <a:lnTo>
                      <a:pt x="606" y="833"/>
                    </a:lnTo>
                    <a:lnTo>
                      <a:pt x="601" y="833"/>
                    </a:lnTo>
                    <a:lnTo>
                      <a:pt x="595" y="838"/>
                    </a:lnTo>
                    <a:lnTo>
                      <a:pt x="595" y="844"/>
                    </a:lnTo>
                    <a:lnTo>
                      <a:pt x="578" y="855"/>
                    </a:lnTo>
                    <a:lnTo>
                      <a:pt x="572" y="861"/>
                    </a:lnTo>
                    <a:lnTo>
                      <a:pt x="572" y="867"/>
                    </a:lnTo>
                    <a:lnTo>
                      <a:pt x="567" y="867"/>
                    </a:lnTo>
                    <a:lnTo>
                      <a:pt x="561" y="872"/>
                    </a:lnTo>
                    <a:lnTo>
                      <a:pt x="550" y="889"/>
                    </a:lnTo>
                    <a:lnTo>
                      <a:pt x="550" y="895"/>
                    </a:lnTo>
                    <a:lnTo>
                      <a:pt x="544" y="901"/>
                    </a:lnTo>
                    <a:lnTo>
                      <a:pt x="544" y="906"/>
                    </a:lnTo>
                    <a:lnTo>
                      <a:pt x="538" y="912"/>
                    </a:lnTo>
                    <a:lnTo>
                      <a:pt x="533" y="918"/>
                    </a:lnTo>
                    <a:lnTo>
                      <a:pt x="533" y="924"/>
                    </a:lnTo>
                    <a:lnTo>
                      <a:pt x="527" y="929"/>
                    </a:lnTo>
                    <a:lnTo>
                      <a:pt x="527" y="935"/>
                    </a:lnTo>
                    <a:lnTo>
                      <a:pt x="521" y="941"/>
                    </a:lnTo>
                    <a:lnTo>
                      <a:pt x="516" y="952"/>
                    </a:lnTo>
                    <a:lnTo>
                      <a:pt x="510" y="958"/>
                    </a:lnTo>
                    <a:lnTo>
                      <a:pt x="510" y="963"/>
                    </a:lnTo>
                    <a:lnTo>
                      <a:pt x="504" y="963"/>
                    </a:lnTo>
                    <a:lnTo>
                      <a:pt x="499" y="969"/>
                    </a:lnTo>
                    <a:lnTo>
                      <a:pt x="493" y="986"/>
                    </a:lnTo>
                    <a:lnTo>
                      <a:pt x="487" y="992"/>
                    </a:lnTo>
                    <a:lnTo>
                      <a:pt x="487" y="997"/>
                    </a:lnTo>
                    <a:lnTo>
                      <a:pt x="482" y="1003"/>
                    </a:lnTo>
                    <a:lnTo>
                      <a:pt x="476" y="1009"/>
                    </a:lnTo>
                    <a:lnTo>
                      <a:pt x="476" y="1014"/>
                    </a:lnTo>
                    <a:lnTo>
                      <a:pt x="470" y="1014"/>
                    </a:lnTo>
                    <a:lnTo>
                      <a:pt x="470" y="1020"/>
                    </a:lnTo>
                    <a:lnTo>
                      <a:pt x="465" y="1020"/>
                    </a:lnTo>
                    <a:lnTo>
                      <a:pt x="465" y="1026"/>
                    </a:lnTo>
                    <a:lnTo>
                      <a:pt x="453" y="1043"/>
                    </a:lnTo>
                    <a:lnTo>
                      <a:pt x="448" y="1048"/>
                    </a:lnTo>
                    <a:lnTo>
                      <a:pt x="448" y="1054"/>
                    </a:lnTo>
                    <a:lnTo>
                      <a:pt x="442" y="1054"/>
                    </a:lnTo>
                    <a:lnTo>
                      <a:pt x="431" y="1071"/>
                    </a:lnTo>
                    <a:lnTo>
                      <a:pt x="425" y="1082"/>
                    </a:lnTo>
                    <a:lnTo>
                      <a:pt x="425" y="1088"/>
                    </a:lnTo>
                    <a:lnTo>
                      <a:pt x="419" y="1088"/>
                    </a:lnTo>
                    <a:lnTo>
                      <a:pt x="414" y="1094"/>
                    </a:lnTo>
                    <a:lnTo>
                      <a:pt x="414" y="1099"/>
                    </a:lnTo>
                    <a:lnTo>
                      <a:pt x="402" y="1105"/>
                    </a:lnTo>
                    <a:lnTo>
                      <a:pt x="402" y="1111"/>
                    </a:lnTo>
                    <a:lnTo>
                      <a:pt x="397" y="1116"/>
                    </a:lnTo>
                    <a:lnTo>
                      <a:pt x="397" y="1122"/>
                    </a:lnTo>
                    <a:lnTo>
                      <a:pt x="391" y="1122"/>
                    </a:lnTo>
                    <a:lnTo>
                      <a:pt x="385" y="1128"/>
                    </a:lnTo>
                    <a:lnTo>
                      <a:pt x="385" y="1133"/>
                    </a:lnTo>
                    <a:lnTo>
                      <a:pt x="380" y="1139"/>
                    </a:lnTo>
                    <a:lnTo>
                      <a:pt x="374" y="1139"/>
                    </a:lnTo>
                    <a:lnTo>
                      <a:pt x="374" y="1145"/>
                    </a:lnTo>
                    <a:lnTo>
                      <a:pt x="368" y="1150"/>
                    </a:lnTo>
                    <a:close/>
                    <a:moveTo>
                      <a:pt x="198" y="918"/>
                    </a:moveTo>
                    <a:lnTo>
                      <a:pt x="198" y="924"/>
                    </a:lnTo>
                    <a:lnTo>
                      <a:pt x="204" y="929"/>
                    </a:lnTo>
                    <a:lnTo>
                      <a:pt x="198" y="935"/>
                    </a:lnTo>
                    <a:lnTo>
                      <a:pt x="198" y="952"/>
                    </a:lnTo>
                    <a:lnTo>
                      <a:pt x="221" y="969"/>
                    </a:lnTo>
                    <a:lnTo>
                      <a:pt x="226" y="997"/>
                    </a:lnTo>
                    <a:lnTo>
                      <a:pt x="238" y="997"/>
                    </a:lnTo>
                    <a:lnTo>
                      <a:pt x="249" y="1003"/>
                    </a:lnTo>
                    <a:lnTo>
                      <a:pt x="249" y="997"/>
                    </a:lnTo>
                    <a:lnTo>
                      <a:pt x="255" y="997"/>
                    </a:lnTo>
                    <a:lnTo>
                      <a:pt x="266" y="992"/>
                    </a:lnTo>
                    <a:lnTo>
                      <a:pt x="272" y="992"/>
                    </a:lnTo>
                    <a:lnTo>
                      <a:pt x="277" y="997"/>
                    </a:lnTo>
                    <a:lnTo>
                      <a:pt x="289" y="1009"/>
                    </a:lnTo>
                    <a:lnTo>
                      <a:pt x="300" y="1009"/>
                    </a:lnTo>
                    <a:lnTo>
                      <a:pt x="300" y="1003"/>
                    </a:lnTo>
                    <a:lnTo>
                      <a:pt x="300" y="1009"/>
                    </a:lnTo>
                    <a:lnTo>
                      <a:pt x="306" y="1009"/>
                    </a:lnTo>
                    <a:lnTo>
                      <a:pt x="312" y="1014"/>
                    </a:lnTo>
                    <a:lnTo>
                      <a:pt x="323" y="1009"/>
                    </a:lnTo>
                    <a:lnTo>
                      <a:pt x="323" y="1003"/>
                    </a:lnTo>
                    <a:lnTo>
                      <a:pt x="329" y="992"/>
                    </a:lnTo>
                    <a:lnTo>
                      <a:pt x="329" y="986"/>
                    </a:lnTo>
                    <a:lnTo>
                      <a:pt x="334" y="986"/>
                    </a:lnTo>
                    <a:lnTo>
                      <a:pt x="334" y="980"/>
                    </a:lnTo>
                    <a:lnTo>
                      <a:pt x="334" y="975"/>
                    </a:lnTo>
                    <a:lnTo>
                      <a:pt x="340" y="975"/>
                    </a:lnTo>
                    <a:lnTo>
                      <a:pt x="346" y="975"/>
                    </a:lnTo>
                    <a:lnTo>
                      <a:pt x="346" y="969"/>
                    </a:lnTo>
                    <a:lnTo>
                      <a:pt x="346" y="975"/>
                    </a:lnTo>
                    <a:lnTo>
                      <a:pt x="351" y="975"/>
                    </a:lnTo>
                    <a:lnTo>
                      <a:pt x="351" y="969"/>
                    </a:lnTo>
                    <a:lnTo>
                      <a:pt x="351" y="963"/>
                    </a:lnTo>
                    <a:lnTo>
                      <a:pt x="346" y="963"/>
                    </a:lnTo>
                    <a:lnTo>
                      <a:pt x="346" y="958"/>
                    </a:lnTo>
                    <a:lnTo>
                      <a:pt x="340" y="958"/>
                    </a:lnTo>
                    <a:lnTo>
                      <a:pt x="334" y="958"/>
                    </a:lnTo>
                    <a:lnTo>
                      <a:pt x="334" y="952"/>
                    </a:lnTo>
                    <a:lnTo>
                      <a:pt x="340" y="946"/>
                    </a:lnTo>
                    <a:lnTo>
                      <a:pt x="334" y="946"/>
                    </a:lnTo>
                    <a:lnTo>
                      <a:pt x="329" y="946"/>
                    </a:lnTo>
                    <a:lnTo>
                      <a:pt x="323" y="946"/>
                    </a:lnTo>
                    <a:lnTo>
                      <a:pt x="323" y="941"/>
                    </a:lnTo>
                    <a:lnTo>
                      <a:pt x="323" y="935"/>
                    </a:lnTo>
                    <a:lnTo>
                      <a:pt x="317" y="935"/>
                    </a:lnTo>
                    <a:lnTo>
                      <a:pt x="312" y="935"/>
                    </a:lnTo>
                    <a:lnTo>
                      <a:pt x="312" y="929"/>
                    </a:lnTo>
                    <a:lnTo>
                      <a:pt x="306" y="929"/>
                    </a:lnTo>
                    <a:lnTo>
                      <a:pt x="300" y="924"/>
                    </a:lnTo>
                    <a:lnTo>
                      <a:pt x="306" y="924"/>
                    </a:lnTo>
                    <a:lnTo>
                      <a:pt x="312" y="924"/>
                    </a:lnTo>
                    <a:lnTo>
                      <a:pt x="312" y="918"/>
                    </a:lnTo>
                    <a:lnTo>
                      <a:pt x="306" y="918"/>
                    </a:lnTo>
                    <a:lnTo>
                      <a:pt x="306" y="912"/>
                    </a:lnTo>
                    <a:lnTo>
                      <a:pt x="300" y="906"/>
                    </a:lnTo>
                    <a:lnTo>
                      <a:pt x="294" y="901"/>
                    </a:lnTo>
                    <a:lnTo>
                      <a:pt x="289" y="901"/>
                    </a:lnTo>
                    <a:lnTo>
                      <a:pt x="289" y="895"/>
                    </a:lnTo>
                    <a:lnTo>
                      <a:pt x="289" y="889"/>
                    </a:lnTo>
                    <a:lnTo>
                      <a:pt x="283" y="884"/>
                    </a:lnTo>
                    <a:lnTo>
                      <a:pt x="277" y="884"/>
                    </a:lnTo>
                    <a:lnTo>
                      <a:pt x="272" y="884"/>
                    </a:lnTo>
                    <a:lnTo>
                      <a:pt x="260" y="884"/>
                    </a:lnTo>
                    <a:lnTo>
                      <a:pt x="255" y="884"/>
                    </a:lnTo>
                    <a:lnTo>
                      <a:pt x="249" y="884"/>
                    </a:lnTo>
                    <a:lnTo>
                      <a:pt x="243" y="884"/>
                    </a:lnTo>
                    <a:lnTo>
                      <a:pt x="243" y="878"/>
                    </a:lnTo>
                    <a:lnTo>
                      <a:pt x="238" y="878"/>
                    </a:lnTo>
                    <a:lnTo>
                      <a:pt x="232" y="878"/>
                    </a:lnTo>
                    <a:lnTo>
                      <a:pt x="232" y="872"/>
                    </a:lnTo>
                    <a:lnTo>
                      <a:pt x="226" y="872"/>
                    </a:lnTo>
                    <a:lnTo>
                      <a:pt x="221" y="872"/>
                    </a:lnTo>
                    <a:lnTo>
                      <a:pt x="221" y="867"/>
                    </a:lnTo>
                    <a:lnTo>
                      <a:pt x="215" y="867"/>
                    </a:lnTo>
                    <a:lnTo>
                      <a:pt x="209" y="867"/>
                    </a:lnTo>
                    <a:lnTo>
                      <a:pt x="204" y="867"/>
                    </a:lnTo>
                    <a:lnTo>
                      <a:pt x="198" y="861"/>
                    </a:lnTo>
                    <a:lnTo>
                      <a:pt x="192" y="861"/>
                    </a:lnTo>
                    <a:lnTo>
                      <a:pt x="187" y="867"/>
                    </a:lnTo>
                    <a:lnTo>
                      <a:pt x="187" y="872"/>
                    </a:lnTo>
                    <a:lnTo>
                      <a:pt x="192" y="872"/>
                    </a:lnTo>
                    <a:lnTo>
                      <a:pt x="198" y="872"/>
                    </a:lnTo>
                    <a:lnTo>
                      <a:pt x="198" y="878"/>
                    </a:lnTo>
                    <a:lnTo>
                      <a:pt x="187" y="884"/>
                    </a:lnTo>
                    <a:lnTo>
                      <a:pt x="181" y="889"/>
                    </a:lnTo>
                    <a:lnTo>
                      <a:pt x="181" y="895"/>
                    </a:lnTo>
                    <a:lnTo>
                      <a:pt x="175" y="906"/>
                    </a:lnTo>
                    <a:lnTo>
                      <a:pt x="170" y="906"/>
                    </a:lnTo>
                    <a:lnTo>
                      <a:pt x="170" y="912"/>
                    </a:lnTo>
                    <a:lnTo>
                      <a:pt x="198" y="918"/>
                    </a:lnTo>
                    <a:close/>
                  </a:path>
                </a:pathLst>
              </a:custGeom>
              <a:solidFill>
                <a:schemeClr val="accent6">
                  <a:lumMod val="40000"/>
                  <a:lumOff val="60000"/>
                </a:schemeClr>
              </a:solidFill>
              <a:ln w="9525">
                <a:solidFill>
                  <a:schemeClr val="accent6"/>
                </a:solidFill>
                <a:round/>
                <a:headEnd/>
                <a:tailEnd/>
              </a:ln>
            </p:spPr>
            <p:txBody>
              <a:bodyPr/>
              <a:lstStyle/>
              <a:p>
                <a:endParaRPr lang="en-US" sz="1200" b="1" dirty="0"/>
              </a:p>
            </p:txBody>
          </p:sp>
          <p:sp>
            <p:nvSpPr>
              <p:cNvPr id="66" name="Freeform 8"/>
              <p:cNvSpPr>
                <a:spLocks/>
              </p:cNvSpPr>
              <p:nvPr/>
            </p:nvSpPr>
            <p:spPr bwMode="gray">
              <a:xfrm>
                <a:off x="5112373" y="1711959"/>
                <a:ext cx="1231108" cy="1168949"/>
              </a:xfrm>
              <a:custGeom>
                <a:avLst/>
                <a:gdLst>
                  <a:gd name="T0" fmla="*/ 28 w 1009"/>
                  <a:gd name="T1" fmla="*/ 737 h 958"/>
                  <a:gd name="T2" fmla="*/ 130 w 1009"/>
                  <a:gd name="T3" fmla="*/ 692 h 958"/>
                  <a:gd name="T4" fmla="*/ 91 w 1009"/>
                  <a:gd name="T5" fmla="*/ 641 h 958"/>
                  <a:gd name="T6" fmla="*/ 51 w 1009"/>
                  <a:gd name="T7" fmla="*/ 578 h 958"/>
                  <a:gd name="T8" fmla="*/ 164 w 1009"/>
                  <a:gd name="T9" fmla="*/ 510 h 958"/>
                  <a:gd name="T10" fmla="*/ 204 w 1009"/>
                  <a:gd name="T11" fmla="*/ 437 h 958"/>
                  <a:gd name="T12" fmla="*/ 108 w 1009"/>
                  <a:gd name="T13" fmla="*/ 442 h 958"/>
                  <a:gd name="T14" fmla="*/ 108 w 1009"/>
                  <a:gd name="T15" fmla="*/ 391 h 958"/>
                  <a:gd name="T16" fmla="*/ 147 w 1009"/>
                  <a:gd name="T17" fmla="*/ 329 h 958"/>
                  <a:gd name="T18" fmla="*/ 40 w 1009"/>
                  <a:gd name="T19" fmla="*/ 346 h 958"/>
                  <a:gd name="T20" fmla="*/ 96 w 1009"/>
                  <a:gd name="T21" fmla="*/ 306 h 958"/>
                  <a:gd name="T22" fmla="*/ 170 w 1009"/>
                  <a:gd name="T23" fmla="*/ 267 h 958"/>
                  <a:gd name="T24" fmla="*/ 255 w 1009"/>
                  <a:gd name="T25" fmla="*/ 255 h 958"/>
                  <a:gd name="T26" fmla="*/ 306 w 1009"/>
                  <a:gd name="T27" fmla="*/ 255 h 958"/>
                  <a:gd name="T28" fmla="*/ 317 w 1009"/>
                  <a:gd name="T29" fmla="*/ 284 h 958"/>
                  <a:gd name="T30" fmla="*/ 374 w 1009"/>
                  <a:gd name="T31" fmla="*/ 335 h 958"/>
                  <a:gd name="T32" fmla="*/ 408 w 1009"/>
                  <a:gd name="T33" fmla="*/ 289 h 958"/>
                  <a:gd name="T34" fmla="*/ 550 w 1009"/>
                  <a:gd name="T35" fmla="*/ 199 h 958"/>
                  <a:gd name="T36" fmla="*/ 584 w 1009"/>
                  <a:gd name="T37" fmla="*/ 187 h 958"/>
                  <a:gd name="T38" fmla="*/ 641 w 1009"/>
                  <a:gd name="T39" fmla="*/ 170 h 958"/>
                  <a:gd name="T40" fmla="*/ 709 w 1009"/>
                  <a:gd name="T41" fmla="*/ 153 h 958"/>
                  <a:gd name="T42" fmla="*/ 714 w 1009"/>
                  <a:gd name="T43" fmla="*/ 216 h 958"/>
                  <a:gd name="T44" fmla="*/ 765 w 1009"/>
                  <a:gd name="T45" fmla="*/ 267 h 958"/>
                  <a:gd name="T46" fmla="*/ 799 w 1009"/>
                  <a:gd name="T47" fmla="*/ 289 h 958"/>
                  <a:gd name="T48" fmla="*/ 850 w 1009"/>
                  <a:gd name="T49" fmla="*/ 278 h 958"/>
                  <a:gd name="T50" fmla="*/ 828 w 1009"/>
                  <a:gd name="T51" fmla="*/ 238 h 958"/>
                  <a:gd name="T52" fmla="*/ 896 w 1009"/>
                  <a:gd name="T53" fmla="*/ 187 h 958"/>
                  <a:gd name="T54" fmla="*/ 845 w 1009"/>
                  <a:gd name="T55" fmla="*/ 125 h 958"/>
                  <a:gd name="T56" fmla="*/ 822 w 1009"/>
                  <a:gd name="T57" fmla="*/ 34 h 958"/>
                  <a:gd name="T58" fmla="*/ 862 w 1009"/>
                  <a:gd name="T59" fmla="*/ 17 h 958"/>
                  <a:gd name="T60" fmla="*/ 901 w 1009"/>
                  <a:gd name="T61" fmla="*/ 29 h 958"/>
                  <a:gd name="T62" fmla="*/ 935 w 1009"/>
                  <a:gd name="T63" fmla="*/ 23 h 958"/>
                  <a:gd name="T64" fmla="*/ 975 w 1009"/>
                  <a:gd name="T65" fmla="*/ 0 h 958"/>
                  <a:gd name="T66" fmla="*/ 1003 w 1009"/>
                  <a:gd name="T67" fmla="*/ 165 h 958"/>
                  <a:gd name="T68" fmla="*/ 1003 w 1009"/>
                  <a:gd name="T69" fmla="*/ 369 h 958"/>
                  <a:gd name="T70" fmla="*/ 998 w 1009"/>
                  <a:gd name="T71" fmla="*/ 437 h 958"/>
                  <a:gd name="T72" fmla="*/ 981 w 1009"/>
                  <a:gd name="T73" fmla="*/ 527 h 958"/>
                  <a:gd name="T74" fmla="*/ 941 w 1009"/>
                  <a:gd name="T75" fmla="*/ 544 h 958"/>
                  <a:gd name="T76" fmla="*/ 879 w 1009"/>
                  <a:gd name="T77" fmla="*/ 499 h 958"/>
                  <a:gd name="T78" fmla="*/ 828 w 1009"/>
                  <a:gd name="T79" fmla="*/ 476 h 958"/>
                  <a:gd name="T80" fmla="*/ 765 w 1009"/>
                  <a:gd name="T81" fmla="*/ 527 h 958"/>
                  <a:gd name="T82" fmla="*/ 743 w 1009"/>
                  <a:gd name="T83" fmla="*/ 573 h 958"/>
                  <a:gd name="T84" fmla="*/ 703 w 1009"/>
                  <a:gd name="T85" fmla="*/ 635 h 958"/>
                  <a:gd name="T86" fmla="*/ 669 w 1009"/>
                  <a:gd name="T87" fmla="*/ 692 h 958"/>
                  <a:gd name="T88" fmla="*/ 663 w 1009"/>
                  <a:gd name="T89" fmla="*/ 760 h 958"/>
                  <a:gd name="T90" fmla="*/ 697 w 1009"/>
                  <a:gd name="T91" fmla="*/ 783 h 958"/>
                  <a:gd name="T92" fmla="*/ 709 w 1009"/>
                  <a:gd name="T93" fmla="*/ 822 h 958"/>
                  <a:gd name="T94" fmla="*/ 726 w 1009"/>
                  <a:gd name="T95" fmla="*/ 907 h 958"/>
                  <a:gd name="T96" fmla="*/ 652 w 1009"/>
                  <a:gd name="T97" fmla="*/ 902 h 958"/>
                  <a:gd name="T98" fmla="*/ 578 w 1009"/>
                  <a:gd name="T99" fmla="*/ 902 h 958"/>
                  <a:gd name="T100" fmla="*/ 505 w 1009"/>
                  <a:gd name="T101" fmla="*/ 913 h 958"/>
                  <a:gd name="T102" fmla="*/ 442 w 1009"/>
                  <a:gd name="T103" fmla="*/ 919 h 958"/>
                  <a:gd name="T104" fmla="*/ 391 w 1009"/>
                  <a:gd name="T105" fmla="*/ 941 h 958"/>
                  <a:gd name="T106" fmla="*/ 329 w 1009"/>
                  <a:gd name="T107" fmla="*/ 936 h 958"/>
                  <a:gd name="T108" fmla="*/ 295 w 1009"/>
                  <a:gd name="T109" fmla="*/ 885 h 958"/>
                  <a:gd name="T110" fmla="*/ 255 w 1009"/>
                  <a:gd name="T111" fmla="*/ 868 h 958"/>
                  <a:gd name="T112" fmla="*/ 204 w 1009"/>
                  <a:gd name="T113" fmla="*/ 834 h 958"/>
                  <a:gd name="T114" fmla="*/ 170 w 1009"/>
                  <a:gd name="T115" fmla="*/ 822 h 958"/>
                  <a:gd name="T116" fmla="*/ 125 w 1009"/>
                  <a:gd name="T117" fmla="*/ 817 h 958"/>
                  <a:gd name="T118" fmla="*/ 96 w 1009"/>
                  <a:gd name="T119" fmla="*/ 817 h 958"/>
                  <a:gd name="T120" fmla="*/ 68 w 1009"/>
                  <a:gd name="T121" fmla="*/ 839 h 958"/>
                  <a:gd name="T122" fmla="*/ 40 w 1009"/>
                  <a:gd name="T123" fmla="*/ 822 h 958"/>
                  <a:gd name="T124" fmla="*/ 0 w 1009"/>
                  <a:gd name="T125" fmla="*/ 794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9" h="958">
                    <a:moveTo>
                      <a:pt x="0" y="794"/>
                    </a:moveTo>
                    <a:lnTo>
                      <a:pt x="11" y="783"/>
                    </a:lnTo>
                    <a:lnTo>
                      <a:pt x="6" y="783"/>
                    </a:lnTo>
                    <a:lnTo>
                      <a:pt x="6" y="771"/>
                    </a:lnTo>
                    <a:lnTo>
                      <a:pt x="11" y="771"/>
                    </a:lnTo>
                    <a:lnTo>
                      <a:pt x="11" y="766"/>
                    </a:lnTo>
                    <a:lnTo>
                      <a:pt x="28" y="760"/>
                    </a:lnTo>
                    <a:lnTo>
                      <a:pt x="28" y="754"/>
                    </a:lnTo>
                    <a:lnTo>
                      <a:pt x="23" y="754"/>
                    </a:lnTo>
                    <a:lnTo>
                      <a:pt x="28" y="737"/>
                    </a:lnTo>
                    <a:lnTo>
                      <a:pt x="40" y="731"/>
                    </a:lnTo>
                    <a:lnTo>
                      <a:pt x="51" y="726"/>
                    </a:lnTo>
                    <a:lnTo>
                      <a:pt x="51" y="720"/>
                    </a:lnTo>
                    <a:lnTo>
                      <a:pt x="62" y="714"/>
                    </a:lnTo>
                    <a:lnTo>
                      <a:pt x="62" y="709"/>
                    </a:lnTo>
                    <a:lnTo>
                      <a:pt x="74" y="703"/>
                    </a:lnTo>
                    <a:lnTo>
                      <a:pt x="85" y="703"/>
                    </a:lnTo>
                    <a:lnTo>
                      <a:pt x="91" y="703"/>
                    </a:lnTo>
                    <a:lnTo>
                      <a:pt x="96" y="697"/>
                    </a:lnTo>
                    <a:lnTo>
                      <a:pt x="130" y="692"/>
                    </a:lnTo>
                    <a:lnTo>
                      <a:pt x="130" y="675"/>
                    </a:lnTo>
                    <a:lnTo>
                      <a:pt x="159" y="663"/>
                    </a:lnTo>
                    <a:lnTo>
                      <a:pt x="147" y="641"/>
                    </a:lnTo>
                    <a:lnTo>
                      <a:pt x="142" y="641"/>
                    </a:lnTo>
                    <a:lnTo>
                      <a:pt x="136" y="641"/>
                    </a:lnTo>
                    <a:lnTo>
                      <a:pt x="130" y="641"/>
                    </a:lnTo>
                    <a:lnTo>
                      <a:pt x="113" y="652"/>
                    </a:lnTo>
                    <a:lnTo>
                      <a:pt x="102" y="646"/>
                    </a:lnTo>
                    <a:lnTo>
                      <a:pt x="102" y="641"/>
                    </a:lnTo>
                    <a:lnTo>
                      <a:pt x="91" y="641"/>
                    </a:lnTo>
                    <a:lnTo>
                      <a:pt x="91" y="635"/>
                    </a:lnTo>
                    <a:lnTo>
                      <a:pt x="85" y="624"/>
                    </a:lnTo>
                    <a:lnTo>
                      <a:pt x="79" y="624"/>
                    </a:lnTo>
                    <a:lnTo>
                      <a:pt x="74" y="618"/>
                    </a:lnTo>
                    <a:lnTo>
                      <a:pt x="68" y="612"/>
                    </a:lnTo>
                    <a:lnTo>
                      <a:pt x="68" y="601"/>
                    </a:lnTo>
                    <a:lnTo>
                      <a:pt x="68" y="595"/>
                    </a:lnTo>
                    <a:lnTo>
                      <a:pt x="62" y="595"/>
                    </a:lnTo>
                    <a:lnTo>
                      <a:pt x="62" y="590"/>
                    </a:lnTo>
                    <a:lnTo>
                      <a:pt x="51" y="578"/>
                    </a:lnTo>
                    <a:lnTo>
                      <a:pt x="62" y="573"/>
                    </a:lnTo>
                    <a:lnTo>
                      <a:pt x="68" y="573"/>
                    </a:lnTo>
                    <a:lnTo>
                      <a:pt x="74" y="573"/>
                    </a:lnTo>
                    <a:lnTo>
                      <a:pt x="79" y="573"/>
                    </a:lnTo>
                    <a:lnTo>
                      <a:pt x="85" y="561"/>
                    </a:lnTo>
                    <a:lnTo>
                      <a:pt x="96" y="550"/>
                    </a:lnTo>
                    <a:lnTo>
                      <a:pt x="130" y="550"/>
                    </a:lnTo>
                    <a:lnTo>
                      <a:pt x="136" y="561"/>
                    </a:lnTo>
                    <a:lnTo>
                      <a:pt x="159" y="556"/>
                    </a:lnTo>
                    <a:lnTo>
                      <a:pt x="164" y="510"/>
                    </a:lnTo>
                    <a:lnTo>
                      <a:pt x="181" y="516"/>
                    </a:lnTo>
                    <a:lnTo>
                      <a:pt x="187" y="505"/>
                    </a:lnTo>
                    <a:lnTo>
                      <a:pt x="181" y="499"/>
                    </a:lnTo>
                    <a:lnTo>
                      <a:pt x="198" y="476"/>
                    </a:lnTo>
                    <a:lnTo>
                      <a:pt x="187" y="471"/>
                    </a:lnTo>
                    <a:lnTo>
                      <a:pt x="193" y="459"/>
                    </a:lnTo>
                    <a:lnTo>
                      <a:pt x="215" y="454"/>
                    </a:lnTo>
                    <a:lnTo>
                      <a:pt x="215" y="442"/>
                    </a:lnTo>
                    <a:lnTo>
                      <a:pt x="210" y="431"/>
                    </a:lnTo>
                    <a:lnTo>
                      <a:pt x="204" y="437"/>
                    </a:lnTo>
                    <a:lnTo>
                      <a:pt x="187" y="437"/>
                    </a:lnTo>
                    <a:lnTo>
                      <a:pt x="181" y="442"/>
                    </a:lnTo>
                    <a:lnTo>
                      <a:pt x="170" y="459"/>
                    </a:lnTo>
                    <a:lnTo>
                      <a:pt x="164" y="459"/>
                    </a:lnTo>
                    <a:lnTo>
                      <a:pt x="164" y="465"/>
                    </a:lnTo>
                    <a:lnTo>
                      <a:pt x="159" y="471"/>
                    </a:lnTo>
                    <a:lnTo>
                      <a:pt x="153" y="471"/>
                    </a:lnTo>
                    <a:lnTo>
                      <a:pt x="113" y="465"/>
                    </a:lnTo>
                    <a:lnTo>
                      <a:pt x="113" y="454"/>
                    </a:lnTo>
                    <a:lnTo>
                      <a:pt x="108" y="442"/>
                    </a:lnTo>
                    <a:lnTo>
                      <a:pt x="108" y="437"/>
                    </a:lnTo>
                    <a:lnTo>
                      <a:pt x="102" y="431"/>
                    </a:lnTo>
                    <a:lnTo>
                      <a:pt x="102" y="425"/>
                    </a:lnTo>
                    <a:lnTo>
                      <a:pt x="102" y="420"/>
                    </a:lnTo>
                    <a:lnTo>
                      <a:pt x="108" y="414"/>
                    </a:lnTo>
                    <a:lnTo>
                      <a:pt x="108" y="408"/>
                    </a:lnTo>
                    <a:lnTo>
                      <a:pt x="102" y="403"/>
                    </a:lnTo>
                    <a:lnTo>
                      <a:pt x="108" y="403"/>
                    </a:lnTo>
                    <a:lnTo>
                      <a:pt x="108" y="397"/>
                    </a:lnTo>
                    <a:lnTo>
                      <a:pt x="108" y="391"/>
                    </a:lnTo>
                    <a:lnTo>
                      <a:pt x="108" y="380"/>
                    </a:lnTo>
                    <a:lnTo>
                      <a:pt x="113" y="380"/>
                    </a:lnTo>
                    <a:lnTo>
                      <a:pt x="113" y="369"/>
                    </a:lnTo>
                    <a:lnTo>
                      <a:pt x="113" y="363"/>
                    </a:lnTo>
                    <a:lnTo>
                      <a:pt x="113" y="357"/>
                    </a:lnTo>
                    <a:lnTo>
                      <a:pt x="113" y="352"/>
                    </a:lnTo>
                    <a:lnTo>
                      <a:pt x="130" y="352"/>
                    </a:lnTo>
                    <a:lnTo>
                      <a:pt x="142" y="346"/>
                    </a:lnTo>
                    <a:lnTo>
                      <a:pt x="147" y="340"/>
                    </a:lnTo>
                    <a:lnTo>
                      <a:pt x="147" y="329"/>
                    </a:lnTo>
                    <a:lnTo>
                      <a:pt x="142" y="323"/>
                    </a:lnTo>
                    <a:lnTo>
                      <a:pt x="136" y="323"/>
                    </a:lnTo>
                    <a:lnTo>
                      <a:pt x="119" y="323"/>
                    </a:lnTo>
                    <a:lnTo>
                      <a:pt x="113" y="323"/>
                    </a:lnTo>
                    <a:lnTo>
                      <a:pt x="108" y="323"/>
                    </a:lnTo>
                    <a:lnTo>
                      <a:pt x="102" y="323"/>
                    </a:lnTo>
                    <a:lnTo>
                      <a:pt x="74" y="335"/>
                    </a:lnTo>
                    <a:lnTo>
                      <a:pt x="68" y="340"/>
                    </a:lnTo>
                    <a:lnTo>
                      <a:pt x="57" y="340"/>
                    </a:lnTo>
                    <a:lnTo>
                      <a:pt x="40" y="346"/>
                    </a:lnTo>
                    <a:lnTo>
                      <a:pt x="40" y="335"/>
                    </a:lnTo>
                    <a:lnTo>
                      <a:pt x="34" y="329"/>
                    </a:lnTo>
                    <a:lnTo>
                      <a:pt x="40" y="329"/>
                    </a:lnTo>
                    <a:lnTo>
                      <a:pt x="45" y="323"/>
                    </a:lnTo>
                    <a:lnTo>
                      <a:pt x="57" y="323"/>
                    </a:lnTo>
                    <a:lnTo>
                      <a:pt x="62" y="318"/>
                    </a:lnTo>
                    <a:lnTo>
                      <a:pt x="62" y="312"/>
                    </a:lnTo>
                    <a:lnTo>
                      <a:pt x="68" y="312"/>
                    </a:lnTo>
                    <a:lnTo>
                      <a:pt x="79" y="306"/>
                    </a:lnTo>
                    <a:lnTo>
                      <a:pt x="96" y="306"/>
                    </a:lnTo>
                    <a:lnTo>
                      <a:pt x="102" y="301"/>
                    </a:lnTo>
                    <a:lnTo>
                      <a:pt x="102" y="289"/>
                    </a:lnTo>
                    <a:lnTo>
                      <a:pt x="102" y="284"/>
                    </a:lnTo>
                    <a:lnTo>
                      <a:pt x="113" y="278"/>
                    </a:lnTo>
                    <a:lnTo>
                      <a:pt x="119" y="278"/>
                    </a:lnTo>
                    <a:lnTo>
                      <a:pt x="125" y="272"/>
                    </a:lnTo>
                    <a:lnTo>
                      <a:pt x="130" y="272"/>
                    </a:lnTo>
                    <a:lnTo>
                      <a:pt x="142" y="267"/>
                    </a:lnTo>
                    <a:lnTo>
                      <a:pt x="159" y="261"/>
                    </a:lnTo>
                    <a:lnTo>
                      <a:pt x="170" y="267"/>
                    </a:lnTo>
                    <a:lnTo>
                      <a:pt x="181" y="267"/>
                    </a:lnTo>
                    <a:lnTo>
                      <a:pt x="187" y="261"/>
                    </a:lnTo>
                    <a:lnTo>
                      <a:pt x="193" y="267"/>
                    </a:lnTo>
                    <a:lnTo>
                      <a:pt x="193" y="244"/>
                    </a:lnTo>
                    <a:lnTo>
                      <a:pt x="215" y="250"/>
                    </a:lnTo>
                    <a:lnTo>
                      <a:pt x="215" y="255"/>
                    </a:lnTo>
                    <a:lnTo>
                      <a:pt x="221" y="255"/>
                    </a:lnTo>
                    <a:lnTo>
                      <a:pt x="227" y="278"/>
                    </a:lnTo>
                    <a:lnTo>
                      <a:pt x="255" y="267"/>
                    </a:lnTo>
                    <a:lnTo>
                      <a:pt x="255" y="255"/>
                    </a:lnTo>
                    <a:lnTo>
                      <a:pt x="261" y="255"/>
                    </a:lnTo>
                    <a:lnTo>
                      <a:pt x="261" y="250"/>
                    </a:lnTo>
                    <a:lnTo>
                      <a:pt x="261" y="244"/>
                    </a:lnTo>
                    <a:lnTo>
                      <a:pt x="261" y="238"/>
                    </a:lnTo>
                    <a:lnTo>
                      <a:pt x="278" y="233"/>
                    </a:lnTo>
                    <a:lnTo>
                      <a:pt x="289" y="238"/>
                    </a:lnTo>
                    <a:lnTo>
                      <a:pt x="306" y="238"/>
                    </a:lnTo>
                    <a:lnTo>
                      <a:pt x="300" y="244"/>
                    </a:lnTo>
                    <a:lnTo>
                      <a:pt x="306" y="250"/>
                    </a:lnTo>
                    <a:lnTo>
                      <a:pt x="306" y="255"/>
                    </a:lnTo>
                    <a:lnTo>
                      <a:pt x="312" y="261"/>
                    </a:lnTo>
                    <a:lnTo>
                      <a:pt x="312" y="267"/>
                    </a:lnTo>
                    <a:lnTo>
                      <a:pt x="312" y="272"/>
                    </a:lnTo>
                    <a:lnTo>
                      <a:pt x="306" y="278"/>
                    </a:lnTo>
                    <a:lnTo>
                      <a:pt x="300" y="278"/>
                    </a:lnTo>
                    <a:lnTo>
                      <a:pt x="300" y="284"/>
                    </a:lnTo>
                    <a:lnTo>
                      <a:pt x="306" y="284"/>
                    </a:lnTo>
                    <a:lnTo>
                      <a:pt x="312" y="278"/>
                    </a:lnTo>
                    <a:lnTo>
                      <a:pt x="317" y="278"/>
                    </a:lnTo>
                    <a:lnTo>
                      <a:pt x="317" y="284"/>
                    </a:lnTo>
                    <a:lnTo>
                      <a:pt x="323" y="289"/>
                    </a:lnTo>
                    <a:lnTo>
                      <a:pt x="329" y="295"/>
                    </a:lnTo>
                    <a:lnTo>
                      <a:pt x="329" y="301"/>
                    </a:lnTo>
                    <a:lnTo>
                      <a:pt x="334" y="306"/>
                    </a:lnTo>
                    <a:lnTo>
                      <a:pt x="340" y="312"/>
                    </a:lnTo>
                    <a:lnTo>
                      <a:pt x="340" y="306"/>
                    </a:lnTo>
                    <a:lnTo>
                      <a:pt x="346" y="312"/>
                    </a:lnTo>
                    <a:lnTo>
                      <a:pt x="357" y="323"/>
                    </a:lnTo>
                    <a:lnTo>
                      <a:pt x="357" y="329"/>
                    </a:lnTo>
                    <a:lnTo>
                      <a:pt x="374" y="335"/>
                    </a:lnTo>
                    <a:lnTo>
                      <a:pt x="397" y="335"/>
                    </a:lnTo>
                    <a:lnTo>
                      <a:pt x="403" y="340"/>
                    </a:lnTo>
                    <a:lnTo>
                      <a:pt x="414" y="329"/>
                    </a:lnTo>
                    <a:lnTo>
                      <a:pt x="414" y="323"/>
                    </a:lnTo>
                    <a:lnTo>
                      <a:pt x="425" y="318"/>
                    </a:lnTo>
                    <a:lnTo>
                      <a:pt x="425" y="312"/>
                    </a:lnTo>
                    <a:lnTo>
                      <a:pt x="420" y="301"/>
                    </a:lnTo>
                    <a:lnTo>
                      <a:pt x="414" y="301"/>
                    </a:lnTo>
                    <a:lnTo>
                      <a:pt x="408" y="301"/>
                    </a:lnTo>
                    <a:lnTo>
                      <a:pt x="408" y="289"/>
                    </a:lnTo>
                    <a:lnTo>
                      <a:pt x="425" y="289"/>
                    </a:lnTo>
                    <a:lnTo>
                      <a:pt x="425" y="284"/>
                    </a:lnTo>
                    <a:lnTo>
                      <a:pt x="442" y="272"/>
                    </a:lnTo>
                    <a:lnTo>
                      <a:pt x="459" y="261"/>
                    </a:lnTo>
                    <a:lnTo>
                      <a:pt x="493" y="233"/>
                    </a:lnTo>
                    <a:lnTo>
                      <a:pt x="510" y="227"/>
                    </a:lnTo>
                    <a:lnTo>
                      <a:pt x="510" y="221"/>
                    </a:lnTo>
                    <a:lnTo>
                      <a:pt x="516" y="210"/>
                    </a:lnTo>
                    <a:lnTo>
                      <a:pt x="516" y="204"/>
                    </a:lnTo>
                    <a:lnTo>
                      <a:pt x="550" y="199"/>
                    </a:lnTo>
                    <a:lnTo>
                      <a:pt x="556" y="199"/>
                    </a:lnTo>
                    <a:lnTo>
                      <a:pt x="561" y="199"/>
                    </a:lnTo>
                    <a:lnTo>
                      <a:pt x="561" y="193"/>
                    </a:lnTo>
                    <a:lnTo>
                      <a:pt x="561" y="187"/>
                    </a:lnTo>
                    <a:lnTo>
                      <a:pt x="567" y="187"/>
                    </a:lnTo>
                    <a:lnTo>
                      <a:pt x="573" y="187"/>
                    </a:lnTo>
                    <a:lnTo>
                      <a:pt x="578" y="187"/>
                    </a:lnTo>
                    <a:lnTo>
                      <a:pt x="578" y="182"/>
                    </a:lnTo>
                    <a:lnTo>
                      <a:pt x="584" y="182"/>
                    </a:lnTo>
                    <a:lnTo>
                      <a:pt x="584" y="187"/>
                    </a:lnTo>
                    <a:lnTo>
                      <a:pt x="590" y="187"/>
                    </a:lnTo>
                    <a:lnTo>
                      <a:pt x="595" y="187"/>
                    </a:lnTo>
                    <a:lnTo>
                      <a:pt x="601" y="187"/>
                    </a:lnTo>
                    <a:lnTo>
                      <a:pt x="607" y="187"/>
                    </a:lnTo>
                    <a:lnTo>
                      <a:pt x="607" y="193"/>
                    </a:lnTo>
                    <a:lnTo>
                      <a:pt x="607" y="199"/>
                    </a:lnTo>
                    <a:lnTo>
                      <a:pt x="624" y="187"/>
                    </a:lnTo>
                    <a:lnTo>
                      <a:pt x="635" y="176"/>
                    </a:lnTo>
                    <a:lnTo>
                      <a:pt x="635" y="170"/>
                    </a:lnTo>
                    <a:lnTo>
                      <a:pt x="641" y="170"/>
                    </a:lnTo>
                    <a:lnTo>
                      <a:pt x="641" y="165"/>
                    </a:lnTo>
                    <a:lnTo>
                      <a:pt x="641" y="153"/>
                    </a:lnTo>
                    <a:lnTo>
                      <a:pt x="646" y="153"/>
                    </a:lnTo>
                    <a:lnTo>
                      <a:pt x="652" y="159"/>
                    </a:lnTo>
                    <a:lnTo>
                      <a:pt x="669" y="153"/>
                    </a:lnTo>
                    <a:lnTo>
                      <a:pt x="669" y="142"/>
                    </a:lnTo>
                    <a:lnTo>
                      <a:pt x="675" y="136"/>
                    </a:lnTo>
                    <a:lnTo>
                      <a:pt x="680" y="125"/>
                    </a:lnTo>
                    <a:lnTo>
                      <a:pt x="697" y="142"/>
                    </a:lnTo>
                    <a:lnTo>
                      <a:pt x="709" y="153"/>
                    </a:lnTo>
                    <a:lnTo>
                      <a:pt x="714" y="159"/>
                    </a:lnTo>
                    <a:lnTo>
                      <a:pt x="714" y="165"/>
                    </a:lnTo>
                    <a:lnTo>
                      <a:pt x="709" y="165"/>
                    </a:lnTo>
                    <a:lnTo>
                      <a:pt x="703" y="170"/>
                    </a:lnTo>
                    <a:lnTo>
                      <a:pt x="709" y="176"/>
                    </a:lnTo>
                    <a:lnTo>
                      <a:pt x="709" y="182"/>
                    </a:lnTo>
                    <a:lnTo>
                      <a:pt x="726" y="187"/>
                    </a:lnTo>
                    <a:lnTo>
                      <a:pt x="726" y="193"/>
                    </a:lnTo>
                    <a:lnTo>
                      <a:pt x="726" y="204"/>
                    </a:lnTo>
                    <a:lnTo>
                      <a:pt x="714" y="216"/>
                    </a:lnTo>
                    <a:lnTo>
                      <a:pt x="720" y="227"/>
                    </a:lnTo>
                    <a:lnTo>
                      <a:pt x="720" y="233"/>
                    </a:lnTo>
                    <a:lnTo>
                      <a:pt x="726" y="238"/>
                    </a:lnTo>
                    <a:lnTo>
                      <a:pt x="726" y="244"/>
                    </a:lnTo>
                    <a:lnTo>
                      <a:pt x="726" y="250"/>
                    </a:lnTo>
                    <a:lnTo>
                      <a:pt x="731" y="250"/>
                    </a:lnTo>
                    <a:lnTo>
                      <a:pt x="737" y="250"/>
                    </a:lnTo>
                    <a:lnTo>
                      <a:pt x="760" y="250"/>
                    </a:lnTo>
                    <a:lnTo>
                      <a:pt x="765" y="261"/>
                    </a:lnTo>
                    <a:lnTo>
                      <a:pt x="765" y="267"/>
                    </a:lnTo>
                    <a:lnTo>
                      <a:pt x="765" y="272"/>
                    </a:lnTo>
                    <a:lnTo>
                      <a:pt x="765" y="278"/>
                    </a:lnTo>
                    <a:lnTo>
                      <a:pt x="765" y="284"/>
                    </a:lnTo>
                    <a:lnTo>
                      <a:pt x="765" y="289"/>
                    </a:lnTo>
                    <a:lnTo>
                      <a:pt x="771" y="289"/>
                    </a:lnTo>
                    <a:lnTo>
                      <a:pt x="777" y="289"/>
                    </a:lnTo>
                    <a:lnTo>
                      <a:pt x="782" y="289"/>
                    </a:lnTo>
                    <a:lnTo>
                      <a:pt x="788" y="289"/>
                    </a:lnTo>
                    <a:lnTo>
                      <a:pt x="794" y="289"/>
                    </a:lnTo>
                    <a:lnTo>
                      <a:pt x="799" y="289"/>
                    </a:lnTo>
                    <a:lnTo>
                      <a:pt x="805" y="284"/>
                    </a:lnTo>
                    <a:lnTo>
                      <a:pt x="805" y="278"/>
                    </a:lnTo>
                    <a:lnTo>
                      <a:pt x="811" y="278"/>
                    </a:lnTo>
                    <a:lnTo>
                      <a:pt x="816" y="278"/>
                    </a:lnTo>
                    <a:lnTo>
                      <a:pt x="822" y="278"/>
                    </a:lnTo>
                    <a:lnTo>
                      <a:pt x="828" y="278"/>
                    </a:lnTo>
                    <a:lnTo>
                      <a:pt x="833" y="278"/>
                    </a:lnTo>
                    <a:lnTo>
                      <a:pt x="839" y="278"/>
                    </a:lnTo>
                    <a:lnTo>
                      <a:pt x="845" y="278"/>
                    </a:lnTo>
                    <a:lnTo>
                      <a:pt x="850" y="278"/>
                    </a:lnTo>
                    <a:lnTo>
                      <a:pt x="850" y="267"/>
                    </a:lnTo>
                    <a:lnTo>
                      <a:pt x="862" y="267"/>
                    </a:lnTo>
                    <a:lnTo>
                      <a:pt x="862" y="261"/>
                    </a:lnTo>
                    <a:lnTo>
                      <a:pt x="862" y="250"/>
                    </a:lnTo>
                    <a:lnTo>
                      <a:pt x="850" y="250"/>
                    </a:lnTo>
                    <a:lnTo>
                      <a:pt x="845" y="244"/>
                    </a:lnTo>
                    <a:lnTo>
                      <a:pt x="839" y="244"/>
                    </a:lnTo>
                    <a:lnTo>
                      <a:pt x="833" y="244"/>
                    </a:lnTo>
                    <a:lnTo>
                      <a:pt x="828" y="244"/>
                    </a:lnTo>
                    <a:lnTo>
                      <a:pt x="828" y="238"/>
                    </a:lnTo>
                    <a:lnTo>
                      <a:pt x="828" y="210"/>
                    </a:lnTo>
                    <a:lnTo>
                      <a:pt x="845" y="210"/>
                    </a:lnTo>
                    <a:lnTo>
                      <a:pt x="856" y="210"/>
                    </a:lnTo>
                    <a:lnTo>
                      <a:pt x="879" y="210"/>
                    </a:lnTo>
                    <a:lnTo>
                      <a:pt x="879" y="199"/>
                    </a:lnTo>
                    <a:lnTo>
                      <a:pt x="879" y="193"/>
                    </a:lnTo>
                    <a:lnTo>
                      <a:pt x="884" y="193"/>
                    </a:lnTo>
                    <a:lnTo>
                      <a:pt x="890" y="193"/>
                    </a:lnTo>
                    <a:lnTo>
                      <a:pt x="896" y="193"/>
                    </a:lnTo>
                    <a:lnTo>
                      <a:pt x="896" y="187"/>
                    </a:lnTo>
                    <a:lnTo>
                      <a:pt x="901" y="187"/>
                    </a:lnTo>
                    <a:lnTo>
                      <a:pt x="901" y="182"/>
                    </a:lnTo>
                    <a:lnTo>
                      <a:pt x="890" y="176"/>
                    </a:lnTo>
                    <a:lnTo>
                      <a:pt x="867" y="165"/>
                    </a:lnTo>
                    <a:lnTo>
                      <a:pt x="862" y="159"/>
                    </a:lnTo>
                    <a:lnTo>
                      <a:pt x="862" y="153"/>
                    </a:lnTo>
                    <a:lnTo>
                      <a:pt x="862" y="148"/>
                    </a:lnTo>
                    <a:lnTo>
                      <a:pt x="867" y="142"/>
                    </a:lnTo>
                    <a:lnTo>
                      <a:pt x="839" y="142"/>
                    </a:lnTo>
                    <a:lnTo>
                      <a:pt x="845" y="125"/>
                    </a:lnTo>
                    <a:lnTo>
                      <a:pt x="845" y="119"/>
                    </a:lnTo>
                    <a:lnTo>
                      <a:pt x="850" y="108"/>
                    </a:lnTo>
                    <a:lnTo>
                      <a:pt x="862" y="91"/>
                    </a:lnTo>
                    <a:lnTo>
                      <a:pt x="862" y="80"/>
                    </a:lnTo>
                    <a:lnTo>
                      <a:pt x="862" y="63"/>
                    </a:lnTo>
                    <a:lnTo>
                      <a:pt x="873" y="57"/>
                    </a:lnTo>
                    <a:lnTo>
                      <a:pt x="873" y="46"/>
                    </a:lnTo>
                    <a:lnTo>
                      <a:pt x="816" y="40"/>
                    </a:lnTo>
                    <a:lnTo>
                      <a:pt x="822" y="40"/>
                    </a:lnTo>
                    <a:lnTo>
                      <a:pt x="822" y="34"/>
                    </a:lnTo>
                    <a:lnTo>
                      <a:pt x="828" y="34"/>
                    </a:lnTo>
                    <a:lnTo>
                      <a:pt x="833" y="34"/>
                    </a:lnTo>
                    <a:lnTo>
                      <a:pt x="839" y="34"/>
                    </a:lnTo>
                    <a:lnTo>
                      <a:pt x="839" y="29"/>
                    </a:lnTo>
                    <a:lnTo>
                      <a:pt x="845" y="29"/>
                    </a:lnTo>
                    <a:lnTo>
                      <a:pt x="850" y="29"/>
                    </a:lnTo>
                    <a:lnTo>
                      <a:pt x="856" y="29"/>
                    </a:lnTo>
                    <a:lnTo>
                      <a:pt x="856" y="23"/>
                    </a:lnTo>
                    <a:lnTo>
                      <a:pt x="862" y="23"/>
                    </a:lnTo>
                    <a:lnTo>
                      <a:pt x="862" y="17"/>
                    </a:lnTo>
                    <a:lnTo>
                      <a:pt x="867" y="17"/>
                    </a:lnTo>
                    <a:lnTo>
                      <a:pt x="873" y="17"/>
                    </a:lnTo>
                    <a:lnTo>
                      <a:pt x="873" y="23"/>
                    </a:lnTo>
                    <a:lnTo>
                      <a:pt x="879" y="23"/>
                    </a:lnTo>
                    <a:lnTo>
                      <a:pt x="884" y="23"/>
                    </a:lnTo>
                    <a:lnTo>
                      <a:pt x="884" y="29"/>
                    </a:lnTo>
                    <a:lnTo>
                      <a:pt x="890" y="29"/>
                    </a:lnTo>
                    <a:lnTo>
                      <a:pt x="890" y="23"/>
                    </a:lnTo>
                    <a:lnTo>
                      <a:pt x="896" y="23"/>
                    </a:lnTo>
                    <a:lnTo>
                      <a:pt x="901" y="29"/>
                    </a:lnTo>
                    <a:lnTo>
                      <a:pt x="907" y="29"/>
                    </a:lnTo>
                    <a:lnTo>
                      <a:pt x="907" y="23"/>
                    </a:lnTo>
                    <a:lnTo>
                      <a:pt x="907" y="17"/>
                    </a:lnTo>
                    <a:lnTo>
                      <a:pt x="913" y="17"/>
                    </a:lnTo>
                    <a:lnTo>
                      <a:pt x="918" y="17"/>
                    </a:lnTo>
                    <a:lnTo>
                      <a:pt x="918" y="23"/>
                    </a:lnTo>
                    <a:lnTo>
                      <a:pt x="924" y="29"/>
                    </a:lnTo>
                    <a:lnTo>
                      <a:pt x="930" y="29"/>
                    </a:lnTo>
                    <a:lnTo>
                      <a:pt x="935" y="29"/>
                    </a:lnTo>
                    <a:lnTo>
                      <a:pt x="935" y="23"/>
                    </a:lnTo>
                    <a:lnTo>
                      <a:pt x="941" y="17"/>
                    </a:lnTo>
                    <a:lnTo>
                      <a:pt x="941" y="12"/>
                    </a:lnTo>
                    <a:lnTo>
                      <a:pt x="947" y="12"/>
                    </a:lnTo>
                    <a:lnTo>
                      <a:pt x="947" y="6"/>
                    </a:lnTo>
                    <a:lnTo>
                      <a:pt x="952" y="6"/>
                    </a:lnTo>
                    <a:lnTo>
                      <a:pt x="952" y="0"/>
                    </a:lnTo>
                    <a:lnTo>
                      <a:pt x="958" y="6"/>
                    </a:lnTo>
                    <a:lnTo>
                      <a:pt x="964" y="6"/>
                    </a:lnTo>
                    <a:lnTo>
                      <a:pt x="969" y="6"/>
                    </a:lnTo>
                    <a:lnTo>
                      <a:pt x="975" y="0"/>
                    </a:lnTo>
                    <a:lnTo>
                      <a:pt x="981" y="0"/>
                    </a:lnTo>
                    <a:lnTo>
                      <a:pt x="981" y="6"/>
                    </a:lnTo>
                    <a:lnTo>
                      <a:pt x="981" y="12"/>
                    </a:lnTo>
                    <a:lnTo>
                      <a:pt x="986" y="57"/>
                    </a:lnTo>
                    <a:lnTo>
                      <a:pt x="986" y="63"/>
                    </a:lnTo>
                    <a:lnTo>
                      <a:pt x="1003" y="97"/>
                    </a:lnTo>
                    <a:lnTo>
                      <a:pt x="1003" y="108"/>
                    </a:lnTo>
                    <a:lnTo>
                      <a:pt x="1009" y="125"/>
                    </a:lnTo>
                    <a:lnTo>
                      <a:pt x="1009" y="136"/>
                    </a:lnTo>
                    <a:lnTo>
                      <a:pt x="1003" y="165"/>
                    </a:lnTo>
                    <a:lnTo>
                      <a:pt x="1003" y="193"/>
                    </a:lnTo>
                    <a:lnTo>
                      <a:pt x="1003" y="210"/>
                    </a:lnTo>
                    <a:lnTo>
                      <a:pt x="1009" y="250"/>
                    </a:lnTo>
                    <a:lnTo>
                      <a:pt x="1009" y="272"/>
                    </a:lnTo>
                    <a:lnTo>
                      <a:pt x="1009" y="289"/>
                    </a:lnTo>
                    <a:lnTo>
                      <a:pt x="1009" y="301"/>
                    </a:lnTo>
                    <a:lnTo>
                      <a:pt x="1009" y="312"/>
                    </a:lnTo>
                    <a:lnTo>
                      <a:pt x="1009" y="318"/>
                    </a:lnTo>
                    <a:lnTo>
                      <a:pt x="1009" y="335"/>
                    </a:lnTo>
                    <a:lnTo>
                      <a:pt x="1003" y="369"/>
                    </a:lnTo>
                    <a:lnTo>
                      <a:pt x="1003" y="374"/>
                    </a:lnTo>
                    <a:lnTo>
                      <a:pt x="1003" y="380"/>
                    </a:lnTo>
                    <a:lnTo>
                      <a:pt x="998" y="391"/>
                    </a:lnTo>
                    <a:lnTo>
                      <a:pt x="998" y="397"/>
                    </a:lnTo>
                    <a:lnTo>
                      <a:pt x="992" y="397"/>
                    </a:lnTo>
                    <a:lnTo>
                      <a:pt x="992" y="408"/>
                    </a:lnTo>
                    <a:lnTo>
                      <a:pt x="992" y="414"/>
                    </a:lnTo>
                    <a:lnTo>
                      <a:pt x="992" y="420"/>
                    </a:lnTo>
                    <a:lnTo>
                      <a:pt x="992" y="425"/>
                    </a:lnTo>
                    <a:lnTo>
                      <a:pt x="998" y="437"/>
                    </a:lnTo>
                    <a:lnTo>
                      <a:pt x="998" y="448"/>
                    </a:lnTo>
                    <a:lnTo>
                      <a:pt x="998" y="454"/>
                    </a:lnTo>
                    <a:lnTo>
                      <a:pt x="992" y="459"/>
                    </a:lnTo>
                    <a:lnTo>
                      <a:pt x="986" y="471"/>
                    </a:lnTo>
                    <a:lnTo>
                      <a:pt x="986" y="482"/>
                    </a:lnTo>
                    <a:lnTo>
                      <a:pt x="981" y="488"/>
                    </a:lnTo>
                    <a:lnTo>
                      <a:pt x="981" y="493"/>
                    </a:lnTo>
                    <a:lnTo>
                      <a:pt x="975" y="505"/>
                    </a:lnTo>
                    <a:lnTo>
                      <a:pt x="975" y="510"/>
                    </a:lnTo>
                    <a:lnTo>
                      <a:pt x="981" y="527"/>
                    </a:lnTo>
                    <a:lnTo>
                      <a:pt x="986" y="533"/>
                    </a:lnTo>
                    <a:lnTo>
                      <a:pt x="986" y="539"/>
                    </a:lnTo>
                    <a:lnTo>
                      <a:pt x="981" y="539"/>
                    </a:lnTo>
                    <a:lnTo>
                      <a:pt x="969" y="544"/>
                    </a:lnTo>
                    <a:lnTo>
                      <a:pt x="964" y="550"/>
                    </a:lnTo>
                    <a:lnTo>
                      <a:pt x="964" y="544"/>
                    </a:lnTo>
                    <a:lnTo>
                      <a:pt x="958" y="550"/>
                    </a:lnTo>
                    <a:lnTo>
                      <a:pt x="952" y="550"/>
                    </a:lnTo>
                    <a:lnTo>
                      <a:pt x="947" y="544"/>
                    </a:lnTo>
                    <a:lnTo>
                      <a:pt x="941" y="544"/>
                    </a:lnTo>
                    <a:lnTo>
                      <a:pt x="941" y="539"/>
                    </a:lnTo>
                    <a:lnTo>
                      <a:pt x="935" y="539"/>
                    </a:lnTo>
                    <a:lnTo>
                      <a:pt x="930" y="533"/>
                    </a:lnTo>
                    <a:lnTo>
                      <a:pt x="924" y="533"/>
                    </a:lnTo>
                    <a:lnTo>
                      <a:pt x="918" y="527"/>
                    </a:lnTo>
                    <a:lnTo>
                      <a:pt x="901" y="516"/>
                    </a:lnTo>
                    <a:lnTo>
                      <a:pt x="896" y="510"/>
                    </a:lnTo>
                    <a:lnTo>
                      <a:pt x="890" y="510"/>
                    </a:lnTo>
                    <a:lnTo>
                      <a:pt x="890" y="505"/>
                    </a:lnTo>
                    <a:lnTo>
                      <a:pt x="879" y="499"/>
                    </a:lnTo>
                    <a:lnTo>
                      <a:pt x="873" y="499"/>
                    </a:lnTo>
                    <a:lnTo>
                      <a:pt x="873" y="493"/>
                    </a:lnTo>
                    <a:lnTo>
                      <a:pt x="867" y="493"/>
                    </a:lnTo>
                    <a:lnTo>
                      <a:pt x="862" y="488"/>
                    </a:lnTo>
                    <a:lnTo>
                      <a:pt x="856" y="488"/>
                    </a:lnTo>
                    <a:lnTo>
                      <a:pt x="856" y="482"/>
                    </a:lnTo>
                    <a:lnTo>
                      <a:pt x="845" y="476"/>
                    </a:lnTo>
                    <a:lnTo>
                      <a:pt x="839" y="476"/>
                    </a:lnTo>
                    <a:lnTo>
                      <a:pt x="833" y="476"/>
                    </a:lnTo>
                    <a:lnTo>
                      <a:pt x="828" y="476"/>
                    </a:lnTo>
                    <a:lnTo>
                      <a:pt x="828" y="482"/>
                    </a:lnTo>
                    <a:lnTo>
                      <a:pt x="822" y="482"/>
                    </a:lnTo>
                    <a:lnTo>
                      <a:pt x="816" y="482"/>
                    </a:lnTo>
                    <a:lnTo>
                      <a:pt x="811" y="482"/>
                    </a:lnTo>
                    <a:lnTo>
                      <a:pt x="811" y="488"/>
                    </a:lnTo>
                    <a:lnTo>
                      <a:pt x="805" y="493"/>
                    </a:lnTo>
                    <a:lnTo>
                      <a:pt x="799" y="499"/>
                    </a:lnTo>
                    <a:lnTo>
                      <a:pt x="788" y="505"/>
                    </a:lnTo>
                    <a:lnTo>
                      <a:pt x="771" y="522"/>
                    </a:lnTo>
                    <a:lnTo>
                      <a:pt x="765" y="527"/>
                    </a:lnTo>
                    <a:lnTo>
                      <a:pt x="760" y="527"/>
                    </a:lnTo>
                    <a:lnTo>
                      <a:pt x="760" y="533"/>
                    </a:lnTo>
                    <a:lnTo>
                      <a:pt x="760" y="539"/>
                    </a:lnTo>
                    <a:lnTo>
                      <a:pt x="760" y="544"/>
                    </a:lnTo>
                    <a:lnTo>
                      <a:pt x="760" y="550"/>
                    </a:lnTo>
                    <a:lnTo>
                      <a:pt x="754" y="556"/>
                    </a:lnTo>
                    <a:lnTo>
                      <a:pt x="748" y="561"/>
                    </a:lnTo>
                    <a:lnTo>
                      <a:pt x="748" y="567"/>
                    </a:lnTo>
                    <a:lnTo>
                      <a:pt x="743" y="567"/>
                    </a:lnTo>
                    <a:lnTo>
                      <a:pt x="743" y="573"/>
                    </a:lnTo>
                    <a:lnTo>
                      <a:pt x="743" y="578"/>
                    </a:lnTo>
                    <a:lnTo>
                      <a:pt x="737" y="584"/>
                    </a:lnTo>
                    <a:lnTo>
                      <a:pt x="731" y="590"/>
                    </a:lnTo>
                    <a:lnTo>
                      <a:pt x="731" y="595"/>
                    </a:lnTo>
                    <a:lnTo>
                      <a:pt x="726" y="601"/>
                    </a:lnTo>
                    <a:lnTo>
                      <a:pt x="726" y="607"/>
                    </a:lnTo>
                    <a:lnTo>
                      <a:pt x="720" y="612"/>
                    </a:lnTo>
                    <a:lnTo>
                      <a:pt x="714" y="618"/>
                    </a:lnTo>
                    <a:lnTo>
                      <a:pt x="703" y="629"/>
                    </a:lnTo>
                    <a:lnTo>
                      <a:pt x="703" y="635"/>
                    </a:lnTo>
                    <a:lnTo>
                      <a:pt x="697" y="635"/>
                    </a:lnTo>
                    <a:lnTo>
                      <a:pt x="692" y="641"/>
                    </a:lnTo>
                    <a:lnTo>
                      <a:pt x="692" y="646"/>
                    </a:lnTo>
                    <a:lnTo>
                      <a:pt x="686" y="652"/>
                    </a:lnTo>
                    <a:lnTo>
                      <a:pt x="686" y="658"/>
                    </a:lnTo>
                    <a:lnTo>
                      <a:pt x="680" y="663"/>
                    </a:lnTo>
                    <a:lnTo>
                      <a:pt x="675" y="663"/>
                    </a:lnTo>
                    <a:lnTo>
                      <a:pt x="675" y="669"/>
                    </a:lnTo>
                    <a:lnTo>
                      <a:pt x="675" y="680"/>
                    </a:lnTo>
                    <a:lnTo>
                      <a:pt x="669" y="692"/>
                    </a:lnTo>
                    <a:lnTo>
                      <a:pt x="669" y="703"/>
                    </a:lnTo>
                    <a:lnTo>
                      <a:pt x="663" y="703"/>
                    </a:lnTo>
                    <a:lnTo>
                      <a:pt x="663" y="709"/>
                    </a:lnTo>
                    <a:lnTo>
                      <a:pt x="663" y="714"/>
                    </a:lnTo>
                    <a:lnTo>
                      <a:pt x="663" y="731"/>
                    </a:lnTo>
                    <a:lnTo>
                      <a:pt x="663" y="737"/>
                    </a:lnTo>
                    <a:lnTo>
                      <a:pt x="663" y="743"/>
                    </a:lnTo>
                    <a:lnTo>
                      <a:pt x="663" y="748"/>
                    </a:lnTo>
                    <a:lnTo>
                      <a:pt x="663" y="754"/>
                    </a:lnTo>
                    <a:lnTo>
                      <a:pt x="663" y="760"/>
                    </a:lnTo>
                    <a:lnTo>
                      <a:pt x="669" y="771"/>
                    </a:lnTo>
                    <a:lnTo>
                      <a:pt x="669" y="777"/>
                    </a:lnTo>
                    <a:lnTo>
                      <a:pt x="675" y="777"/>
                    </a:lnTo>
                    <a:lnTo>
                      <a:pt x="680" y="771"/>
                    </a:lnTo>
                    <a:lnTo>
                      <a:pt x="686" y="771"/>
                    </a:lnTo>
                    <a:lnTo>
                      <a:pt x="686" y="766"/>
                    </a:lnTo>
                    <a:lnTo>
                      <a:pt x="692" y="766"/>
                    </a:lnTo>
                    <a:lnTo>
                      <a:pt x="692" y="771"/>
                    </a:lnTo>
                    <a:lnTo>
                      <a:pt x="692" y="777"/>
                    </a:lnTo>
                    <a:lnTo>
                      <a:pt x="697" y="783"/>
                    </a:lnTo>
                    <a:lnTo>
                      <a:pt x="703" y="788"/>
                    </a:lnTo>
                    <a:lnTo>
                      <a:pt x="703" y="794"/>
                    </a:lnTo>
                    <a:lnTo>
                      <a:pt x="709" y="794"/>
                    </a:lnTo>
                    <a:lnTo>
                      <a:pt x="709" y="800"/>
                    </a:lnTo>
                    <a:lnTo>
                      <a:pt x="714" y="800"/>
                    </a:lnTo>
                    <a:lnTo>
                      <a:pt x="714" y="805"/>
                    </a:lnTo>
                    <a:lnTo>
                      <a:pt x="714" y="811"/>
                    </a:lnTo>
                    <a:lnTo>
                      <a:pt x="709" y="811"/>
                    </a:lnTo>
                    <a:lnTo>
                      <a:pt x="709" y="817"/>
                    </a:lnTo>
                    <a:lnTo>
                      <a:pt x="709" y="822"/>
                    </a:lnTo>
                    <a:lnTo>
                      <a:pt x="709" y="828"/>
                    </a:lnTo>
                    <a:lnTo>
                      <a:pt x="714" y="828"/>
                    </a:lnTo>
                    <a:lnTo>
                      <a:pt x="726" y="839"/>
                    </a:lnTo>
                    <a:lnTo>
                      <a:pt x="726" y="845"/>
                    </a:lnTo>
                    <a:lnTo>
                      <a:pt x="731" y="845"/>
                    </a:lnTo>
                    <a:lnTo>
                      <a:pt x="737" y="851"/>
                    </a:lnTo>
                    <a:lnTo>
                      <a:pt x="743" y="856"/>
                    </a:lnTo>
                    <a:lnTo>
                      <a:pt x="748" y="868"/>
                    </a:lnTo>
                    <a:lnTo>
                      <a:pt x="754" y="873"/>
                    </a:lnTo>
                    <a:lnTo>
                      <a:pt x="726" y="907"/>
                    </a:lnTo>
                    <a:lnTo>
                      <a:pt x="703" y="919"/>
                    </a:lnTo>
                    <a:lnTo>
                      <a:pt x="703" y="913"/>
                    </a:lnTo>
                    <a:lnTo>
                      <a:pt x="697" y="913"/>
                    </a:lnTo>
                    <a:lnTo>
                      <a:pt x="692" y="913"/>
                    </a:lnTo>
                    <a:lnTo>
                      <a:pt x="692" y="902"/>
                    </a:lnTo>
                    <a:lnTo>
                      <a:pt x="680" y="902"/>
                    </a:lnTo>
                    <a:lnTo>
                      <a:pt x="675" y="902"/>
                    </a:lnTo>
                    <a:lnTo>
                      <a:pt x="669" y="913"/>
                    </a:lnTo>
                    <a:lnTo>
                      <a:pt x="658" y="902"/>
                    </a:lnTo>
                    <a:lnTo>
                      <a:pt x="652" y="902"/>
                    </a:lnTo>
                    <a:lnTo>
                      <a:pt x="652" y="907"/>
                    </a:lnTo>
                    <a:lnTo>
                      <a:pt x="652" y="902"/>
                    </a:lnTo>
                    <a:lnTo>
                      <a:pt x="646" y="896"/>
                    </a:lnTo>
                    <a:lnTo>
                      <a:pt x="629" y="896"/>
                    </a:lnTo>
                    <a:lnTo>
                      <a:pt x="618" y="896"/>
                    </a:lnTo>
                    <a:lnTo>
                      <a:pt x="612" y="896"/>
                    </a:lnTo>
                    <a:lnTo>
                      <a:pt x="607" y="902"/>
                    </a:lnTo>
                    <a:lnTo>
                      <a:pt x="601" y="907"/>
                    </a:lnTo>
                    <a:lnTo>
                      <a:pt x="584" y="902"/>
                    </a:lnTo>
                    <a:lnTo>
                      <a:pt x="578" y="902"/>
                    </a:lnTo>
                    <a:lnTo>
                      <a:pt x="567" y="902"/>
                    </a:lnTo>
                    <a:lnTo>
                      <a:pt x="561" y="902"/>
                    </a:lnTo>
                    <a:lnTo>
                      <a:pt x="561" y="896"/>
                    </a:lnTo>
                    <a:lnTo>
                      <a:pt x="561" y="890"/>
                    </a:lnTo>
                    <a:lnTo>
                      <a:pt x="550" y="890"/>
                    </a:lnTo>
                    <a:lnTo>
                      <a:pt x="544" y="896"/>
                    </a:lnTo>
                    <a:lnTo>
                      <a:pt x="533" y="896"/>
                    </a:lnTo>
                    <a:lnTo>
                      <a:pt x="527" y="902"/>
                    </a:lnTo>
                    <a:lnTo>
                      <a:pt x="522" y="902"/>
                    </a:lnTo>
                    <a:lnTo>
                      <a:pt x="505" y="913"/>
                    </a:lnTo>
                    <a:lnTo>
                      <a:pt x="493" y="913"/>
                    </a:lnTo>
                    <a:lnTo>
                      <a:pt x="493" y="919"/>
                    </a:lnTo>
                    <a:lnTo>
                      <a:pt x="488" y="924"/>
                    </a:lnTo>
                    <a:lnTo>
                      <a:pt x="482" y="924"/>
                    </a:lnTo>
                    <a:lnTo>
                      <a:pt x="476" y="919"/>
                    </a:lnTo>
                    <a:lnTo>
                      <a:pt x="471" y="919"/>
                    </a:lnTo>
                    <a:lnTo>
                      <a:pt x="465" y="919"/>
                    </a:lnTo>
                    <a:lnTo>
                      <a:pt x="454" y="924"/>
                    </a:lnTo>
                    <a:lnTo>
                      <a:pt x="448" y="919"/>
                    </a:lnTo>
                    <a:lnTo>
                      <a:pt x="442" y="919"/>
                    </a:lnTo>
                    <a:lnTo>
                      <a:pt x="442" y="924"/>
                    </a:lnTo>
                    <a:lnTo>
                      <a:pt x="437" y="924"/>
                    </a:lnTo>
                    <a:lnTo>
                      <a:pt x="431" y="919"/>
                    </a:lnTo>
                    <a:lnTo>
                      <a:pt x="420" y="919"/>
                    </a:lnTo>
                    <a:lnTo>
                      <a:pt x="408" y="924"/>
                    </a:lnTo>
                    <a:lnTo>
                      <a:pt x="403" y="936"/>
                    </a:lnTo>
                    <a:lnTo>
                      <a:pt x="397" y="941"/>
                    </a:lnTo>
                    <a:lnTo>
                      <a:pt x="397" y="947"/>
                    </a:lnTo>
                    <a:lnTo>
                      <a:pt x="391" y="947"/>
                    </a:lnTo>
                    <a:lnTo>
                      <a:pt x="391" y="941"/>
                    </a:lnTo>
                    <a:lnTo>
                      <a:pt x="385" y="941"/>
                    </a:lnTo>
                    <a:lnTo>
                      <a:pt x="374" y="941"/>
                    </a:lnTo>
                    <a:lnTo>
                      <a:pt x="368" y="941"/>
                    </a:lnTo>
                    <a:lnTo>
                      <a:pt x="368" y="947"/>
                    </a:lnTo>
                    <a:lnTo>
                      <a:pt x="368" y="953"/>
                    </a:lnTo>
                    <a:lnTo>
                      <a:pt x="357" y="953"/>
                    </a:lnTo>
                    <a:lnTo>
                      <a:pt x="351" y="958"/>
                    </a:lnTo>
                    <a:lnTo>
                      <a:pt x="346" y="958"/>
                    </a:lnTo>
                    <a:lnTo>
                      <a:pt x="334" y="941"/>
                    </a:lnTo>
                    <a:lnTo>
                      <a:pt x="329" y="936"/>
                    </a:lnTo>
                    <a:lnTo>
                      <a:pt x="323" y="930"/>
                    </a:lnTo>
                    <a:lnTo>
                      <a:pt x="329" y="924"/>
                    </a:lnTo>
                    <a:lnTo>
                      <a:pt x="323" y="924"/>
                    </a:lnTo>
                    <a:lnTo>
                      <a:pt x="312" y="913"/>
                    </a:lnTo>
                    <a:lnTo>
                      <a:pt x="312" y="907"/>
                    </a:lnTo>
                    <a:lnTo>
                      <a:pt x="312" y="902"/>
                    </a:lnTo>
                    <a:lnTo>
                      <a:pt x="306" y="902"/>
                    </a:lnTo>
                    <a:lnTo>
                      <a:pt x="306" y="896"/>
                    </a:lnTo>
                    <a:lnTo>
                      <a:pt x="300" y="890"/>
                    </a:lnTo>
                    <a:lnTo>
                      <a:pt x="295" y="885"/>
                    </a:lnTo>
                    <a:lnTo>
                      <a:pt x="295" y="879"/>
                    </a:lnTo>
                    <a:lnTo>
                      <a:pt x="289" y="879"/>
                    </a:lnTo>
                    <a:lnTo>
                      <a:pt x="278" y="885"/>
                    </a:lnTo>
                    <a:lnTo>
                      <a:pt x="272" y="885"/>
                    </a:lnTo>
                    <a:lnTo>
                      <a:pt x="272" y="879"/>
                    </a:lnTo>
                    <a:lnTo>
                      <a:pt x="278" y="879"/>
                    </a:lnTo>
                    <a:lnTo>
                      <a:pt x="272" y="873"/>
                    </a:lnTo>
                    <a:lnTo>
                      <a:pt x="266" y="873"/>
                    </a:lnTo>
                    <a:lnTo>
                      <a:pt x="261" y="868"/>
                    </a:lnTo>
                    <a:lnTo>
                      <a:pt x="255" y="868"/>
                    </a:lnTo>
                    <a:lnTo>
                      <a:pt x="249" y="868"/>
                    </a:lnTo>
                    <a:lnTo>
                      <a:pt x="249" y="862"/>
                    </a:lnTo>
                    <a:lnTo>
                      <a:pt x="244" y="856"/>
                    </a:lnTo>
                    <a:lnTo>
                      <a:pt x="238" y="856"/>
                    </a:lnTo>
                    <a:lnTo>
                      <a:pt x="227" y="856"/>
                    </a:lnTo>
                    <a:lnTo>
                      <a:pt x="221" y="862"/>
                    </a:lnTo>
                    <a:lnTo>
                      <a:pt x="215" y="862"/>
                    </a:lnTo>
                    <a:lnTo>
                      <a:pt x="210" y="845"/>
                    </a:lnTo>
                    <a:lnTo>
                      <a:pt x="204" y="839"/>
                    </a:lnTo>
                    <a:lnTo>
                      <a:pt x="204" y="834"/>
                    </a:lnTo>
                    <a:lnTo>
                      <a:pt x="204" y="828"/>
                    </a:lnTo>
                    <a:lnTo>
                      <a:pt x="204" y="822"/>
                    </a:lnTo>
                    <a:lnTo>
                      <a:pt x="198" y="822"/>
                    </a:lnTo>
                    <a:lnTo>
                      <a:pt x="198" y="828"/>
                    </a:lnTo>
                    <a:lnTo>
                      <a:pt x="198" y="822"/>
                    </a:lnTo>
                    <a:lnTo>
                      <a:pt x="193" y="822"/>
                    </a:lnTo>
                    <a:lnTo>
                      <a:pt x="187" y="817"/>
                    </a:lnTo>
                    <a:lnTo>
                      <a:pt x="181" y="817"/>
                    </a:lnTo>
                    <a:lnTo>
                      <a:pt x="176" y="822"/>
                    </a:lnTo>
                    <a:lnTo>
                      <a:pt x="170" y="822"/>
                    </a:lnTo>
                    <a:lnTo>
                      <a:pt x="164" y="822"/>
                    </a:lnTo>
                    <a:lnTo>
                      <a:pt x="164" y="834"/>
                    </a:lnTo>
                    <a:lnTo>
                      <a:pt x="159" y="834"/>
                    </a:lnTo>
                    <a:lnTo>
                      <a:pt x="153" y="828"/>
                    </a:lnTo>
                    <a:lnTo>
                      <a:pt x="147" y="828"/>
                    </a:lnTo>
                    <a:lnTo>
                      <a:pt x="142" y="828"/>
                    </a:lnTo>
                    <a:lnTo>
                      <a:pt x="142" y="822"/>
                    </a:lnTo>
                    <a:lnTo>
                      <a:pt x="136" y="828"/>
                    </a:lnTo>
                    <a:lnTo>
                      <a:pt x="130" y="822"/>
                    </a:lnTo>
                    <a:lnTo>
                      <a:pt x="125" y="817"/>
                    </a:lnTo>
                    <a:lnTo>
                      <a:pt x="125" y="822"/>
                    </a:lnTo>
                    <a:lnTo>
                      <a:pt x="119" y="822"/>
                    </a:lnTo>
                    <a:lnTo>
                      <a:pt x="119" y="817"/>
                    </a:lnTo>
                    <a:lnTo>
                      <a:pt x="119" y="811"/>
                    </a:lnTo>
                    <a:lnTo>
                      <a:pt x="113" y="811"/>
                    </a:lnTo>
                    <a:lnTo>
                      <a:pt x="108" y="811"/>
                    </a:lnTo>
                    <a:lnTo>
                      <a:pt x="96" y="805"/>
                    </a:lnTo>
                    <a:lnTo>
                      <a:pt x="96" y="811"/>
                    </a:lnTo>
                    <a:lnTo>
                      <a:pt x="91" y="817"/>
                    </a:lnTo>
                    <a:lnTo>
                      <a:pt x="96" y="817"/>
                    </a:lnTo>
                    <a:lnTo>
                      <a:pt x="102" y="817"/>
                    </a:lnTo>
                    <a:lnTo>
                      <a:pt x="96" y="822"/>
                    </a:lnTo>
                    <a:lnTo>
                      <a:pt x="91" y="822"/>
                    </a:lnTo>
                    <a:lnTo>
                      <a:pt x="85" y="822"/>
                    </a:lnTo>
                    <a:lnTo>
                      <a:pt x="85" y="828"/>
                    </a:lnTo>
                    <a:lnTo>
                      <a:pt x="79" y="828"/>
                    </a:lnTo>
                    <a:lnTo>
                      <a:pt x="74" y="828"/>
                    </a:lnTo>
                    <a:lnTo>
                      <a:pt x="74" y="834"/>
                    </a:lnTo>
                    <a:lnTo>
                      <a:pt x="68" y="834"/>
                    </a:lnTo>
                    <a:lnTo>
                      <a:pt x="68" y="839"/>
                    </a:lnTo>
                    <a:lnTo>
                      <a:pt x="68" y="834"/>
                    </a:lnTo>
                    <a:lnTo>
                      <a:pt x="74" y="834"/>
                    </a:lnTo>
                    <a:lnTo>
                      <a:pt x="68" y="828"/>
                    </a:lnTo>
                    <a:lnTo>
                      <a:pt x="62" y="822"/>
                    </a:lnTo>
                    <a:lnTo>
                      <a:pt x="62" y="817"/>
                    </a:lnTo>
                    <a:lnTo>
                      <a:pt x="57" y="811"/>
                    </a:lnTo>
                    <a:lnTo>
                      <a:pt x="51" y="811"/>
                    </a:lnTo>
                    <a:lnTo>
                      <a:pt x="45" y="811"/>
                    </a:lnTo>
                    <a:lnTo>
                      <a:pt x="45" y="817"/>
                    </a:lnTo>
                    <a:lnTo>
                      <a:pt x="40" y="822"/>
                    </a:lnTo>
                    <a:lnTo>
                      <a:pt x="40" y="817"/>
                    </a:lnTo>
                    <a:lnTo>
                      <a:pt x="40" y="811"/>
                    </a:lnTo>
                    <a:lnTo>
                      <a:pt x="34" y="805"/>
                    </a:lnTo>
                    <a:lnTo>
                      <a:pt x="34" y="800"/>
                    </a:lnTo>
                    <a:lnTo>
                      <a:pt x="28" y="800"/>
                    </a:lnTo>
                    <a:lnTo>
                      <a:pt x="23" y="805"/>
                    </a:lnTo>
                    <a:lnTo>
                      <a:pt x="17" y="805"/>
                    </a:lnTo>
                    <a:lnTo>
                      <a:pt x="11" y="800"/>
                    </a:lnTo>
                    <a:lnTo>
                      <a:pt x="6" y="800"/>
                    </a:lnTo>
                    <a:lnTo>
                      <a:pt x="0" y="794"/>
                    </a:lnTo>
                    <a:close/>
                  </a:path>
                </a:pathLst>
              </a:custGeom>
              <a:solidFill>
                <a:schemeClr val="accent6">
                  <a:lumMod val="40000"/>
                  <a:lumOff val="60000"/>
                </a:schemeClr>
              </a:solidFill>
              <a:ln w="9525">
                <a:solidFill>
                  <a:schemeClr val="accent6"/>
                </a:solidFill>
                <a:round/>
                <a:headEnd/>
                <a:tailEnd/>
              </a:ln>
            </p:spPr>
            <p:txBody>
              <a:bodyPr/>
              <a:lstStyle/>
              <a:p>
                <a:endParaRPr lang="en-US" sz="1200" b="1" dirty="0"/>
              </a:p>
            </p:txBody>
          </p:sp>
          <p:sp>
            <p:nvSpPr>
              <p:cNvPr id="67" name="Freeform 9"/>
              <p:cNvSpPr>
                <a:spLocks/>
              </p:cNvSpPr>
              <p:nvPr/>
            </p:nvSpPr>
            <p:spPr bwMode="gray">
              <a:xfrm>
                <a:off x="4538913" y="1110402"/>
                <a:ext cx="1770403" cy="1051811"/>
              </a:xfrm>
              <a:custGeom>
                <a:avLst/>
                <a:gdLst>
                  <a:gd name="T0" fmla="*/ 39 w 1451"/>
                  <a:gd name="T1" fmla="*/ 629 h 862"/>
                  <a:gd name="T2" fmla="*/ 79 w 1451"/>
                  <a:gd name="T3" fmla="*/ 595 h 862"/>
                  <a:gd name="T4" fmla="*/ 124 w 1451"/>
                  <a:gd name="T5" fmla="*/ 573 h 862"/>
                  <a:gd name="T6" fmla="*/ 136 w 1451"/>
                  <a:gd name="T7" fmla="*/ 516 h 862"/>
                  <a:gd name="T8" fmla="*/ 153 w 1451"/>
                  <a:gd name="T9" fmla="*/ 459 h 862"/>
                  <a:gd name="T10" fmla="*/ 164 w 1451"/>
                  <a:gd name="T11" fmla="*/ 408 h 862"/>
                  <a:gd name="T12" fmla="*/ 181 w 1451"/>
                  <a:gd name="T13" fmla="*/ 403 h 862"/>
                  <a:gd name="T14" fmla="*/ 209 w 1451"/>
                  <a:gd name="T15" fmla="*/ 380 h 862"/>
                  <a:gd name="T16" fmla="*/ 243 w 1451"/>
                  <a:gd name="T17" fmla="*/ 357 h 862"/>
                  <a:gd name="T18" fmla="*/ 272 w 1451"/>
                  <a:gd name="T19" fmla="*/ 352 h 862"/>
                  <a:gd name="T20" fmla="*/ 317 w 1451"/>
                  <a:gd name="T21" fmla="*/ 317 h 862"/>
                  <a:gd name="T22" fmla="*/ 345 w 1451"/>
                  <a:gd name="T23" fmla="*/ 295 h 862"/>
                  <a:gd name="T24" fmla="*/ 374 w 1451"/>
                  <a:gd name="T25" fmla="*/ 278 h 862"/>
                  <a:gd name="T26" fmla="*/ 413 w 1451"/>
                  <a:gd name="T27" fmla="*/ 244 h 862"/>
                  <a:gd name="T28" fmla="*/ 447 w 1451"/>
                  <a:gd name="T29" fmla="*/ 204 h 862"/>
                  <a:gd name="T30" fmla="*/ 493 w 1451"/>
                  <a:gd name="T31" fmla="*/ 147 h 862"/>
                  <a:gd name="T32" fmla="*/ 572 w 1451"/>
                  <a:gd name="T33" fmla="*/ 125 h 862"/>
                  <a:gd name="T34" fmla="*/ 629 w 1451"/>
                  <a:gd name="T35" fmla="*/ 102 h 862"/>
                  <a:gd name="T36" fmla="*/ 685 w 1451"/>
                  <a:gd name="T37" fmla="*/ 85 h 862"/>
                  <a:gd name="T38" fmla="*/ 708 w 1451"/>
                  <a:gd name="T39" fmla="*/ 28 h 862"/>
                  <a:gd name="T40" fmla="*/ 765 w 1451"/>
                  <a:gd name="T41" fmla="*/ 17 h 862"/>
                  <a:gd name="T42" fmla="*/ 816 w 1451"/>
                  <a:gd name="T43" fmla="*/ 17 h 862"/>
                  <a:gd name="T44" fmla="*/ 867 w 1451"/>
                  <a:gd name="T45" fmla="*/ 11 h 862"/>
                  <a:gd name="T46" fmla="*/ 924 w 1451"/>
                  <a:gd name="T47" fmla="*/ 11 h 862"/>
                  <a:gd name="T48" fmla="*/ 975 w 1451"/>
                  <a:gd name="T49" fmla="*/ 34 h 862"/>
                  <a:gd name="T50" fmla="*/ 1026 w 1451"/>
                  <a:gd name="T51" fmla="*/ 45 h 862"/>
                  <a:gd name="T52" fmla="*/ 1099 w 1451"/>
                  <a:gd name="T53" fmla="*/ 51 h 862"/>
                  <a:gd name="T54" fmla="*/ 1139 w 1451"/>
                  <a:gd name="T55" fmla="*/ 51 h 862"/>
                  <a:gd name="T56" fmla="*/ 1207 w 1451"/>
                  <a:gd name="T57" fmla="*/ 45 h 862"/>
                  <a:gd name="T58" fmla="*/ 1264 w 1451"/>
                  <a:gd name="T59" fmla="*/ 57 h 862"/>
                  <a:gd name="T60" fmla="*/ 1315 w 1451"/>
                  <a:gd name="T61" fmla="*/ 79 h 862"/>
                  <a:gd name="T62" fmla="*/ 1366 w 1451"/>
                  <a:gd name="T63" fmla="*/ 346 h 862"/>
                  <a:gd name="T64" fmla="*/ 1434 w 1451"/>
                  <a:gd name="T65" fmla="*/ 499 h 862"/>
                  <a:gd name="T66" fmla="*/ 1394 w 1451"/>
                  <a:gd name="T67" fmla="*/ 522 h 862"/>
                  <a:gd name="T68" fmla="*/ 1354 w 1451"/>
                  <a:gd name="T69" fmla="*/ 522 h 862"/>
                  <a:gd name="T70" fmla="*/ 1315 w 1451"/>
                  <a:gd name="T71" fmla="*/ 522 h 862"/>
                  <a:gd name="T72" fmla="*/ 1332 w 1451"/>
                  <a:gd name="T73" fmla="*/ 573 h 862"/>
                  <a:gd name="T74" fmla="*/ 1360 w 1451"/>
                  <a:gd name="T75" fmla="*/ 669 h 862"/>
                  <a:gd name="T76" fmla="*/ 1315 w 1451"/>
                  <a:gd name="T77" fmla="*/ 703 h 862"/>
                  <a:gd name="T78" fmla="*/ 1320 w 1451"/>
                  <a:gd name="T79" fmla="*/ 760 h 862"/>
                  <a:gd name="T80" fmla="*/ 1269 w 1451"/>
                  <a:gd name="T81" fmla="*/ 782 h 862"/>
                  <a:gd name="T82" fmla="*/ 1235 w 1451"/>
                  <a:gd name="T83" fmla="*/ 754 h 862"/>
                  <a:gd name="T84" fmla="*/ 1196 w 1451"/>
                  <a:gd name="T85" fmla="*/ 686 h 862"/>
                  <a:gd name="T86" fmla="*/ 1145 w 1451"/>
                  <a:gd name="T87" fmla="*/ 629 h 862"/>
                  <a:gd name="T88" fmla="*/ 1077 w 1451"/>
                  <a:gd name="T89" fmla="*/ 692 h 862"/>
                  <a:gd name="T90" fmla="*/ 1037 w 1451"/>
                  <a:gd name="T91" fmla="*/ 680 h 862"/>
                  <a:gd name="T92" fmla="*/ 929 w 1451"/>
                  <a:gd name="T93" fmla="*/ 754 h 862"/>
                  <a:gd name="T94" fmla="*/ 884 w 1451"/>
                  <a:gd name="T95" fmla="*/ 822 h 862"/>
                  <a:gd name="T96" fmla="*/ 799 w 1451"/>
                  <a:gd name="T97" fmla="*/ 788 h 862"/>
                  <a:gd name="T98" fmla="*/ 782 w 1451"/>
                  <a:gd name="T99" fmla="*/ 754 h 862"/>
                  <a:gd name="T100" fmla="*/ 725 w 1451"/>
                  <a:gd name="T101" fmla="*/ 748 h 862"/>
                  <a:gd name="T102" fmla="*/ 629 w 1451"/>
                  <a:gd name="T103" fmla="*/ 754 h 862"/>
                  <a:gd name="T104" fmla="*/ 538 w 1451"/>
                  <a:gd name="T105" fmla="*/ 805 h 862"/>
                  <a:gd name="T106" fmla="*/ 544 w 1451"/>
                  <a:gd name="T107" fmla="*/ 828 h 862"/>
                  <a:gd name="T108" fmla="*/ 510 w 1451"/>
                  <a:gd name="T109" fmla="*/ 862 h 862"/>
                  <a:gd name="T110" fmla="*/ 447 w 1451"/>
                  <a:gd name="T111" fmla="*/ 822 h 862"/>
                  <a:gd name="T112" fmla="*/ 470 w 1451"/>
                  <a:gd name="T113" fmla="*/ 788 h 862"/>
                  <a:gd name="T114" fmla="*/ 362 w 1451"/>
                  <a:gd name="T115" fmla="*/ 771 h 862"/>
                  <a:gd name="T116" fmla="*/ 306 w 1451"/>
                  <a:gd name="T117" fmla="*/ 788 h 862"/>
                  <a:gd name="T118" fmla="*/ 243 w 1451"/>
                  <a:gd name="T119" fmla="*/ 794 h 862"/>
                  <a:gd name="T120" fmla="*/ 170 w 1451"/>
                  <a:gd name="T121" fmla="*/ 731 h 862"/>
                  <a:gd name="T122" fmla="*/ 96 w 1451"/>
                  <a:gd name="T123" fmla="*/ 737 h 862"/>
                  <a:gd name="T124" fmla="*/ 5 w 1451"/>
                  <a:gd name="T125" fmla="*/ 714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1" h="862">
                    <a:moveTo>
                      <a:pt x="0" y="675"/>
                    </a:moveTo>
                    <a:lnTo>
                      <a:pt x="5" y="675"/>
                    </a:lnTo>
                    <a:lnTo>
                      <a:pt x="5" y="669"/>
                    </a:lnTo>
                    <a:lnTo>
                      <a:pt x="11" y="669"/>
                    </a:lnTo>
                    <a:lnTo>
                      <a:pt x="17" y="663"/>
                    </a:lnTo>
                    <a:lnTo>
                      <a:pt x="22" y="646"/>
                    </a:lnTo>
                    <a:lnTo>
                      <a:pt x="28" y="641"/>
                    </a:lnTo>
                    <a:lnTo>
                      <a:pt x="28" y="635"/>
                    </a:lnTo>
                    <a:lnTo>
                      <a:pt x="34" y="635"/>
                    </a:lnTo>
                    <a:lnTo>
                      <a:pt x="34" y="629"/>
                    </a:lnTo>
                    <a:lnTo>
                      <a:pt x="39" y="629"/>
                    </a:lnTo>
                    <a:lnTo>
                      <a:pt x="39" y="624"/>
                    </a:lnTo>
                    <a:lnTo>
                      <a:pt x="45" y="624"/>
                    </a:lnTo>
                    <a:lnTo>
                      <a:pt x="45" y="618"/>
                    </a:lnTo>
                    <a:lnTo>
                      <a:pt x="51" y="618"/>
                    </a:lnTo>
                    <a:lnTo>
                      <a:pt x="56" y="612"/>
                    </a:lnTo>
                    <a:lnTo>
                      <a:pt x="62" y="612"/>
                    </a:lnTo>
                    <a:lnTo>
                      <a:pt x="68" y="612"/>
                    </a:lnTo>
                    <a:lnTo>
                      <a:pt x="73" y="607"/>
                    </a:lnTo>
                    <a:lnTo>
                      <a:pt x="73" y="601"/>
                    </a:lnTo>
                    <a:lnTo>
                      <a:pt x="73" y="595"/>
                    </a:lnTo>
                    <a:lnTo>
                      <a:pt x="79" y="595"/>
                    </a:lnTo>
                    <a:lnTo>
                      <a:pt x="79" y="590"/>
                    </a:lnTo>
                    <a:lnTo>
                      <a:pt x="85" y="590"/>
                    </a:lnTo>
                    <a:lnTo>
                      <a:pt x="90" y="590"/>
                    </a:lnTo>
                    <a:lnTo>
                      <a:pt x="96" y="590"/>
                    </a:lnTo>
                    <a:lnTo>
                      <a:pt x="102" y="590"/>
                    </a:lnTo>
                    <a:lnTo>
                      <a:pt x="107" y="584"/>
                    </a:lnTo>
                    <a:lnTo>
                      <a:pt x="113" y="584"/>
                    </a:lnTo>
                    <a:lnTo>
                      <a:pt x="113" y="578"/>
                    </a:lnTo>
                    <a:lnTo>
                      <a:pt x="119" y="578"/>
                    </a:lnTo>
                    <a:lnTo>
                      <a:pt x="124" y="578"/>
                    </a:lnTo>
                    <a:lnTo>
                      <a:pt x="124" y="573"/>
                    </a:lnTo>
                    <a:lnTo>
                      <a:pt x="124" y="567"/>
                    </a:lnTo>
                    <a:lnTo>
                      <a:pt x="124" y="561"/>
                    </a:lnTo>
                    <a:lnTo>
                      <a:pt x="124" y="556"/>
                    </a:lnTo>
                    <a:lnTo>
                      <a:pt x="124" y="550"/>
                    </a:lnTo>
                    <a:lnTo>
                      <a:pt x="130" y="550"/>
                    </a:lnTo>
                    <a:lnTo>
                      <a:pt x="124" y="544"/>
                    </a:lnTo>
                    <a:lnTo>
                      <a:pt x="124" y="539"/>
                    </a:lnTo>
                    <a:lnTo>
                      <a:pt x="124" y="533"/>
                    </a:lnTo>
                    <a:lnTo>
                      <a:pt x="130" y="527"/>
                    </a:lnTo>
                    <a:lnTo>
                      <a:pt x="130" y="522"/>
                    </a:lnTo>
                    <a:lnTo>
                      <a:pt x="136" y="516"/>
                    </a:lnTo>
                    <a:lnTo>
                      <a:pt x="136" y="510"/>
                    </a:lnTo>
                    <a:lnTo>
                      <a:pt x="136" y="505"/>
                    </a:lnTo>
                    <a:lnTo>
                      <a:pt x="136" y="499"/>
                    </a:lnTo>
                    <a:lnTo>
                      <a:pt x="141" y="499"/>
                    </a:lnTo>
                    <a:lnTo>
                      <a:pt x="141" y="493"/>
                    </a:lnTo>
                    <a:lnTo>
                      <a:pt x="141" y="488"/>
                    </a:lnTo>
                    <a:lnTo>
                      <a:pt x="147" y="482"/>
                    </a:lnTo>
                    <a:lnTo>
                      <a:pt x="147" y="476"/>
                    </a:lnTo>
                    <a:lnTo>
                      <a:pt x="147" y="471"/>
                    </a:lnTo>
                    <a:lnTo>
                      <a:pt x="147" y="465"/>
                    </a:lnTo>
                    <a:lnTo>
                      <a:pt x="153" y="459"/>
                    </a:lnTo>
                    <a:lnTo>
                      <a:pt x="147" y="459"/>
                    </a:lnTo>
                    <a:lnTo>
                      <a:pt x="147" y="454"/>
                    </a:lnTo>
                    <a:lnTo>
                      <a:pt x="147" y="448"/>
                    </a:lnTo>
                    <a:lnTo>
                      <a:pt x="153" y="448"/>
                    </a:lnTo>
                    <a:lnTo>
                      <a:pt x="153" y="442"/>
                    </a:lnTo>
                    <a:lnTo>
                      <a:pt x="153" y="437"/>
                    </a:lnTo>
                    <a:lnTo>
                      <a:pt x="158" y="425"/>
                    </a:lnTo>
                    <a:lnTo>
                      <a:pt x="164" y="425"/>
                    </a:lnTo>
                    <a:lnTo>
                      <a:pt x="164" y="420"/>
                    </a:lnTo>
                    <a:lnTo>
                      <a:pt x="164" y="414"/>
                    </a:lnTo>
                    <a:lnTo>
                      <a:pt x="164" y="408"/>
                    </a:lnTo>
                    <a:lnTo>
                      <a:pt x="170" y="408"/>
                    </a:lnTo>
                    <a:lnTo>
                      <a:pt x="170" y="414"/>
                    </a:lnTo>
                    <a:lnTo>
                      <a:pt x="175" y="414"/>
                    </a:lnTo>
                    <a:lnTo>
                      <a:pt x="170" y="420"/>
                    </a:lnTo>
                    <a:lnTo>
                      <a:pt x="175" y="420"/>
                    </a:lnTo>
                    <a:lnTo>
                      <a:pt x="181" y="420"/>
                    </a:lnTo>
                    <a:lnTo>
                      <a:pt x="181" y="414"/>
                    </a:lnTo>
                    <a:lnTo>
                      <a:pt x="187" y="414"/>
                    </a:lnTo>
                    <a:lnTo>
                      <a:pt x="187" y="408"/>
                    </a:lnTo>
                    <a:lnTo>
                      <a:pt x="181" y="408"/>
                    </a:lnTo>
                    <a:lnTo>
                      <a:pt x="181" y="403"/>
                    </a:lnTo>
                    <a:lnTo>
                      <a:pt x="187" y="403"/>
                    </a:lnTo>
                    <a:lnTo>
                      <a:pt x="187" y="397"/>
                    </a:lnTo>
                    <a:lnTo>
                      <a:pt x="192" y="397"/>
                    </a:lnTo>
                    <a:lnTo>
                      <a:pt x="192" y="391"/>
                    </a:lnTo>
                    <a:lnTo>
                      <a:pt x="198" y="391"/>
                    </a:lnTo>
                    <a:lnTo>
                      <a:pt x="204" y="391"/>
                    </a:lnTo>
                    <a:lnTo>
                      <a:pt x="204" y="386"/>
                    </a:lnTo>
                    <a:lnTo>
                      <a:pt x="198" y="386"/>
                    </a:lnTo>
                    <a:lnTo>
                      <a:pt x="198" y="380"/>
                    </a:lnTo>
                    <a:lnTo>
                      <a:pt x="204" y="380"/>
                    </a:lnTo>
                    <a:lnTo>
                      <a:pt x="209" y="380"/>
                    </a:lnTo>
                    <a:lnTo>
                      <a:pt x="215" y="380"/>
                    </a:lnTo>
                    <a:lnTo>
                      <a:pt x="221" y="380"/>
                    </a:lnTo>
                    <a:lnTo>
                      <a:pt x="215" y="374"/>
                    </a:lnTo>
                    <a:lnTo>
                      <a:pt x="221" y="369"/>
                    </a:lnTo>
                    <a:lnTo>
                      <a:pt x="226" y="374"/>
                    </a:lnTo>
                    <a:lnTo>
                      <a:pt x="226" y="369"/>
                    </a:lnTo>
                    <a:lnTo>
                      <a:pt x="232" y="369"/>
                    </a:lnTo>
                    <a:lnTo>
                      <a:pt x="238" y="369"/>
                    </a:lnTo>
                    <a:lnTo>
                      <a:pt x="238" y="363"/>
                    </a:lnTo>
                    <a:lnTo>
                      <a:pt x="243" y="363"/>
                    </a:lnTo>
                    <a:lnTo>
                      <a:pt x="243" y="357"/>
                    </a:lnTo>
                    <a:lnTo>
                      <a:pt x="249" y="357"/>
                    </a:lnTo>
                    <a:lnTo>
                      <a:pt x="249" y="352"/>
                    </a:lnTo>
                    <a:lnTo>
                      <a:pt x="249" y="346"/>
                    </a:lnTo>
                    <a:lnTo>
                      <a:pt x="255" y="346"/>
                    </a:lnTo>
                    <a:lnTo>
                      <a:pt x="260" y="346"/>
                    </a:lnTo>
                    <a:lnTo>
                      <a:pt x="255" y="352"/>
                    </a:lnTo>
                    <a:lnTo>
                      <a:pt x="260" y="352"/>
                    </a:lnTo>
                    <a:lnTo>
                      <a:pt x="266" y="352"/>
                    </a:lnTo>
                    <a:lnTo>
                      <a:pt x="266" y="346"/>
                    </a:lnTo>
                    <a:lnTo>
                      <a:pt x="272" y="346"/>
                    </a:lnTo>
                    <a:lnTo>
                      <a:pt x="272" y="352"/>
                    </a:lnTo>
                    <a:lnTo>
                      <a:pt x="277" y="352"/>
                    </a:lnTo>
                    <a:lnTo>
                      <a:pt x="277" y="346"/>
                    </a:lnTo>
                    <a:lnTo>
                      <a:pt x="283" y="340"/>
                    </a:lnTo>
                    <a:lnTo>
                      <a:pt x="289" y="340"/>
                    </a:lnTo>
                    <a:lnTo>
                      <a:pt x="300" y="340"/>
                    </a:lnTo>
                    <a:lnTo>
                      <a:pt x="306" y="340"/>
                    </a:lnTo>
                    <a:lnTo>
                      <a:pt x="306" y="335"/>
                    </a:lnTo>
                    <a:lnTo>
                      <a:pt x="311" y="335"/>
                    </a:lnTo>
                    <a:lnTo>
                      <a:pt x="317" y="329"/>
                    </a:lnTo>
                    <a:lnTo>
                      <a:pt x="317" y="323"/>
                    </a:lnTo>
                    <a:lnTo>
                      <a:pt x="317" y="317"/>
                    </a:lnTo>
                    <a:lnTo>
                      <a:pt x="317" y="312"/>
                    </a:lnTo>
                    <a:lnTo>
                      <a:pt x="317" y="306"/>
                    </a:lnTo>
                    <a:lnTo>
                      <a:pt x="323" y="306"/>
                    </a:lnTo>
                    <a:lnTo>
                      <a:pt x="323" y="300"/>
                    </a:lnTo>
                    <a:lnTo>
                      <a:pt x="323" y="295"/>
                    </a:lnTo>
                    <a:lnTo>
                      <a:pt x="328" y="295"/>
                    </a:lnTo>
                    <a:lnTo>
                      <a:pt x="328" y="300"/>
                    </a:lnTo>
                    <a:lnTo>
                      <a:pt x="334" y="300"/>
                    </a:lnTo>
                    <a:lnTo>
                      <a:pt x="340" y="300"/>
                    </a:lnTo>
                    <a:lnTo>
                      <a:pt x="340" y="295"/>
                    </a:lnTo>
                    <a:lnTo>
                      <a:pt x="345" y="295"/>
                    </a:lnTo>
                    <a:lnTo>
                      <a:pt x="351" y="295"/>
                    </a:lnTo>
                    <a:lnTo>
                      <a:pt x="357" y="300"/>
                    </a:lnTo>
                    <a:lnTo>
                      <a:pt x="362" y="300"/>
                    </a:lnTo>
                    <a:lnTo>
                      <a:pt x="362" y="295"/>
                    </a:lnTo>
                    <a:lnTo>
                      <a:pt x="368" y="289"/>
                    </a:lnTo>
                    <a:lnTo>
                      <a:pt x="374" y="283"/>
                    </a:lnTo>
                    <a:lnTo>
                      <a:pt x="374" y="278"/>
                    </a:lnTo>
                    <a:lnTo>
                      <a:pt x="368" y="278"/>
                    </a:lnTo>
                    <a:lnTo>
                      <a:pt x="368" y="272"/>
                    </a:lnTo>
                    <a:lnTo>
                      <a:pt x="374" y="272"/>
                    </a:lnTo>
                    <a:lnTo>
                      <a:pt x="374" y="278"/>
                    </a:lnTo>
                    <a:lnTo>
                      <a:pt x="379" y="278"/>
                    </a:lnTo>
                    <a:lnTo>
                      <a:pt x="385" y="272"/>
                    </a:lnTo>
                    <a:lnTo>
                      <a:pt x="385" y="266"/>
                    </a:lnTo>
                    <a:lnTo>
                      <a:pt x="391" y="266"/>
                    </a:lnTo>
                    <a:lnTo>
                      <a:pt x="396" y="266"/>
                    </a:lnTo>
                    <a:lnTo>
                      <a:pt x="396" y="261"/>
                    </a:lnTo>
                    <a:lnTo>
                      <a:pt x="402" y="261"/>
                    </a:lnTo>
                    <a:lnTo>
                      <a:pt x="408" y="255"/>
                    </a:lnTo>
                    <a:lnTo>
                      <a:pt x="413" y="255"/>
                    </a:lnTo>
                    <a:lnTo>
                      <a:pt x="413" y="249"/>
                    </a:lnTo>
                    <a:lnTo>
                      <a:pt x="413" y="244"/>
                    </a:lnTo>
                    <a:lnTo>
                      <a:pt x="413" y="238"/>
                    </a:lnTo>
                    <a:lnTo>
                      <a:pt x="419" y="238"/>
                    </a:lnTo>
                    <a:lnTo>
                      <a:pt x="419" y="232"/>
                    </a:lnTo>
                    <a:lnTo>
                      <a:pt x="413" y="227"/>
                    </a:lnTo>
                    <a:lnTo>
                      <a:pt x="419" y="227"/>
                    </a:lnTo>
                    <a:lnTo>
                      <a:pt x="425" y="227"/>
                    </a:lnTo>
                    <a:lnTo>
                      <a:pt x="430" y="221"/>
                    </a:lnTo>
                    <a:lnTo>
                      <a:pt x="436" y="221"/>
                    </a:lnTo>
                    <a:lnTo>
                      <a:pt x="442" y="215"/>
                    </a:lnTo>
                    <a:lnTo>
                      <a:pt x="447" y="210"/>
                    </a:lnTo>
                    <a:lnTo>
                      <a:pt x="447" y="204"/>
                    </a:lnTo>
                    <a:lnTo>
                      <a:pt x="447" y="198"/>
                    </a:lnTo>
                    <a:lnTo>
                      <a:pt x="447" y="193"/>
                    </a:lnTo>
                    <a:lnTo>
                      <a:pt x="459" y="187"/>
                    </a:lnTo>
                    <a:lnTo>
                      <a:pt x="464" y="181"/>
                    </a:lnTo>
                    <a:lnTo>
                      <a:pt x="476" y="176"/>
                    </a:lnTo>
                    <a:lnTo>
                      <a:pt x="476" y="170"/>
                    </a:lnTo>
                    <a:lnTo>
                      <a:pt x="476" y="159"/>
                    </a:lnTo>
                    <a:lnTo>
                      <a:pt x="481" y="159"/>
                    </a:lnTo>
                    <a:lnTo>
                      <a:pt x="481" y="153"/>
                    </a:lnTo>
                    <a:lnTo>
                      <a:pt x="487" y="147"/>
                    </a:lnTo>
                    <a:lnTo>
                      <a:pt x="493" y="147"/>
                    </a:lnTo>
                    <a:lnTo>
                      <a:pt x="504" y="142"/>
                    </a:lnTo>
                    <a:lnTo>
                      <a:pt x="510" y="136"/>
                    </a:lnTo>
                    <a:lnTo>
                      <a:pt x="515" y="130"/>
                    </a:lnTo>
                    <a:lnTo>
                      <a:pt x="521" y="130"/>
                    </a:lnTo>
                    <a:lnTo>
                      <a:pt x="527" y="125"/>
                    </a:lnTo>
                    <a:lnTo>
                      <a:pt x="532" y="125"/>
                    </a:lnTo>
                    <a:lnTo>
                      <a:pt x="544" y="119"/>
                    </a:lnTo>
                    <a:lnTo>
                      <a:pt x="555" y="119"/>
                    </a:lnTo>
                    <a:lnTo>
                      <a:pt x="561" y="119"/>
                    </a:lnTo>
                    <a:lnTo>
                      <a:pt x="566" y="125"/>
                    </a:lnTo>
                    <a:lnTo>
                      <a:pt x="572" y="125"/>
                    </a:lnTo>
                    <a:lnTo>
                      <a:pt x="578" y="125"/>
                    </a:lnTo>
                    <a:lnTo>
                      <a:pt x="583" y="119"/>
                    </a:lnTo>
                    <a:lnTo>
                      <a:pt x="589" y="119"/>
                    </a:lnTo>
                    <a:lnTo>
                      <a:pt x="595" y="119"/>
                    </a:lnTo>
                    <a:lnTo>
                      <a:pt x="600" y="119"/>
                    </a:lnTo>
                    <a:lnTo>
                      <a:pt x="612" y="113"/>
                    </a:lnTo>
                    <a:lnTo>
                      <a:pt x="617" y="113"/>
                    </a:lnTo>
                    <a:lnTo>
                      <a:pt x="617" y="108"/>
                    </a:lnTo>
                    <a:lnTo>
                      <a:pt x="623" y="108"/>
                    </a:lnTo>
                    <a:lnTo>
                      <a:pt x="629" y="108"/>
                    </a:lnTo>
                    <a:lnTo>
                      <a:pt x="629" y="102"/>
                    </a:lnTo>
                    <a:lnTo>
                      <a:pt x="634" y="102"/>
                    </a:lnTo>
                    <a:lnTo>
                      <a:pt x="640" y="102"/>
                    </a:lnTo>
                    <a:lnTo>
                      <a:pt x="651" y="96"/>
                    </a:lnTo>
                    <a:lnTo>
                      <a:pt x="657" y="96"/>
                    </a:lnTo>
                    <a:lnTo>
                      <a:pt x="657" y="91"/>
                    </a:lnTo>
                    <a:lnTo>
                      <a:pt x="663" y="91"/>
                    </a:lnTo>
                    <a:lnTo>
                      <a:pt x="668" y="91"/>
                    </a:lnTo>
                    <a:lnTo>
                      <a:pt x="668" y="85"/>
                    </a:lnTo>
                    <a:lnTo>
                      <a:pt x="674" y="91"/>
                    </a:lnTo>
                    <a:lnTo>
                      <a:pt x="680" y="91"/>
                    </a:lnTo>
                    <a:lnTo>
                      <a:pt x="685" y="85"/>
                    </a:lnTo>
                    <a:lnTo>
                      <a:pt x="691" y="74"/>
                    </a:lnTo>
                    <a:lnTo>
                      <a:pt x="691" y="68"/>
                    </a:lnTo>
                    <a:lnTo>
                      <a:pt x="697" y="68"/>
                    </a:lnTo>
                    <a:lnTo>
                      <a:pt x="691" y="57"/>
                    </a:lnTo>
                    <a:lnTo>
                      <a:pt x="691" y="51"/>
                    </a:lnTo>
                    <a:lnTo>
                      <a:pt x="697" y="51"/>
                    </a:lnTo>
                    <a:lnTo>
                      <a:pt x="697" y="45"/>
                    </a:lnTo>
                    <a:lnTo>
                      <a:pt x="702" y="45"/>
                    </a:lnTo>
                    <a:lnTo>
                      <a:pt x="702" y="40"/>
                    </a:lnTo>
                    <a:lnTo>
                      <a:pt x="708" y="34"/>
                    </a:lnTo>
                    <a:lnTo>
                      <a:pt x="708" y="28"/>
                    </a:lnTo>
                    <a:lnTo>
                      <a:pt x="714" y="28"/>
                    </a:lnTo>
                    <a:lnTo>
                      <a:pt x="719" y="28"/>
                    </a:lnTo>
                    <a:lnTo>
                      <a:pt x="725" y="28"/>
                    </a:lnTo>
                    <a:lnTo>
                      <a:pt x="731" y="28"/>
                    </a:lnTo>
                    <a:lnTo>
                      <a:pt x="731" y="23"/>
                    </a:lnTo>
                    <a:lnTo>
                      <a:pt x="736" y="23"/>
                    </a:lnTo>
                    <a:lnTo>
                      <a:pt x="742" y="23"/>
                    </a:lnTo>
                    <a:lnTo>
                      <a:pt x="748" y="23"/>
                    </a:lnTo>
                    <a:lnTo>
                      <a:pt x="753" y="17"/>
                    </a:lnTo>
                    <a:lnTo>
                      <a:pt x="759" y="17"/>
                    </a:lnTo>
                    <a:lnTo>
                      <a:pt x="765" y="17"/>
                    </a:lnTo>
                    <a:lnTo>
                      <a:pt x="770" y="17"/>
                    </a:lnTo>
                    <a:lnTo>
                      <a:pt x="776" y="17"/>
                    </a:lnTo>
                    <a:lnTo>
                      <a:pt x="782" y="17"/>
                    </a:lnTo>
                    <a:lnTo>
                      <a:pt x="787" y="17"/>
                    </a:lnTo>
                    <a:lnTo>
                      <a:pt x="787" y="23"/>
                    </a:lnTo>
                    <a:lnTo>
                      <a:pt x="793" y="23"/>
                    </a:lnTo>
                    <a:lnTo>
                      <a:pt x="799" y="23"/>
                    </a:lnTo>
                    <a:lnTo>
                      <a:pt x="804" y="23"/>
                    </a:lnTo>
                    <a:lnTo>
                      <a:pt x="804" y="17"/>
                    </a:lnTo>
                    <a:lnTo>
                      <a:pt x="810" y="17"/>
                    </a:lnTo>
                    <a:lnTo>
                      <a:pt x="816" y="17"/>
                    </a:lnTo>
                    <a:lnTo>
                      <a:pt x="821" y="11"/>
                    </a:lnTo>
                    <a:lnTo>
                      <a:pt x="827" y="11"/>
                    </a:lnTo>
                    <a:lnTo>
                      <a:pt x="833" y="17"/>
                    </a:lnTo>
                    <a:lnTo>
                      <a:pt x="838" y="17"/>
                    </a:lnTo>
                    <a:lnTo>
                      <a:pt x="844" y="17"/>
                    </a:lnTo>
                    <a:lnTo>
                      <a:pt x="844" y="11"/>
                    </a:lnTo>
                    <a:lnTo>
                      <a:pt x="850" y="6"/>
                    </a:lnTo>
                    <a:lnTo>
                      <a:pt x="855" y="6"/>
                    </a:lnTo>
                    <a:lnTo>
                      <a:pt x="861" y="6"/>
                    </a:lnTo>
                    <a:lnTo>
                      <a:pt x="861" y="11"/>
                    </a:lnTo>
                    <a:lnTo>
                      <a:pt x="867" y="11"/>
                    </a:lnTo>
                    <a:lnTo>
                      <a:pt x="867" y="6"/>
                    </a:lnTo>
                    <a:lnTo>
                      <a:pt x="873" y="6"/>
                    </a:lnTo>
                    <a:lnTo>
                      <a:pt x="878" y="0"/>
                    </a:lnTo>
                    <a:lnTo>
                      <a:pt x="878" y="6"/>
                    </a:lnTo>
                    <a:lnTo>
                      <a:pt x="884" y="6"/>
                    </a:lnTo>
                    <a:lnTo>
                      <a:pt x="890" y="6"/>
                    </a:lnTo>
                    <a:lnTo>
                      <a:pt x="895" y="6"/>
                    </a:lnTo>
                    <a:lnTo>
                      <a:pt x="901" y="6"/>
                    </a:lnTo>
                    <a:lnTo>
                      <a:pt x="907" y="6"/>
                    </a:lnTo>
                    <a:lnTo>
                      <a:pt x="918" y="11"/>
                    </a:lnTo>
                    <a:lnTo>
                      <a:pt x="924" y="11"/>
                    </a:lnTo>
                    <a:lnTo>
                      <a:pt x="924" y="17"/>
                    </a:lnTo>
                    <a:lnTo>
                      <a:pt x="929" y="11"/>
                    </a:lnTo>
                    <a:lnTo>
                      <a:pt x="929" y="17"/>
                    </a:lnTo>
                    <a:lnTo>
                      <a:pt x="935" y="17"/>
                    </a:lnTo>
                    <a:lnTo>
                      <a:pt x="941" y="17"/>
                    </a:lnTo>
                    <a:lnTo>
                      <a:pt x="946" y="17"/>
                    </a:lnTo>
                    <a:lnTo>
                      <a:pt x="952" y="23"/>
                    </a:lnTo>
                    <a:lnTo>
                      <a:pt x="958" y="28"/>
                    </a:lnTo>
                    <a:lnTo>
                      <a:pt x="963" y="28"/>
                    </a:lnTo>
                    <a:lnTo>
                      <a:pt x="969" y="28"/>
                    </a:lnTo>
                    <a:lnTo>
                      <a:pt x="975" y="34"/>
                    </a:lnTo>
                    <a:lnTo>
                      <a:pt x="980" y="34"/>
                    </a:lnTo>
                    <a:lnTo>
                      <a:pt x="980" y="40"/>
                    </a:lnTo>
                    <a:lnTo>
                      <a:pt x="986" y="40"/>
                    </a:lnTo>
                    <a:lnTo>
                      <a:pt x="992" y="45"/>
                    </a:lnTo>
                    <a:lnTo>
                      <a:pt x="997" y="45"/>
                    </a:lnTo>
                    <a:lnTo>
                      <a:pt x="1003" y="51"/>
                    </a:lnTo>
                    <a:lnTo>
                      <a:pt x="1009" y="51"/>
                    </a:lnTo>
                    <a:lnTo>
                      <a:pt x="1009" y="45"/>
                    </a:lnTo>
                    <a:lnTo>
                      <a:pt x="1014" y="45"/>
                    </a:lnTo>
                    <a:lnTo>
                      <a:pt x="1020" y="45"/>
                    </a:lnTo>
                    <a:lnTo>
                      <a:pt x="1026" y="45"/>
                    </a:lnTo>
                    <a:lnTo>
                      <a:pt x="1031" y="51"/>
                    </a:lnTo>
                    <a:lnTo>
                      <a:pt x="1037" y="57"/>
                    </a:lnTo>
                    <a:lnTo>
                      <a:pt x="1043" y="62"/>
                    </a:lnTo>
                    <a:lnTo>
                      <a:pt x="1048" y="62"/>
                    </a:lnTo>
                    <a:lnTo>
                      <a:pt x="1060" y="62"/>
                    </a:lnTo>
                    <a:lnTo>
                      <a:pt x="1065" y="62"/>
                    </a:lnTo>
                    <a:lnTo>
                      <a:pt x="1077" y="57"/>
                    </a:lnTo>
                    <a:lnTo>
                      <a:pt x="1082" y="57"/>
                    </a:lnTo>
                    <a:lnTo>
                      <a:pt x="1088" y="57"/>
                    </a:lnTo>
                    <a:lnTo>
                      <a:pt x="1094" y="51"/>
                    </a:lnTo>
                    <a:lnTo>
                      <a:pt x="1099" y="51"/>
                    </a:lnTo>
                    <a:lnTo>
                      <a:pt x="1105" y="51"/>
                    </a:lnTo>
                    <a:lnTo>
                      <a:pt x="1105" y="57"/>
                    </a:lnTo>
                    <a:lnTo>
                      <a:pt x="1111" y="57"/>
                    </a:lnTo>
                    <a:lnTo>
                      <a:pt x="1116" y="57"/>
                    </a:lnTo>
                    <a:lnTo>
                      <a:pt x="1116" y="51"/>
                    </a:lnTo>
                    <a:lnTo>
                      <a:pt x="1122" y="51"/>
                    </a:lnTo>
                    <a:lnTo>
                      <a:pt x="1128" y="51"/>
                    </a:lnTo>
                    <a:lnTo>
                      <a:pt x="1128" y="57"/>
                    </a:lnTo>
                    <a:lnTo>
                      <a:pt x="1133" y="57"/>
                    </a:lnTo>
                    <a:lnTo>
                      <a:pt x="1139" y="57"/>
                    </a:lnTo>
                    <a:lnTo>
                      <a:pt x="1139" y="51"/>
                    </a:lnTo>
                    <a:lnTo>
                      <a:pt x="1145" y="51"/>
                    </a:lnTo>
                    <a:lnTo>
                      <a:pt x="1150" y="51"/>
                    </a:lnTo>
                    <a:lnTo>
                      <a:pt x="1156" y="51"/>
                    </a:lnTo>
                    <a:lnTo>
                      <a:pt x="1162" y="51"/>
                    </a:lnTo>
                    <a:lnTo>
                      <a:pt x="1173" y="51"/>
                    </a:lnTo>
                    <a:lnTo>
                      <a:pt x="1179" y="51"/>
                    </a:lnTo>
                    <a:lnTo>
                      <a:pt x="1184" y="45"/>
                    </a:lnTo>
                    <a:lnTo>
                      <a:pt x="1190" y="45"/>
                    </a:lnTo>
                    <a:lnTo>
                      <a:pt x="1196" y="45"/>
                    </a:lnTo>
                    <a:lnTo>
                      <a:pt x="1201" y="51"/>
                    </a:lnTo>
                    <a:lnTo>
                      <a:pt x="1207" y="45"/>
                    </a:lnTo>
                    <a:lnTo>
                      <a:pt x="1207" y="51"/>
                    </a:lnTo>
                    <a:lnTo>
                      <a:pt x="1213" y="51"/>
                    </a:lnTo>
                    <a:lnTo>
                      <a:pt x="1218" y="51"/>
                    </a:lnTo>
                    <a:lnTo>
                      <a:pt x="1224" y="51"/>
                    </a:lnTo>
                    <a:lnTo>
                      <a:pt x="1230" y="57"/>
                    </a:lnTo>
                    <a:lnTo>
                      <a:pt x="1235" y="57"/>
                    </a:lnTo>
                    <a:lnTo>
                      <a:pt x="1241" y="57"/>
                    </a:lnTo>
                    <a:lnTo>
                      <a:pt x="1247" y="57"/>
                    </a:lnTo>
                    <a:lnTo>
                      <a:pt x="1247" y="62"/>
                    </a:lnTo>
                    <a:lnTo>
                      <a:pt x="1252" y="62"/>
                    </a:lnTo>
                    <a:lnTo>
                      <a:pt x="1264" y="57"/>
                    </a:lnTo>
                    <a:lnTo>
                      <a:pt x="1269" y="57"/>
                    </a:lnTo>
                    <a:lnTo>
                      <a:pt x="1275" y="57"/>
                    </a:lnTo>
                    <a:lnTo>
                      <a:pt x="1281" y="57"/>
                    </a:lnTo>
                    <a:lnTo>
                      <a:pt x="1286" y="62"/>
                    </a:lnTo>
                    <a:lnTo>
                      <a:pt x="1286" y="68"/>
                    </a:lnTo>
                    <a:lnTo>
                      <a:pt x="1292" y="68"/>
                    </a:lnTo>
                    <a:lnTo>
                      <a:pt x="1298" y="62"/>
                    </a:lnTo>
                    <a:lnTo>
                      <a:pt x="1303" y="68"/>
                    </a:lnTo>
                    <a:lnTo>
                      <a:pt x="1309" y="74"/>
                    </a:lnTo>
                    <a:lnTo>
                      <a:pt x="1309" y="79"/>
                    </a:lnTo>
                    <a:lnTo>
                      <a:pt x="1315" y="79"/>
                    </a:lnTo>
                    <a:lnTo>
                      <a:pt x="1326" y="125"/>
                    </a:lnTo>
                    <a:lnTo>
                      <a:pt x="1337" y="170"/>
                    </a:lnTo>
                    <a:lnTo>
                      <a:pt x="1360" y="238"/>
                    </a:lnTo>
                    <a:lnTo>
                      <a:pt x="1360" y="249"/>
                    </a:lnTo>
                    <a:lnTo>
                      <a:pt x="1366" y="255"/>
                    </a:lnTo>
                    <a:lnTo>
                      <a:pt x="1366" y="272"/>
                    </a:lnTo>
                    <a:lnTo>
                      <a:pt x="1371" y="283"/>
                    </a:lnTo>
                    <a:lnTo>
                      <a:pt x="1371" y="300"/>
                    </a:lnTo>
                    <a:lnTo>
                      <a:pt x="1371" y="312"/>
                    </a:lnTo>
                    <a:lnTo>
                      <a:pt x="1371" y="317"/>
                    </a:lnTo>
                    <a:lnTo>
                      <a:pt x="1366" y="346"/>
                    </a:lnTo>
                    <a:lnTo>
                      <a:pt x="1371" y="363"/>
                    </a:lnTo>
                    <a:lnTo>
                      <a:pt x="1371" y="369"/>
                    </a:lnTo>
                    <a:lnTo>
                      <a:pt x="1394" y="391"/>
                    </a:lnTo>
                    <a:lnTo>
                      <a:pt x="1400" y="403"/>
                    </a:lnTo>
                    <a:lnTo>
                      <a:pt x="1405" y="431"/>
                    </a:lnTo>
                    <a:lnTo>
                      <a:pt x="1417" y="476"/>
                    </a:lnTo>
                    <a:lnTo>
                      <a:pt x="1445" y="493"/>
                    </a:lnTo>
                    <a:lnTo>
                      <a:pt x="1451" y="493"/>
                    </a:lnTo>
                    <a:lnTo>
                      <a:pt x="1445" y="493"/>
                    </a:lnTo>
                    <a:lnTo>
                      <a:pt x="1439" y="499"/>
                    </a:lnTo>
                    <a:lnTo>
                      <a:pt x="1434" y="499"/>
                    </a:lnTo>
                    <a:lnTo>
                      <a:pt x="1428" y="499"/>
                    </a:lnTo>
                    <a:lnTo>
                      <a:pt x="1422" y="493"/>
                    </a:lnTo>
                    <a:lnTo>
                      <a:pt x="1422" y="499"/>
                    </a:lnTo>
                    <a:lnTo>
                      <a:pt x="1417" y="499"/>
                    </a:lnTo>
                    <a:lnTo>
                      <a:pt x="1417" y="505"/>
                    </a:lnTo>
                    <a:lnTo>
                      <a:pt x="1411" y="505"/>
                    </a:lnTo>
                    <a:lnTo>
                      <a:pt x="1411" y="510"/>
                    </a:lnTo>
                    <a:lnTo>
                      <a:pt x="1405" y="516"/>
                    </a:lnTo>
                    <a:lnTo>
                      <a:pt x="1405" y="522"/>
                    </a:lnTo>
                    <a:lnTo>
                      <a:pt x="1400" y="522"/>
                    </a:lnTo>
                    <a:lnTo>
                      <a:pt x="1394" y="522"/>
                    </a:lnTo>
                    <a:lnTo>
                      <a:pt x="1388" y="516"/>
                    </a:lnTo>
                    <a:lnTo>
                      <a:pt x="1388" y="510"/>
                    </a:lnTo>
                    <a:lnTo>
                      <a:pt x="1383" y="510"/>
                    </a:lnTo>
                    <a:lnTo>
                      <a:pt x="1377" y="510"/>
                    </a:lnTo>
                    <a:lnTo>
                      <a:pt x="1377" y="516"/>
                    </a:lnTo>
                    <a:lnTo>
                      <a:pt x="1377" y="522"/>
                    </a:lnTo>
                    <a:lnTo>
                      <a:pt x="1371" y="522"/>
                    </a:lnTo>
                    <a:lnTo>
                      <a:pt x="1366" y="516"/>
                    </a:lnTo>
                    <a:lnTo>
                      <a:pt x="1360" y="516"/>
                    </a:lnTo>
                    <a:lnTo>
                      <a:pt x="1360" y="522"/>
                    </a:lnTo>
                    <a:lnTo>
                      <a:pt x="1354" y="522"/>
                    </a:lnTo>
                    <a:lnTo>
                      <a:pt x="1354" y="516"/>
                    </a:lnTo>
                    <a:lnTo>
                      <a:pt x="1349" y="516"/>
                    </a:lnTo>
                    <a:lnTo>
                      <a:pt x="1343" y="516"/>
                    </a:lnTo>
                    <a:lnTo>
                      <a:pt x="1343" y="510"/>
                    </a:lnTo>
                    <a:lnTo>
                      <a:pt x="1337" y="510"/>
                    </a:lnTo>
                    <a:lnTo>
                      <a:pt x="1332" y="510"/>
                    </a:lnTo>
                    <a:lnTo>
                      <a:pt x="1332" y="516"/>
                    </a:lnTo>
                    <a:lnTo>
                      <a:pt x="1326" y="516"/>
                    </a:lnTo>
                    <a:lnTo>
                      <a:pt x="1326" y="522"/>
                    </a:lnTo>
                    <a:lnTo>
                      <a:pt x="1320" y="522"/>
                    </a:lnTo>
                    <a:lnTo>
                      <a:pt x="1315" y="522"/>
                    </a:lnTo>
                    <a:lnTo>
                      <a:pt x="1309" y="522"/>
                    </a:lnTo>
                    <a:lnTo>
                      <a:pt x="1309" y="527"/>
                    </a:lnTo>
                    <a:lnTo>
                      <a:pt x="1303" y="527"/>
                    </a:lnTo>
                    <a:lnTo>
                      <a:pt x="1298" y="527"/>
                    </a:lnTo>
                    <a:lnTo>
                      <a:pt x="1292" y="527"/>
                    </a:lnTo>
                    <a:lnTo>
                      <a:pt x="1292" y="533"/>
                    </a:lnTo>
                    <a:lnTo>
                      <a:pt x="1286" y="533"/>
                    </a:lnTo>
                    <a:lnTo>
                      <a:pt x="1343" y="539"/>
                    </a:lnTo>
                    <a:lnTo>
                      <a:pt x="1343" y="550"/>
                    </a:lnTo>
                    <a:lnTo>
                      <a:pt x="1332" y="556"/>
                    </a:lnTo>
                    <a:lnTo>
                      <a:pt x="1332" y="573"/>
                    </a:lnTo>
                    <a:lnTo>
                      <a:pt x="1332" y="584"/>
                    </a:lnTo>
                    <a:lnTo>
                      <a:pt x="1320" y="601"/>
                    </a:lnTo>
                    <a:lnTo>
                      <a:pt x="1315" y="612"/>
                    </a:lnTo>
                    <a:lnTo>
                      <a:pt x="1315" y="618"/>
                    </a:lnTo>
                    <a:lnTo>
                      <a:pt x="1309" y="635"/>
                    </a:lnTo>
                    <a:lnTo>
                      <a:pt x="1337" y="635"/>
                    </a:lnTo>
                    <a:lnTo>
                      <a:pt x="1332" y="641"/>
                    </a:lnTo>
                    <a:lnTo>
                      <a:pt x="1332" y="646"/>
                    </a:lnTo>
                    <a:lnTo>
                      <a:pt x="1332" y="652"/>
                    </a:lnTo>
                    <a:lnTo>
                      <a:pt x="1337" y="658"/>
                    </a:lnTo>
                    <a:lnTo>
                      <a:pt x="1360" y="669"/>
                    </a:lnTo>
                    <a:lnTo>
                      <a:pt x="1371" y="675"/>
                    </a:lnTo>
                    <a:lnTo>
                      <a:pt x="1371" y="680"/>
                    </a:lnTo>
                    <a:lnTo>
                      <a:pt x="1366" y="680"/>
                    </a:lnTo>
                    <a:lnTo>
                      <a:pt x="1366" y="686"/>
                    </a:lnTo>
                    <a:lnTo>
                      <a:pt x="1360" y="686"/>
                    </a:lnTo>
                    <a:lnTo>
                      <a:pt x="1354" y="686"/>
                    </a:lnTo>
                    <a:lnTo>
                      <a:pt x="1349" y="686"/>
                    </a:lnTo>
                    <a:lnTo>
                      <a:pt x="1349" y="692"/>
                    </a:lnTo>
                    <a:lnTo>
                      <a:pt x="1349" y="703"/>
                    </a:lnTo>
                    <a:lnTo>
                      <a:pt x="1326" y="703"/>
                    </a:lnTo>
                    <a:lnTo>
                      <a:pt x="1315" y="703"/>
                    </a:lnTo>
                    <a:lnTo>
                      <a:pt x="1298" y="703"/>
                    </a:lnTo>
                    <a:lnTo>
                      <a:pt x="1298" y="731"/>
                    </a:lnTo>
                    <a:lnTo>
                      <a:pt x="1298" y="737"/>
                    </a:lnTo>
                    <a:lnTo>
                      <a:pt x="1303" y="737"/>
                    </a:lnTo>
                    <a:lnTo>
                      <a:pt x="1309" y="737"/>
                    </a:lnTo>
                    <a:lnTo>
                      <a:pt x="1315" y="737"/>
                    </a:lnTo>
                    <a:lnTo>
                      <a:pt x="1320" y="743"/>
                    </a:lnTo>
                    <a:lnTo>
                      <a:pt x="1332" y="743"/>
                    </a:lnTo>
                    <a:lnTo>
                      <a:pt x="1332" y="754"/>
                    </a:lnTo>
                    <a:lnTo>
                      <a:pt x="1332" y="760"/>
                    </a:lnTo>
                    <a:lnTo>
                      <a:pt x="1320" y="760"/>
                    </a:lnTo>
                    <a:lnTo>
                      <a:pt x="1320" y="771"/>
                    </a:lnTo>
                    <a:lnTo>
                      <a:pt x="1315" y="771"/>
                    </a:lnTo>
                    <a:lnTo>
                      <a:pt x="1309" y="771"/>
                    </a:lnTo>
                    <a:lnTo>
                      <a:pt x="1303" y="771"/>
                    </a:lnTo>
                    <a:lnTo>
                      <a:pt x="1298" y="771"/>
                    </a:lnTo>
                    <a:lnTo>
                      <a:pt x="1292" y="771"/>
                    </a:lnTo>
                    <a:lnTo>
                      <a:pt x="1286" y="771"/>
                    </a:lnTo>
                    <a:lnTo>
                      <a:pt x="1281" y="771"/>
                    </a:lnTo>
                    <a:lnTo>
                      <a:pt x="1275" y="771"/>
                    </a:lnTo>
                    <a:lnTo>
                      <a:pt x="1275" y="777"/>
                    </a:lnTo>
                    <a:lnTo>
                      <a:pt x="1269" y="782"/>
                    </a:lnTo>
                    <a:lnTo>
                      <a:pt x="1264" y="782"/>
                    </a:lnTo>
                    <a:lnTo>
                      <a:pt x="1258" y="782"/>
                    </a:lnTo>
                    <a:lnTo>
                      <a:pt x="1252" y="782"/>
                    </a:lnTo>
                    <a:lnTo>
                      <a:pt x="1247" y="782"/>
                    </a:lnTo>
                    <a:lnTo>
                      <a:pt x="1241" y="782"/>
                    </a:lnTo>
                    <a:lnTo>
                      <a:pt x="1235" y="782"/>
                    </a:lnTo>
                    <a:lnTo>
                      <a:pt x="1235" y="777"/>
                    </a:lnTo>
                    <a:lnTo>
                      <a:pt x="1235" y="771"/>
                    </a:lnTo>
                    <a:lnTo>
                      <a:pt x="1235" y="765"/>
                    </a:lnTo>
                    <a:lnTo>
                      <a:pt x="1235" y="760"/>
                    </a:lnTo>
                    <a:lnTo>
                      <a:pt x="1235" y="754"/>
                    </a:lnTo>
                    <a:lnTo>
                      <a:pt x="1230" y="743"/>
                    </a:lnTo>
                    <a:lnTo>
                      <a:pt x="1207" y="743"/>
                    </a:lnTo>
                    <a:lnTo>
                      <a:pt x="1201" y="743"/>
                    </a:lnTo>
                    <a:lnTo>
                      <a:pt x="1196" y="743"/>
                    </a:lnTo>
                    <a:lnTo>
                      <a:pt x="1196" y="737"/>
                    </a:lnTo>
                    <a:lnTo>
                      <a:pt x="1196" y="731"/>
                    </a:lnTo>
                    <a:lnTo>
                      <a:pt x="1190" y="726"/>
                    </a:lnTo>
                    <a:lnTo>
                      <a:pt x="1190" y="720"/>
                    </a:lnTo>
                    <a:lnTo>
                      <a:pt x="1184" y="709"/>
                    </a:lnTo>
                    <a:lnTo>
                      <a:pt x="1196" y="697"/>
                    </a:lnTo>
                    <a:lnTo>
                      <a:pt x="1196" y="686"/>
                    </a:lnTo>
                    <a:lnTo>
                      <a:pt x="1196" y="680"/>
                    </a:lnTo>
                    <a:lnTo>
                      <a:pt x="1179" y="675"/>
                    </a:lnTo>
                    <a:lnTo>
                      <a:pt x="1179" y="669"/>
                    </a:lnTo>
                    <a:lnTo>
                      <a:pt x="1173" y="663"/>
                    </a:lnTo>
                    <a:lnTo>
                      <a:pt x="1179" y="658"/>
                    </a:lnTo>
                    <a:lnTo>
                      <a:pt x="1184" y="658"/>
                    </a:lnTo>
                    <a:lnTo>
                      <a:pt x="1184" y="652"/>
                    </a:lnTo>
                    <a:lnTo>
                      <a:pt x="1179" y="646"/>
                    </a:lnTo>
                    <a:lnTo>
                      <a:pt x="1167" y="635"/>
                    </a:lnTo>
                    <a:lnTo>
                      <a:pt x="1150" y="618"/>
                    </a:lnTo>
                    <a:lnTo>
                      <a:pt x="1145" y="629"/>
                    </a:lnTo>
                    <a:lnTo>
                      <a:pt x="1139" y="635"/>
                    </a:lnTo>
                    <a:lnTo>
                      <a:pt x="1139" y="646"/>
                    </a:lnTo>
                    <a:lnTo>
                      <a:pt x="1122" y="652"/>
                    </a:lnTo>
                    <a:lnTo>
                      <a:pt x="1116" y="646"/>
                    </a:lnTo>
                    <a:lnTo>
                      <a:pt x="1111" y="646"/>
                    </a:lnTo>
                    <a:lnTo>
                      <a:pt x="1111" y="658"/>
                    </a:lnTo>
                    <a:lnTo>
                      <a:pt x="1111" y="663"/>
                    </a:lnTo>
                    <a:lnTo>
                      <a:pt x="1105" y="663"/>
                    </a:lnTo>
                    <a:lnTo>
                      <a:pt x="1105" y="669"/>
                    </a:lnTo>
                    <a:lnTo>
                      <a:pt x="1094" y="680"/>
                    </a:lnTo>
                    <a:lnTo>
                      <a:pt x="1077" y="692"/>
                    </a:lnTo>
                    <a:lnTo>
                      <a:pt x="1077" y="686"/>
                    </a:lnTo>
                    <a:lnTo>
                      <a:pt x="1077" y="680"/>
                    </a:lnTo>
                    <a:lnTo>
                      <a:pt x="1071" y="680"/>
                    </a:lnTo>
                    <a:lnTo>
                      <a:pt x="1065" y="680"/>
                    </a:lnTo>
                    <a:lnTo>
                      <a:pt x="1060" y="680"/>
                    </a:lnTo>
                    <a:lnTo>
                      <a:pt x="1054" y="680"/>
                    </a:lnTo>
                    <a:lnTo>
                      <a:pt x="1054" y="675"/>
                    </a:lnTo>
                    <a:lnTo>
                      <a:pt x="1048" y="675"/>
                    </a:lnTo>
                    <a:lnTo>
                      <a:pt x="1048" y="680"/>
                    </a:lnTo>
                    <a:lnTo>
                      <a:pt x="1043" y="680"/>
                    </a:lnTo>
                    <a:lnTo>
                      <a:pt x="1037" y="680"/>
                    </a:lnTo>
                    <a:lnTo>
                      <a:pt x="1031" y="680"/>
                    </a:lnTo>
                    <a:lnTo>
                      <a:pt x="1031" y="686"/>
                    </a:lnTo>
                    <a:lnTo>
                      <a:pt x="1031" y="692"/>
                    </a:lnTo>
                    <a:lnTo>
                      <a:pt x="1026" y="692"/>
                    </a:lnTo>
                    <a:lnTo>
                      <a:pt x="1020" y="692"/>
                    </a:lnTo>
                    <a:lnTo>
                      <a:pt x="986" y="697"/>
                    </a:lnTo>
                    <a:lnTo>
                      <a:pt x="986" y="703"/>
                    </a:lnTo>
                    <a:lnTo>
                      <a:pt x="980" y="714"/>
                    </a:lnTo>
                    <a:lnTo>
                      <a:pt x="980" y="720"/>
                    </a:lnTo>
                    <a:lnTo>
                      <a:pt x="963" y="726"/>
                    </a:lnTo>
                    <a:lnTo>
                      <a:pt x="929" y="754"/>
                    </a:lnTo>
                    <a:lnTo>
                      <a:pt x="912" y="765"/>
                    </a:lnTo>
                    <a:lnTo>
                      <a:pt x="895" y="777"/>
                    </a:lnTo>
                    <a:lnTo>
                      <a:pt x="895" y="782"/>
                    </a:lnTo>
                    <a:lnTo>
                      <a:pt x="878" y="782"/>
                    </a:lnTo>
                    <a:lnTo>
                      <a:pt x="878" y="794"/>
                    </a:lnTo>
                    <a:lnTo>
                      <a:pt x="884" y="794"/>
                    </a:lnTo>
                    <a:lnTo>
                      <a:pt x="890" y="794"/>
                    </a:lnTo>
                    <a:lnTo>
                      <a:pt x="895" y="805"/>
                    </a:lnTo>
                    <a:lnTo>
                      <a:pt x="895" y="811"/>
                    </a:lnTo>
                    <a:lnTo>
                      <a:pt x="884" y="816"/>
                    </a:lnTo>
                    <a:lnTo>
                      <a:pt x="884" y="822"/>
                    </a:lnTo>
                    <a:lnTo>
                      <a:pt x="873" y="833"/>
                    </a:lnTo>
                    <a:lnTo>
                      <a:pt x="867" y="828"/>
                    </a:lnTo>
                    <a:lnTo>
                      <a:pt x="844" y="828"/>
                    </a:lnTo>
                    <a:lnTo>
                      <a:pt x="827" y="822"/>
                    </a:lnTo>
                    <a:lnTo>
                      <a:pt x="827" y="816"/>
                    </a:lnTo>
                    <a:lnTo>
                      <a:pt x="816" y="805"/>
                    </a:lnTo>
                    <a:lnTo>
                      <a:pt x="810" y="799"/>
                    </a:lnTo>
                    <a:lnTo>
                      <a:pt x="810" y="805"/>
                    </a:lnTo>
                    <a:lnTo>
                      <a:pt x="804" y="799"/>
                    </a:lnTo>
                    <a:lnTo>
                      <a:pt x="799" y="794"/>
                    </a:lnTo>
                    <a:lnTo>
                      <a:pt x="799" y="788"/>
                    </a:lnTo>
                    <a:lnTo>
                      <a:pt x="793" y="782"/>
                    </a:lnTo>
                    <a:lnTo>
                      <a:pt x="787" y="777"/>
                    </a:lnTo>
                    <a:lnTo>
                      <a:pt x="787" y="771"/>
                    </a:lnTo>
                    <a:lnTo>
                      <a:pt x="782" y="771"/>
                    </a:lnTo>
                    <a:lnTo>
                      <a:pt x="776" y="777"/>
                    </a:lnTo>
                    <a:lnTo>
                      <a:pt x="770" y="777"/>
                    </a:lnTo>
                    <a:lnTo>
                      <a:pt x="770" y="771"/>
                    </a:lnTo>
                    <a:lnTo>
                      <a:pt x="776" y="771"/>
                    </a:lnTo>
                    <a:lnTo>
                      <a:pt x="782" y="765"/>
                    </a:lnTo>
                    <a:lnTo>
                      <a:pt x="782" y="760"/>
                    </a:lnTo>
                    <a:lnTo>
                      <a:pt x="782" y="754"/>
                    </a:lnTo>
                    <a:lnTo>
                      <a:pt x="776" y="748"/>
                    </a:lnTo>
                    <a:lnTo>
                      <a:pt x="776" y="743"/>
                    </a:lnTo>
                    <a:lnTo>
                      <a:pt x="770" y="737"/>
                    </a:lnTo>
                    <a:lnTo>
                      <a:pt x="776" y="731"/>
                    </a:lnTo>
                    <a:lnTo>
                      <a:pt x="759" y="731"/>
                    </a:lnTo>
                    <a:lnTo>
                      <a:pt x="748" y="726"/>
                    </a:lnTo>
                    <a:lnTo>
                      <a:pt x="731" y="731"/>
                    </a:lnTo>
                    <a:lnTo>
                      <a:pt x="731" y="737"/>
                    </a:lnTo>
                    <a:lnTo>
                      <a:pt x="731" y="743"/>
                    </a:lnTo>
                    <a:lnTo>
                      <a:pt x="731" y="748"/>
                    </a:lnTo>
                    <a:lnTo>
                      <a:pt x="725" y="748"/>
                    </a:lnTo>
                    <a:lnTo>
                      <a:pt x="725" y="760"/>
                    </a:lnTo>
                    <a:lnTo>
                      <a:pt x="697" y="771"/>
                    </a:lnTo>
                    <a:lnTo>
                      <a:pt x="691" y="748"/>
                    </a:lnTo>
                    <a:lnTo>
                      <a:pt x="685" y="748"/>
                    </a:lnTo>
                    <a:lnTo>
                      <a:pt x="685" y="743"/>
                    </a:lnTo>
                    <a:lnTo>
                      <a:pt x="663" y="737"/>
                    </a:lnTo>
                    <a:lnTo>
                      <a:pt x="663" y="760"/>
                    </a:lnTo>
                    <a:lnTo>
                      <a:pt x="657" y="754"/>
                    </a:lnTo>
                    <a:lnTo>
                      <a:pt x="651" y="760"/>
                    </a:lnTo>
                    <a:lnTo>
                      <a:pt x="640" y="760"/>
                    </a:lnTo>
                    <a:lnTo>
                      <a:pt x="629" y="754"/>
                    </a:lnTo>
                    <a:lnTo>
                      <a:pt x="612" y="760"/>
                    </a:lnTo>
                    <a:lnTo>
                      <a:pt x="600" y="765"/>
                    </a:lnTo>
                    <a:lnTo>
                      <a:pt x="595" y="765"/>
                    </a:lnTo>
                    <a:lnTo>
                      <a:pt x="589" y="771"/>
                    </a:lnTo>
                    <a:lnTo>
                      <a:pt x="583" y="771"/>
                    </a:lnTo>
                    <a:lnTo>
                      <a:pt x="572" y="777"/>
                    </a:lnTo>
                    <a:lnTo>
                      <a:pt x="572" y="782"/>
                    </a:lnTo>
                    <a:lnTo>
                      <a:pt x="572" y="794"/>
                    </a:lnTo>
                    <a:lnTo>
                      <a:pt x="566" y="799"/>
                    </a:lnTo>
                    <a:lnTo>
                      <a:pt x="549" y="799"/>
                    </a:lnTo>
                    <a:lnTo>
                      <a:pt x="538" y="805"/>
                    </a:lnTo>
                    <a:lnTo>
                      <a:pt x="532" y="805"/>
                    </a:lnTo>
                    <a:lnTo>
                      <a:pt x="532" y="811"/>
                    </a:lnTo>
                    <a:lnTo>
                      <a:pt x="527" y="816"/>
                    </a:lnTo>
                    <a:lnTo>
                      <a:pt x="515" y="816"/>
                    </a:lnTo>
                    <a:lnTo>
                      <a:pt x="510" y="822"/>
                    </a:lnTo>
                    <a:lnTo>
                      <a:pt x="504" y="822"/>
                    </a:lnTo>
                    <a:lnTo>
                      <a:pt x="510" y="828"/>
                    </a:lnTo>
                    <a:lnTo>
                      <a:pt x="510" y="839"/>
                    </a:lnTo>
                    <a:lnTo>
                      <a:pt x="527" y="833"/>
                    </a:lnTo>
                    <a:lnTo>
                      <a:pt x="538" y="833"/>
                    </a:lnTo>
                    <a:lnTo>
                      <a:pt x="544" y="828"/>
                    </a:lnTo>
                    <a:lnTo>
                      <a:pt x="572" y="816"/>
                    </a:lnTo>
                    <a:lnTo>
                      <a:pt x="578" y="822"/>
                    </a:lnTo>
                    <a:lnTo>
                      <a:pt x="583" y="833"/>
                    </a:lnTo>
                    <a:lnTo>
                      <a:pt x="589" y="833"/>
                    </a:lnTo>
                    <a:lnTo>
                      <a:pt x="583" y="845"/>
                    </a:lnTo>
                    <a:lnTo>
                      <a:pt x="572" y="850"/>
                    </a:lnTo>
                    <a:lnTo>
                      <a:pt x="572" y="845"/>
                    </a:lnTo>
                    <a:lnTo>
                      <a:pt x="544" y="845"/>
                    </a:lnTo>
                    <a:lnTo>
                      <a:pt x="544" y="856"/>
                    </a:lnTo>
                    <a:lnTo>
                      <a:pt x="527" y="862"/>
                    </a:lnTo>
                    <a:lnTo>
                      <a:pt x="510" y="862"/>
                    </a:lnTo>
                    <a:lnTo>
                      <a:pt x="510" y="856"/>
                    </a:lnTo>
                    <a:lnTo>
                      <a:pt x="487" y="862"/>
                    </a:lnTo>
                    <a:lnTo>
                      <a:pt x="487" y="850"/>
                    </a:lnTo>
                    <a:lnTo>
                      <a:pt x="481" y="850"/>
                    </a:lnTo>
                    <a:lnTo>
                      <a:pt x="481" y="845"/>
                    </a:lnTo>
                    <a:lnTo>
                      <a:pt x="476" y="839"/>
                    </a:lnTo>
                    <a:lnTo>
                      <a:pt x="470" y="833"/>
                    </a:lnTo>
                    <a:lnTo>
                      <a:pt x="470" y="828"/>
                    </a:lnTo>
                    <a:lnTo>
                      <a:pt x="453" y="833"/>
                    </a:lnTo>
                    <a:lnTo>
                      <a:pt x="447" y="833"/>
                    </a:lnTo>
                    <a:lnTo>
                      <a:pt x="447" y="822"/>
                    </a:lnTo>
                    <a:lnTo>
                      <a:pt x="442" y="816"/>
                    </a:lnTo>
                    <a:lnTo>
                      <a:pt x="430" y="816"/>
                    </a:lnTo>
                    <a:lnTo>
                      <a:pt x="430" y="811"/>
                    </a:lnTo>
                    <a:lnTo>
                      <a:pt x="436" y="805"/>
                    </a:lnTo>
                    <a:lnTo>
                      <a:pt x="447" y="805"/>
                    </a:lnTo>
                    <a:lnTo>
                      <a:pt x="453" y="805"/>
                    </a:lnTo>
                    <a:lnTo>
                      <a:pt x="459" y="811"/>
                    </a:lnTo>
                    <a:lnTo>
                      <a:pt x="470" y="811"/>
                    </a:lnTo>
                    <a:lnTo>
                      <a:pt x="470" y="805"/>
                    </a:lnTo>
                    <a:lnTo>
                      <a:pt x="476" y="794"/>
                    </a:lnTo>
                    <a:lnTo>
                      <a:pt x="470" y="788"/>
                    </a:lnTo>
                    <a:lnTo>
                      <a:pt x="464" y="788"/>
                    </a:lnTo>
                    <a:lnTo>
                      <a:pt x="447" y="782"/>
                    </a:lnTo>
                    <a:lnTo>
                      <a:pt x="442" y="777"/>
                    </a:lnTo>
                    <a:lnTo>
                      <a:pt x="436" y="777"/>
                    </a:lnTo>
                    <a:lnTo>
                      <a:pt x="413" y="777"/>
                    </a:lnTo>
                    <a:lnTo>
                      <a:pt x="413" y="771"/>
                    </a:lnTo>
                    <a:lnTo>
                      <a:pt x="408" y="771"/>
                    </a:lnTo>
                    <a:lnTo>
                      <a:pt x="396" y="771"/>
                    </a:lnTo>
                    <a:lnTo>
                      <a:pt x="396" y="777"/>
                    </a:lnTo>
                    <a:lnTo>
                      <a:pt x="391" y="777"/>
                    </a:lnTo>
                    <a:lnTo>
                      <a:pt x="362" y="771"/>
                    </a:lnTo>
                    <a:lnTo>
                      <a:pt x="357" y="771"/>
                    </a:lnTo>
                    <a:lnTo>
                      <a:pt x="351" y="771"/>
                    </a:lnTo>
                    <a:lnTo>
                      <a:pt x="345" y="771"/>
                    </a:lnTo>
                    <a:lnTo>
                      <a:pt x="340" y="777"/>
                    </a:lnTo>
                    <a:lnTo>
                      <a:pt x="328" y="765"/>
                    </a:lnTo>
                    <a:lnTo>
                      <a:pt x="323" y="771"/>
                    </a:lnTo>
                    <a:lnTo>
                      <a:pt x="317" y="765"/>
                    </a:lnTo>
                    <a:lnTo>
                      <a:pt x="306" y="771"/>
                    </a:lnTo>
                    <a:lnTo>
                      <a:pt x="306" y="777"/>
                    </a:lnTo>
                    <a:lnTo>
                      <a:pt x="306" y="782"/>
                    </a:lnTo>
                    <a:lnTo>
                      <a:pt x="306" y="788"/>
                    </a:lnTo>
                    <a:lnTo>
                      <a:pt x="306" y="794"/>
                    </a:lnTo>
                    <a:lnTo>
                      <a:pt x="300" y="794"/>
                    </a:lnTo>
                    <a:lnTo>
                      <a:pt x="294" y="805"/>
                    </a:lnTo>
                    <a:lnTo>
                      <a:pt x="289" y="805"/>
                    </a:lnTo>
                    <a:lnTo>
                      <a:pt x="283" y="799"/>
                    </a:lnTo>
                    <a:lnTo>
                      <a:pt x="283" y="794"/>
                    </a:lnTo>
                    <a:lnTo>
                      <a:pt x="277" y="788"/>
                    </a:lnTo>
                    <a:lnTo>
                      <a:pt x="266" y="794"/>
                    </a:lnTo>
                    <a:lnTo>
                      <a:pt x="260" y="794"/>
                    </a:lnTo>
                    <a:lnTo>
                      <a:pt x="249" y="794"/>
                    </a:lnTo>
                    <a:lnTo>
                      <a:pt x="243" y="794"/>
                    </a:lnTo>
                    <a:lnTo>
                      <a:pt x="243" y="788"/>
                    </a:lnTo>
                    <a:lnTo>
                      <a:pt x="232" y="777"/>
                    </a:lnTo>
                    <a:lnTo>
                      <a:pt x="192" y="771"/>
                    </a:lnTo>
                    <a:lnTo>
                      <a:pt x="198" y="765"/>
                    </a:lnTo>
                    <a:lnTo>
                      <a:pt x="192" y="765"/>
                    </a:lnTo>
                    <a:lnTo>
                      <a:pt x="192" y="760"/>
                    </a:lnTo>
                    <a:lnTo>
                      <a:pt x="187" y="754"/>
                    </a:lnTo>
                    <a:lnTo>
                      <a:pt x="175" y="748"/>
                    </a:lnTo>
                    <a:lnTo>
                      <a:pt x="170" y="748"/>
                    </a:lnTo>
                    <a:lnTo>
                      <a:pt x="170" y="737"/>
                    </a:lnTo>
                    <a:lnTo>
                      <a:pt x="170" y="731"/>
                    </a:lnTo>
                    <a:lnTo>
                      <a:pt x="164" y="726"/>
                    </a:lnTo>
                    <a:lnTo>
                      <a:pt x="164" y="714"/>
                    </a:lnTo>
                    <a:lnTo>
                      <a:pt x="164" y="703"/>
                    </a:lnTo>
                    <a:lnTo>
                      <a:pt x="158" y="703"/>
                    </a:lnTo>
                    <a:lnTo>
                      <a:pt x="153" y="703"/>
                    </a:lnTo>
                    <a:lnTo>
                      <a:pt x="153" y="714"/>
                    </a:lnTo>
                    <a:lnTo>
                      <a:pt x="141" y="714"/>
                    </a:lnTo>
                    <a:lnTo>
                      <a:pt x="141" y="720"/>
                    </a:lnTo>
                    <a:lnTo>
                      <a:pt x="124" y="726"/>
                    </a:lnTo>
                    <a:lnTo>
                      <a:pt x="96" y="731"/>
                    </a:lnTo>
                    <a:lnTo>
                      <a:pt x="96" y="737"/>
                    </a:lnTo>
                    <a:lnTo>
                      <a:pt x="90" y="743"/>
                    </a:lnTo>
                    <a:lnTo>
                      <a:pt x="79" y="737"/>
                    </a:lnTo>
                    <a:lnTo>
                      <a:pt x="68" y="737"/>
                    </a:lnTo>
                    <a:lnTo>
                      <a:pt x="56" y="726"/>
                    </a:lnTo>
                    <a:lnTo>
                      <a:pt x="45" y="731"/>
                    </a:lnTo>
                    <a:lnTo>
                      <a:pt x="39" y="726"/>
                    </a:lnTo>
                    <a:lnTo>
                      <a:pt x="17" y="726"/>
                    </a:lnTo>
                    <a:lnTo>
                      <a:pt x="11" y="726"/>
                    </a:lnTo>
                    <a:lnTo>
                      <a:pt x="11" y="720"/>
                    </a:lnTo>
                    <a:lnTo>
                      <a:pt x="11" y="714"/>
                    </a:lnTo>
                    <a:lnTo>
                      <a:pt x="5" y="714"/>
                    </a:lnTo>
                    <a:lnTo>
                      <a:pt x="5" y="703"/>
                    </a:lnTo>
                    <a:lnTo>
                      <a:pt x="0" y="703"/>
                    </a:lnTo>
                    <a:lnTo>
                      <a:pt x="0" y="697"/>
                    </a:lnTo>
                    <a:lnTo>
                      <a:pt x="5" y="692"/>
                    </a:lnTo>
                    <a:lnTo>
                      <a:pt x="5" y="686"/>
                    </a:lnTo>
                    <a:lnTo>
                      <a:pt x="5" y="680"/>
                    </a:lnTo>
                    <a:lnTo>
                      <a:pt x="0" y="680"/>
                    </a:lnTo>
                    <a:lnTo>
                      <a:pt x="0" y="675"/>
                    </a:lnTo>
                    <a:close/>
                  </a:path>
                </a:pathLst>
              </a:custGeom>
              <a:solidFill>
                <a:schemeClr val="accent6">
                  <a:lumMod val="40000"/>
                  <a:lumOff val="60000"/>
                </a:schemeClr>
              </a:solidFill>
              <a:ln w="9525">
                <a:solidFill>
                  <a:schemeClr val="accent6"/>
                </a:solidFill>
                <a:round/>
                <a:headEnd/>
                <a:tailEnd/>
              </a:ln>
            </p:spPr>
            <p:txBody>
              <a:bodyPr/>
              <a:lstStyle/>
              <a:p>
                <a:endParaRPr lang="en-US" sz="1200" b="1" dirty="0"/>
              </a:p>
            </p:txBody>
          </p:sp>
          <p:sp>
            <p:nvSpPr>
              <p:cNvPr id="68" name="Freeform 10"/>
              <p:cNvSpPr>
                <a:spLocks/>
              </p:cNvSpPr>
              <p:nvPr/>
            </p:nvSpPr>
            <p:spPr bwMode="gray">
              <a:xfrm>
                <a:off x="3306586" y="1934035"/>
                <a:ext cx="1826529" cy="1140886"/>
              </a:xfrm>
              <a:custGeom>
                <a:avLst/>
                <a:gdLst>
                  <a:gd name="T0" fmla="*/ 29 w 1497"/>
                  <a:gd name="T1" fmla="*/ 351 h 935"/>
                  <a:gd name="T2" fmla="*/ 34 w 1497"/>
                  <a:gd name="T3" fmla="*/ 317 h 935"/>
                  <a:gd name="T4" fmla="*/ 57 w 1497"/>
                  <a:gd name="T5" fmla="*/ 266 h 935"/>
                  <a:gd name="T6" fmla="*/ 80 w 1497"/>
                  <a:gd name="T7" fmla="*/ 232 h 935"/>
                  <a:gd name="T8" fmla="*/ 108 w 1497"/>
                  <a:gd name="T9" fmla="*/ 181 h 935"/>
                  <a:gd name="T10" fmla="*/ 159 w 1497"/>
                  <a:gd name="T11" fmla="*/ 175 h 935"/>
                  <a:gd name="T12" fmla="*/ 227 w 1497"/>
                  <a:gd name="T13" fmla="*/ 175 h 935"/>
                  <a:gd name="T14" fmla="*/ 267 w 1497"/>
                  <a:gd name="T15" fmla="*/ 204 h 935"/>
                  <a:gd name="T16" fmla="*/ 301 w 1497"/>
                  <a:gd name="T17" fmla="*/ 226 h 935"/>
                  <a:gd name="T18" fmla="*/ 341 w 1497"/>
                  <a:gd name="T19" fmla="*/ 260 h 935"/>
                  <a:gd name="T20" fmla="*/ 380 w 1497"/>
                  <a:gd name="T21" fmla="*/ 277 h 935"/>
                  <a:gd name="T22" fmla="*/ 426 w 1497"/>
                  <a:gd name="T23" fmla="*/ 277 h 935"/>
                  <a:gd name="T24" fmla="*/ 471 w 1497"/>
                  <a:gd name="T25" fmla="*/ 300 h 935"/>
                  <a:gd name="T26" fmla="*/ 550 w 1497"/>
                  <a:gd name="T27" fmla="*/ 317 h 935"/>
                  <a:gd name="T28" fmla="*/ 607 w 1497"/>
                  <a:gd name="T29" fmla="*/ 311 h 935"/>
                  <a:gd name="T30" fmla="*/ 675 w 1497"/>
                  <a:gd name="T31" fmla="*/ 306 h 935"/>
                  <a:gd name="T32" fmla="*/ 766 w 1497"/>
                  <a:gd name="T33" fmla="*/ 277 h 935"/>
                  <a:gd name="T34" fmla="*/ 828 w 1497"/>
                  <a:gd name="T35" fmla="*/ 164 h 935"/>
                  <a:gd name="T36" fmla="*/ 868 w 1497"/>
                  <a:gd name="T37" fmla="*/ 62 h 935"/>
                  <a:gd name="T38" fmla="*/ 902 w 1497"/>
                  <a:gd name="T39" fmla="*/ 22 h 935"/>
                  <a:gd name="T40" fmla="*/ 1010 w 1497"/>
                  <a:gd name="T41" fmla="*/ 5 h 935"/>
                  <a:gd name="T42" fmla="*/ 1055 w 1497"/>
                  <a:gd name="T43" fmla="*/ 56 h 935"/>
                  <a:gd name="T44" fmla="*/ 1174 w 1497"/>
                  <a:gd name="T45" fmla="*/ 28 h 935"/>
                  <a:gd name="T46" fmla="*/ 1253 w 1497"/>
                  <a:gd name="T47" fmla="*/ 113 h 935"/>
                  <a:gd name="T48" fmla="*/ 1316 w 1497"/>
                  <a:gd name="T49" fmla="*/ 107 h 935"/>
                  <a:gd name="T50" fmla="*/ 1406 w 1497"/>
                  <a:gd name="T51" fmla="*/ 96 h 935"/>
                  <a:gd name="T52" fmla="*/ 1463 w 1497"/>
                  <a:gd name="T53" fmla="*/ 130 h 935"/>
                  <a:gd name="T54" fmla="*/ 1491 w 1497"/>
                  <a:gd name="T55" fmla="*/ 175 h 935"/>
                  <a:gd name="T56" fmla="*/ 1457 w 1497"/>
                  <a:gd name="T57" fmla="*/ 204 h 935"/>
                  <a:gd name="T58" fmla="*/ 1423 w 1497"/>
                  <a:gd name="T59" fmla="*/ 266 h 935"/>
                  <a:gd name="T60" fmla="*/ 1389 w 1497"/>
                  <a:gd name="T61" fmla="*/ 328 h 935"/>
                  <a:gd name="T62" fmla="*/ 1242 w 1497"/>
                  <a:gd name="T63" fmla="*/ 408 h 935"/>
                  <a:gd name="T64" fmla="*/ 1276 w 1497"/>
                  <a:gd name="T65" fmla="*/ 487 h 935"/>
                  <a:gd name="T66" fmla="*/ 1282 w 1497"/>
                  <a:gd name="T67" fmla="*/ 584 h 935"/>
                  <a:gd name="T68" fmla="*/ 1236 w 1497"/>
                  <a:gd name="T69" fmla="*/ 595 h 935"/>
                  <a:gd name="T70" fmla="*/ 1191 w 1497"/>
                  <a:gd name="T71" fmla="*/ 618 h 935"/>
                  <a:gd name="T72" fmla="*/ 1134 w 1497"/>
                  <a:gd name="T73" fmla="*/ 601 h 935"/>
                  <a:gd name="T74" fmla="*/ 1095 w 1497"/>
                  <a:gd name="T75" fmla="*/ 618 h 935"/>
                  <a:gd name="T76" fmla="*/ 1038 w 1497"/>
                  <a:gd name="T77" fmla="*/ 652 h 935"/>
                  <a:gd name="T78" fmla="*/ 998 w 1497"/>
                  <a:gd name="T79" fmla="*/ 680 h 935"/>
                  <a:gd name="T80" fmla="*/ 1004 w 1497"/>
                  <a:gd name="T81" fmla="*/ 725 h 935"/>
                  <a:gd name="T82" fmla="*/ 987 w 1497"/>
                  <a:gd name="T83" fmla="*/ 748 h 935"/>
                  <a:gd name="T84" fmla="*/ 936 w 1497"/>
                  <a:gd name="T85" fmla="*/ 771 h 935"/>
                  <a:gd name="T86" fmla="*/ 896 w 1497"/>
                  <a:gd name="T87" fmla="*/ 827 h 935"/>
                  <a:gd name="T88" fmla="*/ 828 w 1497"/>
                  <a:gd name="T89" fmla="*/ 793 h 935"/>
                  <a:gd name="T90" fmla="*/ 743 w 1497"/>
                  <a:gd name="T91" fmla="*/ 827 h 935"/>
                  <a:gd name="T92" fmla="*/ 686 w 1497"/>
                  <a:gd name="T93" fmla="*/ 856 h 935"/>
                  <a:gd name="T94" fmla="*/ 635 w 1497"/>
                  <a:gd name="T95" fmla="*/ 901 h 935"/>
                  <a:gd name="T96" fmla="*/ 579 w 1497"/>
                  <a:gd name="T97" fmla="*/ 867 h 935"/>
                  <a:gd name="T98" fmla="*/ 590 w 1497"/>
                  <a:gd name="T99" fmla="*/ 822 h 935"/>
                  <a:gd name="T100" fmla="*/ 528 w 1497"/>
                  <a:gd name="T101" fmla="*/ 822 h 935"/>
                  <a:gd name="T102" fmla="*/ 516 w 1497"/>
                  <a:gd name="T103" fmla="*/ 873 h 935"/>
                  <a:gd name="T104" fmla="*/ 494 w 1497"/>
                  <a:gd name="T105" fmla="*/ 924 h 935"/>
                  <a:gd name="T106" fmla="*/ 448 w 1497"/>
                  <a:gd name="T107" fmla="*/ 890 h 935"/>
                  <a:gd name="T108" fmla="*/ 460 w 1497"/>
                  <a:gd name="T109" fmla="*/ 827 h 935"/>
                  <a:gd name="T110" fmla="*/ 346 w 1497"/>
                  <a:gd name="T111" fmla="*/ 737 h 935"/>
                  <a:gd name="T112" fmla="*/ 295 w 1497"/>
                  <a:gd name="T113" fmla="*/ 771 h 935"/>
                  <a:gd name="T114" fmla="*/ 193 w 1497"/>
                  <a:gd name="T115" fmla="*/ 748 h 935"/>
                  <a:gd name="T116" fmla="*/ 108 w 1497"/>
                  <a:gd name="T117" fmla="*/ 697 h 935"/>
                  <a:gd name="T118" fmla="*/ 108 w 1497"/>
                  <a:gd name="T119" fmla="*/ 635 h 935"/>
                  <a:gd name="T120" fmla="*/ 108 w 1497"/>
                  <a:gd name="T121" fmla="*/ 555 h 935"/>
                  <a:gd name="T122" fmla="*/ 57 w 1497"/>
                  <a:gd name="T123" fmla="*/ 527 h 935"/>
                  <a:gd name="T124" fmla="*/ 17 w 1497"/>
                  <a:gd name="T125" fmla="*/ 402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97" h="935">
                    <a:moveTo>
                      <a:pt x="0" y="396"/>
                    </a:moveTo>
                    <a:lnTo>
                      <a:pt x="6" y="396"/>
                    </a:lnTo>
                    <a:lnTo>
                      <a:pt x="6" y="391"/>
                    </a:lnTo>
                    <a:lnTo>
                      <a:pt x="12" y="391"/>
                    </a:lnTo>
                    <a:lnTo>
                      <a:pt x="12" y="385"/>
                    </a:lnTo>
                    <a:lnTo>
                      <a:pt x="12" y="379"/>
                    </a:lnTo>
                    <a:lnTo>
                      <a:pt x="12" y="374"/>
                    </a:lnTo>
                    <a:lnTo>
                      <a:pt x="17" y="374"/>
                    </a:lnTo>
                    <a:lnTo>
                      <a:pt x="29" y="374"/>
                    </a:lnTo>
                    <a:lnTo>
                      <a:pt x="29" y="368"/>
                    </a:lnTo>
                    <a:lnTo>
                      <a:pt x="29" y="362"/>
                    </a:lnTo>
                    <a:lnTo>
                      <a:pt x="29" y="357"/>
                    </a:lnTo>
                    <a:lnTo>
                      <a:pt x="29" y="351"/>
                    </a:lnTo>
                    <a:lnTo>
                      <a:pt x="34" y="351"/>
                    </a:lnTo>
                    <a:lnTo>
                      <a:pt x="34" y="345"/>
                    </a:lnTo>
                    <a:lnTo>
                      <a:pt x="29" y="345"/>
                    </a:lnTo>
                    <a:lnTo>
                      <a:pt x="29" y="340"/>
                    </a:lnTo>
                    <a:lnTo>
                      <a:pt x="34" y="340"/>
                    </a:lnTo>
                    <a:lnTo>
                      <a:pt x="34" y="334"/>
                    </a:lnTo>
                    <a:lnTo>
                      <a:pt x="34" y="328"/>
                    </a:lnTo>
                    <a:lnTo>
                      <a:pt x="40" y="328"/>
                    </a:lnTo>
                    <a:lnTo>
                      <a:pt x="40" y="323"/>
                    </a:lnTo>
                    <a:lnTo>
                      <a:pt x="46" y="323"/>
                    </a:lnTo>
                    <a:lnTo>
                      <a:pt x="46" y="317"/>
                    </a:lnTo>
                    <a:lnTo>
                      <a:pt x="40" y="317"/>
                    </a:lnTo>
                    <a:lnTo>
                      <a:pt x="34" y="317"/>
                    </a:lnTo>
                    <a:lnTo>
                      <a:pt x="34" y="311"/>
                    </a:lnTo>
                    <a:lnTo>
                      <a:pt x="40" y="311"/>
                    </a:lnTo>
                    <a:lnTo>
                      <a:pt x="40" y="306"/>
                    </a:lnTo>
                    <a:lnTo>
                      <a:pt x="40" y="300"/>
                    </a:lnTo>
                    <a:lnTo>
                      <a:pt x="46" y="294"/>
                    </a:lnTo>
                    <a:lnTo>
                      <a:pt x="51" y="294"/>
                    </a:lnTo>
                    <a:lnTo>
                      <a:pt x="51" y="289"/>
                    </a:lnTo>
                    <a:lnTo>
                      <a:pt x="57" y="289"/>
                    </a:lnTo>
                    <a:lnTo>
                      <a:pt x="57" y="283"/>
                    </a:lnTo>
                    <a:lnTo>
                      <a:pt x="57" y="277"/>
                    </a:lnTo>
                    <a:lnTo>
                      <a:pt x="51" y="277"/>
                    </a:lnTo>
                    <a:lnTo>
                      <a:pt x="51" y="272"/>
                    </a:lnTo>
                    <a:lnTo>
                      <a:pt x="57" y="266"/>
                    </a:lnTo>
                    <a:lnTo>
                      <a:pt x="63" y="266"/>
                    </a:lnTo>
                    <a:lnTo>
                      <a:pt x="63" y="260"/>
                    </a:lnTo>
                    <a:lnTo>
                      <a:pt x="57" y="255"/>
                    </a:lnTo>
                    <a:lnTo>
                      <a:pt x="57" y="249"/>
                    </a:lnTo>
                    <a:lnTo>
                      <a:pt x="63" y="249"/>
                    </a:lnTo>
                    <a:lnTo>
                      <a:pt x="63" y="243"/>
                    </a:lnTo>
                    <a:lnTo>
                      <a:pt x="63" y="238"/>
                    </a:lnTo>
                    <a:lnTo>
                      <a:pt x="68" y="238"/>
                    </a:lnTo>
                    <a:lnTo>
                      <a:pt x="68" y="232"/>
                    </a:lnTo>
                    <a:lnTo>
                      <a:pt x="63" y="232"/>
                    </a:lnTo>
                    <a:lnTo>
                      <a:pt x="68" y="226"/>
                    </a:lnTo>
                    <a:lnTo>
                      <a:pt x="74" y="232"/>
                    </a:lnTo>
                    <a:lnTo>
                      <a:pt x="80" y="232"/>
                    </a:lnTo>
                    <a:lnTo>
                      <a:pt x="80" y="226"/>
                    </a:lnTo>
                    <a:lnTo>
                      <a:pt x="74" y="226"/>
                    </a:lnTo>
                    <a:lnTo>
                      <a:pt x="80" y="221"/>
                    </a:lnTo>
                    <a:lnTo>
                      <a:pt x="80" y="215"/>
                    </a:lnTo>
                    <a:lnTo>
                      <a:pt x="86" y="209"/>
                    </a:lnTo>
                    <a:lnTo>
                      <a:pt x="91" y="204"/>
                    </a:lnTo>
                    <a:lnTo>
                      <a:pt x="97" y="204"/>
                    </a:lnTo>
                    <a:lnTo>
                      <a:pt x="97" y="198"/>
                    </a:lnTo>
                    <a:lnTo>
                      <a:pt x="97" y="192"/>
                    </a:lnTo>
                    <a:lnTo>
                      <a:pt x="103" y="192"/>
                    </a:lnTo>
                    <a:lnTo>
                      <a:pt x="108" y="192"/>
                    </a:lnTo>
                    <a:lnTo>
                      <a:pt x="108" y="187"/>
                    </a:lnTo>
                    <a:lnTo>
                      <a:pt x="108" y="181"/>
                    </a:lnTo>
                    <a:lnTo>
                      <a:pt x="114" y="181"/>
                    </a:lnTo>
                    <a:lnTo>
                      <a:pt x="120" y="181"/>
                    </a:lnTo>
                    <a:lnTo>
                      <a:pt x="120" y="175"/>
                    </a:lnTo>
                    <a:lnTo>
                      <a:pt x="120" y="181"/>
                    </a:lnTo>
                    <a:lnTo>
                      <a:pt x="120" y="187"/>
                    </a:lnTo>
                    <a:lnTo>
                      <a:pt x="125" y="187"/>
                    </a:lnTo>
                    <a:lnTo>
                      <a:pt x="125" y="181"/>
                    </a:lnTo>
                    <a:lnTo>
                      <a:pt x="131" y="181"/>
                    </a:lnTo>
                    <a:lnTo>
                      <a:pt x="137" y="181"/>
                    </a:lnTo>
                    <a:lnTo>
                      <a:pt x="142" y="181"/>
                    </a:lnTo>
                    <a:lnTo>
                      <a:pt x="148" y="181"/>
                    </a:lnTo>
                    <a:lnTo>
                      <a:pt x="154" y="175"/>
                    </a:lnTo>
                    <a:lnTo>
                      <a:pt x="159" y="175"/>
                    </a:lnTo>
                    <a:lnTo>
                      <a:pt x="165" y="175"/>
                    </a:lnTo>
                    <a:lnTo>
                      <a:pt x="171" y="175"/>
                    </a:lnTo>
                    <a:lnTo>
                      <a:pt x="176" y="175"/>
                    </a:lnTo>
                    <a:lnTo>
                      <a:pt x="176" y="170"/>
                    </a:lnTo>
                    <a:lnTo>
                      <a:pt x="182" y="175"/>
                    </a:lnTo>
                    <a:lnTo>
                      <a:pt x="188" y="175"/>
                    </a:lnTo>
                    <a:lnTo>
                      <a:pt x="199" y="175"/>
                    </a:lnTo>
                    <a:lnTo>
                      <a:pt x="199" y="181"/>
                    </a:lnTo>
                    <a:lnTo>
                      <a:pt x="205" y="181"/>
                    </a:lnTo>
                    <a:lnTo>
                      <a:pt x="210" y="181"/>
                    </a:lnTo>
                    <a:lnTo>
                      <a:pt x="216" y="181"/>
                    </a:lnTo>
                    <a:lnTo>
                      <a:pt x="222" y="175"/>
                    </a:lnTo>
                    <a:lnTo>
                      <a:pt x="227" y="175"/>
                    </a:lnTo>
                    <a:lnTo>
                      <a:pt x="227" y="181"/>
                    </a:lnTo>
                    <a:lnTo>
                      <a:pt x="233" y="181"/>
                    </a:lnTo>
                    <a:lnTo>
                      <a:pt x="233" y="187"/>
                    </a:lnTo>
                    <a:lnTo>
                      <a:pt x="239" y="187"/>
                    </a:lnTo>
                    <a:lnTo>
                      <a:pt x="233" y="192"/>
                    </a:lnTo>
                    <a:lnTo>
                      <a:pt x="239" y="192"/>
                    </a:lnTo>
                    <a:lnTo>
                      <a:pt x="244" y="192"/>
                    </a:lnTo>
                    <a:lnTo>
                      <a:pt x="250" y="192"/>
                    </a:lnTo>
                    <a:lnTo>
                      <a:pt x="250" y="198"/>
                    </a:lnTo>
                    <a:lnTo>
                      <a:pt x="256" y="198"/>
                    </a:lnTo>
                    <a:lnTo>
                      <a:pt x="256" y="204"/>
                    </a:lnTo>
                    <a:lnTo>
                      <a:pt x="261" y="204"/>
                    </a:lnTo>
                    <a:lnTo>
                      <a:pt x="267" y="204"/>
                    </a:lnTo>
                    <a:lnTo>
                      <a:pt x="267" y="209"/>
                    </a:lnTo>
                    <a:lnTo>
                      <a:pt x="273" y="209"/>
                    </a:lnTo>
                    <a:lnTo>
                      <a:pt x="273" y="215"/>
                    </a:lnTo>
                    <a:lnTo>
                      <a:pt x="278" y="215"/>
                    </a:lnTo>
                    <a:lnTo>
                      <a:pt x="278" y="209"/>
                    </a:lnTo>
                    <a:lnTo>
                      <a:pt x="278" y="215"/>
                    </a:lnTo>
                    <a:lnTo>
                      <a:pt x="284" y="215"/>
                    </a:lnTo>
                    <a:lnTo>
                      <a:pt x="278" y="215"/>
                    </a:lnTo>
                    <a:lnTo>
                      <a:pt x="278" y="221"/>
                    </a:lnTo>
                    <a:lnTo>
                      <a:pt x="284" y="221"/>
                    </a:lnTo>
                    <a:lnTo>
                      <a:pt x="290" y="221"/>
                    </a:lnTo>
                    <a:lnTo>
                      <a:pt x="295" y="221"/>
                    </a:lnTo>
                    <a:lnTo>
                      <a:pt x="301" y="226"/>
                    </a:lnTo>
                    <a:lnTo>
                      <a:pt x="301" y="232"/>
                    </a:lnTo>
                    <a:lnTo>
                      <a:pt x="307" y="232"/>
                    </a:lnTo>
                    <a:lnTo>
                      <a:pt x="307" y="238"/>
                    </a:lnTo>
                    <a:lnTo>
                      <a:pt x="312" y="238"/>
                    </a:lnTo>
                    <a:lnTo>
                      <a:pt x="318" y="238"/>
                    </a:lnTo>
                    <a:lnTo>
                      <a:pt x="318" y="243"/>
                    </a:lnTo>
                    <a:lnTo>
                      <a:pt x="318" y="249"/>
                    </a:lnTo>
                    <a:lnTo>
                      <a:pt x="324" y="249"/>
                    </a:lnTo>
                    <a:lnTo>
                      <a:pt x="324" y="255"/>
                    </a:lnTo>
                    <a:lnTo>
                      <a:pt x="329" y="255"/>
                    </a:lnTo>
                    <a:lnTo>
                      <a:pt x="335" y="255"/>
                    </a:lnTo>
                    <a:lnTo>
                      <a:pt x="335" y="260"/>
                    </a:lnTo>
                    <a:lnTo>
                      <a:pt x="341" y="260"/>
                    </a:lnTo>
                    <a:lnTo>
                      <a:pt x="341" y="266"/>
                    </a:lnTo>
                    <a:lnTo>
                      <a:pt x="346" y="272"/>
                    </a:lnTo>
                    <a:lnTo>
                      <a:pt x="352" y="272"/>
                    </a:lnTo>
                    <a:lnTo>
                      <a:pt x="352" y="266"/>
                    </a:lnTo>
                    <a:lnTo>
                      <a:pt x="358" y="266"/>
                    </a:lnTo>
                    <a:lnTo>
                      <a:pt x="363" y="266"/>
                    </a:lnTo>
                    <a:lnTo>
                      <a:pt x="369" y="266"/>
                    </a:lnTo>
                    <a:lnTo>
                      <a:pt x="369" y="272"/>
                    </a:lnTo>
                    <a:lnTo>
                      <a:pt x="369" y="277"/>
                    </a:lnTo>
                    <a:lnTo>
                      <a:pt x="369" y="272"/>
                    </a:lnTo>
                    <a:lnTo>
                      <a:pt x="369" y="277"/>
                    </a:lnTo>
                    <a:lnTo>
                      <a:pt x="375" y="272"/>
                    </a:lnTo>
                    <a:lnTo>
                      <a:pt x="380" y="277"/>
                    </a:lnTo>
                    <a:lnTo>
                      <a:pt x="380" y="272"/>
                    </a:lnTo>
                    <a:lnTo>
                      <a:pt x="386" y="272"/>
                    </a:lnTo>
                    <a:lnTo>
                      <a:pt x="392" y="272"/>
                    </a:lnTo>
                    <a:lnTo>
                      <a:pt x="397" y="272"/>
                    </a:lnTo>
                    <a:lnTo>
                      <a:pt x="403" y="272"/>
                    </a:lnTo>
                    <a:lnTo>
                      <a:pt x="403" y="266"/>
                    </a:lnTo>
                    <a:lnTo>
                      <a:pt x="409" y="266"/>
                    </a:lnTo>
                    <a:lnTo>
                      <a:pt x="409" y="272"/>
                    </a:lnTo>
                    <a:lnTo>
                      <a:pt x="414" y="272"/>
                    </a:lnTo>
                    <a:lnTo>
                      <a:pt x="414" y="266"/>
                    </a:lnTo>
                    <a:lnTo>
                      <a:pt x="420" y="272"/>
                    </a:lnTo>
                    <a:lnTo>
                      <a:pt x="426" y="272"/>
                    </a:lnTo>
                    <a:lnTo>
                      <a:pt x="426" y="277"/>
                    </a:lnTo>
                    <a:lnTo>
                      <a:pt x="431" y="283"/>
                    </a:lnTo>
                    <a:lnTo>
                      <a:pt x="431" y="289"/>
                    </a:lnTo>
                    <a:lnTo>
                      <a:pt x="437" y="289"/>
                    </a:lnTo>
                    <a:lnTo>
                      <a:pt x="443" y="289"/>
                    </a:lnTo>
                    <a:lnTo>
                      <a:pt x="443" y="294"/>
                    </a:lnTo>
                    <a:lnTo>
                      <a:pt x="437" y="294"/>
                    </a:lnTo>
                    <a:lnTo>
                      <a:pt x="443" y="294"/>
                    </a:lnTo>
                    <a:lnTo>
                      <a:pt x="448" y="294"/>
                    </a:lnTo>
                    <a:lnTo>
                      <a:pt x="448" y="300"/>
                    </a:lnTo>
                    <a:lnTo>
                      <a:pt x="460" y="306"/>
                    </a:lnTo>
                    <a:lnTo>
                      <a:pt x="465" y="306"/>
                    </a:lnTo>
                    <a:lnTo>
                      <a:pt x="471" y="306"/>
                    </a:lnTo>
                    <a:lnTo>
                      <a:pt x="471" y="300"/>
                    </a:lnTo>
                    <a:lnTo>
                      <a:pt x="477" y="300"/>
                    </a:lnTo>
                    <a:lnTo>
                      <a:pt x="482" y="300"/>
                    </a:lnTo>
                    <a:lnTo>
                      <a:pt x="488" y="300"/>
                    </a:lnTo>
                    <a:lnTo>
                      <a:pt x="494" y="300"/>
                    </a:lnTo>
                    <a:lnTo>
                      <a:pt x="511" y="306"/>
                    </a:lnTo>
                    <a:lnTo>
                      <a:pt x="511" y="311"/>
                    </a:lnTo>
                    <a:lnTo>
                      <a:pt x="516" y="311"/>
                    </a:lnTo>
                    <a:lnTo>
                      <a:pt x="522" y="317"/>
                    </a:lnTo>
                    <a:lnTo>
                      <a:pt x="528" y="317"/>
                    </a:lnTo>
                    <a:lnTo>
                      <a:pt x="533" y="317"/>
                    </a:lnTo>
                    <a:lnTo>
                      <a:pt x="539" y="323"/>
                    </a:lnTo>
                    <a:lnTo>
                      <a:pt x="545" y="323"/>
                    </a:lnTo>
                    <a:lnTo>
                      <a:pt x="550" y="317"/>
                    </a:lnTo>
                    <a:lnTo>
                      <a:pt x="556" y="317"/>
                    </a:lnTo>
                    <a:lnTo>
                      <a:pt x="562" y="317"/>
                    </a:lnTo>
                    <a:lnTo>
                      <a:pt x="562" y="323"/>
                    </a:lnTo>
                    <a:lnTo>
                      <a:pt x="567" y="323"/>
                    </a:lnTo>
                    <a:lnTo>
                      <a:pt x="573" y="323"/>
                    </a:lnTo>
                    <a:lnTo>
                      <a:pt x="579" y="323"/>
                    </a:lnTo>
                    <a:lnTo>
                      <a:pt x="584" y="317"/>
                    </a:lnTo>
                    <a:lnTo>
                      <a:pt x="584" y="323"/>
                    </a:lnTo>
                    <a:lnTo>
                      <a:pt x="590" y="317"/>
                    </a:lnTo>
                    <a:lnTo>
                      <a:pt x="596" y="317"/>
                    </a:lnTo>
                    <a:lnTo>
                      <a:pt x="601" y="317"/>
                    </a:lnTo>
                    <a:lnTo>
                      <a:pt x="607" y="317"/>
                    </a:lnTo>
                    <a:lnTo>
                      <a:pt x="607" y="311"/>
                    </a:lnTo>
                    <a:lnTo>
                      <a:pt x="618" y="306"/>
                    </a:lnTo>
                    <a:lnTo>
                      <a:pt x="624" y="306"/>
                    </a:lnTo>
                    <a:lnTo>
                      <a:pt x="630" y="300"/>
                    </a:lnTo>
                    <a:lnTo>
                      <a:pt x="630" y="294"/>
                    </a:lnTo>
                    <a:lnTo>
                      <a:pt x="635" y="294"/>
                    </a:lnTo>
                    <a:lnTo>
                      <a:pt x="641" y="294"/>
                    </a:lnTo>
                    <a:lnTo>
                      <a:pt x="647" y="294"/>
                    </a:lnTo>
                    <a:lnTo>
                      <a:pt x="652" y="294"/>
                    </a:lnTo>
                    <a:lnTo>
                      <a:pt x="652" y="300"/>
                    </a:lnTo>
                    <a:lnTo>
                      <a:pt x="658" y="300"/>
                    </a:lnTo>
                    <a:lnTo>
                      <a:pt x="664" y="306"/>
                    </a:lnTo>
                    <a:lnTo>
                      <a:pt x="669" y="306"/>
                    </a:lnTo>
                    <a:lnTo>
                      <a:pt x="675" y="306"/>
                    </a:lnTo>
                    <a:lnTo>
                      <a:pt x="681" y="306"/>
                    </a:lnTo>
                    <a:lnTo>
                      <a:pt x="686" y="306"/>
                    </a:lnTo>
                    <a:lnTo>
                      <a:pt x="692" y="306"/>
                    </a:lnTo>
                    <a:lnTo>
                      <a:pt x="703" y="306"/>
                    </a:lnTo>
                    <a:lnTo>
                      <a:pt x="709" y="306"/>
                    </a:lnTo>
                    <a:lnTo>
                      <a:pt x="715" y="306"/>
                    </a:lnTo>
                    <a:lnTo>
                      <a:pt x="720" y="306"/>
                    </a:lnTo>
                    <a:lnTo>
                      <a:pt x="732" y="300"/>
                    </a:lnTo>
                    <a:lnTo>
                      <a:pt x="737" y="300"/>
                    </a:lnTo>
                    <a:lnTo>
                      <a:pt x="743" y="294"/>
                    </a:lnTo>
                    <a:lnTo>
                      <a:pt x="749" y="294"/>
                    </a:lnTo>
                    <a:lnTo>
                      <a:pt x="749" y="289"/>
                    </a:lnTo>
                    <a:lnTo>
                      <a:pt x="766" y="277"/>
                    </a:lnTo>
                    <a:lnTo>
                      <a:pt x="777" y="272"/>
                    </a:lnTo>
                    <a:lnTo>
                      <a:pt x="783" y="272"/>
                    </a:lnTo>
                    <a:lnTo>
                      <a:pt x="783" y="266"/>
                    </a:lnTo>
                    <a:lnTo>
                      <a:pt x="800" y="238"/>
                    </a:lnTo>
                    <a:lnTo>
                      <a:pt x="800" y="226"/>
                    </a:lnTo>
                    <a:lnTo>
                      <a:pt x="805" y="221"/>
                    </a:lnTo>
                    <a:lnTo>
                      <a:pt x="811" y="215"/>
                    </a:lnTo>
                    <a:lnTo>
                      <a:pt x="811" y="209"/>
                    </a:lnTo>
                    <a:lnTo>
                      <a:pt x="811" y="204"/>
                    </a:lnTo>
                    <a:lnTo>
                      <a:pt x="817" y="198"/>
                    </a:lnTo>
                    <a:lnTo>
                      <a:pt x="817" y="175"/>
                    </a:lnTo>
                    <a:lnTo>
                      <a:pt x="822" y="170"/>
                    </a:lnTo>
                    <a:lnTo>
                      <a:pt x="828" y="164"/>
                    </a:lnTo>
                    <a:lnTo>
                      <a:pt x="828" y="158"/>
                    </a:lnTo>
                    <a:lnTo>
                      <a:pt x="834" y="147"/>
                    </a:lnTo>
                    <a:lnTo>
                      <a:pt x="839" y="141"/>
                    </a:lnTo>
                    <a:lnTo>
                      <a:pt x="845" y="130"/>
                    </a:lnTo>
                    <a:lnTo>
                      <a:pt x="845" y="124"/>
                    </a:lnTo>
                    <a:lnTo>
                      <a:pt x="851" y="113"/>
                    </a:lnTo>
                    <a:lnTo>
                      <a:pt x="856" y="102"/>
                    </a:lnTo>
                    <a:lnTo>
                      <a:pt x="862" y="90"/>
                    </a:lnTo>
                    <a:lnTo>
                      <a:pt x="862" y="85"/>
                    </a:lnTo>
                    <a:lnTo>
                      <a:pt x="862" y="79"/>
                    </a:lnTo>
                    <a:lnTo>
                      <a:pt x="868" y="79"/>
                    </a:lnTo>
                    <a:lnTo>
                      <a:pt x="868" y="68"/>
                    </a:lnTo>
                    <a:lnTo>
                      <a:pt x="868" y="62"/>
                    </a:lnTo>
                    <a:lnTo>
                      <a:pt x="868" y="56"/>
                    </a:lnTo>
                    <a:lnTo>
                      <a:pt x="868" y="51"/>
                    </a:lnTo>
                    <a:lnTo>
                      <a:pt x="862" y="51"/>
                    </a:lnTo>
                    <a:lnTo>
                      <a:pt x="862" y="45"/>
                    </a:lnTo>
                    <a:lnTo>
                      <a:pt x="862" y="39"/>
                    </a:lnTo>
                    <a:lnTo>
                      <a:pt x="862" y="34"/>
                    </a:lnTo>
                    <a:lnTo>
                      <a:pt x="868" y="34"/>
                    </a:lnTo>
                    <a:lnTo>
                      <a:pt x="873" y="34"/>
                    </a:lnTo>
                    <a:lnTo>
                      <a:pt x="879" y="34"/>
                    </a:lnTo>
                    <a:lnTo>
                      <a:pt x="879" y="28"/>
                    </a:lnTo>
                    <a:lnTo>
                      <a:pt x="885" y="22"/>
                    </a:lnTo>
                    <a:lnTo>
                      <a:pt x="896" y="22"/>
                    </a:lnTo>
                    <a:lnTo>
                      <a:pt x="902" y="22"/>
                    </a:lnTo>
                    <a:lnTo>
                      <a:pt x="907" y="22"/>
                    </a:lnTo>
                    <a:lnTo>
                      <a:pt x="913" y="22"/>
                    </a:lnTo>
                    <a:lnTo>
                      <a:pt x="930" y="17"/>
                    </a:lnTo>
                    <a:lnTo>
                      <a:pt x="936" y="17"/>
                    </a:lnTo>
                    <a:lnTo>
                      <a:pt x="947" y="17"/>
                    </a:lnTo>
                    <a:lnTo>
                      <a:pt x="964" y="11"/>
                    </a:lnTo>
                    <a:lnTo>
                      <a:pt x="970" y="11"/>
                    </a:lnTo>
                    <a:lnTo>
                      <a:pt x="993" y="5"/>
                    </a:lnTo>
                    <a:lnTo>
                      <a:pt x="998" y="5"/>
                    </a:lnTo>
                    <a:lnTo>
                      <a:pt x="1004" y="5"/>
                    </a:lnTo>
                    <a:lnTo>
                      <a:pt x="1004" y="0"/>
                    </a:lnTo>
                    <a:lnTo>
                      <a:pt x="1010" y="0"/>
                    </a:lnTo>
                    <a:lnTo>
                      <a:pt x="1010" y="5"/>
                    </a:lnTo>
                    <a:lnTo>
                      <a:pt x="1015" y="5"/>
                    </a:lnTo>
                    <a:lnTo>
                      <a:pt x="1015" y="11"/>
                    </a:lnTo>
                    <a:lnTo>
                      <a:pt x="1015" y="17"/>
                    </a:lnTo>
                    <a:lnTo>
                      <a:pt x="1010" y="22"/>
                    </a:lnTo>
                    <a:lnTo>
                      <a:pt x="1010" y="28"/>
                    </a:lnTo>
                    <a:lnTo>
                      <a:pt x="1015" y="28"/>
                    </a:lnTo>
                    <a:lnTo>
                      <a:pt x="1015" y="39"/>
                    </a:lnTo>
                    <a:lnTo>
                      <a:pt x="1021" y="39"/>
                    </a:lnTo>
                    <a:lnTo>
                      <a:pt x="1021" y="45"/>
                    </a:lnTo>
                    <a:lnTo>
                      <a:pt x="1021" y="51"/>
                    </a:lnTo>
                    <a:lnTo>
                      <a:pt x="1027" y="51"/>
                    </a:lnTo>
                    <a:lnTo>
                      <a:pt x="1049" y="51"/>
                    </a:lnTo>
                    <a:lnTo>
                      <a:pt x="1055" y="56"/>
                    </a:lnTo>
                    <a:lnTo>
                      <a:pt x="1066" y="51"/>
                    </a:lnTo>
                    <a:lnTo>
                      <a:pt x="1078" y="62"/>
                    </a:lnTo>
                    <a:lnTo>
                      <a:pt x="1089" y="62"/>
                    </a:lnTo>
                    <a:lnTo>
                      <a:pt x="1100" y="68"/>
                    </a:lnTo>
                    <a:lnTo>
                      <a:pt x="1106" y="62"/>
                    </a:lnTo>
                    <a:lnTo>
                      <a:pt x="1106" y="56"/>
                    </a:lnTo>
                    <a:lnTo>
                      <a:pt x="1134" y="51"/>
                    </a:lnTo>
                    <a:lnTo>
                      <a:pt x="1151" y="45"/>
                    </a:lnTo>
                    <a:lnTo>
                      <a:pt x="1151" y="39"/>
                    </a:lnTo>
                    <a:lnTo>
                      <a:pt x="1163" y="39"/>
                    </a:lnTo>
                    <a:lnTo>
                      <a:pt x="1163" y="28"/>
                    </a:lnTo>
                    <a:lnTo>
                      <a:pt x="1168" y="28"/>
                    </a:lnTo>
                    <a:lnTo>
                      <a:pt x="1174" y="28"/>
                    </a:lnTo>
                    <a:lnTo>
                      <a:pt x="1174" y="39"/>
                    </a:lnTo>
                    <a:lnTo>
                      <a:pt x="1174" y="51"/>
                    </a:lnTo>
                    <a:lnTo>
                      <a:pt x="1180" y="56"/>
                    </a:lnTo>
                    <a:lnTo>
                      <a:pt x="1180" y="62"/>
                    </a:lnTo>
                    <a:lnTo>
                      <a:pt x="1180" y="73"/>
                    </a:lnTo>
                    <a:lnTo>
                      <a:pt x="1185" y="73"/>
                    </a:lnTo>
                    <a:lnTo>
                      <a:pt x="1197" y="79"/>
                    </a:lnTo>
                    <a:lnTo>
                      <a:pt x="1202" y="85"/>
                    </a:lnTo>
                    <a:lnTo>
                      <a:pt x="1202" y="90"/>
                    </a:lnTo>
                    <a:lnTo>
                      <a:pt x="1208" y="90"/>
                    </a:lnTo>
                    <a:lnTo>
                      <a:pt x="1202" y="96"/>
                    </a:lnTo>
                    <a:lnTo>
                      <a:pt x="1242" y="102"/>
                    </a:lnTo>
                    <a:lnTo>
                      <a:pt x="1253" y="113"/>
                    </a:lnTo>
                    <a:lnTo>
                      <a:pt x="1253" y="119"/>
                    </a:lnTo>
                    <a:lnTo>
                      <a:pt x="1259" y="119"/>
                    </a:lnTo>
                    <a:lnTo>
                      <a:pt x="1270" y="119"/>
                    </a:lnTo>
                    <a:lnTo>
                      <a:pt x="1276" y="119"/>
                    </a:lnTo>
                    <a:lnTo>
                      <a:pt x="1287" y="113"/>
                    </a:lnTo>
                    <a:lnTo>
                      <a:pt x="1293" y="119"/>
                    </a:lnTo>
                    <a:lnTo>
                      <a:pt x="1293" y="124"/>
                    </a:lnTo>
                    <a:lnTo>
                      <a:pt x="1299" y="130"/>
                    </a:lnTo>
                    <a:lnTo>
                      <a:pt x="1304" y="130"/>
                    </a:lnTo>
                    <a:lnTo>
                      <a:pt x="1310" y="119"/>
                    </a:lnTo>
                    <a:lnTo>
                      <a:pt x="1316" y="119"/>
                    </a:lnTo>
                    <a:lnTo>
                      <a:pt x="1316" y="113"/>
                    </a:lnTo>
                    <a:lnTo>
                      <a:pt x="1316" y="107"/>
                    </a:lnTo>
                    <a:lnTo>
                      <a:pt x="1316" y="102"/>
                    </a:lnTo>
                    <a:lnTo>
                      <a:pt x="1316" y="96"/>
                    </a:lnTo>
                    <a:lnTo>
                      <a:pt x="1327" y="90"/>
                    </a:lnTo>
                    <a:lnTo>
                      <a:pt x="1333" y="96"/>
                    </a:lnTo>
                    <a:lnTo>
                      <a:pt x="1338" y="90"/>
                    </a:lnTo>
                    <a:lnTo>
                      <a:pt x="1350" y="102"/>
                    </a:lnTo>
                    <a:lnTo>
                      <a:pt x="1355" y="96"/>
                    </a:lnTo>
                    <a:lnTo>
                      <a:pt x="1361" y="96"/>
                    </a:lnTo>
                    <a:lnTo>
                      <a:pt x="1367" y="96"/>
                    </a:lnTo>
                    <a:lnTo>
                      <a:pt x="1372" y="96"/>
                    </a:lnTo>
                    <a:lnTo>
                      <a:pt x="1401" y="102"/>
                    </a:lnTo>
                    <a:lnTo>
                      <a:pt x="1406" y="102"/>
                    </a:lnTo>
                    <a:lnTo>
                      <a:pt x="1406" y="96"/>
                    </a:lnTo>
                    <a:lnTo>
                      <a:pt x="1418" y="96"/>
                    </a:lnTo>
                    <a:lnTo>
                      <a:pt x="1423" y="96"/>
                    </a:lnTo>
                    <a:lnTo>
                      <a:pt x="1423" y="102"/>
                    </a:lnTo>
                    <a:lnTo>
                      <a:pt x="1446" y="102"/>
                    </a:lnTo>
                    <a:lnTo>
                      <a:pt x="1452" y="102"/>
                    </a:lnTo>
                    <a:lnTo>
                      <a:pt x="1457" y="107"/>
                    </a:lnTo>
                    <a:lnTo>
                      <a:pt x="1474" y="113"/>
                    </a:lnTo>
                    <a:lnTo>
                      <a:pt x="1480" y="113"/>
                    </a:lnTo>
                    <a:lnTo>
                      <a:pt x="1486" y="119"/>
                    </a:lnTo>
                    <a:lnTo>
                      <a:pt x="1480" y="130"/>
                    </a:lnTo>
                    <a:lnTo>
                      <a:pt x="1480" y="136"/>
                    </a:lnTo>
                    <a:lnTo>
                      <a:pt x="1469" y="136"/>
                    </a:lnTo>
                    <a:lnTo>
                      <a:pt x="1463" y="130"/>
                    </a:lnTo>
                    <a:lnTo>
                      <a:pt x="1457" y="130"/>
                    </a:lnTo>
                    <a:lnTo>
                      <a:pt x="1446" y="130"/>
                    </a:lnTo>
                    <a:lnTo>
                      <a:pt x="1440" y="136"/>
                    </a:lnTo>
                    <a:lnTo>
                      <a:pt x="1440" y="141"/>
                    </a:lnTo>
                    <a:lnTo>
                      <a:pt x="1452" y="141"/>
                    </a:lnTo>
                    <a:lnTo>
                      <a:pt x="1457" y="147"/>
                    </a:lnTo>
                    <a:lnTo>
                      <a:pt x="1457" y="158"/>
                    </a:lnTo>
                    <a:lnTo>
                      <a:pt x="1463" y="158"/>
                    </a:lnTo>
                    <a:lnTo>
                      <a:pt x="1480" y="153"/>
                    </a:lnTo>
                    <a:lnTo>
                      <a:pt x="1480" y="158"/>
                    </a:lnTo>
                    <a:lnTo>
                      <a:pt x="1486" y="164"/>
                    </a:lnTo>
                    <a:lnTo>
                      <a:pt x="1491" y="170"/>
                    </a:lnTo>
                    <a:lnTo>
                      <a:pt x="1491" y="175"/>
                    </a:lnTo>
                    <a:lnTo>
                      <a:pt x="1497" y="175"/>
                    </a:lnTo>
                    <a:lnTo>
                      <a:pt x="1497" y="187"/>
                    </a:lnTo>
                    <a:lnTo>
                      <a:pt x="1497" y="209"/>
                    </a:lnTo>
                    <a:lnTo>
                      <a:pt x="1486" y="215"/>
                    </a:lnTo>
                    <a:lnTo>
                      <a:pt x="1480" y="215"/>
                    </a:lnTo>
                    <a:lnTo>
                      <a:pt x="1474" y="215"/>
                    </a:lnTo>
                    <a:lnTo>
                      <a:pt x="1469" y="215"/>
                    </a:lnTo>
                    <a:lnTo>
                      <a:pt x="1463" y="215"/>
                    </a:lnTo>
                    <a:lnTo>
                      <a:pt x="1457" y="221"/>
                    </a:lnTo>
                    <a:lnTo>
                      <a:pt x="1452" y="221"/>
                    </a:lnTo>
                    <a:lnTo>
                      <a:pt x="1452" y="215"/>
                    </a:lnTo>
                    <a:lnTo>
                      <a:pt x="1457" y="209"/>
                    </a:lnTo>
                    <a:lnTo>
                      <a:pt x="1457" y="204"/>
                    </a:lnTo>
                    <a:lnTo>
                      <a:pt x="1446" y="204"/>
                    </a:lnTo>
                    <a:lnTo>
                      <a:pt x="1435" y="209"/>
                    </a:lnTo>
                    <a:lnTo>
                      <a:pt x="1435" y="215"/>
                    </a:lnTo>
                    <a:lnTo>
                      <a:pt x="1440" y="221"/>
                    </a:lnTo>
                    <a:lnTo>
                      <a:pt x="1440" y="226"/>
                    </a:lnTo>
                    <a:lnTo>
                      <a:pt x="1440" y="238"/>
                    </a:lnTo>
                    <a:lnTo>
                      <a:pt x="1446" y="238"/>
                    </a:lnTo>
                    <a:lnTo>
                      <a:pt x="1446" y="249"/>
                    </a:lnTo>
                    <a:lnTo>
                      <a:pt x="1440" y="249"/>
                    </a:lnTo>
                    <a:lnTo>
                      <a:pt x="1435" y="255"/>
                    </a:lnTo>
                    <a:lnTo>
                      <a:pt x="1429" y="260"/>
                    </a:lnTo>
                    <a:lnTo>
                      <a:pt x="1429" y="266"/>
                    </a:lnTo>
                    <a:lnTo>
                      <a:pt x="1423" y="266"/>
                    </a:lnTo>
                    <a:lnTo>
                      <a:pt x="1423" y="272"/>
                    </a:lnTo>
                    <a:lnTo>
                      <a:pt x="1418" y="272"/>
                    </a:lnTo>
                    <a:lnTo>
                      <a:pt x="1412" y="272"/>
                    </a:lnTo>
                    <a:lnTo>
                      <a:pt x="1401" y="272"/>
                    </a:lnTo>
                    <a:lnTo>
                      <a:pt x="1401" y="277"/>
                    </a:lnTo>
                    <a:lnTo>
                      <a:pt x="1406" y="289"/>
                    </a:lnTo>
                    <a:lnTo>
                      <a:pt x="1412" y="300"/>
                    </a:lnTo>
                    <a:lnTo>
                      <a:pt x="1401" y="300"/>
                    </a:lnTo>
                    <a:lnTo>
                      <a:pt x="1406" y="317"/>
                    </a:lnTo>
                    <a:lnTo>
                      <a:pt x="1401" y="323"/>
                    </a:lnTo>
                    <a:lnTo>
                      <a:pt x="1401" y="328"/>
                    </a:lnTo>
                    <a:lnTo>
                      <a:pt x="1389" y="323"/>
                    </a:lnTo>
                    <a:lnTo>
                      <a:pt x="1389" y="328"/>
                    </a:lnTo>
                    <a:lnTo>
                      <a:pt x="1367" y="334"/>
                    </a:lnTo>
                    <a:lnTo>
                      <a:pt x="1344" y="340"/>
                    </a:lnTo>
                    <a:lnTo>
                      <a:pt x="1344" y="328"/>
                    </a:lnTo>
                    <a:lnTo>
                      <a:pt x="1327" y="334"/>
                    </a:lnTo>
                    <a:lnTo>
                      <a:pt x="1321" y="323"/>
                    </a:lnTo>
                    <a:lnTo>
                      <a:pt x="1316" y="311"/>
                    </a:lnTo>
                    <a:lnTo>
                      <a:pt x="1293" y="328"/>
                    </a:lnTo>
                    <a:lnTo>
                      <a:pt x="1270" y="334"/>
                    </a:lnTo>
                    <a:lnTo>
                      <a:pt x="1270" y="357"/>
                    </a:lnTo>
                    <a:lnTo>
                      <a:pt x="1265" y="368"/>
                    </a:lnTo>
                    <a:lnTo>
                      <a:pt x="1259" y="396"/>
                    </a:lnTo>
                    <a:lnTo>
                      <a:pt x="1259" y="402"/>
                    </a:lnTo>
                    <a:lnTo>
                      <a:pt x="1242" y="408"/>
                    </a:lnTo>
                    <a:lnTo>
                      <a:pt x="1242" y="413"/>
                    </a:lnTo>
                    <a:lnTo>
                      <a:pt x="1225" y="413"/>
                    </a:lnTo>
                    <a:lnTo>
                      <a:pt x="1231" y="453"/>
                    </a:lnTo>
                    <a:lnTo>
                      <a:pt x="1208" y="464"/>
                    </a:lnTo>
                    <a:lnTo>
                      <a:pt x="1191" y="476"/>
                    </a:lnTo>
                    <a:lnTo>
                      <a:pt x="1202" y="487"/>
                    </a:lnTo>
                    <a:lnTo>
                      <a:pt x="1202" y="498"/>
                    </a:lnTo>
                    <a:lnTo>
                      <a:pt x="1208" y="498"/>
                    </a:lnTo>
                    <a:lnTo>
                      <a:pt x="1202" y="510"/>
                    </a:lnTo>
                    <a:lnTo>
                      <a:pt x="1236" y="498"/>
                    </a:lnTo>
                    <a:lnTo>
                      <a:pt x="1236" y="487"/>
                    </a:lnTo>
                    <a:lnTo>
                      <a:pt x="1276" y="481"/>
                    </a:lnTo>
                    <a:lnTo>
                      <a:pt x="1276" y="487"/>
                    </a:lnTo>
                    <a:lnTo>
                      <a:pt x="1282" y="487"/>
                    </a:lnTo>
                    <a:lnTo>
                      <a:pt x="1282" y="493"/>
                    </a:lnTo>
                    <a:lnTo>
                      <a:pt x="1304" y="493"/>
                    </a:lnTo>
                    <a:lnTo>
                      <a:pt x="1304" y="504"/>
                    </a:lnTo>
                    <a:lnTo>
                      <a:pt x="1299" y="504"/>
                    </a:lnTo>
                    <a:lnTo>
                      <a:pt x="1299" y="510"/>
                    </a:lnTo>
                    <a:lnTo>
                      <a:pt x="1299" y="515"/>
                    </a:lnTo>
                    <a:lnTo>
                      <a:pt x="1293" y="527"/>
                    </a:lnTo>
                    <a:lnTo>
                      <a:pt x="1287" y="527"/>
                    </a:lnTo>
                    <a:lnTo>
                      <a:pt x="1299" y="538"/>
                    </a:lnTo>
                    <a:lnTo>
                      <a:pt x="1287" y="578"/>
                    </a:lnTo>
                    <a:lnTo>
                      <a:pt x="1282" y="578"/>
                    </a:lnTo>
                    <a:lnTo>
                      <a:pt x="1282" y="584"/>
                    </a:lnTo>
                    <a:lnTo>
                      <a:pt x="1282" y="589"/>
                    </a:lnTo>
                    <a:lnTo>
                      <a:pt x="1282" y="595"/>
                    </a:lnTo>
                    <a:lnTo>
                      <a:pt x="1276" y="595"/>
                    </a:lnTo>
                    <a:lnTo>
                      <a:pt x="1276" y="601"/>
                    </a:lnTo>
                    <a:lnTo>
                      <a:pt x="1276" y="606"/>
                    </a:lnTo>
                    <a:lnTo>
                      <a:pt x="1270" y="606"/>
                    </a:lnTo>
                    <a:lnTo>
                      <a:pt x="1265" y="606"/>
                    </a:lnTo>
                    <a:lnTo>
                      <a:pt x="1265" y="612"/>
                    </a:lnTo>
                    <a:lnTo>
                      <a:pt x="1259" y="618"/>
                    </a:lnTo>
                    <a:lnTo>
                      <a:pt x="1253" y="618"/>
                    </a:lnTo>
                    <a:lnTo>
                      <a:pt x="1248" y="612"/>
                    </a:lnTo>
                    <a:lnTo>
                      <a:pt x="1236" y="601"/>
                    </a:lnTo>
                    <a:lnTo>
                      <a:pt x="1236" y="595"/>
                    </a:lnTo>
                    <a:lnTo>
                      <a:pt x="1231" y="595"/>
                    </a:lnTo>
                    <a:lnTo>
                      <a:pt x="1225" y="601"/>
                    </a:lnTo>
                    <a:lnTo>
                      <a:pt x="1219" y="606"/>
                    </a:lnTo>
                    <a:lnTo>
                      <a:pt x="1214" y="612"/>
                    </a:lnTo>
                    <a:lnTo>
                      <a:pt x="1208" y="618"/>
                    </a:lnTo>
                    <a:lnTo>
                      <a:pt x="1202" y="623"/>
                    </a:lnTo>
                    <a:lnTo>
                      <a:pt x="1202" y="629"/>
                    </a:lnTo>
                    <a:lnTo>
                      <a:pt x="1197" y="629"/>
                    </a:lnTo>
                    <a:lnTo>
                      <a:pt x="1191" y="629"/>
                    </a:lnTo>
                    <a:lnTo>
                      <a:pt x="1191" y="623"/>
                    </a:lnTo>
                    <a:lnTo>
                      <a:pt x="1197" y="623"/>
                    </a:lnTo>
                    <a:lnTo>
                      <a:pt x="1197" y="618"/>
                    </a:lnTo>
                    <a:lnTo>
                      <a:pt x="1191" y="618"/>
                    </a:lnTo>
                    <a:lnTo>
                      <a:pt x="1185" y="618"/>
                    </a:lnTo>
                    <a:lnTo>
                      <a:pt x="1185" y="623"/>
                    </a:lnTo>
                    <a:lnTo>
                      <a:pt x="1180" y="623"/>
                    </a:lnTo>
                    <a:lnTo>
                      <a:pt x="1174" y="618"/>
                    </a:lnTo>
                    <a:lnTo>
                      <a:pt x="1168" y="618"/>
                    </a:lnTo>
                    <a:lnTo>
                      <a:pt x="1163" y="618"/>
                    </a:lnTo>
                    <a:lnTo>
                      <a:pt x="1157" y="623"/>
                    </a:lnTo>
                    <a:lnTo>
                      <a:pt x="1151" y="623"/>
                    </a:lnTo>
                    <a:lnTo>
                      <a:pt x="1151" y="618"/>
                    </a:lnTo>
                    <a:lnTo>
                      <a:pt x="1146" y="618"/>
                    </a:lnTo>
                    <a:lnTo>
                      <a:pt x="1134" y="612"/>
                    </a:lnTo>
                    <a:lnTo>
                      <a:pt x="1134" y="606"/>
                    </a:lnTo>
                    <a:lnTo>
                      <a:pt x="1134" y="601"/>
                    </a:lnTo>
                    <a:lnTo>
                      <a:pt x="1129" y="601"/>
                    </a:lnTo>
                    <a:lnTo>
                      <a:pt x="1129" y="606"/>
                    </a:lnTo>
                    <a:lnTo>
                      <a:pt x="1123" y="612"/>
                    </a:lnTo>
                    <a:lnTo>
                      <a:pt x="1129" y="629"/>
                    </a:lnTo>
                    <a:lnTo>
                      <a:pt x="1123" y="629"/>
                    </a:lnTo>
                    <a:lnTo>
                      <a:pt x="1123" y="623"/>
                    </a:lnTo>
                    <a:lnTo>
                      <a:pt x="1123" y="618"/>
                    </a:lnTo>
                    <a:lnTo>
                      <a:pt x="1117" y="618"/>
                    </a:lnTo>
                    <a:lnTo>
                      <a:pt x="1112" y="618"/>
                    </a:lnTo>
                    <a:lnTo>
                      <a:pt x="1106" y="618"/>
                    </a:lnTo>
                    <a:lnTo>
                      <a:pt x="1100" y="623"/>
                    </a:lnTo>
                    <a:lnTo>
                      <a:pt x="1095" y="623"/>
                    </a:lnTo>
                    <a:lnTo>
                      <a:pt x="1095" y="618"/>
                    </a:lnTo>
                    <a:lnTo>
                      <a:pt x="1089" y="623"/>
                    </a:lnTo>
                    <a:lnTo>
                      <a:pt x="1078" y="629"/>
                    </a:lnTo>
                    <a:lnTo>
                      <a:pt x="1072" y="629"/>
                    </a:lnTo>
                    <a:lnTo>
                      <a:pt x="1066" y="635"/>
                    </a:lnTo>
                    <a:lnTo>
                      <a:pt x="1066" y="640"/>
                    </a:lnTo>
                    <a:lnTo>
                      <a:pt x="1061" y="640"/>
                    </a:lnTo>
                    <a:lnTo>
                      <a:pt x="1055" y="640"/>
                    </a:lnTo>
                    <a:lnTo>
                      <a:pt x="1055" y="635"/>
                    </a:lnTo>
                    <a:lnTo>
                      <a:pt x="1049" y="635"/>
                    </a:lnTo>
                    <a:lnTo>
                      <a:pt x="1044" y="640"/>
                    </a:lnTo>
                    <a:lnTo>
                      <a:pt x="1044" y="646"/>
                    </a:lnTo>
                    <a:lnTo>
                      <a:pt x="1038" y="646"/>
                    </a:lnTo>
                    <a:lnTo>
                      <a:pt x="1038" y="652"/>
                    </a:lnTo>
                    <a:lnTo>
                      <a:pt x="1032" y="652"/>
                    </a:lnTo>
                    <a:lnTo>
                      <a:pt x="1038" y="652"/>
                    </a:lnTo>
                    <a:lnTo>
                      <a:pt x="1038" y="657"/>
                    </a:lnTo>
                    <a:lnTo>
                      <a:pt x="1038" y="663"/>
                    </a:lnTo>
                    <a:lnTo>
                      <a:pt x="1032" y="663"/>
                    </a:lnTo>
                    <a:lnTo>
                      <a:pt x="1027" y="663"/>
                    </a:lnTo>
                    <a:lnTo>
                      <a:pt x="1021" y="663"/>
                    </a:lnTo>
                    <a:lnTo>
                      <a:pt x="1015" y="669"/>
                    </a:lnTo>
                    <a:lnTo>
                      <a:pt x="1010" y="669"/>
                    </a:lnTo>
                    <a:lnTo>
                      <a:pt x="1010" y="674"/>
                    </a:lnTo>
                    <a:lnTo>
                      <a:pt x="1004" y="674"/>
                    </a:lnTo>
                    <a:lnTo>
                      <a:pt x="1004" y="680"/>
                    </a:lnTo>
                    <a:lnTo>
                      <a:pt x="998" y="680"/>
                    </a:lnTo>
                    <a:lnTo>
                      <a:pt x="998" y="674"/>
                    </a:lnTo>
                    <a:lnTo>
                      <a:pt x="993" y="674"/>
                    </a:lnTo>
                    <a:lnTo>
                      <a:pt x="993" y="680"/>
                    </a:lnTo>
                    <a:lnTo>
                      <a:pt x="993" y="686"/>
                    </a:lnTo>
                    <a:lnTo>
                      <a:pt x="998" y="691"/>
                    </a:lnTo>
                    <a:lnTo>
                      <a:pt x="998" y="697"/>
                    </a:lnTo>
                    <a:lnTo>
                      <a:pt x="1004" y="697"/>
                    </a:lnTo>
                    <a:lnTo>
                      <a:pt x="1010" y="703"/>
                    </a:lnTo>
                    <a:lnTo>
                      <a:pt x="1010" y="708"/>
                    </a:lnTo>
                    <a:lnTo>
                      <a:pt x="1010" y="714"/>
                    </a:lnTo>
                    <a:lnTo>
                      <a:pt x="1010" y="720"/>
                    </a:lnTo>
                    <a:lnTo>
                      <a:pt x="1010" y="725"/>
                    </a:lnTo>
                    <a:lnTo>
                      <a:pt x="1004" y="725"/>
                    </a:lnTo>
                    <a:lnTo>
                      <a:pt x="1004" y="720"/>
                    </a:lnTo>
                    <a:lnTo>
                      <a:pt x="1004" y="725"/>
                    </a:lnTo>
                    <a:lnTo>
                      <a:pt x="998" y="731"/>
                    </a:lnTo>
                    <a:lnTo>
                      <a:pt x="1004" y="737"/>
                    </a:lnTo>
                    <a:lnTo>
                      <a:pt x="1010" y="737"/>
                    </a:lnTo>
                    <a:lnTo>
                      <a:pt x="1015" y="737"/>
                    </a:lnTo>
                    <a:lnTo>
                      <a:pt x="1015" y="742"/>
                    </a:lnTo>
                    <a:lnTo>
                      <a:pt x="1010" y="742"/>
                    </a:lnTo>
                    <a:lnTo>
                      <a:pt x="1004" y="742"/>
                    </a:lnTo>
                    <a:lnTo>
                      <a:pt x="998" y="742"/>
                    </a:lnTo>
                    <a:lnTo>
                      <a:pt x="993" y="742"/>
                    </a:lnTo>
                    <a:lnTo>
                      <a:pt x="993" y="748"/>
                    </a:lnTo>
                    <a:lnTo>
                      <a:pt x="987" y="748"/>
                    </a:lnTo>
                    <a:lnTo>
                      <a:pt x="981" y="742"/>
                    </a:lnTo>
                    <a:lnTo>
                      <a:pt x="970" y="742"/>
                    </a:lnTo>
                    <a:lnTo>
                      <a:pt x="964" y="748"/>
                    </a:lnTo>
                    <a:lnTo>
                      <a:pt x="964" y="754"/>
                    </a:lnTo>
                    <a:lnTo>
                      <a:pt x="958" y="754"/>
                    </a:lnTo>
                    <a:lnTo>
                      <a:pt x="958" y="748"/>
                    </a:lnTo>
                    <a:lnTo>
                      <a:pt x="953" y="748"/>
                    </a:lnTo>
                    <a:lnTo>
                      <a:pt x="947" y="748"/>
                    </a:lnTo>
                    <a:lnTo>
                      <a:pt x="947" y="754"/>
                    </a:lnTo>
                    <a:lnTo>
                      <a:pt x="941" y="754"/>
                    </a:lnTo>
                    <a:lnTo>
                      <a:pt x="936" y="759"/>
                    </a:lnTo>
                    <a:lnTo>
                      <a:pt x="936" y="765"/>
                    </a:lnTo>
                    <a:lnTo>
                      <a:pt x="936" y="771"/>
                    </a:lnTo>
                    <a:lnTo>
                      <a:pt x="936" y="776"/>
                    </a:lnTo>
                    <a:lnTo>
                      <a:pt x="930" y="776"/>
                    </a:lnTo>
                    <a:lnTo>
                      <a:pt x="924" y="776"/>
                    </a:lnTo>
                    <a:lnTo>
                      <a:pt x="924" y="782"/>
                    </a:lnTo>
                    <a:lnTo>
                      <a:pt x="919" y="782"/>
                    </a:lnTo>
                    <a:lnTo>
                      <a:pt x="913" y="788"/>
                    </a:lnTo>
                    <a:lnTo>
                      <a:pt x="907" y="793"/>
                    </a:lnTo>
                    <a:lnTo>
                      <a:pt x="902" y="793"/>
                    </a:lnTo>
                    <a:lnTo>
                      <a:pt x="902" y="799"/>
                    </a:lnTo>
                    <a:lnTo>
                      <a:pt x="896" y="799"/>
                    </a:lnTo>
                    <a:lnTo>
                      <a:pt x="890" y="816"/>
                    </a:lnTo>
                    <a:lnTo>
                      <a:pt x="890" y="827"/>
                    </a:lnTo>
                    <a:lnTo>
                      <a:pt x="896" y="827"/>
                    </a:lnTo>
                    <a:lnTo>
                      <a:pt x="890" y="827"/>
                    </a:lnTo>
                    <a:lnTo>
                      <a:pt x="890" y="833"/>
                    </a:lnTo>
                    <a:lnTo>
                      <a:pt x="885" y="833"/>
                    </a:lnTo>
                    <a:lnTo>
                      <a:pt x="879" y="833"/>
                    </a:lnTo>
                    <a:lnTo>
                      <a:pt x="879" y="827"/>
                    </a:lnTo>
                    <a:lnTo>
                      <a:pt x="873" y="810"/>
                    </a:lnTo>
                    <a:lnTo>
                      <a:pt x="862" y="805"/>
                    </a:lnTo>
                    <a:lnTo>
                      <a:pt x="856" y="805"/>
                    </a:lnTo>
                    <a:lnTo>
                      <a:pt x="845" y="805"/>
                    </a:lnTo>
                    <a:lnTo>
                      <a:pt x="839" y="805"/>
                    </a:lnTo>
                    <a:lnTo>
                      <a:pt x="834" y="805"/>
                    </a:lnTo>
                    <a:lnTo>
                      <a:pt x="834" y="793"/>
                    </a:lnTo>
                    <a:lnTo>
                      <a:pt x="828" y="793"/>
                    </a:lnTo>
                    <a:lnTo>
                      <a:pt x="822" y="793"/>
                    </a:lnTo>
                    <a:lnTo>
                      <a:pt x="805" y="805"/>
                    </a:lnTo>
                    <a:lnTo>
                      <a:pt x="794" y="810"/>
                    </a:lnTo>
                    <a:lnTo>
                      <a:pt x="788" y="816"/>
                    </a:lnTo>
                    <a:lnTo>
                      <a:pt x="783" y="822"/>
                    </a:lnTo>
                    <a:lnTo>
                      <a:pt x="777" y="822"/>
                    </a:lnTo>
                    <a:lnTo>
                      <a:pt x="771" y="816"/>
                    </a:lnTo>
                    <a:lnTo>
                      <a:pt x="760" y="816"/>
                    </a:lnTo>
                    <a:lnTo>
                      <a:pt x="760" y="822"/>
                    </a:lnTo>
                    <a:lnTo>
                      <a:pt x="754" y="822"/>
                    </a:lnTo>
                    <a:lnTo>
                      <a:pt x="754" y="827"/>
                    </a:lnTo>
                    <a:lnTo>
                      <a:pt x="749" y="827"/>
                    </a:lnTo>
                    <a:lnTo>
                      <a:pt x="743" y="827"/>
                    </a:lnTo>
                    <a:lnTo>
                      <a:pt x="737" y="827"/>
                    </a:lnTo>
                    <a:lnTo>
                      <a:pt x="732" y="827"/>
                    </a:lnTo>
                    <a:lnTo>
                      <a:pt x="726" y="833"/>
                    </a:lnTo>
                    <a:lnTo>
                      <a:pt x="720" y="833"/>
                    </a:lnTo>
                    <a:lnTo>
                      <a:pt x="715" y="839"/>
                    </a:lnTo>
                    <a:lnTo>
                      <a:pt x="709" y="839"/>
                    </a:lnTo>
                    <a:lnTo>
                      <a:pt x="709" y="844"/>
                    </a:lnTo>
                    <a:lnTo>
                      <a:pt x="703" y="844"/>
                    </a:lnTo>
                    <a:lnTo>
                      <a:pt x="703" y="850"/>
                    </a:lnTo>
                    <a:lnTo>
                      <a:pt x="698" y="850"/>
                    </a:lnTo>
                    <a:lnTo>
                      <a:pt x="698" y="856"/>
                    </a:lnTo>
                    <a:lnTo>
                      <a:pt x="692" y="856"/>
                    </a:lnTo>
                    <a:lnTo>
                      <a:pt x="686" y="856"/>
                    </a:lnTo>
                    <a:lnTo>
                      <a:pt x="681" y="861"/>
                    </a:lnTo>
                    <a:lnTo>
                      <a:pt x="675" y="867"/>
                    </a:lnTo>
                    <a:lnTo>
                      <a:pt x="681" y="867"/>
                    </a:lnTo>
                    <a:lnTo>
                      <a:pt x="681" y="873"/>
                    </a:lnTo>
                    <a:lnTo>
                      <a:pt x="675" y="873"/>
                    </a:lnTo>
                    <a:lnTo>
                      <a:pt x="669" y="878"/>
                    </a:lnTo>
                    <a:lnTo>
                      <a:pt x="664" y="878"/>
                    </a:lnTo>
                    <a:lnTo>
                      <a:pt x="664" y="884"/>
                    </a:lnTo>
                    <a:lnTo>
                      <a:pt x="658" y="884"/>
                    </a:lnTo>
                    <a:lnTo>
                      <a:pt x="652" y="890"/>
                    </a:lnTo>
                    <a:lnTo>
                      <a:pt x="647" y="890"/>
                    </a:lnTo>
                    <a:lnTo>
                      <a:pt x="647" y="895"/>
                    </a:lnTo>
                    <a:lnTo>
                      <a:pt x="635" y="901"/>
                    </a:lnTo>
                    <a:lnTo>
                      <a:pt x="635" y="912"/>
                    </a:lnTo>
                    <a:lnTo>
                      <a:pt x="630" y="924"/>
                    </a:lnTo>
                    <a:lnTo>
                      <a:pt x="624" y="924"/>
                    </a:lnTo>
                    <a:lnTo>
                      <a:pt x="618" y="924"/>
                    </a:lnTo>
                    <a:lnTo>
                      <a:pt x="607" y="929"/>
                    </a:lnTo>
                    <a:lnTo>
                      <a:pt x="601" y="929"/>
                    </a:lnTo>
                    <a:lnTo>
                      <a:pt x="596" y="935"/>
                    </a:lnTo>
                    <a:lnTo>
                      <a:pt x="590" y="935"/>
                    </a:lnTo>
                    <a:lnTo>
                      <a:pt x="567" y="884"/>
                    </a:lnTo>
                    <a:lnTo>
                      <a:pt x="567" y="878"/>
                    </a:lnTo>
                    <a:lnTo>
                      <a:pt x="573" y="878"/>
                    </a:lnTo>
                    <a:lnTo>
                      <a:pt x="579" y="873"/>
                    </a:lnTo>
                    <a:lnTo>
                      <a:pt x="579" y="867"/>
                    </a:lnTo>
                    <a:lnTo>
                      <a:pt x="584" y="867"/>
                    </a:lnTo>
                    <a:lnTo>
                      <a:pt x="590" y="861"/>
                    </a:lnTo>
                    <a:lnTo>
                      <a:pt x="590" y="856"/>
                    </a:lnTo>
                    <a:lnTo>
                      <a:pt x="596" y="856"/>
                    </a:lnTo>
                    <a:lnTo>
                      <a:pt x="596" y="850"/>
                    </a:lnTo>
                    <a:lnTo>
                      <a:pt x="601" y="844"/>
                    </a:lnTo>
                    <a:lnTo>
                      <a:pt x="607" y="844"/>
                    </a:lnTo>
                    <a:lnTo>
                      <a:pt x="607" y="839"/>
                    </a:lnTo>
                    <a:lnTo>
                      <a:pt x="613" y="839"/>
                    </a:lnTo>
                    <a:lnTo>
                      <a:pt x="618" y="833"/>
                    </a:lnTo>
                    <a:lnTo>
                      <a:pt x="618" y="827"/>
                    </a:lnTo>
                    <a:lnTo>
                      <a:pt x="613" y="822"/>
                    </a:lnTo>
                    <a:lnTo>
                      <a:pt x="590" y="822"/>
                    </a:lnTo>
                    <a:lnTo>
                      <a:pt x="573" y="827"/>
                    </a:lnTo>
                    <a:lnTo>
                      <a:pt x="562" y="827"/>
                    </a:lnTo>
                    <a:lnTo>
                      <a:pt x="556" y="827"/>
                    </a:lnTo>
                    <a:lnTo>
                      <a:pt x="556" y="822"/>
                    </a:lnTo>
                    <a:lnTo>
                      <a:pt x="556" y="816"/>
                    </a:lnTo>
                    <a:lnTo>
                      <a:pt x="550" y="810"/>
                    </a:lnTo>
                    <a:lnTo>
                      <a:pt x="550" y="805"/>
                    </a:lnTo>
                    <a:lnTo>
                      <a:pt x="545" y="805"/>
                    </a:lnTo>
                    <a:lnTo>
                      <a:pt x="545" y="810"/>
                    </a:lnTo>
                    <a:lnTo>
                      <a:pt x="533" y="810"/>
                    </a:lnTo>
                    <a:lnTo>
                      <a:pt x="528" y="810"/>
                    </a:lnTo>
                    <a:lnTo>
                      <a:pt x="528" y="816"/>
                    </a:lnTo>
                    <a:lnTo>
                      <a:pt x="528" y="822"/>
                    </a:lnTo>
                    <a:lnTo>
                      <a:pt x="528" y="827"/>
                    </a:lnTo>
                    <a:lnTo>
                      <a:pt x="528" y="833"/>
                    </a:lnTo>
                    <a:lnTo>
                      <a:pt x="533" y="833"/>
                    </a:lnTo>
                    <a:lnTo>
                      <a:pt x="533" y="839"/>
                    </a:lnTo>
                    <a:lnTo>
                      <a:pt x="533" y="844"/>
                    </a:lnTo>
                    <a:lnTo>
                      <a:pt x="528" y="850"/>
                    </a:lnTo>
                    <a:lnTo>
                      <a:pt x="528" y="856"/>
                    </a:lnTo>
                    <a:lnTo>
                      <a:pt x="533" y="856"/>
                    </a:lnTo>
                    <a:lnTo>
                      <a:pt x="533" y="861"/>
                    </a:lnTo>
                    <a:lnTo>
                      <a:pt x="528" y="861"/>
                    </a:lnTo>
                    <a:lnTo>
                      <a:pt x="528" y="867"/>
                    </a:lnTo>
                    <a:lnTo>
                      <a:pt x="522" y="867"/>
                    </a:lnTo>
                    <a:lnTo>
                      <a:pt x="516" y="873"/>
                    </a:lnTo>
                    <a:lnTo>
                      <a:pt x="516" y="878"/>
                    </a:lnTo>
                    <a:lnTo>
                      <a:pt x="511" y="878"/>
                    </a:lnTo>
                    <a:lnTo>
                      <a:pt x="511" y="884"/>
                    </a:lnTo>
                    <a:lnTo>
                      <a:pt x="511" y="890"/>
                    </a:lnTo>
                    <a:lnTo>
                      <a:pt x="511" y="895"/>
                    </a:lnTo>
                    <a:lnTo>
                      <a:pt x="511" y="901"/>
                    </a:lnTo>
                    <a:lnTo>
                      <a:pt x="511" y="907"/>
                    </a:lnTo>
                    <a:lnTo>
                      <a:pt x="505" y="907"/>
                    </a:lnTo>
                    <a:lnTo>
                      <a:pt x="505" y="912"/>
                    </a:lnTo>
                    <a:lnTo>
                      <a:pt x="499" y="912"/>
                    </a:lnTo>
                    <a:lnTo>
                      <a:pt x="499" y="918"/>
                    </a:lnTo>
                    <a:lnTo>
                      <a:pt x="494" y="918"/>
                    </a:lnTo>
                    <a:lnTo>
                      <a:pt x="494" y="924"/>
                    </a:lnTo>
                    <a:lnTo>
                      <a:pt x="488" y="929"/>
                    </a:lnTo>
                    <a:lnTo>
                      <a:pt x="482" y="929"/>
                    </a:lnTo>
                    <a:lnTo>
                      <a:pt x="482" y="935"/>
                    </a:lnTo>
                    <a:lnTo>
                      <a:pt x="477" y="929"/>
                    </a:lnTo>
                    <a:lnTo>
                      <a:pt x="465" y="918"/>
                    </a:lnTo>
                    <a:lnTo>
                      <a:pt x="460" y="918"/>
                    </a:lnTo>
                    <a:lnTo>
                      <a:pt x="460" y="912"/>
                    </a:lnTo>
                    <a:lnTo>
                      <a:pt x="465" y="907"/>
                    </a:lnTo>
                    <a:lnTo>
                      <a:pt x="465" y="901"/>
                    </a:lnTo>
                    <a:lnTo>
                      <a:pt x="460" y="895"/>
                    </a:lnTo>
                    <a:lnTo>
                      <a:pt x="460" y="890"/>
                    </a:lnTo>
                    <a:lnTo>
                      <a:pt x="454" y="890"/>
                    </a:lnTo>
                    <a:lnTo>
                      <a:pt x="448" y="890"/>
                    </a:lnTo>
                    <a:lnTo>
                      <a:pt x="443" y="890"/>
                    </a:lnTo>
                    <a:lnTo>
                      <a:pt x="437" y="878"/>
                    </a:lnTo>
                    <a:lnTo>
                      <a:pt x="448" y="873"/>
                    </a:lnTo>
                    <a:lnTo>
                      <a:pt x="448" y="867"/>
                    </a:lnTo>
                    <a:lnTo>
                      <a:pt x="454" y="867"/>
                    </a:lnTo>
                    <a:lnTo>
                      <a:pt x="460" y="861"/>
                    </a:lnTo>
                    <a:lnTo>
                      <a:pt x="460" y="856"/>
                    </a:lnTo>
                    <a:lnTo>
                      <a:pt x="465" y="850"/>
                    </a:lnTo>
                    <a:lnTo>
                      <a:pt x="460" y="850"/>
                    </a:lnTo>
                    <a:lnTo>
                      <a:pt x="460" y="839"/>
                    </a:lnTo>
                    <a:lnTo>
                      <a:pt x="460" y="833"/>
                    </a:lnTo>
                    <a:lnTo>
                      <a:pt x="465" y="833"/>
                    </a:lnTo>
                    <a:lnTo>
                      <a:pt x="460" y="827"/>
                    </a:lnTo>
                    <a:lnTo>
                      <a:pt x="454" y="827"/>
                    </a:lnTo>
                    <a:lnTo>
                      <a:pt x="460" y="822"/>
                    </a:lnTo>
                    <a:lnTo>
                      <a:pt x="414" y="833"/>
                    </a:lnTo>
                    <a:lnTo>
                      <a:pt x="375" y="839"/>
                    </a:lnTo>
                    <a:lnTo>
                      <a:pt x="369" y="833"/>
                    </a:lnTo>
                    <a:lnTo>
                      <a:pt x="375" y="805"/>
                    </a:lnTo>
                    <a:lnTo>
                      <a:pt x="358" y="799"/>
                    </a:lnTo>
                    <a:lnTo>
                      <a:pt x="363" y="754"/>
                    </a:lnTo>
                    <a:lnTo>
                      <a:pt x="369" y="737"/>
                    </a:lnTo>
                    <a:lnTo>
                      <a:pt x="352" y="720"/>
                    </a:lnTo>
                    <a:lnTo>
                      <a:pt x="352" y="725"/>
                    </a:lnTo>
                    <a:lnTo>
                      <a:pt x="346" y="731"/>
                    </a:lnTo>
                    <a:lnTo>
                      <a:pt x="346" y="737"/>
                    </a:lnTo>
                    <a:lnTo>
                      <a:pt x="346" y="742"/>
                    </a:lnTo>
                    <a:lnTo>
                      <a:pt x="346" y="748"/>
                    </a:lnTo>
                    <a:lnTo>
                      <a:pt x="346" y="754"/>
                    </a:lnTo>
                    <a:lnTo>
                      <a:pt x="341" y="754"/>
                    </a:lnTo>
                    <a:lnTo>
                      <a:pt x="324" y="748"/>
                    </a:lnTo>
                    <a:lnTo>
                      <a:pt x="318" y="754"/>
                    </a:lnTo>
                    <a:lnTo>
                      <a:pt x="318" y="759"/>
                    </a:lnTo>
                    <a:lnTo>
                      <a:pt x="324" y="759"/>
                    </a:lnTo>
                    <a:lnTo>
                      <a:pt x="329" y="765"/>
                    </a:lnTo>
                    <a:lnTo>
                      <a:pt x="324" y="771"/>
                    </a:lnTo>
                    <a:lnTo>
                      <a:pt x="318" y="771"/>
                    </a:lnTo>
                    <a:lnTo>
                      <a:pt x="301" y="771"/>
                    </a:lnTo>
                    <a:lnTo>
                      <a:pt x="295" y="771"/>
                    </a:lnTo>
                    <a:lnTo>
                      <a:pt x="284" y="788"/>
                    </a:lnTo>
                    <a:lnTo>
                      <a:pt x="267" y="776"/>
                    </a:lnTo>
                    <a:lnTo>
                      <a:pt x="256" y="776"/>
                    </a:lnTo>
                    <a:lnTo>
                      <a:pt x="244" y="765"/>
                    </a:lnTo>
                    <a:lnTo>
                      <a:pt x="239" y="765"/>
                    </a:lnTo>
                    <a:lnTo>
                      <a:pt x="227" y="765"/>
                    </a:lnTo>
                    <a:lnTo>
                      <a:pt x="210" y="765"/>
                    </a:lnTo>
                    <a:lnTo>
                      <a:pt x="216" y="759"/>
                    </a:lnTo>
                    <a:lnTo>
                      <a:pt x="216" y="754"/>
                    </a:lnTo>
                    <a:lnTo>
                      <a:pt x="210" y="754"/>
                    </a:lnTo>
                    <a:lnTo>
                      <a:pt x="205" y="748"/>
                    </a:lnTo>
                    <a:lnTo>
                      <a:pt x="199" y="748"/>
                    </a:lnTo>
                    <a:lnTo>
                      <a:pt x="193" y="748"/>
                    </a:lnTo>
                    <a:lnTo>
                      <a:pt x="182" y="737"/>
                    </a:lnTo>
                    <a:lnTo>
                      <a:pt x="176" y="737"/>
                    </a:lnTo>
                    <a:lnTo>
                      <a:pt x="171" y="731"/>
                    </a:lnTo>
                    <a:lnTo>
                      <a:pt x="159" y="731"/>
                    </a:lnTo>
                    <a:lnTo>
                      <a:pt x="148" y="731"/>
                    </a:lnTo>
                    <a:lnTo>
                      <a:pt x="142" y="720"/>
                    </a:lnTo>
                    <a:lnTo>
                      <a:pt x="131" y="714"/>
                    </a:lnTo>
                    <a:lnTo>
                      <a:pt x="125" y="708"/>
                    </a:lnTo>
                    <a:lnTo>
                      <a:pt x="125" y="703"/>
                    </a:lnTo>
                    <a:lnTo>
                      <a:pt x="120" y="703"/>
                    </a:lnTo>
                    <a:lnTo>
                      <a:pt x="114" y="691"/>
                    </a:lnTo>
                    <a:lnTo>
                      <a:pt x="108" y="691"/>
                    </a:lnTo>
                    <a:lnTo>
                      <a:pt x="108" y="697"/>
                    </a:lnTo>
                    <a:lnTo>
                      <a:pt x="97" y="697"/>
                    </a:lnTo>
                    <a:lnTo>
                      <a:pt x="97" y="691"/>
                    </a:lnTo>
                    <a:lnTo>
                      <a:pt x="91" y="686"/>
                    </a:lnTo>
                    <a:lnTo>
                      <a:pt x="91" y="680"/>
                    </a:lnTo>
                    <a:lnTo>
                      <a:pt x="86" y="669"/>
                    </a:lnTo>
                    <a:lnTo>
                      <a:pt x="91" y="657"/>
                    </a:lnTo>
                    <a:lnTo>
                      <a:pt x="91" y="652"/>
                    </a:lnTo>
                    <a:lnTo>
                      <a:pt x="91" y="646"/>
                    </a:lnTo>
                    <a:lnTo>
                      <a:pt x="103" y="646"/>
                    </a:lnTo>
                    <a:lnTo>
                      <a:pt x="108" y="640"/>
                    </a:lnTo>
                    <a:lnTo>
                      <a:pt x="114" y="640"/>
                    </a:lnTo>
                    <a:lnTo>
                      <a:pt x="114" y="635"/>
                    </a:lnTo>
                    <a:lnTo>
                      <a:pt x="108" y="635"/>
                    </a:lnTo>
                    <a:lnTo>
                      <a:pt x="103" y="629"/>
                    </a:lnTo>
                    <a:lnTo>
                      <a:pt x="103" y="623"/>
                    </a:lnTo>
                    <a:lnTo>
                      <a:pt x="103" y="612"/>
                    </a:lnTo>
                    <a:lnTo>
                      <a:pt x="97" y="612"/>
                    </a:lnTo>
                    <a:lnTo>
                      <a:pt x="97" y="606"/>
                    </a:lnTo>
                    <a:lnTo>
                      <a:pt x="91" y="601"/>
                    </a:lnTo>
                    <a:lnTo>
                      <a:pt x="97" y="589"/>
                    </a:lnTo>
                    <a:lnTo>
                      <a:pt x="103" y="584"/>
                    </a:lnTo>
                    <a:lnTo>
                      <a:pt x="103" y="578"/>
                    </a:lnTo>
                    <a:lnTo>
                      <a:pt x="97" y="572"/>
                    </a:lnTo>
                    <a:lnTo>
                      <a:pt x="97" y="566"/>
                    </a:lnTo>
                    <a:lnTo>
                      <a:pt x="103" y="561"/>
                    </a:lnTo>
                    <a:lnTo>
                      <a:pt x="108" y="555"/>
                    </a:lnTo>
                    <a:lnTo>
                      <a:pt x="108" y="549"/>
                    </a:lnTo>
                    <a:lnTo>
                      <a:pt x="103" y="549"/>
                    </a:lnTo>
                    <a:lnTo>
                      <a:pt x="97" y="549"/>
                    </a:lnTo>
                    <a:lnTo>
                      <a:pt x="91" y="544"/>
                    </a:lnTo>
                    <a:lnTo>
                      <a:pt x="86" y="538"/>
                    </a:lnTo>
                    <a:lnTo>
                      <a:pt x="80" y="538"/>
                    </a:lnTo>
                    <a:lnTo>
                      <a:pt x="80" y="544"/>
                    </a:lnTo>
                    <a:lnTo>
                      <a:pt x="80" y="538"/>
                    </a:lnTo>
                    <a:lnTo>
                      <a:pt x="74" y="532"/>
                    </a:lnTo>
                    <a:lnTo>
                      <a:pt x="68" y="527"/>
                    </a:lnTo>
                    <a:lnTo>
                      <a:pt x="63" y="532"/>
                    </a:lnTo>
                    <a:lnTo>
                      <a:pt x="57" y="532"/>
                    </a:lnTo>
                    <a:lnTo>
                      <a:pt x="57" y="527"/>
                    </a:lnTo>
                    <a:lnTo>
                      <a:pt x="51" y="521"/>
                    </a:lnTo>
                    <a:lnTo>
                      <a:pt x="46" y="527"/>
                    </a:lnTo>
                    <a:lnTo>
                      <a:pt x="40" y="521"/>
                    </a:lnTo>
                    <a:lnTo>
                      <a:pt x="34" y="521"/>
                    </a:lnTo>
                    <a:lnTo>
                      <a:pt x="29" y="521"/>
                    </a:lnTo>
                    <a:lnTo>
                      <a:pt x="23" y="521"/>
                    </a:lnTo>
                    <a:lnTo>
                      <a:pt x="17" y="521"/>
                    </a:lnTo>
                    <a:lnTo>
                      <a:pt x="17" y="515"/>
                    </a:lnTo>
                    <a:lnTo>
                      <a:pt x="17" y="504"/>
                    </a:lnTo>
                    <a:lnTo>
                      <a:pt x="12" y="498"/>
                    </a:lnTo>
                    <a:lnTo>
                      <a:pt x="12" y="487"/>
                    </a:lnTo>
                    <a:lnTo>
                      <a:pt x="17" y="481"/>
                    </a:lnTo>
                    <a:lnTo>
                      <a:pt x="17" y="402"/>
                    </a:lnTo>
                    <a:lnTo>
                      <a:pt x="0" y="396"/>
                    </a:lnTo>
                    <a:close/>
                  </a:path>
                </a:pathLst>
              </a:custGeom>
              <a:solidFill>
                <a:schemeClr val="accent6">
                  <a:lumMod val="40000"/>
                  <a:lumOff val="60000"/>
                </a:schemeClr>
              </a:solidFill>
              <a:ln w="9525">
                <a:solidFill>
                  <a:schemeClr val="accent6"/>
                </a:solidFill>
                <a:round/>
                <a:headEnd/>
                <a:tailEnd/>
              </a:ln>
            </p:spPr>
            <p:txBody>
              <a:bodyPr/>
              <a:lstStyle/>
              <a:p>
                <a:endParaRPr lang="en-US" sz="1200" b="1" dirty="0"/>
              </a:p>
            </p:txBody>
          </p:sp>
          <p:sp>
            <p:nvSpPr>
              <p:cNvPr id="75" name="Freeform 11"/>
              <p:cNvSpPr>
                <a:spLocks/>
              </p:cNvSpPr>
              <p:nvPr/>
            </p:nvSpPr>
            <p:spPr bwMode="gray">
              <a:xfrm>
                <a:off x="4759756" y="2106084"/>
                <a:ext cx="614943" cy="574714"/>
              </a:xfrm>
              <a:custGeom>
                <a:avLst/>
                <a:gdLst>
                  <a:gd name="T0" fmla="*/ 102 w 504"/>
                  <a:gd name="T1" fmla="*/ 386 h 471"/>
                  <a:gd name="T2" fmla="*/ 113 w 504"/>
                  <a:gd name="T3" fmla="*/ 363 h 471"/>
                  <a:gd name="T4" fmla="*/ 85 w 504"/>
                  <a:gd name="T5" fmla="*/ 346 h 471"/>
                  <a:gd name="T6" fmla="*/ 11 w 504"/>
                  <a:gd name="T7" fmla="*/ 369 h 471"/>
                  <a:gd name="T8" fmla="*/ 0 w 504"/>
                  <a:gd name="T9" fmla="*/ 335 h 471"/>
                  <a:gd name="T10" fmla="*/ 51 w 504"/>
                  <a:gd name="T11" fmla="*/ 272 h 471"/>
                  <a:gd name="T12" fmla="*/ 74 w 504"/>
                  <a:gd name="T13" fmla="*/ 227 h 471"/>
                  <a:gd name="T14" fmla="*/ 125 w 504"/>
                  <a:gd name="T15" fmla="*/ 170 h 471"/>
                  <a:gd name="T16" fmla="*/ 153 w 504"/>
                  <a:gd name="T17" fmla="*/ 199 h 471"/>
                  <a:gd name="T18" fmla="*/ 210 w 504"/>
                  <a:gd name="T19" fmla="*/ 187 h 471"/>
                  <a:gd name="T20" fmla="*/ 221 w 504"/>
                  <a:gd name="T21" fmla="*/ 159 h 471"/>
                  <a:gd name="T22" fmla="*/ 221 w 504"/>
                  <a:gd name="T23" fmla="*/ 131 h 471"/>
                  <a:gd name="T24" fmla="*/ 238 w 504"/>
                  <a:gd name="T25" fmla="*/ 125 h 471"/>
                  <a:gd name="T26" fmla="*/ 255 w 504"/>
                  <a:gd name="T27" fmla="*/ 108 h 471"/>
                  <a:gd name="T28" fmla="*/ 249 w 504"/>
                  <a:gd name="T29" fmla="*/ 80 h 471"/>
                  <a:gd name="T30" fmla="*/ 266 w 504"/>
                  <a:gd name="T31" fmla="*/ 63 h 471"/>
                  <a:gd name="T32" fmla="*/ 266 w 504"/>
                  <a:gd name="T33" fmla="*/ 80 h 471"/>
                  <a:gd name="T34" fmla="*/ 289 w 504"/>
                  <a:gd name="T35" fmla="*/ 74 h 471"/>
                  <a:gd name="T36" fmla="*/ 329 w 504"/>
                  <a:gd name="T37" fmla="*/ 40 h 471"/>
                  <a:gd name="T38" fmla="*/ 363 w 504"/>
                  <a:gd name="T39" fmla="*/ 29 h 471"/>
                  <a:gd name="T40" fmla="*/ 408 w 504"/>
                  <a:gd name="T41" fmla="*/ 17 h 471"/>
                  <a:gd name="T42" fmla="*/ 397 w 504"/>
                  <a:gd name="T43" fmla="*/ 0 h 471"/>
                  <a:gd name="T44" fmla="*/ 431 w 504"/>
                  <a:gd name="T45" fmla="*/ 0 h 471"/>
                  <a:gd name="T46" fmla="*/ 419 w 504"/>
                  <a:gd name="T47" fmla="*/ 29 h 471"/>
                  <a:gd name="T48" fmla="*/ 402 w 504"/>
                  <a:gd name="T49" fmla="*/ 46 h 471"/>
                  <a:gd name="T50" fmla="*/ 397 w 504"/>
                  <a:gd name="T51" fmla="*/ 74 h 471"/>
                  <a:gd name="T52" fmla="*/ 397 w 504"/>
                  <a:gd name="T53" fmla="*/ 91 h 471"/>
                  <a:gd name="T54" fmla="*/ 397 w 504"/>
                  <a:gd name="T55" fmla="*/ 114 h 471"/>
                  <a:gd name="T56" fmla="*/ 442 w 504"/>
                  <a:gd name="T57" fmla="*/ 148 h 471"/>
                  <a:gd name="T58" fmla="*/ 459 w 504"/>
                  <a:gd name="T59" fmla="*/ 136 h 471"/>
                  <a:gd name="T60" fmla="*/ 499 w 504"/>
                  <a:gd name="T61" fmla="*/ 108 h 471"/>
                  <a:gd name="T62" fmla="*/ 476 w 504"/>
                  <a:gd name="T63" fmla="*/ 148 h 471"/>
                  <a:gd name="T64" fmla="*/ 470 w 504"/>
                  <a:gd name="T65" fmla="*/ 193 h 471"/>
                  <a:gd name="T66" fmla="*/ 419 w 504"/>
                  <a:gd name="T67" fmla="*/ 227 h 471"/>
                  <a:gd name="T68" fmla="*/ 363 w 504"/>
                  <a:gd name="T69" fmla="*/ 250 h 471"/>
                  <a:gd name="T70" fmla="*/ 351 w 504"/>
                  <a:gd name="T71" fmla="*/ 267 h 471"/>
                  <a:gd name="T72" fmla="*/ 357 w 504"/>
                  <a:gd name="T73" fmla="*/ 289 h 471"/>
                  <a:gd name="T74" fmla="*/ 380 w 504"/>
                  <a:gd name="T75" fmla="*/ 312 h 471"/>
                  <a:gd name="T76" fmla="*/ 402 w 504"/>
                  <a:gd name="T77" fmla="*/ 329 h 471"/>
                  <a:gd name="T78" fmla="*/ 436 w 504"/>
                  <a:gd name="T79" fmla="*/ 318 h 471"/>
                  <a:gd name="T80" fmla="*/ 385 w 504"/>
                  <a:gd name="T81" fmla="*/ 374 h 471"/>
                  <a:gd name="T82" fmla="*/ 351 w 504"/>
                  <a:gd name="T83" fmla="*/ 386 h 471"/>
                  <a:gd name="T84" fmla="*/ 329 w 504"/>
                  <a:gd name="T85" fmla="*/ 408 h 471"/>
                  <a:gd name="T86" fmla="*/ 317 w 504"/>
                  <a:gd name="T87" fmla="*/ 437 h 471"/>
                  <a:gd name="T88" fmla="*/ 295 w 504"/>
                  <a:gd name="T89" fmla="*/ 460 h 471"/>
                  <a:gd name="T90" fmla="*/ 283 w 504"/>
                  <a:gd name="T91" fmla="*/ 465 h 471"/>
                  <a:gd name="T92" fmla="*/ 266 w 504"/>
                  <a:gd name="T93" fmla="*/ 471 h 471"/>
                  <a:gd name="T94" fmla="*/ 249 w 504"/>
                  <a:gd name="T95" fmla="*/ 460 h 471"/>
                  <a:gd name="T96" fmla="*/ 232 w 504"/>
                  <a:gd name="T97" fmla="*/ 448 h 471"/>
                  <a:gd name="T98" fmla="*/ 221 w 504"/>
                  <a:gd name="T99" fmla="*/ 437 h 471"/>
                  <a:gd name="T100" fmla="*/ 221 w 504"/>
                  <a:gd name="T101" fmla="*/ 414 h 471"/>
                  <a:gd name="T102" fmla="*/ 204 w 504"/>
                  <a:gd name="T103" fmla="*/ 408 h 471"/>
                  <a:gd name="T104" fmla="*/ 193 w 504"/>
                  <a:gd name="T105" fmla="*/ 425 h 471"/>
                  <a:gd name="T106" fmla="*/ 181 w 504"/>
                  <a:gd name="T107" fmla="*/ 431 h 471"/>
                  <a:gd name="T108" fmla="*/ 159 w 504"/>
                  <a:gd name="T109" fmla="*/ 437 h 471"/>
                  <a:gd name="T110" fmla="*/ 142 w 504"/>
                  <a:gd name="T111" fmla="*/ 431 h 471"/>
                  <a:gd name="T112" fmla="*/ 125 w 504"/>
                  <a:gd name="T113" fmla="*/ 431 h 471"/>
                  <a:gd name="T114" fmla="*/ 108 w 504"/>
                  <a:gd name="T115" fmla="*/ 425 h 471"/>
                  <a:gd name="T116" fmla="*/ 96 w 504"/>
                  <a:gd name="T117" fmla="*/ 43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4" h="471">
                    <a:moveTo>
                      <a:pt x="96" y="437"/>
                    </a:moveTo>
                    <a:lnTo>
                      <a:pt x="108" y="397"/>
                    </a:lnTo>
                    <a:lnTo>
                      <a:pt x="96" y="386"/>
                    </a:lnTo>
                    <a:lnTo>
                      <a:pt x="102" y="386"/>
                    </a:lnTo>
                    <a:lnTo>
                      <a:pt x="108" y="374"/>
                    </a:lnTo>
                    <a:lnTo>
                      <a:pt x="108" y="369"/>
                    </a:lnTo>
                    <a:lnTo>
                      <a:pt x="108" y="363"/>
                    </a:lnTo>
                    <a:lnTo>
                      <a:pt x="113" y="363"/>
                    </a:lnTo>
                    <a:lnTo>
                      <a:pt x="113" y="352"/>
                    </a:lnTo>
                    <a:lnTo>
                      <a:pt x="91" y="352"/>
                    </a:lnTo>
                    <a:lnTo>
                      <a:pt x="91" y="346"/>
                    </a:lnTo>
                    <a:lnTo>
                      <a:pt x="85" y="346"/>
                    </a:lnTo>
                    <a:lnTo>
                      <a:pt x="85" y="340"/>
                    </a:lnTo>
                    <a:lnTo>
                      <a:pt x="45" y="346"/>
                    </a:lnTo>
                    <a:lnTo>
                      <a:pt x="45" y="357"/>
                    </a:lnTo>
                    <a:lnTo>
                      <a:pt x="11" y="369"/>
                    </a:lnTo>
                    <a:lnTo>
                      <a:pt x="17" y="357"/>
                    </a:lnTo>
                    <a:lnTo>
                      <a:pt x="11" y="357"/>
                    </a:lnTo>
                    <a:lnTo>
                      <a:pt x="11" y="346"/>
                    </a:lnTo>
                    <a:lnTo>
                      <a:pt x="0" y="335"/>
                    </a:lnTo>
                    <a:lnTo>
                      <a:pt x="17" y="323"/>
                    </a:lnTo>
                    <a:lnTo>
                      <a:pt x="40" y="312"/>
                    </a:lnTo>
                    <a:lnTo>
                      <a:pt x="34" y="272"/>
                    </a:lnTo>
                    <a:lnTo>
                      <a:pt x="51" y="272"/>
                    </a:lnTo>
                    <a:lnTo>
                      <a:pt x="51" y="267"/>
                    </a:lnTo>
                    <a:lnTo>
                      <a:pt x="68" y="261"/>
                    </a:lnTo>
                    <a:lnTo>
                      <a:pt x="68" y="255"/>
                    </a:lnTo>
                    <a:lnTo>
                      <a:pt x="74" y="227"/>
                    </a:lnTo>
                    <a:lnTo>
                      <a:pt x="79" y="216"/>
                    </a:lnTo>
                    <a:lnTo>
                      <a:pt x="79" y="193"/>
                    </a:lnTo>
                    <a:lnTo>
                      <a:pt x="102" y="187"/>
                    </a:lnTo>
                    <a:lnTo>
                      <a:pt x="125" y="170"/>
                    </a:lnTo>
                    <a:lnTo>
                      <a:pt x="130" y="182"/>
                    </a:lnTo>
                    <a:lnTo>
                      <a:pt x="136" y="193"/>
                    </a:lnTo>
                    <a:lnTo>
                      <a:pt x="153" y="187"/>
                    </a:lnTo>
                    <a:lnTo>
                      <a:pt x="153" y="199"/>
                    </a:lnTo>
                    <a:lnTo>
                      <a:pt x="176" y="193"/>
                    </a:lnTo>
                    <a:lnTo>
                      <a:pt x="198" y="187"/>
                    </a:lnTo>
                    <a:lnTo>
                      <a:pt x="198" y="182"/>
                    </a:lnTo>
                    <a:lnTo>
                      <a:pt x="210" y="187"/>
                    </a:lnTo>
                    <a:lnTo>
                      <a:pt x="210" y="182"/>
                    </a:lnTo>
                    <a:lnTo>
                      <a:pt x="215" y="176"/>
                    </a:lnTo>
                    <a:lnTo>
                      <a:pt x="210" y="159"/>
                    </a:lnTo>
                    <a:lnTo>
                      <a:pt x="221" y="159"/>
                    </a:lnTo>
                    <a:lnTo>
                      <a:pt x="215" y="148"/>
                    </a:lnTo>
                    <a:lnTo>
                      <a:pt x="210" y="136"/>
                    </a:lnTo>
                    <a:lnTo>
                      <a:pt x="210" y="131"/>
                    </a:lnTo>
                    <a:lnTo>
                      <a:pt x="221" y="131"/>
                    </a:lnTo>
                    <a:lnTo>
                      <a:pt x="227" y="131"/>
                    </a:lnTo>
                    <a:lnTo>
                      <a:pt x="232" y="131"/>
                    </a:lnTo>
                    <a:lnTo>
                      <a:pt x="232" y="125"/>
                    </a:lnTo>
                    <a:lnTo>
                      <a:pt x="238" y="125"/>
                    </a:lnTo>
                    <a:lnTo>
                      <a:pt x="238" y="119"/>
                    </a:lnTo>
                    <a:lnTo>
                      <a:pt x="244" y="114"/>
                    </a:lnTo>
                    <a:lnTo>
                      <a:pt x="249" y="108"/>
                    </a:lnTo>
                    <a:lnTo>
                      <a:pt x="255" y="108"/>
                    </a:lnTo>
                    <a:lnTo>
                      <a:pt x="255" y="97"/>
                    </a:lnTo>
                    <a:lnTo>
                      <a:pt x="249" y="97"/>
                    </a:lnTo>
                    <a:lnTo>
                      <a:pt x="249" y="85"/>
                    </a:lnTo>
                    <a:lnTo>
                      <a:pt x="249" y="80"/>
                    </a:lnTo>
                    <a:lnTo>
                      <a:pt x="244" y="74"/>
                    </a:lnTo>
                    <a:lnTo>
                      <a:pt x="244" y="68"/>
                    </a:lnTo>
                    <a:lnTo>
                      <a:pt x="255" y="63"/>
                    </a:lnTo>
                    <a:lnTo>
                      <a:pt x="266" y="63"/>
                    </a:lnTo>
                    <a:lnTo>
                      <a:pt x="266" y="68"/>
                    </a:lnTo>
                    <a:lnTo>
                      <a:pt x="261" y="74"/>
                    </a:lnTo>
                    <a:lnTo>
                      <a:pt x="261" y="80"/>
                    </a:lnTo>
                    <a:lnTo>
                      <a:pt x="266" y="80"/>
                    </a:lnTo>
                    <a:lnTo>
                      <a:pt x="272" y="74"/>
                    </a:lnTo>
                    <a:lnTo>
                      <a:pt x="278" y="74"/>
                    </a:lnTo>
                    <a:lnTo>
                      <a:pt x="283" y="74"/>
                    </a:lnTo>
                    <a:lnTo>
                      <a:pt x="289" y="74"/>
                    </a:lnTo>
                    <a:lnTo>
                      <a:pt x="295" y="74"/>
                    </a:lnTo>
                    <a:lnTo>
                      <a:pt x="306" y="68"/>
                    </a:lnTo>
                    <a:lnTo>
                      <a:pt x="306" y="46"/>
                    </a:lnTo>
                    <a:lnTo>
                      <a:pt x="329" y="40"/>
                    </a:lnTo>
                    <a:lnTo>
                      <a:pt x="329" y="46"/>
                    </a:lnTo>
                    <a:lnTo>
                      <a:pt x="346" y="46"/>
                    </a:lnTo>
                    <a:lnTo>
                      <a:pt x="363" y="40"/>
                    </a:lnTo>
                    <a:lnTo>
                      <a:pt x="363" y="29"/>
                    </a:lnTo>
                    <a:lnTo>
                      <a:pt x="391" y="29"/>
                    </a:lnTo>
                    <a:lnTo>
                      <a:pt x="391" y="34"/>
                    </a:lnTo>
                    <a:lnTo>
                      <a:pt x="402" y="29"/>
                    </a:lnTo>
                    <a:lnTo>
                      <a:pt x="408" y="17"/>
                    </a:lnTo>
                    <a:lnTo>
                      <a:pt x="402" y="17"/>
                    </a:lnTo>
                    <a:lnTo>
                      <a:pt x="397" y="6"/>
                    </a:lnTo>
                    <a:lnTo>
                      <a:pt x="391" y="0"/>
                    </a:lnTo>
                    <a:lnTo>
                      <a:pt x="397" y="0"/>
                    </a:lnTo>
                    <a:lnTo>
                      <a:pt x="402" y="0"/>
                    </a:lnTo>
                    <a:lnTo>
                      <a:pt x="408" y="0"/>
                    </a:lnTo>
                    <a:lnTo>
                      <a:pt x="425" y="0"/>
                    </a:lnTo>
                    <a:lnTo>
                      <a:pt x="431" y="0"/>
                    </a:lnTo>
                    <a:lnTo>
                      <a:pt x="436" y="6"/>
                    </a:lnTo>
                    <a:lnTo>
                      <a:pt x="436" y="17"/>
                    </a:lnTo>
                    <a:lnTo>
                      <a:pt x="431" y="23"/>
                    </a:lnTo>
                    <a:lnTo>
                      <a:pt x="419" y="29"/>
                    </a:lnTo>
                    <a:lnTo>
                      <a:pt x="402" y="29"/>
                    </a:lnTo>
                    <a:lnTo>
                      <a:pt x="402" y="34"/>
                    </a:lnTo>
                    <a:lnTo>
                      <a:pt x="402" y="40"/>
                    </a:lnTo>
                    <a:lnTo>
                      <a:pt x="402" y="46"/>
                    </a:lnTo>
                    <a:lnTo>
                      <a:pt x="402" y="57"/>
                    </a:lnTo>
                    <a:lnTo>
                      <a:pt x="397" y="57"/>
                    </a:lnTo>
                    <a:lnTo>
                      <a:pt x="397" y="68"/>
                    </a:lnTo>
                    <a:lnTo>
                      <a:pt x="397" y="74"/>
                    </a:lnTo>
                    <a:lnTo>
                      <a:pt x="397" y="80"/>
                    </a:lnTo>
                    <a:lnTo>
                      <a:pt x="391" y="80"/>
                    </a:lnTo>
                    <a:lnTo>
                      <a:pt x="397" y="85"/>
                    </a:lnTo>
                    <a:lnTo>
                      <a:pt x="397" y="91"/>
                    </a:lnTo>
                    <a:lnTo>
                      <a:pt x="391" y="97"/>
                    </a:lnTo>
                    <a:lnTo>
                      <a:pt x="391" y="102"/>
                    </a:lnTo>
                    <a:lnTo>
                      <a:pt x="391" y="108"/>
                    </a:lnTo>
                    <a:lnTo>
                      <a:pt x="397" y="114"/>
                    </a:lnTo>
                    <a:lnTo>
                      <a:pt x="397" y="119"/>
                    </a:lnTo>
                    <a:lnTo>
                      <a:pt x="402" y="131"/>
                    </a:lnTo>
                    <a:lnTo>
                      <a:pt x="402" y="142"/>
                    </a:lnTo>
                    <a:lnTo>
                      <a:pt x="442" y="148"/>
                    </a:lnTo>
                    <a:lnTo>
                      <a:pt x="448" y="148"/>
                    </a:lnTo>
                    <a:lnTo>
                      <a:pt x="453" y="142"/>
                    </a:lnTo>
                    <a:lnTo>
                      <a:pt x="453" y="136"/>
                    </a:lnTo>
                    <a:lnTo>
                      <a:pt x="459" y="136"/>
                    </a:lnTo>
                    <a:lnTo>
                      <a:pt x="470" y="119"/>
                    </a:lnTo>
                    <a:lnTo>
                      <a:pt x="476" y="114"/>
                    </a:lnTo>
                    <a:lnTo>
                      <a:pt x="493" y="114"/>
                    </a:lnTo>
                    <a:lnTo>
                      <a:pt x="499" y="108"/>
                    </a:lnTo>
                    <a:lnTo>
                      <a:pt x="504" y="119"/>
                    </a:lnTo>
                    <a:lnTo>
                      <a:pt x="504" y="131"/>
                    </a:lnTo>
                    <a:lnTo>
                      <a:pt x="482" y="136"/>
                    </a:lnTo>
                    <a:lnTo>
                      <a:pt x="476" y="148"/>
                    </a:lnTo>
                    <a:lnTo>
                      <a:pt x="487" y="153"/>
                    </a:lnTo>
                    <a:lnTo>
                      <a:pt x="470" y="176"/>
                    </a:lnTo>
                    <a:lnTo>
                      <a:pt x="476" y="182"/>
                    </a:lnTo>
                    <a:lnTo>
                      <a:pt x="470" y="193"/>
                    </a:lnTo>
                    <a:lnTo>
                      <a:pt x="453" y="187"/>
                    </a:lnTo>
                    <a:lnTo>
                      <a:pt x="448" y="233"/>
                    </a:lnTo>
                    <a:lnTo>
                      <a:pt x="425" y="238"/>
                    </a:lnTo>
                    <a:lnTo>
                      <a:pt x="419" y="227"/>
                    </a:lnTo>
                    <a:lnTo>
                      <a:pt x="385" y="227"/>
                    </a:lnTo>
                    <a:lnTo>
                      <a:pt x="374" y="238"/>
                    </a:lnTo>
                    <a:lnTo>
                      <a:pt x="368" y="250"/>
                    </a:lnTo>
                    <a:lnTo>
                      <a:pt x="363" y="250"/>
                    </a:lnTo>
                    <a:lnTo>
                      <a:pt x="357" y="250"/>
                    </a:lnTo>
                    <a:lnTo>
                      <a:pt x="351" y="250"/>
                    </a:lnTo>
                    <a:lnTo>
                      <a:pt x="340" y="255"/>
                    </a:lnTo>
                    <a:lnTo>
                      <a:pt x="351" y="267"/>
                    </a:lnTo>
                    <a:lnTo>
                      <a:pt x="351" y="272"/>
                    </a:lnTo>
                    <a:lnTo>
                      <a:pt x="357" y="272"/>
                    </a:lnTo>
                    <a:lnTo>
                      <a:pt x="357" y="278"/>
                    </a:lnTo>
                    <a:lnTo>
                      <a:pt x="357" y="289"/>
                    </a:lnTo>
                    <a:lnTo>
                      <a:pt x="363" y="295"/>
                    </a:lnTo>
                    <a:lnTo>
                      <a:pt x="368" y="301"/>
                    </a:lnTo>
                    <a:lnTo>
                      <a:pt x="374" y="301"/>
                    </a:lnTo>
                    <a:lnTo>
                      <a:pt x="380" y="312"/>
                    </a:lnTo>
                    <a:lnTo>
                      <a:pt x="380" y="318"/>
                    </a:lnTo>
                    <a:lnTo>
                      <a:pt x="391" y="318"/>
                    </a:lnTo>
                    <a:lnTo>
                      <a:pt x="391" y="323"/>
                    </a:lnTo>
                    <a:lnTo>
                      <a:pt x="402" y="329"/>
                    </a:lnTo>
                    <a:lnTo>
                      <a:pt x="419" y="318"/>
                    </a:lnTo>
                    <a:lnTo>
                      <a:pt x="425" y="318"/>
                    </a:lnTo>
                    <a:lnTo>
                      <a:pt x="431" y="318"/>
                    </a:lnTo>
                    <a:lnTo>
                      <a:pt x="436" y="318"/>
                    </a:lnTo>
                    <a:lnTo>
                      <a:pt x="448" y="340"/>
                    </a:lnTo>
                    <a:lnTo>
                      <a:pt x="419" y="352"/>
                    </a:lnTo>
                    <a:lnTo>
                      <a:pt x="419" y="369"/>
                    </a:lnTo>
                    <a:lnTo>
                      <a:pt x="385" y="374"/>
                    </a:lnTo>
                    <a:lnTo>
                      <a:pt x="380" y="380"/>
                    </a:lnTo>
                    <a:lnTo>
                      <a:pt x="374" y="380"/>
                    </a:lnTo>
                    <a:lnTo>
                      <a:pt x="363" y="380"/>
                    </a:lnTo>
                    <a:lnTo>
                      <a:pt x="351" y="386"/>
                    </a:lnTo>
                    <a:lnTo>
                      <a:pt x="351" y="391"/>
                    </a:lnTo>
                    <a:lnTo>
                      <a:pt x="340" y="397"/>
                    </a:lnTo>
                    <a:lnTo>
                      <a:pt x="340" y="403"/>
                    </a:lnTo>
                    <a:lnTo>
                      <a:pt x="329" y="408"/>
                    </a:lnTo>
                    <a:lnTo>
                      <a:pt x="317" y="414"/>
                    </a:lnTo>
                    <a:lnTo>
                      <a:pt x="312" y="431"/>
                    </a:lnTo>
                    <a:lnTo>
                      <a:pt x="317" y="431"/>
                    </a:lnTo>
                    <a:lnTo>
                      <a:pt x="317" y="437"/>
                    </a:lnTo>
                    <a:lnTo>
                      <a:pt x="300" y="443"/>
                    </a:lnTo>
                    <a:lnTo>
                      <a:pt x="300" y="448"/>
                    </a:lnTo>
                    <a:lnTo>
                      <a:pt x="295" y="448"/>
                    </a:lnTo>
                    <a:lnTo>
                      <a:pt x="295" y="460"/>
                    </a:lnTo>
                    <a:lnTo>
                      <a:pt x="300" y="460"/>
                    </a:lnTo>
                    <a:lnTo>
                      <a:pt x="289" y="471"/>
                    </a:lnTo>
                    <a:lnTo>
                      <a:pt x="283" y="471"/>
                    </a:lnTo>
                    <a:lnTo>
                      <a:pt x="283" y="465"/>
                    </a:lnTo>
                    <a:lnTo>
                      <a:pt x="278" y="465"/>
                    </a:lnTo>
                    <a:lnTo>
                      <a:pt x="278" y="471"/>
                    </a:lnTo>
                    <a:lnTo>
                      <a:pt x="272" y="471"/>
                    </a:lnTo>
                    <a:lnTo>
                      <a:pt x="266" y="471"/>
                    </a:lnTo>
                    <a:lnTo>
                      <a:pt x="261" y="465"/>
                    </a:lnTo>
                    <a:lnTo>
                      <a:pt x="261" y="460"/>
                    </a:lnTo>
                    <a:lnTo>
                      <a:pt x="255" y="465"/>
                    </a:lnTo>
                    <a:lnTo>
                      <a:pt x="249" y="460"/>
                    </a:lnTo>
                    <a:lnTo>
                      <a:pt x="249" y="454"/>
                    </a:lnTo>
                    <a:lnTo>
                      <a:pt x="244" y="454"/>
                    </a:lnTo>
                    <a:lnTo>
                      <a:pt x="238" y="454"/>
                    </a:lnTo>
                    <a:lnTo>
                      <a:pt x="232" y="448"/>
                    </a:lnTo>
                    <a:lnTo>
                      <a:pt x="227" y="443"/>
                    </a:lnTo>
                    <a:lnTo>
                      <a:pt x="221" y="443"/>
                    </a:lnTo>
                    <a:lnTo>
                      <a:pt x="227" y="437"/>
                    </a:lnTo>
                    <a:lnTo>
                      <a:pt x="221" y="437"/>
                    </a:lnTo>
                    <a:lnTo>
                      <a:pt x="221" y="431"/>
                    </a:lnTo>
                    <a:lnTo>
                      <a:pt x="221" y="425"/>
                    </a:lnTo>
                    <a:lnTo>
                      <a:pt x="221" y="420"/>
                    </a:lnTo>
                    <a:lnTo>
                      <a:pt x="221" y="414"/>
                    </a:lnTo>
                    <a:lnTo>
                      <a:pt x="221" y="408"/>
                    </a:lnTo>
                    <a:lnTo>
                      <a:pt x="215" y="408"/>
                    </a:lnTo>
                    <a:lnTo>
                      <a:pt x="210" y="408"/>
                    </a:lnTo>
                    <a:lnTo>
                      <a:pt x="204" y="408"/>
                    </a:lnTo>
                    <a:lnTo>
                      <a:pt x="204" y="414"/>
                    </a:lnTo>
                    <a:lnTo>
                      <a:pt x="198" y="420"/>
                    </a:lnTo>
                    <a:lnTo>
                      <a:pt x="193" y="420"/>
                    </a:lnTo>
                    <a:lnTo>
                      <a:pt x="193" y="425"/>
                    </a:lnTo>
                    <a:lnTo>
                      <a:pt x="187" y="425"/>
                    </a:lnTo>
                    <a:lnTo>
                      <a:pt x="187" y="431"/>
                    </a:lnTo>
                    <a:lnTo>
                      <a:pt x="181" y="425"/>
                    </a:lnTo>
                    <a:lnTo>
                      <a:pt x="181" y="431"/>
                    </a:lnTo>
                    <a:lnTo>
                      <a:pt x="170" y="431"/>
                    </a:lnTo>
                    <a:lnTo>
                      <a:pt x="164" y="431"/>
                    </a:lnTo>
                    <a:lnTo>
                      <a:pt x="159" y="431"/>
                    </a:lnTo>
                    <a:lnTo>
                      <a:pt x="159" y="437"/>
                    </a:lnTo>
                    <a:lnTo>
                      <a:pt x="159" y="443"/>
                    </a:lnTo>
                    <a:lnTo>
                      <a:pt x="153" y="437"/>
                    </a:lnTo>
                    <a:lnTo>
                      <a:pt x="147" y="431"/>
                    </a:lnTo>
                    <a:lnTo>
                      <a:pt x="142" y="431"/>
                    </a:lnTo>
                    <a:lnTo>
                      <a:pt x="136" y="431"/>
                    </a:lnTo>
                    <a:lnTo>
                      <a:pt x="130" y="437"/>
                    </a:lnTo>
                    <a:lnTo>
                      <a:pt x="125" y="437"/>
                    </a:lnTo>
                    <a:lnTo>
                      <a:pt x="125" y="431"/>
                    </a:lnTo>
                    <a:lnTo>
                      <a:pt x="125" y="425"/>
                    </a:lnTo>
                    <a:lnTo>
                      <a:pt x="119" y="425"/>
                    </a:lnTo>
                    <a:lnTo>
                      <a:pt x="113" y="425"/>
                    </a:lnTo>
                    <a:lnTo>
                      <a:pt x="108" y="425"/>
                    </a:lnTo>
                    <a:lnTo>
                      <a:pt x="108" y="431"/>
                    </a:lnTo>
                    <a:lnTo>
                      <a:pt x="108" y="437"/>
                    </a:lnTo>
                    <a:lnTo>
                      <a:pt x="102" y="437"/>
                    </a:lnTo>
                    <a:lnTo>
                      <a:pt x="96" y="437"/>
                    </a:lnTo>
                    <a:close/>
                  </a:path>
                </a:pathLst>
              </a:custGeom>
              <a:solidFill>
                <a:schemeClr val="accent6">
                  <a:lumMod val="40000"/>
                  <a:lumOff val="60000"/>
                </a:schemeClr>
              </a:solidFill>
              <a:ln w="9525">
                <a:solidFill>
                  <a:schemeClr val="accent6"/>
                </a:solidFill>
                <a:round/>
                <a:headEnd/>
                <a:tailEnd/>
              </a:ln>
            </p:spPr>
            <p:txBody>
              <a:bodyPr/>
              <a:lstStyle/>
              <a:p>
                <a:endParaRPr lang="en-US" sz="1200" b="1" dirty="0"/>
              </a:p>
            </p:txBody>
          </p:sp>
          <p:sp>
            <p:nvSpPr>
              <p:cNvPr id="81" name="Rectangle 15"/>
              <p:cNvSpPr>
                <a:spLocks noChangeArrowheads="1"/>
              </p:cNvSpPr>
              <p:nvPr/>
            </p:nvSpPr>
            <p:spPr bwMode="gray">
              <a:xfrm>
                <a:off x="2391512" y="3677204"/>
                <a:ext cx="1067600" cy="184666"/>
              </a:xfrm>
              <a:prstGeom prst="rect">
                <a:avLst/>
              </a:prstGeom>
              <a:noFill/>
              <a:ln w="9525">
                <a:noFill/>
                <a:miter lim="800000"/>
                <a:headEnd/>
                <a:tailEnd/>
              </a:ln>
              <a:extLst/>
            </p:spPr>
            <p:txBody>
              <a:bodyPr wrap="none" lIns="0" tIns="0" rIns="0" bIns="0">
                <a:spAutoFit/>
              </a:bodyPr>
              <a:lstStyle/>
              <a:p>
                <a:r>
                  <a:rPr lang="en-US" sz="1200" b="1" dirty="0">
                    <a:solidFill>
                      <a:schemeClr val="tx2"/>
                    </a:solidFill>
                  </a:rPr>
                  <a:t>Northern Cape</a:t>
                </a:r>
              </a:p>
            </p:txBody>
          </p:sp>
          <p:sp>
            <p:nvSpPr>
              <p:cNvPr id="82" name="Rectangle 16"/>
              <p:cNvSpPr>
                <a:spLocks noChangeArrowheads="1"/>
              </p:cNvSpPr>
              <p:nvPr/>
            </p:nvSpPr>
            <p:spPr bwMode="gray">
              <a:xfrm>
                <a:off x="4282687" y="3079477"/>
                <a:ext cx="724557" cy="184666"/>
              </a:xfrm>
              <a:prstGeom prst="rect">
                <a:avLst/>
              </a:prstGeom>
              <a:noFill/>
              <a:ln w="9525">
                <a:noFill/>
                <a:miter lim="800000"/>
                <a:headEnd/>
                <a:tailEnd/>
              </a:ln>
              <a:extLst/>
            </p:spPr>
            <p:txBody>
              <a:bodyPr wrap="none" lIns="0" tIns="0" rIns="0" bIns="0">
                <a:spAutoFit/>
              </a:bodyPr>
              <a:lstStyle/>
              <a:p>
                <a:r>
                  <a:rPr lang="en-US" sz="1200" b="1" dirty="0">
                    <a:solidFill>
                      <a:schemeClr val="tx2"/>
                    </a:solidFill>
                  </a:rPr>
                  <a:t>Free state</a:t>
                </a:r>
              </a:p>
            </p:txBody>
          </p:sp>
          <p:sp>
            <p:nvSpPr>
              <p:cNvPr id="83" name="Rectangle 17"/>
              <p:cNvSpPr>
                <a:spLocks noChangeArrowheads="1"/>
              </p:cNvSpPr>
              <p:nvPr/>
            </p:nvSpPr>
            <p:spPr bwMode="gray">
              <a:xfrm>
                <a:off x="5519087" y="3060369"/>
                <a:ext cx="686085" cy="369332"/>
              </a:xfrm>
              <a:prstGeom prst="rect">
                <a:avLst/>
              </a:prstGeom>
              <a:noFill/>
              <a:ln w="9525">
                <a:noFill/>
                <a:miter lim="800000"/>
                <a:headEnd/>
                <a:tailEnd/>
              </a:ln>
              <a:extLst/>
            </p:spPr>
            <p:txBody>
              <a:bodyPr wrap="none" lIns="0" tIns="0" rIns="0" bIns="0">
                <a:spAutoFit/>
              </a:bodyPr>
              <a:lstStyle/>
              <a:p>
                <a:r>
                  <a:rPr lang="en-US" sz="1200" b="1" dirty="0">
                    <a:solidFill>
                      <a:schemeClr val="tx2"/>
                    </a:solidFill>
                  </a:rPr>
                  <a:t>KwaZulu </a:t>
                </a:r>
                <a:br>
                  <a:rPr lang="en-US" sz="1200" b="1" dirty="0">
                    <a:solidFill>
                      <a:schemeClr val="tx2"/>
                    </a:solidFill>
                  </a:rPr>
                </a:br>
                <a:r>
                  <a:rPr lang="en-US" sz="1200" b="1" dirty="0">
                    <a:solidFill>
                      <a:schemeClr val="tx2"/>
                    </a:solidFill>
                  </a:rPr>
                  <a:t>Natal</a:t>
                </a:r>
              </a:p>
            </p:txBody>
          </p:sp>
          <p:sp>
            <p:nvSpPr>
              <p:cNvPr id="84" name="Rectangle 18"/>
              <p:cNvSpPr>
                <a:spLocks noChangeArrowheads="1"/>
              </p:cNvSpPr>
              <p:nvPr/>
            </p:nvSpPr>
            <p:spPr bwMode="gray">
              <a:xfrm>
                <a:off x="3768804" y="2442675"/>
                <a:ext cx="817981" cy="184666"/>
              </a:xfrm>
              <a:prstGeom prst="rect">
                <a:avLst/>
              </a:prstGeom>
              <a:noFill/>
              <a:ln w="9525">
                <a:noFill/>
                <a:miter lim="800000"/>
                <a:headEnd/>
                <a:tailEnd/>
              </a:ln>
              <a:extLst/>
            </p:spPr>
            <p:txBody>
              <a:bodyPr wrap="none" lIns="0" tIns="0" rIns="0" bIns="0">
                <a:spAutoFit/>
              </a:bodyPr>
              <a:lstStyle/>
              <a:p>
                <a:r>
                  <a:rPr lang="en-US" sz="1200" b="1" dirty="0">
                    <a:solidFill>
                      <a:schemeClr val="tx2"/>
                    </a:solidFill>
                  </a:rPr>
                  <a:t>North West</a:t>
                </a:r>
              </a:p>
            </p:txBody>
          </p:sp>
          <p:sp>
            <p:nvSpPr>
              <p:cNvPr id="85" name="Rectangle 19"/>
              <p:cNvSpPr>
                <a:spLocks noChangeArrowheads="1"/>
              </p:cNvSpPr>
              <p:nvPr/>
            </p:nvSpPr>
            <p:spPr bwMode="gray">
              <a:xfrm>
                <a:off x="4829203" y="2385882"/>
                <a:ext cx="625171" cy="184666"/>
              </a:xfrm>
              <a:prstGeom prst="rect">
                <a:avLst/>
              </a:prstGeom>
              <a:noFill/>
              <a:ln w="9525">
                <a:noFill/>
                <a:miter lim="800000"/>
                <a:headEnd/>
                <a:tailEnd/>
              </a:ln>
            </p:spPr>
            <p:txBody>
              <a:bodyPr wrap="none" lIns="0" tIns="0" rIns="0" bIns="0">
                <a:spAutoFit/>
              </a:bodyPr>
              <a:lstStyle/>
              <a:p>
                <a:r>
                  <a:rPr lang="en-US" sz="1200" b="1" dirty="0">
                    <a:solidFill>
                      <a:schemeClr val="tx2"/>
                    </a:solidFill>
                  </a:rPr>
                  <a:t>Gauteng</a:t>
                </a:r>
              </a:p>
            </p:txBody>
          </p:sp>
          <p:sp>
            <p:nvSpPr>
              <p:cNvPr id="90" name="Rectangle 20"/>
              <p:cNvSpPr>
                <a:spLocks noChangeArrowheads="1"/>
              </p:cNvSpPr>
              <p:nvPr/>
            </p:nvSpPr>
            <p:spPr bwMode="gray">
              <a:xfrm>
                <a:off x="5372955" y="2111023"/>
                <a:ext cx="940963" cy="184666"/>
              </a:xfrm>
              <a:prstGeom prst="rect">
                <a:avLst/>
              </a:prstGeom>
              <a:noFill/>
              <a:ln w="9525">
                <a:noFill/>
                <a:miter lim="800000"/>
                <a:headEnd/>
                <a:tailEnd/>
              </a:ln>
              <a:extLst/>
            </p:spPr>
            <p:txBody>
              <a:bodyPr wrap="none" lIns="0" tIns="0" rIns="0" bIns="0">
                <a:spAutoFit/>
              </a:bodyPr>
              <a:lstStyle/>
              <a:p>
                <a:r>
                  <a:rPr lang="en-US" sz="1200" b="1" dirty="0">
                    <a:solidFill>
                      <a:schemeClr val="tx2"/>
                    </a:solidFill>
                  </a:rPr>
                  <a:t>Mpumalanga</a:t>
                </a:r>
              </a:p>
            </p:txBody>
          </p:sp>
          <p:sp>
            <p:nvSpPr>
              <p:cNvPr id="91" name="Rectangle 21"/>
              <p:cNvSpPr>
                <a:spLocks noChangeArrowheads="1"/>
              </p:cNvSpPr>
              <p:nvPr/>
            </p:nvSpPr>
            <p:spPr bwMode="gray">
              <a:xfrm>
                <a:off x="5228103" y="1293902"/>
                <a:ext cx="652423" cy="184666"/>
              </a:xfrm>
              <a:prstGeom prst="rect">
                <a:avLst/>
              </a:prstGeom>
              <a:noFill/>
              <a:ln w="9525">
                <a:noFill/>
                <a:miter lim="800000"/>
                <a:headEnd/>
                <a:tailEnd/>
              </a:ln>
              <a:extLst/>
            </p:spPr>
            <p:txBody>
              <a:bodyPr wrap="none" lIns="0" tIns="0" rIns="0" bIns="0">
                <a:spAutoFit/>
              </a:bodyPr>
              <a:lstStyle/>
              <a:p>
                <a:r>
                  <a:rPr lang="en-US" sz="1200" b="1" dirty="0">
                    <a:solidFill>
                      <a:schemeClr val="tx2"/>
                    </a:solidFill>
                  </a:rPr>
                  <a:t>Limpopo</a:t>
                </a:r>
              </a:p>
            </p:txBody>
          </p:sp>
          <p:sp>
            <p:nvSpPr>
              <p:cNvPr id="33" name="Rectangle 15"/>
              <p:cNvSpPr>
                <a:spLocks noChangeArrowheads="1"/>
              </p:cNvSpPr>
              <p:nvPr/>
            </p:nvSpPr>
            <p:spPr bwMode="gray">
              <a:xfrm>
                <a:off x="4027622" y="4246795"/>
                <a:ext cx="981038" cy="184666"/>
              </a:xfrm>
              <a:prstGeom prst="rect">
                <a:avLst/>
              </a:prstGeom>
              <a:noFill/>
              <a:ln w="9525">
                <a:noFill/>
                <a:miter lim="800000"/>
                <a:headEnd/>
                <a:tailEnd/>
              </a:ln>
              <a:extLst/>
            </p:spPr>
            <p:txBody>
              <a:bodyPr wrap="none" lIns="0" tIns="0" rIns="0" bIns="0">
                <a:spAutoFit/>
              </a:bodyPr>
              <a:lstStyle/>
              <a:p>
                <a:r>
                  <a:rPr lang="en-US" sz="1200" b="1" dirty="0" smtClean="0">
                    <a:solidFill>
                      <a:schemeClr val="tx2"/>
                    </a:solidFill>
                  </a:rPr>
                  <a:t>Eastern </a:t>
                </a:r>
                <a:r>
                  <a:rPr lang="en-US" sz="1200" b="1" dirty="0">
                    <a:solidFill>
                      <a:schemeClr val="tx2"/>
                    </a:solidFill>
                  </a:rPr>
                  <a:t>Cape</a:t>
                </a:r>
              </a:p>
            </p:txBody>
          </p:sp>
          <p:sp>
            <p:nvSpPr>
              <p:cNvPr id="34" name="Rectangle 15"/>
              <p:cNvSpPr>
                <a:spLocks noChangeArrowheads="1"/>
              </p:cNvSpPr>
              <p:nvPr/>
            </p:nvSpPr>
            <p:spPr bwMode="gray">
              <a:xfrm>
                <a:off x="1992651" y="4746720"/>
                <a:ext cx="1021562" cy="184666"/>
              </a:xfrm>
              <a:prstGeom prst="rect">
                <a:avLst/>
              </a:prstGeom>
              <a:noFill/>
              <a:ln w="9525">
                <a:noFill/>
                <a:miter lim="800000"/>
                <a:headEnd/>
                <a:tailEnd/>
              </a:ln>
              <a:extLst/>
            </p:spPr>
            <p:txBody>
              <a:bodyPr wrap="none" lIns="0" tIns="0" rIns="0" bIns="0">
                <a:spAutoFit/>
              </a:bodyPr>
              <a:lstStyle/>
              <a:p>
                <a:r>
                  <a:rPr lang="en-US" sz="1200" b="1" dirty="0" smtClean="0">
                    <a:solidFill>
                      <a:schemeClr val="tx2"/>
                    </a:solidFill>
                  </a:rPr>
                  <a:t>Western </a:t>
                </a:r>
                <a:r>
                  <a:rPr lang="en-US" sz="1200" b="1" dirty="0">
                    <a:solidFill>
                      <a:schemeClr val="tx2"/>
                    </a:solidFill>
                  </a:rPr>
                  <a:t>Cape</a:t>
                </a:r>
              </a:p>
            </p:txBody>
          </p:sp>
          <p:sp>
            <p:nvSpPr>
              <p:cNvPr id="3" name="5-Point Star 2"/>
              <p:cNvSpPr/>
              <p:nvPr/>
            </p:nvSpPr>
            <p:spPr>
              <a:xfrm>
                <a:off x="1956595" y="3802415"/>
                <a:ext cx="171143" cy="247444"/>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4" action="ppaction://hlinksldjump" tooltip="1"/>
                  </a:rPr>
                  <a:t>1</a:t>
                </a:r>
                <a:endParaRPr lang="en-ZA" sz="1200" b="1" dirty="0" smtClean="0">
                  <a:solidFill>
                    <a:schemeClr val="tx1"/>
                  </a:solidFill>
                </a:endParaRPr>
              </a:p>
            </p:txBody>
          </p:sp>
          <p:sp>
            <p:nvSpPr>
              <p:cNvPr id="38" name="5-Point Star 37"/>
              <p:cNvSpPr/>
              <p:nvPr/>
            </p:nvSpPr>
            <p:spPr>
              <a:xfrm>
                <a:off x="1858708" y="3402792"/>
                <a:ext cx="147687" cy="185318"/>
              </a:xfrm>
              <a:prstGeom prst="star5">
                <a:avLst/>
              </a:prstGeom>
              <a:solidFill>
                <a:schemeClr val="accent1"/>
              </a:solidFill>
              <a:ln w="0">
                <a:solidFill>
                  <a:schemeClr val="accent3"/>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4" action="ppaction://hlinksldjump"/>
                  </a:rPr>
                  <a:t>2</a:t>
                </a:r>
                <a:endParaRPr lang="en-ZA" sz="1200" b="1" dirty="0" smtClean="0">
                  <a:solidFill>
                    <a:schemeClr val="tx1"/>
                  </a:solidFill>
                </a:endParaRPr>
              </a:p>
            </p:txBody>
          </p:sp>
          <p:sp>
            <p:nvSpPr>
              <p:cNvPr id="45" name="5-Point Star 44"/>
              <p:cNvSpPr/>
              <p:nvPr/>
            </p:nvSpPr>
            <p:spPr>
              <a:xfrm>
                <a:off x="2360179" y="3328764"/>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5" action="ppaction://hlinksldjump"/>
                  </a:rPr>
                  <a:t>3</a:t>
                </a:r>
                <a:endParaRPr lang="en-ZA" sz="1200" b="1" dirty="0" smtClean="0">
                  <a:solidFill>
                    <a:schemeClr val="tx1"/>
                  </a:solidFill>
                </a:endParaRPr>
              </a:p>
            </p:txBody>
          </p:sp>
          <p:sp>
            <p:nvSpPr>
              <p:cNvPr id="46" name="5-Point Star 45"/>
              <p:cNvSpPr/>
              <p:nvPr/>
            </p:nvSpPr>
            <p:spPr>
              <a:xfrm>
                <a:off x="3200248" y="2650453"/>
                <a:ext cx="128833" cy="23285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6" action="ppaction://hlinksldjump"/>
                  </a:rPr>
                  <a:t>5</a:t>
                </a:r>
                <a:endParaRPr lang="en-ZA" sz="1200" b="1" dirty="0" smtClean="0">
                  <a:solidFill>
                    <a:schemeClr val="tx1"/>
                  </a:solidFill>
                </a:endParaRPr>
              </a:p>
            </p:txBody>
          </p:sp>
          <p:sp>
            <p:nvSpPr>
              <p:cNvPr id="48" name="5-Point Star 47"/>
              <p:cNvSpPr/>
              <p:nvPr/>
            </p:nvSpPr>
            <p:spPr>
              <a:xfrm>
                <a:off x="2925312" y="3265682"/>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7" action="ppaction://hlinksldjump"/>
                  </a:rPr>
                  <a:t>6</a:t>
                </a:r>
                <a:endParaRPr lang="en-ZA" sz="1200" b="1" dirty="0" smtClean="0">
                  <a:solidFill>
                    <a:schemeClr val="tx1"/>
                  </a:solidFill>
                </a:endParaRPr>
              </a:p>
            </p:txBody>
          </p:sp>
          <p:sp>
            <p:nvSpPr>
              <p:cNvPr id="49" name="5-Point Star 48"/>
              <p:cNvSpPr/>
              <p:nvPr/>
            </p:nvSpPr>
            <p:spPr>
              <a:xfrm>
                <a:off x="3571735" y="4678756"/>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8" action="ppaction://hlinksldjump"/>
                  </a:rPr>
                  <a:t>1</a:t>
                </a:r>
                <a:endParaRPr lang="en-ZA" sz="1200" b="1" dirty="0" smtClean="0">
                  <a:solidFill>
                    <a:schemeClr val="tx1"/>
                  </a:solidFill>
                </a:endParaRPr>
              </a:p>
            </p:txBody>
          </p:sp>
          <p:sp>
            <p:nvSpPr>
              <p:cNvPr id="50" name="5-Point Star 49"/>
              <p:cNvSpPr/>
              <p:nvPr/>
            </p:nvSpPr>
            <p:spPr>
              <a:xfrm flipH="1">
                <a:off x="4346183" y="4484170"/>
                <a:ext cx="177539" cy="156345"/>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9" action="ppaction://hlinksldjump"/>
                  </a:rPr>
                  <a:t>2</a:t>
                </a:r>
                <a:endParaRPr lang="en-ZA" sz="1200" b="1" dirty="0" smtClean="0">
                  <a:solidFill>
                    <a:schemeClr val="tx1"/>
                  </a:solidFill>
                </a:endParaRPr>
              </a:p>
            </p:txBody>
          </p:sp>
          <p:sp>
            <p:nvSpPr>
              <p:cNvPr id="51" name="5-Point Star 50"/>
              <p:cNvSpPr/>
              <p:nvPr/>
            </p:nvSpPr>
            <p:spPr>
              <a:xfrm>
                <a:off x="2627496" y="2897858"/>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5" action="ppaction://hlinksldjump"/>
                  </a:rPr>
                  <a:t>4</a:t>
                </a:r>
                <a:endParaRPr lang="en-ZA" sz="1200" b="1" dirty="0" smtClean="0">
                  <a:solidFill>
                    <a:schemeClr val="tx1"/>
                  </a:solidFill>
                </a:endParaRPr>
              </a:p>
            </p:txBody>
          </p:sp>
          <p:sp>
            <p:nvSpPr>
              <p:cNvPr id="52" name="5-Point Star 51"/>
              <p:cNvSpPr/>
              <p:nvPr/>
            </p:nvSpPr>
            <p:spPr>
              <a:xfrm>
                <a:off x="3862329" y="2780802"/>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10" action="ppaction://hlinksldjump"/>
                  </a:rPr>
                  <a:t>2</a:t>
                </a:r>
                <a:endParaRPr lang="en-ZA" sz="1200" b="1" dirty="0" smtClean="0">
                  <a:solidFill>
                    <a:schemeClr val="tx1"/>
                  </a:solidFill>
                </a:endParaRPr>
              </a:p>
            </p:txBody>
          </p:sp>
          <p:sp>
            <p:nvSpPr>
              <p:cNvPr id="53" name="5-Point Star 52"/>
              <p:cNvSpPr/>
              <p:nvPr/>
            </p:nvSpPr>
            <p:spPr>
              <a:xfrm>
                <a:off x="5169119" y="1575978"/>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11" action="ppaction://hlinksldjump"/>
                  </a:rPr>
                  <a:t>1</a:t>
                </a:r>
                <a:endParaRPr lang="en-ZA" sz="1200" b="1" dirty="0" smtClean="0">
                  <a:solidFill>
                    <a:schemeClr val="tx1"/>
                  </a:solidFill>
                </a:endParaRPr>
              </a:p>
            </p:txBody>
          </p:sp>
          <p:sp>
            <p:nvSpPr>
              <p:cNvPr id="54" name="5-Point Star 53"/>
              <p:cNvSpPr/>
              <p:nvPr/>
            </p:nvSpPr>
            <p:spPr>
              <a:xfrm>
                <a:off x="5727927" y="1543366"/>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11" action="ppaction://hlinksldjump"/>
                  </a:rPr>
                  <a:t>2</a:t>
                </a:r>
                <a:endParaRPr lang="en-ZA" sz="1200" b="1" dirty="0" smtClean="0">
                  <a:solidFill>
                    <a:schemeClr val="tx1"/>
                  </a:solidFill>
                </a:endParaRPr>
              </a:p>
            </p:txBody>
          </p:sp>
          <p:sp>
            <p:nvSpPr>
              <p:cNvPr id="55" name="5-Point Star 54"/>
              <p:cNvSpPr/>
              <p:nvPr/>
            </p:nvSpPr>
            <p:spPr>
              <a:xfrm>
                <a:off x="3072998" y="4741158"/>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6" action="ppaction://hlinksldjump"/>
                  </a:rPr>
                  <a:t>1</a:t>
                </a:r>
                <a:endParaRPr lang="en-ZA" sz="1200" b="1" dirty="0" smtClean="0">
                  <a:solidFill>
                    <a:schemeClr val="tx1"/>
                  </a:solidFill>
                </a:endParaRPr>
              </a:p>
            </p:txBody>
          </p:sp>
          <p:sp>
            <p:nvSpPr>
              <p:cNvPr id="56" name="5-Point Star 55"/>
              <p:cNvSpPr/>
              <p:nvPr/>
            </p:nvSpPr>
            <p:spPr>
              <a:xfrm>
                <a:off x="5714443" y="1406990"/>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11" action="ppaction://hlinksldjump"/>
                  </a:rPr>
                  <a:t>3</a:t>
                </a:r>
                <a:endParaRPr lang="en-ZA" sz="1200" b="1" dirty="0" smtClean="0">
                  <a:solidFill>
                    <a:schemeClr val="tx1"/>
                  </a:solidFill>
                </a:endParaRPr>
              </a:p>
            </p:txBody>
          </p:sp>
          <p:sp>
            <p:nvSpPr>
              <p:cNvPr id="57" name="5-Point Star 56"/>
              <p:cNvSpPr/>
              <p:nvPr/>
            </p:nvSpPr>
            <p:spPr>
              <a:xfrm>
                <a:off x="5845523" y="2215001"/>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12" action="ppaction://hlinksldjump"/>
                  </a:rPr>
                  <a:t>1</a:t>
                </a:r>
                <a:endParaRPr lang="en-ZA" sz="1200" b="1" dirty="0" smtClean="0">
                  <a:solidFill>
                    <a:schemeClr val="tx1"/>
                  </a:solidFill>
                </a:endParaRPr>
              </a:p>
            </p:txBody>
          </p:sp>
          <p:sp>
            <p:nvSpPr>
              <p:cNvPr id="58" name="5-Point Star 57"/>
              <p:cNvSpPr/>
              <p:nvPr/>
            </p:nvSpPr>
            <p:spPr>
              <a:xfrm>
                <a:off x="5555263" y="2313026"/>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12" action="ppaction://hlinksldjump"/>
                  </a:rPr>
                  <a:t>2</a:t>
                </a:r>
                <a:endParaRPr lang="en-ZA" sz="1200" b="1" dirty="0" smtClean="0">
                  <a:solidFill>
                    <a:schemeClr val="tx1"/>
                  </a:solidFill>
                </a:endParaRPr>
              </a:p>
            </p:txBody>
          </p:sp>
          <p:sp>
            <p:nvSpPr>
              <p:cNvPr id="60" name="5-Point Star 59"/>
              <p:cNvSpPr/>
              <p:nvPr/>
            </p:nvSpPr>
            <p:spPr>
              <a:xfrm>
                <a:off x="5038529" y="1731474"/>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13" action="ppaction://hlinksldjump"/>
                  </a:rPr>
                  <a:t>4</a:t>
                </a:r>
                <a:endParaRPr lang="en-ZA" sz="1200" b="1" dirty="0" smtClean="0">
                  <a:solidFill>
                    <a:schemeClr val="tx1"/>
                  </a:solidFill>
                </a:endParaRPr>
              </a:p>
            </p:txBody>
          </p:sp>
          <p:sp>
            <p:nvSpPr>
              <p:cNvPr id="69" name="5-Point Star 68"/>
              <p:cNvSpPr/>
              <p:nvPr/>
            </p:nvSpPr>
            <p:spPr>
              <a:xfrm>
                <a:off x="5651609" y="2309186"/>
                <a:ext cx="178851" cy="199851"/>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14" action="ppaction://hlinksldjump"/>
                  </a:rPr>
                  <a:t>3</a:t>
                </a:r>
                <a:endParaRPr lang="en-ZA" sz="1200" b="1" dirty="0" smtClean="0">
                  <a:solidFill>
                    <a:schemeClr val="tx1"/>
                  </a:solidFill>
                </a:endParaRPr>
              </a:p>
            </p:txBody>
          </p:sp>
          <p:sp>
            <p:nvSpPr>
              <p:cNvPr id="70" name="5-Point Star 69"/>
              <p:cNvSpPr/>
              <p:nvPr/>
            </p:nvSpPr>
            <p:spPr>
              <a:xfrm>
                <a:off x="4664096" y="2352046"/>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10" action="ppaction://hlinksldjump"/>
                  </a:rPr>
                  <a:t>1</a:t>
                </a:r>
                <a:endParaRPr lang="en-ZA" sz="1200" b="1" dirty="0" smtClean="0">
                  <a:solidFill>
                    <a:schemeClr val="tx1"/>
                  </a:solidFill>
                </a:endParaRPr>
              </a:p>
            </p:txBody>
          </p:sp>
          <p:sp>
            <p:nvSpPr>
              <p:cNvPr id="71" name="5-Point Star 70"/>
              <p:cNvSpPr/>
              <p:nvPr/>
            </p:nvSpPr>
            <p:spPr>
              <a:xfrm>
                <a:off x="5590027" y="3344924"/>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15" action="ppaction://hlinksldjump"/>
                  </a:rPr>
                  <a:t>1</a:t>
                </a:r>
                <a:endParaRPr lang="en-ZA" sz="1200" b="1" dirty="0" smtClean="0">
                  <a:solidFill>
                    <a:schemeClr val="tx1"/>
                  </a:solidFill>
                </a:endParaRPr>
              </a:p>
            </p:txBody>
          </p:sp>
          <p:sp>
            <p:nvSpPr>
              <p:cNvPr id="72" name="5-Point Star 71"/>
              <p:cNvSpPr/>
              <p:nvPr/>
            </p:nvSpPr>
            <p:spPr>
              <a:xfrm>
                <a:off x="5659304" y="2451883"/>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14" action="ppaction://hlinksldjump"/>
                  </a:rPr>
                  <a:t>4</a:t>
                </a:r>
                <a:endParaRPr lang="en-ZA" sz="1200" b="1" dirty="0" smtClean="0">
                  <a:solidFill>
                    <a:schemeClr val="tx1"/>
                  </a:solidFill>
                </a:endParaRPr>
              </a:p>
            </p:txBody>
          </p:sp>
          <p:sp>
            <p:nvSpPr>
              <p:cNvPr id="73" name="5-Point Star 72"/>
              <p:cNvSpPr/>
              <p:nvPr/>
            </p:nvSpPr>
            <p:spPr>
              <a:xfrm>
                <a:off x="5834051" y="1954752"/>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16" action="ppaction://hlinksldjump"/>
                  </a:rPr>
                  <a:t>5</a:t>
                </a:r>
                <a:endParaRPr lang="en-ZA" sz="1200" b="1" dirty="0" smtClean="0">
                  <a:solidFill>
                    <a:schemeClr val="tx1"/>
                  </a:solidFill>
                </a:endParaRPr>
              </a:p>
            </p:txBody>
          </p:sp>
          <p:sp>
            <p:nvSpPr>
              <p:cNvPr id="74" name="5-Point Star 73"/>
              <p:cNvSpPr/>
              <p:nvPr/>
            </p:nvSpPr>
            <p:spPr>
              <a:xfrm>
                <a:off x="5961530" y="3260099"/>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15" action="ppaction://hlinksldjump"/>
                  </a:rPr>
                  <a:t>2</a:t>
                </a:r>
                <a:endParaRPr lang="en-ZA" sz="1200" b="1" dirty="0" smtClean="0">
                  <a:solidFill>
                    <a:schemeClr val="tx1"/>
                  </a:solidFill>
                </a:endParaRPr>
              </a:p>
            </p:txBody>
          </p:sp>
          <p:sp>
            <p:nvSpPr>
              <p:cNvPr id="76" name="5-Point Star 75"/>
              <p:cNvSpPr/>
              <p:nvPr/>
            </p:nvSpPr>
            <p:spPr>
              <a:xfrm>
                <a:off x="5834051" y="3261723"/>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15" action="ppaction://hlinksldjump"/>
                  </a:rPr>
                  <a:t>3</a:t>
                </a:r>
                <a:endParaRPr lang="en-ZA" sz="1200" b="1" dirty="0" smtClean="0">
                  <a:solidFill>
                    <a:schemeClr val="tx1"/>
                  </a:solidFill>
                </a:endParaRPr>
              </a:p>
            </p:txBody>
          </p:sp>
          <p:sp>
            <p:nvSpPr>
              <p:cNvPr id="77" name="5-Point Star 76"/>
              <p:cNvSpPr/>
              <p:nvPr/>
            </p:nvSpPr>
            <p:spPr>
              <a:xfrm>
                <a:off x="5993210" y="2977407"/>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 action="ppaction://noaction"/>
                  </a:rPr>
                  <a:t>4</a:t>
                </a:r>
                <a:endParaRPr lang="en-ZA" sz="1200" b="1" dirty="0" smtClean="0">
                  <a:solidFill>
                    <a:schemeClr val="tx1"/>
                  </a:solidFill>
                </a:endParaRPr>
              </a:p>
            </p:txBody>
          </p:sp>
          <p:sp>
            <p:nvSpPr>
              <p:cNvPr id="78" name="5-Point Star 77"/>
              <p:cNvSpPr/>
              <p:nvPr/>
            </p:nvSpPr>
            <p:spPr>
              <a:xfrm>
                <a:off x="5053455" y="2246069"/>
                <a:ext cx="147687" cy="18531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 action="ppaction://noaction"/>
                  </a:rPr>
                  <a:t>1</a:t>
                </a:r>
                <a:endParaRPr lang="en-ZA" sz="1200" b="1" dirty="0" smtClean="0">
                  <a:solidFill>
                    <a:schemeClr val="tx1"/>
                  </a:solidFill>
                </a:endParaRPr>
              </a:p>
            </p:txBody>
          </p:sp>
        </p:grpSp>
        <p:sp>
          <p:nvSpPr>
            <p:cNvPr id="79" name="5-Point Star 78"/>
            <p:cNvSpPr/>
            <p:nvPr/>
          </p:nvSpPr>
          <p:spPr>
            <a:xfrm>
              <a:off x="6661651" y="958865"/>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13" action="ppaction://hlinksldjump"/>
                </a:rPr>
                <a:t>5</a:t>
              </a:r>
              <a:endParaRPr lang="en-ZA" sz="1200" b="1" dirty="0" smtClean="0">
                <a:solidFill>
                  <a:schemeClr val="tx1"/>
                </a:solidFill>
              </a:endParaRPr>
            </a:p>
          </p:txBody>
        </p:sp>
        <p:grpSp>
          <p:nvGrpSpPr>
            <p:cNvPr id="4" name="Group 3"/>
            <p:cNvGrpSpPr/>
            <p:nvPr/>
          </p:nvGrpSpPr>
          <p:grpSpPr>
            <a:xfrm>
              <a:off x="1841315" y="3738243"/>
              <a:ext cx="4017260" cy="1357979"/>
              <a:chOff x="1841315" y="3738243"/>
              <a:chExt cx="4017260" cy="1357979"/>
            </a:xfrm>
          </p:grpSpPr>
          <p:sp>
            <p:nvSpPr>
              <p:cNvPr id="59" name="5-Point Star 58"/>
              <p:cNvSpPr/>
              <p:nvPr/>
            </p:nvSpPr>
            <p:spPr>
              <a:xfrm flipH="1">
                <a:off x="5637313" y="4899660"/>
                <a:ext cx="221262" cy="196562"/>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17" action="ppaction://hlinksldjump"/>
                  </a:rPr>
                  <a:t>3</a:t>
                </a:r>
                <a:endParaRPr lang="en-ZA" sz="1200" b="1" dirty="0" smtClean="0">
                  <a:solidFill>
                    <a:schemeClr val="tx1"/>
                  </a:solidFill>
                </a:endParaRPr>
              </a:p>
            </p:txBody>
          </p:sp>
          <p:sp>
            <p:nvSpPr>
              <p:cNvPr id="80" name="5-Point Star 79"/>
              <p:cNvSpPr/>
              <p:nvPr/>
            </p:nvSpPr>
            <p:spPr>
              <a:xfrm flipH="1">
                <a:off x="1841315" y="4879613"/>
                <a:ext cx="221262" cy="196562"/>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6" action="ppaction://hlinksldjump"/>
                  </a:rPr>
                  <a:t>2</a:t>
                </a:r>
                <a:endParaRPr lang="en-ZA" sz="1200" b="1" dirty="0" smtClean="0">
                  <a:solidFill>
                    <a:schemeClr val="tx1"/>
                  </a:solidFill>
                </a:endParaRPr>
              </a:p>
            </p:txBody>
          </p:sp>
          <p:sp>
            <p:nvSpPr>
              <p:cNvPr id="86" name="5-Point Star 85">
                <a:hlinkClick r:id="" action="ppaction://noaction"/>
              </p:cNvPr>
              <p:cNvSpPr/>
              <p:nvPr/>
            </p:nvSpPr>
            <p:spPr>
              <a:xfrm>
                <a:off x="4977371" y="3738243"/>
                <a:ext cx="184058" cy="232988"/>
              </a:xfrm>
              <a:prstGeom prst="star5">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tx1"/>
                    </a:solidFill>
                    <a:hlinkClick r:id="rId8" action="ppaction://hlinksldjump"/>
                  </a:rPr>
                  <a:t>1</a:t>
                </a:r>
                <a:endParaRPr lang="en-ZA" sz="1200" b="1" dirty="0" smtClean="0">
                  <a:solidFill>
                    <a:schemeClr val="tx1"/>
                  </a:solidFill>
                </a:endParaRPr>
              </a:p>
            </p:txBody>
          </p:sp>
        </p:grpSp>
      </p:grpSp>
      <p:graphicFrame>
        <p:nvGraphicFramePr>
          <p:cNvPr id="87" name="Table 86"/>
          <p:cNvGraphicFramePr>
            <a:graphicFrameLocks noGrp="1"/>
          </p:cNvGraphicFramePr>
          <p:nvPr>
            <p:extLst>
              <p:ext uri="{D42A27DB-BD31-4B8C-83A1-F6EECF244321}">
                <p14:modId xmlns:p14="http://schemas.microsoft.com/office/powerpoint/2010/main" xmlns="" val="2412346493"/>
              </p:ext>
            </p:extLst>
          </p:nvPr>
        </p:nvGraphicFramePr>
        <p:xfrm>
          <a:off x="477360" y="1330327"/>
          <a:ext cx="2001120" cy="3931920"/>
        </p:xfrm>
        <a:graphic>
          <a:graphicData uri="http://schemas.openxmlformats.org/drawingml/2006/table">
            <a:tbl>
              <a:tblPr firstRow="1" bandRow="1">
                <a:tableStyleId>{5C22544A-7EE6-4342-B048-85BDC9FD1C3A}</a:tableStyleId>
              </a:tblPr>
              <a:tblGrid>
                <a:gridCol w="1109969"/>
                <a:gridCol w="891151"/>
              </a:tblGrid>
              <a:tr h="0">
                <a:tc>
                  <a:txBody>
                    <a:bodyPr/>
                    <a:lstStyle/>
                    <a:p>
                      <a:r>
                        <a:rPr lang="en-ZA" sz="1200" dirty="0" smtClean="0"/>
                        <a:t>Province</a:t>
                      </a:r>
                      <a:endParaRPr lang="en-ZA" sz="1200" dirty="0"/>
                    </a:p>
                  </a:txBody>
                  <a:tcPr/>
                </a:tc>
                <a:tc>
                  <a:txBody>
                    <a:bodyPr/>
                    <a:lstStyle/>
                    <a:p>
                      <a:r>
                        <a:rPr lang="en-ZA" sz="1200" dirty="0" smtClean="0"/>
                        <a:t>No.</a:t>
                      </a:r>
                      <a:r>
                        <a:rPr lang="en-ZA" sz="1200" baseline="0" dirty="0" smtClean="0"/>
                        <a:t> of projects</a:t>
                      </a:r>
                      <a:endParaRPr lang="en-ZA" sz="1200" dirty="0"/>
                    </a:p>
                  </a:txBody>
                  <a:tcPr/>
                </a:tc>
              </a:tr>
              <a:tr h="235930">
                <a:tc>
                  <a:txBody>
                    <a:bodyPr/>
                    <a:lstStyle/>
                    <a:p>
                      <a:r>
                        <a:rPr lang="en-ZA" sz="1200" dirty="0" err="1" smtClean="0"/>
                        <a:t>Kwa</a:t>
                      </a:r>
                      <a:r>
                        <a:rPr lang="en-ZA" sz="1200" dirty="0" smtClean="0"/>
                        <a:t>-Zulu Natal</a:t>
                      </a:r>
                      <a:endParaRPr lang="en-ZA" sz="1200" dirty="0"/>
                    </a:p>
                  </a:txBody>
                  <a:tcPr/>
                </a:tc>
                <a:tc>
                  <a:txBody>
                    <a:bodyPr/>
                    <a:lstStyle/>
                    <a:p>
                      <a:r>
                        <a:rPr lang="en-ZA" sz="1200" dirty="0" smtClean="0"/>
                        <a:t>4</a:t>
                      </a:r>
                      <a:endParaRPr lang="en-ZA" sz="1200" dirty="0"/>
                    </a:p>
                  </a:txBody>
                  <a:tcPr/>
                </a:tc>
              </a:tr>
              <a:tr h="235930">
                <a:tc>
                  <a:txBody>
                    <a:bodyPr/>
                    <a:lstStyle/>
                    <a:p>
                      <a:r>
                        <a:rPr lang="en-ZA" sz="1200" dirty="0" smtClean="0"/>
                        <a:t>Mpumalanga</a:t>
                      </a:r>
                      <a:endParaRPr lang="en-ZA" sz="1200" dirty="0"/>
                    </a:p>
                  </a:txBody>
                  <a:tcPr/>
                </a:tc>
                <a:tc>
                  <a:txBody>
                    <a:bodyPr/>
                    <a:lstStyle/>
                    <a:p>
                      <a:r>
                        <a:rPr lang="en-ZA" sz="1200" dirty="0" smtClean="0"/>
                        <a:t>5</a:t>
                      </a:r>
                      <a:endParaRPr lang="en-ZA" sz="1200" dirty="0"/>
                    </a:p>
                  </a:txBody>
                  <a:tcPr/>
                </a:tc>
              </a:tr>
              <a:tr h="235930">
                <a:tc>
                  <a:txBody>
                    <a:bodyPr/>
                    <a:lstStyle/>
                    <a:p>
                      <a:r>
                        <a:rPr lang="en-ZA" sz="1200" dirty="0" smtClean="0"/>
                        <a:t>North West</a:t>
                      </a:r>
                      <a:endParaRPr lang="en-ZA" sz="1200" dirty="0"/>
                    </a:p>
                  </a:txBody>
                  <a:tcPr/>
                </a:tc>
                <a:tc>
                  <a:txBody>
                    <a:bodyPr/>
                    <a:lstStyle/>
                    <a:p>
                      <a:r>
                        <a:rPr lang="en-ZA" sz="1200" dirty="0" smtClean="0"/>
                        <a:t>2</a:t>
                      </a:r>
                      <a:endParaRPr lang="en-ZA" sz="1200" dirty="0"/>
                    </a:p>
                  </a:txBody>
                  <a:tcPr/>
                </a:tc>
              </a:tr>
              <a:tr h="235930">
                <a:tc>
                  <a:txBody>
                    <a:bodyPr/>
                    <a:lstStyle/>
                    <a:p>
                      <a:r>
                        <a:rPr lang="en-ZA" sz="1200" dirty="0" smtClean="0"/>
                        <a:t>Northern Cape</a:t>
                      </a:r>
                      <a:endParaRPr lang="en-ZA" sz="1200" dirty="0"/>
                    </a:p>
                  </a:txBody>
                  <a:tcPr/>
                </a:tc>
                <a:tc>
                  <a:txBody>
                    <a:bodyPr/>
                    <a:lstStyle/>
                    <a:p>
                      <a:r>
                        <a:rPr lang="en-ZA" sz="1200" dirty="0" smtClean="0"/>
                        <a:t>6</a:t>
                      </a:r>
                      <a:endParaRPr lang="en-ZA" sz="1200" dirty="0"/>
                    </a:p>
                  </a:txBody>
                  <a:tcPr/>
                </a:tc>
              </a:tr>
              <a:tr h="235930">
                <a:tc>
                  <a:txBody>
                    <a:bodyPr/>
                    <a:lstStyle/>
                    <a:p>
                      <a:r>
                        <a:rPr lang="en-ZA" sz="1200" dirty="0" smtClean="0"/>
                        <a:t>Limpopo</a:t>
                      </a:r>
                      <a:endParaRPr lang="en-ZA" sz="1200" dirty="0"/>
                    </a:p>
                  </a:txBody>
                  <a:tcPr/>
                </a:tc>
                <a:tc>
                  <a:txBody>
                    <a:bodyPr/>
                    <a:lstStyle/>
                    <a:p>
                      <a:r>
                        <a:rPr lang="en-ZA" sz="1200" dirty="0" smtClean="0"/>
                        <a:t>5</a:t>
                      </a:r>
                      <a:endParaRPr lang="en-ZA" sz="1200" dirty="0"/>
                    </a:p>
                  </a:txBody>
                  <a:tcPr/>
                </a:tc>
              </a:tr>
              <a:tr h="235930">
                <a:tc>
                  <a:txBody>
                    <a:bodyPr/>
                    <a:lstStyle/>
                    <a:p>
                      <a:r>
                        <a:rPr lang="en-ZA" sz="1200" dirty="0" smtClean="0"/>
                        <a:t>Eastern</a:t>
                      </a:r>
                      <a:r>
                        <a:rPr lang="en-ZA" sz="1200" baseline="0" dirty="0" smtClean="0"/>
                        <a:t> Cape</a:t>
                      </a:r>
                      <a:endParaRPr lang="en-ZA" sz="1200" dirty="0"/>
                    </a:p>
                  </a:txBody>
                  <a:tcPr/>
                </a:tc>
                <a:tc>
                  <a:txBody>
                    <a:bodyPr/>
                    <a:lstStyle/>
                    <a:p>
                      <a:r>
                        <a:rPr lang="en-ZA" sz="1200" dirty="0" smtClean="0"/>
                        <a:t>3</a:t>
                      </a:r>
                      <a:endParaRPr lang="en-ZA" sz="1200" dirty="0"/>
                    </a:p>
                  </a:txBody>
                  <a:tcPr/>
                </a:tc>
              </a:tr>
              <a:tr h="235930">
                <a:tc>
                  <a:txBody>
                    <a:bodyPr/>
                    <a:lstStyle/>
                    <a:p>
                      <a:r>
                        <a:rPr lang="en-ZA" sz="1200" dirty="0" smtClean="0"/>
                        <a:t>Free State</a:t>
                      </a:r>
                      <a:endParaRPr lang="en-ZA" sz="1200" dirty="0"/>
                    </a:p>
                  </a:txBody>
                  <a:tcPr/>
                </a:tc>
                <a:tc>
                  <a:txBody>
                    <a:bodyPr/>
                    <a:lstStyle/>
                    <a:p>
                      <a:r>
                        <a:rPr lang="en-ZA" sz="1200" dirty="0" smtClean="0"/>
                        <a:t>1</a:t>
                      </a:r>
                      <a:endParaRPr lang="en-ZA" sz="1200" dirty="0"/>
                    </a:p>
                  </a:txBody>
                  <a:tcPr/>
                </a:tc>
              </a:tr>
              <a:tr h="235930">
                <a:tc>
                  <a:txBody>
                    <a:bodyPr/>
                    <a:lstStyle/>
                    <a:p>
                      <a:r>
                        <a:rPr lang="en-ZA" sz="1200" dirty="0" smtClean="0"/>
                        <a:t>Western Cape</a:t>
                      </a:r>
                      <a:endParaRPr lang="en-ZA" sz="1200" dirty="0"/>
                    </a:p>
                  </a:txBody>
                  <a:tcPr/>
                </a:tc>
                <a:tc>
                  <a:txBody>
                    <a:bodyPr/>
                    <a:lstStyle/>
                    <a:p>
                      <a:r>
                        <a:rPr lang="en-ZA" sz="1200" dirty="0" smtClean="0"/>
                        <a:t>2</a:t>
                      </a:r>
                      <a:endParaRPr lang="en-ZA" sz="1200" dirty="0"/>
                    </a:p>
                  </a:txBody>
                  <a:tcPr/>
                </a:tc>
              </a:tr>
              <a:tr h="235930">
                <a:tc>
                  <a:txBody>
                    <a:bodyPr/>
                    <a:lstStyle/>
                    <a:p>
                      <a:r>
                        <a:rPr lang="en-ZA" sz="1200" dirty="0" smtClean="0"/>
                        <a:t>Gauteng</a:t>
                      </a:r>
                      <a:endParaRPr lang="en-ZA" sz="1200" dirty="0"/>
                    </a:p>
                  </a:txBody>
                  <a:tcPr/>
                </a:tc>
                <a:tc>
                  <a:txBody>
                    <a:bodyPr/>
                    <a:lstStyle/>
                    <a:p>
                      <a:r>
                        <a:rPr lang="en-ZA" sz="1200" dirty="0" smtClean="0"/>
                        <a:t>1</a:t>
                      </a:r>
                      <a:endParaRPr lang="en-ZA" sz="1200" dirty="0"/>
                    </a:p>
                  </a:txBody>
                  <a:tcPr/>
                </a:tc>
              </a:tr>
              <a:tr h="235930">
                <a:tc>
                  <a:txBody>
                    <a:bodyPr/>
                    <a:lstStyle/>
                    <a:p>
                      <a:r>
                        <a:rPr lang="en-ZA" sz="1200" b="1" dirty="0" smtClean="0"/>
                        <a:t>TOTAL</a:t>
                      </a:r>
                      <a:endParaRPr lang="en-ZA" sz="1200" b="1" dirty="0"/>
                    </a:p>
                  </a:txBody>
                  <a:tcPr/>
                </a:tc>
                <a:tc>
                  <a:txBody>
                    <a:bodyPr/>
                    <a:lstStyle/>
                    <a:p>
                      <a:endParaRPr lang="en-ZA" sz="1200" b="1" dirty="0"/>
                    </a:p>
                  </a:txBody>
                  <a:tcPr/>
                </a:tc>
              </a:tr>
            </a:tbl>
          </a:graphicData>
        </a:graphic>
      </p:graphicFrame>
      <p:sp>
        <p:nvSpPr>
          <p:cNvPr id="88" name="Oval 87"/>
          <p:cNvSpPr/>
          <p:nvPr/>
        </p:nvSpPr>
        <p:spPr bwMode="gray">
          <a:xfrm>
            <a:off x="423964" y="294175"/>
            <a:ext cx="242989" cy="24298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5875" algn="ctr">
            <a:noFill/>
            <a:round/>
            <a:headEnd/>
            <a:tailEnd/>
          </a:ln>
          <a:effectLst>
            <a:outerShdw blurRad="50800" dist="38100" algn="l" rotWithShape="0">
              <a:prstClr val="black">
                <a:alpha val="40000"/>
              </a:prstClr>
            </a:outerShdw>
          </a:effectLst>
        </p:spPr>
        <p:txBody>
          <a:bodyPr lIns="0" tIns="0" rIns="0" bIns="0" anchor="ctr" anchorCtr="1">
            <a:noAutofit/>
          </a:bodyPr>
          <a:lstStyle/>
          <a:p>
            <a:r>
              <a:rPr lang="en-US" sz="1425" b="1" dirty="0">
                <a:solidFill>
                  <a:srgbClr val="FFFFFF"/>
                </a:solidFill>
                <a:latin typeface="Arial"/>
              </a:rPr>
              <a:t>1</a:t>
            </a:r>
            <a:endParaRPr lang="ms-MY" sz="1425" b="1" dirty="0">
              <a:solidFill>
                <a:srgbClr val="FFFFFF"/>
              </a:solidFill>
              <a:latin typeface="Arial"/>
            </a:endParaRPr>
          </a:p>
        </p:txBody>
      </p:sp>
    </p:spTree>
    <p:extLst>
      <p:ext uri="{BB962C8B-B14F-4D97-AF65-F5344CB8AC3E}">
        <p14:creationId xmlns:p14="http://schemas.microsoft.com/office/powerpoint/2010/main" xmlns="" val="2046680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extLst/>
          </p:nvPr>
        </p:nvGraphicFramePr>
        <p:xfrm>
          <a:off x="1121521" y="841488"/>
          <a:ext cx="1190" cy="1190"/>
        </p:xfrm>
        <a:graphic>
          <a:graphicData uri="http://schemas.openxmlformats.org/presentationml/2006/ole">
            <p:oleObj spid="_x0000_s301081" name="think-cell Slide" r:id="rId3" imgW="360" imgH="360" progId="">
              <p:embed/>
            </p:oleObj>
          </a:graphicData>
        </a:graphic>
      </p:graphicFrame>
      <p:sp>
        <p:nvSpPr>
          <p:cNvPr id="2" name="Title 1"/>
          <p:cNvSpPr>
            <a:spLocks noGrp="1"/>
          </p:cNvSpPr>
          <p:nvPr>
            <p:ph type="title"/>
          </p:nvPr>
        </p:nvSpPr>
        <p:spPr>
          <a:xfrm>
            <a:off x="180974" y="263358"/>
            <a:ext cx="8218065" cy="584775"/>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342900"/>
            <a:r>
              <a:rPr lang="en-ZA" dirty="0"/>
              <a:t>11 priority species targeted for cultivation in various projects across the </a:t>
            </a:r>
            <a:r>
              <a:rPr lang="en-ZA" dirty="0" smtClean="0"/>
              <a:t>country</a:t>
            </a:r>
            <a:endParaRPr lang="en-US" dirty="0"/>
          </a:p>
        </p:txBody>
      </p:sp>
      <p:sp>
        <p:nvSpPr>
          <p:cNvPr id="68" name="Oval 67"/>
          <p:cNvSpPr/>
          <p:nvPr/>
        </p:nvSpPr>
        <p:spPr bwMode="gray">
          <a:xfrm>
            <a:off x="180975" y="288057"/>
            <a:ext cx="242989" cy="24298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5875" algn="ctr">
            <a:noFill/>
            <a:round/>
            <a:headEnd/>
            <a:tailEnd/>
          </a:ln>
          <a:effectLst>
            <a:outerShdw blurRad="50800" dist="38100" algn="l" rotWithShape="0">
              <a:prstClr val="black">
                <a:alpha val="40000"/>
              </a:prstClr>
            </a:outerShdw>
          </a:effectLst>
        </p:spPr>
        <p:txBody>
          <a:bodyPr lIns="0" tIns="0" rIns="0" bIns="0" anchor="ctr" anchorCtr="1">
            <a:noAutofit/>
          </a:bodyPr>
          <a:lstStyle/>
          <a:p>
            <a:r>
              <a:rPr lang="en-US" sz="1425" b="1" dirty="0">
                <a:solidFill>
                  <a:srgbClr val="FFFFFF"/>
                </a:solidFill>
                <a:latin typeface="Arial"/>
              </a:rPr>
              <a:t>1</a:t>
            </a:r>
            <a:endParaRPr lang="ms-MY" sz="1425" b="1" dirty="0">
              <a:solidFill>
                <a:srgbClr val="FFFFFF"/>
              </a:solidFill>
              <a:latin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xmlns="" val="1327923228"/>
              </p:ext>
            </p:extLst>
          </p:nvPr>
        </p:nvGraphicFramePr>
        <p:xfrm>
          <a:off x="423964" y="1290541"/>
          <a:ext cx="7975076" cy="4644178"/>
        </p:xfrm>
        <a:graphic>
          <a:graphicData uri="http://schemas.openxmlformats.org/drawingml/2006/table">
            <a:tbl>
              <a:tblPr firstRow="1" bandRow="1">
                <a:tableStyleId>{5C22544A-7EE6-4342-B048-85BDC9FD1C3A}</a:tableStyleId>
              </a:tblPr>
              <a:tblGrid>
                <a:gridCol w="1871306"/>
                <a:gridCol w="1768488"/>
                <a:gridCol w="1698795"/>
                <a:gridCol w="2636487"/>
              </a:tblGrid>
              <a:tr h="254722">
                <a:tc>
                  <a:txBody>
                    <a:bodyPr/>
                    <a:lstStyle/>
                    <a:p>
                      <a:r>
                        <a:rPr lang="en-ZA" sz="1100" dirty="0" smtClean="0">
                          <a:solidFill>
                            <a:schemeClr val="tx1"/>
                          </a:solidFill>
                          <a:latin typeface="+mn-lt"/>
                        </a:rPr>
                        <a:t>Priority</a:t>
                      </a:r>
                      <a:r>
                        <a:rPr lang="en-ZA" sz="1100" baseline="0" dirty="0" smtClean="0">
                          <a:solidFill>
                            <a:schemeClr val="tx1"/>
                          </a:solidFill>
                          <a:latin typeface="+mn-lt"/>
                        </a:rPr>
                        <a:t> sp</a:t>
                      </a:r>
                      <a:r>
                        <a:rPr lang="en-ZA" sz="1100" dirty="0" smtClean="0">
                          <a:solidFill>
                            <a:schemeClr val="tx1"/>
                          </a:solidFill>
                          <a:latin typeface="+mn-lt"/>
                        </a:rPr>
                        <a:t>ecies</a:t>
                      </a:r>
                      <a:endParaRPr lang="en-ZA" sz="1100" dirty="0">
                        <a:solidFill>
                          <a:schemeClr val="tx1"/>
                        </a:solidFill>
                        <a:latin typeface="+mn-lt"/>
                      </a:endParaRPr>
                    </a:p>
                  </a:txBody>
                  <a:tcPr marL="67211" marR="67211" marT="33605" marB="33605"/>
                </a:tc>
                <a:tc>
                  <a:txBody>
                    <a:bodyPr/>
                    <a:lstStyle/>
                    <a:p>
                      <a:r>
                        <a:rPr lang="en-ZA" sz="1100" dirty="0" smtClean="0">
                          <a:solidFill>
                            <a:schemeClr val="tx1"/>
                          </a:solidFill>
                        </a:rPr>
                        <a:t>Project</a:t>
                      </a:r>
                      <a:r>
                        <a:rPr lang="en-ZA" sz="1100" baseline="0" dirty="0" smtClean="0">
                          <a:solidFill>
                            <a:schemeClr val="tx1"/>
                          </a:solidFill>
                        </a:rPr>
                        <a:t> </a:t>
                      </a:r>
                      <a:endParaRPr lang="en-ZA" sz="1100" dirty="0">
                        <a:solidFill>
                          <a:schemeClr val="tx1"/>
                        </a:solidFill>
                      </a:endParaRPr>
                    </a:p>
                  </a:txBody>
                  <a:tcPr marL="67211" marR="67211" marT="33605" marB="33605"/>
                </a:tc>
                <a:tc>
                  <a:txBody>
                    <a:bodyPr/>
                    <a:lstStyle/>
                    <a:p>
                      <a:r>
                        <a:rPr lang="en-ZA" sz="1100" dirty="0" smtClean="0">
                          <a:solidFill>
                            <a:schemeClr val="tx1"/>
                          </a:solidFill>
                        </a:rPr>
                        <a:t>Value Chain Segment</a:t>
                      </a:r>
                      <a:endParaRPr lang="en-ZA" sz="1100" dirty="0">
                        <a:solidFill>
                          <a:schemeClr val="tx1"/>
                        </a:solidFill>
                      </a:endParaRPr>
                    </a:p>
                  </a:txBody>
                  <a:tcPr marL="67211" marR="67211" marT="33605" marB="33605"/>
                </a:tc>
                <a:tc>
                  <a:txBody>
                    <a:bodyPr/>
                    <a:lstStyle/>
                    <a:p>
                      <a:r>
                        <a:rPr lang="en-ZA" sz="1100" dirty="0" smtClean="0">
                          <a:solidFill>
                            <a:schemeClr val="tx1"/>
                          </a:solidFill>
                        </a:rPr>
                        <a:t>Project potential</a:t>
                      </a:r>
                      <a:endParaRPr lang="en-ZA" sz="1100" dirty="0">
                        <a:solidFill>
                          <a:schemeClr val="tx1"/>
                        </a:solidFill>
                      </a:endParaRPr>
                    </a:p>
                  </a:txBody>
                  <a:tcPr marL="67211" marR="67211" marT="33605" marB="33605"/>
                </a:tc>
              </a:tr>
              <a:tr h="0">
                <a:tc>
                  <a:txBody>
                    <a:bodyPr/>
                    <a:lstStyle/>
                    <a:p>
                      <a:r>
                        <a:rPr lang="en-ZA" sz="1100" b="0" i="1" kern="1200" dirty="0" smtClean="0">
                          <a:solidFill>
                            <a:schemeClr val="dk1"/>
                          </a:solidFill>
                          <a:effectLst/>
                          <a:latin typeface="+mn-lt"/>
                          <a:ea typeface="+mn-ea"/>
                          <a:cs typeface="+mn-cs"/>
                        </a:rPr>
                        <a:t>Harpagophytum procumbens</a:t>
                      </a:r>
                    </a:p>
                    <a:p>
                      <a:r>
                        <a:rPr lang="en-ZA" sz="1100" b="0" i="0" kern="1200" dirty="0" smtClean="0">
                          <a:solidFill>
                            <a:schemeClr val="dk1"/>
                          </a:solidFill>
                          <a:effectLst/>
                          <a:latin typeface="+mn-lt"/>
                          <a:ea typeface="+mn-ea"/>
                          <a:cs typeface="+mn-cs"/>
                        </a:rPr>
                        <a:t>(Devil’s claw)</a:t>
                      </a:r>
                      <a:endParaRPr lang="en-ZA" sz="1100" b="0" i="0" dirty="0">
                        <a:latin typeface="+mn-lt"/>
                      </a:endParaRPr>
                    </a:p>
                  </a:txBody>
                  <a:tcPr marL="67211" marR="67211" marT="33605" marB="33605"/>
                </a:tc>
                <a:tc>
                  <a:txBody>
                    <a:bodyPr/>
                    <a:lstStyle/>
                    <a:p>
                      <a:pPr marL="171450" indent="-171450">
                        <a:lnSpc>
                          <a:spcPct val="107000"/>
                        </a:lnSpc>
                        <a:spcAft>
                          <a:spcPts val="0"/>
                        </a:spcAft>
                        <a:buFont typeface="Arial" panose="020B0604020202020204" pitchFamily="34" charset="0"/>
                        <a:buChar char="•"/>
                      </a:pPr>
                      <a:r>
                        <a:rPr lang="en-ZA" sz="1100" b="0" dirty="0" smtClean="0">
                          <a:solidFill>
                            <a:schemeClr val="tx1"/>
                          </a:solidFill>
                          <a:latin typeface="+mn-lt"/>
                        </a:rPr>
                        <a:t>Abbey Medicinal Plants</a:t>
                      </a:r>
                    </a:p>
                    <a:p>
                      <a:pPr marL="171450" indent="-171450">
                        <a:lnSpc>
                          <a:spcPct val="107000"/>
                        </a:lnSpc>
                        <a:spcAft>
                          <a:spcPts val="0"/>
                        </a:spcAft>
                        <a:buFont typeface="Arial" panose="020B0604020202020204" pitchFamily="34" charset="0"/>
                        <a:buChar char="•"/>
                      </a:pPr>
                      <a:r>
                        <a:rPr lang="en-ZA" sz="1100" b="0" dirty="0" err="1" smtClean="0">
                          <a:solidFill>
                            <a:schemeClr val="tx1"/>
                          </a:solidFill>
                          <a:latin typeface="+mn-lt"/>
                        </a:rPr>
                        <a:t>Witdraai</a:t>
                      </a:r>
                      <a:r>
                        <a:rPr lang="en-ZA" sz="1100" b="0" dirty="0" smtClean="0">
                          <a:solidFill>
                            <a:schemeClr val="tx1"/>
                          </a:solidFill>
                          <a:latin typeface="+mn-lt"/>
                        </a:rPr>
                        <a:t> Medicinal Plants</a:t>
                      </a:r>
                    </a:p>
                    <a:p>
                      <a:pPr marL="171450" indent="-171450">
                        <a:lnSpc>
                          <a:spcPct val="107000"/>
                        </a:lnSpc>
                        <a:spcAft>
                          <a:spcPts val="0"/>
                        </a:spcAft>
                        <a:buFont typeface="Arial" panose="020B0604020202020204" pitchFamily="34" charset="0"/>
                        <a:buChar char="•"/>
                      </a:pPr>
                      <a:r>
                        <a:rPr lang="en-ZA" sz="1100" b="0" dirty="0" smtClean="0">
                          <a:solidFill>
                            <a:schemeClr val="tx1"/>
                          </a:solidFill>
                          <a:latin typeface="+mn-lt"/>
                        </a:rPr>
                        <a:t>Glen Red Devil’s Claw </a:t>
                      </a:r>
                    </a:p>
                    <a:p>
                      <a:pPr marL="171450" indent="-171450">
                        <a:lnSpc>
                          <a:spcPct val="107000"/>
                        </a:lnSpc>
                        <a:spcAft>
                          <a:spcPts val="0"/>
                        </a:spcAft>
                        <a:buFont typeface="Arial" panose="020B0604020202020204" pitchFamily="34" charset="0"/>
                        <a:buChar char="•"/>
                      </a:pPr>
                      <a:r>
                        <a:rPr lang="en-ZA" sz="1100" b="0" dirty="0" smtClean="0">
                          <a:solidFill>
                            <a:schemeClr val="tx1"/>
                          </a:solidFill>
                          <a:latin typeface="+mn-lt"/>
                        </a:rPr>
                        <a:t>Northern</a:t>
                      </a:r>
                      <a:r>
                        <a:rPr lang="en-ZA" sz="1100" b="0" baseline="0" dirty="0" smtClean="0">
                          <a:solidFill>
                            <a:schemeClr val="tx1"/>
                          </a:solidFill>
                          <a:latin typeface="+mn-lt"/>
                        </a:rPr>
                        <a:t> Cape </a:t>
                      </a:r>
                      <a:r>
                        <a:rPr lang="en-ZA" sz="1100" b="0" dirty="0" smtClean="0">
                          <a:solidFill>
                            <a:schemeClr val="tx1"/>
                          </a:solidFill>
                          <a:latin typeface="+mn-lt"/>
                        </a:rPr>
                        <a:t>Hub</a:t>
                      </a:r>
                      <a:r>
                        <a:rPr lang="en-ZA" sz="1100" b="0" baseline="0" dirty="0" smtClean="0">
                          <a:solidFill>
                            <a:schemeClr val="tx1"/>
                          </a:solidFill>
                          <a:latin typeface="+mn-lt"/>
                        </a:rPr>
                        <a:t> </a:t>
                      </a:r>
                      <a:endParaRPr lang="en-ZA" sz="1100" b="0" dirty="0" smtClean="0">
                        <a:solidFill>
                          <a:schemeClr val="tx1"/>
                        </a:solidFill>
                        <a:latin typeface="+mn-lt"/>
                      </a:endParaRPr>
                    </a:p>
                  </a:txBody>
                  <a:tcPr marL="50408" marR="50408" marT="0" marB="0"/>
                </a:tc>
                <a:tc>
                  <a:txBody>
                    <a:bodyPr/>
                    <a:lstStyle/>
                    <a:p>
                      <a:pPr marL="171450" indent="-171450">
                        <a:buFont typeface="Arial" panose="020B0604020202020204" pitchFamily="34" charset="0"/>
                        <a:buChar char="•"/>
                      </a:pPr>
                      <a:r>
                        <a:rPr lang="en-ZA" sz="1100" b="0" dirty="0" smtClean="0">
                          <a:latin typeface="+mn-lt"/>
                        </a:rPr>
                        <a:t>Resource segment</a:t>
                      </a:r>
                      <a:r>
                        <a:rPr lang="en-ZA" sz="1100" b="0" baseline="0" dirty="0" smtClean="0">
                          <a:latin typeface="+mn-lt"/>
                        </a:rPr>
                        <a:t> </a:t>
                      </a:r>
                    </a:p>
                  </a:txBody>
                  <a:tcPr marL="67211" marR="67211" marT="33605" marB="33605"/>
                </a:tc>
                <a:tc>
                  <a:txBody>
                    <a:bodyPr/>
                    <a:lstStyle/>
                    <a:p>
                      <a:pPr marL="0" indent="0">
                        <a:buFont typeface="Arial" panose="020B0604020202020204" pitchFamily="34" charset="0"/>
                        <a:buNone/>
                      </a:pPr>
                      <a:r>
                        <a:rPr lang="en-ZA" sz="1100" b="0" dirty="0" smtClean="0">
                          <a:latin typeface="+mn-lt"/>
                        </a:rPr>
                        <a:t>Job creation, local value-addition,</a:t>
                      </a:r>
                      <a:r>
                        <a:rPr lang="en-ZA" sz="1100" b="0" baseline="0" dirty="0" smtClean="0">
                          <a:latin typeface="+mn-lt"/>
                        </a:rPr>
                        <a:t> </a:t>
                      </a:r>
                      <a:r>
                        <a:rPr lang="en-ZA" sz="1100" b="0" dirty="0" err="1" smtClean="0">
                          <a:latin typeface="+mn-lt"/>
                        </a:rPr>
                        <a:t>SMME</a:t>
                      </a:r>
                      <a:r>
                        <a:rPr lang="en-ZA" sz="1100" b="0" dirty="0" smtClean="0">
                          <a:latin typeface="+mn-lt"/>
                        </a:rPr>
                        <a:t> development,</a:t>
                      </a:r>
                      <a:r>
                        <a:rPr lang="en-ZA" sz="1100" b="0" baseline="0" dirty="0" smtClean="0">
                          <a:latin typeface="+mn-lt"/>
                        </a:rPr>
                        <a:t> R&amp;D, product development. </a:t>
                      </a:r>
                      <a:endParaRPr lang="en-ZA" sz="1100" b="0" dirty="0">
                        <a:latin typeface="+mn-lt"/>
                      </a:endParaRPr>
                    </a:p>
                  </a:txBody>
                  <a:tcPr marL="67211" marR="67211" marT="33605" marB="33605"/>
                </a:tc>
              </a:tr>
              <a:tr h="97098">
                <a:tc>
                  <a:txBody>
                    <a:bodyPr/>
                    <a:lstStyle/>
                    <a:p>
                      <a:r>
                        <a:rPr lang="en-ZA" sz="1100" b="0" i="1" kern="1200" dirty="0" smtClean="0">
                          <a:solidFill>
                            <a:schemeClr val="dk1"/>
                          </a:solidFill>
                          <a:effectLst/>
                          <a:latin typeface="+mn-lt"/>
                          <a:ea typeface="+mn-ea"/>
                          <a:cs typeface="+mn-cs"/>
                        </a:rPr>
                        <a:t>Sutherlandia frutescens </a:t>
                      </a:r>
                    </a:p>
                    <a:p>
                      <a:r>
                        <a:rPr lang="en-ZA" sz="1100" b="0" i="0" kern="1200" dirty="0" smtClean="0">
                          <a:solidFill>
                            <a:schemeClr val="dk1"/>
                          </a:solidFill>
                          <a:effectLst/>
                          <a:latin typeface="+mn-lt"/>
                          <a:ea typeface="+mn-ea"/>
                          <a:cs typeface="+mn-cs"/>
                        </a:rPr>
                        <a:t>(Cancer bush)</a:t>
                      </a:r>
                      <a:endParaRPr lang="en-ZA" sz="1100" b="0" i="0" dirty="0">
                        <a:latin typeface="+mn-lt"/>
                      </a:endParaRPr>
                    </a:p>
                  </a:txBody>
                  <a:tcPr marL="67211" marR="67211" marT="33605" marB="33605"/>
                </a:tc>
                <a:tc>
                  <a:txBody>
                    <a:bodyPr/>
                    <a:lstStyle/>
                    <a:p>
                      <a:pPr marL="171450" indent="-171450">
                        <a:buFont typeface="Arial" panose="020B0604020202020204" pitchFamily="34" charset="0"/>
                        <a:buChar char="•"/>
                      </a:pPr>
                      <a:r>
                        <a:rPr lang="en-US" sz="1100" b="0" dirty="0" smtClean="0">
                          <a:solidFill>
                            <a:schemeClr val="tx1"/>
                          </a:solidFill>
                          <a:latin typeface="+mn-lt"/>
                        </a:rPr>
                        <a:t>Nourivier Medicinal Plants, </a:t>
                      </a:r>
                      <a:r>
                        <a:rPr lang="en-US" sz="1100" b="0" dirty="0" err="1" smtClean="0">
                          <a:solidFill>
                            <a:schemeClr val="tx1"/>
                          </a:solidFill>
                          <a:latin typeface="+mn-lt"/>
                        </a:rPr>
                        <a:t>Witdraai</a:t>
                      </a:r>
                      <a:r>
                        <a:rPr lang="en-US" sz="1100" b="0" dirty="0" smtClean="0">
                          <a:solidFill>
                            <a:schemeClr val="tx1"/>
                          </a:solidFill>
                          <a:latin typeface="+mn-lt"/>
                        </a:rPr>
                        <a:t> Medicinal Plants</a:t>
                      </a:r>
                      <a:endParaRPr lang="en-ZA" sz="1100" b="0" dirty="0">
                        <a:solidFill>
                          <a:schemeClr val="tx1"/>
                        </a:solidFill>
                        <a:latin typeface="+mn-lt"/>
                      </a:endParaRPr>
                    </a:p>
                  </a:txBody>
                  <a:tcPr marL="67211" marR="67211" marT="33605" marB="33605"/>
                </a:tc>
                <a:tc>
                  <a:txBody>
                    <a:bodyPr/>
                    <a:lstStyle/>
                    <a:p>
                      <a:pPr marL="171450" indent="-171450">
                        <a:buFont typeface="Arial" panose="020B0604020202020204" pitchFamily="34" charset="0"/>
                        <a:buChar char="•"/>
                      </a:pPr>
                      <a:r>
                        <a:rPr lang="en-ZA" sz="1100" b="0" dirty="0" smtClean="0">
                          <a:latin typeface="+mn-lt"/>
                        </a:rPr>
                        <a:t>Resource segment </a:t>
                      </a:r>
                    </a:p>
                    <a:p>
                      <a:pPr marL="171450" indent="-171450">
                        <a:buFont typeface="Arial" panose="020B0604020202020204" pitchFamily="34" charset="0"/>
                        <a:buChar char="•"/>
                      </a:pPr>
                      <a:r>
                        <a:rPr lang="en-ZA" sz="1100" b="0" dirty="0" smtClean="0">
                          <a:latin typeface="+mn-lt"/>
                        </a:rPr>
                        <a:t>Processing &amp; trade </a:t>
                      </a:r>
                      <a:endParaRPr lang="en-ZA" sz="1100" b="0" dirty="0">
                        <a:latin typeface="+mn-lt"/>
                      </a:endParaRPr>
                    </a:p>
                  </a:txBody>
                  <a:tcPr marL="67211" marR="67211" marT="33605" marB="33605"/>
                </a:tc>
                <a:tc>
                  <a:txBody>
                    <a:bodyPr/>
                    <a:lstStyle/>
                    <a:p>
                      <a:pPr marL="0" indent="0">
                        <a:buFont typeface="Arial" panose="020B0604020202020204" pitchFamily="34" charset="0"/>
                        <a:buNone/>
                      </a:pPr>
                      <a:r>
                        <a:rPr lang="en-ZA" sz="1100" b="0" dirty="0" smtClean="0">
                          <a:latin typeface="+mn-lt"/>
                        </a:rPr>
                        <a:t>Job creation, local value-addition, </a:t>
                      </a:r>
                      <a:r>
                        <a:rPr lang="en-ZA" sz="1100" b="0" dirty="0" err="1" smtClean="0">
                          <a:latin typeface="+mn-lt"/>
                        </a:rPr>
                        <a:t>SMME</a:t>
                      </a:r>
                      <a:r>
                        <a:rPr lang="en-ZA" sz="1100" b="0" dirty="0" smtClean="0">
                          <a:latin typeface="+mn-lt"/>
                        </a:rPr>
                        <a:t> development </a:t>
                      </a:r>
                    </a:p>
                  </a:txBody>
                  <a:tcPr marL="67211" marR="67211" marT="33605" marB="33605"/>
                </a:tc>
              </a:tr>
              <a:tr h="0">
                <a:tc>
                  <a:txBody>
                    <a:bodyPr/>
                    <a:lstStyle/>
                    <a:p>
                      <a:pPr marL="0" lvl="0" indent="0">
                        <a:lnSpc>
                          <a:spcPct val="107000"/>
                        </a:lnSpc>
                        <a:spcAft>
                          <a:spcPts val="0"/>
                        </a:spcAft>
                        <a:buFont typeface="+mj-lt"/>
                        <a:buNone/>
                      </a:pPr>
                      <a:r>
                        <a:rPr lang="en-ZA" sz="1100" b="0" i="1" dirty="0">
                          <a:effectLst/>
                          <a:latin typeface="+mn-lt"/>
                          <a:ea typeface="Calibri" panose="020F0502020204030204" pitchFamily="34" charset="0"/>
                          <a:cs typeface="Mangal" panose="02040503050203030202" pitchFamily="18" charset="0"/>
                        </a:rPr>
                        <a:t>Aspalathas </a:t>
                      </a:r>
                      <a:r>
                        <a:rPr lang="en-ZA" sz="1100" b="0" i="1" dirty="0" err="1" smtClean="0">
                          <a:effectLst/>
                          <a:latin typeface="+mn-lt"/>
                          <a:ea typeface="Calibri" panose="020F0502020204030204" pitchFamily="34" charset="0"/>
                          <a:cs typeface="Mangal" panose="02040503050203030202" pitchFamily="18" charset="0"/>
                        </a:rPr>
                        <a:t>spp</a:t>
                      </a:r>
                      <a:endParaRPr lang="en-ZA" sz="1100" b="0" i="1" dirty="0" smtClean="0">
                        <a:effectLst/>
                        <a:latin typeface="+mn-lt"/>
                        <a:ea typeface="Calibri" panose="020F0502020204030204" pitchFamily="34" charset="0"/>
                        <a:cs typeface="Mangal" panose="02040503050203030202" pitchFamily="18" charset="0"/>
                      </a:endParaRPr>
                    </a:p>
                    <a:p>
                      <a:pPr marL="0" lvl="0" indent="0">
                        <a:lnSpc>
                          <a:spcPct val="107000"/>
                        </a:lnSpc>
                        <a:spcAft>
                          <a:spcPts val="0"/>
                        </a:spcAft>
                        <a:buFont typeface="+mj-lt"/>
                        <a:buNone/>
                      </a:pPr>
                      <a:r>
                        <a:rPr lang="en-ZA" sz="1100" b="0" i="1" dirty="0" smtClean="0">
                          <a:effectLst/>
                          <a:latin typeface="+mn-lt"/>
                          <a:ea typeface="Calibri" panose="020F0502020204030204" pitchFamily="34" charset="0"/>
                          <a:cs typeface="Mangal" panose="02040503050203030202" pitchFamily="18" charset="0"/>
                        </a:rPr>
                        <a:t>(</a:t>
                      </a:r>
                      <a:r>
                        <a:rPr lang="en-ZA" sz="1100" b="0" i="0" dirty="0" smtClean="0">
                          <a:effectLst/>
                          <a:latin typeface="+mn-lt"/>
                          <a:ea typeface="Calibri" panose="020F0502020204030204" pitchFamily="34" charset="0"/>
                          <a:cs typeface="Mangal" panose="02040503050203030202" pitchFamily="18" charset="0"/>
                        </a:rPr>
                        <a:t>Rooibos)</a:t>
                      </a:r>
                      <a:endParaRPr lang="en-ZA" sz="1100" b="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marL="171450" marR="0" lvl="1" indent="-171450" algn="l" defTabSz="685727"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100" b="0" dirty="0" smtClean="0">
                          <a:solidFill>
                            <a:schemeClr val="tx1"/>
                          </a:solidFill>
                          <a:latin typeface="+mn-lt"/>
                        </a:rPr>
                        <a:t>Nieuwoudteville Rooibos Project </a:t>
                      </a:r>
                    </a:p>
                    <a:p>
                      <a:pPr marL="171450" indent="-171450">
                        <a:lnSpc>
                          <a:spcPct val="107000"/>
                        </a:lnSpc>
                        <a:spcAft>
                          <a:spcPts val="0"/>
                        </a:spcAft>
                        <a:buFont typeface="Arial" panose="020B0604020202020204" pitchFamily="34" charset="0"/>
                        <a:buChar char="•"/>
                      </a:pPr>
                      <a:endParaRPr lang="en-ZA" sz="1100" b="0" dirty="0">
                        <a:solidFill>
                          <a:schemeClr val="tx1"/>
                        </a:solidFill>
                        <a:effectLst/>
                        <a:latin typeface="+mn-lt"/>
                        <a:ea typeface="Calibri" panose="020F0502020204030204" pitchFamily="34" charset="0"/>
                        <a:cs typeface="Mangal" panose="02040503050203030202" pitchFamily="18" charset="0"/>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ZA" sz="1100" b="0" dirty="0" smtClean="0">
                          <a:effectLst/>
                          <a:latin typeface="+mn-lt"/>
                          <a:ea typeface="Calibri" panose="020F0502020204030204" pitchFamily="34" charset="0"/>
                          <a:cs typeface="Mangal" panose="02040503050203030202" pitchFamily="18" charset="0"/>
                        </a:rPr>
                        <a:t>Resource segment </a:t>
                      </a:r>
                    </a:p>
                    <a:p>
                      <a:pPr marL="171450" indent="-171450">
                        <a:lnSpc>
                          <a:spcPct val="107000"/>
                        </a:lnSpc>
                        <a:spcAft>
                          <a:spcPts val="0"/>
                        </a:spcAft>
                        <a:buFont typeface="Arial" panose="020B0604020202020204" pitchFamily="34" charset="0"/>
                        <a:buChar char="•"/>
                      </a:pPr>
                      <a:r>
                        <a:rPr lang="en-ZA" sz="1100" b="0" dirty="0" smtClean="0">
                          <a:effectLst/>
                          <a:latin typeface="+mn-lt"/>
                          <a:ea typeface="Calibri" panose="020F0502020204030204" pitchFamily="34" charset="0"/>
                          <a:cs typeface="Mangal" panose="02040503050203030202" pitchFamily="18" charset="0"/>
                        </a:rPr>
                        <a:t>Processing &amp; trade</a:t>
                      </a:r>
                    </a:p>
                  </a:txBody>
                  <a:tcPr marL="68580" marR="68580" marT="0" marB="0"/>
                </a:tc>
                <a:tc>
                  <a:txBody>
                    <a:bodyPr/>
                    <a:lstStyle/>
                    <a:p>
                      <a:pPr marL="0" indent="0" rtl="0" eaLnBrk="1" latinLnBrk="0" hangingPunct="1">
                        <a:buFont typeface="Arial" panose="020B0604020202020204" pitchFamily="34" charset="0"/>
                        <a:buNone/>
                      </a:pPr>
                      <a:r>
                        <a:rPr lang="en-ZA" sz="1100" b="0" dirty="0" smtClean="0">
                          <a:latin typeface="+mn-lt"/>
                        </a:rPr>
                        <a:t>Job creation, local value-addition, </a:t>
                      </a:r>
                      <a:r>
                        <a:rPr lang="en-ZA" sz="1100" b="0" dirty="0" err="1" smtClean="0">
                          <a:latin typeface="+mn-lt"/>
                        </a:rPr>
                        <a:t>SMME</a:t>
                      </a:r>
                      <a:r>
                        <a:rPr lang="en-ZA" sz="1100" b="0" dirty="0" smtClean="0">
                          <a:latin typeface="+mn-lt"/>
                        </a:rPr>
                        <a:t> development,</a:t>
                      </a:r>
                      <a:r>
                        <a:rPr lang="en-ZA" sz="1100" b="0" baseline="0" dirty="0" smtClean="0">
                          <a:latin typeface="+mn-lt"/>
                        </a:rPr>
                        <a:t> ABS compliance, local product development.</a:t>
                      </a:r>
                      <a:endParaRPr lang="en-ZA" sz="1100" b="0" dirty="0" smtClean="0">
                        <a:latin typeface="+mn-lt"/>
                      </a:endParaRPr>
                    </a:p>
                  </a:txBody>
                  <a:tcPr marL="67211" marR="67211" marT="33605" marB="33605"/>
                </a:tc>
              </a:tr>
              <a:tr h="0">
                <a:tc>
                  <a:txBody>
                    <a:bodyPr/>
                    <a:lstStyle/>
                    <a:p>
                      <a:pPr marL="0" lvl="0" indent="0">
                        <a:lnSpc>
                          <a:spcPct val="107000"/>
                        </a:lnSpc>
                        <a:spcAft>
                          <a:spcPts val="0"/>
                        </a:spcAft>
                        <a:buFont typeface="+mj-lt"/>
                        <a:buNone/>
                      </a:pPr>
                      <a:r>
                        <a:rPr lang="en-US" sz="1100" b="0" i="1" dirty="0" err="1" smtClean="0">
                          <a:solidFill>
                            <a:schemeClr val="tx1"/>
                          </a:solidFill>
                          <a:latin typeface="+mn-lt"/>
                        </a:rPr>
                        <a:t>Cyclopia</a:t>
                      </a:r>
                      <a:r>
                        <a:rPr lang="en-US" sz="1100" b="0" i="1" dirty="0" smtClean="0">
                          <a:solidFill>
                            <a:schemeClr val="tx1"/>
                          </a:solidFill>
                          <a:latin typeface="+mn-lt"/>
                        </a:rPr>
                        <a:t> </a:t>
                      </a:r>
                      <a:r>
                        <a:rPr lang="en-US" sz="1100" b="0" i="1" dirty="0" err="1" smtClean="0">
                          <a:solidFill>
                            <a:schemeClr val="tx1"/>
                          </a:solidFill>
                          <a:latin typeface="+mn-lt"/>
                        </a:rPr>
                        <a:t>sp</a:t>
                      </a:r>
                      <a:endParaRPr lang="en-US" sz="1100" b="0" i="1" dirty="0" smtClean="0">
                        <a:solidFill>
                          <a:schemeClr val="tx1"/>
                        </a:solidFill>
                        <a:latin typeface="+mn-lt"/>
                      </a:endParaRPr>
                    </a:p>
                    <a:p>
                      <a:pPr marL="0" lvl="0" indent="0">
                        <a:lnSpc>
                          <a:spcPct val="107000"/>
                        </a:lnSpc>
                        <a:spcAft>
                          <a:spcPts val="0"/>
                        </a:spcAft>
                        <a:buFont typeface="+mj-lt"/>
                        <a:buNone/>
                      </a:pPr>
                      <a:r>
                        <a:rPr lang="en-US" sz="1100" b="0" i="1" dirty="0" smtClean="0">
                          <a:solidFill>
                            <a:schemeClr val="tx1"/>
                          </a:solidFill>
                          <a:effectLst/>
                          <a:latin typeface="+mn-lt"/>
                          <a:ea typeface="Calibri" panose="020F0502020204030204" pitchFamily="34" charset="0"/>
                          <a:cs typeface="Mangal" panose="02040503050203030202" pitchFamily="18" charset="0"/>
                        </a:rPr>
                        <a:t>(</a:t>
                      </a:r>
                      <a:r>
                        <a:rPr lang="en-US" sz="1100" b="0" i="0" dirty="0" smtClean="0">
                          <a:solidFill>
                            <a:schemeClr val="tx1"/>
                          </a:solidFill>
                          <a:effectLst/>
                          <a:latin typeface="+mn-lt"/>
                          <a:ea typeface="Calibri" panose="020F0502020204030204" pitchFamily="34" charset="0"/>
                          <a:cs typeface="Mangal" panose="02040503050203030202" pitchFamily="18" charset="0"/>
                        </a:rPr>
                        <a:t>Honeybush)</a:t>
                      </a:r>
                      <a:endParaRPr lang="en-ZA" sz="1100" b="0" dirty="0">
                        <a:solidFill>
                          <a:schemeClr val="tx1"/>
                        </a:solidFill>
                        <a:effectLst/>
                        <a:latin typeface="+mn-lt"/>
                        <a:ea typeface="Calibri" panose="020F0502020204030204" pitchFamily="34" charset="0"/>
                        <a:cs typeface="Mangal" panose="02040503050203030202" pitchFamily="18" charset="0"/>
                      </a:endParaRPr>
                    </a:p>
                  </a:txBody>
                  <a:tcPr marL="68580" marR="68580" marT="0" marB="0"/>
                </a:tc>
                <a:tc>
                  <a:txBody>
                    <a:bodyPr/>
                    <a:lstStyle/>
                    <a:p>
                      <a:pPr marL="171450" marR="0" lvl="1" indent="-171450" algn="l" defTabSz="685727"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b="0" dirty="0" err="1" smtClean="0">
                          <a:solidFill>
                            <a:schemeClr val="tx1"/>
                          </a:solidFill>
                          <a:latin typeface="+mn-lt"/>
                        </a:rPr>
                        <a:t>GEF</a:t>
                      </a:r>
                      <a:r>
                        <a:rPr lang="en-US" sz="1100" b="0" dirty="0" smtClean="0">
                          <a:solidFill>
                            <a:schemeClr val="tx1"/>
                          </a:solidFill>
                          <a:latin typeface="+mn-lt"/>
                        </a:rPr>
                        <a:t> 6 Honeybush Project  </a:t>
                      </a: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ZA" sz="1100" b="0" dirty="0" smtClean="0">
                          <a:effectLst/>
                          <a:latin typeface="+mn-lt"/>
                          <a:ea typeface="Calibri" panose="020F0502020204030204" pitchFamily="34" charset="0"/>
                          <a:cs typeface="Mangal" panose="02040503050203030202" pitchFamily="18" charset="0"/>
                        </a:rPr>
                        <a:t>Resource</a:t>
                      </a:r>
                      <a:r>
                        <a:rPr lang="en-ZA" sz="1100" b="0" baseline="0" dirty="0" smtClean="0">
                          <a:effectLst/>
                          <a:latin typeface="+mn-lt"/>
                          <a:ea typeface="Calibri" panose="020F0502020204030204" pitchFamily="34" charset="0"/>
                          <a:cs typeface="Mangal" panose="02040503050203030202" pitchFamily="18" charset="0"/>
                        </a:rPr>
                        <a:t> segment</a:t>
                      </a:r>
                    </a:p>
                    <a:p>
                      <a:pPr marL="171450" indent="-171450">
                        <a:lnSpc>
                          <a:spcPct val="107000"/>
                        </a:lnSpc>
                        <a:spcAft>
                          <a:spcPts val="0"/>
                        </a:spcAft>
                        <a:buFont typeface="Arial" panose="020B0604020202020204" pitchFamily="34" charset="0"/>
                        <a:buChar char="•"/>
                      </a:pPr>
                      <a:r>
                        <a:rPr lang="en-ZA" sz="1100" b="0" dirty="0" smtClean="0">
                          <a:effectLst/>
                          <a:latin typeface="+mn-lt"/>
                          <a:ea typeface="Calibri" panose="020F0502020204030204" pitchFamily="34" charset="0"/>
                          <a:cs typeface="Mangal" panose="02040503050203030202" pitchFamily="18" charset="0"/>
                        </a:rPr>
                        <a:t>Processing &amp; trade </a:t>
                      </a:r>
                      <a:endParaRPr lang="en-ZA" sz="1100" b="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marL="0" indent="0" algn="l" rtl="0" eaLnBrk="1" latinLnBrk="0" hangingPunct="1">
                        <a:spcBef>
                          <a:spcPts val="0"/>
                        </a:spcBef>
                        <a:spcAft>
                          <a:spcPts val="0"/>
                        </a:spcAft>
                      </a:pPr>
                      <a:r>
                        <a:rPr lang="en-ZA" sz="1100" b="0" kern="1200" dirty="0" smtClean="0">
                          <a:solidFill>
                            <a:srgbClr val="000000"/>
                          </a:solidFill>
                          <a:effectLst/>
                          <a:latin typeface="Arial" panose="020B0604020202020204" pitchFamily="34" charset="0"/>
                          <a:ea typeface="+mn-ea"/>
                          <a:cs typeface="+mn-cs"/>
                        </a:rPr>
                        <a:t>Job creation, local value-addition, </a:t>
                      </a:r>
                      <a:r>
                        <a:rPr lang="en-ZA" sz="1100" b="0" kern="1200" dirty="0" err="1" smtClean="0">
                          <a:solidFill>
                            <a:srgbClr val="000000"/>
                          </a:solidFill>
                          <a:effectLst/>
                          <a:latin typeface="Arial" panose="020B0604020202020204" pitchFamily="34" charset="0"/>
                          <a:ea typeface="+mn-ea"/>
                          <a:cs typeface="+mn-cs"/>
                        </a:rPr>
                        <a:t>SMME</a:t>
                      </a:r>
                      <a:r>
                        <a:rPr lang="en-ZA" sz="1100" b="0" kern="1200" dirty="0" smtClean="0">
                          <a:solidFill>
                            <a:srgbClr val="000000"/>
                          </a:solidFill>
                          <a:effectLst/>
                          <a:latin typeface="Arial" panose="020B0604020202020204" pitchFamily="34" charset="0"/>
                          <a:ea typeface="+mn-ea"/>
                          <a:cs typeface="+mn-cs"/>
                        </a:rPr>
                        <a:t> development, ABS compliance, local product development </a:t>
                      </a:r>
                      <a:endParaRPr lang="en-ZA" sz="1100" dirty="0" smtClean="0">
                        <a:effectLst/>
                      </a:endParaRPr>
                    </a:p>
                    <a:p>
                      <a:pPr marL="0" indent="0" rtl="0" eaLnBrk="1" latinLnBrk="0" hangingPunct="1">
                        <a:buFont typeface="Arial" panose="020B0604020202020204" pitchFamily="34" charset="0"/>
                        <a:buNone/>
                      </a:pPr>
                      <a:endParaRPr lang="en-ZA" sz="1100" dirty="0" smtClean="0">
                        <a:effectLst/>
                      </a:endParaRPr>
                    </a:p>
                  </a:txBody>
                  <a:tcPr marL="67211" marR="67211" marT="33605" marB="33605"/>
                </a:tc>
              </a:tr>
              <a:tr h="222842">
                <a:tc>
                  <a:txBody>
                    <a:bodyPr/>
                    <a:lstStyle/>
                    <a:p>
                      <a:pPr marL="0" lvl="0" indent="0">
                        <a:lnSpc>
                          <a:spcPct val="107000"/>
                        </a:lnSpc>
                        <a:spcAft>
                          <a:spcPts val="0"/>
                        </a:spcAft>
                        <a:buFont typeface="+mj-lt"/>
                        <a:buNone/>
                      </a:pPr>
                      <a:r>
                        <a:rPr lang="en-ZA" sz="1100" b="0" i="1" dirty="0" err="1">
                          <a:effectLst/>
                          <a:latin typeface="+mn-lt"/>
                          <a:ea typeface="Calibri" panose="020F0502020204030204" pitchFamily="34" charset="0"/>
                          <a:cs typeface="Mangal" panose="02040503050203030202" pitchFamily="18" charset="0"/>
                        </a:rPr>
                        <a:t>Pelagonium</a:t>
                      </a:r>
                      <a:r>
                        <a:rPr lang="en-ZA" sz="1100" b="0" i="1" dirty="0">
                          <a:effectLst/>
                          <a:latin typeface="+mn-lt"/>
                          <a:ea typeface="Calibri" panose="020F0502020204030204" pitchFamily="34" charset="0"/>
                          <a:cs typeface="Mangal" panose="02040503050203030202" pitchFamily="18" charset="0"/>
                        </a:rPr>
                        <a:t> </a:t>
                      </a:r>
                      <a:r>
                        <a:rPr lang="en-ZA" sz="1100" b="0" i="1" dirty="0" err="1" smtClean="0">
                          <a:effectLst/>
                          <a:latin typeface="+mn-lt"/>
                          <a:ea typeface="Calibri" panose="020F0502020204030204" pitchFamily="34" charset="0"/>
                          <a:cs typeface="Mangal" panose="02040503050203030202" pitchFamily="18" charset="0"/>
                        </a:rPr>
                        <a:t>sidoides</a:t>
                      </a:r>
                      <a:endParaRPr lang="en-ZA" sz="1100" b="0" i="1" dirty="0" smtClean="0">
                        <a:effectLst/>
                        <a:latin typeface="+mn-lt"/>
                        <a:ea typeface="Calibri" panose="020F0502020204030204" pitchFamily="34" charset="0"/>
                        <a:cs typeface="Mangal" panose="02040503050203030202" pitchFamily="18" charset="0"/>
                      </a:endParaRPr>
                    </a:p>
                    <a:p>
                      <a:pPr marL="0" lvl="0" indent="0">
                        <a:lnSpc>
                          <a:spcPct val="107000"/>
                        </a:lnSpc>
                        <a:spcAft>
                          <a:spcPts val="0"/>
                        </a:spcAft>
                        <a:buFont typeface="+mj-lt"/>
                        <a:buNone/>
                      </a:pPr>
                      <a:r>
                        <a:rPr lang="en-ZA" sz="1100" b="0" i="1" dirty="0" smtClean="0">
                          <a:effectLst/>
                          <a:latin typeface="+mn-lt"/>
                          <a:ea typeface="Calibri" panose="020F0502020204030204" pitchFamily="34" charset="0"/>
                          <a:cs typeface="Mangal" panose="02040503050203030202" pitchFamily="18" charset="0"/>
                        </a:rPr>
                        <a:t>(</a:t>
                      </a:r>
                      <a:r>
                        <a:rPr lang="en-ZA" sz="1100" b="0" i="0" dirty="0" smtClean="0">
                          <a:effectLst/>
                          <a:latin typeface="+mn-lt"/>
                          <a:ea typeface="Calibri" panose="020F0502020204030204" pitchFamily="34" charset="0"/>
                          <a:cs typeface="Mangal" panose="02040503050203030202" pitchFamily="18" charset="0"/>
                        </a:rPr>
                        <a:t>Umsangela)</a:t>
                      </a:r>
                      <a:endParaRPr lang="en-ZA" sz="1100" b="0" i="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marL="171450" marR="0" lvl="1" indent="-171450" algn="l" defTabSz="685727"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b="0" dirty="0" smtClean="0">
                          <a:solidFill>
                            <a:schemeClr val="tx1"/>
                          </a:solidFill>
                          <a:latin typeface="+mn-lt"/>
                        </a:rPr>
                        <a:t>Makonde Indigenous Food Processing Project </a:t>
                      </a:r>
                    </a:p>
                    <a:p>
                      <a:pPr marL="171450" indent="-171450">
                        <a:lnSpc>
                          <a:spcPct val="107000"/>
                        </a:lnSpc>
                        <a:spcAft>
                          <a:spcPts val="0"/>
                        </a:spcAft>
                        <a:buFont typeface="Arial" panose="020B0604020202020204" pitchFamily="34" charset="0"/>
                        <a:buChar char="•"/>
                      </a:pPr>
                      <a:endParaRPr lang="en-ZA" sz="1100" b="0" dirty="0">
                        <a:solidFill>
                          <a:schemeClr val="tx1"/>
                        </a:solidFill>
                        <a:effectLst/>
                        <a:latin typeface="+mn-lt"/>
                        <a:ea typeface="Calibri" panose="020F0502020204030204" pitchFamily="34" charset="0"/>
                        <a:cs typeface="Mangal" panose="02040503050203030202" pitchFamily="18" charset="0"/>
                      </a:endParaRPr>
                    </a:p>
                  </a:txBody>
                  <a:tcPr marL="68580" marR="68580" marT="0" marB="0"/>
                </a:tc>
                <a:tc>
                  <a:txBody>
                    <a:bodyPr/>
                    <a:lstStyle/>
                    <a:p>
                      <a:pPr marL="171450" marR="0" lvl="0" indent="-171450" algn="l" defTabSz="685727"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angal" panose="02040503050203030202" pitchFamily="18" charset="0"/>
                        </a:rPr>
                        <a:t>Resource segment</a:t>
                      </a:r>
                    </a:p>
                    <a:p>
                      <a:pPr marL="171450" marR="0" lvl="0" indent="-171450" algn="l" defTabSz="685727"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angal" panose="02040503050203030202" pitchFamily="18" charset="0"/>
                        </a:rPr>
                        <a:t>Processing &amp; trade </a:t>
                      </a:r>
                    </a:p>
                    <a:p>
                      <a:pPr marL="171450" indent="-171450">
                        <a:lnSpc>
                          <a:spcPct val="107000"/>
                        </a:lnSpc>
                        <a:spcAft>
                          <a:spcPts val="0"/>
                        </a:spcAft>
                        <a:buFont typeface="Arial" panose="020B0604020202020204" pitchFamily="34" charset="0"/>
                        <a:buChar char="•"/>
                      </a:pPr>
                      <a:endParaRPr lang="en-ZA" sz="1100" b="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marL="0" indent="0" algn="l" rtl="0" eaLnBrk="1" latinLnBrk="0" hangingPunct="1">
                        <a:spcBef>
                          <a:spcPts val="0"/>
                        </a:spcBef>
                        <a:spcAft>
                          <a:spcPts val="0"/>
                        </a:spcAft>
                      </a:pPr>
                      <a:r>
                        <a:rPr lang="en-ZA" sz="1100" b="0" kern="1200" dirty="0" smtClean="0">
                          <a:solidFill>
                            <a:srgbClr val="000000"/>
                          </a:solidFill>
                          <a:effectLst/>
                          <a:latin typeface="Arial" panose="020B0604020202020204" pitchFamily="34" charset="0"/>
                          <a:ea typeface="+mn-ea"/>
                          <a:cs typeface="+mn-cs"/>
                        </a:rPr>
                        <a:t>Job creation, local value-addition, </a:t>
                      </a:r>
                      <a:r>
                        <a:rPr lang="en-ZA" sz="1100" b="0" kern="1200" dirty="0" err="1" smtClean="0">
                          <a:solidFill>
                            <a:srgbClr val="000000"/>
                          </a:solidFill>
                          <a:effectLst/>
                          <a:latin typeface="Arial" panose="020B0604020202020204" pitchFamily="34" charset="0"/>
                          <a:ea typeface="+mn-ea"/>
                          <a:cs typeface="+mn-cs"/>
                        </a:rPr>
                        <a:t>SMME</a:t>
                      </a:r>
                      <a:r>
                        <a:rPr lang="en-ZA" sz="1100" b="0" kern="1200" dirty="0" smtClean="0">
                          <a:solidFill>
                            <a:srgbClr val="000000"/>
                          </a:solidFill>
                          <a:effectLst/>
                          <a:latin typeface="Arial" panose="020B0604020202020204" pitchFamily="34" charset="0"/>
                          <a:ea typeface="+mn-ea"/>
                          <a:cs typeface="+mn-cs"/>
                        </a:rPr>
                        <a:t> development,</a:t>
                      </a:r>
                      <a:r>
                        <a:rPr lang="en-ZA" sz="1100" b="0" kern="1200" baseline="0" dirty="0" smtClean="0">
                          <a:solidFill>
                            <a:srgbClr val="000000"/>
                          </a:solidFill>
                          <a:effectLst/>
                          <a:latin typeface="Arial" panose="020B0604020202020204" pitchFamily="34" charset="0"/>
                          <a:ea typeface="+mn-ea"/>
                          <a:cs typeface="+mn-cs"/>
                        </a:rPr>
                        <a:t> Food security</a:t>
                      </a:r>
                      <a:endParaRPr lang="en-ZA" sz="1100" dirty="0" smtClean="0">
                        <a:effectLst/>
                      </a:endParaRPr>
                    </a:p>
                    <a:p>
                      <a:pPr marL="0" indent="0" rtl="0" eaLnBrk="1" latinLnBrk="0" hangingPunct="1">
                        <a:buFont typeface="Arial" panose="020B0604020202020204" pitchFamily="34" charset="0"/>
                        <a:buNone/>
                      </a:pPr>
                      <a:endParaRPr lang="en-ZA" sz="1100" dirty="0" smtClean="0">
                        <a:effectLst/>
                      </a:endParaRPr>
                    </a:p>
                  </a:txBody>
                  <a:tcPr marL="67211" marR="67211" marT="33605" marB="33605"/>
                </a:tc>
              </a:tr>
              <a:tr h="245833">
                <a:tc>
                  <a:txBody>
                    <a:bodyPr/>
                    <a:lstStyle/>
                    <a:p>
                      <a:pPr marL="0" lvl="0" indent="0">
                        <a:lnSpc>
                          <a:spcPct val="107000"/>
                        </a:lnSpc>
                        <a:spcAft>
                          <a:spcPts val="0"/>
                        </a:spcAft>
                        <a:buFont typeface="+mj-lt"/>
                        <a:buNone/>
                      </a:pPr>
                      <a:r>
                        <a:rPr lang="en-ZA" sz="1100" b="0" i="1" dirty="0">
                          <a:effectLst/>
                          <a:latin typeface="+mn-lt"/>
                          <a:ea typeface="Calibri" panose="020F0502020204030204" pitchFamily="34" charset="0"/>
                          <a:cs typeface="Mangal" panose="02040503050203030202" pitchFamily="18" charset="0"/>
                        </a:rPr>
                        <a:t>Sceletium </a:t>
                      </a:r>
                      <a:r>
                        <a:rPr lang="en-ZA" sz="1100" b="0" i="1" dirty="0" smtClean="0">
                          <a:effectLst/>
                          <a:latin typeface="+mn-lt"/>
                          <a:ea typeface="Calibri" panose="020F0502020204030204" pitchFamily="34" charset="0"/>
                          <a:cs typeface="Mangal" panose="02040503050203030202" pitchFamily="18" charset="0"/>
                        </a:rPr>
                        <a:t>tortuosum</a:t>
                      </a:r>
                    </a:p>
                    <a:p>
                      <a:pPr marL="0" lvl="0" indent="0">
                        <a:lnSpc>
                          <a:spcPct val="107000"/>
                        </a:lnSpc>
                        <a:spcAft>
                          <a:spcPts val="0"/>
                        </a:spcAft>
                        <a:buFont typeface="+mj-lt"/>
                        <a:buNone/>
                      </a:pPr>
                      <a:r>
                        <a:rPr lang="en-ZA" sz="1100" b="0" i="0" dirty="0" smtClean="0">
                          <a:effectLst/>
                          <a:latin typeface="+mn-lt"/>
                          <a:ea typeface="Calibri" panose="020F0502020204030204" pitchFamily="34" charset="0"/>
                          <a:cs typeface="Mangal" panose="02040503050203030202" pitchFamily="18" charset="0"/>
                        </a:rPr>
                        <a:t>(</a:t>
                      </a:r>
                      <a:r>
                        <a:rPr lang="en-ZA" sz="1100" b="0" i="0" dirty="0" err="1" smtClean="0">
                          <a:effectLst/>
                          <a:latin typeface="+mn-lt"/>
                          <a:ea typeface="Calibri" panose="020F0502020204030204" pitchFamily="34" charset="0"/>
                          <a:cs typeface="Mangal" panose="02040503050203030202" pitchFamily="18" charset="0"/>
                        </a:rPr>
                        <a:t>Kanna</a:t>
                      </a:r>
                      <a:r>
                        <a:rPr lang="en-ZA" sz="1100" b="0" i="0" dirty="0" smtClean="0">
                          <a:effectLst/>
                          <a:latin typeface="+mn-lt"/>
                          <a:ea typeface="Calibri" panose="020F0502020204030204" pitchFamily="34" charset="0"/>
                          <a:cs typeface="Mangal" panose="02040503050203030202" pitchFamily="18" charset="0"/>
                        </a:rPr>
                        <a:t>) </a:t>
                      </a:r>
                      <a:endParaRPr lang="en-ZA" sz="1100" b="0" i="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marL="171450" marR="0" lvl="1" indent="-171450" algn="l" defTabSz="685727"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b="0" dirty="0" smtClean="0">
                          <a:solidFill>
                            <a:schemeClr val="tx1"/>
                          </a:solidFill>
                          <a:latin typeface="+mn-lt"/>
                        </a:rPr>
                        <a:t>Nourivier Medicinal Plants</a:t>
                      </a:r>
                    </a:p>
                    <a:p>
                      <a:pPr marL="171450" marR="0" lvl="1" indent="-171450" algn="l" defTabSz="685727"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b="0" dirty="0" err="1" smtClean="0">
                          <a:solidFill>
                            <a:schemeClr val="tx1"/>
                          </a:solidFill>
                          <a:latin typeface="+mn-lt"/>
                        </a:rPr>
                        <a:t>Witdraai</a:t>
                      </a:r>
                      <a:r>
                        <a:rPr lang="en-US" sz="1100" b="0" dirty="0" smtClean="0">
                          <a:solidFill>
                            <a:schemeClr val="tx1"/>
                          </a:solidFill>
                          <a:latin typeface="+mn-lt"/>
                        </a:rPr>
                        <a:t> Medicinal Plants, </a:t>
                      </a:r>
                      <a:endParaRPr lang="en-ZA" sz="1100" b="0" dirty="0" smtClean="0">
                        <a:solidFill>
                          <a:schemeClr val="tx1"/>
                        </a:solidFill>
                        <a:latin typeface="+mn-lt"/>
                      </a:endParaRPr>
                    </a:p>
                    <a:p>
                      <a:pPr marL="171450" indent="-171450">
                        <a:lnSpc>
                          <a:spcPct val="107000"/>
                        </a:lnSpc>
                        <a:spcAft>
                          <a:spcPts val="0"/>
                        </a:spcAft>
                        <a:buFont typeface="Arial" panose="020B0604020202020204" pitchFamily="34" charset="0"/>
                        <a:buChar char="•"/>
                      </a:pPr>
                      <a:endParaRPr lang="en-ZA" sz="1100" b="0" dirty="0">
                        <a:solidFill>
                          <a:schemeClr val="tx1"/>
                        </a:solidFill>
                        <a:effectLst/>
                        <a:latin typeface="+mn-lt"/>
                        <a:ea typeface="Calibri" panose="020F0502020204030204" pitchFamily="34" charset="0"/>
                        <a:cs typeface="Mangal" panose="02040503050203030202" pitchFamily="18" charset="0"/>
                      </a:endParaRPr>
                    </a:p>
                  </a:txBody>
                  <a:tcPr marL="68580" marR="68580" marT="0" marB="0"/>
                </a:tc>
                <a:tc>
                  <a:txBody>
                    <a:bodyPr/>
                    <a:lstStyle/>
                    <a:p>
                      <a:pPr marL="171450" marR="0" lvl="0" indent="-171450" algn="l" defTabSz="685727"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angal" panose="02040503050203030202" pitchFamily="18" charset="0"/>
                        </a:rPr>
                        <a:t>Resource segment</a:t>
                      </a:r>
                    </a:p>
                    <a:p>
                      <a:pPr marL="171450" marR="0" lvl="0" indent="-171450" algn="l" defTabSz="685727"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angal" panose="02040503050203030202" pitchFamily="18" charset="0"/>
                        </a:rPr>
                        <a:t>Processing &amp; trade </a:t>
                      </a:r>
                    </a:p>
                    <a:p>
                      <a:pPr marL="171450" indent="-171450">
                        <a:lnSpc>
                          <a:spcPct val="107000"/>
                        </a:lnSpc>
                        <a:spcAft>
                          <a:spcPts val="0"/>
                        </a:spcAft>
                        <a:buFont typeface="Arial" panose="020B0604020202020204" pitchFamily="34" charset="0"/>
                        <a:buChar char="•"/>
                      </a:pPr>
                      <a:endParaRPr lang="en-ZA" sz="1100" b="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marL="0" indent="0" rtl="0" eaLnBrk="1" latinLnBrk="0" hangingPunct="1">
                        <a:buFont typeface="Arial" panose="020B0604020202020204" pitchFamily="34" charset="0"/>
                        <a:buNone/>
                      </a:pPr>
                      <a:r>
                        <a:rPr lang="en-ZA" sz="1100" dirty="0" smtClean="0">
                          <a:effectLst/>
                        </a:rPr>
                        <a:t>Job creation, local value-addition, </a:t>
                      </a:r>
                      <a:r>
                        <a:rPr lang="en-ZA" sz="1100" dirty="0" err="1" smtClean="0">
                          <a:effectLst/>
                        </a:rPr>
                        <a:t>SMME</a:t>
                      </a:r>
                      <a:r>
                        <a:rPr lang="en-ZA" sz="1100" dirty="0" smtClean="0">
                          <a:effectLst/>
                        </a:rPr>
                        <a:t> development </a:t>
                      </a:r>
                    </a:p>
                  </a:txBody>
                  <a:tcPr/>
                </a:tc>
              </a:tr>
            </a:tbl>
          </a:graphicData>
        </a:graphic>
      </p:graphicFrame>
    </p:spTree>
    <p:extLst>
      <p:ext uri="{BB962C8B-B14F-4D97-AF65-F5344CB8AC3E}">
        <p14:creationId xmlns:p14="http://schemas.microsoft.com/office/powerpoint/2010/main" xmlns="" val="3581366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extLst/>
          </p:nvPr>
        </p:nvGraphicFramePr>
        <p:xfrm>
          <a:off x="1121521" y="841488"/>
          <a:ext cx="1190" cy="1190"/>
        </p:xfrm>
        <a:graphic>
          <a:graphicData uri="http://schemas.openxmlformats.org/presentationml/2006/ole">
            <p:oleObj spid="_x0000_s302104" name="think-cell Slide" r:id="rId3" imgW="360" imgH="360" progId="">
              <p:embed/>
            </p:oleObj>
          </a:graphicData>
        </a:graphic>
      </p:graphicFrame>
      <p:sp>
        <p:nvSpPr>
          <p:cNvPr id="2" name="Title 1"/>
          <p:cNvSpPr>
            <a:spLocks noGrp="1"/>
          </p:cNvSpPr>
          <p:nvPr>
            <p:ph type="title"/>
          </p:nvPr>
        </p:nvSpPr>
        <p:spPr>
          <a:xfrm>
            <a:off x="423964" y="211218"/>
            <a:ext cx="8050732" cy="584775"/>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342900"/>
            <a:r>
              <a:rPr lang="en-ZA" dirty="0"/>
              <a:t>11 priority species targeted for cultivation in various projects across the </a:t>
            </a:r>
            <a:r>
              <a:rPr lang="en-ZA" dirty="0" smtClean="0"/>
              <a:t>country</a:t>
            </a:r>
            <a:endParaRPr lang="en-US" dirty="0"/>
          </a:p>
        </p:txBody>
      </p:sp>
      <p:sp>
        <p:nvSpPr>
          <p:cNvPr id="68" name="Oval 67"/>
          <p:cNvSpPr/>
          <p:nvPr/>
        </p:nvSpPr>
        <p:spPr bwMode="gray">
          <a:xfrm>
            <a:off x="180975" y="251503"/>
            <a:ext cx="242989" cy="24298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5875" algn="ctr">
            <a:noFill/>
            <a:round/>
            <a:headEnd/>
            <a:tailEnd/>
          </a:ln>
          <a:effectLst>
            <a:outerShdw blurRad="50800" dist="38100" algn="l" rotWithShape="0">
              <a:prstClr val="black">
                <a:alpha val="40000"/>
              </a:prstClr>
            </a:outerShdw>
          </a:effectLst>
        </p:spPr>
        <p:txBody>
          <a:bodyPr lIns="0" tIns="0" rIns="0" bIns="0" anchor="ctr" anchorCtr="1">
            <a:noAutofit/>
          </a:bodyPr>
          <a:lstStyle/>
          <a:p>
            <a:r>
              <a:rPr lang="en-US" sz="1425" b="1" dirty="0">
                <a:solidFill>
                  <a:srgbClr val="FFFFFF"/>
                </a:solidFill>
                <a:latin typeface="Arial"/>
              </a:rPr>
              <a:t>1</a:t>
            </a:r>
            <a:endParaRPr lang="ms-MY" sz="1425" b="1" dirty="0">
              <a:solidFill>
                <a:srgbClr val="FFFFFF"/>
              </a:solidFill>
              <a:latin typeface="Arial"/>
            </a:endParaRPr>
          </a:p>
        </p:txBody>
      </p:sp>
      <p:sp>
        <p:nvSpPr>
          <p:cNvPr id="7" name="TextBox 6"/>
          <p:cNvSpPr txBox="1"/>
          <p:nvPr/>
        </p:nvSpPr>
        <p:spPr>
          <a:xfrm>
            <a:off x="-201797" y="6598247"/>
            <a:ext cx="8549282" cy="2107500"/>
          </a:xfrm>
          <a:prstGeom prst="rect">
            <a:avLst/>
          </a:prstGeom>
          <a:noFill/>
        </p:spPr>
        <p:txBody>
          <a:bodyPr wrap="square" rtlCol="0">
            <a:spAutoFit/>
          </a:bodyPr>
          <a:lstStyle/>
          <a:p>
            <a:pPr marL="128588" indent="-128588" algn="just">
              <a:spcBef>
                <a:spcPts val="468"/>
              </a:spcBef>
              <a:buFont typeface="Arial" panose="020B0604020202020204" pitchFamily="34" charset="0"/>
              <a:buChar char="•"/>
            </a:pPr>
            <a:endParaRPr lang="en-ZA" sz="900" b="1" dirty="0">
              <a:solidFill>
                <a:schemeClr val="accent2"/>
              </a:solidFill>
              <a:latin typeface="Arial Narrow" panose="020B0606020202030204" pitchFamily="34" charset="0"/>
            </a:endParaRPr>
          </a:p>
          <a:p>
            <a:pPr lvl="1" algn="just">
              <a:lnSpc>
                <a:spcPct val="150000"/>
              </a:lnSpc>
              <a:spcBef>
                <a:spcPts val="468"/>
              </a:spcBef>
            </a:pPr>
            <a:endParaRPr lang="en-ZA" sz="900" b="1" dirty="0">
              <a:solidFill>
                <a:srgbClr val="0B4623">
                  <a:lumMod val="90000"/>
                  <a:lumOff val="10000"/>
                </a:srgbClr>
              </a:solidFill>
              <a:latin typeface="Arial Narrow" panose="020B0606020202030204" pitchFamily="34" charset="0"/>
            </a:endParaRPr>
          </a:p>
          <a:p>
            <a:pPr lvl="1" algn="just">
              <a:lnSpc>
                <a:spcPct val="150000"/>
              </a:lnSpc>
              <a:spcBef>
                <a:spcPts val="468"/>
              </a:spcBef>
            </a:pPr>
            <a:endParaRPr lang="en-ZA" sz="900" b="1" dirty="0">
              <a:solidFill>
                <a:srgbClr val="0B4623">
                  <a:lumMod val="90000"/>
                  <a:lumOff val="10000"/>
                </a:srgbClr>
              </a:solidFill>
              <a:latin typeface="Arial Narrow" panose="020B0606020202030204" pitchFamily="34" charset="0"/>
            </a:endParaRPr>
          </a:p>
          <a:p>
            <a:pPr lvl="1" algn="just">
              <a:lnSpc>
                <a:spcPct val="150000"/>
              </a:lnSpc>
              <a:spcBef>
                <a:spcPts val="468"/>
              </a:spcBef>
            </a:pPr>
            <a:endParaRPr lang="en-ZA" sz="900" b="1" dirty="0">
              <a:solidFill>
                <a:srgbClr val="0B4623">
                  <a:lumMod val="90000"/>
                  <a:lumOff val="10000"/>
                </a:srgbClr>
              </a:solidFill>
              <a:latin typeface="Arial Narrow" panose="020B0606020202030204" pitchFamily="34" charset="0"/>
            </a:endParaRPr>
          </a:p>
          <a:p>
            <a:pPr lvl="1" algn="just">
              <a:lnSpc>
                <a:spcPct val="150000"/>
              </a:lnSpc>
              <a:spcBef>
                <a:spcPts val="468"/>
              </a:spcBef>
            </a:pPr>
            <a:endParaRPr lang="en-ZA" sz="900" b="1" dirty="0">
              <a:solidFill>
                <a:srgbClr val="0B4623">
                  <a:lumMod val="90000"/>
                  <a:lumOff val="10000"/>
                </a:srgbClr>
              </a:solidFill>
              <a:latin typeface="Arial Narrow" panose="020B0606020202030204" pitchFamily="34" charset="0"/>
            </a:endParaRPr>
          </a:p>
          <a:p>
            <a:pPr lvl="1" algn="just">
              <a:lnSpc>
                <a:spcPct val="150000"/>
              </a:lnSpc>
              <a:spcBef>
                <a:spcPts val="468"/>
              </a:spcBef>
            </a:pPr>
            <a:endParaRPr lang="en-ZA" sz="900" b="1" dirty="0">
              <a:solidFill>
                <a:srgbClr val="0B4623">
                  <a:lumMod val="90000"/>
                  <a:lumOff val="10000"/>
                </a:srgbClr>
              </a:solidFill>
              <a:latin typeface="Arial Narrow" panose="020B0606020202030204" pitchFamily="34" charset="0"/>
            </a:endParaRPr>
          </a:p>
          <a:p>
            <a:pPr lvl="1" algn="just">
              <a:lnSpc>
                <a:spcPct val="150000"/>
              </a:lnSpc>
              <a:spcBef>
                <a:spcPts val="468"/>
              </a:spcBef>
            </a:pPr>
            <a:endParaRPr lang="en-ZA" sz="900" b="1" dirty="0">
              <a:solidFill>
                <a:srgbClr val="0B4623">
                  <a:lumMod val="90000"/>
                  <a:lumOff val="10000"/>
                </a:srgbClr>
              </a:solidFill>
              <a:latin typeface="Arial Narrow" panose="020B0606020202030204" pitchFamily="34" charset="0"/>
            </a:endParaRPr>
          </a:p>
          <a:p>
            <a:pPr lvl="1" algn="just">
              <a:lnSpc>
                <a:spcPct val="150000"/>
              </a:lnSpc>
              <a:spcBef>
                <a:spcPts val="468"/>
              </a:spcBef>
            </a:pPr>
            <a:endParaRPr lang="en-ZA" sz="900" b="1" dirty="0">
              <a:solidFill>
                <a:srgbClr val="0B4623">
                  <a:lumMod val="90000"/>
                  <a:lumOff val="10000"/>
                </a:srgbClr>
              </a:solidFill>
              <a:latin typeface="Arial Narrow" panose="020B0606020202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015009254"/>
              </p:ext>
            </p:extLst>
          </p:nvPr>
        </p:nvGraphicFramePr>
        <p:xfrm>
          <a:off x="510817" y="1299665"/>
          <a:ext cx="7963879" cy="3062531"/>
        </p:xfrm>
        <a:graphic>
          <a:graphicData uri="http://schemas.openxmlformats.org/drawingml/2006/table">
            <a:tbl>
              <a:tblPr firstRow="1" bandRow="1">
                <a:tableStyleId>{5C22544A-7EE6-4342-B048-85BDC9FD1C3A}</a:tableStyleId>
              </a:tblPr>
              <a:tblGrid>
                <a:gridCol w="1790471"/>
                <a:gridCol w="1618114"/>
                <a:gridCol w="1748606"/>
                <a:gridCol w="2806688"/>
              </a:tblGrid>
              <a:tr h="254722">
                <a:tc>
                  <a:txBody>
                    <a:bodyPr/>
                    <a:lstStyle/>
                    <a:p>
                      <a:r>
                        <a:rPr lang="en-ZA" sz="1100" dirty="0" smtClean="0">
                          <a:solidFill>
                            <a:schemeClr val="tx1"/>
                          </a:solidFill>
                          <a:latin typeface="+mn-lt"/>
                        </a:rPr>
                        <a:t>Priority</a:t>
                      </a:r>
                      <a:r>
                        <a:rPr lang="en-ZA" sz="1100" baseline="0" dirty="0" smtClean="0">
                          <a:solidFill>
                            <a:schemeClr val="tx1"/>
                          </a:solidFill>
                          <a:latin typeface="+mn-lt"/>
                        </a:rPr>
                        <a:t> sp</a:t>
                      </a:r>
                      <a:r>
                        <a:rPr lang="en-ZA" sz="1100" dirty="0" smtClean="0">
                          <a:solidFill>
                            <a:schemeClr val="tx1"/>
                          </a:solidFill>
                          <a:latin typeface="+mn-lt"/>
                        </a:rPr>
                        <a:t>ecies</a:t>
                      </a:r>
                      <a:endParaRPr lang="en-ZA" sz="1100" dirty="0">
                        <a:solidFill>
                          <a:schemeClr val="tx1"/>
                        </a:solidFill>
                        <a:latin typeface="+mn-lt"/>
                      </a:endParaRPr>
                    </a:p>
                  </a:txBody>
                  <a:tcPr marL="67211" marR="67211" marT="33605" marB="33605"/>
                </a:tc>
                <a:tc>
                  <a:txBody>
                    <a:bodyPr/>
                    <a:lstStyle/>
                    <a:p>
                      <a:r>
                        <a:rPr lang="en-ZA" sz="1100" dirty="0" smtClean="0">
                          <a:solidFill>
                            <a:schemeClr val="tx1"/>
                          </a:solidFill>
                        </a:rPr>
                        <a:t>Project</a:t>
                      </a:r>
                      <a:r>
                        <a:rPr lang="en-ZA" sz="1100" baseline="0" dirty="0" smtClean="0">
                          <a:solidFill>
                            <a:schemeClr val="tx1"/>
                          </a:solidFill>
                        </a:rPr>
                        <a:t> </a:t>
                      </a:r>
                      <a:endParaRPr lang="en-ZA" sz="1100" dirty="0">
                        <a:solidFill>
                          <a:schemeClr val="tx1"/>
                        </a:solidFill>
                      </a:endParaRPr>
                    </a:p>
                  </a:txBody>
                  <a:tcPr marL="67211" marR="67211" marT="33605" marB="33605"/>
                </a:tc>
                <a:tc>
                  <a:txBody>
                    <a:bodyPr/>
                    <a:lstStyle/>
                    <a:p>
                      <a:r>
                        <a:rPr lang="en-ZA" sz="1100" dirty="0" smtClean="0">
                          <a:solidFill>
                            <a:schemeClr val="tx1"/>
                          </a:solidFill>
                        </a:rPr>
                        <a:t>Value Chain Segment</a:t>
                      </a:r>
                      <a:endParaRPr lang="en-ZA" sz="1100" dirty="0">
                        <a:solidFill>
                          <a:schemeClr val="tx1"/>
                        </a:solidFill>
                      </a:endParaRPr>
                    </a:p>
                  </a:txBody>
                  <a:tcPr marL="67211" marR="67211" marT="33605" marB="33605"/>
                </a:tc>
                <a:tc>
                  <a:txBody>
                    <a:bodyPr/>
                    <a:lstStyle/>
                    <a:p>
                      <a:r>
                        <a:rPr lang="en-ZA" sz="1100" dirty="0" smtClean="0">
                          <a:solidFill>
                            <a:schemeClr val="tx1"/>
                          </a:solidFill>
                        </a:rPr>
                        <a:t>Project potential</a:t>
                      </a:r>
                      <a:endParaRPr lang="en-ZA" sz="1100" dirty="0">
                        <a:solidFill>
                          <a:schemeClr val="tx1"/>
                        </a:solidFill>
                      </a:endParaRPr>
                    </a:p>
                  </a:txBody>
                  <a:tcPr marL="67211" marR="67211" marT="33605" marB="33605"/>
                </a:tc>
              </a:tr>
              <a:tr h="0">
                <a:tc>
                  <a:txBody>
                    <a:bodyPr/>
                    <a:lstStyle/>
                    <a:p>
                      <a:pPr marL="0" lvl="0" indent="0">
                        <a:lnSpc>
                          <a:spcPct val="107000"/>
                        </a:lnSpc>
                        <a:spcAft>
                          <a:spcPts val="0"/>
                        </a:spcAft>
                        <a:buFont typeface="+mj-lt"/>
                        <a:buNone/>
                      </a:pPr>
                      <a:r>
                        <a:rPr lang="en-ZA" sz="1100" b="0" i="1" dirty="0" err="1" smtClean="0">
                          <a:solidFill>
                            <a:schemeClr val="tx1"/>
                          </a:solidFill>
                          <a:latin typeface="+mn-lt"/>
                        </a:rPr>
                        <a:t>Siphonochilus</a:t>
                      </a:r>
                      <a:r>
                        <a:rPr lang="en-ZA" sz="1100" b="0" i="1" dirty="0" smtClean="0">
                          <a:solidFill>
                            <a:schemeClr val="tx1"/>
                          </a:solidFill>
                          <a:latin typeface="+mn-lt"/>
                        </a:rPr>
                        <a:t> </a:t>
                      </a:r>
                      <a:r>
                        <a:rPr lang="en-ZA" sz="1100" b="0" i="1" dirty="0" err="1" smtClean="0">
                          <a:solidFill>
                            <a:schemeClr val="tx1"/>
                          </a:solidFill>
                          <a:latin typeface="+mn-lt"/>
                        </a:rPr>
                        <a:t>aethopicus</a:t>
                      </a:r>
                      <a:r>
                        <a:rPr lang="en-ZA" sz="1100" b="0" i="1" dirty="0" smtClean="0">
                          <a:solidFill>
                            <a:schemeClr val="tx1"/>
                          </a:solidFill>
                          <a:latin typeface="+mn-lt"/>
                        </a:rPr>
                        <a:t> </a:t>
                      </a:r>
                    </a:p>
                    <a:p>
                      <a:pPr marL="0" lvl="0" indent="0">
                        <a:lnSpc>
                          <a:spcPct val="107000"/>
                        </a:lnSpc>
                        <a:spcAft>
                          <a:spcPts val="0"/>
                        </a:spcAft>
                        <a:buFont typeface="+mj-lt"/>
                        <a:buNone/>
                      </a:pPr>
                      <a:r>
                        <a:rPr lang="en-ZA" sz="1100" b="0" i="1" dirty="0" smtClean="0">
                          <a:solidFill>
                            <a:schemeClr val="tx1"/>
                          </a:solidFill>
                          <a:effectLst/>
                          <a:latin typeface="+mn-lt"/>
                          <a:ea typeface="Calibri" panose="020F0502020204030204" pitchFamily="34" charset="0"/>
                          <a:cs typeface="Mangal" panose="02040503050203030202" pitchFamily="18" charset="0"/>
                        </a:rPr>
                        <a:t>(</a:t>
                      </a:r>
                      <a:r>
                        <a:rPr lang="en-ZA" sz="1100" b="0" i="0" dirty="0" smtClean="0">
                          <a:solidFill>
                            <a:schemeClr val="tx1"/>
                          </a:solidFill>
                          <a:effectLst/>
                          <a:latin typeface="+mn-lt"/>
                          <a:ea typeface="Calibri" panose="020F0502020204030204" pitchFamily="34" charset="0"/>
                          <a:cs typeface="Mangal" panose="02040503050203030202" pitchFamily="18" charset="0"/>
                        </a:rPr>
                        <a:t>African Ginger) </a:t>
                      </a:r>
                      <a:endParaRPr lang="en-ZA" sz="1100" b="0" dirty="0">
                        <a:solidFill>
                          <a:schemeClr val="tx1"/>
                        </a:solidFill>
                        <a:effectLst/>
                        <a:latin typeface="+mn-lt"/>
                        <a:ea typeface="Calibri" panose="020F0502020204030204" pitchFamily="34" charset="0"/>
                        <a:cs typeface="Mangal" panose="02040503050203030202" pitchFamily="18" charset="0"/>
                      </a:endParaRPr>
                    </a:p>
                  </a:txBody>
                  <a:tcPr marL="68580" marR="68580" marT="0" marB="0"/>
                </a:tc>
                <a:tc>
                  <a:txBody>
                    <a:bodyPr/>
                    <a:lstStyle/>
                    <a:p>
                      <a:pPr marL="171450" marR="0" lvl="1" indent="-171450" algn="l" defTabSz="685727"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100" b="0" dirty="0" smtClean="0">
                          <a:solidFill>
                            <a:schemeClr val="tx1"/>
                          </a:solidFill>
                          <a:latin typeface="+mn-lt"/>
                        </a:rPr>
                        <a:t>African Ginger Project</a:t>
                      </a:r>
                    </a:p>
                  </a:txBody>
                  <a:tcPr marL="68580" marR="68580" marT="0" marB="0"/>
                </a:tc>
                <a:tc>
                  <a:txBody>
                    <a:bodyPr/>
                    <a:lstStyle/>
                    <a:p>
                      <a:pPr marL="171450" marR="0" lvl="0" indent="-171450" algn="l" defTabSz="685727"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angal" panose="02040503050203030202" pitchFamily="18" charset="0"/>
                        </a:rPr>
                        <a:t>Resource segment</a:t>
                      </a:r>
                    </a:p>
                    <a:p>
                      <a:pPr marL="171450" marR="0" lvl="0" indent="-171450" algn="l" defTabSz="685727"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angal" panose="02040503050203030202" pitchFamily="18" charset="0"/>
                        </a:rPr>
                        <a:t>Processing &amp; trade </a:t>
                      </a:r>
                    </a:p>
                    <a:p>
                      <a:pPr marL="171450" marR="0" lvl="0" indent="-171450" algn="l" defTabSz="685727"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angal" panose="02040503050203030202" pitchFamily="18" charset="0"/>
                        </a:rPr>
                        <a:t>Product development </a:t>
                      </a:r>
                    </a:p>
                  </a:txBody>
                  <a:tcPr marL="68580" marR="68580" marT="0" marB="0"/>
                </a:tc>
                <a:tc>
                  <a:txBody>
                    <a:bodyPr/>
                    <a:lstStyle/>
                    <a:p>
                      <a:pPr marL="0" marR="0" lvl="0" indent="0" algn="l" defTabSz="685727"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Job creation, local value-addition, </a:t>
                      </a:r>
                      <a:r>
                        <a:rPr kumimoji="0" lang="en-ZA" sz="11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SMME</a:t>
                      </a:r>
                      <a:r>
                        <a:rPr kumimoji="0" lang="en-ZA"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development, ABS compliance, local product development </a:t>
                      </a:r>
                      <a:endParaRPr kumimoji="0" lang="en-ZA" sz="1100" b="0" i="0" u="none" strike="noStrike" kern="1200" cap="none" spc="0" normalizeH="0" baseline="0" noProof="0" dirty="0" smtClean="0">
                        <a:ln>
                          <a:noFill/>
                        </a:ln>
                        <a:solidFill>
                          <a:srgbClr val="000000"/>
                        </a:solidFill>
                        <a:effectLst/>
                        <a:uLnTx/>
                        <a:uFillTx/>
                        <a:latin typeface="+mn-lt"/>
                        <a:ea typeface="+mn-ea"/>
                        <a:cs typeface="+mn-cs"/>
                      </a:endParaRPr>
                    </a:p>
                  </a:txBody>
                  <a:tcPr/>
                </a:tc>
              </a:tr>
              <a:tr h="430369">
                <a:tc>
                  <a:txBody>
                    <a:bodyPr/>
                    <a:lstStyle/>
                    <a:p>
                      <a:pPr marL="0" lvl="0" indent="0" algn="l" defTabSz="685727" rtl="0" eaLnBrk="1" latinLnBrk="0" hangingPunct="1">
                        <a:lnSpc>
                          <a:spcPct val="107000"/>
                        </a:lnSpc>
                        <a:spcAft>
                          <a:spcPts val="0"/>
                        </a:spcAft>
                        <a:buFont typeface="+mj-lt"/>
                        <a:buNone/>
                      </a:pPr>
                      <a:r>
                        <a:rPr lang="en-ZA" sz="1100" b="0" i="1" kern="1200" dirty="0" smtClean="0">
                          <a:solidFill>
                            <a:schemeClr val="tx1"/>
                          </a:solidFill>
                          <a:latin typeface="+mn-lt"/>
                          <a:ea typeface="+mn-ea"/>
                          <a:cs typeface="+mn-cs"/>
                        </a:rPr>
                        <a:t>Tylosema esculentum </a:t>
                      </a:r>
                    </a:p>
                    <a:p>
                      <a:pPr marL="0" lvl="0" indent="0" algn="l" defTabSz="685727" rtl="0" eaLnBrk="1" latinLnBrk="0" hangingPunct="1">
                        <a:lnSpc>
                          <a:spcPct val="107000"/>
                        </a:lnSpc>
                        <a:spcAft>
                          <a:spcPts val="0"/>
                        </a:spcAft>
                        <a:buFont typeface="+mj-lt"/>
                        <a:buNone/>
                      </a:pPr>
                      <a:r>
                        <a:rPr lang="en-ZA" sz="1100" b="0" i="0" kern="1200" dirty="0" smtClean="0">
                          <a:solidFill>
                            <a:schemeClr val="tx1"/>
                          </a:solidFill>
                          <a:latin typeface="+mn-lt"/>
                          <a:ea typeface="+mn-ea"/>
                          <a:cs typeface="+mn-cs"/>
                        </a:rPr>
                        <a:t>(</a:t>
                      </a:r>
                      <a:r>
                        <a:rPr lang="en-ZA" sz="1100" b="0" i="0" kern="1200" dirty="0" err="1" smtClean="0">
                          <a:solidFill>
                            <a:schemeClr val="tx1"/>
                          </a:solidFill>
                          <a:latin typeface="+mn-lt"/>
                          <a:ea typeface="+mn-ea"/>
                          <a:cs typeface="+mn-cs"/>
                        </a:rPr>
                        <a:t>Marama</a:t>
                      </a:r>
                      <a:r>
                        <a:rPr lang="en-ZA" sz="1100" b="0" i="0" kern="1200" dirty="0" smtClean="0">
                          <a:solidFill>
                            <a:schemeClr val="tx1"/>
                          </a:solidFill>
                          <a:latin typeface="+mn-lt"/>
                          <a:ea typeface="+mn-ea"/>
                          <a:cs typeface="+mn-cs"/>
                        </a:rPr>
                        <a:t> bean)</a:t>
                      </a:r>
                      <a:endParaRPr lang="en-ZA" sz="1100" b="0" i="0" kern="1200" dirty="0">
                        <a:solidFill>
                          <a:schemeClr val="tx1"/>
                        </a:solidFill>
                        <a:latin typeface="+mn-lt"/>
                        <a:ea typeface="+mn-ea"/>
                        <a:cs typeface="+mn-cs"/>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kumimoji="0" lang="en-US" sz="1100" b="0" i="0" u="none" strike="noStrike" kern="1200" cap="none" spc="0" normalizeH="0" baseline="0" noProof="0" dirty="0" err="1" smtClean="0">
                          <a:ln>
                            <a:noFill/>
                          </a:ln>
                          <a:solidFill>
                            <a:schemeClr val="tx1"/>
                          </a:solidFill>
                          <a:effectLst/>
                          <a:uLnTx/>
                          <a:uFillTx/>
                          <a:latin typeface="+mn-lt"/>
                          <a:ea typeface="+mn-ea"/>
                          <a:cs typeface="+mn-cs"/>
                        </a:rPr>
                        <a:t>Witdraai</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Medicinal Plants</a:t>
                      </a:r>
                      <a:endParaRPr lang="en-ZA" sz="1100" b="0" dirty="0">
                        <a:solidFill>
                          <a:schemeClr val="tx1"/>
                        </a:solidFill>
                        <a:effectLst/>
                        <a:latin typeface="+mn-lt"/>
                        <a:ea typeface="Calibri" panose="020F0502020204030204" pitchFamily="34" charset="0"/>
                        <a:cs typeface="Mangal" panose="02040503050203030202" pitchFamily="18" charset="0"/>
                      </a:endParaRPr>
                    </a:p>
                  </a:txBody>
                  <a:tcPr marL="68580" marR="68580" marT="0" marB="0"/>
                </a:tc>
                <a:tc>
                  <a:txBody>
                    <a:bodyPr/>
                    <a:lstStyle/>
                    <a:p>
                      <a:pPr marL="171450" marR="0" lvl="0" indent="-171450" algn="l" defTabSz="685727"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angal" panose="02040503050203030202" pitchFamily="18" charset="0"/>
                        </a:rPr>
                        <a:t>Resource segment</a:t>
                      </a:r>
                    </a:p>
                  </a:txBody>
                  <a:tcPr marL="68580" marR="68580" marT="0" marB="0"/>
                </a:tc>
                <a:tc>
                  <a:txBody>
                    <a:bodyPr/>
                    <a:lstStyle/>
                    <a:p>
                      <a:pPr marL="0" indent="0" algn="l" rtl="0" eaLnBrk="1" latinLnBrk="0" hangingPunct="1">
                        <a:spcBef>
                          <a:spcPts val="0"/>
                        </a:spcBef>
                        <a:spcAft>
                          <a:spcPts val="0"/>
                        </a:spcAft>
                      </a:pPr>
                      <a:r>
                        <a:rPr lang="en-ZA" sz="1100" b="0" kern="1200" dirty="0" smtClean="0">
                          <a:solidFill>
                            <a:srgbClr val="000000"/>
                          </a:solidFill>
                          <a:effectLst/>
                          <a:latin typeface="Arial" panose="020B0604020202020204" pitchFamily="34" charset="0"/>
                          <a:ea typeface="+mn-ea"/>
                          <a:cs typeface="+mn-cs"/>
                        </a:rPr>
                        <a:t>Job creation, local value-addition, local product development, R&amp;D</a:t>
                      </a:r>
                      <a:endParaRPr lang="en-ZA" sz="1100" dirty="0" smtClean="0">
                        <a:effectLst/>
                      </a:endParaRPr>
                    </a:p>
                  </a:txBody>
                  <a:tcPr/>
                </a:tc>
              </a:tr>
              <a:tr h="0">
                <a:tc>
                  <a:txBody>
                    <a:bodyPr/>
                    <a:lstStyle/>
                    <a:p>
                      <a:pPr marL="0" lvl="0" indent="0" algn="l" defTabSz="685727" rtl="0" eaLnBrk="1" latinLnBrk="0" hangingPunct="1">
                        <a:lnSpc>
                          <a:spcPct val="107000"/>
                        </a:lnSpc>
                        <a:spcAft>
                          <a:spcPts val="0"/>
                        </a:spcAft>
                        <a:buFont typeface="+mj-lt"/>
                        <a:buNone/>
                      </a:pPr>
                      <a:r>
                        <a:rPr lang="en-ZA" sz="1100" b="0" i="1" kern="1200" dirty="0" err="1" smtClean="0">
                          <a:solidFill>
                            <a:schemeClr val="tx1"/>
                          </a:solidFill>
                          <a:latin typeface="+mn-lt"/>
                          <a:ea typeface="+mn-ea"/>
                          <a:cs typeface="+mn-cs"/>
                        </a:rPr>
                        <a:t>Warburgia</a:t>
                      </a:r>
                      <a:r>
                        <a:rPr lang="en-ZA" sz="1100" b="0" i="1" kern="1200" dirty="0" smtClean="0">
                          <a:solidFill>
                            <a:schemeClr val="tx1"/>
                          </a:solidFill>
                          <a:latin typeface="+mn-lt"/>
                          <a:ea typeface="+mn-ea"/>
                          <a:cs typeface="+mn-cs"/>
                        </a:rPr>
                        <a:t> </a:t>
                      </a:r>
                      <a:r>
                        <a:rPr lang="en-ZA" sz="1100" b="0" i="1" kern="1200" dirty="0" err="1" smtClean="0">
                          <a:solidFill>
                            <a:schemeClr val="tx1"/>
                          </a:solidFill>
                          <a:latin typeface="+mn-lt"/>
                          <a:ea typeface="+mn-ea"/>
                          <a:cs typeface="+mn-cs"/>
                        </a:rPr>
                        <a:t>salutaris</a:t>
                      </a:r>
                      <a:r>
                        <a:rPr lang="en-ZA" sz="1100" b="0" i="1" kern="1200" dirty="0" smtClean="0">
                          <a:solidFill>
                            <a:schemeClr val="tx1"/>
                          </a:solidFill>
                          <a:latin typeface="+mn-lt"/>
                          <a:ea typeface="+mn-ea"/>
                          <a:cs typeface="+mn-cs"/>
                        </a:rPr>
                        <a:t> </a:t>
                      </a:r>
                    </a:p>
                    <a:p>
                      <a:pPr marL="0" lvl="0" indent="0" algn="l" defTabSz="685727" rtl="0" eaLnBrk="1" latinLnBrk="0" hangingPunct="1">
                        <a:lnSpc>
                          <a:spcPct val="107000"/>
                        </a:lnSpc>
                        <a:spcAft>
                          <a:spcPts val="0"/>
                        </a:spcAft>
                        <a:buFont typeface="+mj-lt"/>
                        <a:buNone/>
                      </a:pPr>
                      <a:r>
                        <a:rPr lang="en-ZA" sz="1100" b="0" i="0" kern="1200" dirty="0" smtClean="0">
                          <a:solidFill>
                            <a:schemeClr val="tx1"/>
                          </a:solidFill>
                          <a:latin typeface="+mn-lt"/>
                          <a:ea typeface="+mn-ea"/>
                          <a:cs typeface="+mn-cs"/>
                        </a:rPr>
                        <a:t>(</a:t>
                      </a:r>
                      <a:r>
                        <a:rPr lang="en-ZA" sz="1100" b="0" i="0" kern="1200" dirty="0" err="1" smtClean="0">
                          <a:solidFill>
                            <a:schemeClr val="tx1"/>
                          </a:solidFill>
                          <a:latin typeface="+mn-lt"/>
                          <a:ea typeface="+mn-ea"/>
                          <a:cs typeface="+mn-cs"/>
                        </a:rPr>
                        <a:t>Pepperbark</a:t>
                      </a:r>
                      <a:r>
                        <a:rPr lang="en-ZA" sz="1100" b="0" i="0" kern="1200" dirty="0" smtClean="0">
                          <a:solidFill>
                            <a:schemeClr val="tx1"/>
                          </a:solidFill>
                          <a:latin typeface="+mn-lt"/>
                          <a:ea typeface="+mn-ea"/>
                          <a:cs typeface="+mn-cs"/>
                        </a:rPr>
                        <a:t> tree)</a:t>
                      </a:r>
                      <a:endParaRPr lang="en-ZA" sz="1100" b="0" i="0" kern="1200" dirty="0">
                        <a:solidFill>
                          <a:schemeClr val="tx1"/>
                        </a:solidFill>
                        <a:latin typeface="+mn-lt"/>
                        <a:ea typeface="+mn-ea"/>
                        <a:cs typeface="+mn-cs"/>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ZA" sz="1100" b="0" dirty="0" err="1" smtClean="0">
                          <a:solidFill>
                            <a:schemeClr val="tx1"/>
                          </a:solidFill>
                          <a:latin typeface="+mn-lt"/>
                        </a:rPr>
                        <a:t>Malebocho</a:t>
                      </a:r>
                      <a:r>
                        <a:rPr lang="en-ZA" sz="1100" b="0" dirty="0" smtClean="0">
                          <a:solidFill>
                            <a:schemeClr val="tx1"/>
                          </a:solidFill>
                          <a:latin typeface="+mn-lt"/>
                        </a:rPr>
                        <a:t> </a:t>
                      </a:r>
                      <a:r>
                        <a:rPr lang="en-ZA" sz="1100" b="0" dirty="0" err="1" smtClean="0">
                          <a:solidFill>
                            <a:schemeClr val="tx1"/>
                          </a:solidFill>
                          <a:latin typeface="+mn-lt"/>
                        </a:rPr>
                        <a:t>Muthi</a:t>
                      </a:r>
                      <a:r>
                        <a:rPr lang="en-ZA" sz="1100" b="0" dirty="0" smtClean="0">
                          <a:solidFill>
                            <a:schemeClr val="tx1"/>
                          </a:solidFill>
                          <a:latin typeface="+mn-lt"/>
                        </a:rPr>
                        <a:t> </a:t>
                      </a:r>
                      <a:r>
                        <a:rPr lang="en-ZA" sz="1100" b="0" dirty="0" err="1" smtClean="0">
                          <a:solidFill>
                            <a:schemeClr val="tx1"/>
                          </a:solidFill>
                          <a:latin typeface="+mn-lt"/>
                        </a:rPr>
                        <a:t>Gargen</a:t>
                      </a:r>
                      <a:r>
                        <a:rPr lang="en-ZA" sz="1100" b="0" dirty="0" smtClean="0">
                          <a:solidFill>
                            <a:schemeClr val="tx1"/>
                          </a:solidFill>
                          <a:latin typeface="+mn-lt"/>
                        </a:rPr>
                        <a:t> </a:t>
                      </a:r>
                      <a:endParaRPr lang="en-ZA" sz="1100" b="0" dirty="0">
                        <a:solidFill>
                          <a:schemeClr val="tx1"/>
                        </a:solidFill>
                        <a:effectLst/>
                        <a:latin typeface="+mn-lt"/>
                        <a:ea typeface="Calibri" panose="020F0502020204030204" pitchFamily="34" charset="0"/>
                        <a:cs typeface="Mangal" panose="02040503050203030202" pitchFamily="18" charset="0"/>
                      </a:endParaRPr>
                    </a:p>
                  </a:txBody>
                  <a:tcPr marL="68580" marR="68580" marT="0" marB="0"/>
                </a:tc>
                <a:tc>
                  <a:txBody>
                    <a:bodyPr/>
                    <a:lstStyle/>
                    <a:p>
                      <a:pPr marL="171450" marR="0" lvl="0" indent="-171450" algn="l" defTabSz="685727"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angal" panose="02040503050203030202" pitchFamily="18" charset="0"/>
                        </a:rPr>
                        <a:t>Resource segment</a:t>
                      </a:r>
                    </a:p>
                  </a:txBody>
                  <a:tcPr marL="68580" marR="68580" marT="0" marB="0"/>
                </a:tc>
                <a:tc>
                  <a:txBody>
                    <a:bodyPr/>
                    <a:lstStyle/>
                    <a:p>
                      <a:pPr marL="0" indent="0" algn="l" rtl="0" eaLnBrk="1" latinLnBrk="0" hangingPunct="1">
                        <a:spcBef>
                          <a:spcPts val="0"/>
                        </a:spcBef>
                        <a:spcAft>
                          <a:spcPts val="0"/>
                        </a:spcAft>
                      </a:pPr>
                      <a:r>
                        <a:rPr lang="en-ZA" sz="1100" b="0" kern="1200" dirty="0" smtClean="0">
                          <a:solidFill>
                            <a:srgbClr val="000000"/>
                          </a:solidFill>
                          <a:effectLst/>
                          <a:latin typeface="Arial" panose="020B0604020202020204" pitchFamily="34" charset="0"/>
                          <a:ea typeface="+mn-ea"/>
                          <a:cs typeface="+mn-cs"/>
                        </a:rPr>
                        <a:t>Job creation, local value-addition, </a:t>
                      </a:r>
                      <a:r>
                        <a:rPr lang="en-ZA" sz="1100" b="0" kern="1200" dirty="0" err="1" smtClean="0">
                          <a:solidFill>
                            <a:srgbClr val="000000"/>
                          </a:solidFill>
                          <a:effectLst/>
                          <a:latin typeface="Arial" panose="020B0604020202020204" pitchFamily="34" charset="0"/>
                          <a:ea typeface="+mn-ea"/>
                          <a:cs typeface="+mn-cs"/>
                        </a:rPr>
                        <a:t>SMME</a:t>
                      </a:r>
                      <a:r>
                        <a:rPr lang="en-ZA" sz="1100" b="0" kern="1200" dirty="0" smtClean="0">
                          <a:solidFill>
                            <a:srgbClr val="000000"/>
                          </a:solidFill>
                          <a:effectLst/>
                          <a:latin typeface="Arial" panose="020B0604020202020204" pitchFamily="34" charset="0"/>
                          <a:ea typeface="+mn-ea"/>
                          <a:cs typeface="+mn-cs"/>
                        </a:rPr>
                        <a:t> development, ABS compliance, local product development </a:t>
                      </a:r>
                      <a:endParaRPr lang="en-ZA" sz="1100" dirty="0" smtClean="0">
                        <a:effectLst/>
                      </a:endParaRPr>
                    </a:p>
                  </a:txBody>
                  <a:tcPr/>
                </a:tc>
              </a:tr>
              <a:tr h="0">
                <a:tc>
                  <a:txBody>
                    <a:bodyPr/>
                    <a:lstStyle/>
                    <a:p>
                      <a:pPr marL="0" lvl="0" indent="0" algn="l" defTabSz="685727" rtl="0" eaLnBrk="1" latinLnBrk="0" hangingPunct="1">
                        <a:lnSpc>
                          <a:spcPct val="107000"/>
                        </a:lnSpc>
                        <a:spcAft>
                          <a:spcPts val="0"/>
                        </a:spcAft>
                        <a:buFont typeface="+mj-lt"/>
                        <a:buNone/>
                      </a:pPr>
                      <a:r>
                        <a:rPr lang="en-ZA" sz="1100" b="0" i="1" kern="1200" dirty="0" err="1" smtClean="0">
                          <a:solidFill>
                            <a:schemeClr val="tx1"/>
                          </a:solidFill>
                          <a:latin typeface="+mn-lt"/>
                          <a:ea typeface="+mn-ea"/>
                          <a:cs typeface="+mn-cs"/>
                        </a:rPr>
                        <a:t>Lippia</a:t>
                      </a:r>
                      <a:r>
                        <a:rPr lang="en-ZA" sz="1100" b="0" i="1" kern="1200" dirty="0" smtClean="0">
                          <a:solidFill>
                            <a:schemeClr val="tx1"/>
                          </a:solidFill>
                          <a:latin typeface="+mn-lt"/>
                          <a:ea typeface="+mn-ea"/>
                          <a:cs typeface="+mn-cs"/>
                        </a:rPr>
                        <a:t> </a:t>
                      </a:r>
                      <a:r>
                        <a:rPr lang="en-ZA" sz="1100" b="0" i="1" kern="1200" dirty="0" err="1" smtClean="0">
                          <a:solidFill>
                            <a:schemeClr val="tx1"/>
                          </a:solidFill>
                          <a:latin typeface="+mn-lt"/>
                          <a:ea typeface="+mn-ea"/>
                          <a:cs typeface="+mn-cs"/>
                        </a:rPr>
                        <a:t>javanica</a:t>
                      </a:r>
                      <a:r>
                        <a:rPr lang="en-ZA" sz="1100" b="0" i="1" kern="1200" dirty="0" smtClean="0">
                          <a:solidFill>
                            <a:schemeClr val="tx1"/>
                          </a:solidFill>
                          <a:latin typeface="+mn-lt"/>
                          <a:ea typeface="+mn-ea"/>
                          <a:cs typeface="+mn-cs"/>
                        </a:rPr>
                        <a:t> </a:t>
                      </a:r>
                      <a:endParaRPr lang="en-ZA" sz="1100" b="0" i="1" kern="1200" dirty="0">
                        <a:solidFill>
                          <a:schemeClr val="tx1"/>
                        </a:solidFill>
                        <a:latin typeface="+mn-lt"/>
                        <a:ea typeface="+mn-ea"/>
                        <a:cs typeface="+mn-cs"/>
                      </a:endParaRPr>
                    </a:p>
                  </a:txBody>
                  <a:tcPr marL="68580" marR="68580" marT="0" marB="0"/>
                </a:tc>
                <a:tc>
                  <a:txBody>
                    <a:bodyPr/>
                    <a:lstStyle/>
                    <a:p>
                      <a:pPr marL="171450" marR="0" lvl="1" indent="-171450" algn="l" defTabSz="685727"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100" b="0" dirty="0" smtClean="0">
                          <a:solidFill>
                            <a:schemeClr val="tx1"/>
                          </a:solidFill>
                          <a:latin typeface="+mn-lt"/>
                        </a:rPr>
                        <a:t>Hi </a:t>
                      </a:r>
                      <a:r>
                        <a:rPr lang="en-ZA" sz="1100" b="0" dirty="0" err="1" smtClean="0">
                          <a:solidFill>
                            <a:schemeClr val="tx1"/>
                          </a:solidFill>
                          <a:latin typeface="+mn-lt"/>
                        </a:rPr>
                        <a:t>Hanyile</a:t>
                      </a:r>
                      <a:r>
                        <a:rPr lang="en-ZA" sz="1100" b="0" dirty="0" smtClean="0">
                          <a:solidFill>
                            <a:schemeClr val="tx1"/>
                          </a:solidFill>
                          <a:latin typeface="+mn-lt"/>
                        </a:rPr>
                        <a:t> Essential Oils </a:t>
                      </a: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ZA" sz="1100" b="0" dirty="0" smtClean="0">
                          <a:effectLst/>
                          <a:latin typeface="+mn-lt"/>
                          <a:ea typeface="Calibri" panose="020F0502020204030204" pitchFamily="34" charset="0"/>
                          <a:cs typeface="Mangal" panose="02040503050203030202" pitchFamily="18" charset="0"/>
                        </a:rPr>
                        <a:t>Resource</a:t>
                      </a:r>
                      <a:r>
                        <a:rPr lang="en-ZA" sz="1100" b="0" baseline="0" dirty="0" smtClean="0">
                          <a:effectLst/>
                          <a:latin typeface="+mn-lt"/>
                          <a:ea typeface="Calibri" panose="020F0502020204030204" pitchFamily="34" charset="0"/>
                          <a:cs typeface="Mangal" panose="02040503050203030202" pitchFamily="18" charset="0"/>
                        </a:rPr>
                        <a:t> segment</a:t>
                      </a:r>
                    </a:p>
                    <a:p>
                      <a:pPr marL="171450" indent="-171450">
                        <a:lnSpc>
                          <a:spcPct val="107000"/>
                        </a:lnSpc>
                        <a:spcAft>
                          <a:spcPts val="0"/>
                        </a:spcAft>
                        <a:buFont typeface="Arial" panose="020B0604020202020204" pitchFamily="34" charset="0"/>
                        <a:buChar char="•"/>
                      </a:pPr>
                      <a:r>
                        <a:rPr lang="en-ZA" sz="1100" b="0" dirty="0" smtClean="0">
                          <a:effectLst/>
                          <a:latin typeface="+mn-lt"/>
                          <a:ea typeface="Calibri" panose="020F0502020204030204" pitchFamily="34" charset="0"/>
                          <a:cs typeface="Mangal" panose="02040503050203030202" pitchFamily="18" charset="0"/>
                        </a:rPr>
                        <a:t>Processing &amp; trade </a:t>
                      </a:r>
                    </a:p>
                    <a:p>
                      <a:pPr marL="171450" indent="-171450">
                        <a:lnSpc>
                          <a:spcPct val="107000"/>
                        </a:lnSpc>
                        <a:spcAft>
                          <a:spcPts val="0"/>
                        </a:spcAft>
                        <a:buFont typeface="Arial" panose="020B0604020202020204" pitchFamily="34" charset="0"/>
                        <a:buChar char="•"/>
                      </a:pPr>
                      <a:r>
                        <a:rPr lang="en-ZA" sz="1100" b="0" dirty="0" smtClean="0">
                          <a:effectLst/>
                          <a:latin typeface="+mn-lt"/>
                          <a:ea typeface="Calibri" panose="020F0502020204030204" pitchFamily="34" charset="0"/>
                          <a:cs typeface="Mangal" panose="02040503050203030202" pitchFamily="18" charset="0"/>
                        </a:rPr>
                        <a:t>Product development </a:t>
                      </a:r>
                      <a:endParaRPr lang="en-ZA" sz="1100" b="0" dirty="0">
                        <a:effectLst/>
                        <a:latin typeface="+mn-lt"/>
                        <a:ea typeface="Calibri" panose="020F0502020204030204" pitchFamily="34" charset="0"/>
                        <a:cs typeface="Mangal" panose="02040503050203030202" pitchFamily="18" charset="0"/>
                      </a:endParaRPr>
                    </a:p>
                  </a:txBody>
                  <a:tcPr marL="68580" marR="68580" marT="0" marB="0"/>
                </a:tc>
                <a:tc>
                  <a:txBody>
                    <a:bodyPr/>
                    <a:lstStyle/>
                    <a:p>
                      <a:pPr marL="0" marR="0" lvl="0" indent="0" algn="l" defTabSz="685727"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Job creation, local value-addition, </a:t>
                      </a:r>
                      <a:r>
                        <a:rPr kumimoji="0" lang="en-ZA" sz="11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SMME</a:t>
                      </a:r>
                      <a:r>
                        <a:rPr kumimoji="0" lang="en-ZA"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development, ABS compliance, local product development </a:t>
                      </a:r>
                      <a:endParaRPr kumimoji="0" lang="en-ZA" sz="1100" b="0" i="0" u="none" strike="noStrike" kern="1200" cap="none" spc="0" normalizeH="0" baseline="0" noProof="0" dirty="0" smtClean="0">
                        <a:ln>
                          <a:noFill/>
                        </a:ln>
                        <a:solidFill>
                          <a:srgbClr val="000000"/>
                        </a:solidFill>
                        <a:effectLst/>
                        <a:uLnTx/>
                        <a:uFillTx/>
                        <a:latin typeface="+mn-lt"/>
                        <a:ea typeface="+mn-ea"/>
                        <a:cs typeface="+mn-cs"/>
                      </a:endParaRPr>
                    </a:p>
                  </a:txBody>
                  <a:tcPr/>
                </a:tc>
              </a:tr>
              <a:tr h="222842">
                <a:tc>
                  <a:txBody>
                    <a:bodyPr/>
                    <a:lstStyle/>
                    <a:p>
                      <a:pPr marL="0" marR="0" lvl="0" indent="0" algn="l" defTabSz="685727" rtl="0" eaLnBrk="1" fontAlgn="auto" latinLnBrk="0" hangingPunct="1">
                        <a:lnSpc>
                          <a:spcPct val="107000"/>
                        </a:lnSpc>
                        <a:spcBef>
                          <a:spcPts val="0"/>
                        </a:spcBef>
                        <a:spcAft>
                          <a:spcPts val="0"/>
                        </a:spcAft>
                        <a:buClrTx/>
                        <a:buSzTx/>
                        <a:buFont typeface="+mj-lt"/>
                        <a:buNone/>
                        <a:tabLst/>
                        <a:defRPr/>
                      </a:pPr>
                      <a:r>
                        <a:rPr lang="en-ZA" sz="1100" b="0" i="1" kern="1200" dirty="0" err="1" smtClean="0">
                          <a:solidFill>
                            <a:schemeClr val="tx1"/>
                          </a:solidFill>
                          <a:latin typeface="+mn-lt"/>
                          <a:ea typeface="+mn-ea"/>
                          <a:cs typeface="+mn-cs"/>
                        </a:rPr>
                        <a:t>Helichrysum</a:t>
                      </a:r>
                      <a:r>
                        <a:rPr lang="en-ZA" sz="1100" b="0" i="1" kern="1200" dirty="0" smtClean="0">
                          <a:solidFill>
                            <a:schemeClr val="tx1"/>
                          </a:solidFill>
                          <a:latin typeface="+mn-lt"/>
                          <a:ea typeface="+mn-ea"/>
                          <a:cs typeface="+mn-cs"/>
                        </a:rPr>
                        <a:t> </a:t>
                      </a:r>
                      <a:r>
                        <a:rPr lang="en-ZA" sz="1100" b="0" i="1" kern="1200" dirty="0" err="1" smtClean="0">
                          <a:solidFill>
                            <a:schemeClr val="tx1"/>
                          </a:solidFill>
                          <a:latin typeface="+mn-lt"/>
                          <a:ea typeface="+mn-ea"/>
                          <a:cs typeface="+mn-cs"/>
                        </a:rPr>
                        <a:t>odoratissimum</a:t>
                      </a:r>
                      <a:r>
                        <a:rPr lang="en-ZA" sz="1100" b="0" i="1" kern="1200" dirty="0" smtClean="0">
                          <a:solidFill>
                            <a:schemeClr val="tx1"/>
                          </a:solidFill>
                          <a:latin typeface="+mn-lt"/>
                          <a:ea typeface="+mn-ea"/>
                          <a:cs typeface="+mn-cs"/>
                        </a:rPr>
                        <a:t> </a:t>
                      </a:r>
                      <a:r>
                        <a:rPr lang="en-ZA" sz="1100" b="0" i="0" kern="1200" dirty="0" smtClean="0">
                          <a:solidFill>
                            <a:schemeClr val="tx1"/>
                          </a:solidFill>
                          <a:latin typeface="+mn-lt"/>
                          <a:ea typeface="+mn-ea"/>
                          <a:cs typeface="+mn-cs"/>
                        </a:rPr>
                        <a:t>(</a:t>
                      </a:r>
                      <a:r>
                        <a:rPr lang="en-ZA" sz="1100" b="0" i="0" kern="1200" dirty="0" err="1" smtClean="0">
                          <a:solidFill>
                            <a:schemeClr val="tx1"/>
                          </a:solidFill>
                          <a:latin typeface="+mn-lt"/>
                          <a:ea typeface="+mn-ea"/>
                          <a:cs typeface="+mn-cs"/>
                        </a:rPr>
                        <a:t>Impepho</a:t>
                      </a:r>
                      <a:r>
                        <a:rPr lang="en-ZA" sz="1100" b="0" i="0" kern="1200" dirty="0" smtClean="0">
                          <a:solidFill>
                            <a:schemeClr val="tx1"/>
                          </a:solidFill>
                          <a:latin typeface="+mn-lt"/>
                          <a:ea typeface="+mn-ea"/>
                          <a:cs typeface="+mn-cs"/>
                        </a:rPr>
                        <a:t>) </a:t>
                      </a:r>
                    </a:p>
                  </a:txBody>
                  <a:tcPr marL="68580" marR="68580" marT="0" marB="0"/>
                </a:tc>
                <a:tc>
                  <a:txBody>
                    <a:bodyPr/>
                    <a:lstStyle/>
                    <a:p>
                      <a:pPr marL="171450" lvl="0" indent="-171450" algn="l" defTabSz="685727" rtl="0" eaLnBrk="1" latinLnBrk="0" hangingPunct="1">
                        <a:lnSpc>
                          <a:spcPct val="107000"/>
                        </a:lnSpc>
                        <a:spcAft>
                          <a:spcPts val="0"/>
                        </a:spcAft>
                        <a:buFont typeface="Arial" panose="020B0604020202020204" pitchFamily="34" charset="0"/>
                        <a:buChar char="•"/>
                      </a:pPr>
                      <a:r>
                        <a:rPr lang="en-ZA" sz="1100" b="0" i="0" kern="1200" dirty="0" smtClean="0">
                          <a:solidFill>
                            <a:schemeClr val="tx1"/>
                          </a:solidFill>
                          <a:latin typeface="+mn-lt"/>
                          <a:ea typeface="+mn-ea"/>
                          <a:cs typeface="+mn-cs"/>
                        </a:rPr>
                        <a:t>Vryheid Project </a:t>
                      </a:r>
                      <a:endParaRPr lang="en-ZA" sz="1100" b="0" i="0" kern="1200" dirty="0">
                        <a:solidFill>
                          <a:schemeClr val="tx1"/>
                        </a:solidFill>
                        <a:latin typeface="+mn-lt"/>
                        <a:ea typeface="+mn-ea"/>
                        <a:cs typeface="+mn-cs"/>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ZA" sz="1100" b="0" dirty="0" smtClean="0">
                          <a:effectLst/>
                          <a:latin typeface="+mn-lt"/>
                          <a:ea typeface="Calibri" panose="020F0502020204030204" pitchFamily="34" charset="0"/>
                          <a:cs typeface="Mangal" panose="02040503050203030202" pitchFamily="18" charset="0"/>
                        </a:rPr>
                        <a:t>Resource</a:t>
                      </a:r>
                      <a:r>
                        <a:rPr lang="en-ZA" sz="1100" b="0" baseline="0" dirty="0" smtClean="0">
                          <a:effectLst/>
                          <a:latin typeface="+mn-lt"/>
                          <a:ea typeface="Calibri" panose="020F0502020204030204" pitchFamily="34" charset="0"/>
                          <a:cs typeface="Mangal" panose="02040503050203030202" pitchFamily="18" charset="0"/>
                        </a:rPr>
                        <a:t> segment</a:t>
                      </a:r>
                    </a:p>
                  </a:txBody>
                  <a:tcPr marL="68580" marR="68580" marT="0" marB="0"/>
                </a:tc>
                <a:tc>
                  <a:txBody>
                    <a:bodyPr/>
                    <a:lstStyle/>
                    <a:p>
                      <a:pPr marL="0" marR="0" lvl="0" indent="0" algn="l" defTabSz="685727"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Job creation, local value-addition, </a:t>
                      </a:r>
                      <a:r>
                        <a:rPr kumimoji="0" lang="en-ZA" sz="11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SMME</a:t>
                      </a:r>
                      <a:r>
                        <a:rPr kumimoji="0" lang="en-ZA"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development, ABS compliance, local product development </a:t>
                      </a:r>
                      <a:endParaRPr kumimoji="0" lang="en-ZA" sz="1100" b="0" i="0" u="none" strike="noStrike" kern="1200" cap="none" spc="0" normalizeH="0" baseline="0" noProof="0" dirty="0" smtClean="0">
                        <a:ln>
                          <a:noFill/>
                        </a:ln>
                        <a:solidFill>
                          <a:srgbClr val="000000"/>
                        </a:solidFill>
                        <a:effectLst/>
                        <a:uLnTx/>
                        <a:uFillTx/>
                        <a:latin typeface="+mn-lt"/>
                        <a:ea typeface="+mn-ea"/>
                        <a:cs typeface="+mn-cs"/>
                      </a:endParaRPr>
                    </a:p>
                  </a:txBody>
                  <a:tcPr/>
                </a:tc>
              </a:tr>
            </a:tbl>
          </a:graphicData>
        </a:graphic>
      </p:graphicFrame>
    </p:spTree>
    <p:extLst>
      <p:ext uri="{BB962C8B-B14F-4D97-AF65-F5344CB8AC3E}">
        <p14:creationId xmlns:p14="http://schemas.microsoft.com/office/powerpoint/2010/main" xmlns="" val="26667087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extLst/>
          </p:nvPr>
        </p:nvGraphicFramePr>
        <p:xfrm>
          <a:off x="1121521" y="841488"/>
          <a:ext cx="1190" cy="1190"/>
        </p:xfrm>
        <a:graphic>
          <a:graphicData uri="http://schemas.openxmlformats.org/presentationml/2006/ole">
            <p:oleObj spid="_x0000_s303129" name="think-cell Slide" r:id="rId3" imgW="360" imgH="360" progId="">
              <p:embed/>
            </p:oleObj>
          </a:graphicData>
        </a:graphic>
      </p:graphicFrame>
      <p:sp>
        <p:nvSpPr>
          <p:cNvPr id="2" name="Title 1"/>
          <p:cNvSpPr>
            <a:spLocks noGrp="1"/>
          </p:cNvSpPr>
          <p:nvPr>
            <p:ph type="title"/>
          </p:nvPr>
        </p:nvSpPr>
        <p:spPr>
          <a:xfrm>
            <a:off x="279122" y="361744"/>
            <a:ext cx="8682316" cy="584775"/>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342900"/>
            <a:r>
              <a:rPr lang="en-US" dirty="0" smtClean="0"/>
              <a:t>Management plans to ensure sustainable harvesting of 7 Priority species</a:t>
            </a:r>
            <a:endParaRPr lang="en-US" dirty="0"/>
          </a:p>
        </p:txBody>
      </p:sp>
      <p:sp>
        <p:nvSpPr>
          <p:cNvPr id="68" name="Oval 67"/>
          <p:cNvSpPr/>
          <p:nvPr/>
        </p:nvSpPr>
        <p:spPr bwMode="gray">
          <a:xfrm>
            <a:off x="279122" y="371372"/>
            <a:ext cx="242989" cy="24298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5875" algn="ctr">
            <a:noFill/>
            <a:round/>
            <a:headEnd/>
            <a:tailEnd/>
          </a:ln>
          <a:effectLst>
            <a:outerShdw blurRad="50800" dist="38100" algn="l" rotWithShape="0">
              <a:prstClr val="black">
                <a:alpha val="40000"/>
              </a:prstClr>
            </a:outerShdw>
          </a:effectLst>
        </p:spPr>
        <p:txBody>
          <a:bodyPr lIns="0" tIns="0" rIns="0" bIns="0" anchor="ctr" anchorCtr="1">
            <a:noAutofit/>
          </a:bodyPr>
          <a:lstStyle/>
          <a:p>
            <a:r>
              <a:rPr lang="en-US" sz="1425" b="1" dirty="0">
                <a:solidFill>
                  <a:srgbClr val="FFFFFF"/>
                </a:solidFill>
                <a:latin typeface="Arial"/>
              </a:rPr>
              <a:t>2</a:t>
            </a:r>
            <a:endParaRPr lang="ms-MY" sz="1425" b="1" dirty="0">
              <a:solidFill>
                <a:srgbClr val="FFFFFF"/>
              </a:solidFill>
              <a:latin typeface="Arial"/>
            </a:endParaRPr>
          </a:p>
        </p:txBody>
      </p:sp>
      <p:sp>
        <p:nvSpPr>
          <p:cNvPr id="7" name="TextBox 6"/>
          <p:cNvSpPr txBox="1"/>
          <p:nvPr/>
        </p:nvSpPr>
        <p:spPr>
          <a:xfrm>
            <a:off x="522111" y="1793180"/>
            <a:ext cx="8549282" cy="1223412"/>
          </a:xfrm>
          <a:prstGeom prst="rect">
            <a:avLst/>
          </a:prstGeom>
          <a:noFill/>
        </p:spPr>
        <p:txBody>
          <a:bodyPr wrap="square" rtlCol="0">
            <a:spAutoFit/>
          </a:bodyPr>
          <a:lstStyle/>
          <a:p>
            <a:pPr marL="128588" indent="-128588">
              <a:lnSpc>
                <a:spcPct val="150000"/>
              </a:lnSpc>
              <a:buFont typeface="Wingdings" panose="05000000000000000000" pitchFamily="2" charset="2"/>
              <a:buChar char="§"/>
            </a:pPr>
            <a:r>
              <a:rPr lang="en-US" sz="2000" b="1" dirty="0">
                <a:solidFill>
                  <a:schemeClr val="accent2"/>
                </a:solidFill>
                <a:latin typeface="+mn-lt"/>
              </a:rPr>
              <a:t>Background information on </a:t>
            </a:r>
            <a:r>
              <a:rPr lang="en-US" sz="2000" b="1" i="1" dirty="0">
                <a:solidFill>
                  <a:schemeClr val="accent2"/>
                </a:solidFill>
                <a:latin typeface="+mn-lt"/>
              </a:rPr>
              <a:t>Aloe ferox </a:t>
            </a:r>
            <a:r>
              <a:rPr lang="en-US" sz="2000" b="1" dirty="0">
                <a:solidFill>
                  <a:schemeClr val="accent2"/>
                </a:solidFill>
                <a:latin typeface="+mn-lt"/>
              </a:rPr>
              <a:t>and Honeybush </a:t>
            </a:r>
            <a:r>
              <a:rPr lang="en-US" sz="2000" b="1" dirty="0" err="1">
                <a:solidFill>
                  <a:schemeClr val="accent2"/>
                </a:solidFill>
                <a:latin typeface="+mn-lt"/>
              </a:rPr>
              <a:t>spp</a:t>
            </a:r>
            <a:r>
              <a:rPr lang="en-US" sz="2000" b="1" dirty="0">
                <a:solidFill>
                  <a:schemeClr val="accent2"/>
                </a:solidFill>
                <a:latin typeface="+mn-lt"/>
              </a:rPr>
              <a:t> developed for the </a:t>
            </a:r>
            <a:r>
              <a:rPr lang="en-US" sz="2000" b="1" dirty="0" err="1">
                <a:solidFill>
                  <a:schemeClr val="accent2"/>
                </a:solidFill>
                <a:latin typeface="+mn-lt"/>
              </a:rPr>
              <a:t>BMPs</a:t>
            </a:r>
            <a:r>
              <a:rPr lang="en-US" sz="2000" b="1" dirty="0">
                <a:solidFill>
                  <a:schemeClr val="accent2"/>
                </a:solidFill>
                <a:latin typeface="+mn-lt"/>
              </a:rPr>
              <a:t>.</a:t>
            </a:r>
          </a:p>
          <a:p>
            <a:pPr marL="128588" indent="-128588">
              <a:lnSpc>
                <a:spcPct val="150000"/>
              </a:lnSpc>
              <a:buFont typeface="Wingdings" panose="05000000000000000000" pitchFamily="2" charset="2"/>
              <a:buChar char="§"/>
            </a:pPr>
            <a:endParaRPr lang="en-ZA" sz="900" b="1" dirty="0">
              <a:solidFill>
                <a:schemeClr val="accent2"/>
              </a:solidFill>
              <a:latin typeface="+mn-lt"/>
            </a:endParaRPr>
          </a:p>
        </p:txBody>
      </p:sp>
    </p:spTree>
    <p:extLst>
      <p:ext uri="{BB962C8B-B14F-4D97-AF65-F5344CB8AC3E}">
        <p14:creationId xmlns:p14="http://schemas.microsoft.com/office/powerpoint/2010/main" xmlns="" val="1947654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5764" name="Object 4" hidden="1"/>
          <p:cNvGraphicFramePr>
            <a:graphicFrameLocks/>
          </p:cNvGraphicFramePr>
          <p:nvPr>
            <p:extLst>
              <p:ext uri="{D42A27DB-BD31-4B8C-83A1-F6EECF244321}">
                <p14:modId xmlns:p14="http://schemas.microsoft.com/office/powerpoint/2010/main" xmlns="" val="109281917"/>
              </p:ext>
            </p:extLst>
          </p:nvPr>
        </p:nvGraphicFramePr>
        <p:xfrm>
          <a:off x="0" y="0"/>
          <a:ext cx="158600" cy="158603"/>
        </p:xfrm>
        <a:graphic>
          <a:graphicData uri="http://schemas.openxmlformats.org/presentationml/2006/ole">
            <p:oleObj spid="_x0000_s137299" name="think-cell Slide" r:id="rId5" imgW="360" imgH="360" progId="">
              <p:embed/>
            </p:oleObj>
          </a:graphicData>
        </a:graphic>
      </p:graphicFrame>
      <p:sp>
        <p:nvSpPr>
          <p:cNvPr id="885822" name="Rectangle 885821" hidden="1"/>
          <p:cNvSpPr/>
          <p:nvPr>
            <p:custDataLst>
              <p:tags r:id="rId2"/>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err="1" smtClean="0">
              <a:solidFill>
                <a:schemeClr val="tx1"/>
              </a:solidFill>
              <a:latin typeface="Arial"/>
              <a:sym typeface="Arial"/>
            </a:endParaRPr>
          </a:p>
        </p:txBody>
      </p:sp>
      <p:sp>
        <p:nvSpPr>
          <p:cNvPr id="109" name="Oval 28"/>
          <p:cNvSpPr>
            <a:spLocks noChangeAspect="1" noChangeArrowheads="1"/>
          </p:cNvSpPr>
          <p:nvPr/>
        </p:nvSpPr>
        <p:spPr bwMode="gray">
          <a:xfrm>
            <a:off x="788392" y="1678704"/>
            <a:ext cx="1182396" cy="1213124"/>
          </a:xfrm>
          <a:prstGeom prst="ellipse">
            <a:avLst/>
          </a:prstGeom>
          <a:solidFill>
            <a:schemeClr val="accent2"/>
          </a:solidFill>
          <a:ln w="9525" algn="ctr">
            <a:solidFill>
              <a:schemeClr val="accent6"/>
            </a:solidFill>
            <a:round/>
            <a:headEnd/>
            <a:tailEnd/>
          </a:ln>
          <a:effectLst/>
          <a:extLst/>
        </p:spPr>
        <p:txBody>
          <a:bodyPr wrap="none" anchor="ctr"/>
          <a:lstStyle/>
          <a:p>
            <a:endParaRPr lang="en-US" sz="1200" dirty="0">
              <a:latin typeface="+mn-lt"/>
            </a:endParaRPr>
          </a:p>
        </p:txBody>
      </p:sp>
      <p:sp>
        <p:nvSpPr>
          <p:cNvPr id="21" name="Rectangle 21"/>
          <p:cNvSpPr txBox="1"/>
          <p:nvPr/>
        </p:nvSpPr>
        <p:spPr>
          <a:xfrm>
            <a:off x="1328130" y="2120886"/>
            <a:ext cx="144162"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1"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a:buClr>
                <a:schemeClr val="bg1"/>
              </a:buClr>
            </a:pPr>
            <a:r>
              <a:rPr lang="en-US" sz="1400" b="1" dirty="0" smtClean="0">
                <a:solidFill>
                  <a:schemeClr val="bg1"/>
                </a:solidFill>
              </a:rPr>
              <a:t>Provinces</a:t>
            </a:r>
          </a:p>
          <a:p>
            <a:pPr algn="ctr">
              <a:buClr>
                <a:schemeClr val="bg1"/>
              </a:buClr>
            </a:pPr>
            <a:r>
              <a:rPr lang="en-US" sz="1400" b="1" dirty="0" smtClean="0">
                <a:solidFill>
                  <a:schemeClr val="bg1"/>
                </a:solidFill>
              </a:rPr>
              <a:t>Local </a:t>
            </a:r>
            <a:r>
              <a:rPr lang="en-US" sz="1400" b="1" dirty="0" err="1" smtClean="0">
                <a:solidFill>
                  <a:schemeClr val="bg1"/>
                </a:solidFill>
              </a:rPr>
              <a:t>govt</a:t>
            </a:r>
            <a:endParaRPr lang="en-US" sz="1400" b="1" dirty="0">
              <a:solidFill>
                <a:schemeClr val="bg1"/>
              </a:solidFill>
            </a:endParaRPr>
          </a:p>
        </p:txBody>
      </p:sp>
      <p:sp>
        <p:nvSpPr>
          <p:cNvPr id="885784" name="Oval 24"/>
          <p:cNvSpPr>
            <a:spLocks noChangeAspect="1" noChangeArrowheads="1"/>
          </p:cNvSpPr>
          <p:nvPr/>
        </p:nvSpPr>
        <p:spPr bwMode="gray">
          <a:xfrm>
            <a:off x="408251" y="2893649"/>
            <a:ext cx="1181814" cy="1213716"/>
          </a:xfrm>
          <a:prstGeom prst="ellipse">
            <a:avLst/>
          </a:prstGeom>
          <a:solidFill>
            <a:schemeClr val="accent2"/>
          </a:solidFill>
          <a:ln w="9525" algn="ctr">
            <a:solidFill>
              <a:schemeClr val="accent6"/>
            </a:solidFill>
            <a:round/>
            <a:headEnd/>
            <a:tailEnd/>
          </a:ln>
          <a:effectLst/>
          <a:extLst/>
        </p:spPr>
        <p:txBody>
          <a:bodyPr wrap="none" anchor="ctr"/>
          <a:lstStyle/>
          <a:p>
            <a:endParaRPr lang="en-US" sz="1200" dirty="0">
              <a:latin typeface="+mn-lt"/>
            </a:endParaRPr>
          </a:p>
        </p:txBody>
      </p:sp>
      <p:sp>
        <p:nvSpPr>
          <p:cNvPr id="25" name="Rectangle 25"/>
          <p:cNvSpPr txBox="1"/>
          <p:nvPr/>
        </p:nvSpPr>
        <p:spPr>
          <a:xfrm>
            <a:off x="947716" y="3304210"/>
            <a:ext cx="144162"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1"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a:buClr>
                <a:schemeClr val="bg1"/>
              </a:buClr>
            </a:pPr>
            <a:r>
              <a:rPr lang="en-US" sz="1400" b="1" dirty="0" smtClean="0">
                <a:solidFill>
                  <a:schemeClr val="bg1"/>
                </a:solidFill>
              </a:rPr>
              <a:t>Traditional </a:t>
            </a:r>
          </a:p>
          <a:p>
            <a:pPr algn="ctr">
              <a:buClr>
                <a:schemeClr val="bg1"/>
              </a:buClr>
            </a:pPr>
            <a:r>
              <a:rPr lang="en-US" sz="1400" b="1" dirty="0" smtClean="0">
                <a:solidFill>
                  <a:schemeClr val="bg1"/>
                </a:solidFill>
              </a:rPr>
              <a:t>authorities</a:t>
            </a:r>
            <a:endParaRPr lang="en-US" sz="1400" b="1" dirty="0">
              <a:solidFill>
                <a:schemeClr val="bg1"/>
              </a:solidFill>
            </a:endParaRPr>
          </a:p>
        </p:txBody>
      </p:sp>
      <p:sp>
        <p:nvSpPr>
          <p:cNvPr id="108" name="Oval 28"/>
          <p:cNvSpPr>
            <a:spLocks noChangeAspect="1" noChangeArrowheads="1"/>
          </p:cNvSpPr>
          <p:nvPr/>
        </p:nvSpPr>
        <p:spPr bwMode="gray">
          <a:xfrm>
            <a:off x="849852" y="4095197"/>
            <a:ext cx="1182396" cy="1213124"/>
          </a:xfrm>
          <a:prstGeom prst="ellipse">
            <a:avLst/>
          </a:prstGeom>
          <a:solidFill>
            <a:schemeClr val="accent2"/>
          </a:solidFill>
          <a:ln w="9525" algn="ctr">
            <a:solidFill>
              <a:schemeClr val="accent6"/>
            </a:solidFill>
            <a:round/>
            <a:headEnd/>
            <a:tailEnd/>
          </a:ln>
          <a:effectLst/>
          <a:extLst/>
        </p:spPr>
        <p:txBody>
          <a:bodyPr wrap="none" anchor="ctr"/>
          <a:lstStyle/>
          <a:p>
            <a:endParaRPr lang="en-US" sz="1200" dirty="0">
              <a:latin typeface="+mn-lt"/>
            </a:endParaRPr>
          </a:p>
        </p:txBody>
      </p:sp>
      <p:sp>
        <p:nvSpPr>
          <p:cNvPr id="29" name="Rectangle 29"/>
          <p:cNvSpPr txBox="1"/>
          <p:nvPr/>
        </p:nvSpPr>
        <p:spPr>
          <a:xfrm>
            <a:off x="1336425" y="4505480"/>
            <a:ext cx="144162"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1"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a:buClr>
                <a:schemeClr val="bg1"/>
              </a:buClr>
            </a:pPr>
            <a:r>
              <a:rPr lang="en-US" sz="1400" b="1" dirty="0">
                <a:solidFill>
                  <a:schemeClr val="bg1"/>
                </a:solidFill>
              </a:rPr>
              <a:t>Academia</a:t>
            </a:r>
          </a:p>
        </p:txBody>
      </p:sp>
      <p:sp>
        <p:nvSpPr>
          <p:cNvPr id="885788" name="Oval 28"/>
          <p:cNvSpPr>
            <a:spLocks noChangeAspect="1" noChangeArrowheads="1"/>
          </p:cNvSpPr>
          <p:nvPr/>
        </p:nvSpPr>
        <p:spPr bwMode="gray">
          <a:xfrm>
            <a:off x="1861047" y="4797344"/>
            <a:ext cx="1182396" cy="1213124"/>
          </a:xfrm>
          <a:prstGeom prst="ellipse">
            <a:avLst/>
          </a:prstGeom>
          <a:solidFill>
            <a:schemeClr val="accent2"/>
          </a:solidFill>
          <a:ln w="9525" algn="ctr">
            <a:solidFill>
              <a:schemeClr val="accent6"/>
            </a:solidFill>
            <a:round/>
            <a:headEnd/>
            <a:tailEnd/>
          </a:ln>
          <a:effectLst/>
          <a:extLst/>
        </p:spPr>
        <p:txBody>
          <a:bodyPr wrap="none" anchor="ctr"/>
          <a:lstStyle/>
          <a:p>
            <a:endParaRPr lang="en-US" sz="1200" dirty="0">
              <a:latin typeface="+mn-lt"/>
            </a:endParaRPr>
          </a:p>
        </p:txBody>
      </p:sp>
      <p:sp>
        <p:nvSpPr>
          <p:cNvPr id="885766" name="Rectangle 885766"/>
          <p:cNvSpPr txBox="1"/>
          <p:nvPr/>
        </p:nvSpPr>
        <p:spPr>
          <a:xfrm>
            <a:off x="2347620" y="5207627"/>
            <a:ext cx="144162"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1"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a:buClr>
                <a:schemeClr val="bg1"/>
              </a:buClr>
            </a:pPr>
            <a:r>
              <a:rPr lang="en-US" sz="1400" b="1" dirty="0" smtClean="0">
                <a:solidFill>
                  <a:schemeClr val="bg1"/>
                </a:solidFill>
              </a:rPr>
              <a:t>Industry </a:t>
            </a:r>
          </a:p>
          <a:p>
            <a:pPr algn="ctr">
              <a:buClr>
                <a:schemeClr val="bg1"/>
              </a:buClr>
            </a:pPr>
            <a:r>
              <a:rPr lang="en-US" sz="1400" b="1" dirty="0" smtClean="0">
                <a:solidFill>
                  <a:schemeClr val="bg1"/>
                </a:solidFill>
              </a:rPr>
              <a:t>associations</a:t>
            </a:r>
            <a:endParaRPr lang="en-US" sz="1400" b="1" dirty="0">
              <a:solidFill>
                <a:schemeClr val="bg1"/>
              </a:solidFill>
            </a:endParaRPr>
          </a:p>
        </p:txBody>
      </p:sp>
      <p:sp>
        <p:nvSpPr>
          <p:cNvPr id="118" name="Oval 28"/>
          <p:cNvSpPr>
            <a:spLocks noChangeAspect="1" noChangeArrowheads="1"/>
          </p:cNvSpPr>
          <p:nvPr/>
        </p:nvSpPr>
        <p:spPr bwMode="gray">
          <a:xfrm>
            <a:off x="3074720" y="4806869"/>
            <a:ext cx="1182396" cy="1213124"/>
          </a:xfrm>
          <a:prstGeom prst="ellipse">
            <a:avLst/>
          </a:prstGeom>
          <a:solidFill>
            <a:schemeClr val="accent2"/>
          </a:solidFill>
          <a:ln w="9525" algn="ctr">
            <a:solidFill>
              <a:schemeClr val="accent6"/>
            </a:solidFill>
            <a:round/>
            <a:headEnd/>
            <a:tailEnd/>
          </a:ln>
          <a:effectLst/>
          <a:extLst/>
        </p:spPr>
        <p:txBody>
          <a:bodyPr wrap="none" anchor="ctr"/>
          <a:lstStyle/>
          <a:p>
            <a:endParaRPr lang="en-US" sz="1200" dirty="0">
              <a:latin typeface="+mn-lt"/>
            </a:endParaRPr>
          </a:p>
        </p:txBody>
      </p:sp>
      <p:sp>
        <p:nvSpPr>
          <p:cNvPr id="885770" name="Rectangle 885770"/>
          <p:cNvSpPr txBox="1"/>
          <p:nvPr/>
        </p:nvSpPr>
        <p:spPr>
          <a:xfrm>
            <a:off x="3561293" y="5217152"/>
            <a:ext cx="144162"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1"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a:r>
              <a:rPr lang="en-US" sz="1400" b="1" dirty="0" err="1" smtClean="0">
                <a:solidFill>
                  <a:schemeClr val="bg1"/>
                </a:solidFill>
                <a:cs typeface="Arial"/>
              </a:rPr>
              <a:t>DRDLR</a:t>
            </a:r>
            <a:endParaRPr lang="en-US" sz="1400" b="1" dirty="0">
              <a:solidFill>
                <a:schemeClr val="bg1"/>
              </a:solidFill>
              <a:cs typeface="Arial"/>
            </a:endParaRPr>
          </a:p>
        </p:txBody>
      </p:sp>
      <p:sp>
        <p:nvSpPr>
          <p:cNvPr id="111" name="Oval 28"/>
          <p:cNvSpPr>
            <a:spLocks noChangeAspect="1" noChangeArrowheads="1"/>
          </p:cNvSpPr>
          <p:nvPr/>
        </p:nvSpPr>
        <p:spPr bwMode="gray">
          <a:xfrm>
            <a:off x="4096083" y="4077627"/>
            <a:ext cx="1182396" cy="1213124"/>
          </a:xfrm>
          <a:prstGeom prst="ellipse">
            <a:avLst/>
          </a:prstGeom>
          <a:solidFill>
            <a:schemeClr val="accent2"/>
          </a:solidFill>
          <a:ln w="9525" algn="ctr">
            <a:solidFill>
              <a:schemeClr val="accent6"/>
            </a:solidFill>
            <a:round/>
            <a:headEnd/>
            <a:tailEnd/>
          </a:ln>
          <a:effectLst/>
          <a:extLst/>
        </p:spPr>
        <p:txBody>
          <a:bodyPr wrap="none" anchor="ctr"/>
          <a:lstStyle/>
          <a:p>
            <a:endParaRPr lang="en-US" sz="1200" dirty="0">
              <a:latin typeface="+mn-lt"/>
            </a:endParaRPr>
          </a:p>
        </p:txBody>
      </p:sp>
      <p:sp>
        <p:nvSpPr>
          <p:cNvPr id="885774" name="Rectangle 885774"/>
          <p:cNvSpPr txBox="1"/>
          <p:nvPr/>
        </p:nvSpPr>
        <p:spPr>
          <a:xfrm>
            <a:off x="4582656" y="4487910"/>
            <a:ext cx="144162"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1"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a:buClr>
                <a:schemeClr val="bg1"/>
              </a:buClr>
            </a:pPr>
            <a:r>
              <a:rPr lang="en-US" sz="1400" b="1" dirty="0" err="1">
                <a:solidFill>
                  <a:schemeClr val="bg1"/>
                </a:solidFill>
              </a:rPr>
              <a:t>DAFF</a:t>
            </a:r>
            <a:endParaRPr lang="en-US" sz="1400" b="1" dirty="0">
              <a:solidFill>
                <a:schemeClr val="bg1"/>
              </a:solidFill>
            </a:endParaRPr>
          </a:p>
          <a:p>
            <a:pPr algn="ctr">
              <a:buClr>
                <a:schemeClr val="bg1"/>
              </a:buClr>
            </a:pPr>
            <a:r>
              <a:rPr lang="en-US" sz="1400" b="1" dirty="0">
                <a:solidFill>
                  <a:schemeClr val="bg1"/>
                </a:solidFill>
              </a:rPr>
              <a:t>(ARC)</a:t>
            </a:r>
          </a:p>
        </p:txBody>
      </p:sp>
      <p:sp>
        <p:nvSpPr>
          <p:cNvPr id="114" name="Oval 16"/>
          <p:cNvSpPr>
            <a:spLocks noChangeAspect="1" noChangeArrowheads="1"/>
          </p:cNvSpPr>
          <p:nvPr/>
        </p:nvSpPr>
        <p:spPr bwMode="gray">
          <a:xfrm>
            <a:off x="4485460" y="2893649"/>
            <a:ext cx="1181237" cy="1213716"/>
          </a:xfrm>
          <a:prstGeom prst="ellipse">
            <a:avLst/>
          </a:prstGeom>
          <a:solidFill>
            <a:schemeClr val="accent2"/>
          </a:solidFill>
          <a:ln w="9525" algn="ctr">
            <a:solidFill>
              <a:schemeClr val="accent6"/>
            </a:solidFill>
            <a:round/>
            <a:headEnd/>
            <a:tailEnd/>
          </a:ln>
          <a:effectLst/>
          <a:extLst/>
        </p:spPr>
        <p:txBody>
          <a:bodyPr wrap="none" lIns="31501" tIns="15751" rIns="31501" bIns="15751" anchor="ctr"/>
          <a:lstStyle/>
          <a:p>
            <a:endParaRPr lang="en-US" sz="1200" dirty="0">
              <a:latin typeface="+mn-lt"/>
            </a:endParaRPr>
          </a:p>
        </p:txBody>
      </p:sp>
      <p:sp>
        <p:nvSpPr>
          <p:cNvPr id="885779" name="Rectangle 885779"/>
          <p:cNvSpPr txBox="1"/>
          <p:nvPr/>
        </p:nvSpPr>
        <p:spPr>
          <a:xfrm>
            <a:off x="4971489" y="3304210"/>
            <a:ext cx="144162"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1"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a:buClr>
                <a:schemeClr val="bg1"/>
              </a:buClr>
            </a:pPr>
            <a:r>
              <a:rPr lang="en-US" sz="1400" b="1" dirty="0" err="1">
                <a:solidFill>
                  <a:schemeClr val="bg1"/>
                </a:solidFill>
              </a:rPr>
              <a:t>DED</a:t>
            </a:r>
            <a:endParaRPr lang="en-US" sz="1400" b="1" dirty="0">
              <a:solidFill>
                <a:schemeClr val="bg1"/>
              </a:solidFill>
            </a:endParaRPr>
          </a:p>
          <a:p>
            <a:pPr algn="ctr">
              <a:buClr>
                <a:schemeClr val="bg1"/>
              </a:buClr>
            </a:pPr>
            <a:r>
              <a:rPr lang="en-US" sz="1400" b="1" dirty="0">
                <a:solidFill>
                  <a:schemeClr val="bg1"/>
                </a:solidFill>
              </a:rPr>
              <a:t>(IDC)</a:t>
            </a:r>
          </a:p>
        </p:txBody>
      </p:sp>
      <p:sp>
        <p:nvSpPr>
          <p:cNvPr id="112" name="Oval 28"/>
          <p:cNvSpPr>
            <a:spLocks noChangeAspect="1" noChangeArrowheads="1"/>
          </p:cNvSpPr>
          <p:nvPr/>
        </p:nvSpPr>
        <p:spPr bwMode="gray">
          <a:xfrm>
            <a:off x="4096083" y="1708489"/>
            <a:ext cx="1182396" cy="1213124"/>
          </a:xfrm>
          <a:prstGeom prst="ellipse">
            <a:avLst/>
          </a:prstGeom>
          <a:solidFill>
            <a:schemeClr val="accent2"/>
          </a:solidFill>
          <a:ln w="9525" algn="ctr">
            <a:solidFill>
              <a:schemeClr val="accent6"/>
            </a:solidFill>
            <a:round/>
            <a:headEnd/>
            <a:tailEnd/>
          </a:ln>
          <a:effectLst/>
          <a:extLst/>
        </p:spPr>
        <p:txBody>
          <a:bodyPr wrap="none" anchor="ctr"/>
          <a:lstStyle/>
          <a:p>
            <a:endParaRPr lang="en-US" sz="1200" dirty="0">
              <a:latin typeface="+mn-lt"/>
            </a:endParaRPr>
          </a:p>
        </p:txBody>
      </p:sp>
      <p:sp>
        <p:nvSpPr>
          <p:cNvPr id="885783" name="Rectangle 885784"/>
          <p:cNvSpPr txBox="1"/>
          <p:nvPr/>
        </p:nvSpPr>
        <p:spPr>
          <a:xfrm>
            <a:off x="4582656" y="2118772"/>
            <a:ext cx="144162"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1"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a:buClr>
                <a:schemeClr val="bg1"/>
              </a:buClr>
            </a:pPr>
            <a:r>
              <a:rPr lang="en-US" sz="1400" b="1" dirty="0">
                <a:solidFill>
                  <a:schemeClr val="bg1"/>
                </a:solidFill>
              </a:rPr>
              <a:t>the </a:t>
            </a:r>
            <a:r>
              <a:rPr lang="en-US" sz="1400" b="1" dirty="0" err="1">
                <a:solidFill>
                  <a:schemeClr val="bg1"/>
                </a:solidFill>
              </a:rPr>
              <a:t>dti</a:t>
            </a:r>
            <a:endParaRPr lang="en-US" sz="1400" b="1" dirty="0">
              <a:solidFill>
                <a:schemeClr val="bg1"/>
              </a:solidFill>
            </a:endParaRPr>
          </a:p>
          <a:p>
            <a:pPr algn="ctr">
              <a:buClr>
                <a:schemeClr val="bg1"/>
              </a:buClr>
            </a:pPr>
            <a:r>
              <a:rPr lang="en-US" sz="1400" b="1" dirty="0">
                <a:solidFill>
                  <a:schemeClr val="bg1"/>
                </a:solidFill>
              </a:rPr>
              <a:t>(SABS)</a:t>
            </a:r>
          </a:p>
        </p:txBody>
      </p:sp>
      <p:sp>
        <p:nvSpPr>
          <p:cNvPr id="113" name="Oval 28"/>
          <p:cNvSpPr>
            <a:spLocks noChangeAspect="1" noChangeArrowheads="1"/>
          </p:cNvSpPr>
          <p:nvPr/>
        </p:nvSpPr>
        <p:spPr bwMode="gray">
          <a:xfrm>
            <a:off x="3080146" y="912605"/>
            <a:ext cx="1182396" cy="1213124"/>
          </a:xfrm>
          <a:prstGeom prst="ellipse">
            <a:avLst/>
          </a:prstGeom>
          <a:solidFill>
            <a:schemeClr val="accent2"/>
          </a:solidFill>
          <a:ln w="9525" algn="ctr">
            <a:solidFill>
              <a:schemeClr val="accent6"/>
            </a:solidFill>
            <a:round/>
            <a:headEnd/>
            <a:tailEnd/>
          </a:ln>
          <a:effectLst/>
          <a:extLst/>
        </p:spPr>
        <p:txBody>
          <a:bodyPr wrap="none" anchor="ctr"/>
          <a:lstStyle/>
          <a:p>
            <a:endParaRPr lang="en-US" sz="1200" dirty="0">
              <a:latin typeface="+mn-lt"/>
            </a:endParaRPr>
          </a:p>
        </p:txBody>
      </p:sp>
      <p:sp>
        <p:nvSpPr>
          <p:cNvPr id="885789" name="Rectangle 885789"/>
          <p:cNvSpPr txBox="1"/>
          <p:nvPr/>
        </p:nvSpPr>
        <p:spPr>
          <a:xfrm>
            <a:off x="3566719" y="1386686"/>
            <a:ext cx="144162"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1"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a:buClr>
                <a:schemeClr val="bg1"/>
              </a:buClr>
            </a:pPr>
            <a:r>
              <a:rPr lang="en-US" sz="1400" b="1" dirty="0" smtClean="0">
                <a:solidFill>
                  <a:schemeClr val="bg1"/>
                </a:solidFill>
              </a:rPr>
              <a:t>DEA</a:t>
            </a:r>
          </a:p>
          <a:p>
            <a:pPr algn="ctr">
              <a:buClr>
                <a:schemeClr val="bg1"/>
              </a:buClr>
            </a:pPr>
            <a:r>
              <a:rPr lang="en-US" sz="1400" b="1" dirty="0" smtClean="0">
                <a:solidFill>
                  <a:schemeClr val="bg1"/>
                </a:solidFill>
              </a:rPr>
              <a:t>(</a:t>
            </a:r>
            <a:r>
              <a:rPr lang="en-US" sz="1400" b="1" dirty="0" err="1" smtClean="0">
                <a:solidFill>
                  <a:schemeClr val="bg1"/>
                </a:solidFill>
              </a:rPr>
              <a:t>SANBI</a:t>
            </a:r>
            <a:r>
              <a:rPr lang="en-US" sz="1400" b="1" dirty="0" smtClean="0">
                <a:solidFill>
                  <a:schemeClr val="bg1"/>
                </a:solidFill>
              </a:rPr>
              <a:t>)</a:t>
            </a:r>
            <a:endParaRPr lang="en-US" sz="1400" b="1" dirty="0">
              <a:solidFill>
                <a:schemeClr val="bg1"/>
              </a:solidFill>
            </a:endParaRPr>
          </a:p>
        </p:txBody>
      </p:sp>
      <p:sp>
        <p:nvSpPr>
          <p:cNvPr id="110" name="Oval 28"/>
          <p:cNvSpPr>
            <a:spLocks noChangeAspect="1" noChangeArrowheads="1"/>
          </p:cNvSpPr>
          <p:nvPr/>
        </p:nvSpPr>
        <p:spPr bwMode="gray">
          <a:xfrm>
            <a:off x="1857242" y="916632"/>
            <a:ext cx="1182396" cy="1213124"/>
          </a:xfrm>
          <a:prstGeom prst="ellipse">
            <a:avLst/>
          </a:prstGeom>
          <a:solidFill>
            <a:schemeClr val="accent2"/>
          </a:solidFill>
          <a:ln w="9525" algn="ctr">
            <a:solidFill>
              <a:schemeClr val="accent6"/>
            </a:solidFill>
            <a:round/>
            <a:headEnd/>
            <a:tailEnd/>
          </a:ln>
          <a:effectLst/>
          <a:extLst/>
        </p:spPr>
        <p:txBody>
          <a:bodyPr wrap="none" anchor="ctr"/>
          <a:lstStyle/>
          <a:p>
            <a:endParaRPr lang="en-US" sz="1200" dirty="0">
              <a:latin typeface="+mn-lt"/>
            </a:endParaRPr>
          </a:p>
        </p:txBody>
      </p:sp>
      <p:sp>
        <p:nvSpPr>
          <p:cNvPr id="65" name="Rectangle 65"/>
          <p:cNvSpPr txBox="1"/>
          <p:nvPr/>
        </p:nvSpPr>
        <p:spPr>
          <a:xfrm>
            <a:off x="2343815" y="1390713"/>
            <a:ext cx="144162"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1"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a:buClr>
                <a:schemeClr val="bg1"/>
              </a:buClr>
            </a:pPr>
            <a:r>
              <a:rPr lang="en-US" sz="1400" b="1" dirty="0">
                <a:solidFill>
                  <a:schemeClr val="bg1"/>
                </a:solidFill>
              </a:rPr>
              <a:t>DST</a:t>
            </a:r>
          </a:p>
          <a:p>
            <a:pPr algn="ctr">
              <a:buClr>
                <a:schemeClr val="bg1"/>
              </a:buClr>
            </a:pPr>
            <a:r>
              <a:rPr lang="en-US" sz="1400" b="1" dirty="0">
                <a:solidFill>
                  <a:schemeClr val="bg1"/>
                </a:solidFill>
              </a:rPr>
              <a:t>(</a:t>
            </a:r>
            <a:r>
              <a:rPr lang="en-US" sz="1400" b="1" dirty="0" err="1" smtClean="0">
                <a:solidFill>
                  <a:schemeClr val="bg1"/>
                </a:solidFill>
              </a:rPr>
              <a:t>CSIR</a:t>
            </a:r>
            <a:r>
              <a:rPr lang="en-US" sz="1400" b="1" dirty="0" smtClean="0">
                <a:solidFill>
                  <a:schemeClr val="bg1"/>
                </a:solidFill>
              </a:rPr>
              <a:t>/TIA</a:t>
            </a:r>
            <a:r>
              <a:rPr lang="en-US" sz="1400" b="1" dirty="0">
                <a:solidFill>
                  <a:schemeClr val="bg1"/>
                </a:solidFill>
              </a:rPr>
              <a:t>)</a:t>
            </a:r>
          </a:p>
        </p:txBody>
      </p:sp>
      <p:cxnSp>
        <p:nvCxnSpPr>
          <p:cNvPr id="8" name="Straight Connector 7"/>
          <p:cNvCxnSpPr/>
          <p:nvPr/>
        </p:nvCxnSpPr>
        <p:spPr>
          <a:xfrm>
            <a:off x="1663862" y="3450404"/>
            <a:ext cx="530352" cy="0"/>
          </a:xfrm>
          <a:prstGeom prst="line">
            <a:avLst/>
          </a:prstGeom>
          <a:ln w="190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859095" y="3450404"/>
            <a:ext cx="530352" cy="0"/>
          </a:xfrm>
          <a:prstGeom prst="line">
            <a:avLst/>
          </a:prstGeom>
          <a:ln w="190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2597770" y="2130828"/>
            <a:ext cx="176805" cy="539904"/>
          </a:xfrm>
          <a:prstGeom prst="line">
            <a:avLst/>
          </a:prstGeom>
          <a:ln w="190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3268403" y="2130828"/>
            <a:ext cx="176805" cy="539904"/>
          </a:xfrm>
          <a:prstGeom prst="line">
            <a:avLst/>
          </a:prstGeom>
          <a:ln w="190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3268403" y="4230903"/>
            <a:ext cx="176805" cy="539904"/>
          </a:xfrm>
          <a:prstGeom prst="line">
            <a:avLst/>
          </a:prstGeom>
          <a:ln w="190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2597770" y="4230903"/>
            <a:ext cx="176805" cy="539904"/>
          </a:xfrm>
          <a:prstGeom prst="line">
            <a:avLst/>
          </a:prstGeom>
          <a:ln w="190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1902421" y="2624302"/>
            <a:ext cx="452518" cy="334051"/>
          </a:xfrm>
          <a:prstGeom prst="line">
            <a:avLst/>
          </a:prstGeom>
          <a:ln w="190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1902421" y="3942454"/>
            <a:ext cx="452518" cy="334051"/>
          </a:xfrm>
          <a:prstGeom prst="line">
            <a:avLst/>
          </a:prstGeom>
          <a:ln w="190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3704889" y="2624302"/>
            <a:ext cx="452518" cy="334051"/>
          </a:xfrm>
          <a:prstGeom prst="line">
            <a:avLst/>
          </a:prstGeom>
          <a:ln w="190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flipV="1">
            <a:off x="3704889" y="3942454"/>
            <a:ext cx="452518" cy="334051"/>
          </a:xfrm>
          <a:prstGeom prst="line">
            <a:avLst/>
          </a:prstGeom>
          <a:ln w="190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a:spLocks/>
          </p:cNvSpPr>
          <p:nvPr/>
        </p:nvSpPr>
        <p:spPr>
          <a:xfrm>
            <a:off x="5999625" y="1283464"/>
            <a:ext cx="2699306" cy="4269630"/>
          </a:xfrm>
          <a:prstGeom prst="rect">
            <a:avLst/>
          </a:prstGeom>
          <a:gradFill>
            <a:gsLst>
              <a:gs pos="97917">
                <a:schemeClr val="bg2">
                  <a:lumMod val="85000"/>
                </a:schemeClr>
              </a:gs>
              <a:gs pos="49652">
                <a:schemeClr val="bg1">
                  <a:lumMod val="85000"/>
                </a:schemeClr>
              </a:gs>
              <a:gs pos="1000">
                <a:schemeClr val="bg1">
                  <a:lumMod val="65000"/>
                </a:schemeClr>
              </a:gs>
            </a:gsLst>
            <a:lin ang="5400000" scaled="1"/>
          </a:gradFill>
          <a:ln w="9525">
            <a:noFill/>
            <a:miter lim="800000"/>
            <a:headEnd/>
            <a:tailEnd/>
          </a:ln>
          <a:effectLst/>
        </p:spPr>
        <p:txBody>
          <a:bodyPr vert="horz" wrap="square" lIns="72009" tIns="72009" rIns="72009" bIns="72009" numCol="1" anchor="t" anchorCtr="0" compatLnSpc="1">
            <a:prstTxWarp prst="textNoShape">
              <a:avLst/>
            </a:prstTxWarp>
            <a:spAutoFit/>
          </a:bodyPr>
          <a:lstStyle>
            <a:defPPr>
              <a:defRPr lang="en-US"/>
            </a:defPPr>
            <a:lvl1pPr defTabSz="895350">
              <a:buClr>
                <a:schemeClr val="tx2"/>
              </a:buClr>
              <a:defRPr sz="1000">
                <a:latin typeface="+mn-lt"/>
              </a:defRPr>
            </a:lvl1pPr>
          </a:lstStyle>
          <a:p>
            <a:pPr marL="285750" indent="-285750">
              <a:spcBef>
                <a:spcPts val="1200"/>
              </a:spcBef>
              <a:buFont typeface="Wingdings" panose="05000000000000000000" pitchFamily="2" charset="2"/>
              <a:buChar char="§"/>
            </a:pPr>
            <a:r>
              <a:rPr lang="en-US" sz="1400" dirty="0" smtClean="0"/>
              <a:t>This model was chosen to leverage existing structures and resources to prevent additional bureaucracy and spending</a:t>
            </a:r>
          </a:p>
          <a:p>
            <a:pPr marL="285750" indent="-285750">
              <a:spcBef>
                <a:spcPts val="1200"/>
              </a:spcBef>
              <a:buFont typeface="Wingdings" panose="05000000000000000000" pitchFamily="2" charset="2"/>
              <a:buChar char="§"/>
            </a:pPr>
            <a:r>
              <a:rPr lang="en-US" sz="1400" dirty="0" smtClean="0"/>
              <a:t>The </a:t>
            </a:r>
            <a:r>
              <a:rPr lang="en-US" sz="1400" dirty="0"/>
              <a:t>Partnership would be hosted at an identified </a:t>
            </a:r>
            <a:r>
              <a:rPr lang="en-US" sz="1400" dirty="0" smtClean="0"/>
              <a:t>institution with 1-2 full time employees</a:t>
            </a:r>
            <a:endParaRPr lang="en-US" sz="1400" dirty="0"/>
          </a:p>
          <a:p>
            <a:pPr marL="285750" indent="-285750">
              <a:spcBef>
                <a:spcPts val="1200"/>
              </a:spcBef>
              <a:buFont typeface="Wingdings" panose="05000000000000000000" pitchFamily="2" charset="2"/>
              <a:buChar char="§"/>
            </a:pPr>
            <a:r>
              <a:rPr lang="en-US" sz="1400" dirty="0"/>
              <a:t>The network manager would ensure efficient coordination of the partnership</a:t>
            </a:r>
          </a:p>
          <a:p>
            <a:pPr marL="285750" indent="-285750">
              <a:spcBef>
                <a:spcPts val="1200"/>
              </a:spcBef>
              <a:buFont typeface="Wingdings" panose="05000000000000000000" pitchFamily="2" charset="2"/>
              <a:buChar char="§"/>
            </a:pPr>
            <a:r>
              <a:rPr lang="en-US" sz="1400" dirty="0"/>
              <a:t>The program manager would oversee efficient program delivery and monitoring and evaluation in each </a:t>
            </a:r>
            <a:r>
              <a:rPr lang="en-US" sz="1400" dirty="0" smtClean="0"/>
              <a:t>partner</a:t>
            </a:r>
            <a:endParaRPr lang="en-US" sz="1400" dirty="0"/>
          </a:p>
        </p:txBody>
      </p:sp>
      <p:sp>
        <p:nvSpPr>
          <p:cNvPr id="77" name="Title 1"/>
          <p:cNvSpPr>
            <a:spLocks noGrp="1"/>
          </p:cNvSpPr>
          <p:nvPr>
            <p:ph type="title"/>
          </p:nvPr>
        </p:nvSpPr>
        <p:spPr bwMode="gray">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57200"/>
            <a:r>
              <a:rPr lang="en-US" dirty="0" err="1" smtClean="0"/>
              <a:t>BioPANZA</a:t>
            </a:r>
            <a:r>
              <a:rPr lang="en-US" dirty="0" smtClean="0"/>
              <a:t> would </a:t>
            </a:r>
            <a:r>
              <a:rPr lang="en-US" dirty="0"/>
              <a:t>be set up in a </a:t>
            </a:r>
            <a:r>
              <a:rPr lang="en-US" dirty="0" smtClean="0"/>
              <a:t>network partnership model</a:t>
            </a:r>
            <a:endParaRPr lang="en-US" dirty="0"/>
          </a:p>
        </p:txBody>
      </p:sp>
      <p:sp>
        <p:nvSpPr>
          <p:cNvPr id="79" name="Oval 78"/>
          <p:cNvSpPr/>
          <p:nvPr/>
        </p:nvSpPr>
        <p:spPr bwMode="gray">
          <a:xfrm>
            <a:off x="171451" y="208550"/>
            <a:ext cx="324000" cy="324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5875" algn="ctr">
            <a:noFill/>
            <a:round/>
            <a:headEnd/>
            <a:tailEnd/>
          </a:ln>
          <a:effectLst>
            <a:outerShdw blurRad="50800" dist="38100" algn="l" rotWithShape="0">
              <a:prstClr val="black">
                <a:alpha val="40000"/>
              </a:prstClr>
            </a:outerShdw>
          </a:effectLst>
        </p:spPr>
        <p:txBody>
          <a:bodyPr lIns="0" tIns="0" rIns="0" bIns="0" anchor="ctr" anchorCtr="1">
            <a:noAutofit/>
          </a:bodyPr>
          <a:lstStyle/>
          <a:p>
            <a:r>
              <a:rPr lang="en-US" sz="1900" b="1" dirty="0">
                <a:solidFill>
                  <a:schemeClr val="bg1"/>
                </a:solidFill>
                <a:latin typeface="+mn-lt"/>
              </a:rPr>
              <a:t>3</a:t>
            </a:r>
            <a:endParaRPr lang="ms-MY" sz="1900" b="1" dirty="0">
              <a:solidFill>
                <a:schemeClr val="bg1"/>
              </a:solidFill>
              <a:latin typeface="+mn-lt"/>
            </a:endParaRPr>
          </a:p>
        </p:txBody>
      </p:sp>
      <p:sp>
        <p:nvSpPr>
          <p:cNvPr id="885799" name="Oval 39"/>
          <p:cNvSpPr>
            <a:spLocks noChangeAspect="1" noChangeArrowheads="1"/>
          </p:cNvSpPr>
          <p:nvPr/>
        </p:nvSpPr>
        <p:spPr bwMode="gray">
          <a:xfrm>
            <a:off x="1996582" y="2421696"/>
            <a:ext cx="1999009" cy="1993167"/>
          </a:xfrm>
          <a:prstGeom prst="ellipse">
            <a:avLst/>
          </a:prstGeom>
          <a:solidFill>
            <a:schemeClr val="accent5"/>
          </a:solidFill>
          <a:ln w="9525" algn="ctr">
            <a:solidFill>
              <a:schemeClr val="accent6"/>
            </a:solidFill>
            <a:round/>
            <a:headEnd/>
            <a:tailEnd/>
          </a:ln>
          <a:effectLst/>
          <a:extLst/>
        </p:spPr>
        <p:txBody>
          <a:bodyPr wrap="none" lIns="31501" tIns="15751" rIns="31501" bIns="15751" anchor="ctr"/>
          <a:lstStyle/>
          <a:p>
            <a:endParaRPr lang="en-US" dirty="0">
              <a:latin typeface="+mn-lt"/>
            </a:endParaRPr>
          </a:p>
        </p:txBody>
      </p:sp>
      <p:sp>
        <p:nvSpPr>
          <p:cNvPr id="885761" name="Rectangle 885761"/>
          <p:cNvSpPr txBox="1"/>
          <p:nvPr/>
        </p:nvSpPr>
        <p:spPr>
          <a:xfrm>
            <a:off x="2125135" y="3025008"/>
            <a:ext cx="176650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1"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buClr>
                <a:schemeClr val="bg1"/>
              </a:buClr>
            </a:pPr>
            <a:r>
              <a:rPr lang="en-US" sz="1400" b="1" dirty="0" err="1">
                <a:solidFill>
                  <a:schemeClr val="bg1"/>
                </a:solidFill>
              </a:rPr>
              <a:t>BioPANZA</a:t>
            </a:r>
            <a:endParaRPr lang="en-US" sz="1400" b="1" dirty="0">
              <a:solidFill>
                <a:schemeClr val="bg1"/>
              </a:solidFill>
            </a:endParaRPr>
          </a:p>
          <a:p>
            <a:pPr marL="79404" lvl="1" indent="-228600">
              <a:buClr>
                <a:schemeClr val="bg1"/>
              </a:buClr>
            </a:pPr>
            <a:r>
              <a:rPr lang="en-US" sz="1400" b="1" dirty="0">
                <a:solidFill>
                  <a:schemeClr val="bg1"/>
                </a:solidFill>
              </a:rPr>
              <a:t>Network manager</a:t>
            </a:r>
          </a:p>
          <a:p>
            <a:pPr marL="79404" lvl="1" indent="-228600">
              <a:buClr>
                <a:schemeClr val="bg1"/>
              </a:buClr>
            </a:pPr>
            <a:r>
              <a:rPr lang="en-US" sz="1400" b="1" dirty="0">
                <a:solidFill>
                  <a:schemeClr val="bg1"/>
                </a:solidFill>
              </a:rPr>
              <a:t>Program manager</a:t>
            </a:r>
          </a:p>
        </p:txBody>
      </p:sp>
    </p:spTree>
    <p:extLst>
      <p:ext uri="{BB962C8B-B14F-4D97-AF65-F5344CB8AC3E}">
        <p14:creationId xmlns:p14="http://schemas.microsoft.com/office/powerpoint/2010/main" xmlns="" val="16233707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 name="Object 78" hidden="1"/>
          <p:cNvGraphicFramePr>
            <a:graphicFrameLocks/>
          </p:cNvGraphicFramePr>
          <p:nvPr>
            <p:extLst>
              <p:ext uri="{D42A27DB-BD31-4B8C-83A1-F6EECF244321}">
                <p14:modId xmlns:p14="http://schemas.microsoft.com/office/powerpoint/2010/main" xmlns="" val="334480449"/>
              </p:ext>
            </p:extLst>
          </p:nvPr>
        </p:nvGraphicFramePr>
        <p:xfrm>
          <a:off x="1121570" y="841525"/>
          <a:ext cx="1190" cy="1190"/>
        </p:xfrm>
        <a:graphic>
          <a:graphicData uri="http://schemas.openxmlformats.org/presentationml/2006/ole">
            <p:oleObj spid="_x0000_s121942" name="think-cell Slide" r:id="rId5" imgW="360" imgH="360" progId="">
              <p:embed/>
            </p:oleObj>
          </a:graphicData>
        </a:graphic>
      </p:graphicFrame>
      <mc:AlternateContent xmlns:mc="http://schemas.openxmlformats.org/markup-compatibility/2006">
        <mc:Choice xmlns:p14="http://schemas.microsoft.com/office/powerpoint/2010/main" xmlns="" Requires="p14">
          <p:contentPart p14:bwMode="auto" r:id="rId8">
            <p14:nvContentPartPr>
              <p14:cNvPr id="94" name="Ink 93"/>
              <p14:cNvContentPartPr/>
              <p14:nvPr/>
            </p14:nvContentPartPr>
            <p14:xfrm>
              <a:off x="10260025" y="5047755"/>
              <a:ext cx="265" cy="265"/>
            </p14:xfrm>
          </p:contentPart>
        </mc:Choice>
        <mc:Fallback>
          <p:pic>
            <p:nvPicPr>
              <p:cNvPr id="94" name="Ink 93"/>
              <p:cNvPicPr/>
              <p:nvPr/>
            </p:nvPicPr>
            <p:blipFill>
              <a:blip r:embed="rId9" cstate="print"/>
              <a:stretch>
                <a:fillRect/>
              </a:stretch>
            </p:blipFill>
            <p:spPr>
              <a:xfrm>
                <a:off x="10252340" y="5040070"/>
                <a:ext cx="15635" cy="15635"/>
              </a:xfrm>
              <a:prstGeom prst="rect">
                <a:avLst/>
              </a:prstGeom>
            </p:spPr>
          </p:pic>
        </mc:Fallback>
      </mc:AlternateContent>
      <p:grpSp>
        <p:nvGrpSpPr>
          <p:cNvPr id="3" name="Group 2"/>
          <p:cNvGrpSpPr/>
          <p:nvPr/>
        </p:nvGrpSpPr>
        <p:grpSpPr>
          <a:xfrm>
            <a:off x="1" y="869842"/>
            <a:ext cx="8961437" cy="5291470"/>
            <a:chOff x="1" y="1592391"/>
            <a:chExt cx="8961437" cy="3794533"/>
          </a:xfrm>
        </p:grpSpPr>
        <p:sp>
          <p:nvSpPr>
            <p:cNvPr id="18" name="Rectangle 17"/>
            <p:cNvSpPr>
              <a:spLocks/>
            </p:cNvSpPr>
            <p:nvPr/>
          </p:nvSpPr>
          <p:spPr>
            <a:xfrm>
              <a:off x="1" y="1827469"/>
              <a:ext cx="8961437" cy="1257091"/>
            </a:xfrm>
            <a:prstGeom prst="rect">
              <a:avLst/>
            </a:prstGeom>
            <a:gradFill flip="none" rotWithShape="1">
              <a:gsLst>
                <a:gs pos="0">
                  <a:schemeClr val="bg1">
                    <a:lumMod val="95000"/>
                  </a:schemeClr>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sz="1470" dirty="0" err="1">
                <a:solidFill>
                  <a:schemeClr val="tx1"/>
                </a:solidFill>
              </a:endParaRPr>
            </a:p>
          </p:txBody>
        </p:sp>
        <p:cxnSp>
          <p:nvCxnSpPr>
            <p:cNvPr id="19" name="Straight Connector 18"/>
            <p:cNvCxnSpPr>
              <a:cxnSpLocks/>
            </p:cNvCxnSpPr>
            <p:nvPr/>
          </p:nvCxnSpPr>
          <p:spPr>
            <a:xfrm>
              <a:off x="1" y="1827469"/>
              <a:ext cx="8961437"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Oval 45"/>
            <p:cNvSpPr txBox="1"/>
            <p:nvPr>
              <p:custDataLst>
                <p:tags r:id="rId2"/>
              </p:custDataLst>
            </p:nvPr>
          </p:nvSpPr>
          <p:spPr>
            <a:xfrm>
              <a:off x="2445014" y="1685233"/>
              <a:ext cx="296301" cy="296301"/>
            </a:xfrm>
            <a:prstGeom prst="ellipse">
              <a:avLst/>
            </a:prstGeom>
            <a:solidFill>
              <a:schemeClr val="bg1"/>
            </a:solidFill>
            <a:ln w="9525">
              <a:solidFill>
                <a:schemeClr val="accent3"/>
              </a:solidFill>
              <a:miter lim="800000"/>
              <a:headEnd/>
              <a:tailEnd/>
            </a:ln>
            <a:effectLst/>
          </p:spPr>
          <p:txBody>
            <a:bodyPr vert="horz" wrap="square" lIns="2800" tIns="0" rIns="2800" bIns="0" numCol="1" anchor="ctr" anchorCtr="1" compatLnSpc="1">
              <a:prstTxWarp prst="textNoShape">
                <a:avLst/>
              </a:prstTxWarp>
              <a:noAutofit/>
            </a:bodyPr>
            <a:lstStyle>
              <a:lvl1pPr lvl="0" indent="0" defTabSz="913429" fontAlgn="base">
                <a:spcBef>
                  <a:spcPct val="0"/>
                </a:spcBef>
                <a:spcAft>
                  <a:spcPct val="0"/>
                </a:spcAft>
                <a:buClr>
                  <a:schemeClr val="tx2"/>
                </a:buClr>
                <a:defRPr sz="1600" baseline="0"/>
              </a:lvl1pPr>
              <a:lvl2pPr marL="197586" lvl="1" indent="-195966" defTabSz="913429" fontAlgn="base">
                <a:spcBef>
                  <a:spcPct val="0"/>
                </a:spcBef>
                <a:spcAft>
                  <a:spcPct val="0"/>
                </a:spcAft>
                <a:buClr>
                  <a:schemeClr val="tx2"/>
                </a:buClr>
                <a:buSzPct val="125000"/>
                <a:buFont typeface="Arial" charset="0"/>
                <a:buChar char="▪"/>
                <a:defRPr sz="1600" baseline="0"/>
              </a:lvl2pPr>
              <a:lvl3pPr marL="466431" lvl="2" indent="-267227" defTabSz="913429" fontAlgn="base">
                <a:spcBef>
                  <a:spcPct val="0"/>
                </a:spcBef>
                <a:spcAft>
                  <a:spcPct val="0"/>
                </a:spcAft>
                <a:buClr>
                  <a:schemeClr val="tx2"/>
                </a:buClr>
                <a:buSzPct val="120000"/>
                <a:buFont typeface="Arial" charset="0"/>
                <a:buChar char="–"/>
                <a:defRPr sz="1600" baseline="0"/>
              </a:lvl3pPr>
              <a:lvl4pPr marL="626768" lvl="3" indent="-158716" defTabSz="913429" fontAlgn="base">
                <a:spcBef>
                  <a:spcPct val="0"/>
                </a:spcBef>
                <a:spcAft>
                  <a:spcPct val="0"/>
                </a:spcAft>
                <a:buClr>
                  <a:schemeClr val="tx2"/>
                </a:buClr>
                <a:buSzPct val="120000"/>
                <a:buFont typeface="Arial" charset="0"/>
                <a:buChar char="▫"/>
                <a:defRPr sz="1600" baseline="0"/>
              </a:lvl4pPr>
              <a:lvl5pPr marL="764947" lvl="4" indent="-132804" defTabSz="913429" fontAlgn="base">
                <a:spcBef>
                  <a:spcPct val="0"/>
                </a:spcBef>
                <a:spcAft>
                  <a:spcPct val="0"/>
                </a:spcAft>
                <a:buClr>
                  <a:schemeClr val="tx2"/>
                </a:buClr>
                <a:buSzPct val="89000"/>
                <a:buFont typeface="Arial" charset="0"/>
                <a:buChar char="-"/>
                <a:defRPr sz="1600" baseline="0"/>
              </a:lvl5pPr>
              <a:lvl6pPr marL="764947" indent="-132804" defTabSz="913429" fontAlgn="base">
                <a:spcBef>
                  <a:spcPct val="0"/>
                </a:spcBef>
                <a:spcAft>
                  <a:spcPct val="0"/>
                </a:spcAft>
                <a:buClr>
                  <a:schemeClr val="tx2"/>
                </a:buClr>
                <a:buSzPct val="89000"/>
                <a:buFont typeface="Arial" charset="0"/>
                <a:buChar char="-"/>
                <a:defRPr sz="1600" baseline="0"/>
              </a:lvl6pPr>
              <a:lvl7pPr marL="764947" indent="-132804" defTabSz="913429" fontAlgn="base">
                <a:spcBef>
                  <a:spcPct val="0"/>
                </a:spcBef>
                <a:spcAft>
                  <a:spcPct val="0"/>
                </a:spcAft>
                <a:buClr>
                  <a:schemeClr val="tx2"/>
                </a:buClr>
                <a:buSzPct val="89000"/>
                <a:buFont typeface="Arial" charset="0"/>
                <a:buChar char="-"/>
                <a:defRPr sz="1600" baseline="0"/>
              </a:lvl7pPr>
              <a:lvl8pPr marL="764947" indent="-132804" defTabSz="913429" fontAlgn="base">
                <a:spcBef>
                  <a:spcPct val="0"/>
                </a:spcBef>
                <a:spcAft>
                  <a:spcPct val="0"/>
                </a:spcAft>
                <a:buClr>
                  <a:schemeClr val="tx2"/>
                </a:buClr>
                <a:buSzPct val="89000"/>
                <a:buFont typeface="Arial" charset="0"/>
                <a:buChar char="-"/>
                <a:defRPr sz="1600" baseline="0"/>
              </a:lvl8pPr>
              <a:lvl9pPr marL="764947" indent="-132804" defTabSz="913429" fontAlgn="base">
                <a:spcBef>
                  <a:spcPct val="0"/>
                </a:spcBef>
                <a:spcAft>
                  <a:spcPct val="0"/>
                </a:spcAft>
                <a:buClr>
                  <a:schemeClr val="tx2"/>
                </a:buClr>
                <a:buSzPct val="89000"/>
                <a:buFont typeface="Arial" charset="0"/>
                <a:buChar char="-"/>
                <a:defRPr sz="1600" baseline="0"/>
              </a:lvl9pPr>
            </a:lstStyle>
            <a:p>
              <a:pPr algn="ctr">
                <a:spcBef>
                  <a:spcPts val="1200"/>
                </a:spcBef>
              </a:pPr>
              <a:endParaRPr lang="en-US" sz="1470" dirty="0"/>
            </a:p>
          </p:txBody>
        </p:sp>
        <p:sp>
          <p:nvSpPr>
            <p:cNvPr id="24" name="Chevron 23"/>
            <p:cNvSpPr/>
            <p:nvPr/>
          </p:nvSpPr>
          <p:spPr>
            <a:xfrm>
              <a:off x="2491437" y="1764516"/>
              <a:ext cx="117456" cy="137736"/>
            </a:xfrm>
            <a:prstGeom prst="chevron">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sz="1470" dirty="0" err="1">
                <a:solidFill>
                  <a:schemeClr val="tx1"/>
                </a:solidFill>
              </a:endParaRPr>
            </a:p>
          </p:txBody>
        </p:sp>
        <p:sp>
          <p:nvSpPr>
            <p:cNvPr id="25" name="Chevron 24"/>
            <p:cNvSpPr/>
            <p:nvPr/>
          </p:nvSpPr>
          <p:spPr>
            <a:xfrm>
              <a:off x="2528227" y="1735662"/>
              <a:ext cx="166666" cy="195442"/>
            </a:xfrm>
            <a:prstGeom prst="chevron">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sz="1470" dirty="0" err="1">
                <a:solidFill>
                  <a:schemeClr val="tx1"/>
                </a:solidFill>
              </a:endParaRPr>
            </a:p>
          </p:txBody>
        </p:sp>
        <p:sp>
          <p:nvSpPr>
            <p:cNvPr id="15" name="Rectangle 28"/>
            <p:cNvSpPr>
              <a:spLocks noChangeArrowheads="1"/>
            </p:cNvSpPr>
            <p:nvPr/>
          </p:nvSpPr>
          <p:spPr bwMode="gray">
            <a:xfrm>
              <a:off x="249841" y="3123231"/>
              <a:ext cx="2173821" cy="1162695"/>
            </a:xfrm>
            <a:prstGeom prst="rect">
              <a:avLst/>
            </a:prstGeom>
            <a:solidFill>
              <a:schemeClr val="accent1"/>
            </a:solidFill>
            <a:ln w="19050">
              <a:noFill/>
              <a:miter lim="800000"/>
              <a:headEnd/>
              <a:tailEnd/>
            </a:ln>
            <a:effectLst/>
          </p:spPr>
          <p:txBody>
            <a:bodyPr wrap="square" lIns="67211" tIns="67211" rIns="67211" bIns="67211" anchor="ctr" anchorCtr="0">
              <a:noAutofit/>
            </a:bodyPr>
            <a:lstStyle/>
            <a:p>
              <a:pPr marL="824" defTabSz="487035">
                <a:spcBef>
                  <a:spcPts val="1200"/>
                </a:spcBef>
                <a:buClr>
                  <a:schemeClr val="tx2"/>
                </a:buClr>
              </a:pPr>
              <a:r>
                <a:rPr lang="en-GB" sz="1470" b="1" dirty="0">
                  <a:solidFill>
                    <a:schemeClr val="accent3"/>
                  </a:solidFill>
                  <a:cs typeface="Arial" pitchFamily="34" charset="0"/>
                </a:rPr>
                <a:t>Launches new efforts to close gaps with the </a:t>
              </a:r>
              <a:r>
                <a:rPr lang="en-GB" sz="1470" b="1" dirty="0" smtClean="0">
                  <a:solidFill>
                    <a:schemeClr val="accent3"/>
                  </a:solidFill>
                  <a:cs typeface="Arial" pitchFamily="34" charset="0"/>
                </a:rPr>
                <a:t>with strategic </a:t>
              </a:r>
              <a:r>
                <a:rPr lang="en-GB" sz="1470" b="1" dirty="0">
                  <a:solidFill>
                    <a:schemeClr val="accent3"/>
                  </a:solidFill>
                  <a:cs typeface="Arial" pitchFamily="34" charset="0"/>
                </a:rPr>
                <a:t>objectives</a:t>
              </a:r>
            </a:p>
          </p:txBody>
        </p:sp>
        <p:sp>
          <p:nvSpPr>
            <p:cNvPr id="16" name="Rectangle 28"/>
            <p:cNvSpPr>
              <a:spLocks noChangeArrowheads="1"/>
            </p:cNvSpPr>
            <p:nvPr/>
          </p:nvSpPr>
          <p:spPr bwMode="gray">
            <a:xfrm>
              <a:off x="249841" y="4420102"/>
              <a:ext cx="2173821" cy="966822"/>
            </a:xfrm>
            <a:prstGeom prst="rect">
              <a:avLst/>
            </a:prstGeom>
            <a:solidFill>
              <a:schemeClr val="accent1"/>
            </a:solidFill>
            <a:ln w="19050">
              <a:noFill/>
              <a:miter lim="800000"/>
              <a:headEnd/>
              <a:tailEnd/>
            </a:ln>
            <a:effectLst/>
          </p:spPr>
          <p:txBody>
            <a:bodyPr wrap="square" lIns="67211" tIns="67211" rIns="67211" bIns="67211" anchor="ctr" anchorCtr="0">
              <a:noAutofit/>
            </a:bodyPr>
            <a:lstStyle/>
            <a:p>
              <a:pPr marL="824" defTabSz="487035">
                <a:spcBef>
                  <a:spcPts val="1200"/>
                </a:spcBef>
                <a:buClr>
                  <a:schemeClr val="tx2"/>
                </a:buClr>
              </a:pPr>
              <a:r>
                <a:rPr lang="en-GB" sz="1470" b="1" dirty="0">
                  <a:solidFill>
                    <a:schemeClr val="accent3"/>
                  </a:solidFill>
                  <a:cs typeface="Arial" pitchFamily="34" charset="0"/>
                </a:rPr>
                <a:t>Continuously facilitates budget allocation </a:t>
              </a:r>
              <a:r>
                <a:rPr lang="en-GB" sz="1470" b="1" dirty="0" smtClean="0">
                  <a:solidFill>
                    <a:schemeClr val="accent3"/>
                  </a:solidFill>
                  <a:cs typeface="Arial" pitchFamily="34" charset="0"/>
                </a:rPr>
                <a:t>for </a:t>
              </a:r>
              <a:r>
                <a:rPr lang="en-GB" sz="1470" b="1" dirty="0">
                  <a:solidFill>
                    <a:schemeClr val="accent3"/>
                  </a:solidFill>
                  <a:cs typeface="Arial" pitchFamily="34" charset="0"/>
                </a:rPr>
                <a:t>initiatives</a:t>
              </a:r>
            </a:p>
          </p:txBody>
        </p:sp>
        <p:sp>
          <p:nvSpPr>
            <p:cNvPr id="20" name="Rectangle 5"/>
            <p:cNvSpPr txBox="1">
              <a:spLocks/>
            </p:cNvSpPr>
            <p:nvPr/>
          </p:nvSpPr>
          <p:spPr>
            <a:xfrm>
              <a:off x="249841" y="1626578"/>
              <a:ext cx="1703715" cy="16222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rgbClr val="DB2925"/>
                </a:buClr>
                <a:buSzPct val="125000"/>
                <a:buFont typeface="Arial" charset="0"/>
                <a:buChar char="▪"/>
                <a:defRPr baseline="0">
                  <a:latin typeface="+mn-lt"/>
                </a:defRPr>
              </a:lvl2pPr>
              <a:lvl3pPr marL="457200" indent="-261938" defTabSz="895350" eaLnBrk="1" hangingPunct="1">
                <a:buClr>
                  <a:srgbClr val="DB2925"/>
                </a:buClr>
                <a:buSzPct val="120000"/>
                <a:buFont typeface="Arial" charset="0"/>
                <a:buChar char="–"/>
                <a:defRPr baseline="0">
                  <a:latin typeface="+mn-lt"/>
                </a:defRPr>
              </a:lvl3pPr>
              <a:lvl4pPr marL="614363" indent="-155575" defTabSz="895350" eaLnBrk="1" hangingPunct="1">
                <a:buClr>
                  <a:srgbClr val="DB2925"/>
                </a:buClr>
                <a:buSzPct val="120000"/>
                <a:buFont typeface="Arial" charset="0"/>
                <a:buChar char="▫"/>
                <a:defRPr baseline="0">
                  <a:latin typeface="+mn-lt"/>
                </a:defRPr>
              </a:lvl4pPr>
              <a:lvl5pPr marL="749808" indent="-130175" defTabSz="895350" eaLnBrk="1" hangingPunct="1">
                <a:buClr>
                  <a:srgbClr val="DB2925"/>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ts val="1200"/>
                </a:spcBef>
              </a:pPr>
              <a:r>
                <a:rPr lang="en-US" sz="1470" b="1" dirty="0">
                  <a:solidFill>
                    <a:schemeClr val="accent3"/>
                  </a:solidFill>
                </a:rPr>
                <a:t>Role</a:t>
              </a:r>
            </a:p>
          </p:txBody>
        </p:sp>
        <p:cxnSp>
          <p:nvCxnSpPr>
            <p:cNvPr id="26" name="Straight Connector 25"/>
            <p:cNvCxnSpPr/>
            <p:nvPr/>
          </p:nvCxnSpPr>
          <p:spPr>
            <a:xfrm>
              <a:off x="249841" y="3074470"/>
              <a:ext cx="8535396"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49841" y="4347028"/>
              <a:ext cx="8535396"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9" name="Rectangle 28"/>
            <p:cNvSpPr>
              <a:spLocks noChangeArrowheads="1"/>
            </p:cNvSpPr>
            <p:nvPr/>
          </p:nvSpPr>
          <p:spPr bwMode="gray">
            <a:xfrm>
              <a:off x="249841" y="1954530"/>
              <a:ext cx="2173821" cy="1046867"/>
            </a:xfrm>
            <a:prstGeom prst="rect">
              <a:avLst/>
            </a:prstGeom>
            <a:solidFill>
              <a:schemeClr val="accent1"/>
            </a:solidFill>
            <a:ln w="19050">
              <a:noFill/>
              <a:miter lim="800000"/>
              <a:headEnd/>
              <a:tailEnd/>
            </a:ln>
            <a:effectLst/>
          </p:spPr>
          <p:txBody>
            <a:bodyPr wrap="square" lIns="67211" tIns="67211" rIns="67211" bIns="67211" anchor="ctr" anchorCtr="0">
              <a:noAutofit/>
            </a:bodyPr>
            <a:lstStyle/>
            <a:p>
              <a:pPr marL="824" defTabSz="487035">
                <a:spcBef>
                  <a:spcPts val="1200"/>
                </a:spcBef>
                <a:buClr>
                  <a:schemeClr val="tx2"/>
                </a:buClr>
              </a:pPr>
              <a:r>
                <a:rPr lang="en-GB" sz="1470" b="1" dirty="0">
                  <a:solidFill>
                    <a:schemeClr val="accent3"/>
                  </a:solidFill>
                  <a:cs typeface="Arial" pitchFamily="34" charset="0"/>
                </a:rPr>
                <a:t>Sets top down targets based on </a:t>
              </a:r>
              <a:r>
                <a:rPr lang="en-GB" sz="1470" b="1" dirty="0" smtClean="0">
                  <a:solidFill>
                    <a:schemeClr val="accent3"/>
                  </a:solidFill>
                  <a:cs typeface="Arial" pitchFamily="34" charset="0"/>
                </a:rPr>
                <a:t>sector strategy</a:t>
              </a:r>
              <a:endParaRPr lang="en-GB" sz="1470" b="1" dirty="0">
                <a:solidFill>
                  <a:schemeClr val="accent3"/>
                </a:solidFill>
                <a:cs typeface="Arial" pitchFamily="34" charset="0"/>
              </a:endParaRPr>
            </a:p>
          </p:txBody>
        </p:sp>
        <p:sp>
          <p:nvSpPr>
            <p:cNvPr id="14" name="TextBox 13"/>
            <p:cNvSpPr txBox="1">
              <a:spLocks/>
            </p:cNvSpPr>
            <p:nvPr/>
          </p:nvSpPr>
          <p:spPr>
            <a:xfrm>
              <a:off x="2803843" y="1592391"/>
              <a:ext cx="2525082" cy="16222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913429" fontAlgn="base">
                <a:spcBef>
                  <a:spcPct val="0"/>
                </a:spcBef>
                <a:spcAft>
                  <a:spcPct val="0"/>
                </a:spcAft>
                <a:buClr>
                  <a:schemeClr val="tx2"/>
                </a:buClr>
                <a:defRPr sz="1600" baseline="0"/>
              </a:lvl1pPr>
              <a:lvl2pPr marL="197586" lvl="1" indent="-195966" defTabSz="913429" fontAlgn="base">
                <a:spcBef>
                  <a:spcPct val="0"/>
                </a:spcBef>
                <a:spcAft>
                  <a:spcPct val="0"/>
                </a:spcAft>
                <a:buClr>
                  <a:schemeClr val="tx2"/>
                </a:buClr>
                <a:buSzPct val="125000"/>
                <a:buFont typeface="Arial" charset="0"/>
                <a:buChar char="▪"/>
                <a:defRPr sz="1600" baseline="0"/>
              </a:lvl2pPr>
              <a:lvl3pPr marL="466431" lvl="2" indent="-267227" defTabSz="913429" fontAlgn="base">
                <a:spcBef>
                  <a:spcPct val="0"/>
                </a:spcBef>
                <a:spcAft>
                  <a:spcPct val="0"/>
                </a:spcAft>
                <a:buClr>
                  <a:schemeClr val="tx2"/>
                </a:buClr>
                <a:buSzPct val="120000"/>
                <a:buFont typeface="Arial" charset="0"/>
                <a:buChar char="–"/>
                <a:defRPr sz="1600" baseline="0"/>
              </a:lvl3pPr>
              <a:lvl4pPr marL="626768" lvl="3" indent="-158716" defTabSz="913429" fontAlgn="base">
                <a:spcBef>
                  <a:spcPct val="0"/>
                </a:spcBef>
                <a:spcAft>
                  <a:spcPct val="0"/>
                </a:spcAft>
                <a:buClr>
                  <a:schemeClr val="tx2"/>
                </a:buClr>
                <a:buSzPct val="120000"/>
                <a:buFont typeface="Arial" charset="0"/>
                <a:buChar char="▫"/>
                <a:defRPr sz="1600" baseline="0"/>
              </a:lvl4pPr>
              <a:lvl5pPr marL="764947" lvl="4" indent="-132804" defTabSz="913429" fontAlgn="base">
                <a:spcBef>
                  <a:spcPct val="0"/>
                </a:spcBef>
                <a:spcAft>
                  <a:spcPct val="0"/>
                </a:spcAft>
                <a:buClr>
                  <a:schemeClr val="tx2"/>
                </a:buClr>
                <a:buSzPct val="89000"/>
                <a:buFont typeface="Arial" charset="0"/>
                <a:buChar char="-"/>
                <a:defRPr sz="1600" baseline="0"/>
              </a:lvl5pPr>
              <a:lvl6pPr marL="764947" indent="-132804" defTabSz="913429" fontAlgn="base">
                <a:spcBef>
                  <a:spcPct val="0"/>
                </a:spcBef>
                <a:spcAft>
                  <a:spcPct val="0"/>
                </a:spcAft>
                <a:buClr>
                  <a:schemeClr val="tx2"/>
                </a:buClr>
                <a:buSzPct val="89000"/>
                <a:buFont typeface="Arial" charset="0"/>
                <a:buChar char="-"/>
                <a:defRPr sz="1600" baseline="0"/>
              </a:lvl6pPr>
              <a:lvl7pPr marL="764947" indent="-132804" defTabSz="913429" fontAlgn="base">
                <a:spcBef>
                  <a:spcPct val="0"/>
                </a:spcBef>
                <a:spcAft>
                  <a:spcPct val="0"/>
                </a:spcAft>
                <a:buClr>
                  <a:schemeClr val="tx2"/>
                </a:buClr>
                <a:buSzPct val="89000"/>
                <a:buFont typeface="Arial" charset="0"/>
                <a:buChar char="-"/>
                <a:defRPr sz="1600" baseline="0"/>
              </a:lvl7pPr>
              <a:lvl8pPr marL="764947" indent="-132804" defTabSz="913429" fontAlgn="base">
                <a:spcBef>
                  <a:spcPct val="0"/>
                </a:spcBef>
                <a:spcAft>
                  <a:spcPct val="0"/>
                </a:spcAft>
                <a:buClr>
                  <a:schemeClr val="tx2"/>
                </a:buClr>
                <a:buSzPct val="89000"/>
                <a:buFont typeface="Arial" charset="0"/>
                <a:buChar char="-"/>
                <a:defRPr sz="1600" baseline="0"/>
              </a:lvl8pPr>
              <a:lvl9pPr marL="764947" indent="-132804" defTabSz="913429" fontAlgn="base">
                <a:spcBef>
                  <a:spcPct val="0"/>
                </a:spcBef>
                <a:spcAft>
                  <a:spcPct val="0"/>
                </a:spcAft>
                <a:buClr>
                  <a:schemeClr val="tx2"/>
                </a:buClr>
                <a:buSzPct val="89000"/>
                <a:buFont typeface="Arial" charset="0"/>
                <a:buChar char="-"/>
                <a:defRPr sz="1600" baseline="0"/>
              </a:lvl9pPr>
            </a:lstStyle>
            <a:p>
              <a:pPr marL="1191" lvl="1" indent="0">
                <a:spcBef>
                  <a:spcPts val="1200"/>
                </a:spcBef>
                <a:buNone/>
              </a:pPr>
              <a:r>
                <a:rPr lang="en-US" sz="1470" b="1" dirty="0">
                  <a:solidFill>
                    <a:schemeClr val="accent3"/>
                  </a:solidFill>
                </a:rPr>
                <a:t>Execution of the role</a:t>
              </a:r>
              <a:endParaRPr lang="en-US" sz="1470" dirty="0">
                <a:solidFill>
                  <a:schemeClr val="accent3"/>
                </a:solidFill>
              </a:endParaRPr>
            </a:p>
          </p:txBody>
        </p:sp>
        <p:sp>
          <p:nvSpPr>
            <p:cNvPr id="11" name="TextBox 10"/>
            <p:cNvSpPr txBox="1">
              <a:spLocks/>
            </p:cNvSpPr>
            <p:nvPr/>
          </p:nvSpPr>
          <p:spPr>
            <a:xfrm>
              <a:off x="2845018" y="3147514"/>
              <a:ext cx="5474086" cy="59701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913429" fontAlgn="base">
                <a:spcBef>
                  <a:spcPct val="0"/>
                </a:spcBef>
                <a:spcAft>
                  <a:spcPct val="0"/>
                </a:spcAft>
                <a:buClr>
                  <a:schemeClr val="tx2"/>
                </a:buClr>
                <a:defRPr sz="1600" baseline="0"/>
              </a:lvl1pPr>
              <a:lvl2pPr marL="197586" lvl="1" indent="-195966" defTabSz="913429" fontAlgn="base">
                <a:spcBef>
                  <a:spcPct val="0"/>
                </a:spcBef>
                <a:spcAft>
                  <a:spcPct val="0"/>
                </a:spcAft>
                <a:buClr>
                  <a:schemeClr val="tx2"/>
                </a:buClr>
                <a:buSzPct val="125000"/>
                <a:buFont typeface="Arial" charset="0"/>
                <a:buChar char="▪"/>
                <a:defRPr sz="1600" baseline="0"/>
              </a:lvl2pPr>
              <a:lvl3pPr marL="466431" lvl="2" indent="-267227" defTabSz="913429" fontAlgn="base">
                <a:spcBef>
                  <a:spcPct val="0"/>
                </a:spcBef>
                <a:spcAft>
                  <a:spcPct val="0"/>
                </a:spcAft>
                <a:buClr>
                  <a:schemeClr val="tx2"/>
                </a:buClr>
                <a:buSzPct val="120000"/>
                <a:buFont typeface="Arial" charset="0"/>
                <a:buChar char="–"/>
                <a:defRPr sz="1600" baseline="0"/>
              </a:lvl3pPr>
              <a:lvl4pPr marL="626768" lvl="3" indent="-158716" defTabSz="913429" fontAlgn="base">
                <a:spcBef>
                  <a:spcPct val="0"/>
                </a:spcBef>
                <a:spcAft>
                  <a:spcPct val="0"/>
                </a:spcAft>
                <a:buClr>
                  <a:schemeClr val="tx2"/>
                </a:buClr>
                <a:buSzPct val="120000"/>
                <a:buFont typeface="Arial" charset="0"/>
                <a:buChar char="▫"/>
                <a:defRPr sz="1600" baseline="0"/>
              </a:lvl4pPr>
              <a:lvl5pPr marL="764947" lvl="4" indent="-132804" defTabSz="913429" fontAlgn="base">
                <a:spcBef>
                  <a:spcPct val="0"/>
                </a:spcBef>
                <a:spcAft>
                  <a:spcPct val="0"/>
                </a:spcAft>
                <a:buClr>
                  <a:schemeClr val="tx2"/>
                </a:buClr>
                <a:buSzPct val="89000"/>
                <a:buFont typeface="Arial" charset="0"/>
                <a:buChar char="-"/>
                <a:defRPr sz="1600" baseline="0"/>
              </a:lvl5pPr>
              <a:lvl6pPr marL="764947" indent="-132804" defTabSz="913429" fontAlgn="base">
                <a:spcBef>
                  <a:spcPct val="0"/>
                </a:spcBef>
                <a:spcAft>
                  <a:spcPct val="0"/>
                </a:spcAft>
                <a:buClr>
                  <a:schemeClr val="tx2"/>
                </a:buClr>
                <a:buSzPct val="89000"/>
                <a:buFont typeface="Arial" charset="0"/>
                <a:buChar char="-"/>
                <a:defRPr sz="1600" baseline="0"/>
              </a:lvl6pPr>
              <a:lvl7pPr marL="764947" indent="-132804" defTabSz="913429" fontAlgn="base">
                <a:spcBef>
                  <a:spcPct val="0"/>
                </a:spcBef>
                <a:spcAft>
                  <a:spcPct val="0"/>
                </a:spcAft>
                <a:buClr>
                  <a:schemeClr val="tx2"/>
                </a:buClr>
                <a:buSzPct val="89000"/>
                <a:buFont typeface="Arial" charset="0"/>
                <a:buChar char="-"/>
                <a:defRPr sz="1600" baseline="0"/>
              </a:lvl7pPr>
              <a:lvl8pPr marL="764947" indent="-132804" defTabSz="913429" fontAlgn="base">
                <a:spcBef>
                  <a:spcPct val="0"/>
                </a:spcBef>
                <a:spcAft>
                  <a:spcPct val="0"/>
                </a:spcAft>
                <a:buClr>
                  <a:schemeClr val="tx2"/>
                </a:buClr>
                <a:buSzPct val="89000"/>
                <a:buFont typeface="Arial" charset="0"/>
                <a:buChar char="-"/>
                <a:defRPr sz="1600" baseline="0"/>
              </a:lvl8pPr>
              <a:lvl9pPr marL="764947" indent="-132804" defTabSz="913429" fontAlgn="base">
                <a:spcBef>
                  <a:spcPct val="0"/>
                </a:spcBef>
                <a:spcAft>
                  <a:spcPct val="0"/>
                </a:spcAft>
                <a:buClr>
                  <a:schemeClr val="tx2"/>
                </a:buClr>
                <a:buSzPct val="89000"/>
                <a:buFont typeface="Arial" charset="0"/>
                <a:buChar char="-"/>
                <a:defRPr sz="1600" baseline="0"/>
              </a:lvl9pPr>
            </a:lstStyle>
            <a:p>
              <a:pPr lvl="1">
                <a:spcBef>
                  <a:spcPts val="1200"/>
                </a:spcBef>
              </a:pPr>
              <a:r>
                <a:rPr lang="en-US" sz="1470" b="1" dirty="0" err="1" smtClean="0"/>
                <a:t>BioPANZA</a:t>
              </a:r>
              <a:r>
                <a:rPr lang="en-US" sz="1470" b="1" dirty="0" smtClean="0"/>
                <a:t> </a:t>
              </a:r>
              <a:r>
                <a:rPr lang="en-US" sz="1470" b="1" dirty="0" err="1" smtClean="0"/>
                <a:t>identififies</a:t>
              </a:r>
              <a:r>
                <a:rPr lang="en-US" sz="1470" b="1" dirty="0" smtClean="0"/>
                <a:t> gaps in </a:t>
              </a:r>
              <a:r>
                <a:rPr lang="en-US" sz="1470" b="1" dirty="0"/>
                <a:t>progress in achieving </a:t>
              </a:r>
              <a:r>
                <a:rPr lang="en-US" sz="1470" b="1" dirty="0" smtClean="0"/>
                <a:t>entities targets</a:t>
              </a:r>
              <a:endParaRPr lang="en-US" sz="1470" b="1" dirty="0"/>
            </a:p>
            <a:p>
              <a:pPr lvl="1">
                <a:spcBef>
                  <a:spcPts val="1200"/>
                </a:spcBef>
              </a:pPr>
              <a:r>
                <a:rPr lang="en-US" sz="1470" b="1" dirty="0" err="1" smtClean="0"/>
                <a:t>BioPANZA</a:t>
              </a:r>
              <a:r>
                <a:rPr lang="en-US" sz="1470" b="1" dirty="0" smtClean="0"/>
                <a:t> </a:t>
              </a:r>
              <a:r>
                <a:rPr lang="en-US" sz="1470" b="1" dirty="0"/>
                <a:t>defines the strategy to fill those </a:t>
              </a:r>
              <a:r>
                <a:rPr lang="en-US" sz="1470" b="1" dirty="0" smtClean="0"/>
                <a:t>gaps</a:t>
              </a:r>
              <a:endParaRPr lang="en-US" sz="1470" b="1" dirty="0"/>
            </a:p>
          </p:txBody>
        </p:sp>
        <p:sp>
          <p:nvSpPr>
            <p:cNvPr id="30" name="TextBox 29"/>
            <p:cNvSpPr txBox="1">
              <a:spLocks/>
            </p:cNvSpPr>
            <p:nvPr/>
          </p:nvSpPr>
          <p:spPr>
            <a:xfrm>
              <a:off x="2845019" y="2024671"/>
              <a:ext cx="5977007" cy="70736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913429" fontAlgn="base">
                <a:spcBef>
                  <a:spcPct val="0"/>
                </a:spcBef>
                <a:spcAft>
                  <a:spcPct val="0"/>
                </a:spcAft>
                <a:buClr>
                  <a:schemeClr val="tx2"/>
                </a:buClr>
                <a:defRPr sz="1600" baseline="0"/>
              </a:lvl1pPr>
              <a:lvl2pPr marL="197586" lvl="1" indent="-195966" defTabSz="913429" fontAlgn="base">
                <a:spcBef>
                  <a:spcPct val="0"/>
                </a:spcBef>
                <a:spcAft>
                  <a:spcPct val="0"/>
                </a:spcAft>
                <a:buClr>
                  <a:schemeClr val="tx2"/>
                </a:buClr>
                <a:buSzPct val="125000"/>
                <a:buFont typeface="Arial" charset="0"/>
                <a:buChar char="▪"/>
                <a:defRPr sz="1600" baseline="0"/>
              </a:lvl2pPr>
              <a:lvl3pPr marL="466431" lvl="2" indent="-267227" defTabSz="913429" fontAlgn="base">
                <a:spcBef>
                  <a:spcPct val="0"/>
                </a:spcBef>
                <a:spcAft>
                  <a:spcPct val="0"/>
                </a:spcAft>
                <a:buClr>
                  <a:schemeClr val="tx2"/>
                </a:buClr>
                <a:buSzPct val="120000"/>
                <a:buFont typeface="Arial" charset="0"/>
                <a:buChar char="–"/>
                <a:defRPr sz="1600" baseline="0"/>
              </a:lvl3pPr>
              <a:lvl4pPr marL="626768" lvl="3" indent="-158716" defTabSz="913429" fontAlgn="base">
                <a:spcBef>
                  <a:spcPct val="0"/>
                </a:spcBef>
                <a:spcAft>
                  <a:spcPct val="0"/>
                </a:spcAft>
                <a:buClr>
                  <a:schemeClr val="tx2"/>
                </a:buClr>
                <a:buSzPct val="120000"/>
                <a:buFont typeface="Arial" charset="0"/>
                <a:buChar char="▫"/>
                <a:defRPr sz="1600" baseline="0"/>
              </a:lvl4pPr>
              <a:lvl5pPr marL="764947" lvl="4" indent="-132804" defTabSz="913429" fontAlgn="base">
                <a:spcBef>
                  <a:spcPct val="0"/>
                </a:spcBef>
                <a:spcAft>
                  <a:spcPct val="0"/>
                </a:spcAft>
                <a:buClr>
                  <a:schemeClr val="tx2"/>
                </a:buClr>
                <a:buSzPct val="89000"/>
                <a:buFont typeface="Arial" charset="0"/>
                <a:buChar char="-"/>
                <a:defRPr sz="1600" baseline="0"/>
              </a:lvl5pPr>
              <a:lvl6pPr marL="764947" indent="-132804" defTabSz="913429" fontAlgn="base">
                <a:spcBef>
                  <a:spcPct val="0"/>
                </a:spcBef>
                <a:spcAft>
                  <a:spcPct val="0"/>
                </a:spcAft>
                <a:buClr>
                  <a:schemeClr val="tx2"/>
                </a:buClr>
                <a:buSzPct val="89000"/>
                <a:buFont typeface="Arial" charset="0"/>
                <a:buChar char="-"/>
                <a:defRPr sz="1600" baseline="0"/>
              </a:lvl6pPr>
              <a:lvl7pPr marL="764947" indent="-132804" defTabSz="913429" fontAlgn="base">
                <a:spcBef>
                  <a:spcPct val="0"/>
                </a:spcBef>
                <a:spcAft>
                  <a:spcPct val="0"/>
                </a:spcAft>
                <a:buClr>
                  <a:schemeClr val="tx2"/>
                </a:buClr>
                <a:buSzPct val="89000"/>
                <a:buFont typeface="Arial" charset="0"/>
                <a:buChar char="-"/>
                <a:defRPr sz="1600" baseline="0"/>
              </a:lvl7pPr>
              <a:lvl8pPr marL="764947" indent="-132804" defTabSz="913429" fontAlgn="base">
                <a:spcBef>
                  <a:spcPct val="0"/>
                </a:spcBef>
                <a:spcAft>
                  <a:spcPct val="0"/>
                </a:spcAft>
                <a:buClr>
                  <a:schemeClr val="tx2"/>
                </a:buClr>
                <a:buSzPct val="89000"/>
                <a:buFont typeface="Arial" charset="0"/>
                <a:buChar char="-"/>
                <a:defRPr sz="1600" baseline="0"/>
              </a:lvl8pPr>
              <a:lvl9pPr marL="764947" indent="-132804" defTabSz="913429" fontAlgn="base">
                <a:spcBef>
                  <a:spcPct val="0"/>
                </a:spcBef>
                <a:spcAft>
                  <a:spcPct val="0"/>
                </a:spcAft>
                <a:buClr>
                  <a:schemeClr val="tx2"/>
                </a:buClr>
                <a:buSzPct val="89000"/>
                <a:buFont typeface="Arial" charset="0"/>
                <a:buChar char="-"/>
                <a:defRPr sz="1600" baseline="0"/>
              </a:lvl9pPr>
            </a:lstStyle>
            <a:p>
              <a:pPr lvl="1">
                <a:spcBef>
                  <a:spcPts val="1200"/>
                </a:spcBef>
              </a:pPr>
              <a:r>
                <a:rPr lang="en-US" sz="1470" b="1" dirty="0" err="1" smtClean="0"/>
                <a:t>BioPANZA</a:t>
              </a:r>
              <a:r>
                <a:rPr lang="en-US" sz="1470" b="1" dirty="0" smtClean="0"/>
                <a:t> </a:t>
              </a:r>
              <a:r>
                <a:rPr lang="en-US" sz="1470" dirty="0" smtClean="0"/>
                <a:t>defines </a:t>
              </a:r>
              <a:r>
                <a:rPr lang="en-US" sz="1470" b="1" dirty="0" smtClean="0"/>
                <a:t>targets </a:t>
              </a:r>
              <a:r>
                <a:rPr lang="en-US" sz="1470" dirty="0"/>
                <a:t>required to </a:t>
              </a:r>
              <a:r>
                <a:rPr lang="en-US" sz="1470" b="1" dirty="0"/>
                <a:t>achieve </a:t>
              </a:r>
              <a:r>
                <a:rPr lang="en-US" sz="1470" b="1" dirty="0" smtClean="0"/>
                <a:t>the strategy</a:t>
              </a:r>
            </a:p>
            <a:p>
              <a:pPr lvl="1">
                <a:spcBef>
                  <a:spcPts val="1200"/>
                </a:spcBef>
              </a:pPr>
              <a:r>
                <a:rPr lang="en-US" sz="1470" b="1" dirty="0" err="1" smtClean="0"/>
                <a:t>BioPANZA</a:t>
              </a:r>
              <a:r>
                <a:rPr lang="en-US" sz="1470" b="1" dirty="0" smtClean="0"/>
                <a:t> </a:t>
              </a:r>
              <a:r>
                <a:rPr lang="en-US" sz="1470" dirty="0"/>
                <a:t>works with </a:t>
              </a:r>
              <a:r>
                <a:rPr lang="en-US" sz="1470" b="1" dirty="0" smtClean="0"/>
                <a:t>partner entities </a:t>
              </a:r>
              <a:r>
                <a:rPr lang="en-US" sz="1470" dirty="0"/>
                <a:t>to define their </a:t>
              </a:r>
              <a:r>
                <a:rPr lang="en-US" sz="1470" b="1" dirty="0" smtClean="0"/>
                <a:t>targets</a:t>
              </a:r>
              <a:endParaRPr lang="en-US" sz="1470" b="1" dirty="0"/>
            </a:p>
            <a:p>
              <a:pPr lvl="1">
                <a:spcBef>
                  <a:spcPts val="1200"/>
                </a:spcBef>
              </a:pPr>
              <a:r>
                <a:rPr lang="en-US" sz="1470" b="1" dirty="0" err="1" smtClean="0"/>
                <a:t>BioPANZA</a:t>
              </a:r>
              <a:r>
                <a:rPr lang="en-US" sz="1470" b="1" dirty="0" smtClean="0"/>
                <a:t> </a:t>
              </a:r>
              <a:r>
                <a:rPr lang="en-US" sz="1470" b="1" dirty="0"/>
                <a:t>approves </a:t>
              </a:r>
              <a:r>
                <a:rPr lang="en-US" sz="1470" dirty="0"/>
                <a:t>t</a:t>
              </a:r>
              <a:r>
                <a:rPr lang="en-US" sz="1470" dirty="0" smtClean="0"/>
                <a:t>argets </a:t>
              </a:r>
              <a:endParaRPr lang="en-US" sz="1470" dirty="0"/>
            </a:p>
          </p:txBody>
        </p:sp>
        <p:sp>
          <p:nvSpPr>
            <p:cNvPr id="31" name="TextBox 30"/>
            <p:cNvSpPr txBox="1">
              <a:spLocks/>
            </p:cNvSpPr>
            <p:nvPr/>
          </p:nvSpPr>
          <p:spPr>
            <a:xfrm>
              <a:off x="2845019" y="4420102"/>
              <a:ext cx="5878804" cy="75923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913429" fontAlgn="base">
                <a:spcBef>
                  <a:spcPct val="0"/>
                </a:spcBef>
                <a:spcAft>
                  <a:spcPct val="0"/>
                </a:spcAft>
                <a:buClr>
                  <a:schemeClr val="tx2"/>
                </a:buClr>
                <a:defRPr sz="1600" baseline="0"/>
              </a:lvl1pPr>
              <a:lvl2pPr marL="197586" lvl="1" indent="-195966" defTabSz="913429" fontAlgn="base">
                <a:spcBef>
                  <a:spcPct val="0"/>
                </a:spcBef>
                <a:spcAft>
                  <a:spcPct val="0"/>
                </a:spcAft>
                <a:buClr>
                  <a:schemeClr val="tx2"/>
                </a:buClr>
                <a:buSzPct val="125000"/>
                <a:buFont typeface="Arial" charset="0"/>
                <a:buChar char="▪"/>
                <a:defRPr sz="1600" baseline="0"/>
              </a:lvl2pPr>
              <a:lvl3pPr marL="466431" lvl="2" indent="-267227" defTabSz="913429" fontAlgn="base">
                <a:spcBef>
                  <a:spcPct val="0"/>
                </a:spcBef>
                <a:spcAft>
                  <a:spcPct val="0"/>
                </a:spcAft>
                <a:buClr>
                  <a:schemeClr val="tx2"/>
                </a:buClr>
                <a:buSzPct val="120000"/>
                <a:buFont typeface="Arial" charset="0"/>
                <a:buChar char="–"/>
                <a:defRPr sz="1600" baseline="0"/>
              </a:lvl3pPr>
              <a:lvl4pPr marL="626768" lvl="3" indent="-158716" defTabSz="913429" fontAlgn="base">
                <a:spcBef>
                  <a:spcPct val="0"/>
                </a:spcBef>
                <a:spcAft>
                  <a:spcPct val="0"/>
                </a:spcAft>
                <a:buClr>
                  <a:schemeClr val="tx2"/>
                </a:buClr>
                <a:buSzPct val="120000"/>
                <a:buFont typeface="Arial" charset="0"/>
                <a:buChar char="▫"/>
                <a:defRPr sz="1600" baseline="0"/>
              </a:lvl4pPr>
              <a:lvl5pPr marL="764947" lvl="4" indent="-132804" defTabSz="913429" fontAlgn="base">
                <a:spcBef>
                  <a:spcPct val="0"/>
                </a:spcBef>
                <a:spcAft>
                  <a:spcPct val="0"/>
                </a:spcAft>
                <a:buClr>
                  <a:schemeClr val="tx2"/>
                </a:buClr>
                <a:buSzPct val="89000"/>
                <a:buFont typeface="Arial" charset="0"/>
                <a:buChar char="-"/>
                <a:defRPr sz="1600" baseline="0"/>
              </a:lvl5pPr>
              <a:lvl6pPr marL="764947" indent="-132804" defTabSz="913429" fontAlgn="base">
                <a:spcBef>
                  <a:spcPct val="0"/>
                </a:spcBef>
                <a:spcAft>
                  <a:spcPct val="0"/>
                </a:spcAft>
                <a:buClr>
                  <a:schemeClr val="tx2"/>
                </a:buClr>
                <a:buSzPct val="89000"/>
                <a:buFont typeface="Arial" charset="0"/>
                <a:buChar char="-"/>
                <a:defRPr sz="1600" baseline="0"/>
              </a:lvl6pPr>
              <a:lvl7pPr marL="764947" indent="-132804" defTabSz="913429" fontAlgn="base">
                <a:spcBef>
                  <a:spcPct val="0"/>
                </a:spcBef>
                <a:spcAft>
                  <a:spcPct val="0"/>
                </a:spcAft>
                <a:buClr>
                  <a:schemeClr val="tx2"/>
                </a:buClr>
                <a:buSzPct val="89000"/>
                <a:buFont typeface="Arial" charset="0"/>
                <a:buChar char="-"/>
                <a:defRPr sz="1600" baseline="0"/>
              </a:lvl7pPr>
              <a:lvl8pPr marL="764947" indent="-132804" defTabSz="913429" fontAlgn="base">
                <a:spcBef>
                  <a:spcPct val="0"/>
                </a:spcBef>
                <a:spcAft>
                  <a:spcPct val="0"/>
                </a:spcAft>
                <a:buClr>
                  <a:schemeClr val="tx2"/>
                </a:buClr>
                <a:buSzPct val="89000"/>
                <a:buFont typeface="Arial" charset="0"/>
                <a:buChar char="-"/>
                <a:defRPr sz="1600" baseline="0"/>
              </a:lvl8pPr>
              <a:lvl9pPr marL="764947" indent="-132804" defTabSz="913429" fontAlgn="base">
                <a:spcBef>
                  <a:spcPct val="0"/>
                </a:spcBef>
                <a:spcAft>
                  <a:spcPct val="0"/>
                </a:spcAft>
                <a:buClr>
                  <a:schemeClr val="tx2"/>
                </a:buClr>
                <a:buSzPct val="89000"/>
                <a:buFont typeface="Arial" charset="0"/>
                <a:buChar char="-"/>
                <a:defRPr sz="1600" baseline="0"/>
              </a:lvl9pPr>
            </a:lstStyle>
            <a:p>
              <a:pPr lvl="1">
                <a:spcBef>
                  <a:spcPts val="1200"/>
                </a:spcBef>
              </a:pPr>
              <a:r>
                <a:rPr lang="en-US" sz="1470" b="1" dirty="0" err="1" smtClean="0"/>
                <a:t>BioPANZA</a:t>
              </a:r>
              <a:r>
                <a:rPr lang="en-US" sz="1470" b="1" dirty="0" smtClean="0"/>
                <a:t> </a:t>
              </a:r>
              <a:r>
                <a:rPr lang="en-US" sz="1470" b="1" dirty="0"/>
                <a:t>continuously collects and help entities prepare new budget requests </a:t>
              </a:r>
              <a:r>
                <a:rPr lang="en-US" sz="1470" dirty="0"/>
                <a:t>for </a:t>
              </a:r>
              <a:r>
                <a:rPr lang="en-US" sz="1470" dirty="0" err="1" smtClean="0"/>
                <a:t>BioPANZA</a:t>
              </a:r>
              <a:r>
                <a:rPr lang="en-US" sz="1470" dirty="0" smtClean="0"/>
                <a:t> initiatives</a:t>
              </a:r>
              <a:endParaRPr lang="en-US" sz="1470" dirty="0"/>
            </a:p>
            <a:p>
              <a:pPr lvl="1">
                <a:spcBef>
                  <a:spcPts val="1200"/>
                </a:spcBef>
              </a:pPr>
              <a:r>
                <a:rPr lang="en-US" sz="1470" b="1" dirty="0" err="1" smtClean="0"/>
                <a:t>BioPANZA</a:t>
              </a:r>
              <a:r>
                <a:rPr lang="en-US" sz="1470" b="1" dirty="0" smtClean="0"/>
                <a:t> engages </a:t>
              </a:r>
              <a:r>
                <a:rPr lang="en-US" sz="1470" b="1" dirty="0"/>
                <a:t>existing bodies </a:t>
              </a:r>
              <a:r>
                <a:rPr lang="en-US" sz="1470" dirty="0"/>
                <a:t>(i.e., </a:t>
              </a:r>
              <a:r>
                <a:rPr lang="en-US" sz="1470" dirty="0" smtClean="0"/>
                <a:t>treasury and ministries) </a:t>
              </a:r>
              <a:r>
                <a:rPr lang="en-US" sz="1470" b="1" dirty="0"/>
                <a:t>to approve the budget </a:t>
              </a:r>
              <a:r>
                <a:rPr lang="en-US" sz="1470" dirty="0"/>
                <a:t>for </a:t>
              </a:r>
              <a:r>
                <a:rPr lang="en-US" sz="1470" dirty="0" err="1" smtClean="0"/>
                <a:t>BioPANZA</a:t>
              </a:r>
              <a:r>
                <a:rPr lang="en-US" sz="1470" dirty="0" smtClean="0"/>
                <a:t> </a:t>
              </a:r>
              <a:r>
                <a:rPr lang="en-US" sz="1470" dirty="0"/>
                <a:t>initiatives throughout the year</a:t>
              </a:r>
            </a:p>
          </p:txBody>
        </p:sp>
      </p:grpSp>
      <p:sp>
        <p:nvSpPr>
          <p:cNvPr id="21" name="Title 1"/>
          <p:cNvSpPr txBox="1">
            <a:spLocks/>
          </p:cNvSpPr>
          <p:nvPr/>
        </p:nvSpPr>
        <p:spPr bwMode="auto">
          <a:xfrm>
            <a:off x="171451" y="230188"/>
            <a:ext cx="8618537"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255" rtl="0" eaLnBrk="1" fontAlgn="base" hangingPunct="1">
              <a:spcBef>
                <a:spcPct val="0"/>
              </a:spcBef>
              <a:spcAft>
                <a:spcPct val="0"/>
              </a:spcAft>
              <a:tabLst>
                <a:tab pos="269846" algn="l"/>
              </a:tabLst>
              <a:defRPr sz="1900" b="1" baseline="0">
                <a:solidFill>
                  <a:schemeClr val="tx2"/>
                </a:solidFill>
                <a:latin typeface="+mj-lt"/>
                <a:ea typeface="+mj-ea"/>
                <a:cs typeface="+mj-cs"/>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pPr marL="457200"/>
            <a:r>
              <a:rPr lang="en-US" kern="0" dirty="0"/>
              <a:t>Strategy definition role for </a:t>
            </a:r>
            <a:r>
              <a:rPr lang="en-US" kern="0" dirty="0" err="1"/>
              <a:t>BioPANZA</a:t>
            </a:r>
            <a:endParaRPr lang="en-ZA" kern="0" dirty="0"/>
          </a:p>
        </p:txBody>
      </p:sp>
      <p:sp>
        <p:nvSpPr>
          <p:cNvPr id="27" name="Oval 26"/>
          <p:cNvSpPr/>
          <p:nvPr/>
        </p:nvSpPr>
        <p:spPr bwMode="gray">
          <a:xfrm>
            <a:off x="171451" y="208550"/>
            <a:ext cx="324000" cy="324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5875" algn="ctr">
            <a:noFill/>
            <a:round/>
            <a:headEnd/>
            <a:tailEnd/>
          </a:ln>
          <a:effectLst>
            <a:outerShdw blurRad="50800" dist="38100" algn="l" rotWithShape="0">
              <a:prstClr val="black">
                <a:alpha val="40000"/>
              </a:prstClr>
            </a:outerShdw>
          </a:effectLst>
        </p:spPr>
        <p:txBody>
          <a:bodyPr lIns="0" tIns="0" rIns="0" bIns="0" anchor="ctr" anchorCtr="1">
            <a:noAutofit/>
          </a:bodyPr>
          <a:lstStyle/>
          <a:p>
            <a:r>
              <a:rPr lang="en-US" sz="1900" b="1" dirty="0">
                <a:solidFill>
                  <a:schemeClr val="bg1"/>
                </a:solidFill>
                <a:latin typeface="+mn-lt"/>
              </a:rPr>
              <a:t>3</a:t>
            </a:r>
            <a:endParaRPr lang="ms-MY" sz="1900" b="1" dirty="0">
              <a:solidFill>
                <a:schemeClr val="bg1"/>
              </a:solidFill>
              <a:latin typeface="+mn-lt"/>
            </a:endParaRPr>
          </a:p>
        </p:txBody>
      </p:sp>
    </p:spTree>
    <p:extLst>
      <p:ext uri="{BB962C8B-B14F-4D97-AF65-F5344CB8AC3E}">
        <p14:creationId xmlns:p14="http://schemas.microsoft.com/office/powerpoint/2010/main" xmlns="" val="39810811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 name="Object 78" hidden="1"/>
          <p:cNvGraphicFramePr>
            <a:graphicFrameLocks/>
          </p:cNvGraphicFramePr>
          <p:nvPr>
            <p:extLst>
              <p:ext uri="{D42A27DB-BD31-4B8C-83A1-F6EECF244321}">
                <p14:modId xmlns:p14="http://schemas.microsoft.com/office/powerpoint/2010/main" xmlns="" val="780881443"/>
              </p:ext>
            </p:extLst>
          </p:nvPr>
        </p:nvGraphicFramePr>
        <p:xfrm>
          <a:off x="1121570" y="841525"/>
          <a:ext cx="1190" cy="1190"/>
        </p:xfrm>
        <a:graphic>
          <a:graphicData uri="http://schemas.openxmlformats.org/presentationml/2006/ole">
            <p:oleObj spid="_x0000_s122963" name="think-cell Slide" r:id="rId5" imgW="360" imgH="360" progId="">
              <p:embed/>
            </p:oleObj>
          </a:graphicData>
        </a:graphic>
      </p:graphicFrame>
      <mc:AlternateContent xmlns:mc="http://schemas.openxmlformats.org/markup-compatibility/2006">
        <mc:Choice xmlns:p14="http://schemas.microsoft.com/office/powerpoint/2010/main" xmlns="" Requires="p14">
          <p:contentPart p14:bwMode="auto" r:id="rId8">
            <p14:nvContentPartPr>
              <p14:cNvPr id="94" name="Ink 93"/>
              <p14:cNvContentPartPr/>
              <p14:nvPr/>
            </p14:nvContentPartPr>
            <p14:xfrm>
              <a:off x="10260025" y="5047755"/>
              <a:ext cx="265" cy="265"/>
            </p14:xfrm>
          </p:contentPart>
        </mc:Choice>
        <mc:Fallback>
          <p:pic>
            <p:nvPicPr>
              <p:cNvPr id="94" name="Ink 93"/>
              <p:cNvPicPr/>
              <p:nvPr/>
            </p:nvPicPr>
            <p:blipFill>
              <a:blip r:embed="rId9" cstate="print"/>
              <a:stretch>
                <a:fillRect/>
              </a:stretch>
            </p:blipFill>
            <p:spPr>
              <a:xfrm>
                <a:off x="10252340" y="5040070"/>
                <a:ext cx="15635" cy="15635"/>
              </a:xfrm>
              <a:prstGeom prst="rect">
                <a:avLst/>
              </a:prstGeom>
            </p:spPr>
          </p:pic>
        </mc:Fallback>
      </mc:AlternateContent>
      <p:grpSp>
        <p:nvGrpSpPr>
          <p:cNvPr id="4" name="Group 3"/>
          <p:cNvGrpSpPr/>
          <p:nvPr/>
        </p:nvGrpSpPr>
        <p:grpSpPr>
          <a:xfrm>
            <a:off x="1" y="1024039"/>
            <a:ext cx="8961437" cy="4930193"/>
            <a:chOff x="1" y="1024040"/>
            <a:chExt cx="8961437" cy="3539910"/>
          </a:xfrm>
        </p:grpSpPr>
        <p:grpSp>
          <p:nvGrpSpPr>
            <p:cNvPr id="83" name="Group 82"/>
            <p:cNvGrpSpPr/>
            <p:nvPr/>
          </p:nvGrpSpPr>
          <p:grpSpPr>
            <a:xfrm>
              <a:off x="1" y="1024040"/>
              <a:ext cx="8961437" cy="1257091"/>
              <a:chOff x="0" y="978740"/>
              <a:chExt cx="12191999" cy="1710267"/>
            </a:xfrm>
          </p:grpSpPr>
          <p:sp>
            <p:nvSpPr>
              <p:cNvPr id="84" name="Rectangle 83"/>
              <p:cNvSpPr>
                <a:spLocks/>
              </p:cNvSpPr>
              <p:nvPr/>
            </p:nvSpPr>
            <p:spPr>
              <a:xfrm>
                <a:off x="0" y="978740"/>
                <a:ext cx="12191999" cy="1710267"/>
              </a:xfrm>
              <a:prstGeom prst="rect">
                <a:avLst/>
              </a:prstGeom>
              <a:gradFill flip="none" rotWithShape="1">
                <a:gsLst>
                  <a:gs pos="0">
                    <a:schemeClr val="bg1">
                      <a:lumMod val="95000"/>
                    </a:schemeClr>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sz="1470" dirty="0" err="1">
                  <a:solidFill>
                    <a:schemeClr val="tx1"/>
                  </a:solidFill>
                </a:endParaRPr>
              </a:p>
            </p:txBody>
          </p:sp>
          <p:cxnSp>
            <p:nvCxnSpPr>
              <p:cNvPr id="85" name="Straight Connector 84"/>
              <p:cNvCxnSpPr>
                <a:cxnSpLocks/>
              </p:cNvCxnSpPr>
              <p:nvPr/>
            </p:nvCxnSpPr>
            <p:spPr>
              <a:xfrm>
                <a:off x="0" y="978740"/>
                <a:ext cx="12191999"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a:cxnSpLocks/>
            </p:cNvCxnSpPr>
            <p:nvPr/>
          </p:nvCxnSpPr>
          <p:spPr>
            <a:xfrm>
              <a:off x="1" y="1425109"/>
              <a:ext cx="8961437"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Oval 45"/>
            <p:cNvSpPr txBox="1"/>
            <p:nvPr>
              <p:custDataLst>
                <p:tags r:id="rId2"/>
              </p:custDataLst>
            </p:nvPr>
          </p:nvSpPr>
          <p:spPr>
            <a:xfrm>
              <a:off x="2112229" y="1282872"/>
              <a:ext cx="296301" cy="296301"/>
            </a:xfrm>
            <a:prstGeom prst="ellipse">
              <a:avLst/>
            </a:prstGeom>
            <a:solidFill>
              <a:schemeClr val="bg1"/>
            </a:solidFill>
            <a:ln w="9525">
              <a:solidFill>
                <a:schemeClr val="accent3"/>
              </a:solidFill>
              <a:miter lim="800000"/>
              <a:headEnd/>
              <a:tailEnd/>
            </a:ln>
            <a:effectLst/>
          </p:spPr>
          <p:txBody>
            <a:bodyPr vert="horz" wrap="square" lIns="2800" tIns="0" rIns="2800" bIns="0" numCol="1" anchor="ctr" anchorCtr="1" compatLnSpc="1">
              <a:prstTxWarp prst="textNoShape">
                <a:avLst/>
              </a:prstTxWarp>
              <a:noAutofit/>
            </a:bodyPr>
            <a:lstStyle>
              <a:lvl1pPr lvl="0" indent="0" defTabSz="913429" fontAlgn="base">
                <a:spcBef>
                  <a:spcPct val="0"/>
                </a:spcBef>
                <a:spcAft>
                  <a:spcPct val="0"/>
                </a:spcAft>
                <a:buClr>
                  <a:schemeClr val="tx2"/>
                </a:buClr>
                <a:defRPr sz="1600" baseline="0"/>
              </a:lvl1pPr>
              <a:lvl2pPr marL="197586" lvl="1" indent="-195966" defTabSz="913429" fontAlgn="base">
                <a:spcBef>
                  <a:spcPct val="0"/>
                </a:spcBef>
                <a:spcAft>
                  <a:spcPct val="0"/>
                </a:spcAft>
                <a:buClr>
                  <a:schemeClr val="tx2"/>
                </a:buClr>
                <a:buSzPct val="125000"/>
                <a:buFont typeface="Arial" charset="0"/>
                <a:buChar char="▪"/>
                <a:defRPr sz="1600" baseline="0"/>
              </a:lvl2pPr>
              <a:lvl3pPr marL="466431" lvl="2" indent="-267227" defTabSz="913429" fontAlgn="base">
                <a:spcBef>
                  <a:spcPct val="0"/>
                </a:spcBef>
                <a:spcAft>
                  <a:spcPct val="0"/>
                </a:spcAft>
                <a:buClr>
                  <a:schemeClr val="tx2"/>
                </a:buClr>
                <a:buSzPct val="120000"/>
                <a:buFont typeface="Arial" charset="0"/>
                <a:buChar char="–"/>
                <a:defRPr sz="1600" baseline="0"/>
              </a:lvl3pPr>
              <a:lvl4pPr marL="626768" lvl="3" indent="-158716" defTabSz="913429" fontAlgn="base">
                <a:spcBef>
                  <a:spcPct val="0"/>
                </a:spcBef>
                <a:spcAft>
                  <a:spcPct val="0"/>
                </a:spcAft>
                <a:buClr>
                  <a:schemeClr val="tx2"/>
                </a:buClr>
                <a:buSzPct val="120000"/>
                <a:buFont typeface="Arial" charset="0"/>
                <a:buChar char="▫"/>
                <a:defRPr sz="1600" baseline="0"/>
              </a:lvl4pPr>
              <a:lvl5pPr marL="764947" lvl="4" indent="-132804" defTabSz="913429" fontAlgn="base">
                <a:spcBef>
                  <a:spcPct val="0"/>
                </a:spcBef>
                <a:spcAft>
                  <a:spcPct val="0"/>
                </a:spcAft>
                <a:buClr>
                  <a:schemeClr val="tx2"/>
                </a:buClr>
                <a:buSzPct val="89000"/>
                <a:buFont typeface="Arial" charset="0"/>
                <a:buChar char="-"/>
                <a:defRPr sz="1600" baseline="0"/>
              </a:lvl5pPr>
              <a:lvl6pPr marL="764947" indent="-132804" defTabSz="913429" fontAlgn="base">
                <a:spcBef>
                  <a:spcPct val="0"/>
                </a:spcBef>
                <a:spcAft>
                  <a:spcPct val="0"/>
                </a:spcAft>
                <a:buClr>
                  <a:schemeClr val="tx2"/>
                </a:buClr>
                <a:buSzPct val="89000"/>
                <a:buFont typeface="Arial" charset="0"/>
                <a:buChar char="-"/>
                <a:defRPr sz="1600" baseline="0"/>
              </a:lvl6pPr>
              <a:lvl7pPr marL="764947" indent="-132804" defTabSz="913429" fontAlgn="base">
                <a:spcBef>
                  <a:spcPct val="0"/>
                </a:spcBef>
                <a:spcAft>
                  <a:spcPct val="0"/>
                </a:spcAft>
                <a:buClr>
                  <a:schemeClr val="tx2"/>
                </a:buClr>
                <a:buSzPct val="89000"/>
                <a:buFont typeface="Arial" charset="0"/>
                <a:buChar char="-"/>
                <a:defRPr sz="1600" baseline="0"/>
              </a:lvl7pPr>
              <a:lvl8pPr marL="764947" indent="-132804" defTabSz="913429" fontAlgn="base">
                <a:spcBef>
                  <a:spcPct val="0"/>
                </a:spcBef>
                <a:spcAft>
                  <a:spcPct val="0"/>
                </a:spcAft>
                <a:buClr>
                  <a:schemeClr val="tx2"/>
                </a:buClr>
                <a:buSzPct val="89000"/>
                <a:buFont typeface="Arial" charset="0"/>
                <a:buChar char="-"/>
                <a:defRPr sz="1600" baseline="0"/>
              </a:lvl8pPr>
              <a:lvl9pPr marL="764947" indent="-132804" defTabSz="913429" fontAlgn="base">
                <a:spcBef>
                  <a:spcPct val="0"/>
                </a:spcBef>
                <a:spcAft>
                  <a:spcPct val="0"/>
                </a:spcAft>
                <a:buClr>
                  <a:schemeClr val="tx2"/>
                </a:buClr>
                <a:buSzPct val="89000"/>
                <a:buFont typeface="Arial" charset="0"/>
                <a:buChar char="-"/>
                <a:defRPr sz="1600" baseline="0"/>
              </a:lvl9pPr>
            </a:lstStyle>
            <a:p>
              <a:pPr algn="ctr">
                <a:spcBef>
                  <a:spcPts val="1200"/>
                </a:spcBef>
              </a:pPr>
              <a:endParaRPr lang="en-US" sz="1470" dirty="0"/>
            </a:p>
          </p:txBody>
        </p:sp>
        <p:sp>
          <p:nvSpPr>
            <p:cNvPr id="17" name="Chevron 16"/>
            <p:cNvSpPr/>
            <p:nvPr/>
          </p:nvSpPr>
          <p:spPr>
            <a:xfrm>
              <a:off x="2158652" y="1362155"/>
              <a:ext cx="117456" cy="137736"/>
            </a:xfrm>
            <a:prstGeom prst="chevron">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sz="1470" dirty="0" err="1">
                <a:solidFill>
                  <a:schemeClr val="tx1"/>
                </a:solidFill>
              </a:endParaRPr>
            </a:p>
          </p:txBody>
        </p:sp>
        <p:sp>
          <p:nvSpPr>
            <p:cNvPr id="18" name="Chevron 17"/>
            <p:cNvSpPr/>
            <p:nvPr/>
          </p:nvSpPr>
          <p:spPr>
            <a:xfrm>
              <a:off x="2195441" y="1333302"/>
              <a:ext cx="166666" cy="195442"/>
            </a:xfrm>
            <a:prstGeom prst="chevron">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sz="1470" dirty="0" err="1">
                <a:solidFill>
                  <a:schemeClr val="tx1"/>
                </a:solidFill>
              </a:endParaRPr>
            </a:p>
          </p:txBody>
        </p:sp>
        <p:sp>
          <p:nvSpPr>
            <p:cNvPr id="19" name="TextBox 18"/>
            <p:cNvSpPr txBox="1">
              <a:spLocks/>
            </p:cNvSpPr>
            <p:nvPr/>
          </p:nvSpPr>
          <p:spPr>
            <a:xfrm>
              <a:off x="2439567" y="1190030"/>
              <a:ext cx="2806545" cy="16242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913429" fontAlgn="base">
                <a:spcBef>
                  <a:spcPct val="0"/>
                </a:spcBef>
                <a:spcAft>
                  <a:spcPct val="0"/>
                </a:spcAft>
                <a:buClr>
                  <a:schemeClr val="tx2"/>
                </a:buClr>
                <a:defRPr sz="1600" baseline="0"/>
              </a:lvl1pPr>
              <a:lvl2pPr marL="197586" lvl="1" indent="-195966" defTabSz="913429" fontAlgn="base">
                <a:spcBef>
                  <a:spcPct val="0"/>
                </a:spcBef>
                <a:spcAft>
                  <a:spcPct val="0"/>
                </a:spcAft>
                <a:buClr>
                  <a:schemeClr val="tx2"/>
                </a:buClr>
                <a:buSzPct val="125000"/>
                <a:buFont typeface="Arial" charset="0"/>
                <a:buChar char="▪"/>
                <a:defRPr sz="1600" baseline="0"/>
              </a:lvl2pPr>
              <a:lvl3pPr marL="466431" lvl="2" indent="-267227" defTabSz="913429" fontAlgn="base">
                <a:spcBef>
                  <a:spcPct val="0"/>
                </a:spcBef>
                <a:spcAft>
                  <a:spcPct val="0"/>
                </a:spcAft>
                <a:buClr>
                  <a:schemeClr val="tx2"/>
                </a:buClr>
                <a:buSzPct val="120000"/>
                <a:buFont typeface="Arial" charset="0"/>
                <a:buChar char="–"/>
                <a:defRPr sz="1600" baseline="0"/>
              </a:lvl3pPr>
              <a:lvl4pPr marL="626768" lvl="3" indent="-158716" defTabSz="913429" fontAlgn="base">
                <a:spcBef>
                  <a:spcPct val="0"/>
                </a:spcBef>
                <a:spcAft>
                  <a:spcPct val="0"/>
                </a:spcAft>
                <a:buClr>
                  <a:schemeClr val="tx2"/>
                </a:buClr>
                <a:buSzPct val="120000"/>
                <a:buFont typeface="Arial" charset="0"/>
                <a:buChar char="▫"/>
                <a:defRPr sz="1600" baseline="0"/>
              </a:lvl4pPr>
              <a:lvl5pPr marL="764947" lvl="4" indent="-132804" defTabSz="913429" fontAlgn="base">
                <a:spcBef>
                  <a:spcPct val="0"/>
                </a:spcBef>
                <a:spcAft>
                  <a:spcPct val="0"/>
                </a:spcAft>
                <a:buClr>
                  <a:schemeClr val="tx2"/>
                </a:buClr>
                <a:buSzPct val="89000"/>
                <a:buFont typeface="Arial" charset="0"/>
                <a:buChar char="-"/>
                <a:defRPr sz="1600" baseline="0"/>
              </a:lvl5pPr>
              <a:lvl6pPr marL="764947" indent="-132804" defTabSz="913429" fontAlgn="base">
                <a:spcBef>
                  <a:spcPct val="0"/>
                </a:spcBef>
                <a:spcAft>
                  <a:spcPct val="0"/>
                </a:spcAft>
                <a:buClr>
                  <a:schemeClr val="tx2"/>
                </a:buClr>
                <a:buSzPct val="89000"/>
                <a:buFont typeface="Arial" charset="0"/>
                <a:buChar char="-"/>
                <a:defRPr sz="1600" baseline="0"/>
              </a:lvl6pPr>
              <a:lvl7pPr marL="764947" indent="-132804" defTabSz="913429" fontAlgn="base">
                <a:spcBef>
                  <a:spcPct val="0"/>
                </a:spcBef>
                <a:spcAft>
                  <a:spcPct val="0"/>
                </a:spcAft>
                <a:buClr>
                  <a:schemeClr val="tx2"/>
                </a:buClr>
                <a:buSzPct val="89000"/>
                <a:buFont typeface="Arial" charset="0"/>
                <a:buChar char="-"/>
                <a:defRPr sz="1600" baseline="0"/>
              </a:lvl7pPr>
              <a:lvl8pPr marL="764947" indent="-132804" defTabSz="913429" fontAlgn="base">
                <a:spcBef>
                  <a:spcPct val="0"/>
                </a:spcBef>
                <a:spcAft>
                  <a:spcPct val="0"/>
                </a:spcAft>
                <a:buClr>
                  <a:schemeClr val="tx2"/>
                </a:buClr>
                <a:buSzPct val="89000"/>
                <a:buFont typeface="Arial" charset="0"/>
                <a:buChar char="-"/>
                <a:defRPr sz="1600" baseline="0"/>
              </a:lvl8pPr>
              <a:lvl9pPr marL="764947" indent="-132804" defTabSz="913429" fontAlgn="base">
                <a:spcBef>
                  <a:spcPct val="0"/>
                </a:spcBef>
                <a:spcAft>
                  <a:spcPct val="0"/>
                </a:spcAft>
                <a:buClr>
                  <a:schemeClr val="tx2"/>
                </a:buClr>
                <a:buSzPct val="89000"/>
                <a:buFont typeface="Arial" charset="0"/>
                <a:buChar char="-"/>
                <a:defRPr sz="1600" baseline="0"/>
              </a:lvl9pPr>
            </a:lstStyle>
            <a:p>
              <a:pPr marL="1191" lvl="1" indent="0">
                <a:spcBef>
                  <a:spcPts val="1200"/>
                </a:spcBef>
                <a:buNone/>
              </a:pPr>
              <a:r>
                <a:rPr lang="en-US" sz="1470" b="1" dirty="0">
                  <a:solidFill>
                    <a:schemeClr val="accent3"/>
                  </a:solidFill>
                </a:rPr>
                <a:t>Execution of the role</a:t>
              </a:r>
              <a:endParaRPr lang="en-US" sz="1470" dirty="0">
                <a:solidFill>
                  <a:schemeClr val="accent3"/>
                </a:solidFill>
              </a:endParaRPr>
            </a:p>
          </p:txBody>
        </p:sp>
        <p:sp>
          <p:nvSpPr>
            <p:cNvPr id="20" name="Rectangle 5"/>
            <p:cNvSpPr txBox="1">
              <a:spLocks/>
            </p:cNvSpPr>
            <p:nvPr/>
          </p:nvSpPr>
          <p:spPr>
            <a:xfrm>
              <a:off x="249841" y="1224013"/>
              <a:ext cx="1703715" cy="16242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895350" eaLnBrk="1" hangingPunct="1">
                <a:buClr>
                  <a:schemeClr val="tx2"/>
                </a:buClr>
                <a:defRPr baseline="0">
                  <a:latin typeface="+mn-lt"/>
                </a:defRPr>
              </a:lvl1pPr>
              <a:lvl2pPr marL="193675" indent="-192088" defTabSz="895350" eaLnBrk="1" hangingPunct="1">
                <a:buClr>
                  <a:srgbClr val="DB2925"/>
                </a:buClr>
                <a:buSzPct val="125000"/>
                <a:buFont typeface="Arial" charset="0"/>
                <a:buChar char="▪"/>
                <a:defRPr baseline="0">
                  <a:latin typeface="+mn-lt"/>
                </a:defRPr>
              </a:lvl2pPr>
              <a:lvl3pPr marL="457200" indent="-261938" defTabSz="895350" eaLnBrk="1" hangingPunct="1">
                <a:buClr>
                  <a:srgbClr val="DB2925"/>
                </a:buClr>
                <a:buSzPct val="120000"/>
                <a:buFont typeface="Arial" charset="0"/>
                <a:buChar char="–"/>
                <a:defRPr baseline="0">
                  <a:latin typeface="+mn-lt"/>
                </a:defRPr>
              </a:lvl3pPr>
              <a:lvl4pPr marL="614363" indent="-155575" defTabSz="895350" eaLnBrk="1" hangingPunct="1">
                <a:buClr>
                  <a:srgbClr val="DB2925"/>
                </a:buClr>
                <a:buSzPct val="120000"/>
                <a:buFont typeface="Arial" charset="0"/>
                <a:buChar char="▫"/>
                <a:defRPr baseline="0">
                  <a:latin typeface="+mn-lt"/>
                </a:defRPr>
              </a:lvl4pPr>
              <a:lvl5pPr marL="749808" indent="-130175" defTabSz="895350" eaLnBrk="1" hangingPunct="1">
                <a:buClr>
                  <a:srgbClr val="DB2925"/>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spcBef>
                  <a:spcPts val="1200"/>
                </a:spcBef>
              </a:pPr>
              <a:r>
                <a:rPr lang="en-US" sz="1470" b="1" dirty="0">
                  <a:solidFill>
                    <a:schemeClr val="accent3"/>
                  </a:solidFill>
                </a:rPr>
                <a:t>Role</a:t>
              </a:r>
            </a:p>
          </p:txBody>
        </p:sp>
        <p:sp>
          <p:nvSpPr>
            <p:cNvPr id="21" name="Rectangle 28"/>
            <p:cNvSpPr>
              <a:spLocks noChangeArrowheads="1"/>
            </p:cNvSpPr>
            <p:nvPr/>
          </p:nvSpPr>
          <p:spPr bwMode="gray">
            <a:xfrm>
              <a:off x="249841" y="1713695"/>
              <a:ext cx="1800428" cy="1418380"/>
            </a:xfrm>
            <a:prstGeom prst="rect">
              <a:avLst/>
            </a:prstGeom>
            <a:solidFill>
              <a:schemeClr val="accent1"/>
            </a:solidFill>
            <a:ln w="19050">
              <a:noFill/>
              <a:miter lim="800000"/>
              <a:headEnd/>
              <a:tailEnd/>
            </a:ln>
            <a:effectLst/>
          </p:spPr>
          <p:txBody>
            <a:bodyPr wrap="square" lIns="67211" tIns="67211" rIns="67211" bIns="67211" anchor="ctr" anchorCtr="0">
              <a:noAutofit/>
            </a:bodyPr>
            <a:lstStyle/>
            <a:p>
              <a:pPr marL="824" defTabSz="487035">
                <a:spcBef>
                  <a:spcPts val="1200"/>
                </a:spcBef>
                <a:buClr>
                  <a:schemeClr val="tx2"/>
                </a:buClr>
              </a:pPr>
              <a:r>
                <a:rPr lang="en-GB" sz="1470" b="1" dirty="0">
                  <a:solidFill>
                    <a:schemeClr val="accent3"/>
                  </a:solidFill>
                  <a:cs typeface="Arial" pitchFamily="34" charset="0"/>
                </a:rPr>
                <a:t>Mandates and coordinate entities to work together on topics that cut across entities </a:t>
              </a:r>
            </a:p>
          </p:txBody>
        </p:sp>
        <p:sp>
          <p:nvSpPr>
            <p:cNvPr id="22" name="TextBox 21"/>
            <p:cNvSpPr txBox="1">
              <a:spLocks/>
            </p:cNvSpPr>
            <p:nvPr/>
          </p:nvSpPr>
          <p:spPr>
            <a:xfrm>
              <a:off x="2439567" y="1688140"/>
              <a:ext cx="6345669" cy="119553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913429" fontAlgn="base">
                <a:spcBef>
                  <a:spcPct val="0"/>
                </a:spcBef>
                <a:spcAft>
                  <a:spcPct val="0"/>
                </a:spcAft>
                <a:buClr>
                  <a:schemeClr val="tx2"/>
                </a:buClr>
                <a:defRPr sz="1600" baseline="0"/>
              </a:lvl1pPr>
              <a:lvl2pPr marL="197586" lvl="1" indent="-195966" defTabSz="913429" fontAlgn="base">
                <a:spcBef>
                  <a:spcPct val="0"/>
                </a:spcBef>
                <a:spcAft>
                  <a:spcPct val="0"/>
                </a:spcAft>
                <a:buClr>
                  <a:schemeClr val="tx2"/>
                </a:buClr>
                <a:buSzPct val="125000"/>
                <a:buFont typeface="Arial" charset="0"/>
                <a:buChar char="▪"/>
                <a:defRPr sz="1600" baseline="0"/>
              </a:lvl2pPr>
              <a:lvl3pPr marL="466431" lvl="2" indent="-267227" defTabSz="913429" fontAlgn="base">
                <a:spcBef>
                  <a:spcPct val="0"/>
                </a:spcBef>
                <a:spcAft>
                  <a:spcPct val="0"/>
                </a:spcAft>
                <a:buClr>
                  <a:schemeClr val="tx2"/>
                </a:buClr>
                <a:buSzPct val="120000"/>
                <a:buFont typeface="Arial" charset="0"/>
                <a:buChar char="–"/>
                <a:defRPr sz="1600" baseline="0"/>
              </a:lvl3pPr>
              <a:lvl4pPr marL="626768" lvl="3" indent="-158716" defTabSz="913429" fontAlgn="base">
                <a:spcBef>
                  <a:spcPct val="0"/>
                </a:spcBef>
                <a:spcAft>
                  <a:spcPct val="0"/>
                </a:spcAft>
                <a:buClr>
                  <a:schemeClr val="tx2"/>
                </a:buClr>
                <a:buSzPct val="120000"/>
                <a:buFont typeface="Arial" charset="0"/>
                <a:buChar char="▫"/>
                <a:defRPr sz="1600" baseline="0"/>
              </a:lvl4pPr>
              <a:lvl5pPr marL="764947" lvl="4" indent="-132804" defTabSz="913429" fontAlgn="base">
                <a:spcBef>
                  <a:spcPct val="0"/>
                </a:spcBef>
                <a:spcAft>
                  <a:spcPct val="0"/>
                </a:spcAft>
                <a:buClr>
                  <a:schemeClr val="tx2"/>
                </a:buClr>
                <a:buSzPct val="89000"/>
                <a:buFont typeface="Arial" charset="0"/>
                <a:buChar char="-"/>
                <a:defRPr sz="1600" baseline="0"/>
              </a:lvl5pPr>
              <a:lvl6pPr marL="764947" indent="-132804" defTabSz="913429" fontAlgn="base">
                <a:spcBef>
                  <a:spcPct val="0"/>
                </a:spcBef>
                <a:spcAft>
                  <a:spcPct val="0"/>
                </a:spcAft>
                <a:buClr>
                  <a:schemeClr val="tx2"/>
                </a:buClr>
                <a:buSzPct val="89000"/>
                <a:buFont typeface="Arial" charset="0"/>
                <a:buChar char="-"/>
                <a:defRPr sz="1600" baseline="0"/>
              </a:lvl6pPr>
              <a:lvl7pPr marL="764947" indent="-132804" defTabSz="913429" fontAlgn="base">
                <a:spcBef>
                  <a:spcPct val="0"/>
                </a:spcBef>
                <a:spcAft>
                  <a:spcPct val="0"/>
                </a:spcAft>
                <a:buClr>
                  <a:schemeClr val="tx2"/>
                </a:buClr>
                <a:buSzPct val="89000"/>
                <a:buFont typeface="Arial" charset="0"/>
                <a:buChar char="-"/>
                <a:defRPr sz="1600" baseline="0"/>
              </a:lvl7pPr>
              <a:lvl8pPr marL="764947" indent="-132804" defTabSz="913429" fontAlgn="base">
                <a:spcBef>
                  <a:spcPct val="0"/>
                </a:spcBef>
                <a:spcAft>
                  <a:spcPct val="0"/>
                </a:spcAft>
                <a:buClr>
                  <a:schemeClr val="tx2"/>
                </a:buClr>
                <a:buSzPct val="89000"/>
                <a:buFont typeface="Arial" charset="0"/>
                <a:buChar char="-"/>
                <a:defRPr sz="1600" baseline="0"/>
              </a:lvl8pPr>
              <a:lvl9pPr marL="764947" indent="-132804" defTabSz="913429" fontAlgn="base">
                <a:spcBef>
                  <a:spcPct val="0"/>
                </a:spcBef>
                <a:spcAft>
                  <a:spcPct val="0"/>
                </a:spcAft>
                <a:buClr>
                  <a:schemeClr val="tx2"/>
                </a:buClr>
                <a:buSzPct val="89000"/>
                <a:buFont typeface="Arial" charset="0"/>
                <a:buChar char="-"/>
                <a:defRPr sz="1600" baseline="0"/>
              </a:lvl9pPr>
            </a:lstStyle>
            <a:p>
              <a:pPr lvl="1">
                <a:spcBef>
                  <a:spcPts val="1200"/>
                </a:spcBef>
              </a:pPr>
              <a:r>
                <a:rPr lang="en-US" sz="1470" b="1" dirty="0" err="1" smtClean="0"/>
                <a:t>BioPANZA</a:t>
              </a:r>
              <a:r>
                <a:rPr lang="en-US" sz="1470" b="1" dirty="0" smtClean="0"/>
                <a:t> </a:t>
              </a:r>
              <a:r>
                <a:rPr lang="en-US" sz="1470" b="1" dirty="0"/>
                <a:t>owner </a:t>
              </a:r>
              <a:r>
                <a:rPr lang="en-US" sz="1470" dirty="0"/>
                <a:t>identifies </a:t>
              </a:r>
              <a:r>
                <a:rPr lang="en-US" sz="1470" b="1" dirty="0"/>
                <a:t>2030 vision topics </a:t>
              </a:r>
              <a:r>
                <a:rPr lang="en-US" sz="1470" dirty="0"/>
                <a:t>that </a:t>
              </a:r>
              <a:r>
                <a:rPr lang="en-US" sz="1470" b="1" dirty="0"/>
                <a:t>cut across entities </a:t>
              </a:r>
              <a:r>
                <a:rPr lang="en-US" sz="1470" dirty="0"/>
                <a:t>and mandate collaboration and governance over those topics</a:t>
              </a:r>
            </a:p>
            <a:p>
              <a:pPr lvl="1">
                <a:spcBef>
                  <a:spcPts val="1200"/>
                </a:spcBef>
              </a:pPr>
              <a:r>
                <a:rPr lang="en-US" sz="1470" b="1" dirty="0"/>
                <a:t>Delivery Unit </a:t>
              </a:r>
              <a:r>
                <a:rPr lang="en-US" sz="1470" dirty="0"/>
                <a:t>suggests </a:t>
              </a:r>
              <a:r>
                <a:rPr lang="en-US" sz="1470" b="1" dirty="0"/>
                <a:t>additional topics </a:t>
              </a:r>
              <a:r>
                <a:rPr lang="en-US" sz="1470" dirty="0"/>
                <a:t>based on their activities (i.e., Labs, problem solving support)</a:t>
              </a:r>
            </a:p>
            <a:p>
              <a:pPr lvl="1">
                <a:spcBef>
                  <a:spcPts val="1200"/>
                </a:spcBef>
              </a:pPr>
              <a:r>
                <a:rPr lang="en-US" sz="1470" b="1" dirty="0" err="1" smtClean="0"/>
                <a:t>BioPANZA</a:t>
              </a:r>
              <a:r>
                <a:rPr lang="en-US" sz="1470" b="1" dirty="0" smtClean="0"/>
                <a:t> </a:t>
              </a:r>
              <a:r>
                <a:rPr lang="en-US" sz="1470" b="1" dirty="0"/>
                <a:t>mandates </a:t>
              </a:r>
              <a:r>
                <a:rPr lang="en-US" sz="1470" dirty="0"/>
                <a:t>the </a:t>
              </a:r>
              <a:r>
                <a:rPr lang="en-US" sz="1470" b="1" dirty="0"/>
                <a:t>Delivery Unit to facilitate collaboration </a:t>
              </a:r>
              <a:r>
                <a:rPr lang="en-US" sz="1470" dirty="0"/>
                <a:t>and solve problems on selected cross cutting topics</a:t>
              </a:r>
            </a:p>
          </p:txBody>
        </p:sp>
        <p:sp>
          <p:nvSpPr>
            <p:cNvPr id="23" name="Rectangle 28"/>
            <p:cNvSpPr>
              <a:spLocks noChangeArrowheads="1"/>
            </p:cNvSpPr>
            <p:nvPr/>
          </p:nvSpPr>
          <p:spPr bwMode="gray">
            <a:xfrm>
              <a:off x="249841" y="3293200"/>
              <a:ext cx="1800428" cy="1270750"/>
            </a:xfrm>
            <a:prstGeom prst="rect">
              <a:avLst/>
            </a:prstGeom>
            <a:solidFill>
              <a:schemeClr val="accent1"/>
            </a:solidFill>
            <a:ln w="19050">
              <a:noFill/>
              <a:miter lim="800000"/>
              <a:headEnd/>
              <a:tailEnd/>
            </a:ln>
            <a:effectLst/>
          </p:spPr>
          <p:txBody>
            <a:bodyPr wrap="square" lIns="67211" tIns="67211" rIns="67211" bIns="67211" anchor="ctr" anchorCtr="0">
              <a:noAutofit/>
            </a:bodyPr>
            <a:lstStyle/>
            <a:p>
              <a:pPr marL="824" defTabSz="487035">
                <a:spcBef>
                  <a:spcPts val="1200"/>
                </a:spcBef>
                <a:buClr>
                  <a:schemeClr val="tx2"/>
                </a:buClr>
              </a:pPr>
              <a:r>
                <a:rPr lang="en-GB" sz="1470" b="1" dirty="0">
                  <a:solidFill>
                    <a:schemeClr val="accent3"/>
                  </a:solidFill>
                  <a:cs typeface="Arial" pitchFamily="34" charset="0"/>
                </a:rPr>
                <a:t>Takes decisions to solve conflicts between entities on </a:t>
              </a:r>
              <a:r>
                <a:rPr lang="en-GB" sz="1470" b="1" dirty="0" err="1" smtClean="0">
                  <a:solidFill>
                    <a:schemeClr val="accent3"/>
                  </a:solidFill>
                  <a:cs typeface="Arial" pitchFamily="34" charset="0"/>
                </a:rPr>
                <a:t>BioPANZA</a:t>
              </a:r>
              <a:r>
                <a:rPr lang="en-GB" sz="1470" b="1" dirty="0" smtClean="0">
                  <a:solidFill>
                    <a:schemeClr val="accent3"/>
                  </a:solidFill>
                  <a:cs typeface="Arial" pitchFamily="34" charset="0"/>
                </a:rPr>
                <a:t> </a:t>
              </a:r>
              <a:r>
                <a:rPr lang="en-GB" sz="1470" b="1" dirty="0">
                  <a:solidFill>
                    <a:schemeClr val="accent3"/>
                  </a:solidFill>
                  <a:cs typeface="Arial" pitchFamily="34" charset="0"/>
                </a:rPr>
                <a:t>initiatives </a:t>
              </a:r>
            </a:p>
          </p:txBody>
        </p:sp>
        <p:sp>
          <p:nvSpPr>
            <p:cNvPr id="24" name="TextBox 23"/>
            <p:cNvSpPr txBox="1">
              <a:spLocks/>
            </p:cNvSpPr>
            <p:nvPr/>
          </p:nvSpPr>
          <p:spPr>
            <a:xfrm>
              <a:off x="2439567" y="3319720"/>
              <a:ext cx="6345669" cy="87068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913429" fontAlgn="base">
                <a:spcBef>
                  <a:spcPct val="0"/>
                </a:spcBef>
                <a:spcAft>
                  <a:spcPct val="0"/>
                </a:spcAft>
                <a:buClr>
                  <a:schemeClr val="tx2"/>
                </a:buClr>
                <a:defRPr sz="1600" baseline="0"/>
              </a:lvl1pPr>
              <a:lvl2pPr marL="197586" lvl="1" indent="-195966" defTabSz="913429" fontAlgn="base">
                <a:spcBef>
                  <a:spcPct val="0"/>
                </a:spcBef>
                <a:spcAft>
                  <a:spcPct val="0"/>
                </a:spcAft>
                <a:buClr>
                  <a:schemeClr val="tx2"/>
                </a:buClr>
                <a:buSzPct val="125000"/>
                <a:buFont typeface="Arial" charset="0"/>
                <a:buChar char="▪"/>
                <a:defRPr sz="1600" baseline="0"/>
              </a:lvl2pPr>
              <a:lvl3pPr marL="466431" lvl="2" indent="-267227" defTabSz="913429" fontAlgn="base">
                <a:spcBef>
                  <a:spcPct val="0"/>
                </a:spcBef>
                <a:spcAft>
                  <a:spcPct val="0"/>
                </a:spcAft>
                <a:buClr>
                  <a:schemeClr val="tx2"/>
                </a:buClr>
                <a:buSzPct val="120000"/>
                <a:buFont typeface="Arial" charset="0"/>
                <a:buChar char="–"/>
                <a:defRPr sz="1600" baseline="0"/>
              </a:lvl3pPr>
              <a:lvl4pPr marL="626768" lvl="3" indent="-158716" defTabSz="913429" fontAlgn="base">
                <a:spcBef>
                  <a:spcPct val="0"/>
                </a:spcBef>
                <a:spcAft>
                  <a:spcPct val="0"/>
                </a:spcAft>
                <a:buClr>
                  <a:schemeClr val="tx2"/>
                </a:buClr>
                <a:buSzPct val="120000"/>
                <a:buFont typeface="Arial" charset="0"/>
                <a:buChar char="▫"/>
                <a:defRPr sz="1600" baseline="0"/>
              </a:lvl4pPr>
              <a:lvl5pPr marL="764947" lvl="4" indent="-132804" defTabSz="913429" fontAlgn="base">
                <a:spcBef>
                  <a:spcPct val="0"/>
                </a:spcBef>
                <a:spcAft>
                  <a:spcPct val="0"/>
                </a:spcAft>
                <a:buClr>
                  <a:schemeClr val="tx2"/>
                </a:buClr>
                <a:buSzPct val="89000"/>
                <a:buFont typeface="Arial" charset="0"/>
                <a:buChar char="-"/>
                <a:defRPr sz="1600" baseline="0"/>
              </a:lvl5pPr>
              <a:lvl6pPr marL="764947" indent="-132804" defTabSz="913429" fontAlgn="base">
                <a:spcBef>
                  <a:spcPct val="0"/>
                </a:spcBef>
                <a:spcAft>
                  <a:spcPct val="0"/>
                </a:spcAft>
                <a:buClr>
                  <a:schemeClr val="tx2"/>
                </a:buClr>
                <a:buSzPct val="89000"/>
                <a:buFont typeface="Arial" charset="0"/>
                <a:buChar char="-"/>
                <a:defRPr sz="1600" baseline="0"/>
              </a:lvl6pPr>
              <a:lvl7pPr marL="764947" indent="-132804" defTabSz="913429" fontAlgn="base">
                <a:spcBef>
                  <a:spcPct val="0"/>
                </a:spcBef>
                <a:spcAft>
                  <a:spcPct val="0"/>
                </a:spcAft>
                <a:buClr>
                  <a:schemeClr val="tx2"/>
                </a:buClr>
                <a:buSzPct val="89000"/>
                <a:buFont typeface="Arial" charset="0"/>
                <a:buChar char="-"/>
                <a:defRPr sz="1600" baseline="0"/>
              </a:lvl7pPr>
              <a:lvl8pPr marL="764947" indent="-132804" defTabSz="913429" fontAlgn="base">
                <a:spcBef>
                  <a:spcPct val="0"/>
                </a:spcBef>
                <a:spcAft>
                  <a:spcPct val="0"/>
                </a:spcAft>
                <a:buClr>
                  <a:schemeClr val="tx2"/>
                </a:buClr>
                <a:buSzPct val="89000"/>
                <a:buFont typeface="Arial" charset="0"/>
                <a:buChar char="-"/>
                <a:defRPr sz="1600" baseline="0"/>
              </a:lvl8pPr>
              <a:lvl9pPr marL="764947" indent="-132804" defTabSz="913429" fontAlgn="base">
                <a:spcBef>
                  <a:spcPct val="0"/>
                </a:spcBef>
                <a:spcAft>
                  <a:spcPct val="0"/>
                </a:spcAft>
                <a:buClr>
                  <a:schemeClr val="tx2"/>
                </a:buClr>
                <a:buSzPct val="89000"/>
                <a:buFont typeface="Arial" charset="0"/>
                <a:buChar char="-"/>
                <a:defRPr sz="1600" baseline="0"/>
              </a:lvl9pPr>
            </a:lstStyle>
            <a:p>
              <a:pPr lvl="1">
                <a:spcBef>
                  <a:spcPts val="1200"/>
                </a:spcBef>
              </a:pPr>
              <a:r>
                <a:rPr lang="en-US" sz="1470" b="1" dirty="0" err="1" smtClean="0"/>
                <a:t>BioPANZA</a:t>
              </a:r>
              <a:r>
                <a:rPr lang="en-US" sz="1470" b="1" dirty="0" smtClean="0"/>
                <a:t> </a:t>
              </a:r>
              <a:r>
                <a:rPr lang="en-US" sz="1470" b="1" dirty="0"/>
                <a:t>owner host conflict resolution meetings </a:t>
              </a:r>
              <a:r>
                <a:rPr lang="en-US" sz="1470" dirty="0"/>
                <a:t>on a </a:t>
              </a:r>
              <a:r>
                <a:rPr lang="en-US" sz="1470" b="1" dirty="0"/>
                <a:t>monthly basis, convening </a:t>
              </a:r>
              <a:r>
                <a:rPr lang="en-US" sz="1470" dirty="0"/>
                <a:t>heads of entities linked to conflict to be solved</a:t>
              </a:r>
              <a:endParaRPr lang="en-US" sz="1470" b="1" dirty="0"/>
            </a:p>
            <a:p>
              <a:pPr lvl="1">
                <a:spcBef>
                  <a:spcPts val="1200"/>
                </a:spcBef>
              </a:pPr>
              <a:r>
                <a:rPr lang="en-US" sz="1470" b="1" dirty="0"/>
                <a:t>DU suggest to </a:t>
              </a:r>
              <a:r>
                <a:rPr lang="en-US" sz="1470" b="1" dirty="0" err="1" smtClean="0"/>
                <a:t>BioPANZA</a:t>
              </a:r>
              <a:r>
                <a:rPr lang="en-US" sz="1470" b="1" dirty="0" smtClean="0"/>
                <a:t> </a:t>
              </a:r>
              <a:r>
                <a:rPr lang="en-US" sz="1470" b="1" dirty="0"/>
                <a:t>owner which conflicts needs resolution</a:t>
              </a:r>
              <a:endParaRPr lang="en-US" sz="1470" dirty="0"/>
            </a:p>
            <a:p>
              <a:pPr lvl="1">
                <a:spcBef>
                  <a:spcPts val="1200"/>
                </a:spcBef>
              </a:pPr>
              <a:r>
                <a:rPr lang="en-US" sz="1470" b="1" dirty="0" err="1" smtClean="0"/>
                <a:t>BioPANZA</a:t>
              </a:r>
              <a:r>
                <a:rPr lang="en-US" sz="1470" b="1" dirty="0" smtClean="0"/>
                <a:t> </a:t>
              </a:r>
              <a:r>
                <a:rPr lang="en-US" sz="1470" b="1" dirty="0"/>
                <a:t>owner escalate </a:t>
              </a:r>
              <a:r>
                <a:rPr lang="en-US" sz="1470" dirty="0"/>
                <a:t>to the </a:t>
              </a:r>
              <a:r>
                <a:rPr lang="en-US" sz="1470" b="1" dirty="0" smtClean="0"/>
                <a:t>steering committee</a:t>
              </a:r>
              <a:endParaRPr lang="en-US" sz="1470" dirty="0"/>
            </a:p>
          </p:txBody>
        </p:sp>
        <p:cxnSp>
          <p:nvCxnSpPr>
            <p:cNvPr id="25" name="Straight Connector 24"/>
            <p:cNvCxnSpPr/>
            <p:nvPr/>
          </p:nvCxnSpPr>
          <p:spPr>
            <a:xfrm>
              <a:off x="249841" y="3225897"/>
              <a:ext cx="8535396"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sp>
        <p:nvSpPr>
          <p:cNvPr id="26" name="Title 1"/>
          <p:cNvSpPr txBox="1">
            <a:spLocks/>
          </p:cNvSpPr>
          <p:nvPr/>
        </p:nvSpPr>
        <p:spPr bwMode="auto">
          <a:xfrm>
            <a:off x="171451" y="230188"/>
            <a:ext cx="8618537"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255" rtl="0" eaLnBrk="1" fontAlgn="base" hangingPunct="1">
              <a:spcBef>
                <a:spcPct val="0"/>
              </a:spcBef>
              <a:spcAft>
                <a:spcPct val="0"/>
              </a:spcAft>
              <a:tabLst>
                <a:tab pos="269846" algn="l"/>
              </a:tabLst>
              <a:defRPr sz="1900" b="1" baseline="0">
                <a:solidFill>
                  <a:schemeClr val="tx2"/>
                </a:solidFill>
                <a:latin typeface="+mj-lt"/>
                <a:ea typeface="+mj-ea"/>
                <a:cs typeface="+mj-cs"/>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pPr marL="457200"/>
            <a:r>
              <a:rPr lang="en-US" kern="0" dirty="0"/>
              <a:t>Conflict resolution role for </a:t>
            </a:r>
            <a:r>
              <a:rPr lang="en-US" kern="0" dirty="0" err="1"/>
              <a:t>BioPANZA</a:t>
            </a:r>
            <a:endParaRPr lang="en-ZA" kern="0" dirty="0"/>
          </a:p>
        </p:txBody>
      </p:sp>
      <p:sp>
        <p:nvSpPr>
          <p:cNvPr id="27" name="McK 1. On-page tracker"/>
          <p:cNvSpPr>
            <a:spLocks noChangeArrowheads="1"/>
          </p:cNvSpPr>
          <p:nvPr/>
        </p:nvSpPr>
        <p:spPr bwMode="gray">
          <a:xfrm>
            <a:off x="171451" y="26988"/>
            <a:ext cx="773372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marL="457200"/>
            <a:r>
              <a:rPr lang="en-GB" sz="1400" dirty="0">
                <a:solidFill>
                  <a:srgbClr val="808080"/>
                </a:solidFill>
              </a:rPr>
              <a:t>INITIATIVES – </a:t>
            </a:r>
            <a:r>
              <a:rPr lang="en-GB" sz="1400" dirty="0" err="1" smtClean="0">
                <a:solidFill>
                  <a:srgbClr val="808080"/>
                </a:solidFill>
              </a:rPr>
              <a:t>BioPANZA</a:t>
            </a:r>
            <a:r>
              <a:rPr lang="en-GB" sz="1400" dirty="0" smtClean="0">
                <a:solidFill>
                  <a:srgbClr val="808080"/>
                </a:solidFill>
              </a:rPr>
              <a:t> - BIO </a:t>
            </a:r>
            <a:r>
              <a:rPr lang="en-GB" sz="1400" dirty="0">
                <a:solidFill>
                  <a:srgbClr val="808080"/>
                </a:solidFill>
              </a:rPr>
              <a:t>PRODUCTS ADVANCEMENT NETWORK SOUTH AFRICA</a:t>
            </a:r>
          </a:p>
        </p:txBody>
      </p:sp>
      <p:sp>
        <p:nvSpPr>
          <p:cNvPr id="28" name="Oval 27"/>
          <p:cNvSpPr/>
          <p:nvPr/>
        </p:nvSpPr>
        <p:spPr bwMode="gray">
          <a:xfrm>
            <a:off x="171451" y="208550"/>
            <a:ext cx="324000" cy="324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5875" algn="ctr">
            <a:noFill/>
            <a:round/>
            <a:headEnd/>
            <a:tailEnd/>
          </a:ln>
          <a:effectLst>
            <a:outerShdw blurRad="50800" dist="38100" algn="l" rotWithShape="0">
              <a:prstClr val="black">
                <a:alpha val="40000"/>
              </a:prstClr>
            </a:outerShdw>
          </a:effectLst>
        </p:spPr>
        <p:txBody>
          <a:bodyPr lIns="0" tIns="0" rIns="0" bIns="0" anchor="ctr" anchorCtr="1">
            <a:noAutofit/>
          </a:bodyPr>
          <a:lstStyle/>
          <a:p>
            <a:r>
              <a:rPr lang="en-US" sz="1900" b="1" dirty="0">
                <a:solidFill>
                  <a:schemeClr val="bg1"/>
                </a:solidFill>
                <a:latin typeface="+mn-lt"/>
              </a:rPr>
              <a:t>3</a:t>
            </a:r>
            <a:endParaRPr lang="ms-MY" sz="1900" b="1" dirty="0">
              <a:solidFill>
                <a:schemeClr val="bg1"/>
              </a:solidFill>
              <a:latin typeface="+mn-lt"/>
            </a:endParaRPr>
          </a:p>
        </p:txBody>
      </p:sp>
    </p:spTree>
    <p:extLst>
      <p:ext uri="{BB962C8B-B14F-4D97-AF65-F5344CB8AC3E}">
        <p14:creationId xmlns:p14="http://schemas.microsoft.com/office/powerpoint/2010/main" xmlns="" val="16665278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extLst/>
          </p:nvPr>
        </p:nvGraphicFramePr>
        <p:xfrm>
          <a:off x="1121521" y="841488"/>
          <a:ext cx="1190" cy="1190"/>
        </p:xfrm>
        <a:graphic>
          <a:graphicData uri="http://schemas.openxmlformats.org/presentationml/2006/ole">
            <p:oleObj spid="_x0000_s306201" name="think-cell Slide" r:id="rId3" imgW="360" imgH="360" progId="">
              <p:embed/>
            </p:oleObj>
          </a:graphicData>
        </a:graphic>
      </p:graphicFrame>
      <p:sp>
        <p:nvSpPr>
          <p:cNvPr id="2" name="Title 1"/>
          <p:cNvSpPr>
            <a:spLocks noGrp="1"/>
          </p:cNvSpPr>
          <p:nvPr>
            <p:ph type="title"/>
          </p:nvPr>
        </p:nvSpPr>
        <p:spPr>
          <a:xfrm>
            <a:off x="302469" y="371372"/>
            <a:ext cx="6463616" cy="219281"/>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342900"/>
            <a:r>
              <a:rPr lang="en-US" dirty="0" smtClean="0"/>
              <a:t>Establishment of BioPANZA progress</a:t>
            </a:r>
            <a:endParaRPr lang="en-US" dirty="0"/>
          </a:p>
        </p:txBody>
      </p:sp>
      <p:sp>
        <p:nvSpPr>
          <p:cNvPr id="68" name="Oval 67"/>
          <p:cNvSpPr/>
          <p:nvPr/>
        </p:nvSpPr>
        <p:spPr bwMode="gray">
          <a:xfrm>
            <a:off x="180975" y="369438"/>
            <a:ext cx="242989" cy="24298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5875" algn="ctr">
            <a:noFill/>
            <a:round/>
            <a:headEnd/>
            <a:tailEnd/>
          </a:ln>
          <a:effectLst>
            <a:outerShdw blurRad="50800" dist="38100" algn="l" rotWithShape="0">
              <a:prstClr val="black">
                <a:alpha val="40000"/>
              </a:prstClr>
            </a:outerShdw>
          </a:effectLst>
        </p:spPr>
        <p:txBody>
          <a:bodyPr lIns="0" tIns="0" rIns="0" bIns="0" anchor="ctr" anchorCtr="1">
            <a:noAutofit/>
          </a:bodyPr>
          <a:lstStyle/>
          <a:p>
            <a:r>
              <a:rPr lang="en-US" sz="1425" b="1" dirty="0" smtClean="0">
                <a:solidFill>
                  <a:srgbClr val="FFFFFF"/>
                </a:solidFill>
                <a:latin typeface="Arial"/>
              </a:rPr>
              <a:t>3</a:t>
            </a:r>
            <a:endParaRPr lang="ms-MY" sz="1425" b="1" dirty="0">
              <a:solidFill>
                <a:srgbClr val="FFFFFF"/>
              </a:solidFill>
              <a:latin typeface="Arial"/>
            </a:endParaRPr>
          </a:p>
        </p:txBody>
      </p:sp>
      <p:sp>
        <p:nvSpPr>
          <p:cNvPr id="7" name="TextBox 6"/>
          <p:cNvSpPr txBox="1"/>
          <p:nvPr/>
        </p:nvSpPr>
        <p:spPr>
          <a:xfrm>
            <a:off x="180975" y="856609"/>
            <a:ext cx="8549282" cy="5816977"/>
          </a:xfrm>
          <a:prstGeom prst="rect">
            <a:avLst/>
          </a:prstGeom>
          <a:noFill/>
        </p:spPr>
        <p:txBody>
          <a:bodyPr wrap="square" rtlCol="0">
            <a:spAutoFit/>
          </a:bodyPr>
          <a:lstStyle/>
          <a:p>
            <a:pPr marL="128588" indent="-128588">
              <a:lnSpc>
                <a:spcPct val="150000"/>
              </a:lnSpc>
              <a:buFont typeface="Arial" panose="020B0604020202020204" pitchFamily="34" charset="0"/>
              <a:buChar char="•"/>
            </a:pPr>
            <a:r>
              <a:rPr lang="en-ZA" b="1" dirty="0" err="1" smtClean="0">
                <a:solidFill>
                  <a:schemeClr val="accent2"/>
                </a:solidFill>
                <a:latin typeface="+mn-lt"/>
              </a:rPr>
              <a:t>BioPANZA</a:t>
            </a:r>
            <a:r>
              <a:rPr lang="en-ZA" b="1" dirty="0" smtClean="0">
                <a:solidFill>
                  <a:schemeClr val="accent2"/>
                </a:solidFill>
                <a:latin typeface="+mn-lt"/>
              </a:rPr>
              <a:t> </a:t>
            </a:r>
            <a:r>
              <a:rPr lang="en-ZA" b="1" dirty="0">
                <a:solidFill>
                  <a:schemeClr val="accent2"/>
                </a:solidFill>
                <a:latin typeface="+mn-lt"/>
              </a:rPr>
              <a:t>concept and </a:t>
            </a:r>
            <a:r>
              <a:rPr lang="en-ZA" b="1" dirty="0" smtClean="0">
                <a:solidFill>
                  <a:schemeClr val="accent2"/>
                </a:solidFill>
                <a:latin typeface="+mn-lt"/>
              </a:rPr>
              <a:t>TOR developed  </a:t>
            </a:r>
          </a:p>
          <a:p>
            <a:pPr marL="128588" indent="-128588">
              <a:lnSpc>
                <a:spcPct val="150000"/>
              </a:lnSpc>
              <a:buFont typeface="Arial" panose="020B0604020202020204" pitchFamily="34" charset="0"/>
              <a:buChar char="•"/>
            </a:pPr>
            <a:r>
              <a:rPr lang="en-ZA" b="1" dirty="0" smtClean="0">
                <a:solidFill>
                  <a:schemeClr val="accent2"/>
                </a:solidFill>
                <a:latin typeface="+mn-lt"/>
              </a:rPr>
              <a:t>Leadership structure</a:t>
            </a:r>
            <a:r>
              <a:rPr lang="en-ZA" b="1" dirty="0">
                <a:solidFill>
                  <a:schemeClr val="accent2"/>
                </a:solidFill>
              </a:rPr>
              <a:t> </a:t>
            </a:r>
            <a:r>
              <a:rPr lang="en-ZA" b="1" dirty="0" smtClean="0">
                <a:solidFill>
                  <a:schemeClr val="accent2"/>
                </a:solidFill>
              </a:rPr>
              <a:t>established – DEA + DST + DTI</a:t>
            </a:r>
          </a:p>
          <a:p>
            <a:pPr marL="128588" indent="-128588">
              <a:lnSpc>
                <a:spcPct val="150000"/>
              </a:lnSpc>
              <a:buFont typeface="Arial" panose="020B0604020202020204" pitchFamily="34" charset="0"/>
              <a:buChar char="•"/>
            </a:pPr>
            <a:endParaRPr lang="en-ZA" b="1" dirty="0">
              <a:solidFill>
                <a:schemeClr val="accent2"/>
              </a:solidFill>
              <a:latin typeface="+mn-lt"/>
            </a:endParaRPr>
          </a:p>
          <a:p>
            <a:pPr marL="128588" indent="-128588">
              <a:lnSpc>
                <a:spcPct val="150000"/>
              </a:lnSpc>
              <a:buFont typeface="Arial" panose="020B0604020202020204" pitchFamily="34" charset="0"/>
              <a:buChar char="•"/>
            </a:pPr>
            <a:r>
              <a:rPr lang="en-ZA" b="1" dirty="0" smtClean="0">
                <a:solidFill>
                  <a:schemeClr val="accent2"/>
                </a:solidFill>
                <a:latin typeface="+mn-lt"/>
              </a:rPr>
              <a:t>Task Implemented to date: </a:t>
            </a:r>
            <a:endParaRPr lang="en-ZA" b="1" dirty="0">
              <a:solidFill>
                <a:schemeClr val="accent2"/>
              </a:solidFill>
              <a:latin typeface="+mn-lt"/>
            </a:endParaRPr>
          </a:p>
          <a:p>
            <a:pPr marL="442913" lvl="1" indent="-84138">
              <a:lnSpc>
                <a:spcPct val="150000"/>
              </a:lnSpc>
              <a:buFont typeface="Arial" panose="020B0604020202020204" pitchFamily="34" charset="0"/>
              <a:buChar char="•"/>
            </a:pPr>
            <a:r>
              <a:rPr lang="en-ZA" b="1" dirty="0">
                <a:solidFill>
                  <a:schemeClr val="accent2"/>
                </a:solidFill>
                <a:latin typeface="+mn-lt"/>
              </a:rPr>
              <a:t>Honeybush Community of Practice (</a:t>
            </a:r>
            <a:r>
              <a:rPr lang="en-ZA" b="1" dirty="0" err="1">
                <a:solidFill>
                  <a:schemeClr val="accent2"/>
                </a:solidFill>
                <a:latin typeface="+mn-lt"/>
              </a:rPr>
              <a:t>CoP</a:t>
            </a:r>
            <a:r>
              <a:rPr lang="en-ZA" b="1" dirty="0">
                <a:solidFill>
                  <a:schemeClr val="accent2"/>
                </a:solidFill>
                <a:latin typeface="+mn-lt"/>
              </a:rPr>
              <a:t>) established for the Eastern &amp; Western Cape Provinces. </a:t>
            </a:r>
          </a:p>
          <a:p>
            <a:pPr marL="442913" lvl="1" indent="-84138">
              <a:lnSpc>
                <a:spcPct val="150000"/>
              </a:lnSpc>
              <a:buFont typeface="Arial" panose="020B0604020202020204" pitchFamily="34" charset="0"/>
              <a:buChar char="•"/>
            </a:pPr>
            <a:r>
              <a:rPr lang="en-ZA" b="1" dirty="0">
                <a:solidFill>
                  <a:schemeClr val="accent2"/>
                </a:solidFill>
                <a:latin typeface="+mn-lt"/>
              </a:rPr>
              <a:t>Sustainable harvesting guidelines developed for the Honeybush </a:t>
            </a:r>
            <a:r>
              <a:rPr lang="en-ZA" b="1" dirty="0" err="1">
                <a:solidFill>
                  <a:schemeClr val="accent2"/>
                </a:solidFill>
                <a:latin typeface="+mn-lt"/>
              </a:rPr>
              <a:t>CoP.</a:t>
            </a:r>
            <a:r>
              <a:rPr lang="en-ZA" b="1" dirty="0">
                <a:solidFill>
                  <a:schemeClr val="accent2"/>
                </a:solidFill>
                <a:latin typeface="+mn-lt"/>
              </a:rPr>
              <a:t> </a:t>
            </a:r>
          </a:p>
          <a:p>
            <a:pPr marL="442913" lvl="1" indent="-84138">
              <a:lnSpc>
                <a:spcPct val="150000"/>
              </a:lnSpc>
              <a:buFont typeface="Arial" panose="020B0604020202020204" pitchFamily="34" charset="0"/>
              <a:buChar char="•"/>
            </a:pPr>
            <a:r>
              <a:rPr lang="en-ZA" b="1" dirty="0">
                <a:solidFill>
                  <a:schemeClr val="accent2"/>
                </a:solidFill>
                <a:latin typeface="+mn-lt"/>
              </a:rPr>
              <a:t>Small Grants Programme established for community projects on  </a:t>
            </a:r>
            <a:r>
              <a:rPr lang="en-ZA" b="1" dirty="0" err="1">
                <a:solidFill>
                  <a:schemeClr val="accent2"/>
                </a:solidFill>
                <a:latin typeface="+mn-lt"/>
              </a:rPr>
              <a:t>honeybush</a:t>
            </a:r>
            <a:r>
              <a:rPr lang="en-ZA" b="1" dirty="0">
                <a:solidFill>
                  <a:schemeClr val="accent2"/>
                </a:solidFill>
                <a:latin typeface="+mn-lt"/>
              </a:rPr>
              <a:t> through GEF 6 programme</a:t>
            </a:r>
            <a:r>
              <a:rPr lang="en-ZA" b="1" dirty="0" smtClean="0">
                <a:solidFill>
                  <a:schemeClr val="accent2"/>
                </a:solidFill>
                <a:latin typeface="+mn-lt"/>
              </a:rPr>
              <a:t>.</a:t>
            </a:r>
          </a:p>
          <a:p>
            <a:pPr marL="442913" lvl="1" indent="-84138">
              <a:lnSpc>
                <a:spcPct val="150000"/>
              </a:lnSpc>
              <a:buFont typeface="Arial" panose="020B0604020202020204" pitchFamily="34" charset="0"/>
              <a:buChar char="•"/>
            </a:pPr>
            <a:r>
              <a:rPr lang="en-ZA" b="1" dirty="0">
                <a:solidFill>
                  <a:schemeClr val="accent2"/>
                </a:solidFill>
                <a:latin typeface="+mn-lt"/>
              </a:rPr>
              <a:t>Collaboration between the DEA and the ABS Capacity Building Initiative established</a:t>
            </a:r>
          </a:p>
          <a:p>
            <a:pPr marL="442913" indent="-84138">
              <a:lnSpc>
                <a:spcPct val="150000"/>
              </a:lnSpc>
              <a:buFont typeface="Arial" panose="020B0604020202020204" pitchFamily="34" charset="0"/>
              <a:buChar char="•"/>
            </a:pPr>
            <a:r>
              <a:rPr lang="en-ZA" b="1" dirty="0" smtClean="0">
                <a:solidFill>
                  <a:schemeClr val="accent2"/>
                </a:solidFill>
              </a:rPr>
              <a:t>Business </a:t>
            </a:r>
            <a:r>
              <a:rPr lang="en-ZA" b="1" dirty="0">
                <a:solidFill>
                  <a:schemeClr val="accent2"/>
                </a:solidFill>
              </a:rPr>
              <a:t>Plan developed for an Aloe </a:t>
            </a:r>
            <a:r>
              <a:rPr lang="en-ZA" b="1" dirty="0" err="1">
                <a:solidFill>
                  <a:schemeClr val="accent2"/>
                </a:solidFill>
              </a:rPr>
              <a:t>ferox</a:t>
            </a:r>
            <a:r>
              <a:rPr lang="en-ZA" b="1" dirty="0">
                <a:solidFill>
                  <a:schemeClr val="accent2"/>
                </a:solidFill>
              </a:rPr>
              <a:t> commercial venture with </a:t>
            </a:r>
            <a:r>
              <a:rPr lang="en-ZA" b="1" dirty="0" err="1">
                <a:solidFill>
                  <a:schemeClr val="accent2"/>
                </a:solidFill>
              </a:rPr>
              <a:t>Umzimkhulu</a:t>
            </a:r>
            <a:r>
              <a:rPr lang="en-ZA" b="1" dirty="0">
                <a:solidFill>
                  <a:schemeClr val="accent2"/>
                </a:solidFill>
              </a:rPr>
              <a:t> community in </a:t>
            </a:r>
            <a:r>
              <a:rPr lang="en-ZA" b="1" dirty="0" err="1">
                <a:solidFill>
                  <a:schemeClr val="accent2"/>
                </a:solidFill>
              </a:rPr>
              <a:t>KwaZulu</a:t>
            </a:r>
            <a:r>
              <a:rPr lang="en-ZA" b="1" dirty="0">
                <a:solidFill>
                  <a:schemeClr val="accent2"/>
                </a:solidFill>
              </a:rPr>
              <a:t>- Natal.</a:t>
            </a:r>
          </a:p>
          <a:p>
            <a:pPr marL="471451" lvl="1" indent="-128588">
              <a:lnSpc>
                <a:spcPct val="150000"/>
              </a:lnSpc>
              <a:buFont typeface="Arial" panose="020B0604020202020204" pitchFamily="34" charset="0"/>
              <a:buChar char="•"/>
            </a:pPr>
            <a:endParaRPr lang="en-ZA" sz="2000" b="1" dirty="0">
              <a:solidFill>
                <a:schemeClr val="accent2"/>
              </a:solidFill>
              <a:latin typeface="+mn-lt"/>
            </a:endParaRPr>
          </a:p>
          <a:p>
            <a:pPr marL="128588" indent="-128588">
              <a:lnSpc>
                <a:spcPct val="150000"/>
              </a:lnSpc>
              <a:buFont typeface="Arial" panose="020B0604020202020204" pitchFamily="34" charset="0"/>
              <a:buChar char="•"/>
            </a:pPr>
            <a:endParaRPr lang="en-ZA" sz="2000" b="1" dirty="0">
              <a:solidFill>
                <a:schemeClr val="accent2"/>
              </a:solidFill>
              <a:latin typeface="+mn-lt"/>
            </a:endParaRPr>
          </a:p>
        </p:txBody>
      </p:sp>
    </p:spTree>
    <p:extLst>
      <p:ext uri="{BB962C8B-B14F-4D97-AF65-F5344CB8AC3E}">
        <p14:creationId xmlns:p14="http://schemas.microsoft.com/office/powerpoint/2010/main" xmlns="" val="26174956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8056" y="893785"/>
            <a:ext cx="8351873" cy="3939540"/>
          </a:xfrm>
        </p:spPr>
        <p:txBody>
          <a:bodyPr/>
          <a:lstStyle/>
          <a:p>
            <a:pPr marL="128588" indent="-128588">
              <a:lnSpc>
                <a:spcPct val="150000"/>
              </a:lnSpc>
              <a:buFont typeface="Arial" panose="020B0604020202020204" pitchFamily="34" charset="0"/>
              <a:buChar char="•"/>
            </a:pPr>
            <a:r>
              <a:rPr lang="en-ZA" b="1" kern="1200" dirty="0" smtClean="0">
                <a:solidFill>
                  <a:schemeClr val="accent2"/>
                </a:solidFill>
              </a:rPr>
              <a:t>Conceptualised </a:t>
            </a:r>
            <a:r>
              <a:rPr lang="en-ZA" b="1" kern="1200" dirty="0">
                <a:solidFill>
                  <a:schemeClr val="accent2"/>
                </a:solidFill>
              </a:rPr>
              <a:t>and conducted a Biodiversity Social Entrepreneurship Programme: A case for Baobab, Limpopo Province, 19-21 April 2017</a:t>
            </a:r>
          </a:p>
          <a:p>
            <a:pPr marL="128588" indent="-128588">
              <a:lnSpc>
                <a:spcPct val="150000"/>
              </a:lnSpc>
              <a:buFont typeface="Arial" panose="020B0604020202020204" pitchFamily="34" charset="0"/>
              <a:buChar char="•"/>
            </a:pPr>
            <a:r>
              <a:rPr lang="en-ZA" b="1" kern="1200" dirty="0" smtClean="0">
                <a:solidFill>
                  <a:schemeClr val="accent2"/>
                </a:solidFill>
              </a:rPr>
              <a:t>Target </a:t>
            </a:r>
            <a:r>
              <a:rPr lang="en-ZA" b="1" kern="1200" dirty="0">
                <a:solidFill>
                  <a:schemeClr val="accent2"/>
                </a:solidFill>
              </a:rPr>
              <a:t>Group: Entrepreneurs</a:t>
            </a:r>
          </a:p>
          <a:p>
            <a:pPr marL="128588" indent="-128588">
              <a:lnSpc>
                <a:spcPct val="150000"/>
              </a:lnSpc>
              <a:buFont typeface="Arial" panose="020B0604020202020204" pitchFamily="34" charset="0"/>
              <a:buChar char="•"/>
            </a:pPr>
            <a:r>
              <a:rPr lang="en-ZA" b="1" kern="1200" dirty="0" smtClean="0">
                <a:solidFill>
                  <a:schemeClr val="accent2"/>
                </a:solidFill>
              </a:rPr>
              <a:t>Number </a:t>
            </a:r>
            <a:r>
              <a:rPr lang="en-ZA" b="1" kern="1200" dirty="0">
                <a:solidFill>
                  <a:schemeClr val="accent2"/>
                </a:solidFill>
              </a:rPr>
              <a:t>of Participants: 19</a:t>
            </a:r>
          </a:p>
          <a:p>
            <a:pPr marL="128588" indent="-128588">
              <a:lnSpc>
                <a:spcPct val="150000"/>
              </a:lnSpc>
              <a:buFont typeface="Arial" panose="020B0604020202020204" pitchFamily="34" charset="0"/>
              <a:buChar char="•"/>
            </a:pPr>
            <a:endParaRPr lang="en-ZA" b="1" kern="1200" dirty="0">
              <a:solidFill>
                <a:schemeClr val="accent2"/>
              </a:solidFill>
            </a:endParaRPr>
          </a:p>
          <a:p>
            <a:pPr marL="128588" indent="-128588">
              <a:lnSpc>
                <a:spcPct val="150000"/>
              </a:lnSpc>
              <a:buFont typeface="Arial" panose="020B0604020202020204" pitchFamily="34" charset="0"/>
              <a:buChar char="•"/>
            </a:pPr>
            <a:r>
              <a:rPr lang="en-ZA" b="1" kern="1200" dirty="0">
                <a:solidFill>
                  <a:schemeClr val="accent2"/>
                </a:solidFill>
              </a:rPr>
              <a:t>Output: </a:t>
            </a:r>
            <a:r>
              <a:rPr lang="en-ZA" b="1" kern="1200" dirty="0" smtClean="0">
                <a:solidFill>
                  <a:schemeClr val="accent2"/>
                </a:solidFill>
              </a:rPr>
              <a:t>One applicant/potential entrepreneur linked </a:t>
            </a:r>
            <a:r>
              <a:rPr lang="en-ZA" b="1" kern="1200" dirty="0">
                <a:solidFill>
                  <a:schemeClr val="accent2"/>
                </a:solidFill>
              </a:rPr>
              <a:t>with 3 mentors from </a:t>
            </a:r>
            <a:r>
              <a:rPr lang="en-ZA" b="1" kern="1200" dirty="0" err="1">
                <a:solidFill>
                  <a:schemeClr val="accent2"/>
                </a:solidFill>
              </a:rPr>
              <a:t>EcoProducts</a:t>
            </a:r>
            <a:r>
              <a:rPr lang="en-ZA" b="1" kern="1200" dirty="0">
                <a:solidFill>
                  <a:schemeClr val="accent2"/>
                </a:solidFill>
              </a:rPr>
              <a:t>, Botanica Natural </a:t>
            </a:r>
            <a:r>
              <a:rPr lang="en-ZA" b="1" kern="1200" dirty="0" smtClean="0">
                <a:solidFill>
                  <a:schemeClr val="accent2"/>
                </a:solidFill>
              </a:rPr>
              <a:t>Products and South African Essential Oil Business Incubator</a:t>
            </a:r>
            <a:endParaRPr lang="en-ZA" dirty="0"/>
          </a:p>
          <a:p>
            <a:endParaRPr lang="en-ZA" dirty="0" smtClean="0"/>
          </a:p>
          <a:p>
            <a:endParaRPr lang="en-ZA" dirty="0"/>
          </a:p>
          <a:p>
            <a:endParaRPr lang="en-ZA" dirty="0"/>
          </a:p>
          <a:p>
            <a:endParaRPr lang="en-ZA" dirty="0"/>
          </a:p>
        </p:txBody>
      </p:sp>
      <p:sp>
        <p:nvSpPr>
          <p:cNvPr id="3" name="McK 1. On-page tracker"/>
          <p:cNvSpPr>
            <a:spLocks noGrp="1" noChangeArrowheads="1"/>
          </p:cNvSpPr>
          <p:nvPr>
            <p:ph type="title"/>
          </p:nvPr>
        </p:nvSpPr>
        <p:spPr bwMode="auto">
          <a:xfrm>
            <a:off x="102910" y="227792"/>
            <a:ext cx="861702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marL="457200">
              <a:tabLst>
                <a:tab pos="269846" algn="l"/>
              </a:tabLst>
            </a:pPr>
            <a:r>
              <a:rPr lang="en-US" dirty="0"/>
              <a:t>BIOPROSPECTING SECTOR PROGRESS MADE TOWARDS 2019 TARGETS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xmlns="" val="0"/>
              </a:ext>
            </a:extLst>
          </a:blip>
          <a:srcRect r="18518"/>
          <a:stretch/>
        </p:blipFill>
        <p:spPr>
          <a:xfrm>
            <a:off x="368056" y="4140126"/>
            <a:ext cx="3082773" cy="2128154"/>
          </a:xfrm>
          <a:prstGeom prst="rect">
            <a:avLst/>
          </a:prstGeom>
        </p:spPr>
      </p:pic>
      <p:pic>
        <p:nvPicPr>
          <p:cNvPr id="10" name="m_-2667824840499006286215D1637-4317-4A28-B2B0-CBD02BCE2C48" descr="D197DDA6-C6B7-45E5-8B23-EBB8C1C50D51"/>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6813" b="25624"/>
          <a:stretch/>
        </p:blipFill>
        <p:spPr bwMode="auto">
          <a:xfrm>
            <a:off x="3450829" y="4183785"/>
            <a:ext cx="5461679" cy="2040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276622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extLst/>
          </p:nvPr>
        </p:nvGraphicFramePr>
        <p:xfrm>
          <a:off x="1588" y="1588"/>
          <a:ext cx="1587" cy="1587"/>
        </p:xfrm>
        <a:graphic>
          <a:graphicData uri="http://schemas.openxmlformats.org/presentationml/2006/ole">
            <p:oleObj spid="_x0000_s141390" name="think-cell Slide" r:id="rId3" imgW="360" imgH="360" progId="">
              <p:embed/>
            </p:oleObj>
          </a:graphicData>
        </a:graphic>
      </p:graphicFrame>
      <p:pic>
        <p:nvPicPr>
          <p:cNvPr id="56" name="Picture 5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473644" y="3233032"/>
            <a:ext cx="3615241" cy="3407959"/>
          </a:xfrm>
          <a:prstGeom prst="rect">
            <a:avLst/>
          </a:prstGeom>
        </p:spPr>
      </p:pic>
      <p:sp>
        <p:nvSpPr>
          <p:cNvPr id="53" name="Rectangle 52"/>
          <p:cNvSpPr>
            <a:spLocks/>
          </p:cNvSpPr>
          <p:nvPr/>
        </p:nvSpPr>
        <p:spPr bwMode="gray">
          <a:xfrm>
            <a:off x="5848351" y="751981"/>
            <a:ext cx="2941638" cy="4056556"/>
          </a:xfrm>
          <a:prstGeom prst="rect">
            <a:avLst/>
          </a:prstGeom>
          <a:gradFill flip="none" rotWithShape="1">
            <a:gsLst>
              <a:gs pos="50000">
                <a:schemeClr val="bg1">
                  <a:lumMod val="95000"/>
                </a:schemeClr>
              </a:gs>
              <a:gs pos="0">
                <a:schemeClr val="accent6">
                  <a:lumMod val="20000"/>
                  <a:lumOff val="80000"/>
                </a:schemeClr>
              </a:gs>
              <a:gs pos="100000">
                <a:schemeClr val="bg1">
                  <a:alpha val="0"/>
                </a:schemeClr>
              </a:gs>
            </a:gsLst>
            <a:lin ang="5400000" scaled="1"/>
            <a:tileRect/>
          </a:gradFill>
          <a:ln w="9525">
            <a:noFill/>
            <a:miter lim="800000"/>
            <a:headEnd/>
            <a:tailEnd/>
          </a:ln>
          <a:effectLst/>
        </p:spPr>
        <p:txBody>
          <a:bodyPr vert="horz" wrap="square" lIns="72009" tIns="72009" rIns="72009" bIns="72009" numCol="1" anchor="t" anchorCtr="0" compatLnSpc="1">
            <a:prstTxWarp prst="textNoShape">
              <a:avLst/>
            </a:prstTxWarp>
            <a:noAutofit/>
          </a:bodyPr>
          <a:lstStyle/>
          <a:p>
            <a:pPr defTabSz="895350">
              <a:buClr>
                <a:schemeClr val="tx2"/>
              </a:buClr>
            </a:pPr>
            <a:endParaRPr lang="en-ZA" dirty="0">
              <a:solidFill>
                <a:schemeClr val="tx1"/>
              </a:solidFill>
              <a:latin typeface="+mn-lt"/>
            </a:endParaRPr>
          </a:p>
        </p:txBody>
      </p:sp>
      <p:sp>
        <p:nvSpPr>
          <p:cNvPr id="54" name="Rectangle 53"/>
          <p:cNvSpPr>
            <a:spLocks/>
          </p:cNvSpPr>
          <p:nvPr/>
        </p:nvSpPr>
        <p:spPr bwMode="gray">
          <a:xfrm>
            <a:off x="3825509" y="751981"/>
            <a:ext cx="1778732" cy="4056556"/>
          </a:xfrm>
          <a:prstGeom prst="rect">
            <a:avLst/>
          </a:prstGeom>
          <a:gradFill flip="none" rotWithShape="1">
            <a:gsLst>
              <a:gs pos="50000">
                <a:schemeClr val="bg1">
                  <a:lumMod val="95000"/>
                </a:schemeClr>
              </a:gs>
              <a:gs pos="0">
                <a:schemeClr val="accent6">
                  <a:lumMod val="20000"/>
                  <a:lumOff val="80000"/>
                </a:schemeClr>
              </a:gs>
              <a:gs pos="100000">
                <a:schemeClr val="bg1">
                  <a:alpha val="0"/>
                </a:schemeClr>
              </a:gs>
            </a:gsLst>
            <a:lin ang="5400000" scaled="1"/>
            <a:tileRect/>
          </a:gradFill>
          <a:ln w="9525">
            <a:noFill/>
            <a:miter lim="800000"/>
            <a:headEnd/>
            <a:tailEnd/>
          </a:ln>
          <a:effectLst/>
        </p:spPr>
        <p:txBody>
          <a:bodyPr vert="horz" wrap="square" lIns="72009" tIns="72009" rIns="72009" bIns="72009" numCol="1" anchor="t" anchorCtr="0" compatLnSpc="1">
            <a:prstTxWarp prst="textNoShape">
              <a:avLst/>
            </a:prstTxWarp>
            <a:noAutofit/>
          </a:bodyPr>
          <a:lstStyle/>
          <a:p>
            <a:pPr defTabSz="895350">
              <a:buClr>
                <a:schemeClr val="tx2"/>
              </a:buClr>
            </a:pPr>
            <a:r>
              <a:rPr lang="en-ZA" dirty="0">
                <a:latin typeface="+mn-lt"/>
              </a:rPr>
              <a:t>July 2016 -</a:t>
            </a:r>
            <a:r>
              <a:rPr lang="en-ZA" dirty="0" smtClean="0">
                <a:latin typeface="+mn-lt"/>
              </a:rPr>
              <a:t>Jan</a:t>
            </a:r>
            <a:endParaRPr lang="en-ZA" dirty="0">
              <a:latin typeface="+mn-lt"/>
            </a:endParaRPr>
          </a:p>
        </p:txBody>
      </p:sp>
      <p:sp>
        <p:nvSpPr>
          <p:cNvPr id="55" name="Rectangle 54"/>
          <p:cNvSpPr>
            <a:spLocks/>
          </p:cNvSpPr>
          <p:nvPr/>
        </p:nvSpPr>
        <p:spPr bwMode="gray">
          <a:xfrm>
            <a:off x="270262" y="751981"/>
            <a:ext cx="3409949" cy="4056556"/>
          </a:xfrm>
          <a:prstGeom prst="rect">
            <a:avLst/>
          </a:prstGeom>
          <a:gradFill flip="none" rotWithShape="1">
            <a:gsLst>
              <a:gs pos="50000">
                <a:schemeClr val="bg1">
                  <a:lumMod val="95000"/>
                </a:schemeClr>
              </a:gs>
              <a:gs pos="0">
                <a:schemeClr val="accent6">
                  <a:lumMod val="20000"/>
                  <a:lumOff val="80000"/>
                </a:schemeClr>
              </a:gs>
              <a:gs pos="100000">
                <a:schemeClr val="bg1">
                  <a:alpha val="0"/>
                </a:schemeClr>
              </a:gs>
            </a:gsLst>
            <a:lin ang="5400000" scaled="1"/>
            <a:tileRect/>
          </a:gradFill>
          <a:ln w="9525">
            <a:noFill/>
            <a:miter lim="800000"/>
            <a:headEnd/>
            <a:tailEnd/>
          </a:ln>
          <a:effectLst/>
        </p:spPr>
        <p:txBody>
          <a:bodyPr vert="horz" wrap="square" lIns="72009" tIns="72009" rIns="72009" bIns="72009" numCol="1" anchor="t" anchorCtr="0" compatLnSpc="1">
            <a:prstTxWarp prst="textNoShape">
              <a:avLst/>
            </a:prstTxWarp>
            <a:noAutofit/>
          </a:bodyPr>
          <a:lstStyle/>
          <a:p>
            <a:pPr defTabSz="895350">
              <a:buClr>
                <a:schemeClr val="tx2"/>
              </a:buClr>
            </a:pPr>
            <a:endParaRPr lang="en-ZA" dirty="0">
              <a:solidFill>
                <a:schemeClr val="tx1"/>
              </a:solidFill>
              <a:latin typeface="+mn-lt"/>
            </a:endParaRPr>
          </a:p>
        </p:txBody>
      </p:sp>
      <p:sp>
        <p:nvSpPr>
          <p:cNvPr id="2" name="Title 1"/>
          <p:cNvSpPr>
            <a:spLocks noGrp="1"/>
          </p:cNvSpPr>
          <p:nvPr>
            <p:ph type="title"/>
          </p:nvPr>
        </p:nvSpPr>
        <p:spPr bwMode="gray">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390525"/>
            <a:r>
              <a:rPr lang="en-ZA" dirty="0"/>
              <a:t>Chapter 6 Legislative Amendment – Timelines and process map</a:t>
            </a:r>
          </a:p>
        </p:txBody>
      </p:sp>
      <p:sp>
        <p:nvSpPr>
          <p:cNvPr id="6" name="TextBox 5"/>
          <p:cNvSpPr txBox="1">
            <a:spLocks/>
          </p:cNvSpPr>
          <p:nvPr/>
        </p:nvSpPr>
        <p:spPr bwMode="gray">
          <a:xfrm>
            <a:off x="171451" y="751981"/>
            <a:ext cx="3409949" cy="39164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5875" algn="ctr">
            <a:noFill/>
            <a:round/>
            <a:headEnd/>
            <a:tailEnd/>
          </a:ln>
          <a:effectLst>
            <a:outerShdw blurRad="50800" dist="38100" dir="5400000" algn="t" rotWithShape="0">
              <a:prstClr val="black">
                <a:alpha val="40000"/>
              </a:prstClr>
            </a:outerShdw>
          </a:effectLst>
        </p:spPr>
        <p:txBody>
          <a:bodyPr wrap="square" lIns="72009" tIns="72009" rIns="72009" bIns="72009" anchor="ctr">
            <a:spAutoFit/>
          </a:bodyPr>
          <a:lstStyle>
            <a:defPPr>
              <a:defRPr lang="en-US"/>
            </a:defPPr>
            <a:lvl1pPr>
              <a:defRPr sz="1200" b="1">
                <a:solidFill>
                  <a:schemeClr val="bg1"/>
                </a:solidFill>
              </a:defRPr>
            </a:lvl1pPr>
          </a:lstStyle>
          <a:p>
            <a:r>
              <a:rPr lang="en-ZA" sz="1600" dirty="0">
                <a:latin typeface="+mn-lt"/>
              </a:rPr>
              <a:t>Step</a:t>
            </a:r>
          </a:p>
        </p:txBody>
      </p:sp>
      <p:sp>
        <p:nvSpPr>
          <p:cNvPr id="7" name="TextBox 6"/>
          <p:cNvSpPr txBox="1">
            <a:spLocks/>
          </p:cNvSpPr>
          <p:nvPr/>
        </p:nvSpPr>
        <p:spPr bwMode="gray">
          <a:xfrm>
            <a:off x="3825509" y="751981"/>
            <a:ext cx="1778732" cy="39164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5875" algn="ctr">
            <a:noFill/>
            <a:round/>
            <a:headEnd/>
            <a:tailEnd/>
          </a:ln>
          <a:effectLst>
            <a:outerShdw blurRad="50800" dist="38100" dir="5400000" algn="t" rotWithShape="0">
              <a:prstClr val="black">
                <a:alpha val="40000"/>
              </a:prstClr>
            </a:outerShdw>
          </a:effectLst>
        </p:spPr>
        <p:txBody>
          <a:bodyPr wrap="square" lIns="72009" tIns="72009" rIns="72009" bIns="72009" anchor="ctr">
            <a:spAutoFit/>
          </a:bodyPr>
          <a:lstStyle>
            <a:defPPr>
              <a:defRPr lang="en-US"/>
            </a:defPPr>
            <a:lvl1pPr>
              <a:defRPr sz="1200" b="1">
                <a:solidFill>
                  <a:schemeClr val="bg1"/>
                </a:solidFill>
              </a:defRPr>
            </a:lvl1pPr>
          </a:lstStyle>
          <a:p>
            <a:r>
              <a:rPr lang="en-ZA" sz="1600" dirty="0">
                <a:latin typeface="+mn-lt"/>
              </a:rPr>
              <a:t>Fast track</a:t>
            </a:r>
          </a:p>
        </p:txBody>
      </p:sp>
      <p:sp>
        <p:nvSpPr>
          <p:cNvPr id="4" name="TextBox 3"/>
          <p:cNvSpPr txBox="1">
            <a:spLocks/>
          </p:cNvSpPr>
          <p:nvPr/>
        </p:nvSpPr>
        <p:spPr bwMode="gray">
          <a:xfrm>
            <a:off x="270262" y="1235560"/>
            <a:ext cx="3212326" cy="584775"/>
          </a:xfrm>
          <a:prstGeom prst="rect">
            <a:avLst/>
          </a:prstGeom>
          <a:noFill/>
        </p:spPr>
        <p:txBody>
          <a:bodyPr wrap="square" lIns="0" rtlCol="0">
            <a:spAutoFit/>
          </a:bodyPr>
          <a:lstStyle/>
          <a:p>
            <a:pPr>
              <a:tabLst>
                <a:tab pos="266700" algn="l"/>
              </a:tabLst>
            </a:pPr>
            <a:r>
              <a:rPr lang="en-ZA" dirty="0">
                <a:latin typeface="+mn-lt"/>
              </a:rPr>
              <a:t>1. 	Update the Current Concept Note </a:t>
            </a:r>
          </a:p>
        </p:txBody>
      </p:sp>
      <p:sp>
        <p:nvSpPr>
          <p:cNvPr id="5" name="TextBox 4"/>
          <p:cNvSpPr txBox="1">
            <a:spLocks/>
          </p:cNvSpPr>
          <p:nvPr/>
        </p:nvSpPr>
        <p:spPr bwMode="gray">
          <a:xfrm>
            <a:off x="3930139" y="1235560"/>
            <a:ext cx="1569472" cy="338554"/>
          </a:xfrm>
          <a:prstGeom prst="rect">
            <a:avLst/>
          </a:prstGeom>
          <a:noFill/>
        </p:spPr>
        <p:txBody>
          <a:bodyPr wrap="square" lIns="0" rIns="0" rtlCol="0">
            <a:spAutoFit/>
          </a:bodyPr>
          <a:lstStyle/>
          <a:p>
            <a:r>
              <a:rPr lang="en-ZA" dirty="0">
                <a:latin typeface="+mn-lt"/>
              </a:rPr>
              <a:t>May-Sept 2016</a:t>
            </a:r>
          </a:p>
        </p:txBody>
      </p:sp>
      <p:sp>
        <p:nvSpPr>
          <p:cNvPr id="8" name="TextBox 7"/>
          <p:cNvSpPr txBox="1">
            <a:spLocks/>
          </p:cNvSpPr>
          <p:nvPr/>
        </p:nvSpPr>
        <p:spPr bwMode="gray">
          <a:xfrm>
            <a:off x="270262" y="1947862"/>
            <a:ext cx="3212326" cy="584775"/>
          </a:xfrm>
          <a:prstGeom prst="rect">
            <a:avLst/>
          </a:prstGeom>
          <a:noFill/>
        </p:spPr>
        <p:txBody>
          <a:bodyPr wrap="square" lIns="0" rtlCol="0">
            <a:spAutoFit/>
          </a:bodyPr>
          <a:lstStyle/>
          <a:p>
            <a:pPr>
              <a:tabLst>
                <a:tab pos="266700" algn="l"/>
              </a:tabLst>
            </a:pPr>
            <a:r>
              <a:rPr lang="en-ZA" dirty="0">
                <a:latin typeface="+mn-lt"/>
              </a:rPr>
              <a:t>2. </a:t>
            </a:r>
            <a:r>
              <a:rPr lang="en-ZA" dirty="0">
                <a:solidFill>
                  <a:srgbClr val="FF0000"/>
                </a:solidFill>
                <a:latin typeface="+mn-lt"/>
              </a:rPr>
              <a:t>	</a:t>
            </a:r>
            <a:r>
              <a:rPr lang="en-ZA" dirty="0">
                <a:latin typeface="+mn-lt"/>
              </a:rPr>
              <a:t>Review international, national and provincial legislation</a:t>
            </a:r>
          </a:p>
        </p:txBody>
      </p:sp>
      <p:sp>
        <p:nvSpPr>
          <p:cNvPr id="9" name="TextBox 8"/>
          <p:cNvSpPr txBox="1">
            <a:spLocks/>
          </p:cNvSpPr>
          <p:nvPr/>
        </p:nvSpPr>
        <p:spPr bwMode="gray">
          <a:xfrm>
            <a:off x="3930139" y="1947862"/>
            <a:ext cx="1569472" cy="338554"/>
          </a:xfrm>
          <a:prstGeom prst="rect">
            <a:avLst/>
          </a:prstGeom>
          <a:noFill/>
        </p:spPr>
        <p:txBody>
          <a:bodyPr wrap="square" lIns="0" rIns="0" rtlCol="0">
            <a:spAutoFit/>
          </a:bodyPr>
          <a:lstStyle/>
          <a:p>
            <a:r>
              <a:rPr lang="en-ZA" dirty="0">
                <a:latin typeface="+mn-lt"/>
              </a:rPr>
              <a:t>May-Sept 2016</a:t>
            </a:r>
          </a:p>
        </p:txBody>
      </p:sp>
      <p:sp>
        <p:nvSpPr>
          <p:cNvPr id="10" name="TextBox 9"/>
          <p:cNvSpPr txBox="1">
            <a:spLocks/>
          </p:cNvSpPr>
          <p:nvPr/>
        </p:nvSpPr>
        <p:spPr bwMode="gray">
          <a:xfrm>
            <a:off x="270262" y="2639844"/>
            <a:ext cx="3212326" cy="584775"/>
          </a:xfrm>
          <a:prstGeom prst="rect">
            <a:avLst/>
          </a:prstGeom>
          <a:noFill/>
        </p:spPr>
        <p:txBody>
          <a:bodyPr wrap="square" lIns="0" rtlCol="0">
            <a:spAutoFit/>
          </a:bodyPr>
          <a:lstStyle/>
          <a:p>
            <a:pPr>
              <a:tabLst>
                <a:tab pos="266700" algn="l"/>
              </a:tabLst>
            </a:pPr>
            <a:r>
              <a:rPr lang="en-ZA" dirty="0">
                <a:latin typeface="+mn-lt"/>
              </a:rPr>
              <a:t>3. 	Develop the Socio-economic  Impact assessment</a:t>
            </a:r>
          </a:p>
        </p:txBody>
      </p:sp>
      <p:sp>
        <p:nvSpPr>
          <p:cNvPr id="12" name="TextBox 11"/>
          <p:cNvSpPr txBox="1">
            <a:spLocks/>
          </p:cNvSpPr>
          <p:nvPr/>
        </p:nvSpPr>
        <p:spPr bwMode="gray">
          <a:xfrm>
            <a:off x="3930139" y="2639844"/>
            <a:ext cx="1569472" cy="338554"/>
          </a:xfrm>
          <a:prstGeom prst="rect">
            <a:avLst/>
          </a:prstGeom>
          <a:noFill/>
        </p:spPr>
        <p:txBody>
          <a:bodyPr wrap="square" lIns="0" rIns="0" rtlCol="0">
            <a:spAutoFit/>
          </a:bodyPr>
          <a:lstStyle/>
          <a:p>
            <a:r>
              <a:rPr lang="en-ZA" dirty="0">
                <a:latin typeface="+mn-lt"/>
              </a:rPr>
              <a:t>July-Sept  2016</a:t>
            </a:r>
          </a:p>
        </p:txBody>
      </p:sp>
      <p:sp>
        <p:nvSpPr>
          <p:cNvPr id="11" name="TextBox 10"/>
          <p:cNvSpPr txBox="1">
            <a:spLocks/>
          </p:cNvSpPr>
          <p:nvPr/>
        </p:nvSpPr>
        <p:spPr bwMode="gray">
          <a:xfrm>
            <a:off x="270262" y="3372466"/>
            <a:ext cx="3212326" cy="584775"/>
          </a:xfrm>
          <a:prstGeom prst="rect">
            <a:avLst/>
          </a:prstGeom>
          <a:noFill/>
        </p:spPr>
        <p:txBody>
          <a:bodyPr wrap="square" lIns="0" rtlCol="0">
            <a:spAutoFit/>
          </a:bodyPr>
          <a:lstStyle/>
          <a:p>
            <a:pPr>
              <a:tabLst>
                <a:tab pos="266700" algn="l"/>
              </a:tabLst>
            </a:pPr>
            <a:r>
              <a:rPr lang="en-ZA" dirty="0" smtClean="0">
                <a:latin typeface="+mn-lt"/>
              </a:rPr>
              <a:t>4. Rationalisation and Drafting of Amendment Bill</a:t>
            </a:r>
            <a:endParaRPr lang="en-ZA" dirty="0">
              <a:latin typeface="+mn-lt"/>
            </a:endParaRPr>
          </a:p>
        </p:txBody>
      </p:sp>
      <p:sp>
        <p:nvSpPr>
          <p:cNvPr id="16" name="TextBox 15"/>
          <p:cNvSpPr txBox="1">
            <a:spLocks/>
          </p:cNvSpPr>
          <p:nvPr/>
        </p:nvSpPr>
        <p:spPr bwMode="gray">
          <a:xfrm>
            <a:off x="270262" y="4045230"/>
            <a:ext cx="3212326" cy="338554"/>
          </a:xfrm>
          <a:prstGeom prst="rect">
            <a:avLst/>
          </a:prstGeom>
          <a:noFill/>
        </p:spPr>
        <p:txBody>
          <a:bodyPr wrap="square" lIns="0" rtlCol="0">
            <a:spAutoFit/>
          </a:bodyPr>
          <a:lstStyle/>
          <a:p>
            <a:pPr>
              <a:tabLst>
                <a:tab pos="266700" algn="l"/>
              </a:tabLst>
            </a:pPr>
            <a:r>
              <a:rPr lang="en-ZA" dirty="0">
                <a:latin typeface="+mn-lt"/>
              </a:rPr>
              <a:t>5</a:t>
            </a:r>
            <a:r>
              <a:rPr lang="en-ZA" dirty="0" smtClean="0">
                <a:latin typeface="+mn-lt"/>
              </a:rPr>
              <a:t>. </a:t>
            </a:r>
            <a:r>
              <a:rPr lang="en-ZA" dirty="0">
                <a:latin typeface="+mn-lt"/>
              </a:rPr>
              <a:t>	Initiate Parliamentary process</a:t>
            </a:r>
          </a:p>
        </p:txBody>
      </p:sp>
      <p:sp>
        <p:nvSpPr>
          <p:cNvPr id="17" name="TextBox 16"/>
          <p:cNvSpPr txBox="1">
            <a:spLocks/>
          </p:cNvSpPr>
          <p:nvPr/>
        </p:nvSpPr>
        <p:spPr bwMode="gray">
          <a:xfrm>
            <a:off x="3930139" y="4045230"/>
            <a:ext cx="1569472" cy="584775"/>
          </a:xfrm>
          <a:prstGeom prst="rect">
            <a:avLst/>
          </a:prstGeom>
          <a:noFill/>
        </p:spPr>
        <p:txBody>
          <a:bodyPr wrap="square" lIns="0" rIns="0" rtlCol="0">
            <a:spAutoFit/>
          </a:bodyPr>
          <a:lstStyle/>
          <a:p>
            <a:r>
              <a:rPr lang="en-ZA" dirty="0">
                <a:latin typeface="+mn-lt"/>
              </a:rPr>
              <a:t> Feb 2018- June 2019</a:t>
            </a:r>
          </a:p>
        </p:txBody>
      </p:sp>
      <p:sp>
        <p:nvSpPr>
          <p:cNvPr id="20" name="TextBox 19"/>
          <p:cNvSpPr txBox="1">
            <a:spLocks/>
          </p:cNvSpPr>
          <p:nvPr/>
        </p:nvSpPr>
        <p:spPr bwMode="gray">
          <a:xfrm>
            <a:off x="5974343" y="1235560"/>
            <a:ext cx="2689655" cy="3200876"/>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ZA" dirty="0">
                <a:latin typeface="+mn-lt"/>
              </a:rPr>
              <a:t>Amendment of all NEMBA chapters</a:t>
            </a:r>
          </a:p>
          <a:p>
            <a:pPr marL="285750" indent="-285750">
              <a:buFont typeface="Arial" panose="020B0604020202020204" pitchFamily="34" charset="0"/>
              <a:buChar char="•"/>
            </a:pPr>
            <a:r>
              <a:rPr lang="en-ZA" dirty="0">
                <a:latin typeface="+mn-lt"/>
              </a:rPr>
              <a:t>BABS regulation review will be conducted concurrently to the legislative </a:t>
            </a:r>
            <a:r>
              <a:rPr lang="en-ZA" dirty="0" smtClean="0">
                <a:latin typeface="+mn-lt"/>
              </a:rPr>
              <a:t>review</a:t>
            </a:r>
          </a:p>
          <a:p>
            <a:pPr marL="285750" indent="-285750">
              <a:buFont typeface="Arial" panose="020B0604020202020204" pitchFamily="34" charset="0"/>
              <a:buChar char="•"/>
            </a:pPr>
            <a:r>
              <a:rPr lang="en-ZA" dirty="0">
                <a:latin typeface="+mn-lt"/>
              </a:rPr>
              <a:t>Establish a dedicated technical task team to support the Legal Team</a:t>
            </a:r>
          </a:p>
          <a:p>
            <a:pPr marL="285750" indent="-285750">
              <a:buFont typeface="Arial" panose="020B0604020202020204" pitchFamily="34" charset="0"/>
              <a:buChar char="•"/>
            </a:pPr>
            <a:endParaRPr lang="en-ZA" dirty="0" smtClean="0">
              <a:latin typeface="+mn-lt"/>
            </a:endParaRPr>
          </a:p>
          <a:p>
            <a:pPr marL="285750" indent="-285750">
              <a:buFont typeface="Arial" panose="020B0604020202020204" pitchFamily="34" charset="0"/>
              <a:buChar char="•"/>
            </a:pPr>
            <a:endParaRPr lang="en-ZA" dirty="0">
              <a:latin typeface="+mn-lt"/>
            </a:endParaRPr>
          </a:p>
          <a:p>
            <a:pPr marL="285750" indent="-285750">
              <a:buFont typeface="Arial" panose="020B0604020202020204" pitchFamily="34" charset="0"/>
              <a:buChar char="•"/>
            </a:pPr>
            <a:endParaRPr lang="en-ZA" dirty="0">
              <a:latin typeface="+mn-lt"/>
            </a:endParaRPr>
          </a:p>
          <a:p>
            <a:pPr marL="285750" indent="-285750">
              <a:buFont typeface="Arial" panose="020B0604020202020204" pitchFamily="34" charset="0"/>
              <a:buChar char="•"/>
            </a:pPr>
            <a:endParaRPr lang="en-ZA" dirty="0">
              <a:latin typeface="+mn-lt"/>
            </a:endParaRPr>
          </a:p>
        </p:txBody>
      </p:sp>
      <p:sp>
        <p:nvSpPr>
          <p:cNvPr id="24" name="TextBox 23"/>
          <p:cNvSpPr txBox="1">
            <a:spLocks/>
          </p:cNvSpPr>
          <p:nvPr/>
        </p:nvSpPr>
        <p:spPr bwMode="gray">
          <a:xfrm>
            <a:off x="5848351" y="751981"/>
            <a:ext cx="2941638" cy="39164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5875" algn="ctr">
            <a:noFill/>
            <a:round/>
            <a:headEnd/>
            <a:tailEnd/>
          </a:ln>
          <a:effectLst>
            <a:outerShdw blurRad="50800" dist="38100" dir="5400000" algn="t" rotWithShape="0">
              <a:prstClr val="black">
                <a:alpha val="40000"/>
              </a:prstClr>
            </a:outerShdw>
          </a:effectLst>
        </p:spPr>
        <p:txBody>
          <a:bodyPr wrap="square" lIns="72009" tIns="72009" rIns="72009" bIns="72009" anchor="ctr">
            <a:spAutoFit/>
          </a:bodyPr>
          <a:lstStyle>
            <a:defPPr>
              <a:defRPr lang="en-US"/>
            </a:defPPr>
            <a:lvl1pPr>
              <a:defRPr sz="1200" b="1">
                <a:solidFill>
                  <a:schemeClr val="bg1"/>
                </a:solidFill>
              </a:defRPr>
            </a:lvl1pPr>
          </a:lstStyle>
          <a:p>
            <a:r>
              <a:rPr lang="en-ZA" sz="1600" dirty="0">
                <a:latin typeface="+mn-lt"/>
              </a:rPr>
              <a:t>Assumption</a:t>
            </a:r>
          </a:p>
        </p:txBody>
      </p:sp>
      <p:sp>
        <p:nvSpPr>
          <p:cNvPr id="26" name="Oval 25"/>
          <p:cNvSpPr/>
          <p:nvPr/>
        </p:nvSpPr>
        <p:spPr bwMode="gray">
          <a:xfrm>
            <a:off x="171451" y="218075"/>
            <a:ext cx="324000" cy="324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5875" algn="ctr">
            <a:noFill/>
            <a:round/>
            <a:headEnd/>
            <a:tailEnd/>
          </a:ln>
          <a:effectLst>
            <a:outerShdw blurRad="50800" dist="38100" algn="l" rotWithShape="0">
              <a:prstClr val="black">
                <a:alpha val="40000"/>
              </a:prstClr>
            </a:outerShdw>
          </a:effectLst>
        </p:spPr>
        <p:txBody>
          <a:bodyPr lIns="0" tIns="0" rIns="0" bIns="0" anchor="ctr" anchorCtr="1">
            <a:noAutofit/>
          </a:bodyPr>
          <a:lstStyle/>
          <a:p>
            <a:r>
              <a:rPr lang="ms-MY" sz="1900" b="1" dirty="0" smtClean="0">
                <a:solidFill>
                  <a:schemeClr val="bg1"/>
                </a:solidFill>
                <a:latin typeface="+mn-lt"/>
              </a:rPr>
              <a:t>4</a:t>
            </a:r>
            <a:endParaRPr lang="ms-MY" sz="1900" b="1" dirty="0">
              <a:solidFill>
                <a:schemeClr val="bg1"/>
              </a:solidFill>
              <a:latin typeface="+mn-lt"/>
            </a:endParaRPr>
          </a:p>
        </p:txBody>
      </p:sp>
      <p:sp>
        <p:nvSpPr>
          <p:cNvPr id="41" name="Line 24"/>
          <p:cNvSpPr>
            <a:spLocks noChangeShapeType="1"/>
          </p:cNvSpPr>
          <p:nvPr/>
        </p:nvSpPr>
        <p:spPr bwMode="gray">
          <a:xfrm>
            <a:off x="270262" y="1857508"/>
            <a:ext cx="3212326"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mn-lt"/>
            </a:endParaRPr>
          </a:p>
        </p:txBody>
      </p:sp>
      <p:sp>
        <p:nvSpPr>
          <p:cNvPr id="42" name="Line 24"/>
          <p:cNvSpPr>
            <a:spLocks noChangeShapeType="1"/>
          </p:cNvSpPr>
          <p:nvPr/>
        </p:nvSpPr>
        <p:spPr bwMode="gray">
          <a:xfrm>
            <a:off x="270262" y="2549490"/>
            <a:ext cx="3212326"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mn-lt"/>
            </a:endParaRPr>
          </a:p>
        </p:txBody>
      </p:sp>
      <p:sp>
        <p:nvSpPr>
          <p:cNvPr id="43" name="Line 24"/>
          <p:cNvSpPr>
            <a:spLocks noChangeShapeType="1"/>
          </p:cNvSpPr>
          <p:nvPr/>
        </p:nvSpPr>
        <p:spPr bwMode="gray">
          <a:xfrm>
            <a:off x="270262" y="3282112"/>
            <a:ext cx="3212326"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mn-lt"/>
            </a:endParaRPr>
          </a:p>
        </p:txBody>
      </p:sp>
      <p:sp>
        <p:nvSpPr>
          <p:cNvPr id="44" name="Line 24"/>
          <p:cNvSpPr>
            <a:spLocks noChangeShapeType="1"/>
          </p:cNvSpPr>
          <p:nvPr/>
        </p:nvSpPr>
        <p:spPr bwMode="gray">
          <a:xfrm>
            <a:off x="270262" y="3953774"/>
            <a:ext cx="3212326"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latin typeface="+mn-lt"/>
            </a:endParaRPr>
          </a:p>
        </p:txBody>
      </p:sp>
      <p:sp>
        <p:nvSpPr>
          <p:cNvPr id="46" name="Line 24"/>
          <p:cNvSpPr>
            <a:spLocks noChangeShapeType="1"/>
          </p:cNvSpPr>
          <p:nvPr/>
        </p:nvSpPr>
        <p:spPr bwMode="gray">
          <a:xfrm>
            <a:off x="270262" y="4616378"/>
            <a:ext cx="3212326"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mn-lt"/>
            </a:endParaRPr>
          </a:p>
        </p:txBody>
      </p:sp>
      <p:sp>
        <p:nvSpPr>
          <p:cNvPr id="47" name="Line 24"/>
          <p:cNvSpPr>
            <a:spLocks noChangeShapeType="1"/>
          </p:cNvSpPr>
          <p:nvPr/>
        </p:nvSpPr>
        <p:spPr bwMode="gray">
          <a:xfrm>
            <a:off x="3930139" y="4616378"/>
            <a:ext cx="1569472"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mn-lt"/>
            </a:endParaRPr>
          </a:p>
        </p:txBody>
      </p:sp>
      <p:sp>
        <p:nvSpPr>
          <p:cNvPr id="49" name="Line 24"/>
          <p:cNvSpPr>
            <a:spLocks noChangeShapeType="1"/>
          </p:cNvSpPr>
          <p:nvPr/>
        </p:nvSpPr>
        <p:spPr bwMode="gray">
          <a:xfrm>
            <a:off x="3930139" y="3953774"/>
            <a:ext cx="1569472"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mn-lt"/>
            </a:endParaRPr>
          </a:p>
        </p:txBody>
      </p:sp>
      <p:sp>
        <p:nvSpPr>
          <p:cNvPr id="50" name="Line 24"/>
          <p:cNvSpPr>
            <a:spLocks noChangeShapeType="1"/>
          </p:cNvSpPr>
          <p:nvPr/>
        </p:nvSpPr>
        <p:spPr bwMode="gray">
          <a:xfrm>
            <a:off x="3930139" y="3282112"/>
            <a:ext cx="1569472"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mn-lt"/>
            </a:endParaRPr>
          </a:p>
        </p:txBody>
      </p:sp>
      <p:sp>
        <p:nvSpPr>
          <p:cNvPr id="51" name="Line 24"/>
          <p:cNvSpPr>
            <a:spLocks noChangeShapeType="1"/>
          </p:cNvSpPr>
          <p:nvPr/>
        </p:nvSpPr>
        <p:spPr bwMode="gray">
          <a:xfrm>
            <a:off x="3930139" y="2549490"/>
            <a:ext cx="1569472"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mn-lt"/>
            </a:endParaRPr>
          </a:p>
        </p:txBody>
      </p:sp>
      <p:sp>
        <p:nvSpPr>
          <p:cNvPr id="52" name="Line 24"/>
          <p:cNvSpPr>
            <a:spLocks noChangeShapeType="1"/>
          </p:cNvSpPr>
          <p:nvPr/>
        </p:nvSpPr>
        <p:spPr bwMode="gray">
          <a:xfrm>
            <a:off x="3930139" y="1857508"/>
            <a:ext cx="1569472" cy="0"/>
          </a:xfrm>
          <a:prstGeom prst="line">
            <a:avLst/>
          </a:prstGeom>
          <a:noFill/>
          <a:ln w="12700">
            <a:solidFill>
              <a:srgbClr val="80808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mn-lt"/>
            </a:endParaRPr>
          </a:p>
        </p:txBody>
      </p:sp>
      <p:pic>
        <p:nvPicPr>
          <p:cNvPr id="16399" name="Picture 15"/>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3779022" y="3368013"/>
            <a:ext cx="2060575" cy="42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6636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extLst/>
          </p:nvPr>
        </p:nvGraphicFramePr>
        <p:xfrm>
          <a:off x="1588" y="1588"/>
          <a:ext cx="1587" cy="1587"/>
        </p:xfrm>
        <a:graphic>
          <a:graphicData uri="http://schemas.openxmlformats.org/presentationml/2006/ole">
            <p:oleObj spid="_x0000_s298007" name="think-cell Slide" r:id="rId6" imgW="360" imgH="360" progId="">
              <p:embed/>
            </p:oleObj>
          </a:graphicData>
        </a:graphic>
      </p:graphicFrame>
      <p:sp>
        <p:nvSpPr>
          <p:cNvPr id="2" name="Title 1"/>
          <p:cNvSpPr>
            <a:spLocks noGrp="1"/>
          </p:cNvSpPr>
          <p:nvPr>
            <p:ph type="title"/>
          </p:nvPr>
        </p:nvSpPr>
        <p:spPr>
          <a:xfrm>
            <a:off x="171451" y="230188"/>
            <a:ext cx="8618537" cy="584775"/>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smtClean="0"/>
              <a:t>The Lab has produced 29 initiatives and several recommendations to address the key challenges experienc</a:t>
            </a:r>
            <a:r>
              <a:rPr lang="en-US" dirty="0" smtClean="0">
                <a:solidFill>
                  <a:schemeClr val="tx1"/>
                </a:solidFill>
              </a:rPr>
              <a:t>ed</a:t>
            </a:r>
            <a:r>
              <a:rPr lang="en-US" dirty="0" smtClean="0">
                <a:solidFill>
                  <a:srgbClr val="FF0000"/>
                </a:solidFill>
              </a:rPr>
              <a:t> </a:t>
            </a:r>
            <a:r>
              <a:rPr lang="en-US" dirty="0" smtClean="0"/>
              <a:t>by the streams</a:t>
            </a:r>
            <a:endParaRPr lang="en-ZA" dirty="0"/>
          </a:p>
        </p:txBody>
      </p:sp>
      <p:sp>
        <p:nvSpPr>
          <p:cNvPr id="22" name="Rectangle 21"/>
          <p:cNvSpPr>
            <a:spLocks/>
          </p:cNvSpPr>
          <p:nvPr/>
        </p:nvSpPr>
        <p:spPr>
          <a:xfrm>
            <a:off x="180975" y="1106741"/>
            <a:ext cx="2812925" cy="4663440"/>
          </a:xfrm>
          <a:prstGeom prst="rect">
            <a:avLst/>
          </a:prstGeom>
          <a:solidFill>
            <a:schemeClr val="bg2"/>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err="1" smtClean="0">
              <a:solidFill>
                <a:srgbClr val="000000"/>
              </a:solidFill>
            </a:endParaRPr>
          </a:p>
        </p:txBody>
      </p:sp>
      <p:sp>
        <p:nvSpPr>
          <p:cNvPr id="26" name="Rectangle 6"/>
          <p:cNvSpPr>
            <a:spLocks noChangeArrowheads="1"/>
          </p:cNvSpPr>
          <p:nvPr/>
        </p:nvSpPr>
        <p:spPr bwMode="gray">
          <a:xfrm>
            <a:off x="180975" y="1114435"/>
            <a:ext cx="2812925" cy="376257"/>
          </a:xfrm>
          <a:prstGeom prst="rect">
            <a:avLst/>
          </a:prstGeom>
          <a:solidFill>
            <a:schemeClr val="accent1"/>
          </a:solidFill>
          <a:ln w="19050" algn="ctr">
            <a:solidFill>
              <a:schemeClr val="accent1"/>
            </a:solidFill>
            <a:miter lim="800000"/>
            <a:headEnd/>
            <a:tailEnd/>
          </a:ln>
          <a:effectLst/>
          <a:extLst/>
        </p:spPr>
        <p:txBody>
          <a:bodyPr wrap="square" lIns="72009" tIns="72009" rIns="72009" bIns="72009" anchor="ctr" anchorCtr="0">
            <a:spAutoFit/>
          </a:bodyPr>
          <a:lstStyle/>
          <a:p>
            <a:r>
              <a:rPr lang="en-GB" sz="1500" b="1" dirty="0" smtClean="0">
                <a:solidFill>
                  <a:srgbClr val="0B4623"/>
                </a:solidFill>
                <a:latin typeface="Arial"/>
              </a:rPr>
              <a:t>Wildlife</a:t>
            </a:r>
            <a:endParaRPr lang="en-GB" sz="1500" b="1" dirty="0">
              <a:solidFill>
                <a:srgbClr val="0B4623"/>
              </a:solidFill>
              <a:latin typeface="Arial"/>
            </a:endParaRPr>
          </a:p>
        </p:txBody>
      </p:sp>
      <p:sp>
        <p:nvSpPr>
          <p:cNvPr id="24" name="Rectangle 23"/>
          <p:cNvSpPr>
            <a:spLocks/>
          </p:cNvSpPr>
          <p:nvPr/>
        </p:nvSpPr>
        <p:spPr>
          <a:xfrm>
            <a:off x="5977063" y="1106741"/>
            <a:ext cx="2812925" cy="4663440"/>
          </a:xfrm>
          <a:prstGeom prst="rect">
            <a:avLst/>
          </a:prstGeom>
          <a:solidFill>
            <a:schemeClr val="bg2"/>
          </a:solid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err="1" smtClean="0">
              <a:solidFill>
                <a:srgbClr val="000000"/>
              </a:solidFill>
            </a:endParaRPr>
          </a:p>
        </p:txBody>
      </p:sp>
      <p:sp>
        <p:nvSpPr>
          <p:cNvPr id="13" name="Rectangle 6"/>
          <p:cNvSpPr>
            <a:spLocks noChangeArrowheads="1"/>
          </p:cNvSpPr>
          <p:nvPr/>
        </p:nvSpPr>
        <p:spPr bwMode="gray">
          <a:xfrm>
            <a:off x="5977063" y="1114435"/>
            <a:ext cx="2812925" cy="376257"/>
          </a:xfrm>
          <a:prstGeom prst="rect">
            <a:avLst/>
          </a:prstGeom>
          <a:solidFill>
            <a:schemeClr val="accent3"/>
          </a:solidFill>
          <a:ln w="19050" algn="ctr">
            <a:solidFill>
              <a:schemeClr val="accent3"/>
            </a:solidFill>
            <a:miter lim="800000"/>
            <a:headEnd/>
            <a:tailEnd/>
          </a:ln>
          <a:effectLst/>
          <a:extLst/>
        </p:spPr>
        <p:txBody>
          <a:bodyPr wrap="square" lIns="72009" tIns="72009" rIns="72009" bIns="72009" anchor="ctr" anchorCtr="0">
            <a:spAutoFit/>
          </a:bodyPr>
          <a:lstStyle/>
          <a:p>
            <a:r>
              <a:rPr lang="en-GB" sz="1500" b="1" dirty="0" smtClean="0">
                <a:solidFill>
                  <a:srgbClr val="FFFFFF"/>
                </a:solidFill>
                <a:latin typeface="Arial"/>
              </a:rPr>
              <a:t>Bioprospecting</a:t>
            </a:r>
            <a:endParaRPr lang="en-GB" sz="1500" b="1" dirty="0">
              <a:solidFill>
                <a:srgbClr val="FFFFFF"/>
              </a:solidFill>
              <a:latin typeface="Arial"/>
            </a:endParaRPr>
          </a:p>
        </p:txBody>
      </p:sp>
      <p:sp>
        <p:nvSpPr>
          <p:cNvPr id="23" name="Rectangle 22"/>
          <p:cNvSpPr>
            <a:spLocks/>
          </p:cNvSpPr>
          <p:nvPr/>
        </p:nvSpPr>
        <p:spPr>
          <a:xfrm>
            <a:off x="3079019" y="1106741"/>
            <a:ext cx="2812925" cy="4663440"/>
          </a:xfrm>
          <a:prstGeom prst="rect">
            <a:avLst/>
          </a:prstGeom>
          <a:solidFill>
            <a:schemeClr val="bg2"/>
          </a:solid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err="1" smtClean="0">
              <a:solidFill>
                <a:srgbClr val="000000"/>
              </a:solidFill>
            </a:endParaRPr>
          </a:p>
        </p:txBody>
      </p:sp>
      <p:sp>
        <p:nvSpPr>
          <p:cNvPr id="11" name="Rectangle 6"/>
          <p:cNvSpPr>
            <a:spLocks noChangeArrowheads="1"/>
          </p:cNvSpPr>
          <p:nvPr/>
        </p:nvSpPr>
        <p:spPr bwMode="gray">
          <a:xfrm>
            <a:off x="3079019" y="1114435"/>
            <a:ext cx="2812925" cy="376257"/>
          </a:xfrm>
          <a:prstGeom prst="rect">
            <a:avLst/>
          </a:prstGeom>
          <a:solidFill>
            <a:schemeClr val="accent2"/>
          </a:solidFill>
          <a:ln w="19050" algn="ctr">
            <a:solidFill>
              <a:schemeClr val="accent2"/>
            </a:solidFill>
            <a:miter lim="800000"/>
            <a:headEnd/>
            <a:tailEnd/>
          </a:ln>
          <a:effectLst/>
          <a:extLst/>
        </p:spPr>
        <p:txBody>
          <a:bodyPr wrap="square" lIns="72009" tIns="72009" rIns="72009" bIns="72009" anchor="ctr" anchorCtr="0">
            <a:spAutoFit/>
          </a:bodyPr>
          <a:lstStyle/>
          <a:p>
            <a:r>
              <a:rPr lang="en-GB" sz="1500" b="1" dirty="0" err="1" smtClean="0">
                <a:solidFill>
                  <a:srgbClr val="FFFFFF"/>
                </a:solidFill>
                <a:latin typeface="Arial"/>
              </a:rPr>
              <a:t>C&amp;M</a:t>
            </a:r>
            <a:r>
              <a:rPr lang="en-GB" sz="1500" b="1" dirty="0" smtClean="0">
                <a:solidFill>
                  <a:srgbClr val="FFFFFF"/>
                </a:solidFill>
                <a:latin typeface="Arial"/>
              </a:rPr>
              <a:t> Tourism</a:t>
            </a:r>
            <a:endParaRPr lang="en-GB" sz="1500" b="1" dirty="0">
              <a:solidFill>
                <a:srgbClr val="FFFFFF"/>
              </a:solidFill>
              <a:latin typeface="Arial"/>
            </a:endParaRPr>
          </a:p>
        </p:txBody>
      </p:sp>
      <p:sp>
        <p:nvSpPr>
          <p:cNvPr id="7" name="TextBox 6"/>
          <p:cNvSpPr txBox="1">
            <a:spLocks/>
          </p:cNvSpPr>
          <p:nvPr/>
        </p:nvSpPr>
        <p:spPr>
          <a:xfrm>
            <a:off x="6045523" y="1565211"/>
            <a:ext cx="2676004" cy="415498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spcBef>
                <a:spcPct val="50000"/>
              </a:spcBef>
              <a:buClr>
                <a:srgbClr val="0B4623"/>
              </a:buClr>
            </a:pPr>
            <a:r>
              <a:rPr lang="en-US" sz="1500" dirty="0" smtClean="0">
                <a:solidFill>
                  <a:srgbClr val="0B4623"/>
                </a:solidFill>
              </a:rPr>
              <a:t>Increase supply through mass cultivation and sustainable harvesting</a:t>
            </a:r>
          </a:p>
          <a:p>
            <a:pPr lvl="1">
              <a:spcBef>
                <a:spcPct val="50000"/>
              </a:spcBef>
              <a:buClr>
                <a:srgbClr val="0B4623"/>
              </a:buClr>
            </a:pPr>
            <a:r>
              <a:rPr lang="en-US" sz="1500" dirty="0">
                <a:solidFill>
                  <a:srgbClr val="0B4623"/>
                </a:solidFill>
              </a:rPr>
              <a:t>Increase demand and local value addition through better coordination of stakeholders  harnessing existing initiatives and addressing the innovation </a:t>
            </a:r>
            <a:r>
              <a:rPr lang="en-US" sz="1500" dirty="0" smtClean="0">
                <a:solidFill>
                  <a:srgbClr val="0B4623"/>
                </a:solidFill>
              </a:rPr>
              <a:t>chasm</a:t>
            </a:r>
          </a:p>
          <a:p>
            <a:pPr lvl="1">
              <a:spcBef>
                <a:spcPct val="50000"/>
              </a:spcBef>
              <a:buClr>
                <a:srgbClr val="0B4623"/>
              </a:buClr>
            </a:pPr>
            <a:r>
              <a:rPr lang="en-US" sz="1500" dirty="0" smtClean="0">
                <a:solidFill>
                  <a:srgbClr val="0B4623"/>
                </a:solidFill>
              </a:rPr>
              <a:t>Simplify the regulatory environment to enhance growth</a:t>
            </a:r>
          </a:p>
          <a:p>
            <a:pPr lvl="1">
              <a:spcBef>
                <a:spcPct val="50000"/>
              </a:spcBef>
              <a:buClr>
                <a:srgbClr val="0B4623"/>
              </a:buClr>
            </a:pPr>
            <a:r>
              <a:rPr lang="en-US" sz="1500" dirty="0" smtClean="0">
                <a:solidFill>
                  <a:srgbClr val="0B4623"/>
                </a:solidFill>
              </a:rPr>
              <a:t>Transform the sector through direct involvement of communities and TK holders</a:t>
            </a:r>
            <a:endParaRPr lang="en-US" sz="1500" dirty="0">
              <a:solidFill>
                <a:srgbClr val="0B4623"/>
              </a:solidFill>
            </a:endParaRPr>
          </a:p>
          <a:p>
            <a:pPr lvl="1">
              <a:spcBef>
                <a:spcPct val="50000"/>
              </a:spcBef>
              <a:buClr>
                <a:srgbClr val="0B4623"/>
              </a:buClr>
            </a:pPr>
            <a:endParaRPr lang="en-US" sz="1500" dirty="0">
              <a:solidFill>
                <a:srgbClr val="000000"/>
              </a:solidFill>
            </a:endParaRPr>
          </a:p>
        </p:txBody>
      </p:sp>
      <p:sp>
        <p:nvSpPr>
          <p:cNvPr id="9" name="TextBox 8"/>
          <p:cNvSpPr txBox="1">
            <a:spLocks/>
          </p:cNvSpPr>
          <p:nvPr/>
        </p:nvSpPr>
        <p:spPr>
          <a:xfrm>
            <a:off x="3147479" y="1565211"/>
            <a:ext cx="2676004" cy="346248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spcBef>
                <a:spcPct val="50000"/>
              </a:spcBef>
              <a:buClr>
                <a:srgbClr val="0B4623"/>
              </a:buClr>
            </a:pPr>
            <a:r>
              <a:rPr lang="en-US" sz="1500" dirty="0" smtClean="0">
                <a:solidFill>
                  <a:srgbClr val="0B4623"/>
                </a:solidFill>
              </a:rPr>
              <a:t>Identify and elevate events, routes and attractions along the coastline</a:t>
            </a:r>
          </a:p>
          <a:p>
            <a:pPr lvl="1">
              <a:spcBef>
                <a:spcPct val="50000"/>
              </a:spcBef>
              <a:buClr>
                <a:srgbClr val="0B4623"/>
              </a:buClr>
            </a:pPr>
            <a:r>
              <a:rPr lang="en-US" sz="1500" dirty="0" smtClean="0">
                <a:solidFill>
                  <a:srgbClr val="0B4623"/>
                </a:solidFill>
              </a:rPr>
              <a:t>Support high potential projects by unlocking roadblocks that are delaying implementation</a:t>
            </a:r>
          </a:p>
          <a:p>
            <a:pPr lvl="1">
              <a:spcBef>
                <a:spcPct val="50000"/>
              </a:spcBef>
              <a:buClr>
                <a:srgbClr val="0B4623"/>
              </a:buClr>
            </a:pPr>
            <a:r>
              <a:rPr lang="en-US" sz="1500" dirty="0" smtClean="0">
                <a:solidFill>
                  <a:srgbClr val="0B4623"/>
                </a:solidFill>
              </a:rPr>
              <a:t>Promote SA as a coastal and marine tourism</a:t>
            </a:r>
          </a:p>
          <a:p>
            <a:pPr lvl="1">
              <a:spcBef>
                <a:spcPct val="50000"/>
              </a:spcBef>
              <a:buClr>
                <a:srgbClr val="0B4623"/>
              </a:buClr>
            </a:pPr>
            <a:r>
              <a:rPr lang="en-US" sz="1500" dirty="0" smtClean="0">
                <a:solidFill>
                  <a:srgbClr val="0B4623"/>
                </a:solidFill>
              </a:rPr>
              <a:t>Enhance skills and </a:t>
            </a:r>
            <a:r>
              <a:rPr lang="en-US" sz="1500" dirty="0" err="1" smtClean="0">
                <a:solidFill>
                  <a:srgbClr val="0B4623"/>
                </a:solidFill>
              </a:rPr>
              <a:t>SMME</a:t>
            </a:r>
            <a:r>
              <a:rPr lang="en-US" sz="1500" dirty="0" smtClean="0">
                <a:solidFill>
                  <a:srgbClr val="0B4623"/>
                </a:solidFill>
              </a:rPr>
              <a:t> creation </a:t>
            </a:r>
          </a:p>
          <a:p>
            <a:pPr lvl="1">
              <a:spcBef>
                <a:spcPct val="50000"/>
              </a:spcBef>
              <a:buClr>
                <a:srgbClr val="0B4623"/>
              </a:buClr>
            </a:pPr>
            <a:r>
              <a:rPr lang="en-US" sz="1500" dirty="0" smtClean="0">
                <a:solidFill>
                  <a:srgbClr val="0B4623"/>
                </a:solidFill>
              </a:rPr>
              <a:t>Streamline and coordinate permitting</a:t>
            </a:r>
          </a:p>
        </p:txBody>
      </p:sp>
      <p:sp>
        <p:nvSpPr>
          <p:cNvPr id="18" name="TextBox 17"/>
          <p:cNvSpPr txBox="1">
            <a:spLocks/>
          </p:cNvSpPr>
          <p:nvPr/>
        </p:nvSpPr>
        <p:spPr>
          <a:xfrm>
            <a:off x="249435" y="1565211"/>
            <a:ext cx="2676004" cy="380873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defTabSz="895255" eaLnBrk="1" hangingPunct="1">
              <a:buClr>
                <a:schemeClr val="tx2"/>
              </a:buClr>
              <a:defRPr baseline="0">
                <a:latin typeface="+mn-lt"/>
              </a:defRPr>
            </a:lvl1pPr>
            <a:lvl2pPr marL="193655" lvl="1" indent="-192067" defTabSz="895255" eaLnBrk="1" hangingPunct="1">
              <a:spcBef>
                <a:spcPct val="50000"/>
              </a:spcBef>
              <a:buClr>
                <a:srgbClr val="0B4623"/>
              </a:buClr>
              <a:buSzPct val="125000"/>
              <a:buFont typeface="Arial" charset="0"/>
              <a:buChar char="▪"/>
              <a:defRPr sz="1500" baseline="0">
                <a:solidFill>
                  <a:srgbClr val="0B4623"/>
                </a:solidFill>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r>
              <a:rPr lang="en-US" dirty="0" smtClean="0"/>
              <a:t>Actively facilitate transformation of the sector through land access and support </a:t>
            </a:r>
            <a:r>
              <a:rPr lang="en-US" dirty="0" err="1" smtClean="0"/>
              <a:t>programmes</a:t>
            </a:r>
            <a:r>
              <a:rPr lang="en-US" dirty="0" smtClean="0"/>
              <a:t> for new entrants</a:t>
            </a:r>
          </a:p>
          <a:p>
            <a:pPr lvl="1"/>
            <a:r>
              <a:rPr lang="en-US" dirty="0" smtClean="0"/>
              <a:t>Drive growth </a:t>
            </a:r>
            <a:r>
              <a:rPr lang="en-US" dirty="0"/>
              <a:t>through </a:t>
            </a:r>
            <a:r>
              <a:rPr lang="en-US" dirty="0" smtClean="0"/>
              <a:t>unlocking demand, and promoting </a:t>
            </a:r>
            <a:r>
              <a:rPr lang="en-US" dirty="0"/>
              <a:t>‘value’ and </a:t>
            </a:r>
            <a:r>
              <a:rPr lang="en-US" dirty="0" smtClean="0"/>
              <a:t>products (e.g. game meat)</a:t>
            </a:r>
            <a:endParaRPr lang="en-US" dirty="0"/>
          </a:p>
          <a:p>
            <a:pPr lvl="1"/>
            <a:r>
              <a:rPr lang="en-US" dirty="0" smtClean="0"/>
              <a:t>Create an enabling environment for the wildlife sector</a:t>
            </a:r>
          </a:p>
          <a:p>
            <a:pPr lvl="1"/>
            <a:r>
              <a:rPr lang="en-US" dirty="0" smtClean="0"/>
              <a:t>Address the reputational and conservational risks of the sector</a:t>
            </a:r>
            <a:endParaRPr lang="en-US" dirty="0"/>
          </a:p>
        </p:txBody>
      </p:sp>
      <p:sp>
        <p:nvSpPr>
          <p:cNvPr id="4" name="Rectangle 3"/>
          <p:cNvSpPr txBox="1"/>
          <p:nvPr>
            <p:custDataLst>
              <p:tags r:id="rId2"/>
            </p:custDataLst>
          </p:nvPr>
        </p:nvSpPr>
        <p:spPr>
          <a:xfrm>
            <a:off x="627191" y="5574358"/>
            <a:ext cx="1920493" cy="391646"/>
          </a:xfrm>
          <a:prstGeom prst="rect">
            <a:avLst/>
          </a:prstGeom>
          <a:solidFill>
            <a:schemeClr val="accent1"/>
          </a:solidFill>
          <a:ln w="19050" algn="ctr">
            <a:solidFill>
              <a:schemeClr val="accent1"/>
            </a:solidFill>
            <a:miter lim="800000"/>
            <a:headEnd/>
            <a:tailEnd/>
          </a:ln>
          <a:effectLst/>
        </p:spPr>
        <p:txBody>
          <a:bodyPr wrap="square" lIns="72009" tIns="72009" rIns="72009" bIns="72009" anchor="ctr" anchorCtr="0">
            <a:spAutoFit/>
          </a:bodyPr>
          <a:lstStyle>
            <a:defPPr>
              <a:defRPr lang="en-US"/>
            </a:defPPr>
            <a:lvl1pPr>
              <a:defRPr sz="1500" b="1">
                <a:solidFill>
                  <a:srgbClr val="0B4623"/>
                </a:solidFill>
                <a:latin typeface="Arial"/>
              </a:defRPr>
            </a:lvl1pPr>
          </a:lstStyle>
          <a:p>
            <a:pPr marL="0" lvl="1" algn="ctr"/>
            <a:r>
              <a:rPr lang="en-US" b="1" dirty="0"/>
              <a:t>15 </a:t>
            </a:r>
            <a:r>
              <a:rPr lang="en-US" b="1" dirty="0" smtClean="0"/>
              <a:t>initiatives</a:t>
            </a:r>
            <a:endParaRPr lang="en-US" b="1" dirty="0"/>
          </a:p>
        </p:txBody>
      </p:sp>
      <p:sp>
        <p:nvSpPr>
          <p:cNvPr id="14" name="Rectangle 3"/>
          <p:cNvSpPr txBox="1"/>
          <p:nvPr>
            <p:custDataLst>
              <p:tags r:id="rId3"/>
            </p:custDataLst>
          </p:nvPr>
        </p:nvSpPr>
        <p:spPr>
          <a:xfrm>
            <a:off x="3525235" y="5574358"/>
            <a:ext cx="1920493" cy="391646"/>
          </a:xfrm>
          <a:prstGeom prst="rect">
            <a:avLst/>
          </a:prstGeom>
          <a:solidFill>
            <a:schemeClr val="accent2"/>
          </a:solidFill>
          <a:ln w="19050" algn="ctr">
            <a:solidFill>
              <a:schemeClr val="accent2"/>
            </a:solidFill>
            <a:miter lim="800000"/>
            <a:headEnd/>
            <a:tailEnd/>
          </a:ln>
          <a:effectLst/>
        </p:spPr>
        <p:txBody>
          <a:bodyPr wrap="square" lIns="72009" tIns="72009" rIns="72009" bIns="72009" anchor="ctr" anchorCtr="0">
            <a:spAutoFit/>
          </a:bodyPr>
          <a:lstStyle>
            <a:defPPr>
              <a:defRPr lang="en-US"/>
            </a:defPPr>
            <a:lvl1pPr>
              <a:defRPr sz="1500" b="1">
                <a:solidFill>
                  <a:srgbClr val="FFFFFF"/>
                </a:solidFill>
                <a:latin typeface="Arial"/>
              </a:defRPr>
            </a:lvl1pPr>
          </a:lstStyle>
          <a:p>
            <a:pPr lvl="1"/>
            <a:r>
              <a:rPr lang="en-US" b="1" dirty="0">
                <a:solidFill>
                  <a:schemeClr val="bg1"/>
                </a:solidFill>
              </a:rPr>
              <a:t>9 initiatives</a:t>
            </a:r>
          </a:p>
        </p:txBody>
      </p:sp>
      <p:sp>
        <p:nvSpPr>
          <p:cNvPr id="15" name="Rectangle 3"/>
          <p:cNvSpPr txBox="1"/>
          <p:nvPr>
            <p:custDataLst>
              <p:tags r:id="rId4"/>
            </p:custDataLst>
          </p:nvPr>
        </p:nvSpPr>
        <p:spPr>
          <a:xfrm>
            <a:off x="6423279" y="5574358"/>
            <a:ext cx="1920493" cy="391646"/>
          </a:xfrm>
          <a:prstGeom prst="rect">
            <a:avLst/>
          </a:prstGeom>
          <a:solidFill>
            <a:schemeClr val="accent3"/>
          </a:solidFill>
          <a:ln w="19050" algn="ctr">
            <a:solidFill>
              <a:schemeClr val="accent3"/>
            </a:solidFill>
            <a:miter lim="800000"/>
            <a:headEnd/>
            <a:tailEnd/>
          </a:ln>
          <a:effectLst/>
        </p:spPr>
        <p:txBody>
          <a:bodyPr wrap="square" lIns="72009" tIns="72009" rIns="72009" bIns="72009" anchor="ctr" anchorCtr="0">
            <a:spAutoFit/>
          </a:bodyPr>
          <a:lstStyle>
            <a:defPPr>
              <a:defRPr lang="en-US"/>
            </a:defPPr>
            <a:lvl1pPr>
              <a:defRPr sz="1500" b="1">
                <a:solidFill>
                  <a:srgbClr val="FFFFFF"/>
                </a:solidFill>
                <a:latin typeface="Arial"/>
              </a:defRPr>
            </a:lvl1pPr>
          </a:lstStyle>
          <a:p>
            <a:pPr lvl="1"/>
            <a:r>
              <a:rPr lang="en-US" b="1" dirty="0">
                <a:solidFill>
                  <a:schemeClr val="bg1"/>
                </a:solidFill>
              </a:rPr>
              <a:t>5 initiatives</a:t>
            </a:r>
          </a:p>
        </p:txBody>
      </p:sp>
    </p:spTree>
    <p:extLst>
      <p:ext uri="{BB962C8B-B14F-4D97-AF65-F5344CB8AC3E}">
        <p14:creationId xmlns:p14="http://schemas.microsoft.com/office/powerpoint/2010/main" xmlns="" val="35686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extLst/>
          </p:nvPr>
        </p:nvGraphicFramePr>
        <p:xfrm>
          <a:off x="1121521" y="841488"/>
          <a:ext cx="1190" cy="1190"/>
        </p:xfrm>
        <a:graphic>
          <a:graphicData uri="http://schemas.openxmlformats.org/presentationml/2006/ole">
            <p:oleObj spid="_x0000_s307226" name="think-cell Slide" r:id="rId3" imgW="360" imgH="360" progId="">
              <p:embed/>
            </p:oleObj>
          </a:graphicData>
        </a:graphic>
      </p:graphicFrame>
      <p:sp>
        <p:nvSpPr>
          <p:cNvPr id="2" name="Title 1"/>
          <p:cNvSpPr>
            <a:spLocks noGrp="1"/>
          </p:cNvSpPr>
          <p:nvPr>
            <p:ph type="title"/>
          </p:nvPr>
        </p:nvSpPr>
        <p:spPr>
          <a:xfrm>
            <a:off x="199143" y="365411"/>
            <a:ext cx="6463616" cy="219281"/>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342900"/>
            <a:r>
              <a:rPr lang="en-US" dirty="0" smtClean="0"/>
              <a:t>NEMBA updating progress</a:t>
            </a:r>
            <a:endParaRPr lang="en-US" dirty="0"/>
          </a:p>
        </p:txBody>
      </p:sp>
      <p:sp>
        <p:nvSpPr>
          <p:cNvPr id="68" name="Oval 67"/>
          <p:cNvSpPr/>
          <p:nvPr/>
        </p:nvSpPr>
        <p:spPr bwMode="gray">
          <a:xfrm>
            <a:off x="199143" y="359518"/>
            <a:ext cx="242989" cy="24298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5875" algn="ctr">
            <a:noFill/>
            <a:round/>
            <a:headEnd/>
            <a:tailEnd/>
          </a:ln>
          <a:effectLst>
            <a:outerShdw blurRad="50800" dist="38100" algn="l" rotWithShape="0">
              <a:prstClr val="black">
                <a:alpha val="40000"/>
              </a:prstClr>
            </a:outerShdw>
          </a:effectLst>
        </p:spPr>
        <p:txBody>
          <a:bodyPr lIns="0" tIns="0" rIns="0" bIns="0" anchor="ctr" anchorCtr="1">
            <a:noAutofit/>
          </a:bodyPr>
          <a:lstStyle/>
          <a:p>
            <a:r>
              <a:rPr lang="en-US" sz="1425" b="1" dirty="0">
                <a:solidFill>
                  <a:srgbClr val="FFFFFF"/>
                </a:solidFill>
                <a:latin typeface="Arial"/>
              </a:rPr>
              <a:t>4</a:t>
            </a:r>
            <a:endParaRPr lang="ms-MY" sz="1425" b="1" dirty="0">
              <a:solidFill>
                <a:srgbClr val="FFFFFF"/>
              </a:solidFill>
              <a:latin typeface="Arial"/>
            </a:endParaRPr>
          </a:p>
        </p:txBody>
      </p:sp>
      <p:sp>
        <p:nvSpPr>
          <p:cNvPr id="3" name="TextBox 2"/>
          <p:cNvSpPr txBox="1"/>
          <p:nvPr/>
        </p:nvSpPr>
        <p:spPr>
          <a:xfrm>
            <a:off x="221026" y="911339"/>
            <a:ext cx="8306292" cy="4893647"/>
          </a:xfrm>
          <a:prstGeom prst="rect">
            <a:avLst/>
          </a:prstGeom>
          <a:noFill/>
        </p:spPr>
        <p:txBody>
          <a:bodyPr wrap="square" rtlCol="0">
            <a:spAutoFit/>
          </a:bodyPr>
          <a:lstStyle/>
          <a:p>
            <a:pPr marL="214313" indent="-214313">
              <a:lnSpc>
                <a:spcPct val="150000"/>
              </a:lnSpc>
              <a:buFont typeface="Wingdings" panose="05000000000000000000" pitchFamily="2" charset="2"/>
              <a:buChar char="§"/>
            </a:pPr>
            <a:r>
              <a:rPr lang="en-ZA" sz="2000" b="1" dirty="0" smtClean="0">
                <a:solidFill>
                  <a:schemeClr val="accent2"/>
                </a:solidFill>
              </a:rPr>
              <a:t>Conducted a stakeholder </a:t>
            </a:r>
            <a:r>
              <a:rPr lang="en-ZA" sz="2000" b="1" dirty="0">
                <a:solidFill>
                  <a:schemeClr val="accent2"/>
                </a:solidFill>
              </a:rPr>
              <a:t>wide consultation on the drafting of </a:t>
            </a:r>
            <a:r>
              <a:rPr lang="en-ZA" sz="2000" b="1" dirty="0" smtClean="0">
                <a:solidFill>
                  <a:schemeClr val="accent2"/>
                </a:solidFill>
              </a:rPr>
              <a:t>NEMBA</a:t>
            </a:r>
            <a:endParaRPr lang="en-ZA" sz="2000" b="1" dirty="0">
              <a:solidFill>
                <a:schemeClr val="accent2"/>
              </a:solidFill>
            </a:endParaRPr>
          </a:p>
          <a:p>
            <a:pPr marL="214313" indent="-214313">
              <a:lnSpc>
                <a:spcPct val="150000"/>
              </a:lnSpc>
              <a:buFont typeface="Wingdings" panose="05000000000000000000" pitchFamily="2" charset="2"/>
              <a:buChar char="§"/>
            </a:pPr>
            <a:r>
              <a:rPr lang="en-ZA" sz="2000" b="1" dirty="0" smtClean="0">
                <a:solidFill>
                  <a:schemeClr val="accent2"/>
                </a:solidFill>
              </a:rPr>
              <a:t>Established a technical </a:t>
            </a:r>
            <a:r>
              <a:rPr lang="en-ZA" sz="2000" b="1" dirty="0">
                <a:solidFill>
                  <a:schemeClr val="accent2"/>
                </a:solidFill>
              </a:rPr>
              <a:t>task team </a:t>
            </a:r>
            <a:r>
              <a:rPr lang="en-ZA" sz="2000" b="1" dirty="0" smtClean="0">
                <a:solidFill>
                  <a:schemeClr val="accent2"/>
                </a:solidFill>
              </a:rPr>
              <a:t>to </a:t>
            </a:r>
            <a:r>
              <a:rPr lang="en-ZA" sz="2000" b="1" dirty="0">
                <a:solidFill>
                  <a:schemeClr val="accent2"/>
                </a:solidFill>
              </a:rPr>
              <a:t>inform the amendment process.</a:t>
            </a:r>
          </a:p>
          <a:p>
            <a:pPr marL="214313" indent="-214313" algn="just">
              <a:lnSpc>
                <a:spcPct val="150000"/>
              </a:lnSpc>
              <a:buFont typeface="Wingdings" panose="05000000000000000000" pitchFamily="2" charset="2"/>
              <a:buChar char="§"/>
            </a:pPr>
            <a:r>
              <a:rPr lang="en-ZA" sz="2000" b="1" dirty="0" smtClean="0">
                <a:solidFill>
                  <a:schemeClr val="accent2"/>
                </a:solidFill>
                <a:latin typeface="Arial" panose="020B0604020202020204" pitchFamily="34" charset="0"/>
                <a:cs typeface="Arial" panose="020B0604020202020204" pitchFamily="34" charset="0"/>
              </a:rPr>
              <a:t>Conducted a multi-stakeholder </a:t>
            </a:r>
            <a:r>
              <a:rPr lang="en-ZA" sz="2000" b="1" dirty="0">
                <a:solidFill>
                  <a:schemeClr val="accent2"/>
                </a:solidFill>
                <a:latin typeface="Arial" panose="020B0604020202020204" pitchFamily="34" charset="0"/>
                <a:cs typeface="Arial" panose="020B0604020202020204" pitchFamily="34" charset="0"/>
              </a:rPr>
              <a:t>workshop </a:t>
            </a:r>
            <a:r>
              <a:rPr lang="en-ZA" sz="2000" b="1" dirty="0" smtClean="0">
                <a:solidFill>
                  <a:schemeClr val="accent2"/>
                </a:solidFill>
                <a:latin typeface="Arial" panose="020B0604020202020204" pitchFamily="34" charset="0"/>
                <a:cs typeface="Arial" panose="020B0604020202020204" pitchFamily="34" charset="0"/>
              </a:rPr>
              <a:t>to </a:t>
            </a:r>
            <a:r>
              <a:rPr lang="en-ZA" sz="2000" b="1" dirty="0">
                <a:solidFill>
                  <a:schemeClr val="accent2"/>
                </a:solidFill>
                <a:latin typeface="Arial" panose="020B0604020202020204" pitchFamily="34" charset="0"/>
                <a:cs typeface="Arial" panose="020B0604020202020204" pitchFamily="34" charset="0"/>
              </a:rPr>
              <a:t>consult on the technical document produced by the Technical Task </a:t>
            </a:r>
            <a:r>
              <a:rPr lang="en-ZA" sz="2000" b="1" dirty="0" smtClean="0">
                <a:solidFill>
                  <a:schemeClr val="accent2"/>
                </a:solidFill>
                <a:latin typeface="Arial" panose="020B0604020202020204" pitchFamily="34" charset="0"/>
                <a:cs typeface="Arial" panose="020B0604020202020204" pitchFamily="34" charset="0"/>
              </a:rPr>
              <a:t>Team.</a:t>
            </a:r>
            <a:endParaRPr lang="en-ZA" sz="2000" b="1" dirty="0">
              <a:solidFill>
                <a:schemeClr val="accent2"/>
              </a:solidFill>
              <a:latin typeface="Arial" panose="020B0604020202020204" pitchFamily="34" charset="0"/>
              <a:cs typeface="Arial" panose="020B0604020202020204" pitchFamily="34" charset="0"/>
            </a:endParaRPr>
          </a:p>
          <a:p>
            <a:pPr marL="214313" indent="-214313" algn="just">
              <a:lnSpc>
                <a:spcPct val="150000"/>
              </a:lnSpc>
              <a:buFont typeface="Wingdings" panose="05000000000000000000" pitchFamily="2" charset="2"/>
              <a:buChar char="§"/>
            </a:pPr>
            <a:r>
              <a:rPr lang="en-ZA" sz="2000" b="1" dirty="0" smtClean="0">
                <a:solidFill>
                  <a:schemeClr val="accent2"/>
                </a:solidFill>
                <a:latin typeface="Arial" panose="020B0604020202020204" pitchFamily="34" charset="0"/>
                <a:cs typeface="Arial" panose="020B0604020202020204" pitchFamily="34" charset="0"/>
              </a:rPr>
              <a:t>Initiated the Drafting of the Bill</a:t>
            </a:r>
          </a:p>
          <a:p>
            <a:pPr algn="just">
              <a:lnSpc>
                <a:spcPct val="150000"/>
              </a:lnSpc>
            </a:pPr>
            <a:endParaRPr lang="en-ZA" sz="2000" b="1" dirty="0" smtClean="0">
              <a:solidFill>
                <a:schemeClr val="accent2"/>
              </a:solidFill>
              <a:latin typeface="Arial" panose="020B0604020202020204" pitchFamily="34" charset="0"/>
              <a:cs typeface="Arial" panose="020B0604020202020204" pitchFamily="34" charset="0"/>
            </a:endParaRPr>
          </a:p>
          <a:p>
            <a:pPr algn="ctr">
              <a:lnSpc>
                <a:spcPct val="150000"/>
              </a:lnSpc>
            </a:pPr>
            <a:r>
              <a:rPr lang="en-ZA" sz="2000" b="1" dirty="0" smtClean="0">
                <a:solidFill>
                  <a:schemeClr val="accent2"/>
                </a:solidFill>
                <a:latin typeface="Arial" panose="020B0604020202020204" pitchFamily="34" charset="0"/>
                <a:cs typeface="Arial" panose="020B0604020202020204" pitchFamily="34" charset="0"/>
              </a:rPr>
              <a:t>     CURRENT STATUS</a:t>
            </a:r>
          </a:p>
          <a:p>
            <a:pPr algn="ctr">
              <a:lnSpc>
                <a:spcPct val="150000"/>
              </a:lnSpc>
            </a:pPr>
            <a:r>
              <a:rPr lang="en-ZA" sz="2000" b="1" dirty="0" smtClean="0">
                <a:solidFill>
                  <a:schemeClr val="accent2"/>
                </a:solidFill>
                <a:latin typeface="Arial" panose="020B0604020202020204" pitchFamily="34" charset="0"/>
                <a:cs typeface="Arial" panose="020B0604020202020204" pitchFamily="34" charset="0"/>
              </a:rPr>
              <a:t>Bill is ready for Intergovernmental Consultation Process</a:t>
            </a:r>
            <a:endParaRPr lang="en-ZA" sz="2000" dirty="0"/>
          </a:p>
          <a:p>
            <a:endParaRPr lang="en-ZA" sz="1200" dirty="0"/>
          </a:p>
        </p:txBody>
      </p:sp>
    </p:spTree>
    <p:extLst>
      <p:ext uri="{BB962C8B-B14F-4D97-AF65-F5344CB8AC3E}">
        <p14:creationId xmlns:p14="http://schemas.microsoft.com/office/powerpoint/2010/main" xmlns="" val="634453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06439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5423" y="2799284"/>
            <a:ext cx="4213555" cy="430887"/>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smtClean="0"/>
              <a:t>Wildlife Economy </a:t>
            </a:r>
            <a:endParaRPr lang="en-US" dirty="0"/>
          </a:p>
        </p:txBody>
      </p:sp>
      <p:sp>
        <p:nvSpPr>
          <p:cNvPr id="4" name="Subtitle 3"/>
          <p:cNvSpPr>
            <a:spLocks noGrp="1"/>
          </p:cNvSpPr>
          <p:nvPr>
            <p:ph type="subTitle" idx="1"/>
          </p:nvPr>
        </p:nvSpPr>
        <p:spPr/>
        <p:txBody>
          <a:bodyPr/>
          <a:lstStyle/>
          <a:p>
            <a:r>
              <a:rPr lang="en-ZA" dirty="0" smtClean="0"/>
              <a:t>Priority Projects </a:t>
            </a:r>
            <a:endParaRPr lang="en-ZA" dirty="0"/>
          </a:p>
        </p:txBody>
      </p:sp>
    </p:spTree>
    <p:extLst>
      <p:ext uri="{BB962C8B-B14F-4D97-AF65-F5344CB8AC3E}">
        <p14:creationId xmlns:p14="http://schemas.microsoft.com/office/powerpoint/2010/main" xmlns="" val="2186163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extLst/>
          </p:nvPr>
        </p:nvGraphicFramePr>
        <p:xfrm>
          <a:off x="1588" y="1588"/>
          <a:ext cx="1587" cy="1587"/>
        </p:xfrm>
        <a:graphic>
          <a:graphicData uri="http://schemas.openxmlformats.org/presentationml/2006/ole">
            <p:oleObj spid="_x0000_s314410" name="think-cell Slide" r:id="rId11" imgW="360" imgH="360" progId="">
              <p:embed/>
            </p:oleObj>
          </a:graphicData>
        </a:graphic>
      </p:graphicFrame>
      <p:sp>
        <p:nvSpPr>
          <p:cNvPr id="14" name="Rectangle 13" hidden="1"/>
          <p:cNvSpPr/>
          <p:nvPr>
            <p:custDataLst>
              <p:tags r:id="rId2"/>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400" dirty="0" err="1">
              <a:solidFill>
                <a:schemeClr val="tx1"/>
              </a:solidFill>
              <a:latin typeface="Arial" panose="020B0604020202020204" pitchFamily="34" charset="0"/>
              <a:sym typeface="Arial" panose="020B0604020202020204" pitchFamily="34" charset="0"/>
            </a:endParaRPr>
          </a:p>
        </p:txBody>
      </p:sp>
      <p:grpSp>
        <p:nvGrpSpPr>
          <p:cNvPr id="49" name="Group 48"/>
          <p:cNvGrpSpPr/>
          <p:nvPr/>
        </p:nvGrpSpPr>
        <p:grpSpPr>
          <a:xfrm>
            <a:off x="1" y="1549668"/>
            <a:ext cx="8961438" cy="914400"/>
            <a:chOff x="1" y="1654598"/>
            <a:chExt cx="8961438" cy="914400"/>
          </a:xfrm>
        </p:grpSpPr>
        <p:sp>
          <p:nvSpPr>
            <p:cNvPr id="50" name="Rectangle 49"/>
            <p:cNvSpPr>
              <a:spLocks/>
            </p:cNvSpPr>
            <p:nvPr/>
          </p:nvSpPr>
          <p:spPr>
            <a:xfrm>
              <a:off x="1" y="1654598"/>
              <a:ext cx="8961438" cy="914400"/>
            </a:xfrm>
            <a:prstGeom prst="rect">
              <a:avLst/>
            </a:prstGeom>
            <a:gradFill>
              <a:gsLst>
                <a:gs pos="0">
                  <a:schemeClr val="bg1">
                    <a:lumMod val="95000"/>
                  </a:schemeClr>
                </a:gs>
                <a:gs pos="100000">
                  <a:schemeClr val="bg1">
                    <a:alpha val="0"/>
                  </a:schemeClr>
                </a:gs>
              </a:gsLst>
              <a:lin ang="27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cxnSp>
          <p:nvCxnSpPr>
            <p:cNvPr id="51" name="Straight Connector 50"/>
            <p:cNvCxnSpPr>
              <a:cxnSpLocks/>
            </p:cNvCxnSpPr>
            <p:nvPr/>
          </p:nvCxnSpPr>
          <p:spPr>
            <a:xfrm>
              <a:off x="1" y="1654598"/>
              <a:ext cx="896143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4973405" y="1351547"/>
            <a:ext cx="396240" cy="396240"/>
            <a:chOff x="5039844" y="1003767"/>
            <a:chExt cx="435864" cy="435864"/>
          </a:xfrm>
        </p:grpSpPr>
        <p:sp>
          <p:nvSpPr>
            <p:cNvPr id="53" name="Oval 52"/>
            <p:cNvSpPr/>
            <p:nvPr/>
          </p:nvSpPr>
          <p:spPr>
            <a:xfrm>
              <a:off x="5039844" y="1003767"/>
              <a:ext cx="435864" cy="435864"/>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nvGrpSpPr>
            <p:cNvPr id="54" name="Group 53"/>
            <p:cNvGrpSpPr/>
            <p:nvPr/>
          </p:nvGrpSpPr>
          <p:grpSpPr>
            <a:xfrm>
              <a:off x="5101407" y="1091356"/>
              <a:ext cx="312739" cy="260687"/>
              <a:chOff x="5135880" y="1150276"/>
              <a:chExt cx="312739" cy="226788"/>
            </a:xfrm>
            <a:solidFill>
              <a:schemeClr val="bg1"/>
            </a:solidFill>
          </p:grpSpPr>
          <p:sp>
            <p:nvSpPr>
              <p:cNvPr id="55" name="Chevron 54"/>
              <p:cNvSpPr/>
              <p:nvPr/>
            </p:nvSpPr>
            <p:spPr>
              <a:xfrm>
                <a:off x="5135880" y="1186221"/>
                <a:ext cx="154899" cy="154899"/>
              </a:xfrm>
              <a:prstGeom prst="chevron">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56" name="Chevron 55"/>
              <p:cNvSpPr/>
              <p:nvPr/>
            </p:nvSpPr>
            <p:spPr>
              <a:xfrm>
                <a:off x="5221831" y="1150276"/>
                <a:ext cx="226788" cy="226788"/>
              </a:xfrm>
              <a:prstGeom prst="chevron">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grpSp>
      <p:sp>
        <p:nvSpPr>
          <p:cNvPr id="2" name="Title 1"/>
          <p:cNvSpPr>
            <a:spLocks noGrp="1"/>
          </p:cNvSpPr>
          <p:nvPr>
            <p:ph type="title"/>
          </p:nvPr>
        </p:nvSpPr>
        <p:spPr>
          <a:xfrm>
            <a:off x="171451" y="230188"/>
            <a:ext cx="8618537" cy="584775"/>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400050" lvl="5"/>
            <a:r>
              <a:rPr lang="en-US" dirty="0"/>
              <a:t>This initiative proposes to triple the number of projects receiving support from the Working for Wildlife </a:t>
            </a:r>
            <a:r>
              <a:rPr lang="en-US" dirty="0" err="1"/>
              <a:t>programme</a:t>
            </a:r>
            <a:endParaRPr lang="en-ZA" dirty="0"/>
          </a:p>
        </p:txBody>
      </p:sp>
      <p:sp>
        <p:nvSpPr>
          <p:cNvPr id="4" name="Rectangle 3"/>
          <p:cNvSpPr txBox="1">
            <a:spLocks/>
          </p:cNvSpPr>
          <p:nvPr>
            <p:custDataLst>
              <p:tags r:id="rId3"/>
            </p:custDataLst>
          </p:nvPr>
        </p:nvSpPr>
        <p:spPr>
          <a:xfrm>
            <a:off x="525448" y="2059625"/>
            <a:ext cx="1489511" cy="430887"/>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r>
              <a:rPr lang="en-US" sz="1400" b="1" dirty="0">
                <a:solidFill>
                  <a:schemeClr val="tx2"/>
                </a:solidFill>
              </a:rPr>
              <a:t>Infrastructure support</a:t>
            </a:r>
          </a:p>
        </p:txBody>
      </p:sp>
      <p:sp>
        <p:nvSpPr>
          <p:cNvPr id="39" name="Rectangle 3"/>
          <p:cNvSpPr txBox="1">
            <a:spLocks/>
          </p:cNvSpPr>
          <p:nvPr>
            <p:custDataLst>
              <p:tags r:id="rId4"/>
            </p:custDataLst>
          </p:nvPr>
        </p:nvSpPr>
        <p:spPr>
          <a:xfrm>
            <a:off x="2717682" y="2059625"/>
            <a:ext cx="1489511" cy="64633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r>
              <a:rPr lang="en-US" sz="1400" b="1" dirty="0">
                <a:solidFill>
                  <a:schemeClr val="tx2"/>
                </a:solidFill>
              </a:rPr>
              <a:t>Game donations and expanded infrastructure</a:t>
            </a:r>
          </a:p>
        </p:txBody>
      </p:sp>
      <p:cxnSp>
        <p:nvCxnSpPr>
          <p:cNvPr id="9" name="Straight Arrow Connector 8"/>
          <p:cNvCxnSpPr>
            <a:cxnSpLocks/>
          </p:cNvCxnSpPr>
          <p:nvPr/>
        </p:nvCxnSpPr>
        <p:spPr>
          <a:xfrm>
            <a:off x="174087" y="1869413"/>
            <a:ext cx="2192233" cy="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p:cNvCxnSpPr>
          <p:nvPr/>
        </p:nvCxnSpPr>
        <p:spPr>
          <a:xfrm>
            <a:off x="2366321" y="1869413"/>
            <a:ext cx="2192233" cy="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0908" y="1761691"/>
            <a:ext cx="1218590" cy="215444"/>
          </a:xfrm>
          <a:prstGeom prst="rect">
            <a:avLst/>
          </a:prstGeom>
          <a:solidFill>
            <a:schemeClr val="bg1"/>
          </a:solid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sz="1400" b="1" dirty="0"/>
              <a:t>Today’s scope</a:t>
            </a:r>
          </a:p>
        </p:txBody>
      </p:sp>
      <p:sp>
        <p:nvSpPr>
          <p:cNvPr id="42" name="TextBox 41"/>
          <p:cNvSpPr txBox="1"/>
          <p:nvPr/>
        </p:nvSpPr>
        <p:spPr>
          <a:xfrm>
            <a:off x="3010026" y="1761691"/>
            <a:ext cx="904822" cy="215444"/>
          </a:xfrm>
          <a:prstGeom prst="rect">
            <a:avLst/>
          </a:prstGeom>
          <a:solidFill>
            <a:schemeClr val="bg1"/>
          </a:solid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r>
              <a:rPr lang="en-US" sz="1400" b="1" dirty="0"/>
              <a:t>Expansion</a:t>
            </a:r>
          </a:p>
        </p:txBody>
      </p:sp>
      <p:sp>
        <p:nvSpPr>
          <p:cNvPr id="43" name="AutoShape 250"/>
          <p:cNvSpPr>
            <a:spLocks noChangeArrowheads="1"/>
          </p:cNvSpPr>
          <p:nvPr/>
        </p:nvSpPr>
        <p:spPr bwMode="auto">
          <a:xfrm>
            <a:off x="171451" y="1261099"/>
            <a:ext cx="4699486" cy="264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18288" anchor="b">
            <a:spAutoFit/>
          </a:bodyPr>
          <a:lstStyle/>
          <a:p>
            <a:r>
              <a:rPr lang="en-US" b="1" dirty="0">
                <a:solidFill>
                  <a:schemeClr val="tx2"/>
                </a:solidFill>
                <a:latin typeface="+mn-lt"/>
              </a:rPr>
              <a:t>Working for Wildlife Program</a:t>
            </a:r>
            <a:endParaRPr lang="en-US" b="1" baseline="0" noProof="0" dirty="0">
              <a:solidFill>
                <a:srgbClr val="808080"/>
              </a:solidFill>
              <a:latin typeface="+mn-lt"/>
            </a:endParaRPr>
          </a:p>
        </p:txBody>
      </p:sp>
      <p:graphicFrame>
        <p:nvGraphicFramePr>
          <p:cNvPr id="13" name="Object 12"/>
          <p:cNvGraphicFramePr>
            <a:graphicFrameLocks/>
          </p:cNvGraphicFramePr>
          <p:nvPr>
            <p:extLst/>
          </p:nvPr>
        </p:nvGraphicFramePr>
        <p:xfrm>
          <a:off x="5448300" y="2857500"/>
          <a:ext cx="3352800" cy="2028825"/>
        </p:xfrm>
        <a:graphic>
          <a:graphicData uri="http://schemas.openxmlformats.org/presentationml/2006/ole">
            <p:oleObj spid="_x0000_s314411" name="Chart" r:id="rId12" imgW="3352908" imgH="2027020" progId="MSGraph.Chart.8">
              <p:embed followColorScheme="full"/>
            </p:oleObj>
          </a:graphicData>
        </a:graphic>
      </p:graphicFrame>
      <p:sp>
        <p:nvSpPr>
          <p:cNvPr id="64" name="Text Placeholder 65"/>
          <p:cNvSpPr>
            <a:spLocks noGrp="1"/>
          </p:cNvSpPr>
          <p:nvPr>
            <p:custDataLst>
              <p:tags r:id="rId5"/>
            </p:custDataLst>
          </p:nvPr>
        </p:nvSpPr>
        <p:spPr bwMode="auto">
          <a:xfrm>
            <a:off x="7712075" y="4953000"/>
            <a:ext cx="406400" cy="21272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400" dirty="0">
                <a:latin typeface="Arial" panose="020B0604020202020204" pitchFamily="34" charset="0"/>
                <a:sym typeface="Arial" panose="020B0604020202020204" pitchFamily="34" charset="0"/>
              </a:rPr>
              <a:t>2030</a:t>
            </a:r>
          </a:p>
        </p:txBody>
      </p:sp>
      <p:sp>
        <p:nvSpPr>
          <p:cNvPr id="65" name="Text Placeholder 66"/>
          <p:cNvSpPr>
            <a:spLocks noGrp="1"/>
          </p:cNvSpPr>
          <p:nvPr>
            <p:custDataLst>
              <p:tags r:id="rId6"/>
            </p:custDataLst>
          </p:nvPr>
        </p:nvSpPr>
        <p:spPr bwMode="gray">
          <a:xfrm>
            <a:off x="6176963" y="4048125"/>
            <a:ext cx="344488" cy="21272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2225" tIns="0" rIns="22225" bIns="0" numCol="1" spcCol="0" anchor="b" anchorCtr="0" compatLnSpc="1">
            <a:prstTxWarp prst="textNoShape">
              <a:avLst/>
            </a:prstTxWarp>
            <a:noAutofit/>
          </a:bodyPr>
          <a:lst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r>
              <a:rPr lang="en-US" sz="1400" dirty="0">
                <a:latin typeface="Arial" panose="020B0604020202020204" pitchFamily="34" charset="0"/>
                <a:sym typeface="Arial" panose="020B0604020202020204" pitchFamily="34" charset="0"/>
              </a:rPr>
              <a:t>~</a:t>
            </a:r>
            <a:fld id="{82E76E09-841D-4810-B70E-20B639DBD798}" type="datetime'''''''''''''''''''1''''''''''''''''''''''''''''0'''''''''''">
              <a:rPr lang="en-US" sz="1400" smtClean="0">
                <a:latin typeface="Arial" panose="020B0604020202020204" pitchFamily="34" charset="0"/>
                <a:sym typeface="Arial" panose="020B0604020202020204" pitchFamily="34" charset="0"/>
              </a:rPr>
              <a:pPr algn="ctr"/>
              <a:t>10</a:t>
            </a:fld>
            <a:endParaRPr lang="en-US" sz="1400" dirty="0">
              <a:latin typeface="Arial" panose="020B0604020202020204" pitchFamily="34" charset="0"/>
              <a:sym typeface="Arial" panose="020B0604020202020204" pitchFamily="34" charset="0"/>
            </a:endParaRPr>
          </a:p>
        </p:txBody>
      </p:sp>
      <p:sp>
        <p:nvSpPr>
          <p:cNvPr id="47" name="Text Placeholder 56"/>
          <p:cNvSpPr>
            <a:spLocks noGrp="1"/>
          </p:cNvSpPr>
          <p:nvPr>
            <p:custDataLst>
              <p:tags r:id="rId7"/>
            </p:custDataLst>
          </p:nvPr>
        </p:nvSpPr>
        <p:spPr bwMode="auto">
          <a:xfrm>
            <a:off x="6105525" y="4953000"/>
            <a:ext cx="485775" cy="21272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CCFF0EF6-1BB7-4D3E-863D-F6EA7DC82A10}" type="datetime'''T''''o''''''''d''''a''y'''''''''''">
              <a:rPr lang="en-US" sz="1400"/>
              <a:pPr/>
              <a:t>Today</a:t>
            </a:fld>
            <a:endParaRPr lang="en-US" sz="1400" dirty="0">
              <a:sym typeface="+mn-lt"/>
            </a:endParaRPr>
          </a:p>
        </p:txBody>
      </p:sp>
      <p:sp>
        <p:nvSpPr>
          <p:cNvPr id="68" name="AutoShape 250"/>
          <p:cNvSpPr>
            <a:spLocks noChangeArrowheads="1"/>
          </p:cNvSpPr>
          <p:nvPr/>
        </p:nvSpPr>
        <p:spPr bwMode="auto">
          <a:xfrm>
            <a:off x="5472112" y="1654086"/>
            <a:ext cx="3317875" cy="23391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en-US" sz="1400" dirty="0">
                <a:solidFill>
                  <a:srgbClr val="808080"/>
                </a:solidFill>
                <a:latin typeface="+mn-lt"/>
              </a:rPr>
              <a:t>Projects per year</a:t>
            </a:r>
            <a:endParaRPr lang="en-US" sz="1400" baseline="0" noProof="0" dirty="0">
              <a:solidFill>
                <a:srgbClr val="808080"/>
              </a:solidFill>
              <a:latin typeface="+mn-lt"/>
            </a:endParaRPr>
          </a:p>
        </p:txBody>
      </p:sp>
      <p:sp>
        <p:nvSpPr>
          <p:cNvPr id="20" name="Rectangle 19"/>
          <p:cNvSpPr>
            <a:spLocks/>
          </p:cNvSpPr>
          <p:nvPr/>
        </p:nvSpPr>
        <p:spPr>
          <a:xfrm>
            <a:off x="5472113" y="1883491"/>
            <a:ext cx="3317875" cy="954107"/>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nchorCtr="0">
            <a:spAutoFit/>
          </a:bodyPr>
          <a:lstStyle/>
          <a:p>
            <a:r>
              <a:rPr lang="en-US" sz="1400" dirty="0">
                <a:solidFill>
                  <a:schemeClr val="tx1"/>
                </a:solidFill>
              </a:rPr>
              <a:t>The R25 million includes basic infrastructure, capture, translocation, skills development and mentorship, veterinary and extension. </a:t>
            </a:r>
          </a:p>
        </p:txBody>
      </p:sp>
      <p:sp>
        <p:nvSpPr>
          <p:cNvPr id="48" name="AutoShape 250"/>
          <p:cNvSpPr>
            <a:spLocks noChangeArrowheads="1"/>
          </p:cNvSpPr>
          <p:nvPr/>
        </p:nvSpPr>
        <p:spPr bwMode="auto">
          <a:xfrm>
            <a:off x="5472112" y="1261099"/>
            <a:ext cx="3317875" cy="264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18288" anchor="b">
            <a:spAutoFit/>
          </a:bodyPr>
          <a:lstStyle/>
          <a:p>
            <a:r>
              <a:rPr lang="en-US" b="1" dirty="0">
                <a:solidFill>
                  <a:schemeClr val="tx2"/>
                </a:solidFill>
                <a:latin typeface="+mn-lt"/>
              </a:rPr>
              <a:t>Working for Wildlife</a:t>
            </a:r>
          </a:p>
        </p:txBody>
      </p:sp>
      <p:cxnSp>
        <p:nvCxnSpPr>
          <p:cNvPr id="57" name="Straight Connector 56"/>
          <p:cNvCxnSpPr>
            <a:cxnSpLocks/>
          </p:cNvCxnSpPr>
          <p:nvPr/>
        </p:nvCxnSpPr>
        <p:spPr>
          <a:xfrm flipH="1">
            <a:off x="5170188" y="1816768"/>
            <a:ext cx="1337" cy="3797648"/>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962994" y="2729877"/>
            <a:ext cx="0" cy="642910"/>
          </a:xfrm>
          <a:prstGeom prst="straightConnector1">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12" name="TextBox 11"/>
          <p:cNvSpPr txBox="1">
            <a:spLocks/>
          </p:cNvSpPr>
          <p:nvPr/>
        </p:nvSpPr>
        <p:spPr>
          <a:xfrm>
            <a:off x="465700" y="3218402"/>
            <a:ext cx="1609007" cy="2854948"/>
          </a:xfrm>
          <a:prstGeom prst="rect">
            <a:avLst/>
          </a:prstGeom>
          <a:noFill/>
          <a:ln w="9525">
            <a:gradFill flip="none" rotWithShape="1">
              <a:gsLst>
                <a:gs pos="49000">
                  <a:srgbClr val="BABABA"/>
                </a:gs>
                <a:gs pos="0">
                  <a:schemeClr val="accent6"/>
                </a:gs>
                <a:gs pos="100000">
                  <a:schemeClr val="bg1">
                    <a:alpha val="0"/>
                  </a:schemeClr>
                </a:gs>
              </a:gsLst>
              <a:lin ang="5400000" scaled="1"/>
              <a:tileRect/>
            </a:gra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76200" tIns="76200" rIns="76200" bIns="76200"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spcBef>
                <a:spcPts val="600"/>
              </a:spcBef>
            </a:pPr>
            <a:endParaRPr lang="en-US" sz="1400" dirty="0"/>
          </a:p>
          <a:p>
            <a:pPr lvl="1">
              <a:spcBef>
                <a:spcPts val="600"/>
              </a:spcBef>
            </a:pPr>
            <a:endParaRPr lang="en-US" sz="1400" dirty="0"/>
          </a:p>
          <a:p>
            <a:pPr lvl="1">
              <a:spcBef>
                <a:spcPts val="600"/>
              </a:spcBef>
            </a:pPr>
            <a:r>
              <a:rPr lang="en-US" sz="1400" dirty="0"/>
              <a:t>Skills development</a:t>
            </a:r>
          </a:p>
          <a:p>
            <a:pPr lvl="1">
              <a:spcBef>
                <a:spcPts val="600"/>
              </a:spcBef>
            </a:pPr>
            <a:r>
              <a:rPr lang="en-US" sz="1400" dirty="0"/>
              <a:t>Planning</a:t>
            </a:r>
          </a:p>
          <a:p>
            <a:pPr lvl="1">
              <a:spcBef>
                <a:spcPts val="600"/>
              </a:spcBef>
            </a:pPr>
            <a:r>
              <a:rPr lang="en-US" sz="1400" dirty="0"/>
              <a:t>Project management</a:t>
            </a:r>
          </a:p>
          <a:p>
            <a:pPr lvl="1">
              <a:spcBef>
                <a:spcPts val="600"/>
              </a:spcBef>
            </a:pPr>
            <a:r>
              <a:rPr lang="en-US" sz="1400" dirty="0"/>
              <a:t>Implementation</a:t>
            </a:r>
          </a:p>
        </p:txBody>
      </p:sp>
      <p:sp>
        <p:nvSpPr>
          <p:cNvPr id="17" name="TextBox 16"/>
          <p:cNvSpPr txBox="1">
            <a:spLocks/>
          </p:cNvSpPr>
          <p:nvPr/>
        </p:nvSpPr>
        <p:spPr>
          <a:xfrm>
            <a:off x="2657934" y="3218402"/>
            <a:ext cx="1609007" cy="2769989"/>
          </a:xfrm>
          <a:prstGeom prst="rect">
            <a:avLst/>
          </a:prstGeom>
          <a:noFill/>
          <a:ln w="9525">
            <a:gradFill flip="none" rotWithShape="1">
              <a:gsLst>
                <a:gs pos="53000">
                  <a:srgbClr val="A2B9AB"/>
                </a:gs>
                <a:gs pos="0">
                  <a:schemeClr val="accent3"/>
                </a:gs>
                <a:gs pos="100000">
                  <a:schemeClr val="bg1">
                    <a:alpha val="0"/>
                  </a:schemeClr>
                </a:gs>
              </a:gsLst>
              <a:lin ang="5400000" scaled="1"/>
              <a:tileRect/>
            </a:gra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76200" tIns="76200" rIns="76200" bIns="7620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spcBef>
                <a:spcPts val="600"/>
              </a:spcBef>
            </a:pPr>
            <a:endParaRPr lang="en-US" sz="1400" dirty="0"/>
          </a:p>
          <a:p>
            <a:pPr lvl="1">
              <a:spcBef>
                <a:spcPts val="600"/>
              </a:spcBef>
            </a:pPr>
            <a:endParaRPr lang="en-US" sz="1400" dirty="0"/>
          </a:p>
          <a:p>
            <a:pPr lvl="1">
              <a:spcBef>
                <a:spcPts val="600"/>
              </a:spcBef>
            </a:pPr>
            <a:r>
              <a:rPr lang="en-US" sz="1400" dirty="0"/>
              <a:t>Game loans and donations</a:t>
            </a:r>
          </a:p>
          <a:p>
            <a:pPr lvl="1">
              <a:spcBef>
                <a:spcPts val="600"/>
              </a:spcBef>
            </a:pPr>
            <a:r>
              <a:rPr lang="en-US" sz="1400" dirty="0"/>
              <a:t>Translocation</a:t>
            </a:r>
          </a:p>
          <a:p>
            <a:pPr lvl="1">
              <a:spcBef>
                <a:spcPts val="600"/>
              </a:spcBef>
            </a:pPr>
            <a:r>
              <a:rPr lang="en-US" sz="1400" dirty="0"/>
              <a:t>Capture</a:t>
            </a:r>
          </a:p>
          <a:p>
            <a:pPr lvl="1">
              <a:spcBef>
                <a:spcPts val="600"/>
              </a:spcBef>
            </a:pPr>
            <a:r>
              <a:rPr lang="en-US" sz="1400" dirty="0"/>
              <a:t>Extension and veterinary</a:t>
            </a:r>
          </a:p>
          <a:p>
            <a:pPr lvl="1">
              <a:spcBef>
                <a:spcPts val="600"/>
              </a:spcBef>
            </a:pPr>
            <a:r>
              <a:rPr lang="en-US" sz="1400" dirty="0"/>
              <a:t>Land rehabilitation</a:t>
            </a:r>
          </a:p>
        </p:txBody>
      </p:sp>
      <p:sp>
        <p:nvSpPr>
          <p:cNvPr id="58" name="Marvin Title Tracker Circle"/>
          <p:cNvSpPr/>
          <p:nvPr/>
        </p:nvSpPr>
        <p:spPr>
          <a:xfrm>
            <a:off x="171451" y="199244"/>
            <a:ext cx="354056" cy="35405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r>
              <a:rPr lang="en-US" sz="1900" b="1" dirty="0">
                <a:solidFill>
                  <a:schemeClr val="bg1"/>
                </a:solidFill>
                <a:latin typeface="Arial" panose="020B0604020202020204" pitchFamily="34" charset="0"/>
              </a:rPr>
              <a:t>2</a:t>
            </a:r>
          </a:p>
        </p:txBody>
      </p:sp>
      <p:sp>
        <p:nvSpPr>
          <p:cNvPr id="10" name="Oval 9"/>
          <p:cNvSpPr txBox="1"/>
          <p:nvPr>
            <p:custDataLst>
              <p:tags r:id="rId8"/>
            </p:custDataLst>
          </p:nvPr>
        </p:nvSpPr>
        <p:spPr>
          <a:xfrm>
            <a:off x="5849264" y="5810385"/>
            <a:ext cx="1008735" cy="370744"/>
          </a:xfrm>
          <a:prstGeom prst="ellipse">
            <a:avLst/>
          </a:prstGeom>
          <a:solidFill>
            <a:schemeClr val="tx2"/>
          </a:solidFill>
          <a:ln w="9525">
            <a:solidFill>
              <a:schemeClr val="accent6"/>
            </a:solidFill>
            <a:miter lim="800000"/>
            <a:headEnd/>
            <a:tailEnd/>
          </a:ln>
          <a:effectLst/>
        </p:spPr>
        <p:txBody>
          <a:bodyPr vert="horz" wrap="square" lIns="3810" tIns="0" rIns="3810" bIns="0" numCol="1" anchor="ctr" anchorCtr="1"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r>
              <a:rPr lang="en-US" b="1" dirty="0">
                <a:solidFill>
                  <a:schemeClr val="bg1"/>
                </a:solidFill>
              </a:rPr>
              <a:t>R10m</a:t>
            </a:r>
          </a:p>
        </p:txBody>
      </p:sp>
      <p:sp>
        <p:nvSpPr>
          <p:cNvPr id="60" name="Oval 9"/>
          <p:cNvSpPr txBox="1"/>
          <p:nvPr>
            <p:custDataLst>
              <p:tags r:id="rId9"/>
            </p:custDataLst>
          </p:nvPr>
        </p:nvSpPr>
        <p:spPr>
          <a:xfrm>
            <a:off x="7422506" y="5810385"/>
            <a:ext cx="1008735" cy="370744"/>
          </a:xfrm>
          <a:prstGeom prst="ellipse">
            <a:avLst/>
          </a:prstGeom>
          <a:solidFill>
            <a:schemeClr val="tx2"/>
          </a:solidFill>
          <a:ln w="9525">
            <a:solidFill>
              <a:schemeClr val="accent6"/>
            </a:solidFill>
            <a:miter lim="800000"/>
            <a:headEnd/>
            <a:tailEnd/>
          </a:ln>
          <a:effectLst/>
        </p:spPr>
        <p:txBody>
          <a:bodyPr vert="horz" wrap="square" lIns="3810" tIns="0" rIns="3810" bIns="0" numCol="1" anchor="ctr" anchorCtr="1"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r>
              <a:rPr lang="en-US" b="1" dirty="0">
                <a:solidFill>
                  <a:schemeClr val="bg1"/>
                </a:solidFill>
              </a:rPr>
              <a:t>R25m</a:t>
            </a:r>
          </a:p>
        </p:txBody>
      </p:sp>
      <p:sp>
        <p:nvSpPr>
          <p:cNvPr id="61" name="AutoShape 250"/>
          <p:cNvSpPr>
            <a:spLocks noChangeArrowheads="1"/>
          </p:cNvSpPr>
          <p:nvPr/>
        </p:nvSpPr>
        <p:spPr bwMode="auto">
          <a:xfrm>
            <a:off x="4390073" y="5794463"/>
            <a:ext cx="1593151" cy="664797"/>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18288" anchor="b">
            <a:spAutoFit/>
          </a:bodyPr>
          <a:lstStyle/>
          <a:p>
            <a:r>
              <a:rPr lang="en-US" sz="1400" dirty="0">
                <a:latin typeface="+mn-lt"/>
              </a:rPr>
              <a:t>Estimated funds required</a:t>
            </a:r>
          </a:p>
          <a:p>
            <a:r>
              <a:rPr lang="en-US" sz="1400" dirty="0">
                <a:latin typeface="+mn-lt"/>
              </a:rPr>
              <a:t>p</a:t>
            </a:r>
            <a:r>
              <a:rPr lang="en-US" sz="1400" baseline="0" noProof="0" dirty="0" err="1">
                <a:latin typeface="+mn-lt"/>
              </a:rPr>
              <a:t>er</a:t>
            </a:r>
            <a:r>
              <a:rPr lang="en-US" sz="1400" noProof="0" dirty="0">
                <a:latin typeface="+mn-lt"/>
              </a:rPr>
              <a:t> project</a:t>
            </a:r>
            <a:endParaRPr lang="en-US" sz="1400" baseline="0" noProof="0" dirty="0">
              <a:latin typeface="+mn-lt"/>
            </a:endParaRPr>
          </a:p>
        </p:txBody>
      </p:sp>
      <p:pic>
        <p:nvPicPr>
          <p:cNvPr id="71" name="Picture 70"/>
          <p:cNvPicPr>
            <a:picLocks/>
          </p:cNvPicPr>
          <p:nvPr/>
        </p:nvPicPr>
        <p:blipFill>
          <a:blip r:embed="rId13" cstate="email">
            <a:extLst>
              <a:ext uri="{28A0092B-C50C-407E-A947-70E740481C1C}">
                <a14:useLocalDpi xmlns:a14="http://schemas.microsoft.com/office/drawing/2010/main" xmlns=""/>
              </a:ext>
            </a:extLst>
          </a:blip>
          <a:stretch>
            <a:fillRect/>
          </a:stretch>
        </p:blipFill>
        <p:spPr>
          <a:xfrm>
            <a:off x="2958231" y="2729876"/>
            <a:ext cx="1008413" cy="1047476"/>
          </a:xfrm>
          <a:prstGeom prst="ellipse">
            <a:avLst/>
          </a:prstGeom>
          <a:solidFill>
            <a:schemeClr val="tx2">
              <a:lumMod val="75000"/>
              <a:lumOff val="25000"/>
            </a:schemeClr>
          </a:solidFill>
        </p:spPr>
      </p:pic>
      <p:pic>
        <p:nvPicPr>
          <p:cNvPr id="83" name="Picture 82"/>
          <p:cNvPicPr>
            <a:picLocks/>
          </p:cNvPicPr>
          <p:nvPr/>
        </p:nvPicPr>
        <p:blipFill rotWithShape="1">
          <a:blip r:embed="rId14" cstate="email">
            <a:extLst>
              <a:ext uri="{28A0092B-C50C-407E-A947-70E740481C1C}">
                <a14:useLocalDpi xmlns:a14="http://schemas.microsoft.com/office/drawing/2010/main" xmlns=""/>
              </a:ext>
            </a:extLst>
          </a:blip>
          <a:srcRect/>
          <a:stretch/>
        </p:blipFill>
        <p:spPr>
          <a:xfrm>
            <a:off x="765997" y="2671688"/>
            <a:ext cx="1008413" cy="1047476"/>
          </a:xfrm>
          <a:prstGeom prst="ellipse">
            <a:avLst/>
          </a:prstGeom>
          <a:solidFill>
            <a:schemeClr val="tx2">
              <a:lumMod val="75000"/>
              <a:lumOff val="25000"/>
            </a:schemeClr>
          </a:solidFill>
        </p:spPr>
      </p:pic>
    </p:spTree>
    <p:extLst>
      <p:ext uri="{BB962C8B-B14F-4D97-AF65-F5344CB8AC3E}">
        <p14:creationId xmlns:p14="http://schemas.microsoft.com/office/powerpoint/2010/main" xmlns="" val="895517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extLst/>
          </p:nvPr>
        </p:nvGraphicFramePr>
        <p:xfrm>
          <a:off x="1588" y="1588"/>
          <a:ext cx="1587" cy="1587"/>
        </p:xfrm>
        <a:graphic>
          <a:graphicData uri="http://schemas.openxmlformats.org/presentationml/2006/ole">
            <p:oleObj spid="_x0000_s313368" name="think-cell Slide" r:id="rId4" imgW="360" imgH="360" progId="">
              <p:embed/>
            </p:oleObj>
          </a:graphicData>
        </a:graphic>
      </p:graphicFrame>
      <p:pic>
        <p:nvPicPr>
          <p:cNvPr id="9" name="Picture 8"/>
          <p:cNvPicPr>
            <a:picLocks/>
          </p:cNvPicPr>
          <p:nvPr/>
        </p:nvPicPr>
        <p:blipFill>
          <a:blip r:embed="rId5" cstate="email">
            <a:extLst>
              <a:ext uri="{28A0092B-C50C-407E-A947-70E740481C1C}">
                <a14:useLocalDpi xmlns:a14="http://schemas.microsoft.com/office/drawing/2010/main" xmlns=""/>
              </a:ext>
            </a:extLst>
          </a:blip>
          <a:stretch>
            <a:fillRect/>
          </a:stretch>
        </p:blipFill>
        <p:spPr>
          <a:xfrm>
            <a:off x="368759" y="1001193"/>
            <a:ext cx="8205927" cy="5236918"/>
          </a:xfrm>
          <a:prstGeom prst="rect">
            <a:avLst/>
          </a:prstGeom>
          <a:ln>
            <a:noFill/>
          </a:ln>
        </p:spPr>
      </p:pic>
      <p:sp>
        <p:nvSpPr>
          <p:cNvPr id="2" name="Title 1"/>
          <p:cNvSpPr>
            <a:spLocks noGrp="1"/>
          </p:cNvSpPr>
          <p:nvPr>
            <p:ph type="title"/>
          </p:nvPr>
        </p:nvSpPr>
        <p:spPr>
          <a:xfrm>
            <a:off x="171451" y="230188"/>
            <a:ext cx="8618537" cy="292388"/>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GB" dirty="0"/>
              <a:t>Vision for the Wildlife Economy</a:t>
            </a:r>
          </a:p>
        </p:txBody>
      </p:sp>
      <p:pic>
        <p:nvPicPr>
          <p:cNvPr id="13" name="Picture 12"/>
          <p:cNvPicPr>
            <a:picLocks noChangeAspect="1"/>
          </p:cNvPicPr>
          <p:nvPr/>
        </p:nvPicPr>
        <p:blipFill rotWithShape="1">
          <a:blip r:embed="rId6" cstate="email">
            <a:extLst>
              <a:ext uri="{28A0092B-C50C-407E-A947-70E740481C1C}">
                <a14:useLocalDpi xmlns:a14="http://schemas.microsoft.com/office/drawing/2010/main" xmlns=""/>
              </a:ext>
            </a:extLst>
          </a:blip>
          <a:srcRect/>
          <a:stretch/>
        </p:blipFill>
        <p:spPr>
          <a:xfrm>
            <a:off x="379839" y="3619651"/>
            <a:ext cx="4073132" cy="2596249"/>
          </a:xfrm>
          <a:prstGeom prst="rect">
            <a:avLst/>
          </a:prstGeom>
        </p:spPr>
      </p:pic>
      <p:sp>
        <p:nvSpPr>
          <p:cNvPr id="5" name="Rectangle 4"/>
          <p:cNvSpPr>
            <a:spLocks/>
          </p:cNvSpPr>
          <p:nvPr/>
        </p:nvSpPr>
        <p:spPr>
          <a:xfrm>
            <a:off x="368759" y="1001193"/>
            <a:ext cx="8205927" cy="523691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rgbClr val="000000"/>
              </a:solidFill>
            </a:endParaRPr>
          </a:p>
        </p:txBody>
      </p:sp>
      <p:cxnSp>
        <p:nvCxnSpPr>
          <p:cNvPr id="14" name="Straight Connector 13"/>
          <p:cNvCxnSpPr>
            <a:cxnSpLocks/>
          </p:cNvCxnSpPr>
          <p:nvPr/>
        </p:nvCxnSpPr>
        <p:spPr>
          <a:xfrm>
            <a:off x="368759" y="3619652"/>
            <a:ext cx="8205927"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rot="5400000">
            <a:off x="1853263" y="3619652"/>
            <a:ext cx="523691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1. On-page tracker"/>
          <p:cNvSpPr>
            <a:spLocks noChangeArrowheads="1"/>
          </p:cNvSpPr>
          <p:nvPr/>
        </p:nvSpPr>
        <p:spPr bwMode="auto">
          <a:xfrm>
            <a:off x="171451" y="26988"/>
            <a:ext cx="2653547"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US" sz="1400">
                <a:solidFill>
                  <a:srgbClr val="808080"/>
                </a:solidFill>
                <a:latin typeface="Arial"/>
              </a:rPr>
              <a:t>LAB VISION AND ASPIRATIONS</a:t>
            </a:r>
            <a:endParaRPr lang="en-US" sz="1400" dirty="0">
              <a:solidFill>
                <a:srgbClr val="808080"/>
              </a:solidFill>
              <a:latin typeface="Arial"/>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490010" y="1033271"/>
            <a:ext cx="4041342" cy="2572939"/>
          </a:xfrm>
          <a:prstGeom prst="rect">
            <a:avLst/>
          </a:prstGeom>
        </p:spPr>
      </p:pic>
      <p:sp>
        <p:nvSpPr>
          <p:cNvPr id="6" name="TextBox 5"/>
          <p:cNvSpPr txBox="1"/>
          <p:nvPr/>
        </p:nvSpPr>
        <p:spPr>
          <a:xfrm>
            <a:off x="1498223" y="3142597"/>
            <a:ext cx="5855863" cy="954107"/>
          </a:xfrm>
          <a:prstGeom prst="rect">
            <a:avLst/>
          </a:prstGeom>
          <a:solidFill>
            <a:schemeClr val="accent3">
              <a:alpha val="95000"/>
            </a:schemeClr>
          </a:solidFill>
          <a:ln w="9525">
            <a:solidFill>
              <a:schemeClr val="bg1"/>
            </a:solidFill>
            <a:miter lim="800000"/>
            <a:headEnd/>
            <a:tailEnd/>
          </a:ln>
          <a:effectLst/>
          <a:extLst/>
        </p:spPr>
        <p:txBody>
          <a:bodyPr vert="horz" wrap="square" lIns="38100" tIns="38100" rIns="38100" bIns="3810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buClr>
                <a:srgbClr val="0B4623"/>
              </a:buClr>
            </a:pPr>
            <a:r>
              <a:rPr lang="en-US" sz="1900" b="1" dirty="0" smtClean="0">
                <a:solidFill>
                  <a:srgbClr val="FFFFFF"/>
                </a:solidFill>
              </a:rPr>
              <a:t>“A THRIVING</a:t>
            </a:r>
            <a:r>
              <a:rPr lang="en-US" sz="1900" b="1" dirty="0">
                <a:solidFill>
                  <a:srgbClr val="FFFFFF"/>
                </a:solidFill>
              </a:rPr>
              <a:t>, </a:t>
            </a:r>
            <a:r>
              <a:rPr lang="en-US" sz="1900" b="1" dirty="0" smtClean="0">
                <a:solidFill>
                  <a:srgbClr val="FFFFFF"/>
                </a:solidFill>
              </a:rPr>
              <a:t>INCLUSIVE AND </a:t>
            </a:r>
            <a:r>
              <a:rPr lang="en-US" sz="1900" b="1" dirty="0">
                <a:solidFill>
                  <a:srgbClr val="FFFFFF"/>
                </a:solidFill>
              </a:rPr>
              <a:t>SUSTAINABLE WILDLIFE ECONOMY FOR THE WELL-BEING OF ALL SOUTH </a:t>
            </a:r>
            <a:r>
              <a:rPr lang="en-US" sz="1900" b="1" dirty="0" smtClean="0">
                <a:solidFill>
                  <a:srgbClr val="FFFFFF"/>
                </a:solidFill>
              </a:rPr>
              <a:t>AFRICANS”</a:t>
            </a:r>
            <a:endParaRPr lang="en-US" sz="1900" b="1" dirty="0">
              <a:solidFill>
                <a:srgbClr val="FFFFFF"/>
              </a:solidFill>
            </a:endParaRPr>
          </a:p>
        </p:txBody>
      </p:sp>
    </p:spTree>
    <p:extLst>
      <p:ext uri="{BB962C8B-B14F-4D97-AF65-F5344CB8AC3E}">
        <p14:creationId xmlns:p14="http://schemas.microsoft.com/office/powerpoint/2010/main" xmlns="" val="2706308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1709" y="35980"/>
            <a:ext cx="8618028" cy="307777"/>
          </a:xfrm>
        </p:spPr>
        <p:txBody>
          <a:bodyPr/>
          <a:lstStyle/>
          <a:p>
            <a:r>
              <a:rPr lang="en-ZA" sz="2000" dirty="0" smtClean="0">
                <a:solidFill>
                  <a:srgbClr val="306E02"/>
                </a:solidFill>
              </a:rPr>
              <a:t>ENVISAGED </a:t>
            </a:r>
            <a:r>
              <a:rPr lang="en-ZA" sz="2000" dirty="0">
                <a:solidFill>
                  <a:srgbClr val="306E02"/>
                </a:solidFill>
              </a:rPr>
              <a:t>ECONOMIC </a:t>
            </a:r>
            <a:r>
              <a:rPr lang="en-ZA" sz="2000" dirty="0" smtClean="0">
                <a:solidFill>
                  <a:srgbClr val="306E02"/>
                </a:solidFill>
              </a:rPr>
              <a:t>GROWTH FOR THE WILDLIFE SECTOR </a:t>
            </a:r>
            <a:endParaRPr lang="en-GB" sz="2000" dirty="0">
              <a:solidFill>
                <a:srgbClr val="306E02"/>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018939516"/>
              </p:ext>
            </p:extLst>
          </p:nvPr>
        </p:nvGraphicFramePr>
        <p:xfrm>
          <a:off x="171709" y="651532"/>
          <a:ext cx="8648478" cy="6046722"/>
        </p:xfrm>
        <a:graphic>
          <a:graphicData uri="http://schemas.openxmlformats.org/drawingml/2006/table">
            <a:tbl>
              <a:tblPr firstRow="1" bandRow="1">
                <a:tableStyleId>{F2DE63D5-997A-4646-A377-4702673A728D}</a:tableStyleId>
              </a:tblPr>
              <a:tblGrid>
                <a:gridCol w="1838066"/>
                <a:gridCol w="2352675"/>
                <a:gridCol w="2275856"/>
                <a:gridCol w="2181881"/>
              </a:tblGrid>
              <a:tr h="609747">
                <a:tc>
                  <a:txBody>
                    <a:bodyPr/>
                    <a:lstStyle/>
                    <a:p>
                      <a:endParaRPr lang="en-US" sz="2000" dirty="0" smtClean="0"/>
                    </a:p>
                  </a:txBody>
                  <a:tcPr marL="89608" marR="89608" marT="44804" marB="44804">
                    <a:solidFill>
                      <a:srgbClr val="007A37"/>
                    </a:solidFill>
                  </a:tcPr>
                </a:tc>
                <a:tc>
                  <a:txBody>
                    <a:bodyPr/>
                    <a:lstStyle/>
                    <a:p>
                      <a:pPr algn="ctr"/>
                      <a:r>
                        <a:rPr lang="en-US" sz="1800" dirty="0" smtClean="0"/>
                        <a:t>SHORT TERM</a:t>
                      </a:r>
                    </a:p>
                    <a:p>
                      <a:pPr algn="ctr"/>
                      <a:r>
                        <a:rPr lang="en-US" sz="1800" smtClean="0"/>
                        <a:t>2017</a:t>
                      </a:r>
                      <a:endParaRPr lang="en-GB" sz="1800" dirty="0"/>
                    </a:p>
                  </a:txBody>
                  <a:tcPr marL="89608" marR="89608" marT="44804" marB="44804">
                    <a:solidFill>
                      <a:srgbClr val="007A37"/>
                    </a:solidFill>
                  </a:tcPr>
                </a:tc>
                <a:tc>
                  <a:txBody>
                    <a:bodyPr/>
                    <a:lstStyle/>
                    <a:p>
                      <a:pPr algn="ctr"/>
                      <a:r>
                        <a:rPr lang="en-US" sz="1800" dirty="0" smtClean="0"/>
                        <a:t>MEDIUM TERM </a:t>
                      </a:r>
                    </a:p>
                    <a:p>
                      <a:pPr algn="ctr"/>
                      <a:r>
                        <a:rPr lang="en-US" sz="1800" dirty="0" smtClean="0"/>
                        <a:t>2021</a:t>
                      </a:r>
                      <a:endParaRPr lang="en-GB" sz="1800" dirty="0"/>
                    </a:p>
                  </a:txBody>
                  <a:tcPr marL="89608" marR="89608" marT="44804" marB="44804">
                    <a:solidFill>
                      <a:srgbClr val="007A37"/>
                    </a:solidFill>
                  </a:tcPr>
                </a:tc>
                <a:tc>
                  <a:txBody>
                    <a:bodyPr/>
                    <a:lstStyle/>
                    <a:p>
                      <a:pPr algn="ctr"/>
                      <a:r>
                        <a:rPr lang="en-US" sz="1800" dirty="0" smtClean="0"/>
                        <a:t>LONG TERM</a:t>
                      </a:r>
                    </a:p>
                    <a:p>
                      <a:pPr algn="ctr"/>
                      <a:r>
                        <a:rPr lang="en-US" sz="1800" dirty="0" smtClean="0"/>
                        <a:t>2030</a:t>
                      </a:r>
                      <a:endParaRPr lang="en-GB" sz="1800" dirty="0"/>
                    </a:p>
                  </a:txBody>
                  <a:tcPr marL="89608" marR="89608" marT="44804" marB="44804">
                    <a:solidFill>
                      <a:srgbClr val="007A37"/>
                    </a:solidFill>
                  </a:tcPr>
                </a:tc>
              </a:tr>
              <a:tr h="333117">
                <a:tc>
                  <a:txBody>
                    <a:bodyPr/>
                    <a:lstStyle/>
                    <a:p>
                      <a:r>
                        <a:rPr lang="en-US" sz="1700" b="1" dirty="0" smtClean="0"/>
                        <a:t>Jobs </a:t>
                      </a:r>
                      <a:endParaRPr lang="en-GB" sz="1700" b="1" dirty="0"/>
                    </a:p>
                  </a:txBody>
                  <a:tcPr marL="89608" marR="89608" marT="44804" marB="44804"/>
                </a:tc>
                <a:tc>
                  <a:txBody>
                    <a:bodyPr/>
                    <a:lstStyle/>
                    <a:p>
                      <a:r>
                        <a:rPr lang="en-GB" sz="1700" dirty="0" smtClean="0"/>
                        <a:t>               x</a:t>
                      </a:r>
                      <a:endParaRPr lang="en-GB" sz="1700" dirty="0"/>
                    </a:p>
                  </a:txBody>
                  <a:tcPr marL="89608" marR="89608" marT="44804" marB="44804"/>
                </a:tc>
                <a:tc>
                  <a:txBody>
                    <a:bodyPr/>
                    <a:lstStyle/>
                    <a:p>
                      <a:r>
                        <a:rPr lang="en-GB" sz="1700" dirty="0" smtClean="0"/>
                        <a:t>15384 Jobs </a:t>
                      </a:r>
                      <a:endParaRPr lang="en-GB" sz="1700" dirty="0"/>
                    </a:p>
                  </a:txBody>
                  <a:tcPr marL="89608" marR="89608" marT="44804" marB="44804"/>
                </a:tc>
                <a:tc>
                  <a:txBody>
                    <a:bodyPr/>
                    <a:lstStyle/>
                    <a:p>
                      <a:r>
                        <a:rPr lang="en-GB" sz="1700" dirty="0" smtClean="0"/>
                        <a:t>100</a:t>
                      </a:r>
                      <a:r>
                        <a:rPr lang="en-GB" sz="1700" baseline="0" dirty="0" smtClean="0"/>
                        <a:t> 000 jobs</a:t>
                      </a:r>
                      <a:endParaRPr lang="en-GB" sz="1700" dirty="0"/>
                    </a:p>
                  </a:txBody>
                  <a:tcPr marL="89608" marR="89608" marT="44804" marB="44804"/>
                </a:tc>
              </a:tr>
              <a:tr h="580628">
                <a:tc>
                  <a:txBody>
                    <a:bodyPr/>
                    <a:lstStyle/>
                    <a:p>
                      <a:r>
                        <a:rPr lang="en-US" sz="1700" b="1" dirty="0" smtClean="0"/>
                        <a:t>Economic growth</a:t>
                      </a:r>
                    </a:p>
                  </a:txBody>
                  <a:tcPr marL="89608" marR="89608" marT="44804" marB="44804"/>
                </a:tc>
                <a:tc>
                  <a:txBody>
                    <a:bodyPr/>
                    <a:lstStyle/>
                    <a:p>
                      <a:pPr marL="0" marR="0" indent="0" algn="l" defTabSz="914206" rtl="0" eaLnBrk="1" fontAlgn="auto" latinLnBrk="0" hangingPunct="1">
                        <a:lnSpc>
                          <a:spcPct val="100000"/>
                        </a:lnSpc>
                        <a:spcBef>
                          <a:spcPts val="0"/>
                        </a:spcBef>
                        <a:spcAft>
                          <a:spcPts val="0"/>
                        </a:spcAft>
                        <a:buClrTx/>
                        <a:buSzTx/>
                        <a:buFontTx/>
                        <a:buNone/>
                        <a:tabLst/>
                        <a:defRPr/>
                      </a:pPr>
                      <a:r>
                        <a:rPr lang="en-GB" sz="1700" dirty="0" smtClean="0"/>
                        <a:t>Yearly Growth of 10%</a:t>
                      </a:r>
                      <a:endParaRPr lang="en-GB" sz="1700" dirty="0"/>
                    </a:p>
                  </a:txBody>
                  <a:tcPr marL="89608" marR="89608" marT="44804" marB="44804"/>
                </a:tc>
                <a:tc>
                  <a:txBody>
                    <a:bodyPr/>
                    <a:lstStyle/>
                    <a:p>
                      <a:pPr marL="0" marR="0" indent="0" algn="l" defTabSz="914206" rtl="0" eaLnBrk="1" fontAlgn="auto" latinLnBrk="0" hangingPunct="1">
                        <a:lnSpc>
                          <a:spcPct val="100000"/>
                        </a:lnSpc>
                        <a:spcBef>
                          <a:spcPts val="0"/>
                        </a:spcBef>
                        <a:spcAft>
                          <a:spcPts val="0"/>
                        </a:spcAft>
                        <a:buClrTx/>
                        <a:buSzTx/>
                        <a:buFontTx/>
                        <a:buNone/>
                        <a:tabLst/>
                        <a:defRPr/>
                      </a:pPr>
                      <a:r>
                        <a:rPr lang="en-GB" sz="1700" dirty="0" smtClean="0"/>
                        <a:t>Yearly Growth of 10%</a:t>
                      </a:r>
                      <a:endParaRPr lang="en-GB" sz="1700" dirty="0"/>
                    </a:p>
                  </a:txBody>
                  <a:tcPr marL="89608" marR="89608" marT="44804" marB="44804"/>
                </a:tc>
                <a:tc>
                  <a:txBody>
                    <a:bodyPr/>
                    <a:lstStyle/>
                    <a:p>
                      <a:r>
                        <a:rPr lang="en-GB" sz="1700" dirty="0" smtClean="0"/>
                        <a:t>Yearly Growth of 10%</a:t>
                      </a:r>
                    </a:p>
                  </a:txBody>
                  <a:tcPr marL="89608" marR="89608" marT="44804" marB="44804"/>
                </a:tc>
              </a:tr>
              <a:tr h="4452018">
                <a:tc>
                  <a:txBody>
                    <a:bodyPr/>
                    <a:lstStyle/>
                    <a:p>
                      <a:r>
                        <a:rPr lang="en-US" sz="1700" b="1" dirty="0" smtClean="0"/>
                        <a:t>Transformation</a:t>
                      </a:r>
                      <a:r>
                        <a:rPr lang="en-US" sz="1700" b="1" baseline="0" dirty="0" smtClean="0"/>
                        <a:t> indicator</a:t>
                      </a:r>
                      <a:endParaRPr lang="en-US" sz="1700" b="1" dirty="0" smtClean="0"/>
                    </a:p>
                  </a:txBody>
                  <a:tcPr marL="89608" marR="89608" marT="44804" marB="44804"/>
                </a:tc>
                <a:tc>
                  <a:txBody>
                    <a:bodyPr/>
                    <a:lstStyle/>
                    <a:p>
                      <a:pPr marL="84138" indent="-84138">
                        <a:buFont typeface="Arial" panose="020B0604020202020204" pitchFamily="34" charset="0"/>
                        <a:buChar char="•"/>
                      </a:pPr>
                      <a:r>
                        <a:rPr lang="en-ZA" sz="1600" baseline="0" dirty="0" smtClean="0">
                          <a:solidFill>
                            <a:schemeClr val="tx1"/>
                          </a:solidFill>
                        </a:rPr>
                        <a:t>20</a:t>
                      </a:r>
                      <a:r>
                        <a:rPr lang="en-ZA" sz="1600" dirty="0" smtClean="0">
                          <a:solidFill>
                            <a:schemeClr val="tx1"/>
                          </a:solidFill>
                        </a:rPr>
                        <a:t> wildlife businesses PDI owned supported (through</a:t>
                      </a:r>
                      <a:r>
                        <a:rPr lang="en-ZA" sz="1600" baseline="0" dirty="0" smtClean="0">
                          <a:solidFill>
                            <a:schemeClr val="tx1"/>
                          </a:solidFill>
                        </a:rPr>
                        <a:t> game donation, funding, business development and training)</a:t>
                      </a:r>
                    </a:p>
                    <a:p>
                      <a:pPr marL="0" indent="0">
                        <a:buFont typeface="Arial" panose="020B0604020202020204" pitchFamily="34" charset="0"/>
                        <a:buNone/>
                      </a:pPr>
                      <a:endParaRPr lang="en-ZA" sz="1600" baseline="0" dirty="0" smtClean="0"/>
                    </a:p>
                    <a:p>
                      <a:pPr marL="84138" indent="-84138">
                        <a:buFont typeface="Arial" panose="020B0604020202020204" pitchFamily="34" charset="0"/>
                        <a:buChar char="•"/>
                      </a:pPr>
                      <a:r>
                        <a:rPr lang="en-ZA" sz="1600" dirty="0" smtClean="0">
                          <a:solidFill>
                            <a:schemeClr val="tx1"/>
                          </a:solidFill>
                        </a:rPr>
                        <a:t>800</a:t>
                      </a:r>
                      <a:r>
                        <a:rPr lang="en-ZA" sz="1600" baseline="0" dirty="0" smtClean="0">
                          <a:solidFill>
                            <a:schemeClr val="tx1"/>
                          </a:solidFill>
                        </a:rPr>
                        <a:t> 000 ha </a:t>
                      </a:r>
                      <a:r>
                        <a:rPr lang="en-ZA" sz="1600" dirty="0" smtClean="0">
                          <a:solidFill>
                            <a:schemeClr val="tx1"/>
                          </a:solidFill>
                        </a:rPr>
                        <a:t>under PDI ownership</a:t>
                      </a:r>
                      <a:r>
                        <a:rPr lang="en-ZA" sz="1600" baseline="0" dirty="0" smtClean="0">
                          <a:solidFill>
                            <a:schemeClr val="tx1"/>
                          </a:solidFill>
                        </a:rPr>
                        <a:t> and use rights will be mapped </a:t>
                      </a:r>
                    </a:p>
                    <a:p>
                      <a:pPr marL="0" indent="0">
                        <a:buFont typeface="Arial" panose="020B0604020202020204" pitchFamily="34" charset="0"/>
                        <a:buNone/>
                      </a:pPr>
                      <a:endParaRPr lang="en-ZA" sz="1600" dirty="0" smtClean="0"/>
                    </a:p>
                    <a:p>
                      <a:pPr marL="0" indent="0">
                        <a:buFont typeface="Arial" panose="020B0604020202020204" pitchFamily="34" charset="0"/>
                        <a:buNone/>
                      </a:pPr>
                      <a:endParaRPr lang="en-ZA" sz="1600" dirty="0" smtClean="0"/>
                    </a:p>
                    <a:p>
                      <a:pPr marL="84138" marR="0" indent="-84138" algn="l" defTabSz="91420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aseline="0" dirty="0" smtClean="0"/>
                        <a:t>100 </a:t>
                      </a:r>
                      <a:r>
                        <a:rPr lang="en-ZA" sz="1600" dirty="0" smtClean="0"/>
                        <a:t>PDI owned SMMEs supported to engage in the wildlife economy </a:t>
                      </a:r>
                      <a:r>
                        <a:rPr lang="en-ZA" sz="1100" i="1" dirty="0" smtClean="0"/>
                        <a:t>(97 PDI owned SMMEs supported  so far)</a:t>
                      </a:r>
                    </a:p>
                  </a:txBody>
                  <a:tcPr marL="89608" marR="89608" marT="44804" marB="44804"/>
                </a:tc>
                <a:tc>
                  <a:txBody>
                    <a:bodyPr/>
                    <a:lstStyle/>
                    <a:p>
                      <a:pPr marL="84138" marR="0" indent="-84138" algn="l" defTabSz="91420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smtClean="0">
                          <a:solidFill>
                            <a:schemeClr val="tx1"/>
                          </a:solidFill>
                        </a:rPr>
                        <a:t>20% of wildlife businesses PDI owned</a:t>
                      </a:r>
                      <a:r>
                        <a:rPr lang="en-ZA" sz="1700" dirty="0" smtClean="0">
                          <a:solidFill>
                            <a:schemeClr val="tx1"/>
                          </a:solidFill>
                        </a:rPr>
                        <a:t> </a:t>
                      </a:r>
                      <a:r>
                        <a:rPr lang="en-ZA" sz="1100" i="1" dirty="0" smtClean="0">
                          <a:solidFill>
                            <a:schemeClr val="tx1"/>
                          </a:solidFill>
                        </a:rPr>
                        <a:t>(%</a:t>
                      </a:r>
                      <a:r>
                        <a:rPr lang="en-ZA" sz="1100" i="1" baseline="0" dirty="0" smtClean="0">
                          <a:solidFill>
                            <a:schemeClr val="tx1"/>
                          </a:solidFill>
                        </a:rPr>
                        <a:t> of the 9000 existing game farms</a:t>
                      </a:r>
                      <a:r>
                        <a:rPr lang="en-ZA" sz="1100" baseline="0" dirty="0" smtClean="0">
                          <a:solidFill>
                            <a:schemeClr val="tx1"/>
                          </a:solidFill>
                        </a:rPr>
                        <a:t>)</a:t>
                      </a:r>
                      <a:endParaRPr lang="en-ZA" sz="1100" dirty="0" smtClean="0">
                        <a:solidFill>
                          <a:schemeClr val="tx1"/>
                        </a:solidFill>
                      </a:endParaRPr>
                    </a:p>
                    <a:p>
                      <a:pPr marL="0" marR="0" indent="0" algn="l" defTabSz="91420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700" dirty="0" smtClean="0"/>
                    </a:p>
                    <a:p>
                      <a:pPr marL="0" marR="0" indent="0" algn="l" defTabSz="91420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600" dirty="0" smtClean="0"/>
                    </a:p>
                    <a:p>
                      <a:pPr marL="0" marR="0" indent="0" algn="l" defTabSz="91420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600" dirty="0" smtClean="0"/>
                    </a:p>
                    <a:p>
                      <a:pPr marL="84138" marR="0" indent="-84138" algn="l" defTabSz="91420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aseline="0" dirty="0" smtClean="0"/>
                        <a:t>5 0</a:t>
                      </a:r>
                      <a:r>
                        <a:rPr lang="en-ZA" sz="1600" dirty="0" smtClean="0"/>
                        <a:t>00 000 ha under PDI ownership</a:t>
                      </a:r>
                      <a:r>
                        <a:rPr lang="en-ZA" sz="1600" baseline="0" dirty="0" smtClean="0"/>
                        <a:t> and use rights will be mapped </a:t>
                      </a:r>
                    </a:p>
                    <a:p>
                      <a:pPr marL="0" marR="0" indent="0" algn="l" defTabSz="91420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600" dirty="0" smtClean="0"/>
                    </a:p>
                    <a:p>
                      <a:pPr marL="84138" marR="0" indent="-84138" algn="l" defTabSz="91420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smtClean="0"/>
                        <a:t>1000</a:t>
                      </a:r>
                      <a:r>
                        <a:rPr lang="en-ZA" sz="1600" baseline="0" dirty="0" smtClean="0"/>
                        <a:t> </a:t>
                      </a:r>
                      <a:r>
                        <a:rPr lang="en-ZA" sz="1600" dirty="0" smtClean="0"/>
                        <a:t>PDI owned SMMEs supported to engage in the wildlife economy</a:t>
                      </a:r>
                    </a:p>
                  </a:txBody>
                  <a:tcPr marL="89608" marR="89608" marT="44804" marB="44804"/>
                </a:tc>
                <a:tc>
                  <a:txBody>
                    <a:bodyPr/>
                    <a:lstStyle/>
                    <a:p>
                      <a:pPr marL="84138" marR="0" lvl="0" indent="-84138" algn="l" defTabSz="91420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smtClean="0"/>
                        <a:t>30% of wildlife businesses PDI owned </a:t>
                      </a:r>
                      <a:r>
                        <a:rPr kumimoji="0" lang="en-ZA" sz="1100" b="0" i="1" u="none" strike="noStrike" kern="1200" cap="none" spc="0" normalizeH="0" baseline="0" noProof="0" dirty="0" smtClean="0">
                          <a:ln>
                            <a:noFill/>
                          </a:ln>
                          <a:solidFill>
                            <a:srgbClr val="000000"/>
                          </a:solidFill>
                          <a:effectLst/>
                          <a:uLnTx/>
                          <a:uFillTx/>
                          <a:latin typeface="+mn-lt"/>
                        </a:rPr>
                        <a:t>(% of the 9000 existing game farms</a:t>
                      </a:r>
                      <a:r>
                        <a:rPr kumimoji="0" lang="en-ZA" sz="1100" b="0" i="0" u="none" strike="noStrike" kern="1200" cap="none" spc="0" normalizeH="0" baseline="0" noProof="0" dirty="0" smtClean="0">
                          <a:ln>
                            <a:noFill/>
                          </a:ln>
                          <a:solidFill>
                            <a:srgbClr val="000000"/>
                          </a:solidFill>
                          <a:effectLst/>
                          <a:uLnTx/>
                          <a:uFillTx/>
                          <a:latin typeface="+mn-lt"/>
                        </a:rPr>
                        <a:t>)</a:t>
                      </a:r>
                    </a:p>
                    <a:p>
                      <a:pPr marL="0" marR="0" indent="0" algn="l" defTabSz="91420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700" dirty="0" smtClean="0"/>
                    </a:p>
                    <a:p>
                      <a:pPr marL="0" marR="0" indent="0" algn="l" defTabSz="91420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700" dirty="0" smtClean="0"/>
                    </a:p>
                    <a:p>
                      <a:pPr marL="0" marR="0" indent="0" algn="l" defTabSz="91420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700" dirty="0" smtClean="0"/>
                    </a:p>
                    <a:p>
                      <a:pPr marL="84138" marR="0" indent="-84138" algn="l" defTabSz="91420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700" baseline="0" dirty="0" smtClean="0"/>
                        <a:t> </a:t>
                      </a:r>
                      <a:r>
                        <a:rPr lang="en-ZA" sz="1600" baseline="0" dirty="0" smtClean="0"/>
                        <a:t>10 million ha </a:t>
                      </a:r>
                      <a:r>
                        <a:rPr lang="en-ZA" sz="1600" dirty="0" smtClean="0"/>
                        <a:t>of wildlife</a:t>
                      </a:r>
                      <a:r>
                        <a:rPr lang="en-ZA" sz="1600" baseline="0" dirty="0" smtClean="0"/>
                        <a:t> ranches/game farms </a:t>
                      </a:r>
                      <a:r>
                        <a:rPr lang="en-ZA" sz="1600" dirty="0" smtClean="0"/>
                        <a:t>under PDI ownership</a:t>
                      </a:r>
                      <a:r>
                        <a:rPr lang="en-ZA" sz="1600" baseline="0" dirty="0" smtClean="0"/>
                        <a:t> </a:t>
                      </a:r>
                      <a:endParaRPr lang="en-ZA" sz="1600" dirty="0" smtClean="0"/>
                    </a:p>
                    <a:p>
                      <a:pPr marL="0" marR="0" indent="0" algn="l" defTabSz="91420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600" dirty="0" smtClean="0"/>
                    </a:p>
                    <a:p>
                      <a:pPr marL="84138" marR="0" indent="-84138" algn="l" defTabSz="91420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smtClean="0"/>
                        <a:t>4,000 PDI owned SMMEs supported to engage in the wildlife economy</a:t>
                      </a:r>
                    </a:p>
                  </a:txBody>
                  <a:tcPr marL="89608" marR="89608" marT="44804" marB="44804"/>
                </a:tc>
              </a:tr>
            </a:tbl>
          </a:graphicData>
        </a:graphic>
      </p:graphicFrame>
    </p:spTree>
    <p:extLst>
      <p:ext uri="{BB962C8B-B14F-4D97-AF65-F5344CB8AC3E}">
        <p14:creationId xmlns:p14="http://schemas.microsoft.com/office/powerpoint/2010/main" xmlns="" val="368750379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extLst/>
          </p:nvPr>
        </p:nvGraphicFramePr>
        <p:xfrm>
          <a:off x="1588" y="1588"/>
          <a:ext cx="1587" cy="1587"/>
        </p:xfrm>
        <a:graphic>
          <a:graphicData uri="http://schemas.openxmlformats.org/presentationml/2006/ole">
            <p:oleObj spid="_x0000_s318486" name="think-cell Slide" r:id="rId4" imgW="360" imgH="360" progId="">
              <p:embed/>
            </p:oleObj>
          </a:graphicData>
        </a:graphic>
      </p:graphicFrame>
      <p:grpSp>
        <p:nvGrpSpPr>
          <p:cNvPr id="36" name="Group 35"/>
          <p:cNvGrpSpPr/>
          <p:nvPr/>
        </p:nvGrpSpPr>
        <p:grpSpPr>
          <a:xfrm>
            <a:off x="1" y="1061621"/>
            <a:ext cx="8961438" cy="914400"/>
            <a:chOff x="1" y="1221699"/>
            <a:chExt cx="8961438" cy="914400"/>
          </a:xfrm>
        </p:grpSpPr>
        <p:sp>
          <p:nvSpPr>
            <p:cNvPr id="48" name="Rectangle 47"/>
            <p:cNvSpPr>
              <a:spLocks/>
            </p:cNvSpPr>
            <p:nvPr/>
          </p:nvSpPr>
          <p:spPr>
            <a:xfrm>
              <a:off x="1" y="1221699"/>
              <a:ext cx="8961438" cy="914400"/>
            </a:xfrm>
            <a:prstGeom prst="rect">
              <a:avLst/>
            </a:prstGeom>
            <a:gradFill>
              <a:gsLst>
                <a:gs pos="0">
                  <a:schemeClr val="bg1">
                    <a:lumMod val="95000"/>
                  </a:schemeClr>
                </a:gs>
                <a:gs pos="100000">
                  <a:schemeClr val="bg1">
                    <a:alpha val="0"/>
                  </a:schemeClr>
                </a:gs>
              </a:gsLst>
              <a:lin ang="27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smtClean="0">
                <a:solidFill>
                  <a:srgbClr val="000000"/>
                </a:solidFill>
              </a:endParaRPr>
            </a:p>
          </p:txBody>
        </p:sp>
        <p:cxnSp>
          <p:nvCxnSpPr>
            <p:cNvPr id="49" name="Straight Connector 48"/>
            <p:cNvCxnSpPr>
              <a:cxnSpLocks/>
            </p:cNvCxnSpPr>
            <p:nvPr/>
          </p:nvCxnSpPr>
          <p:spPr>
            <a:xfrm>
              <a:off x="1" y="1221699"/>
              <a:ext cx="896143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63" name="Rectangle 62"/>
          <p:cNvSpPr>
            <a:spLocks noGrp="1" noChangeArrowheads="1"/>
          </p:cNvSpPr>
          <p:nvPr/>
        </p:nvSpPr>
        <p:spPr bwMode="gray">
          <a:xfrm>
            <a:off x="171451" y="3706309"/>
            <a:ext cx="2586834" cy="64633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lvl="1">
              <a:buClr>
                <a:srgbClr val="0B4623"/>
              </a:buClr>
            </a:pPr>
            <a:r>
              <a:rPr lang="en-US" sz="1400" b="1" dirty="0" smtClean="0">
                <a:solidFill>
                  <a:srgbClr val="0B4623"/>
                </a:solidFill>
              </a:rPr>
              <a:t>Primary activities:</a:t>
            </a:r>
            <a:endParaRPr lang="en-US" sz="1400" dirty="0" smtClean="0">
              <a:solidFill>
                <a:srgbClr val="0B4623"/>
              </a:solidFill>
            </a:endParaRPr>
          </a:p>
          <a:p>
            <a:pPr lvl="2">
              <a:buClr>
                <a:srgbClr val="0B4623"/>
              </a:buClr>
            </a:pPr>
            <a:r>
              <a:rPr lang="en-US" sz="1400" dirty="0" smtClean="0">
                <a:solidFill>
                  <a:srgbClr val="000000"/>
                </a:solidFill>
              </a:rPr>
              <a:t>Breeding </a:t>
            </a:r>
          </a:p>
          <a:p>
            <a:pPr lvl="2">
              <a:buClr>
                <a:srgbClr val="0B4623"/>
              </a:buClr>
            </a:pPr>
            <a:r>
              <a:rPr lang="en-US" sz="1400" dirty="0" smtClean="0">
                <a:solidFill>
                  <a:srgbClr val="000000"/>
                </a:solidFill>
              </a:rPr>
              <a:t>Live sale</a:t>
            </a:r>
            <a:endParaRPr lang="en-US" sz="1400" dirty="0">
              <a:solidFill>
                <a:srgbClr val="000000"/>
              </a:solidFill>
            </a:endParaRPr>
          </a:p>
        </p:txBody>
      </p:sp>
      <p:sp>
        <p:nvSpPr>
          <p:cNvPr id="64" name="Rectangle 63"/>
          <p:cNvSpPr>
            <a:spLocks noGrp="1" noChangeArrowheads="1"/>
          </p:cNvSpPr>
          <p:nvPr/>
        </p:nvSpPr>
        <p:spPr bwMode="gray">
          <a:xfrm>
            <a:off x="3156965" y="3706309"/>
            <a:ext cx="2586834" cy="86177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lvl="1">
              <a:buClr>
                <a:srgbClr val="0B4623"/>
              </a:buClr>
            </a:pPr>
            <a:r>
              <a:rPr lang="en-US" sz="1400" b="1" dirty="0">
                <a:solidFill>
                  <a:srgbClr val="0B4623"/>
                </a:solidFill>
              </a:rPr>
              <a:t>Primary activities:</a:t>
            </a:r>
            <a:endParaRPr lang="en-US" sz="1400" dirty="0">
              <a:solidFill>
                <a:srgbClr val="0B4623"/>
              </a:solidFill>
            </a:endParaRPr>
          </a:p>
          <a:p>
            <a:pPr lvl="2">
              <a:buClr>
                <a:srgbClr val="0B4623"/>
              </a:buClr>
            </a:pPr>
            <a:r>
              <a:rPr lang="en-US" sz="1400" dirty="0">
                <a:solidFill>
                  <a:srgbClr val="000000"/>
                </a:solidFill>
              </a:rPr>
              <a:t>Wildlife Viewing</a:t>
            </a:r>
          </a:p>
          <a:p>
            <a:pPr lvl="2">
              <a:buClr>
                <a:srgbClr val="0B4623"/>
              </a:buClr>
            </a:pPr>
            <a:r>
              <a:rPr lang="en-US" sz="1400" dirty="0" smtClean="0">
                <a:solidFill>
                  <a:srgbClr val="000000"/>
                </a:solidFill>
              </a:rPr>
              <a:t>Trophy Hunting</a:t>
            </a:r>
          </a:p>
          <a:p>
            <a:pPr lvl="2">
              <a:buClr>
                <a:srgbClr val="0B4623"/>
              </a:buClr>
            </a:pPr>
            <a:r>
              <a:rPr lang="en-US" sz="1400" dirty="0" smtClean="0">
                <a:solidFill>
                  <a:srgbClr val="000000"/>
                </a:solidFill>
              </a:rPr>
              <a:t>Biltong Hunting</a:t>
            </a:r>
          </a:p>
        </p:txBody>
      </p:sp>
      <p:sp>
        <p:nvSpPr>
          <p:cNvPr id="65" name="Rectangle 64"/>
          <p:cNvSpPr>
            <a:spLocks noGrp="1" noChangeArrowheads="1"/>
          </p:cNvSpPr>
          <p:nvPr/>
        </p:nvSpPr>
        <p:spPr bwMode="gray">
          <a:xfrm>
            <a:off x="6203155" y="3706309"/>
            <a:ext cx="2586833" cy="107721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lvl="1">
              <a:buClr>
                <a:srgbClr val="0B4623"/>
              </a:buClr>
            </a:pPr>
            <a:r>
              <a:rPr lang="en-US" sz="1400" b="1" dirty="0">
                <a:solidFill>
                  <a:srgbClr val="0B4623"/>
                </a:solidFill>
              </a:rPr>
              <a:t>Primary activities:</a:t>
            </a:r>
            <a:endParaRPr lang="en-US" sz="1400" dirty="0">
              <a:solidFill>
                <a:srgbClr val="0B4623"/>
              </a:solidFill>
            </a:endParaRPr>
          </a:p>
          <a:p>
            <a:pPr lvl="2">
              <a:buClr>
                <a:srgbClr val="0B4623"/>
              </a:buClr>
            </a:pPr>
            <a:r>
              <a:rPr lang="en-US" sz="1400" dirty="0" smtClean="0">
                <a:solidFill>
                  <a:srgbClr val="000000"/>
                </a:solidFill>
              </a:rPr>
              <a:t>Game Meat Processing</a:t>
            </a:r>
          </a:p>
          <a:p>
            <a:pPr lvl="2">
              <a:buClr>
                <a:srgbClr val="0B4623"/>
              </a:buClr>
            </a:pPr>
            <a:r>
              <a:rPr lang="en-US" sz="1400" dirty="0" smtClean="0">
                <a:solidFill>
                  <a:srgbClr val="000000"/>
                </a:solidFill>
              </a:rPr>
              <a:t>Skin and Hide Production</a:t>
            </a:r>
          </a:p>
          <a:p>
            <a:pPr lvl="2">
              <a:buClr>
                <a:srgbClr val="0B4623"/>
              </a:buClr>
            </a:pPr>
            <a:r>
              <a:rPr lang="en-US" sz="1400" dirty="0" smtClean="0">
                <a:solidFill>
                  <a:srgbClr val="000000"/>
                </a:solidFill>
              </a:rPr>
              <a:t>Other products (e.g. curios and decorations)</a:t>
            </a:r>
            <a:endParaRPr lang="en-US" sz="1400" dirty="0">
              <a:solidFill>
                <a:srgbClr val="000000"/>
              </a:solidFill>
            </a:endParaRPr>
          </a:p>
        </p:txBody>
      </p:sp>
      <p:pic>
        <p:nvPicPr>
          <p:cNvPr id="66" name="Picture 65"/>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656647" y="1186901"/>
            <a:ext cx="1792765" cy="2390353"/>
          </a:xfrm>
          <a:prstGeom prst="rect">
            <a:avLst/>
          </a:prstGeom>
          <a:effectLst>
            <a:outerShdw blurRad="63500" sx="102000" sy="102000" algn="ctr" rotWithShape="0">
              <a:prstClr val="black">
                <a:alpha val="40000"/>
              </a:prstClr>
            </a:outerShdw>
          </a:effectLst>
        </p:spPr>
      </p:pic>
      <p:pic>
        <p:nvPicPr>
          <p:cNvPr id="67" name="Picture 66"/>
          <p:cNvPicPr>
            <a:picLocks noChangeAspect="1"/>
          </p:cNvPicPr>
          <p:nvPr/>
        </p:nvPicPr>
        <p:blipFill rotWithShape="1">
          <a:blip r:embed="rId6" cstate="email">
            <a:extLst>
              <a:ext uri="{28A0092B-C50C-407E-A947-70E740481C1C}">
                <a14:useLocalDpi xmlns:a14="http://schemas.microsoft.com/office/drawing/2010/main" xmlns=""/>
              </a:ext>
            </a:extLst>
          </a:blip>
          <a:srcRect/>
          <a:stretch/>
        </p:blipFill>
        <p:spPr>
          <a:xfrm>
            <a:off x="3557812" y="1186901"/>
            <a:ext cx="1792765" cy="2390353"/>
          </a:xfrm>
          <a:prstGeom prst="rect">
            <a:avLst/>
          </a:prstGeom>
          <a:effectLst>
            <a:outerShdw blurRad="63500" sx="102000" sy="102000" algn="ctr" rotWithShape="0">
              <a:prstClr val="black">
                <a:alpha val="40000"/>
              </a:prstClr>
            </a:outerShdw>
          </a:effectLst>
        </p:spPr>
      </p:pic>
      <p:pic>
        <p:nvPicPr>
          <p:cNvPr id="68" name="Picture 67"/>
          <p:cNvPicPr>
            <a:picLocks noChangeAspect="1"/>
          </p:cNvPicPr>
          <p:nvPr/>
        </p:nvPicPr>
        <p:blipFill rotWithShape="1">
          <a:blip r:embed="rId7" cstate="email">
            <a:extLst>
              <a:ext uri="{28A0092B-C50C-407E-A947-70E740481C1C}">
                <a14:useLocalDpi xmlns:a14="http://schemas.microsoft.com/office/drawing/2010/main" xmlns=""/>
              </a:ext>
            </a:extLst>
          </a:blip>
          <a:srcRect/>
          <a:stretch/>
        </p:blipFill>
        <p:spPr>
          <a:xfrm>
            <a:off x="6458977" y="1186901"/>
            <a:ext cx="1792765" cy="2390353"/>
          </a:xfrm>
          <a:prstGeom prst="rect">
            <a:avLst/>
          </a:prstGeom>
          <a:effectLst>
            <a:outerShdw blurRad="63500" sx="102000" sy="102000" algn="ctr" rotWithShape="0">
              <a:prstClr val="black">
                <a:alpha val="40000"/>
              </a:prstClr>
            </a:outerShdw>
          </a:effectLst>
        </p:spPr>
      </p:pic>
      <p:sp>
        <p:nvSpPr>
          <p:cNvPr id="69" name="Rectangle 68"/>
          <p:cNvSpPr>
            <a:spLocks noGrp="1" noChangeArrowheads="1"/>
          </p:cNvSpPr>
          <p:nvPr/>
        </p:nvSpPr>
        <p:spPr bwMode="gray">
          <a:xfrm>
            <a:off x="171451" y="4876145"/>
            <a:ext cx="2586834" cy="107721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lvl="1">
              <a:buClr>
                <a:srgbClr val="0B4623"/>
              </a:buClr>
            </a:pPr>
            <a:r>
              <a:rPr lang="en-US" sz="1400" b="1" dirty="0" smtClean="0">
                <a:solidFill>
                  <a:srgbClr val="0B4623"/>
                </a:solidFill>
              </a:rPr>
              <a:t>Secondary </a:t>
            </a:r>
            <a:r>
              <a:rPr lang="en-US" sz="1400" b="1" dirty="0">
                <a:solidFill>
                  <a:srgbClr val="0B4623"/>
                </a:solidFill>
              </a:rPr>
              <a:t>contributors: </a:t>
            </a:r>
          </a:p>
          <a:p>
            <a:pPr lvl="2">
              <a:buClr>
                <a:srgbClr val="0B4623"/>
              </a:buClr>
            </a:pPr>
            <a:r>
              <a:rPr lang="en-US" sz="1400" dirty="0" smtClean="0">
                <a:solidFill>
                  <a:srgbClr val="000000"/>
                </a:solidFill>
              </a:rPr>
              <a:t>Live captures</a:t>
            </a:r>
          </a:p>
          <a:p>
            <a:pPr lvl="2">
              <a:buClr>
                <a:srgbClr val="0B4623"/>
              </a:buClr>
            </a:pPr>
            <a:r>
              <a:rPr lang="en-US" sz="1400" dirty="0" smtClean="0">
                <a:solidFill>
                  <a:srgbClr val="000000"/>
                </a:solidFill>
              </a:rPr>
              <a:t>Translocation </a:t>
            </a:r>
            <a:r>
              <a:rPr lang="en-US" sz="1400" dirty="0">
                <a:solidFill>
                  <a:srgbClr val="000000"/>
                </a:solidFill>
              </a:rPr>
              <a:t>Services</a:t>
            </a:r>
          </a:p>
          <a:p>
            <a:pPr lvl="2">
              <a:buClr>
                <a:srgbClr val="0B4623"/>
              </a:buClr>
            </a:pPr>
            <a:r>
              <a:rPr lang="en-US" sz="1400" dirty="0">
                <a:solidFill>
                  <a:srgbClr val="000000"/>
                </a:solidFill>
              </a:rPr>
              <a:t>Veterinary Services</a:t>
            </a:r>
          </a:p>
          <a:p>
            <a:pPr lvl="2">
              <a:buClr>
                <a:srgbClr val="0B4623"/>
              </a:buClr>
            </a:pPr>
            <a:r>
              <a:rPr lang="en-US" sz="1400" dirty="0">
                <a:solidFill>
                  <a:srgbClr val="000000"/>
                </a:solidFill>
              </a:rPr>
              <a:t>Fencing and </a:t>
            </a:r>
            <a:r>
              <a:rPr lang="en-US" sz="1400" dirty="0" smtClean="0">
                <a:solidFill>
                  <a:srgbClr val="000000"/>
                </a:solidFill>
              </a:rPr>
              <a:t>maintenance</a:t>
            </a:r>
            <a:endParaRPr lang="en-US" sz="1400" dirty="0">
              <a:solidFill>
                <a:srgbClr val="000000"/>
              </a:solidFill>
            </a:endParaRPr>
          </a:p>
        </p:txBody>
      </p:sp>
      <p:sp>
        <p:nvSpPr>
          <p:cNvPr id="70" name="Rectangle 69"/>
          <p:cNvSpPr>
            <a:spLocks noGrp="1" noChangeArrowheads="1"/>
          </p:cNvSpPr>
          <p:nvPr/>
        </p:nvSpPr>
        <p:spPr bwMode="gray">
          <a:xfrm>
            <a:off x="3156965" y="4876145"/>
            <a:ext cx="2586834" cy="12926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lvl="1">
              <a:buClr>
                <a:srgbClr val="0B4623"/>
              </a:buClr>
            </a:pPr>
            <a:r>
              <a:rPr lang="en-US" sz="1400" b="1" dirty="0" smtClean="0">
                <a:solidFill>
                  <a:srgbClr val="0B4623"/>
                </a:solidFill>
              </a:rPr>
              <a:t>Secondary </a:t>
            </a:r>
            <a:r>
              <a:rPr lang="en-US" sz="1400" b="1" dirty="0">
                <a:solidFill>
                  <a:srgbClr val="0B4623"/>
                </a:solidFill>
              </a:rPr>
              <a:t>contributors: </a:t>
            </a:r>
          </a:p>
          <a:p>
            <a:pPr lvl="2">
              <a:buClr>
                <a:srgbClr val="0B4623"/>
              </a:buClr>
            </a:pPr>
            <a:r>
              <a:rPr lang="en-US" sz="1400" dirty="0" smtClean="0">
                <a:solidFill>
                  <a:srgbClr val="000000"/>
                </a:solidFill>
              </a:rPr>
              <a:t>Accommodation</a:t>
            </a:r>
          </a:p>
          <a:p>
            <a:pPr lvl="2">
              <a:buClr>
                <a:srgbClr val="0B4623"/>
              </a:buClr>
            </a:pPr>
            <a:r>
              <a:rPr lang="en-US" sz="1400" dirty="0" smtClean="0">
                <a:solidFill>
                  <a:srgbClr val="000000"/>
                </a:solidFill>
              </a:rPr>
              <a:t>Transport</a:t>
            </a:r>
          </a:p>
          <a:p>
            <a:pPr lvl="2">
              <a:buClr>
                <a:srgbClr val="0B4623"/>
              </a:buClr>
            </a:pPr>
            <a:r>
              <a:rPr lang="en-US" sz="1400" dirty="0" smtClean="0">
                <a:solidFill>
                  <a:srgbClr val="000000"/>
                </a:solidFill>
              </a:rPr>
              <a:t>Equipment &amp; Supplies (Arms, Ammunition etc.)</a:t>
            </a:r>
          </a:p>
          <a:p>
            <a:pPr lvl="2">
              <a:buClr>
                <a:srgbClr val="0B4623"/>
              </a:buClr>
            </a:pPr>
            <a:r>
              <a:rPr lang="en-US" sz="1400" dirty="0" smtClean="0">
                <a:solidFill>
                  <a:srgbClr val="000000"/>
                </a:solidFill>
              </a:rPr>
              <a:t>Taxidermy</a:t>
            </a:r>
            <a:endParaRPr lang="en-US" sz="1400" dirty="0">
              <a:solidFill>
                <a:srgbClr val="000000"/>
              </a:solidFill>
            </a:endParaRPr>
          </a:p>
        </p:txBody>
      </p:sp>
      <p:sp>
        <p:nvSpPr>
          <p:cNvPr id="71" name="Rectangle 70"/>
          <p:cNvSpPr>
            <a:spLocks noGrp="1" noChangeArrowheads="1"/>
          </p:cNvSpPr>
          <p:nvPr/>
        </p:nvSpPr>
        <p:spPr bwMode="gray">
          <a:xfrm>
            <a:off x="6203155" y="4876145"/>
            <a:ext cx="2586833" cy="64633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lvl="1">
              <a:buClr>
                <a:srgbClr val="0B4623"/>
              </a:buClr>
            </a:pPr>
            <a:r>
              <a:rPr lang="en-US" sz="1400" b="1" dirty="0" smtClean="0">
                <a:solidFill>
                  <a:srgbClr val="0B4623"/>
                </a:solidFill>
              </a:rPr>
              <a:t>Secondary </a:t>
            </a:r>
            <a:r>
              <a:rPr lang="en-US" sz="1400" b="1" dirty="0">
                <a:solidFill>
                  <a:srgbClr val="0B4623"/>
                </a:solidFill>
              </a:rPr>
              <a:t>contributors: </a:t>
            </a:r>
          </a:p>
          <a:p>
            <a:pPr lvl="2">
              <a:buClr>
                <a:srgbClr val="0B4623"/>
              </a:buClr>
            </a:pPr>
            <a:r>
              <a:rPr lang="en-US" sz="1400" dirty="0" smtClean="0">
                <a:solidFill>
                  <a:srgbClr val="000000"/>
                </a:solidFill>
              </a:rPr>
              <a:t>Packaging and Transportation</a:t>
            </a:r>
            <a:endParaRPr lang="en-US" sz="1400" dirty="0">
              <a:solidFill>
                <a:srgbClr val="000000"/>
              </a:solidFill>
            </a:endParaRPr>
          </a:p>
        </p:txBody>
      </p:sp>
      <p:sp>
        <p:nvSpPr>
          <p:cNvPr id="3" name="Title 2"/>
          <p:cNvSpPr>
            <a:spLocks noGrp="1"/>
          </p:cNvSpPr>
          <p:nvPr>
            <p:ph type="title"/>
          </p:nvPr>
        </p:nvSpPr>
        <p:spPr>
          <a:xfrm>
            <a:off x="171451" y="230188"/>
            <a:ext cx="8618537" cy="292388"/>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GB" dirty="0"/>
              <a:t>The wildlife sector comprises 3 sub-sectors </a:t>
            </a:r>
          </a:p>
        </p:txBody>
      </p:sp>
      <p:sp>
        <p:nvSpPr>
          <p:cNvPr id="58" name="Rectangle 8"/>
          <p:cNvSpPr>
            <a:spLocks noChangeArrowheads="1"/>
          </p:cNvSpPr>
          <p:nvPr/>
        </p:nvSpPr>
        <p:spPr bwMode="auto">
          <a:xfrm>
            <a:off x="515125" y="730958"/>
            <a:ext cx="2243160" cy="261610"/>
          </a:xfrm>
          <a:prstGeom prst="rect">
            <a:avLst/>
          </a:prstGeom>
          <a:noFill/>
          <a:ln>
            <a:noFill/>
          </a:ln>
          <a:effectLst/>
          <a:extLst/>
        </p:spPr>
        <p:txBody>
          <a:bodyPr wrap="square" lIns="0" tIns="0" rIns="0" bIns="0" anchor="ctr">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buClr>
                <a:srgbClr val="0B4623"/>
              </a:buClr>
            </a:pPr>
            <a:r>
              <a:rPr lang="en-GB" sz="1700" dirty="0" smtClean="0">
                <a:solidFill>
                  <a:srgbClr val="0B4623"/>
                </a:solidFill>
                <a:latin typeface="Arial"/>
              </a:rPr>
              <a:t>Wildlife ranching</a:t>
            </a:r>
            <a:endParaRPr lang="en-GB" sz="1700" dirty="0">
              <a:solidFill>
                <a:srgbClr val="0B4623"/>
              </a:solidFill>
              <a:latin typeface="Arial"/>
            </a:endParaRPr>
          </a:p>
        </p:txBody>
      </p:sp>
      <p:sp>
        <p:nvSpPr>
          <p:cNvPr id="45" name="Marvin Title Tracker Circle"/>
          <p:cNvSpPr/>
          <p:nvPr/>
        </p:nvSpPr>
        <p:spPr>
          <a:xfrm>
            <a:off x="171451" y="715260"/>
            <a:ext cx="292608" cy="29300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700" dirty="0">
                <a:solidFill>
                  <a:srgbClr val="FFFFFF"/>
                </a:solidFill>
              </a:rPr>
              <a:t>1</a:t>
            </a:r>
            <a:endParaRPr lang="en-US" sz="1700" dirty="0" smtClean="0">
              <a:solidFill>
                <a:srgbClr val="FFFFFF"/>
              </a:solidFill>
            </a:endParaRPr>
          </a:p>
        </p:txBody>
      </p:sp>
      <p:sp>
        <p:nvSpPr>
          <p:cNvPr id="60" name="Rectangle 8"/>
          <p:cNvSpPr>
            <a:spLocks noChangeArrowheads="1"/>
          </p:cNvSpPr>
          <p:nvPr/>
        </p:nvSpPr>
        <p:spPr bwMode="auto">
          <a:xfrm>
            <a:off x="3530977" y="730958"/>
            <a:ext cx="2243160" cy="261610"/>
          </a:xfrm>
          <a:prstGeom prst="rect">
            <a:avLst/>
          </a:prstGeom>
          <a:noFill/>
          <a:ln>
            <a:noFill/>
          </a:ln>
          <a:effectLst/>
          <a:extLst/>
        </p:spPr>
        <p:txBody>
          <a:bodyPr wrap="square" lIns="0" tIns="0" rIns="0" bIns="0" anchor="ctr">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buClr>
                <a:srgbClr val="0B4623"/>
              </a:buClr>
            </a:pPr>
            <a:r>
              <a:rPr lang="en-GB" sz="1700" dirty="0" smtClean="0">
                <a:solidFill>
                  <a:srgbClr val="0B4623"/>
                </a:solidFill>
                <a:latin typeface="Arial"/>
              </a:rPr>
              <a:t>Wildlife activities</a:t>
            </a:r>
            <a:endParaRPr lang="en-GB" sz="1700" dirty="0">
              <a:solidFill>
                <a:srgbClr val="0B4623"/>
              </a:solidFill>
              <a:latin typeface="Arial"/>
            </a:endParaRPr>
          </a:p>
        </p:txBody>
      </p:sp>
      <p:sp>
        <p:nvSpPr>
          <p:cNvPr id="46" name="Marvin Title Tracker Circle"/>
          <p:cNvSpPr/>
          <p:nvPr/>
        </p:nvSpPr>
        <p:spPr>
          <a:xfrm>
            <a:off x="3187303" y="715260"/>
            <a:ext cx="292608" cy="29300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700" dirty="0" smtClean="0">
                <a:solidFill>
                  <a:srgbClr val="FFFFFF"/>
                </a:solidFill>
              </a:rPr>
              <a:t>2</a:t>
            </a:r>
          </a:p>
        </p:txBody>
      </p:sp>
      <p:sp>
        <p:nvSpPr>
          <p:cNvPr id="62" name="Rectangle 8"/>
          <p:cNvSpPr>
            <a:spLocks noChangeArrowheads="1"/>
          </p:cNvSpPr>
          <p:nvPr/>
        </p:nvSpPr>
        <p:spPr bwMode="auto">
          <a:xfrm>
            <a:off x="6546828" y="730958"/>
            <a:ext cx="2243160" cy="261610"/>
          </a:xfrm>
          <a:prstGeom prst="rect">
            <a:avLst/>
          </a:prstGeom>
          <a:noFill/>
          <a:ln>
            <a:noFill/>
          </a:ln>
          <a:effectLst/>
          <a:extLst/>
        </p:spPr>
        <p:txBody>
          <a:bodyPr wrap="square" lIns="0" tIns="0" rIns="0" bIns="0" anchor="ctr">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buClr>
                <a:srgbClr val="0B4623"/>
              </a:buClr>
            </a:pPr>
            <a:r>
              <a:rPr lang="en-US" altLang="zh-CN" sz="1700" dirty="0" smtClean="0">
                <a:solidFill>
                  <a:srgbClr val="0B4623"/>
                </a:solidFill>
                <a:latin typeface="Arial"/>
                <a:ea typeface="宋体" pitchFamily="2" charset="-122"/>
                <a:sym typeface="Arial"/>
              </a:rPr>
              <a:t>Wildlife products</a:t>
            </a:r>
            <a:endParaRPr lang="en-US" altLang="zh-CN" sz="1700" dirty="0">
              <a:solidFill>
                <a:srgbClr val="0B4623"/>
              </a:solidFill>
              <a:latin typeface="Arial"/>
              <a:ea typeface="宋体" pitchFamily="2" charset="-122"/>
              <a:sym typeface="Arial"/>
            </a:endParaRPr>
          </a:p>
        </p:txBody>
      </p:sp>
      <p:sp>
        <p:nvSpPr>
          <p:cNvPr id="47" name="Marvin Title Tracker Circle"/>
          <p:cNvSpPr/>
          <p:nvPr/>
        </p:nvSpPr>
        <p:spPr>
          <a:xfrm>
            <a:off x="6203155" y="715260"/>
            <a:ext cx="292608" cy="29300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700" dirty="0">
                <a:solidFill>
                  <a:srgbClr val="FFFFFF"/>
                </a:solidFill>
              </a:rPr>
              <a:t>1</a:t>
            </a:r>
            <a:endParaRPr lang="en-US" sz="1700" dirty="0" smtClean="0">
              <a:solidFill>
                <a:srgbClr val="FFFFFF"/>
              </a:solidFill>
            </a:endParaRPr>
          </a:p>
        </p:txBody>
      </p:sp>
      <p:grpSp>
        <p:nvGrpSpPr>
          <p:cNvPr id="50" name="Group 49"/>
          <p:cNvGrpSpPr/>
          <p:nvPr/>
        </p:nvGrpSpPr>
        <p:grpSpPr>
          <a:xfrm>
            <a:off x="2824520" y="907153"/>
            <a:ext cx="296548" cy="296548"/>
            <a:chOff x="5039844" y="1003767"/>
            <a:chExt cx="435864" cy="435864"/>
          </a:xfrm>
        </p:grpSpPr>
        <p:sp>
          <p:nvSpPr>
            <p:cNvPr id="51" name="Oval 50"/>
            <p:cNvSpPr/>
            <p:nvPr/>
          </p:nvSpPr>
          <p:spPr>
            <a:xfrm>
              <a:off x="5039844" y="1003767"/>
              <a:ext cx="435864" cy="435864"/>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smtClean="0">
                <a:solidFill>
                  <a:srgbClr val="000000"/>
                </a:solidFill>
              </a:endParaRPr>
            </a:p>
          </p:txBody>
        </p:sp>
        <p:grpSp>
          <p:nvGrpSpPr>
            <p:cNvPr id="52" name="Group 51"/>
            <p:cNvGrpSpPr/>
            <p:nvPr/>
          </p:nvGrpSpPr>
          <p:grpSpPr>
            <a:xfrm>
              <a:off x="5101407" y="1091356"/>
              <a:ext cx="312739" cy="260687"/>
              <a:chOff x="5135880" y="1150276"/>
              <a:chExt cx="312739" cy="226788"/>
            </a:xfrm>
            <a:solidFill>
              <a:schemeClr val="bg1"/>
            </a:solidFill>
          </p:grpSpPr>
          <p:sp>
            <p:nvSpPr>
              <p:cNvPr id="53" name="Chevron 52"/>
              <p:cNvSpPr/>
              <p:nvPr/>
            </p:nvSpPr>
            <p:spPr>
              <a:xfrm>
                <a:off x="5135880" y="1186221"/>
                <a:ext cx="154899" cy="154899"/>
              </a:xfrm>
              <a:prstGeom prst="chevron">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smtClean="0">
                  <a:solidFill>
                    <a:srgbClr val="000000"/>
                  </a:solidFill>
                </a:endParaRPr>
              </a:p>
            </p:txBody>
          </p:sp>
          <p:sp>
            <p:nvSpPr>
              <p:cNvPr id="54" name="Chevron 53"/>
              <p:cNvSpPr/>
              <p:nvPr/>
            </p:nvSpPr>
            <p:spPr>
              <a:xfrm>
                <a:off x="5221831" y="1150276"/>
                <a:ext cx="226788" cy="226788"/>
              </a:xfrm>
              <a:prstGeom prst="chevron">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smtClean="0">
                  <a:solidFill>
                    <a:srgbClr val="000000"/>
                  </a:solidFill>
                </a:endParaRPr>
              </a:p>
            </p:txBody>
          </p:sp>
        </p:grpSp>
      </p:grpSp>
      <p:grpSp>
        <p:nvGrpSpPr>
          <p:cNvPr id="55" name="Group 54"/>
          <p:cNvGrpSpPr/>
          <p:nvPr/>
        </p:nvGrpSpPr>
        <p:grpSpPr>
          <a:xfrm>
            <a:off x="5840372" y="907153"/>
            <a:ext cx="296548" cy="296548"/>
            <a:chOff x="5039844" y="1003767"/>
            <a:chExt cx="435864" cy="435864"/>
          </a:xfrm>
        </p:grpSpPr>
        <p:sp>
          <p:nvSpPr>
            <p:cNvPr id="56" name="Oval 55"/>
            <p:cNvSpPr/>
            <p:nvPr/>
          </p:nvSpPr>
          <p:spPr>
            <a:xfrm>
              <a:off x="5039844" y="1003767"/>
              <a:ext cx="435864" cy="435864"/>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smtClean="0">
                <a:solidFill>
                  <a:srgbClr val="000000"/>
                </a:solidFill>
              </a:endParaRPr>
            </a:p>
          </p:txBody>
        </p:sp>
        <p:grpSp>
          <p:nvGrpSpPr>
            <p:cNvPr id="57" name="Group 56"/>
            <p:cNvGrpSpPr/>
            <p:nvPr/>
          </p:nvGrpSpPr>
          <p:grpSpPr>
            <a:xfrm>
              <a:off x="5101407" y="1091356"/>
              <a:ext cx="312739" cy="260687"/>
              <a:chOff x="5135880" y="1150276"/>
              <a:chExt cx="312739" cy="226788"/>
            </a:xfrm>
            <a:solidFill>
              <a:schemeClr val="bg1"/>
            </a:solidFill>
          </p:grpSpPr>
          <p:sp>
            <p:nvSpPr>
              <p:cNvPr id="59" name="Chevron 58"/>
              <p:cNvSpPr/>
              <p:nvPr/>
            </p:nvSpPr>
            <p:spPr>
              <a:xfrm>
                <a:off x="5135880" y="1186221"/>
                <a:ext cx="154899" cy="154899"/>
              </a:xfrm>
              <a:prstGeom prst="chevron">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smtClean="0">
                  <a:solidFill>
                    <a:srgbClr val="000000"/>
                  </a:solidFill>
                </a:endParaRPr>
              </a:p>
            </p:txBody>
          </p:sp>
          <p:sp>
            <p:nvSpPr>
              <p:cNvPr id="61" name="Chevron 60"/>
              <p:cNvSpPr/>
              <p:nvPr/>
            </p:nvSpPr>
            <p:spPr>
              <a:xfrm>
                <a:off x="5221831" y="1150276"/>
                <a:ext cx="226788" cy="226788"/>
              </a:xfrm>
              <a:prstGeom prst="chevron">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smtClean="0">
                  <a:solidFill>
                    <a:srgbClr val="000000"/>
                  </a:solidFill>
                </a:endParaRPr>
              </a:p>
            </p:txBody>
          </p:sp>
        </p:grpSp>
      </p:grpSp>
      <p:cxnSp>
        <p:nvCxnSpPr>
          <p:cNvPr id="72" name="Straight Connector 71"/>
          <p:cNvCxnSpPr/>
          <p:nvPr/>
        </p:nvCxnSpPr>
        <p:spPr>
          <a:xfrm>
            <a:off x="2972794" y="1222847"/>
            <a:ext cx="0" cy="494596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988646" y="1222847"/>
            <a:ext cx="0" cy="494596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34" name="1. On-page tracker"/>
          <p:cNvSpPr>
            <a:spLocks noChangeArrowheads="1"/>
          </p:cNvSpPr>
          <p:nvPr/>
        </p:nvSpPr>
        <p:spPr bwMode="auto">
          <a:xfrm>
            <a:off x="171451" y="26988"/>
            <a:ext cx="261732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US" sz="1400">
                <a:solidFill>
                  <a:srgbClr val="808080"/>
                </a:solidFill>
                <a:latin typeface="Arial"/>
              </a:rPr>
              <a:t>CONTEXT AND OPPORTUNITY</a:t>
            </a:r>
            <a:endParaRPr lang="en-US" sz="1400" dirty="0">
              <a:solidFill>
                <a:srgbClr val="808080"/>
              </a:solidFill>
              <a:latin typeface="Arial"/>
            </a:endParaRPr>
          </a:p>
        </p:txBody>
      </p:sp>
    </p:spTree>
    <p:extLst>
      <p:ext uri="{BB962C8B-B14F-4D97-AF65-F5344CB8AC3E}">
        <p14:creationId xmlns:p14="http://schemas.microsoft.com/office/powerpoint/2010/main" xmlns="" val="41882266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S" val="1,2"/>
  <p:tag name="THINKCELLUNDODONOTDELETE" val="0"/>
  <p:tag name="ISNEWSLIDENUMBER" val="False"/>
  <p:tag name="PREVIOUSNAME" val="C:\Users\Cynthia Ntini\Downloads\20161215_FEMpowerment_pilot_vF.pptx"/>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emHD7LTPFUulHTeuOF61m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akiOjy9QYk2zuZ_GO4xHQ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9.FaYQ5xukapyLXqBZqvR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jsrZB.Sj906sjYaW1VnKY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lO_XZohmX0azI.NP_sa0yQ"/>
</p:tagLst>
</file>

<file path=ppt/tags/tag105.xml><?xml version="1.0" encoding="utf-8"?>
<p:tagLst xmlns:a="http://schemas.openxmlformats.org/drawingml/2006/main" xmlns:r="http://schemas.openxmlformats.org/officeDocument/2006/relationships" xmlns:p="http://schemas.openxmlformats.org/presentationml/2006/main">
  <p:tag name="NAME" val="Rectangle"/>
</p:tagLst>
</file>

<file path=ppt/tags/tag106.xml><?xml version="1.0" encoding="utf-8"?>
<p:tagLst xmlns:a="http://schemas.openxmlformats.org/drawingml/2006/main" xmlns:r="http://schemas.openxmlformats.org/officeDocument/2006/relationships" xmlns:p="http://schemas.openxmlformats.org/presentationml/2006/main">
  <p:tag name="NAME" val="Rectangl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fX.FZwLUS068oSgGv9LNf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nKsYxnGqy0qgTYFnukR6m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iUneRzffk0ic4plty5Nv2A"/>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QrCPk5.Et0mMPXPDWR0FX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Gln.zzdP_EeUMDWVLpLqc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xOU_9de3WkeOH5srBqNGqw"/>
</p:tagLst>
</file>

<file path=ppt/tags/tag113.xml><?xml version="1.0" encoding="utf-8"?>
<p:tagLst xmlns:a="http://schemas.openxmlformats.org/drawingml/2006/main" xmlns:r="http://schemas.openxmlformats.org/officeDocument/2006/relationships" xmlns:p="http://schemas.openxmlformats.org/presentationml/2006/main">
  <p:tag name="NAME" val="Oval"/>
</p:tagLst>
</file>

<file path=ppt/tags/tag114.xml><?xml version="1.0" encoding="utf-8"?>
<p:tagLst xmlns:a="http://schemas.openxmlformats.org/drawingml/2006/main" xmlns:r="http://schemas.openxmlformats.org/officeDocument/2006/relationships" xmlns:p="http://schemas.openxmlformats.org/presentationml/2006/main">
  <p:tag name="NAME" val="Oval"/>
</p:tagLst>
</file>

<file path=ppt/tags/tag115.xml><?xml version="1.0" encoding="utf-8"?>
<p:tagLst xmlns:a="http://schemas.openxmlformats.org/drawingml/2006/main" xmlns:r="http://schemas.openxmlformats.org/officeDocument/2006/relationships" xmlns:p="http://schemas.openxmlformats.org/presentationml/2006/main">
  <p:tag name="NAME" val="Oval"/>
</p:tagLst>
</file>

<file path=ppt/tags/tag116.xml><?xml version="1.0" encoding="utf-8"?>
<p:tagLst xmlns:a="http://schemas.openxmlformats.org/drawingml/2006/main" xmlns:r="http://schemas.openxmlformats.org/officeDocument/2006/relationships" xmlns:p="http://schemas.openxmlformats.org/presentationml/2006/main">
  <p:tag name="NAME" val="Oval"/>
</p:tagLst>
</file>

<file path=ppt/tags/tag117.xml><?xml version="1.0" encoding="utf-8"?>
<p:tagLst xmlns:a="http://schemas.openxmlformats.org/drawingml/2006/main" xmlns:r="http://schemas.openxmlformats.org/officeDocument/2006/relationships" xmlns:p="http://schemas.openxmlformats.org/presentationml/2006/main">
  <p:tag name="NAME" val="Oval"/>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XBUAByKUC0uQ9jWyHHkh_w"/>
</p:tagLst>
</file>

<file path=ppt/tags/tag119.xml><?xml version="1.0" encoding="utf-8"?>
<p:tagLst xmlns:a="http://schemas.openxmlformats.org/drawingml/2006/main" xmlns:r="http://schemas.openxmlformats.org/officeDocument/2006/relationships" xmlns:p="http://schemas.openxmlformats.org/presentationml/2006/main">
  <p:tag name="NAME" val="Oval"/>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0.xml><?xml version="1.0" encoding="utf-8"?>
<p:tagLst xmlns:a="http://schemas.openxmlformats.org/drawingml/2006/main" xmlns:r="http://schemas.openxmlformats.org/officeDocument/2006/relationships" xmlns:p="http://schemas.openxmlformats.org/presentationml/2006/main">
  <p:tag name="NAME" val="Oval"/>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0.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8.xml><?xml version="1.0" encoding="utf-8"?>
<p:tagLst xmlns:a="http://schemas.openxmlformats.org/drawingml/2006/main" xmlns:r="http://schemas.openxmlformats.org/officeDocument/2006/relationships" xmlns:p="http://schemas.openxmlformats.org/presentationml/2006/main">
  <p:tag name="NAME" val="Rectangle"/>
</p:tagLst>
</file>

<file path=ppt/tags/tag39.xml><?xml version="1.0" encoding="utf-8"?>
<p:tagLst xmlns:a="http://schemas.openxmlformats.org/drawingml/2006/main" xmlns:r="http://schemas.openxmlformats.org/officeDocument/2006/relationships" xmlns:p="http://schemas.openxmlformats.org/presentationml/2006/main">
  <p:tag name="NAME" val="Rectangle"/>
</p:tagLst>
</file>

<file path=ppt/tags/tag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0.xml><?xml version="1.0" encoding="utf-8"?>
<p:tagLst xmlns:a="http://schemas.openxmlformats.org/drawingml/2006/main" xmlns:r="http://schemas.openxmlformats.org/officeDocument/2006/relationships" xmlns:p="http://schemas.openxmlformats.org/presentationml/2006/main">
  <p:tag name="NAME" val="Rectangle"/>
</p:tagLst>
</file>

<file path=ppt/tags/tag41.xml><?xml version="1.0" encoding="utf-8"?>
<p:tagLst xmlns:a="http://schemas.openxmlformats.org/drawingml/2006/main" xmlns:r="http://schemas.openxmlformats.org/officeDocument/2006/relationships" xmlns:p="http://schemas.openxmlformats.org/presentationml/2006/main">
  <p:tag name="NAME" val="Rectangle"/>
</p:tagLst>
</file>

<file path=ppt/tags/tag42.xml><?xml version="1.0" encoding="utf-8"?>
<p:tagLst xmlns:a="http://schemas.openxmlformats.org/drawingml/2006/main" xmlns:r="http://schemas.openxmlformats.org/officeDocument/2006/relationships" xmlns:p="http://schemas.openxmlformats.org/presentationml/2006/main">
  <p:tag name="NAME" val="Rectangle"/>
</p:tagLst>
</file>

<file path=ppt/tags/tag43.xml><?xml version="1.0" encoding="utf-8"?>
<p:tagLst xmlns:a="http://schemas.openxmlformats.org/drawingml/2006/main" xmlns:r="http://schemas.openxmlformats.org/officeDocument/2006/relationships" xmlns:p="http://schemas.openxmlformats.org/presentationml/2006/main">
  <p:tag name="NAME" val="Rectangle"/>
</p:tagLst>
</file>

<file path=ppt/tags/tag44.xml><?xml version="1.0" encoding="utf-8"?>
<p:tagLst xmlns:a="http://schemas.openxmlformats.org/drawingml/2006/main" xmlns:r="http://schemas.openxmlformats.org/officeDocument/2006/relationships" xmlns:p="http://schemas.openxmlformats.org/presentationml/2006/main">
  <p:tag name="NAME" val="Rectangle"/>
</p:tagLst>
</file>

<file path=ppt/tags/tag45.xml><?xml version="1.0" encoding="utf-8"?>
<p:tagLst xmlns:a="http://schemas.openxmlformats.org/drawingml/2006/main" xmlns:r="http://schemas.openxmlformats.org/officeDocument/2006/relationships" xmlns:p="http://schemas.openxmlformats.org/presentationml/2006/main">
  <p:tag name="NAME" val="Rectangle"/>
</p:tagLst>
</file>

<file path=ppt/tags/tag46.xml><?xml version="1.0" encoding="utf-8"?>
<p:tagLst xmlns:a="http://schemas.openxmlformats.org/drawingml/2006/main" xmlns:r="http://schemas.openxmlformats.org/officeDocument/2006/relationships" xmlns:p="http://schemas.openxmlformats.org/presentationml/2006/main">
  <p:tag name="NAME" val="Rectangle"/>
</p:tagLst>
</file>

<file path=ppt/tags/tag47.xml><?xml version="1.0" encoding="utf-8"?>
<p:tagLst xmlns:a="http://schemas.openxmlformats.org/drawingml/2006/main" xmlns:r="http://schemas.openxmlformats.org/officeDocument/2006/relationships" xmlns:p="http://schemas.openxmlformats.org/presentationml/2006/main">
  <p:tag name="NAME" val="Oval"/>
</p:tagLst>
</file>

<file path=ppt/tags/tag48.xml><?xml version="1.0" encoding="utf-8"?>
<p:tagLst xmlns:a="http://schemas.openxmlformats.org/drawingml/2006/main" xmlns:r="http://schemas.openxmlformats.org/officeDocument/2006/relationships" xmlns:p="http://schemas.openxmlformats.org/presentationml/2006/main">
  <p:tag name="NAME" val="Oval"/>
</p:tagLst>
</file>

<file path=ppt/tags/tag49.xml><?xml version="1.0" encoding="utf-8"?>
<p:tagLst xmlns:a="http://schemas.openxmlformats.org/drawingml/2006/main" xmlns:r="http://schemas.openxmlformats.org/officeDocument/2006/relationships" xmlns:p="http://schemas.openxmlformats.org/presentationml/2006/main">
  <p:tag name="NAME" val="Oval"/>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Oval"/>
</p:tagLst>
</file>

<file path=ppt/tags/tag51.xml><?xml version="1.0" encoding="utf-8"?>
<p:tagLst xmlns:a="http://schemas.openxmlformats.org/drawingml/2006/main" xmlns:r="http://schemas.openxmlformats.org/officeDocument/2006/relationships" xmlns:p="http://schemas.openxmlformats.org/presentationml/2006/main">
  <p:tag name="NAME" val="Oval"/>
</p:tagLst>
</file>

<file path=ppt/tags/tag52.xml><?xml version="1.0" encoding="utf-8"?>
<p:tagLst xmlns:a="http://schemas.openxmlformats.org/drawingml/2006/main" xmlns:r="http://schemas.openxmlformats.org/officeDocument/2006/relationships" xmlns:p="http://schemas.openxmlformats.org/presentationml/2006/main">
  <p:tag name="NAME" val="Oval"/>
</p:tagLst>
</file>

<file path=ppt/tags/tag53.xml><?xml version="1.0" encoding="utf-8"?>
<p:tagLst xmlns:a="http://schemas.openxmlformats.org/drawingml/2006/main" xmlns:r="http://schemas.openxmlformats.org/officeDocument/2006/relationships" xmlns:p="http://schemas.openxmlformats.org/presentationml/2006/main">
  <p:tag name="NAME" val="Oval"/>
</p:tagLst>
</file>

<file path=ppt/tags/tag54.xml><?xml version="1.0" encoding="utf-8"?>
<p:tagLst xmlns:a="http://schemas.openxmlformats.org/drawingml/2006/main" xmlns:r="http://schemas.openxmlformats.org/officeDocument/2006/relationships" xmlns:p="http://schemas.openxmlformats.org/presentationml/2006/main">
  <p:tag name="NAME" val="Oval"/>
</p:tagLst>
</file>

<file path=ppt/tags/tag55.xml><?xml version="1.0" encoding="utf-8"?>
<p:tagLst xmlns:a="http://schemas.openxmlformats.org/drawingml/2006/main" xmlns:r="http://schemas.openxmlformats.org/officeDocument/2006/relationships" xmlns:p="http://schemas.openxmlformats.org/presentationml/2006/main">
  <p:tag name="NAME" val="Oval"/>
</p:tagLst>
</file>

<file path=ppt/tags/tag56.xml><?xml version="1.0" encoding="utf-8"?>
<p:tagLst xmlns:a="http://schemas.openxmlformats.org/drawingml/2006/main" xmlns:r="http://schemas.openxmlformats.org/officeDocument/2006/relationships" xmlns:p="http://schemas.openxmlformats.org/presentationml/2006/main">
  <p:tag name="NAME" val="Rectangle"/>
</p:tagLst>
</file>

<file path=ppt/tags/tag57.xml><?xml version="1.0" encoding="utf-8"?>
<p:tagLst xmlns:a="http://schemas.openxmlformats.org/drawingml/2006/main" xmlns:r="http://schemas.openxmlformats.org/officeDocument/2006/relationships" xmlns:p="http://schemas.openxmlformats.org/presentationml/2006/main">
  <p:tag name="NAME" val="Rectangle"/>
</p:tagLst>
</file>

<file path=ppt/tags/tag58.xml><?xml version="1.0" encoding="utf-8"?>
<p:tagLst xmlns:a="http://schemas.openxmlformats.org/drawingml/2006/main" xmlns:r="http://schemas.openxmlformats.org/officeDocument/2006/relationships" xmlns:p="http://schemas.openxmlformats.org/presentationml/2006/main">
  <p:tag name="NAME" val="Rectangl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eUxKuSbU7EeB_1HIMDCu9g"/>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NAME" val="Rectangle"/>
</p:tagLst>
</file>

<file path=ppt/tags/tag61.xml><?xml version="1.0" encoding="utf-8"?>
<p:tagLst xmlns:a="http://schemas.openxmlformats.org/drawingml/2006/main" xmlns:r="http://schemas.openxmlformats.org/officeDocument/2006/relationships" xmlns:p="http://schemas.openxmlformats.org/presentationml/2006/main">
  <p:tag name="NAME" val="Rectangl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SKkNhE0D1U6EhnGu0ZjtU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9Ql_Y1uzB0yLoJ45nRrRD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aP5eweJGuUu430kir8h3aA"/>
</p:tagLst>
</file>

<file path=ppt/tags/tag65.xml><?xml version="1.0" encoding="utf-8"?>
<p:tagLst xmlns:a="http://schemas.openxmlformats.org/drawingml/2006/main" xmlns:r="http://schemas.openxmlformats.org/officeDocument/2006/relationships" xmlns:p="http://schemas.openxmlformats.org/presentationml/2006/main">
  <p:tag name="NAME" val="Oval"/>
</p:tagLst>
</file>

<file path=ppt/tags/tag66.xml><?xml version="1.0" encoding="utf-8"?>
<p:tagLst xmlns:a="http://schemas.openxmlformats.org/drawingml/2006/main" xmlns:r="http://schemas.openxmlformats.org/officeDocument/2006/relationships" xmlns:p="http://schemas.openxmlformats.org/presentationml/2006/main">
  <p:tag name="NAME" val="Oval"/>
</p:tagLst>
</file>

<file path=ppt/tags/tag67.xml><?xml version="1.0" encoding="utf-8"?>
<p:tagLst xmlns:a="http://schemas.openxmlformats.org/drawingml/2006/main" xmlns:r="http://schemas.openxmlformats.org/officeDocument/2006/relationships" xmlns:p="http://schemas.openxmlformats.org/presentationml/2006/main">
  <p:tag name="NAME" val="Rectangle"/>
</p:tagLst>
</file>

<file path=ppt/tags/tag68.xml><?xml version="1.0" encoding="utf-8"?>
<p:tagLst xmlns:a="http://schemas.openxmlformats.org/drawingml/2006/main" xmlns:r="http://schemas.openxmlformats.org/officeDocument/2006/relationships" xmlns:p="http://schemas.openxmlformats.org/presentationml/2006/main">
  <p:tag name="NAME" val="Rectangle"/>
</p:tagLst>
</file>

<file path=ppt/tags/tag69.xml><?xml version="1.0" encoding="utf-8"?>
<p:tagLst xmlns:a="http://schemas.openxmlformats.org/drawingml/2006/main" xmlns:r="http://schemas.openxmlformats.org/officeDocument/2006/relationships" xmlns:p="http://schemas.openxmlformats.org/presentationml/2006/main">
  <p:tag name="NAME" val="Rectangl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NAME" val="Rectangl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8.0Kr03CN0iPSu425CMwn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MBFcAev7nEGpuEppZi1oj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9zwUClBkw0yj9OqmqIUnR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EYTt99.zlES1.f4MmiBox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7HcELKQw.kywQ5tbGyXDE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WQjFQaRYTkaoPB0dF6vHQ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eF6K7rBLL0uys4iXgs0rR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9m6MXok5WkK.hRakVy.a_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mZ1NvFGFfEGgtJJUJP_wNA"/>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ckHZRCyTvESFGQ3a7zxDR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JSkByOFXykyvlLczFlQf6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UBVstKD62E6a2Efau02Pq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r6_HYfbRLkerzYue9Cx0DA"/>
</p:tagLst>
</file>

<file path=ppt/tags/tag84.xml><?xml version="1.0" encoding="utf-8"?>
<p:tagLst xmlns:a="http://schemas.openxmlformats.org/drawingml/2006/main" xmlns:r="http://schemas.openxmlformats.org/officeDocument/2006/relationships" xmlns:p="http://schemas.openxmlformats.org/presentationml/2006/main">
  <p:tag name="NAME" val="RoundedRectangle"/>
</p:tagLst>
</file>

<file path=ppt/tags/tag85.xml><?xml version="1.0" encoding="utf-8"?>
<p:tagLst xmlns:a="http://schemas.openxmlformats.org/drawingml/2006/main" xmlns:r="http://schemas.openxmlformats.org/officeDocument/2006/relationships" xmlns:p="http://schemas.openxmlformats.org/presentationml/2006/main">
  <p:tag name="NAME" val="RoundedRectangle"/>
</p:tagLst>
</file>

<file path=ppt/tags/tag86.xml><?xml version="1.0" encoding="utf-8"?>
<p:tagLst xmlns:a="http://schemas.openxmlformats.org/drawingml/2006/main" xmlns:r="http://schemas.openxmlformats.org/officeDocument/2006/relationships" xmlns:p="http://schemas.openxmlformats.org/presentationml/2006/main">
  <p:tag name="NAME" val="Rectangle"/>
</p:tagLst>
</file>

<file path=ppt/tags/tag87.xml><?xml version="1.0" encoding="utf-8"?>
<p:tagLst xmlns:a="http://schemas.openxmlformats.org/drawingml/2006/main" xmlns:r="http://schemas.openxmlformats.org/officeDocument/2006/relationships" xmlns:p="http://schemas.openxmlformats.org/presentationml/2006/main">
  <p:tag name="NAME" val="Rectangle"/>
</p:tagLst>
</file>

<file path=ppt/tags/tag88.xml><?xml version="1.0" encoding="utf-8"?>
<p:tagLst xmlns:a="http://schemas.openxmlformats.org/drawingml/2006/main" xmlns:r="http://schemas.openxmlformats.org/officeDocument/2006/relationships" xmlns:p="http://schemas.openxmlformats.org/presentationml/2006/main">
  <p:tag name="NAME" val="Rectangle"/>
</p:tagLst>
</file>

<file path=ppt/tags/tag89.xml><?xml version="1.0" encoding="utf-8"?>
<p:tagLst xmlns:a="http://schemas.openxmlformats.org/drawingml/2006/main" xmlns:r="http://schemas.openxmlformats.org/officeDocument/2006/relationships" xmlns:p="http://schemas.openxmlformats.org/presentationml/2006/main">
  <p:tag name="NAME" val="Rectangl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NAME" val="RoundedRectangle"/>
</p:tagLst>
</file>

<file path=ppt/tags/tag91.xml><?xml version="1.0" encoding="utf-8"?>
<p:tagLst xmlns:a="http://schemas.openxmlformats.org/drawingml/2006/main" xmlns:r="http://schemas.openxmlformats.org/officeDocument/2006/relationships" xmlns:p="http://schemas.openxmlformats.org/presentationml/2006/main">
  <p:tag name="NAME" val="RoundedRectangle"/>
</p:tagLst>
</file>

<file path=ppt/tags/tag92.xml><?xml version="1.0" encoding="utf-8"?>
<p:tagLst xmlns:a="http://schemas.openxmlformats.org/drawingml/2006/main" xmlns:r="http://schemas.openxmlformats.org/officeDocument/2006/relationships" xmlns:p="http://schemas.openxmlformats.org/presentationml/2006/main">
  <p:tag name="NAME" val="RoundedRectangl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XjeIr3wRwEeSMtbd8Shg0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3kPDwt0P9UuuNVOHNjyZY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ldqqUYwv_k2LaqSE7eCgi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lzAwndlmuEKTrCtPwuSKB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iieIZwJVTEaH_NRHoRDTt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FyPjB7UbKkS3sSjcWTGIa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R.zi.QboIUOWWCmq2FQL1Q"/>
</p:tagLst>
</file>

<file path=ppt/theme/theme1.xml><?xml version="1.0" encoding="utf-8"?>
<a:theme xmlns:a="http://schemas.openxmlformats.org/drawingml/2006/main" name="RNS047_Template">
  <a:themeElements>
    <a:clrScheme name="Current">
      <a:dk1>
        <a:srgbClr val="000000"/>
      </a:dk1>
      <a:lt1>
        <a:srgbClr val="FFFFFF"/>
      </a:lt1>
      <a:dk2>
        <a:srgbClr val="0B4623"/>
      </a:dk2>
      <a:lt2>
        <a:srgbClr val="FFFFFF"/>
      </a:lt2>
      <a:accent1>
        <a:srgbClr val="8BBC9C"/>
      </a:accent1>
      <a:accent2>
        <a:srgbClr val="0D7532"/>
      </a:accent2>
      <a:accent3>
        <a:srgbClr val="0B4623"/>
      </a:accent3>
      <a:accent4>
        <a:srgbClr val="BF9015"/>
      </a:accent4>
      <a:accent5>
        <a:srgbClr val="995E11"/>
      </a:accent5>
      <a:accent6>
        <a:srgbClr val="808080"/>
      </a:accent6>
      <a:hlink>
        <a:srgbClr val="0B4623"/>
      </a:hlink>
      <a:folHlink>
        <a:srgbClr val="BF901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B4623"/>
        </a:dk2>
        <a:lt2>
          <a:srgbClr val="FFFFFF"/>
        </a:lt2>
        <a:accent1>
          <a:srgbClr val="8BBC9C"/>
        </a:accent1>
        <a:accent2>
          <a:srgbClr val="0D7532"/>
        </a:accent2>
        <a:accent3>
          <a:srgbClr val="0B4623"/>
        </a:accent3>
        <a:accent4>
          <a:srgbClr val="BF9015"/>
        </a:accent4>
        <a:accent5>
          <a:srgbClr val="995E11"/>
        </a:accent5>
        <a:accent6>
          <a:srgbClr val="808080"/>
        </a:accent6>
        <a:hlink>
          <a:srgbClr val="0B4623"/>
        </a:hlink>
        <a:folHlink>
          <a:srgbClr val="BF901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RNS047_Template">
  <a:themeElements>
    <a:clrScheme name="Current">
      <a:dk1>
        <a:srgbClr val="000000"/>
      </a:dk1>
      <a:lt1>
        <a:srgbClr val="FFFFFF"/>
      </a:lt1>
      <a:dk2>
        <a:srgbClr val="0B4623"/>
      </a:dk2>
      <a:lt2>
        <a:srgbClr val="FFFFFF"/>
      </a:lt2>
      <a:accent1>
        <a:srgbClr val="8BBC9C"/>
      </a:accent1>
      <a:accent2>
        <a:srgbClr val="0D7532"/>
      </a:accent2>
      <a:accent3>
        <a:srgbClr val="0B4623"/>
      </a:accent3>
      <a:accent4>
        <a:srgbClr val="BF9015"/>
      </a:accent4>
      <a:accent5>
        <a:srgbClr val="995E11"/>
      </a:accent5>
      <a:accent6>
        <a:srgbClr val="808080"/>
      </a:accent6>
      <a:hlink>
        <a:srgbClr val="0B4623"/>
      </a:hlink>
      <a:folHlink>
        <a:srgbClr val="BF901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B4623"/>
        </a:dk2>
        <a:lt2>
          <a:srgbClr val="FFFFFF"/>
        </a:lt2>
        <a:accent1>
          <a:srgbClr val="8BBC9C"/>
        </a:accent1>
        <a:accent2>
          <a:srgbClr val="0D7532"/>
        </a:accent2>
        <a:accent3>
          <a:srgbClr val="0B4623"/>
        </a:accent3>
        <a:accent4>
          <a:srgbClr val="BF9015"/>
        </a:accent4>
        <a:accent5>
          <a:srgbClr val="995E11"/>
        </a:accent5>
        <a:accent6>
          <a:srgbClr val="808080"/>
        </a:accent6>
        <a:hlink>
          <a:srgbClr val="0B4623"/>
        </a:hlink>
        <a:folHlink>
          <a:srgbClr val="BF901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3828</Words>
  <Application>Microsoft Office PowerPoint</Application>
  <PresentationFormat>Custom</PresentationFormat>
  <Paragraphs>774</Paragraphs>
  <Slides>41</Slides>
  <Notes>8</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41</vt:i4>
      </vt:variant>
    </vt:vector>
  </HeadingPairs>
  <TitlesOfParts>
    <vt:vector size="46" baseType="lpstr">
      <vt:lpstr>RNS047_Template</vt:lpstr>
      <vt:lpstr>Office Theme</vt:lpstr>
      <vt:lpstr>1_RNS047_Template</vt:lpstr>
      <vt:lpstr>think-cell Slide</vt:lpstr>
      <vt:lpstr>Chart</vt:lpstr>
      <vt:lpstr>BIODIVERSITY ECONOMY LAB </vt:lpstr>
      <vt:lpstr>Presentation Outline</vt:lpstr>
      <vt:lpstr>The Lab contributes to the Government’s 9 point plan</vt:lpstr>
      <vt:lpstr>The Lab has produced 29 initiatives and several recommendations to address the key challenges experienced by the streams</vt:lpstr>
      <vt:lpstr>Wildlife Economy </vt:lpstr>
      <vt:lpstr>This initiative proposes to triple the number of projects receiving support from the Working for Wildlife programme</vt:lpstr>
      <vt:lpstr>Vision for the Wildlife Economy</vt:lpstr>
      <vt:lpstr>ENVISAGED ECONOMIC GROWTH FOR THE WILDLIFE SECTOR </vt:lpstr>
      <vt:lpstr>The wildlife sector comprises 3 sub-sectors </vt:lpstr>
      <vt:lpstr>The Wildlife Economy Lab developed detailed plans for 15 initiatives and 6 additional initiatives </vt:lpstr>
      <vt:lpstr>Slide 10</vt:lpstr>
      <vt:lpstr>Slide 11</vt:lpstr>
      <vt:lpstr>Slide 12</vt:lpstr>
      <vt:lpstr>Slide 13</vt:lpstr>
      <vt:lpstr>Slide 14</vt:lpstr>
      <vt:lpstr>Slide 15</vt:lpstr>
      <vt:lpstr>Slide 16</vt:lpstr>
      <vt:lpstr>Number of Wildlife Priority Projects in 9 provinces: Identified through engagements over the  past three years and call for projects proposals </vt:lpstr>
      <vt:lpstr>Slide 18</vt:lpstr>
      <vt:lpstr>Criteria for project selection </vt:lpstr>
      <vt:lpstr>                            https://youtu.be/coQFq_NgT48  </vt:lpstr>
      <vt:lpstr>Bioprospecting Economy</vt:lpstr>
      <vt:lpstr> </vt:lpstr>
      <vt:lpstr>The bioprospecting economy has the potential to grow to R1.7 billion GDP contribution at 10% p.a. and add 10 000 new jobs by 2030</vt:lpstr>
      <vt:lpstr>ENVISAGED ECONOMIC GROWTH FOR THE BIOPROSPECTING SECTOR </vt:lpstr>
      <vt:lpstr>Bioprospecting sector overview</vt:lpstr>
      <vt:lpstr>With the 5 detailed initiatives, the Lab intends to reach its Aspirations through 2030</vt:lpstr>
      <vt:lpstr>Key initiatives to drive growth in the Bioprospecting Economy</vt:lpstr>
      <vt:lpstr>PROGRESS</vt:lpstr>
      <vt:lpstr>The Lab has identified 25 high potential species to cultivate in 9 provinces</vt:lpstr>
      <vt:lpstr>11 priority species targeted for cultivation in various projects across the country</vt:lpstr>
      <vt:lpstr>11 priority species targeted for cultivation in various projects across the country</vt:lpstr>
      <vt:lpstr>Management plans to ensure sustainable harvesting of 7 Priority species</vt:lpstr>
      <vt:lpstr>BioPANZA would be set up in a network partnership model</vt:lpstr>
      <vt:lpstr>Slide 34</vt:lpstr>
      <vt:lpstr>Slide 35</vt:lpstr>
      <vt:lpstr>Establishment of BioPANZA progress</vt:lpstr>
      <vt:lpstr>BIOPROSPECTING SECTOR PROGRESS MADE TOWARDS 2019 TARGETS</vt:lpstr>
      <vt:lpstr>Chapter 6 Legislative Amendment – Timelines and process map</vt:lpstr>
      <vt:lpstr>NEMBA updating progress</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2016-04-28T06:47:43Z</dcterms:created>
  <dcterms:modified xsi:type="dcterms:W3CDTF">2017-09-04T08:36:00Z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ce2010EditCount">
    <vt:lpwstr>1</vt:lpwstr>
  </property>
  <property fmtid="{D5CDD505-2E9C-101B-9397-08002B2CF9AE}" pid="3" name="Office2003EditCount">
    <vt:lpwstr>0</vt:lpwstr>
  </property>
  <property fmtid="{D5CDD505-2E9C-101B-9397-08002B2CF9AE}" pid="4" name="LastEditedOfficeVersion">
    <vt:lpwstr>Office2010</vt:lpwstr>
  </property>
  <property fmtid="{D5CDD505-2E9C-101B-9397-08002B2CF9AE}" pid="5" name="Office2010WasSaved">
    <vt:lpwstr>1</vt:lpwstr>
  </property>
</Properties>
</file>