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0" r:id="rId3"/>
    <p:sldMasterId id="2147483842" r:id="rId4"/>
    <p:sldMasterId id="2147483854" r:id="rId5"/>
    <p:sldMasterId id="2147483866" r:id="rId6"/>
    <p:sldMasterId id="2147483878" r:id="rId7"/>
    <p:sldMasterId id="2147483890" r:id="rId8"/>
    <p:sldMasterId id="2147483902" r:id="rId9"/>
  </p:sldMasterIdLst>
  <p:notesMasterIdLst>
    <p:notesMasterId r:id="rId37"/>
  </p:notesMasterIdLst>
  <p:handoutMasterIdLst>
    <p:handoutMasterId r:id="rId38"/>
  </p:handoutMasterIdLst>
  <p:sldIdLst>
    <p:sldId id="504" r:id="rId10"/>
    <p:sldId id="493" r:id="rId11"/>
    <p:sldId id="458" r:id="rId12"/>
    <p:sldId id="502" r:id="rId13"/>
    <p:sldId id="489" r:id="rId14"/>
    <p:sldId id="474" r:id="rId15"/>
    <p:sldId id="475" r:id="rId16"/>
    <p:sldId id="477" r:id="rId17"/>
    <p:sldId id="476" r:id="rId18"/>
    <p:sldId id="478" r:id="rId19"/>
    <p:sldId id="479" r:id="rId20"/>
    <p:sldId id="480" r:id="rId21"/>
    <p:sldId id="481" r:id="rId22"/>
    <p:sldId id="482" r:id="rId23"/>
    <p:sldId id="483" r:id="rId24"/>
    <p:sldId id="484" r:id="rId25"/>
    <p:sldId id="485" r:id="rId26"/>
    <p:sldId id="486" r:id="rId27"/>
    <p:sldId id="487" r:id="rId28"/>
    <p:sldId id="488" r:id="rId29"/>
    <p:sldId id="498" r:id="rId30"/>
    <p:sldId id="499" r:id="rId31"/>
    <p:sldId id="500" r:id="rId32"/>
    <p:sldId id="490" r:id="rId33"/>
    <p:sldId id="494" r:id="rId34"/>
    <p:sldId id="501" r:id="rId35"/>
    <p:sldId id="503" r:id="rId36"/>
  </p:sldIdLst>
  <p:sldSz cx="9144000" cy="6858000" type="screen4x3"/>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9pPr>
  </p:defaultTextStyle>
  <p:extLst>
    <p:ext uri="{521415D9-36F7-43E2-AB2F-B90AF26B5E84}">
      <p14:sectionLst xmlns:p14="http://schemas.microsoft.com/office/powerpoint/2010/main" xmlns="">
        <p14:section name="Default Section" id="{3F445178-C769-4547-87D5-A39120AC5667}">
          <p14:sldIdLst>
            <p14:sldId id="504"/>
            <p14:sldId id="493"/>
            <p14:sldId id="458"/>
            <p14:sldId id="502"/>
            <p14:sldId id="489"/>
            <p14:sldId id="474"/>
            <p14:sldId id="475"/>
            <p14:sldId id="477"/>
            <p14:sldId id="476"/>
            <p14:sldId id="478"/>
            <p14:sldId id="479"/>
            <p14:sldId id="480"/>
            <p14:sldId id="481"/>
            <p14:sldId id="482"/>
          </p14:sldIdLst>
        </p14:section>
        <p14:section name="Untitled Section" id="{E7C01A83-D5EE-4878-A076-9732C674B314}">
          <p14:sldIdLst>
            <p14:sldId id="483"/>
            <p14:sldId id="484"/>
            <p14:sldId id="485"/>
            <p14:sldId id="486"/>
            <p14:sldId id="487"/>
            <p14:sldId id="488"/>
            <p14:sldId id="498"/>
            <p14:sldId id="499"/>
            <p14:sldId id="500"/>
            <p14:sldId id="490"/>
            <p14:sldId id="494"/>
            <p14:sldId id="501"/>
            <p14:sldId id="50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F4718"/>
    <a:srgbClr val="F9671C"/>
    <a:srgbClr val="005D2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9846" autoAdjust="0"/>
  </p:normalViewPr>
  <p:slideViewPr>
    <p:cSldViewPr snapToObjects="1">
      <p:cViewPr varScale="1">
        <p:scale>
          <a:sx n="116" d="100"/>
          <a:sy n="116" d="100"/>
        </p:scale>
        <p:origin x="-14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2" d="100"/>
        <a:sy n="92"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6.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tableStyles" Target="tableStyles.xml"/><Relationship Id="rId7" Type="http://schemas.openxmlformats.org/officeDocument/2006/relationships/slideMaster" Target="slideMasters/slideMaster5.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3.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2.xml"/><Relationship Id="rId9" Type="http://schemas.openxmlformats.org/officeDocument/2006/relationships/slideMaster" Target="slideMasters/slideMaster7.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888"/>
          </a:xfrm>
          <a:prstGeom prst="rect">
            <a:avLst/>
          </a:prstGeom>
        </p:spPr>
        <p:txBody>
          <a:bodyPr vert="horz" wrap="square" lIns="91430" tIns="45716" rIns="91430" bIns="45716" numCol="1" anchor="t" anchorCtr="0" compatLnSpc="1">
            <a:prstTxWarp prst="textNoShape">
              <a:avLst/>
            </a:prstTxWarp>
          </a:bodyPr>
          <a:lstStyle>
            <a:lvl1pPr eaLnBrk="1" hangingPunct="1">
              <a:defRPr sz="1200"/>
            </a:lvl1pPr>
          </a:lstStyle>
          <a:p>
            <a:pPr>
              <a:defRPr/>
            </a:pPr>
            <a:endParaRPr lang="en-ZA" altLang="en-US" dirty="0"/>
          </a:p>
        </p:txBody>
      </p:sp>
      <p:sp>
        <p:nvSpPr>
          <p:cNvPr id="3" name="Date Placeholder 2"/>
          <p:cNvSpPr>
            <a:spLocks noGrp="1"/>
          </p:cNvSpPr>
          <p:nvPr>
            <p:ph type="dt" sz="quarter" idx="1"/>
          </p:nvPr>
        </p:nvSpPr>
        <p:spPr>
          <a:xfrm>
            <a:off x="3849688" y="0"/>
            <a:ext cx="2946400" cy="496888"/>
          </a:xfrm>
          <a:prstGeom prst="rect">
            <a:avLst/>
          </a:prstGeom>
        </p:spPr>
        <p:txBody>
          <a:bodyPr vert="horz" wrap="square" lIns="91430" tIns="45716" rIns="91430" bIns="45716" numCol="1" anchor="t" anchorCtr="0" compatLnSpc="1">
            <a:prstTxWarp prst="textNoShape">
              <a:avLst/>
            </a:prstTxWarp>
          </a:bodyPr>
          <a:lstStyle>
            <a:lvl1pPr algn="r" eaLnBrk="1" hangingPunct="1">
              <a:defRPr sz="1200"/>
            </a:lvl1pPr>
          </a:lstStyle>
          <a:p>
            <a:pPr>
              <a:defRPr/>
            </a:pPr>
            <a:fld id="{A95F1E8F-4337-4EEA-ADE0-1816A0B15578}" type="datetimeFigureOut">
              <a:rPr lang="en-ZA" altLang="en-US"/>
              <a:pPr>
                <a:defRPr/>
              </a:pPr>
              <a:t>2017/08/31</a:t>
            </a:fld>
            <a:endParaRPr lang="en-ZA" altLang="en-US" dirty="0"/>
          </a:p>
        </p:txBody>
      </p:sp>
      <p:sp>
        <p:nvSpPr>
          <p:cNvPr id="4" name="Footer Placeholder 3"/>
          <p:cNvSpPr>
            <a:spLocks noGrp="1"/>
          </p:cNvSpPr>
          <p:nvPr>
            <p:ph type="ftr" sz="quarter" idx="2"/>
          </p:nvPr>
        </p:nvSpPr>
        <p:spPr>
          <a:xfrm>
            <a:off x="1" y="9428164"/>
            <a:ext cx="2946400" cy="496887"/>
          </a:xfrm>
          <a:prstGeom prst="rect">
            <a:avLst/>
          </a:prstGeom>
        </p:spPr>
        <p:txBody>
          <a:bodyPr vert="horz" wrap="square" lIns="91430" tIns="45716" rIns="91430" bIns="45716" numCol="1" anchor="b" anchorCtr="0" compatLnSpc="1">
            <a:prstTxWarp prst="textNoShape">
              <a:avLst/>
            </a:prstTxWarp>
          </a:bodyPr>
          <a:lstStyle>
            <a:lvl1pPr eaLnBrk="1" hangingPunct="1">
              <a:defRPr sz="1200"/>
            </a:lvl1pPr>
          </a:lstStyle>
          <a:p>
            <a:pPr>
              <a:defRPr/>
            </a:pPr>
            <a:endParaRPr lang="en-ZA" altLang="en-US"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wrap="square" lIns="91430" tIns="45716" rIns="91430" bIns="45716" numCol="1" anchor="b" anchorCtr="0" compatLnSpc="1">
            <a:prstTxWarp prst="textNoShape">
              <a:avLst/>
            </a:prstTxWarp>
          </a:bodyPr>
          <a:lstStyle>
            <a:lvl1pPr algn="r" eaLnBrk="1" hangingPunct="1">
              <a:defRPr sz="1200"/>
            </a:lvl1pPr>
          </a:lstStyle>
          <a:p>
            <a:pPr>
              <a:defRPr/>
            </a:pPr>
            <a:fld id="{FD877F5E-48A0-4D35-8E8F-FB17EE24D763}" type="slidenum">
              <a:rPr lang="en-ZA" altLang="en-US"/>
              <a:pPr>
                <a:defRPr/>
              </a:pPr>
              <a:t>‹#›</a:t>
            </a:fld>
            <a:endParaRPr lang="en-ZA" altLang="en-US" dirty="0"/>
          </a:p>
        </p:txBody>
      </p:sp>
    </p:spTree>
    <p:extLst>
      <p:ext uri="{BB962C8B-B14F-4D97-AF65-F5344CB8AC3E}">
        <p14:creationId xmlns:p14="http://schemas.microsoft.com/office/powerpoint/2010/main" xmlns="" val="48547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888"/>
          </a:xfrm>
          <a:prstGeom prst="rect">
            <a:avLst/>
          </a:prstGeom>
        </p:spPr>
        <p:txBody>
          <a:bodyPr vert="horz" wrap="square" lIns="91430" tIns="45716" rIns="91430" bIns="45716" numCol="1" anchor="t" anchorCtr="0" compatLnSpc="1">
            <a:prstTxWarp prst="textNoShape">
              <a:avLst/>
            </a:prstTxWarp>
          </a:bodyPr>
          <a:lstStyle>
            <a:lvl1pPr>
              <a:defRPr sz="1200"/>
            </a:lvl1pPr>
          </a:lstStyle>
          <a:p>
            <a:pPr>
              <a:defRPr/>
            </a:pPr>
            <a:endParaRPr lang="en-ZA" altLang="en-US" dirty="0"/>
          </a:p>
        </p:txBody>
      </p:sp>
      <p:sp>
        <p:nvSpPr>
          <p:cNvPr id="3" name="Date Placeholder 2"/>
          <p:cNvSpPr>
            <a:spLocks noGrp="1"/>
          </p:cNvSpPr>
          <p:nvPr>
            <p:ph type="dt" idx="1"/>
          </p:nvPr>
        </p:nvSpPr>
        <p:spPr>
          <a:xfrm>
            <a:off x="3849688" y="0"/>
            <a:ext cx="2946400" cy="496888"/>
          </a:xfrm>
          <a:prstGeom prst="rect">
            <a:avLst/>
          </a:prstGeom>
        </p:spPr>
        <p:txBody>
          <a:bodyPr vert="horz" wrap="square" lIns="91430" tIns="45716" rIns="91430" bIns="45716" numCol="1" anchor="t" anchorCtr="0" compatLnSpc="1">
            <a:prstTxWarp prst="textNoShape">
              <a:avLst/>
            </a:prstTxWarp>
          </a:bodyPr>
          <a:lstStyle>
            <a:lvl1pPr algn="r">
              <a:defRPr sz="1200"/>
            </a:lvl1pPr>
          </a:lstStyle>
          <a:p>
            <a:pPr>
              <a:defRPr/>
            </a:pPr>
            <a:fld id="{8EE57824-2140-44FD-9E28-D8DE1A0246F8}" type="datetimeFigureOut">
              <a:rPr lang="en-ZA" altLang="en-US"/>
              <a:pPr>
                <a:defRPr/>
              </a:pPr>
              <a:t>2017/08/31</a:t>
            </a:fld>
            <a:endParaRPr lang="en-ZA" altLang="en-US"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30" tIns="45716" rIns="91430" bIns="45716" rtlCol="0" anchor="ctr"/>
          <a:lstStyle/>
          <a:p>
            <a:pPr lvl="0"/>
            <a:endParaRPr lang="en-ZA" noProof="0" dirty="0" smtClean="0"/>
          </a:p>
        </p:txBody>
      </p:sp>
      <p:sp>
        <p:nvSpPr>
          <p:cNvPr id="5" name="Notes Placeholder 4"/>
          <p:cNvSpPr>
            <a:spLocks noGrp="1"/>
          </p:cNvSpPr>
          <p:nvPr>
            <p:ph type="body" sz="quarter" idx="3"/>
          </p:nvPr>
        </p:nvSpPr>
        <p:spPr>
          <a:xfrm>
            <a:off x="679450" y="4776789"/>
            <a:ext cx="5438775" cy="3908425"/>
          </a:xfrm>
          <a:prstGeom prst="rect">
            <a:avLst/>
          </a:prstGeom>
        </p:spPr>
        <p:txBody>
          <a:bodyPr vert="horz" wrap="square" lIns="91430" tIns="45716" rIns="91430" bIns="45716"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endParaRPr lang="en-ZA" altLang="en-US" noProof="0" smtClean="0"/>
          </a:p>
        </p:txBody>
      </p:sp>
      <p:sp>
        <p:nvSpPr>
          <p:cNvPr id="6" name="Footer Placeholder 5"/>
          <p:cNvSpPr>
            <a:spLocks noGrp="1"/>
          </p:cNvSpPr>
          <p:nvPr>
            <p:ph type="ftr" sz="quarter" idx="4"/>
          </p:nvPr>
        </p:nvSpPr>
        <p:spPr>
          <a:xfrm>
            <a:off x="1" y="9429750"/>
            <a:ext cx="2946400" cy="496888"/>
          </a:xfrm>
          <a:prstGeom prst="rect">
            <a:avLst/>
          </a:prstGeom>
        </p:spPr>
        <p:txBody>
          <a:bodyPr vert="horz" wrap="square" lIns="91430" tIns="45716" rIns="91430" bIns="45716" numCol="1" anchor="b" anchorCtr="0" compatLnSpc="1">
            <a:prstTxWarp prst="textNoShape">
              <a:avLst/>
            </a:prstTxWarp>
          </a:bodyPr>
          <a:lstStyle>
            <a:lvl1pPr>
              <a:defRPr sz="1200"/>
            </a:lvl1pPr>
          </a:lstStyle>
          <a:p>
            <a:pPr>
              <a:defRPr/>
            </a:pPr>
            <a:endParaRPr lang="en-ZA" altLang="en-US"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1430" tIns="45716" rIns="91430" bIns="45716" numCol="1" anchor="b" anchorCtr="0" compatLnSpc="1">
            <a:prstTxWarp prst="textNoShape">
              <a:avLst/>
            </a:prstTxWarp>
          </a:bodyPr>
          <a:lstStyle>
            <a:lvl1pPr algn="r">
              <a:defRPr sz="1200"/>
            </a:lvl1pPr>
          </a:lstStyle>
          <a:p>
            <a:pPr>
              <a:defRPr/>
            </a:pPr>
            <a:fld id="{4807BF63-E7EA-48FD-A890-33BD889E66D7}" type="slidenum">
              <a:rPr lang="en-ZA" altLang="en-US"/>
              <a:pPr>
                <a:defRPr/>
              </a:pPr>
              <a:t>‹#›</a:t>
            </a:fld>
            <a:endParaRPr lang="en-ZA" altLang="en-US" dirty="0"/>
          </a:p>
        </p:txBody>
      </p:sp>
    </p:spTree>
    <p:extLst>
      <p:ext uri="{BB962C8B-B14F-4D97-AF65-F5344CB8AC3E}">
        <p14:creationId xmlns:p14="http://schemas.microsoft.com/office/powerpoint/2010/main" xmlns="" val="1755040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itchFamily="34" charset="-128"/>
              </a:defRPr>
            </a:lvl1pPr>
            <a:lvl2pPr marL="744064" indent="-286179">
              <a:defRPr>
                <a:solidFill>
                  <a:schemeClr val="tx1"/>
                </a:solidFill>
                <a:latin typeface="Arial" panose="020B0604020202020204" pitchFamily="34" charset="0"/>
                <a:ea typeface="ＭＳ Ｐゴシック" pitchFamily="34" charset="-128"/>
              </a:defRPr>
            </a:lvl2pPr>
            <a:lvl3pPr marL="1144715" indent="-228943">
              <a:defRPr>
                <a:solidFill>
                  <a:schemeClr val="tx1"/>
                </a:solidFill>
                <a:latin typeface="Arial" panose="020B0604020202020204" pitchFamily="34" charset="0"/>
                <a:ea typeface="ＭＳ Ｐゴシック" pitchFamily="34" charset="-128"/>
              </a:defRPr>
            </a:lvl3pPr>
            <a:lvl4pPr marL="1602600" indent="-228943">
              <a:defRPr>
                <a:solidFill>
                  <a:schemeClr val="tx1"/>
                </a:solidFill>
                <a:latin typeface="Arial" panose="020B0604020202020204" pitchFamily="34" charset="0"/>
                <a:ea typeface="ＭＳ Ｐゴシック" pitchFamily="34" charset="-128"/>
              </a:defRPr>
            </a:lvl4pPr>
            <a:lvl5pPr marL="2060486" indent="-228943">
              <a:defRPr>
                <a:solidFill>
                  <a:schemeClr val="tx1"/>
                </a:solidFill>
                <a:latin typeface="Arial" panose="020B0604020202020204" pitchFamily="34" charset="0"/>
                <a:ea typeface="ＭＳ Ｐゴシック" pitchFamily="34" charset="-128"/>
              </a:defRPr>
            </a:lvl5pPr>
            <a:lvl6pPr marL="2518372" indent="-228943" defTabSz="457886"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6pPr>
            <a:lvl7pPr marL="2976258" indent="-228943" defTabSz="457886"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7pPr>
            <a:lvl8pPr marL="3434144" indent="-228943" defTabSz="457886"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8pPr>
            <a:lvl9pPr marL="3892029" indent="-228943" defTabSz="457886"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CB23A657-0FE4-40FD-8861-3AF8735E6FF9}" type="slidenum">
              <a:rPr kumimoji="0" lang="en-ZA"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1</a:t>
            </a:fld>
            <a:endParaRPr kumimoji="0" lang="en-ZA"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14407168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PRESENTATION TITLE</a:t>
            </a:r>
            <a:endParaRPr lang="en-US" dirty="0"/>
          </a:p>
        </p:txBody>
      </p:sp>
      <p:sp>
        <p:nvSpPr>
          <p:cNvPr id="3" name="Subtitle 2"/>
          <p:cNvSpPr>
            <a:spLocks noGrp="1"/>
          </p:cNvSpPr>
          <p:nvPr>
            <p:ph type="subTitle" idx="1" hasCustomPrompt="1"/>
          </p:nvPr>
        </p:nvSpPr>
        <p:spPr>
          <a:xfrm>
            <a:off x="-12824" y="3068960"/>
            <a:ext cx="4368800" cy="1368152"/>
          </a:xfrm>
        </p:spPr>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Enter Meeting and Presenter</a:t>
            </a:r>
            <a:endParaRPr lang="en-US" dirty="0"/>
          </a:p>
        </p:txBody>
      </p:sp>
      <p:sp>
        <p:nvSpPr>
          <p:cNvPr id="4" name="Date Placeholder 3"/>
          <p:cNvSpPr>
            <a:spLocks noGrp="1"/>
          </p:cNvSpPr>
          <p:nvPr>
            <p:ph type="dt" sz="half" idx="10"/>
          </p:nvPr>
        </p:nvSpPr>
        <p:spPr>
          <a:xfrm>
            <a:off x="344339" y="6205536"/>
            <a:ext cx="2057400" cy="365125"/>
          </a:xfrm>
        </p:spPr>
        <p:txBody>
          <a:bodyPr/>
          <a:lstStyle>
            <a:lvl1pPr>
              <a:defRPr/>
            </a:lvl1pPr>
          </a:lstStyle>
          <a:p>
            <a:pPr>
              <a:defRPr/>
            </a:pPr>
            <a:fld id="{7CAC68EB-0DFE-4EAD-9AB0-6892D02DC9CC}" type="datetime1">
              <a:rPr lang="en-US" altLang="en-US" smtClean="0"/>
              <a:pPr>
                <a:defRPr/>
              </a:pPr>
              <a:t>8/31/2017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12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74464" y="4747395"/>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Click to enter Date</a:t>
            </a:r>
            <a:endParaRPr lang="en-ZA" dirty="0"/>
          </a:p>
        </p:txBody>
      </p:sp>
    </p:spTree>
    <p:extLst>
      <p:ext uri="{BB962C8B-B14F-4D97-AF65-F5344CB8AC3E}">
        <p14:creationId xmlns:p14="http://schemas.microsoft.com/office/powerpoint/2010/main" xmlns="" val="424567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8/31/2017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469218" y="3150840"/>
            <a:ext cx="3814750" cy="523220"/>
          </a:xfrm>
          <a:prstGeom prst="rect">
            <a:avLst/>
          </a:prstGeom>
          <a:noFill/>
        </p:spPr>
        <p:txBody>
          <a:bodyPr wrap="square" rtlCol="0" anchor="ctr">
            <a:spAutoFit/>
          </a:bodyPr>
          <a:lstStyle/>
          <a:p>
            <a:pPr algn="ctr"/>
            <a:r>
              <a:rPr lang="en-ZA" sz="2800" b="1" dirty="0" smtClean="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a:t>
            </a:r>
            <a:endParaRPr lang="en-ZA" sz="2800" b="1" dirty="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15171040"/>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370E3F-A316-4D5F-A2EC-C579BE8BC39E}" type="datetime1">
              <a:rPr lang="en-US" altLang="en-US" smtClean="0"/>
              <a:pPr>
                <a:defRPr/>
              </a:pPr>
              <a:t>8/31/2017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4F7EF6C3-2C39-41F3-8068-C91AF6575724}" type="slidenum">
              <a:rPr lang="en-US" altLang="en-US"/>
              <a:pPr>
                <a:defRPr/>
              </a:pPr>
              <a:t>‹#›</a:t>
            </a:fld>
            <a:endParaRPr lang="en-US" altLang="en-US" dirty="0"/>
          </a:p>
        </p:txBody>
      </p:sp>
    </p:spTree>
    <p:extLst>
      <p:ext uri="{BB962C8B-B14F-4D97-AF65-F5344CB8AC3E}">
        <p14:creationId xmlns:p14="http://schemas.microsoft.com/office/powerpoint/2010/main" xmlns="" val="68461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A9CD10-9ECF-436F-A9CC-62457A327D42}" type="datetime1">
              <a:rPr lang="en-US" altLang="en-US" smtClean="0"/>
              <a:pPr>
                <a:defRPr/>
              </a:pPr>
              <a:t>8/31/2017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63F881F1-635A-4234-BF8B-81467AA297AF}" type="slidenum">
              <a:rPr lang="en-US" altLang="en-US"/>
              <a:pPr>
                <a:defRPr/>
              </a:pPr>
              <a:t>‹#›</a:t>
            </a:fld>
            <a:endParaRPr lang="en-US" altLang="en-US" dirty="0"/>
          </a:p>
        </p:txBody>
      </p:sp>
    </p:spTree>
    <p:extLst>
      <p:ext uri="{BB962C8B-B14F-4D97-AF65-F5344CB8AC3E}">
        <p14:creationId xmlns:p14="http://schemas.microsoft.com/office/powerpoint/2010/main" xmlns="" val="65252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70B76B-7061-4AB6-962F-5EDD7338745E}" type="datetime1">
              <a:rPr lang="en-US" altLang="en-US" smtClean="0"/>
              <a:pPr>
                <a:defRPr/>
              </a:pPr>
              <a:t>8/31/2017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4B49F2DA-B8B7-4757-899C-B833A2E55C42}" type="slidenum">
              <a:rPr lang="en-US" altLang="en-US"/>
              <a:pPr>
                <a:defRPr/>
              </a:pPr>
              <a:t>‹#›</a:t>
            </a:fld>
            <a:endParaRPr lang="en-US" altLang="en-US" dirty="0"/>
          </a:p>
        </p:txBody>
      </p:sp>
    </p:spTree>
    <p:extLst>
      <p:ext uri="{BB962C8B-B14F-4D97-AF65-F5344CB8AC3E}">
        <p14:creationId xmlns:p14="http://schemas.microsoft.com/office/powerpoint/2010/main" xmlns="" val="71024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393A45B-7C88-4C98-83B8-B7FA17EC9730}" type="datetime1">
              <a:rPr lang="en-US" altLang="en-US" smtClean="0"/>
              <a:pPr>
                <a:defRPr/>
              </a:pPr>
              <a:t>8/31/2017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6DDDBA89-0625-4A0B-9E8E-0C6AA6EC87BE}" type="slidenum">
              <a:rPr lang="en-US" altLang="en-US"/>
              <a:pPr>
                <a:defRPr/>
              </a:pPr>
              <a:t>‹#›</a:t>
            </a:fld>
            <a:endParaRPr lang="en-US" altLang="en-US" dirty="0"/>
          </a:p>
        </p:txBody>
      </p:sp>
    </p:spTree>
    <p:extLst>
      <p:ext uri="{BB962C8B-B14F-4D97-AF65-F5344CB8AC3E}">
        <p14:creationId xmlns:p14="http://schemas.microsoft.com/office/powerpoint/2010/main" xmlns="" val="2529230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9FE4F71-81D5-4443-8044-184E3B8179CD}"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2974874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457200" y="908720"/>
            <a:ext cx="8229600" cy="5034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5CD2FF0-8A21-48D1-8860-A0D2A0A85CC4}"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593900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1F693E4-2E38-4D62-924E-6B7BC7CE20ED}"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995508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6"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145DFB7-2C67-49F2-88BB-9E01E3BD8A04}"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9080495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67544" y="90872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67544" y="1556792"/>
            <a:ext cx="4040188"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4008" y="90872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4008" y="1556792"/>
            <a:ext cx="4041775"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8"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4474F73-9B1A-41D2-9407-4ECEDAF447E0}"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102433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Content Placeholder 2"/>
          <p:cNvSpPr>
            <a:spLocks noGrp="1"/>
          </p:cNvSpPr>
          <p:nvPr>
            <p:ph idx="1"/>
          </p:nvPr>
        </p:nvSpPr>
        <p:spPr>
          <a:xfrm>
            <a:off x="628650" y="2060847"/>
            <a:ext cx="7886700" cy="411611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7673147-4C6F-411C-A9BE-6B969405037A}" type="datetime1">
              <a:rPr lang="en-US" altLang="en-US" smtClean="0"/>
              <a:pPr>
                <a:defRPr/>
              </a:pPr>
              <a:t>8/31/2017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483674" y="6356350"/>
            <a:ext cx="486966" cy="365125"/>
          </a:xfrm>
        </p:spPr>
        <p:txBody>
          <a:bodyPr/>
          <a:lstStyle>
            <a:lvl1pPr>
              <a:defRPr sz="1050" b="1">
                <a:solidFill>
                  <a:schemeClr val="tx1"/>
                </a:solidFill>
              </a:defRPr>
            </a:lvl1pPr>
          </a:lstStyle>
          <a:p>
            <a:pPr>
              <a:defRPr/>
            </a:pPr>
            <a:fld id="{7773200B-CD01-40FD-9F7E-DB68DF9A3C84}" type="slidenum">
              <a:rPr lang="en-US" altLang="en-US" smtClean="0"/>
              <a:pPr>
                <a:defRPr/>
              </a:pPr>
              <a:t>‹#›</a:t>
            </a:fld>
            <a:endParaRPr lang="en-US" altLang="en-US" dirty="0"/>
          </a:p>
        </p:txBody>
      </p:sp>
    </p:spTree>
    <p:extLst>
      <p:ext uri="{BB962C8B-B14F-4D97-AF65-F5344CB8AC3E}">
        <p14:creationId xmlns:p14="http://schemas.microsoft.com/office/powerpoint/2010/main" xmlns="" val="13008518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4"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573DAA0-0609-4F22-9394-B3B35071C387}"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9978174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3"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5F1248-BBD2-4A1D-8B8F-320F76C55B4A}"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0454159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6762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6"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A37E19A-2840-4049-8265-67EC12F3C20B}"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9486999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7259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6"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8C7D605-5B8A-416A-BEB0-7143E7632DF1}"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41842073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80729"/>
            <a:ext cx="8229600" cy="49685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50A25F1-11BB-4B20-8470-5EC8DFA685E9}"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4039167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7464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6746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CB903EA-AF8F-4FDC-A749-6F282B99EEE0}"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25616928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9FE4F71-81D5-4443-8044-184E3B8179CD}"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6456007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457200" y="908720"/>
            <a:ext cx="8229600" cy="5034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5CD2FF0-8A21-48D1-8860-A0D2A0A85CC4}"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40674496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1F693E4-2E38-4D62-924E-6B7BC7CE20ED}"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29145314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6"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145DFB7-2C67-49F2-88BB-9E01E3BD8A04}"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644880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8/31/2017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515350" y="6375400"/>
            <a:ext cx="486966"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6" name="TextBox 5"/>
          <p:cNvSpPr txBox="1"/>
          <p:nvPr userDrawn="1"/>
        </p:nvSpPr>
        <p:spPr>
          <a:xfrm>
            <a:off x="628650" y="147991"/>
            <a:ext cx="7886700" cy="1569660"/>
          </a:xfrm>
          <a:prstGeom prst="rect">
            <a:avLst/>
          </a:prstGeom>
          <a:noFill/>
        </p:spPr>
        <p:txBody>
          <a:bodyPr wrap="square" rtlCol="0" anchor="ctr">
            <a:spAutoFit/>
          </a:bodyPr>
          <a:lstStyle/>
          <a:p>
            <a:pPr algn="ctr"/>
            <a:endParaRPr lang="en-ZA" sz="2400" b="1" dirty="0" smtClean="0">
              <a:solidFill>
                <a:srgbClr val="F9671C"/>
              </a:solidFill>
            </a:endParaRPr>
          </a:p>
          <a:p>
            <a:pPr algn="ctr"/>
            <a:r>
              <a:rPr lang="en-ZA" sz="2400" b="1" dirty="0" smtClean="0">
                <a:solidFill>
                  <a:srgbClr val="F9671C"/>
                </a:solidFill>
              </a:rPr>
              <a:t>Presentation Outline</a:t>
            </a:r>
          </a:p>
          <a:p>
            <a:pPr algn="ctr"/>
            <a:endParaRPr lang="en-ZA" sz="2400" b="1" dirty="0" smtClean="0">
              <a:solidFill>
                <a:srgbClr val="F9671C"/>
              </a:solidFill>
            </a:endParaRPr>
          </a:p>
          <a:p>
            <a:pPr algn="ctr"/>
            <a:endParaRPr lang="en-ZA" sz="2400" b="1" dirty="0">
              <a:solidFill>
                <a:srgbClr val="F9671C"/>
              </a:solidFill>
            </a:endParaRPr>
          </a:p>
        </p:txBody>
      </p:sp>
      <p:sp>
        <p:nvSpPr>
          <p:cNvPr id="10" name="Text Placeholder 9"/>
          <p:cNvSpPr>
            <a:spLocks noGrp="1"/>
          </p:cNvSpPr>
          <p:nvPr>
            <p:ph type="body" sz="quarter" idx="13"/>
          </p:nvPr>
        </p:nvSpPr>
        <p:spPr>
          <a:xfrm>
            <a:off x="692113" y="1412776"/>
            <a:ext cx="7759774"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Tree>
    <p:extLst>
      <p:ext uri="{BB962C8B-B14F-4D97-AF65-F5344CB8AC3E}">
        <p14:creationId xmlns:p14="http://schemas.microsoft.com/office/powerpoint/2010/main" xmlns="" val="26475229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67544" y="90872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67544" y="1556792"/>
            <a:ext cx="4040188"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4008" y="90872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4008" y="1556792"/>
            <a:ext cx="4041775"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8"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4474F73-9B1A-41D2-9407-4ECEDAF447E0}"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26135280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4"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573DAA0-0609-4F22-9394-B3B35071C387}"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29714119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3"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5F1248-BBD2-4A1D-8B8F-320F76C55B4A}"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0764806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6762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6"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A37E19A-2840-4049-8265-67EC12F3C20B}"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1046235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7259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6"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8C7D605-5B8A-416A-BEB0-7143E7632DF1}"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9675381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80729"/>
            <a:ext cx="8229600" cy="49685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50A25F1-11BB-4B20-8470-5EC8DFA685E9}"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2853221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7464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6746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CB903EA-AF8F-4FDC-A749-6F282B99EEE0}"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3928276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9FE4F71-81D5-4443-8044-184E3B8179CD}"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40690945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457200" y="908720"/>
            <a:ext cx="8229600" cy="5034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5CD2FF0-8A21-48D1-8860-A0D2A0A85CC4}"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5065416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1F693E4-2E38-4D62-924E-6B7BC7CE20ED}"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932736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ZA" dirty="0"/>
          </a:p>
        </p:txBody>
      </p:sp>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8/31/2017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360965" y="6356349"/>
            <a:ext cx="630982"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2964832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6"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145DFB7-2C67-49F2-88BB-9E01E3BD8A04}"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71815530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67544" y="90872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67544" y="1556792"/>
            <a:ext cx="4040188"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4008" y="90872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4008" y="1556792"/>
            <a:ext cx="4041775"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8"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4474F73-9B1A-41D2-9407-4ECEDAF447E0}"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20945655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4"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573DAA0-0609-4F22-9394-B3B35071C387}"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27555264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3"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5F1248-BBD2-4A1D-8B8F-320F76C55B4A}"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7595971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6762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6"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A37E19A-2840-4049-8265-67EC12F3C20B}"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18482402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7259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6"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8C7D605-5B8A-416A-BEB0-7143E7632DF1}"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95715785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80729"/>
            <a:ext cx="8229600" cy="49685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50A25F1-11BB-4B20-8470-5EC8DFA685E9}"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1011419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7464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6746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CB903EA-AF8F-4FDC-A749-6F282B99EEE0}"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6890749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9FE4F71-81D5-4443-8044-184E3B8179CD}"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1553039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457200" y="908720"/>
            <a:ext cx="8229600" cy="5034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5CD2FF0-8A21-48D1-8860-A0D2A0A85CC4}"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2499920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623888" y="3284984"/>
            <a:ext cx="7886700" cy="2592288"/>
          </a:xfrm>
        </p:spPr>
        <p:txBody>
          <a:bodyPr/>
          <a:lstStyle>
            <a:lvl1pPr marL="3429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7FDB954-5FC1-4E57-BE9D-6F3CA8B59496}" type="datetime1">
              <a:rPr lang="en-US" altLang="en-US" smtClean="0"/>
              <a:pPr>
                <a:defRPr/>
              </a:pPr>
              <a:t>8/31/2017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316416" y="6350000"/>
            <a:ext cx="702990" cy="365125"/>
          </a:xfrm>
        </p:spPr>
        <p:txBody>
          <a:bodyPr/>
          <a:lstStyle>
            <a:lvl1pPr>
              <a:defRPr sz="1050" b="1">
                <a:solidFill>
                  <a:schemeClr val="tx1"/>
                </a:solidFill>
              </a:defRPr>
            </a:lvl1pPr>
          </a:lstStyle>
          <a:p>
            <a:pPr>
              <a:defRPr/>
            </a:pPr>
            <a:fld id="{BC9634C8-74A5-40CB-934A-CD2A3BFAA19A}" type="slidenum">
              <a:rPr lang="en-US" altLang="en-US" smtClean="0"/>
              <a:pPr>
                <a:defRPr/>
              </a:pPr>
              <a:t>‹#›</a:t>
            </a:fld>
            <a:endParaRPr lang="en-US" altLang="en-US" dirty="0"/>
          </a:p>
        </p:txBody>
      </p:sp>
    </p:spTree>
    <p:extLst>
      <p:ext uri="{BB962C8B-B14F-4D97-AF65-F5344CB8AC3E}">
        <p14:creationId xmlns:p14="http://schemas.microsoft.com/office/powerpoint/2010/main" xmlns="" val="40875534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1F693E4-2E38-4D62-924E-6B7BC7CE20ED}"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42365696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6"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145DFB7-2C67-49F2-88BB-9E01E3BD8A04}"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9635081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67544" y="90872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67544" y="1556792"/>
            <a:ext cx="4040188"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4008" y="90872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4008" y="1556792"/>
            <a:ext cx="4041775"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8"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4474F73-9B1A-41D2-9407-4ECEDAF447E0}"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40252623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4"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573DAA0-0609-4F22-9394-B3B35071C387}"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20404505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3"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5F1248-BBD2-4A1D-8B8F-320F76C55B4A}"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28991058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6762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6"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A37E19A-2840-4049-8265-67EC12F3C20B}"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02556208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7259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6"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8C7D605-5B8A-416A-BEB0-7143E7632DF1}"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6417397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80729"/>
            <a:ext cx="8229600" cy="49685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50A25F1-11BB-4B20-8470-5EC8DFA685E9}"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58319092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7464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6746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5" name="Slide Number Placeholder 5"/>
          <p:cNvSpPr>
            <a:spLocks noGrp="1"/>
          </p:cNvSpPr>
          <p:nvPr>
            <p:ph type="sldNum" sz="quarter" idx="11"/>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CB903EA-AF8F-4FDC-A749-6F282B99EEE0}"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97012341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8DA1958-B11E-4EA1-84E6-80BDA46F4909}" type="datetime1">
              <a:rPr kumimoji="0" lang="en-ZA" sz="120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2017/08/31</a:t>
            </a:fld>
            <a:endParaRPr kumimoji="0" lang="en-ZA"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all" spc="200" normalizeH="0" baseline="0" noProof="0" smtClean="0">
                <a:ln>
                  <a:noFill/>
                </a:ln>
                <a:solidFill>
                  <a:srgbClr val="FFFFFF"/>
                </a:solidFill>
                <a:effectLst/>
                <a:uLnTx/>
                <a:uFillTx/>
                <a:latin typeface="Franklin Gothic Book"/>
                <a:ea typeface="+mn-ea"/>
                <a:cs typeface="+mn-cs"/>
              </a:rPr>
              <a:t>1</a:t>
            </a:r>
            <a:endParaRPr kumimoji="0" lang="en-ZA"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4F6F32-AEB7-4376-8097-95116B959271}" type="slidenum">
              <a:rPr kumimoji="0" lang="en-ZA"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ZA"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xmlns="" val="2781460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F200377-9DA1-4FD9-BFAF-7F0ACE404FF3}" type="datetime1">
              <a:rPr lang="en-US" altLang="en-US" smtClean="0"/>
              <a:pPr>
                <a:defRPr/>
              </a:pPr>
              <a:t>8/31/2017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a:xfrm>
            <a:off x="8500566" y="6362700"/>
            <a:ext cx="486966" cy="365125"/>
          </a:xfrm>
        </p:spPr>
        <p:txBody>
          <a:bodyPr/>
          <a:lstStyle>
            <a:lvl1pPr>
              <a:defRPr sz="1050" b="1">
                <a:solidFill>
                  <a:schemeClr val="tx1"/>
                </a:solidFill>
              </a:defRPr>
            </a:lvl1pPr>
          </a:lstStyle>
          <a:p>
            <a:pPr>
              <a:defRPr/>
            </a:pPr>
            <a:fld id="{7D1B44E7-E1DC-4BA0-A8D3-21BCA9610FFD}" type="slidenum">
              <a:rPr lang="en-US" altLang="en-US" smtClean="0"/>
              <a:pPr>
                <a:defRPr/>
              </a:pPr>
              <a:t>‹#›</a:t>
            </a:fld>
            <a:endParaRPr lang="en-US" altLang="en-US" dirty="0"/>
          </a:p>
        </p:txBody>
      </p:sp>
    </p:spTree>
    <p:extLst>
      <p:ext uri="{BB962C8B-B14F-4D97-AF65-F5344CB8AC3E}">
        <p14:creationId xmlns:p14="http://schemas.microsoft.com/office/powerpoint/2010/main" xmlns="" val="19839317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9EB6F44-0E21-4ABB-85C2-820182C0F1AE}" type="datetime1">
              <a:rPr kumimoji="0" lang="en-ZA" sz="120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2017/08/31</a:t>
            </a:fld>
            <a:endParaRPr kumimoji="0" lang="en-ZA"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all" spc="200" normalizeH="0" baseline="0" noProof="0" smtClean="0">
                <a:ln>
                  <a:noFill/>
                </a:ln>
                <a:solidFill>
                  <a:srgbClr val="FFFFFF"/>
                </a:solidFill>
                <a:effectLst/>
                <a:uLnTx/>
                <a:uFillTx/>
                <a:latin typeface="Franklin Gothic Book"/>
                <a:ea typeface="+mn-ea"/>
                <a:cs typeface="+mn-cs"/>
              </a:rPr>
              <a:t>1</a:t>
            </a:r>
            <a:endParaRPr kumimoji="0" lang="en-ZA"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4F6F32-AEB7-4376-8097-95116B959271}" type="slidenum">
              <a:rPr kumimoji="0" lang="en-ZA"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ZA"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xmlns="" val="294134119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BE8CA08-9E1D-43E8-95F1-F3E84B86FA75}" type="datetime1">
              <a:rPr kumimoji="0" lang="en-ZA" sz="120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2017/08/31</a:t>
            </a:fld>
            <a:endParaRPr kumimoji="0" lang="en-ZA"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all" spc="200" normalizeH="0" baseline="0" noProof="0" smtClean="0">
                <a:ln>
                  <a:noFill/>
                </a:ln>
                <a:solidFill>
                  <a:srgbClr val="FFFFFF"/>
                </a:solidFill>
                <a:effectLst/>
                <a:uLnTx/>
                <a:uFillTx/>
                <a:latin typeface="Franklin Gothic Book"/>
                <a:ea typeface="+mn-ea"/>
                <a:cs typeface="+mn-cs"/>
              </a:rPr>
              <a:t>1</a:t>
            </a:r>
            <a:endParaRPr kumimoji="0" lang="en-ZA"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4F6F32-AEB7-4376-8097-95116B959271}" type="slidenum">
              <a:rPr kumimoji="0" lang="en-ZA"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ZA"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xmlns="" val="107059943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2EE06FD-89EA-435D-ADA7-95467D8D7B04}" type="datetime1">
              <a:rPr kumimoji="0" lang="en-ZA" sz="120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2017/08/31</a:t>
            </a:fld>
            <a:endParaRPr kumimoji="0" lang="en-ZA"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all" spc="200" normalizeH="0" baseline="0" noProof="0" smtClean="0">
                <a:ln>
                  <a:noFill/>
                </a:ln>
                <a:solidFill>
                  <a:srgbClr val="FFFFFF"/>
                </a:solidFill>
                <a:effectLst/>
                <a:uLnTx/>
                <a:uFillTx/>
                <a:latin typeface="Franklin Gothic Book"/>
                <a:ea typeface="+mn-ea"/>
                <a:cs typeface="+mn-cs"/>
              </a:rPr>
              <a:t>1</a:t>
            </a:r>
            <a:endParaRPr kumimoji="0" lang="en-ZA"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4F6F32-AEB7-4376-8097-95116B959271}" type="slidenum">
              <a:rPr kumimoji="0" lang="en-ZA"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ZA" sz="165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21183262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32135DC-A17C-4E24-8247-7BDE0584FED3}" type="datetime1">
              <a:rPr kumimoji="0" lang="en-ZA" sz="120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2017/08/31</a:t>
            </a:fld>
            <a:endParaRPr kumimoji="0" lang="en-ZA"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8" name="Footer Placeholder 7"/>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all" spc="200" normalizeH="0" baseline="0" noProof="0" smtClean="0">
                <a:ln>
                  <a:noFill/>
                </a:ln>
                <a:solidFill>
                  <a:srgbClr val="FFFFFF"/>
                </a:solidFill>
                <a:effectLst/>
                <a:uLnTx/>
                <a:uFillTx/>
                <a:latin typeface="Franklin Gothic Book"/>
                <a:ea typeface="+mn-ea"/>
                <a:cs typeface="+mn-cs"/>
              </a:rPr>
              <a:t>1</a:t>
            </a:r>
            <a:endParaRPr kumimoji="0" lang="en-ZA"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4F6F32-AEB7-4376-8097-95116B959271}" type="slidenum">
              <a:rPr kumimoji="0" lang="en-ZA"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ZA"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xmlns="" val="128760292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AD11ED6-03C9-4881-80CE-C449F035CB5A}" type="datetime1">
              <a:rPr kumimoji="0" lang="en-ZA" sz="120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2017/08/31</a:t>
            </a:fld>
            <a:endParaRPr kumimoji="0" lang="en-ZA"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all" spc="200" normalizeH="0" baseline="0" noProof="0" smtClean="0">
                <a:ln>
                  <a:noFill/>
                </a:ln>
                <a:solidFill>
                  <a:srgbClr val="FFFFFF"/>
                </a:solidFill>
                <a:effectLst/>
                <a:uLnTx/>
                <a:uFillTx/>
                <a:latin typeface="Franklin Gothic Book"/>
                <a:ea typeface="+mn-ea"/>
                <a:cs typeface="+mn-cs"/>
              </a:rPr>
              <a:t>1</a:t>
            </a:r>
            <a:endParaRPr kumimoji="0" lang="en-ZA"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4F6F32-AEB7-4376-8097-95116B959271}" type="slidenum">
              <a:rPr kumimoji="0" lang="en-ZA"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ZA"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xmlns="" val="42626598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722FF63-01F3-430C-A54D-CE9139B305DD}" type="datetime1">
              <a:rPr kumimoji="0" lang="en-ZA" sz="120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2017/08/31</a:t>
            </a:fld>
            <a:endParaRPr kumimoji="0" lang="en-ZA"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3" name="Footer Placeholder 2"/>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all" spc="200" normalizeH="0" baseline="0" noProof="0" smtClean="0">
                <a:ln>
                  <a:noFill/>
                </a:ln>
                <a:solidFill>
                  <a:srgbClr val="FFFFFF"/>
                </a:solidFill>
                <a:effectLst/>
                <a:uLnTx/>
                <a:uFillTx/>
                <a:latin typeface="Franklin Gothic Book"/>
                <a:ea typeface="+mn-ea"/>
                <a:cs typeface="+mn-cs"/>
              </a:rPr>
              <a:t>1</a:t>
            </a:r>
            <a:endParaRPr kumimoji="0" lang="en-ZA"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4F6F32-AEB7-4376-8097-95116B959271}" type="slidenum">
              <a:rPr kumimoji="0" lang="en-ZA"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ZA"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xmlns="" val="27835591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CBC4205-689D-4756-B6BC-46037212CBD4}" type="datetime1">
              <a:rPr kumimoji="0" lang="en-ZA" sz="120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2017/08/31</a:t>
            </a:fld>
            <a:endParaRPr kumimoji="0" lang="en-ZA"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6" name="Footer Placeholder 5"/>
          <p:cNvSpPr>
            <a:spLocks noGrp="1"/>
          </p:cNvSpPr>
          <p:nvPr>
            <p:ph type="ftr" sz="quarter" idx="11"/>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all" spc="200" normalizeH="0" baseline="0" noProof="0" smtClean="0">
                <a:ln>
                  <a:noFill/>
                </a:ln>
                <a:solidFill>
                  <a:srgbClr val="434342"/>
                </a:solidFill>
                <a:effectLst/>
                <a:uLnTx/>
                <a:uFillTx/>
                <a:latin typeface="Franklin Gothic Book"/>
                <a:ea typeface="+mn-ea"/>
                <a:cs typeface="+mn-cs"/>
              </a:rPr>
              <a:t>1</a:t>
            </a:r>
            <a:endParaRPr kumimoji="0" lang="en-ZA" sz="1000" b="0" i="0" u="none" strike="noStrike" kern="1200" cap="all" spc="200" normalizeH="0" baseline="0" noProof="0">
              <a:ln>
                <a:noFill/>
              </a:ln>
              <a:solidFill>
                <a:srgbClr val="434342"/>
              </a:solidFill>
              <a:effectLst/>
              <a:uLnTx/>
              <a:uFillTx/>
              <a:latin typeface="Franklin Gothic Book"/>
              <a:ea typeface="+mn-ea"/>
              <a:cs typeface="+mn-cs"/>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54F6F32-AEB7-4376-8097-95116B959271}" type="slidenum">
              <a:rPr kumimoji="0" lang="en-ZA" sz="1650" b="0" i="0" u="none" strike="noStrike" kern="1200" cap="none" spc="0" normalizeH="0" baseline="0" noProof="0" smtClean="0">
                <a:ln>
                  <a:noFill/>
                </a:ln>
                <a:solidFill>
                  <a:srgbClr val="434342"/>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ZA" sz="1650" b="0" i="0" u="none" strike="noStrike" kern="1200" cap="none" spc="0" normalizeH="0" baseline="0" noProof="0">
              <a:ln>
                <a:noFill/>
              </a:ln>
              <a:solidFill>
                <a:srgbClr val="434342"/>
              </a:solidFill>
              <a:effectLst/>
              <a:uLnTx/>
              <a:uFillTx/>
              <a:latin typeface="Franklin Gothic Book"/>
              <a:ea typeface="+mn-ea"/>
              <a:cs typeface="+mn-cs"/>
            </a:endParaRPr>
          </a:p>
        </p:txBody>
      </p:sp>
    </p:spTree>
    <p:extLst>
      <p:ext uri="{BB962C8B-B14F-4D97-AF65-F5344CB8AC3E}">
        <p14:creationId xmlns:p14="http://schemas.microsoft.com/office/powerpoint/2010/main" xmlns="" val="284707288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680B39-0A44-4399-B8FF-20386DB2F110}" type="datetime1">
              <a:rPr kumimoji="0" lang="en-ZA" sz="120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2017/08/31</a:t>
            </a:fld>
            <a:endParaRPr kumimoji="0" lang="en-ZA"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all" spc="200" normalizeH="0" baseline="0" noProof="0" smtClean="0">
                <a:ln>
                  <a:noFill/>
                </a:ln>
                <a:solidFill>
                  <a:srgbClr val="FFFFFF"/>
                </a:solidFill>
                <a:effectLst/>
                <a:uLnTx/>
                <a:uFillTx/>
                <a:latin typeface="Franklin Gothic Book"/>
                <a:ea typeface="+mn-ea"/>
                <a:cs typeface="+mn-cs"/>
              </a:rPr>
              <a:t>1</a:t>
            </a:r>
            <a:endParaRPr kumimoji="0" lang="en-ZA"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4F6F32-AEB7-4376-8097-95116B959271}" type="slidenum">
              <a:rPr kumimoji="0" lang="en-ZA"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ZA"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xmlns="" val="341010566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448E105-7FF9-4EA6-959B-699631E163A8}" type="datetime1">
              <a:rPr kumimoji="0" lang="en-ZA" sz="120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2017/08/31</a:t>
            </a:fld>
            <a:endParaRPr kumimoji="0" lang="en-ZA"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all" spc="200" normalizeH="0" baseline="0" noProof="0" smtClean="0">
                <a:ln>
                  <a:noFill/>
                </a:ln>
                <a:solidFill>
                  <a:srgbClr val="FFFFFF"/>
                </a:solidFill>
                <a:effectLst/>
                <a:uLnTx/>
                <a:uFillTx/>
                <a:latin typeface="Franklin Gothic Book"/>
                <a:ea typeface="+mn-ea"/>
                <a:cs typeface="+mn-cs"/>
              </a:rPr>
              <a:t>1</a:t>
            </a:r>
            <a:endParaRPr kumimoji="0" lang="en-ZA"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4F6F32-AEB7-4376-8097-95116B959271}" type="slidenum">
              <a:rPr kumimoji="0" lang="en-ZA"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ZA"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xmlns="" val="134359558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A2D197B-35E8-4ABD-A228-8F707ECD1C7A}" type="datetime1">
              <a:rPr kumimoji="0" lang="en-ZA" sz="120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2017/08/31</a:t>
            </a:fld>
            <a:endParaRPr kumimoji="0" lang="en-ZA"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all" spc="200" normalizeH="0" baseline="0" noProof="0" smtClean="0">
                <a:ln>
                  <a:noFill/>
                </a:ln>
                <a:solidFill>
                  <a:srgbClr val="FFFFFF"/>
                </a:solidFill>
                <a:effectLst/>
                <a:uLnTx/>
                <a:uFillTx/>
                <a:latin typeface="Franklin Gothic Book"/>
                <a:ea typeface="+mn-ea"/>
                <a:cs typeface="+mn-cs"/>
              </a:rPr>
              <a:t>1</a:t>
            </a:r>
            <a:endParaRPr kumimoji="0" lang="en-ZA"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4F6F32-AEB7-4376-8097-95116B959271}" type="slidenum">
              <a:rPr kumimoji="0" lang="en-ZA"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ZA"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xmlns="" val="187083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2</a:t>
            </a:r>
          </a:p>
        </p:txBody>
      </p:sp>
      <p:sp>
        <p:nvSpPr>
          <p:cNvPr id="6" name="Content Placeholder 5"/>
          <p:cNvSpPr>
            <a:spLocks noGrp="1"/>
          </p:cNvSpPr>
          <p:nvPr>
            <p:ph sz="quarter" idx="4"/>
          </p:nvPr>
        </p:nvSpPr>
        <p:spPr>
          <a:xfrm>
            <a:off x="4629150" y="2505075"/>
            <a:ext cx="3887391"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7842548-84F6-42CB-9865-ED31DA31A4AC}" type="datetime1">
              <a:rPr lang="en-US" altLang="en-US" smtClean="0"/>
              <a:pPr>
                <a:defRPr/>
              </a:pPr>
              <a:t>8/31/2017</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a:xfrm>
            <a:off x="8676456" y="6356350"/>
            <a:ext cx="342950" cy="365125"/>
          </a:xfrm>
        </p:spPr>
        <p:txBody>
          <a:bodyPr/>
          <a:lstStyle>
            <a:lvl1pPr>
              <a:defRPr sz="1050" b="1"/>
            </a:lvl1pPr>
          </a:lstStyle>
          <a:p>
            <a:pPr>
              <a:defRPr/>
            </a:pPr>
            <a:fld id="{806F8076-3A8E-4B46-B4F5-C8C360422376}" type="slidenum">
              <a:rPr lang="en-US" altLang="en-US" smtClean="0"/>
              <a:pPr>
                <a:defRPr/>
              </a:pPr>
              <a:t>‹#›</a:t>
            </a:fld>
            <a:endParaRPr lang="en-US" altLang="en-US" dirty="0"/>
          </a:p>
        </p:txBody>
      </p:sp>
    </p:spTree>
    <p:extLst>
      <p:ext uri="{BB962C8B-B14F-4D97-AF65-F5344CB8AC3E}">
        <p14:creationId xmlns:p14="http://schemas.microsoft.com/office/powerpoint/2010/main" xmlns="" val="139840802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PRESENTATION TITLE</a:t>
            </a:r>
            <a:endParaRPr lang="en-US" dirty="0"/>
          </a:p>
        </p:txBody>
      </p:sp>
      <p:sp>
        <p:nvSpPr>
          <p:cNvPr id="3" name="Subtitle 2"/>
          <p:cNvSpPr>
            <a:spLocks noGrp="1"/>
          </p:cNvSpPr>
          <p:nvPr>
            <p:ph type="subTitle" idx="1" hasCustomPrompt="1"/>
          </p:nvPr>
        </p:nvSpPr>
        <p:spPr>
          <a:xfrm>
            <a:off x="-12824" y="3068960"/>
            <a:ext cx="4368800" cy="1368152"/>
          </a:xfrm>
        </p:spPr>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Enter Meeting and Presenter</a:t>
            </a:r>
            <a:endParaRPr lang="en-US" dirty="0"/>
          </a:p>
        </p:txBody>
      </p:sp>
      <p:sp>
        <p:nvSpPr>
          <p:cNvPr id="4" name="Date Placeholder 3"/>
          <p:cNvSpPr>
            <a:spLocks noGrp="1"/>
          </p:cNvSpPr>
          <p:nvPr>
            <p:ph type="dt" sz="half" idx="10"/>
          </p:nvPr>
        </p:nvSpPr>
        <p:spPr>
          <a:xfrm>
            <a:off x="344339" y="6205536"/>
            <a:ext cx="2057400" cy="365125"/>
          </a:xfrm>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7CAC68EB-0DFE-4EAD-9AB0-6892D02DC9CC}"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8/31/2017</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Slide Number Placeholder 5"/>
          <p:cNvSpPr>
            <a:spLocks noGrp="1"/>
          </p:cNvSpPr>
          <p:nvPr>
            <p:ph type="sldNum" sz="quarter" idx="12"/>
          </p:nvPr>
        </p:nvSpPr>
        <p:spPr/>
        <p:txBody>
          <a:bodyPr/>
          <a:lstStyle>
            <a:lvl1pPr>
              <a:defRPr sz="1200"/>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0771AC7C-942F-450F-AE9F-48ABDBD49A1A}" type="slidenum">
              <a:rPr kumimoji="0" lang="en-US"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7" name="Text Placeholder 8"/>
          <p:cNvSpPr txBox="1">
            <a:spLocks/>
          </p:cNvSpPr>
          <p:nvPr userDrawn="1"/>
        </p:nvSpPr>
        <p:spPr>
          <a:xfrm>
            <a:off x="74464" y="4747395"/>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rgbClr val="005D28"/>
              </a:solidFill>
              <a:effectLst/>
              <a:uLnTx/>
              <a:uFillTx/>
              <a:latin typeface="Arial" panose="020B0604020202020204" pitchFamily="34" charset="0"/>
              <a:ea typeface="+mn-ea"/>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sp>
        <p:nvSpPr>
          <p:cNvPr id="10" name="Content Placeholder 9"/>
          <p:cNvSpPr>
            <a:spLocks noGrp="1"/>
          </p:cNvSpPr>
          <p:nvPr>
            <p:ph sz="quarter" idx="13" hasCustomPrompt="1"/>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Click to enter Date</a:t>
            </a:r>
            <a:endParaRPr lang="en-ZA" dirty="0"/>
          </a:p>
        </p:txBody>
      </p:sp>
    </p:spTree>
    <p:extLst>
      <p:ext uri="{BB962C8B-B14F-4D97-AF65-F5344CB8AC3E}">
        <p14:creationId xmlns:p14="http://schemas.microsoft.com/office/powerpoint/2010/main" xmlns="" val="148300767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Content Placeholder 2"/>
          <p:cNvSpPr>
            <a:spLocks noGrp="1"/>
          </p:cNvSpPr>
          <p:nvPr>
            <p:ph idx="1"/>
          </p:nvPr>
        </p:nvSpPr>
        <p:spPr>
          <a:xfrm>
            <a:off x="628650" y="2060847"/>
            <a:ext cx="7886700" cy="411611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67673147-4C6F-411C-A9BE-6B969405037A}"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8/31/2017</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Slide Number Placeholder 5"/>
          <p:cNvSpPr>
            <a:spLocks noGrp="1"/>
          </p:cNvSpPr>
          <p:nvPr>
            <p:ph type="sldNum" sz="quarter" idx="12"/>
          </p:nvPr>
        </p:nvSpPr>
        <p:spPr>
          <a:xfrm>
            <a:off x="8483674" y="6356350"/>
            <a:ext cx="486966" cy="365125"/>
          </a:xfrm>
        </p:spPr>
        <p:txBody>
          <a:bodyPr/>
          <a:lstStyle>
            <a:lvl1pPr>
              <a:defRPr sz="1050" b="1">
                <a:solidFill>
                  <a:schemeClr val="tx1"/>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7773200B-CD01-40FD-9F7E-DB68DF9A3C84}"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337508523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fld id="{79E219C6-9DCD-4B25-8045-661A28C93840}"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8/31/2017</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4" name="Footer Placeholder 3"/>
          <p:cNvSpPr>
            <a:spLocks noGrp="1"/>
          </p:cNvSpPr>
          <p:nvPr>
            <p:ph type="ftr" sz="quarter" idx="11"/>
          </p:nvPr>
        </p:nvSpPr>
        <p:spPr/>
        <p:txBody>
          <a:body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Slide Number Placeholder 4"/>
          <p:cNvSpPr>
            <a:spLocks noGrp="1"/>
          </p:cNvSpPr>
          <p:nvPr>
            <p:ph type="sldNum" sz="quarter" idx="12"/>
          </p:nvPr>
        </p:nvSpPr>
        <p:spPr>
          <a:xfrm>
            <a:off x="8515350" y="6375400"/>
            <a:ext cx="486966" cy="365125"/>
          </a:xfrm>
        </p:spPr>
        <p:txBody>
          <a:bodyPr/>
          <a:lstStyle>
            <a:lvl1pPr>
              <a:defRPr sz="1050" b="1">
                <a:solidFill>
                  <a:schemeClr val="tx1"/>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7DFFE2B6-938D-47C6-8A9B-DD6FD95CA4F9}"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
        <p:nvSpPr>
          <p:cNvPr id="6" name="TextBox 5"/>
          <p:cNvSpPr txBox="1"/>
          <p:nvPr userDrawn="1"/>
        </p:nvSpPr>
        <p:spPr>
          <a:xfrm>
            <a:off x="628650" y="147991"/>
            <a:ext cx="7886700" cy="1569660"/>
          </a:xfrm>
          <a:prstGeom prst="rect">
            <a:avLst/>
          </a:prstGeom>
          <a:noFill/>
        </p:spPr>
        <p:txBody>
          <a:bodyPr wrap="square" rtlCol="0" anchor="ctr">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ZA" sz="2400" b="1" i="0" u="none" strike="noStrike" kern="1200" cap="none" spc="0" normalizeH="0" baseline="0" noProof="0" dirty="0" smtClean="0">
              <a:ln>
                <a:noFill/>
              </a:ln>
              <a:solidFill>
                <a:srgbClr val="F9671C"/>
              </a:solidFill>
              <a:effectLst/>
              <a:uLnTx/>
              <a:uFillTx/>
              <a:latin typeface="Arial" panose="020B0604020202020204" pitchFamily="34" charset="0"/>
              <a:ea typeface="ＭＳ Ｐゴシック" pitchFamily="34" charset="-128"/>
              <a:cs typeface="+mn-cs"/>
            </a:endParaRP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ZA" sz="2400" b="1" i="0" u="none" strike="noStrike" kern="1200" cap="none" spc="0" normalizeH="0" baseline="0" noProof="0" dirty="0" smtClean="0">
                <a:ln>
                  <a:noFill/>
                </a:ln>
                <a:solidFill>
                  <a:srgbClr val="F9671C"/>
                </a:solidFill>
                <a:effectLst/>
                <a:uLnTx/>
                <a:uFillTx/>
                <a:latin typeface="Arial" panose="020B0604020202020204" pitchFamily="34" charset="0"/>
                <a:ea typeface="ＭＳ Ｐゴシック" pitchFamily="34" charset="-128"/>
                <a:cs typeface="+mn-cs"/>
              </a:rPr>
              <a:t>Presentation Outline</a:t>
            </a: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ZA" sz="2400" b="1" i="0" u="none" strike="noStrike" kern="1200" cap="none" spc="0" normalizeH="0" baseline="0" noProof="0" dirty="0" smtClean="0">
              <a:ln>
                <a:noFill/>
              </a:ln>
              <a:solidFill>
                <a:srgbClr val="F9671C"/>
              </a:solidFill>
              <a:effectLst/>
              <a:uLnTx/>
              <a:uFillTx/>
              <a:latin typeface="Arial" panose="020B0604020202020204" pitchFamily="34" charset="0"/>
              <a:ea typeface="ＭＳ Ｐゴシック" pitchFamily="34" charset="-128"/>
              <a:cs typeface="+mn-cs"/>
            </a:endParaRP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ZA" sz="2400" b="1" i="0" u="none" strike="noStrike" kern="1200" cap="none" spc="0" normalizeH="0" baseline="0" noProof="0" dirty="0">
              <a:ln>
                <a:noFill/>
              </a:ln>
              <a:solidFill>
                <a:srgbClr val="F9671C"/>
              </a:solidFill>
              <a:effectLst/>
              <a:uLnTx/>
              <a:uFillTx/>
              <a:latin typeface="Arial" panose="020B0604020202020204" pitchFamily="34" charset="0"/>
              <a:ea typeface="ＭＳ Ｐゴシック" pitchFamily="34" charset="-128"/>
              <a:cs typeface="+mn-cs"/>
            </a:endParaRPr>
          </a:p>
        </p:txBody>
      </p:sp>
      <p:sp>
        <p:nvSpPr>
          <p:cNvPr id="10" name="Text Placeholder 9"/>
          <p:cNvSpPr>
            <a:spLocks noGrp="1"/>
          </p:cNvSpPr>
          <p:nvPr>
            <p:ph type="body" sz="quarter" idx="13"/>
          </p:nvPr>
        </p:nvSpPr>
        <p:spPr>
          <a:xfrm>
            <a:off x="692113" y="1412776"/>
            <a:ext cx="7759774"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Tree>
    <p:extLst>
      <p:ext uri="{BB962C8B-B14F-4D97-AF65-F5344CB8AC3E}">
        <p14:creationId xmlns:p14="http://schemas.microsoft.com/office/powerpoint/2010/main" xmlns="" val="148713616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ZA" dirty="0"/>
          </a:p>
        </p:txBody>
      </p:sp>
      <p:sp>
        <p:nvSpPr>
          <p:cNvPr id="3" name="Date Placeholder 2"/>
          <p:cNvSpPr>
            <a:spLocks noGrp="1"/>
          </p:cNvSpPr>
          <p:nvPr>
            <p:ph type="dt" sz="half" idx="10"/>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fld id="{79E219C6-9DCD-4B25-8045-661A28C93840}"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8/31/2017</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4" name="Footer Placeholder 3"/>
          <p:cNvSpPr>
            <a:spLocks noGrp="1"/>
          </p:cNvSpPr>
          <p:nvPr>
            <p:ph type="ftr" sz="quarter" idx="11"/>
          </p:nvPr>
        </p:nvSpPr>
        <p:spPr/>
        <p:txBody>
          <a:body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Slide Number Placeholder 4"/>
          <p:cNvSpPr>
            <a:spLocks noGrp="1"/>
          </p:cNvSpPr>
          <p:nvPr>
            <p:ph type="sldNum" sz="quarter" idx="12"/>
          </p:nvPr>
        </p:nvSpPr>
        <p:spPr>
          <a:xfrm>
            <a:off x="8360965" y="6356349"/>
            <a:ext cx="630982" cy="365125"/>
          </a:xfrm>
        </p:spPr>
        <p:txBody>
          <a:bodyPr/>
          <a:lstStyle>
            <a:lvl1pPr>
              <a:defRPr sz="1050" b="1">
                <a:solidFill>
                  <a:schemeClr val="tx1"/>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7DFFE2B6-938D-47C6-8A9B-DD6FD95CA4F9}"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391101530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623888" y="3284984"/>
            <a:ext cx="7886700" cy="2592288"/>
          </a:xfrm>
        </p:spPr>
        <p:txBody>
          <a:bodyPr/>
          <a:lstStyle>
            <a:lvl1pPr marL="3429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47FDB954-5FC1-4E57-BE9D-6F3CA8B59496}"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8/31/2017</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Slide Number Placeholder 5"/>
          <p:cNvSpPr>
            <a:spLocks noGrp="1"/>
          </p:cNvSpPr>
          <p:nvPr>
            <p:ph type="sldNum" sz="quarter" idx="12"/>
          </p:nvPr>
        </p:nvSpPr>
        <p:spPr>
          <a:xfrm>
            <a:off x="8316416" y="6350000"/>
            <a:ext cx="702990" cy="365125"/>
          </a:xfrm>
        </p:spPr>
        <p:txBody>
          <a:bodyPr/>
          <a:lstStyle>
            <a:lvl1pPr>
              <a:defRPr sz="1050" b="1">
                <a:solidFill>
                  <a:schemeClr val="tx1"/>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BC9634C8-74A5-40CB-934A-CD2A3BFAA19A}"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298992817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CF200377-9DA1-4FD9-BFAF-7F0ACE404FF3}"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8/31/2017</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7" name="Slide Number Placeholder 5"/>
          <p:cNvSpPr>
            <a:spLocks noGrp="1"/>
          </p:cNvSpPr>
          <p:nvPr>
            <p:ph type="sldNum" sz="quarter" idx="12"/>
          </p:nvPr>
        </p:nvSpPr>
        <p:spPr>
          <a:xfrm>
            <a:off x="8500566" y="6362700"/>
            <a:ext cx="486966" cy="365125"/>
          </a:xfrm>
        </p:spPr>
        <p:txBody>
          <a:bodyPr/>
          <a:lstStyle>
            <a:lvl1pPr>
              <a:defRPr sz="1050" b="1">
                <a:solidFill>
                  <a:schemeClr val="tx1"/>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7D1B44E7-E1DC-4BA0-A8D3-21BCA9610FFD}"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139038105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2</a:t>
            </a:r>
          </a:p>
        </p:txBody>
      </p:sp>
      <p:sp>
        <p:nvSpPr>
          <p:cNvPr id="6" name="Content Placeholder 5"/>
          <p:cNvSpPr>
            <a:spLocks noGrp="1"/>
          </p:cNvSpPr>
          <p:nvPr>
            <p:ph sz="quarter" idx="4"/>
          </p:nvPr>
        </p:nvSpPr>
        <p:spPr>
          <a:xfrm>
            <a:off x="4629150" y="2505075"/>
            <a:ext cx="3887391"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27842548-84F6-42CB-9865-ED31DA31A4AC}"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8/31/2017</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9" name="Slide Number Placeholder 5"/>
          <p:cNvSpPr>
            <a:spLocks noGrp="1"/>
          </p:cNvSpPr>
          <p:nvPr>
            <p:ph type="sldNum" sz="quarter" idx="12"/>
          </p:nvPr>
        </p:nvSpPr>
        <p:spPr>
          <a:xfrm>
            <a:off x="8676456" y="6356350"/>
            <a:ext cx="342950" cy="365125"/>
          </a:xfrm>
        </p:spPr>
        <p:txBody>
          <a:bodyPr/>
          <a:lstStyle>
            <a:lvl1pPr>
              <a:defRPr sz="1050" b="1"/>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806F8076-3A8E-4B46-B4F5-C8C360422376}" type="slidenum">
              <a:rPr kumimoji="0" lang="en-US" altLang="en-US" sz="1050" b="1"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050" b="1"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6123510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D909C6D0-C4B2-4B79-8281-4B0BBDC0C753}"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8/31/2017</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Slide Number Placeholder 5"/>
          <p:cNvSpPr>
            <a:spLocks noGrp="1"/>
          </p:cNvSpPr>
          <p:nvPr>
            <p:ph type="sldNum" sz="quarter" idx="12"/>
          </p:nvPr>
        </p:nvSpPr>
        <p:spPr>
          <a:xfrm>
            <a:off x="8547174" y="6356350"/>
            <a:ext cx="414958" cy="365125"/>
          </a:xfrm>
        </p:spPr>
        <p:txBody>
          <a:bodyPr/>
          <a:lstStyle>
            <a:lvl1pPr>
              <a:defRPr sz="1050" b="1">
                <a:solidFill>
                  <a:schemeClr val="tx1"/>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A366BFC1-2C5E-46C1-BDEF-7A7A2330CF33}"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106439780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585CF3B9-10B1-49C4-A767-82CE7696D4A1}"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8/31/2017</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4" name="Slide Number Placeholder 5"/>
          <p:cNvSpPr>
            <a:spLocks noGrp="1"/>
          </p:cNvSpPr>
          <p:nvPr>
            <p:ph type="sldNum" sz="quarter" idx="12"/>
          </p:nvPr>
        </p:nvSpPr>
        <p:spPr>
          <a:xfrm>
            <a:off x="8515350" y="6375400"/>
            <a:ext cx="414958" cy="365125"/>
          </a:xfrm>
        </p:spPr>
        <p:txBody>
          <a:bodyPr/>
          <a:lstStyle>
            <a:lvl1pPr>
              <a:defRPr sz="1050" b="1">
                <a:solidFill>
                  <a:schemeClr val="tx1"/>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8DAE5F84-E312-425D-9DEB-2BEEBC90EA2A}"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297669386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fld id="{79E219C6-9DCD-4B25-8045-661A28C93840}"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8/31/2017</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4" name="Footer Placeholder 3"/>
          <p:cNvSpPr>
            <a:spLocks noGrp="1"/>
          </p:cNvSpPr>
          <p:nvPr>
            <p:ph type="ftr" sz="quarter" idx="11"/>
          </p:nvPr>
        </p:nvSpPr>
        <p:spPr/>
        <p:txBody>
          <a:body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17" name="TextBox 16"/>
          <p:cNvSpPr txBox="1"/>
          <p:nvPr userDrawn="1"/>
        </p:nvSpPr>
        <p:spPr>
          <a:xfrm>
            <a:off x="469218" y="3150840"/>
            <a:ext cx="3814750" cy="523220"/>
          </a:xfrm>
          <a:prstGeom prst="rect">
            <a:avLst/>
          </a:prstGeom>
          <a:noFill/>
        </p:spPr>
        <p:txBody>
          <a:bodyPr wrap="square" rtlCol="0" anchor="ctr">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ZA" sz="2800" b="1" i="0" u="none" strike="noStrike" kern="1200" cap="none" spc="0" normalizeH="0" baseline="0" noProof="0" dirty="0" smtClean="0">
                <a:ln>
                  <a:noFill/>
                </a:ln>
                <a:solidFill>
                  <a:srgbClr val="F9671C"/>
                </a:solidFill>
                <a:effectLst>
                  <a:outerShdw blurRad="38100" dist="38100" dir="2700000" algn="tl">
                    <a:srgbClr val="000000">
                      <a:alpha val="43137"/>
                    </a:srgbClr>
                  </a:outerShdw>
                </a:effectLst>
                <a:uLnTx/>
                <a:uFillTx/>
                <a:latin typeface="Arial" panose="020B0604020202020204" pitchFamily="34" charset="0"/>
                <a:ea typeface="ＭＳ Ｐゴシック" pitchFamily="34" charset="-128"/>
                <a:cs typeface="Arial" panose="020B0604020202020204" pitchFamily="34" charset="0"/>
              </a:rPr>
              <a:t>Thank You!</a:t>
            </a:r>
            <a:endParaRPr kumimoji="0" lang="en-ZA" sz="2800" b="1" i="0" u="none" strike="noStrike" kern="1200" cap="none" spc="0" normalizeH="0" baseline="0" noProof="0" dirty="0">
              <a:ln>
                <a:noFill/>
              </a:ln>
              <a:solidFill>
                <a:srgbClr val="F9671C"/>
              </a:solidFill>
              <a:effectLst>
                <a:outerShdw blurRad="38100" dist="38100" dir="2700000" algn="tl">
                  <a:srgbClr val="000000">
                    <a:alpha val="43137"/>
                  </a:srgbClr>
                </a:outerShdw>
              </a:effectLst>
              <a:uLnTx/>
              <a:uFillTx/>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xmlns="" val="3055127429"/>
      </p:ext>
    </p:extLst>
  </p:cSld>
  <p:clrMapOvr>
    <a:masterClrMapping/>
  </p:clrMapOvr>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Date Placeholder 3"/>
          <p:cNvSpPr>
            <a:spLocks noGrp="1"/>
          </p:cNvSpPr>
          <p:nvPr>
            <p:ph type="dt" sz="half" idx="10"/>
          </p:nvPr>
        </p:nvSpPr>
        <p:spPr/>
        <p:txBody>
          <a:bodyPr/>
          <a:lstStyle>
            <a:lvl1pPr>
              <a:defRPr/>
            </a:lvl1pPr>
          </a:lstStyle>
          <a:p>
            <a:pPr>
              <a:defRPr/>
            </a:pPr>
            <a:fld id="{D909C6D0-C4B2-4B79-8281-4B0BBDC0C753}" type="datetime1">
              <a:rPr lang="en-US" altLang="en-US" smtClean="0"/>
              <a:pPr>
                <a:defRPr/>
              </a:pPr>
              <a:t>8/31/2017</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a:xfrm>
            <a:off x="8547174" y="6356350"/>
            <a:ext cx="414958" cy="365125"/>
          </a:xfrm>
        </p:spPr>
        <p:txBody>
          <a:bodyPr/>
          <a:lstStyle>
            <a:lvl1pPr>
              <a:defRPr sz="1050" b="1">
                <a:solidFill>
                  <a:schemeClr val="tx1"/>
                </a:solidFill>
              </a:defRPr>
            </a:lvl1pPr>
          </a:lstStyle>
          <a:p>
            <a:pPr>
              <a:defRPr/>
            </a:pPr>
            <a:fld id="{A366BFC1-2C5E-46C1-BDEF-7A7A2330CF33}" type="slidenum">
              <a:rPr lang="en-US" altLang="en-US" smtClean="0"/>
              <a:pPr>
                <a:defRPr/>
              </a:pPr>
              <a:t>‹#›</a:t>
            </a:fld>
            <a:endParaRPr lang="en-US" altLang="en-US" dirty="0"/>
          </a:p>
        </p:txBody>
      </p:sp>
    </p:spTree>
    <p:extLst>
      <p:ext uri="{BB962C8B-B14F-4D97-AF65-F5344CB8AC3E}">
        <p14:creationId xmlns:p14="http://schemas.microsoft.com/office/powerpoint/2010/main" xmlns="" val="123772027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5C370E3F-A316-4D5F-A2EC-C579BE8BC39E}"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8/31/2017</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4F7EF6C3-2C39-41F3-8068-C91AF6575724}" type="slidenum">
              <a:rPr kumimoji="0" lang="en-US" altLang="en-US" sz="900" b="0" i="0" u="none" strike="noStrike" kern="1200" cap="none" spc="0" normalizeH="0" baseline="0" noProof="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249921565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3BA9CD10-9ECF-436F-A9CC-62457A327D42}"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8/31/2017</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63F881F1-635A-4234-BF8B-81467AA297AF}" type="slidenum">
              <a:rPr kumimoji="0" lang="en-US" altLang="en-US" sz="900" b="0" i="0" u="none" strike="noStrike" kern="1200" cap="none" spc="0" normalizeH="0" baseline="0" noProof="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241793272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3C70B76B-7061-4AB6-962F-5EDD7338745E}"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8/31/2017</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4B49F2DA-B8B7-4757-899C-B833A2E55C42}" type="slidenum">
              <a:rPr kumimoji="0" lang="en-US" altLang="en-US" sz="900" b="0" i="0" u="none" strike="noStrike" kern="1200" cap="none" spc="0" normalizeH="0" baseline="0" noProof="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282043574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8393A45B-7C88-4C98-83B8-B7FA17EC9730}"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8/31/2017</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6DDDBA89-0625-4A0B-9E8E-0C6AA6EC87BE}" type="slidenum">
              <a:rPr kumimoji="0" lang="en-US" altLang="en-US" sz="900" b="0" i="0" u="none" strike="noStrike" kern="1200" cap="none" spc="0" normalizeH="0" baseline="0" noProof="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3884264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5CF3B9-10B1-49C4-A767-82CE7696D4A1}" type="datetime1">
              <a:rPr lang="en-US" altLang="en-US" smtClean="0"/>
              <a:pPr>
                <a:defRPr/>
              </a:pPr>
              <a:t>8/31/2017</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a:xfrm>
            <a:off x="8515350" y="6375400"/>
            <a:ext cx="414958" cy="365125"/>
          </a:xfrm>
        </p:spPr>
        <p:txBody>
          <a:bodyPr/>
          <a:lstStyle>
            <a:lvl1pPr>
              <a:defRPr sz="1050" b="1">
                <a:solidFill>
                  <a:schemeClr val="tx1"/>
                </a:solidFill>
              </a:defRPr>
            </a:lvl1pPr>
          </a:lstStyle>
          <a:p>
            <a:pPr>
              <a:defRPr/>
            </a:pPr>
            <a:fld id="{8DAE5F84-E312-425D-9DEB-2BEEBC90EA2A}" type="slidenum">
              <a:rPr lang="en-US" altLang="en-US" smtClean="0"/>
              <a:pPr>
                <a:defRPr/>
              </a:pPr>
              <a:t>‹#›</a:t>
            </a:fld>
            <a:endParaRPr lang="en-US" altLang="en-US" dirty="0"/>
          </a:p>
        </p:txBody>
      </p:sp>
    </p:spTree>
    <p:extLst>
      <p:ext uri="{BB962C8B-B14F-4D97-AF65-F5344CB8AC3E}">
        <p14:creationId xmlns:p14="http://schemas.microsoft.com/office/powerpoint/2010/main" xmlns="" val="404457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NUL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NUL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NUL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image" Target="NUL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slideLayout" Target="../slideLayouts/slideLayout82.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slideLayout" Target="../slideLayouts/slideLayout81.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5" Type="http://schemas.openxmlformats.org/officeDocument/2006/relationships/theme" Target="../theme/theme7.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slideLayout" Target="../slideLayouts/slideLayout8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9E219C6-9DCD-4B25-8045-661A28C93840}" type="datetime1">
              <a:rPr lang="en-US" altLang="en-US" smtClean="0"/>
              <a:pPr>
                <a:defRPr/>
              </a:pPr>
              <a:t>8/31/2017</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DFFE2B6-938D-47C6-8A9B-DD6FD95CA4F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57" r:id="rId3"/>
    <p:sldLayoutId id="2147483756" r:id="rId4"/>
    <p:sldLayoutId id="2147483746" r:id="rId5"/>
    <p:sldLayoutId id="2147483747" r:id="rId6"/>
    <p:sldLayoutId id="2147483748" r:id="rId7"/>
    <p:sldLayoutId id="2147483749" r:id="rId8"/>
    <p:sldLayoutId id="2147483750" r:id="rId9"/>
    <p:sldLayoutId id="2147483758" r:id="rId10"/>
    <p:sldLayoutId id="2147483751" r:id="rId11"/>
    <p:sldLayoutId id="2147483752" r:id="rId12"/>
    <p:sldLayoutId id="2147483753" r:id="rId13"/>
    <p:sldLayoutId id="2147483754" r:id="rId14"/>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908050"/>
            <a:ext cx="8229600" cy="5035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Calibri" charset="0"/>
                <a:ea typeface="ＭＳ Ｐゴシック" charset="-128"/>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ea typeface="ＭＳ Ｐゴシック" panose="020B0600070205080204"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4686083-AD9C-4A24-989A-D667DD149215}"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082214068"/>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ＭＳ Ｐゴシック" charset="-128"/>
          <a:cs typeface="Arial" pitchFamily="34"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ＭＳ Ｐゴシック" charset="-128"/>
          <a:cs typeface="Arial" pitchFamily="34"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ヒラギノ角ゴ Pro W3" charset="-128"/>
          <a:cs typeface="Arial"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908050"/>
            <a:ext cx="8229600" cy="5035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Calibri" charset="0"/>
                <a:ea typeface="ＭＳ Ｐゴシック" charset="-128"/>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ea typeface="ＭＳ Ｐゴシック" panose="020B0600070205080204"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4686083-AD9C-4A24-989A-D667DD149215}"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917360814"/>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ＭＳ Ｐゴシック" charset="-128"/>
          <a:cs typeface="Arial" pitchFamily="34"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ＭＳ Ｐゴシック" charset="-128"/>
          <a:cs typeface="Arial" pitchFamily="34"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ヒラギノ角ゴ Pro W3" charset="-128"/>
          <a:cs typeface="Arial"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908050"/>
            <a:ext cx="8229600" cy="5035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Calibri" charset="0"/>
                <a:ea typeface="ＭＳ Ｐゴシック" charset="-128"/>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ea typeface="ＭＳ Ｐゴシック" panose="020B0600070205080204"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4686083-AD9C-4A24-989A-D667DD149215}"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2246112563"/>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ＭＳ Ｐゴシック" charset="-128"/>
          <a:cs typeface="Arial" pitchFamily="34"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ＭＳ Ｐゴシック" charset="-128"/>
          <a:cs typeface="Arial" pitchFamily="34"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ヒラギノ角ゴ Pro W3" charset="-128"/>
          <a:cs typeface="Arial"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908050"/>
            <a:ext cx="8229600" cy="5035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Calibri" charset="0"/>
                <a:ea typeface="ＭＳ Ｐゴシック" charset="-128"/>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ea typeface="ＭＳ Ｐゴシック" panose="020B0600070205080204"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4686083-AD9C-4A24-989A-D667DD149215}" type="slidenum">
              <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936121649"/>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ＭＳ Ｐゴシック" charset="-128"/>
          <a:cs typeface="Arial" pitchFamily="34"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ＭＳ Ｐゴシック" charset="-128"/>
          <a:cs typeface="Arial" pitchFamily="34"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ヒラギノ角ゴ Pro W3" charset="-128"/>
          <a:cs typeface="Arial"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BC525FF-BC13-477C-B94E-B36A6CBAD32D}" type="datetime1">
              <a:rPr kumimoji="0" lang="en-ZA" sz="120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2017/08/31</a:t>
            </a:fld>
            <a:endParaRPr kumimoji="0" lang="en-ZA" sz="12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all" spc="200" normalizeH="0" baseline="0" noProof="0" smtClean="0">
                <a:ln>
                  <a:noFill/>
                </a:ln>
                <a:solidFill>
                  <a:srgbClr val="FFFFFF"/>
                </a:solidFill>
                <a:effectLst/>
                <a:uLnTx/>
                <a:uFillTx/>
                <a:latin typeface="Franklin Gothic Book"/>
                <a:ea typeface="+mn-ea"/>
                <a:cs typeface="+mn-cs"/>
              </a:rPr>
              <a:t>1</a:t>
            </a:r>
            <a:endParaRPr kumimoji="0" lang="en-ZA" sz="1000" b="0" i="0" u="none" strike="noStrike" kern="1200" cap="all" spc="200" normalizeH="0" baseline="0" noProof="0">
              <a:ln>
                <a:noFill/>
              </a:ln>
              <a:solidFill>
                <a:srgbClr val="FFFFFF"/>
              </a:solidFill>
              <a:effectLst/>
              <a:uLnTx/>
              <a:uFillTx/>
              <a:latin typeface="Franklin Gothic Book"/>
              <a:ea typeface="+mn-ea"/>
              <a:cs typeface="+mn-cs"/>
            </a:endParaRP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54F6F32-AEB7-4376-8097-95116B959271}" type="slidenum">
              <a:rPr kumimoji="0" lang="en-ZA" sz="1650" b="0" i="0" u="none" strike="noStrike" kern="1200" cap="none" spc="0" normalizeH="0" baseline="0" noProof="0" smtClean="0">
                <a:ln>
                  <a:noFill/>
                </a:ln>
                <a:solidFill>
                  <a:srgbClr val="FFFFFF"/>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ZA" sz="1650" b="0" i="0" u="none" strike="noStrike" kern="1200" cap="none" spc="0" normalizeH="0" baseline="0" noProof="0">
              <a:ln>
                <a:noFill/>
              </a:ln>
              <a:solidFill>
                <a:srgbClr val="FFFFFF"/>
              </a:solidFill>
              <a:effectLst/>
              <a:uLnTx/>
              <a:uFillTx/>
              <a:latin typeface="Franklin Gothic Book"/>
              <a:ea typeface="+mn-ea"/>
              <a:cs typeface="+mn-cs"/>
            </a:endParaRPr>
          </a:p>
        </p:txBody>
      </p:sp>
    </p:spTree>
    <p:extLst>
      <p:ext uri="{BB962C8B-B14F-4D97-AF65-F5344CB8AC3E}">
        <p14:creationId xmlns:p14="http://schemas.microsoft.com/office/powerpoint/2010/main" xmlns="" val="2732675187"/>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79E219C6-9DCD-4B25-8045-661A28C93840}"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8/31/2017</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7DFFE2B6-938D-47C6-8A9B-DD6FD95CA4F9}" type="slidenum">
              <a:rPr kumimoji="0" lang="en-US" altLang="en-US" sz="900" b="0" i="0" u="none" strike="noStrike" kern="1200" cap="none" spc="0" normalizeH="0" baseline="0" noProof="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3834346958"/>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 id="2147483916" r:id="rId14"/>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0" y="1052737"/>
            <a:ext cx="5148064" cy="1368152"/>
          </a:xfrm>
        </p:spPr>
        <p:txBody>
          <a:bodyPr/>
          <a:lstStyle/>
          <a:p>
            <a:r>
              <a:rPr lang="en-US" sz="3200" dirty="0" smtClean="0">
                <a:solidFill>
                  <a:srgbClr val="005D28"/>
                </a:solidFill>
                <a:ea typeface="ＭＳ Ｐゴシック" panose="020B0600070205080204" pitchFamily="34" charset="-128"/>
              </a:rPr>
              <a:t>MISA Presentation to SCOA</a:t>
            </a:r>
            <a:endParaRPr lang="en-US" sz="3200" dirty="0">
              <a:solidFill>
                <a:srgbClr val="005D28"/>
              </a:solidFill>
              <a:ea typeface="ＭＳ Ｐゴシック" panose="020B0600070205080204" pitchFamily="34" charset="-128"/>
            </a:endParaRPr>
          </a:p>
        </p:txBody>
      </p:sp>
      <p:sp>
        <p:nvSpPr>
          <p:cNvPr id="8" name="Subtitle 7"/>
          <p:cNvSpPr>
            <a:spLocks noGrp="1"/>
          </p:cNvSpPr>
          <p:nvPr>
            <p:ph type="subTitle" idx="1"/>
          </p:nvPr>
        </p:nvSpPr>
        <p:spPr>
          <a:xfrm>
            <a:off x="0" y="2502260"/>
            <a:ext cx="6097155" cy="2213521"/>
          </a:xfrm>
        </p:spPr>
        <p:txBody>
          <a:bodyPr/>
          <a:lstStyle/>
          <a:p>
            <a:r>
              <a:rPr lang="en-ZA" sz="2600" dirty="0" smtClean="0"/>
              <a:t>Briefing on the Fourth Quarter Expenditure Report for 2016/17 Financial Year </a:t>
            </a:r>
            <a:endParaRPr lang="en-ZA" sz="2600" b="0" dirty="0" smtClean="0"/>
          </a:p>
          <a:p>
            <a:endParaRPr lang="en-US" sz="1050" b="0" i="1" dirty="0" smtClean="0"/>
          </a:p>
        </p:txBody>
      </p:sp>
      <p:sp>
        <p:nvSpPr>
          <p:cNvPr id="9" name="Content Placeholder 8"/>
          <p:cNvSpPr>
            <a:spLocks noGrp="1"/>
          </p:cNvSpPr>
          <p:nvPr>
            <p:ph sz="quarter" idx="13"/>
          </p:nvPr>
        </p:nvSpPr>
        <p:spPr>
          <a:xfrm>
            <a:off x="1475656" y="4797152"/>
            <a:ext cx="3412976" cy="448816"/>
          </a:xfrm>
        </p:spPr>
        <p:txBody>
          <a:bodyPr/>
          <a:lstStyle/>
          <a:p>
            <a:r>
              <a:rPr lang="en-ZA" sz="1800" b="0" dirty="0" smtClean="0"/>
              <a:t>25 August 2017</a:t>
            </a:r>
            <a:endParaRPr lang="en-ZA" sz="1800" b="0" dirty="0"/>
          </a:p>
        </p:txBody>
      </p:sp>
    </p:spTree>
    <p:extLst>
      <p:ext uri="{BB962C8B-B14F-4D97-AF65-F5344CB8AC3E}">
        <p14:creationId xmlns:p14="http://schemas.microsoft.com/office/powerpoint/2010/main" xmlns="" val="219114673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1533327844"/>
              </p:ext>
            </p:extLst>
          </p:nvPr>
        </p:nvGraphicFramePr>
        <p:xfrm>
          <a:off x="107504" y="764704"/>
          <a:ext cx="9036495" cy="5569947"/>
        </p:xfrm>
        <a:graphic>
          <a:graphicData uri="http://schemas.openxmlformats.org/drawingml/2006/table">
            <a:tbl>
              <a:tblPr firstRow="1" bandRow="1"/>
              <a:tblGrid>
                <a:gridCol w="2338858">
                  <a:extLst>
                    <a:ext uri="{9D8B030D-6E8A-4147-A177-3AD203B41FA5}">
                      <a16:colId xmlns="" xmlns:a16="http://schemas.microsoft.com/office/drawing/2014/main" val="20000"/>
                    </a:ext>
                  </a:extLst>
                </a:gridCol>
                <a:gridCol w="2069189">
                  <a:extLst>
                    <a:ext uri="{9D8B030D-6E8A-4147-A177-3AD203B41FA5}">
                      <a16:colId xmlns="" xmlns:a16="http://schemas.microsoft.com/office/drawing/2014/main" val="20001"/>
                    </a:ext>
                  </a:extLst>
                </a:gridCol>
                <a:gridCol w="2289590">
                  <a:extLst>
                    <a:ext uri="{9D8B030D-6E8A-4147-A177-3AD203B41FA5}">
                      <a16:colId xmlns="" xmlns:a16="http://schemas.microsoft.com/office/drawing/2014/main" val="20002"/>
                    </a:ext>
                  </a:extLst>
                </a:gridCol>
                <a:gridCol w="2338858">
                  <a:extLst>
                    <a:ext uri="{9D8B030D-6E8A-4147-A177-3AD203B41FA5}">
                      <a16:colId xmlns="" xmlns:a16="http://schemas.microsoft.com/office/drawing/2014/main" val="20003"/>
                    </a:ext>
                  </a:extLst>
                </a:gridCol>
              </a:tblGrid>
              <a:tr h="700707">
                <a:tc gridSpan="4">
                  <a:txBody>
                    <a:bodyPr/>
                    <a:lstStyle/>
                    <a:p>
                      <a:pPr algn="l"/>
                      <a:r>
                        <a:rPr lang="en-ZA" sz="1900" b="1" dirty="0" smtClean="0">
                          <a:latin typeface="Arial" panose="020B0604020202020204" pitchFamily="34" charset="0"/>
                          <a:cs typeface="Arial" panose="020B0604020202020204" pitchFamily="34" charset="0"/>
                        </a:rPr>
                        <a:t>Strategic objective 1.2:</a:t>
                      </a:r>
                      <a:r>
                        <a:rPr lang="en-ZA" sz="1900" b="1" baseline="0" dirty="0" smtClean="0">
                          <a:latin typeface="Arial" panose="020B0604020202020204" pitchFamily="34" charset="0"/>
                          <a:cs typeface="Arial" panose="020B0604020202020204" pitchFamily="34" charset="0"/>
                        </a:rPr>
                        <a:t> Improve the Effectiveness of Internal Controls, Risk Management and Governance Structures   </a:t>
                      </a:r>
                      <a:endParaRPr lang="en-ZA" sz="2000" b="1" dirty="0">
                        <a:latin typeface="Arial" panose="020B0604020202020204" pitchFamily="34" charset="0"/>
                        <a:cs typeface="Arial" panose="020B0604020202020204" pitchFamily="34" charset="0"/>
                      </a:endParaRPr>
                    </a:p>
                  </a:txBody>
                  <a:tcPr marL="68580" marR="68580" marT="34300" marB="34300">
                    <a:solidFill>
                      <a:schemeClr val="bg1"/>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extLst>
                  <a:ext uri="{0D108BD9-81ED-4DB2-BD59-A6C34878D82A}">
                    <a16:rowId xmlns="" xmlns:a16="http://schemas.microsoft.com/office/drawing/2014/main" val="10000"/>
                  </a:ext>
                </a:extLst>
              </a:tr>
              <a:tr h="620936">
                <a:tc>
                  <a:txBody>
                    <a:bodyPr/>
                    <a:lstStyle/>
                    <a:p>
                      <a:pPr marL="0" algn="l" defTabSz="914400" rtl="0" eaLnBrk="1" latinLnBrk="0" hangingPunct="1"/>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Annual targets</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Performance</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Reasons for variance</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800" b="1"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300" marB="34300">
                    <a:solidFill>
                      <a:srgbClr val="92D050"/>
                    </a:solidFill>
                  </a:tcPr>
                </a:tc>
                <a:tc>
                  <a:txBody>
                    <a:bodyPr/>
                    <a:lstStyle/>
                    <a:p>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Corrective actions</a:t>
                      </a:r>
                      <a:endParaRPr lang="en-US" sz="1800" b="1" dirty="0">
                        <a:solidFill>
                          <a:schemeClr val="tx1"/>
                        </a:solidFill>
                        <a:latin typeface="Arial" panose="020B0604020202020204" pitchFamily="34" charset="0"/>
                        <a:cs typeface="Arial" panose="020B0604020202020204" pitchFamily="34" charset="0"/>
                      </a:endParaRPr>
                    </a:p>
                  </a:txBody>
                  <a:tcPr marL="68580" marR="68580" marT="34300" marB="34300">
                    <a:solidFill>
                      <a:srgbClr val="92D050"/>
                    </a:solidFill>
                  </a:tcPr>
                </a:tc>
                <a:extLst>
                  <a:ext uri="{0D108BD9-81ED-4DB2-BD59-A6C34878D82A}">
                    <a16:rowId xmlns="" xmlns:a16="http://schemas.microsoft.com/office/drawing/2014/main" val="10001"/>
                  </a:ext>
                </a:extLst>
              </a:tr>
              <a:tr h="1554417">
                <a:tc>
                  <a:txBody>
                    <a:bodyPr/>
                    <a:lstStyle/>
                    <a:p>
                      <a:pPr marL="0" algn="l" defTabSz="457200" rtl="0" eaLnBrk="1" latinLnBrk="0" hangingPunct="1"/>
                      <a:r>
                        <a:rPr lang="en-GB" sz="1800" dirty="0" smtClean="0">
                          <a:solidFill>
                            <a:srgbClr val="000000"/>
                          </a:solidFill>
                          <a:effectLst/>
                          <a:latin typeface="Arial" panose="020B0604020202020204" pitchFamily="34" charset="0"/>
                          <a:cs typeface="Arial" panose="020B0604020202020204" pitchFamily="34" charset="0"/>
                        </a:rPr>
                        <a:t>Produce</a:t>
                      </a:r>
                      <a:r>
                        <a:rPr lang="en-GB" sz="1800" baseline="0" dirty="0" smtClean="0">
                          <a:solidFill>
                            <a:srgbClr val="000000"/>
                          </a:solidFill>
                          <a:effectLst/>
                          <a:latin typeface="Arial" panose="020B0604020202020204" pitchFamily="34" charset="0"/>
                          <a:cs typeface="Arial" panose="020B0604020202020204" pitchFamily="34" charset="0"/>
                        </a:rPr>
                        <a:t> a 3-Year rolling Strategic Internal Audit Plan and Annual Coverage Audit Plan and submit to the Audit Committee by 30 June 2016.</a:t>
                      </a:r>
                      <a:endParaRPr lang="en-ZA" sz="18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800" b="1" dirty="0" smtClean="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Partially</a:t>
                      </a:r>
                      <a:r>
                        <a:rPr lang="en-ZA" sz="1800" b="1" baseline="0" dirty="0" smtClean="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 Achieved</a:t>
                      </a:r>
                      <a:endParaRPr lang="en-ZA" sz="1800" b="1" dirty="0" smtClean="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The 3-Year Rolling Audit Coverage Plan was not developed due to capacity challenges. </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A 3-Year Audit Coverage Plan for 2017/18 has been developed and approved by the Audit Committee. </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2"/>
                  </a:ext>
                </a:extLst>
              </a:tr>
              <a:tr h="1276290">
                <a:tc>
                  <a:txBody>
                    <a:bodyPr/>
                    <a:lstStyle/>
                    <a:p>
                      <a:pPr marL="0" algn="l" defTabSz="457200" rtl="0" eaLnBrk="1" latinLnBrk="0" hangingPunct="1"/>
                      <a:r>
                        <a:rPr lang="en-GB" sz="1800" dirty="0" smtClean="0">
                          <a:solidFill>
                            <a:srgbClr val="000000"/>
                          </a:solidFill>
                          <a:effectLst/>
                          <a:latin typeface="Arial" panose="020B0604020202020204" pitchFamily="34" charset="0"/>
                          <a:cs typeface="Arial" panose="020B0604020202020204" pitchFamily="34" charset="0"/>
                        </a:rPr>
                        <a:t>Produce</a:t>
                      </a:r>
                      <a:r>
                        <a:rPr lang="en-GB" sz="1800" baseline="0" dirty="0" smtClean="0">
                          <a:solidFill>
                            <a:srgbClr val="000000"/>
                          </a:solidFill>
                          <a:effectLst/>
                          <a:latin typeface="Arial" panose="020B0604020202020204" pitchFamily="34" charset="0"/>
                          <a:cs typeface="Arial" panose="020B0604020202020204" pitchFamily="34" charset="0"/>
                        </a:rPr>
                        <a:t> and submit Four (4) internal reports to Audit Committee. </a:t>
                      </a:r>
                      <a:endParaRPr lang="en-ZA" sz="18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800" b="1" dirty="0" smtClean="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Partially Achieved</a:t>
                      </a: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First quarter progress report on the audit was not prepared due to capacity challenges.  </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After the appointment of the CAE reports for the remaining three quarters were submitted to the Audit Committee.</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3"/>
                  </a:ext>
                </a:extLst>
              </a:tr>
            </a:tbl>
          </a:graphicData>
        </a:graphic>
      </p:graphicFrame>
      <p:sp>
        <p:nvSpPr>
          <p:cNvPr id="30723" name="Slide Number Placeholder 3"/>
          <p:cNvSpPr>
            <a:spLocks noGrp="1"/>
          </p:cNvSpPr>
          <p:nvPr>
            <p:ph type="sldNum" sz="quarter" idx="11"/>
          </p:nvPr>
        </p:nvSpPr>
        <p:spPr bwMode="auto">
          <a:xfrm>
            <a:off x="8686801" y="6492875"/>
            <a:ext cx="4572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125B5F-AAAF-4088-8296-02B611E36338}" type="slidenum">
              <a:rPr kumimoji="0" lang="en-ZA" altLang="en-US" sz="16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ZA" altLang="en-US" sz="16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Title 1"/>
          <p:cNvSpPr txBox="1">
            <a:spLocks/>
          </p:cNvSpPr>
          <p:nvPr/>
        </p:nvSpPr>
        <p:spPr bwMode="auto">
          <a:xfrm>
            <a:off x="107504" y="116632"/>
            <a:ext cx="8856984" cy="561975"/>
          </a:xfrm>
          <a:prstGeom prst="rect">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2200" b="1" i="0" u="none" strike="noStrike" kern="1200" cap="none" spc="0" normalizeH="0" baseline="0" noProof="0" dirty="0" smtClean="0">
                <a:ln>
                  <a:noFill/>
                </a:ln>
                <a:solidFill>
                  <a:prstClr val="black"/>
                </a:solidFill>
                <a:effectLst/>
                <a:uLnTx/>
                <a:uFillTx/>
                <a:latin typeface="Arial" pitchFamily="34" charset="0"/>
                <a:ea typeface="ＭＳ Ｐゴシック" charset="-128"/>
                <a:cs typeface="Arial" pitchFamily="34" charset="0"/>
              </a:rPr>
              <a:t>2016/17 PERFORMANCE INFORMATION PER PROGRAMME </a:t>
            </a:r>
            <a:endParaRPr kumimoji="0" lang="en-ZA"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2658125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922166317"/>
              </p:ext>
            </p:extLst>
          </p:nvPr>
        </p:nvGraphicFramePr>
        <p:xfrm>
          <a:off x="53750" y="1060624"/>
          <a:ext cx="9036495" cy="5459048"/>
        </p:xfrm>
        <a:graphic>
          <a:graphicData uri="http://schemas.openxmlformats.org/drawingml/2006/table">
            <a:tbl>
              <a:tblPr firstRow="1" bandRow="1"/>
              <a:tblGrid>
                <a:gridCol w="2338858">
                  <a:extLst>
                    <a:ext uri="{9D8B030D-6E8A-4147-A177-3AD203B41FA5}">
                      <a16:colId xmlns="" xmlns:a16="http://schemas.microsoft.com/office/drawing/2014/main" val="20000"/>
                    </a:ext>
                  </a:extLst>
                </a:gridCol>
                <a:gridCol w="2069189">
                  <a:extLst>
                    <a:ext uri="{9D8B030D-6E8A-4147-A177-3AD203B41FA5}">
                      <a16:colId xmlns="" xmlns:a16="http://schemas.microsoft.com/office/drawing/2014/main" val="20001"/>
                    </a:ext>
                  </a:extLst>
                </a:gridCol>
                <a:gridCol w="2289590">
                  <a:extLst>
                    <a:ext uri="{9D8B030D-6E8A-4147-A177-3AD203B41FA5}">
                      <a16:colId xmlns="" xmlns:a16="http://schemas.microsoft.com/office/drawing/2014/main" val="20002"/>
                    </a:ext>
                  </a:extLst>
                </a:gridCol>
                <a:gridCol w="2338858">
                  <a:extLst>
                    <a:ext uri="{9D8B030D-6E8A-4147-A177-3AD203B41FA5}">
                      <a16:colId xmlns="" xmlns:a16="http://schemas.microsoft.com/office/drawing/2014/main" val="20003"/>
                    </a:ext>
                  </a:extLst>
                </a:gridCol>
              </a:tblGrid>
              <a:tr h="561803">
                <a:tc gridSpan="4">
                  <a:txBody>
                    <a:bodyPr/>
                    <a:lstStyle/>
                    <a:p>
                      <a:pPr algn="just"/>
                      <a:r>
                        <a:rPr lang="en-ZA" sz="1800" b="1" dirty="0" smtClean="0">
                          <a:latin typeface="Arial" panose="020B0604020202020204" pitchFamily="34" charset="0"/>
                          <a:cs typeface="Arial" panose="020B0604020202020204" pitchFamily="34" charset="0"/>
                        </a:rPr>
                        <a:t>Strategic objective 1.3:  </a:t>
                      </a:r>
                      <a:r>
                        <a:rPr lang="en-GB" sz="18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Provide Effective and Efficient Corporate,</a:t>
                      </a:r>
                      <a:r>
                        <a:rPr lang="en-GB" sz="1800" b="1"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Financial and Legal Support Services for MISA to Deliver on its Mandate</a:t>
                      </a:r>
                      <a:r>
                        <a:rPr lang="en-ZA" sz="1800" b="1" baseline="0" dirty="0" smtClean="0">
                          <a:latin typeface="Arial" panose="020B0604020202020204" pitchFamily="34" charset="0"/>
                          <a:cs typeface="Arial" panose="020B0604020202020204" pitchFamily="34" charset="0"/>
                        </a:rPr>
                        <a:t> </a:t>
                      </a:r>
                      <a:endParaRPr lang="en-ZA" sz="1800" b="1" dirty="0">
                        <a:latin typeface="Arial" panose="020B0604020202020204" pitchFamily="34" charset="0"/>
                        <a:cs typeface="Arial" panose="020B0604020202020204" pitchFamily="34" charset="0"/>
                      </a:endParaRPr>
                    </a:p>
                  </a:txBody>
                  <a:tcPr marL="68580" marR="68580" marT="34300" marB="34300">
                    <a:solidFill>
                      <a:schemeClr val="bg1"/>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extLst>
                  <a:ext uri="{0D108BD9-81ED-4DB2-BD59-A6C34878D82A}">
                    <a16:rowId xmlns="" xmlns:a16="http://schemas.microsoft.com/office/drawing/2014/main" val="10000"/>
                  </a:ext>
                </a:extLst>
              </a:tr>
              <a:tr h="534722">
                <a:tc>
                  <a:txBody>
                    <a:bodyPr/>
                    <a:lstStyle/>
                    <a:p>
                      <a:pPr marL="0" algn="just" defTabSz="914400" rtl="0" eaLnBrk="1" latinLnBrk="0" hangingPunct="1"/>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Annual targets</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Performance</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Reasons for variance</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800" b="1"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300" marB="34300">
                    <a:solidFill>
                      <a:srgbClr val="92D050"/>
                    </a:solidFill>
                  </a:tcPr>
                </a:tc>
                <a:tc>
                  <a:txBody>
                    <a:bodyPr/>
                    <a:lstStyle/>
                    <a:p>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Corrective actions</a:t>
                      </a:r>
                      <a:endParaRPr lang="en-US" sz="1800" b="1" dirty="0">
                        <a:solidFill>
                          <a:schemeClr val="tx1"/>
                        </a:solidFill>
                        <a:latin typeface="Arial" panose="020B0604020202020204" pitchFamily="34" charset="0"/>
                        <a:cs typeface="Arial" panose="020B0604020202020204" pitchFamily="34" charset="0"/>
                      </a:endParaRPr>
                    </a:p>
                  </a:txBody>
                  <a:tcPr marL="68580" marR="68580" marT="34300" marB="34300">
                    <a:solidFill>
                      <a:srgbClr val="92D050"/>
                    </a:solidFill>
                  </a:tcPr>
                </a:tc>
                <a:extLst>
                  <a:ext uri="{0D108BD9-81ED-4DB2-BD59-A6C34878D82A}">
                    <a16:rowId xmlns="" xmlns:a16="http://schemas.microsoft.com/office/drawing/2014/main" val="10001"/>
                  </a:ext>
                </a:extLst>
              </a:tr>
              <a:tr h="1875575">
                <a:tc>
                  <a:txBody>
                    <a:bodyPr/>
                    <a:lstStyle/>
                    <a:p>
                      <a:pPr>
                        <a:lnSpc>
                          <a:spcPct val="115000"/>
                        </a:lnSpc>
                        <a:spcAft>
                          <a:spcPts val="1000"/>
                        </a:spcAft>
                      </a:pPr>
                      <a:r>
                        <a:rPr lang="en-GB"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Achieve</a:t>
                      </a:r>
                      <a:r>
                        <a:rPr lang="en-GB" sz="1800"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90% of submissions of performance agreements, reviews and assessments by due date.</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800" b="1" i="0" u="none" strike="noStrike" kern="1200" baseline="0" dirty="0" smtClean="0">
                          <a:solidFill>
                            <a:srgbClr val="00B050"/>
                          </a:solidFill>
                          <a:effectLst/>
                          <a:latin typeface="Arial" panose="020B0604020202020204" pitchFamily="34" charset="0"/>
                          <a:ea typeface="+mn-ea"/>
                          <a:cs typeface="Arial" panose="020B0604020202020204" pitchFamily="34" charset="0"/>
                        </a:rPr>
                        <a:t>Achieved (98%)</a:t>
                      </a:r>
                    </a:p>
                  </a:txBody>
                  <a:tcPr marL="68580" marR="68580" marT="34300" marB="3430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None</a:t>
                      </a:r>
                      <a:endParaRPr kumimoji="0" lang="en-ZA" sz="1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None</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2"/>
                  </a:ext>
                </a:extLst>
              </a:tr>
              <a:tr h="722958">
                <a:tc>
                  <a:txBody>
                    <a:bodyPr/>
                    <a:lstStyle/>
                    <a:p>
                      <a:pPr marL="0" algn="l" defTabSz="457200" rtl="0" eaLnBrk="1" latinLnBrk="0" hangingPunct="1"/>
                      <a:r>
                        <a:rPr lang="en-GB" sz="1800" dirty="0" smtClean="0">
                          <a:solidFill>
                            <a:srgbClr val="000000"/>
                          </a:solidFill>
                          <a:effectLst/>
                          <a:latin typeface="Arial" panose="020B0604020202020204" pitchFamily="34" charset="0"/>
                          <a:cs typeface="Arial" panose="020B0604020202020204" pitchFamily="34" charset="0"/>
                        </a:rPr>
                        <a:t>Approved</a:t>
                      </a:r>
                      <a:r>
                        <a:rPr lang="en-GB" sz="1800" baseline="0" dirty="0" smtClean="0">
                          <a:solidFill>
                            <a:srgbClr val="000000"/>
                          </a:solidFill>
                          <a:effectLst/>
                          <a:latin typeface="Arial" panose="020B0604020202020204" pitchFamily="34" charset="0"/>
                          <a:cs typeface="Arial" panose="020B0604020202020204" pitchFamily="34" charset="0"/>
                        </a:rPr>
                        <a:t> ICT Security P Policy, ICT Governance Framework, and ICT Equipment Policy by the end of the financial year.</a:t>
                      </a:r>
                      <a:endParaRPr lang="en-ZA" sz="18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GB" sz="1800" b="1" i="0" u="none" strike="noStrike" kern="1200" baseline="0" dirty="0" smtClean="0">
                          <a:solidFill>
                            <a:schemeClr val="accent6">
                              <a:lumMod val="75000"/>
                            </a:schemeClr>
                          </a:solidFill>
                          <a:effectLst/>
                          <a:latin typeface="Arial" panose="020B0604020202020204" pitchFamily="34" charset="0"/>
                          <a:ea typeface="+mn-ea"/>
                          <a:cs typeface="Arial" panose="020B0604020202020204" pitchFamily="34" charset="0"/>
                        </a:rPr>
                        <a:t>Partially Achieved</a:t>
                      </a:r>
                      <a:r>
                        <a:rPr lang="en-GB" sz="1800" b="1" i="0" u="none" strike="noStrike" kern="1200" baseline="0" dirty="0" smtClean="0">
                          <a:solidFill>
                            <a:srgbClr val="00B050"/>
                          </a:solidFill>
                          <a:effectLst/>
                          <a:latin typeface="Arial" panose="020B0604020202020204" pitchFamily="34" charset="0"/>
                          <a:ea typeface="+mn-ea"/>
                          <a:cs typeface="Arial" panose="020B0604020202020204" pitchFamily="34" charset="0"/>
                        </a:rPr>
                        <a:t> </a:t>
                      </a:r>
                      <a:endParaRPr lang="en-ZA" sz="1800" b="1" i="0" u="none" strike="noStrike" kern="1200" baseline="0" dirty="0">
                        <a:solidFill>
                          <a:srgbClr val="00B05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ICT Policies were not approved within the set timeframes due to delays is the review caused by the resignation of the Head of ICT .</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ICT Policies have since been approved and a comprehensive review of all policies will be undertake before December 2017.</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3"/>
                  </a:ext>
                </a:extLst>
              </a:tr>
            </a:tbl>
          </a:graphicData>
        </a:graphic>
      </p:graphicFrame>
      <p:sp>
        <p:nvSpPr>
          <p:cNvPr id="30723" name="Slide Number Placeholder 3"/>
          <p:cNvSpPr>
            <a:spLocks noGrp="1"/>
          </p:cNvSpPr>
          <p:nvPr>
            <p:ph type="sldNum" sz="quarter" idx="11"/>
          </p:nvPr>
        </p:nvSpPr>
        <p:spPr bwMode="auto">
          <a:xfrm>
            <a:off x="8686801" y="6492875"/>
            <a:ext cx="4572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125B5F-AAAF-4088-8296-02B611E36338}" type="slidenum">
              <a:rPr kumimoji="0" lang="en-ZA" altLang="en-US" sz="16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ZA" altLang="en-US" sz="16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Title 1"/>
          <p:cNvSpPr txBox="1">
            <a:spLocks/>
          </p:cNvSpPr>
          <p:nvPr/>
        </p:nvSpPr>
        <p:spPr bwMode="auto">
          <a:xfrm>
            <a:off x="-1" y="108704"/>
            <a:ext cx="9143999" cy="569903"/>
          </a:xfrm>
          <a:prstGeom prst="rect">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2200" b="1" i="0" u="none" strike="noStrike" kern="1200" cap="none" spc="0" normalizeH="0" baseline="0" noProof="0" dirty="0" smtClean="0">
                <a:ln>
                  <a:noFill/>
                </a:ln>
                <a:solidFill>
                  <a:prstClr val="black"/>
                </a:solidFill>
                <a:effectLst/>
                <a:uLnTx/>
                <a:uFillTx/>
                <a:latin typeface="Arial" pitchFamily="34" charset="0"/>
                <a:ea typeface="ＭＳ Ｐゴシック" charset="-128"/>
                <a:cs typeface="Arial" pitchFamily="34" charset="0"/>
              </a:rPr>
              <a:t>2016/17 PERFORMANCE INFORMATION PER PROGRAMME </a:t>
            </a:r>
            <a:endParaRPr kumimoji="0" lang="en-ZA"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3046104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4221479017"/>
              </p:ext>
            </p:extLst>
          </p:nvPr>
        </p:nvGraphicFramePr>
        <p:xfrm>
          <a:off x="53750" y="723231"/>
          <a:ext cx="9036495" cy="6007688"/>
        </p:xfrm>
        <a:graphic>
          <a:graphicData uri="http://schemas.openxmlformats.org/drawingml/2006/table">
            <a:tbl>
              <a:tblPr firstRow="1" bandRow="1"/>
              <a:tblGrid>
                <a:gridCol w="2338858">
                  <a:extLst>
                    <a:ext uri="{9D8B030D-6E8A-4147-A177-3AD203B41FA5}">
                      <a16:colId xmlns="" xmlns:a16="http://schemas.microsoft.com/office/drawing/2014/main" val="20000"/>
                    </a:ext>
                  </a:extLst>
                </a:gridCol>
                <a:gridCol w="2069189">
                  <a:extLst>
                    <a:ext uri="{9D8B030D-6E8A-4147-A177-3AD203B41FA5}">
                      <a16:colId xmlns="" xmlns:a16="http://schemas.microsoft.com/office/drawing/2014/main" val="20001"/>
                    </a:ext>
                  </a:extLst>
                </a:gridCol>
                <a:gridCol w="2289590">
                  <a:extLst>
                    <a:ext uri="{9D8B030D-6E8A-4147-A177-3AD203B41FA5}">
                      <a16:colId xmlns="" xmlns:a16="http://schemas.microsoft.com/office/drawing/2014/main" val="20002"/>
                    </a:ext>
                  </a:extLst>
                </a:gridCol>
                <a:gridCol w="2338858">
                  <a:extLst>
                    <a:ext uri="{9D8B030D-6E8A-4147-A177-3AD203B41FA5}">
                      <a16:colId xmlns="" xmlns:a16="http://schemas.microsoft.com/office/drawing/2014/main" val="20003"/>
                    </a:ext>
                  </a:extLst>
                </a:gridCol>
              </a:tblGrid>
              <a:tr h="561803">
                <a:tc gridSpan="4">
                  <a:txBody>
                    <a:bodyPr/>
                    <a:lstStyle/>
                    <a:p>
                      <a:pPr algn="just"/>
                      <a:r>
                        <a:rPr lang="en-ZA" sz="1800" b="1" dirty="0" smtClean="0">
                          <a:latin typeface="Arial" panose="020B0604020202020204" pitchFamily="34" charset="0"/>
                          <a:cs typeface="Arial" panose="020B0604020202020204" pitchFamily="34" charset="0"/>
                        </a:rPr>
                        <a:t>Strategic objective 1.3:  </a:t>
                      </a:r>
                      <a:r>
                        <a:rPr lang="en-GB" sz="18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Provide Effective and Efficient Corporate,</a:t>
                      </a:r>
                      <a:r>
                        <a:rPr lang="en-GB" sz="1800" b="1"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Financial and Legal Support Services for MISA to Deliver on its Mandate</a:t>
                      </a:r>
                      <a:r>
                        <a:rPr lang="en-ZA" sz="1800" b="1" baseline="0" dirty="0" smtClean="0">
                          <a:latin typeface="Arial" panose="020B0604020202020204" pitchFamily="34" charset="0"/>
                          <a:cs typeface="Arial" panose="020B0604020202020204" pitchFamily="34" charset="0"/>
                        </a:rPr>
                        <a:t> </a:t>
                      </a:r>
                      <a:endParaRPr lang="en-ZA" sz="1800" b="1" dirty="0">
                        <a:latin typeface="Arial" panose="020B0604020202020204" pitchFamily="34" charset="0"/>
                        <a:cs typeface="Arial" panose="020B0604020202020204" pitchFamily="34" charset="0"/>
                      </a:endParaRPr>
                    </a:p>
                  </a:txBody>
                  <a:tcPr marL="68580" marR="68580" marT="34300" marB="34300">
                    <a:solidFill>
                      <a:schemeClr val="bg1"/>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extLst>
                  <a:ext uri="{0D108BD9-81ED-4DB2-BD59-A6C34878D82A}">
                    <a16:rowId xmlns="" xmlns:a16="http://schemas.microsoft.com/office/drawing/2014/main" val="10000"/>
                  </a:ext>
                </a:extLst>
              </a:tr>
              <a:tr h="576361">
                <a:tc>
                  <a:txBody>
                    <a:bodyPr/>
                    <a:lstStyle/>
                    <a:p>
                      <a:pPr marL="0" algn="just" defTabSz="914400" rtl="0" eaLnBrk="1" latinLnBrk="0" hangingPunct="1"/>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Annual targets</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Performance</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Reasons for variance</a:t>
                      </a:r>
                    </a:p>
                  </a:txBody>
                  <a:tcPr marL="68580" marR="68580" marT="34300" marB="34300">
                    <a:solidFill>
                      <a:srgbClr val="92D050"/>
                    </a:solidFill>
                  </a:tcPr>
                </a:tc>
                <a:tc>
                  <a:txBody>
                    <a:bodyPr/>
                    <a:lstStyle/>
                    <a:p>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Corrective actions</a:t>
                      </a:r>
                      <a:endParaRPr lang="en-US" sz="1800" b="1" dirty="0">
                        <a:solidFill>
                          <a:schemeClr val="tx1"/>
                        </a:solidFill>
                        <a:latin typeface="Arial" panose="020B0604020202020204" pitchFamily="34" charset="0"/>
                        <a:cs typeface="Arial" panose="020B0604020202020204" pitchFamily="34" charset="0"/>
                      </a:endParaRPr>
                    </a:p>
                  </a:txBody>
                  <a:tcPr marL="68580" marR="68580" marT="34300" marB="34300">
                    <a:solidFill>
                      <a:srgbClr val="92D050"/>
                    </a:solidFill>
                  </a:tcPr>
                </a:tc>
                <a:extLst>
                  <a:ext uri="{0D108BD9-81ED-4DB2-BD59-A6C34878D82A}">
                    <a16:rowId xmlns="" xmlns:a16="http://schemas.microsoft.com/office/drawing/2014/main" val="10001"/>
                  </a:ext>
                </a:extLst>
              </a:tr>
              <a:tr h="1875575">
                <a:tc>
                  <a:txBody>
                    <a:bodyPr/>
                    <a:lstStyle/>
                    <a:p>
                      <a:pPr>
                        <a:lnSpc>
                          <a:spcPct val="115000"/>
                        </a:lnSpc>
                        <a:spcAft>
                          <a:spcPts val="1000"/>
                        </a:spcAft>
                      </a:pPr>
                      <a:r>
                        <a:rPr lang="en-GB"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90</a:t>
                      </a:r>
                      <a:r>
                        <a:rPr lang="en-GB" sz="1800"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of contracts and/or legal opinions drafted and feedback provided within 15 working days of receipt of request.</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800" b="1" i="0" u="none" strike="noStrike" kern="1200" baseline="0" dirty="0" smtClean="0">
                          <a:solidFill>
                            <a:srgbClr val="00B050"/>
                          </a:solidFill>
                          <a:effectLst/>
                          <a:latin typeface="Arial" panose="020B0604020202020204" pitchFamily="34" charset="0"/>
                          <a:ea typeface="+mn-ea"/>
                          <a:cs typeface="Arial" panose="020B0604020202020204" pitchFamily="34" charset="0"/>
                        </a:rPr>
                        <a:t>Achieved (100%)</a:t>
                      </a:r>
                    </a:p>
                  </a:txBody>
                  <a:tcPr marL="68580" marR="68580" marT="34300" marB="3430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 annual target was exceeded due to efficiency improvements.</a:t>
                      </a:r>
                      <a:endParaRPr kumimoji="0" lang="en-ZA" sz="1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None</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2"/>
                  </a:ext>
                </a:extLst>
              </a:tr>
              <a:tr h="722958">
                <a:tc>
                  <a:txBody>
                    <a:bodyPr/>
                    <a:lstStyle/>
                    <a:p>
                      <a:pPr marL="0" algn="l" defTabSz="457200" rtl="0" eaLnBrk="1" latinLnBrk="0" hangingPunct="1"/>
                      <a:r>
                        <a:rPr lang="en-GB" sz="1800" dirty="0" smtClean="0">
                          <a:solidFill>
                            <a:srgbClr val="000000"/>
                          </a:solidFill>
                          <a:effectLst/>
                          <a:latin typeface="Arial" panose="020B0604020202020204" pitchFamily="34" charset="0"/>
                          <a:cs typeface="Arial" panose="020B0604020202020204" pitchFamily="34" charset="0"/>
                        </a:rPr>
                        <a:t>Achieve</a:t>
                      </a:r>
                      <a:r>
                        <a:rPr lang="en-GB" sz="1800" baseline="0" dirty="0" smtClean="0">
                          <a:solidFill>
                            <a:srgbClr val="000000"/>
                          </a:solidFill>
                          <a:effectLst/>
                          <a:latin typeface="Arial" panose="020B0604020202020204" pitchFamily="34" charset="0"/>
                          <a:cs typeface="Arial" panose="020B0604020202020204" pitchFamily="34" charset="0"/>
                        </a:rPr>
                        <a:t> at least 98% spending by financial year end.</a:t>
                      </a:r>
                      <a:endParaRPr lang="en-ZA" sz="18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GB" sz="1800" b="1" i="0" u="none" strike="noStrike" kern="1200" baseline="0" dirty="0" smtClean="0">
                          <a:solidFill>
                            <a:srgbClr val="FF0000"/>
                          </a:solidFill>
                          <a:effectLst/>
                          <a:latin typeface="Arial" panose="020B0604020202020204" pitchFamily="34" charset="0"/>
                          <a:ea typeface="+mn-ea"/>
                          <a:cs typeface="Arial" panose="020B0604020202020204" pitchFamily="34" charset="0"/>
                        </a:rPr>
                        <a:t>Not Achieved</a:t>
                      </a:r>
                      <a:endParaRPr lang="en-ZA" sz="1800" b="1" i="0" u="none" strike="noStrike" kern="1200" baseline="0" dirty="0">
                        <a:solidFill>
                          <a:srgbClr val="FF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Spending was below the target due to delays in the approval the revised structure resulting in low spending on COE and delays in the appointment of a Service Provider for RMSC Project.</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The implementation of the new structure approved in January 2017 is currently under way and the implementation of the RMSC project has started in two of the three pilot regions.</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3"/>
                  </a:ext>
                </a:extLst>
              </a:tr>
            </a:tbl>
          </a:graphicData>
        </a:graphic>
      </p:graphicFrame>
      <p:sp>
        <p:nvSpPr>
          <p:cNvPr id="30723" name="Slide Number Placeholder 3"/>
          <p:cNvSpPr>
            <a:spLocks noGrp="1"/>
          </p:cNvSpPr>
          <p:nvPr>
            <p:ph type="sldNum" sz="quarter" idx="11"/>
          </p:nvPr>
        </p:nvSpPr>
        <p:spPr bwMode="auto">
          <a:xfrm>
            <a:off x="8686801" y="6492875"/>
            <a:ext cx="4572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125B5F-AAAF-4088-8296-02B611E36338}" type="slidenum">
              <a:rPr kumimoji="0" lang="en-ZA" altLang="en-US" sz="16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ZA" altLang="en-US" sz="16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Title 1"/>
          <p:cNvSpPr txBox="1">
            <a:spLocks/>
          </p:cNvSpPr>
          <p:nvPr/>
        </p:nvSpPr>
        <p:spPr bwMode="auto">
          <a:xfrm>
            <a:off x="-1" y="108704"/>
            <a:ext cx="9143999" cy="569903"/>
          </a:xfrm>
          <a:prstGeom prst="rect">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2200" b="1" i="0" u="none" strike="noStrike" kern="1200" cap="none" spc="0" normalizeH="0" baseline="0" noProof="0" dirty="0" smtClean="0">
                <a:ln>
                  <a:noFill/>
                </a:ln>
                <a:solidFill>
                  <a:prstClr val="black"/>
                </a:solidFill>
                <a:effectLst/>
                <a:uLnTx/>
                <a:uFillTx/>
                <a:latin typeface="Arial" pitchFamily="34" charset="0"/>
                <a:ea typeface="ＭＳ Ｐゴシック" charset="-128"/>
                <a:cs typeface="Arial" pitchFamily="34" charset="0"/>
              </a:rPr>
              <a:t>2016/17 PERFORMANCE INFORMATION PER PROGRAMME </a:t>
            </a:r>
            <a:endParaRPr kumimoji="0" lang="en-ZA"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2691606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53750" y="723231"/>
          <a:ext cx="9036495" cy="6007688"/>
        </p:xfrm>
        <a:graphic>
          <a:graphicData uri="http://schemas.openxmlformats.org/drawingml/2006/table">
            <a:tbl>
              <a:tblPr firstRow="1" bandRow="1"/>
              <a:tblGrid>
                <a:gridCol w="2338858">
                  <a:extLst>
                    <a:ext uri="{9D8B030D-6E8A-4147-A177-3AD203B41FA5}">
                      <a16:colId xmlns="" xmlns:a16="http://schemas.microsoft.com/office/drawing/2014/main" val="20000"/>
                    </a:ext>
                  </a:extLst>
                </a:gridCol>
                <a:gridCol w="2069189">
                  <a:extLst>
                    <a:ext uri="{9D8B030D-6E8A-4147-A177-3AD203B41FA5}">
                      <a16:colId xmlns="" xmlns:a16="http://schemas.microsoft.com/office/drawing/2014/main" val="20001"/>
                    </a:ext>
                  </a:extLst>
                </a:gridCol>
                <a:gridCol w="2289590">
                  <a:extLst>
                    <a:ext uri="{9D8B030D-6E8A-4147-A177-3AD203B41FA5}">
                      <a16:colId xmlns="" xmlns:a16="http://schemas.microsoft.com/office/drawing/2014/main" val="20002"/>
                    </a:ext>
                  </a:extLst>
                </a:gridCol>
                <a:gridCol w="2338858">
                  <a:extLst>
                    <a:ext uri="{9D8B030D-6E8A-4147-A177-3AD203B41FA5}">
                      <a16:colId xmlns="" xmlns:a16="http://schemas.microsoft.com/office/drawing/2014/main" val="20003"/>
                    </a:ext>
                  </a:extLst>
                </a:gridCol>
              </a:tblGrid>
              <a:tr h="561803">
                <a:tc gridSpan="4">
                  <a:txBody>
                    <a:bodyPr/>
                    <a:lstStyle/>
                    <a:p>
                      <a:pPr algn="just"/>
                      <a:r>
                        <a:rPr lang="en-ZA" sz="1800" b="1" dirty="0" smtClean="0">
                          <a:latin typeface="Arial" panose="020B0604020202020204" pitchFamily="34" charset="0"/>
                          <a:cs typeface="Arial" panose="020B0604020202020204" pitchFamily="34" charset="0"/>
                        </a:rPr>
                        <a:t>Strategic objective 1.3:  </a:t>
                      </a:r>
                      <a:r>
                        <a:rPr lang="en-GB" sz="18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Provide Effective and Efficient Corporate,</a:t>
                      </a:r>
                      <a:r>
                        <a:rPr lang="en-GB" sz="1800" b="1"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Financial and Legal Support Services for MISA to Deliver on its Mandate</a:t>
                      </a:r>
                      <a:r>
                        <a:rPr lang="en-ZA" sz="1800" b="1" baseline="0" dirty="0" smtClean="0">
                          <a:latin typeface="Arial" panose="020B0604020202020204" pitchFamily="34" charset="0"/>
                          <a:cs typeface="Arial" panose="020B0604020202020204" pitchFamily="34" charset="0"/>
                        </a:rPr>
                        <a:t> </a:t>
                      </a:r>
                      <a:endParaRPr lang="en-ZA" sz="1800" b="1" dirty="0">
                        <a:latin typeface="Arial" panose="020B0604020202020204" pitchFamily="34" charset="0"/>
                        <a:cs typeface="Arial" panose="020B0604020202020204" pitchFamily="34" charset="0"/>
                      </a:endParaRPr>
                    </a:p>
                  </a:txBody>
                  <a:tcPr marL="68580" marR="68580" marT="34300" marB="34300">
                    <a:solidFill>
                      <a:schemeClr val="bg1"/>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extLst>
                  <a:ext uri="{0D108BD9-81ED-4DB2-BD59-A6C34878D82A}">
                    <a16:rowId xmlns="" xmlns:a16="http://schemas.microsoft.com/office/drawing/2014/main" val="10000"/>
                  </a:ext>
                </a:extLst>
              </a:tr>
              <a:tr h="576361">
                <a:tc>
                  <a:txBody>
                    <a:bodyPr/>
                    <a:lstStyle/>
                    <a:p>
                      <a:pPr marL="0" algn="just" defTabSz="914400" rtl="0" eaLnBrk="1" latinLnBrk="0" hangingPunct="1"/>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Annual targets</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Performance</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Reasons for variance</a:t>
                      </a:r>
                    </a:p>
                  </a:txBody>
                  <a:tcPr marL="68580" marR="68580" marT="34300" marB="34300">
                    <a:solidFill>
                      <a:srgbClr val="92D050"/>
                    </a:solidFill>
                  </a:tcPr>
                </a:tc>
                <a:tc>
                  <a:txBody>
                    <a:bodyPr/>
                    <a:lstStyle/>
                    <a:p>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Corrective actions</a:t>
                      </a:r>
                      <a:endParaRPr lang="en-US" sz="1800" b="1" dirty="0">
                        <a:solidFill>
                          <a:schemeClr val="tx1"/>
                        </a:solidFill>
                        <a:latin typeface="Arial" panose="020B0604020202020204" pitchFamily="34" charset="0"/>
                        <a:cs typeface="Arial" panose="020B0604020202020204" pitchFamily="34" charset="0"/>
                      </a:endParaRPr>
                    </a:p>
                  </a:txBody>
                  <a:tcPr marL="68580" marR="68580" marT="34300" marB="34300">
                    <a:solidFill>
                      <a:srgbClr val="92D050"/>
                    </a:solidFill>
                  </a:tcPr>
                </a:tc>
                <a:extLst>
                  <a:ext uri="{0D108BD9-81ED-4DB2-BD59-A6C34878D82A}">
                    <a16:rowId xmlns="" xmlns:a16="http://schemas.microsoft.com/office/drawing/2014/main" val="10001"/>
                  </a:ext>
                </a:extLst>
              </a:tr>
              <a:tr h="1875575">
                <a:tc>
                  <a:txBody>
                    <a:bodyPr/>
                    <a:lstStyle/>
                    <a:p>
                      <a:pPr>
                        <a:lnSpc>
                          <a:spcPct val="115000"/>
                        </a:lnSpc>
                        <a:spcAft>
                          <a:spcPts val="1000"/>
                        </a:spcAft>
                      </a:pPr>
                      <a:r>
                        <a:rPr lang="en-GB"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90</a:t>
                      </a:r>
                      <a:r>
                        <a:rPr lang="en-GB" sz="1800"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of contracts and/or legal opinions drafted and feedback provided within 15 working days of receipt of request.</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800" b="1" i="0" u="none" strike="noStrike" kern="1200" baseline="0" dirty="0" smtClean="0">
                          <a:solidFill>
                            <a:srgbClr val="00B050"/>
                          </a:solidFill>
                          <a:effectLst/>
                          <a:latin typeface="Arial" panose="020B0604020202020204" pitchFamily="34" charset="0"/>
                          <a:ea typeface="+mn-ea"/>
                          <a:cs typeface="Arial" panose="020B0604020202020204" pitchFamily="34" charset="0"/>
                        </a:rPr>
                        <a:t>Achieved (100%)</a:t>
                      </a:r>
                    </a:p>
                  </a:txBody>
                  <a:tcPr marL="68580" marR="68580" marT="34300" marB="3430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 annual target was exceeded due to efficiency improvements.</a:t>
                      </a:r>
                      <a:endParaRPr kumimoji="0" lang="en-ZA" sz="1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None</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2"/>
                  </a:ext>
                </a:extLst>
              </a:tr>
              <a:tr h="722958">
                <a:tc>
                  <a:txBody>
                    <a:bodyPr/>
                    <a:lstStyle/>
                    <a:p>
                      <a:pPr marL="0" algn="l" defTabSz="457200" rtl="0" eaLnBrk="1" latinLnBrk="0" hangingPunct="1"/>
                      <a:r>
                        <a:rPr lang="en-GB" sz="1800" dirty="0" smtClean="0">
                          <a:solidFill>
                            <a:srgbClr val="000000"/>
                          </a:solidFill>
                          <a:effectLst/>
                          <a:latin typeface="Arial" panose="020B0604020202020204" pitchFamily="34" charset="0"/>
                          <a:cs typeface="Arial" panose="020B0604020202020204" pitchFamily="34" charset="0"/>
                        </a:rPr>
                        <a:t>Achieve</a:t>
                      </a:r>
                      <a:r>
                        <a:rPr lang="en-GB" sz="1800" baseline="0" dirty="0" smtClean="0">
                          <a:solidFill>
                            <a:srgbClr val="000000"/>
                          </a:solidFill>
                          <a:effectLst/>
                          <a:latin typeface="Arial" panose="020B0604020202020204" pitchFamily="34" charset="0"/>
                          <a:cs typeface="Arial" panose="020B0604020202020204" pitchFamily="34" charset="0"/>
                        </a:rPr>
                        <a:t> at least 98% spending by financial year end.</a:t>
                      </a:r>
                      <a:endParaRPr lang="en-ZA" sz="18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GB" sz="1800" b="1" i="0" u="none" strike="noStrike" kern="1200" baseline="0" dirty="0" smtClean="0">
                          <a:solidFill>
                            <a:srgbClr val="FF0000"/>
                          </a:solidFill>
                          <a:effectLst/>
                          <a:latin typeface="Arial" panose="020B0604020202020204" pitchFamily="34" charset="0"/>
                          <a:ea typeface="+mn-ea"/>
                          <a:cs typeface="Arial" panose="020B0604020202020204" pitchFamily="34" charset="0"/>
                        </a:rPr>
                        <a:t>Not Achieved</a:t>
                      </a:r>
                      <a:endParaRPr lang="en-ZA" sz="1800" b="1" i="0" u="none" strike="noStrike" kern="1200" baseline="0" dirty="0">
                        <a:solidFill>
                          <a:srgbClr val="FF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Spending was below the target due to delays in the approval the revised structure resulting in low spending on COE and delays in the appointment of a Service Provider for RMSC Project.</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The implementation of the new structure approved in January 2017 is currently under way and the implementation of the RMSC project has started in two of the three pilot regions.</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3"/>
                  </a:ext>
                </a:extLst>
              </a:tr>
            </a:tbl>
          </a:graphicData>
        </a:graphic>
      </p:graphicFrame>
      <p:sp>
        <p:nvSpPr>
          <p:cNvPr id="30723" name="Slide Number Placeholder 3"/>
          <p:cNvSpPr>
            <a:spLocks noGrp="1"/>
          </p:cNvSpPr>
          <p:nvPr>
            <p:ph type="sldNum" sz="quarter" idx="11"/>
          </p:nvPr>
        </p:nvSpPr>
        <p:spPr bwMode="auto">
          <a:xfrm>
            <a:off x="8686801" y="6492875"/>
            <a:ext cx="4572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125B5F-AAAF-4088-8296-02B611E36338}" type="slidenum">
              <a:rPr kumimoji="0" lang="en-ZA" altLang="en-US" sz="16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ZA" altLang="en-US" sz="16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Title 1"/>
          <p:cNvSpPr txBox="1">
            <a:spLocks/>
          </p:cNvSpPr>
          <p:nvPr/>
        </p:nvSpPr>
        <p:spPr bwMode="auto">
          <a:xfrm>
            <a:off x="-1" y="108704"/>
            <a:ext cx="9143999" cy="569903"/>
          </a:xfrm>
          <a:prstGeom prst="rect">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2200" b="1" i="0" u="none" strike="noStrike" kern="1200" cap="none" spc="0" normalizeH="0" baseline="0" noProof="0" dirty="0" smtClean="0">
                <a:ln>
                  <a:noFill/>
                </a:ln>
                <a:solidFill>
                  <a:prstClr val="black"/>
                </a:solidFill>
                <a:effectLst/>
                <a:uLnTx/>
                <a:uFillTx/>
                <a:latin typeface="Arial" pitchFamily="34" charset="0"/>
                <a:ea typeface="ＭＳ Ｐゴシック" charset="-128"/>
                <a:cs typeface="Arial" pitchFamily="34" charset="0"/>
              </a:rPr>
              <a:t>2016/17 PERFORMANCE INFORMATION PER PROGRAMME </a:t>
            </a:r>
            <a:endParaRPr kumimoji="0" lang="en-ZA"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1558681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4077404697"/>
              </p:ext>
            </p:extLst>
          </p:nvPr>
        </p:nvGraphicFramePr>
        <p:xfrm>
          <a:off x="53750" y="723231"/>
          <a:ext cx="9036495" cy="4691201"/>
        </p:xfrm>
        <a:graphic>
          <a:graphicData uri="http://schemas.openxmlformats.org/drawingml/2006/table">
            <a:tbl>
              <a:tblPr firstRow="1" bandRow="1"/>
              <a:tblGrid>
                <a:gridCol w="2338858">
                  <a:extLst>
                    <a:ext uri="{9D8B030D-6E8A-4147-A177-3AD203B41FA5}">
                      <a16:colId xmlns="" xmlns:a16="http://schemas.microsoft.com/office/drawing/2014/main" val="20000"/>
                    </a:ext>
                  </a:extLst>
                </a:gridCol>
                <a:gridCol w="2069189">
                  <a:extLst>
                    <a:ext uri="{9D8B030D-6E8A-4147-A177-3AD203B41FA5}">
                      <a16:colId xmlns="" xmlns:a16="http://schemas.microsoft.com/office/drawing/2014/main" val="20001"/>
                    </a:ext>
                  </a:extLst>
                </a:gridCol>
                <a:gridCol w="2289590">
                  <a:extLst>
                    <a:ext uri="{9D8B030D-6E8A-4147-A177-3AD203B41FA5}">
                      <a16:colId xmlns="" xmlns:a16="http://schemas.microsoft.com/office/drawing/2014/main" val="20002"/>
                    </a:ext>
                  </a:extLst>
                </a:gridCol>
                <a:gridCol w="2338858">
                  <a:extLst>
                    <a:ext uri="{9D8B030D-6E8A-4147-A177-3AD203B41FA5}">
                      <a16:colId xmlns="" xmlns:a16="http://schemas.microsoft.com/office/drawing/2014/main" val="20003"/>
                    </a:ext>
                  </a:extLst>
                </a:gridCol>
              </a:tblGrid>
              <a:tr h="561803">
                <a:tc gridSpan="4">
                  <a:txBody>
                    <a:bodyPr/>
                    <a:lstStyle/>
                    <a:p>
                      <a:pPr algn="just"/>
                      <a:r>
                        <a:rPr lang="en-ZA" sz="1800" b="1" dirty="0" smtClean="0">
                          <a:latin typeface="Arial" panose="020B0604020202020204" pitchFamily="34" charset="0"/>
                          <a:cs typeface="Arial" panose="020B0604020202020204" pitchFamily="34" charset="0"/>
                        </a:rPr>
                        <a:t>Strategic objective 1.3:  </a:t>
                      </a:r>
                      <a:r>
                        <a:rPr lang="en-GB" sz="18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Provide Effective and Efficient Corporate,</a:t>
                      </a:r>
                      <a:r>
                        <a:rPr lang="en-GB" sz="1800" b="1"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Financial and Legal Support Services for MISA to Deliver on its Mandate</a:t>
                      </a:r>
                      <a:r>
                        <a:rPr lang="en-ZA" sz="1800" b="1" baseline="0" dirty="0" smtClean="0">
                          <a:latin typeface="Arial" panose="020B0604020202020204" pitchFamily="34" charset="0"/>
                          <a:cs typeface="Arial" panose="020B0604020202020204" pitchFamily="34" charset="0"/>
                        </a:rPr>
                        <a:t> </a:t>
                      </a:r>
                      <a:endParaRPr lang="en-ZA" sz="1800" b="1" dirty="0">
                        <a:latin typeface="Arial" panose="020B0604020202020204" pitchFamily="34" charset="0"/>
                        <a:cs typeface="Arial" panose="020B0604020202020204" pitchFamily="34" charset="0"/>
                      </a:endParaRPr>
                    </a:p>
                  </a:txBody>
                  <a:tcPr marL="68580" marR="68580" marT="34300" marB="34300">
                    <a:solidFill>
                      <a:schemeClr val="bg1"/>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extLst>
                  <a:ext uri="{0D108BD9-81ED-4DB2-BD59-A6C34878D82A}">
                    <a16:rowId xmlns="" xmlns:a16="http://schemas.microsoft.com/office/drawing/2014/main" val="10000"/>
                  </a:ext>
                </a:extLst>
              </a:tr>
              <a:tr h="576361">
                <a:tc>
                  <a:txBody>
                    <a:bodyPr/>
                    <a:lstStyle/>
                    <a:p>
                      <a:pPr marL="0" algn="just" defTabSz="914400" rtl="0" eaLnBrk="1" latinLnBrk="0" hangingPunct="1"/>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Annual targets</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Performance</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Reasons for variance</a:t>
                      </a:r>
                    </a:p>
                  </a:txBody>
                  <a:tcPr marL="68580" marR="68580" marT="34300" marB="34300">
                    <a:solidFill>
                      <a:srgbClr val="92D050"/>
                    </a:solidFill>
                  </a:tcPr>
                </a:tc>
                <a:tc>
                  <a:txBody>
                    <a:bodyPr/>
                    <a:lstStyle/>
                    <a:p>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Corrective actions</a:t>
                      </a:r>
                      <a:endParaRPr lang="en-US" sz="1800" b="1" dirty="0">
                        <a:solidFill>
                          <a:schemeClr val="tx1"/>
                        </a:solidFill>
                        <a:latin typeface="Arial" panose="020B0604020202020204" pitchFamily="34" charset="0"/>
                        <a:cs typeface="Arial" panose="020B0604020202020204" pitchFamily="34" charset="0"/>
                      </a:endParaRPr>
                    </a:p>
                  </a:txBody>
                  <a:tcPr marL="68580" marR="68580" marT="34300" marB="34300">
                    <a:solidFill>
                      <a:srgbClr val="92D050"/>
                    </a:solidFill>
                  </a:tcPr>
                </a:tc>
                <a:extLst>
                  <a:ext uri="{0D108BD9-81ED-4DB2-BD59-A6C34878D82A}">
                    <a16:rowId xmlns="" xmlns:a16="http://schemas.microsoft.com/office/drawing/2014/main" val="10001"/>
                  </a:ext>
                </a:extLst>
              </a:tr>
              <a:tr h="1399281">
                <a:tc>
                  <a:txBody>
                    <a:bodyPr/>
                    <a:lstStyle/>
                    <a:p>
                      <a:pPr>
                        <a:lnSpc>
                          <a:spcPct val="115000"/>
                        </a:lnSpc>
                        <a:spcAft>
                          <a:spcPts val="1000"/>
                        </a:spcAft>
                      </a:pPr>
                      <a:r>
                        <a:rPr lang="en-GB"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Achieve</a:t>
                      </a:r>
                      <a:r>
                        <a:rPr lang="en-GB" sz="1800"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unqualified audit opinion on Annual Financial Statements. </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800" b="1" i="0" u="none" strike="noStrike" kern="1200" baseline="0" dirty="0" smtClean="0">
                          <a:solidFill>
                            <a:srgbClr val="00B050"/>
                          </a:solidFill>
                          <a:effectLst/>
                          <a:latin typeface="Arial" panose="020B0604020202020204" pitchFamily="34" charset="0"/>
                          <a:ea typeface="+mn-ea"/>
                          <a:cs typeface="Arial" panose="020B0604020202020204" pitchFamily="34" charset="0"/>
                        </a:rPr>
                        <a:t>Achieved</a:t>
                      </a:r>
                    </a:p>
                  </a:txBody>
                  <a:tcPr marL="68580" marR="68580" marT="34300" marB="3430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None</a:t>
                      </a:r>
                      <a:endParaRPr kumimoji="0" lang="en-ZA" sz="1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None</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2"/>
                  </a:ext>
                </a:extLst>
              </a:tr>
              <a:tr h="722958">
                <a:tc>
                  <a:txBody>
                    <a:bodyPr/>
                    <a:lstStyle/>
                    <a:p>
                      <a:pPr marL="0" algn="l" defTabSz="457200" rtl="0" eaLnBrk="1" latinLnBrk="0" hangingPunct="1"/>
                      <a:r>
                        <a:rPr lang="en-GB" sz="1800" dirty="0" smtClean="0">
                          <a:solidFill>
                            <a:srgbClr val="000000"/>
                          </a:solidFill>
                          <a:effectLst/>
                          <a:latin typeface="Arial" panose="020B0604020202020204" pitchFamily="34" charset="0"/>
                          <a:cs typeface="Arial" panose="020B0604020202020204" pitchFamily="34" charset="0"/>
                        </a:rPr>
                        <a:t>Procurement</a:t>
                      </a:r>
                      <a:r>
                        <a:rPr lang="en-GB" sz="1800" baseline="0" dirty="0" smtClean="0">
                          <a:solidFill>
                            <a:srgbClr val="000000"/>
                          </a:solidFill>
                          <a:effectLst/>
                          <a:latin typeface="Arial" panose="020B0604020202020204" pitchFamily="34" charset="0"/>
                          <a:cs typeface="Arial" panose="020B0604020202020204" pitchFamily="34" charset="0"/>
                        </a:rPr>
                        <a:t> Plan approved and submitted to National Treasury on Time </a:t>
                      </a:r>
                      <a:endParaRPr lang="en-ZA" sz="18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GB" sz="1800" b="1" i="0" u="none" strike="noStrike" kern="1200" baseline="0" dirty="0" smtClean="0">
                          <a:solidFill>
                            <a:srgbClr val="00B050"/>
                          </a:solidFill>
                          <a:effectLst/>
                          <a:latin typeface="Arial" panose="020B0604020202020204" pitchFamily="34" charset="0"/>
                          <a:ea typeface="+mn-ea"/>
                          <a:cs typeface="Arial" panose="020B0604020202020204" pitchFamily="34" charset="0"/>
                        </a:rPr>
                        <a:t>Achieved </a:t>
                      </a:r>
                      <a:endParaRPr lang="en-ZA" sz="1800" b="1" i="0" u="none" strike="noStrike" kern="1200" baseline="0" dirty="0">
                        <a:solidFill>
                          <a:srgbClr val="00B05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None</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None </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3"/>
                  </a:ext>
                </a:extLst>
              </a:tr>
              <a:tr h="722958">
                <a:tc>
                  <a:txBody>
                    <a:bodyPr/>
                    <a:lstStyle/>
                    <a:p>
                      <a:pPr marL="0" algn="l" defTabSz="457200" rtl="0" eaLnBrk="1" latinLnBrk="0" hangingPunct="1"/>
                      <a:r>
                        <a:rPr lang="en-ZA" sz="1800" dirty="0" smtClean="0">
                          <a:latin typeface="Arial" panose="020B0604020202020204" pitchFamily="34" charset="0"/>
                          <a:cs typeface="Arial" panose="020B0604020202020204" pitchFamily="34" charset="0"/>
                        </a:rPr>
                        <a:t>Approved and verified assets</a:t>
                      </a:r>
                      <a:r>
                        <a:rPr lang="en-ZA" sz="1800" baseline="0" dirty="0" smtClean="0">
                          <a:latin typeface="Arial" panose="020B0604020202020204" pitchFamily="34" charset="0"/>
                          <a:cs typeface="Arial" panose="020B0604020202020204" pitchFamily="34" charset="0"/>
                        </a:rPr>
                        <a:t> register </a:t>
                      </a:r>
                      <a:endParaRPr lang="en-ZA" sz="18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800" b="1" i="0" u="none" strike="noStrike" kern="1200" baseline="0" dirty="0" smtClean="0">
                          <a:solidFill>
                            <a:srgbClr val="00B050"/>
                          </a:solidFill>
                          <a:latin typeface="Arial" panose="020B0604020202020204" pitchFamily="34" charset="0"/>
                          <a:ea typeface="+mn-ea"/>
                          <a:cs typeface="Arial" panose="020B0604020202020204" pitchFamily="34" charset="0"/>
                        </a:rPr>
                        <a:t>Achieved </a:t>
                      </a:r>
                      <a:endParaRPr lang="en-ZA" sz="1800" b="1" i="0" u="none" strike="noStrike" kern="1200" baseline="0" dirty="0">
                        <a:solidFill>
                          <a:srgbClr val="00B05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None </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None </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2408171288"/>
                  </a:ext>
                </a:extLst>
              </a:tr>
            </a:tbl>
          </a:graphicData>
        </a:graphic>
      </p:graphicFrame>
      <p:sp>
        <p:nvSpPr>
          <p:cNvPr id="30723" name="Slide Number Placeholder 3"/>
          <p:cNvSpPr>
            <a:spLocks noGrp="1"/>
          </p:cNvSpPr>
          <p:nvPr>
            <p:ph type="sldNum" sz="quarter" idx="11"/>
          </p:nvPr>
        </p:nvSpPr>
        <p:spPr bwMode="auto">
          <a:xfrm>
            <a:off x="8686801" y="6492875"/>
            <a:ext cx="4572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125B5F-AAAF-4088-8296-02B611E36338}" type="slidenum">
              <a:rPr kumimoji="0" lang="en-ZA" altLang="en-US" sz="16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ZA" altLang="en-US" sz="16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Title 1"/>
          <p:cNvSpPr txBox="1">
            <a:spLocks/>
          </p:cNvSpPr>
          <p:nvPr/>
        </p:nvSpPr>
        <p:spPr bwMode="auto">
          <a:xfrm>
            <a:off x="-1" y="108704"/>
            <a:ext cx="9143999" cy="569903"/>
          </a:xfrm>
          <a:prstGeom prst="rect">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2200" b="1" i="0" u="none" strike="noStrike" kern="1200" cap="none" spc="0" normalizeH="0" baseline="0" noProof="0" dirty="0" smtClean="0">
                <a:ln>
                  <a:noFill/>
                </a:ln>
                <a:solidFill>
                  <a:prstClr val="black"/>
                </a:solidFill>
                <a:effectLst/>
                <a:uLnTx/>
                <a:uFillTx/>
                <a:latin typeface="Arial" pitchFamily="34" charset="0"/>
                <a:ea typeface="ＭＳ Ｐゴシック" charset="-128"/>
                <a:cs typeface="Arial" pitchFamily="34" charset="0"/>
              </a:rPr>
              <a:t>2016/17 PERFORMANCE INFORMATION PER PROGRAMME </a:t>
            </a:r>
            <a:endParaRPr kumimoji="0" lang="en-ZA"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2443173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414053952"/>
              </p:ext>
            </p:extLst>
          </p:nvPr>
        </p:nvGraphicFramePr>
        <p:xfrm>
          <a:off x="53750" y="1196752"/>
          <a:ext cx="9036495" cy="5071239"/>
        </p:xfrm>
        <a:graphic>
          <a:graphicData uri="http://schemas.openxmlformats.org/drawingml/2006/table">
            <a:tbl>
              <a:tblPr firstRow="1" bandRow="1"/>
              <a:tblGrid>
                <a:gridCol w="2338858">
                  <a:extLst>
                    <a:ext uri="{9D8B030D-6E8A-4147-A177-3AD203B41FA5}">
                      <a16:colId xmlns="" xmlns:a16="http://schemas.microsoft.com/office/drawing/2014/main" val="20000"/>
                    </a:ext>
                  </a:extLst>
                </a:gridCol>
                <a:gridCol w="2069189">
                  <a:extLst>
                    <a:ext uri="{9D8B030D-6E8A-4147-A177-3AD203B41FA5}">
                      <a16:colId xmlns="" xmlns:a16="http://schemas.microsoft.com/office/drawing/2014/main" val="20001"/>
                    </a:ext>
                  </a:extLst>
                </a:gridCol>
                <a:gridCol w="2289590">
                  <a:extLst>
                    <a:ext uri="{9D8B030D-6E8A-4147-A177-3AD203B41FA5}">
                      <a16:colId xmlns="" xmlns:a16="http://schemas.microsoft.com/office/drawing/2014/main" val="20002"/>
                    </a:ext>
                  </a:extLst>
                </a:gridCol>
                <a:gridCol w="2338858">
                  <a:extLst>
                    <a:ext uri="{9D8B030D-6E8A-4147-A177-3AD203B41FA5}">
                      <a16:colId xmlns="" xmlns:a16="http://schemas.microsoft.com/office/drawing/2014/main" val="20003"/>
                    </a:ext>
                  </a:extLst>
                </a:gridCol>
              </a:tblGrid>
              <a:tr h="561803">
                <a:tc gridSpan="4">
                  <a:txBody>
                    <a:bodyPr/>
                    <a:lstStyle/>
                    <a:p>
                      <a:pPr algn="just"/>
                      <a:r>
                        <a:rPr lang="en-ZA" sz="1800" b="1" dirty="0" smtClean="0">
                          <a:latin typeface="Arial" panose="020B0604020202020204" pitchFamily="34" charset="0"/>
                          <a:cs typeface="Arial" panose="020B0604020202020204" pitchFamily="34" charset="0"/>
                        </a:rPr>
                        <a:t>Strategic</a:t>
                      </a:r>
                      <a:r>
                        <a:rPr lang="en-ZA" sz="1800" b="1" baseline="0" dirty="0" smtClean="0">
                          <a:latin typeface="Arial" panose="020B0604020202020204" pitchFamily="34" charset="0"/>
                          <a:cs typeface="Arial" panose="020B0604020202020204" pitchFamily="34" charset="0"/>
                        </a:rPr>
                        <a:t> O</a:t>
                      </a:r>
                      <a:r>
                        <a:rPr lang="en-ZA" sz="1800" b="1" dirty="0" smtClean="0">
                          <a:latin typeface="Arial" panose="020B0604020202020204" pitchFamily="34" charset="0"/>
                          <a:cs typeface="Arial" panose="020B0604020202020204" pitchFamily="34" charset="0"/>
                        </a:rPr>
                        <a:t>bjective 2.1:  </a:t>
                      </a:r>
                      <a:r>
                        <a:rPr lang="en-GB" sz="1800" b="1" dirty="0" smtClean="0">
                          <a:solidFill>
                            <a:srgbClr val="000000"/>
                          </a:solidFill>
                          <a:effectLst/>
                          <a:latin typeface="Arial" panose="020B0604020202020204" pitchFamily="34" charset="0"/>
                          <a:cs typeface="Arial" panose="020B0604020202020204" pitchFamily="34" charset="0"/>
                        </a:rPr>
                        <a:t>More</a:t>
                      </a:r>
                      <a:r>
                        <a:rPr lang="en-GB" sz="1800" b="1" baseline="0" dirty="0" smtClean="0">
                          <a:solidFill>
                            <a:srgbClr val="000000"/>
                          </a:solidFill>
                          <a:effectLst/>
                          <a:latin typeface="Arial" panose="020B0604020202020204" pitchFamily="34" charset="0"/>
                          <a:cs typeface="Arial" panose="020B0604020202020204" pitchFamily="34" charset="0"/>
                        </a:rPr>
                        <a:t> Effective Support and Interventions with Greater Impact on Citizen’s Lives </a:t>
                      </a:r>
                      <a:endParaRPr lang="en-ZA" sz="1800" b="1" dirty="0">
                        <a:latin typeface="Arial" panose="020B0604020202020204" pitchFamily="34" charset="0"/>
                        <a:cs typeface="Arial" panose="020B0604020202020204" pitchFamily="34" charset="0"/>
                      </a:endParaRPr>
                    </a:p>
                  </a:txBody>
                  <a:tcPr marL="68580" marR="68580" marT="34300" marB="34300">
                    <a:solidFill>
                      <a:schemeClr val="bg1"/>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extLst>
                  <a:ext uri="{0D108BD9-81ED-4DB2-BD59-A6C34878D82A}">
                    <a16:rowId xmlns="" xmlns:a16="http://schemas.microsoft.com/office/drawing/2014/main" val="10000"/>
                  </a:ext>
                </a:extLst>
              </a:tr>
              <a:tr h="576361">
                <a:tc>
                  <a:txBody>
                    <a:bodyPr/>
                    <a:lstStyle/>
                    <a:p>
                      <a:pPr marL="0" algn="just" defTabSz="914400" rtl="0" eaLnBrk="1" latinLnBrk="0" hangingPunct="1"/>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Annual targets</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Performance</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Reasons for variance</a:t>
                      </a:r>
                    </a:p>
                  </a:txBody>
                  <a:tcPr marL="68580" marR="68580" marT="34300" marB="34300">
                    <a:solidFill>
                      <a:srgbClr val="92D050"/>
                    </a:solidFill>
                  </a:tcPr>
                </a:tc>
                <a:tc>
                  <a:txBody>
                    <a:bodyPr/>
                    <a:lstStyle/>
                    <a:p>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Corrective actions</a:t>
                      </a:r>
                      <a:endParaRPr lang="en-US" sz="1800" b="1" dirty="0">
                        <a:solidFill>
                          <a:schemeClr val="tx1"/>
                        </a:solidFill>
                        <a:latin typeface="Arial" panose="020B0604020202020204" pitchFamily="34" charset="0"/>
                        <a:cs typeface="Arial" panose="020B0604020202020204" pitchFamily="34" charset="0"/>
                      </a:endParaRPr>
                    </a:p>
                  </a:txBody>
                  <a:tcPr marL="68580" marR="68580" marT="34300" marB="34300">
                    <a:solidFill>
                      <a:srgbClr val="92D050"/>
                    </a:solidFill>
                  </a:tcPr>
                </a:tc>
                <a:extLst>
                  <a:ext uri="{0D108BD9-81ED-4DB2-BD59-A6C34878D82A}">
                    <a16:rowId xmlns="" xmlns:a16="http://schemas.microsoft.com/office/drawing/2014/main" val="10001"/>
                  </a:ext>
                </a:extLst>
              </a:tr>
              <a:tr h="1399281">
                <a:tc>
                  <a:txBody>
                    <a:bodyPr/>
                    <a:lstStyle/>
                    <a:p>
                      <a:pPr>
                        <a:lnSpc>
                          <a:spcPct val="115000"/>
                        </a:lnSpc>
                        <a:spcAft>
                          <a:spcPts val="1000"/>
                        </a:spcAft>
                      </a:pPr>
                      <a:r>
                        <a:rPr lang="en-GB"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Five</a:t>
                      </a:r>
                      <a:r>
                        <a:rPr lang="en-GB" sz="1800"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(5) approved municipal infrastructure assessments.</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800" b="1" i="0" u="none" strike="noStrike" kern="1200" baseline="0" dirty="0" smtClean="0">
                          <a:solidFill>
                            <a:srgbClr val="00B050"/>
                          </a:solidFill>
                          <a:effectLst/>
                          <a:latin typeface="Arial" panose="020B0604020202020204" pitchFamily="34" charset="0"/>
                          <a:ea typeface="+mn-ea"/>
                          <a:cs typeface="Arial" panose="020B0604020202020204" pitchFamily="34" charset="0"/>
                        </a:rPr>
                        <a:t>Achieved</a:t>
                      </a:r>
                    </a:p>
                  </a:txBody>
                  <a:tcPr marL="68580" marR="68580" marT="34300" marB="3430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None</a:t>
                      </a:r>
                      <a:endParaRPr kumimoji="0" lang="en-ZA" sz="1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None</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2"/>
                  </a:ext>
                </a:extLst>
              </a:tr>
              <a:tr h="722958">
                <a:tc gridSpan="4">
                  <a:txBody>
                    <a:bodyPr/>
                    <a:lstStyle/>
                    <a:p>
                      <a:pPr>
                        <a:lnSpc>
                          <a:spcPct val="115000"/>
                        </a:lnSpc>
                        <a:spcAft>
                          <a:spcPts val="1000"/>
                        </a:spcAft>
                      </a:pPr>
                      <a:r>
                        <a:rPr lang="en-ZA" sz="1800" b="1" i="0" u="none" strike="noStrike" kern="1200" baseline="0" dirty="0" smtClean="0">
                          <a:solidFill>
                            <a:srgbClr val="000000"/>
                          </a:solidFill>
                          <a:latin typeface="Arial" panose="020B0604020202020204" pitchFamily="34" charset="0"/>
                          <a:ea typeface="+mn-ea"/>
                          <a:cs typeface="Arial" panose="020B0604020202020204" pitchFamily="34" charset="0"/>
                        </a:rPr>
                        <a:t>Strategic Objective 2.2:  Improved Technical Capacity and Enhanced Technical Skills in Municipalities </a:t>
                      </a:r>
                      <a:endParaRPr lang="en-ZA" sz="1800" b="1"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hMerge="1">
                  <a:txBody>
                    <a:bodyPr/>
                    <a:lstStyle/>
                    <a:p>
                      <a:pPr>
                        <a:lnSpc>
                          <a:spcPct val="115000"/>
                        </a:lnSpc>
                        <a:spcAft>
                          <a:spcPts val="1000"/>
                        </a:spcAft>
                      </a:pPr>
                      <a:endParaRPr lang="en-ZA" sz="1800" b="1" i="0" u="none" strike="noStrike" kern="1200" baseline="0" dirty="0">
                        <a:solidFill>
                          <a:srgbClr val="00B05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hMerge="1">
                  <a:txBody>
                    <a:bodyPr/>
                    <a:lstStyle/>
                    <a:p>
                      <a:pPr marL="0" algn="l" defTabSz="914400" rtl="0" eaLnBrk="1" latinLnBrk="0" hangingPunct="1"/>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hMerge="1">
                  <a:txBody>
                    <a:bodyPr/>
                    <a:lstStyle/>
                    <a:p>
                      <a:pPr marL="0" algn="l" defTabSz="914400" rtl="0" eaLnBrk="1" latinLnBrk="0" hangingPunct="1"/>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3"/>
                  </a:ext>
                </a:extLst>
              </a:tr>
              <a:tr h="722958">
                <a:tc>
                  <a:txBody>
                    <a:bodyPr/>
                    <a:lstStyle/>
                    <a:p>
                      <a:pPr marL="0" algn="l" defTabSz="457200" rtl="0" eaLnBrk="1" latinLnBrk="0" hangingPunct="1"/>
                      <a:r>
                        <a:rPr lang="en-ZA" sz="1800" dirty="0" smtClean="0">
                          <a:latin typeface="Arial" panose="020B0604020202020204" pitchFamily="34" charset="0"/>
                          <a:cs typeface="Arial" panose="020B0604020202020204" pitchFamily="34" charset="0"/>
                        </a:rPr>
                        <a:t>40</a:t>
                      </a:r>
                      <a:r>
                        <a:rPr lang="en-ZA" sz="1800" baseline="0" dirty="0" smtClean="0">
                          <a:latin typeface="Arial" panose="020B0604020202020204" pitchFamily="34" charset="0"/>
                          <a:cs typeface="Arial" panose="020B0604020202020204" pitchFamily="34" charset="0"/>
                        </a:rPr>
                        <a:t> municipalities with which annual technical support plans are signed and reported against quarterly.</a:t>
                      </a:r>
                      <a:endParaRPr lang="en-ZA" sz="18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800" b="1" i="0" u="none" strike="noStrike" kern="1200" baseline="0" dirty="0" smtClean="0">
                          <a:solidFill>
                            <a:srgbClr val="00B050"/>
                          </a:solidFill>
                          <a:latin typeface="Arial" panose="020B0604020202020204" pitchFamily="34" charset="0"/>
                          <a:ea typeface="+mn-ea"/>
                          <a:cs typeface="Arial" panose="020B0604020202020204" pitchFamily="34" charset="0"/>
                        </a:rPr>
                        <a:t>Achieved </a:t>
                      </a:r>
                      <a:endParaRPr lang="en-ZA" sz="1800" b="1" i="0" u="none" strike="noStrike" kern="1200" baseline="0" dirty="0">
                        <a:solidFill>
                          <a:srgbClr val="00B05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None </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None </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2408171288"/>
                  </a:ext>
                </a:extLst>
              </a:tr>
            </a:tbl>
          </a:graphicData>
        </a:graphic>
      </p:graphicFrame>
      <p:sp>
        <p:nvSpPr>
          <p:cNvPr id="30723" name="Slide Number Placeholder 3"/>
          <p:cNvSpPr>
            <a:spLocks noGrp="1"/>
          </p:cNvSpPr>
          <p:nvPr>
            <p:ph type="sldNum" sz="quarter" idx="11"/>
          </p:nvPr>
        </p:nvSpPr>
        <p:spPr bwMode="auto">
          <a:xfrm>
            <a:off x="8686801" y="6492875"/>
            <a:ext cx="4572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125B5F-AAAF-4088-8296-02B611E36338}" type="slidenum">
              <a:rPr kumimoji="0" lang="en-ZA" altLang="en-US" sz="16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ZA" altLang="en-US" sz="16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Title 1"/>
          <p:cNvSpPr txBox="1">
            <a:spLocks/>
          </p:cNvSpPr>
          <p:nvPr/>
        </p:nvSpPr>
        <p:spPr bwMode="auto">
          <a:xfrm>
            <a:off x="-1" y="108704"/>
            <a:ext cx="9143999" cy="569903"/>
          </a:xfrm>
          <a:prstGeom prst="rect">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2200" b="1" i="0" u="none" strike="noStrike" kern="1200" cap="none" spc="0" normalizeH="0" baseline="0" noProof="0" dirty="0" smtClean="0">
                <a:ln>
                  <a:noFill/>
                </a:ln>
                <a:solidFill>
                  <a:prstClr val="black"/>
                </a:solidFill>
                <a:effectLst/>
                <a:uLnTx/>
                <a:uFillTx/>
                <a:latin typeface="Arial" pitchFamily="34" charset="0"/>
                <a:ea typeface="ＭＳ Ｐゴシック" charset="-128"/>
                <a:cs typeface="Arial" pitchFamily="34" charset="0"/>
              </a:rPr>
              <a:t>2016/17 PERFORMANCE INFORMATION PER PROGRAMME </a:t>
            </a:r>
            <a:endParaRPr kumimoji="0" lang="en-ZA"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237995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35997372"/>
              </p:ext>
            </p:extLst>
          </p:nvPr>
        </p:nvGraphicFramePr>
        <p:xfrm>
          <a:off x="53750" y="980728"/>
          <a:ext cx="9036495" cy="5143580"/>
        </p:xfrm>
        <a:graphic>
          <a:graphicData uri="http://schemas.openxmlformats.org/drawingml/2006/table">
            <a:tbl>
              <a:tblPr firstRow="1" bandRow="1"/>
              <a:tblGrid>
                <a:gridCol w="2338858">
                  <a:extLst>
                    <a:ext uri="{9D8B030D-6E8A-4147-A177-3AD203B41FA5}">
                      <a16:colId xmlns="" xmlns:a16="http://schemas.microsoft.com/office/drawing/2014/main" val="20000"/>
                    </a:ext>
                  </a:extLst>
                </a:gridCol>
                <a:gridCol w="2069189">
                  <a:extLst>
                    <a:ext uri="{9D8B030D-6E8A-4147-A177-3AD203B41FA5}">
                      <a16:colId xmlns="" xmlns:a16="http://schemas.microsoft.com/office/drawing/2014/main" val="20001"/>
                    </a:ext>
                  </a:extLst>
                </a:gridCol>
                <a:gridCol w="2289590">
                  <a:extLst>
                    <a:ext uri="{9D8B030D-6E8A-4147-A177-3AD203B41FA5}">
                      <a16:colId xmlns="" xmlns:a16="http://schemas.microsoft.com/office/drawing/2014/main" val="20002"/>
                    </a:ext>
                  </a:extLst>
                </a:gridCol>
                <a:gridCol w="2338858">
                  <a:extLst>
                    <a:ext uri="{9D8B030D-6E8A-4147-A177-3AD203B41FA5}">
                      <a16:colId xmlns="" xmlns:a16="http://schemas.microsoft.com/office/drawing/2014/main" val="20003"/>
                    </a:ext>
                  </a:extLst>
                </a:gridCol>
              </a:tblGrid>
              <a:tr h="561803">
                <a:tc gridSpan="4">
                  <a:txBody>
                    <a:bodyPr/>
                    <a:lstStyle/>
                    <a:p>
                      <a:pPr algn="just"/>
                      <a:r>
                        <a:rPr kumimoji="0" lang="en-ZA" sz="18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Strategic Objective 2.2:  Improved Technical Capacity and Enhanced Technical Skills in Municipalities</a:t>
                      </a:r>
                      <a:endParaRPr lang="en-ZA" sz="1800" b="1" dirty="0">
                        <a:latin typeface="Arial" panose="020B0604020202020204" pitchFamily="34" charset="0"/>
                        <a:cs typeface="Arial" panose="020B0604020202020204" pitchFamily="34" charset="0"/>
                      </a:endParaRPr>
                    </a:p>
                  </a:txBody>
                  <a:tcPr marL="68580" marR="68580" marT="34300" marB="34300">
                    <a:solidFill>
                      <a:schemeClr val="bg1"/>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extLst>
                  <a:ext uri="{0D108BD9-81ED-4DB2-BD59-A6C34878D82A}">
                    <a16:rowId xmlns="" xmlns:a16="http://schemas.microsoft.com/office/drawing/2014/main" val="10000"/>
                  </a:ext>
                </a:extLst>
              </a:tr>
              <a:tr h="576361">
                <a:tc>
                  <a:txBody>
                    <a:bodyPr/>
                    <a:lstStyle/>
                    <a:p>
                      <a:pPr marL="0" algn="just" defTabSz="914400" rtl="0" eaLnBrk="1" latinLnBrk="0" hangingPunct="1"/>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Annual targets</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Performance</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Reasons for variance</a:t>
                      </a:r>
                    </a:p>
                  </a:txBody>
                  <a:tcPr marL="68580" marR="68580" marT="34300" marB="34300">
                    <a:solidFill>
                      <a:srgbClr val="92D050"/>
                    </a:solidFill>
                  </a:tcPr>
                </a:tc>
                <a:tc>
                  <a:txBody>
                    <a:bodyPr/>
                    <a:lstStyle/>
                    <a:p>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Corrective actions</a:t>
                      </a:r>
                      <a:endParaRPr lang="en-US" sz="1800" b="1" dirty="0">
                        <a:solidFill>
                          <a:schemeClr val="tx1"/>
                        </a:solidFill>
                        <a:latin typeface="Arial" panose="020B0604020202020204" pitchFamily="34" charset="0"/>
                        <a:cs typeface="Arial" panose="020B0604020202020204" pitchFamily="34" charset="0"/>
                      </a:endParaRPr>
                    </a:p>
                  </a:txBody>
                  <a:tcPr marL="68580" marR="68580" marT="34300" marB="34300">
                    <a:solidFill>
                      <a:srgbClr val="92D050"/>
                    </a:solidFill>
                  </a:tcPr>
                </a:tc>
                <a:extLst>
                  <a:ext uri="{0D108BD9-81ED-4DB2-BD59-A6C34878D82A}">
                    <a16:rowId xmlns="" xmlns:a16="http://schemas.microsoft.com/office/drawing/2014/main" val="10001"/>
                  </a:ext>
                </a:extLst>
              </a:tr>
              <a:tr h="1399281">
                <a:tc>
                  <a:txBody>
                    <a:bodyPr/>
                    <a:lstStyle/>
                    <a:p>
                      <a:pPr>
                        <a:lnSpc>
                          <a:spcPct val="115000"/>
                        </a:lnSpc>
                        <a:spcAft>
                          <a:spcPts val="1000"/>
                        </a:spcAft>
                      </a:pPr>
                      <a:r>
                        <a:rPr lang="en-GB" sz="1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20</a:t>
                      </a:r>
                      <a:r>
                        <a:rPr lang="en-GB" sz="1800"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municipalities for which municipal infrastructure master plans are developed or reviewed.</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800" b="1" i="0" u="none" strike="noStrike" kern="1200" baseline="0" dirty="0" smtClean="0">
                          <a:solidFill>
                            <a:srgbClr val="00B050"/>
                          </a:solidFill>
                          <a:effectLst/>
                          <a:latin typeface="Arial" panose="020B0604020202020204" pitchFamily="34" charset="0"/>
                          <a:ea typeface="+mn-ea"/>
                          <a:cs typeface="Arial" panose="020B0604020202020204" pitchFamily="34" charset="0"/>
                        </a:rPr>
                        <a:t>Achieved (21)</a:t>
                      </a:r>
                    </a:p>
                  </a:txBody>
                  <a:tcPr marL="68580" marR="68580" marT="34300" marB="3430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 target was exceeded due to additional response for support from Ehlanzeni District.</a:t>
                      </a:r>
                      <a:endParaRPr kumimoji="0" lang="en-ZA" sz="1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None</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2"/>
                  </a:ext>
                </a:extLst>
              </a:tr>
              <a:tr h="722958">
                <a:tc>
                  <a:txBody>
                    <a:bodyPr/>
                    <a:lstStyle/>
                    <a:p>
                      <a:pPr marL="0" algn="l" defTabSz="457200" rtl="0" eaLnBrk="1" latinLnBrk="0" hangingPunct="1"/>
                      <a:r>
                        <a:rPr lang="en-GB" sz="1800" baseline="0" dirty="0" smtClean="0">
                          <a:solidFill>
                            <a:srgbClr val="000000"/>
                          </a:solidFill>
                          <a:effectLst/>
                          <a:latin typeface="Arial" panose="020B0604020202020204" pitchFamily="34" charset="0"/>
                          <a:cs typeface="Arial" panose="020B0604020202020204" pitchFamily="34" charset="0"/>
                        </a:rPr>
                        <a:t>10 municipalities for which Spatial Development Frameworks, Land Use Management Schemes and Land Audits are developed or reviewed  </a:t>
                      </a:r>
                      <a:endParaRPr lang="en-ZA" sz="18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GB" sz="1800" b="1" i="0" u="none" strike="noStrike" kern="1200" baseline="0" dirty="0" smtClean="0">
                          <a:solidFill>
                            <a:srgbClr val="00B050"/>
                          </a:solidFill>
                          <a:effectLst/>
                          <a:latin typeface="Arial" panose="020B0604020202020204" pitchFamily="34" charset="0"/>
                          <a:ea typeface="+mn-ea"/>
                          <a:cs typeface="Arial" panose="020B0604020202020204" pitchFamily="34" charset="0"/>
                        </a:rPr>
                        <a:t>Achieved (11) </a:t>
                      </a:r>
                      <a:endParaRPr lang="en-ZA" sz="1800" b="1" i="0" u="none" strike="noStrike" kern="1200" baseline="0" dirty="0">
                        <a:solidFill>
                          <a:srgbClr val="00B05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The target was exceeded due to recruitment of additional planners.</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None </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3"/>
                  </a:ext>
                </a:extLst>
              </a:tr>
            </a:tbl>
          </a:graphicData>
        </a:graphic>
      </p:graphicFrame>
      <p:sp>
        <p:nvSpPr>
          <p:cNvPr id="30723" name="Slide Number Placeholder 3"/>
          <p:cNvSpPr>
            <a:spLocks noGrp="1"/>
          </p:cNvSpPr>
          <p:nvPr>
            <p:ph type="sldNum" sz="quarter" idx="11"/>
          </p:nvPr>
        </p:nvSpPr>
        <p:spPr bwMode="auto">
          <a:xfrm>
            <a:off x="8686801" y="6492875"/>
            <a:ext cx="4572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125B5F-AAAF-4088-8296-02B611E36338}" type="slidenum">
              <a:rPr kumimoji="0" lang="en-ZA" altLang="en-US" sz="16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ZA" altLang="en-US" sz="16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Title 1"/>
          <p:cNvSpPr txBox="1">
            <a:spLocks/>
          </p:cNvSpPr>
          <p:nvPr/>
        </p:nvSpPr>
        <p:spPr bwMode="auto">
          <a:xfrm>
            <a:off x="-1" y="108704"/>
            <a:ext cx="9143999" cy="569903"/>
          </a:xfrm>
          <a:prstGeom prst="rect">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2200" b="1" i="0" u="none" strike="noStrike" kern="1200" cap="none" spc="0" normalizeH="0" baseline="0" noProof="0" dirty="0" smtClean="0">
                <a:ln>
                  <a:noFill/>
                </a:ln>
                <a:solidFill>
                  <a:prstClr val="black"/>
                </a:solidFill>
                <a:effectLst/>
                <a:uLnTx/>
                <a:uFillTx/>
                <a:latin typeface="Arial" pitchFamily="34" charset="0"/>
                <a:ea typeface="ＭＳ Ｐゴシック" charset="-128"/>
                <a:cs typeface="Arial" pitchFamily="34" charset="0"/>
              </a:rPr>
              <a:t>2016/17 PERFORMANCE INFORMATION PER PROGRAMME </a:t>
            </a:r>
            <a:endParaRPr kumimoji="0" lang="en-ZA"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1665692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72519059"/>
              </p:ext>
            </p:extLst>
          </p:nvPr>
        </p:nvGraphicFramePr>
        <p:xfrm>
          <a:off x="53750" y="612250"/>
          <a:ext cx="9036495" cy="6232956"/>
        </p:xfrm>
        <a:graphic>
          <a:graphicData uri="http://schemas.openxmlformats.org/drawingml/2006/table">
            <a:tbl>
              <a:tblPr firstRow="1" bandRow="1"/>
              <a:tblGrid>
                <a:gridCol w="2338858">
                  <a:extLst>
                    <a:ext uri="{9D8B030D-6E8A-4147-A177-3AD203B41FA5}">
                      <a16:colId xmlns="" xmlns:a16="http://schemas.microsoft.com/office/drawing/2014/main" val="20000"/>
                    </a:ext>
                  </a:extLst>
                </a:gridCol>
                <a:gridCol w="2069189">
                  <a:extLst>
                    <a:ext uri="{9D8B030D-6E8A-4147-A177-3AD203B41FA5}">
                      <a16:colId xmlns="" xmlns:a16="http://schemas.microsoft.com/office/drawing/2014/main" val="20001"/>
                    </a:ext>
                  </a:extLst>
                </a:gridCol>
                <a:gridCol w="2289590">
                  <a:extLst>
                    <a:ext uri="{9D8B030D-6E8A-4147-A177-3AD203B41FA5}">
                      <a16:colId xmlns="" xmlns:a16="http://schemas.microsoft.com/office/drawing/2014/main" val="20002"/>
                    </a:ext>
                  </a:extLst>
                </a:gridCol>
                <a:gridCol w="2338858">
                  <a:extLst>
                    <a:ext uri="{9D8B030D-6E8A-4147-A177-3AD203B41FA5}">
                      <a16:colId xmlns="" xmlns:a16="http://schemas.microsoft.com/office/drawing/2014/main" val="20003"/>
                    </a:ext>
                  </a:extLst>
                </a:gridCol>
              </a:tblGrid>
              <a:tr h="561803">
                <a:tc gridSpan="4">
                  <a:txBody>
                    <a:bodyPr/>
                    <a:lstStyle/>
                    <a:p>
                      <a:pPr algn="just"/>
                      <a:r>
                        <a:rPr kumimoji="0" lang="en-ZA" sz="16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Strategic Objective 2.2:  Improved Technical Capacity and Enhanced Technical Skills in Municipalities</a:t>
                      </a:r>
                      <a:endParaRPr lang="en-ZA" sz="1600" b="1" dirty="0">
                        <a:latin typeface="Arial" panose="020B0604020202020204" pitchFamily="34" charset="0"/>
                        <a:cs typeface="Arial" panose="020B0604020202020204" pitchFamily="34" charset="0"/>
                      </a:endParaRPr>
                    </a:p>
                  </a:txBody>
                  <a:tcPr marL="68580" marR="68580" marT="34300" marB="34300">
                    <a:solidFill>
                      <a:schemeClr val="bg1"/>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extLst>
                  <a:ext uri="{0D108BD9-81ED-4DB2-BD59-A6C34878D82A}">
                    <a16:rowId xmlns="" xmlns:a16="http://schemas.microsoft.com/office/drawing/2014/main" val="10000"/>
                  </a:ext>
                </a:extLst>
              </a:tr>
              <a:tr h="576361">
                <a:tc>
                  <a:txBody>
                    <a:bodyPr/>
                    <a:lstStyle/>
                    <a:p>
                      <a:pPr marL="0" algn="just" defTabSz="914400" rtl="0" eaLnBrk="1" latinLnBrk="0" hangingPunct="1"/>
                      <a:r>
                        <a:rPr lang="en-ZA" sz="1600" b="1" u="none" strike="noStrike" kern="1200" baseline="0" dirty="0" smtClean="0">
                          <a:solidFill>
                            <a:schemeClr val="tx1"/>
                          </a:solidFill>
                          <a:latin typeface="Arial" panose="020B0604020202020204" pitchFamily="34" charset="0"/>
                          <a:ea typeface="+mn-ea"/>
                          <a:cs typeface="Arial" panose="020B0604020202020204" pitchFamily="34" charset="0"/>
                        </a:rPr>
                        <a:t>Annual targets</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u="none" strike="noStrike" kern="1200" baseline="0" dirty="0" smtClean="0">
                          <a:solidFill>
                            <a:schemeClr val="tx1"/>
                          </a:solidFill>
                          <a:latin typeface="Arial" panose="020B0604020202020204" pitchFamily="34" charset="0"/>
                          <a:ea typeface="+mn-ea"/>
                          <a:cs typeface="Arial" panose="020B0604020202020204" pitchFamily="34" charset="0"/>
                        </a:rPr>
                        <a:t>Performance</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u="none" strike="noStrike" kern="1200" baseline="0" dirty="0" smtClean="0">
                          <a:solidFill>
                            <a:schemeClr val="tx1"/>
                          </a:solidFill>
                          <a:latin typeface="Arial" panose="020B0604020202020204" pitchFamily="34" charset="0"/>
                          <a:ea typeface="+mn-ea"/>
                          <a:cs typeface="Arial" panose="020B0604020202020204" pitchFamily="34" charset="0"/>
                        </a:rPr>
                        <a:t>Reasons for variance</a:t>
                      </a:r>
                    </a:p>
                  </a:txBody>
                  <a:tcPr marL="68580" marR="68580" marT="34300" marB="34300">
                    <a:solidFill>
                      <a:srgbClr val="92D050"/>
                    </a:solidFill>
                  </a:tcPr>
                </a:tc>
                <a:tc>
                  <a:txBody>
                    <a:bodyPr/>
                    <a:lstStyle/>
                    <a:p>
                      <a:r>
                        <a:rPr lang="en-ZA" sz="1600" b="1" u="none" strike="noStrike" kern="1200" baseline="0" dirty="0" smtClean="0">
                          <a:solidFill>
                            <a:schemeClr val="tx1"/>
                          </a:solidFill>
                          <a:latin typeface="Arial" panose="020B0604020202020204" pitchFamily="34" charset="0"/>
                          <a:ea typeface="+mn-ea"/>
                          <a:cs typeface="Arial" panose="020B0604020202020204" pitchFamily="34" charset="0"/>
                        </a:rPr>
                        <a:t>Corrective actions</a:t>
                      </a:r>
                      <a:endParaRPr lang="en-US" sz="1600" b="1" dirty="0">
                        <a:solidFill>
                          <a:schemeClr val="tx1"/>
                        </a:solidFill>
                        <a:latin typeface="Arial" panose="020B0604020202020204" pitchFamily="34" charset="0"/>
                        <a:cs typeface="Arial" panose="020B0604020202020204" pitchFamily="34" charset="0"/>
                      </a:endParaRPr>
                    </a:p>
                  </a:txBody>
                  <a:tcPr marL="68580" marR="68580" marT="34300" marB="34300">
                    <a:solidFill>
                      <a:srgbClr val="92D050"/>
                    </a:solidFill>
                  </a:tcPr>
                </a:tc>
                <a:extLst>
                  <a:ext uri="{0D108BD9-81ED-4DB2-BD59-A6C34878D82A}">
                    <a16:rowId xmlns="" xmlns:a16="http://schemas.microsoft.com/office/drawing/2014/main" val="10001"/>
                  </a:ext>
                </a:extLst>
              </a:tr>
              <a:tr h="1399281">
                <a:tc>
                  <a:txBody>
                    <a:bodyPr/>
                    <a:lstStyle/>
                    <a:p>
                      <a:pPr>
                        <a:lnSpc>
                          <a:spcPct val="115000"/>
                        </a:lnSpc>
                        <a:spcAft>
                          <a:spcPts val="1000"/>
                        </a:spcAft>
                      </a:pPr>
                      <a:r>
                        <a:rPr lang="en-GB" sz="1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20</a:t>
                      </a:r>
                      <a:r>
                        <a:rPr lang="en-GB" sz="1600"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municipalities for which infrastructure operations and maintenance plans and/or policies and/or procedures are developed or reviewed </a:t>
                      </a:r>
                      <a:endParaRPr lang="en-ZA" sz="1600" dirty="0" smtClean="0">
                        <a:effectLst/>
                        <a:latin typeface="Arial" panose="020B0604020202020204" pitchFamily="34" charset="0"/>
                        <a:ea typeface="Calibri" panose="020F050202020403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600" b="1" i="0" u="none" strike="noStrike" kern="1200" baseline="0" dirty="0" smtClean="0">
                          <a:solidFill>
                            <a:srgbClr val="00B050"/>
                          </a:solidFill>
                          <a:effectLst/>
                          <a:latin typeface="Arial" panose="020B0604020202020204" pitchFamily="34" charset="0"/>
                          <a:ea typeface="+mn-ea"/>
                          <a:cs typeface="Arial" panose="020B0604020202020204" pitchFamily="34" charset="0"/>
                        </a:rPr>
                        <a:t>Achieved </a:t>
                      </a:r>
                    </a:p>
                  </a:txBody>
                  <a:tcPr marL="68580" marR="68580" marT="34300" marB="3430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None</a:t>
                      </a:r>
                      <a:endParaRPr kumimoji="0" lang="en-ZA" sz="16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600" b="0" i="0" u="none" strike="noStrike" kern="1200" baseline="0" dirty="0" smtClean="0">
                          <a:solidFill>
                            <a:srgbClr val="000000"/>
                          </a:solidFill>
                          <a:latin typeface="Arial" panose="020B0604020202020204" pitchFamily="34" charset="0"/>
                          <a:ea typeface="+mn-ea"/>
                          <a:cs typeface="Arial" panose="020B0604020202020204" pitchFamily="34" charset="0"/>
                        </a:rPr>
                        <a:t>None</a:t>
                      </a:r>
                      <a:endParaRPr lang="en-ZA" sz="16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2"/>
                  </a:ext>
                </a:extLst>
              </a:tr>
              <a:tr h="722958">
                <a:tc>
                  <a:txBody>
                    <a:bodyPr/>
                    <a:lstStyle/>
                    <a:p>
                      <a:pPr marL="0" algn="l" defTabSz="457200" rtl="0" eaLnBrk="1" latinLnBrk="0" hangingPunct="1"/>
                      <a:r>
                        <a:rPr lang="en-GB" sz="1600" baseline="0" dirty="0" smtClean="0">
                          <a:solidFill>
                            <a:srgbClr val="000000"/>
                          </a:solidFill>
                          <a:effectLst/>
                          <a:latin typeface="Arial" panose="020B0604020202020204" pitchFamily="34" charset="0"/>
                          <a:cs typeface="Arial" panose="020B0604020202020204" pitchFamily="34" charset="0"/>
                        </a:rPr>
                        <a:t>20 municipalities provided with training on the use of the asset register module and/or other modules of MIPMIS</a:t>
                      </a:r>
                      <a:endParaRPr lang="en-ZA" sz="16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GB" sz="1600" b="1" i="0" u="none" strike="noStrike" kern="1200" baseline="0" dirty="0" smtClean="0">
                          <a:solidFill>
                            <a:srgbClr val="00B050"/>
                          </a:solidFill>
                          <a:effectLst/>
                          <a:latin typeface="Arial" panose="020B0604020202020204" pitchFamily="34" charset="0"/>
                          <a:ea typeface="+mn-ea"/>
                          <a:cs typeface="Arial" panose="020B0604020202020204" pitchFamily="34" charset="0"/>
                        </a:rPr>
                        <a:t>Achieved (28)</a:t>
                      </a:r>
                      <a:endParaRPr lang="en-ZA" sz="1600" b="1" i="0" u="none" strike="noStrike" kern="1200" baseline="0" dirty="0">
                        <a:solidFill>
                          <a:srgbClr val="00B05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600" b="0" i="0" u="none" strike="noStrike" kern="1200" baseline="0" dirty="0" smtClean="0">
                          <a:solidFill>
                            <a:srgbClr val="000000"/>
                          </a:solidFill>
                          <a:latin typeface="Arial" panose="020B0604020202020204" pitchFamily="34" charset="0"/>
                          <a:ea typeface="+mn-ea"/>
                          <a:cs typeface="Arial" panose="020B0604020202020204" pitchFamily="34" charset="0"/>
                        </a:rPr>
                        <a:t>The target was exceeded due to some officials attending the training without prior confirmation at no additional costs to MISA. </a:t>
                      </a:r>
                      <a:endParaRPr lang="en-ZA" sz="16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600" b="0" i="0" u="none" strike="noStrike" kern="1200" baseline="0" dirty="0" smtClean="0">
                          <a:solidFill>
                            <a:srgbClr val="000000"/>
                          </a:solidFill>
                          <a:latin typeface="Arial" panose="020B0604020202020204" pitchFamily="34" charset="0"/>
                          <a:ea typeface="+mn-ea"/>
                          <a:cs typeface="Arial" panose="020B0604020202020204" pitchFamily="34" charset="0"/>
                        </a:rPr>
                        <a:t>None </a:t>
                      </a:r>
                      <a:endParaRPr lang="en-ZA" sz="16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3"/>
                  </a:ext>
                </a:extLst>
              </a:tr>
              <a:tr h="722958">
                <a:tc>
                  <a:txBody>
                    <a:bodyPr/>
                    <a:lstStyle/>
                    <a:p>
                      <a:pPr marL="0" algn="l" defTabSz="457200" rtl="0" eaLnBrk="1" latinLnBrk="0" hangingPunct="1"/>
                      <a:r>
                        <a:rPr lang="en-ZA" sz="1600" dirty="0" smtClean="0">
                          <a:latin typeface="Arial" panose="020B0604020202020204" pitchFamily="34" charset="0"/>
                          <a:cs typeface="Arial" panose="020B0604020202020204" pitchFamily="34" charset="0"/>
                        </a:rPr>
                        <a:t>One (1) Regional</a:t>
                      </a:r>
                      <a:r>
                        <a:rPr lang="en-ZA" sz="1600" baseline="0" dirty="0" smtClean="0">
                          <a:latin typeface="Arial" panose="020B0604020202020204" pitchFamily="34" charset="0"/>
                          <a:cs typeface="Arial" panose="020B0604020202020204" pitchFamily="34" charset="0"/>
                        </a:rPr>
                        <a:t> Management Support Contract (RMSC) awarded and reported against </a:t>
                      </a:r>
                      <a:endParaRPr lang="en-ZA" sz="16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600" b="1" i="0" u="none" strike="noStrike" kern="1200" baseline="0" dirty="0" smtClean="0">
                          <a:solidFill>
                            <a:srgbClr val="FF0000"/>
                          </a:solidFill>
                          <a:latin typeface="Arial" panose="020B0604020202020204" pitchFamily="34" charset="0"/>
                          <a:ea typeface="+mn-ea"/>
                          <a:cs typeface="Arial" panose="020B0604020202020204" pitchFamily="34" charset="0"/>
                        </a:rPr>
                        <a:t>Not Achieved</a:t>
                      </a:r>
                      <a:endParaRPr lang="en-ZA" sz="1600" b="1" i="0" u="none" strike="noStrike" kern="1200" baseline="0" dirty="0">
                        <a:solidFill>
                          <a:srgbClr val="FF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600" b="0" i="0" u="none" strike="noStrike" kern="1200" baseline="0" dirty="0" smtClean="0">
                          <a:solidFill>
                            <a:srgbClr val="000000"/>
                          </a:solidFill>
                          <a:latin typeface="Arial" panose="020B0604020202020204" pitchFamily="34" charset="0"/>
                          <a:ea typeface="+mn-ea"/>
                          <a:cs typeface="Arial" panose="020B0604020202020204" pitchFamily="34" charset="0"/>
                        </a:rPr>
                        <a:t>The start of the project was delayed due to cancellation of the tender for appointing a service provider </a:t>
                      </a:r>
                      <a:endParaRPr lang="en-ZA" sz="16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600" b="0" i="0" u="none" strike="noStrike" kern="1200" baseline="0" dirty="0" smtClean="0">
                          <a:solidFill>
                            <a:srgbClr val="000000"/>
                          </a:solidFill>
                          <a:latin typeface="Arial" panose="020B0604020202020204" pitchFamily="34" charset="0"/>
                          <a:ea typeface="+mn-ea"/>
                          <a:cs typeface="Arial" panose="020B0604020202020204" pitchFamily="34" charset="0"/>
                        </a:rPr>
                        <a:t>The implementation of the project has since started in two of the three pilot regions  </a:t>
                      </a:r>
                      <a:endParaRPr lang="en-ZA" sz="16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629631646"/>
                  </a:ext>
                </a:extLst>
              </a:tr>
            </a:tbl>
          </a:graphicData>
        </a:graphic>
      </p:graphicFrame>
      <p:sp>
        <p:nvSpPr>
          <p:cNvPr id="30723" name="Slide Number Placeholder 3"/>
          <p:cNvSpPr>
            <a:spLocks noGrp="1"/>
          </p:cNvSpPr>
          <p:nvPr>
            <p:ph type="sldNum" sz="quarter" idx="11"/>
          </p:nvPr>
        </p:nvSpPr>
        <p:spPr bwMode="auto">
          <a:xfrm>
            <a:off x="8686801" y="6492875"/>
            <a:ext cx="4572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125B5F-AAAF-4088-8296-02B611E36338}" type="slidenum">
              <a:rPr kumimoji="0" lang="en-ZA" altLang="en-US" sz="16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ZA" altLang="en-US" sz="16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Title 1"/>
          <p:cNvSpPr txBox="1">
            <a:spLocks/>
          </p:cNvSpPr>
          <p:nvPr/>
        </p:nvSpPr>
        <p:spPr bwMode="auto">
          <a:xfrm>
            <a:off x="-1" y="108704"/>
            <a:ext cx="9143999" cy="569903"/>
          </a:xfrm>
          <a:prstGeom prst="rect">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2200" b="1" i="0" u="none" strike="noStrike" kern="1200" cap="none" spc="0" normalizeH="0" baseline="0" noProof="0" dirty="0" smtClean="0">
                <a:ln>
                  <a:noFill/>
                </a:ln>
                <a:solidFill>
                  <a:prstClr val="black"/>
                </a:solidFill>
                <a:effectLst/>
                <a:uLnTx/>
                <a:uFillTx/>
                <a:latin typeface="Arial" pitchFamily="34" charset="0"/>
                <a:ea typeface="ＭＳ Ｐゴシック" charset="-128"/>
                <a:cs typeface="Arial" pitchFamily="34" charset="0"/>
              </a:rPr>
              <a:t>2016/17 PERFORMANCE INFORMATION PER PROGRAMME </a:t>
            </a:r>
            <a:endParaRPr kumimoji="0" lang="en-ZA"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4173470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2229554824"/>
              </p:ext>
            </p:extLst>
          </p:nvPr>
        </p:nvGraphicFramePr>
        <p:xfrm>
          <a:off x="53750" y="548679"/>
          <a:ext cx="9036495" cy="5893114"/>
        </p:xfrm>
        <a:graphic>
          <a:graphicData uri="http://schemas.openxmlformats.org/drawingml/2006/table">
            <a:tbl>
              <a:tblPr firstRow="1" bandRow="1"/>
              <a:tblGrid>
                <a:gridCol w="2338858">
                  <a:extLst>
                    <a:ext uri="{9D8B030D-6E8A-4147-A177-3AD203B41FA5}">
                      <a16:colId xmlns="" xmlns:a16="http://schemas.microsoft.com/office/drawing/2014/main" val="20000"/>
                    </a:ext>
                  </a:extLst>
                </a:gridCol>
                <a:gridCol w="2069189">
                  <a:extLst>
                    <a:ext uri="{9D8B030D-6E8A-4147-A177-3AD203B41FA5}">
                      <a16:colId xmlns="" xmlns:a16="http://schemas.microsoft.com/office/drawing/2014/main" val="20001"/>
                    </a:ext>
                  </a:extLst>
                </a:gridCol>
                <a:gridCol w="2289590">
                  <a:extLst>
                    <a:ext uri="{9D8B030D-6E8A-4147-A177-3AD203B41FA5}">
                      <a16:colId xmlns="" xmlns:a16="http://schemas.microsoft.com/office/drawing/2014/main" val="20002"/>
                    </a:ext>
                  </a:extLst>
                </a:gridCol>
                <a:gridCol w="2338858">
                  <a:extLst>
                    <a:ext uri="{9D8B030D-6E8A-4147-A177-3AD203B41FA5}">
                      <a16:colId xmlns="" xmlns:a16="http://schemas.microsoft.com/office/drawing/2014/main" val="20003"/>
                    </a:ext>
                  </a:extLst>
                </a:gridCol>
              </a:tblGrid>
              <a:tr h="362712">
                <a:tc gridSpan="4">
                  <a:txBody>
                    <a:bodyPr/>
                    <a:lstStyle/>
                    <a:p>
                      <a:pPr algn="just"/>
                      <a:r>
                        <a:rPr kumimoji="0" lang="en-ZA" sz="18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Strategic Objective 3.1:  Improved Technical Skills in Municipalities</a:t>
                      </a:r>
                      <a:r>
                        <a:rPr kumimoji="0" lang="en-ZA" sz="16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 </a:t>
                      </a:r>
                      <a:endParaRPr lang="en-ZA" sz="1600" b="1" dirty="0">
                        <a:latin typeface="Arial" panose="020B0604020202020204" pitchFamily="34" charset="0"/>
                        <a:cs typeface="Arial" panose="020B0604020202020204" pitchFamily="34" charset="0"/>
                      </a:endParaRPr>
                    </a:p>
                  </a:txBody>
                  <a:tcPr marL="68580" marR="68580" marT="34300" marB="34300">
                    <a:solidFill>
                      <a:schemeClr val="bg1"/>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extLst>
                  <a:ext uri="{0D108BD9-81ED-4DB2-BD59-A6C34878D82A}">
                    <a16:rowId xmlns="" xmlns:a16="http://schemas.microsoft.com/office/drawing/2014/main" val="10000"/>
                  </a:ext>
                </a:extLst>
              </a:tr>
              <a:tr h="580638">
                <a:tc>
                  <a:txBody>
                    <a:bodyPr/>
                    <a:lstStyle/>
                    <a:p>
                      <a:pPr marL="0" algn="just" defTabSz="914400" rtl="0" eaLnBrk="1" latinLnBrk="0" hangingPunct="1"/>
                      <a:r>
                        <a:rPr lang="en-ZA" sz="1500" b="1" u="none" strike="noStrike" kern="1200" baseline="0" dirty="0" smtClean="0">
                          <a:solidFill>
                            <a:schemeClr val="tx1"/>
                          </a:solidFill>
                          <a:latin typeface="Arial" panose="020B0604020202020204" pitchFamily="34" charset="0"/>
                          <a:ea typeface="+mn-ea"/>
                          <a:cs typeface="Arial" panose="020B0604020202020204" pitchFamily="34" charset="0"/>
                        </a:rPr>
                        <a:t>Annual targets</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500" b="1" u="none" strike="noStrike" kern="1200" baseline="0" dirty="0" smtClean="0">
                          <a:solidFill>
                            <a:schemeClr val="tx1"/>
                          </a:solidFill>
                          <a:latin typeface="Arial" panose="020B0604020202020204" pitchFamily="34" charset="0"/>
                          <a:ea typeface="+mn-ea"/>
                          <a:cs typeface="Arial" panose="020B0604020202020204" pitchFamily="34" charset="0"/>
                        </a:rPr>
                        <a:t>Performance</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500" b="1" u="none" strike="noStrike" kern="1200" baseline="0" dirty="0" smtClean="0">
                          <a:solidFill>
                            <a:schemeClr val="tx1"/>
                          </a:solidFill>
                          <a:latin typeface="Arial" panose="020B0604020202020204" pitchFamily="34" charset="0"/>
                          <a:ea typeface="+mn-ea"/>
                          <a:cs typeface="Arial" panose="020B0604020202020204" pitchFamily="34" charset="0"/>
                        </a:rPr>
                        <a:t>Reasons for variance</a:t>
                      </a:r>
                    </a:p>
                  </a:txBody>
                  <a:tcPr marL="68580" marR="68580" marT="34300" marB="34300">
                    <a:solidFill>
                      <a:srgbClr val="92D050"/>
                    </a:solidFill>
                  </a:tcPr>
                </a:tc>
                <a:tc>
                  <a:txBody>
                    <a:bodyPr/>
                    <a:lstStyle/>
                    <a:p>
                      <a:r>
                        <a:rPr lang="en-ZA" sz="1500" b="1" u="none" strike="noStrike" kern="1200" baseline="0" dirty="0" smtClean="0">
                          <a:solidFill>
                            <a:schemeClr val="tx1"/>
                          </a:solidFill>
                          <a:latin typeface="Arial" panose="020B0604020202020204" pitchFamily="34" charset="0"/>
                          <a:ea typeface="+mn-ea"/>
                          <a:cs typeface="Arial" panose="020B0604020202020204" pitchFamily="34" charset="0"/>
                        </a:rPr>
                        <a:t>Corrective actions</a:t>
                      </a:r>
                      <a:endParaRPr lang="en-US" sz="1500" b="1" dirty="0">
                        <a:solidFill>
                          <a:schemeClr val="tx1"/>
                        </a:solidFill>
                        <a:latin typeface="Arial" panose="020B0604020202020204" pitchFamily="34" charset="0"/>
                        <a:cs typeface="Arial" panose="020B0604020202020204" pitchFamily="34" charset="0"/>
                      </a:endParaRPr>
                    </a:p>
                  </a:txBody>
                  <a:tcPr marL="68580" marR="68580" marT="34300" marB="34300">
                    <a:solidFill>
                      <a:srgbClr val="92D050"/>
                    </a:solidFill>
                  </a:tcPr>
                </a:tc>
                <a:extLst>
                  <a:ext uri="{0D108BD9-81ED-4DB2-BD59-A6C34878D82A}">
                    <a16:rowId xmlns="" xmlns:a16="http://schemas.microsoft.com/office/drawing/2014/main" val="10001"/>
                  </a:ext>
                </a:extLst>
              </a:tr>
              <a:tr h="1648939">
                <a:tc>
                  <a:txBody>
                    <a:bodyPr/>
                    <a:lstStyle/>
                    <a:p>
                      <a:pPr>
                        <a:lnSpc>
                          <a:spcPct val="100000"/>
                        </a:lnSpc>
                        <a:spcAft>
                          <a:spcPts val="1000"/>
                        </a:spcAft>
                      </a:pPr>
                      <a:r>
                        <a:rPr lang="en-GB" sz="1500"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350 </a:t>
                      </a:r>
                      <a:r>
                        <a:rPr lang="en-ZA" sz="1500" dirty="0" smtClean="0">
                          <a:effectLst/>
                          <a:latin typeface="Arial" panose="020B0604020202020204" pitchFamily="34" charset="0"/>
                          <a:ea typeface="Calibri" panose="020F0502020204030204" pitchFamily="34" charset="0"/>
                          <a:cs typeface="Arial" panose="020B0604020202020204" pitchFamily="34" charset="0"/>
                        </a:rPr>
                        <a:t>apprentices provided with theoretical training and/or workplace experience towards meeting the requirements for qualifying as an artisan.</a:t>
                      </a:r>
                    </a:p>
                  </a:txBody>
                  <a:tcPr marL="68580" marR="68580" marT="34300" marB="34300">
                    <a:solidFill>
                      <a:schemeClr val="bg1"/>
                    </a:solidFill>
                  </a:tcPr>
                </a:tc>
                <a:tc>
                  <a:txBody>
                    <a:bodyPr/>
                    <a:lstStyle/>
                    <a:p>
                      <a:pPr>
                        <a:lnSpc>
                          <a:spcPct val="115000"/>
                        </a:lnSpc>
                        <a:spcAft>
                          <a:spcPts val="1000"/>
                        </a:spcAft>
                      </a:pPr>
                      <a:r>
                        <a:rPr lang="en-ZA" sz="1500" b="1" i="0" u="none" strike="noStrike" kern="1200" baseline="0" dirty="0" smtClean="0">
                          <a:solidFill>
                            <a:srgbClr val="00B050"/>
                          </a:solidFill>
                          <a:effectLst/>
                          <a:latin typeface="Arial" panose="020B0604020202020204" pitchFamily="34" charset="0"/>
                          <a:ea typeface="+mn-ea"/>
                          <a:cs typeface="Arial" panose="020B0604020202020204" pitchFamily="34" charset="0"/>
                        </a:rPr>
                        <a:t>Achieved (372)</a:t>
                      </a:r>
                    </a:p>
                  </a:txBody>
                  <a:tcPr marL="68580" marR="68580" marT="34300" marB="3430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5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The target was exceeded because the number of apprentices at the beginning of the financial year was higher than the annual target</a:t>
                      </a:r>
                    </a:p>
                  </a:txBody>
                  <a:tcPr marL="68580" marR="68580" marT="34300" marB="34300">
                    <a:solidFill>
                      <a:schemeClr val="bg1"/>
                    </a:solidFill>
                  </a:tcPr>
                </a:tc>
                <a:tc>
                  <a:txBody>
                    <a:bodyPr/>
                    <a:lstStyle/>
                    <a:p>
                      <a:pPr marL="0" algn="l" defTabSz="914400" rtl="0" eaLnBrk="1" latinLnBrk="0" hangingPunct="1"/>
                      <a:r>
                        <a:rPr lang="en-ZA" sz="1500" b="0" i="0" u="none" strike="noStrike" kern="1200" baseline="0" dirty="0" smtClean="0">
                          <a:solidFill>
                            <a:srgbClr val="000000"/>
                          </a:solidFill>
                          <a:latin typeface="Arial" panose="020B0604020202020204" pitchFamily="34" charset="0"/>
                          <a:ea typeface="+mn-ea"/>
                          <a:cs typeface="Arial" panose="020B0604020202020204" pitchFamily="34" charset="0"/>
                        </a:rPr>
                        <a:t>None</a:t>
                      </a:r>
                      <a:endParaRPr lang="en-ZA" sz="15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2"/>
                  </a:ext>
                </a:extLst>
              </a:tr>
              <a:tr h="1492307">
                <a:tc>
                  <a:txBody>
                    <a:bodyPr/>
                    <a:lstStyle/>
                    <a:p>
                      <a:pPr marL="0" algn="l" defTabSz="457200" rtl="0" eaLnBrk="1" latinLnBrk="0" hangingPunct="1"/>
                      <a:r>
                        <a:rPr lang="en-GB" sz="1500" baseline="0" dirty="0" smtClean="0">
                          <a:solidFill>
                            <a:srgbClr val="000000"/>
                          </a:solidFill>
                          <a:effectLst/>
                          <a:latin typeface="Arial" panose="020B0604020202020204" pitchFamily="34" charset="0"/>
                          <a:cs typeface="Arial" panose="020B0604020202020204" pitchFamily="34" charset="0"/>
                        </a:rPr>
                        <a:t>90 Learners provided with workplace (experiential) Training.</a:t>
                      </a:r>
                      <a:endParaRPr lang="en-ZA" sz="15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GB" sz="1500" b="1" i="0" u="none" strike="noStrike" kern="1200" baseline="0" dirty="0" smtClean="0">
                          <a:solidFill>
                            <a:srgbClr val="FF0000"/>
                          </a:solidFill>
                          <a:effectLst/>
                          <a:latin typeface="Arial" panose="020B0604020202020204" pitchFamily="34" charset="0"/>
                          <a:ea typeface="+mn-ea"/>
                          <a:cs typeface="Arial" panose="020B0604020202020204" pitchFamily="34" charset="0"/>
                        </a:rPr>
                        <a:t>Not Achieved (55)</a:t>
                      </a:r>
                      <a:endParaRPr lang="en-ZA" sz="1500" b="1" i="0" u="none" strike="noStrike" kern="1200" baseline="0" dirty="0">
                        <a:solidFill>
                          <a:srgbClr val="FF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500" b="0" i="0" u="none" strike="noStrike" kern="1200" baseline="0" dirty="0" smtClean="0">
                          <a:solidFill>
                            <a:srgbClr val="000000"/>
                          </a:solidFill>
                          <a:latin typeface="Arial" panose="020B0604020202020204" pitchFamily="34" charset="0"/>
                          <a:ea typeface="+mn-ea"/>
                          <a:cs typeface="Arial" panose="020B0604020202020204" pitchFamily="34" charset="0"/>
                        </a:rPr>
                        <a:t>MISA could not secure placement opportunities for the learner because municipalities prefer to host young graduates for workplace training. </a:t>
                      </a:r>
                      <a:endParaRPr lang="en-ZA" sz="15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500" b="0" i="0" u="none" strike="noStrike" kern="1200" baseline="0" dirty="0" smtClean="0">
                          <a:solidFill>
                            <a:srgbClr val="000000"/>
                          </a:solidFill>
                          <a:latin typeface="Arial" panose="020B0604020202020204" pitchFamily="34" charset="0"/>
                          <a:ea typeface="+mn-ea"/>
                          <a:cs typeface="Arial" panose="020B0604020202020204" pitchFamily="34" charset="0"/>
                        </a:rPr>
                        <a:t>Through engagements with provinces and municipalities the targeted number of learners have since been placed in municipalities.</a:t>
                      </a:r>
                      <a:endParaRPr lang="en-ZA" sz="15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3"/>
                  </a:ext>
                </a:extLst>
              </a:tr>
              <a:tr h="1788657">
                <a:tc>
                  <a:txBody>
                    <a:bodyPr/>
                    <a:lstStyle/>
                    <a:p>
                      <a:pPr marL="0" algn="l" defTabSz="457200" rtl="0" eaLnBrk="1" latinLnBrk="0" hangingPunct="1"/>
                      <a:r>
                        <a:rPr lang="en-ZA" sz="1500" dirty="0" smtClean="0">
                          <a:latin typeface="Arial" panose="020B0604020202020204" pitchFamily="34" charset="0"/>
                          <a:cs typeface="Arial" panose="020B0604020202020204" pitchFamily="34" charset="0"/>
                        </a:rPr>
                        <a:t>50</a:t>
                      </a:r>
                      <a:r>
                        <a:rPr lang="en-ZA" sz="1500" baseline="0" dirty="0" smtClean="0">
                          <a:latin typeface="Arial" panose="020B0604020202020204" pitchFamily="34" charset="0"/>
                          <a:cs typeface="Arial" panose="020B0604020202020204" pitchFamily="34" charset="0"/>
                        </a:rPr>
                        <a:t> Graduates recruited and placed with municipalities for workplace training and/or mentorship towards professional skills training.</a:t>
                      </a:r>
                      <a:endParaRPr lang="en-ZA" sz="15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500" b="1" i="0" u="none" strike="noStrike" kern="1200" baseline="0" dirty="0" smtClean="0">
                          <a:solidFill>
                            <a:srgbClr val="00B050"/>
                          </a:solidFill>
                          <a:latin typeface="Arial" panose="020B0604020202020204" pitchFamily="34" charset="0"/>
                          <a:ea typeface="+mn-ea"/>
                          <a:cs typeface="Arial" panose="020B0604020202020204" pitchFamily="34" charset="0"/>
                        </a:rPr>
                        <a:t>Achieved (66)</a:t>
                      </a:r>
                      <a:endParaRPr lang="en-ZA" sz="1500" b="1" i="0" u="none" strike="noStrike" kern="1200" baseline="0" dirty="0">
                        <a:solidFill>
                          <a:srgbClr val="00B05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500" b="0" i="0" u="none" strike="noStrike" kern="1200" baseline="0" dirty="0" smtClean="0">
                          <a:solidFill>
                            <a:srgbClr val="000000"/>
                          </a:solidFill>
                          <a:latin typeface="Arial" panose="020B0604020202020204" pitchFamily="34" charset="0"/>
                          <a:ea typeface="+mn-ea"/>
                          <a:cs typeface="Arial" panose="020B0604020202020204" pitchFamily="34" charset="0"/>
                        </a:rPr>
                        <a:t>More young graduates were enrolled in the programme in response to requests from municipalities.</a:t>
                      </a:r>
                      <a:endParaRPr lang="en-ZA" sz="15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500" b="0" i="0" u="none" strike="noStrike" kern="1200" baseline="0" dirty="0" smtClean="0">
                          <a:solidFill>
                            <a:srgbClr val="000000"/>
                          </a:solidFill>
                          <a:latin typeface="Arial" panose="020B0604020202020204" pitchFamily="34" charset="0"/>
                          <a:ea typeface="+mn-ea"/>
                          <a:cs typeface="Arial" panose="020B0604020202020204" pitchFamily="34" charset="0"/>
                        </a:rPr>
                        <a:t>None</a:t>
                      </a:r>
                      <a:endParaRPr lang="en-ZA" sz="15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629631646"/>
                  </a:ext>
                </a:extLst>
              </a:tr>
            </a:tbl>
          </a:graphicData>
        </a:graphic>
      </p:graphicFrame>
      <p:sp>
        <p:nvSpPr>
          <p:cNvPr id="30723" name="Slide Number Placeholder 3"/>
          <p:cNvSpPr>
            <a:spLocks noGrp="1"/>
          </p:cNvSpPr>
          <p:nvPr>
            <p:ph type="sldNum" sz="quarter" idx="11"/>
          </p:nvPr>
        </p:nvSpPr>
        <p:spPr bwMode="auto">
          <a:xfrm>
            <a:off x="8686801" y="6492875"/>
            <a:ext cx="4572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125B5F-AAAF-4088-8296-02B611E36338}" type="slidenum">
              <a:rPr kumimoji="0" lang="en-ZA" altLang="en-US" sz="16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ZA" altLang="en-US" sz="16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Title 1"/>
          <p:cNvSpPr txBox="1">
            <a:spLocks/>
          </p:cNvSpPr>
          <p:nvPr/>
        </p:nvSpPr>
        <p:spPr bwMode="auto">
          <a:xfrm>
            <a:off x="53750" y="-21224"/>
            <a:ext cx="9143999" cy="569903"/>
          </a:xfrm>
          <a:prstGeom prst="rect">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2200" b="1" i="0" u="none" strike="noStrike" kern="1200" cap="none" spc="0" normalizeH="0" baseline="0" noProof="0" dirty="0" smtClean="0">
                <a:ln>
                  <a:noFill/>
                </a:ln>
                <a:solidFill>
                  <a:prstClr val="black"/>
                </a:solidFill>
                <a:effectLst/>
                <a:uLnTx/>
                <a:uFillTx/>
                <a:latin typeface="Arial" pitchFamily="34" charset="0"/>
                <a:ea typeface="ＭＳ Ｐゴシック" charset="-128"/>
                <a:cs typeface="Arial" pitchFamily="34" charset="0"/>
              </a:rPr>
              <a:t>2016/17 PERFORMANCE INFORMATION PER PROGRAMME </a:t>
            </a:r>
            <a:endParaRPr kumimoji="0" lang="en-ZA"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39948009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1491753586"/>
              </p:ext>
            </p:extLst>
          </p:nvPr>
        </p:nvGraphicFramePr>
        <p:xfrm>
          <a:off x="53750" y="764704"/>
          <a:ext cx="9036495" cy="5431043"/>
        </p:xfrm>
        <a:graphic>
          <a:graphicData uri="http://schemas.openxmlformats.org/drawingml/2006/table">
            <a:tbl>
              <a:tblPr firstRow="1" bandRow="1"/>
              <a:tblGrid>
                <a:gridCol w="2338858">
                  <a:extLst>
                    <a:ext uri="{9D8B030D-6E8A-4147-A177-3AD203B41FA5}">
                      <a16:colId xmlns="" xmlns:a16="http://schemas.microsoft.com/office/drawing/2014/main" val="20000"/>
                    </a:ext>
                  </a:extLst>
                </a:gridCol>
                <a:gridCol w="2069189">
                  <a:extLst>
                    <a:ext uri="{9D8B030D-6E8A-4147-A177-3AD203B41FA5}">
                      <a16:colId xmlns="" xmlns:a16="http://schemas.microsoft.com/office/drawing/2014/main" val="20001"/>
                    </a:ext>
                  </a:extLst>
                </a:gridCol>
                <a:gridCol w="2289590">
                  <a:extLst>
                    <a:ext uri="{9D8B030D-6E8A-4147-A177-3AD203B41FA5}">
                      <a16:colId xmlns="" xmlns:a16="http://schemas.microsoft.com/office/drawing/2014/main" val="20002"/>
                    </a:ext>
                  </a:extLst>
                </a:gridCol>
                <a:gridCol w="2338858">
                  <a:extLst>
                    <a:ext uri="{9D8B030D-6E8A-4147-A177-3AD203B41FA5}">
                      <a16:colId xmlns="" xmlns:a16="http://schemas.microsoft.com/office/drawing/2014/main" val="20003"/>
                    </a:ext>
                  </a:extLst>
                </a:gridCol>
              </a:tblGrid>
              <a:tr h="561803">
                <a:tc gridSpan="4">
                  <a:txBody>
                    <a:bodyPr/>
                    <a:lstStyle/>
                    <a:p>
                      <a:pPr algn="just"/>
                      <a:r>
                        <a:rPr kumimoji="0" lang="en-ZA" sz="20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Strategic Objective 3.1:  Improved Technical Skills in Municipalities </a:t>
                      </a:r>
                      <a:endParaRPr lang="en-ZA" sz="2000" b="1" dirty="0">
                        <a:latin typeface="Arial" panose="020B0604020202020204" pitchFamily="34" charset="0"/>
                        <a:cs typeface="Arial" panose="020B0604020202020204" pitchFamily="34" charset="0"/>
                      </a:endParaRPr>
                    </a:p>
                  </a:txBody>
                  <a:tcPr marL="68580" marR="68580" marT="34300" marB="34300">
                    <a:solidFill>
                      <a:schemeClr val="bg1"/>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extLst>
                  <a:ext uri="{0D108BD9-81ED-4DB2-BD59-A6C34878D82A}">
                    <a16:rowId xmlns="" xmlns:a16="http://schemas.microsoft.com/office/drawing/2014/main" val="10000"/>
                  </a:ext>
                </a:extLst>
              </a:tr>
              <a:tr h="576361">
                <a:tc>
                  <a:txBody>
                    <a:bodyPr/>
                    <a:lstStyle/>
                    <a:p>
                      <a:pPr marL="0" algn="just" defTabSz="914400" rtl="0" eaLnBrk="1" latinLnBrk="0" hangingPunct="1"/>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Annual targets</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Performance</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Reasons for variance</a:t>
                      </a:r>
                    </a:p>
                  </a:txBody>
                  <a:tcPr marL="68580" marR="68580" marT="34300" marB="34300">
                    <a:solidFill>
                      <a:srgbClr val="92D050"/>
                    </a:solidFill>
                  </a:tcPr>
                </a:tc>
                <a:tc>
                  <a:txBody>
                    <a:bodyPr/>
                    <a:lstStyle/>
                    <a:p>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Corrective actions</a:t>
                      </a:r>
                      <a:endParaRPr lang="en-US" sz="1800" b="1" dirty="0">
                        <a:solidFill>
                          <a:schemeClr val="tx1"/>
                        </a:solidFill>
                        <a:latin typeface="Arial" panose="020B0604020202020204" pitchFamily="34" charset="0"/>
                        <a:cs typeface="Arial" panose="020B0604020202020204" pitchFamily="34" charset="0"/>
                      </a:endParaRPr>
                    </a:p>
                  </a:txBody>
                  <a:tcPr marL="68580" marR="68580" marT="34300" marB="34300">
                    <a:solidFill>
                      <a:srgbClr val="92D050"/>
                    </a:solidFill>
                  </a:tcPr>
                </a:tc>
                <a:extLst>
                  <a:ext uri="{0D108BD9-81ED-4DB2-BD59-A6C34878D82A}">
                    <a16:rowId xmlns="" xmlns:a16="http://schemas.microsoft.com/office/drawing/2014/main" val="10001"/>
                  </a:ext>
                </a:extLst>
              </a:tr>
              <a:tr h="1399281">
                <a:tc>
                  <a:txBody>
                    <a:bodyPr/>
                    <a:lstStyle/>
                    <a:p>
                      <a:pPr>
                        <a:lnSpc>
                          <a:spcPct val="100000"/>
                        </a:lnSpc>
                        <a:spcAft>
                          <a:spcPts val="1000"/>
                        </a:spcAft>
                      </a:pPr>
                      <a:r>
                        <a:rPr lang="en-GB" sz="1800"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300 municipal officials provided with technical skills training.</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800" b="1" i="0" u="none" strike="noStrike" kern="1200" baseline="0" dirty="0" smtClean="0">
                          <a:solidFill>
                            <a:srgbClr val="00B050"/>
                          </a:solidFill>
                          <a:effectLst/>
                          <a:latin typeface="Arial" panose="020B0604020202020204" pitchFamily="34" charset="0"/>
                          <a:ea typeface="+mn-ea"/>
                          <a:cs typeface="Arial" panose="020B0604020202020204" pitchFamily="34" charset="0"/>
                        </a:rPr>
                        <a:t>Achieved (887)</a:t>
                      </a:r>
                    </a:p>
                  </a:txBody>
                  <a:tcPr marL="68580" marR="68580" marT="34300" marB="3430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The target was exceeded due to requests for training of more officials than planned and allocation of additional from retained surplus from the previous financial year.</a:t>
                      </a: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None</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2"/>
                  </a:ext>
                </a:extLst>
              </a:tr>
              <a:tr h="722958">
                <a:tc>
                  <a:txBody>
                    <a:bodyPr/>
                    <a:lstStyle/>
                    <a:p>
                      <a:pPr marL="0" algn="l" defTabSz="457200" rtl="0" eaLnBrk="1" latinLnBrk="0" hangingPunct="1"/>
                      <a:r>
                        <a:rPr lang="en-GB" sz="1800" baseline="0" dirty="0" smtClean="0">
                          <a:solidFill>
                            <a:srgbClr val="000000"/>
                          </a:solidFill>
                          <a:effectLst/>
                          <a:latin typeface="Arial" panose="020B0604020202020204" pitchFamily="34" charset="0"/>
                          <a:cs typeface="Arial" panose="020B0604020202020204" pitchFamily="34" charset="0"/>
                        </a:rPr>
                        <a:t>164 students provided with bursaries for studies in technical professionals.</a:t>
                      </a:r>
                      <a:endParaRPr lang="en-ZA" sz="18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GB" sz="1800" b="1" i="0" u="none" strike="noStrike" kern="1200" baseline="0" dirty="0" smtClean="0">
                          <a:solidFill>
                            <a:srgbClr val="00B050"/>
                          </a:solidFill>
                          <a:effectLst/>
                          <a:latin typeface="Arial" panose="020B0604020202020204" pitchFamily="34" charset="0"/>
                          <a:ea typeface="+mn-ea"/>
                          <a:cs typeface="Arial" panose="020B0604020202020204" pitchFamily="34" charset="0"/>
                        </a:rPr>
                        <a:t>Achieved</a:t>
                      </a:r>
                      <a:endParaRPr lang="en-ZA" sz="1800" b="1" i="0" u="none" strike="noStrike" kern="1200" baseline="0" dirty="0">
                        <a:solidFill>
                          <a:srgbClr val="00B05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None </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None </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3"/>
                  </a:ext>
                </a:extLst>
              </a:tr>
            </a:tbl>
          </a:graphicData>
        </a:graphic>
      </p:graphicFrame>
      <p:sp>
        <p:nvSpPr>
          <p:cNvPr id="30723" name="Slide Number Placeholder 3"/>
          <p:cNvSpPr>
            <a:spLocks noGrp="1"/>
          </p:cNvSpPr>
          <p:nvPr>
            <p:ph type="sldNum" sz="quarter" idx="11"/>
          </p:nvPr>
        </p:nvSpPr>
        <p:spPr bwMode="auto">
          <a:xfrm>
            <a:off x="8686801" y="6492875"/>
            <a:ext cx="4572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125B5F-AAAF-4088-8296-02B611E36338}" type="slidenum">
              <a:rPr kumimoji="0" lang="en-ZA" altLang="en-US" sz="16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ZA" altLang="en-US" sz="16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Title 1"/>
          <p:cNvSpPr txBox="1">
            <a:spLocks/>
          </p:cNvSpPr>
          <p:nvPr/>
        </p:nvSpPr>
        <p:spPr bwMode="auto">
          <a:xfrm>
            <a:off x="-1" y="108704"/>
            <a:ext cx="9143999" cy="569903"/>
          </a:xfrm>
          <a:prstGeom prst="rect">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2200" b="1" i="0" u="none" strike="noStrike" kern="1200" cap="none" spc="0" normalizeH="0" baseline="0" noProof="0" dirty="0" smtClean="0">
                <a:ln>
                  <a:noFill/>
                </a:ln>
                <a:solidFill>
                  <a:prstClr val="black"/>
                </a:solidFill>
                <a:effectLst/>
                <a:uLnTx/>
                <a:uFillTx/>
                <a:latin typeface="Arial" pitchFamily="34" charset="0"/>
                <a:ea typeface="ＭＳ Ｐゴシック" charset="-128"/>
                <a:cs typeface="Arial" pitchFamily="34" charset="0"/>
              </a:rPr>
              <a:t>2016/17 PERFORMANCE INFORMATION PER PROGRAMME </a:t>
            </a:r>
            <a:endParaRPr kumimoji="0" lang="en-ZA"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539707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1"/>
          <p:cNvSpPr>
            <a:spLocks noGrp="1"/>
          </p:cNvSpPr>
          <p:nvPr>
            <p:ph type="sldNum" sz="quarter" idx="11"/>
          </p:nvPr>
        </p:nvSpPr>
        <p:spPr bwMode="auto">
          <a:xfrm>
            <a:off x="6660232" y="642834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pitchFamily="-8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C9D4BB-77C5-47D1-B31C-4784F0556803}" type="slidenum">
              <a:rPr kumimoji="0" lang="en-ZA"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ZA" alt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 name="Title 1"/>
          <p:cNvSpPr txBox="1">
            <a:spLocks/>
          </p:cNvSpPr>
          <p:nvPr/>
        </p:nvSpPr>
        <p:spPr>
          <a:xfrm>
            <a:off x="290348" y="404664"/>
            <a:ext cx="8640762" cy="792088"/>
          </a:xfrm>
          <a:prstGeom prst="rect">
            <a:avLst/>
          </a:prstGeom>
          <a:ln>
            <a:noFill/>
          </a:ln>
          <a:extLst/>
        </p:spPr>
        <p:txBody>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MS PGothic" panose="020B0600070205080204" pitchFamily="34"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3200" i="0" u="none" strike="noStrike" kern="1200" cap="none" spc="0" normalizeH="0" baseline="0" noProof="0" dirty="0" smtClean="0">
                <a:ln>
                  <a:noFill/>
                </a:ln>
                <a:effectLst/>
                <a:uLnTx/>
                <a:uFillTx/>
                <a:latin typeface="Arial" pitchFamily="34" charset="0"/>
                <a:ea typeface="MS PGothic" panose="020B0600070205080204" pitchFamily="34" charset="-128"/>
                <a:cs typeface="Arial" pitchFamily="34" charset="0"/>
              </a:rPr>
              <a:t>PRESENTATION OUTLINE    </a:t>
            </a:r>
            <a:endParaRPr kumimoji="0" lang="en-ZA" altLang="en-US" sz="3200" i="0" u="none" strike="noStrike" kern="1200" cap="none" spc="0" normalizeH="0" baseline="0" noProof="0" dirty="0" smtClean="0">
              <a:ln>
                <a:noFill/>
              </a:ln>
              <a:effectLst/>
              <a:uLnTx/>
              <a:uFillTx/>
              <a:latin typeface="Arial" pitchFamily="34" charset="0"/>
              <a:ea typeface="MS PGothic" panose="020B0600070205080204" pitchFamily="34" charset="-128"/>
              <a:cs typeface="Arial" pitchFamily="34" charset="0"/>
            </a:endParaRPr>
          </a:p>
        </p:txBody>
      </p:sp>
      <p:sp>
        <p:nvSpPr>
          <p:cNvPr id="5" name="TextBox 4"/>
          <p:cNvSpPr txBox="1"/>
          <p:nvPr/>
        </p:nvSpPr>
        <p:spPr>
          <a:xfrm>
            <a:off x="290348" y="1052736"/>
            <a:ext cx="8640762" cy="5421421"/>
          </a:xfrm>
          <a:prstGeom prst="rect">
            <a:avLst/>
          </a:prstGeom>
          <a:noFill/>
          <a:ln>
            <a:noFill/>
          </a:ln>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200150" indent="-28575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457200" marR="0" lvl="0" indent="-457200" algn="l" defTabSz="914400" rtl="0" eaLnBrk="0" fontAlgn="base" latinLnBrk="0" hangingPunct="0">
              <a:lnSpc>
                <a:spcPct val="150000"/>
              </a:lnSpc>
              <a:spcBef>
                <a:spcPts val="600"/>
              </a:spcBef>
              <a:spcAft>
                <a:spcPts val="600"/>
              </a:spcAft>
              <a:buClrTx/>
              <a:buSzTx/>
              <a:buFont typeface="+mj-lt"/>
              <a:buAutoNum type="arabicPeriod"/>
              <a:tabLst/>
              <a:defRPr/>
            </a:pPr>
            <a:r>
              <a:rPr kumimoji="0" lang="en-US" altLang="en-US" sz="2000" i="0" u="none" strike="noStrike" kern="1200" cap="none" spc="0" normalizeH="0" baseline="0" noProof="0" dirty="0" smtClean="0">
                <a:ln>
                  <a:noFill/>
                </a:ln>
                <a:solidFill>
                  <a:srgbClr val="EF4718"/>
                </a:solidFill>
                <a:effectLst/>
                <a:uLnTx/>
                <a:uFillTx/>
              </a:rPr>
              <a:t>Introduction</a:t>
            </a:r>
          </a:p>
          <a:p>
            <a:pPr marL="457200" marR="0" lvl="0" indent="-457200" algn="l" defTabSz="914400" rtl="0" eaLnBrk="0" fontAlgn="base" latinLnBrk="0" hangingPunct="0">
              <a:lnSpc>
                <a:spcPct val="150000"/>
              </a:lnSpc>
              <a:spcBef>
                <a:spcPts val="600"/>
              </a:spcBef>
              <a:spcAft>
                <a:spcPts val="600"/>
              </a:spcAft>
              <a:buClrTx/>
              <a:buSzTx/>
              <a:buFont typeface="+mj-lt"/>
              <a:buAutoNum type="arabicPeriod"/>
              <a:tabLst/>
              <a:defRPr/>
            </a:pPr>
            <a:r>
              <a:rPr lang="en-US" altLang="en-US" sz="2000" dirty="0" smtClean="0">
                <a:solidFill>
                  <a:srgbClr val="EF4718"/>
                </a:solidFill>
              </a:rPr>
              <a:t>Summary of Audit Outcomes </a:t>
            </a:r>
            <a:endParaRPr kumimoji="0" lang="en-US" altLang="en-US" sz="2000" i="0" u="none" strike="noStrike" kern="1200" cap="none" spc="0" normalizeH="0" baseline="0" noProof="0" dirty="0" smtClean="0">
              <a:ln>
                <a:noFill/>
              </a:ln>
              <a:solidFill>
                <a:srgbClr val="EF4718"/>
              </a:solidFill>
              <a:effectLst/>
              <a:uLnTx/>
              <a:uFillTx/>
            </a:endParaRPr>
          </a:p>
          <a:p>
            <a:pPr marL="457200" marR="0" lvl="0" indent="-457200" algn="l" defTabSz="914400" rtl="0" eaLnBrk="0" fontAlgn="base" latinLnBrk="0" hangingPunct="0">
              <a:lnSpc>
                <a:spcPct val="150000"/>
              </a:lnSpc>
              <a:spcBef>
                <a:spcPts val="600"/>
              </a:spcBef>
              <a:spcAft>
                <a:spcPts val="600"/>
              </a:spcAft>
              <a:buClrTx/>
              <a:buSzTx/>
              <a:buFont typeface="+mj-lt"/>
              <a:buAutoNum type="arabicPeriod"/>
              <a:tabLst/>
              <a:defRPr/>
            </a:pPr>
            <a:r>
              <a:rPr kumimoji="0" lang="en-US" altLang="en-US" sz="2000" i="0" u="none" strike="noStrike" kern="1200" cap="none" spc="0" normalizeH="0" baseline="0" noProof="0" dirty="0" smtClean="0">
                <a:ln>
                  <a:noFill/>
                </a:ln>
                <a:solidFill>
                  <a:srgbClr val="EF4718"/>
                </a:solidFill>
                <a:effectLst/>
                <a:uLnTx/>
                <a:uFillTx/>
              </a:rPr>
              <a:t>Budget Variance Report</a:t>
            </a:r>
            <a:r>
              <a:rPr kumimoji="0" lang="en-US" altLang="en-US" sz="2000" i="0" u="none" strike="noStrike" kern="1200" cap="none" spc="0" normalizeH="0" noProof="0" dirty="0" smtClean="0">
                <a:ln>
                  <a:noFill/>
                </a:ln>
                <a:solidFill>
                  <a:srgbClr val="EF4718"/>
                </a:solidFill>
                <a:effectLst/>
                <a:uLnTx/>
                <a:uFillTx/>
              </a:rPr>
              <a:t> </a:t>
            </a:r>
            <a:r>
              <a:rPr lang="en-US" altLang="en-US" sz="2000" dirty="0" smtClean="0">
                <a:solidFill>
                  <a:srgbClr val="EF4718"/>
                </a:solidFill>
              </a:rPr>
              <a:t>Per </a:t>
            </a:r>
            <a:r>
              <a:rPr lang="en-US" altLang="en-US" sz="2000" dirty="0" err="1" smtClean="0">
                <a:solidFill>
                  <a:srgbClr val="EF4718"/>
                </a:solidFill>
              </a:rPr>
              <a:t>Programme</a:t>
            </a:r>
            <a:endParaRPr lang="en-US" altLang="en-US" sz="2000" dirty="0" smtClean="0">
              <a:solidFill>
                <a:srgbClr val="EF4718"/>
              </a:solidFill>
            </a:endParaRPr>
          </a:p>
          <a:p>
            <a:pPr marL="457200" marR="0" lvl="0" indent="-457200" algn="l" defTabSz="914400" rtl="0" eaLnBrk="0" fontAlgn="base" latinLnBrk="0" hangingPunct="0">
              <a:lnSpc>
                <a:spcPct val="150000"/>
              </a:lnSpc>
              <a:spcBef>
                <a:spcPts val="600"/>
              </a:spcBef>
              <a:spcAft>
                <a:spcPts val="600"/>
              </a:spcAft>
              <a:buClrTx/>
              <a:buSzTx/>
              <a:buFont typeface="+mj-lt"/>
              <a:buAutoNum type="arabicPeriod"/>
              <a:tabLst/>
              <a:defRPr/>
            </a:pPr>
            <a:r>
              <a:rPr lang="en-US" altLang="en-US" sz="2000" dirty="0" smtClean="0">
                <a:solidFill>
                  <a:srgbClr val="EF4718"/>
                </a:solidFill>
              </a:rPr>
              <a:t>Summary of 2016/17 Performance Per </a:t>
            </a:r>
            <a:r>
              <a:rPr lang="en-US" altLang="en-US" sz="2000" dirty="0" err="1" smtClean="0">
                <a:solidFill>
                  <a:srgbClr val="EF4718"/>
                </a:solidFill>
              </a:rPr>
              <a:t>Programme</a:t>
            </a:r>
            <a:endParaRPr lang="en-US" altLang="en-US" sz="2000" dirty="0" smtClean="0">
              <a:solidFill>
                <a:srgbClr val="EF4718"/>
              </a:solidFill>
            </a:endParaRPr>
          </a:p>
          <a:p>
            <a:pPr marL="457200" marR="0" lvl="0" indent="-457200" algn="l" defTabSz="914400" rtl="0" eaLnBrk="0" fontAlgn="base" latinLnBrk="0" hangingPunct="0">
              <a:lnSpc>
                <a:spcPct val="150000"/>
              </a:lnSpc>
              <a:spcBef>
                <a:spcPts val="600"/>
              </a:spcBef>
              <a:spcAft>
                <a:spcPts val="600"/>
              </a:spcAft>
              <a:buClrTx/>
              <a:buSzTx/>
              <a:buFont typeface="+mj-lt"/>
              <a:buAutoNum type="arabicPeriod"/>
              <a:tabLst/>
              <a:defRPr/>
            </a:pPr>
            <a:r>
              <a:rPr lang="en-US" altLang="en-US" sz="2000" dirty="0" smtClean="0">
                <a:solidFill>
                  <a:srgbClr val="EF4718"/>
                </a:solidFill>
              </a:rPr>
              <a:t>2016/17 Performance Information Per </a:t>
            </a:r>
            <a:r>
              <a:rPr lang="en-US" altLang="en-US" sz="2000" dirty="0" err="1" smtClean="0">
                <a:solidFill>
                  <a:srgbClr val="EF4718"/>
                </a:solidFill>
              </a:rPr>
              <a:t>Programme</a:t>
            </a:r>
            <a:endParaRPr lang="en-US" altLang="en-US" sz="2000" dirty="0" smtClean="0">
              <a:solidFill>
                <a:srgbClr val="EF4718"/>
              </a:solidFill>
            </a:endParaRPr>
          </a:p>
          <a:p>
            <a:pPr marL="457200" marR="0" lvl="0" indent="-457200" algn="l" defTabSz="914400" rtl="0" eaLnBrk="0" fontAlgn="base" latinLnBrk="0" hangingPunct="0">
              <a:lnSpc>
                <a:spcPct val="150000"/>
              </a:lnSpc>
              <a:spcBef>
                <a:spcPts val="600"/>
              </a:spcBef>
              <a:spcAft>
                <a:spcPts val="600"/>
              </a:spcAft>
              <a:buClrTx/>
              <a:buSzTx/>
              <a:buFont typeface="+mj-lt"/>
              <a:buAutoNum type="arabicPeriod"/>
              <a:tabLst/>
              <a:defRPr/>
            </a:pPr>
            <a:r>
              <a:rPr kumimoji="0" lang="en-US" altLang="en-US" sz="2000" i="0" u="none" strike="noStrike" kern="1200" cap="none" spc="0" normalizeH="0" noProof="0" dirty="0" smtClean="0">
                <a:ln>
                  <a:noFill/>
                </a:ln>
                <a:solidFill>
                  <a:srgbClr val="EF4718"/>
                </a:solidFill>
                <a:effectLst/>
                <a:uLnTx/>
                <a:uFillTx/>
              </a:rPr>
              <a:t>MISA Interventions in relation to 2015/16 Audit Outcomes</a:t>
            </a:r>
          </a:p>
          <a:p>
            <a:pPr marL="457200" lvl="0" indent="-457200" defTabSz="914400">
              <a:lnSpc>
                <a:spcPct val="150000"/>
              </a:lnSpc>
              <a:spcBef>
                <a:spcPts val="600"/>
              </a:spcBef>
              <a:spcAft>
                <a:spcPts val="600"/>
              </a:spcAft>
              <a:buFont typeface="+mj-lt"/>
              <a:buAutoNum type="arabicPeriod"/>
              <a:defRPr/>
            </a:pPr>
            <a:r>
              <a:rPr lang="en-US" altLang="en-US" sz="2000" dirty="0" err="1">
                <a:solidFill>
                  <a:srgbClr val="EF4718"/>
                </a:solidFill>
                <a:ea typeface="ＭＳ Ｐゴシック" pitchFamily="34" charset="-128"/>
              </a:rPr>
              <a:t>Programme</a:t>
            </a:r>
            <a:r>
              <a:rPr lang="en-US" altLang="en-US" sz="2000" dirty="0">
                <a:solidFill>
                  <a:srgbClr val="EF4718"/>
                </a:solidFill>
                <a:ea typeface="ＭＳ Ｐゴシック" pitchFamily="34" charset="-128"/>
              </a:rPr>
              <a:t> to Improve Infrastructure Provision </a:t>
            </a:r>
            <a:endParaRPr kumimoji="0" lang="en-US" altLang="en-US" sz="2000" i="0" u="none" strike="noStrike" kern="1200" cap="none" spc="0" normalizeH="0" noProof="0" dirty="0" smtClean="0">
              <a:ln>
                <a:noFill/>
              </a:ln>
              <a:solidFill>
                <a:srgbClr val="EF4718"/>
              </a:solidFill>
              <a:effectLst/>
              <a:uLnTx/>
              <a:uFillTx/>
            </a:endParaRPr>
          </a:p>
          <a:p>
            <a:pPr marL="457200" marR="0" lvl="0" indent="-457200" algn="l" defTabSz="914400" rtl="0" eaLnBrk="0" fontAlgn="base" latinLnBrk="0" hangingPunct="0">
              <a:lnSpc>
                <a:spcPct val="150000"/>
              </a:lnSpc>
              <a:spcBef>
                <a:spcPts val="600"/>
              </a:spcBef>
              <a:spcAft>
                <a:spcPts val="600"/>
              </a:spcAft>
              <a:buClrTx/>
              <a:buSzTx/>
              <a:buFont typeface="+mj-lt"/>
              <a:buAutoNum type="arabicPeriod"/>
              <a:tabLst/>
              <a:defRPr/>
            </a:pPr>
            <a:r>
              <a:rPr kumimoji="0" lang="en-US" altLang="en-US" sz="2000" i="0" u="none" strike="noStrike" kern="1200" cap="none" spc="0" normalizeH="0" baseline="0" noProof="0" dirty="0" smtClean="0">
                <a:ln>
                  <a:noFill/>
                </a:ln>
                <a:solidFill>
                  <a:srgbClr val="EF4718"/>
                </a:solidFill>
                <a:effectLst/>
                <a:uLnTx/>
                <a:uFillTx/>
              </a:rPr>
              <a:t>Support Measures for Severely Challenged Municipalities </a:t>
            </a:r>
          </a:p>
          <a:p>
            <a:pPr marL="457200" marR="0" lvl="0" indent="-457200" algn="l" defTabSz="914400" rtl="0" eaLnBrk="0" fontAlgn="base" latinLnBrk="0" hangingPunct="0">
              <a:lnSpc>
                <a:spcPct val="150000"/>
              </a:lnSpc>
              <a:spcBef>
                <a:spcPts val="600"/>
              </a:spcBef>
              <a:spcAft>
                <a:spcPts val="600"/>
              </a:spcAft>
              <a:buClrTx/>
              <a:buSzTx/>
              <a:buFont typeface="+mj-lt"/>
              <a:buAutoNum type="arabicPeriod"/>
              <a:tabLst/>
              <a:defRPr/>
            </a:pPr>
            <a:r>
              <a:rPr lang="en-US" altLang="en-US" sz="2000" dirty="0" smtClean="0">
                <a:solidFill>
                  <a:srgbClr val="EF4718"/>
                </a:solidFill>
              </a:rPr>
              <a:t>Key Challenges and Remedial Actions </a:t>
            </a:r>
            <a:endParaRPr kumimoji="0" lang="en-US" altLang="en-US" sz="2000" i="0" u="none" strike="noStrike" kern="1200" cap="none" spc="0" normalizeH="0" baseline="0" noProof="0" dirty="0" smtClean="0">
              <a:ln>
                <a:noFill/>
              </a:ln>
              <a:solidFill>
                <a:srgbClr val="EF4718"/>
              </a:solidFill>
              <a:effectLst/>
              <a:uLnTx/>
              <a:uFillTx/>
            </a:endParaRPr>
          </a:p>
        </p:txBody>
      </p:sp>
    </p:spTree>
    <p:extLst>
      <p:ext uri="{BB962C8B-B14F-4D97-AF65-F5344CB8AC3E}">
        <p14:creationId xmlns:p14="http://schemas.microsoft.com/office/powerpoint/2010/main" xmlns="" val="3842582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4123979046"/>
              </p:ext>
            </p:extLst>
          </p:nvPr>
        </p:nvGraphicFramePr>
        <p:xfrm>
          <a:off x="53750" y="764704"/>
          <a:ext cx="9036495" cy="4046280"/>
        </p:xfrm>
        <a:graphic>
          <a:graphicData uri="http://schemas.openxmlformats.org/drawingml/2006/table">
            <a:tbl>
              <a:tblPr firstRow="1" bandRow="1"/>
              <a:tblGrid>
                <a:gridCol w="2338858">
                  <a:extLst>
                    <a:ext uri="{9D8B030D-6E8A-4147-A177-3AD203B41FA5}">
                      <a16:colId xmlns="" xmlns:a16="http://schemas.microsoft.com/office/drawing/2014/main" val="20000"/>
                    </a:ext>
                  </a:extLst>
                </a:gridCol>
                <a:gridCol w="2069189">
                  <a:extLst>
                    <a:ext uri="{9D8B030D-6E8A-4147-A177-3AD203B41FA5}">
                      <a16:colId xmlns="" xmlns:a16="http://schemas.microsoft.com/office/drawing/2014/main" val="20001"/>
                    </a:ext>
                  </a:extLst>
                </a:gridCol>
                <a:gridCol w="2289590">
                  <a:extLst>
                    <a:ext uri="{9D8B030D-6E8A-4147-A177-3AD203B41FA5}">
                      <a16:colId xmlns="" xmlns:a16="http://schemas.microsoft.com/office/drawing/2014/main" val="20002"/>
                    </a:ext>
                  </a:extLst>
                </a:gridCol>
                <a:gridCol w="2338858">
                  <a:extLst>
                    <a:ext uri="{9D8B030D-6E8A-4147-A177-3AD203B41FA5}">
                      <a16:colId xmlns="" xmlns:a16="http://schemas.microsoft.com/office/drawing/2014/main" val="20003"/>
                    </a:ext>
                  </a:extLst>
                </a:gridCol>
              </a:tblGrid>
              <a:tr h="0">
                <a:tc gridSpan="4">
                  <a:txBody>
                    <a:bodyPr/>
                    <a:lstStyle/>
                    <a:p>
                      <a:pPr algn="just"/>
                      <a:r>
                        <a:rPr kumimoji="0" lang="en-ZA" sz="18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Strategic Objective 4.1:  More Efficient and Effective Municipal Infrastructure Procurement </a:t>
                      </a:r>
                    </a:p>
                    <a:p>
                      <a:pPr algn="just"/>
                      <a:endParaRPr lang="en-ZA" sz="1800" b="1" dirty="0">
                        <a:latin typeface="Arial" panose="020B0604020202020204" pitchFamily="34" charset="0"/>
                        <a:cs typeface="Arial" panose="020B0604020202020204" pitchFamily="34" charset="0"/>
                      </a:endParaRPr>
                    </a:p>
                  </a:txBody>
                  <a:tcPr marL="68580" marR="68580" marT="34300" marB="34300">
                    <a:solidFill>
                      <a:schemeClr val="bg1"/>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extLst>
                  <a:ext uri="{0D108BD9-81ED-4DB2-BD59-A6C34878D82A}">
                    <a16:rowId xmlns="" xmlns:a16="http://schemas.microsoft.com/office/drawing/2014/main" val="10000"/>
                  </a:ext>
                </a:extLst>
              </a:tr>
              <a:tr h="576361">
                <a:tc>
                  <a:txBody>
                    <a:bodyPr/>
                    <a:lstStyle/>
                    <a:p>
                      <a:pPr marL="0" algn="just" defTabSz="914400" rtl="0" eaLnBrk="1" latinLnBrk="0" hangingPunct="1"/>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Annual targets</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Performance</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Reasons for variance</a:t>
                      </a:r>
                    </a:p>
                  </a:txBody>
                  <a:tcPr marL="68580" marR="68580" marT="34300" marB="34300">
                    <a:solidFill>
                      <a:srgbClr val="92D050"/>
                    </a:solidFill>
                  </a:tcPr>
                </a:tc>
                <a:tc>
                  <a:txBody>
                    <a:bodyPr/>
                    <a:lstStyle/>
                    <a:p>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Corrective actions</a:t>
                      </a:r>
                      <a:endParaRPr lang="en-US" sz="1800" b="1" dirty="0">
                        <a:solidFill>
                          <a:schemeClr val="tx1"/>
                        </a:solidFill>
                        <a:latin typeface="Arial" panose="020B0604020202020204" pitchFamily="34" charset="0"/>
                        <a:cs typeface="Arial" panose="020B0604020202020204" pitchFamily="34" charset="0"/>
                      </a:endParaRPr>
                    </a:p>
                  </a:txBody>
                  <a:tcPr marL="68580" marR="68580" marT="34300" marB="34300">
                    <a:solidFill>
                      <a:srgbClr val="92D050"/>
                    </a:solidFill>
                  </a:tcPr>
                </a:tc>
                <a:extLst>
                  <a:ext uri="{0D108BD9-81ED-4DB2-BD59-A6C34878D82A}">
                    <a16:rowId xmlns="" xmlns:a16="http://schemas.microsoft.com/office/drawing/2014/main" val="10001"/>
                  </a:ext>
                </a:extLst>
              </a:tr>
              <a:tr h="1399281">
                <a:tc>
                  <a:txBody>
                    <a:bodyPr/>
                    <a:lstStyle/>
                    <a:p>
                      <a:pPr>
                        <a:lnSpc>
                          <a:spcPct val="100000"/>
                        </a:lnSpc>
                        <a:spcAft>
                          <a:spcPts val="1000"/>
                        </a:spcAft>
                      </a:pPr>
                      <a:r>
                        <a:rPr lang="en-GB" sz="1800"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Two (2) National Framework Contracts for municipal infrastructure goods and services </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800" b="1" i="0" u="none" strike="noStrike" kern="1200" baseline="0" dirty="0" smtClean="0">
                          <a:solidFill>
                            <a:srgbClr val="FF0000"/>
                          </a:solidFill>
                          <a:effectLst/>
                          <a:latin typeface="Arial" panose="020B0604020202020204" pitchFamily="34" charset="0"/>
                          <a:ea typeface="+mn-ea"/>
                          <a:cs typeface="Arial" panose="020B0604020202020204" pitchFamily="34" charset="0"/>
                        </a:rPr>
                        <a:t>Not Achieved </a:t>
                      </a:r>
                    </a:p>
                  </a:txBody>
                  <a:tcPr marL="68580" marR="68580" marT="34300" marB="3430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The target was not achieved due to delays in the procurement process arising from non-responsiveness of the received bids from potential service providers </a:t>
                      </a: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The tender process has been restarted and will be concluded in </a:t>
                      </a:r>
                      <a:r>
                        <a:rPr lang="en-ZA" sz="1800" b="0" i="0" u="none" strike="noStrike" kern="1200" baseline="0" smtClean="0">
                          <a:solidFill>
                            <a:srgbClr val="000000"/>
                          </a:solidFill>
                          <a:latin typeface="Arial" panose="020B0604020202020204" pitchFamily="34" charset="0"/>
                          <a:ea typeface="+mn-ea"/>
                          <a:cs typeface="Arial" panose="020B0604020202020204" pitchFamily="34" charset="0"/>
                        </a:rPr>
                        <a:t>the third quarter of 2017/18.</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2"/>
                  </a:ext>
                </a:extLst>
              </a:tr>
            </a:tbl>
          </a:graphicData>
        </a:graphic>
      </p:graphicFrame>
      <p:sp>
        <p:nvSpPr>
          <p:cNvPr id="30723" name="Slide Number Placeholder 3"/>
          <p:cNvSpPr>
            <a:spLocks noGrp="1"/>
          </p:cNvSpPr>
          <p:nvPr>
            <p:ph type="sldNum" sz="quarter" idx="11"/>
          </p:nvPr>
        </p:nvSpPr>
        <p:spPr bwMode="auto">
          <a:xfrm>
            <a:off x="8686801" y="6492875"/>
            <a:ext cx="4572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125B5F-AAAF-4088-8296-02B611E36338}" type="slidenum">
              <a:rPr kumimoji="0" lang="en-ZA" altLang="en-US" sz="16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ZA" altLang="en-US" sz="16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Title 1"/>
          <p:cNvSpPr txBox="1">
            <a:spLocks/>
          </p:cNvSpPr>
          <p:nvPr/>
        </p:nvSpPr>
        <p:spPr bwMode="auto">
          <a:xfrm>
            <a:off x="-1" y="108704"/>
            <a:ext cx="9143999" cy="569903"/>
          </a:xfrm>
          <a:prstGeom prst="rect">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2200" b="1" i="0" u="none" strike="noStrike" kern="1200" cap="none" spc="0" normalizeH="0" baseline="0" noProof="0" dirty="0" smtClean="0">
                <a:ln>
                  <a:noFill/>
                </a:ln>
                <a:solidFill>
                  <a:prstClr val="black"/>
                </a:solidFill>
                <a:effectLst/>
                <a:uLnTx/>
                <a:uFillTx/>
                <a:latin typeface="Arial" pitchFamily="34" charset="0"/>
                <a:ea typeface="ＭＳ Ｐゴシック" charset="-128"/>
                <a:cs typeface="Arial" pitchFamily="34" charset="0"/>
              </a:rPr>
              <a:t>2016/17 PERFORMANCE INFORMATION PER PROGRAMME </a:t>
            </a:r>
            <a:endParaRPr kumimoji="0" lang="en-ZA"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67649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1"/>
          <p:cNvSpPr>
            <a:spLocks noGrp="1"/>
          </p:cNvSpPr>
          <p:nvPr>
            <p:ph type="sldNum" sz="quarter" idx="11"/>
          </p:nvPr>
        </p:nvSpPr>
        <p:spPr bwMode="auto">
          <a:xfrm>
            <a:off x="6660232" y="642834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pitchFamily="-8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9pPr>
          </a:lstStyle>
          <a:p>
            <a:pPr algn="r" defTabSz="914400" eaLnBrk="1" hangingPunct="1">
              <a:spcBef>
                <a:spcPct val="0"/>
              </a:spcBef>
              <a:buFontTx/>
              <a:buNone/>
              <a:defRPr/>
            </a:pPr>
            <a:fld id="{F5C9D4BB-77C5-47D1-B31C-4784F0556803}" type="slidenum">
              <a:rPr lang="en-ZA" altLang="en-US" sz="1200" smtClean="0">
                <a:solidFill>
                  <a:srgbClr val="000000"/>
                </a:solidFill>
              </a:rPr>
              <a:pPr algn="r" defTabSz="914400" eaLnBrk="1" hangingPunct="1">
                <a:spcBef>
                  <a:spcPct val="0"/>
                </a:spcBef>
                <a:buFontTx/>
                <a:buNone/>
                <a:defRPr/>
              </a:pPr>
              <a:t>21</a:t>
            </a:fld>
            <a:endParaRPr lang="en-ZA" altLang="en-US" sz="1200" dirty="0" smtClean="0">
              <a:solidFill>
                <a:srgbClr val="000000"/>
              </a:solidFill>
            </a:endParaRPr>
          </a:p>
        </p:txBody>
      </p:sp>
      <p:sp>
        <p:nvSpPr>
          <p:cNvPr id="3" name="Title 1"/>
          <p:cNvSpPr txBox="1">
            <a:spLocks/>
          </p:cNvSpPr>
          <p:nvPr/>
        </p:nvSpPr>
        <p:spPr>
          <a:xfrm>
            <a:off x="0" y="96823"/>
            <a:ext cx="9144000" cy="595873"/>
          </a:xfrm>
          <a:prstGeom prst="rect">
            <a:avLst/>
          </a:prstGeom>
          <a:ln>
            <a:noFill/>
          </a:ln>
          <a:extLst/>
        </p:spPr>
        <p:txBody>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MS PGothic" panose="020B0600070205080204" pitchFamily="34"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eaLnBrk="1" hangingPunct="1">
              <a:defRPr/>
            </a:pPr>
            <a:r>
              <a:rPr lang="en-ZA" altLang="en-US" sz="2400" dirty="0" smtClean="0">
                <a:solidFill>
                  <a:prstClr val="black"/>
                </a:solidFill>
                <a:effectLst/>
              </a:rPr>
              <a:t>MISA INTERVENTIONS IN RELATION TO AUDIT OUTCOMES </a:t>
            </a:r>
          </a:p>
          <a:p>
            <a:pPr eaLnBrk="1" hangingPunct="1">
              <a:defRPr/>
            </a:pPr>
            <a:r>
              <a:rPr lang="en-ZA" altLang="en-US" sz="2000" dirty="0" smtClean="0">
                <a:solidFill>
                  <a:prstClr val="black"/>
                </a:solidFill>
                <a:effectLst/>
              </a:rPr>
              <a:t> </a:t>
            </a:r>
          </a:p>
          <a:p>
            <a:pPr eaLnBrk="1" hangingPunct="1">
              <a:defRPr/>
            </a:pPr>
            <a:r>
              <a:rPr lang="en-ZA" altLang="en-US" sz="2000" dirty="0" smtClean="0">
                <a:solidFill>
                  <a:prstClr val="black"/>
                </a:solidFill>
                <a:effectLst/>
              </a:rPr>
              <a:t> </a:t>
            </a:r>
            <a:endParaRPr lang="en-ZA" altLang="en-US" sz="1900" dirty="0" smtClean="0">
              <a:solidFill>
                <a:prstClr val="black"/>
              </a:solidFill>
              <a:effectLst/>
            </a:endParaRPr>
          </a:p>
        </p:txBody>
      </p:sp>
      <p:graphicFrame>
        <p:nvGraphicFramePr>
          <p:cNvPr id="2" name="Table 1"/>
          <p:cNvGraphicFramePr>
            <a:graphicFrameLocks noGrp="1"/>
          </p:cNvGraphicFramePr>
          <p:nvPr>
            <p:extLst>
              <p:ext uri="{D42A27DB-BD31-4B8C-83A1-F6EECF244321}">
                <p14:modId xmlns:p14="http://schemas.microsoft.com/office/powerpoint/2010/main" xmlns="" val="273008492"/>
              </p:ext>
            </p:extLst>
          </p:nvPr>
        </p:nvGraphicFramePr>
        <p:xfrm>
          <a:off x="0" y="724653"/>
          <a:ext cx="9144000" cy="5608320"/>
        </p:xfrm>
        <a:graphic>
          <a:graphicData uri="http://schemas.openxmlformats.org/drawingml/2006/table">
            <a:tbl>
              <a:tblPr firstRow="1" bandRow="1">
                <a:tableStyleId>{5C22544A-7EE6-4342-B048-85BDC9FD1C3A}</a:tableStyleId>
              </a:tblPr>
              <a:tblGrid>
                <a:gridCol w="2698229">
                  <a:extLst>
                    <a:ext uri="{9D8B030D-6E8A-4147-A177-3AD203B41FA5}">
                      <a16:colId xmlns="" xmlns:a16="http://schemas.microsoft.com/office/drawing/2014/main" val="20000"/>
                    </a:ext>
                  </a:extLst>
                </a:gridCol>
                <a:gridCol w="4047345">
                  <a:extLst>
                    <a:ext uri="{9D8B030D-6E8A-4147-A177-3AD203B41FA5}">
                      <a16:colId xmlns="" xmlns:a16="http://schemas.microsoft.com/office/drawing/2014/main" val="20001"/>
                    </a:ext>
                  </a:extLst>
                </a:gridCol>
                <a:gridCol w="2398426">
                  <a:extLst>
                    <a:ext uri="{9D8B030D-6E8A-4147-A177-3AD203B41FA5}">
                      <a16:colId xmlns="" xmlns:a16="http://schemas.microsoft.com/office/drawing/2014/main" val="20002"/>
                    </a:ext>
                  </a:extLst>
                </a:gridCol>
              </a:tblGrid>
              <a:tr h="609952">
                <a:tc>
                  <a:txBody>
                    <a:bodyPr/>
                    <a:lstStyle/>
                    <a:p>
                      <a:r>
                        <a:rPr lang="en-US" sz="2000" dirty="0" smtClean="0">
                          <a:solidFill>
                            <a:schemeClr val="tx1"/>
                          </a:solidFill>
                          <a:latin typeface="Arial" panose="020B0604020202020204" pitchFamily="34" charset="0"/>
                          <a:cs typeface="Arial" panose="020B0604020202020204" pitchFamily="34" charset="0"/>
                        </a:rPr>
                        <a:t>2015/16 AUDIT</a:t>
                      </a:r>
                      <a:r>
                        <a:rPr lang="en-US" sz="2000" baseline="0" dirty="0" smtClean="0">
                          <a:solidFill>
                            <a:schemeClr val="tx1"/>
                          </a:solidFill>
                          <a:latin typeface="Arial" panose="020B0604020202020204" pitchFamily="34" charset="0"/>
                          <a:cs typeface="Arial" panose="020B0604020202020204" pitchFamily="34" charset="0"/>
                        </a:rPr>
                        <a:t> ISSUES </a:t>
                      </a:r>
                      <a:endParaRPr lang="en-US" sz="2000" dirty="0">
                        <a:solidFill>
                          <a:schemeClr val="tx1"/>
                        </a:solidFill>
                        <a:latin typeface="Arial" panose="020B0604020202020204" pitchFamily="34" charset="0"/>
                        <a:cs typeface="Arial" panose="020B0604020202020204" pitchFamily="34" charset="0"/>
                      </a:endParaRPr>
                    </a:p>
                  </a:txBody>
                  <a:tcPr/>
                </a:tc>
                <a:tc>
                  <a:txBody>
                    <a:bodyPr/>
                    <a:lstStyle/>
                    <a:p>
                      <a:r>
                        <a:rPr lang="en-US" sz="2000" dirty="0" smtClean="0">
                          <a:solidFill>
                            <a:schemeClr val="tx1"/>
                          </a:solidFill>
                          <a:latin typeface="Arial" panose="020B0604020202020204" pitchFamily="34" charset="0"/>
                          <a:cs typeface="Arial" panose="020B0604020202020204" pitchFamily="34" charset="0"/>
                        </a:rPr>
                        <a:t>MISA</a:t>
                      </a:r>
                      <a:r>
                        <a:rPr lang="en-US" sz="2000" baseline="0" dirty="0" smtClean="0">
                          <a:solidFill>
                            <a:schemeClr val="tx1"/>
                          </a:solidFill>
                          <a:latin typeface="Arial" panose="020B0604020202020204" pitchFamily="34" charset="0"/>
                          <a:cs typeface="Arial" panose="020B0604020202020204" pitchFamily="34" charset="0"/>
                        </a:rPr>
                        <a:t> INTERVENTIONS </a:t>
                      </a:r>
                      <a:endParaRPr lang="en-US" sz="2000" dirty="0">
                        <a:solidFill>
                          <a:schemeClr val="tx1"/>
                        </a:solidFill>
                        <a:latin typeface="Arial" panose="020B0604020202020204" pitchFamily="34" charset="0"/>
                        <a:cs typeface="Arial" panose="020B0604020202020204" pitchFamily="34" charset="0"/>
                      </a:endParaRPr>
                    </a:p>
                  </a:txBody>
                  <a:tcPr/>
                </a:tc>
                <a:tc>
                  <a:txBody>
                    <a:bodyPr/>
                    <a:lstStyle/>
                    <a:p>
                      <a:r>
                        <a:rPr lang="en-US" sz="2000" dirty="0" smtClean="0">
                          <a:solidFill>
                            <a:schemeClr val="tx1"/>
                          </a:solidFill>
                          <a:latin typeface="Arial" panose="020B0604020202020204" pitchFamily="34" charset="0"/>
                          <a:cs typeface="Arial" panose="020B0604020202020204" pitchFamily="34" charset="0"/>
                        </a:rPr>
                        <a:t>EFFECTIVENESS</a:t>
                      </a:r>
                      <a:r>
                        <a:rPr lang="en-US" sz="2000" baseline="0" dirty="0" smtClean="0">
                          <a:solidFill>
                            <a:schemeClr val="tx1"/>
                          </a:solidFill>
                          <a:latin typeface="Arial" panose="020B0604020202020204" pitchFamily="34" charset="0"/>
                          <a:cs typeface="Arial" panose="020B0604020202020204" pitchFamily="34" charset="0"/>
                        </a:rPr>
                        <a:t>  </a:t>
                      </a:r>
                      <a:endParaRPr lang="en-US" sz="2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0"/>
                  </a:ext>
                </a:extLst>
              </a:tr>
              <a:tr h="1537870">
                <a:tc>
                  <a:txBody>
                    <a:bodyPr/>
                    <a:lstStyle/>
                    <a:p>
                      <a:r>
                        <a:rPr lang="en-US" sz="1600" dirty="0" smtClean="0">
                          <a:latin typeface="Arial" panose="020B0604020202020204" pitchFamily="34" charset="0"/>
                          <a:cs typeface="Arial" panose="020B0604020202020204" pitchFamily="34" charset="0"/>
                        </a:rPr>
                        <a:t>Targets set for 35%</a:t>
                      </a:r>
                      <a:r>
                        <a:rPr lang="en-US" sz="1600" baseline="0" dirty="0" smtClean="0">
                          <a:latin typeface="Arial" panose="020B0604020202020204" pitchFamily="34" charset="0"/>
                          <a:cs typeface="Arial" panose="020B0604020202020204" pitchFamily="34" charset="0"/>
                        </a:rPr>
                        <a:t> of Infrastructure Projects funded through MIG not achieved and lack of effective contract management leading to incomplete MIG Projects </a:t>
                      </a:r>
                      <a:endParaRPr lang="en-US" sz="1600" dirty="0">
                        <a:latin typeface="Arial" panose="020B0604020202020204" pitchFamily="34" charset="0"/>
                        <a:cs typeface="Arial" panose="020B0604020202020204" pitchFamily="34" charset="0"/>
                      </a:endParaRPr>
                    </a:p>
                  </a:txBody>
                  <a:tcPr/>
                </a:tc>
                <a:tc>
                  <a:txBody>
                    <a:bodyPr/>
                    <a:lstStyle/>
                    <a:p>
                      <a:r>
                        <a:rPr lang="en-US" sz="1600" baseline="0" dirty="0" smtClean="0">
                          <a:latin typeface="Arial" panose="020B0604020202020204" pitchFamily="34" charset="0"/>
                          <a:cs typeface="Arial" panose="020B0604020202020204" pitchFamily="34" charset="0"/>
                        </a:rPr>
                        <a:t>46 Engineers (Civil and Electrical) deployed in 40 targeted municipalities to assist with MIG projects management.</a:t>
                      </a:r>
                    </a:p>
                    <a:p>
                      <a:endParaRPr lang="en-US" sz="1600" baseline="0" dirty="0" smtClean="0">
                        <a:latin typeface="Arial" panose="020B0604020202020204" pitchFamily="34" charset="0"/>
                        <a:cs typeface="Arial" panose="020B0604020202020204" pitchFamily="34" charset="0"/>
                      </a:endParaRPr>
                    </a:p>
                    <a:p>
                      <a:r>
                        <a:rPr lang="en-US" sz="1600" baseline="0" dirty="0" smtClean="0">
                          <a:latin typeface="Arial" panose="020B0604020202020204" pitchFamily="34" charset="0"/>
                          <a:cs typeface="Arial" panose="020B0604020202020204" pitchFamily="34" charset="0"/>
                        </a:rPr>
                        <a:t>Training of municipal officials on the General Condition of Contracts (GCC) and other short courses.</a:t>
                      </a:r>
                    </a:p>
                  </a:txBody>
                  <a:tcPr/>
                </a:tc>
                <a:tc>
                  <a:txBody>
                    <a:bodyPr/>
                    <a:lstStyle/>
                    <a:p>
                      <a:r>
                        <a:rPr lang="en-US" sz="1600" baseline="0" dirty="0" smtClean="0">
                          <a:latin typeface="Arial" panose="020B0604020202020204" pitchFamily="34" charset="0"/>
                          <a:cs typeface="Arial" panose="020B0604020202020204" pitchFamily="34" charset="0"/>
                        </a:rPr>
                        <a:t>32 municipalities improved their spending on MIG to at least 85% in 2016/17</a:t>
                      </a:r>
                    </a:p>
                    <a:p>
                      <a:endParaRPr lang="en-US" sz="16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1"/>
                  </a:ext>
                </a:extLst>
              </a:tr>
              <a:tr h="1501131">
                <a:tc>
                  <a:txBody>
                    <a:bodyPr/>
                    <a:lstStyle/>
                    <a:p>
                      <a:r>
                        <a:rPr lang="en-US" sz="1600" dirty="0" smtClean="0">
                          <a:latin typeface="Arial" panose="020B0604020202020204" pitchFamily="34" charset="0"/>
                          <a:cs typeface="Arial" panose="020B0604020202020204" pitchFamily="34" charset="0"/>
                        </a:rPr>
                        <a:t>Non-</a:t>
                      </a:r>
                      <a:r>
                        <a:rPr lang="en-US" sz="1600" baseline="0" dirty="0" smtClean="0">
                          <a:latin typeface="Arial" panose="020B0604020202020204" pitchFamily="34" charset="0"/>
                          <a:cs typeface="Arial" panose="020B0604020202020204" pitchFamily="34" charset="0"/>
                        </a:rPr>
                        <a:t>compliance with SCM Prescripts in the procurement of goods and services for infrastructure projects </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Regional</a:t>
                      </a:r>
                      <a:r>
                        <a:rPr lang="en-US" sz="1600" baseline="0" dirty="0" smtClean="0">
                          <a:latin typeface="Arial" panose="020B0604020202020204" pitchFamily="34" charset="0"/>
                          <a:cs typeface="Arial" panose="020B0604020202020204" pitchFamily="34" charset="0"/>
                        </a:rPr>
                        <a:t> Management Support Contractors (RMSC) focusing on institutional turnaround and Framework Contracts aimed at easing the burden of procurement on municipalities. </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Rollout</a:t>
                      </a:r>
                      <a:r>
                        <a:rPr lang="en-US" sz="1600" baseline="0" dirty="0" smtClean="0">
                          <a:latin typeface="Arial" panose="020B0604020202020204" pitchFamily="34" charset="0"/>
                          <a:cs typeface="Arial" panose="020B0604020202020204" pitchFamily="34" charset="0"/>
                        </a:rPr>
                        <a:t> of RMSC </a:t>
                      </a:r>
                      <a:r>
                        <a:rPr lang="en-US" sz="1600" baseline="0" dirty="0" err="1" smtClean="0">
                          <a:latin typeface="Arial" panose="020B0604020202020204" pitchFamily="34" charset="0"/>
                          <a:cs typeface="Arial" panose="020B0604020202020204" pitchFamily="34" charset="0"/>
                        </a:rPr>
                        <a:t>programme</a:t>
                      </a:r>
                      <a:r>
                        <a:rPr lang="en-US" sz="1600" baseline="0" dirty="0" smtClean="0">
                          <a:latin typeface="Arial" panose="020B0604020202020204" pitchFamily="34" charset="0"/>
                          <a:cs typeface="Arial" panose="020B0604020202020204" pitchFamily="34" charset="0"/>
                        </a:rPr>
                        <a:t> has commenced in </a:t>
                      </a:r>
                      <a:r>
                        <a:rPr lang="en-US" sz="1600" baseline="0" dirty="0" err="1" smtClean="0">
                          <a:latin typeface="Arial" panose="020B0604020202020204" pitchFamily="34" charset="0"/>
                          <a:cs typeface="Arial" panose="020B0604020202020204" pitchFamily="34" charset="0"/>
                        </a:rPr>
                        <a:t>Amathole</a:t>
                      </a:r>
                      <a:r>
                        <a:rPr lang="en-US" sz="1600" baseline="0" dirty="0" smtClean="0">
                          <a:latin typeface="Arial" panose="020B0604020202020204" pitchFamily="34" charset="0"/>
                          <a:cs typeface="Arial" panose="020B0604020202020204" pitchFamily="34" charset="0"/>
                        </a:rPr>
                        <a:t>, OR Tambo and Sekhukhune District Municipalities.</a:t>
                      </a:r>
                      <a:endParaRPr lang="en-US" sz="16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2"/>
                  </a:ext>
                </a:extLst>
              </a:tr>
              <a:tr h="914925">
                <a:tc>
                  <a:txBody>
                    <a:bodyPr/>
                    <a:lstStyle/>
                    <a:p>
                      <a:r>
                        <a:rPr lang="en-US" sz="1600" dirty="0" smtClean="0">
                          <a:latin typeface="Arial" panose="020B0604020202020204" pitchFamily="34" charset="0"/>
                          <a:cs typeface="Arial" panose="020B0604020202020204" pitchFamily="34" charset="0"/>
                        </a:rPr>
                        <a:t>Lack of policies and plans for maintenance of water and</a:t>
                      </a:r>
                      <a:r>
                        <a:rPr lang="en-US" sz="1600" baseline="0" dirty="0" smtClean="0">
                          <a:latin typeface="Arial" panose="020B0604020202020204" pitchFamily="34" charset="0"/>
                          <a:cs typeface="Arial" panose="020B0604020202020204" pitchFamily="34" charset="0"/>
                        </a:rPr>
                        <a:t> roads infrastructure and inadequate budget for maintenance of existing infrastructure</a:t>
                      </a: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21</a:t>
                      </a:r>
                      <a:r>
                        <a:rPr lang="en-US" sz="1600" baseline="0" dirty="0" smtClean="0">
                          <a:latin typeface="Arial" panose="020B0604020202020204" pitchFamily="34" charset="0"/>
                          <a:cs typeface="Arial" panose="020B0604020202020204" pitchFamily="34" charset="0"/>
                        </a:rPr>
                        <a:t> municipalities supported with the development of operations and maintenance plans/policies. Training and placement of Artisans in municipalities. </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372</a:t>
                      </a:r>
                      <a:r>
                        <a:rPr lang="en-US" sz="1600" baseline="0" dirty="0" smtClean="0">
                          <a:latin typeface="Arial" panose="020B0604020202020204" pitchFamily="34" charset="0"/>
                          <a:cs typeface="Arial" panose="020B0604020202020204" pitchFamily="34" charset="0"/>
                        </a:rPr>
                        <a:t> apprentices trained in 2016/17 and planned placement of 100 qualified Artisans in 2017/18 </a:t>
                      </a:r>
                      <a:endParaRPr lang="en-US" sz="16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xmlns="" val="17729478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1"/>
          <p:cNvSpPr>
            <a:spLocks noGrp="1"/>
          </p:cNvSpPr>
          <p:nvPr>
            <p:ph type="sldNum" sz="quarter" idx="11"/>
          </p:nvPr>
        </p:nvSpPr>
        <p:spPr bwMode="auto">
          <a:xfrm>
            <a:off x="6660232" y="642834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pitchFamily="-8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C9D4BB-77C5-47D1-B31C-4784F0556803}" type="slidenum">
              <a:rPr kumimoji="0" lang="en-ZA"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ZA" alt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 name="Title 1"/>
          <p:cNvSpPr txBox="1">
            <a:spLocks/>
          </p:cNvSpPr>
          <p:nvPr/>
        </p:nvSpPr>
        <p:spPr>
          <a:xfrm>
            <a:off x="0" y="96823"/>
            <a:ext cx="9144000" cy="667881"/>
          </a:xfrm>
          <a:prstGeom prst="rect">
            <a:avLst/>
          </a:prstGeom>
          <a:ln>
            <a:noFill/>
          </a:ln>
          <a:extLst/>
        </p:spPr>
        <p:txBody>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MS PGothic" panose="020B0600070205080204" pitchFamily="34"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altLang="en-US" sz="2400" b="1" i="0" u="none" strike="noStrike" kern="1200" cap="none" spc="0" normalizeH="0" baseline="0" noProof="0" dirty="0" smtClean="0">
                <a:ln>
                  <a:noFill/>
                </a:ln>
                <a:solidFill>
                  <a:prstClr val="black"/>
                </a:solidFill>
                <a:effectLst/>
                <a:uLnTx/>
                <a:uFillTx/>
                <a:latin typeface="Arial" pitchFamily="34" charset="0"/>
                <a:ea typeface="MS PGothic" panose="020B0600070205080204" pitchFamily="34" charset="-128"/>
                <a:cs typeface="Arial" pitchFamily="34" charset="0"/>
              </a:rPr>
              <a:t>MISA INTERVENTIONS</a:t>
            </a:r>
            <a:r>
              <a:rPr kumimoji="0" lang="en-ZA" altLang="en-US" sz="2400" b="1" i="0" u="none" strike="noStrike" kern="1200" cap="none" spc="0" normalizeH="0" noProof="0" dirty="0" smtClean="0">
                <a:ln>
                  <a:noFill/>
                </a:ln>
                <a:solidFill>
                  <a:prstClr val="black"/>
                </a:solidFill>
                <a:effectLst/>
                <a:uLnTx/>
                <a:uFillTx/>
                <a:latin typeface="Arial" pitchFamily="34" charset="0"/>
                <a:ea typeface="MS PGothic" panose="020B0600070205080204" pitchFamily="34" charset="-128"/>
                <a:cs typeface="Arial" pitchFamily="34" charset="0"/>
              </a:rPr>
              <a:t> </a:t>
            </a:r>
            <a:r>
              <a:rPr kumimoji="0" lang="en-ZA" altLang="en-US" sz="2400" b="1" i="0" u="none" strike="noStrike" kern="1200" cap="none" spc="0" normalizeH="0" baseline="0" noProof="0" dirty="0" smtClean="0">
                <a:ln>
                  <a:noFill/>
                </a:ln>
                <a:solidFill>
                  <a:prstClr val="black"/>
                </a:solidFill>
                <a:effectLst/>
                <a:uLnTx/>
                <a:uFillTx/>
                <a:latin typeface="Arial" pitchFamily="34" charset="0"/>
                <a:ea typeface="MS PGothic" panose="020B0600070205080204" pitchFamily="34" charset="-128"/>
                <a:cs typeface="Arial" pitchFamily="34" charset="0"/>
              </a:rPr>
              <a:t>IN RELATION</a:t>
            </a:r>
            <a:r>
              <a:rPr kumimoji="0" lang="en-ZA" altLang="en-US" sz="2400" b="1" i="0" u="none" strike="noStrike" kern="1200" cap="none" spc="0" normalizeH="0" noProof="0" dirty="0" smtClean="0">
                <a:ln>
                  <a:noFill/>
                </a:ln>
                <a:solidFill>
                  <a:prstClr val="black"/>
                </a:solidFill>
                <a:effectLst/>
                <a:uLnTx/>
                <a:uFillTx/>
                <a:latin typeface="Arial" pitchFamily="34" charset="0"/>
                <a:ea typeface="MS PGothic" panose="020B0600070205080204" pitchFamily="34" charset="-128"/>
                <a:cs typeface="Arial" pitchFamily="34" charset="0"/>
              </a:rPr>
              <a:t> TO </a:t>
            </a:r>
            <a:r>
              <a:rPr kumimoji="0" lang="en-ZA" altLang="en-US" sz="2400" b="1" i="0" u="none" strike="noStrike" kern="1200" cap="none" spc="0" normalizeH="0" baseline="0" noProof="0" dirty="0" smtClean="0">
                <a:ln>
                  <a:noFill/>
                </a:ln>
                <a:solidFill>
                  <a:prstClr val="black"/>
                </a:solidFill>
                <a:effectLst/>
                <a:uLnTx/>
                <a:uFillTx/>
                <a:latin typeface="Arial" pitchFamily="34" charset="0"/>
                <a:ea typeface="MS PGothic" panose="020B0600070205080204" pitchFamily="34" charset="-128"/>
                <a:cs typeface="Arial" pitchFamily="34" charset="0"/>
              </a:rPr>
              <a:t>AUDIT OUTCOMES </a:t>
            </a:r>
            <a:r>
              <a:rPr kumimoji="0" lang="en-ZA" altLang="en-US" sz="2000" b="1" i="0" u="none" strike="noStrike" kern="1200" cap="none" spc="0" normalizeH="0" baseline="0" noProof="0" dirty="0" smtClean="0">
                <a:ln>
                  <a:noFill/>
                </a:ln>
                <a:solidFill>
                  <a:prstClr val="black"/>
                </a:solidFill>
                <a:effectLst/>
                <a:uLnTx/>
                <a:uFillTx/>
                <a:latin typeface="Arial" pitchFamily="34" charset="0"/>
                <a:ea typeface="MS PGothic" panose="020B0600070205080204" pitchFamily="34" charset="-128"/>
                <a:cs typeface="Arial" pitchFamily="34" charset="0"/>
              </a:rPr>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altLang="en-US" sz="2000" b="1" i="0" u="none" strike="noStrike" kern="1200" cap="none" spc="0" normalizeH="0" baseline="0" noProof="0" dirty="0" smtClean="0">
                <a:ln>
                  <a:noFill/>
                </a:ln>
                <a:solidFill>
                  <a:prstClr val="black"/>
                </a:solidFill>
                <a:effectLst/>
                <a:uLnTx/>
                <a:uFillTx/>
                <a:latin typeface="Arial" pitchFamily="34" charset="0"/>
                <a:ea typeface="MS PGothic" panose="020B0600070205080204" pitchFamily="34" charset="-128"/>
                <a:cs typeface="Arial" pitchFamily="34" charset="0"/>
              </a:rPr>
              <a:t> </a:t>
            </a:r>
            <a:endParaRPr kumimoji="0" lang="en-ZA" altLang="en-US" sz="1900" b="1" i="0" u="none" strike="noStrike" kern="1200" cap="none" spc="0" normalizeH="0" baseline="0" noProof="0" dirty="0" smtClean="0">
              <a:ln>
                <a:noFill/>
              </a:ln>
              <a:solidFill>
                <a:prstClr val="black"/>
              </a:solidFill>
              <a:effectLst/>
              <a:uLnTx/>
              <a:uFillTx/>
              <a:latin typeface="Arial" pitchFamily="34" charset="0"/>
              <a:ea typeface="MS PGothic" panose="020B0600070205080204" pitchFamily="34" charset="-128"/>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595782575"/>
              </p:ext>
            </p:extLst>
          </p:nvPr>
        </p:nvGraphicFramePr>
        <p:xfrm>
          <a:off x="107503" y="791725"/>
          <a:ext cx="8928993" cy="5563265"/>
        </p:xfrm>
        <a:graphic>
          <a:graphicData uri="http://schemas.openxmlformats.org/drawingml/2006/table">
            <a:tbl>
              <a:tblPr firstRow="1" bandRow="1">
                <a:tableStyleId>{5C22544A-7EE6-4342-B048-85BDC9FD1C3A}</a:tableStyleId>
              </a:tblPr>
              <a:tblGrid>
                <a:gridCol w="2976331">
                  <a:extLst>
                    <a:ext uri="{9D8B030D-6E8A-4147-A177-3AD203B41FA5}">
                      <a16:colId xmlns="" xmlns:a16="http://schemas.microsoft.com/office/drawing/2014/main" val="20000"/>
                    </a:ext>
                  </a:extLst>
                </a:gridCol>
                <a:gridCol w="2976331">
                  <a:extLst>
                    <a:ext uri="{9D8B030D-6E8A-4147-A177-3AD203B41FA5}">
                      <a16:colId xmlns="" xmlns:a16="http://schemas.microsoft.com/office/drawing/2014/main" val="20001"/>
                    </a:ext>
                  </a:extLst>
                </a:gridCol>
                <a:gridCol w="2976331">
                  <a:extLst>
                    <a:ext uri="{9D8B030D-6E8A-4147-A177-3AD203B41FA5}">
                      <a16:colId xmlns="" xmlns:a16="http://schemas.microsoft.com/office/drawing/2014/main" val="20002"/>
                    </a:ext>
                  </a:extLst>
                </a:gridCol>
              </a:tblGrid>
              <a:tr h="625505">
                <a:tc>
                  <a:txBody>
                    <a:bodyPr/>
                    <a:lstStyle/>
                    <a:p>
                      <a:r>
                        <a:rPr lang="en-US" sz="2000" dirty="0" smtClean="0">
                          <a:solidFill>
                            <a:schemeClr val="tx1"/>
                          </a:solidFill>
                          <a:latin typeface="Arial" panose="020B0604020202020204" pitchFamily="34" charset="0"/>
                          <a:cs typeface="Arial" panose="020B0604020202020204" pitchFamily="34" charset="0"/>
                        </a:rPr>
                        <a:t>2015/16 AUDIT</a:t>
                      </a:r>
                      <a:r>
                        <a:rPr lang="en-US" sz="2000" baseline="0" dirty="0" smtClean="0">
                          <a:solidFill>
                            <a:schemeClr val="tx1"/>
                          </a:solidFill>
                          <a:latin typeface="Arial" panose="020B0604020202020204" pitchFamily="34" charset="0"/>
                          <a:cs typeface="Arial" panose="020B0604020202020204" pitchFamily="34" charset="0"/>
                        </a:rPr>
                        <a:t> ISSUES </a:t>
                      </a:r>
                      <a:endParaRPr lang="en-US" sz="2000" dirty="0">
                        <a:solidFill>
                          <a:schemeClr val="tx1"/>
                        </a:solidFill>
                        <a:latin typeface="Arial" panose="020B0604020202020204" pitchFamily="34" charset="0"/>
                        <a:cs typeface="Arial" panose="020B0604020202020204" pitchFamily="34" charset="0"/>
                      </a:endParaRPr>
                    </a:p>
                  </a:txBody>
                  <a:tcPr/>
                </a:tc>
                <a:tc>
                  <a:txBody>
                    <a:bodyPr/>
                    <a:lstStyle/>
                    <a:p>
                      <a:r>
                        <a:rPr lang="en-US" sz="2000" dirty="0" smtClean="0">
                          <a:solidFill>
                            <a:schemeClr val="tx1"/>
                          </a:solidFill>
                          <a:latin typeface="Arial" panose="020B0604020202020204" pitchFamily="34" charset="0"/>
                          <a:cs typeface="Arial" panose="020B0604020202020204" pitchFamily="34" charset="0"/>
                        </a:rPr>
                        <a:t>MISA</a:t>
                      </a:r>
                      <a:r>
                        <a:rPr lang="en-US" sz="2000" baseline="0" dirty="0" smtClean="0">
                          <a:solidFill>
                            <a:schemeClr val="tx1"/>
                          </a:solidFill>
                          <a:latin typeface="Arial" panose="020B0604020202020204" pitchFamily="34" charset="0"/>
                          <a:cs typeface="Arial" panose="020B0604020202020204" pitchFamily="34" charset="0"/>
                        </a:rPr>
                        <a:t> INTERVENTIONS </a:t>
                      </a:r>
                      <a:endParaRPr lang="en-US" sz="2000" dirty="0">
                        <a:solidFill>
                          <a:schemeClr val="tx1"/>
                        </a:solidFill>
                        <a:latin typeface="Arial" panose="020B0604020202020204" pitchFamily="34" charset="0"/>
                        <a:cs typeface="Arial" panose="020B0604020202020204" pitchFamily="34" charset="0"/>
                      </a:endParaRPr>
                    </a:p>
                  </a:txBody>
                  <a:tcPr/>
                </a:tc>
                <a:tc>
                  <a:txBody>
                    <a:bodyPr/>
                    <a:lstStyle/>
                    <a:p>
                      <a:r>
                        <a:rPr lang="en-US" sz="2000" baseline="0" dirty="0" smtClean="0">
                          <a:solidFill>
                            <a:schemeClr val="tx1"/>
                          </a:solidFill>
                          <a:latin typeface="Arial" panose="020B0604020202020204" pitchFamily="34" charset="0"/>
                          <a:cs typeface="Arial" panose="020B0604020202020204" pitchFamily="34" charset="0"/>
                        </a:rPr>
                        <a:t>EFFECTIVENESS </a:t>
                      </a:r>
                      <a:endParaRPr lang="en-US" sz="2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0"/>
                  </a:ext>
                </a:extLst>
              </a:tr>
              <a:tr h="1094002">
                <a:tc>
                  <a:txBody>
                    <a:bodyPr/>
                    <a:lstStyle/>
                    <a:p>
                      <a:r>
                        <a:rPr lang="en-US" sz="1800" dirty="0" smtClean="0">
                          <a:latin typeface="Arial" panose="020B0604020202020204" pitchFamily="34" charset="0"/>
                          <a:cs typeface="Arial" panose="020B0604020202020204" pitchFamily="34" charset="0"/>
                        </a:rPr>
                        <a:t>Inadequate</a:t>
                      </a:r>
                      <a:r>
                        <a:rPr lang="en-US" sz="1800" baseline="0" dirty="0" smtClean="0">
                          <a:latin typeface="Arial" panose="020B0604020202020204" pitchFamily="34" charset="0"/>
                          <a:cs typeface="Arial" panose="020B0604020202020204" pitchFamily="34" charset="0"/>
                        </a:rPr>
                        <a:t> capacity for project management </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An</a:t>
                      </a:r>
                      <a:r>
                        <a:rPr lang="en-US" sz="1800" baseline="0" dirty="0" smtClean="0">
                          <a:latin typeface="Arial" panose="020B0604020202020204" pitchFamily="34" charset="0"/>
                          <a:cs typeface="Arial" panose="020B0604020202020204" pitchFamily="34" charset="0"/>
                        </a:rPr>
                        <a:t> evaluation on the state and effectiveness of Project Management Units (PMUs) is under way</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887 municipal officials</a:t>
                      </a:r>
                      <a:r>
                        <a:rPr lang="en-US" sz="1800" baseline="0" dirty="0" smtClean="0">
                          <a:latin typeface="Arial" panose="020B0604020202020204" pitchFamily="34" charset="0"/>
                          <a:cs typeface="Arial" panose="020B0604020202020204" pitchFamily="34" charset="0"/>
                        </a:rPr>
                        <a:t>, 66 graduates and 372 apprentices were trained in 2016/17 </a:t>
                      </a:r>
                      <a:endParaRPr lang="en-US" sz="18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2"/>
                  </a:ext>
                </a:extLst>
              </a:tr>
              <a:tr h="1594117">
                <a:tc>
                  <a:txBody>
                    <a:bodyPr/>
                    <a:lstStyle/>
                    <a:p>
                      <a:r>
                        <a:rPr lang="en-US" sz="1800" dirty="0" smtClean="0">
                          <a:latin typeface="Arial" panose="020B0604020202020204" pitchFamily="34" charset="0"/>
                          <a:cs typeface="Arial" panose="020B0604020202020204" pitchFamily="34" charset="0"/>
                        </a:rPr>
                        <a:t>Decline in financial</a:t>
                      </a:r>
                      <a:r>
                        <a:rPr lang="en-US" sz="1800" baseline="0" dirty="0" smtClean="0">
                          <a:latin typeface="Arial" panose="020B0604020202020204" pitchFamily="34" charset="0"/>
                          <a:cs typeface="Arial" panose="020B0604020202020204" pitchFamily="34" charset="0"/>
                        </a:rPr>
                        <a:t> viability of municipalities due to low revenue collection  </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Municipalities</a:t>
                      </a:r>
                      <a:r>
                        <a:rPr lang="en-US" sz="1800" baseline="0" dirty="0" smtClean="0">
                          <a:latin typeface="Arial" panose="020B0604020202020204" pitchFamily="34" charset="0"/>
                          <a:cs typeface="Arial" panose="020B0604020202020204" pitchFamily="34" charset="0"/>
                        </a:rPr>
                        <a:t> were support to develop and implement Revenue Enhancement  Strategies </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O</a:t>
                      </a:r>
                      <a:r>
                        <a:rPr lang="en-US" sz="1800" baseline="0" dirty="0" smtClean="0">
                          <a:latin typeface="Arial" panose="020B0604020202020204" pitchFamily="34" charset="0"/>
                          <a:cs typeface="Arial" panose="020B0604020202020204" pitchFamily="34" charset="0"/>
                        </a:rPr>
                        <a:t>ne of the success story is </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Oudtshoorn</a:t>
                      </a:r>
                      <a:r>
                        <a:rPr lang="en-US" sz="1800" dirty="0" smtClean="0">
                          <a:latin typeface="Arial" panose="020B0604020202020204" pitchFamily="34" charset="0"/>
                          <a:cs typeface="Arial" panose="020B0604020202020204" pitchFamily="34" charset="0"/>
                        </a:rPr>
                        <a:t> LM that reduced</a:t>
                      </a:r>
                      <a:r>
                        <a:rPr lang="en-US" sz="1800" baseline="0" dirty="0" smtClean="0">
                          <a:latin typeface="Arial" panose="020B0604020202020204" pitchFamily="34" charset="0"/>
                          <a:cs typeface="Arial" panose="020B0604020202020204" pitchFamily="34" charset="0"/>
                        </a:rPr>
                        <a:t> its overall debt level from R110m to R28.5m and debt to Eskom from R54m to R8.3m</a:t>
                      </a:r>
                      <a:endParaRPr lang="en-US" sz="18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3"/>
                  </a:ext>
                </a:extLst>
              </a:tr>
              <a:tr h="1344059">
                <a:tc>
                  <a:txBody>
                    <a:bodyPr/>
                    <a:lstStyle/>
                    <a:p>
                      <a:r>
                        <a:rPr lang="en-US" sz="1800" dirty="0" smtClean="0">
                          <a:latin typeface="Arial" panose="020B0604020202020204" pitchFamily="34" charset="0"/>
                          <a:cs typeface="Arial" panose="020B0604020202020204" pitchFamily="34" charset="0"/>
                        </a:rPr>
                        <a:t>Poor infrastructure planning</a:t>
                      </a:r>
                      <a:r>
                        <a:rPr lang="en-US" sz="1800" baseline="0" dirty="0" smtClean="0">
                          <a:latin typeface="Arial" panose="020B0604020202020204" pitchFamily="34" charset="0"/>
                          <a:cs typeface="Arial" panose="020B0604020202020204" pitchFamily="34" charset="0"/>
                        </a:rPr>
                        <a:t> (Infrastructure Master Plans)</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Support to municipalities on the development of</a:t>
                      </a:r>
                      <a:r>
                        <a:rPr lang="en-US" sz="1800" baseline="0" dirty="0" smtClean="0">
                          <a:latin typeface="Arial" panose="020B0604020202020204" pitchFamily="34" charset="0"/>
                          <a:cs typeface="Arial" panose="020B0604020202020204" pitchFamily="34" charset="0"/>
                        </a:rPr>
                        <a:t> Infrastructure Master Plans </a:t>
                      </a:r>
                      <a:endParaRPr lang="en-US" sz="1800" dirty="0">
                        <a:latin typeface="Arial" panose="020B0604020202020204" pitchFamily="34" charset="0"/>
                        <a:cs typeface="Arial" panose="020B0604020202020204" pitchFamily="34" charset="0"/>
                      </a:endParaRPr>
                    </a:p>
                  </a:txBody>
                  <a:tcPr/>
                </a:tc>
                <a:tc>
                  <a:txBody>
                    <a:bodyPr/>
                    <a:lstStyle/>
                    <a:p>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21 municipalities supported in 2016/17 to develop master plans for water and sanitation, waste management, electricity services, and roads and storm-water </a:t>
                      </a:r>
                      <a:endParaRPr lang="en-US" sz="18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413796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1"/>
          <p:cNvSpPr>
            <a:spLocks noGrp="1"/>
          </p:cNvSpPr>
          <p:nvPr>
            <p:ph type="sldNum" sz="quarter" idx="11"/>
          </p:nvPr>
        </p:nvSpPr>
        <p:spPr bwMode="auto">
          <a:xfrm>
            <a:off x="6660232" y="642834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pitchFamily="-8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C9D4BB-77C5-47D1-B31C-4784F0556803}" type="slidenum">
              <a:rPr kumimoji="0" lang="en-ZA"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ZA" alt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 name="Title 1"/>
          <p:cNvSpPr txBox="1">
            <a:spLocks/>
          </p:cNvSpPr>
          <p:nvPr/>
        </p:nvSpPr>
        <p:spPr>
          <a:xfrm>
            <a:off x="0" y="96823"/>
            <a:ext cx="9144000" cy="883905"/>
          </a:xfrm>
          <a:prstGeom prst="rect">
            <a:avLst/>
          </a:prstGeom>
          <a:ln>
            <a:noFill/>
          </a:ln>
          <a:extLst/>
        </p:spPr>
        <p:txBody>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MS PGothic" panose="020B0600070205080204" pitchFamily="34"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altLang="en-US" sz="2400" b="1" i="0" u="none" strike="noStrike" kern="1200" cap="none" spc="0" normalizeH="0" baseline="0" noProof="0" dirty="0" smtClean="0">
                <a:ln>
                  <a:noFill/>
                </a:ln>
                <a:solidFill>
                  <a:prstClr val="black"/>
                </a:solidFill>
                <a:effectLst/>
                <a:uLnTx/>
                <a:uFillTx/>
                <a:latin typeface="Arial" pitchFamily="34" charset="0"/>
                <a:ea typeface="MS PGothic" panose="020B0600070205080204" pitchFamily="34" charset="-128"/>
                <a:cs typeface="Arial" pitchFamily="34" charset="0"/>
              </a:rPr>
              <a:t>MISA INTERVENTIONS AND EFFECTIVENESS</a:t>
            </a:r>
            <a:r>
              <a:rPr kumimoji="0" lang="en-ZA" altLang="en-US" sz="2400" b="1" i="0" u="none" strike="noStrike" kern="1200" cap="none" spc="0" normalizeH="0" noProof="0" dirty="0" smtClean="0">
                <a:ln>
                  <a:noFill/>
                </a:ln>
                <a:solidFill>
                  <a:prstClr val="black"/>
                </a:solidFill>
                <a:effectLst/>
                <a:uLnTx/>
                <a:uFillTx/>
                <a:latin typeface="Arial" pitchFamily="34" charset="0"/>
                <a:ea typeface="MS PGothic" panose="020B0600070205080204" pitchFamily="34" charset="-128"/>
                <a:cs typeface="Arial" pitchFamily="34" charset="0"/>
              </a:rPr>
              <a:t> IN RELATION TO </a:t>
            </a:r>
            <a:r>
              <a:rPr kumimoji="0" lang="en-ZA" altLang="en-US" sz="2400" b="1" i="0" u="none" strike="noStrike" kern="1200" cap="none" spc="0" normalizeH="0" baseline="0" noProof="0" dirty="0" smtClean="0">
                <a:ln>
                  <a:noFill/>
                </a:ln>
                <a:solidFill>
                  <a:prstClr val="black"/>
                </a:solidFill>
                <a:effectLst/>
                <a:uLnTx/>
                <a:uFillTx/>
                <a:latin typeface="Arial" pitchFamily="34" charset="0"/>
                <a:ea typeface="MS PGothic" panose="020B0600070205080204" pitchFamily="34" charset="-128"/>
                <a:cs typeface="Arial" pitchFamily="34" charset="0"/>
              </a:rPr>
              <a:t>2015/16 AUDIT OUTCOMES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altLang="en-US" sz="2000" b="1" i="0" u="none" strike="noStrike" kern="1200" cap="none" spc="0" normalizeH="0" baseline="0" noProof="0" dirty="0" smtClean="0">
                <a:ln>
                  <a:noFill/>
                </a:ln>
                <a:solidFill>
                  <a:prstClr val="black"/>
                </a:solidFill>
                <a:effectLst/>
                <a:uLnTx/>
                <a:uFillTx/>
                <a:latin typeface="Arial" pitchFamily="34" charset="0"/>
                <a:ea typeface="MS PGothic" panose="020B0600070205080204" pitchFamily="34" charset="-128"/>
                <a:cs typeface="Arial" pitchFamily="34" charset="0"/>
              </a:rPr>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altLang="en-US" sz="2000" b="1" i="0" u="none" strike="noStrike" kern="1200" cap="none" spc="0" normalizeH="0" baseline="0" noProof="0" dirty="0" smtClean="0">
                <a:ln>
                  <a:noFill/>
                </a:ln>
                <a:solidFill>
                  <a:prstClr val="black"/>
                </a:solidFill>
                <a:effectLst/>
                <a:uLnTx/>
                <a:uFillTx/>
                <a:latin typeface="Arial" pitchFamily="34" charset="0"/>
                <a:ea typeface="MS PGothic" panose="020B0600070205080204" pitchFamily="34" charset="-128"/>
                <a:cs typeface="Arial" pitchFamily="34" charset="0"/>
              </a:rPr>
              <a:t> </a:t>
            </a:r>
            <a:endParaRPr kumimoji="0" lang="en-ZA" altLang="en-US" sz="1900" b="1" i="0" u="none" strike="noStrike" kern="1200" cap="none" spc="0" normalizeH="0" baseline="0" noProof="0" dirty="0" smtClean="0">
              <a:ln>
                <a:noFill/>
              </a:ln>
              <a:solidFill>
                <a:prstClr val="black"/>
              </a:solidFill>
              <a:effectLst/>
              <a:uLnTx/>
              <a:uFillTx/>
              <a:latin typeface="Arial" pitchFamily="34" charset="0"/>
              <a:ea typeface="MS PGothic" panose="020B0600070205080204" pitchFamily="34" charset="-128"/>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4160266849"/>
              </p:ext>
            </p:extLst>
          </p:nvPr>
        </p:nvGraphicFramePr>
        <p:xfrm>
          <a:off x="179512" y="1124744"/>
          <a:ext cx="8856984" cy="4907632"/>
        </p:xfrm>
        <a:graphic>
          <a:graphicData uri="http://schemas.openxmlformats.org/drawingml/2006/table">
            <a:tbl>
              <a:tblPr firstRow="1" bandRow="1">
                <a:tableStyleId>{5C22544A-7EE6-4342-B048-85BDC9FD1C3A}</a:tableStyleId>
              </a:tblPr>
              <a:tblGrid>
                <a:gridCol w="2952328">
                  <a:extLst>
                    <a:ext uri="{9D8B030D-6E8A-4147-A177-3AD203B41FA5}">
                      <a16:colId xmlns="" xmlns:a16="http://schemas.microsoft.com/office/drawing/2014/main" val="20000"/>
                    </a:ext>
                  </a:extLst>
                </a:gridCol>
                <a:gridCol w="2952328">
                  <a:extLst>
                    <a:ext uri="{9D8B030D-6E8A-4147-A177-3AD203B41FA5}">
                      <a16:colId xmlns="" xmlns:a16="http://schemas.microsoft.com/office/drawing/2014/main" val="20001"/>
                    </a:ext>
                  </a:extLst>
                </a:gridCol>
                <a:gridCol w="2952328">
                  <a:extLst>
                    <a:ext uri="{9D8B030D-6E8A-4147-A177-3AD203B41FA5}">
                      <a16:colId xmlns="" xmlns:a16="http://schemas.microsoft.com/office/drawing/2014/main" val="20002"/>
                    </a:ext>
                  </a:extLst>
                </a:gridCol>
              </a:tblGrid>
              <a:tr h="609952">
                <a:tc>
                  <a:txBody>
                    <a:bodyPr/>
                    <a:lstStyle/>
                    <a:p>
                      <a:r>
                        <a:rPr lang="en-US" sz="2000" dirty="0" smtClean="0">
                          <a:solidFill>
                            <a:schemeClr val="tx1"/>
                          </a:solidFill>
                          <a:latin typeface="Arial" panose="020B0604020202020204" pitchFamily="34" charset="0"/>
                          <a:cs typeface="Arial" panose="020B0604020202020204" pitchFamily="34" charset="0"/>
                        </a:rPr>
                        <a:t>2015/16 AUDIT</a:t>
                      </a:r>
                      <a:r>
                        <a:rPr lang="en-US" sz="2000" baseline="0" dirty="0" smtClean="0">
                          <a:solidFill>
                            <a:schemeClr val="tx1"/>
                          </a:solidFill>
                          <a:latin typeface="Arial" panose="020B0604020202020204" pitchFamily="34" charset="0"/>
                          <a:cs typeface="Arial" panose="020B0604020202020204" pitchFamily="34" charset="0"/>
                        </a:rPr>
                        <a:t> ISSUES </a:t>
                      </a:r>
                      <a:endParaRPr lang="en-US" sz="2000" dirty="0">
                        <a:solidFill>
                          <a:schemeClr val="tx1"/>
                        </a:solidFill>
                        <a:latin typeface="Arial" panose="020B0604020202020204" pitchFamily="34" charset="0"/>
                        <a:cs typeface="Arial" panose="020B0604020202020204" pitchFamily="34" charset="0"/>
                      </a:endParaRPr>
                    </a:p>
                  </a:txBody>
                  <a:tcPr/>
                </a:tc>
                <a:tc>
                  <a:txBody>
                    <a:bodyPr/>
                    <a:lstStyle/>
                    <a:p>
                      <a:r>
                        <a:rPr lang="en-US" sz="2000" dirty="0" smtClean="0">
                          <a:solidFill>
                            <a:schemeClr val="tx1"/>
                          </a:solidFill>
                          <a:latin typeface="Arial" panose="020B0604020202020204" pitchFamily="34" charset="0"/>
                          <a:cs typeface="Arial" panose="020B0604020202020204" pitchFamily="34" charset="0"/>
                        </a:rPr>
                        <a:t>MISA</a:t>
                      </a:r>
                      <a:r>
                        <a:rPr lang="en-US" sz="2000" baseline="0" dirty="0" smtClean="0">
                          <a:solidFill>
                            <a:schemeClr val="tx1"/>
                          </a:solidFill>
                          <a:latin typeface="Arial" panose="020B0604020202020204" pitchFamily="34" charset="0"/>
                          <a:cs typeface="Arial" panose="020B0604020202020204" pitchFamily="34" charset="0"/>
                        </a:rPr>
                        <a:t> INTERVENTIONS </a:t>
                      </a:r>
                      <a:endParaRPr lang="en-US" sz="2000" dirty="0">
                        <a:solidFill>
                          <a:schemeClr val="tx1"/>
                        </a:solidFill>
                        <a:latin typeface="Arial" panose="020B0604020202020204" pitchFamily="34" charset="0"/>
                        <a:cs typeface="Arial" panose="020B0604020202020204" pitchFamily="34" charset="0"/>
                      </a:endParaRPr>
                    </a:p>
                  </a:txBody>
                  <a:tcPr/>
                </a:tc>
                <a:tc>
                  <a:txBody>
                    <a:bodyPr/>
                    <a:lstStyle/>
                    <a:p>
                      <a:r>
                        <a:rPr lang="en-US" sz="2000" dirty="0" smtClean="0">
                          <a:solidFill>
                            <a:schemeClr val="tx1"/>
                          </a:solidFill>
                          <a:latin typeface="Arial" panose="020B0604020202020204" pitchFamily="34" charset="0"/>
                          <a:cs typeface="Arial" panose="020B0604020202020204" pitchFamily="34" charset="0"/>
                        </a:rPr>
                        <a:t>EFFECTIVENESS</a:t>
                      </a:r>
                      <a:r>
                        <a:rPr lang="en-US" sz="2000" baseline="0" dirty="0" smtClean="0">
                          <a:solidFill>
                            <a:schemeClr val="tx1"/>
                          </a:solidFill>
                          <a:latin typeface="Arial" panose="020B0604020202020204" pitchFamily="34" charset="0"/>
                          <a:cs typeface="Arial" panose="020B0604020202020204" pitchFamily="34" charset="0"/>
                        </a:rPr>
                        <a:t> </a:t>
                      </a:r>
                      <a:endParaRPr lang="en-US" sz="2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0"/>
                  </a:ext>
                </a:extLst>
              </a:tr>
              <a:tr h="914925">
                <a:tc>
                  <a:txBody>
                    <a:bodyPr/>
                    <a:lstStyle/>
                    <a:p>
                      <a:r>
                        <a:rPr lang="en-US" sz="1800" dirty="0" smtClean="0">
                          <a:latin typeface="Arial" panose="020B0604020202020204" pitchFamily="34" charset="0"/>
                          <a:cs typeface="Arial" panose="020B0604020202020204" pitchFamily="34" charset="0"/>
                        </a:rPr>
                        <a:t>Misalignment between projects</a:t>
                      </a:r>
                      <a:r>
                        <a:rPr lang="en-US" sz="1800" baseline="0" dirty="0" smtClean="0">
                          <a:latin typeface="Arial" panose="020B0604020202020204" pitchFamily="34" charset="0"/>
                          <a:cs typeface="Arial" panose="020B0604020202020204" pitchFamily="34" charset="0"/>
                        </a:rPr>
                        <a:t> implemented and areas of backlogs</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A collaborative </a:t>
                      </a:r>
                      <a:r>
                        <a:rPr lang="en-US" sz="1800" dirty="0" err="1" smtClean="0">
                          <a:latin typeface="Arial" panose="020B0604020202020204" pitchFamily="34" charset="0"/>
                          <a:cs typeface="Arial" panose="020B0604020202020204" pitchFamily="34" charset="0"/>
                        </a:rPr>
                        <a:t>programme</a:t>
                      </a:r>
                      <a:r>
                        <a:rPr lang="en-US" sz="1800" dirty="0" smtClean="0">
                          <a:latin typeface="Arial" panose="020B0604020202020204" pitchFamily="34" charset="0"/>
                          <a:cs typeface="Arial" panose="020B0604020202020204" pitchFamily="34" charset="0"/>
                        </a:rPr>
                        <a:t> to align</a:t>
                      </a:r>
                      <a:r>
                        <a:rPr lang="en-US" sz="1800" baseline="0" dirty="0" smtClean="0">
                          <a:latin typeface="Arial" panose="020B0604020202020204" pitchFamily="34" charset="0"/>
                          <a:cs typeface="Arial" panose="020B0604020202020204" pitchFamily="34" charset="0"/>
                        </a:rPr>
                        <a:t> the development of bulk infrastructure and reticulation in 18 municipalities has been initiated by the IMC on Service Delivery</a:t>
                      </a:r>
                      <a:endParaRPr lang="en-US" sz="1800" dirty="0">
                        <a:latin typeface="Arial" panose="020B0604020202020204" pitchFamily="34" charset="0"/>
                        <a:cs typeface="Arial" panose="020B0604020202020204" pitchFamily="34" charset="0"/>
                      </a:endParaRPr>
                    </a:p>
                  </a:txBody>
                  <a:tcPr/>
                </a:tc>
                <a:tc>
                  <a:txBody>
                    <a:bodyPr/>
                    <a:lstStyle/>
                    <a:p>
                      <a:r>
                        <a:rPr lang="en-US" sz="1800" baseline="0" dirty="0" smtClean="0">
                          <a:latin typeface="Arial" panose="020B0604020202020204" pitchFamily="34" charset="0"/>
                          <a:cs typeface="Arial" panose="020B0604020202020204" pitchFamily="34" charset="0"/>
                        </a:rPr>
                        <a:t>Seven municipalities in the Eastern Cape, Kwazulu-Natal, Limpopo and North West have been selected for the pilot phase. Engagements with these municipalities have been initiated</a:t>
                      </a:r>
                      <a:endParaRPr lang="en-US" sz="18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1"/>
                  </a:ext>
                </a:extLst>
              </a:tr>
              <a:tr h="914925">
                <a:tc>
                  <a:txBody>
                    <a:bodyPr/>
                    <a:lstStyle/>
                    <a:p>
                      <a:r>
                        <a:rPr lang="en-US" sz="1800" dirty="0" smtClean="0">
                          <a:latin typeface="Arial" panose="020B0604020202020204" pitchFamily="34" charset="0"/>
                          <a:cs typeface="Arial" panose="020B0604020202020204" pitchFamily="34" charset="0"/>
                        </a:rPr>
                        <a:t>50%</a:t>
                      </a:r>
                      <a:r>
                        <a:rPr lang="en-US" sz="1800" baseline="0" dirty="0" smtClean="0">
                          <a:latin typeface="Arial" panose="020B0604020202020204" pitchFamily="34" charset="0"/>
                          <a:cs typeface="Arial" panose="020B0604020202020204" pitchFamily="34" charset="0"/>
                        </a:rPr>
                        <a:t> of municipalities with water losses above 30%</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In</a:t>
                      </a:r>
                      <a:r>
                        <a:rPr lang="en-US" sz="1800" baseline="0" dirty="0" smtClean="0">
                          <a:latin typeface="Arial" panose="020B0604020202020204" pitchFamily="34" charset="0"/>
                          <a:cs typeface="Arial" panose="020B0604020202020204" pitchFamily="34" charset="0"/>
                        </a:rPr>
                        <a:t> collaboration with DWS, MISA is supporting Water Service Authorities to develop 5-Year Reliable Water and Sanitation Service Delivery Plans </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Plans</a:t>
                      </a:r>
                      <a:r>
                        <a:rPr lang="en-US" sz="1800" baseline="0" dirty="0" smtClean="0">
                          <a:latin typeface="Arial" panose="020B0604020202020204" pitchFamily="34" charset="0"/>
                          <a:cs typeface="Arial" panose="020B0604020202020204" pitchFamily="34" charset="0"/>
                        </a:rPr>
                        <a:t> have been developed for 16 Water Service Authority municipalities and implementation support being provided by MISA and DWS  </a:t>
                      </a:r>
                      <a:endParaRPr lang="en-US" sz="18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xmlns="" val="30432084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1"/>
          <p:cNvSpPr>
            <a:spLocks noGrp="1"/>
          </p:cNvSpPr>
          <p:nvPr>
            <p:ph type="sldNum" sz="quarter" idx="11"/>
          </p:nvPr>
        </p:nvSpPr>
        <p:spPr bwMode="auto">
          <a:xfrm>
            <a:off x="6660232" y="642834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pitchFamily="-8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C9D4BB-77C5-47D1-B31C-4784F0556803}" type="slidenum">
              <a:rPr kumimoji="0" lang="en-ZA"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ZA" alt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 name="Title 1"/>
          <p:cNvSpPr txBox="1">
            <a:spLocks/>
          </p:cNvSpPr>
          <p:nvPr/>
        </p:nvSpPr>
        <p:spPr>
          <a:xfrm>
            <a:off x="0" y="96824"/>
            <a:ext cx="9144000" cy="464170"/>
          </a:xfrm>
          <a:prstGeom prst="rect">
            <a:avLst/>
          </a:prstGeom>
          <a:ln>
            <a:noFill/>
          </a:ln>
          <a:extLst/>
        </p:spPr>
        <p:txBody>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MS PGothic" panose="020B0600070205080204" pitchFamily="34"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ZA" altLang="en-US" sz="2000" dirty="0" smtClean="0">
                <a:effectLst/>
              </a:rPr>
              <a:t>PROGRAMME TO IMPROVE MUNICIPAL INFRASTRUCTURE PROVISION </a:t>
            </a:r>
            <a:endParaRPr kumimoji="0" lang="en-ZA" altLang="en-US" sz="2000" b="1" i="0" u="none" strike="noStrike" kern="1200" cap="none" spc="0" normalizeH="0" baseline="0" noProof="0" dirty="0" smtClean="0">
              <a:ln>
                <a:noFill/>
              </a:ln>
              <a:effectLst/>
              <a:uLnTx/>
              <a:uFillTx/>
            </a:endParaRPr>
          </a:p>
        </p:txBody>
      </p:sp>
      <p:sp>
        <p:nvSpPr>
          <p:cNvPr id="4" name="TextBox 3"/>
          <p:cNvSpPr txBox="1"/>
          <p:nvPr/>
        </p:nvSpPr>
        <p:spPr>
          <a:xfrm>
            <a:off x="106677" y="560993"/>
            <a:ext cx="8929819" cy="6386364"/>
          </a:xfrm>
          <a:prstGeom prst="rect">
            <a:avLst/>
          </a:prstGeom>
          <a:noFill/>
          <a:ln>
            <a:noFill/>
          </a:ln>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200150" indent="-28575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altLang="en-US" sz="1900" dirty="0" smtClean="0">
                <a:solidFill>
                  <a:srgbClr val="000000"/>
                </a:solidFill>
              </a:rPr>
              <a:t>Through the PMO, MISA is championing the following two strategic interventions:</a:t>
            </a:r>
            <a:endParaRPr lang="en-US" altLang="en-US" sz="1900" dirty="0">
              <a:solidFill>
                <a:srgbClr val="000000"/>
              </a:solidFill>
            </a:endParaRPr>
          </a:p>
          <a:p>
            <a:pPr marL="1085850" lvl="1" indent="-342900" algn="just" defTabSz="914400">
              <a:buFont typeface="Wingdings" panose="05000000000000000000" pitchFamily="2" charset="2"/>
              <a:buChar char="v"/>
              <a:defRPr/>
            </a:pPr>
            <a:endParaRPr lang="en-US" altLang="en-US" sz="1600" b="1" dirty="0" smtClean="0">
              <a:solidFill>
                <a:srgbClr val="000000"/>
              </a:solidFill>
            </a:endParaRPr>
          </a:p>
          <a:p>
            <a:pPr marL="1085850" lvl="1" indent="-342900" algn="just" defTabSz="914400">
              <a:buFont typeface="Wingdings" panose="05000000000000000000" pitchFamily="2" charset="2"/>
              <a:buChar char="v"/>
              <a:defRPr/>
            </a:pPr>
            <a:r>
              <a:rPr lang="en-US" altLang="en-US" sz="1600" b="1" dirty="0" smtClean="0">
                <a:solidFill>
                  <a:srgbClr val="000000"/>
                </a:solidFill>
              </a:rPr>
              <a:t>Regional Management Support Contracts (RMSC) </a:t>
            </a:r>
            <a:r>
              <a:rPr lang="en-US" altLang="en-US" sz="1600" b="1" dirty="0" err="1" smtClean="0">
                <a:solidFill>
                  <a:srgbClr val="000000"/>
                </a:solidFill>
              </a:rPr>
              <a:t>Programme</a:t>
            </a:r>
            <a:r>
              <a:rPr lang="en-US" altLang="en-US" sz="1600" b="1" dirty="0" smtClean="0">
                <a:solidFill>
                  <a:srgbClr val="000000"/>
                </a:solidFill>
              </a:rPr>
              <a:t>; and </a:t>
            </a:r>
          </a:p>
          <a:p>
            <a:pPr marL="1085850" lvl="1" indent="-342900" algn="just" defTabSz="914400">
              <a:buFont typeface="Wingdings" panose="05000000000000000000" pitchFamily="2" charset="2"/>
              <a:buChar char="v"/>
              <a:defRPr/>
            </a:pPr>
            <a:r>
              <a:rPr lang="en-US" altLang="en-US" sz="1600" b="1" dirty="0" smtClean="0">
                <a:solidFill>
                  <a:srgbClr val="000000"/>
                </a:solidFill>
              </a:rPr>
              <a:t>Addressing misalignment between bulk and reticulation Infrastructure.  </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altLang="en-US" sz="1900" b="0" i="0" u="none" strike="noStrike" kern="1200" cap="none" spc="0" normalizeH="0" baseline="0" noProof="0" dirty="0">
              <a:ln>
                <a:noFill/>
              </a:ln>
              <a:solidFill>
                <a:srgbClr val="000000"/>
              </a:solidFill>
              <a:effectLst/>
              <a:uLnTx/>
              <a:uFillTx/>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altLang="en-US" sz="1900" noProof="0" dirty="0" smtClean="0">
                <a:solidFill>
                  <a:srgbClr val="000000"/>
                </a:solidFill>
              </a:rPr>
              <a:t>The RMSC is an institutional turnaround that seeks to improve infrastructure delivery systems and processes in selected municipalities. Its implementation </a:t>
            </a:r>
            <a:r>
              <a:rPr lang="en-US" altLang="en-US" sz="1900" dirty="0">
                <a:solidFill>
                  <a:srgbClr val="000000"/>
                </a:solidFill>
              </a:rPr>
              <a:t> </a:t>
            </a:r>
            <a:r>
              <a:rPr lang="en-US" altLang="en-US" sz="1900" dirty="0" smtClean="0">
                <a:solidFill>
                  <a:srgbClr val="000000"/>
                </a:solidFill>
              </a:rPr>
              <a:t>has started in three District Municipalities, namely, </a:t>
            </a:r>
            <a:r>
              <a:rPr lang="en-US" altLang="en-US" sz="1900" b="1" dirty="0" err="1" smtClean="0">
                <a:solidFill>
                  <a:srgbClr val="000000"/>
                </a:solidFill>
              </a:rPr>
              <a:t>Amathole</a:t>
            </a:r>
            <a:r>
              <a:rPr lang="en-US" altLang="en-US" sz="1900" dirty="0" smtClean="0">
                <a:solidFill>
                  <a:srgbClr val="000000"/>
                </a:solidFill>
              </a:rPr>
              <a:t>, </a:t>
            </a:r>
            <a:r>
              <a:rPr lang="en-US" altLang="en-US" sz="1900" b="1" dirty="0" smtClean="0">
                <a:solidFill>
                  <a:srgbClr val="000000"/>
                </a:solidFill>
              </a:rPr>
              <a:t>OR Tambo</a:t>
            </a:r>
            <a:r>
              <a:rPr lang="en-US" altLang="en-US" sz="1900" dirty="0" smtClean="0">
                <a:solidFill>
                  <a:srgbClr val="000000"/>
                </a:solidFill>
              </a:rPr>
              <a:t> and </a:t>
            </a:r>
            <a:r>
              <a:rPr lang="en-US" altLang="en-US" sz="1900" b="1" dirty="0" smtClean="0">
                <a:solidFill>
                  <a:srgbClr val="000000"/>
                </a:solidFill>
              </a:rPr>
              <a:t>Sekhukhune</a:t>
            </a:r>
            <a:r>
              <a:rPr lang="en-US" altLang="en-US" sz="1900" dirty="0" smtClean="0">
                <a:solidFill>
                  <a:srgbClr val="000000"/>
                </a:solidFill>
              </a:rPr>
              <a:t>.</a:t>
            </a:r>
            <a:endParaRPr lang="en-US" altLang="en-US" sz="1900" dirty="0">
              <a:solidFill>
                <a:srgbClr val="000000"/>
              </a:solidFill>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lang="en-US" altLang="en-US" sz="1900" dirty="0" smtClean="0">
              <a:solidFill>
                <a:srgbClr val="000000"/>
              </a:solidFill>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altLang="en-US" sz="1900" dirty="0" err="1" smtClean="0">
                <a:solidFill>
                  <a:srgbClr val="000000"/>
                </a:solidFill>
              </a:rPr>
              <a:t>Programme</a:t>
            </a:r>
            <a:r>
              <a:rPr lang="en-US" altLang="en-US" sz="1900" dirty="0" smtClean="0">
                <a:solidFill>
                  <a:srgbClr val="000000"/>
                </a:solidFill>
              </a:rPr>
              <a:t> to address misalignment between bulk and reticulation infrastructure is a collaborative initiative involving such national stakeholders as DCOG, MISA, DBSA, National Treasury, DWS, SALGA and DOE.</a:t>
            </a:r>
            <a:endParaRPr lang="en-US" altLang="en-US" sz="1900" b="1" dirty="0" smtClean="0">
              <a:solidFill>
                <a:srgbClr val="000000"/>
              </a:solidFill>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lang="en-US" altLang="en-US" sz="1900" noProof="0" dirty="0">
              <a:solidFill>
                <a:srgbClr val="000000"/>
              </a:solidFill>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altLang="en-US" sz="1900" dirty="0" smtClean="0">
                <a:solidFill>
                  <a:srgbClr val="000000"/>
                </a:solidFill>
              </a:rPr>
              <a:t>Seven municipalities in the Eastern Cape (2), Limpopo (2) and North West (1) have been selected for the pilot phase. Technical teams have been established to assess state of readiness and conduct project costing.</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lang="en-US" altLang="en-US" sz="1900" dirty="0">
              <a:solidFill>
                <a:srgbClr val="000000"/>
              </a:solidFill>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altLang="en-US" sz="1900" dirty="0" smtClean="0">
                <a:solidFill>
                  <a:srgbClr val="000000"/>
                </a:solidFill>
              </a:rPr>
              <a:t>MISA has initiated the process of conducting an assessment of the impact of technical support to municipalities, through an independent service provider.</a:t>
            </a:r>
            <a:endParaRPr kumimoji="0" lang="en-US" altLang="en-US" sz="1900" i="0" u="none" strike="noStrike" kern="1200" cap="none" spc="0" normalizeH="0" baseline="0" noProof="0" dirty="0" smtClean="0">
              <a:ln>
                <a:noFill/>
              </a:ln>
              <a:solidFill>
                <a:srgbClr val="000000"/>
              </a:solidFill>
              <a:effectLst/>
              <a:uLnTx/>
              <a:uFillTx/>
            </a:endParaRPr>
          </a:p>
          <a:p>
            <a:pPr marR="0" lvl="0" algn="just" defTabSz="914400" rtl="0" eaLnBrk="0" fontAlgn="base" latinLnBrk="0" hangingPunct="0">
              <a:lnSpc>
                <a:spcPct val="100000"/>
              </a:lnSpc>
              <a:spcBef>
                <a:spcPct val="0"/>
              </a:spcBef>
              <a:spcAft>
                <a:spcPct val="0"/>
              </a:spcAft>
              <a:buClrTx/>
              <a:buSzTx/>
              <a:tabLst/>
              <a:defRPr/>
            </a:pPr>
            <a:endParaRPr kumimoji="0" lang="en-US" altLang="en-US" sz="1900" i="0" u="none" strike="noStrike" kern="120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xmlns="" val="6533513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1"/>
          <p:cNvSpPr>
            <a:spLocks noGrp="1"/>
          </p:cNvSpPr>
          <p:nvPr>
            <p:ph type="sldNum" sz="quarter" idx="11"/>
          </p:nvPr>
        </p:nvSpPr>
        <p:spPr bwMode="auto">
          <a:xfrm>
            <a:off x="6660232" y="642834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pitchFamily="-8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C9D4BB-77C5-47D1-B31C-4784F0556803}" type="slidenum">
              <a:rPr kumimoji="0" lang="en-ZA"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ZA" alt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 name="Title 1"/>
          <p:cNvSpPr txBox="1">
            <a:spLocks/>
          </p:cNvSpPr>
          <p:nvPr/>
        </p:nvSpPr>
        <p:spPr>
          <a:xfrm>
            <a:off x="107504" y="96823"/>
            <a:ext cx="8916421" cy="719137"/>
          </a:xfrm>
          <a:prstGeom prst="rect">
            <a:avLst/>
          </a:prstGeom>
          <a:ln>
            <a:noFill/>
          </a:ln>
          <a:extLst/>
        </p:spPr>
        <p:txBody>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MS PGothic" panose="020B0600070205080204" pitchFamily="34"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altLang="en-US" sz="2400" b="1" i="0" u="none" strike="noStrike" kern="1200" cap="none" spc="0" normalizeH="0" baseline="0" noProof="0" dirty="0" smtClean="0">
                <a:ln>
                  <a:noFill/>
                </a:ln>
                <a:solidFill>
                  <a:prstClr val="black"/>
                </a:solidFill>
                <a:effectLst/>
                <a:uLnTx/>
                <a:uFillTx/>
                <a:latin typeface="Arial" pitchFamily="34" charset="0"/>
                <a:ea typeface="MS PGothic" panose="020B0600070205080204" pitchFamily="34" charset="-128"/>
                <a:cs typeface="Arial" pitchFamily="34" charset="0"/>
              </a:rPr>
              <a:t>SUPPORT FOR SEVERELY</a:t>
            </a:r>
            <a:r>
              <a:rPr kumimoji="0" lang="en-ZA" altLang="en-US" sz="2400" b="1" i="0" u="none" strike="noStrike" kern="1200" cap="none" spc="0" normalizeH="0" noProof="0" dirty="0" smtClean="0">
                <a:ln>
                  <a:noFill/>
                </a:ln>
                <a:solidFill>
                  <a:prstClr val="black"/>
                </a:solidFill>
                <a:effectLst/>
                <a:uLnTx/>
                <a:uFillTx/>
                <a:latin typeface="Arial" pitchFamily="34" charset="0"/>
                <a:ea typeface="MS PGothic" panose="020B0600070205080204" pitchFamily="34" charset="-128"/>
                <a:cs typeface="Arial" pitchFamily="34" charset="0"/>
              </a:rPr>
              <a:t> CHALLENGED MUNICIPALITIES </a:t>
            </a:r>
            <a:r>
              <a:rPr kumimoji="0" lang="en-ZA" altLang="en-US" sz="2400" b="1" i="0" u="none" strike="noStrike" kern="1200" cap="none" spc="0" normalizeH="0" baseline="0" noProof="0" dirty="0" smtClean="0">
                <a:ln>
                  <a:noFill/>
                </a:ln>
                <a:solidFill>
                  <a:prstClr val="black"/>
                </a:solidFill>
                <a:effectLst/>
                <a:uLnTx/>
                <a:uFillTx/>
                <a:latin typeface="Arial" pitchFamily="34" charset="0"/>
                <a:ea typeface="MS PGothic" panose="020B0600070205080204" pitchFamily="34" charset="-128"/>
                <a:cs typeface="Arial" pitchFamily="34" charset="0"/>
              </a:rPr>
              <a:t> </a:t>
            </a:r>
          </a:p>
        </p:txBody>
      </p:sp>
      <p:sp>
        <p:nvSpPr>
          <p:cNvPr id="4" name="TextBox 3"/>
          <p:cNvSpPr txBox="1"/>
          <p:nvPr/>
        </p:nvSpPr>
        <p:spPr>
          <a:xfrm>
            <a:off x="190505" y="620688"/>
            <a:ext cx="8844539" cy="6801862"/>
          </a:xfrm>
          <a:prstGeom prst="rect">
            <a:avLst/>
          </a:prstGeom>
          <a:noFill/>
          <a:ln>
            <a:noFill/>
          </a:ln>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200150" indent="-28575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altLang="en-US" sz="1800" dirty="0" smtClean="0">
                <a:solidFill>
                  <a:srgbClr val="000000"/>
                </a:solidFill>
              </a:rPr>
              <a:t>Municipalities with record of persistent under-spending on conditional grants have been identified for assistance through direct delivery support </a:t>
            </a:r>
            <a:r>
              <a:rPr lang="en-US" altLang="en-US" sz="1800" dirty="0" err="1" smtClean="0">
                <a:solidFill>
                  <a:srgbClr val="000000"/>
                </a:solidFill>
              </a:rPr>
              <a:t>programme</a:t>
            </a:r>
            <a:r>
              <a:rPr lang="en-US" altLang="en-US" sz="1800" dirty="0" smtClean="0">
                <a:solidFill>
                  <a:srgbClr val="000000"/>
                </a:solidFill>
              </a:rPr>
              <a:t>.</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altLang="en-US" sz="1800" b="0" i="0" u="none" strike="noStrike" kern="1200" cap="none" spc="0" normalizeH="0" baseline="0" noProof="0" dirty="0">
              <a:ln>
                <a:noFill/>
              </a:ln>
              <a:solidFill>
                <a:srgbClr val="000000"/>
              </a:solidFill>
              <a:effectLst/>
              <a:uLnTx/>
              <a:uFillTx/>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altLang="en-US" sz="1800" dirty="0" smtClean="0">
                <a:solidFill>
                  <a:srgbClr val="000000"/>
                </a:solidFill>
              </a:rPr>
              <a:t>This initiative will involve the conversion of MIG allocations for targeted municipalities into Schedule 6B Grant in terms of the Division of Revenue Act (DORA), to enable MISA to implement approved projects on their behalf.</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altLang="en-US" sz="1800" b="0" i="0" u="none" strike="noStrike" kern="1200" cap="none" spc="0" normalizeH="0" baseline="0" noProof="0" dirty="0">
              <a:ln>
                <a:noFill/>
              </a:ln>
              <a:solidFill>
                <a:srgbClr val="000000"/>
              </a:solidFill>
              <a:effectLst/>
              <a:uLnTx/>
              <a:uFillTx/>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altLang="en-US" sz="1800" noProof="0" dirty="0" smtClean="0">
                <a:solidFill>
                  <a:srgbClr val="000000"/>
                </a:solidFill>
              </a:rPr>
              <a:t>MISA’s APP for 2017/18 includes the deployment of qualified Artisans in municipalities with limited capacity for infrastructure operations and maintenance. </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altLang="en-US" sz="1800" b="0" i="0" u="none" strike="noStrike" kern="1200" cap="none" spc="0" normalizeH="0" baseline="0" dirty="0">
              <a:ln>
                <a:noFill/>
              </a:ln>
              <a:solidFill>
                <a:srgbClr val="000000"/>
              </a:solidFill>
              <a:effectLst/>
              <a:uLnTx/>
              <a:uFillTx/>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altLang="en-US" sz="1800" noProof="0" dirty="0" smtClean="0">
                <a:solidFill>
                  <a:srgbClr val="000000"/>
                </a:solidFill>
              </a:rPr>
              <a:t>The target for 2017/18 is to deploy 100 Artisans through this </a:t>
            </a:r>
            <a:r>
              <a:rPr lang="en-US" altLang="en-US" sz="1800" noProof="0" dirty="0" err="1" smtClean="0">
                <a:solidFill>
                  <a:srgbClr val="000000"/>
                </a:solidFill>
              </a:rPr>
              <a:t>programme</a:t>
            </a:r>
            <a:r>
              <a:rPr lang="en-US" altLang="en-US" sz="1800" noProof="0" dirty="0" smtClean="0">
                <a:solidFill>
                  <a:srgbClr val="000000"/>
                </a:solidFill>
              </a:rPr>
              <a:t> and to increase the number in the two outer MTEF years to 170 and 200 respectively.</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lang="en-US" altLang="en-US" sz="1800" noProof="0" dirty="0" smtClean="0">
              <a:solidFill>
                <a:srgbClr val="000000"/>
              </a:solidFill>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altLang="en-US" sz="1800" dirty="0" smtClean="0">
                <a:solidFill>
                  <a:srgbClr val="000000"/>
                </a:solidFill>
              </a:rPr>
              <a:t>MISA also plan to enhance technical capacity in municipalities by training general workers in selected municipalities towards qualifying as Artisans over 2017/18 in terms of the Recognition of Prior Learning (RPL) Framework.</a:t>
            </a:r>
          </a:p>
          <a:p>
            <a:pPr marR="0" lvl="0" algn="just" defTabSz="914400" rtl="0" eaLnBrk="0" fontAlgn="base" latinLnBrk="0" hangingPunct="0">
              <a:lnSpc>
                <a:spcPct val="100000"/>
              </a:lnSpc>
              <a:spcBef>
                <a:spcPct val="0"/>
              </a:spcBef>
              <a:spcAft>
                <a:spcPct val="0"/>
              </a:spcAft>
              <a:buClrTx/>
              <a:buSzTx/>
              <a:tabLst/>
              <a:defRPr/>
            </a:pPr>
            <a:endParaRPr lang="en-US" altLang="en-US" sz="1800" dirty="0">
              <a:solidFill>
                <a:srgbClr val="000000"/>
              </a:solidFill>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altLang="en-US" sz="1800" noProof="0" dirty="0" smtClean="0">
                <a:solidFill>
                  <a:srgbClr val="000000"/>
                </a:solidFill>
              </a:rPr>
              <a:t>MISA is involved in the task team driving the implementation of support packages for three Free State Municipalities under section 139 intervention. These are </a:t>
            </a:r>
            <a:r>
              <a:rPr lang="en-US" altLang="en-US" sz="1800" noProof="0" dirty="0">
                <a:solidFill>
                  <a:srgbClr val="000000"/>
                </a:solidFill>
              </a:rPr>
              <a:t>M</a:t>
            </a:r>
            <a:r>
              <a:rPr lang="en-US" altLang="en-US" sz="1800" dirty="0" err="1" smtClean="0">
                <a:solidFill>
                  <a:srgbClr val="000000"/>
                </a:solidFill>
              </a:rPr>
              <a:t>afube</a:t>
            </a:r>
            <a:r>
              <a:rPr lang="en-US" altLang="en-US" sz="1800" dirty="0" smtClean="0">
                <a:solidFill>
                  <a:srgbClr val="000000"/>
                </a:solidFill>
              </a:rPr>
              <a:t>, </a:t>
            </a:r>
            <a:r>
              <a:rPr lang="en-US" altLang="en-US" sz="1800" noProof="0" dirty="0" err="1" smtClean="0">
                <a:solidFill>
                  <a:srgbClr val="000000"/>
                </a:solidFill>
              </a:rPr>
              <a:t>Masilonyana</a:t>
            </a:r>
            <a:r>
              <a:rPr lang="en-US" altLang="en-US" sz="1800" noProof="0" dirty="0" smtClean="0">
                <a:solidFill>
                  <a:srgbClr val="000000"/>
                </a:solidFill>
              </a:rPr>
              <a:t> </a:t>
            </a:r>
            <a:r>
              <a:rPr lang="en-US" altLang="en-US" sz="1800" dirty="0" smtClean="0">
                <a:solidFill>
                  <a:srgbClr val="000000"/>
                </a:solidFill>
              </a:rPr>
              <a:t>and </a:t>
            </a:r>
            <a:r>
              <a:rPr lang="en-US" altLang="en-US" sz="1800" dirty="0" err="1" smtClean="0">
                <a:solidFill>
                  <a:srgbClr val="000000"/>
                </a:solidFill>
              </a:rPr>
              <a:t>Metsimaholo</a:t>
            </a:r>
            <a:r>
              <a:rPr lang="en-US" altLang="en-US" sz="1800" dirty="0" smtClean="0">
                <a:solidFill>
                  <a:srgbClr val="000000"/>
                </a:solidFill>
              </a:rPr>
              <a:t> Local Municipalities.</a:t>
            </a:r>
            <a:endParaRPr lang="en-US" altLang="en-US" sz="1800" noProof="0" dirty="0" smtClean="0">
              <a:solidFill>
                <a:srgbClr val="000000"/>
              </a:solidFill>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altLang="en-US" sz="1900" b="0" i="0" u="none" strike="noStrike" kern="1200" cap="none" spc="0" normalizeH="0" baseline="0" dirty="0">
              <a:ln>
                <a:noFill/>
              </a:ln>
              <a:solidFill>
                <a:srgbClr val="000000"/>
              </a:solidFill>
              <a:effectLst/>
              <a:uLnTx/>
              <a:uFillTx/>
              <a:latin typeface="Arial" panose="020B0604020202020204" pitchFamily="34"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altLang="en-US" sz="1900" b="0" i="0" u="none" strike="noStrike" kern="1200" cap="none" spc="0" normalizeH="0" baseline="0" noProof="0" dirty="0" smtClean="0">
              <a:ln>
                <a:noFill/>
              </a:ln>
              <a:solidFill>
                <a:srgbClr val="000000"/>
              </a:solidFill>
              <a:effectLst/>
              <a:uLnTx/>
              <a:uFillTx/>
              <a:latin typeface="Arial" panose="020B0604020202020204" pitchFamily="34"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altLang="en-US" sz="19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altLang="en-US" sz="1900" b="0" i="0" u="none" strike="noStrike" kern="1200" cap="none" spc="0" normalizeH="0" baseline="0" noProof="0" dirty="0" smtClean="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8854894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1"/>
          <p:cNvSpPr>
            <a:spLocks noGrp="1"/>
          </p:cNvSpPr>
          <p:nvPr>
            <p:ph type="sldNum" sz="quarter" idx="11"/>
          </p:nvPr>
        </p:nvSpPr>
        <p:spPr bwMode="auto">
          <a:xfrm>
            <a:off x="6660232" y="642834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pitchFamily="-8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C9D4BB-77C5-47D1-B31C-4784F0556803}" type="slidenum">
              <a:rPr kumimoji="0" lang="en-ZA"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ZA" alt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 name="Title 1"/>
          <p:cNvSpPr txBox="1">
            <a:spLocks/>
          </p:cNvSpPr>
          <p:nvPr/>
        </p:nvSpPr>
        <p:spPr>
          <a:xfrm>
            <a:off x="107504" y="96823"/>
            <a:ext cx="8916421" cy="719137"/>
          </a:xfrm>
          <a:prstGeom prst="rect">
            <a:avLst/>
          </a:prstGeom>
          <a:ln>
            <a:noFill/>
          </a:ln>
          <a:extLst/>
        </p:spPr>
        <p:txBody>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MS PGothic" panose="020B0600070205080204" pitchFamily="34"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ZA" altLang="en-US" sz="2400" dirty="0" smtClean="0">
                <a:solidFill>
                  <a:prstClr val="black"/>
                </a:solidFill>
                <a:effectLst/>
              </a:rPr>
              <a:t>KEY CHALLENGES AND REMEDIAL ACTIONS </a:t>
            </a:r>
            <a:r>
              <a:rPr kumimoji="0" lang="en-ZA" altLang="en-US" sz="2400" b="1" i="0" u="none" strike="noStrike" kern="1200" cap="none" spc="0" normalizeH="0" baseline="0" noProof="0" dirty="0" smtClean="0">
                <a:ln>
                  <a:noFill/>
                </a:ln>
                <a:solidFill>
                  <a:prstClr val="black"/>
                </a:solidFill>
                <a:effectLst/>
                <a:uLnTx/>
                <a:uFillTx/>
                <a:latin typeface="Arial" pitchFamily="34" charset="0"/>
                <a:ea typeface="MS PGothic" panose="020B0600070205080204" pitchFamily="34" charset="-128"/>
                <a:cs typeface="Arial" pitchFamily="34" charset="0"/>
              </a:rPr>
              <a:t>  </a:t>
            </a:r>
          </a:p>
        </p:txBody>
      </p:sp>
      <p:graphicFrame>
        <p:nvGraphicFramePr>
          <p:cNvPr id="2" name="Table 1"/>
          <p:cNvGraphicFramePr>
            <a:graphicFrameLocks noGrp="1"/>
          </p:cNvGraphicFramePr>
          <p:nvPr>
            <p:extLst>
              <p:ext uri="{D42A27DB-BD31-4B8C-83A1-F6EECF244321}">
                <p14:modId xmlns:p14="http://schemas.microsoft.com/office/powerpoint/2010/main" xmlns="" val="3446470766"/>
              </p:ext>
            </p:extLst>
          </p:nvPr>
        </p:nvGraphicFramePr>
        <p:xfrm>
          <a:off x="107504" y="620688"/>
          <a:ext cx="8916420" cy="6195432"/>
        </p:xfrm>
        <a:graphic>
          <a:graphicData uri="http://schemas.openxmlformats.org/drawingml/2006/table">
            <a:tbl>
              <a:tblPr firstRow="1" bandRow="1">
                <a:tableStyleId>{5C22544A-7EE6-4342-B048-85BDC9FD1C3A}</a:tableStyleId>
              </a:tblPr>
              <a:tblGrid>
                <a:gridCol w="2734870">
                  <a:extLst>
                    <a:ext uri="{9D8B030D-6E8A-4147-A177-3AD203B41FA5}">
                      <a16:colId xmlns="" xmlns:a16="http://schemas.microsoft.com/office/drawing/2014/main" val="2492868068"/>
                    </a:ext>
                  </a:extLst>
                </a:gridCol>
                <a:gridCol w="3030533">
                  <a:extLst>
                    <a:ext uri="{9D8B030D-6E8A-4147-A177-3AD203B41FA5}">
                      <a16:colId xmlns="" xmlns:a16="http://schemas.microsoft.com/office/drawing/2014/main" val="498773619"/>
                    </a:ext>
                  </a:extLst>
                </a:gridCol>
                <a:gridCol w="3151017">
                  <a:extLst>
                    <a:ext uri="{9D8B030D-6E8A-4147-A177-3AD203B41FA5}">
                      <a16:colId xmlns="" xmlns:a16="http://schemas.microsoft.com/office/drawing/2014/main" val="1137784042"/>
                    </a:ext>
                  </a:extLst>
                </a:gridCol>
              </a:tblGrid>
              <a:tr h="648072">
                <a:tc>
                  <a:txBody>
                    <a:bodyPr/>
                    <a:lstStyle/>
                    <a:p>
                      <a:r>
                        <a:rPr lang="en-ZA" sz="2400" dirty="0" smtClean="0">
                          <a:solidFill>
                            <a:schemeClr val="tx1"/>
                          </a:solidFill>
                        </a:rPr>
                        <a:t>CHALLENGE </a:t>
                      </a:r>
                      <a:endParaRPr lang="en-ZA" sz="2400" dirty="0">
                        <a:solidFill>
                          <a:schemeClr val="tx1"/>
                        </a:solidFill>
                      </a:endParaRPr>
                    </a:p>
                  </a:txBody>
                  <a:tcPr/>
                </a:tc>
                <a:tc>
                  <a:txBody>
                    <a:bodyPr/>
                    <a:lstStyle/>
                    <a:p>
                      <a:r>
                        <a:rPr lang="en-ZA" sz="2400" dirty="0" smtClean="0">
                          <a:solidFill>
                            <a:schemeClr val="tx1"/>
                          </a:solidFill>
                        </a:rPr>
                        <a:t>REMEDIAL</a:t>
                      </a:r>
                      <a:r>
                        <a:rPr lang="en-ZA" sz="2400" baseline="0" dirty="0" smtClean="0">
                          <a:solidFill>
                            <a:schemeClr val="tx1"/>
                          </a:solidFill>
                        </a:rPr>
                        <a:t> ACTION </a:t>
                      </a:r>
                      <a:endParaRPr lang="en-ZA" sz="2400" dirty="0">
                        <a:solidFill>
                          <a:schemeClr val="tx1"/>
                        </a:solidFill>
                      </a:endParaRPr>
                    </a:p>
                  </a:txBody>
                  <a:tcPr/>
                </a:tc>
                <a:tc>
                  <a:txBody>
                    <a:bodyPr/>
                    <a:lstStyle/>
                    <a:p>
                      <a:r>
                        <a:rPr lang="en-ZA" sz="2400" dirty="0" smtClean="0">
                          <a:solidFill>
                            <a:schemeClr val="tx1"/>
                          </a:solidFill>
                        </a:rPr>
                        <a:t>PROGRESS</a:t>
                      </a:r>
                      <a:r>
                        <a:rPr lang="en-ZA" sz="2400" baseline="0" dirty="0" smtClean="0">
                          <a:solidFill>
                            <a:schemeClr val="tx1"/>
                          </a:solidFill>
                        </a:rPr>
                        <a:t> </a:t>
                      </a:r>
                      <a:endParaRPr lang="en-ZA" sz="2400" dirty="0">
                        <a:solidFill>
                          <a:schemeClr val="tx1"/>
                        </a:solidFill>
                      </a:endParaRPr>
                    </a:p>
                  </a:txBody>
                  <a:tcPr/>
                </a:tc>
                <a:extLst>
                  <a:ext uri="{0D108BD9-81ED-4DB2-BD59-A6C34878D82A}">
                    <a16:rowId xmlns="" xmlns:a16="http://schemas.microsoft.com/office/drawing/2014/main" val="2619156940"/>
                  </a:ext>
                </a:extLst>
              </a:tr>
              <a:tr h="828092">
                <a:tc>
                  <a:txBody>
                    <a:bodyPr/>
                    <a:lstStyle/>
                    <a:p>
                      <a:r>
                        <a:rPr lang="en-ZA" sz="1700" dirty="0" smtClean="0"/>
                        <a:t>High rate</a:t>
                      </a:r>
                      <a:r>
                        <a:rPr lang="en-ZA" sz="1700" baseline="0" dirty="0" smtClean="0"/>
                        <a:t> of vacancies across the organisation </a:t>
                      </a:r>
                      <a:endParaRPr lang="en-ZA" sz="1700" dirty="0"/>
                    </a:p>
                  </a:txBody>
                  <a:tcPr/>
                </a:tc>
                <a:tc>
                  <a:txBody>
                    <a:bodyPr/>
                    <a:lstStyle/>
                    <a:p>
                      <a:r>
                        <a:rPr lang="en-ZA" sz="1700" dirty="0" smtClean="0"/>
                        <a:t>Implementation</a:t>
                      </a:r>
                      <a:r>
                        <a:rPr lang="en-ZA" sz="1700" baseline="0" dirty="0" smtClean="0"/>
                        <a:t> of the revised organisational structure </a:t>
                      </a:r>
                      <a:endParaRPr lang="en-ZA" sz="1700" dirty="0"/>
                    </a:p>
                  </a:txBody>
                  <a:tcPr/>
                </a:tc>
                <a:tc>
                  <a:txBody>
                    <a:bodyPr/>
                    <a:lstStyle/>
                    <a:p>
                      <a:r>
                        <a:rPr lang="en-ZA" sz="1700" dirty="0" smtClean="0"/>
                        <a:t>The</a:t>
                      </a:r>
                      <a:r>
                        <a:rPr lang="en-ZA" sz="1700" baseline="0" dirty="0" smtClean="0"/>
                        <a:t> revised structure was approved by DPSA in January 2017. Implementation of the structure is underway and 18 priority posts were advertised in July 2017</a:t>
                      </a:r>
                      <a:endParaRPr lang="en-ZA" sz="1700" dirty="0"/>
                    </a:p>
                  </a:txBody>
                  <a:tcPr/>
                </a:tc>
                <a:extLst>
                  <a:ext uri="{0D108BD9-81ED-4DB2-BD59-A6C34878D82A}">
                    <a16:rowId xmlns="" xmlns:a16="http://schemas.microsoft.com/office/drawing/2014/main" val="1781633969"/>
                  </a:ext>
                </a:extLst>
              </a:tr>
              <a:tr h="828092">
                <a:tc>
                  <a:txBody>
                    <a:bodyPr/>
                    <a:lstStyle/>
                    <a:p>
                      <a:r>
                        <a:rPr lang="en-ZA" sz="1700" dirty="0" smtClean="0"/>
                        <a:t>Capacity challenges</a:t>
                      </a:r>
                      <a:r>
                        <a:rPr lang="en-ZA" sz="1700" baseline="0" dirty="0" smtClean="0"/>
                        <a:t> within the Supply Chain Management (SCM) Function</a:t>
                      </a:r>
                      <a:endParaRPr lang="en-ZA" sz="1700" dirty="0"/>
                    </a:p>
                  </a:txBody>
                  <a:tcPr/>
                </a:tc>
                <a:tc>
                  <a:txBody>
                    <a:bodyPr/>
                    <a:lstStyle/>
                    <a:p>
                      <a:r>
                        <a:rPr lang="en-ZA" sz="1700" dirty="0" smtClean="0"/>
                        <a:t>Strengthening</a:t>
                      </a:r>
                      <a:r>
                        <a:rPr lang="en-ZA" sz="1700" baseline="0" dirty="0" smtClean="0"/>
                        <a:t> of capacity within the SCM Unit and improvement of SCM processes and systems</a:t>
                      </a:r>
                      <a:endParaRPr lang="en-ZA" sz="1700" dirty="0"/>
                    </a:p>
                  </a:txBody>
                  <a:tcPr/>
                </a:tc>
                <a:tc>
                  <a:txBody>
                    <a:bodyPr/>
                    <a:lstStyle/>
                    <a:p>
                      <a:r>
                        <a:rPr lang="en-ZA" sz="1700" dirty="0" smtClean="0"/>
                        <a:t>Some of the positions in SCM have</a:t>
                      </a:r>
                      <a:r>
                        <a:rPr lang="en-ZA" sz="1700" baseline="0" dirty="0" smtClean="0"/>
                        <a:t> been filled and a service provider is supporting the unit on a co-sourcing arrangement</a:t>
                      </a:r>
                      <a:endParaRPr lang="en-ZA" sz="1700" dirty="0"/>
                    </a:p>
                  </a:txBody>
                  <a:tcPr/>
                </a:tc>
                <a:extLst>
                  <a:ext uri="{0D108BD9-81ED-4DB2-BD59-A6C34878D82A}">
                    <a16:rowId xmlns="" xmlns:a16="http://schemas.microsoft.com/office/drawing/2014/main" val="2063535579"/>
                  </a:ext>
                </a:extLst>
              </a:tr>
              <a:tr h="828092">
                <a:tc>
                  <a:txBody>
                    <a:bodyPr/>
                    <a:lstStyle/>
                    <a:p>
                      <a:r>
                        <a:rPr lang="en-ZA" sz="1700" dirty="0" smtClean="0"/>
                        <a:t>Lack of staff</a:t>
                      </a:r>
                      <a:r>
                        <a:rPr lang="en-ZA" sz="1700" baseline="0" dirty="0" smtClean="0"/>
                        <a:t> for Internal Audit and Risk Management Function impacting on performance in  2016/17 </a:t>
                      </a:r>
                      <a:endParaRPr lang="en-ZA" sz="1700" dirty="0"/>
                    </a:p>
                  </a:txBody>
                  <a:tcPr/>
                </a:tc>
                <a:tc>
                  <a:txBody>
                    <a:bodyPr/>
                    <a:lstStyle/>
                    <a:p>
                      <a:r>
                        <a:rPr lang="en-ZA" sz="1700" dirty="0" smtClean="0"/>
                        <a:t>Filling</a:t>
                      </a:r>
                      <a:r>
                        <a:rPr lang="en-ZA" sz="1700" baseline="0" dirty="0" smtClean="0"/>
                        <a:t> of vacancies within Internal Audit and Risk Management Unit and complementing internal support through co-sourcing arrangement  </a:t>
                      </a:r>
                      <a:endParaRPr lang="en-ZA" sz="17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ZA" sz="1700" b="0" i="0" u="none" strike="noStrike" kern="1200" cap="none" spc="0" normalizeH="0" baseline="0" noProof="0" dirty="0" smtClean="0">
                          <a:ln>
                            <a:noFill/>
                          </a:ln>
                          <a:solidFill>
                            <a:prstClr val="black"/>
                          </a:solidFill>
                          <a:effectLst/>
                          <a:uLnTx/>
                          <a:uFillTx/>
                          <a:latin typeface="+mn-lt"/>
                          <a:ea typeface="+mn-ea"/>
                          <a:cs typeface="+mn-cs"/>
                        </a:rPr>
                        <a:t>The position of Chief Audit Executive (CAE) was filled in the third quarter of 2016/17 and the process of appointing a service provider to complement capacity is under way </a:t>
                      </a:r>
                    </a:p>
                  </a:txBody>
                  <a:tcPr/>
                </a:tc>
                <a:extLst>
                  <a:ext uri="{0D108BD9-81ED-4DB2-BD59-A6C34878D82A}">
                    <a16:rowId xmlns="" xmlns:a16="http://schemas.microsoft.com/office/drawing/2014/main" val="3385966435"/>
                  </a:ext>
                </a:extLst>
              </a:tr>
              <a:tr h="828092">
                <a:tc>
                  <a:txBody>
                    <a:bodyPr/>
                    <a:lstStyle/>
                    <a:p>
                      <a:r>
                        <a:rPr lang="en-ZA" sz="1700" dirty="0" smtClean="0"/>
                        <a:t>Appointment of technical</a:t>
                      </a:r>
                      <a:r>
                        <a:rPr lang="en-ZA" sz="1700" baseline="0" dirty="0" smtClean="0"/>
                        <a:t> professionals on short-term consultancy contracts resulting in instability </a:t>
                      </a:r>
                      <a:endParaRPr lang="en-ZA" sz="1700" dirty="0"/>
                    </a:p>
                  </a:txBody>
                  <a:tcPr/>
                </a:tc>
                <a:tc>
                  <a:txBody>
                    <a:bodyPr/>
                    <a:lstStyle/>
                    <a:p>
                      <a:r>
                        <a:rPr lang="en-ZA" sz="1700" dirty="0" smtClean="0"/>
                        <a:t>Recruitment</a:t>
                      </a:r>
                      <a:r>
                        <a:rPr lang="en-ZA" sz="1700" baseline="0" dirty="0" smtClean="0"/>
                        <a:t> of engineers and planners as permanent staff in terms of the Occupation Specific Dispensation (OSD)</a:t>
                      </a:r>
                      <a:endParaRPr lang="en-ZA" sz="1700" dirty="0"/>
                    </a:p>
                  </a:txBody>
                  <a:tcPr/>
                </a:tc>
                <a:tc>
                  <a:txBody>
                    <a:bodyPr/>
                    <a:lstStyle/>
                    <a:p>
                      <a:r>
                        <a:rPr lang="en-ZA" sz="1700" dirty="0" smtClean="0"/>
                        <a:t>Technical</a:t>
                      </a:r>
                      <a:r>
                        <a:rPr lang="en-ZA" sz="1700" baseline="0" dirty="0" smtClean="0"/>
                        <a:t> positions on the newly approved structure are being prioritised for recruitment </a:t>
                      </a:r>
                      <a:endParaRPr lang="en-ZA" sz="1700" dirty="0"/>
                    </a:p>
                  </a:txBody>
                  <a:tcPr/>
                </a:tc>
                <a:extLst>
                  <a:ext uri="{0D108BD9-81ED-4DB2-BD59-A6C34878D82A}">
                    <a16:rowId xmlns="" xmlns:a16="http://schemas.microsoft.com/office/drawing/2014/main" val="3402711554"/>
                  </a:ext>
                </a:extLst>
              </a:tr>
            </a:tbl>
          </a:graphicData>
        </a:graphic>
      </p:graphicFrame>
    </p:spTree>
    <p:extLst>
      <p:ext uri="{BB962C8B-B14F-4D97-AF65-F5344CB8AC3E}">
        <p14:creationId xmlns:p14="http://schemas.microsoft.com/office/powerpoint/2010/main" xmlns="" val="33745263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lide Number Placeholder 3"/>
          <p:cNvSpPr>
            <a:spLocks noGrp="1"/>
          </p:cNvSpPr>
          <p:nvPr>
            <p:ph type="sldNum" sz="quarter" idx="11"/>
          </p:nvPr>
        </p:nvSpPr>
        <p:spPr bwMode="auto">
          <a:xfrm>
            <a:off x="8686801" y="6492875"/>
            <a:ext cx="4572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125B5F-AAAF-4088-8296-02B611E36338}" type="slidenum">
              <a:rPr kumimoji="0" lang="en-ZA" altLang="en-US" sz="16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ZA" altLang="en-US" sz="16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Title 1"/>
          <p:cNvSpPr txBox="1">
            <a:spLocks/>
          </p:cNvSpPr>
          <p:nvPr/>
        </p:nvSpPr>
        <p:spPr bwMode="auto">
          <a:xfrm>
            <a:off x="-1" y="2708920"/>
            <a:ext cx="9143999" cy="1145967"/>
          </a:xfrm>
          <a:prstGeom prst="rect">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defTabSz="457200" rtl="0" eaLnBrk="1" fontAlgn="base" latinLnBrk="0" hangingPunct="1">
              <a:lnSpc>
                <a:spcPct val="100000"/>
              </a:lnSpc>
              <a:spcBef>
                <a:spcPct val="0"/>
              </a:spcBef>
              <a:spcAft>
                <a:spcPct val="0"/>
              </a:spcAft>
              <a:buClrTx/>
              <a:buSzTx/>
              <a:buFontTx/>
              <a:buNone/>
              <a:tabLst/>
              <a:defRPr/>
            </a:pPr>
            <a:r>
              <a:rPr kumimoji="0" lang="en-ZA" sz="5400" b="1" i="0" u="none" strike="noStrike" kern="1200" cap="none" spc="0" normalizeH="0" baseline="0" noProof="0" dirty="0" smtClean="0">
                <a:ln>
                  <a:noFill/>
                </a:ln>
                <a:solidFill>
                  <a:prstClr val="black"/>
                </a:solidFill>
                <a:effectLst/>
                <a:uLnTx/>
                <a:uFillTx/>
                <a:latin typeface="Arial" pitchFamily="34" charset="0"/>
                <a:ea typeface="ＭＳ Ｐゴシック" charset="-128"/>
                <a:cs typeface="Arial" pitchFamily="34" charset="0"/>
              </a:rPr>
              <a:t>Thank You!</a:t>
            </a:r>
            <a:r>
              <a:rPr kumimoji="0" lang="en-ZA" sz="2200" b="1" i="0" u="none" strike="noStrike" kern="1200" cap="none" spc="0" normalizeH="0" baseline="0" noProof="0" dirty="0" smtClean="0">
                <a:ln>
                  <a:noFill/>
                </a:ln>
                <a:solidFill>
                  <a:prstClr val="black"/>
                </a:solidFill>
                <a:effectLst/>
                <a:uLnTx/>
                <a:uFillTx/>
                <a:latin typeface="Arial" pitchFamily="34" charset="0"/>
                <a:ea typeface="ＭＳ Ｐゴシック" charset="-128"/>
                <a:cs typeface="Arial" pitchFamily="34" charset="0"/>
              </a:rPr>
              <a:t> </a:t>
            </a:r>
            <a:endParaRPr kumimoji="0" lang="en-ZA"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132917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1"/>
          <p:cNvSpPr>
            <a:spLocks noGrp="1"/>
          </p:cNvSpPr>
          <p:nvPr>
            <p:ph type="sldNum" sz="quarter" idx="11"/>
          </p:nvPr>
        </p:nvSpPr>
        <p:spPr bwMode="auto">
          <a:xfrm>
            <a:off x="6660232" y="642834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pitchFamily="-8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C9D4BB-77C5-47D1-B31C-4784F0556803}" type="slidenum">
              <a:rPr kumimoji="0" lang="en-ZA"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ZA" alt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 name="Title 1"/>
          <p:cNvSpPr txBox="1">
            <a:spLocks/>
          </p:cNvSpPr>
          <p:nvPr/>
        </p:nvSpPr>
        <p:spPr>
          <a:xfrm>
            <a:off x="281275" y="96823"/>
            <a:ext cx="8640762" cy="719137"/>
          </a:xfrm>
          <a:prstGeom prst="rect">
            <a:avLst/>
          </a:prstGeom>
          <a:ln>
            <a:noFill/>
          </a:ln>
          <a:extLst/>
        </p:spPr>
        <p:txBody>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MS PGothic" panose="020B0600070205080204" pitchFamily="34"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3200" i="0" u="none" strike="noStrike" kern="1200" cap="none" spc="0" normalizeH="0" noProof="0" dirty="0" smtClean="0">
                <a:ln>
                  <a:noFill/>
                </a:ln>
                <a:effectLst/>
                <a:uLnTx/>
                <a:uFillTx/>
                <a:latin typeface="Arial" pitchFamily="34" charset="0"/>
                <a:ea typeface="MS PGothic" panose="020B0600070205080204" pitchFamily="34" charset="-128"/>
                <a:cs typeface="Arial" pitchFamily="34" charset="0"/>
              </a:rPr>
              <a:t>INTRODUCTION   </a:t>
            </a:r>
            <a:r>
              <a:rPr kumimoji="0" lang="en-US" altLang="en-US" sz="3200" i="0" u="none" strike="noStrike" kern="1200" cap="none" spc="0" normalizeH="0" baseline="0" noProof="0" dirty="0" smtClean="0">
                <a:ln>
                  <a:noFill/>
                </a:ln>
                <a:effectLst/>
                <a:uLnTx/>
                <a:uFillTx/>
                <a:latin typeface="Arial" pitchFamily="34" charset="0"/>
                <a:ea typeface="MS PGothic" panose="020B0600070205080204" pitchFamily="34" charset="-128"/>
                <a:cs typeface="Arial" pitchFamily="34" charset="0"/>
              </a:rPr>
              <a:t> </a:t>
            </a:r>
            <a:endParaRPr kumimoji="0" lang="en-ZA" altLang="en-US" sz="3200" i="0" u="none" strike="noStrike" kern="1200" cap="none" spc="0" normalizeH="0" baseline="0" noProof="0" dirty="0" smtClean="0">
              <a:ln>
                <a:noFill/>
              </a:ln>
              <a:effectLst/>
              <a:uLnTx/>
              <a:uFillTx/>
              <a:latin typeface="Arial" pitchFamily="34" charset="0"/>
              <a:ea typeface="MS PGothic" panose="020B0600070205080204" pitchFamily="34" charset="-128"/>
              <a:cs typeface="Arial" pitchFamily="34" charset="0"/>
            </a:endParaRPr>
          </a:p>
        </p:txBody>
      </p:sp>
      <p:sp>
        <p:nvSpPr>
          <p:cNvPr id="4" name="TextBox 3"/>
          <p:cNvSpPr txBox="1"/>
          <p:nvPr/>
        </p:nvSpPr>
        <p:spPr>
          <a:xfrm>
            <a:off x="179386" y="709436"/>
            <a:ext cx="8844539" cy="6801862"/>
          </a:xfrm>
          <a:prstGeom prst="rect">
            <a:avLst/>
          </a:prstGeom>
          <a:noFill/>
          <a:ln>
            <a:noFill/>
          </a:ln>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200150" indent="-28575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342900" marR="0" lvl="0" indent="-342900" algn="just" defTabSz="914400" rtl="0" eaLnBrk="0" fontAlgn="base" latinLnBrk="0" hangingPunct="0">
              <a:spcBef>
                <a:spcPct val="0"/>
              </a:spcBef>
              <a:spcAft>
                <a:spcPct val="0"/>
              </a:spcAft>
              <a:buClrTx/>
              <a:buSzTx/>
              <a:buFont typeface="Arial" panose="020B0604020202020204" pitchFamily="34" charset="0"/>
              <a:buChar char="•"/>
              <a:tabLst/>
              <a:defRPr/>
            </a:pPr>
            <a:r>
              <a:rPr lang="en-US" altLang="en-US" sz="2000" dirty="0" smtClean="0">
                <a:solidFill>
                  <a:srgbClr val="000000"/>
                </a:solidFill>
              </a:rPr>
              <a:t>MISA’s 2016/17 Annual Report and Financial Statements were audited by the Auditor-General of South Africa (AGSA).</a:t>
            </a:r>
          </a:p>
          <a:p>
            <a:pPr marR="0" lvl="0" algn="just" defTabSz="914400" rtl="0" eaLnBrk="0" fontAlgn="base" latinLnBrk="0" hangingPunct="0">
              <a:spcBef>
                <a:spcPct val="0"/>
              </a:spcBef>
              <a:spcAft>
                <a:spcPct val="0"/>
              </a:spcAft>
              <a:buClrTx/>
              <a:buSzTx/>
              <a:tabLst/>
              <a:defRPr/>
            </a:pPr>
            <a:endParaRPr lang="en-US" altLang="en-US" sz="2000" dirty="0" smtClean="0">
              <a:solidFill>
                <a:srgbClr val="000000"/>
              </a:solidFill>
            </a:endParaRPr>
          </a:p>
          <a:p>
            <a:pPr marL="342900" marR="0" lvl="0" indent="-342900" algn="just" defTabSz="914400" rtl="0" eaLnBrk="0" fontAlgn="base" latinLnBrk="0" hangingPunct="0">
              <a:spcBef>
                <a:spcPct val="0"/>
              </a:spcBef>
              <a:spcAft>
                <a:spcPct val="0"/>
              </a:spcAft>
              <a:buClrTx/>
              <a:buSzTx/>
              <a:buFont typeface="Arial" panose="020B0604020202020204" pitchFamily="34" charset="0"/>
              <a:buChar char="•"/>
              <a:tabLst/>
              <a:defRPr/>
            </a:pPr>
            <a:r>
              <a:rPr lang="en-US" altLang="en-US" sz="2000" dirty="0" smtClean="0">
                <a:solidFill>
                  <a:srgbClr val="000000"/>
                </a:solidFill>
              </a:rPr>
              <a:t>An </a:t>
            </a:r>
            <a:r>
              <a:rPr lang="en-US" altLang="en-US" sz="2000" b="1" dirty="0" smtClean="0">
                <a:solidFill>
                  <a:srgbClr val="000000"/>
                </a:solidFill>
              </a:rPr>
              <a:t>Unqualified Audit Opinion</a:t>
            </a:r>
            <a:r>
              <a:rPr lang="en-US" altLang="en-US" sz="2000" dirty="0" smtClean="0">
                <a:solidFill>
                  <a:srgbClr val="000000"/>
                </a:solidFill>
              </a:rPr>
              <a:t> on the Annual Financial Statements has been received for the fourth consecutive year.</a:t>
            </a:r>
            <a:endParaRPr lang="en-US" altLang="en-US" sz="2000" dirty="0">
              <a:solidFill>
                <a:srgbClr val="000000"/>
              </a:solidFill>
            </a:endParaRPr>
          </a:p>
          <a:p>
            <a:pPr marL="342900" marR="0" lvl="0" indent="-342900" algn="just" defTabSz="914400" rtl="0" eaLnBrk="0" fontAlgn="base" latinLnBrk="0" hangingPunct="0">
              <a:spcBef>
                <a:spcPct val="0"/>
              </a:spcBef>
              <a:spcAft>
                <a:spcPct val="0"/>
              </a:spcAft>
              <a:buClrTx/>
              <a:buSzTx/>
              <a:buFont typeface="Arial" panose="020B0604020202020204" pitchFamily="34" charset="0"/>
              <a:buChar char="•"/>
              <a:tabLst/>
              <a:defRPr/>
            </a:pPr>
            <a:endParaRPr lang="en-US" altLang="en-US" sz="2000" dirty="0" smtClean="0">
              <a:solidFill>
                <a:srgbClr val="000000"/>
              </a:solidFill>
            </a:endParaRPr>
          </a:p>
          <a:p>
            <a:pPr marL="342900" marR="0" lvl="0" indent="-342900" algn="just" defTabSz="914400" rtl="0" eaLnBrk="0" fontAlgn="base" latinLnBrk="0" hangingPunct="0">
              <a:spcBef>
                <a:spcPct val="0"/>
              </a:spcBef>
              <a:spcAft>
                <a:spcPct val="0"/>
              </a:spcAft>
              <a:buClrTx/>
              <a:buSzTx/>
              <a:buFont typeface="Arial" panose="020B0604020202020204" pitchFamily="34" charset="0"/>
              <a:buChar char="•"/>
              <a:tabLst/>
              <a:defRPr/>
            </a:pPr>
            <a:r>
              <a:rPr lang="en-US" altLang="en-US" sz="2000" dirty="0" smtClean="0">
                <a:solidFill>
                  <a:srgbClr val="000000"/>
                </a:solidFill>
              </a:rPr>
              <a:t>The AGSA has also expressed a </a:t>
            </a:r>
            <a:r>
              <a:rPr lang="en-US" altLang="en-US" sz="2000" b="1" dirty="0" smtClean="0">
                <a:solidFill>
                  <a:srgbClr val="000000"/>
                </a:solidFill>
              </a:rPr>
              <a:t>Unqualified Opinion</a:t>
            </a:r>
            <a:r>
              <a:rPr lang="en-US" altLang="en-US" sz="2000" dirty="0" smtClean="0">
                <a:solidFill>
                  <a:srgbClr val="000000"/>
                </a:solidFill>
              </a:rPr>
              <a:t> on performance information for </a:t>
            </a:r>
            <a:r>
              <a:rPr lang="en-US" altLang="en-US" sz="2000" dirty="0" err="1" smtClean="0">
                <a:solidFill>
                  <a:srgbClr val="000000"/>
                </a:solidFill>
              </a:rPr>
              <a:t>Programme</a:t>
            </a:r>
            <a:r>
              <a:rPr lang="en-US" altLang="en-US" sz="2000" dirty="0" smtClean="0">
                <a:solidFill>
                  <a:srgbClr val="000000"/>
                </a:solidFill>
              </a:rPr>
              <a:t> 3 (Technical Skills). </a:t>
            </a:r>
            <a:endParaRPr lang="en-US" altLang="en-US" sz="2000" dirty="0">
              <a:solidFill>
                <a:srgbClr val="000000"/>
              </a:solidFill>
            </a:endParaRPr>
          </a:p>
          <a:p>
            <a:pPr marL="342900" marR="0" lvl="0" indent="-342900" algn="just" defTabSz="914400" rtl="0" eaLnBrk="0" fontAlgn="base" latinLnBrk="0" hangingPunct="0">
              <a:spcBef>
                <a:spcPct val="0"/>
              </a:spcBef>
              <a:spcAft>
                <a:spcPct val="0"/>
              </a:spcAft>
              <a:buClrTx/>
              <a:buSzTx/>
              <a:buFont typeface="Arial" panose="020B0604020202020204" pitchFamily="34" charset="0"/>
              <a:buChar char="•"/>
              <a:tabLst/>
              <a:defRPr/>
            </a:pPr>
            <a:endParaRPr lang="en-US" altLang="en-US" sz="2000" dirty="0" smtClean="0">
              <a:solidFill>
                <a:srgbClr val="000000"/>
              </a:solidFill>
            </a:endParaRPr>
          </a:p>
          <a:p>
            <a:pPr marL="342900" marR="0" lvl="0" indent="-342900" algn="just" defTabSz="914400" rtl="0" eaLnBrk="0" fontAlgn="base" latinLnBrk="0" hangingPunct="0">
              <a:spcBef>
                <a:spcPct val="0"/>
              </a:spcBef>
              <a:spcAft>
                <a:spcPct val="0"/>
              </a:spcAft>
              <a:buClrTx/>
              <a:buSzTx/>
              <a:buFont typeface="Arial" panose="020B0604020202020204" pitchFamily="34" charset="0"/>
              <a:buChar char="•"/>
              <a:tabLst/>
              <a:defRPr/>
            </a:pPr>
            <a:r>
              <a:rPr lang="en-US" altLang="en-US" sz="2000" dirty="0" smtClean="0">
                <a:solidFill>
                  <a:srgbClr val="000000"/>
                </a:solidFill>
              </a:rPr>
              <a:t>A </a:t>
            </a:r>
            <a:r>
              <a:rPr lang="en-US" altLang="en-US" sz="2000" b="1" dirty="0" smtClean="0">
                <a:solidFill>
                  <a:srgbClr val="000000"/>
                </a:solidFill>
              </a:rPr>
              <a:t>Disclaimer Opinion</a:t>
            </a:r>
            <a:r>
              <a:rPr lang="en-US" altLang="en-US" sz="2000" dirty="0" smtClean="0">
                <a:solidFill>
                  <a:srgbClr val="000000"/>
                </a:solidFill>
              </a:rPr>
              <a:t> has been expressed on the usefulness of performance information for </a:t>
            </a:r>
            <a:r>
              <a:rPr lang="en-US" altLang="en-US" sz="2000" dirty="0" err="1" smtClean="0">
                <a:solidFill>
                  <a:srgbClr val="000000"/>
                </a:solidFill>
              </a:rPr>
              <a:t>Programme</a:t>
            </a:r>
            <a:r>
              <a:rPr lang="en-US" altLang="en-US" sz="2000" dirty="0" smtClean="0">
                <a:solidFill>
                  <a:srgbClr val="000000"/>
                </a:solidFill>
              </a:rPr>
              <a:t> 2 (Technical Support). However, MISA has lodge an objection with the AG on two grounds:</a:t>
            </a:r>
          </a:p>
          <a:p>
            <a:pPr marL="1085850" lvl="1" indent="-342900" algn="just" defTabSz="914400">
              <a:buFont typeface="Wingdings" panose="05000000000000000000" pitchFamily="2" charset="2"/>
              <a:buChar char="Ø"/>
              <a:defRPr/>
            </a:pPr>
            <a:endParaRPr lang="en-US" altLang="en-US" sz="1600" b="1" i="1" dirty="0" smtClean="0">
              <a:solidFill>
                <a:srgbClr val="000000"/>
              </a:solidFill>
            </a:endParaRPr>
          </a:p>
          <a:p>
            <a:pPr marL="1085850" lvl="1" indent="-342900" algn="just" defTabSz="914400">
              <a:buFont typeface="Wingdings" panose="05000000000000000000" pitchFamily="2" charset="2"/>
              <a:buChar char="Ø"/>
              <a:defRPr/>
            </a:pPr>
            <a:r>
              <a:rPr lang="en-US" altLang="en-US" sz="1800" b="1" i="1" dirty="0" smtClean="0">
                <a:solidFill>
                  <a:srgbClr val="000000"/>
                </a:solidFill>
              </a:rPr>
              <a:t>Classification of irregular expenditure arising from advertisement of certain tenders for less than 21 days; and</a:t>
            </a:r>
          </a:p>
          <a:p>
            <a:pPr marL="1085850" lvl="1" indent="-342900" algn="just" defTabSz="914400">
              <a:buFont typeface="Wingdings" panose="05000000000000000000" pitchFamily="2" charset="2"/>
              <a:buChar char="Ø"/>
              <a:defRPr/>
            </a:pPr>
            <a:r>
              <a:rPr lang="en-US" altLang="en-US" sz="1800" b="1" i="1" dirty="0" smtClean="0">
                <a:solidFill>
                  <a:srgbClr val="000000"/>
                </a:solidFill>
              </a:rPr>
              <a:t>Disclaimer opinion on performance information for Technical Support </a:t>
            </a:r>
            <a:r>
              <a:rPr lang="en-US" altLang="en-US" sz="1800" b="1" i="1" dirty="0" err="1" smtClean="0">
                <a:solidFill>
                  <a:srgbClr val="000000"/>
                </a:solidFill>
              </a:rPr>
              <a:t>Programme</a:t>
            </a:r>
            <a:r>
              <a:rPr lang="en-US" altLang="en-US" sz="1800" b="1" i="1" dirty="0" smtClean="0">
                <a:solidFill>
                  <a:srgbClr val="000000"/>
                </a:solidFill>
              </a:rPr>
              <a:t>.</a:t>
            </a:r>
          </a:p>
          <a:p>
            <a:pPr marL="1085850" lvl="1" indent="-342900" algn="just" defTabSz="914400">
              <a:buFont typeface="Wingdings" panose="05000000000000000000" pitchFamily="2" charset="2"/>
              <a:buChar char="Ø"/>
              <a:defRPr/>
            </a:pPr>
            <a:endParaRPr lang="en-US" altLang="en-US" sz="2000" dirty="0">
              <a:solidFill>
                <a:srgbClr val="000000"/>
              </a:solidFill>
            </a:endParaRPr>
          </a:p>
          <a:p>
            <a:pPr marL="342900" marR="0" lvl="0" indent="-342900" algn="just" defTabSz="914400" rtl="0" eaLnBrk="0" fontAlgn="base" latinLnBrk="0" hangingPunct="0">
              <a:spcBef>
                <a:spcPct val="0"/>
              </a:spcBef>
              <a:spcAft>
                <a:spcPct val="0"/>
              </a:spcAft>
              <a:buClrTx/>
              <a:buSzTx/>
              <a:buFont typeface="Arial" panose="020B0604020202020204" pitchFamily="34" charset="0"/>
              <a:buChar char="•"/>
              <a:tabLst/>
              <a:defRPr/>
            </a:pPr>
            <a:r>
              <a:rPr lang="en-US" altLang="en-US" sz="2000" dirty="0" smtClean="0">
                <a:solidFill>
                  <a:srgbClr val="000000"/>
                </a:solidFill>
              </a:rPr>
              <a:t>This matter is currently being considered by the AGSA in consultation with National Treasury.</a:t>
            </a:r>
          </a:p>
          <a:p>
            <a:pPr marR="0" lvl="0" algn="just" defTabSz="914400" rtl="0" eaLnBrk="0" fontAlgn="base" latinLnBrk="0" hangingPunct="0">
              <a:lnSpc>
                <a:spcPct val="100000"/>
              </a:lnSpc>
              <a:spcBef>
                <a:spcPct val="0"/>
              </a:spcBef>
              <a:spcAft>
                <a:spcPct val="0"/>
              </a:spcAft>
              <a:buClrTx/>
              <a:buSzTx/>
              <a:tabLst/>
              <a:defRPr/>
            </a:pPr>
            <a:endParaRPr lang="en-US" altLang="en-US" sz="2000" dirty="0" smtClean="0">
              <a:solidFill>
                <a:srgbClr val="000000"/>
              </a:solidFill>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altLang="en-US" sz="2000" b="1" i="0" u="none" strike="noStrike" kern="1200" cap="none" spc="0" normalizeH="0" baseline="0" noProof="0" dirty="0" smtClean="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3833696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1"/>
          <p:cNvSpPr>
            <a:spLocks noGrp="1"/>
          </p:cNvSpPr>
          <p:nvPr>
            <p:ph type="sldNum" sz="quarter" idx="11"/>
          </p:nvPr>
        </p:nvSpPr>
        <p:spPr bwMode="auto">
          <a:xfrm>
            <a:off x="6660232" y="642834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pitchFamily="-8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pitchFamily="-84"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C9D4BB-77C5-47D1-B31C-4784F0556803}" type="slidenum">
              <a:rPr kumimoji="0" lang="en-ZA"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ZA" altLang="en-US" sz="1200" b="0" i="0" u="none" strike="noStrike" kern="1200" cap="none" spc="0" normalizeH="0" baseline="0" noProof="0" dirty="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 name="Title 1"/>
          <p:cNvSpPr txBox="1">
            <a:spLocks/>
          </p:cNvSpPr>
          <p:nvPr/>
        </p:nvSpPr>
        <p:spPr>
          <a:xfrm>
            <a:off x="281275" y="96823"/>
            <a:ext cx="8640762" cy="719137"/>
          </a:xfrm>
          <a:prstGeom prst="rect">
            <a:avLst/>
          </a:prstGeom>
          <a:ln>
            <a:noFill/>
          </a:ln>
          <a:extLst/>
        </p:spPr>
        <p:txBody>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MS PGothic" panose="020B0600070205080204" pitchFamily="34"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MS PGothic" panose="020B0600070205080204" pitchFamily="34"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US" altLang="en-US" dirty="0" smtClean="0">
                <a:solidFill>
                  <a:prstClr val="black"/>
                </a:solidFill>
                <a:effectLst/>
              </a:rPr>
              <a:t>AUDIT OUTCOMES </a:t>
            </a:r>
            <a:r>
              <a:rPr kumimoji="0" lang="en-US" altLang="en-US" sz="3200" b="1" i="0" u="none" strike="noStrike" kern="1200" cap="none" spc="0" normalizeH="0" baseline="0" noProof="0" dirty="0" smtClean="0">
                <a:ln>
                  <a:noFill/>
                </a:ln>
                <a:solidFill>
                  <a:prstClr val="black"/>
                </a:solidFill>
                <a:effectLst/>
                <a:uLnTx/>
                <a:uFillTx/>
                <a:latin typeface="Arial" pitchFamily="34" charset="0"/>
                <a:ea typeface="MS PGothic" panose="020B0600070205080204" pitchFamily="34" charset="-128"/>
                <a:cs typeface="Arial" pitchFamily="34" charset="0"/>
              </a:rPr>
              <a:t>    </a:t>
            </a:r>
            <a:endParaRPr kumimoji="0" lang="en-ZA" altLang="en-US" sz="3200" b="1" i="0" u="none" strike="noStrike" kern="1200" cap="none" spc="0" normalizeH="0" baseline="0" noProof="0" dirty="0" smtClean="0">
              <a:ln>
                <a:noFill/>
              </a:ln>
              <a:solidFill>
                <a:prstClr val="black"/>
              </a:solidFill>
              <a:effectLst/>
              <a:uLnTx/>
              <a:uFillTx/>
              <a:latin typeface="Arial" pitchFamily="34" charset="0"/>
              <a:ea typeface="MS PGothic" panose="020B0600070205080204" pitchFamily="34" charset="-128"/>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2739481443"/>
              </p:ext>
            </p:extLst>
          </p:nvPr>
        </p:nvGraphicFramePr>
        <p:xfrm>
          <a:off x="281276" y="1052736"/>
          <a:ext cx="8683212" cy="5425440"/>
        </p:xfrm>
        <a:graphic>
          <a:graphicData uri="http://schemas.openxmlformats.org/drawingml/2006/table">
            <a:tbl>
              <a:tblPr firstRow="1" bandRow="1">
                <a:tableStyleId>{5C22544A-7EE6-4342-B048-85BDC9FD1C3A}</a:tableStyleId>
              </a:tblPr>
              <a:tblGrid>
                <a:gridCol w="2170803">
                  <a:extLst>
                    <a:ext uri="{9D8B030D-6E8A-4147-A177-3AD203B41FA5}">
                      <a16:colId xmlns="" xmlns:a16="http://schemas.microsoft.com/office/drawing/2014/main" val="1512179755"/>
                    </a:ext>
                  </a:extLst>
                </a:gridCol>
                <a:gridCol w="2170803">
                  <a:extLst>
                    <a:ext uri="{9D8B030D-6E8A-4147-A177-3AD203B41FA5}">
                      <a16:colId xmlns="" xmlns:a16="http://schemas.microsoft.com/office/drawing/2014/main" val="3047152693"/>
                    </a:ext>
                  </a:extLst>
                </a:gridCol>
                <a:gridCol w="2170803">
                  <a:extLst>
                    <a:ext uri="{9D8B030D-6E8A-4147-A177-3AD203B41FA5}">
                      <a16:colId xmlns="" xmlns:a16="http://schemas.microsoft.com/office/drawing/2014/main" val="1641929818"/>
                    </a:ext>
                  </a:extLst>
                </a:gridCol>
                <a:gridCol w="2170803">
                  <a:extLst>
                    <a:ext uri="{9D8B030D-6E8A-4147-A177-3AD203B41FA5}">
                      <a16:colId xmlns="" xmlns:a16="http://schemas.microsoft.com/office/drawing/2014/main" val="393248019"/>
                    </a:ext>
                  </a:extLst>
                </a:gridCol>
              </a:tblGrid>
              <a:tr h="419224">
                <a:tc rowSpan="2">
                  <a:txBody>
                    <a:bodyPr/>
                    <a:lstStyle/>
                    <a:p>
                      <a:r>
                        <a:rPr lang="en-ZA" sz="2400" b="1" dirty="0" smtClean="0">
                          <a:solidFill>
                            <a:schemeClr val="tx1"/>
                          </a:solidFill>
                        </a:rPr>
                        <a:t>FINANCIAL</a:t>
                      </a:r>
                      <a:r>
                        <a:rPr lang="en-ZA" sz="2400" b="1" baseline="0" dirty="0" smtClean="0">
                          <a:solidFill>
                            <a:schemeClr val="tx1"/>
                          </a:solidFill>
                        </a:rPr>
                        <a:t> YEAR </a:t>
                      </a:r>
                      <a:endParaRPr lang="en-ZA" sz="2400" b="1" dirty="0">
                        <a:solidFill>
                          <a:schemeClr val="tx1"/>
                        </a:solidFill>
                      </a:endParaRPr>
                    </a:p>
                  </a:txBody>
                  <a:tcPr>
                    <a:solidFill>
                      <a:schemeClr val="accent1">
                        <a:lumMod val="75000"/>
                      </a:schemeClr>
                    </a:solidFill>
                  </a:tcPr>
                </a:tc>
                <a:tc rowSpan="2">
                  <a:txBody>
                    <a:bodyPr/>
                    <a:lstStyle/>
                    <a:p>
                      <a:r>
                        <a:rPr lang="en-ZA" sz="2400" b="1" dirty="0" smtClean="0">
                          <a:solidFill>
                            <a:schemeClr val="tx1"/>
                          </a:solidFill>
                        </a:rPr>
                        <a:t>ANNUAL FINANCIAL STATEMENTS</a:t>
                      </a:r>
                      <a:endParaRPr lang="en-ZA" sz="2400" b="1" dirty="0">
                        <a:solidFill>
                          <a:schemeClr val="tx1"/>
                        </a:solidFill>
                      </a:endParaRPr>
                    </a:p>
                  </a:txBody>
                  <a:tcPr>
                    <a:solidFill>
                      <a:schemeClr val="accent1">
                        <a:lumMod val="75000"/>
                      </a:schemeClr>
                    </a:solidFill>
                  </a:tcPr>
                </a:tc>
                <a:tc gridSpan="2">
                  <a:txBody>
                    <a:bodyPr/>
                    <a:lstStyle/>
                    <a:p>
                      <a:r>
                        <a:rPr lang="en-ZA" sz="2400" b="1" dirty="0" smtClean="0">
                          <a:solidFill>
                            <a:schemeClr val="tx1"/>
                          </a:solidFill>
                        </a:rPr>
                        <a:t>PERFORMANE</a:t>
                      </a:r>
                      <a:r>
                        <a:rPr lang="en-ZA" sz="2400" b="1" baseline="0" dirty="0" smtClean="0">
                          <a:solidFill>
                            <a:schemeClr val="tx1"/>
                          </a:solidFill>
                        </a:rPr>
                        <a:t> INFORMATION </a:t>
                      </a:r>
                      <a:endParaRPr lang="en-ZA" sz="2400" b="1" dirty="0">
                        <a:solidFill>
                          <a:schemeClr val="tx1"/>
                        </a:solidFill>
                      </a:endParaRPr>
                    </a:p>
                  </a:txBody>
                  <a:tcPr>
                    <a:solidFill>
                      <a:schemeClr val="accent1">
                        <a:lumMod val="75000"/>
                      </a:schemeClr>
                    </a:solidFill>
                  </a:tcPr>
                </a:tc>
                <a:tc hMerge="1">
                  <a:txBody>
                    <a:bodyPr/>
                    <a:lstStyle/>
                    <a:p>
                      <a:endParaRPr lang="en-ZA" dirty="0"/>
                    </a:p>
                  </a:txBody>
                  <a:tcPr/>
                </a:tc>
                <a:extLst>
                  <a:ext uri="{0D108BD9-81ED-4DB2-BD59-A6C34878D82A}">
                    <a16:rowId xmlns="" xmlns:a16="http://schemas.microsoft.com/office/drawing/2014/main" val="1790916959"/>
                  </a:ext>
                </a:extLst>
              </a:tr>
              <a:tr h="419224">
                <a:tc vMerge="1">
                  <a:txBody>
                    <a:bodyPr/>
                    <a:lstStyle/>
                    <a:p>
                      <a:endParaRPr lang="en-ZA"/>
                    </a:p>
                  </a:txBody>
                  <a:tcPr/>
                </a:tc>
                <a:tc vMerge="1">
                  <a:txBody>
                    <a:bodyPr/>
                    <a:lstStyle/>
                    <a:p>
                      <a:endParaRPr lang="en-ZA"/>
                    </a:p>
                  </a:txBody>
                  <a:tcPr/>
                </a:tc>
                <a:tc>
                  <a:txBody>
                    <a:bodyPr/>
                    <a:lstStyle/>
                    <a:p>
                      <a:r>
                        <a:rPr lang="en-ZA" sz="2400" b="1" dirty="0" smtClean="0">
                          <a:solidFill>
                            <a:schemeClr val="tx1"/>
                          </a:solidFill>
                        </a:rPr>
                        <a:t>TECHNICAL</a:t>
                      </a:r>
                      <a:r>
                        <a:rPr lang="en-ZA" sz="2400" b="1" baseline="0" dirty="0" smtClean="0">
                          <a:solidFill>
                            <a:schemeClr val="tx1"/>
                          </a:solidFill>
                        </a:rPr>
                        <a:t> SUPPORT </a:t>
                      </a:r>
                      <a:endParaRPr lang="en-ZA" sz="2400" b="1" dirty="0">
                        <a:solidFill>
                          <a:schemeClr val="tx1"/>
                        </a:solidFill>
                      </a:endParaRPr>
                    </a:p>
                  </a:txBody>
                  <a:tcPr>
                    <a:solidFill>
                      <a:schemeClr val="accent1">
                        <a:lumMod val="75000"/>
                      </a:schemeClr>
                    </a:solidFill>
                  </a:tcPr>
                </a:tc>
                <a:tc>
                  <a:txBody>
                    <a:bodyPr/>
                    <a:lstStyle/>
                    <a:p>
                      <a:r>
                        <a:rPr lang="en-ZA" sz="2400" dirty="0" smtClean="0"/>
                        <a:t>TECHNICAL SKILLS </a:t>
                      </a:r>
                      <a:endParaRPr lang="en-ZA" sz="2400" dirty="0"/>
                    </a:p>
                  </a:txBody>
                  <a:tcPr>
                    <a:solidFill>
                      <a:schemeClr val="accent1">
                        <a:lumMod val="75000"/>
                      </a:schemeClr>
                    </a:solidFill>
                  </a:tcPr>
                </a:tc>
                <a:extLst>
                  <a:ext uri="{0D108BD9-81ED-4DB2-BD59-A6C34878D82A}">
                    <a16:rowId xmlns="" xmlns:a16="http://schemas.microsoft.com/office/drawing/2014/main" val="2963315810"/>
                  </a:ext>
                </a:extLst>
              </a:tr>
              <a:tr h="838448">
                <a:tc>
                  <a:txBody>
                    <a:bodyPr/>
                    <a:lstStyle/>
                    <a:p>
                      <a:endParaRPr lang="en-ZA" sz="2000" b="1" dirty="0" smtClean="0">
                        <a:latin typeface="Arial" panose="020B0604020202020204" pitchFamily="34" charset="0"/>
                        <a:cs typeface="Arial" panose="020B0604020202020204" pitchFamily="34" charset="0"/>
                      </a:endParaRPr>
                    </a:p>
                    <a:p>
                      <a:endParaRPr lang="en-ZA" sz="2000" b="1" dirty="0" smtClean="0">
                        <a:latin typeface="Arial" panose="020B0604020202020204" pitchFamily="34" charset="0"/>
                        <a:cs typeface="Arial" panose="020B0604020202020204" pitchFamily="34" charset="0"/>
                      </a:endParaRPr>
                    </a:p>
                    <a:p>
                      <a:r>
                        <a:rPr lang="en-ZA" sz="2000" b="1" dirty="0" smtClean="0">
                          <a:latin typeface="Arial" panose="020B0604020202020204" pitchFamily="34" charset="0"/>
                          <a:cs typeface="Arial" panose="020B0604020202020204" pitchFamily="34" charset="0"/>
                        </a:rPr>
                        <a:t>2015/16</a:t>
                      </a:r>
                      <a:r>
                        <a:rPr lang="en-ZA" sz="2000" b="1" baseline="0" dirty="0" smtClean="0">
                          <a:latin typeface="Arial" panose="020B0604020202020204" pitchFamily="34" charset="0"/>
                          <a:cs typeface="Arial" panose="020B0604020202020204" pitchFamily="34" charset="0"/>
                        </a:rPr>
                        <a:t> </a:t>
                      </a:r>
                      <a:endParaRPr lang="en-ZA" sz="2000" b="1" dirty="0">
                        <a:latin typeface="Arial" panose="020B0604020202020204" pitchFamily="34" charset="0"/>
                        <a:cs typeface="Arial" panose="020B0604020202020204" pitchFamily="34" charset="0"/>
                      </a:endParaRPr>
                    </a:p>
                  </a:txBody>
                  <a:tcPr/>
                </a:tc>
                <a:tc>
                  <a:txBody>
                    <a:bodyPr/>
                    <a:lstStyle/>
                    <a:p>
                      <a:endParaRPr lang="en-ZA" sz="2000" b="1" dirty="0" smtClean="0">
                        <a:latin typeface="Arial" panose="020B0604020202020204" pitchFamily="34" charset="0"/>
                        <a:cs typeface="Arial" panose="020B0604020202020204" pitchFamily="34" charset="0"/>
                      </a:endParaRPr>
                    </a:p>
                    <a:p>
                      <a:endParaRPr lang="en-ZA" sz="2000" b="1" dirty="0" smtClean="0">
                        <a:latin typeface="Arial" panose="020B0604020202020204" pitchFamily="34" charset="0"/>
                        <a:cs typeface="Arial" panose="020B0604020202020204" pitchFamily="34" charset="0"/>
                      </a:endParaRPr>
                    </a:p>
                    <a:p>
                      <a:r>
                        <a:rPr lang="en-ZA" sz="2000" b="1" dirty="0" smtClean="0">
                          <a:latin typeface="Arial" panose="020B0604020202020204" pitchFamily="34" charset="0"/>
                          <a:cs typeface="Arial" panose="020B0604020202020204" pitchFamily="34" charset="0"/>
                        </a:rPr>
                        <a:t>Unqualified</a:t>
                      </a:r>
                      <a:r>
                        <a:rPr lang="en-ZA" sz="2000" b="1" baseline="0" dirty="0" smtClean="0">
                          <a:latin typeface="Arial" panose="020B0604020202020204" pitchFamily="34" charset="0"/>
                          <a:cs typeface="Arial" panose="020B0604020202020204" pitchFamily="34" charset="0"/>
                        </a:rPr>
                        <a:t> </a:t>
                      </a:r>
                    </a:p>
                    <a:p>
                      <a:endParaRPr lang="en-ZA" sz="2000" b="1" baseline="0" dirty="0" smtClean="0">
                        <a:latin typeface="Arial" panose="020B0604020202020204" pitchFamily="34" charset="0"/>
                        <a:cs typeface="Arial" panose="020B0604020202020204" pitchFamily="34" charset="0"/>
                      </a:endParaRPr>
                    </a:p>
                    <a:p>
                      <a:endParaRPr lang="en-ZA" sz="2000" b="1" baseline="0" dirty="0" smtClean="0">
                        <a:latin typeface="Arial" panose="020B0604020202020204" pitchFamily="34" charset="0"/>
                        <a:cs typeface="Arial" panose="020B0604020202020204" pitchFamily="34" charset="0"/>
                      </a:endParaRPr>
                    </a:p>
                  </a:txBody>
                  <a:tcPr/>
                </a:tc>
                <a:tc>
                  <a:txBody>
                    <a:bodyPr/>
                    <a:lstStyle/>
                    <a:p>
                      <a:endParaRPr lang="en-ZA" sz="2000" b="1" dirty="0" smtClean="0">
                        <a:latin typeface="Arial" panose="020B0604020202020204" pitchFamily="34" charset="0"/>
                        <a:cs typeface="Arial" panose="020B0604020202020204" pitchFamily="34" charset="0"/>
                      </a:endParaRPr>
                    </a:p>
                    <a:p>
                      <a:endParaRPr lang="en-ZA" sz="2000" b="1" dirty="0" smtClean="0">
                        <a:latin typeface="Arial" panose="020B0604020202020204" pitchFamily="34" charset="0"/>
                        <a:cs typeface="Arial" panose="020B0604020202020204" pitchFamily="34" charset="0"/>
                      </a:endParaRPr>
                    </a:p>
                    <a:p>
                      <a:r>
                        <a:rPr lang="en-ZA" sz="2000" b="1" dirty="0" smtClean="0">
                          <a:latin typeface="Arial" panose="020B0604020202020204" pitchFamily="34" charset="0"/>
                          <a:cs typeface="Arial" panose="020B0604020202020204" pitchFamily="34" charset="0"/>
                        </a:rPr>
                        <a:t>Disclaimer </a:t>
                      </a:r>
                      <a:endParaRPr lang="en-ZA" sz="2000" b="1" dirty="0">
                        <a:latin typeface="Arial" panose="020B0604020202020204" pitchFamily="34" charset="0"/>
                        <a:cs typeface="Arial" panose="020B0604020202020204" pitchFamily="34" charset="0"/>
                      </a:endParaRPr>
                    </a:p>
                  </a:txBody>
                  <a:tcPr/>
                </a:tc>
                <a:tc>
                  <a:txBody>
                    <a:bodyPr/>
                    <a:lstStyle/>
                    <a:p>
                      <a:endParaRPr lang="en-ZA" sz="2000" b="1" dirty="0" smtClean="0">
                        <a:latin typeface="Arial" panose="020B0604020202020204" pitchFamily="34" charset="0"/>
                        <a:cs typeface="Arial" panose="020B0604020202020204" pitchFamily="34" charset="0"/>
                      </a:endParaRPr>
                    </a:p>
                    <a:p>
                      <a:endParaRPr lang="en-ZA" sz="2000" b="1" dirty="0" smtClean="0">
                        <a:latin typeface="Arial" panose="020B0604020202020204" pitchFamily="34" charset="0"/>
                        <a:cs typeface="Arial" panose="020B0604020202020204" pitchFamily="34" charset="0"/>
                      </a:endParaRPr>
                    </a:p>
                    <a:p>
                      <a:r>
                        <a:rPr lang="en-ZA" sz="2000" b="1" dirty="0" smtClean="0">
                          <a:latin typeface="Arial" panose="020B0604020202020204" pitchFamily="34" charset="0"/>
                          <a:cs typeface="Arial" panose="020B0604020202020204" pitchFamily="34" charset="0"/>
                        </a:rPr>
                        <a:t>Adverse </a:t>
                      </a:r>
                      <a:endParaRPr lang="en-ZA" sz="20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261888048"/>
                  </a:ext>
                </a:extLst>
              </a:tr>
              <a:tr h="838448">
                <a:tc>
                  <a:txBody>
                    <a:bodyPr/>
                    <a:lstStyle/>
                    <a:p>
                      <a:endParaRPr lang="en-ZA" sz="2000" b="1" dirty="0" smtClean="0">
                        <a:latin typeface="Arial" panose="020B0604020202020204" pitchFamily="34" charset="0"/>
                        <a:cs typeface="Arial" panose="020B0604020202020204" pitchFamily="34" charset="0"/>
                      </a:endParaRPr>
                    </a:p>
                    <a:p>
                      <a:endParaRPr lang="en-ZA" sz="2000" b="1" dirty="0" smtClean="0">
                        <a:latin typeface="Arial" panose="020B0604020202020204" pitchFamily="34" charset="0"/>
                        <a:cs typeface="Arial" panose="020B0604020202020204" pitchFamily="34" charset="0"/>
                      </a:endParaRPr>
                    </a:p>
                    <a:p>
                      <a:endParaRPr lang="en-ZA" sz="2000" b="1" dirty="0" smtClean="0">
                        <a:latin typeface="Arial" panose="020B0604020202020204" pitchFamily="34" charset="0"/>
                        <a:cs typeface="Arial" panose="020B0604020202020204" pitchFamily="34" charset="0"/>
                      </a:endParaRPr>
                    </a:p>
                    <a:p>
                      <a:r>
                        <a:rPr lang="en-ZA" sz="2000" b="1" dirty="0" smtClean="0">
                          <a:latin typeface="Arial" panose="020B0604020202020204" pitchFamily="34" charset="0"/>
                          <a:cs typeface="Arial" panose="020B0604020202020204" pitchFamily="34" charset="0"/>
                        </a:rPr>
                        <a:t>2016/17</a:t>
                      </a:r>
                      <a:r>
                        <a:rPr lang="en-ZA" sz="2000" b="1" baseline="0" dirty="0" smtClean="0">
                          <a:latin typeface="Arial" panose="020B0604020202020204" pitchFamily="34" charset="0"/>
                          <a:cs typeface="Arial" panose="020B0604020202020204" pitchFamily="34" charset="0"/>
                        </a:rPr>
                        <a:t> </a:t>
                      </a:r>
                      <a:endParaRPr lang="en-ZA" sz="2000" b="1" dirty="0">
                        <a:latin typeface="Arial" panose="020B0604020202020204" pitchFamily="34" charset="0"/>
                        <a:cs typeface="Arial" panose="020B0604020202020204" pitchFamily="34" charset="0"/>
                      </a:endParaRPr>
                    </a:p>
                  </a:txBody>
                  <a:tcPr/>
                </a:tc>
                <a:tc>
                  <a:txBody>
                    <a:bodyPr/>
                    <a:lstStyle/>
                    <a:p>
                      <a:endParaRPr lang="en-ZA" sz="2000" b="1" dirty="0" smtClean="0">
                        <a:latin typeface="Arial" panose="020B0604020202020204" pitchFamily="34" charset="0"/>
                        <a:cs typeface="Arial" panose="020B0604020202020204" pitchFamily="34" charset="0"/>
                      </a:endParaRPr>
                    </a:p>
                    <a:p>
                      <a:endParaRPr lang="en-ZA" sz="2000" b="1" dirty="0" smtClean="0">
                        <a:latin typeface="Arial" panose="020B0604020202020204" pitchFamily="34" charset="0"/>
                        <a:cs typeface="Arial" panose="020B0604020202020204" pitchFamily="34" charset="0"/>
                      </a:endParaRPr>
                    </a:p>
                    <a:p>
                      <a:endParaRPr lang="en-ZA" sz="2000" b="1" dirty="0" smtClean="0">
                        <a:latin typeface="Arial" panose="020B0604020202020204" pitchFamily="34" charset="0"/>
                        <a:cs typeface="Arial" panose="020B0604020202020204" pitchFamily="34" charset="0"/>
                      </a:endParaRPr>
                    </a:p>
                    <a:p>
                      <a:r>
                        <a:rPr lang="en-ZA" sz="2000" b="1" dirty="0" smtClean="0">
                          <a:latin typeface="Arial" panose="020B0604020202020204" pitchFamily="34" charset="0"/>
                          <a:cs typeface="Arial" panose="020B0604020202020204" pitchFamily="34" charset="0"/>
                        </a:rPr>
                        <a:t>Unqualified </a:t>
                      </a:r>
                    </a:p>
                    <a:p>
                      <a:endParaRPr lang="en-ZA" sz="2000" b="1" dirty="0" smtClean="0">
                        <a:latin typeface="Arial" panose="020B0604020202020204" pitchFamily="34" charset="0"/>
                        <a:cs typeface="Arial" panose="020B0604020202020204" pitchFamily="34" charset="0"/>
                      </a:endParaRPr>
                    </a:p>
                    <a:p>
                      <a:endParaRPr lang="en-ZA" sz="2000" b="1" dirty="0" smtClean="0">
                        <a:latin typeface="Arial" panose="020B0604020202020204" pitchFamily="34" charset="0"/>
                        <a:cs typeface="Arial" panose="020B0604020202020204" pitchFamily="34" charset="0"/>
                      </a:endParaRPr>
                    </a:p>
                    <a:p>
                      <a:endParaRPr lang="en-ZA" sz="2000" b="1" dirty="0" smtClean="0">
                        <a:latin typeface="Arial" panose="020B0604020202020204" pitchFamily="34" charset="0"/>
                        <a:cs typeface="Arial" panose="020B0604020202020204" pitchFamily="34" charset="0"/>
                      </a:endParaRPr>
                    </a:p>
                    <a:p>
                      <a:endParaRPr lang="en-ZA" sz="2000" b="1" dirty="0" smtClean="0">
                        <a:latin typeface="Arial" panose="020B0604020202020204" pitchFamily="34" charset="0"/>
                        <a:cs typeface="Arial" panose="020B0604020202020204" pitchFamily="34" charset="0"/>
                      </a:endParaRPr>
                    </a:p>
                  </a:txBody>
                  <a:tcPr/>
                </a:tc>
                <a:tc>
                  <a:txBody>
                    <a:bodyPr/>
                    <a:lstStyle/>
                    <a:p>
                      <a:endParaRPr lang="en-ZA" sz="2000" b="1" dirty="0" smtClean="0">
                        <a:latin typeface="Arial" panose="020B0604020202020204" pitchFamily="34" charset="0"/>
                        <a:cs typeface="Arial" panose="020B0604020202020204" pitchFamily="34" charset="0"/>
                      </a:endParaRPr>
                    </a:p>
                    <a:p>
                      <a:endParaRPr lang="en-ZA" sz="2000" b="1" dirty="0" smtClean="0">
                        <a:latin typeface="Arial" panose="020B0604020202020204" pitchFamily="34" charset="0"/>
                        <a:cs typeface="Arial" panose="020B0604020202020204" pitchFamily="34" charset="0"/>
                      </a:endParaRPr>
                    </a:p>
                    <a:p>
                      <a:endParaRPr lang="en-ZA" sz="2000" b="1" dirty="0" smtClean="0">
                        <a:latin typeface="Arial" panose="020B0604020202020204" pitchFamily="34" charset="0"/>
                        <a:cs typeface="Arial" panose="020B0604020202020204" pitchFamily="34" charset="0"/>
                      </a:endParaRPr>
                    </a:p>
                    <a:p>
                      <a:r>
                        <a:rPr lang="en-ZA" sz="2000" b="1" dirty="0" smtClean="0">
                          <a:latin typeface="Arial" panose="020B0604020202020204" pitchFamily="34" charset="0"/>
                          <a:cs typeface="Arial" panose="020B0604020202020204" pitchFamily="34" charset="0"/>
                        </a:rPr>
                        <a:t>Disclaimer </a:t>
                      </a:r>
                      <a:endParaRPr lang="en-ZA" sz="2000" b="1" dirty="0">
                        <a:latin typeface="Arial" panose="020B0604020202020204" pitchFamily="34" charset="0"/>
                        <a:cs typeface="Arial" panose="020B0604020202020204" pitchFamily="34" charset="0"/>
                      </a:endParaRPr>
                    </a:p>
                  </a:txBody>
                  <a:tcPr/>
                </a:tc>
                <a:tc>
                  <a:txBody>
                    <a:bodyPr/>
                    <a:lstStyle/>
                    <a:p>
                      <a:endParaRPr lang="en-ZA" sz="2000" b="1" dirty="0" smtClean="0">
                        <a:latin typeface="Arial" panose="020B0604020202020204" pitchFamily="34" charset="0"/>
                        <a:cs typeface="Arial" panose="020B0604020202020204" pitchFamily="34" charset="0"/>
                      </a:endParaRPr>
                    </a:p>
                    <a:p>
                      <a:endParaRPr lang="en-ZA" sz="2000" b="1" dirty="0" smtClean="0">
                        <a:latin typeface="Arial" panose="020B0604020202020204" pitchFamily="34" charset="0"/>
                        <a:cs typeface="Arial" panose="020B0604020202020204" pitchFamily="34" charset="0"/>
                      </a:endParaRPr>
                    </a:p>
                    <a:p>
                      <a:endParaRPr lang="en-ZA" sz="2000" b="1" dirty="0" smtClean="0">
                        <a:latin typeface="Arial" panose="020B0604020202020204" pitchFamily="34" charset="0"/>
                        <a:cs typeface="Arial" panose="020B0604020202020204" pitchFamily="34" charset="0"/>
                      </a:endParaRPr>
                    </a:p>
                    <a:p>
                      <a:r>
                        <a:rPr lang="en-ZA" sz="2000" b="1" dirty="0" smtClean="0">
                          <a:latin typeface="Arial" panose="020B0604020202020204" pitchFamily="34" charset="0"/>
                          <a:cs typeface="Arial" panose="020B0604020202020204" pitchFamily="34" charset="0"/>
                        </a:rPr>
                        <a:t>Unqualified </a:t>
                      </a:r>
                      <a:endParaRPr lang="en-ZA" sz="20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3351852226"/>
                  </a:ext>
                </a:extLst>
              </a:tr>
            </a:tbl>
          </a:graphicData>
        </a:graphic>
      </p:graphicFrame>
    </p:spTree>
    <p:extLst>
      <p:ext uri="{BB962C8B-B14F-4D97-AF65-F5344CB8AC3E}">
        <p14:creationId xmlns:p14="http://schemas.microsoft.com/office/powerpoint/2010/main" xmlns="" val="1514803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856984" cy="504056"/>
          </a:xfrm>
          <a:solidFill>
            <a:schemeClr val="tx1"/>
          </a:solidFill>
        </p:spPr>
        <p:txBody>
          <a:bodyPr/>
          <a:lstStyle/>
          <a:p>
            <a:pPr algn="ctr"/>
            <a:r>
              <a:rPr lang="en-ZA" sz="3200" b="1" dirty="0" smtClean="0">
                <a:solidFill>
                  <a:schemeClr val="bg1"/>
                </a:solidFill>
              </a:rPr>
              <a:t>BUDGET VARIANCE REPORT per  PROGRAMME</a:t>
            </a:r>
            <a:endParaRPr lang="en-ZA" sz="32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45535520"/>
              </p:ext>
            </p:extLst>
          </p:nvPr>
        </p:nvGraphicFramePr>
        <p:xfrm>
          <a:off x="179512" y="764704"/>
          <a:ext cx="8856984" cy="6052298"/>
        </p:xfrm>
        <a:graphic>
          <a:graphicData uri="http://schemas.openxmlformats.org/drawingml/2006/table">
            <a:tbl>
              <a:tblPr firstRow="1" bandRow="1">
                <a:tableStyleId>{5C22544A-7EE6-4342-B048-85BDC9FD1C3A}</a:tableStyleId>
              </a:tblPr>
              <a:tblGrid>
                <a:gridCol w="1584176">
                  <a:extLst>
                    <a:ext uri="{9D8B030D-6E8A-4147-A177-3AD203B41FA5}">
                      <a16:colId xmlns="" xmlns:a16="http://schemas.microsoft.com/office/drawing/2014/main" val="20000"/>
                    </a:ext>
                  </a:extLst>
                </a:gridCol>
                <a:gridCol w="792088">
                  <a:extLst>
                    <a:ext uri="{9D8B030D-6E8A-4147-A177-3AD203B41FA5}">
                      <a16:colId xmlns="" xmlns:a16="http://schemas.microsoft.com/office/drawing/2014/main" val="20001"/>
                    </a:ext>
                  </a:extLst>
                </a:gridCol>
                <a:gridCol w="1008112">
                  <a:extLst>
                    <a:ext uri="{9D8B030D-6E8A-4147-A177-3AD203B41FA5}">
                      <a16:colId xmlns="" xmlns:a16="http://schemas.microsoft.com/office/drawing/2014/main" val="20002"/>
                    </a:ext>
                  </a:extLst>
                </a:gridCol>
                <a:gridCol w="1296144">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5"/>
                    </a:ext>
                  </a:extLst>
                </a:gridCol>
                <a:gridCol w="2880320">
                  <a:extLst>
                    <a:ext uri="{9D8B030D-6E8A-4147-A177-3AD203B41FA5}">
                      <a16:colId xmlns="" xmlns:a16="http://schemas.microsoft.com/office/drawing/2014/main" val="20004"/>
                    </a:ext>
                  </a:extLst>
                </a:gridCol>
              </a:tblGrid>
              <a:tr h="576064">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ZA" sz="1600" b="1" i="0" u="none" strike="noStrike" kern="1200" baseline="0" dirty="0" smtClean="0">
                          <a:solidFill>
                            <a:schemeClr val="bg1"/>
                          </a:solidFill>
                          <a:effectLst/>
                          <a:latin typeface="Arial Narrow"/>
                          <a:ea typeface="+mn-ea"/>
                          <a:cs typeface="+mn-cs"/>
                        </a:rPr>
                        <a:t>R’ MILLION</a:t>
                      </a:r>
                    </a:p>
                    <a:p>
                      <a:pPr algn="r" fontAlgn="t"/>
                      <a:r>
                        <a:rPr lang="en-ZA" sz="1600" b="1" i="0" u="none" strike="noStrike" dirty="0" smtClean="0">
                          <a:solidFill>
                            <a:schemeClr val="bg1"/>
                          </a:solidFill>
                          <a:effectLst/>
                          <a:latin typeface="Arial Narrow"/>
                        </a:rPr>
                        <a:t> </a:t>
                      </a:r>
                      <a:endParaRPr lang="en-ZA" sz="1600" b="1" i="0" u="none" strike="noStrike" dirty="0">
                        <a:solidFill>
                          <a:schemeClr val="bg1"/>
                        </a:solidFill>
                        <a:effectLst/>
                        <a:latin typeface="Arial Narrow"/>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ZA" sz="1400" b="1" i="0" u="none" strike="noStrike" baseline="0" dirty="0" smtClean="0">
                          <a:solidFill>
                            <a:schemeClr val="bg1"/>
                          </a:solidFill>
                          <a:effectLst/>
                          <a:latin typeface="Arial Narrow"/>
                        </a:rPr>
                        <a:t>BUDGET 2016/17</a:t>
                      </a:r>
                    </a:p>
                  </a:txBody>
                  <a:tcPr marL="9525" marR="9525" marT="9525" marB="0">
                    <a:lnT w="12700" cap="flat" cmpd="sng" algn="ctr">
                      <a:solidFill>
                        <a:schemeClr val="tx1"/>
                      </a:solidFill>
                      <a:prstDash val="solid"/>
                      <a:round/>
                      <a:headEnd type="none" w="med" len="med"/>
                      <a:tailEnd type="none" w="med" len="med"/>
                    </a:lnT>
                  </a:tcPr>
                </a:tc>
                <a:tc>
                  <a:txBody>
                    <a:bodyPr/>
                    <a:lstStyle/>
                    <a:p>
                      <a:pPr algn="ctr" fontAlgn="ctr"/>
                      <a:r>
                        <a:rPr lang="en-ZA" sz="1400" b="1" i="0" u="none" strike="noStrike" dirty="0" smtClean="0">
                          <a:solidFill>
                            <a:schemeClr val="bg1"/>
                          </a:solidFill>
                          <a:effectLst/>
                          <a:latin typeface="Arial Narrow"/>
                        </a:rPr>
                        <a:t>ACTUAL</a:t>
                      </a:r>
                    </a:p>
                    <a:p>
                      <a:pPr algn="ctr" fontAlgn="ctr"/>
                      <a:r>
                        <a:rPr lang="en-ZA" sz="1400" b="1" i="0" u="none" strike="noStrike" baseline="0" dirty="0" smtClean="0">
                          <a:solidFill>
                            <a:schemeClr val="bg1"/>
                          </a:solidFill>
                          <a:effectLst/>
                          <a:latin typeface="Arial Narrow"/>
                        </a:rPr>
                        <a:t>2016/17</a:t>
                      </a:r>
                    </a:p>
                  </a:txBody>
                  <a:tcPr marL="9525" marR="9525" marT="9525" marB="0">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b="1" i="0" u="none" strike="noStrike" dirty="0" smtClean="0">
                          <a:solidFill>
                            <a:schemeClr val="bg1"/>
                          </a:solidFill>
                          <a:effectLst/>
                          <a:latin typeface="Arial Narrow"/>
                        </a:rPr>
                        <a:t>% SPENDING</a:t>
                      </a:r>
                    </a:p>
                  </a:txBody>
                  <a:tcPr marL="9525" marR="9525" marT="9525" marB="0">
                    <a:lnT w="12700" cap="flat" cmpd="sng" algn="ctr">
                      <a:solidFill>
                        <a:schemeClr val="tx1"/>
                      </a:solidFill>
                      <a:prstDash val="solid"/>
                      <a:round/>
                      <a:headEnd type="none" w="med" len="med"/>
                      <a:tailEnd type="none" w="med" len="med"/>
                    </a:lnT>
                  </a:tcPr>
                </a:tc>
                <a:tc>
                  <a:txBody>
                    <a:bodyPr/>
                    <a:lstStyle/>
                    <a:p>
                      <a:pPr algn="ctr" fontAlgn="ctr"/>
                      <a:r>
                        <a:rPr lang="en-ZA" sz="1400" b="1" i="0" u="none" strike="noStrike" dirty="0" smtClean="0">
                          <a:solidFill>
                            <a:schemeClr val="bg1"/>
                          </a:solidFill>
                          <a:effectLst/>
                          <a:latin typeface="Arial Narrow"/>
                        </a:rPr>
                        <a:t>AVAILABLE</a:t>
                      </a:r>
                      <a:r>
                        <a:rPr lang="en-ZA" sz="1400" b="1" i="0" u="none" strike="noStrike" baseline="0" dirty="0" smtClean="0">
                          <a:solidFill>
                            <a:schemeClr val="bg1"/>
                          </a:solidFill>
                          <a:effectLst/>
                          <a:latin typeface="Arial Narrow"/>
                        </a:rPr>
                        <a:t> </a:t>
                      </a:r>
                    </a:p>
                    <a:p>
                      <a:pPr algn="ctr" fontAlgn="ctr"/>
                      <a:r>
                        <a:rPr lang="en-ZA" sz="1400" b="1" i="0" u="none" strike="noStrike" baseline="0" dirty="0" smtClean="0">
                          <a:solidFill>
                            <a:schemeClr val="bg1"/>
                          </a:solidFill>
                          <a:effectLst/>
                          <a:latin typeface="Arial Narrow"/>
                        </a:rPr>
                        <a:t>BUDGET 2016/17</a:t>
                      </a:r>
                      <a:endParaRPr lang="en-ZA" sz="1400" b="1" i="0" u="none" strike="noStrike" dirty="0">
                        <a:solidFill>
                          <a:schemeClr val="bg1"/>
                        </a:solidFill>
                        <a:effectLst/>
                        <a:latin typeface="Arial Narrow"/>
                      </a:endParaRPr>
                    </a:p>
                  </a:txBody>
                  <a:tcPr marL="9525" marR="9525" marT="9525" marB="0">
                    <a:lnT w="12700" cap="flat" cmpd="sng" algn="ctr">
                      <a:solidFill>
                        <a:schemeClr val="tx1"/>
                      </a:solidFill>
                      <a:prstDash val="solid"/>
                      <a:round/>
                      <a:headEnd type="none" w="med" len="med"/>
                      <a:tailEnd type="none" w="med" len="med"/>
                    </a:lnT>
                  </a:tcPr>
                </a:tc>
                <a:tc>
                  <a:txBody>
                    <a:bodyPr/>
                    <a:lstStyle/>
                    <a:p>
                      <a:pPr algn="l" fontAlgn="ctr"/>
                      <a:r>
                        <a:rPr lang="en-ZA" sz="1400" b="1" i="0" u="none" strike="noStrike" dirty="0" smtClean="0">
                          <a:solidFill>
                            <a:schemeClr val="bg1"/>
                          </a:solidFill>
                          <a:effectLst/>
                          <a:latin typeface="Arial Narrow"/>
                        </a:rPr>
                        <a:t>REASONS FOR VARIANCE</a:t>
                      </a:r>
                      <a:endParaRPr lang="en-ZA" sz="1400" b="1" i="0" u="none" strike="noStrike" dirty="0">
                        <a:solidFill>
                          <a:schemeClr val="bg1"/>
                        </a:solidFill>
                        <a:effectLst/>
                        <a:latin typeface="Arial Narrow"/>
                      </a:endParaRPr>
                    </a:p>
                  </a:txBody>
                  <a:tcPr marL="9525" marR="9525" marT="9525"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0"/>
                  </a:ext>
                </a:extLst>
              </a:tr>
              <a:tr h="430515">
                <a:tc>
                  <a:txBody>
                    <a:bodyPr/>
                    <a:lstStyle/>
                    <a:p>
                      <a:pPr algn="l" rtl="0" fontAlgn="t"/>
                      <a:r>
                        <a:rPr lang="en-ZA" sz="1400" b="1" i="0" u="none" strike="noStrike" dirty="0" smtClean="0">
                          <a:solidFill>
                            <a:srgbClr val="000000"/>
                          </a:solidFill>
                          <a:effectLst/>
                          <a:latin typeface="Arial Narrow" panose="020B0606020202030204" pitchFamily="34" charset="0"/>
                        </a:rPr>
                        <a:t>ADMINISTRATION</a:t>
                      </a:r>
                      <a:endParaRPr lang="en-ZA" sz="1400" b="1" i="0" u="none" strike="noStrike" dirty="0">
                        <a:solidFill>
                          <a:srgbClr val="000000"/>
                        </a:solidFill>
                        <a:effectLst/>
                        <a:latin typeface="Arial Narrow" panose="020B0606020202030204" pitchFamily="34" charset="0"/>
                      </a:endParaRPr>
                    </a:p>
                  </a:txBody>
                  <a:tcPr marL="0" marR="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dirty="0" smtClean="0">
                          <a:solidFill>
                            <a:srgbClr val="000000"/>
                          </a:solidFill>
                          <a:effectLst/>
                          <a:latin typeface="Arial Narrow" panose="020B0606020202030204" pitchFamily="34" charset="0"/>
                        </a:rPr>
                        <a:t>58,2</a:t>
                      </a:r>
                      <a:endParaRPr lang="en-ZA" sz="1400" b="1" i="0" u="none" strike="noStrike" dirty="0">
                        <a:solidFill>
                          <a:srgbClr val="000000"/>
                        </a:solidFill>
                        <a:effectLst/>
                        <a:latin typeface="Arial Narrow" panose="020B0606020202030204" pitchFamily="34" charset="0"/>
                      </a:endParaRPr>
                    </a:p>
                  </a:txBody>
                  <a:tcPr marL="0" marR="0" marT="0" marB="0">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dirty="0" smtClean="0">
                          <a:solidFill>
                            <a:srgbClr val="000000"/>
                          </a:solidFill>
                          <a:effectLst/>
                          <a:latin typeface="Arial Narrow" panose="020B0606020202030204" pitchFamily="34" charset="0"/>
                        </a:rPr>
                        <a:t>50,8</a:t>
                      </a:r>
                      <a:endParaRPr lang="en-ZA" sz="1400" b="1" i="0" u="none" strike="noStrike" dirty="0">
                        <a:solidFill>
                          <a:srgbClr val="000000"/>
                        </a:solidFill>
                        <a:effectLst/>
                        <a:latin typeface="Arial Narrow" panose="020B0606020202030204" pitchFamily="34" charset="0"/>
                      </a:endParaRPr>
                    </a:p>
                  </a:txBody>
                  <a:tcPr marL="0" marR="0" marT="0" marB="0">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dirty="0" smtClean="0">
                          <a:solidFill>
                            <a:srgbClr val="000000"/>
                          </a:solidFill>
                          <a:effectLst/>
                          <a:latin typeface="Arial Narrow" panose="020B0606020202030204" pitchFamily="34" charset="0"/>
                        </a:rPr>
                        <a:t>87%</a:t>
                      </a:r>
                    </a:p>
                    <a:p>
                      <a:pPr algn="r" rtl="0" fontAlgn="t"/>
                      <a:endParaRPr lang="en-ZA" sz="1400" b="1" i="0" u="none" strike="noStrike" dirty="0">
                        <a:solidFill>
                          <a:srgbClr val="000000"/>
                        </a:solidFill>
                        <a:effectLst/>
                        <a:latin typeface="Arial Narrow" panose="020B0606020202030204" pitchFamily="34" charset="0"/>
                      </a:endParaRPr>
                    </a:p>
                  </a:txBody>
                  <a:tcPr marL="0" marR="0" marT="0" marB="0">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dirty="0" smtClean="0">
                          <a:solidFill>
                            <a:srgbClr val="000000"/>
                          </a:solidFill>
                          <a:effectLst/>
                          <a:latin typeface="Arial Narrow" panose="020B0606020202030204" pitchFamily="34" charset="0"/>
                        </a:rPr>
                        <a:t>7,4</a:t>
                      </a:r>
                    </a:p>
                  </a:txBody>
                  <a:tcPr marL="0" marR="0" marT="0" marB="0">
                    <a:lnB w="12700" cap="flat" cmpd="sng" algn="ctr">
                      <a:solidFill>
                        <a:schemeClr val="tx1"/>
                      </a:solidFill>
                      <a:prstDash val="solid"/>
                      <a:round/>
                      <a:headEnd type="none" w="med" len="med"/>
                      <a:tailEnd type="none" w="med" len="med"/>
                    </a:lnB>
                  </a:tcPr>
                </a:tc>
                <a:tc>
                  <a:txBody>
                    <a:bodyPr/>
                    <a:lstStyle/>
                    <a:p>
                      <a:pPr algn="l" fontAlgn="t"/>
                      <a:endParaRPr lang="en-ZA" sz="1400" b="0" i="0" u="none" strike="noStrike" dirty="0">
                        <a:solidFill>
                          <a:srgbClr val="000000"/>
                        </a:solidFill>
                        <a:effectLst/>
                        <a:latin typeface="Arial Narrow"/>
                      </a:endParaRPr>
                    </a:p>
                  </a:txBody>
                  <a:tcPr marL="9525" marR="9525" marT="9525"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277020">
                <a:tc>
                  <a:txBody>
                    <a:bodyPr/>
                    <a:lstStyle/>
                    <a:p>
                      <a:pPr algn="l" fontAlgn="b"/>
                      <a:r>
                        <a:rPr lang="en-ZA" sz="1400" b="0" i="0" u="none" strike="noStrike" kern="1200" dirty="0">
                          <a:solidFill>
                            <a:srgbClr val="000000"/>
                          </a:solidFill>
                          <a:effectLst/>
                          <a:latin typeface="Arial Narrow" panose="020B0606020202030204" pitchFamily="34" charset="0"/>
                          <a:ea typeface="+mn-ea"/>
                          <a:cs typeface="+mn-cs"/>
                        </a:rPr>
                        <a:t>COE</a:t>
                      </a:r>
                    </a:p>
                  </a:txBody>
                  <a:tcPr marL="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fontAlgn="b"/>
                      <a:r>
                        <a:rPr lang="en-ZA" sz="1400" b="0" i="0" u="none" strike="noStrike" kern="1200" dirty="0" smtClean="0">
                          <a:solidFill>
                            <a:srgbClr val="000000"/>
                          </a:solidFill>
                          <a:effectLst/>
                          <a:latin typeface="Arial Narrow" panose="020B0606020202030204" pitchFamily="34" charset="0"/>
                          <a:ea typeface="+mn-ea"/>
                          <a:cs typeface="+mn-cs"/>
                        </a:rPr>
                        <a:t>18,4</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ZA" sz="1400" b="0" i="0" u="none" strike="noStrike" kern="1200" dirty="0" smtClean="0">
                          <a:solidFill>
                            <a:srgbClr val="000000"/>
                          </a:solidFill>
                          <a:effectLst/>
                          <a:latin typeface="Arial Narrow" panose="020B0606020202030204" pitchFamily="34" charset="0"/>
                          <a:ea typeface="+mn-ea"/>
                          <a:cs typeface="+mn-cs"/>
                        </a:rPr>
                        <a:t>13,9</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ZA" sz="1400" b="0" i="0" u="none" strike="noStrike" kern="1200" dirty="0" smtClean="0">
                          <a:solidFill>
                            <a:srgbClr val="000000"/>
                          </a:solidFill>
                          <a:effectLst/>
                          <a:latin typeface="Arial Narrow" panose="020B0606020202030204" pitchFamily="34" charset="0"/>
                          <a:ea typeface="+mn-ea"/>
                          <a:cs typeface="+mn-cs"/>
                        </a:rPr>
                        <a:t>76%</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ZA" sz="1400" b="0" i="0" u="none" strike="noStrike" kern="1200" dirty="0" smtClean="0">
                          <a:solidFill>
                            <a:srgbClr val="000000"/>
                          </a:solidFill>
                          <a:effectLst/>
                          <a:latin typeface="Arial Narrow" panose="020B0606020202030204" pitchFamily="34" charset="0"/>
                          <a:ea typeface="+mn-ea"/>
                          <a:cs typeface="+mn-cs"/>
                        </a:rPr>
                        <a:t>4,5</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ZA" sz="1400" b="0" i="0" u="none" strike="noStrike" dirty="0" smtClean="0">
                          <a:solidFill>
                            <a:srgbClr val="000000"/>
                          </a:solidFill>
                          <a:effectLst/>
                          <a:latin typeface="Arial Narrow"/>
                        </a:rPr>
                        <a:t>Under-spending</a:t>
                      </a:r>
                      <a:r>
                        <a:rPr lang="en-ZA" sz="1400" b="0" i="0" u="none" strike="noStrike" baseline="0" dirty="0" smtClean="0">
                          <a:solidFill>
                            <a:srgbClr val="000000"/>
                          </a:solidFill>
                          <a:effectLst/>
                          <a:latin typeface="Arial Narrow"/>
                        </a:rPr>
                        <a:t> due to delayed approval of organisational structure.</a:t>
                      </a:r>
                      <a:endParaRPr lang="en-ZA" sz="1400" b="0" i="0" u="none" strike="noStrike" dirty="0" smtClean="0">
                        <a:solidFill>
                          <a:srgbClr val="000000"/>
                        </a:solidFill>
                        <a:effectLst/>
                        <a:latin typeface="Arial Narrow"/>
                      </a:endParaRPr>
                    </a:p>
                  </a:txBody>
                  <a:tcPr marL="9525" marR="9525" marT="9525"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2"/>
                  </a:ext>
                </a:extLst>
              </a:tr>
              <a:tr h="277020">
                <a:tc>
                  <a:txBody>
                    <a:bodyPr/>
                    <a:lstStyle/>
                    <a:p>
                      <a:pPr algn="l" fontAlgn="b"/>
                      <a:r>
                        <a:rPr lang="en-ZA" sz="1400" b="0" i="0" u="none" strike="noStrike" kern="1200" dirty="0" smtClean="0">
                          <a:solidFill>
                            <a:srgbClr val="000000"/>
                          </a:solidFill>
                          <a:effectLst/>
                          <a:latin typeface="Arial Narrow" panose="020B0606020202030204" pitchFamily="34" charset="0"/>
                          <a:ea typeface="+mn-ea"/>
                          <a:cs typeface="+mn-cs"/>
                        </a:rPr>
                        <a:t>Goods and services</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kern="1200" dirty="0" smtClean="0">
                          <a:solidFill>
                            <a:srgbClr val="000000"/>
                          </a:solidFill>
                          <a:effectLst/>
                          <a:latin typeface="Arial Narrow" panose="020B0606020202030204" pitchFamily="34" charset="0"/>
                          <a:ea typeface="+mn-ea"/>
                          <a:cs typeface="+mn-cs"/>
                        </a:rPr>
                        <a:t>39,8</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kern="1200" dirty="0" smtClean="0">
                          <a:solidFill>
                            <a:srgbClr val="000000"/>
                          </a:solidFill>
                          <a:effectLst/>
                          <a:latin typeface="Arial Narrow" panose="020B0606020202030204" pitchFamily="34" charset="0"/>
                          <a:ea typeface="+mn-ea"/>
                          <a:cs typeface="+mn-cs"/>
                        </a:rPr>
                        <a:t>36,9</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0" i="0" u="none" strike="noStrike" kern="1200" dirty="0" smtClean="0">
                          <a:solidFill>
                            <a:srgbClr val="000000"/>
                          </a:solidFill>
                          <a:effectLst/>
                          <a:latin typeface="Arial Narrow" panose="020B0606020202030204" pitchFamily="34" charset="0"/>
                          <a:ea typeface="+mn-ea"/>
                          <a:cs typeface="+mn-cs"/>
                        </a:rPr>
                        <a:t>95%</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0" i="0" u="none" strike="noStrike" kern="1200" dirty="0" smtClean="0">
                          <a:solidFill>
                            <a:srgbClr val="000000"/>
                          </a:solidFill>
                          <a:effectLst/>
                          <a:latin typeface="Arial Narrow" panose="020B0606020202030204" pitchFamily="34" charset="0"/>
                          <a:ea typeface="+mn-ea"/>
                          <a:cs typeface="+mn-cs"/>
                        </a:rPr>
                        <a:t>2,9</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ZA" sz="1400" b="0" i="0" u="none" strike="noStrike" dirty="0" smtClean="0">
                          <a:solidFill>
                            <a:srgbClr val="000000"/>
                          </a:solidFill>
                          <a:effectLst/>
                          <a:latin typeface="Arial Narrow"/>
                        </a:rPr>
                        <a:t>Savings</a:t>
                      </a:r>
                      <a:r>
                        <a:rPr lang="en-ZA" sz="1400" b="0" i="0" u="none" strike="noStrike" baseline="0" dirty="0" smtClean="0">
                          <a:solidFill>
                            <a:srgbClr val="000000"/>
                          </a:solidFill>
                          <a:effectLst/>
                          <a:latin typeface="Arial Narrow"/>
                        </a:rPr>
                        <a:t> on</a:t>
                      </a:r>
                      <a:r>
                        <a:rPr lang="en-ZA" sz="1400" b="0" i="0" u="none" strike="noStrike" dirty="0" smtClean="0">
                          <a:solidFill>
                            <a:srgbClr val="000000"/>
                          </a:solidFill>
                          <a:effectLst/>
                          <a:latin typeface="Arial Narrow"/>
                        </a:rPr>
                        <a:t> catering, and consultants and bursaries.</a:t>
                      </a:r>
                      <a:endParaRPr lang="en-ZA" sz="1400" b="0" i="0" u="none" strike="noStrike" dirty="0">
                        <a:solidFill>
                          <a:srgbClr val="000000"/>
                        </a:solidFill>
                        <a:effectLst/>
                        <a:latin typeface="Arial Narrow"/>
                      </a:endParaRPr>
                    </a:p>
                  </a:txBody>
                  <a:tcPr marL="9525" marR="9525" marT="9525" marB="0">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382064">
                <a:tc>
                  <a:txBody>
                    <a:bodyPr/>
                    <a:lstStyle/>
                    <a:p>
                      <a:pPr algn="l" rtl="0" fontAlgn="t"/>
                      <a:r>
                        <a:rPr lang="en-ZA" sz="1400" b="1" i="0" u="none" strike="noStrike" kern="1200" dirty="0">
                          <a:solidFill>
                            <a:srgbClr val="000000"/>
                          </a:solidFill>
                          <a:effectLst/>
                          <a:latin typeface="Arial Narrow" panose="020B0606020202030204" pitchFamily="34" charset="0"/>
                          <a:ea typeface="+mn-ea"/>
                          <a:cs typeface="+mn-cs"/>
                        </a:rPr>
                        <a:t>MSTS</a:t>
                      </a:r>
                    </a:p>
                  </a:txBody>
                  <a:tcPr marL="0" marR="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kern="1200" dirty="0" smtClean="0">
                          <a:solidFill>
                            <a:srgbClr val="000000"/>
                          </a:solidFill>
                          <a:effectLst/>
                          <a:latin typeface="Arial Narrow" panose="020B0606020202030204" pitchFamily="34" charset="0"/>
                          <a:ea typeface="+mn-ea"/>
                          <a:cs typeface="+mn-cs"/>
                        </a:rPr>
                        <a:t>187,5</a:t>
                      </a:r>
                      <a:endParaRPr lang="en-ZA" sz="1400" b="1" i="0" u="none" strike="noStrike" kern="1200" dirty="0">
                        <a:solidFill>
                          <a:srgbClr val="000000"/>
                        </a:solidFill>
                        <a:effectLst/>
                        <a:latin typeface="Arial Narrow" panose="020B0606020202030204" pitchFamily="34" charset="0"/>
                        <a:ea typeface="+mn-ea"/>
                        <a:cs typeface="+mn-cs"/>
                      </a:endParaRPr>
                    </a:p>
                  </a:txBody>
                  <a:tcPr marL="0" marR="0" marT="0" marB="0">
                    <a:lnL w="127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kern="1200" dirty="0" smtClean="0">
                          <a:solidFill>
                            <a:srgbClr val="000000"/>
                          </a:solidFill>
                          <a:effectLst/>
                          <a:latin typeface="Arial Narrow" panose="020B0606020202030204" pitchFamily="34" charset="0"/>
                          <a:ea typeface="+mn-ea"/>
                          <a:cs typeface="+mn-cs"/>
                        </a:rPr>
                        <a:t>147,2</a:t>
                      </a:r>
                      <a:endParaRPr lang="en-ZA" sz="1400" b="1"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kern="1200" dirty="0" smtClean="0">
                          <a:solidFill>
                            <a:srgbClr val="000000"/>
                          </a:solidFill>
                          <a:effectLst/>
                          <a:latin typeface="Arial Narrow" panose="020B0606020202030204" pitchFamily="34" charset="0"/>
                          <a:ea typeface="+mn-ea"/>
                          <a:cs typeface="+mn-cs"/>
                        </a:rPr>
                        <a:t>79%</a:t>
                      </a:r>
                      <a:endParaRPr lang="en-ZA" sz="1400" b="1"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kern="1200" dirty="0" smtClean="0">
                          <a:solidFill>
                            <a:srgbClr val="000000"/>
                          </a:solidFill>
                          <a:effectLst/>
                          <a:latin typeface="Arial Narrow" panose="020B0606020202030204" pitchFamily="34" charset="0"/>
                          <a:ea typeface="+mn-ea"/>
                          <a:cs typeface="+mn-cs"/>
                        </a:rPr>
                        <a:t>40,3</a:t>
                      </a:r>
                      <a:endParaRPr lang="en-ZA" sz="1400" b="1"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ZA" sz="1400" b="0" i="0" u="none" strike="noStrike" dirty="0" smtClean="0">
                        <a:solidFill>
                          <a:srgbClr val="000000"/>
                        </a:solidFill>
                        <a:effectLst/>
                        <a:latin typeface="Arial Narrow"/>
                      </a:endParaRPr>
                    </a:p>
                  </a:txBody>
                  <a:tcPr marL="9525" marR="9525" marT="9525"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350772">
                <a:tc>
                  <a:txBody>
                    <a:bodyPr/>
                    <a:lstStyle/>
                    <a:p>
                      <a:pPr algn="l" fontAlgn="b"/>
                      <a:r>
                        <a:rPr lang="en-ZA" sz="1400" b="0" i="0" u="none" strike="noStrike" kern="1200">
                          <a:solidFill>
                            <a:srgbClr val="000000"/>
                          </a:solidFill>
                          <a:effectLst/>
                          <a:latin typeface="Arial Narrow" panose="020B0606020202030204" pitchFamily="34" charset="0"/>
                          <a:ea typeface="+mn-ea"/>
                          <a:cs typeface="+mn-cs"/>
                        </a:rPr>
                        <a:t>COE</a:t>
                      </a:r>
                    </a:p>
                  </a:txBody>
                  <a:tcPr marL="0" marR="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b"/>
                      <a:r>
                        <a:rPr lang="en-ZA" sz="1400" b="0" i="0" u="none" strike="noStrike" kern="1200" dirty="0" smtClean="0">
                          <a:solidFill>
                            <a:srgbClr val="000000"/>
                          </a:solidFill>
                          <a:effectLst/>
                          <a:latin typeface="Arial Narrow" panose="020B0606020202030204" pitchFamily="34" charset="0"/>
                          <a:ea typeface="+mn-ea"/>
                          <a:cs typeface="+mn-cs"/>
                        </a:rPr>
                        <a:t>12</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L w="127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fontAlgn="b"/>
                      <a:r>
                        <a:rPr lang="en-ZA" sz="1400" b="0" i="0" u="none" strike="noStrike" kern="1200" dirty="0" smtClean="0">
                          <a:solidFill>
                            <a:srgbClr val="000000"/>
                          </a:solidFill>
                          <a:effectLst/>
                          <a:latin typeface="Arial Narrow" panose="020B0606020202030204" pitchFamily="34" charset="0"/>
                          <a:ea typeface="+mn-ea"/>
                          <a:cs typeface="+mn-cs"/>
                        </a:rPr>
                        <a:t>12,7</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ZA" sz="1400" b="0" i="0" u="none" strike="noStrike" kern="1200" dirty="0" smtClean="0">
                          <a:solidFill>
                            <a:srgbClr val="000000"/>
                          </a:solidFill>
                          <a:effectLst/>
                          <a:latin typeface="Arial Narrow" panose="020B0606020202030204" pitchFamily="34" charset="0"/>
                          <a:ea typeface="+mn-ea"/>
                          <a:cs typeface="+mn-cs"/>
                        </a:rPr>
                        <a:t>105%</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ZA" sz="1400" b="0" i="0" u="none" strike="noStrike" kern="1200" dirty="0" smtClean="0">
                          <a:solidFill>
                            <a:srgbClr val="000000"/>
                          </a:solidFill>
                          <a:effectLst/>
                          <a:latin typeface="Arial Narrow" panose="020B0606020202030204" pitchFamily="34" charset="0"/>
                          <a:ea typeface="+mn-ea"/>
                          <a:cs typeface="+mn-cs"/>
                        </a:rPr>
                        <a:t>(0,7)</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ZA" sz="1400" b="0" i="0" u="none" strike="noStrike" dirty="0" smtClean="0">
                        <a:solidFill>
                          <a:srgbClr val="000000"/>
                        </a:solidFill>
                        <a:effectLst/>
                        <a:latin typeface="Arial Narrow"/>
                      </a:endParaRPr>
                    </a:p>
                  </a:txBody>
                  <a:tcPr marL="9525" marR="9525" marT="9525"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5"/>
                  </a:ext>
                </a:extLst>
              </a:tr>
              <a:tr h="370841">
                <a:tc>
                  <a:txBody>
                    <a:bodyPr/>
                    <a:lstStyle/>
                    <a:p>
                      <a:pPr algn="l" fontAlgn="b"/>
                      <a:r>
                        <a:rPr lang="en-ZA" sz="1400" b="0" i="0" u="none" strike="noStrike" kern="1200" dirty="0" smtClean="0">
                          <a:solidFill>
                            <a:srgbClr val="000000"/>
                          </a:solidFill>
                          <a:effectLst/>
                          <a:latin typeface="Arial Narrow" panose="020B0606020202030204" pitchFamily="34" charset="0"/>
                          <a:ea typeface="+mn-ea"/>
                          <a:cs typeface="+mn-cs"/>
                        </a:rPr>
                        <a:t>Goods and services</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kern="1200" dirty="0" smtClean="0">
                          <a:solidFill>
                            <a:srgbClr val="000000"/>
                          </a:solidFill>
                          <a:effectLst/>
                          <a:latin typeface="Arial Narrow" panose="020B0606020202030204" pitchFamily="34" charset="0"/>
                          <a:ea typeface="+mn-ea"/>
                          <a:cs typeface="+mn-cs"/>
                        </a:rPr>
                        <a:t>175,5</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L w="127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kern="1200" dirty="0" smtClean="0">
                          <a:solidFill>
                            <a:srgbClr val="000000"/>
                          </a:solidFill>
                          <a:effectLst/>
                          <a:latin typeface="Arial Narrow" panose="020B0606020202030204" pitchFamily="34" charset="0"/>
                          <a:ea typeface="+mn-ea"/>
                          <a:cs typeface="+mn-cs"/>
                        </a:rPr>
                        <a:t>134,5</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0" i="0" u="none" strike="noStrike" kern="1200" dirty="0" smtClean="0">
                          <a:solidFill>
                            <a:srgbClr val="000000"/>
                          </a:solidFill>
                          <a:effectLst/>
                          <a:latin typeface="Arial Narrow" panose="020B0606020202030204" pitchFamily="34" charset="0"/>
                          <a:ea typeface="+mn-ea"/>
                          <a:cs typeface="+mn-cs"/>
                        </a:rPr>
                        <a:t>77%</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0" i="0" u="none" strike="noStrike" kern="1200" dirty="0" smtClean="0">
                          <a:solidFill>
                            <a:srgbClr val="000000"/>
                          </a:solidFill>
                          <a:effectLst/>
                          <a:latin typeface="Arial Narrow" panose="020B0606020202030204" pitchFamily="34" charset="0"/>
                          <a:ea typeface="+mn-ea"/>
                          <a:cs typeface="+mn-cs"/>
                        </a:rPr>
                        <a:t>41,0</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ZA" sz="1400" b="0" i="0" u="none" strike="noStrike" kern="1200" baseline="0" dirty="0" smtClean="0">
                          <a:solidFill>
                            <a:srgbClr val="000000"/>
                          </a:solidFill>
                          <a:effectLst/>
                          <a:latin typeface="Arial Narrow"/>
                          <a:ea typeface="+mn-ea"/>
                          <a:cs typeface="+mn-cs"/>
                        </a:rPr>
                        <a:t>Funds committed towards year end and spending will be in 2017/18 financial year</a:t>
                      </a:r>
                      <a:endParaRPr lang="en-ZA" sz="1400" b="0" i="0" u="none" strike="noStrike" dirty="0" smtClean="0">
                        <a:solidFill>
                          <a:srgbClr val="000000"/>
                        </a:solidFill>
                        <a:effectLst/>
                        <a:latin typeface="Arial Narrow"/>
                      </a:endParaRPr>
                    </a:p>
                  </a:txBody>
                  <a:tcPr marL="9525" marR="9525" marT="9525" marB="0">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6"/>
                  </a:ext>
                </a:extLst>
              </a:tr>
              <a:tr h="385759">
                <a:tc>
                  <a:txBody>
                    <a:bodyPr/>
                    <a:lstStyle/>
                    <a:p>
                      <a:pPr algn="l" rtl="0" fontAlgn="t"/>
                      <a:r>
                        <a:rPr lang="en-ZA" sz="1400" b="1" i="0" u="none" strike="noStrike" kern="1200" dirty="0" smtClean="0">
                          <a:solidFill>
                            <a:srgbClr val="000000"/>
                          </a:solidFill>
                          <a:effectLst/>
                          <a:latin typeface="Arial Narrow" panose="020B0606020202030204" pitchFamily="34" charset="0"/>
                          <a:ea typeface="+mn-ea"/>
                          <a:cs typeface="+mn-cs"/>
                        </a:rPr>
                        <a:t>CAPACITY BUILDING</a:t>
                      </a:r>
                      <a:endParaRPr lang="en-ZA" sz="1400" b="1" i="0" u="none" strike="noStrike" kern="1200" dirty="0">
                        <a:solidFill>
                          <a:srgbClr val="000000"/>
                        </a:solidFill>
                        <a:effectLst/>
                        <a:latin typeface="Arial Narrow" panose="020B0606020202030204" pitchFamily="34" charset="0"/>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kern="1200" dirty="0" smtClean="0">
                          <a:solidFill>
                            <a:srgbClr val="000000"/>
                          </a:solidFill>
                          <a:effectLst/>
                          <a:latin typeface="Arial Narrow" panose="020B0606020202030204" pitchFamily="34" charset="0"/>
                          <a:ea typeface="+mn-ea"/>
                          <a:cs typeface="+mn-cs"/>
                        </a:rPr>
                        <a:t>84,6</a:t>
                      </a:r>
                      <a:endParaRPr lang="en-ZA" sz="1400" b="1" i="0" u="none" strike="noStrike" kern="1200" dirty="0">
                        <a:solidFill>
                          <a:srgbClr val="000000"/>
                        </a:solidFill>
                        <a:effectLst/>
                        <a:latin typeface="Arial Narrow" panose="020B0606020202030204" pitchFamily="34" charset="0"/>
                        <a:ea typeface="+mn-ea"/>
                        <a:cs typeface="+mn-cs"/>
                      </a:endParaRPr>
                    </a:p>
                  </a:txBody>
                  <a:tcPr marL="0" marR="0" marT="0" marB="0">
                    <a:lnL w="127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kern="1200" dirty="0" smtClean="0">
                          <a:solidFill>
                            <a:srgbClr val="000000"/>
                          </a:solidFill>
                          <a:effectLst/>
                          <a:latin typeface="Arial Narrow" panose="020B0606020202030204" pitchFamily="34" charset="0"/>
                          <a:ea typeface="+mn-ea"/>
                          <a:cs typeface="+mn-cs"/>
                        </a:rPr>
                        <a:t>82,2</a:t>
                      </a:r>
                      <a:endParaRPr lang="en-ZA" sz="1400" b="1"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kern="1200" dirty="0" smtClean="0">
                          <a:solidFill>
                            <a:srgbClr val="000000"/>
                          </a:solidFill>
                          <a:effectLst/>
                          <a:latin typeface="Arial Narrow" panose="020B0606020202030204" pitchFamily="34" charset="0"/>
                          <a:ea typeface="+mn-ea"/>
                          <a:cs typeface="+mn-cs"/>
                        </a:rPr>
                        <a:t>98%</a:t>
                      </a:r>
                      <a:endParaRPr lang="en-ZA" sz="1400" b="1"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kern="1200" dirty="0" smtClean="0">
                          <a:solidFill>
                            <a:srgbClr val="000000"/>
                          </a:solidFill>
                          <a:effectLst/>
                          <a:latin typeface="Arial Narrow" panose="020B0606020202030204" pitchFamily="34" charset="0"/>
                          <a:ea typeface="+mn-ea"/>
                          <a:cs typeface="+mn-cs"/>
                        </a:rPr>
                        <a:t>2,4</a:t>
                      </a:r>
                      <a:endParaRPr lang="en-ZA" sz="1400" b="1"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ZA" sz="1400" b="0" i="0" u="none" strike="noStrike" dirty="0" smtClean="0">
                        <a:solidFill>
                          <a:srgbClr val="000000"/>
                        </a:solidFill>
                        <a:effectLst/>
                        <a:latin typeface="Arial Narrow"/>
                      </a:endParaRPr>
                    </a:p>
                  </a:txBody>
                  <a:tcPr marL="9525" marR="9525" marT="9525"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7"/>
                  </a:ext>
                </a:extLst>
              </a:tr>
              <a:tr h="454523">
                <a:tc>
                  <a:txBody>
                    <a:bodyPr/>
                    <a:lstStyle/>
                    <a:p>
                      <a:pPr algn="l" fontAlgn="b"/>
                      <a:r>
                        <a:rPr lang="en-ZA" sz="1400" b="0" i="0" u="none" strike="noStrike" kern="1200">
                          <a:solidFill>
                            <a:srgbClr val="000000"/>
                          </a:solidFill>
                          <a:effectLst/>
                          <a:latin typeface="Arial Narrow" panose="020B0606020202030204" pitchFamily="34" charset="0"/>
                          <a:ea typeface="+mn-ea"/>
                          <a:cs typeface="+mn-cs"/>
                        </a:rPr>
                        <a:t>COE</a:t>
                      </a:r>
                    </a:p>
                  </a:txBody>
                  <a:tcPr marL="0" marR="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b"/>
                      <a:r>
                        <a:rPr lang="en-ZA" sz="1400" b="0" i="0" u="none" strike="noStrike" kern="1200" dirty="0" smtClean="0">
                          <a:solidFill>
                            <a:srgbClr val="000000"/>
                          </a:solidFill>
                          <a:effectLst/>
                          <a:latin typeface="Arial Narrow" panose="020B0606020202030204" pitchFamily="34" charset="0"/>
                          <a:ea typeface="+mn-ea"/>
                          <a:cs typeface="+mn-cs"/>
                        </a:rPr>
                        <a:t>34,2</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L w="127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fontAlgn="b"/>
                      <a:r>
                        <a:rPr lang="en-ZA" sz="1400" b="0" i="0" u="none" strike="noStrike" kern="1200" dirty="0" smtClean="0">
                          <a:solidFill>
                            <a:srgbClr val="000000"/>
                          </a:solidFill>
                          <a:effectLst/>
                          <a:latin typeface="Arial Narrow" panose="020B0606020202030204" pitchFamily="34" charset="0"/>
                          <a:ea typeface="+mn-ea"/>
                          <a:cs typeface="+mn-cs"/>
                        </a:rPr>
                        <a:t>25,2</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tcPr>
                </a:tc>
                <a:tc>
                  <a:txBody>
                    <a:bodyPr/>
                    <a:lstStyle/>
                    <a:p>
                      <a:pPr algn="r" rtl="0" fontAlgn="t"/>
                      <a:r>
                        <a:rPr lang="en-ZA" sz="1400" b="0" i="0" u="none" strike="noStrike" kern="1200" dirty="0" smtClean="0">
                          <a:solidFill>
                            <a:srgbClr val="000000"/>
                          </a:solidFill>
                          <a:effectLst/>
                          <a:latin typeface="Arial Narrow" panose="020B0606020202030204" pitchFamily="34" charset="0"/>
                          <a:ea typeface="+mn-ea"/>
                          <a:cs typeface="+mn-cs"/>
                        </a:rPr>
                        <a:t>74%</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tcPr>
                </a:tc>
                <a:tc>
                  <a:txBody>
                    <a:bodyPr/>
                    <a:lstStyle/>
                    <a:p>
                      <a:pPr algn="r" rtl="0" fontAlgn="t"/>
                      <a:r>
                        <a:rPr lang="en-ZA" sz="1400" b="0" i="0" u="none" strike="noStrike" kern="1200" dirty="0" smtClean="0">
                          <a:solidFill>
                            <a:srgbClr val="000000"/>
                          </a:solidFill>
                          <a:effectLst/>
                          <a:latin typeface="Arial Narrow" panose="020B0606020202030204" pitchFamily="34" charset="0"/>
                          <a:ea typeface="+mn-ea"/>
                          <a:cs typeface="+mn-cs"/>
                        </a:rPr>
                        <a:t>9,0</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ZA" sz="1400" b="0" i="0" u="none" strike="noStrike" dirty="0" smtClean="0">
                          <a:solidFill>
                            <a:srgbClr val="000000"/>
                          </a:solidFill>
                          <a:effectLst/>
                          <a:latin typeface="Arial Narrow"/>
                        </a:rPr>
                        <a:t>Under-spending</a:t>
                      </a:r>
                      <a:r>
                        <a:rPr lang="en-ZA" sz="1400" b="0" i="0" u="none" strike="noStrike" baseline="0" dirty="0" smtClean="0">
                          <a:solidFill>
                            <a:srgbClr val="000000"/>
                          </a:solidFill>
                          <a:effectLst/>
                          <a:latin typeface="Arial Narrow"/>
                        </a:rPr>
                        <a:t> due to delayed approval of organisational structure.</a:t>
                      </a:r>
                      <a:endParaRPr lang="en-ZA" sz="1400" b="0" i="0" u="none" strike="noStrike" dirty="0" smtClean="0">
                        <a:solidFill>
                          <a:srgbClr val="000000"/>
                        </a:solidFill>
                        <a:effectLst/>
                        <a:latin typeface="Arial Narrow"/>
                      </a:endParaRPr>
                    </a:p>
                  </a:txBody>
                  <a:tcPr marL="9525" marR="9525" marT="9525"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8"/>
                  </a:ext>
                </a:extLst>
              </a:tr>
              <a:tr h="295138">
                <a:tc>
                  <a:txBody>
                    <a:bodyPr/>
                    <a:lstStyle/>
                    <a:p>
                      <a:pPr algn="l" fontAlgn="b"/>
                      <a:r>
                        <a:rPr lang="en-ZA" sz="1400" b="0" i="0" u="none" strike="noStrike" kern="1200" dirty="0" smtClean="0">
                          <a:solidFill>
                            <a:srgbClr val="000000"/>
                          </a:solidFill>
                          <a:effectLst/>
                          <a:latin typeface="Arial Narrow" panose="020B0606020202030204" pitchFamily="34" charset="0"/>
                          <a:ea typeface="+mn-ea"/>
                          <a:cs typeface="+mn-cs"/>
                        </a:rPr>
                        <a:t>Goods and services</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kern="1200" dirty="0" smtClean="0">
                          <a:solidFill>
                            <a:srgbClr val="000000"/>
                          </a:solidFill>
                          <a:effectLst/>
                          <a:latin typeface="Arial Narrow" panose="020B0606020202030204" pitchFamily="34" charset="0"/>
                          <a:ea typeface="+mn-ea"/>
                          <a:cs typeface="+mn-cs"/>
                        </a:rPr>
                        <a:t>50,4</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L w="127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kern="1200" dirty="0" smtClean="0">
                          <a:solidFill>
                            <a:srgbClr val="000000"/>
                          </a:solidFill>
                          <a:effectLst/>
                          <a:latin typeface="Arial Narrow" panose="020B0606020202030204" pitchFamily="34" charset="0"/>
                          <a:ea typeface="+mn-ea"/>
                          <a:cs typeface="+mn-cs"/>
                        </a:rPr>
                        <a:t>57,0</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B w="12700" cap="flat" cmpd="sng" algn="ctr">
                      <a:solidFill>
                        <a:schemeClr val="tx1"/>
                      </a:solidFill>
                      <a:prstDash val="solid"/>
                      <a:round/>
                      <a:headEnd type="none" w="med" len="med"/>
                      <a:tailEnd type="none" w="med" len="med"/>
                    </a:lnB>
                  </a:tcPr>
                </a:tc>
                <a:tc>
                  <a:txBody>
                    <a:bodyPr/>
                    <a:lstStyle/>
                    <a:p>
                      <a:pPr algn="r" rtl="0" fontAlgn="t"/>
                      <a:r>
                        <a:rPr lang="en-ZA" sz="1400" b="0" i="0" u="none" strike="noStrike" kern="1200" dirty="0" smtClean="0">
                          <a:solidFill>
                            <a:srgbClr val="000000"/>
                          </a:solidFill>
                          <a:effectLst/>
                          <a:latin typeface="Arial Narrow" panose="020B0606020202030204" pitchFamily="34" charset="0"/>
                          <a:ea typeface="+mn-ea"/>
                          <a:cs typeface="+mn-cs"/>
                        </a:rPr>
                        <a:t>105%</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B w="12700" cap="flat" cmpd="sng" algn="ctr">
                      <a:solidFill>
                        <a:schemeClr val="tx1"/>
                      </a:solidFill>
                      <a:prstDash val="solid"/>
                      <a:round/>
                      <a:headEnd type="none" w="med" len="med"/>
                      <a:tailEnd type="none" w="med" len="med"/>
                    </a:lnB>
                  </a:tcPr>
                </a:tc>
                <a:tc>
                  <a:txBody>
                    <a:bodyPr/>
                    <a:lstStyle/>
                    <a:p>
                      <a:pPr algn="r" rtl="0" fontAlgn="t"/>
                      <a:r>
                        <a:rPr lang="en-ZA" sz="1400" b="0" i="0" u="none" strike="noStrike" kern="1200" dirty="0" smtClean="0">
                          <a:solidFill>
                            <a:srgbClr val="000000"/>
                          </a:solidFill>
                          <a:effectLst/>
                          <a:latin typeface="Arial Narrow" panose="020B0606020202030204" pitchFamily="34" charset="0"/>
                          <a:ea typeface="+mn-ea"/>
                          <a:cs typeface="+mn-cs"/>
                        </a:rPr>
                        <a:t>(6,6)</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B w="12700"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ZA" sz="1400" b="0" i="0" u="none" strike="noStrike" dirty="0" smtClean="0">
                          <a:solidFill>
                            <a:srgbClr val="000000"/>
                          </a:solidFill>
                          <a:effectLst/>
                          <a:latin typeface="Arial Narrow"/>
                        </a:rPr>
                        <a:t>Increase in accommodation payments for artisan and apprentices programme</a:t>
                      </a:r>
                    </a:p>
                  </a:txBody>
                  <a:tcPr marL="9525" marR="9525" marT="9525"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9"/>
                  </a:ext>
                </a:extLst>
              </a:tr>
              <a:tr h="411683">
                <a:tc>
                  <a:txBody>
                    <a:bodyPr/>
                    <a:lstStyle/>
                    <a:p>
                      <a:pPr algn="l" rtl="0" fontAlgn="t"/>
                      <a:r>
                        <a:rPr lang="en-ZA" sz="1400" b="1" i="0" u="none" strike="noStrike" kern="1200" dirty="0" smtClean="0">
                          <a:solidFill>
                            <a:srgbClr val="000000"/>
                          </a:solidFill>
                          <a:effectLst/>
                          <a:latin typeface="Arial Narrow" panose="020B0606020202030204" pitchFamily="34" charset="0"/>
                          <a:ea typeface="+mn-ea"/>
                          <a:cs typeface="+mn-cs"/>
                        </a:rPr>
                        <a:t>VENDOR AND LEGAL SERVICES</a:t>
                      </a:r>
                      <a:endParaRPr lang="en-ZA" sz="1400" b="1" i="0" u="none" strike="noStrike" kern="1200" dirty="0">
                        <a:solidFill>
                          <a:srgbClr val="000000"/>
                        </a:solidFill>
                        <a:effectLst/>
                        <a:latin typeface="Arial Narrow" panose="020B0606020202030204" pitchFamily="34" charset="0"/>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kern="1200" dirty="0" smtClean="0">
                          <a:solidFill>
                            <a:srgbClr val="000000"/>
                          </a:solidFill>
                          <a:effectLst/>
                          <a:latin typeface="Arial Narrow" panose="020B0606020202030204" pitchFamily="34" charset="0"/>
                          <a:ea typeface="+mn-ea"/>
                          <a:cs typeface="+mn-cs"/>
                        </a:rPr>
                        <a:t>19,6</a:t>
                      </a:r>
                      <a:endParaRPr lang="en-ZA" sz="1400" b="1" i="0" u="none" strike="noStrike" kern="1200" dirty="0">
                        <a:solidFill>
                          <a:srgbClr val="000000"/>
                        </a:solidFill>
                        <a:effectLst/>
                        <a:latin typeface="Arial Narrow" panose="020B0606020202030204" pitchFamily="34" charset="0"/>
                        <a:ea typeface="+mn-ea"/>
                        <a:cs typeface="+mn-cs"/>
                      </a:endParaRPr>
                    </a:p>
                  </a:txBody>
                  <a:tcPr marL="0" marR="0" marT="0" marB="0">
                    <a:lnL w="127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kern="1200" dirty="0" smtClean="0">
                          <a:solidFill>
                            <a:srgbClr val="000000"/>
                          </a:solidFill>
                          <a:effectLst/>
                          <a:latin typeface="Arial Narrow" panose="020B0606020202030204" pitchFamily="34" charset="0"/>
                          <a:ea typeface="+mn-ea"/>
                          <a:cs typeface="+mn-cs"/>
                        </a:rPr>
                        <a:t>15,5</a:t>
                      </a:r>
                      <a:endParaRPr lang="en-ZA" sz="1400" b="1"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kern="1200" dirty="0" smtClean="0">
                          <a:solidFill>
                            <a:srgbClr val="000000"/>
                          </a:solidFill>
                          <a:effectLst/>
                          <a:latin typeface="Arial Narrow" panose="020B0606020202030204" pitchFamily="34" charset="0"/>
                          <a:ea typeface="+mn-ea"/>
                          <a:cs typeface="+mn-cs"/>
                        </a:rPr>
                        <a:t>77%</a:t>
                      </a:r>
                      <a:endParaRPr lang="en-ZA" sz="1400" b="1"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kern="1200" dirty="0" smtClean="0">
                          <a:solidFill>
                            <a:srgbClr val="000000"/>
                          </a:solidFill>
                          <a:effectLst/>
                          <a:latin typeface="Arial Narrow" panose="020B0606020202030204" pitchFamily="34" charset="0"/>
                          <a:ea typeface="+mn-ea"/>
                          <a:cs typeface="+mn-cs"/>
                        </a:rPr>
                        <a:t>4,1</a:t>
                      </a:r>
                      <a:endParaRPr lang="en-ZA" sz="1400" b="1"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ZA" sz="1400" b="0" i="0" u="none" strike="noStrike" dirty="0" smtClean="0">
                        <a:solidFill>
                          <a:srgbClr val="000000"/>
                        </a:solidFill>
                        <a:effectLst/>
                        <a:latin typeface="Arial Narrow"/>
                      </a:endParaRPr>
                    </a:p>
                  </a:txBody>
                  <a:tcPr marL="9525" marR="9525" marT="9525"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10"/>
                  </a:ext>
                </a:extLst>
              </a:tr>
              <a:tr h="350772">
                <a:tc>
                  <a:txBody>
                    <a:bodyPr/>
                    <a:lstStyle/>
                    <a:p>
                      <a:pPr algn="l" fontAlgn="b"/>
                      <a:r>
                        <a:rPr lang="en-ZA" sz="1400" b="0" i="0" u="none" strike="noStrike" kern="1200">
                          <a:solidFill>
                            <a:srgbClr val="000000"/>
                          </a:solidFill>
                          <a:effectLst/>
                          <a:latin typeface="Arial Narrow" panose="020B0606020202030204" pitchFamily="34" charset="0"/>
                          <a:ea typeface="+mn-ea"/>
                          <a:cs typeface="+mn-cs"/>
                        </a:rPr>
                        <a:t>COE</a:t>
                      </a:r>
                    </a:p>
                  </a:txBody>
                  <a:tcPr marL="0" marR="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b"/>
                      <a:r>
                        <a:rPr lang="en-ZA" sz="1400" b="0" i="0" u="none" strike="noStrike" kern="1200" dirty="0" smtClean="0">
                          <a:solidFill>
                            <a:srgbClr val="000000"/>
                          </a:solidFill>
                          <a:effectLst/>
                          <a:latin typeface="Arial Narrow" panose="020B0606020202030204" pitchFamily="34" charset="0"/>
                          <a:ea typeface="+mn-ea"/>
                          <a:cs typeface="+mn-cs"/>
                        </a:rPr>
                        <a:t>6,6</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L w="127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ZA" sz="1400" b="0" i="0" u="none" strike="noStrike" kern="1200" dirty="0" smtClean="0">
                          <a:solidFill>
                            <a:srgbClr val="000000"/>
                          </a:solidFill>
                          <a:effectLst/>
                          <a:latin typeface="Arial Narrow" panose="020B0606020202030204" pitchFamily="34" charset="0"/>
                          <a:ea typeface="+mn-ea"/>
                          <a:cs typeface="+mn-cs"/>
                        </a:rPr>
                        <a:t>1,4</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ZA" sz="1400" b="0" i="0" u="none" strike="noStrike" kern="1200" dirty="0" smtClean="0">
                          <a:solidFill>
                            <a:srgbClr val="000000"/>
                          </a:solidFill>
                          <a:effectLst/>
                          <a:latin typeface="Arial Narrow" panose="020B0606020202030204" pitchFamily="34" charset="0"/>
                          <a:ea typeface="+mn-ea"/>
                          <a:cs typeface="+mn-cs"/>
                        </a:rPr>
                        <a:t>21.1%</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ZA" sz="1400" b="0" i="0" u="none" strike="noStrike" kern="1200" dirty="0" smtClean="0">
                          <a:solidFill>
                            <a:srgbClr val="000000"/>
                          </a:solidFill>
                          <a:effectLst/>
                          <a:latin typeface="Arial Narrow" panose="020B0606020202030204" pitchFamily="34" charset="0"/>
                          <a:ea typeface="+mn-ea"/>
                          <a:cs typeface="+mn-cs"/>
                        </a:rPr>
                        <a:t>5,2</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ZA" sz="1400" b="0" i="0" u="none" strike="noStrike" dirty="0" smtClean="0">
                          <a:solidFill>
                            <a:srgbClr val="000000"/>
                          </a:solidFill>
                          <a:effectLst/>
                          <a:latin typeface="Arial Narrow"/>
                        </a:rPr>
                        <a:t>Under-spending</a:t>
                      </a:r>
                      <a:r>
                        <a:rPr lang="en-ZA" sz="1400" b="0" i="0" u="none" strike="noStrike" baseline="0" dirty="0" smtClean="0">
                          <a:solidFill>
                            <a:srgbClr val="000000"/>
                          </a:solidFill>
                          <a:effectLst/>
                          <a:latin typeface="Arial Narrow"/>
                        </a:rPr>
                        <a:t> due to delayed approval of organisational structure.</a:t>
                      </a:r>
                      <a:endParaRPr lang="en-ZA" sz="1400" b="0" i="0" u="none" strike="noStrike" dirty="0" smtClean="0">
                        <a:solidFill>
                          <a:srgbClr val="000000"/>
                        </a:solidFill>
                        <a:effectLst/>
                        <a:latin typeface="Arial Narrow"/>
                      </a:endParaRPr>
                    </a:p>
                  </a:txBody>
                  <a:tcPr marL="9525" marR="9525" marT="9525"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11"/>
                  </a:ext>
                </a:extLst>
              </a:tr>
              <a:tr h="277020">
                <a:tc>
                  <a:txBody>
                    <a:bodyPr/>
                    <a:lstStyle/>
                    <a:p>
                      <a:pPr algn="l" fontAlgn="b"/>
                      <a:r>
                        <a:rPr lang="en-ZA" sz="1400" b="0" i="0" u="none" strike="noStrike" kern="1200" dirty="0" smtClean="0">
                          <a:solidFill>
                            <a:srgbClr val="000000"/>
                          </a:solidFill>
                          <a:effectLst/>
                          <a:latin typeface="Arial Narrow" panose="020B0606020202030204" pitchFamily="34" charset="0"/>
                          <a:ea typeface="+mn-ea"/>
                          <a:cs typeface="+mn-cs"/>
                        </a:rPr>
                        <a:t>Goods and services</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kern="1200" dirty="0" smtClean="0">
                          <a:solidFill>
                            <a:srgbClr val="000000"/>
                          </a:solidFill>
                          <a:effectLst/>
                          <a:latin typeface="Arial Narrow" panose="020B0606020202030204" pitchFamily="34" charset="0"/>
                          <a:ea typeface="+mn-ea"/>
                          <a:cs typeface="+mn-cs"/>
                        </a:rPr>
                        <a:t>13</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kern="1200" dirty="0" smtClean="0">
                          <a:solidFill>
                            <a:srgbClr val="000000"/>
                          </a:solidFill>
                          <a:effectLst/>
                          <a:latin typeface="Arial Narrow" panose="020B0606020202030204" pitchFamily="34" charset="0"/>
                          <a:ea typeface="+mn-ea"/>
                          <a:cs typeface="+mn-cs"/>
                        </a:rPr>
                        <a:t>14,1</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0" i="0" u="none" strike="noStrike" kern="1200" dirty="0" smtClean="0">
                          <a:solidFill>
                            <a:srgbClr val="000000"/>
                          </a:solidFill>
                          <a:effectLst/>
                          <a:latin typeface="Arial Narrow" panose="020B0606020202030204" pitchFamily="34" charset="0"/>
                          <a:ea typeface="+mn-ea"/>
                          <a:cs typeface="+mn-cs"/>
                        </a:rPr>
                        <a:t>108%</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0" i="0" u="none" strike="noStrike" kern="1200" dirty="0" smtClean="0">
                          <a:solidFill>
                            <a:srgbClr val="000000"/>
                          </a:solidFill>
                          <a:effectLst/>
                          <a:latin typeface="Arial Narrow" panose="020B0606020202030204" pitchFamily="34" charset="0"/>
                          <a:ea typeface="+mn-ea"/>
                          <a:cs typeface="+mn-cs"/>
                        </a:rPr>
                        <a:t>(1,1)</a:t>
                      </a:r>
                      <a:endParaRPr lang="en-ZA" sz="1400" b="0" i="0" u="none" strike="noStrike" kern="1200" dirty="0">
                        <a:solidFill>
                          <a:srgbClr val="000000"/>
                        </a:solidFill>
                        <a:effectLst/>
                        <a:latin typeface="Arial Narrow" panose="020B0606020202030204" pitchFamily="34" charset="0"/>
                        <a:ea typeface="+mn-ea"/>
                        <a:cs typeface="+mn-cs"/>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ZA" sz="1400" b="0" i="0" u="none" strike="noStrike" kern="1200" baseline="0" dirty="0" smtClean="0">
                          <a:solidFill>
                            <a:srgbClr val="000000"/>
                          </a:solidFill>
                          <a:effectLst/>
                          <a:latin typeface="Arial Narrow"/>
                          <a:ea typeface="+mn-ea"/>
                          <a:cs typeface="+mn-cs"/>
                        </a:rPr>
                        <a:t>Increase in legal fees</a:t>
                      </a:r>
                      <a:endParaRPr lang="en-ZA" sz="1400" b="0" i="0" u="none" strike="noStrike" kern="1200" baseline="0" dirty="0">
                        <a:solidFill>
                          <a:srgbClr val="000000"/>
                        </a:solidFill>
                        <a:effectLst/>
                        <a:latin typeface="Arial Narrow"/>
                        <a:ea typeface="+mn-ea"/>
                        <a:cs typeface="+mn-cs"/>
                      </a:endParaRPr>
                    </a:p>
                  </a:txBody>
                  <a:tcPr marL="9525" marR="9525" marT="9525" marB="0">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12"/>
                  </a:ext>
                </a:extLst>
              </a:tr>
              <a:tr h="587636">
                <a:tc>
                  <a:txBody>
                    <a:bodyPr/>
                    <a:lstStyle/>
                    <a:p>
                      <a:pPr algn="l" fontAlgn="t"/>
                      <a:r>
                        <a:rPr lang="en-ZA" sz="1400" b="1" i="0" u="none" strike="noStrike" dirty="0" smtClean="0">
                          <a:solidFill>
                            <a:srgbClr val="000000"/>
                          </a:solidFill>
                          <a:effectLst/>
                          <a:latin typeface="Arial Narrow"/>
                        </a:rPr>
                        <a:t>Total</a:t>
                      </a:r>
                      <a:endParaRPr lang="en-ZA" sz="1400" b="1" i="0" u="none" strike="noStrike" dirty="0">
                        <a:solidFill>
                          <a:srgbClr val="000000"/>
                        </a:solidFill>
                        <a:effectLst/>
                        <a:latin typeface="Arial Narrow"/>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dirty="0" smtClean="0">
                          <a:solidFill>
                            <a:srgbClr val="000000"/>
                          </a:solidFill>
                          <a:effectLst/>
                          <a:latin typeface="Arial Narrow"/>
                        </a:rPr>
                        <a:t>349,9</a:t>
                      </a:r>
                      <a:endParaRPr lang="en-ZA" sz="1400" b="1" i="0" u="none" strike="noStrike" dirty="0">
                        <a:solidFill>
                          <a:srgbClr val="000000"/>
                        </a:solidFill>
                        <a:effectLst/>
                        <a:latin typeface="Arial Narrow"/>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dirty="0" smtClean="0">
                          <a:solidFill>
                            <a:srgbClr val="000000"/>
                          </a:solidFill>
                          <a:effectLst/>
                          <a:latin typeface="Arial Narrow"/>
                        </a:rPr>
                        <a:t>295,7</a:t>
                      </a:r>
                      <a:endParaRPr lang="en-ZA" sz="1400" b="1" i="0" u="none" strike="noStrike" dirty="0">
                        <a:solidFill>
                          <a:srgbClr val="000000"/>
                        </a:solidFill>
                        <a:effectLst/>
                        <a:latin typeface="Arial Narrow"/>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dirty="0" smtClean="0">
                          <a:solidFill>
                            <a:srgbClr val="000000"/>
                          </a:solidFill>
                          <a:effectLst/>
                          <a:latin typeface="Arial Narrow"/>
                        </a:rPr>
                        <a:t>85%</a:t>
                      </a:r>
                      <a:endParaRPr lang="en-ZA" sz="1400" b="1" i="0" u="none" strike="noStrike" dirty="0">
                        <a:solidFill>
                          <a:srgbClr val="000000"/>
                        </a:solidFill>
                        <a:effectLst/>
                        <a:latin typeface="Arial Narrow"/>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ZA" sz="1400" b="1" i="0" u="none" strike="noStrike" dirty="0" smtClean="0">
                          <a:solidFill>
                            <a:srgbClr val="000000"/>
                          </a:solidFill>
                          <a:effectLst/>
                          <a:latin typeface="Arial Narrow"/>
                        </a:rPr>
                        <a:t>54,2</a:t>
                      </a:r>
                      <a:endParaRPr lang="en-ZA" sz="1400" b="1" i="0" u="none" strike="noStrike" dirty="0">
                        <a:solidFill>
                          <a:srgbClr val="000000"/>
                        </a:solidFill>
                        <a:effectLst/>
                        <a:latin typeface="Arial Narrow"/>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ZA" sz="1400" b="0" i="0" u="none" strike="noStrike" kern="1200" baseline="0" dirty="0">
                        <a:solidFill>
                          <a:srgbClr val="000000"/>
                        </a:solidFill>
                        <a:effectLst/>
                        <a:latin typeface="Arial Narrow"/>
                        <a:ea typeface="+mn-ea"/>
                        <a:cs typeface="+mn-cs"/>
                      </a:endParaRPr>
                    </a:p>
                  </a:txBody>
                  <a:tcPr marL="9525" marR="9525" marT="9525"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4F6F32-AEB7-4376-8097-95116B959271}" type="slidenum">
              <a:rPr kumimoji="0" lang="en-ZA" sz="1650" b="0" i="0" u="none" strike="noStrike" kern="1200" cap="none" spc="0" normalizeH="0" baseline="0" noProof="0" smtClean="0">
                <a:ln>
                  <a:noFill/>
                </a:ln>
                <a:solidFill>
                  <a:srgbClr val="000000"/>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ZA" sz="1650" b="0" i="0" u="none" strike="noStrike" kern="1200" cap="none" spc="0" normalizeH="0" baseline="0" noProof="0" dirty="0">
              <a:ln>
                <a:noFill/>
              </a:ln>
              <a:solidFill>
                <a:srgbClr val="000000"/>
              </a:solidFill>
              <a:effectLst/>
              <a:uLnTx/>
              <a:uFillTx/>
              <a:latin typeface="Franklin Gothic Book"/>
              <a:ea typeface="+mn-ea"/>
              <a:cs typeface="+mn-cs"/>
            </a:endParaRPr>
          </a:p>
        </p:txBody>
      </p:sp>
    </p:spTree>
    <p:extLst>
      <p:ext uri="{BB962C8B-B14F-4D97-AF65-F5344CB8AC3E}">
        <p14:creationId xmlns:p14="http://schemas.microsoft.com/office/powerpoint/2010/main" xmlns="" val="3449604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5"/>
          <p:cNvSpPr>
            <a:spLocks noGrp="1"/>
          </p:cNvSpPr>
          <p:nvPr>
            <p:ph type="title"/>
          </p:nvPr>
        </p:nvSpPr>
        <p:spPr>
          <a:xfrm>
            <a:off x="2911475" y="3535363"/>
            <a:ext cx="5829300" cy="482600"/>
          </a:xfrm>
        </p:spPr>
        <p:txBody>
          <a:bodyPr rtlCol="0">
            <a:normAutofit fontScale="90000"/>
          </a:bodyPr>
          <a:lstStyle/>
          <a:p>
            <a:pPr>
              <a:defRPr/>
            </a:pPr>
            <a:r>
              <a:rPr lang="en-US" sz="2100" dirty="0"/>
              <a:t/>
            </a:r>
            <a:br>
              <a:rPr lang="en-US" sz="2100" dirty="0"/>
            </a:br>
            <a:r>
              <a:rPr lang="en-US" sz="2100" dirty="0"/>
              <a:t/>
            </a:r>
            <a:br>
              <a:rPr lang="en-US" sz="2100" dirty="0"/>
            </a:br>
            <a:r>
              <a:rPr lang="en-US" sz="2100" dirty="0"/>
              <a:t/>
            </a:r>
            <a:br>
              <a:rPr lang="en-US" sz="2100" dirty="0"/>
            </a:br>
            <a:r>
              <a:rPr lang="en-US" sz="2100" dirty="0"/>
              <a:t/>
            </a:r>
            <a:br>
              <a:rPr lang="en-US" sz="2100" dirty="0"/>
            </a:br>
            <a:r>
              <a:rPr lang="en-US" dirty="0" smtClean="0"/>
              <a:t/>
            </a:r>
            <a:br>
              <a:rPr lang="en-US" dirty="0" smtClean="0"/>
            </a:br>
            <a:endParaRPr lang="en-US" sz="2100" dirty="0"/>
          </a:p>
        </p:txBody>
      </p:sp>
      <p:sp>
        <p:nvSpPr>
          <p:cNvPr id="41988" name="Slide Number Placeholder 3"/>
          <p:cNvSpPr>
            <a:spLocks noGrp="1"/>
          </p:cNvSpPr>
          <p:nvPr>
            <p:ph type="sldNum" sz="quarter" idx="11"/>
          </p:nvPr>
        </p:nvSpPr>
        <p:spPr bwMode="auto">
          <a:xfrm>
            <a:off x="1277938" y="5580063"/>
            <a:ext cx="342900" cy="3429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1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18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15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1500">
                <a:solidFill>
                  <a:schemeClr val="tx1"/>
                </a:solidFill>
                <a:latin typeface="Calibri" panose="020F0502020204030204" pitchFamily="34" charset="0"/>
              </a:defRPr>
            </a:lvl5pPr>
            <a:lvl6pPr marL="1885950" indent="-171450" defTabSz="3429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6pPr>
            <a:lvl7pPr marL="2228850" indent="-171450" defTabSz="3429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7pPr>
            <a:lvl8pPr marL="2571750" indent="-171450" defTabSz="3429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8pPr>
            <a:lvl9pPr marL="2914650" indent="-171450" defTabSz="3429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B0631E-0C13-4F9A-82DD-D71FAD68211C}" type="slidenum">
              <a:rPr kumimoji="0" lang="en-US" altLang="en-US" sz="1050"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050"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endParaRPr>
          </a:p>
        </p:txBody>
      </p:sp>
      <p:sp>
        <p:nvSpPr>
          <p:cNvPr id="100356" name="Slide Number Placeholder 5"/>
          <p:cNvSpPr txBox="1">
            <a:spLocks/>
          </p:cNvSpPr>
          <p:nvPr/>
        </p:nvSpPr>
        <p:spPr bwMode="auto">
          <a:xfrm>
            <a:off x="7543800" y="6480175"/>
            <a:ext cx="1600200" cy="273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547688" indent="-2286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822325"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096963"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13716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1828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286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2743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2004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tabLst/>
              <a:defRPr/>
            </a:pPr>
            <a:fld id="{7C4281B5-9F9D-4F29-AA24-9BC34E4122E6}" type="slidenum">
              <a:rPr kumimoji="0" lang="en-ZA" altLang="en-US" sz="18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tabLst/>
                <a:defRPr/>
              </a:pPr>
              <a:t>6</a:t>
            </a:fld>
            <a:endParaRPr kumimoji="0" lang="en-ZA" altLang="en-US" sz="18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2409930085"/>
              </p:ext>
            </p:extLst>
          </p:nvPr>
        </p:nvGraphicFramePr>
        <p:xfrm>
          <a:off x="80665" y="598565"/>
          <a:ext cx="9036498" cy="6035040"/>
        </p:xfrm>
        <a:graphic>
          <a:graphicData uri="http://schemas.openxmlformats.org/drawingml/2006/table">
            <a:tbl>
              <a:tblPr>
                <a:tableStyleId>{5940675A-B579-460E-94D1-54222C63F5DA}</a:tableStyleId>
              </a:tblPr>
              <a:tblGrid>
                <a:gridCol w="2138589">
                  <a:extLst>
                    <a:ext uri="{9D8B030D-6E8A-4147-A177-3AD203B41FA5}">
                      <a16:colId xmlns="" xmlns:a16="http://schemas.microsoft.com/office/drawing/2014/main" val="20000"/>
                    </a:ext>
                  </a:extLst>
                </a:gridCol>
                <a:gridCol w="1655498">
                  <a:extLst>
                    <a:ext uri="{9D8B030D-6E8A-4147-A177-3AD203B41FA5}">
                      <a16:colId xmlns="" xmlns:a16="http://schemas.microsoft.com/office/drawing/2014/main" val="20001"/>
                    </a:ext>
                  </a:extLst>
                </a:gridCol>
                <a:gridCol w="1655498">
                  <a:extLst>
                    <a:ext uri="{9D8B030D-6E8A-4147-A177-3AD203B41FA5}">
                      <a16:colId xmlns="" xmlns:a16="http://schemas.microsoft.com/office/drawing/2014/main" val="20002"/>
                    </a:ext>
                  </a:extLst>
                </a:gridCol>
                <a:gridCol w="1843082">
                  <a:extLst>
                    <a:ext uri="{9D8B030D-6E8A-4147-A177-3AD203B41FA5}">
                      <a16:colId xmlns="" xmlns:a16="http://schemas.microsoft.com/office/drawing/2014/main" val="20003"/>
                    </a:ext>
                  </a:extLst>
                </a:gridCol>
                <a:gridCol w="1743831">
                  <a:extLst>
                    <a:ext uri="{9D8B030D-6E8A-4147-A177-3AD203B41FA5}">
                      <a16:colId xmlns="" xmlns:a16="http://schemas.microsoft.com/office/drawing/2014/main" val="20004"/>
                    </a:ext>
                  </a:extLst>
                </a:gridCol>
              </a:tblGrid>
              <a:tr h="593845">
                <a:tc>
                  <a:txBody>
                    <a:bodyPr/>
                    <a:lstStyle/>
                    <a:p>
                      <a:pPr algn="ctr">
                        <a:lnSpc>
                          <a:spcPct val="100000"/>
                        </a:lnSpc>
                        <a:spcAft>
                          <a:spcPts val="0"/>
                        </a:spcAft>
                      </a:pPr>
                      <a:r>
                        <a:rPr lang="en-US" sz="1800" b="1" dirty="0" smtClean="0">
                          <a:effectLst/>
                          <a:latin typeface="Arial" panose="020B0604020202020204" pitchFamily="34" charset="0"/>
                          <a:ea typeface="Calibri" panose="020F0502020204030204" pitchFamily="34" charset="0"/>
                          <a:cs typeface="Arial" panose="020B0604020202020204" pitchFamily="34" charset="0"/>
                        </a:rPr>
                        <a:t>Programmes</a:t>
                      </a:r>
                      <a:endParaRPr lang="en-US" sz="1800" dirty="0">
                        <a:effectLst/>
                        <a:latin typeface="Arial" panose="020B0604020202020204" pitchFamily="34" charset="0"/>
                        <a:cs typeface="Arial" panose="020B0604020202020204" pitchFamily="34" charset="0"/>
                      </a:endParaRPr>
                    </a:p>
                  </a:txBody>
                  <a:tcPr marL="51435" marR="51435" marT="0" marB="0">
                    <a:solidFill>
                      <a:schemeClr val="accent3">
                        <a:lumMod val="60000"/>
                        <a:lumOff val="40000"/>
                      </a:schemeClr>
                    </a:solidFill>
                  </a:tcPr>
                </a:tc>
                <a:tc>
                  <a:txBody>
                    <a:bodyPr/>
                    <a:lstStyle/>
                    <a:p>
                      <a:pPr>
                        <a:lnSpc>
                          <a:spcPct val="100000"/>
                        </a:lnSpc>
                      </a:pPr>
                      <a:r>
                        <a:rPr lang="en-US" sz="1800" b="1" kern="1200" dirty="0" smtClean="0">
                          <a:solidFill>
                            <a:schemeClr val="tx1"/>
                          </a:solidFill>
                          <a:effectLst/>
                          <a:latin typeface="Arial" panose="020B0604020202020204" pitchFamily="34" charset="0"/>
                          <a:ea typeface="+mn-ea"/>
                          <a:cs typeface="Arial" panose="020B0604020202020204" pitchFamily="34" charset="0"/>
                        </a:rPr>
                        <a:t>Total number of 2016/17 annual targets</a:t>
                      </a:r>
                      <a:endParaRPr lang="en-US" sz="1800" dirty="0">
                        <a:effectLst/>
                        <a:latin typeface="Arial" panose="020B0604020202020204" pitchFamily="34" charset="0"/>
                        <a:cs typeface="Arial" panose="020B0604020202020204" pitchFamily="34" charset="0"/>
                      </a:endParaRPr>
                    </a:p>
                  </a:txBody>
                  <a:tcPr marL="51435" marR="51435" marT="0" marB="0">
                    <a:solidFill>
                      <a:schemeClr val="accent3">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Number and % of targets achieved</a:t>
                      </a:r>
                      <a:endParaRPr lang="en-US" sz="1800" dirty="0">
                        <a:effectLst/>
                        <a:latin typeface="Arial" panose="020B0604020202020204" pitchFamily="34" charset="0"/>
                        <a:cs typeface="Arial" panose="020B0604020202020204" pitchFamily="34" charset="0"/>
                      </a:endParaRPr>
                    </a:p>
                  </a:txBody>
                  <a:tcPr marL="51435" marR="51435" marT="0" marB="0">
                    <a:solidFill>
                      <a:schemeClr val="accent3">
                        <a:lumMod val="60000"/>
                        <a:lumOff val="40000"/>
                      </a:schemeClr>
                    </a:solidFill>
                  </a:tcPr>
                </a:tc>
                <a:tc>
                  <a:txBody>
                    <a:bodyPr/>
                    <a:lstStyle/>
                    <a:p>
                      <a:pPr algn="l">
                        <a:lnSpc>
                          <a:spcPct val="100000"/>
                        </a:lnSpc>
                        <a:spcAft>
                          <a:spcPts val="0"/>
                        </a:spcAft>
                      </a:pPr>
                      <a:r>
                        <a:rPr lang="en-US" sz="1800" b="1" dirty="0" smtClean="0">
                          <a:solidFill>
                            <a:schemeClr val="tx1"/>
                          </a:solidFill>
                          <a:effectLst/>
                          <a:latin typeface="Arial" panose="020B0604020202020204" pitchFamily="34" charset="0"/>
                          <a:cs typeface="Arial" panose="020B0604020202020204" pitchFamily="34" charset="0"/>
                        </a:rPr>
                        <a:t>Number  and % of targets partially</a:t>
                      </a:r>
                      <a:r>
                        <a:rPr lang="en-US" sz="1800" b="1" baseline="0" dirty="0" smtClean="0">
                          <a:solidFill>
                            <a:schemeClr val="tx1"/>
                          </a:solidFill>
                          <a:effectLst/>
                          <a:latin typeface="Arial" panose="020B0604020202020204" pitchFamily="34" charset="0"/>
                          <a:cs typeface="Arial" panose="020B0604020202020204" pitchFamily="34" charset="0"/>
                        </a:rPr>
                        <a:t> achieved </a:t>
                      </a:r>
                      <a:endParaRPr lang="en-US" sz="1800" b="1" dirty="0">
                        <a:solidFill>
                          <a:schemeClr val="tx1"/>
                        </a:solidFill>
                        <a:effectLst/>
                        <a:latin typeface="Arial" panose="020B0604020202020204" pitchFamily="34" charset="0"/>
                        <a:cs typeface="Arial" panose="020B0604020202020204" pitchFamily="34" charset="0"/>
                      </a:endParaRPr>
                    </a:p>
                  </a:txBody>
                  <a:tcPr marL="51435" marR="51435" marT="0" marB="0">
                    <a:solidFill>
                      <a:schemeClr val="accent3">
                        <a:lumMod val="60000"/>
                        <a:lumOff val="40000"/>
                      </a:schemeClr>
                    </a:solidFill>
                  </a:tcPr>
                </a:tc>
                <a:tc>
                  <a:txBody>
                    <a:bodyPr/>
                    <a:lstStyle/>
                    <a:p>
                      <a:pPr algn="l">
                        <a:lnSpc>
                          <a:spcPct val="100000"/>
                        </a:lnSpc>
                        <a:spcAft>
                          <a:spcPts val="0"/>
                        </a:spcAft>
                      </a:pPr>
                      <a:r>
                        <a:rPr lang="en-US" sz="1800" b="1" dirty="0" smtClean="0">
                          <a:solidFill>
                            <a:schemeClr val="tx1"/>
                          </a:solidFill>
                          <a:effectLst/>
                          <a:latin typeface="Arial" panose="020B0604020202020204" pitchFamily="34" charset="0"/>
                          <a:cs typeface="Arial" panose="020B0604020202020204" pitchFamily="34" charset="0"/>
                        </a:rPr>
                        <a:t>Number and % of targets not achieved</a:t>
                      </a:r>
                      <a:endParaRPr lang="en-US" sz="1800" b="1" dirty="0">
                        <a:solidFill>
                          <a:schemeClr val="tx1"/>
                        </a:solidFill>
                        <a:effectLst/>
                        <a:latin typeface="Arial" panose="020B0604020202020204" pitchFamily="34" charset="0"/>
                        <a:cs typeface="Arial" panose="020B0604020202020204" pitchFamily="34" charset="0"/>
                      </a:endParaRPr>
                    </a:p>
                  </a:txBody>
                  <a:tcPr marL="51435" marR="51435" marT="0" marB="0">
                    <a:solidFill>
                      <a:schemeClr val="accent3">
                        <a:lumMod val="60000"/>
                        <a:lumOff val="40000"/>
                      </a:schemeClr>
                    </a:solidFill>
                  </a:tcPr>
                </a:tc>
                <a:extLst>
                  <a:ext uri="{0D108BD9-81ED-4DB2-BD59-A6C34878D82A}">
                    <a16:rowId xmlns="" xmlns:a16="http://schemas.microsoft.com/office/drawing/2014/main" val="10000"/>
                  </a:ext>
                </a:extLst>
              </a:tr>
              <a:tr h="361750">
                <a:tc>
                  <a:txBody>
                    <a:bodyPr/>
                    <a:lstStyle/>
                    <a:p>
                      <a:pPr algn="l">
                        <a:lnSpc>
                          <a:spcPct val="150000"/>
                        </a:lnSpc>
                        <a:spcAft>
                          <a:spcPts val="0"/>
                        </a:spcAft>
                      </a:pPr>
                      <a:r>
                        <a:rPr lang="en-US" sz="1800" b="1" dirty="0" err="1" smtClean="0">
                          <a:effectLst/>
                          <a:latin typeface="Arial" panose="020B0604020202020204" pitchFamily="34" charset="0"/>
                          <a:cs typeface="Arial" panose="020B0604020202020204" pitchFamily="34" charset="0"/>
                        </a:rPr>
                        <a:t>Programme</a:t>
                      </a:r>
                      <a:r>
                        <a:rPr lang="en-US" sz="1800" b="1" dirty="0" smtClean="0">
                          <a:effectLst/>
                          <a:latin typeface="Arial" panose="020B0604020202020204" pitchFamily="34" charset="0"/>
                          <a:cs typeface="Arial" panose="020B0604020202020204" pitchFamily="34" charset="0"/>
                        </a:rPr>
                        <a:t> 1:</a:t>
                      </a:r>
                      <a:r>
                        <a:rPr lang="en-US" sz="1800" b="0" dirty="0" smtClean="0">
                          <a:effectLst/>
                          <a:latin typeface="Arial" panose="020B0604020202020204" pitchFamily="34" charset="0"/>
                          <a:cs typeface="Arial" panose="020B0604020202020204" pitchFamily="34" charset="0"/>
                        </a:rPr>
                        <a:t>  Administration </a:t>
                      </a:r>
                      <a:endParaRPr lang="en-US" sz="1800" b="0" dirty="0">
                        <a:effectLst/>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pPr algn="ctr">
                        <a:lnSpc>
                          <a:spcPct val="150000"/>
                        </a:lnSpc>
                        <a:spcAft>
                          <a:spcPts val="0"/>
                        </a:spcAft>
                      </a:pPr>
                      <a:r>
                        <a:rPr lang="en-US" sz="1800" dirty="0" smtClean="0">
                          <a:solidFill>
                            <a:schemeClr val="tx1"/>
                          </a:solidFill>
                          <a:effectLst/>
                          <a:latin typeface="Arial" panose="020B0604020202020204" pitchFamily="34" charset="0"/>
                          <a:cs typeface="Arial" panose="020B0604020202020204" pitchFamily="34" charset="0"/>
                        </a:rPr>
                        <a:t>14</a:t>
                      </a:r>
                      <a:endParaRPr lang="en-US" sz="1800" dirty="0">
                        <a:solidFill>
                          <a:schemeClr val="tx1"/>
                        </a:solidFill>
                        <a:effectLst/>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pPr algn="ctr">
                        <a:lnSpc>
                          <a:spcPct val="150000"/>
                        </a:lnSpc>
                        <a:spcAft>
                          <a:spcPts val="0"/>
                        </a:spcAft>
                      </a:pPr>
                      <a:r>
                        <a:rPr lang="en-US" sz="1800" b="1" dirty="0" smtClean="0">
                          <a:solidFill>
                            <a:srgbClr val="00B050"/>
                          </a:solidFill>
                          <a:effectLst/>
                          <a:latin typeface="Arial" panose="020B0604020202020204" pitchFamily="34" charset="0"/>
                          <a:cs typeface="Arial" panose="020B0604020202020204" pitchFamily="34" charset="0"/>
                        </a:rPr>
                        <a:t>7</a:t>
                      </a:r>
                      <a:r>
                        <a:rPr lang="en-US" sz="1800" b="1" baseline="0" dirty="0" smtClean="0">
                          <a:solidFill>
                            <a:srgbClr val="00B050"/>
                          </a:solidFill>
                          <a:effectLst/>
                          <a:latin typeface="Arial" panose="020B0604020202020204" pitchFamily="34" charset="0"/>
                          <a:cs typeface="Arial" panose="020B0604020202020204" pitchFamily="34" charset="0"/>
                        </a:rPr>
                        <a:t> </a:t>
                      </a:r>
                      <a:r>
                        <a:rPr lang="en-US" sz="1800" b="1" dirty="0" smtClean="0">
                          <a:solidFill>
                            <a:srgbClr val="00B050"/>
                          </a:solidFill>
                          <a:effectLst/>
                          <a:latin typeface="Arial" panose="020B0604020202020204" pitchFamily="34" charset="0"/>
                          <a:cs typeface="Arial" panose="020B0604020202020204" pitchFamily="34" charset="0"/>
                        </a:rPr>
                        <a:t>(50%)</a:t>
                      </a:r>
                      <a:endParaRPr lang="en-US" sz="1800" b="1" dirty="0">
                        <a:solidFill>
                          <a:srgbClr val="00B050"/>
                        </a:solidFill>
                        <a:effectLst/>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pPr algn="ctr">
                        <a:lnSpc>
                          <a:spcPct val="150000"/>
                        </a:lnSpc>
                        <a:spcAft>
                          <a:spcPts val="0"/>
                        </a:spcAft>
                      </a:pPr>
                      <a:r>
                        <a:rPr lang="en-US" sz="1800" b="1" dirty="0" smtClean="0">
                          <a:solidFill>
                            <a:schemeClr val="accent6">
                              <a:lumMod val="75000"/>
                            </a:schemeClr>
                          </a:solidFill>
                          <a:effectLst/>
                          <a:latin typeface="Arial" panose="020B0604020202020204" pitchFamily="34" charset="0"/>
                          <a:cs typeface="Arial" panose="020B0604020202020204" pitchFamily="34" charset="0"/>
                        </a:rPr>
                        <a:t>5 (36%)</a:t>
                      </a:r>
                      <a:endParaRPr lang="en-US" sz="1800" b="1" dirty="0">
                        <a:solidFill>
                          <a:schemeClr val="accent6">
                            <a:lumMod val="75000"/>
                          </a:schemeClr>
                        </a:solidFill>
                        <a:effectLst/>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pPr algn="ctr">
                        <a:lnSpc>
                          <a:spcPct val="150000"/>
                        </a:lnSpc>
                        <a:spcAft>
                          <a:spcPts val="0"/>
                        </a:spcAft>
                      </a:pPr>
                      <a:r>
                        <a:rPr lang="en-US" sz="1800" b="1" dirty="0" smtClean="0">
                          <a:solidFill>
                            <a:srgbClr val="FF0000"/>
                          </a:solidFill>
                          <a:effectLst/>
                          <a:latin typeface="Arial" panose="020B0604020202020204" pitchFamily="34" charset="0"/>
                          <a:cs typeface="Arial" panose="020B0604020202020204" pitchFamily="34" charset="0"/>
                        </a:rPr>
                        <a:t>2</a:t>
                      </a:r>
                      <a:r>
                        <a:rPr lang="en-US" sz="1800" b="1" baseline="0" dirty="0" smtClean="0">
                          <a:solidFill>
                            <a:srgbClr val="FF0000"/>
                          </a:solidFill>
                          <a:effectLst/>
                          <a:latin typeface="Arial" panose="020B0604020202020204" pitchFamily="34" charset="0"/>
                          <a:cs typeface="Arial" panose="020B0604020202020204" pitchFamily="34" charset="0"/>
                        </a:rPr>
                        <a:t> </a:t>
                      </a:r>
                      <a:r>
                        <a:rPr lang="en-US" sz="1800" b="1" dirty="0" smtClean="0">
                          <a:solidFill>
                            <a:srgbClr val="FF0000"/>
                          </a:solidFill>
                          <a:effectLst/>
                          <a:latin typeface="Arial" panose="020B0604020202020204" pitchFamily="34" charset="0"/>
                          <a:cs typeface="Arial" panose="020B0604020202020204" pitchFamily="34" charset="0"/>
                        </a:rPr>
                        <a:t>(14%) </a:t>
                      </a:r>
                      <a:endParaRPr lang="en-US" sz="1800" b="1" dirty="0">
                        <a:solidFill>
                          <a:srgbClr val="FF0000"/>
                        </a:solidFill>
                        <a:effectLst/>
                        <a:latin typeface="Arial" panose="020B0604020202020204" pitchFamily="34" charset="0"/>
                        <a:cs typeface="Arial" panose="020B0604020202020204" pitchFamily="34" charset="0"/>
                      </a:endParaRPr>
                    </a:p>
                  </a:txBody>
                  <a:tcPr marL="51435" marR="51435" marT="0" marB="0">
                    <a:solidFill>
                      <a:schemeClr val="bg1"/>
                    </a:solidFill>
                  </a:tcPr>
                </a:tc>
                <a:extLst>
                  <a:ext uri="{0D108BD9-81ED-4DB2-BD59-A6C34878D82A}">
                    <a16:rowId xmlns="" xmlns:a16="http://schemas.microsoft.com/office/drawing/2014/main" val="10001"/>
                  </a:ext>
                </a:extLst>
              </a:tr>
              <a:tr h="548471">
                <a:tc>
                  <a:txBody>
                    <a:bodyPr/>
                    <a:lstStyle/>
                    <a:p>
                      <a:pPr algn="l">
                        <a:lnSpc>
                          <a:spcPct val="150000"/>
                        </a:lnSpc>
                        <a:spcAft>
                          <a:spcPts val="0"/>
                        </a:spcAft>
                      </a:pPr>
                      <a:r>
                        <a:rPr lang="en-US" sz="1800" b="1" dirty="0" err="1" smtClean="0">
                          <a:effectLst/>
                          <a:latin typeface="Arial" panose="020B0604020202020204" pitchFamily="34" charset="0"/>
                          <a:cs typeface="Arial" panose="020B0604020202020204" pitchFamily="34" charset="0"/>
                        </a:rPr>
                        <a:t>Programme</a:t>
                      </a:r>
                      <a:r>
                        <a:rPr lang="en-US" sz="1800" b="1" dirty="0" smtClean="0">
                          <a:effectLst/>
                          <a:latin typeface="Arial" panose="020B0604020202020204" pitchFamily="34" charset="0"/>
                          <a:cs typeface="Arial" panose="020B0604020202020204" pitchFamily="34" charset="0"/>
                        </a:rPr>
                        <a:t> 2:</a:t>
                      </a:r>
                      <a:r>
                        <a:rPr lang="en-US" sz="1800" b="0" baseline="0" dirty="0" smtClean="0">
                          <a:effectLst/>
                          <a:latin typeface="Arial" panose="020B0604020202020204" pitchFamily="34" charset="0"/>
                          <a:cs typeface="Arial" panose="020B0604020202020204" pitchFamily="34" charset="0"/>
                        </a:rPr>
                        <a:t> Municipal and Sectoral Technical Support </a:t>
                      </a:r>
                      <a:endParaRPr lang="en-US" sz="1800" b="0" dirty="0">
                        <a:effectLst/>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pPr algn="ctr">
                        <a:lnSpc>
                          <a:spcPct val="150000"/>
                        </a:lnSpc>
                        <a:spcAft>
                          <a:spcPts val="0"/>
                        </a:spcAft>
                      </a:pPr>
                      <a:r>
                        <a:rPr lang="en-US" sz="1800" dirty="0" smtClean="0">
                          <a:solidFill>
                            <a:schemeClr val="tx1"/>
                          </a:solidFill>
                          <a:effectLst/>
                          <a:latin typeface="Arial" panose="020B0604020202020204" pitchFamily="34" charset="0"/>
                          <a:cs typeface="Arial" panose="020B0604020202020204" pitchFamily="34" charset="0"/>
                        </a:rPr>
                        <a:t>7</a:t>
                      </a:r>
                    </a:p>
                    <a:p>
                      <a:pPr algn="ctr">
                        <a:lnSpc>
                          <a:spcPct val="150000"/>
                        </a:lnSpc>
                        <a:spcAft>
                          <a:spcPts val="0"/>
                        </a:spcAft>
                      </a:pPr>
                      <a:endParaRPr lang="en-US" sz="1800" dirty="0" smtClean="0">
                        <a:solidFill>
                          <a:schemeClr val="tx1"/>
                        </a:solidFill>
                        <a:effectLst/>
                        <a:latin typeface="Arial" panose="020B0604020202020204" pitchFamily="34" charset="0"/>
                        <a:cs typeface="Arial" panose="020B0604020202020204" pitchFamily="34" charset="0"/>
                      </a:endParaRPr>
                    </a:p>
                    <a:p>
                      <a:pPr algn="ctr">
                        <a:lnSpc>
                          <a:spcPct val="150000"/>
                        </a:lnSpc>
                        <a:spcAft>
                          <a:spcPts val="0"/>
                        </a:spcAft>
                      </a:pPr>
                      <a:endParaRPr lang="en-US" sz="1800" dirty="0">
                        <a:solidFill>
                          <a:schemeClr val="tx1"/>
                        </a:solidFill>
                        <a:effectLst/>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pPr algn="ctr">
                        <a:lnSpc>
                          <a:spcPct val="150000"/>
                        </a:lnSpc>
                        <a:spcAft>
                          <a:spcPts val="0"/>
                        </a:spcAft>
                      </a:pPr>
                      <a:r>
                        <a:rPr lang="en-US" sz="1800" b="1" baseline="0" dirty="0" smtClean="0">
                          <a:solidFill>
                            <a:srgbClr val="00B050"/>
                          </a:solidFill>
                          <a:effectLst/>
                          <a:latin typeface="Arial" panose="020B0604020202020204" pitchFamily="34" charset="0"/>
                          <a:cs typeface="Arial" panose="020B0604020202020204" pitchFamily="34" charset="0"/>
                        </a:rPr>
                        <a:t>6 (86%)</a:t>
                      </a:r>
                      <a:endParaRPr lang="en-US" sz="1800" b="1" dirty="0">
                        <a:solidFill>
                          <a:srgbClr val="00B050"/>
                        </a:solidFill>
                        <a:effectLst/>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pPr algn="ctr">
                        <a:lnSpc>
                          <a:spcPct val="150000"/>
                        </a:lnSpc>
                        <a:spcAft>
                          <a:spcPts val="0"/>
                        </a:spcAft>
                      </a:pPr>
                      <a:r>
                        <a:rPr lang="en-US" sz="1800" b="1" dirty="0" smtClean="0">
                          <a:solidFill>
                            <a:schemeClr val="accent6">
                              <a:lumMod val="75000"/>
                            </a:schemeClr>
                          </a:solidFill>
                          <a:effectLst/>
                          <a:latin typeface="Arial" panose="020B0604020202020204" pitchFamily="34" charset="0"/>
                          <a:cs typeface="Arial" panose="020B0604020202020204" pitchFamily="34" charset="0"/>
                        </a:rPr>
                        <a:t>0 (0%)</a:t>
                      </a:r>
                      <a:endParaRPr lang="en-US" sz="1800" b="1" dirty="0">
                        <a:solidFill>
                          <a:schemeClr val="accent6">
                            <a:lumMod val="75000"/>
                          </a:schemeClr>
                        </a:solidFill>
                        <a:effectLst/>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pPr algn="ctr">
                        <a:lnSpc>
                          <a:spcPct val="150000"/>
                        </a:lnSpc>
                        <a:spcAft>
                          <a:spcPts val="0"/>
                        </a:spcAft>
                      </a:pPr>
                      <a:r>
                        <a:rPr lang="en-US" sz="1800" b="1" dirty="0" smtClean="0">
                          <a:solidFill>
                            <a:srgbClr val="FF0000"/>
                          </a:solidFill>
                          <a:effectLst/>
                          <a:latin typeface="Arial" panose="020B0604020202020204" pitchFamily="34" charset="0"/>
                          <a:cs typeface="Arial" panose="020B0604020202020204" pitchFamily="34" charset="0"/>
                        </a:rPr>
                        <a:t>1</a:t>
                      </a:r>
                      <a:r>
                        <a:rPr lang="en-US" sz="1800" b="1" baseline="0" dirty="0" smtClean="0">
                          <a:solidFill>
                            <a:srgbClr val="FF0000"/>
                          </a:solidFill>
                          <a:effectLst/>
                          <a:latin typeface="Arial" panose="020B0604020202020204" pitchFamily="34" charset="0"/>
                          <a:cs typeface="Arial" panose="020B0604020202020204" pitchFamily="34" charset="0"/>
                        </a:rPr>
                        <a:t> </a:t>
                      </a:r>
                      <a:r>
                        <a:rPr lang="en-US" sz="1800" b="1" dirty="0" smtClean="0">
                          <a:solidFill>
                            <a:srgbClr val="FF0000"/>
                          </a:solidFill>
                          <a:effectLst/>
                          <a:latin typeface="Arial" panose="020B0604020202020204" pitchFamily="34" charset="0"/>
                          <a:cs typeface="Arial" panose="020B0604020202020204" pitchFamily="34" charset="0"/>
                        </a:rPr>
                        <a:t>(14%)</a:t>
                      </a:r>
                      <a:endParaRPr lang="en-US" sz="1800" b="1" dirty="0">
                        <a:solidFill>
                          <a:srgbClr val="FF0000"/>
                        </a:solidFill>
                        <a:effectLst/>
                        <a:latin typeface="Arial" panose="020B0604020202020204" pitchFamily="34" charset="0"/>
                        <a:cs typeface="Arial" panose="020B0604020202020204" pitchFamily="34" charset="0"/>
                      </a:endParaRPr>
                    </a:p>
                  </a:txBody>
                  <a:tcPr marL="51435" marR="51435" marT="0" marB="0">
                    <a:solidFill>
                      <a:schemeClr val="bg1"/>
                    </a:solidFill>
                  </a:tcPr>
                </a:tc>
                <a:extLst>
                  <a:ext uri="{0D108BD9-81ED-4DB2-BD59-A6C34878D82A}">
                    <a16:rowId xmlns="" xmlns:a16="http://schemas.microsoft.com/office/drawing/2014/main" val="10002"/>
                  </a:ext>
                </a:extLst>
              </a:tr>
              <a:tr h="548640">
                <a:tc>
                  <a:txBody>
                    <a:bodyPr/>
                    <a:lstStyle/>
                    <a:p>
                      <a:pPr algn="l">
                        <a:lnSpc>
                          <a:spcPct val="150000"/>
                        </a:lnSpc>
                        <a:spcAft>
                          <a:spcPts val="0"/>
                        </a:spcAft>
                      </a:pPr>
                      <a:r>
                        <a:rPr lang="en-US" sz="1800" b="1" dirty="0" err="1" smtClean="0">
                          <a:effectLst/>
                          <a:latin typeface="Arial" panose="020B0604020202020204" pitchFamily="34" charset="0"/>
                          <a:cs typeface="Arial" panose="020B0604020202020204" pitchFamily="34" charset="0"/>
                        </a:rPr>
                        <a:t>Programme</a:t>
                      </a:r>
                      <a:r>
                        <a:rPr lang="en-US" sz="1800" b="1" baseline="0" dirty="0" smtClean="0">
                          <a:effectLst/>
                          <a:latin typeface="Arial" panose="020B0604020202020204" pitchFamily="34" charset="0"/>
                          <a:cs typeface="Arial" panose="020B0604020202020204" pitchFamily="34" charset="0"/>
                        </a:rPr>
                        <a:t> 3:</a:t>
                      </a:r>
                      <a:r>
                        <a:rPr lang="en-US" sz="1800" b="0" baseline="0" dirty="0" smtClean="0">
                          <a:effectLst/>
                          <a:latin typeface="Arial" panose="020B0604020202020204" pitchFamily="34" charset="0"/>
                          <a:cs typeface="Arial" panose="020B0604020202020204" pitchFamily="34" charset="0"/>
                        </a:rPr>
                        <a:t>  Capacity Development </a:t>
                      </a:r>
                      <a:endParaRPr lang="en-US" sz="1800" b="0" dirty="0">
                        <a:effectLst/>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pPr algn="ctr">
                        <a:lnSpc>
                          <a:spcPct val="150000"/>
                        </a:lnSpc>
                        <a:spcAft>
                          <a:spcPts val="0"/>
                        </a:spcAft>
                      </a:pPr>
                      <a:r>
                        <a:rPr lang="en-US" sz="1800" dirty="0" smtClean="0">
                          <a:effectLst/>
                          <a:latin typeface="Arial" panose="020B0604020202020204" pitchFamily="34" charset="0"/>
                          <a:cs typeface="Arial" panose="020B0604020202020204" pitchFamily="34" charset="0"/>
                        </a:rPr>
                        <a:t>5</a:t>
                      </a:r>
                      <a:endParaRPr lang="en-US" sz="1800" dirty="0">
                        <a:effectLst/>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pPr algn="ctr">
                        <a:lnSpc>
                          <a:spcPct val="150000"/>
                        </a:lnSpc>
                        <a:spcAft>
                          <a:spcPts val="0"/>
                        </a:spcAft>
                      </a:pPr>
                      <a:r>
                        <a:rPr lang="en-US" sz="1800" b="1" dirty="0" smtClean="0">
                          <a:solidFill>
                            <a:srgbClr val="00B050"/>
                          </a:solidFill>
                          <a:effectLst/>
                          <a:latin typeface="Arial" panose="020B0604020202020204" pitchFamily="34" charset="0"/>
                          <a:cs typeface="Arial" panose="020B0604020202020204" pitchFamily="34" charset="0"/>
                        </a:rPr>
                        <a:t>4 (80%)</a:t>
                      </a:r>
                      <a:endParaRPr lang="en-US" sz="1800" b="1" dirty="0">
                        <a:solidFill>
                          <a:srgbClr val="00B050"/>
                        </a:solidFill>
                        <a:effectLst/>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pPr marL="0" marR="0" algn="ctr">
                        <a:lnSpc>
                          <a:spcPct val="115000"/>
                        </a:lnSpc>
                        <a:spcBef>
                          <a:spcPts val="0"/>
                        </a:spcBef>
                        <a:spcAft>
                          <a:spcPts val="0"/>
                        </a:spcAft>
                      </a:pPr>
                      <a:r>
                        <a:rPr lang="en-US" sz="1800" b="1" dirty="0" smtClean="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0 (0%)</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bg1"/>
                    </a:solidFill>
                  </a:tcPr>
                </a:tc>
                <a:tc>
                  <a:txBody>
                    <a:bodyPr/>
                    <a:lstStyle/>
                    <a:p>
                      <a:pPr marL="0" marR="0" algn="ctr">
                        <a:lnSpc>
                          <a:spcPct val="115000"/>
                        </a:lnSpc>
                        <a:spcBef>
                          <a:spcPts val="0"/>
                        </a:spcBef>
                        <a:spcAft>
                          <a:spcPts val="0"/>
                        </a:spcAft>
                      </a:pPr>
                      <a:r>
                        <a:rPr lang="en-US" sz="1800" b="1"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1</a:t>
                      </a:r>
                      <a:r>
                        <a:rPr lang="en-US" sz="1800" b="1" baseline="0"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800" b="1"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(20%)</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bg1"/>
                    </a:solidFill>
                  </a:tcPr>
                </a:tc>
                <a:extLst>
                  <a:ext uri="{0D108BD9-81ED-4DB2-BD59-A6C34878D82A}">
                    <a16:rowId xmlns="" xmlns:a16="http://schemas.microsoft.com/office/drawing/2014/main" val="10003"/>
                  </a:ext>
                </a:extLst>
              </a:tr>
              <a:tr h="581555">
                <a:tc>
                  <a:txBody>
                    <a:bodyPr/>
                    <a:lstStyle/>
                    <a:p>
                      <a:pPr algn="l">
                        <a:lnSpc>
                          <a:spcPct val="150000"/>
                        </a:lnSpc>
                        <a:spcAft>
                          <a:spcPts val="0"/>
                        </a:spcAft>
                      </a:pPr>
                      <a:r>
                        <a:rPr lang="en-US" sz="1800" b="1" dirty="0" err="1" smtClean="0">
                          <a:effectLst/>
                          <a:latin typeface="Arial" panose="020B0604020202020204" pitchFamily="34" charset="0"/>
                          <a:cs typeface="Arial" panose="020B0604020202020204" pitchFamily="34" charset="0"/>
                        </a:rPr>
                        <a:t>Programme</a:t>
                      </a:r>
                      <a:r>
                        <a:rPr lang="en-US" sz="1800" b="1" dirty="0" smtClean="0">
                          <a:effectLst/>
                          <a:latin typeface="Arial" panose="020B0604020202020204" pitchFamily="34" charset="0"/>
                          <a:cs typeface="Arial" panose="020B0604020202020204" pitchFamily="34" charset="0"/>
                        </a:rPr>
                        <a:t> 4:</a:t>
                      </a:r>
                      <a:r>
                        <a:rPr lang="en-US" sz="1800" b="0" dirty="0" smtClean="0">
                          <a:effectLst/>
                          <a:latin typeface="Arial" panose="020B0604020202020204" pitchFamily="34" charset="0"/>
                          <a:cs typeface="Arial" panose="020B0604020202020204" pitchFamily="34" charset="0"/>
                        </a:rPr>
                        <a:t>  Strategic Support </a:t>
                      </a:r>
                      <a:endParaRPr lang="en-US" sz="1800" b="0" dirty="0">
                        <a:effectLst/>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pPr algn="ctr">
                        <a:lnSpc>
                          <a:spcPct val="150000"/>
                        </a:lnSpc>
                        <a:spcAft>
                          <a:spcPts val="0"/>
                        </a:spcAft>
                      </a:pPr>
                      <a:r>
                        <a:rPr lang="en-US" sz="1800" dirty="0" smtClean="0">
                          <a:effectLst/>
                          <a:latin typeface="Arial" panose="020B0604020202020204" pitchFamily="34" charset="0"/>
                          <a:cs typeface="Arial" panose="020B0604020202020204" pitchFamily="34" charset="0"/>
                        </a:rPr>
                        <a:t>1</a:t>
                      </a:r>
                      <a:endParaRPr lang="en-US" sz="1800" dirty="0">
                        <a:effectLst/>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pPr algn="ctr">
                        <a:lnSpc>
                          <a:spcPct val="150000"/>
                        </a:lnSpc>
                        <a:spcAft>
                          <a:spcPts val="0"/>
                        </a:spcAft>
                      </a:pPr>
                      <a:r>
                        <a:rPr lang="en-US" sz="1800" b="1" dirty="0" smtClean="0">
                          <a:solidFill>
                            <a:srgbClr val="00B050"/>
                          </a:solidFill>
                          <a:effectLst/>
                          <a:latin typeface="Arial" panose="020B0604020202020204" pitchFamily="34" charset="0"/>
                          <a:cs typeface="Arial" panose="020B0604020202020204" pitchFamily="34" charset="0"/>
                        </a:rPr>
                        <a:t>0</a:t>
                      </a:r>
                      <a:r>
                        <a:rPr lang="en-US" sz="1800" b="1" baseline="0" dirty="0" smtClean="0">
                          <a:solidFill>
                            <a:srgbClr val="00B050"/>
                          </a:solidFill>
                          <a:effectLst/>
                          <a:latin typeface="Arial" panose="020B0604020202020204" pitchFamily="34" charset="0"/>
                          <a:cs typeface="Arial" panose="020B0604020202020204" pitchFamily="34" charset="0"/>
                        </a:rPr>
                        <a:t> (0%)</a:t>
                      </a:r>
                      <a:endParaRPr lang="en-US" sz="1800" b="1" dirty="0" smtClean="0">
                        <a:solidFill>
                          <a:srgbClr val="00B050"/>
                        </a:solidFill>
                        <a:effectLst/>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pPr marL="0" marR="0" algn="ctr">
                        <a:lnSpc>
                          <a:spcPct val="115000"/>
                        </a:lnSpc>
                        <a:spcBef>
                          <a:spcPts val="0"/>
                        </a:spcBef>
                        <a:spcAft>
                          <a:spcPts val="0"/>
                        </a:spcAft>
                      </a:pPr>
                      <a:r>
                        <a:rPr lang="en-US" sz="1800" b="1" dirty="0" smtClean="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0 (0%)</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bg1"/>
                    </a:solidFill>
                  </a:tcPr>
                </a:tc>
                <a:tc>
                  <a:txBody>
                    <a:bodyPr/>
                    <a:lstStyle/>
                    <a:p>
                      <a:pPr marL="0" marR="0" algn="ctr">
                        <a:lnSpc>
                          <a:spcPct val="115000"/>
                        </a:lnSpc>
                        <a:spcBef>
                          <a:spcPts val="0"/>
                        </a:spcBef>
                        <a:spcAft>
                          <a:spcPts val="0"/>
                        </a:spcAft>
                      </a:pPr>
                      <a:r>
                        <a:rPr lang="en-US" sz="1800" b="1"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1 (100%)</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bg1"/>
                    </a:solidFill>
                  </a:tcPr>
                </a:tc>
                <a:extLst>
                  <a:ext uri="{0D108BD9-81ED-4DB2-BD59-A6C34878D82A}">
                    <a16:rowId xmlns="" xmlns:a16="http://schemas.microsoft.com/office/drawing/2014/main" val="10004"/>
                  </a:ext>
                </a:extLst>
              </a:tr>
              <a:tr h="365164">
                <a:tc>
                  <a:txBody>
                    <a:bodyPr/>
                    <a:lstStyle/>
                    <a:p>
                      <a:pPr algn="l" rtl="0" fontAlgn="ctr"/>
                      <a:r>
                        <a:rPr lang="en-ZA" sz="1800" b="1" u="none" strike="noStrike" dirty="0">
                          <a:effectLst/>
                          <a:latin typeface="Arial" pitchFamily="34" charset="0"/>
                          <a:cs typeface="Arial" pitchFamily="34" charset="0"/>
                        </a:rPr>
                        <a:t>Total </a:t>
                      </a:r>
                      <a:endParaRPr lang="en-ZA" sz="1800" b="1" i="0" u="none" strike="noStrike" dirty="0">
                        <a:solidFill>
                          <a:srgbClr val="000000"/>
                        </a:solidFill>
                        <a:effectLst/>
                        <a:latin typeface="Arial" pitchFamily="34" charset="0"/>
                        <a:cs typeface="Arial" pitchFamily="34" charset="0"/>
                      </a:endParaRPr>
                    </a:p>
                  </a:txBody>
                  <a:tcPr marL="0" marR="0" marT="0" marB="0" anchor="ctr">
                    <a:solidFill>
                      <a:schemeClr val="accent1">
                        <a:lumMod val="40000"/>
                        <a:lumOff val="60000"/>
                      </a:schemeClr>
                    </a:solidFill>
                  </a:tcPr>
                </a:tc>
                <a:tc>
                  <a:txBody>
                    <a:bodyPr/>
                    <a:lstStyle/>
                    <a:p>
                      <a:pPr algn="ctr">
                        <a:lnSpc>
                          <a:spcPct val="150000"/>
                        </a:lnSpc>
                        <a:spcAft>
                          <a:spcPts val="0"/>
                        </a:spcAft>
                      </a:pPr>
                      <a:r>
                        <a:rPr lang="en-US" sz="1800" b="1" dirty="0" smtClean="0">
                          <a:effectLst/>
                          <a:latin typeface="Arial" panose="020B0604020202020204" pitchFamily="34" charset="0"/>
                          <a:cs typeface="Arial" panose="020B0604020202020204" pitchFamily="34" charset="0"/>
                        </a:rPr>
                        <a:t>27</a:t>
                      </a:r>
                      <a:endParaRPr lang="en-US" sz="1800" b="1" dirty="0">
                        <a:effectLst/>
                        <a:latin typeface="Arial" panose="020B060402020202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lnSpc>
                          <a:spcPct val="150000"/>
                        </a:lnSpc>
                        <a:spcAft>
                          <a:spcPts val="0"/>
                        </a:spcAft>
                      </a:pPr>
                      <a:r>
                        <a:rPr lang="en-US" sz="1800" b="1" dirty="0" smtClean="0">
                          <a:solidFill>
                            <a:srgbClr val="00B050"/>
                          </a:solidFill>
                          <a:effectLst/>
                          <a:latin typeface="Arial" panose="020B0604020202020204" pitchFamily="34" charset="0"/>
                          <a:cs typeface="Arial" panose="020B0604020202020204" pitchFamily="34" charset="0"/>
                        </a:rPr>
                        <a:t>17</a:t>
                      </a:r>
                      <a:r>
                        <a:rPr lang="en-US" sz="1800" b="1" baseline="0" dirty="0" smtClean="0">
                          <a:solidFill>
                            <a:srgbClr val="00B050"/>
                          </a:solidFill>
                          <a:effectLst/>
                          <a:latin typeface="Arial" panose="020B0604020202020204" pitchFamily="34" charset="0"/>
                          <a:cs typeface="Arial" panose="020B0604020202020204" pitchFamily="34" charset="0"/>
                        </a:rPr>
                        <a:t> (63%)</a:t>
                      </a:r>
                      <a:endParaRPr lang="en-US" sz="1800" b="1" dirty="0">
                        <a:solidFill>
                          <a:srgbClr val="00B050"/>
                        </a:solidFill>
                        <a:effectLst/>
                        <a:latin typeface="Arial" panose="020B060402020202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lnSpc>
                          <a:spcPct val="150000"/>
                        </a:lnSpc>
                        <a:spcAft>
                          <a:spcPts val="0"/>
                        </a:spcAft>
                      </a:pPr>
                      <a:r>
                        <a:rPr kumimoji="0" lang="en-US" sz="1800" b="1" i="0" u="none" strike="noStrike" kern="1200" cap="none" spc="0" normalizeH="0" baseline="0" noProof="0" dirty="0" smtClean="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5 (18.5%)</a:t>
                      </a:r>
                      <a:endParaRPr lang="en-US" sz="1800" b="1" dirty="0">
                        <a:solidFill>
                          <a:schemeClr val="accent6">
                            <a:lumMod val="75000"/>
                          </a:schemeClr>
                        </a:solidFill>
                        <a:effectLst/>
                        <a:latin typeface="Arial" panose="020B060402020202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lnSpc>
                          <a:spcPct val="150000"/>
                        </a:lnSpc>
                        <a:spcAft>
                          <a:spcPts val="0"/>
                        </a:spcAft>
                      </a:pPr>
                      <a:r>
                        <a:rPr kumimoji="0" lang="en-US" sz="1800" b="1" i="0" u="none" strike="noStrike" kern="120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rPr>
                        <a:t>5 (18.5%)</a:t>
                      </a:r>
                      <a:r>
                        <a:rPr lang="en-US" sz="1800" b="1" dirty="0" smtClean="0">
                          <a:solidFill>
                            <a:srgbClr val="FF0000"/>
                          </a:solidFill>
                          <a:effectLst/>
                          <a:latin typeface="Arial" panose="020B0604020202020204" pitchFamily="34" charset="0"/>
                          <a:cs typeface="Arial" panose="020B0604020202020204" pitchFamily="34" charset="0"/>
                        </a:rPr>
                        <a:t>4</a:t>
                      </a:r>
                      <a:endParaRPr lang="en-US" sz="1800" b="1" dirty="0">
                        <a:solidFill>
                          <a:srgbClr val="FF0000"/>
                        </a:solidFill>
                        <a:effectLst/>
                        <a:latin typeface="Arial" panose="020B060402020202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 xmlns:a16="http://schemas.microsoft.com/office/drawing/2014/main" val="10005"/>
                  </a:ext>
                </a:extLst>
              </a:tr>
            </a:tbl>
          </a:graphicData>
        </a:graphic>
      </p:graphicFrame>
      <p:sp>
        <p:nvSpPr>
          <p:cNvPr id="9" name="Title 1"/>
          <p:cNvSpPr txBox="1">
            <a:spLocks/>
          </p:cNvSpPr>
          <p:nvPr/>
        </p:nvSpPr>
        <p:spPr bwMode="auto">
          <a:xfrm>
            <a:off x="82792" y="30985"/>
            <a:ext cx="9036497" cy="529545"/>
          </a:xfrm>
          <a:prstGeom prst="rect">
            <a:avLst/>
          </a:prstGeom>
          <a:solidFill>
            <a:srgbClr val="FFC000"/>
          </a:solidFill>
          <a:ln>
            <a:noFill/>
            <a:miter lim="800000"/>
            <a:headEnd/>
            <a:tailEnd/>
          </a:ln>
          <a:scene3d>
            <a:camera prst="orthographicFront">
              <a:rot lat="0" lon="0" rev="0"/>
            </a:camera>
            <a:lightRig rig="contrasting" dir="t">
              <a:rot lat="0" lon="0" rev="1500000"/>
            </a:lightRig>
          </a:scene3d>
          <a:sp3d prstMaterial="metal">
            <a:bevelT w="88900" h="88900"/>
          </a:sp3d>
          <a:extLst/>
        </p:spPr>
        <p:txBody>
          <a:bodyPr anchor="ctr">
            <a:normAutofit fontScale="975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ZA" sz="1900" b="1" i="0" u="none" strike="noStrike" kern="1200" cap="none" spc="0" normalizeH="0" baseline="0" noProof="0" dirty="0">
                <a:ln>
                  <a:noFill/>
                </a:ln>
                <a:solidFill>
                  <a:prstClr val="black"/>
                </a:solidFill>
                <a:effectLst/>
                <a:uLnTx/>
                <a:uFillTx/>
                <a:latin typeface="Arial" pitchFamily="34" charset="0"/>
                <a:ea typeface="MS PGothic" pitchFamily="34" charset="-128"/>
                <a:cs typeface="Arial" pitchFamily="34" charset="0"/>
              </a:rPr>
              <a:t>SUMMARY </a:t>
            </a:r>
            <a:r>
              <a:rPr kumimoji="0" lang="en-ZA" sz="19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OF</a:t>
            </a:r>
            <a:r>
              <a:rPr kumimoji="0" lang="en-ZA" sz="1900" b="1" i="0" u="none" strike="noStrike" kern="1200" cap="none" spc="0" normalizeH="0" noProof="0" dirty="0" smtClean="0">
                <a:ln>
                  <a:noFill/>
                </a:ln>
                <a:solidFill>
                  <a:prstClr val="black"/>
                </a:solidFill>
                <a:effectLst/>
                <a:uLnTx/>
                <a:uFillTx/>
                <a:latin typeface="Arial" pitchFamily="34" charset="0"/>
                <a:ea typeface="MS PGothic" pitchFamily="34" charset="-128"/>
                <a:cs typeface="Arial" pitchFamily="34" charset="0"/>
              </a:rPr>
              <a:t> 2016/17 </a:t>
            </a:r>
            <a:r>
              <a:rPr kumimoji="0" lang="en-ZA" sz="19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PERFORMANCE INFORMATION PER PROGRAMME</a:t>
            </a:r>
            <a:endParaRPr kumimoji="0" lang="en-US" sz="1900" b="1" i="0" u="none" strike="noStrike" kern="1200" cap="none" spc="0" normalizeH="0" baseline="0" noProof="0" dirty="0">
              <a:ln>
                <a:noFill/>
              </a:ln>
              <a:solidFill>
                <a:prstClr val="black"/>
              </a:solidFill>
              <a:effectLst/>
              <a:uLnTx/>
              <a:uFillTx/>
              <a:latin typeface="Arial" pitchFamily="34" charset="0"/>
              <a:cs typeface="Arial" pitchFamily="34" charset="0"/>
            </a:endParaRPr>
          </a:p>
        </p:txBody>
      </p:sp>
    </p:spTree>
    <p:extLst>
      <p:ext uri="{BB962C8B-B14F-4D97-AF65-F5344CB8AC3E}">
        <p14:creationId xmlns:p14="http://schemas.microsoft.com/office/powerpoint/2010/main" xmlns="" val="3802010961"/>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1248084864"/>
              </p:ext>
            </p:extLst>
          </p:nvPr>
        </p:nvGraphicFramePr>
        <p:xfrm>
          <a:off x="124094" y="980728"/>
          <a:ext cx="8856983" cy="4931236"/>
        </p:xfrm>
        <a:graphic>
          <a:graphicData uri="http://schemas.openxmlformats.org/drawingml/2006/table">
            <a:tbl>
              <a:tblPr firstRow="1" bandRow="1"/>
              <a:tblGrid>
                <a:gridCol w="2292396">
                  <a:extLst>
                    <a:ext uri="{9D8B030D-6E8A-4147-A177-3AD203B41FA5}">
                      <a16:colId xmlns="" xmlns:a16="http://schemas.microsoft.com/office/drawing/2014/main" val="20000"/>
                    </a:ext>
                  </a:extLst>
                </a:gridCol>
                <a:gridCol w="2244108">
                  <a:extLst>
                    <a:ext uri="{9D8B030D-6E8A-4147-A177-3AD203B41FA5}">
                      <a16:colId xmlns="" xmlns:a16="http://schemas.microsoft.com/office/drawing/2014/main" val="20001"/>
                    </a:ext>
                  </a:extLst>
                </a:gridCol>
                <a:gridCol w="2028083">
                  <a:extLst>
                    <a:ext uri="{9D8B030D-6E8A-4147-A177-3AD203B41FA5}">
                      <a16:colId xmlns="" xmlns:a16="http://schemas.microsoft.com/office/drawing/2014/main" val="20002"/>
                    </a:ext>
                  </a:extLst>
                </a:gridCol>
                <a:gridCol w="2292396">
                  <a:extLst>
                    <a:ext uri="{9D8B030D-6E8A-4147-A177-3AD203B41FA5}">
                      <a16:colId xmlns="" xmlns:a16="http://schemas.microsoft.com/office/drawing/2014/main" val="20003"/>
                    </a:ext>
                  </a:extLst>
                </a:gridCol>
              </a:tblGrid>
              <a:tr h="374872">
                <a:tc gridSpan="4">
                  <a:txBody>
                    <a:bodyPr/>
                    <a:lstStyle/>
                    <a:p>
                      <a:pPr algn="l"/>
                      <a:r>
                        <a:rPr lang="en-ZA" sz="1800" b="1" dirty="0" smtClean="0">
                          <a:latin typeface="Arial" panose="020B0604020202020204" pitchFamily="34" charset="0"/>
                          <a:cs typeface="Arial" panose="020B0604020202020204" pitchFamily="34" charset="0"/>
                        </a:rPr>
                        <a:t>Strategic Objective 1.1:</a:t>
                      </a:r>
                      <a:r>
                        <a:rPr lang="en-ZA" sz="1800" b="1" baseline="0" dirty="0" smtClean="0">
                          <a:latin typeface="Arial" panose="020B0604020202020204" pitchFamily="34" charset="0"/>
                          <a:cs typeface="Arial" panose="020B0604020202020204" pitchFamily="34" charset="0"/>
                        </a:rPr>
                        <a:t>  Improve the Usefulness and Reliability of Performance Information </a:t>
                      </a:r>
                      <a:endParaRPr lang="en-ZA" sz="1800" b="1" dirty="0">
                        <a:latin typeface="Arial" panose="020B0604020202020204" pitchFamily="34" charset="0"/>
                        <a:cs typeface="Arial" panose="020B0604020202020204" pitchFamily="34" charset="0"/>
                      </a:endParaRPr>
                    </a:p>
                  </a:txBody>
                  <a:tcPr marL="68580" marR="68580" marT="34300" marB="34300">
                    <a:solidFill>
                      <a:schemeClr val="bg1"/>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extLst>
                  <a:ext uri="{0D108BD9-81ED-4DB2-BD59-A6C34878D82A}">
                    <a16:rowId xmlns="" xmlns:a16="http://schemas.microsoft.com/office/drawing/2014/main" val="10000"/>
                  </a:ext>
                </a:extLst>
              </a:tr>
              <a:tr h="587486">
                <a:tc>
                  <a:txBody>
                    <a:bodyPr/>
                    <a:lstStyle/>
                    <a:p>
                      <a:pPr marL="0" algn="l" defTabSz="914400" rtl="0" eaLnBrk="1" latinLnBrk="0" hangingPunct="1"/>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Annual targets</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Performance</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Reasons for variance</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800" b="1"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300" marB="34300">
                    <a:solidFill>
                      <a:srgbClr val="92D050"/>
                    </a:solidFill>
                  </a:tcPr>
                </a:tc>
                <a:tc>
                  <a:txBody>
                    <a:bodyPr/>
                    <a:lstStyle/>
                    <a:p>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Corrective actions</a:t>
                      </a:r>
                      <a:endParaRPr lang="en-US" sz="1800" b="1" dirty="0">
                        <a:solidFill>
                          <a:schemeClr val="tx1"/>
                        </a:solidFill>
                        <a:latin typeface="Arial" panose="020B0604020202020204" pitchFamily="34" charset="0"/>
                        <a:cs typeface="Arial" panose="020B0604020202020204" pitchFamily="34" charset="0"/>
                      </a:endParaRPr>
                    </a:p>
                  </a:txBody>
                  <a:tcPr marL="68580" marR="68580" marT="34300" marB="34300">
                    <a:solidFill>
                      <a:srgbClr val="92D050"/>
                    </a:solidFill>
                  </a:tcPr>
                </a:tc>
                <a:extLst>
                  <a:ext uri="{0D108BD9-81ED-4DB2-BD59-A6C34878D82A}">
                    <a16:rowId xmlns="" xmlns:a16="http://schemas.microsoft.com/office/drawing/2014/main" val="10001"/>
                  </a:ext>
                </a:extLst>
              </a:tr>
              <a:tr h="1026799">
                <a:tc>
                  <a:txBody>
                    <a:bodyPr/>
                    <a:lstStyle/>
                    <a:p>
                      <a:pPr marL="0" algn="l" defTabSz="457200" rtl="0" eaLnBrk="1" latinLnBrk="0" hangingPunct="1"/>
                      <a:r>
                        <a:rPr lang="en-GB" sz="1800" dirty="0" smtClean="0">
                          <a:solidFill>
                            <a:srgbClr val="000000"/>
                          </a:solidFill>
                          <a:effectLst/>
                          <a:latin typeface="Arial" panose="020B0604020202020204" pitchFamily="34" charset="0"/>
                          <a:cs typeface="Arial" panose="020B0604020202020204" pitchFamily="34" charset="0"/>
                        </a:rPr>
                        <a:t>Compliant</a:t>
                      </a:r>
                      <a:r>
                        <a:rPr lang="en-GB" sz="1800" baseline="0" dirty="0" smtClean="0">
                          <a:solidFill>
                            <a:srgbClr val="000000"/>
                          </a:solidFill>
                          <a:effectLst/>
                          <a:latin typeface="Arial" panose="020B0604020202020204" pitchFamily="34" charset="0"/>
                          <a:cs typeface="Arial" panose="020B0604020202020204" pitchFamily="34" charset="0"/>
                        </a:rPr>
                        <a:t> 2017/18 APP approved and submitted on time </a:t>
                      </a:r>
                      <a:endParaRPr lang="en-ZA" sz="18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800" b="1" dirty="0" smtClean="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p>
                      <a:r>
                        <a:rPr lang="en-ZA" sz="1800" dirty="0" smtClean="0">
                          <a:effectLst/>
                          <a:latin typeface="Arial" panose="020B0604020202020204" pitchFamily="34" charset="0"/>
                          <a:ea typeface="Calibri" panose="020F0502020204030204" pitchFamily="34" charset="0"/>
                          <a:cs typeface="Arial" panose="020B0604020202020204" pitchFamily="34" charset="0"/>
                        </a:rPr>
                        <a:t>Approved APP was tabled in Parliament within the deadline</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None</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smtClean="0">
                          <a:solidFill>
                            <a:srgbClr val="000000"/>
                          </a:solidFill>
                          <a:latin typeface="Arial" panose="020B0604020202020204" pitchFamily="34" charset="0"/>
                          <a:ea typeface="+mn-ea"/>
                          <a:cs typeface="Arial" panose="020B0604020202020204" pitchFamily="34" charset="0"/>
                        </a:rPr>
                        <a:t>None</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2"/>
                  </a:ext>
                </a:extLst>
              </a:tr>
              <a:tr h="1026799">
                <a:tc>
                  <a:txBody>
                    <a:bodyPr/>
                    <a:lstStyle/>
                    <a:p>
                      <a:pPr marL="0" algn="l" defTabSz="457200" rtl="0" eaLnBrk="1" latinLnBrk="0" hangingPunct="1"/>
                      <a:r>
                        <a:rPr lang="en-GB" sz="1800" dirty="0" smtClean="0">
                          <a:solidFill>
                            <a:srgbClr val="000000"/>
                          </a:solidFill>
                          <a:effectLst/>
                          <a:latin typeface="Arial" panose="020B0604020202020204" pitchFamily="34" charset="0"/>
                          <a:cs typeface="Arial" panose="020B0604020202020204" pitchFamily="34" charset="0"/>
                        </a:rPr>
                        <a:t>Six</a:t>
                      </a:r>
                      <a:r>
                        <a:rPr lang="en-GB" sz="1800" baseline="0" dirty="0" smtClean="0">
                          <a:solidFill>
                            <a:srgbClr val="000000"/>
                          </a:solidFill>
                          <a:effectLst/>
                          <a:latin typeface="Arial" panose="020B0604020202020204" pitchFamily="34" charset="0"/>
                          <a:cs typeface="Arial" panose="020B0604020202020204" pitchFamily="34" charset="0"/>
                        </a:rPr>
                        <a:t> (6) approved performance reports (4 quarterly performance reports, 1 performance information report and 1 annual report)</a:t>
                      </a:r>
                      <a:endParaRPr lang="en-ZA" sz="18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800" b="1" dirty="0" smtClean="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Partially Achieved</a:t>
                      </a:r>
                    </a:p>
                    <a:p>
                      <a:pPr>
                        <a:lnSpc>
                          <a:spcPct val="115000"/>
                        </a:lnSpc>
                        <a:spcAft>
                          <a:spcPts val="1000"/>
                        </a:spcAft>
                      </a:pPr>
                      <a:r>
                        <a:rPr lang="en-ZA" sz="18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Annual</a:t>
                      </a:r>
                      <a:r>
                        <a:rPr lang="en-ZA" sz="18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Report for 2015/16 was not tabled in Parliament within the prescribed timeframes</a:t>
                      </a:r>
                      <a:r>
                        <a:rPr lang="en-ZA" sz="1800" b="1" baseline="0" dirty="0" smtClean="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 </a:t>
                      </a:r>
                      <a:endParaRPr lang="en-ZA" sz="18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Non-compliance with the prescribed timeframes was due to delayed completion of the audit by the AG.</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Efforts are being made to ensure that outstanding audit issues are resolved timeously. </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3"/>
                  </a:ext>
                </a:extLst>
              </a:tr>
            </a:tbl>
          </a:graphicData>
        </a:graphic>
      </p:graphicFrame>
      <p:sp>
        <p:nvSpPr>
          <p:cNvPr id="30723" name="Slide Number Placeholder 3"/>
          <p:cNvSpPr>
            <a:spLocks noGrp="1"/>
          </p:cNvSpPr>
          <p:nvPr>
            <p:ph type="sldNum" sz="quarter" idx="11"/>
          </p:nvPr>
        </p:nvSpPr>
        <p:spPr bwMode="auto">
          <a:xfrm>
            <a:off x="8686801" y="6492875"/>
            <a:ext cx="4572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125B5F-AAAF-4088-8296-02B611E36338}" type="slidenum">
              <a:rPr kumimoji="0" lang="en-ZA" altLang="en-US" sz="16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ZA" altLang="en-US" sz="16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Title 1"/>
          <p:cNvSpPr txBox="1">
            <a:spLocks/>
          </p:cNvSpPr>
          <p:nvPr/>
        </p:nvSpPr>
        <p:spPr bwMode="auto">
          <a:xfrm>
            <a:off x="0" y="0"/>
            <a:ext cx="8964488" cy="678607"/>
          </a:xfrm>
          <a:prstGeom prst="rect">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2200" b="1" i="0" u="none" strike="noStrike" kern="1200" cap="none" spc="0" normalizeH="0" baseline="0" noProof="0" dirty="0" smtClean="0">
                <a:ln>
                  <a:noFill/>
                </a:ln>
                <a:solidFill>
                  <a:prstClr val="black"/>
                </a:solidFill>
                <a:effectLst/>
                <a:uLnTx/>
                <a:uFillTx/>
                <a:latin typeface="Arial" pitchFamily="34" charset="0"/>
                <a:ea typeface="ＭＳ Ｐゴシック" charset="-128"/>
                <a:cs typeface="Arial" pitchFamily="34" charset="0"/>
              </a:rPr>
              <a:t>2016/17 PERFORMANCE INFORMATION PER PROGRAMME</a:t>
            </a:r>
            <a:endParaRPr kumimoji="0" lang="en-ZA"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2085076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3955831635"/>
              </p:ext>
            </p:extLst>
          </p:nvPr>
        </p:nvGraphicFramePr>
        <p:xfrm>
          <a:off x="107504" y="764705"/>
          <a:ext cx="8856983" cy="4320600"/>
        </p:xfrm>
        <a:graphic>
          <a:graphicData uri="http://schemas.openxmlformats.org/drawingml/2006/table">
            <a:tbl>
              <a:tblPr firstRow="1" bandRow="1"/>
              <a:tblGrid>
                <a:gridCol w="2292396">
                  <a:extLst>
                    <a:ext uri="{9D8B030D-6E8A-4147-A177-3AD203B41FA5}">
                      <a16:colId xmlns="" xmlns:a16="http://schemas.microsoft.com/office/drawing/2014/main" val="20000"/>
                    </a:ext>
                  </a:extLst>
                </a:gridCol>
                <a:gridCol w="2244108">
                  <a:extLst>
                    <a:ext uri="{9D8B030D-6E8A-4147-A177-3AD203B41FA5}">
                      <a16:colId xmlns="" xmlns:a16="http://schemas.microsoft.com/office/drawing/2014/main" val="20001"/>
                    </a:ext>
                  </a:extLst>
                </a:gridCol>
                <a:gridCol w="2028083">
                  <a:extLst>
                    <a:ext uri="{9D8B030D-6E8A-4147-A177-3AD203B41FA5}">
                      <a16:colId xmlns="" xmlns:a16="http://schemas.microsoft.com/office/drawing/2014/main" val="20002"/>
                    </a:ext>
                  </a:extLst>
                </a:gridCol>
                <a:gridCol w="2292396">
                  <a:extLst>
                    <a:ext uri="{9D8B030D-6E8A-4147-A177-3AD203B41FA5}">
                      <a16:colId xmlns="" xmlns:a16="http://schemas.microsoft.com/office/drawing/2014/main" val="20003"/>
                    </a:ext>
                  </a:extLst>
                </a:gridCol>
              </a:tblGrid>
              <a:tr h="374872">
                <a:tc gridSpan="4">
                  <a:txBody>
                    <a:bodyPr/>
                    <a:lstStyle/>
                    <a:p>
                      <a:pPr algn="l"/>
                      <a:r>
                        <a:rPr lang="en-ZA" sz="1800" b="1" dirty="0" smtClean="0">
                          <a:latin typeface="Arial" panose="020B0604020202020204" pitchFamily="34" charset="0"/>
                          <a:cs typeface="Arial" panose="020B0604020202020204" pitchFamily="34" charset="0"/>
                        </a:rPr>
                        <a:t>Strategic Objective 1.1:</a:t>
                      </a:r>
                      <a:r>
                        <a:rPr lang="en-ZA" sz="1800" b="1" baseline="0" dirty="0" smtClean="0">
                          <a:latin typeface="Arial" panose="020B0604020202020204" pitchFamily="34" charset="0"/>
                          <a:cs typeface="Arial" panose="020B0604020202020204" pitchFamily="34" charset="0"/>
                        </a:rPr>
                        <a:t>  Improve the Usefulness and Reliability of Performance Information </a:t>
                      </a:r>
                      <a:endParaRPr lang="en-ZA" sz="1800" b="1" dirty="0">
                        <a:latin typeface="Arial" panose="020B0604020202020204" pitchFamily="34" charset="0"/>
                        <a:cs typeface="Arial" panose="020B0604020202020204" pitchFamily="34" charset="0"/>
                      </a:endParaRPr>
                    </a:p>
                  </a:txBody>
                  <a:tcPr marL="68580" marR="68580" marT="34300" marB="34300">
                    <a:solidFill>
                      <a:schemeClr val="bg1"/>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extLst>
                  <a:ext uri="{0D108BD9-81ED-4DB2-BD59-A6C34878D82A}">
                    <a16:rowId xmlns="" xmlns:a16="http://schemas.microsoft.com/office/drawing/2014/main" val="10000"/>
                  </a:ext>
                </a:extLst>
              </a:tr>
              <a:tr h="587486">
                <a:tc>
                  <a:txBody>
                    <a:bodyPr/>
                    <a:lstStyle/>
                    <a:p>
                      <a:pPr marL="0" algn="l" defTabSz="914400" rtl="0" eaLnBrk="1" latinLnBrk="0" hangingPunct="1"/>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Annual targets</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Performance</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Reasons for variance</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800" b="1"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300" marB="34300">
                    <a:solidFill>
                      <a:srgbClr val="92D050"/>
                    </a:solidFill>
                  </a:tcPr>
                </a:tc>
                <a:tc>
                  <a:txBody>
                    <a:bodyPr/>
                    <a:lstStyle/>
                    <a:p>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Corrective actions</a:t>
                      </a:r>
                      <a:endParaRPr lang="en-US" sz="1800" b="1" dirty="0">
                        <a:solidFill>
                          <a:schemeClr val="tx1"/>
                        </a:solidFill>
                        <a:latin typeface="Arial" panose="020B0604020202020204" pitchFamily="34" charset="0"/>
                        <a:cs typeface="Arial" panose="020B0604020202020204" pitchFamily="34" charset="0"/>
                      </a:endParaRPr>
                    </a:p>
                  </a:txBody>
                  <a:tcPr marL="68580" marR="68580" marT="34300" marB="34300">
                    <a:solidFill>
                      <a:srgbClr val="92D050"/>
                    </a:solidFill>
                  </a:tcPr>
                </a:tc>
                <a:extLst>
                  <a:ext uri="{0D108BD9-81ED-4DB2-BD59-A6C34878D82A}">
                    <a16:rowId xmlns="" xmlns:a16="http://schemas.microsoft.com/office/drawing/2014/main" val="10001"/>
                  </a:ext>
                </a:extLst>
              </a:tr>
              <a:tr h="1026799">
                <a:tc>
                  <a:txBody>
                    <a:bodyPr/>
                    <a:lstStyle/>
                    <a:p>
                      <a:pPr marL="0" algn="l" defTabSz="457200" rtl="0" eaLnBrk="1" latinLnBrk="0" hangingPunct="1"/>
                      <a:r>
                        <a:rPr lang="en-GB" sz="1800" dirty="0" smtClean="0">
                          <a:solidFill>
                            <a:srgbClr val="000000"/>
                          </a:solidFill>
                          <a:effectLst/>
                          <a:latin typeface="Arial" panose="020B0604020202020204" pitchFamily="34" charset="0"/>
                          <a:cs typeface="Arial" panose="020B0604020202020204" pitchFamily="34" charset="0"/>
                        </a:rPr>
                        <a:t>Two</a:t>
                      </a:r>
                      <a:r>
                        <a:rPr lang="en-GB" sz="1800" baseline="0" dirty="0" smtClean="0">
                          <a:solidFill>
                            <a:srgbClr val="000000"/>
                          </a:solidFill>
                          <a:effectLst/>
                          <a:latin typeface="Arial" panose="020B0604020202020204" pitchFamily="34" charset="0"/>
                          <a:cs typeface="Arial" panose="020B0604020202020204" pitchFamily="34" charset="0"/>
                        </a:rPr>
                        <a:t> (2) approved programme and/or project monitoring and evaluation reports per year as per approved Monitoring and Evaluation Plan </a:t>
                      </a:r>
                      <a:endParaRPr lang="en-ZA" sz="18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800" b="1" dirty="0" smtClean="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Partially Achieved</a:t>
                      </a:r>
                    </a:p>
                    <a:p>
                      <a:pPr>
                        <a:lnSpc>
                          <a:spcPct val="115000"/>
                        </a:lnSpc>
                        <a:spcAft>
                          <a:spcPts val="1000"/>
                        </a:spcAft>
                      </a:pPr>
                      <a:r>
                        <a:rPr lang="en-ZA" sz="18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Evaluation</a:t>
                      </a:r>
                      <a:r>
                        <a:rPr lang="en-ZA" sz="18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of one of the planned evaluation projects was delayed until the end of the financial year. </a:t>
                      </a:r>
                      <a:endParaRPr lang="en-ZA" sz="18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Delays in the appointment of a service provider to evaluate the Project Management Units (PMUs) resulted in late start of the project.</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The evaluation process started at the beginning of the current financial year and is being managed properly to avert further delays</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3"/>
                  </a:ext>
                </a:extLst>
              </a:tr>
            </a:tbl>
          </a:graphicData>
        </a:graphic>
      </p:graphicFrame>
      <p:sp>
        <p:nvSpPr>
          <p:cNvPr id="30723" name="Slide Number Placeholder 3"/>
          <p:cNvSpPr>
            <a:spLocks noGrp="1"/>
          </p:cNvSpPr>
          <p:nvPr>
            <p:ph type="sldNum" sz="quarter" idx="11"/>
          </p:nvPr>
        </p:nvSpPr>
        <p:spPr bwMode="auto">
          <a:xfrm>
            <a:off x="8686801" y="6492875"/>
            <a:ext cx="4572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125B5F-AAAF-4088-8296-02B611E36338}" type="slidenum">
              <a:rPr kumimoji="0" lang="en-ZA" altLang="en-US" sz="16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ZA" altLang="en-US" sz="16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Title 1"/>
          <p:cNvSpPr txBox="1">
            <a:spLocks/>
          </p:cNvSpPr>
          <p:nvPr/>
        </p:nvSpPr>
        <p:spPr bwMode="auto">
          <a:xfrm>
            <a:off x="0" y="0"/>
            <a:ext cx="8964488" cy="678607"/>
          </a:xfrm>
          <a:prstGeom prst="rect">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2200" b="1" i="0" u="none" strike="noStrike" kern="1200" cap="none" spc="0" normalizeH="0" baseline="0" noProof="0" dirty="0" smtClean="0">
                <a:ln>
                  <a:noFill/>
                </a:ln>
                <a:solidFill>
                  <a:prstClr val="black"/>
                </a:solidFill>
                <a:effectLst/>
                <a:uLnTx/>
                <a:uFillTx/>
                <a:latin typeface="Arial" pitchFamily="34" charset="0"/>
                <a:ea typeface="ＭＳ Ｐゴシック" charset="-128"/>
                <a:cs typeface="Arial" pitchFamily="34" charset="0"/>
              </a:rPr>
              <a:t>2016/17 PERFORMANCE INFORMATION PER PROGRAMME</a:t>
            </a:r>
            <a:endParaRPr kumimoji="0" lang="en-ZA"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4225589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200370589"/>
              </p:ext>
            </p:extLst>
          </p:nvPr>
        </p:nvGraphicFramePr>
        <p:xfrm>
          <a:off x="107504" y="922928"/>
          <a:ext cx="9036495" cy="5569947"/>
        </p:xfrm>
        <a:graphic>
          <a:graphicData uri="http://schemas.openxmlformats.org/drawingml/2006/table">
            <a:tbl>
              <a:tblPr firstRow="1" bandRow="1"/>
              <a:tblGrid>
                <a:gridCol w="2338858">
                  <a:extLst>
                    <a:ext uri="{9D8B030D-6E8A-4147-A177-3AD203B41FA5}">
                      <a16:colId xmlns="" xmlns:a16="http://schemas.microsoft.com/office/drawing/2014/main" val="20000"/>
                    </a:ext>
                  </a:extLst>
                </a:gridCol>
                <a:gridCol w="2069189">
                  <a:extLst>
                    <a:ext uri="{9D8B030D-6E8A-4147-A177-3AD203B41FA5}">
                      <a16:colId xmlns="" xmlns:a16="http://schemas.microsoft.com/office/drawing/2014/main" val="20001"/>
                    </a:ext>
                  </a:extLst>
                </a:gridCol>
                <a:gridCol w="2289590">
                  <a:extLst>
                    <a:ext uri="{9D8B030D-6E8A-4147-A177-3AD203B41FA5}">
                      <a16:colId xmlns="" xmlns:a16="http://schemas.microsoft.com/office/drawing/2014/main" val="20002"/>
                    </a:ext>
                  </a:extLst>
                </a:gridCol>
                <a:gridCol w="2338858">
                  <a:extLst>
                    <a:ext uri="{9D8B030D-6E8A-4147-A177-3AD203B41FA5}">
                      <a16:colId xmlns="" xmlns:a16="http://schemas.microsoft.com/office/drawing/2014/main" val="20003"/>
                    </a:ext>
                  </a:extLst>
                </a:gridCol>
              </a:tblGrid>
              <a:tr h="700707">
                <a:tc gridSpan="4">
                  <a:txBody>
                    <a:bodyPr/>
                    <a:lstStyle/>
                    <a:p>
                      <a:pPr algn="l"/>
                      <a:r>
                        <a:rPr lang="en-ZA" sz="1800" b="1" dirty="0" smtClean="0">
                          <a:latin typeface="Arial" panose="020B0604020202020204" pitchFamily="34" charset="0"/>
                          <a:cs typeface="Arial" panose="020B0604020202020204" pitchFamily="34" charset="0"/>
                        </a:rPr>
                        <a:t>Strategic objective 1.2:</a:t>
                      </a:r>
                      <a:r>
                        <a:rPr lang="en-ZA" sz="1800" b="1" baseline="0" dirty="0" smtClean="0">
                          <a:latin typeface="Arial" panose="020B0604020202020204" pitchFamily="34" charset="0"/>
                          <a:cs typeface="Arial" panose="020B0604020202020204" pitchFamily="34" charset="0"/>
                        </a:rPr>
                        <a:t> Improve the Effectiveness of Internal Controls, Risk Management and Governance Structures   </a:t>
                      </a:r>
                      <a:endParaRPr lang="en-ZA" sz="1800" b="1" dirty="0">
                        <a:latin typeface="Arial" panose="020B0604020202020204" pitchFamily="34" charset="0"/>
                        <a:cs typeface="Arial" panose="020B0604020202020204" pitchFamily="34" charset="0"/>
                      </a:endParaRPr>
                    </a:p>
                  </a:txBody>
                  <a:tcPr marL="68580" marR="68580" marT="34300" marB="34300">
                    <a:solidFill>
                      <a:schemeClr val="bg1"/>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tc hMerge="1">
                  <a:txBody>
                    <a:bodyPr/>
                    <a:lstStyle/>
                    <a:p>
                      <a:endParaRPr lang="en-ZA" sz="1500" b="1" dirty="0"/>
                    </a:p>
                  </a:txBody>
                  <a:tcPr marL="68580" marR="68580" marT="34300" marB="34300">
                    <a:solidFill>
                      <a:srgbClr val="FFC000"/>
                    </a:solidFill>
                  </a:tcPr>
                </a:tc>
                <a:extLst>
                  <a:ext uri="{0D108BD9-81ED-4DB2-BD59-A6C34878D82A}">
                    <a16:rowId xmlns="" xmlns:a16="http://schemas.microsoft.com/office/drawing/2014/main" val="10000"/>
                  </a:ext>
                </a:extLst>
              </a:tr>
              <a:tr h="620936">
                <a:tc>
                  <a:txBody>
                    <a:bodyPr/>
                    <a:lstStyle/>
                    <a:p>
                      <a:pPr marL="0" algn="l" defTabSz="914400" rtl="0" eaLnBrk="1" latinLnBrk="0" hangingPunct="1"/>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Annual targets</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Performance</a:t>
                      </a:r>
                    </a:p>
                  </a:txBody>
                  <a:tcPr marL="68580" marR="68580" marT="34300" marB="34300">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Reasons for variance</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800" b="1"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300" marB="34300">
                    <a:solidFill>
                      <a:srgbClr val="92D050"/>
                    </a:solidFill>
                  </a:tcPr>
                </a:tc>
                <a:tc>
                  <a:txBody>
                    <a:bodyPr/>
                    <a:lstStyle/>
                    <a:p>
                      <a:r>
                        <a:rPr lang="en-ZA" sz="1800" b="1" u="none" strike="noStrike" kern="1200" baseline="0" dirty="0" smtClean="0">
                          <a:solidFill>
                            <a:schemeClr val="tx1"/>
                          </a:solidFill>
                          <a:latin typeface="Arial" panose="020B0604020202020204" pitchFamily="34" charset="0"/>
                          <a:ea typeface="+mn-ea"/>
                          <a:cs typeface="Arial" panose="020B0604020202020204" pitchFamily="34" charset="0"/>
                        </a:rPr>
                        <a:t>Corrective actions</a:t>
                      </a:r>
                      <a:endParaRPr lang="en-US" sz="1800" b="1" dirty="0">
                        <a:solidFill>
                          <a:schemeClr val="tx1"/>
                        </a:solidFill>
                        <a:latin typeface="Arial" panose="020B0604020202020204" pitchFamily="34" charset="0"/>
                        <a:cs typeface="Arial" panose="020B0604020202020204" pitchFamily="34" charset="0"/>
                      </a:endParaRPr>
                    </a:p>
                  </a:txBody>
                  <a:tcPr marL="68580" marR="68580" marT="34300" marB="34300">
                    <a:solidFill>
                      <a:srgbClr val="92D050"/>
                    </a:solidFill>
                  </a:tcPr>
                </a:tc>
                <a:extLst>
                  <a:ext uri="{0D108BD9-81ED-4DB2-BD59-A6C34878D82A}">
                    <a16:rowId xmlns="" xmlns:a16="http://schemas.microsoft.com/office/drawing/2014/main" val="10001"/>
                  </a:ext>
                </a:extLst>
              </a:tr>
              <a:tr h="1554417">
                <a:tc>
                  <a:txBody>
                    <a:bodyPr/>
                    <a:lstStyle/>
                    <a:p>
                      <a:pPr marL="0" algn="l" defTabSz="457200" rtl="0" eaLnBrk="1" latinLnBrk="0" hangingPunct="1"/>
                      <a:r>
                        <a:rPr lang="en-GB" sz="1800" dirty="0" smtClean="0">
                          <a:solidFill>
                            <a:srgbClr val="000000"/>
                          </a:solidFill>
                          <a:effectLst/>
                          <a:latin typeface="Arial" panose="020B0604020202020204" pitchFamily="34" charset="0"/>
                          <a:cs typeface="Arial" panose="020B0604020202020204" pitchFamily="34" charset="0"/>
                        </a:rPr>
                        <a:t>Risk</a:t>
                      </a:r>
                      <a:r>
                        <a:rPr lang="en-GB" sz="1800" baseline="0" dirty="0" smtClean="0">
                          <a:solidFill>
                            <a:srgbClr val="000000"/>
                          </a:solidFill>
                          <a:effectLst/>
                          <a:latin typeface="Arial" panose="020B0604020202020204" pitchFamily="34" charset="0"/>
                          <a:cs typeface="Arial" panose="020B0604020202020204" pitchFamily="34" charset="0"/>
                        </a:rPr>
                        <a:t> Register updated and approved by Risk Management Committee by 31 March 2016.</a:t>
                      </a:r>
                      <a:endParaRPr lang="en-ZA" sz="18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800" b="1"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Not</a:t>
                      </a:r>
                      <a:r>
                        <a:rPr lang="en-ZA" sz="1800" b="1" baseline="0"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 Achieved </a:t>
                      </a:r>
                      <a:endParaRPr lang="en-ZA" sz="1800" b="1"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Risk Register was not developed and approved within the prescribed timeframes due to lack of capacity.</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Management has since appointed the Chief Audit Executive who is driving the implementation of projects in the 2017/18 APP.</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2"/>
                  </a:ext>
                </a:extLst>
              </a:tr>
              <a:tr h="1276290">
                <a:tc>
                  <a:txBody>
                    <a:bodyPr/>
                    <a:lstStyle/>
                    <a:p>
                      <a:pPr marL="0" algn="l" defTabSz="457200" rtl="0" eaLnBrk="1" latinLnBrk="0" hangingPunct="1"/>
                      <a:r>
                        <a:rPr lang="en-GB" sz="1800" dirty="0" smtClean="0">
                          <a:solidFill>
                            <a:srgbClr val="000000"/>
                          </a:solidFill>
                          <a:effectLst/>
                          <a:latin typeface="Arial" panose="020B0604020202020204" pitchFamily="34" charset="0"/>
                          <a:cs typeface="Arial" panose="020B0604020202020204" pitchFamily="34" charset="0"/>
                        </a:rPr>
                        <a:t>Four</a:t>
                      </a:r>
                      <a:r>
                        <a:rPr lang="en-GB" sz="1800" baseline="0" dirty="0" smtClean="0">
                          <a:solidFill>
                            <a:srgbClr val="000000"/>
                          </a:solidFill>
                          <a:effectLst/>
                          <a:latin typeface="Arial" panose="020B0604020202020204" pitchFamily="34" charset="0"/>
                          <a:cs typeface="Arial" panose="020B0604020202020204" pitchFamily="34" charset="0"/>
                        </a:rPr>
                        <a:t> (4) Risk Assessment Reports. </a:t>
                      </a:r>
                      <a:endParaRPr lang="en-ZA" sz="1800" dirty="0">
                        <a:latin typeface="Arial" panose="020B0604020202020204" pitchFamily="34" charset="0"/>
                        <a:cs typeface="Arial" panose="020B0604020202020204" pitchFamily="34" charset="0"/>
                      </a:endParaRPr>
                    </a:p>
                  </a:txBody>
                  <a:tcPr marL="68580" marR="68580" marT="34300" marB="34300">
                    <a:solidFill>
                      <a:schemeClr val="bg1"/>
                    </a:solidFill>
                  </a:tcPr>
                </a:tc>
                <a:tc>
                  <a:txBody>
                    <a:bodyPr/>
                    <a:lstStyle/>
                    <a:p>
                      <a:pPr>
                        <a:lnSpc>
                          <a:spcPct val="115000"/>
                        </a:lnSpc>
                        <a:spcAft>
                          <a:spcPts val="1000"/>
                        </a:spcAft>
                      </a:pPr>
                      <a:r>
                        <a:rPr lang="en-ZA" sz="1800" b="1" dirty="0" smtClean="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Partially Achieved</a:t>
                      </a: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Progress reports for the first two quarters were not prepared due to lack of capacity. </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tc>
                  <a:txBody>
                    <a:bodyPr/>
                    <a:lstStyle/>
                    <a:p>
                      <a:pPr marL="0" algn="l" defTabSz="914400" rtl="0" eaLnBrk="1" latinLnBrk="0" hangingPunct="1"/>
                      <a:r>
                        <a:rPr lang="en-ZA" sz="1800" b="0" i="0" u="none" strike="noStrike" kern="1200" baseline="0" dirty="0" smtClean="0">
                          <a:solidFill>
                            <a:srgbClr val="000000"/>
                          </a:solidFill>
                          <a:latin typeface="Arial" panose="020B0604020202020204" pitchFamily="34" charset="0"/>
                          <a:ea typeface="+mn-ea"/>
                          <a:cs typeface="Arial" panose="020B0604020202020204" pitchFamily="34" charset="0"/>
                        </a:rPr>
                        <a:t>The CAE is also responsible for overseeing Risk Management Function and the Risk Management is functional.</a:t>
                      </a:r>
                      <a:endParaRPr lang="en-ZA" sz="1800" b="0" i="0" u="none" strike="noStrike" kern="1200" baseline="0" dirty="0">
                        <a:solidFill>
                          <a:srgbClr val="000000"/>
                        </a:solidFill>
                        <a:latin typeface="Arial" panose="020B0604020202020204" pitchFamily="34" charset="0"/>
                        <a:ea typeface="+mn-ea"/>
                        <a:cs typeface="Arial" panose="020B0604020202020204" pitchFamily="34" charset="0"/>
                      </a:endParaRPr>
                    </a:p>
                  </a:txBody>
                  <a:tcPr marL="68580" marR="68580" marT="34300" marB="34300">
                    <a:solidFill>
                      <a:schemeClr val="bg1"/>
                    </a:solidFill>
                  </a:tcPr>
                </a:tc>
                <a:extLst>
                  <a:ext uri="{0D108BD9-81ED-4DB2-BD59-A6C34878D82A}">
                    <a16:rowId xmlns="" xmlns:a16="http://schemas.microsoft.com/office/drawing/2014/main" val="10003"/>
                  </a:ext>
                </a:extLst>
              </a:tr>
            </a:tbl>
          </a:graphicData>
        </a:graphic>
      </p:graphicFrame>
      <p:sp>
        <p:nvSpPr>
          <p:cNvPr id="30723" name="Slide Number Placeholder 3"/>
          <p:cNvSpPr>
            <a:spLocks noGrp="1"/>
          </p:cNvSpPr>
          <p:nvPr>
            <p:ph type="sldNum" sz="quarter" idx="11"/>
          </p:nvPr>
        </p:nvSpPr>
        <p:spPr bwMode="auto">
          <a:xfrm>
            <a:off x="8686801" y="6492875"/>
            <a:ext cx="4572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125B5F-AAAF-4088-8296-02B611E36338}" type="slidenum">
              <a:rPr kumimoji="0" lang="en-ZA" altLang="en-US" sz="16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ZA" altLang="en-US" sz="16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Title 1"/>
          <p:cNvSpPr txBox="1">
            <a:spLocks/>
          </p:cNvSpPr>
          <p:nvPr/>
        </p:nvSpPr>
        <p:spPr bwMode="auto">
          <a:xfrm>
            <a:off x="107504" y="116632"/>
            <a:ext cx="8856984" cy="561975"/>
          </a:xfrm>
          <a:prstGeom prst="rect">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2200" b="1" i="0" u="none" strike="noStrike" kern="1200" cap="none" spc="0" normalizeH="0" baseline="0" noProof="0" dirty="0" smtClean="0">
                <a:ln>
                  <a:noFill/>
                </a:ln>
                <a:solidFill>
                  <a:prstClr val="black"/>
                </a:solidFill>
                <a:effectLst/>
                <a:uLnTx/>
                <a:uFillTx/>
                <a:latin typeface="Arial" pitchFamily="34" charset="0"/>
                <a:ea typeface="ＭＳ Ｐゴシック" charset="-128"/>
                <a:cs typeface="Arial" pitchFamily="34" charset="0"/>
              </a:rPr>
              <a:t>2016/17 PERFORMANCE INFORMATION</a:t>
            </a:r>
            <a:r>
              <a:rPr kumimoji="0" lang="en-ZA" sz="2200" b="1" i="0" u="none" strike="noStrike" kern="1200" cap="none" spc="0" normalizeH="0" noProof="0" dirty="0" smtClean="0">
                <a:ln>
                  <a:noFill/>
                </a:ln>
                <a:solidFill>
                  <a:prstClr val="black"/>
                </a:solidFill>
                <a:effectLst/>
                <a:uLnTx/>
                <a:uFillTx/>
                <a:latin typeface="Arial" pitchFamily="34" charset="0"/>
                <a:ea typeface="ＭＳ Ｐゴシック" charset="-128"/>
                <a:cs typeface="Arial" pitchFamily="34" charset="0"/>
              </a:rPr>
              <a:t> PER PROGRAMME </a:t>
            </a:r>
            <a:endParaRPr kumimoji="0" lang="en-ZA"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4052918560"/>
      </p:ext>
    </p:extLst>
  </p:cSld>
  <p:clrMapOvr>
    <a:masterClrMapping/>
  </p:clrMapOvr>
  <p:timing>
    <p:tnLst>
      <p:par>
        <p:cTn id="1" dur="indefinite" restart="never" nodeType="tmRoot"/>
      </p:par>
    </p:tnLst>
  </p:timing>
</p:sld>
</file>

<file path=ppt/theme/_rels/theme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image" Target="NULL"/></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eme 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Theme 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Theme 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Theme 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7.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60F5EF8F474C247BD9D7329AB4A6B75" ma:contentTypeVersion="0" ma:contentTypeDescription="Create a new document." ma:contentTypeScope="" ma:versionID="1fd02bf320a7e14157a18691c299b34f">
  <xsd:schema xmlns:xsd="http://www.w3.org/2001/XMLSchema" xmlns:xs="http://www.w3.org/2001/XMLSchema" xmlns:p="http://schemas.microsoft.com/office/2006/metadata/properties" targetNamespace="http://schemas.microsoft.com/office/2006/metadata/properties" ma:root="true" ma:fieldsID="b0f8e7e6d3b19e1f1282e283569f99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ask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0B14EE-EA88-46B3-B4E3-AC1B9AC0A912}">
  <ds:schemaRefs>
    <ds:schemaRef ds:uri="http://purl.org/dc/terms/"/>
    <ds:schemaRef ds:uri="http://purl.org/dc/dcmitype/"/>
    <ds:schemaRef ds:uri="http://schemas.openxmlformats.org/package/2006/metadata/core-properties"/>
    <ds:schemaRef ds:uri="http://purl.org/dc/elements/1.1/"/>
    <ds:schemaRef ds:uri="http://www.w3.org/XML/1998/namespace"/>
    <ds:schemaRef ds:uri="http://schemas.microsoft.com/office/infopath/2007/PartnerControls"/>
    <ds:schemaRef ds:uri="http://schemas.microsoft.com/office/2006/documentManagement/types"/>
    <ds:schemaRef ds:uri="http://schemas.microsoft.com/office/2006/metadata/properties"/>
  </ds:schemaRefs>
</ds:datastoreItem>
</file>

<file path=customXml/itemProps2.xml><?xml version="1.0" encoding="utf-8"?>
<ds:datastoreItem xmlns:ds="http://schemas.openxmlformats.org/officeDocument/2006/customXml" ds:itemID="{E8B709C1-31E1-441B-A40D-72F7E2E83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25740</TotalTime>
  <Words>3155</Words>
  <Application>Microsoft Office PowerPoint</Application>
  <PresentationFormat>On-screen Show (4:3)</PresentationFormat>
  <Paragraphs>495</Paragraphs>
  <Slides>27</Slides>
  <Notes>1</Notes>
  <HiddenSlides>0</HiddenSlides>
  <MMClips>0</MMClips>
  <ScaleCrop>false</ScaleCrop>
  <HeadingPairs>
    <vt:vector size="4" baseType="variant">
      <vt:variant>
        <vt:lpstr>Theme</vt:lpstr>
      </vt:variant>
      <vt:variant>
        <vt:i4>7</vt:i4>
      </vt:variant>
      <vt:variant>
        <vt:lpstr>Slide Titles</vt:lpstr>
      </vt:variant>
      <vt:variant>
        <vt:i4>27</vt:i4>
      </vt:variant>
    </vt:vector>
  </HeadingPairs>
  <TitlesOfParts>
    <vt:vector size="34" baseType="lpstr">
      <vt:lpstr>Office Theme</vt:lpstr>
      <vt:lpstr>Theme DCoG</vt:lpstr>
      <vt:lpstr>1_Theme DCoG</vt:lpstr>
      <vt:lpstr>2_Theme DCoG</vt:lpstr>
      <vt:lpstr>3_Theme DCoG</vt:lpstr>
      <vt:lpstr>Angles</vt:lpstr>
      <vt:lpstr>1_Office Theme</vt:lpstr>
      <vt:lpstr>MISA Presentation to SCOA</vt:lpstr>
      <vt:lpstr>Slide 2</vt:lpstr>
      <vt:lpstr>Slide 3</vt:lpstr>
      <vt:lpstr>Slide 4</vt:lpstr>
      <vt:lpstr>BUDGET VARIANCE REPORT per  PROGRAMME</vt:lpstr>
      <vt:lpstr>     </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Crome</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"Maphuti Leta" &lt;MaphutiL@cogta.gov.za&gt;</dc:creator>
  <cp:lastModifiedBy>PUMZA</cp:lastModifiedBy>
  <cp:revision>950</cp:revision>
  <cp:lastPrinted>2017-08-24T09:23:12Z</cp:lastPrinted>
  <dcterms:created xsi:type="dcterms:W3CDTF">2011-07-14T18:52:25Z</dcterms:created>
  <dcterms:modified xsi:type="dcterms:W3CDTF">2017-08-31T10:26:16Z</dcterms:modified>
</cp:coreProperties>
</file>