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264" r:id="rId3"/>
    <p:sldId id="406" r:id="rId4"/>
    <p:sldId id="401" r:id="rId5"/>
    <p:sldId id="402" r:id="rId6"/>
    <p:sldId id="407" r:id="rId7"/>
    <p:sldId id="408" r:id="rId8"/>
    <p:sldId id="409" r:id="rId9"/>
    <p:sldId id="411" r:id="rId10"/>
    <p:sldId id="413" r:id="rId11"/>
    <p:sldId id="410" r:id="rId12"/>
    <p:sldId id="420" r:id="rId13"/>
    <p:sldId id="415" r:id="rId14"/>
    <p:sldId id="416" r:id="rId15"/>
    <p:sldId id="417" r:id="rId16"/>
    <p:sldId id="259" r:id="rId17"/>
    <p:sldId id="418" r:id="rId18"/>
    <p:sldId id="419" r:id="rId19"/>
    <p:sldId id="421" r:id="rId20"/>
    <p:sldId id="422" r:id="rId21"/>
    <p:sldId id="424" r:id="rId22"/>
    <p:sldId id="425" r:id="rId23"/>
    <p:sldId id="430" r:id="rId24"/>
    <p:sldId id="423" r:id="rId25"/>
    <p:sldId id="427" r:id="rId26"/>
    <p:sldId id="428" r:id="rId27"/>
    <p:sldId id="429" r:id="rId28"/>
    <p:sldId id="431" r:id="rId29"/>
    <p:sldId id="387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bus Van Niekerk" initials="KVN" lastIdx="1" clrIdx="0"/>
  <p:cmAuthor id="1" name="David De Jong" initials="DDJ" lastIdx="22" clrIdx="1"/>
  <p:cmAuthor id="2" name="Nomadelo Sauli" initials="NS" lastIdx="2" clrIdx="2"/>
  <p:cmAuthor id="3" name="Mclintosh Kuhlengisa" initials="M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91D"/>
    <a:srgbClr val="FFC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D28A8-FC81-40BB-9E46-2BEDDE1436B3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5DA58F92-0D73-442E-9689-1AEE865353EE}">
      <dgm:prSet phldrT="[Text]" custT="1"/>
      <dgm:spPr/>
      <dgm:t>
        <a:bodyPr/>
        <a:lstStyle/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pPr algn="ctr"/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pPr algn="ctr"/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pPr algn="ctr"/>
          <a:r>
            <a:rPr lang="en-US" sz="1400" b="1" dirty="0" smtClean="0">
              <a:solidFill>
                <a:schemeClr val="tx1"/>
              </a:solidFill>
              <a:latin typeface="Cambria" pitchFamily="18" charset="0"/>
            </a:rPr>
            <a:t>Improved operational efficiency</a:t>
          </a: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l"/>
          <a:r>
            <a:rPr lang="en-US" sz="1400" dirty="0" smtClean="0">
              <a:latin typeface="Cambria" pitchFamily="18" charset="0"/>
            </a:rPr>
            <a:t>* </a:t>
          </a:r>
          <a:r>
            <a:rPr lang="en-US" sz="1400" b="1" i="1" u="sng" dirty="0" smtClean="0">
              <a:latin typeface="Cambria" pitchFamily="18" charset="0"/>
            </a:rPr>
            <a:t>People </a:t>
          </a:r>
        </a:p>
        <a:p>
          <a:pPr algn="l"/>
          <a:r>
            <a:rPr lang="en-US" sz="1400" dirty="0" smtClean="0">
              <a:latin typeface="Cambria" pitchFamily="18" charset="0"/>
            </a:rPr>
            <a:t>(skills &amp; competencies, roles &amp; responsibilities, </a:t>
          </a:r>
          <a:r>
            <a:rPr lang="en-US" sz="1400" dirty="0" err="1" smtClean="0">
              <a:latin typeface="Cambria" pitchFamily="18" charset="0"/>
            </a:rPr>
            <a:t>PMS,segregation</a:t>
          </a:r>
          <a:r>
            <a:rPr lang="en-US" sz="1400" dirty="0" smtClean="0">
              <a:latin typeface="Cambria" pitchFamily="18" charset="0"/>
            </a:rPr>
            <a:t> &amp; controls, governance)</a:t>
          </a:r>
        </a:p>
        <a:p>
          <a:pPr algn="l"/>
          <a:r>
            <a:rPr lang="en-US" sz="1400" dirty="0" smtClean="0">
              <a:latin typeface="Cambria" pitchFamily="18" charset="0"/>
            </a:rPr>
            <a:t>*</a:t>
          </a:r>
          <a:r>
            <a:rPr lang="en-US" sz="1400" b="1" i="1" u="sng" dirty="0" smtClean="0">
              <a:latin typeface="Cambria" pitchFamily="18" charset="0"/>
            </a:rPr>
            <a:t> Process </a:t>
          </a:r>
        </a:p>
        <a:p>
          <a:pPr algn="l"/>
          <a:r>
            <a:rPr lang="en-US" sz="1400" dirty="0" smtClean="0">
              <a:latin typeface="Cambria" pitchFamily="18" charset="0"/>
            </a:rPr>
            <a:t>(understanding, reengineering</a:t>
          </a:r>
        </a:p>
        <a:p>
          <a:pPr algn="l"/>
          <a:r>
            <a:rPr lang="en-US" sz="1400" dirty="0" smtClean="0">
              <a:latin typeface="Cambria" pitchFamily="18" charset="0"/>
            </a:rPr>
            <a:t>Policies, procedures and reporting)</a:t>
          </a:r>
        </a:p>
        <a:p>
          <a:pPr algn="l"/>
          <a:r>
            <a:rPr lang="en-US" sz="1400" dirty="0" smtClean="0">
              <a:latin typeface="Cambria" pitchFamily="18" charset="0"/>
            </a:rPr>
            <a:t>* </a:t>
          </a:r>
          <a:r>
            <a:rPr lang="en-US" sz="1400" b="1" i="1" u="sng" dirty="0" smtClean="0">
              <a:latin typeface="Cambria" pitchFamily="18" charset="0"/>
            </a:rPr>
            <a:t>Technology</a:t>
          </a: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dirty="0" smtClean="0">
            <a:latin typeface="Cambria" pitchFamily="18" charset="0"/>
          </a:endParaRPr>
        </a:p>
        <a:p>
          <a:pPr algn="ctr"/>
          <a:endParaRPr lang="en-US" sz="1400" dirty="0">
            <a:latin typeface="Cambria" pitchFamily="18" charset="0"/>
          </a:endParaRPr>
        </a:p>
      </dgm:t>
    </dgm:pt>
    <dgm:pt modelId="{84515AF6-7C5F-427B-83D7-D3BCBBF00D46}" type="parTrans" cxnId="{75C474A3-DB8B-402C-9A17-0C6EE5317FF9}">
      <dgm:prSet/>
      <dgm:spPr/>
      <dgm:t>
        <a:bodyPr/>
        <a:lstStyle/>
        <a:p>
          <a:endParaRPr lang="en-US"/>
        </a:p>
      </dgm:t>
    </dgm:pt>
    <dgm:pt modelId="{C81BC584-0979-49D1-91BC-372D5E0FBE3E}" type="sibTrans" cxnId="{75C474A3-DB8B-402C-9A17-0C6EE5317FF9}">
      <dgm:prSet/>
      <dgm:spPr/>
      <dgm:t>
        <a:bodyPr/>
        <a:lstStyle/>
        <a:p>
          <a:endParaRPr lang="en-US"/>
        </a:p>
      </dgm:t>
    </dgm:pt>
    <dgm:pt modelId="{C8490268-37B6-4AB2-8393-AC911DB9FCC9}">
      <dgm:prSet phldrT="[Text]" custT="1"/>
      <dgm:spPr/>
      <dgm:t>
        <a:bodyPr/>
        <a:lstStyle/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en-US" sz="1400" b="1" dirty="0" smtClean="0">
              <a:solidFill>
                <a:schemeClr val="tx1"/>
              </a:solidFill>
              <a:latin typeface="Cambria" pitchFamily="18" charset="0"/>
            </a:rPr>
            <a:t>Improved effectiveness</a:t>
          </a:r>
        </a:p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en-US" sz="1400" dirty="0" smtClean="0">
              <a:latin typeface="Cambria" pitchFamily="18" charset="0"/>
            </a:rPr>
            <a:t>Informal, formal training, mentorship, coaching and other capacity building interventions – match theory with practice.</a:t>
          </a:r>
        </a:p>
        <a:p>
          <a:endParaRPr lang="en-US" sz="1400" dirty="0" smtClean="0">
            <a:latin typeface="Cambria" pitchFamily="18" charset="0"/>
          </a:endParaRPr>
        </a:p>
        <a:p>
          <a:endParaRPr lang="en-US" sz="1400" dirty="0" smtClean="0">
            <a:latin typeface="Cambria" pitchFamily="18" charset="0"/>
          </a:endParaRPr>
        </a:p>
        <a:p>
          <a:endParaRPr lang="en-US" sz="1400" dirty="0" smtClean="0">
            <a:latin typeface="Cambria" pitchFamily="18" charset="0"/>
          </a:endParaRPr>
        </a:p>
        <a:p>
          <a:endParaRPr lang="en-US" sz="1400" dirty="0" smtClean="0">
            <a:latin typeface="Cambria" pitchFamily="18" charset="0"/>
          </a:endParaRPr>
        </a:p>
        <a:p>
          <a:endParaRPr lang="en-US" sz="1400" dirty="0" smtClean="0">
            <a:latin typeface="Cambria" pitchFamily="18" charset="0"/>
          </a:endParaRPr>
        </a:p>
        <a:p>
          <a:r>
            <a:rPr lang="en-US" sz="1400" dirty="0" smtClean="0">
              <a:latin typeface="Cambria" pitchFamily="18" charset="0"/>
            </a:rPr>
            <a:t> </a:t>
          </a:r>
        </a:p>
      </dgm:t>
    </dgm:pt>
    <dgm:pt modelId="{8EEE178A-9DCD-49F1-8A41-C563A236C409}" type="parTrans" cxnId="{995A2B7B-EB10-42B1-BA38-F5C5366DD6FA}">
      <dgm:prSet/>
      <dgm:spPr/>
      <dgm:t>
        <a:bodyPr/>
        <a:lstStyle/>
        <a:p>
          <a:endParaRPr lang="en-US"/>
        </a:p>
      </dgm:t>
    </dgm:pt>
    <dgm:pt modelId="{B85151FA-8E61-4596-9F93-7972E9D3217F}" type="sibTrans" cxnId="{995A2B7B-EB10-42B1-BA38-F5C5366DD6FA}">
      <dgm:prSet/>
      <dgm:spPr/>
      <dgm:t>
        <a:bodyPr/>
        <a:lstStyle/>
        <a:p>
          <a:endParaRPr lang="en-US"/>
        </a:p>
      </dgm:t>
    </dgm:pt>
    <dgm:pt modelId="{11798911-5803-4A0C-98A2-243E111DB36C}">
      <dgm:prSet phldrT="[Text]" custT="1"/>
      <dgm:spPr/>
      <dgm:t>
        <a:bodyPr/>
        <a:lstStyle/>
        <a:p>
          <a:endParaRPr lang="en-US" sz="14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en-US" sz="1400" b="1" dirty="0" smtClean="0">
              <a:solidFill>
                <a:schemeClr val="tx1"/>
              </a:solidFill>
              <a:latin typeface="Cambria" pitchFamily="18" charset="0"/>
            </a:rPr>
            <a:t>Recognition, loyalty, reliability and trustworthiness</a:t>
          </a:r>
        </a:p>
        <a:p>
          <a:endParaRPr lang="en-US" sz="1400" dirty="0" smtClean="0">
            <a:latin typeface="Cambria" pitchFamily="18" charset="0"/>
          </a:endParaRPr>
        </a:p>
        <a:p>
          <a:endParaRPr lang="en-US" sz="1400" dirty="0" smtClean="0">
            <a:latin typeface="Cambria" pitchFamily="18" charset="0"/>
          </a:endParaRPr>
        </a:p>
        <a:p>
          <a:r>
            <a:rPr lang="en-US" sz="1400" dirty="0" smtClean="0">
              <a:latin typeface="Cambria" pitchFamily="18" charset="0"/>
            </a:rPr>
            <a:t>Develop strong CFI brand</a:t>
          </a:r>
        </a:p>
        <a:p>
          <a:r>
            <a:rPr lang="en-US" sz="1400" dirty="0" smtClean="0">
              <a:latin typeface="Cambria" pitchFamily="18" charset="0"/>
            </a:rPr>
            <a:t>Brand ambassadors </a:t>
          </a:r>
        </a:p>
        <a:p>
          <a:r>
            <a:rPr lang="en-US" sz="1400" dirty="0" smtClean="0">
              <a:latin typeface="Cambria" pitchFamily="18" charset="0"/>
            </a:rPr>
            <a:t>Build marketing campaigns </a:t>
          </a:r>
        </a:p>
        <a:p>
          <a:endParaRPr lang="en-US" sz="1400" dirty="0" smtClean="0">
            <a:latin typeface="Cambria" pitchFamily="18" charset="0"/>
          </a:endParaRPr>
        </a:p>
        <a:p>
          <a:endParaRPr lang="en-US" sz="1400" dirty="0" smtClean="0">
            <a:latin typeface="Cambria" pitchFamily="18" charset="0"/>
          </a:endParaRPr>
        </a:p>
        <a:p>
          <a:r>
            <a:rPr lang="en-US" sz="1400" dirty="0" smtClean="0">
              <a:latin typeface="Cambria" pitchFamily="18" charset="0"/>
            </a:rPr>
            <a:t> </a:t>
          </a:r>
          <a:endParaRPr lang="en-US" sz="1400" dirty="0">
            <a:latin typeface="Cambria" pitchFamily="18" charset="0"/>
          </a:endParaRPr>
        </a:p>
      </dgm:t>
    </dgm:pt>
    <dgm:pt modelId="{E5B2BCA3-ABAD-4ACA-A4BE-89703874C9D0}" type="parTrans" cxnId="{66214D36-6620-470E-BC13-56E9DD8C2DA3}">
      <dgm:prSet/>
      <dgm:spPr/>
      <dgm:t>
        <a:bodyPr/>
        <a:lstStyle/>
        <a:p>
          <a:endParaRPr lang="en-US"/>
        </a:p>
      </dgm:t>
    </dgm:pt>
    <dgm:pt modelId="{24328F55-D81A-47DF-9099-8EECA2B9CFB7}" type="sibTrans" cxnId="{66214D36-6620-470E-BC13-56E9DD8C2DA3}">
      <dgm:prSet/>
      <dgm:spPr/>
      <dgm:t>
        <a:bodyPr/>
        <a:lstStyle/>
        <a:p>
          <a:endParaRPr lang="en-US"/>
        </a:p>
      </dgm:t>
    </dgm:pt>
    <dgm:pt modelId="{E7F13C3F-9063-43FE-9E23-588DAEC893BC}" type="pres">
      <dgm:prSet presAssocID="{3E4D28A8-FC81-40BB-9E46-2BEDDE1436B3}" presName="Name0" presStyleCnt="0">
        <dgm:presLayoutVars>
          <dgm:dir/>
          <dgm:resizeHandles val="exact"/>
        </dgm:presLayoutVars>
      </dgm:prSet>
      <dgm:spPr/>
    </dgm:pt>
    <dgm:pt modelId="{8FFD0C81-F7C1-49F1-BEE7-6979E1CD797E}" type="pres">
      <dgm:prSet presAssocID="{3E4D28A8-FC81-40BB-9E46-2BEDDE1436B3}" presName="fgShape" presStyleLbl="fgShp" presStyleIdx="0" presStyleCnt="1" custScaleX="108696" custScaleY="103040" custLinFactNeighborX="253" custLinFactNeighborY="52784"/>
      <dgm:spPr/>
    </dgm:pt>
    <dgm:pt modelId="{900DD8F5-C9DF-461E-8D41-85B2D1EEC8B1}" type="pres">
      <dgm:prSet presAssocID="{3E4D28A8-FC81-40BB-9E46-2BEDDE1436B3}" presName="linComp" presStyleCnt="0"/>
      <dgm:spPr/>
    </dgm:pt>
    <dgm:pt modelId="{2D8076A0-4AA1-485A-8C70-723E1872EBF0}" type="pres">
      <dgm:prSet presAssocID="{5DA58F92-0D73-442E-9689-1AEE865353EE}" presName="compNode" presStyleCnt="0"/>
      <dgm:spPr/>
    </dgm:pt>
    <dgm:pt modelId="{F65EE656-601B-4B6D-8ABD-6F304FC14831}" type="pres">
      <dgm:prSet presAssocID="{5DA58F92-0D73-442E-9689-1AEE865353EE}" presName="bkgdShape" presStyleLbl="node1" presStyleIdx="0" presStyleCnt="3"/>
      <dgm:spPr/>
      <dgm:t>
        <a:bodyPr/>
        <a:lstStyle/>
        <a:p>
          <a:endParaRPr lang="en-US"/>
        </a:p>
      </dgm:t>
    </dgm:pt>
    <dgm:pt modelId="{7AAB6293-4BB6-476D-8CB7-62F981F7CA89}" type="pres">
      <dgm:prSet presAssocID="{5DA58F92-0D73-442E-9689-1AEE865353E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82AEB-714A-4C96-95E9-B1CE594E8B46}" type="pres">
      <dgm:prSet presAssocID="{5DA58F92-0D73-442E-9689-1AEE865353EE}" presName="invisiNode" presStyleLbl="node1" presStyleIdx="0" presStyleCnt="3"/>
      <dgm:spPr/>
    </dgm:pt>
    <dgm:pt modelId="{DA51007E-CA31-48AA-A277-AB36AC6CA03A}" type="pres">
      <dgm:prSet presAssocID="{5DA58F92-0D73-442E-9689-1AEE865353EE}" presName="imagNode" presStyleLbl="fgImgPlace1" presStyleIdx="0" presStyleCnt="3"/>
      <dgm:spPr/>
    </dgm:pt>
    <dgm:pt modelId="{A2DE4EF2-9433-4238-B542-11A634AF5135}" type="pres">
      <dgm:prSet presAssocID="{C81BC584-0979-49D1-91BC-372D5E0FBE3E}" presName="sibTrans" presStyleLbl="sibTrans2D1" presStyleIdx="0" presStyleCnt="0"/>
      <dgm:spPr/>
      <dgm:t>
        <a:bodyPr/>
        <a:lstStyle/>
        <a:p>
          <a:endParaRPr lang="en-ZA"/>
        </a:p>
      </dgm:t>
    </dgm:pt>
    <dgm:pt modelId="{CAF5833A-E53C-4660-B8AB-EC8A50CF1D08}" type="pres">
      <dgm:prSet presAssocID="{C8490268-37B6-4AB2-8393-AC911DB9FCC9}" presName="compNode" presStyleCnt="0"/>
      <dgm:spPr/>
    </dgm:pt>
    <dgm:pt modelId="{B397BCDE-A706-4961-9340-8524CA34709C}" type="pres">
      <dgm:prSet presAssocID="{C8490268-37B6-4AB2-8393-AC911DB9FCC9}" presName="bkgdShape" presStyleLbl="node1" presStyleIdx="1" presStyleCnt="3" custLinFactNeighborY="0"/>
      <dgm:spPr/>
      <dgm:t>
        <a:bodyPr/>
        <a:lstStyle/>
        <a:p>
          <a:endParaRPr lang="en-US"/>
        </a:p>
      </dgm:t>
    </dgm:pt>
    <dgm:pt modelId="{4C36D43B-2907-4848-A887-0AB4E4A4FFFF}" type="pres">
      <dgm:prSet presAssocID="{C8490268-37B6-4AB2-8393-AC911DB9FCC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ADF1E-7A75-4D0B-9DDC-AAAA63DC817A}" type="pres">
      <dgm:prSet presAssocID="{C8490268-37B6-4AB2-8393-AC911DB9FCC9}" presName="invisiNode" presStyleLbl="node1" presStyleIdx="1" presStyleCnt="3"/>
      <dgm:spPr/>
    </dgm:pt>
    <dgm:pt modelId="{C6BBF200-C89B-473A-B813-FF920C353391}" type="pres">
      <dgm:prSet presAssocID="{C8490268-37B6-4AB2-8393-AC911DB9FCC9}" presName="imagNode" presStyleLbl="fgImgPlace1" presStyleIdx="1" presStyleCnt="3"/>
      <dgm:spPr/>
    </dgm:pt>
    <dgm:pt modelId="{C0AE7642-9531-4652-BA19-24A190CE6A1D}" type="pres">
      <dgm:prSet presAssocID="{B85151FA-8E61-4596-9F93-7972E9D3217F}" presName="sibTrans" presStyleLbl="sibTrans2D1" presStyleIdx="0" presStyleCnt="0"/>
      <dgm:spPr/>
      <dgm:t>
        <a:bodyPr/>
        <a:lstStyle/>
        <a:p>
          <a:endParaRPr lang="en-ZA"/>
        </a:p>
      </dgm:t>
    </dgm:pt>
    <dgm:pt modelId="{58174DFF-3B24-42A6-9C4D-C3A79CEBEEC4}" type="pres">
      <dgm:prSet presAssocID="{11798911-5803-4A0C-98A2-243E111DB36C}" presName="compNode" presStyleCnt="0"/>
      <dgm:spPr/>
    </dgm:pt>
    <dgm:pt modelId="{1F563FE9-087C-4171-ADF6-233A4D971A23}" type="pres">
      <dgm:prSet presAssocID="{11798911-5803-4A0C-98A2-243E111DB36C}" presName="bkgdShape" presStyleLbl="node1" presStyleIdx="2" presStyleCnt="3"/>
      <dgm:spPr/>
      <dgm:t>
        <a:bodyPr/>
        <a:lstStyle/>
        <a:p>
          <a:endParaRPr lang="en-US"/>
        </a:p>
      </dgm:t>
    </dgm:pt>
    <dgm:pt modelId="{ED8EAA35-6B2D-42BB-949C-C02F8B331755}" type="pres">
      <dgm:prSet presAssocID="{11798911-5803-4A0C-98A2-243E111DB36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56F43-D80E-4746-83C9-152332FC0D7B}" type="pres">
      <dgm:prSet presAssocID="{11798911-5803-4A0C-98A2-243E111DB36C}" presName="invisiNode" presStyleLbl="node1" presStyleIdx="2" presStyleCnt="3"/>
      <dgm:spPr/>
    </dgm:pt>
    <dgm:pt modelId="{2C8B0E05-7881-4345-8192-AC2306CCF9E0}" type="pres">
      <dgm:prSet presAssocID="{11798911-5803-4A0C-98A2-243E111DB36C}" presName="imagNode" presStyleLbl="fgImgPlace1" presStyleIdx="2" presStyleCnt="3"/>
      <dgm:spPr/>
    </dgm:pt>
  </dgm:ptLst>
  <dgm:cxnLst>
    <dgm:cxn modelId="{A4EE9D36-38E6-41EB-A11F-052A819E7F21}" type="presOf" srcId="{B85151FA-8E61-4596-9F93-7972E9D3217F}" destId="{C0AE7642-9531-4652-BA19-24A190CE6A1D}" srcOrd="0" destOrd="0" presId="urn:microsoft.com/office/officeart/2005/8/layout/hList7#1"/>
    <dgm:cxn modelId="{72088D9B-A0F3-4E1D-8516-C1E088396397}" type="presOf" srcId="{11798911-5803-4A0C-98A2-243E111DB36C}" destId="{ED8EAA35-6B2D-42BB-949C-C02F8B331755}" srcOrd="1" destOrd="0" presId="urn:microsoft.com/office/officeart/2005/8/layout/hList7#1"/>
    <dgm:cxn modelId="{7F75A88E-4176-4FDE-B3B8-2020BA085DC7}" type="presOf" srcId="{C8490268-37B6-4AB2-8393-AC911DB9FCC9}" destId="{4C36D43B-2907-4848-A887-0AB4E4A4FFFF}" srcOrd="1" destOrd="0" presId="urn:microsoft.com/office/officeart/2005/8/layout/hList7#1"/>
    <dgm:cxn modelId="{66214D36-6620-470E-BC13-56E9DD8C2DA3}" srcId="{3E4D28A8-FC81-40BB-9E46-2BEDDE1436B3}" destId="{11798911-5803-4A0C-98A2-243E111DB36C}" srcOrd="2" destOrd="0" parTransId="{E5B2BCA3-ABAD-4ACA-A4BE-89703874C9D0}" sibTransId="{24328F55-D81A-47DF-9099-8EECA2B9CFB7}"/>
    <dgm:cxn modelId="{F3266AD2-2414-44B1-91B2-08E14B7201D6}" type="presOf" srcId="{C8490268-37B6-4AB2-8393-AC911DB9FCC9}" destId="{B397BCDE-A706-4961-9340-8524CA34709C}" srcOrd="0" destOrd="0" presId="urn:microsoft.com/office/officeart/2005/8/layout/hList7#1"/>
    <dgm:cxn modelId="{995A2B7B-EB10-42B1-BA38-F5C5366DD6FA}" srcId="{3E4D28A8-FC81-40BB-9E46-2BEDDE1436B3}" destId="{C8490268-37B6-4AB2-8393-AC911DB9FCC9}" srcOrd="1" destOrd="0" parTransId="{8EEE178A-9DCD-49F1-8A41-C563A236C409}" sibTransId="{B85151FA-8E61-4596-9F93-7972E9D3217F}"/>
    <dgm:cxn modelId="{4D74839E-688A-446A-84E3-591AF30990A8}" type="presOf" srcId="{11798911-5803-4A0C-98A2-243E111DB36C}" destId="{1F563FE9-087C-4171-ADF6-233A4D971A23}" srcOrd="0" destOrd="0" presId="urn:microsoft.com/office/officeart/2005/8/layout/hList7#1"/>
    <dgm:cxn modelId="{CA951CEB-4E75-4120-B3D9-60444682FFC6}" type="presOf" srcId="{3E4D28A8-FC81-40BB-9E46-2BEDDE1436B3}" destId="{E7F13C3F-9063-43FE-9E23-588DAEC893BC}" srcOrd="0" destOrd="0" presId="urn:microsoft.com/office/officeart/2005/8/layout/hList7#1"/>
    <dgm:cxn modelId="{F4EBD3CB-3258-423E-84C3-173DDEE6E245}" type="presOf" srcId="{5DA58F92-0D73-442E-9689-1AEE865353EE}" destId="{7AAB6293-4BB6-476D-8CB7-62F981F7CA89}" srcOrd="1" destOrd="0" presId="urn:microsoft.com/office/officeart/2005/8/layout/hList7#1"/>
    <dgm:cxn modelId="{05033970-20A4-473E-909F-AEFE3E96B467}" type="presOf" srcId="{5DA58F92-0D73-442E-9689-1AEE865353EE}" destId="{F65EE656-601B-4B6D-8ABD-6F304FC14831}" srcOrd="0" destOrd="0" presId="urn:microsoft.com/office/officeart/2005/8/layout/hList7#1"/>
    <dgm:cxn modelId="{90AAE55C-35B7-4EAD-90C3-056A1D9841C8}" type="presOf" srcId="{C81BC584-0979-49D1-91BC-372D5E0FBE3E}" destId="{A2DE4EF2-9433-4238-B542-11A634AF5135}" srcOrd="0" destOrd="0" presId="urn:microsoft.com/office/officeart/2005/8/layout/hList7#1"/>
    <dgm:cxn modelId="{75C474A3-DB8B-402C-9A17-0C6EE5317FF9}" srcId="{3E4D28A8-FC81-40BB-9E46-2BEDDE1436B3}" destId="{5DA58F92-0D73-442E-9689-1AEE865353EE}" srcOrd="0" destOrd="0" parTransId="{84515AF6-7C5F-427B-83D7-D3BCBBF00D46}" sibTransId="{C81BC584-0979-49D1-91BC-372D5E0FBE3E}"/>
    <dgm:cxn modelId="{580F4029-FB0B-48EC-AC90-C641BB946406}" type="presParOf" srcId="{E7F13C3F-9063-43FE-9E23-588DAEC893BC}" destId="{8FFD0C81-F7C1-49F1-BEE7-6979E1CD797E}" srcOrd="0" destOrd="0" presId="urn:microsoft.com/office/officeart/2005/8/layout/hList7#1"/>
    <dgm:cxn modelId="{7EFF2292-C6AB-4825-8A70-789446D2CFCE}" type="presParOf" srcId="{E7F13C3F-9063-43FE-9E23-588DAEC893BC}" destId="{900DD8F5-C9DF-461E-8D41-85B2D1EEC8B1}" srcOrd="1" destOrd="0" presId="urn:microsoft.com/office/officeart/2005/8/layout/hList7#1"/>
    <dgm:cxn modelId="{62DF02F5-8B76-4F40-A9AF-B71682028BE4}" type="presParOf" srcId="{900DD8F5-C9DF-461E-8D41-85B2D1EEC8B1}" destId="{2D8076A0-4AA1-485A-8C70-723E1872EBF0}" srcOrd="0" destOrd="0" presId="urn:microsoft.com/office/officeart/2005/8/layout/hList7#1"/>
    <dgm:cxn modelId="{54D1E92C-DE54-4E60-9DC3-F3D18BFD2AAA}" type="presParOf" srcId="{2D8076A0-4AA1-485A-8C70-723E1872EBF0}" destId="{F65EE656-601B-4B6D-8ABD-6F304FC14831}" srcOrd="0" destOrd="0" presId="urn:microsoft.com/office/officeart/2005/8/layout/hList7#1"/>
    <dgm:cxn modelId="{226FFCB8-7F89-449D-87AA-8AC502127240}" type="presParOf" srcId="{2D8076A0-4AA1-485A-8C70-723E1872EBF0}" destId="{7AAB6293-4BB6-476D-8CB7-62F981F7CA89}" srcOrd="1" destOrd="0" presId="urn:microsoft.com/office/officeart/2005/8/layout/hList7#1"/>
    <dgm:cxn modelId="{069F2F9A-8E7A-4729-AD16-CF490A3D2AE5}" type="presParOf" srcId="{2D8076A0-4AA1-485A-8C70-723E1872EBF0}" destId="{F7582AEB-714A-4C96-95E9-B1CE594E8B46}" srcOrd="2" destOrd="0" presId="urn:microsoft.com/office/officeart/2005/8/layout/hList7#1"/>
    <dgm:cxn modelId="{FB3F8CC7-6C54-442F-9302-A088483EDC3E}" type="presParOf" srcId="{2D8076A0-4AA1-485A-8C70-723E1872EBF0}" destId="{DA51007E-CA31-48AA-A277-AB36AC6CA03A}" srcOrd="3" destOrd="0" presId="urn:microsoft.com/office/officeart/2005/8/layout/hList7#1"/>
    <dgm:cxn modelId="{FA1C8FC2-6743-4948-81CF-E554DFF20691}" type="presParOf" srcId="{900DD8F5-C9DF-461E-8D41-85B2D1EEC8B1}" destId="{A2DE4EF2-9433-4238-B542-11A634AF5135}" srcOrd="1" destOrd="0" presId="urn:microsoft.com/office/officeart/2005/8/layout/hList7#1"/>
    <dgm:cxn modelId="{326A69A8-008C-4A24-AD08-044EB0E2A5EE}" type="presParOf" srcId="{900DD8F5-C9DF-461E-8D41-85B2D1EEC8B1}" destId="{CAF5833A-E53C-4660-B8AB-EC8A50CF1D08}" srcOrd="2" destOrd="0" presId="urn:microsoft.com/office/officeart/2005/8/layout/hList7#1"/>
    <dgm:cxn modelId="{D8B997A3-4A7E-4234-A59B-694D38F60D92}" type="presParOf" srcId="{CAF5833A-E53C-4660-B8AB-EC8A50CF1D08}" destId="{B397BCDE-A706-4961-9340-8524CA34709C}" srcOrd="0" destOrd="0" presId="urn:microsoft.com/office/officeart/2005/8/layout/hList7#1"/>
    <dgm:cxn modelId="{04D6654D-9F3C-45D9-9B46-C57AB1AE0029}" type="presParOf" srcId="{CAF5833A-E53C-4660-B8AB-EC8A50CF1D08}" destId="{4C36D43B-2907-4848-A887-0AB4E4A4FFFF}" srcOrd="1" destOrd="0" presId="urn:microsoft.com/office/officeart/2005/8/layout/hList7#1"/>
    <dgm:cxn modelId="{0D948073-965B-4543-9C8D-0FF54426F288}" type="presParOf" srcId="{CAF5833A-E53C-4660-B8AB-EC8A50CF1D08}" destId="{6D2ADF1E-7A75-4D0B-9DDC-AAAA63DC817A}" srcOrd="2" destOrd="0" presId="urn:microsoft.com/office/officeart/2005/8/layout/hList7#1"/>
    <dgm:cxn modelId="{333AC334-AA3E-49CA-8F93-3701E6BB8E34}" type="presParOf" srcId="{CAF5833A-E53C-4660-B8AB-EC8A50CF1D08}" destId="{C6BBF200-C89B-473A-B813-FF920C353391}" srcOrd="3" destOrd="0" presId="urn:microsoft.com/office/officeart/2005/8/layout/hList7#1"/>
    <dgm:cxn modelId="{2F34A59A-0B90-43CE-8BFB-8C7B45AA9C17}" type="presParOf" srcId="{900DD8F5-C9DF-461E-8D41-85B2D1EEC8B1}" destId="{C0AE7642-9531-4652-BA19-24A190CE6A1D}" srcOrd="3" destOrd="0" presId="urn:microsoft.com/office/officeart/2005/8/layout/hList7#1"/>
    <dgm:cxn modelId="{B804CBA3-5E56-4159-9247-BBC28829F229}" type="presParOf" srcId="{900DD8F5-C9DF-461E-8D41-85B2D1EEC8B1}" destId="{58174DFF-3B24-42A6-9C4D-C3A79CEBEEC4}" srcOrd="4" destOrd="0" presId="urn:microsoft.com/office/officeart/2005/8/layout/hList7#1"/>
    <dgm:cxn modelId="{26D4C11E-6DA3-4DAE-8FB5-D8B86ACA2955}" type="presParOf" srcId="{58174DFF-3B24-42A6-9C4D-C3A79CEBEEC4}" destId="{1F563FE9-087C-4171-ADF6-233A4D971A23}" srcOrd="0" destOrd="0" presId="urn:microsoft.com/office/officeart/2005/8/layout/hList7#1"/>
    <dgm:cxn modelId="{8F5AEAE2-3291-4950-BE12-3E91E9EE0E1C}" type="presParOf" srcId="{58174DFF-3B24-42A6-9C4D-C3A79CEBEEC4}" destId="{ED8EAA35-6B2D-42BB-949C-C02F8B331755}" srcOrd="1" destOrd="0" presId="urn:microsoft.com/office/officeart/2005/8/layout/hList7#1"/>
    <dgm:cxn modelId="{5B770ABA-37FF-4CFB-83C7-1225AE82E7FB}" type="presParOf" srcId="{58174DFF-3B24-42A6-9C4D-C3A79CEBEEC4}" destId="{27256F43-D80E-4746-83C9-152332FC0D7B}" srcOrd="2" destOrd="0" presId="urn:microsoft.com/office/officeart/2005/8/layout/hList7#1"/>
    <dgm:cxn modelId="{84B485F4-92D0-4D0D-8B42-3DE1F0C4DC41}" type="presParOf" srcId="{58174DFF-3B24-42A6-9C4D-C3A79CEBEEC4}" destId="{2C8B0E05-7881-4345-8192-AC2306CCF9E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8C63-E913-4682-B946-5897A148C102}" type="datetimeFigureOut">
              <a:rPr lang="en-ZA" smtClean="0"/>
              <a:pPr/>
              <a:t>2017/08/24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D32D-CEC9-4A1B-941F-43EEB8280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7D048-621B-4A97-9B4D-E9E66A19C54A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671F-D708-4016-9DC5-207AC34724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83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2671F-D708-4016-9DC5-207AC34724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2068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05AF4-F0A6-4CBB-B2F5-AD67E63B583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633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64D3-83F7-4110-BE03-0C3EE19B48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7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922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0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627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61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74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535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14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14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58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77988" y="6721475"/>
            <a:ext cx="477837" cy="4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155825" y="6356350"/>
            <a:ext cx="3863975" cy="569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00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75"/>
            <a:ext cx="9144000" cy="1519825"/>
          </a:xfrm>
          <a:solidFill>
            <a:srgbClr val="FFC000"/>
          </a:solidFill>
          <a:ln w="25400">
            <a:solidFill>
              <a:srgbClr val="DB432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791200"/>
            <a:ext cx="1447800" cy="1066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873758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864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501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70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471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57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55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566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39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319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0EB1-2699-4B23-BFAE-E16913AAE28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260B-05BB-4E9F-BD8D-EE5C864183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22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93" r:id="rId14"/>
    <p:sldLayoutId id="2147483710" r:id="rId15"/>
    <p:sldLayoutId id="2147483711" r:id="rId16"/>
    <p:sldLayoutId id="2147483715" r:id="rId17"/>
    <p:sldLayoutId id="2147483716" r:id="rId18"/>
    <p:sldLayoutId id="214748371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operative_banking" TargetMode="External"/><Relationship Id="rId2" Type="http://schemas.openxmlformats.org/officeDocument/2006/relationships/hyperlink" Target="https://en.wikipedia.org/wiki/Rochdale_Principles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CBDA-PPT-cov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" y="0"/>
            <a:ext cx="9146716" cy="6881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6349" y="3200400"/>
            <a:ext cx="5949605" cy="13189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Role of Cooperative Banking in the transformation of the financial services sector</a:t>
            </a:r>
            <a:endParaRPr lang="en-U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27605" y="4572000"/>
            <a:ext cx="6216395" cy="1767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1600" b="1" dirty="0" smtClean="0">
              <a:solidFill>
                <a:schemeClr val="bg1"/>
              </a:solidFill>
              <a:latin typeface="Calibri" charset="0"/>
              <a:ea typeface="Osaka" charset="0"/>
              <a:cs typeface="Osaka" charset="0"/>
            </a:endParaRPr>
          </a:p>
          <a:p>
            <a:pPr algn="l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David de Jong		-	Supervisor: CFIs</a:t>
            </a:r>
          </a:p>
          <a:p>
            <a:pPr algn="l">
              <a:lnSpc>
                <a:spcPct val="80000"/>
              </a:lnSpc>
            </a:pPr>
            <a:endParaRPr lang="en-US" sz="1600" b="1" dirty="0" smtClean="0">
              <a:solidFill>
                <a:schemeClr val="bg1"/>
              </a:solidFill>
              <a:latin typeface="Calibri" charset="0"/>
              <a:ea typeface="Osaka" charset="0"/>
              <a:cs typeface="Osaka" charset="0"/>
            </a:endParaRPr>
          </a:p>
          <a:p>
            <a:pPr algn="l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Kobus van Niekerk 	-	Head Central Support Services</a:t>
            </a:r>
          </a:p>
          <a:p>
            <a:pPr algn="l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Nomadelo Sauli 	-	Head Capacity Building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161" y="2778877"/>
            <a:ext cx="215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latin typeface="Cambria" pitchFamily="18" charset="0"/>
              </a:rPr>
              <a:t>Public Hearings on Financial Sector Transformation</a:t>
            </a:r>
          </a:p>
          <a:p>
            <a:pPr algn="ctr"/>
            <a:endParaRPr lang="en-ZA" sz="2000" b="1" dirty="0">
              <a:latin typeface="Cambria" pitchFamily="18" charset="0"/>
            </a:endParaRPr>
          </a:p>
          <a:p>
            <a:pPr algn="ctr"/>
            <a:r>
              <a:rPr lang="en-ZA" sz="2000" b="1" dirty="0" smtClean="0">
                <a:latin typeface="Cambria" pitchFamily="18" charset="0"/>
              </a:rPr>
              <a:t>23 August 2017</a:t>
            </a:r>
          </a:p>
        </p:txBody>
      </p:sp>
    </p:spTree>
    <p:extLst>
      <p:ext uri="{BB962C8B-B14F-4D97-AF65-F5344CB8AC3E}">
        <p14:creationId xmlns="" xmlns:p14="http://schemas.microsoft.com/office/powerpoint/2010/main" val="14920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57548"/>
            <a:ext cx="9143998" cy="5600452"/>
          </a:xfrm>
        </p:spPr>
        <p:txBody>
          <a:bodyPr>
            <a:normAutofit lnSpcReduction="10000"/>
          </a:bodyPr>
          <a:lstStyle/>
          <a:p>
            <a:r>
              <a:rPr lang="en-ZA" b="1" i="1" dirty="0" smtClean="0">
                <a:solidFill>
                  <a:srgbClr val="FF0000"/>
                </a:solidFill>
                <a:latin typeface="Cambria" pitchFamily="18" charset="0"/>
              </a:rPr>
              <a:t>2.2.1 Savings mobilisation within </a:t>
            </a:r>
            <a:r>
              <a:rPr lang="en-ZA" b="1" i="1" dirty="0">
                <a:solidFill>
                  <a:srgbClr val="FF0000"/>
                </a:solidFill>
                <a:latin typeface="Cambria" pitchFamily="18" charset="0"/>
              </a:rPr>
              <a:t>a community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Encourages savings culture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Seeks </a:t>
            </a:r>
            <a:r>
              <a:rPr lang="en-ZA" dirty="0">
                <a:latin typeface="Cambria" pitchFamily="18" charset="0"/>
              </a:rPr>
              <a:t>to re-invest the money back into the same community </a:t>
            </a:r>
            <a:r>
              <a:rPr lang="en-ZA" dirty="0" smtClean="0">
                <a:latin typeface="Cambria" pitchFamily="18" charset="0"/>
              </a:rPr>
              <a:t>which mobilised the resources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Directly </a:t>
            </a:r>
            <a:r>
              <a:rPr lang="en-ZA" dirty="0">
                <a:latin typeface="Cambria" pitchFamily="18" charset="0"/>
              </a:rPr>
              <a:t>benefit that </a:t>
            </a:r>
            <a:r>
              <a:rPr lang="en-ZA" dirty="0" smtClean="0">
                <a:latin typeface="Cambria" pitchFamily="18" charset="0"/>
              </a:rPr>
              <a:t>community by ploughing back surplus funds and/or paying out dividends to members </a:t>
            </a:r>
            <a:endParaRPr lang="en-ZA" dirty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Co-ops and other SMMEs invested </a:t>
            </a:r>
            <a:r>
              <a:rPr lang="en-ZA" dirty="0">
                <a:latin typeface="Cambria" pitchFamily="18" charset="0"/>
              </a:rPr>
              <a:t>with CFI as members can obviously benefit in the form of a good return on the money invested in the CFI as savings</a:t>
            </a:r>
          </a:p>
          <a:p>
            <a:endParaRPr lang="en-ZA" dirty="0"/>
          </a:p>
        </p:txBody>
      </p:sp>
      <p:sp>
        <p:nvSpPr>
          <p:cNvPr id="5" name="Pentagon 4"/>
          <p:cNvSpPr/>
          <p:nvPr/>
        </p:nvSpPr>
        <p:spPr>
          <a:xfrm>
            <a:off x="-1" y="0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2.2		BENEFITS OF CO-OPERATIVE BANKING?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0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1" y="0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2.3	SOLUTION 1: 		COOPERATIVE BANKING 										NETWORK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547"/>
            <a:ext cx="9144000" cy="560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454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63" y="1124744"/>
            <a:ext cx="748883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-1" y="0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2.3	</a:t>
            </a:r>
            <a:r>
              <a:rPr lang="en-ZA" sz="24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SOLUTION 1: COOPERATIVE BANKING NETWORK – </a:t>
            </a:r>
          </a:p>
          <a:p>
            <a:pPr algn="r" defTabSz="457200"/>
            <a:endParaRPr lang="en-ZA" sz="2800" b="1" dirty="0" smtClean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  <a:p>
            <a:pPr algn="r"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TECHNOLOGICALLY ENABLED – ACCESS TO NPS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133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585" y="6188075"/>
            <a:ext cx="457200" cy="457200"/>
          </a:xfrm>
        </p:spPr>
        <p:txBody>
          <a:bodyPr/>
          <a:lstStyle/>
          <a:p>
            <a:pPr>
              <a:defRPr/>
            </a:pPr>
            <a:fld id="{E6B687C8-8659-40B2-A2BA-83F75D57EB1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298" name="Text Box 226"/>
          <p:cNvSpPr txBox="1">
            <a:spLocks noChangeArrowheads="1"/>
          </p:cNvSpPr>
          <p:nvPr/>
        </p:nvSpPr>
        <p:spPr bwMode="auto">
          <a:xfrm>
            <a:off x="5824630" y="1511503"/>
            <a:ext cx="1387497" cy="75300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4766" y="1511503"/>
            <a:ext cx="1350890" cy="7030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 Material  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6" name="Text Box 244"/>
          <p:cNvSpPr txBox="1">
            <a:spLocks noChangeArrowheads="1"/>
          </p:cNvSpPr>
          <p:nvPr/>
        </p:nvSpPr>
        <p:spPr bwMode="auto">
          <a:xfrm>
            <a:off x="1964725" y="1511503"/>
            <a:ext cx="1387496" cy="72498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rial" charset="0"/>
              </a:rPr>
              <a:t> </a:t>
            </a:r>
          </a:p>
        </p:txBody>
      </p:sp>
      <p:sp>
        <p:nvSpPr>
          <p:cNvPr id="3319" name="Text Box 247"/>
          <p:cNvSpPr txBox="1">
            <a:spLocks noChangeArrowheads="1"/>
          </p:cNvSpPr>
          <p:nvPr/>
        </p:nvSpPr>
        <p:spPr bwMode="auto">
          <a:xfrm>
            <a:off x="3820677" y="1511503"/>
            <a:ext cx="1671279" cy="71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Manufacturing</a:t>
            </a:r>
          </a:p>
        </p:txBody>
      </p:sp>
      <p:sp>
        <p:nvSpPr>
          <p:cNvPr id="5" name="Rounded Rectangle 3"/>
          <p:cNvSpPr/>
          <p:nvPr/>
        </p:nvSpPr>
        <p:spPr bwMode="auto">
          <a:xfrm>
            <a:off x="7613003" y="1511503"/>
            <a:ext cx="1410440" cy="7139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Arial" charset="0"/>
              </a:rPr>
              <a:t> </a:t>
            </a:r>
          </a:p>
        </p:txBody>
      </p:sp>
      <p:sp>
        <p:nvSpPr>
          <p:cNvPr id="41996" name="Down Arrow 15"/>
          <p:cNvSpPr>
            <a:spLocks noChangeArrowheads="1"/>
          </p:cNvSpPr>
          <p:nvPr/>
        </p:nvSpPr>
        <p:spPr bwMode="auto">
          <a:xfrm rot="-5400000">
            <a:off x="1511300" y="1736725"/>
            <a:ext cx="360362" cy="287338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97" name="Down Arrow 15"/>
          <p:cNvSpPr>
            <a:spLocks noChangeArrowheads="1"/>
          </p:cNvSpPr>
          <p:nvPr/>
        </p:nvSpPr>
        <p:spPr bwMode="auto">
          <a:xfrm rot="-5400000">
            <a:off x="3411994" y="1736725"/>
            <a:ext cx="360362" cy="287337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98" name="Down Arrow 15"/>
          <p:cNvSpPr>
            <a:spLocks noChangeArrowheads="1"/>
          </p:cNvSpPr>
          <p:nvPr/>
        </p:nvSpPr>
        <p:spPr bwMode="auto">
          <a:xfrm rot="-5400000">
            <a:off x="5472113" y="1736725"/>
            <a:ext cx="360362" cy="287338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99" name="Down Arrow 15"/>
          <p:cNvSpPr>
            <a:spLocks noChangeArrowheads="1"/>
          </p:cNvSpPr>
          <p:nvPr/>
        </p:nvSpPr>
        <p:spPr bwMode="auto">
          <a:xfrm rot="-5400000">
            <a:off x="7272338" y="1736725"/>
            <a:ext cx="360362" cy="287338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ounded Rectangle 5"/>
          <p:cNvSpPr/>
          <p:nvPr/>
        </p:nvSpPr>
        <p:spPr bwMode="auto">
          <a:xfrm>
            <a:off x="121655" y="3571876"/>
            <a:ext cx="305983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Co-operatives</a:t>
            </a:r>
          </a:p>
        </p:txBody>
      </p:sp>
      <p:sp>
        <p:nvSpPr>
          <p:cNvPr id="42003" name="Text Box 260"/>
          <p:cNvSpPr txBox="1">
            <a:spLocks noChangeArrowheads="1"/>
          </p:cNvSpPr>
          <p:nvPr/>
        </p:nvSpPr>
        <p:spPr bwMode="auto">
          <a:xfrm>
            <a:off x="2857500" y="2428875"/>
            <a:ext cx="3328988" cy="541338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Times" pitchFamily="18" charset="0"/>
                <a:cs typeface="Arial" pitchFamily="34" charset="0"/>
              </a:rPr>
              <a:t>Marketing and Supply Coops </a:t>
            </a:r>
          </a:p>
        </p:txBody>
      </p:sp>
      <p:sp>
        <p:nvSpPr>
          <p:cNvPr id="42004" name="Text Box 263"/>
          <p:cNvSpPr txBox="1">
            <a:spLocks noChangeArrowheads="1"/>
          </p:cNvSpPr>
          <p:nvPr/>
        </p:nvSpPr>
        <p:spPr bwMode="auto">
          <a:xfrm>
            <a:off x="6270625" y="3143250"/>
            <a:ext cx="2873375" cy="642938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  <a:cs typeface="Arial" pitchFamily="34" charset="0"/>
              </a:rPr>
              <a:t>Consumer Co-operatives</a:t>
            </a:r>
          </a:p>
        </p:txBody>
      </p:sp>
      <p:sp>
        <p:nvSpPr>
          <p:cNvPr id="42005" name="Text Box 266"/>
          <p:cNvSpPr txBox="1">
            <a:spLocks noChangeArrowheads="1"/>
          </p:cNvSpPr>
          <p:nvPr/>
        </p:nvSpPr>
        <p:spPr bwMode="auto">
          <a:xfrm>
            <a:off x="2928938" y="5500688"/>
            <a:ext cx="4230687" cy="915987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cs typeface="Arial" pitchFamily="34" charset="0"/>
              </a:rPr>
              <a:t>Worker Co-operatives- </a:t>
            </a:r>
            <a:r>
              <a:rPr lang="en-US" sz="1400" dirty="0" err="1">
                <a:solidFill>
                  <a:schemeClr val="bg1"/>
                </a:solidFill>
                <a:cs typeface="Arial" pitchFamily="34" charset="0"/>
              </a:rPr>
              <a:t>Labour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 intensive e.g.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mining; construction; textiles; and arts and craft </a:t>
            </a:r>
          </a:p>
        </p:txBody>
      </p:sp>
      <p:sp>
        <p:nvSpPr>
          <p:cNvPr id="42017" name="Text Box 269"/>
          <p:cNvSpPr txBox="1">
            <a:spLocks noChangeArrowheads="1"/>
          </p:cNvSpPr>
          <p:nvPr/>
        </p:nvSpPr>
        <p:spPr bwMode="auto">
          <a:xfrm>
            <a:off x="3354933" y="3893347"/>
            <a:ext cx="3328464" cy="385705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latin typeface="Times" pitchFamily="18" charset="0"/>
                <a:cs typeface="Arial" pitchFamily="34" charset="0"/>
              </a:rPr>
              <a:t>Financial Co-operatives</a:t>
            </a:r>
          </a:p>
        </p:txBody>
      </p:sp>
      <p:pic>
        <p:nvPicPr>
          <p:cNvPr id="42007" name="Picture 7" descr="Supermarket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19446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8" descr="Farm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3668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9" descr="Construction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223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0" name="Line 273"/>
          <p:cNvSpPr>
            <a:spLocks noChangeShapeType="1"/>
          </p:cNvSpPr>
          <p:nvPr/>
        </p:nvSpPr>
        <p:spPr bwMode="auto">
          <a:xfrm>
            <a:off x="8262660" y="2214563"/>
            <a:ext cx="0" cy="8543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74"/>
          <p:cNvSpPr>
            <a:spLocks noChangeShapeType="1"/>
          </p:cNvSpPr>
          <p:nvPr/>
        </p:nvSpPr>
        <p:spPr bwMode="auto">
          <a:xfrm>
            <a:off x="6876256" y="2307318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275"/>
          <p:cNvSpPr>
            <a:spLocks noChangeShapeType="1"/>
          </p:cNvSpPr>
          <p:nvPr/>
        </p:nvSpPr>
        <p:spPr bwMode="auto">
          <a:xfrm flipH="1">
            <a:off x="6373019" y="2594656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276"/>
          <p:cNvSpPr>
            <a:spLocks noChangeShapeType="1"/>
          </p:cNvSpPr>
          <p:nvPr/>
        </p:nvSpPr>
        <p:spPr bwMode="auto">
          <a:xfrm>
            <a:off x="323850" y="227647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14" name="Picture 27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8650"/>
            <a:ext cx="20177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6919" y="5958681"/>
            <a:ext cx="1691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Slide source DTI</a:t>
            </a:r>
            <a:endParaRPr lang="en-US" sz="1100" dirty="0"/>
          </a:p>
        </p:txBody>
      </p:sp>
      <p:sp>
        <p:nvSpPr>
          <p:cNvPr id="28" name="Pentagon 27"/>
          <p:cNvSpPr/>
          <p:nvPr/>
        </p:nvSpPr>
        <p:spPr>
          <a:xfrm>
            <a:off x="-6626" y="-5488"/>
            <a:ext cx="914400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2.3	SOLUTION 2: FINANCIAL INTERMEDIATION</a:t>
            </a:r>
          </a:p>
          <a:p>
            <a:pPr algn="r"/>
            <a:endParaRPr lang="en-ZA" sz="16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  <a:p>
            <a:pPr algn="r"/>
            <a:r>
              <a:rPr lang="en-ZA" sz="16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CBDA needs to ensure – CFIs at the centre of local business ecosystem</a:t>
            </a:r>
            <a:endParaRPr lang="en-ZA" sz="16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37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13268" cy="3714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15" y="3199688"/>
            <a:ext cx="4531994" cy="31407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2031" y="118752"/>
            <a:ext cx="2873829" cy="122315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Spaza</a:t>
            </a:r>
            <a:r>
              <a:rPr lang="en-US" sz="2800" b="1" dirty="0" smtClean="0">
                <a:solidFill>
                  <a:schemeClr val="tx1"/>
                </a:solidFill>
              </a:rPr>
              <a:t> Shops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05153" y="1624902"/>
            <a:ext cx="3313216" cy="134392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+/- 100 000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Turnover R7bn pa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384" y="3950427"/>
            <a:ext cx="3261901" cy="133410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Employs 2 to 3 people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Support </a:t>
            </a:r>
            <a:r>
              <a:rPr lang="en-US" b="1" i="1" dirty="0" err="1" smtClean="0">
                <a:solidFill>
                  <a:schemeClr val="tx1"/>
                </a:solidFill>
              </a:rPr>
              <a:t>av</a:t>
            </a:r>
            <a:r>
              <a:rPr lang="en-US" b="1" i="1" dirty="0" smtClean="0">
                <a:solidFill>
                  <a:schemeClr val="tx1"/>
                </a:solidFill>
              </a:rPr>
              <a:t> – 4 family members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4977" y="54188"/>
            <a:ext cx="343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www.spazanews.co.za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-39974" y="6377869"/>
            <a:ext cx="66294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</a:rPr>
              <a:t>Also addressing issues of unemployment </a:t>
            </a:r>
            <a:endParaRPr lang="en-US" sz="2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127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585" y="6188075"/>
            <a:ext cx="457200" cy="457200"/>
          </a:xfrm>
        </p:spPr>
        <p:txBody>
          <a:bodyPr/>
          <a:lstStyle/>
          <a:p>
            <a:pPr>
              <a:defRPr/>
            </a:pPr>
            <a:fld id="{E6B687C8-8659-40B2-A2BA-83F75D57EB1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8" name="Pentagon 27"/>
          <p:cNvSpPr/>
          <p:nvPr/>
        </p:nvSpPr>
        <p:spPr>
          <a:xfrm>
            <a:off x="-6626" y="-5488"/>
            <a:ext cx="914400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2.3	SOLUTION 3: FINANCIAL SOLUTIONS</a:t>
            </a:r>
          </a:p>
          <a:p>
            <a:pPr algn="r"/>
            <a:endParaRPr lang="en-ZA" sz="16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  <a:p>
            <a:pPr algn="r"/>
            <a:r>
              <a:rPr lang="en-ZA" sz="16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Enhanced CFI model to deal with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195" y="880808"/>
            <a:ext cx="9144000" cy="6039106"/>
            <a:chOff x="0" y="0"/>
            <a:chExt cx="5632450" cy="5245100"/>
          </a:xfrm>
        </p:grpSpPr>
        <p:sp>
          <p:nvSpPr>
            <p:cNvPr id="29" name="Oval 28"/>
            <p:cNvSpPr/>
            <p:nvPr/>
          </p:nvSpPr>
          <p:spPr>
            <a:xfrm>
              <a:off x="1854200" y="1206500"/>
              <a:ext cx="1714500" cy="6000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b="1" dirty="0">
                  <a:effectLst/>
                  <a:ea typeface="Times New Roman"/>
                  <a:cs typeface="Times New Roman"/>
                </a:rPr>
                <a:t>CFI Model</a:t>
              </a:r>
              <a:endParaRPr lang="en-US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0" name="Down Arrow Callout 29"/>
            <p:cNvSpPr/>
            <p:nvPr/>
          </p:nvSpPr>
          <p:spPr>
            <a:xfrm>
              <a:off x="1035050" y="381000"/>
              <a:ext cx="876300" cy="825500"/>
            </a:xfrm>
            <a:prstGeom prst="down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b="1" dirty="0">
                  <a:effectLst/>
                  <a:ea typeface="Times New Roman"/>
                  <a:cs typeface="Times New Roman"/>
                </a:rPr>
                <a:t>Savings</a:t>
              </a:r>
              <a:endParaRPr lang="en-US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Down Arrow Callout 30"/>
            <p:cNvSpPr/>
            <p:nvPr/>
          </p:nvSpPr>
          <p:spPr>
            <a:xfrm>
              <a:off x="2057400" y="0"/>
              <a:ext cx="1057275" cy="1181100"/>
            </a:xfrm>
            <a:prstGeom prst="down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b="1" dirty="0">
                  <a:effectLst/>
                  <a:latin typeface="Calibri"/>
                  <a:ea typeface="Times New Roman"/>
                  <a:cs typeface="Times New Roman"/>
                </a:rPr>
                <a:t>Access to Finance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228600" marR="0" indent="-22860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Housing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228600" marR="0" indent="-22860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Education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" name="Left Arrow Callout 31"/>
            <p:cNvSpPr/>
            <p:nvPr/>
          </p:nvSpPr>
          <p:spPr>
            <a:xfrm>
              <a:off x="3568700" y="1028700"/>
              <a:ext cx="1590675" cy="914400"/>
            </a:xfrm>
            <a:prstGeom prst="lef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dirty="0">
                  <a:effectLst/>
                  <a:ea typeface="Times New Roman"/>
                  <a:cs typeface="Times New Roman"/>
                </a:rPr>
                <a:t>Investment Options/ Wealth creation</a:t>
              </a:r>
              <a:endParaRPr lang="en-US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3" name="Down Arrow Callout 32"/>
            <p:cNvSpPr/>
            <p:nvPr/>
          </p:nvSpPr>
          <p:spPr>
            <a:xfrm>
              <a:off x="3289300" y="304800"/>
              <a:ext cx="920750" cy="981822"/>
            </a:xfrm>
            <a:prstGeom prst="down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Insurance Products Savings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4" name="Up Arrow Callout 33"/>
            <p:cNvSpPr/>
            <p:nvPr/>
          </p:nvSpPr>
          <p:spPr>
            <a:xfrm>
              <a:off x="1917700" y="1841500"/>
              <a:ext cx="1752600" cy="866775"/>
            </a:xfrm>
            <a:prstGeom prst="up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dirty="0">
                  <a:effectLst/>
                  <a:ea typeface="Times New Roman"/>
                  <a:cs typeface="Times New Roman"/>
                </a:rPr>
                <a:t>Debt rehabilitations &amp; debt management services</a:t>
              </a:r>
              <a:endParaRPr lang="en-US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5" name="Right Arrow Callout 34"/>
            <p:cNvSpPr/>
            <p:nvPr/>
          </p:nvSpPr>
          <p:spPr>
            <a:xfrm>
              <a:off x="267335" y="1765299"/>
              <a:ext cx="1447165" cy="47625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Financial Education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6" name="Bent Arrow 35"/>
            <p:cNvSpPr/>
            <p:nvPr/>
          </p:nvSpPr>
          <p:spPr>
            <a:xfrm>
              <a:off x="1714500" y="1625600"/>
              <a:ext cx="342900" cy="2200275"/>
            </a:xfrm>
            <a:prstGeom prst="ben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574800" y="3695700"/>
              <a:ext cx="2276475" cy="6000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b="1" dirty="0">
                  <a:effectLst/>
                  <a:ea typeface="Times New Roman"/>
                  <a:cs typeface="Times New Roman"/>
                </a:rPr>
                <a:t>Package for SMEs</a:t>
              </a:r>
              <a:endParaRPr lang="en-US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8" name="Right Arrow Callout 37"/>
            <p:cNvSpPr/>
            <p:nvPr/>
          </p:nvSpPr>
          <p:spPr>
            <a:xfrm>
              <a:off x="0" y="3302000"/>
              <a:ext cx="1581150" cy="95250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Mentorship &amp; Coaching – Business Acumen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Left Arrow Callout 38"/>
            <p:cNvSpPr/>
            <p:nvPr/>
          </p:nvSpPr>
          <p:spPr>
            <a:xfrm>
              <a:off x="3860800" y="3314700"/>
              <a:ext cx="1771650" cy="1095375"/>
            </a:xfrm>
            <a:prstGeom prst="lef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b="1" dirty="0">
                  <a:effectLst/>
                  <a:latin typeface="Calibri"/>
                  <a:ea typeface="Times New Roman"/>
                  <a:cs typeface="Times New Roman"/>
                </a:rPr>
                <a:t>Non-Financial Support</a:t>
              </a: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 – record keeping, financial management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Up Arrow Callout 40"/>
            <p:cNvSpPr/>
            <p:nvPr/>
          </p:nvSpPr>
          <p:spPr>
            <a:xfrm>
              <a:off x="2565400" y="4203700"/>
              <a:ext cx="1752600" cy="1019175"/>
            </a:xfrm>
            <a:prstGeom prst="up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b="1" dirty="0">
                  <a:effectLst/>
                  <a:latin typeface="Calibri"/>
                  <a:ea typeface="Times New Roman"/>
                  <a:cs typeface="Times New Roman"/>
                </a:rPr>
                <a:t>Access to Capital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Asset and Working Capital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Up Arrow Callout 41"/>
            <p:cNvSpPr/>
            <p:nvPr/>
          </p:nvSpPr>
          <p:spPr>
            <a:xfrm>
              <a:off x="774700" y="4140200"/>
              <a:ext cx="1752600" cy="1104900"/>
            </a:xfrm>
            <a:prstGeom prst="up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b="1" dirty="0">
                  <a:effectLst/>
                  <a:latin typeface="Calibri"/>
                  <a:ea typeface="Times New Roman"/>
                  <a:cs typeface="Times New Roman"/>
                </a:rPr>
                <a:t>Other Support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Access to markets, bulk buying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Down Arrow Callout 42"/>
            <p:cNvSpPr/>
            <p:nvPr/>
          </p:nvSpPr>
          <p:spPr>
            <a:xfrm>
              <a:off x="2273300" y="2725738"/>
              <a:ext cx="1295399" cy="966787"/>
            </a:xfrm>
            <a:prstGeom prst="down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1400" dirty="0">
                  <a:effectLst/>
                  <a:latin typeface="Calibri"/>
                  <a:ea typeface="Times New Roman"/>
                  <a:cs typeface="Times New Roman"/>
                </a:rPr>
                <a:t>Business Insurance Products Savings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235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2286000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3. 	COOPERATIVE BANKING SECTOR GROWTH INHIBITORS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0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6239" y="20858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3. 	COOPERATIVE BANKING SECTOR GROWTH 	INHIBITORS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6239" y="1289648"/>
            <a:ext cx="9092380" cy="55683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Sector under capitalised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Low skills base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Little or no banking processes in place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Unknown (Co-operative Banking is not known as an alternative in South Africa)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Very  sophisticated competitors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Legislative and regulatory framework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Inadequate support and capacity building</a:t>
            </a:r>
            <a:endParaRPr lang="en-ZA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1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0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3"/>
            </a:pPr>
            <a:r>
              <a:rPr lang="en-ZA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COOPERATIVE BANKING SECTOR GROWTH </a:t>
            </a:r>
            <a:r>
              <a:rPr lang="en-ZA" b="1" dirty="0">
                <a:ln w="18415" cmpd="sng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I</a:t>
            </a:r>
            <a:r>
              <a:rPr lang="en-ZA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INHIBITORS </a:t>
            </a: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– </a:t>
            </a:r>
          </a:p>
          <a:p>
            <a:pPr marL="342900" indent="-342900">
              <a:buAutoNum type="arabicPeriod" startAt="3"/>
            </a:pPr>
            <a:endParaRPr lang="en-ZA" sz="28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  <a:p>
            <a:pPr algn="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current awareness &amp; </a:t>
            </a:r>
            <a:r>
              <a:rPr lang="en-ZA" sz="28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perseptions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78405"/>
            <a:ext cx="9108619" cy="5579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63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2286000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4. 	REQUISITE BUILDING BLOCKS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7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0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TABLE OF CONTENTS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0" y="1905000"/>
            <a:ext cx="91440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9144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 pitchFamily="18" charset="0"/>
              </a:rPr>
              <a:t>Financial services sector structure and transformation</a:t>
            </a:r>
          </a:p>
          <a:p>
            <a:pPr marL="0" lvl="1">
              <a:lnSpc>
                <a:spcPct val="150000"/>
              </a:lnSpc>
            </a:pPr>
            <a:endParaRPr lang="en-US" sz="20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2.	Cooperative Banking as one of the proposed solutions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 smtClean="0">
              <a:latin typeface="Cambria" pitchFamily="18" charset="0"/>
            </a:endParaRPr>
          </a:p>
          <a:p>
            <a:pPr marL="914400" lvl="1" indent="-914400">
              <a:lnSpc>
                <a:spcPct val="150000"/>
              </a:lnSpc>
              <a:buAutoNum type="arabicPeriod" startAt="3"/>
            </a:pPr>
            <a:r>
              <a:rPr lang="en-US" sz="2000" dirty="0" smtClean="0">
                <a:latin typeface="Cambria" pitchFamily="18" charset="0"/>
              </a:rPr>
              <a:t>Cooperative banking sector growth inhibitors</a:t>
            </a:r>
          </a:p>
          <a:p>
            <a:pPr marL="0" lvl="1">
              <a:lnSpc>
                <a:spcPct val="15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marL="895350" indent="-895350">
              <a:lnSpc>
                <a:spcPct val="150000"/>
              </a:lnSpc>
              <a:buAutoNum type="arabicPeriod" startAt="4"/>
            </a:pPr>
            <a:r>
              <a:rPr lang="en-US" sz="2000" dirty="0" smtClean="0">
                <a:latin typeface="Cambria" pitchFamily="18" charset="0"/>
              </a:rPr>
              <a:t>Requisite building blocks</a:t>
            </a:r>
          </a:p>
          <a:p>
            <a:pPr marL="895350" indent="-895350">
              <a:lnSpc>
                <a:spcPct val="15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marL="895350" indent="-895350"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5.	Case study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mbria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0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6239" y="20858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4.	REQUISITE BUILDING BLOCKS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6239" y="1289648"/>
            <a:ext cx="9092380" cy="556835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Adequately capacitated Co-operative Banks Development Agency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Well coordinated, multi-stakeholder capacity building interventions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Shared services (Access to NPS, technology and back-office support)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Enabling legislation and regulation</a:t>
            </a:r>
          </a:p>
          <a:p>
            <a:endParaRPr lang="en-ZA" sz="24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1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" y="6257"/>
            <a:ext cx="9143999" cy="90814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4.	Requisite Building Blocks - </a:t>
            </a:r>
          </a:p>
          <a:p>
            <a:pPr algn="r"/>
            <a:r>
              <a:rPr lang="en-ZA" sz="16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 Holistic CFI Support</a:t>
            </a:r>
            <a:endParaRPr lang="en-ZA" sz="16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154698554"/>
              </p:ext>
            </p:extLst>
          </p:nvPr>
        </p:nvGraphicFramePr>
        <p:xfrm>
          <a:off x="1" y="9144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7036" y="6496961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PPP (Private &amp; Intergovernmental) –Holistic CFI Support – towards vision 2020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9764" y="1279160"/>
            <a:ext cx="2286000" cy="1993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mbria" pitchFamily="18" charset="0"/>
              </a:rPr>
              <a:t>Business Transformation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78811" y="1295400"/>
            <a:ext cx="2228850" cy="1977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ambria" pitchFamily="18" charset="0"/>
              </a:rPr>
              <a:t>Organisational</a:t>
            </a:r>
            <a:r>
              <a:rPr lang="en-US" sz="1600" dirty="0" smtClean="0">
                <a:latin typeface="Cambria" pitchFamily="18" charset="0"/>
              </a:rPr>
              <a:t> Development 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1279161"/>
            <a:ext cx="2286000" cy="1977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mbria" pitchFamily="18" charset="0"/>
              </a:rPr>
              <a:t>Branding  &amp; Marketing</a:t>
            </a: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783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-34977"/>
            <a:ext cx="9143999" cy="90814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4"/>
            </a:pP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Requisite Building Blocks –</a:t>
            </a:r>
          </a:p>
          <a:p>
            <a:pPr algn="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Type of support</a:t>
            </a: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0" y="946879"/>
            <a:ext cx="91440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dirty="0" smtClean="0">
                <a:latin typeface="Bookman Old Style" pitchFamily="18" charset="0"/>
              </a:rPr>
              <a:t>The proposal is that SEFA, SEDA, DSBD &amp; CBDA work together in a more coordinated manner towards a more holistic and efficient Cooperative Banking Support. </a:t>
            </a:r>
          </a:p>
          <a:p>
            <a:pPr algn="just"/>
            <a:endParaRPr lang="en-US" sz="1600" dirty="0">
              <a:latin typeface="Bookman Old Style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Currently all 3 agencies work in a fragmented manner yet they have the same vision that of building a vibrant cooperative sector through different mandates;</a:t>
            </a:r>
          </a:p>
          <a:p>
            <a:pPr algn="just"/>
            <a:endParaRPr lang="en-US" sz="1600" dirty="0" smtClean="0">
              <a:latin typeface="Bookman Old Style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A more coordinated approach will have greater impact and ensure a stronger cooperative sector</a:t>
            </a:r>
          </a:p>
          <a:p>
            <a:pPr algn="just"/>
            <a:endParaRPr lang="en-US" sz="1600" dirty="0">
              <a:latin typeface="Bookman Old Style" pitchFamily="18" charset="0"/>
            </a:endParaRPr>
          </a:p>
          <a:p>
            <a:pPr algn="just"/>
            <a:r>
              <a:rPr lang="en-US" sz="1600" dirty="0" smtClean="0">
                <a:latin typeface="Bookman Old Style" pitchFamily="18" charset="0"/>
              </a:rPr>
              <a:t>The support will look at:</a:t>
            </a:r>
          </a:p>
          <a:p>
            <a:pPr algn="just"/>
            <a:endParaRPr lang="en-US" sz="1600" dirty="0" smtClean="0">
              <a:latin typeface="Bookman Old Style" pitchFamily="18" charset="0"/>
            </a:endParaRPr>
          </a:p>
          <a:p>
            <a:pPr algn="just"/>
            <a:r>
              <a:rPr lang="en-US" sz="1600" b="1" dirty="0" err="1" smtClean="0">
                <a:latin typeface="Bookman Old Style" pitchFamily="18" charset="0"/>
              </a:rPr>
              <a:t>Capitalisation</a:t>
            </a:r>
            <a:r>
              <a:rPr lang="en-US" sz="1600" b="1" dirty="0" smtClean="0">
                <a:latin typeface="Bookman Old Style" pitchFamily="18" charset="0"/>
              </a:rPr>
              <a:t> of the sector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Start-up support (financial support)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Alternative capital instruments</a:t>
            </a:r>
          </a:p>
          <a:p>
            <a:pPr algn="just"/>
            <a:r>
              <a:rPr lang="en-US" sz="1600" b="1" dirty="0" smtClean="0">
                <a:latin typeface="Bookman Old Style" pitchFamily="18" charset="0"/>
              </a:rPr>
              <a:t>Incubation </a:t>
            </a:r>
            <a:r>
              <a:rPr lang="en-US" sz="1600" b="1" dirty="0" err="1" smtClean="0">
                <a:latin typeface="Bookman Old Style" pitchFamily="18" charset="0"/>
              </a:rPr>
              <a:t>Programme</a:t>
            </a:r>
            <a:endParaRPr lang="en-US" sz="1600" b="1" dirty="0" smtClean="0">
              <a:latin typeface="Bookman Old Style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Mentorship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err="1" smtClean="0">
                <a:latin typeface="Bookman Old Style" pitchFamily="18" charset="0"/>
              </a:rPr>
              <a:t>Centralised</a:t>
            </a:r>
            <a:r>
              <a:rPr lang="en-US" sz="1600" dirty="0" smtClean="0">
                <a:latin typeface="Bookman Old Style" pitchFamily="18" charset="0"/>
              </a:rPr>
              <a:t> non-financial support</a:t>
            </a:r>
          </a:p>
          <a:p>
            <a:pPr algn="just"/>
            <a:r>
              <a:rPr lang="en-US" sz="1600" b="1" dirty="0" smtClean="0">
                <a:latin typeface="Bookman Old Style" pitchFamily="18" charset="0"/>
              </a:rPr>
              <a:t>Technology</a:t>
            </a:r>
            <a:endParaRPr lang="en-US" sz="1600" b="1" dirty="0">
              <a:latin typeface="Bookman Old Style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Banking system</a:t>
            </a:r>
          </a:p>
          <a:p>
            <a:pPr algn="just"/>
            <a:r>
              <a:rPr lang="en-US" sz="1600" b="1" dirty="0" smtClean="0">
                <a:latin typeface="Bookman Old Style" pitchFamily="18" charset="0"/>
              </a:rPr>
              <a:t>Branding &amp; Marketing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>
                <a:latin typeface="Bookman Old Style" pitchFamily="18" charset="0"/>
              </a:rPr>
              <a:t>Creating a strong brand for the sector</a:t>
            </a:r>
            <a:endParaRPr lang="en-US" sz="1600" dirty="0">
              <a:latin typeface="Bookman Old Style" pitchFamily="18" charset="0"/>
            </a:endParaRPr>
          </a:p>
          <a:p>
            <a:pPr marL="463550" lvl="1" indent="-463550" algn="just"/>
            <a:endParaRPr lang="en-US" dirty="0">
              <a:latin typeface="Bookman Old Style" pitchFamily="18" charset="0"/>
            </a:endParaRPr>
          </a:p>
          <a:p>
            <a:pPr marL="463550" lvl="1" indent="-463550" algn="just"/>
            <a:endParaRPr lang="en-US" dirty="0" smtClean="0">
              <a:latin typeface="Bookman Old Style" pitchFamily="18" charset="0"/>
            </a:endParaRPr>
          </a:p>
          <a:p>
            <a:pPr marL="463550" lvl="1" indent="-463550" algn="just"/>
            <a:endParaRPr lang="en-US" dirty="0">
              <a:latin typeface="Bookman Old Style" pitchFamily="18" charset="0"/>
            </a:endParaRPr>
          </a:p>
          <a:p>
            <a:pPr marL="463550" lvl="1" indent="-463550" algn="just"/>
            <a:endParaRPr lang="en-US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219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2286000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5. 	CASE STUDY - SOWETO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-304800"/>
            <a:ext cx="9092380" cy="92124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ZA" sz="1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>
              <a:buAutoNum type="arabicPeriod" startAt="5"/>
            </a:pP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CASE STUDY – SOWETO –</a:t>
            </a:r>
          </a:p>
          <a:p>
            <a:pPr marL="514350" indent="-514350" algn="r"/>
            <a:r>
              <a:rPr lang="en-ZA" sz="1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Study by Dr </a:t>
            </a:r>
            <a:r>
              <a:rPr lang="en-ZA" sz="10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Mazwai</a:t>
            </a:r>
            <a:endParaRPr lang="en-ZA" sz="10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771524"/>
            <a:ext cx="5849558" cy="5964243"/>
            <a:chOff x="2667000" y="708819"/>
            <a:chExt cx="5849558" cy="5964243"/>
          </a:xfrm>
        </p:grpSpPr>
        <p:grpSp>
          <p:nvGrpSpPr>
            <p:cNvPr id="7" name="Group 99"/>
            <p:cNvGrpSpPr>
              <a:grpSpLocks/>
            </p:cNvGrpSpPr>
            <p:nvPr/>
          </p:nvGrpSpPr>
          <p:grpSpPr bwMode="auto">
            <a:xfrm>
              <a:off x="2667000" y="708819"/>
              <a:ext cx="5849558" cy="5964243"/>
              <a:chOff x="3112646" y="614362"/>
              <a:chExt cx="5387494" cy="5964243"/>
            </a:xfrm>
            <a:solidFill>
              <a:srgbClr val="E7521D"/>
            </a:solidFill>
          </p:grpSpPr>
          <p:sp>
            <p:nvSpPr>
              <p:cNvPr id="15" name="Donut 8"/>
              <p:cNvSpPr>
                <a:spLocks noChangeArrowheads="1"/>
              </p:cNvSpPr>
              <p:nvPr/>
            </p:nvSpPr>
            <p:spPr bwMode="auto">
              <a:xfrm>
                <a:off x="3112646" y="1724024"/>
                <a:ext cx="3236879" cy="3268664"/>
              </a:xfrm>
              <a:custGeom>
                <a:avLst/>
                <a:gdLst>
                  <a:gd name="T0" fmla="*/ 1097280 w 2194560"/>
                  <a:gd name="T1" fmla="*/ 0 h 2194560"/>
                  <a:gd name="T2" fmla="*/ 321386 w 2194560"/>
                  <a:gd name="T3" fmla="*/ 321386 h 2194560"/>
                  <a:gd name="T4" fmla="*/ 0 w 2194560"/>
                  <a:gd name="T5" fmla="*/ 1097280 h 2194560"/>
                  <a:gd name="T6" fmla="*/ 321386 w 2194560"/>
                  <a:gd name="T7" fmla="*/ 1873174 h 2194560"/>
                  <a:gd name="T8" fmla="*/ 1097280 w 2194560"/>
                  <a:gd name="T9" fmla="*/ 2194560 h 2194560"/>
                  <a:gd name="T10" fmla="*/ 1873174 w 2194560"/>
                  <a:gd name="T11" fmla="*/ 1873174 h 2194560"/>
                  <a:gd name="T12" fmla="*/ 2194560 w 2194560"/>
                  <a:gd name="T13" fmla="*/ 1097280 h 2194560"/>
                  <a:gd name="T14" fmla="*/ 1873174 w 2194560"/>
                  <a:gd name="T15" fmla="*/ 321386 h 2194560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321386 w 2194560"/>
                  <a:gd name="T25" fmla="*/ 321386 h 2194560"/>
                  <a:gd name="T26" fmla="*/ 1873174 w 2194560"/>
                  <a:gd name="T27" fmla="*/ 1873174 h 21945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94560" h="2194560">
                    <a:moveTo>
                      <a:pt x="0" y="1097280"/>
                    </a:moveTo>
                    <a:lnTo>
                      <a:pt x="0" y="1097280"/>
                    </a:lnTo>
                    <a:cubicBezTo>
                      <a:pt x="0" y="491269"/>
                      <a:pt x="491269" y="0"/>
                      <a:pt x="1097280" y="0"/>
                    </a:cubicBezTo>
                    <a:cubicBezTo>
                      <a:pt x="1097280" y="0"/>
                      <a:pt x="1097281" y="1"/>
                      <a:pt x="1097281" y="1"/>
                    </a:cubicBezTo>
                    <a:cubicBezTo>
                      <a:pt x="1703292" y="1"/>
                      <a:pt x="2194561" y="491270"/>
                      <a:pt x="2194561" y="1097281"/>
                    </a:cubicBezTo>
                    <a:cubicBezTo>
                      <a:pt x="2194561" y="1097281"/>
                      <a:pt x="2194560" y="1097282"/>
                      <a:pt x="2194560" y="1097282"/>
                    </a:cubicBezTo>
                    <a:lnTo>
                      <a:pt x="2194561" y="1097283"/>
                    </a:lnTo>
                    <a:cubicBezTo>
                      <a:pt x="2194561" y="1703294"/>
                      <a:pt x="1703292" y="2194563"/>
                      <a:pt x="1097281" y="2194563"/>
                    </a:cubicBezTo>
                    <a:cubicBezTo>
                      <a:pt x="1097280" y="2194562"/>
                      <a:pt x="1097280" y="2194562"/>
                      <a:pt x="1097280" y="2194562"/>
                    </a:cubicBezTo>
                    <a:cubicBezTo>
                      <a:pt x="491269" y="2194562"/>
                      <a:pt x="1" y="1703293"/>
                      <a:pt x="1" y="1097283"/>
                    </a:cubicBezTo>
                    <a:cubicBezTo>
                      <a:pt x="1" y="1097282"/>
                      <a:pt x="1" y="1097282"/>
                      <a:pt x="1" y="1097282"/>
                    </a:cubicBezTo>
                    <a:close/>
                    <a:moveTo>
                      <a:pt x="262974" y="1097280"/>
                    </a:moveTo>
                    <a:lnTo>
                      <a:pt x="262974" y="1097280"/>
                    </a:lnTo>
                    <a:cubicBezTo>
                      <a:pt x="262974" y="1097280"/>
                      <a:pt x="262973" y="1097280"/>
                      <a:pt x="262973" y="1097280"/>
                    </a:cubicBezTo>
                    <a:cubicBezTo>
                      <a:pt x="262973" y="1558055"/>
                      <a:pt x="636504" y="1931586"/>
                      <a:pt x="1097279" y="1931586"/>
                    </a:cubicBezTo>
                    <a:cubicBezTo>
                      <a:pt x="1558053" y="1931586"/>
                      <a:pt x="1931585" y="1558055"/>
                      <a:pt x="1931585" y="1097281"/>
                    </a:cubicBezTo>
                    <a:cubicBezTo>
                      <a:pt x="1931585" y="636506"/>
                      <a:pt x="1558053" y="262975"/>
                      <a:pt x="1097279" y="262975"/>
                    </a:cubicBezTo>
                    <a:lnTo>
                      <a:pt x="1097278" y="262975"/>
                    </a:lnTo>
                    <a:cubicBezTo>
                      <a:pt x="1097278" y="262975"/>
                      <a:pt x="1097278" y="262974"/>
                      <a:pt x="1097278" y="262974"/>
                    </a:cubicBezTo>
                    <a:cubicBezTo>
                      <a:pt x="636503" y="262974"/>
                      <a:pt x="262972" y="636505"/>
                      <a:pt x="262972" y="109728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t"/>
              <a:lstStyle/>
              <a:p>
                <a:pPr algn="ctr">
                  <a:defRPr/>
                </a:pPr>
                <a:endParaRPr lang="en-US" dirty="0" smtClean="0">
                  <a:latin typeface="+mn-lt"/>
                  <a:ea typeface="+mn-ea"/>
                </a:endParaRPr>
              </a:p>
              <a:p>
                <a:pPr marL="285750" indent="-285750">
                  <a:buFont typeface="Arial" charset="0"/>
                  <a:buChar char="•"/>
                  <a:defRPr/>
                </a:pPr>
                <a:r>
                  <a:rPr lang="en-US" dirty="0" smtClean="0">
                    <a:latin typeface="+mn-lt"/>
                    <a:ea typeface="+mn-ea"/>
                  </a:rPr>
                  <a:t>+1 million residents</a:t>
                </a:r>
              </a:p>
              <a:p>
                <a:pPr>
                  <a:lnSpc>
                    <a:spcPct val="50000"/>
                  </a:lnSpc>
                  <a:defRPr/>
                </a:pPr>
                <a:endParaRPr lang="en-US" sz="800" dirty="0" smtClean="0">
                  <a:latin typeface="+mn-lt"/>
                  <a:ea typeface="+mn-ea"/>
                </a:endParaRPr>
              </a:p>
              <a:p>
                <a:pPr marL="285750" indent="-285750">
                  <a:buFont typeface="Arial" charset="0"/>
                  <a:buChar char="•"/>
                  <a:defRPr/>
                </a:pPr>
                <a:r>
                  <a:rPr lang="en-US" dirty="0"/>
                  <a:t>Contributing ± </a:t>
                </a:r>
                <a:r>
                  <a:rPr lang="en-US" dirty="0" smtClean="0"/>
                  <a:t>R30bn a year to Gauteng’s economy</a:t>
                </a:r>
              </a:p>
              <a:p>
                <a:pPr marL="285750" indent="-285750">
                  <a:lnSpc>
                    <a:spcPct val="50000"/>
                  </a:lnSpc>
                  <a:buFont typeface="Arial" charset="0"/>
                  <a:buChar char="•"/>
                  <a:defRPr/>
                </a:pPr>
                <a:endParaRPr lang="en-US" sz="800" dirty="0" smtClean="0"/>
              </a:p>
              <a:p>
                <a:pPr marL="285750" indent="-285750">
                  <a:buFont typeface="Arial" charset="0"/>
                  <a:buChar char="•"/>
                  <a:defRPr/>
                </a:pPr>
                <a:r>
                  <a:rPr lang="en-US" dirty="0" smtClean="0">
                    <a:latin typeface="+mn-lt"/>
                    <a:ea typeface="+mn-ea"/>
                  </a:rPr>
                  <a:t>Consumer spending of about R5bn a year</a:t>
                </a: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16" name="Donut 32"/>
              <p:cNvSpPr>
                <a:spLocks noChangeArrowheads="1"/>
              </p:cNvSpPr>
              <p:nvPr/>
            </p:nvSpPr>
            <p:spPr bwMode="auto">
              <a:xfrm>
                <a:off x="3500809" y="614362"/>
                <a:ext cx="1734688" cy="966787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17" name="Donut 33"/>
              <p:cNvSpPr>
                <a:spLocks noChangeArrowheads="1"/>
              </p:cNvSpPr>
              <p:nvPr/>
            </p:nvSpPr>
            <p:spPr bwMode="auto">
              <a:xfrm>
                <a:off x="3276371" y="5316539"/>
                <a:ext cx="1959126" cy="1262066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18" name="Donut 34"/>
              <p:cNvSpPr>
                <a:spLocks noChangeArrowheads="1"/>
              </p:cNvSpPr>
              <p:nvPr/>
            </p:nvSpPr>
            <p:spPr bwMode="auto">
              <a:xfrm>
                <a:off x="5598136" y="4981921"/>
                <a:ext cx="1864397" cy="1458913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19" name="Donut 12"/>
              <p:cNvSpPr>
                <a:spLocks noChangeArrowheads="1"/>
              </p:cNvSpPr>
              <p:nvPr/>
            </p:nvSpPr>
            <p:spPr bwMode="auto">
              <a:xfrm flipV="1">
                <a:off x="5476879" y="757236"/>
                <a:ext cx="1745295" cy="966787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20" name="Donut 13"/>
              <p:cNvSpPr>
                <a:spLocks noChangeArrowheads="1"/>
              </p:cNvSpPr>
              <p:nvPr/>
            </p:nvSpPr>
            <p:spPr bwMode="auto">
              <a:xfrm flipV="1">
                <a:off x="6711970" y="2770981"/>
                <a:ext cx="1788170" cy="969963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21" name="Donut 14"/>
              <p:cNvSpPr>
                <a:spLocks noChangeArrowheads="1"/>
              </p:cNvSpPr>
              <p:nvPr/>
            </p:nvSpPr>
            <p:spPr bwMode="auto">
              <a:xfrm flipV="1">
                <a:off x="6530334" y="3987650"/>
                <a:ext cx="1776494" cy="1065212"/>
              </a:xfrm>
              <a:custGeom>
                <a:avLst/>
                <a:gdLst>
                  <a:gd name="T0" fmla="*/ 356616 w 713232"/>
                  <a:gd name="T1" fmla="*/ 0 h 713232"/>
                  <a:gd name="T2" fmla="*/ 104450 w 713232"/>
                  <a:gd name="T3" fmla="*/ 104450 h 713232"/>
                  <a:gd name="T4" fmla="*/ 0 w 713232"/>
                  <a:gd name="T5" fmla="*/ 356616 h 713232"/>
                  <a:gd name="T6" fmla="*/ 104450 w 713232"/>
                  <a:gd name="T7" fmla="*/ 608782 h 713232"/>
                  <a:gd name="T8" fmla="*/ 356616 w 713232"/>
                  <a:gd name="T9" fmla="*/ 713232 h 713232"/>
                  <a:gd name="T10" fmla="*/ 608782 w 713232"/>
                  <a:gd name="T11" fmla="*/ 608782 h 713232"/>
                  <a:gd name="T12" fmla="*/ 713232 w 713232"/>
                  <a:gd name="T13" fmla="*/ 356616 h 713232"/>
                  <a:gd name="T14" fmla="*/ 608782 w 713232"/>
                  <a:gd name="T15" fmla="*/ 104450 h 713232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104450 w 713232"/>
                  <a:gd name="T25" fmla="*/ 104450 h 713232"/>
                  <a:gd name="T26" fmla="*/ 608782 w 713232"/>
                  <a:gd name="T27" fmla="*/ 608782 h 713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3232" h="713232">
                    <a:moveTo>
                      <a:pt x="0" y="356616"/>
                    </a:moveTo>
                    <a:lnTo>
                      <a:pt x="-1" y="356615"/>
                    </a:lnTo>
                    <a:cubicBezTo>
                      <a:pt x="0" y="159662"/>
                      <a:pt x="159662" y="0"/>
                      <a:pt x="356616" y="0"/>
                    </a:cubicBezTo>
                    <a:cubicBezTo>
                      <a:pt x="356616" y="-1"/>
                      <a:pt x="356616" y="0"/>
                      <a:pt x="356616" y="0"/>
                    </a:cubicBezTo>
                    <a:lnTo>
                      <a:pt x="356617" y="-1"/>
                    </a:lnTo>
                    <a:cubicBezTo>
                      <a:pt x="553570" y="0"/>
                      <a:pt x="713233" y="159662"/>
                      <a:pt x="713233" y="356616"/>
                    </a:cubicBezTo>
                    <a:cubicBezTo>
                      <a:pt x="713233" y="356616"/>
                      <a:pt x="713232" y="356616"/>
                      <a:pt x="713232" y="356616"/>
                    </a:cubicBezTo>
                    <a:lnTo>
                      <a:pt x="713233" y="356617"/>
                    </a:lnTo>
                    <a:cubicBezTo>
                      <a:pt x="713233" y="553570"/>
                      <a:pt x="553570" y="713232"/>
                      <a:pt x="356617" y="713232"/>
                    </a:cubicBezTo>
                    <a:cubicBezTo>
                      <a:pt x="159663" y="713232"/>
                      <a:pt x="0" y="553570"/>
                      <a:pt x="0" y="356616"/>
                    </a:cubicBezTo>
                    <a:close/>
                    <a:moveTo>
                      <a:pt x="85467" y="356616"/>
                    </a:moveTo>
                    <a:lnTo>
                      <a:pt x="85466" y="356615"/>
                    </a:lnTo>
                    <a:cubicBezTo>
                      <a:pt x="85466" y="506367"/>
                      <a:pt x="206864" y="627765"/>
                      <a:pt x="356615" y="627765"/>
                    </a:cubicBezTo>
                    <a:lnTo>
                      <a:pt x="356616" y="627764"/>
                    </a:lnTo>
                    <a:cubicBezTo>
                      <a:pt x="506367" y="627764"/>
                      <a:pt x="627765" y="506367"/>
                      <a:pt x="627765" y="356616"/>
                    </a:cubicBezTo>
                    <a:cubicBezTo>
                      <a:pt x="627765" y="206864"/>
                      <a:pt x="506367" y="85467"/>
                      <a:pt x="356616" y="85467"/>
                    </a:cubicBezTo>
                    <a:lnTo>
                      <a:pt x="356616" y="85466"/>
                    </a:lnTo>
                    <a:cubicBezTo>
                      <a:pt x="206864" y="85466"/>
                      <a:pt x="85466" y="206864"/>
                      <a:pt x="85466" y="3566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126554" y="899824"/>
              <a:ext cx="1939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Mantombi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Cleaning Services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7595" y="103804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Bongi’s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Spaza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Shop</a:t>
              </a:r>
              <a:endParaRPr lang="en-Z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4853" y="3058031"/>
              <a:ext cx="1720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Bopanang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Manufacturers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3195" y="4322325"/>
              <a:ext cx="1518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Frank’s Fast Foods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94135" y="5513446"/>
              <a:ext cx="1567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Khanyi’s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Kiddies Parties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32043" y="5749641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Lebo’s Executive Beauty Bar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6780" y="1865221"/>
              <a:ext cx="134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Mnisi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Panel beaters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52400" y="962529"/>
            <a:ext cx="2263776" cy="5635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Access to finance</a:t>
            </a:r>
          </a:p>
          <a:p>
            <a:pPr marL="466725" lvl="1" indent="-285750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Collateral</a:t>
            </a:r>
          </a:p>
          <a:p>
            <a:pPr marL="466725" lvl="1" indent="-285750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Low credit score</a:t>
            </a:r>
          </a:p>
          <a:p>
            <a:pPr marL="466725" lvl="1" indent="-285750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High risk</a:t>
            </a:r>
          </a:p>
          <a:p>
            <a:pPr marL="466725" lvl="1" indent="-285750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Poor record keeping</a:t>
            </a:r>
          </a:p>
          <a:p>
            <a:pPr marL="466725" lvl="1" indent="-285750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Low business management capabilities</a:t>
            </a:r>
          </a:p>
          <a:p>
            <a:pPr marL="466725" lvl="1" indent="-285750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Limited financial records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Inability to expand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Big business edging out small business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Formal vs informal businesses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Draconian bylaws</a:t>
            </a:r>
          </a:p>
        </p:txBody>
      </p:sp>
    </p:spTree>
    <p:extLst>
      <p:ext uri="{BB962C8B-B14F-4D97-AF65-F5344CB8AC3E}">
        <p14:creationId xmlns="" xmlns:p14="http://schemas.microsoft.com/office/powerpoint/2010/main" val="19487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006" y="228227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CURRENT SOWETO ECONOMY</a:t>
            </a:r>
            <a:endParaRPr lang="en-ZA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64248" y="3513425"/>
            <a:ext cx="253685" cy="25368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oup 35"/>
          <p:cNvGrpSpPr/>
          <p:nvPr/>
        </p:nvGrpSpPr>
        <p:grpSpPr>
          <a:xfrm>
            <a:off x="609600" y="1582746"/>
            <a:ext cx="7526765" cy="4099877"/>
            <a:chOff x="0" y="972284"/>
            <a:chExt cx="7052531" cy="3951734"/>
          </a:xfrm>
        </p:grpSpPr>
        <p:sp>
          <p:nvSpPr>
            <p:cNvPr id="4" name="Oval 3"/>
            <p:cNvSpPr/>
            <p:nvPr/>
          </p:nvSpPr>
          <p:spPr>
            <a:xfrm>
              <a:off x="95183" y="2514601"/>
              <a:ext cx="1090679" cy="6858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948272" y="1041509"/>
              <a:ext cx="793161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945561" y="1295400"/>
              <a:ext cx="793161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2971800" y="4416239"/>
              <a:ext cx="793161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48272" y="4388071"/>
              <a:ext cx="793161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38200" y="4200839"/>
              <a:ext cx="793161" cy="52356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52400" y="3495674"/>
              <a:ext cx="1039926" cy="61912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52400" y="1803179"/>
              <a:ext cx="990600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971800" y="972284"/>
              <a:ext cx="793161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21238" y="1872402"/>
              <a:ext cx="1071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err="1" smtClean="0"/>
                <a:t>Diepkloof</a:t>
              </a:r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2672835"/>
              <a:ext cx="1185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 err="1" smtClean="0"/>
                <a:t>Dobsonville</a:t>
              </a:r>
              <a:endParaRPr lang="en-ZA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5916" y="1364621"/>
              <a:ext cx="674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Zola</a:t>
              </a:r>
              <a:endParaRPr lang="en-Z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6306" y="1110731"/>
              <a:ext cx="774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err="1" smtClean="0"/>
                <a:t>Naledi</a:t>
              </a:r>
              <a:endParaRPr lang="en-Z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183" y="3620571"/>
              <a:ext cx="1276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err="1" smtClean="0"/>
                <a:t>Protea</a:t>
              </a:r>
              <a:r>
                <a:rPr lang="en-ZA" dirty="0" smtClean="0"/>
                <a:t> Glen</a:t>
              </a:r>
              <a:endParaRPr lang="en-ZA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4091" y="4272627"/>
              <a:ext cx="73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err="1" smtClean="0"/>
                <a:t>Jabavu</a:t>
              </a:r>
              <a:endParaRPr lang="en-ZA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5950" y="4462619"/>
              <a:ext cx="994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Orlando</a:t>
              </a:r>
              <a:endParaRPr lang="en-Z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2750" y="1025743"/>
              <a:ext cx="932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err="1" smtClean="0"/>
                <a:t>Pimville</a:t>
              </a:r>
              <a:endParaRPr lang="en-Z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9108" y="4509611"/>
              <a:ext cx="878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err="1" smtClean="0"/>
                <a:t>Dlamini</a:t>
              </a:r>
              <a:endParaRPr lang="en-ZA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76147" y="1646540"/>
              <a:ext cx="2668248" cy="2568938"/>
              <a:chOff x="3276608" y="1447810"/>
              <a:chExt cx="2668248" cy="256893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276608" y="1447810"/>
                <a:ext cx="2568671" cy="2568938"/>
              </a:xfrm>
              <a:prstGeom prst="ellipse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Oval 4"/>
              <p:cNvSpPr/>
              <p:nvPr/>
            </p:nvSpPr>
            <p:spPr>
              <a:xfrm>
                <a:off x="3276608" y="2417923"/>
                <a:ext cx="2668248" cy="6287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ZA" sz="5000" kern="1200" dirty="0" smtClean="0">
                  <a:solidFill>
                    <a:schemeClr val="tx1"/>
                  </a:solidFill>
                </a:endParaRPr>
              </a:p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8800" kern="1200" dirty="0" smtClean="0">
                    <a:solidFill>
                      <a:schemeClr val="tx1"/>
                    </a:solidFill>
                  </a:rPr>
                  <a:t>R5bn</a:t>
                </a:r>
              </a:p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ZA" sz="50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4144395" y="2696986"/>
              <a:ext cx="507370" cy="50777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6"/>
            <p:cNvSpPr/>
            <p:nvPr/>
          </p:nvSpPr>
          <p:spPr>
            <a:xfrm>
              <a:off x="4779377" y="2824034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7"/>
            <p:cNvSpPr/>
            <p:nvPr/>
          </p:nvSpPr>
          <p:spPr>
            <a:xfrm>
              <a:off x="5882853" y="2831434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6248400" y="2831155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/>
            <p:cNvSpPr/>
            <p:nvPr/>
          </p:nvSpPr>
          <p:spPr>
            <a:xfrm>
              <a:off x="6248400" y="2463897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31"/>
            <p:cNvSpPr/>
            <p:nvPr/>
          </p:nvSpPr>
          <p:spPr>
            <a:xfrm>
              <a:off x="6545161" y="2659921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32"/>
            <p:cNvSpPr/>
            <p:nvPr/>
          </p:nvSpPr>
          <p:spPr>
            <a:xfrm>
              <a:off x="6798846" y="2883057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33"/>
            <p:cNvSpPr/>
            <p:nvPr/>
          </p:nvSpPr>
          <p:spPr>
            <a:xfrm>
              <a:off x="6545161" y="3092609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4"/>
            <p:cNvSpPr/>
            <p:nvPr/>
          </p:nvSpPr>
          <p:spPr>
            <a:xfrm>
              <a:off x="6248399" y="3200401"/>
              <a:ext cx="253685" cy="25368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8" name="Oval 37"/>
          <p:cNvSpPr/>
          <p:nvPr/>
        </p:nvSpPr>
        <p:spPr>
          <a:xfrm>
            <a:off x="6539500" y="3503915"/>
            <a:ext cx="253685" cy="25368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Pentagon 36"/>
          <p:cNvSpPr/>
          <p:nvPr/>
        </p:nvSpPr>
        <p:spPr>
          <a:xfrm>
            <a:off x="0" y="-304800"/>
            <a:ext cx="9092380" cy="92124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5"/>
            </a:pPr>
            <a:endParaRPr lang="en-ZA" sz="10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514350" indent="-514350">
              <a:buAutoNum type="arabicPeriod" startAt="5"/>
            </a:pP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CASE STUDY – SOWETO –</a:t>
            </a:r>
          </a:p>
          <a:p>
            <a:pPr algn="r"/>
            <a:r>
              <a:rPr lang="en-ZA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Current Soweto Economy</a:t>
            </a:r>
            <a:endParaRPr lang="en-ZA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77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nut 13"/>
          <p:cNvSpPr>
            <a:spLocks noChangeArrowheads="1"/>
          </p:cNvSpPr>
          <p:nvPr/>
        </p:nvSpPr>
        <p:spPr bwMode="auto">
          <a:xfrm flipV="1">
            <a:off x="3939254" y="5146385"/>
            <a:ext cx="1941534" cy="96996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E7521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2" name="Donut 13"/>
          <p:cNvSpPr>
            <a:spLocks noChangeArrowheads="1"/>
          </p:cNvSpPr>
          <p:nvPr/>
        </p:nvSpPr>
        <p:spPr bwMode="auto">
          <a:xfrm flipV="1">
            <a:off x="3939254" y="1074657"/>
            <a:ext cx="1941534" cy="96996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E7521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771524"/>
            <a:ext cx="2514600" cy="5964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Access to finance</a:t>
            </a:r>
          </a:p>
          <a:p>
            <a:pPr marL="180975" lvl="1">
              <a:defRPr/>
            </a:pPr>
            <a:endParaRPr lang="de-DE" sz="160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Business incubation hub</a:t>
            </a:r>
          </a:p>
          <a:p>
            <a:pPr marL="542925" lvl="1" indent="-276225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Business skills training</a:t>
            </a:r>
          </a:p>
          <a:p>
            <a:pPr marL="542925" lvl="1" indent="-276225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Resource sharing</a:t>
            </a:r>
          </a:p>
          <a:p>
            <a:pPr marL="542925" lvl="1" indent="-276225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Bulk buying</a:t>
            </a:r>
          </a:p>
          <a:p>
            <a:pPr marL="542925" lvl="1" indent="-276225"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Compliance assistance to meet regulatory requirements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5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Business growth &amp; sustainability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5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New business ventures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5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Partnerships with big business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5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1600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-97" charset="-128"/>
              </a:rPr>
              <a:t>Reduce unemployment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50" kern="0" dirty="0" smtClean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  <a:p>
            <a:pPr marL="180975" indent="-180975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sz="2000" b="1" kern="0" dirty="0" smtClean="0">
                <a:solidFill>
                  <a:srgbClr val="7030A0"/>
                </a:solidFill>
                <a:latin typeface="Calibri" pitchFamily="34" charset="0"/>
                <a:ea typeface="ＭＳ Ｐゴシック" pitchFamily="-97" charset="-128"/>
              </a:rPr>
              <a:t>Money circulating within &amp; remaining in Soweto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19475" y="2210593"/>
            <a:ext cx="2981093" cy="3713160"/>
            <a:chOff x="3419475" y="2135553"/>
            <a:chExt cx="2981093" cy="3713160"/>
          </a:xfrm>
        </p:grpSpPr>
        <p:sp>
          <p:nvSpPr>
            <p:cNvPr id="18" name="Donut 8"/>
            <p:cNvSpPr>
              <a:spLocks noChangeArrowheads="1"/>
            </p:cNvSpPr>
            <p:nvPr/>
          </p:nvSpPr>
          <p:spPr bwMode="auto">
            <a:xfrm>
              <a:off x="3419475" y="2135553"/>
              <a:ext cx="2981093" cy="2590800"/>
            </a:xfrm>
            <a:custGeom>
              <a:avLst/>
              <a:gdLst>
                <a:gd name="T0" fmla="*/ 1097280 w 2194560"/>
                <a:gd name="T1" fmla="*/ 0 h 2194560"/>
                <a:gd name="T2" fmla="*/ 321386 w 2194560"/>
                <a:gd name="T3" fmla="*/ 321386 h 2194560"/>
                <a:gd name="T4" fmla="*/ 0 w 2194560"/>
                <a:gd name="T5" fmla="*/ 1097280 h 2194560"/>
                <a:gd name="T6" fmla="*/ 321386 w 2194560"/>
                <a:gd name="T7" fmla="*/ 1873174 h 2194560"/>
                <a:gd name="T8" fmla="*/ 1097280 w 2194560"/>
                <a:gd name="T9" fmla="*/ 2194560 h 2194560"/>
                <a:gd name="T10" fmla="*/ 1873174 w 2194560"/>
                <a:gd name="T11" fmla="*/ 1873174 h 2194560"/>
                <a:gd name="T12" fmla="*/ 2194560 w 2194560"/>
                <a:gd name="T13" fmla="*/ 1097280 h 2194560"/>
                <a:gd name="T14" fmla="*/ 1873174 w 2194560"/>
                <a:gd name="T15" fmla="*/ 321386 h 219456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321386 w 2194560"/>
                <a:gd name="T25" fmla="*/ 321386 h 2194560"/>
                <a:gd name="T26" fmla="*/ 1873174 w 2194560"/>
                <a:gd name="T27" fmla="*/ 1873174 h 2194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94560" h="2194560">
                  <a:moveTo>
                    <a:pt x="0" y="1097280"/>
                  </a:moveTo>
                  <a:lnTo>
                    <a:pt x="0" y="1097280"/>
                  </a:lnTo>
                  <a:cubicBezTo>
                    <a:pt x="0" y="491269"/>
                    <a:pt x="491269" y="0"/>
                    <a:pt x="1097280" y="0"/>
                  </a:cubicBezTo>
                  <a:cubicBezTo>
                    <a:pt x="1097280" y="0"/>
                    <a:pt x="1097281" y="1"/>
                    <a:pt x="1097281" y="1"/>
                  </a:cubicBezTo>
                  <a:cubicBezTo>
                    <a:pt x="1703292" y="1"/>
                    <a:pt x="2194561" y="491270"/>
                    <a:pt x="2194561" y="1097281"/>
                  </a:cubicBezTo>
                  <a:cubicBezTo>
                    <a:pt x="2194561" y="1097281"/>
                    <a:pt x="2194560" y="1097282"/>
                    <a:pt x="2194560" y="1097282"/>
                  </a:cubicBezTo>
                  <a:lnTo>
                    <a:pt x="2194561" y="1097283"/>
                  </a:lnTo>
                  <a:cubicBezTo>
                    <a:pt x="2194561" y="1703294"/>
                    <a:pt x="1703292" y="2194563"/>
                    <a:pt x="1097281" y="2194563"/>
                  </a:cubicBezTo>
                  <a:cubicBezTo>
                    <a:pt x="1097280" y="2194562"/>
                    <a:pt x="1097280" y="2194562"/>
                    <a:pt x="1097280" y="2194562"/>
                  </a:cubicBezTo>
                  <a:cubicBezTo>
                    <a:pt x="491269" y="2194562"/>
                    <a:pt x="1" y="1703293"/>
                    <a:pt x="1" y="1097283"/>
                  </a:cubicBezTo>
                  <a:cubicBezTo>
                    <a:pt x="1" y="1097282"/>
                    <a:pt x="1" y="1097282"/>
                    <a:pt x="1" y="1097282"/>
                  </a:cubicBezTo>
                  <a:close/>
                  <a:moveTo>
                    <a:pt x="262974" y="1097280"/>
                  </a:moveTo>
                  <a:lnTo>
                    <a:pt x="262974" y="1097280"/>
                  </a:lnTo>
                  <a:cubicBezTo>
                    <a:pt x="262974" y="1097280"/>
                    <a:pt x="262973" y="1097280"/>
                    <a:pt x="262973" y="1097280"/>
                  </a:cubicBezTo>
                  <a:cubicBezTo>
                    <a:pt x="262973" y="1558055"/>
                    <a:pt x="636504" y="1931586"/>
                    <a:pt x="1097279" y="1931586"/>
                  </a:cubicBezTo>
                  <a:cubicBezTo>
                    <a:pt x="1558053" y="1931586"/>
                    <a:pt x="1931585" y="1558055"/>
                    <a:pt x="1931585" y="1097281"/>
                  </a:cubicBezTo>
                  <a:cubicBezTo>
                    <a:pt x="1931585" y="636506"/>
                    <a:pt x="1558053" y="262975"/>
                    <a:pt x="1097279" y="262975"/>
                  </a:cubicBezTo>
                  <a:lnTo>
                    <a:pt x="1097278" y="262975"/>
                  </a:lnTo>
                  <a:cubicBezTo>
                    <a:pt x="1097278" y="262975"/>
                    <a:pt x="1097278" y="262974"/>
                    <a:pt x="1097278" y="262974"/>
                  </a:cubicBezTo>
                  <a:cubicBezTo>
                    <a:pt x="636503" y="262974"/>
                    <a:pt x="262972" y="636505"/>
                    <a:pt x="262972" y="1097280"/>
                  </a:cubicBezTo>
                  <a:close/>
                </a:path>
              </a:pathLst>
            </a:custGeom>
            <a:solidFill>
              <a:srgbClr val="E7521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algn="ctr">
                <a:defRPr/>
              </a:pPr>
              <a:endParaRPr lang="en-US" dirty="0" smtClean="0">
                <a:latin typeface="+mn-lt"/>
                <a:ea typeface="+mn-ea"/>
              </a:endParaRPr>
            </a:p>
            <a:p>
              <a:pPr>
                <a:defRPr/>
              </a:pPr>
              <a:endParaRPr lang="en-US" dirty="0" smtClean="0"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en-US" dirty="0" smtClean="0"/>
                <a:t>Soweto</a:t>
              </a:r>
            </a:p>
            <a:p>
              <a:pPr algn="ctr">
                <a:defRPr/>
              </a:pPr>
              <a:r>
                <a:rPr lang="en-US" dirty="0" err="1" smtClean="0"/>
                <a:t>Co-operative</a:t>
              </a:r>
              <a:r>
                <a:rPr lang="en-US" dirty="0" smtClean="0"/>
                <a:t> Bank</a:t>
              </a: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40912" y="5263938"/>
              <a:ext cx="1939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dirty="0" err="1" smtClean="0">
                  <a:latin typeface="Arial" pitchFamily="34" charset="0"/>
                  <a:cs typeface="Arial" pitchFamily="34" charset="0"/>
                </a:rPr>
                <a:t>Tarverners</a:t>
              </a:r>
              <a:r>
                <a:rPr lang="en-ZA" sz="1600" dirty="0" smtClean="0">
                  <a:latin typeface="Arial" pitchFamily="34" charset="0"/>
                  <a:cs typeface="Arial" pitchFamily="34" charset="0"/>
                </a:rPr>
                <a:t> Association CFI</a:t>
              </a:r>
              <a:endParaRPr lang="en-ZA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Donut 13"/>
          <p:cNvSpPr>
            <a:spLocks noChangeArrowheads="1"/>
          </p:cNvSpPr>
          <p:nvPr/>
        </p:nvSpPr>
        <p:spPr bwMode="auto">
          <a:xfrm flipV="1">
            <a:off x="6731734" y="3477418"/>
            <a:ext cx="1941534" cy="96996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E7521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3" name="Donut 13"/>
          <p:cNvSpPr>
            <a:spLocks noChangeArrowheads="1"/>
          </p:cNvSpPr>
          <p:nvPr/>
        </p:nvSpPr>
        <p:spPr bwMode="auto">
          <a:xfrm flipV="1">
            <a:off x="6720551" y="2270690"/>
            <a:ext cx="1941534" cy="96996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E7521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Donut 13"/>
          <p:cNvSpPr>
            <a:spLocks noChangeArrowheads="1"/>
          </p:cNvSpPr>
          <p:nvPr/>
        </p:nvSpPr>
        <p:spPr bwMode="auto">
          <a:xfrm flipV="1">
            <a:off x="6652310" y="1208800"/>
            <a:ext cx="1941534" cy="96996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E7521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1562" y="1399888"/>
            <a:ext cx="193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Arial" pitchFamily="34" charset="0"/>
                <a:cs typeface="Arial" pitchFamily="34" charset="0"/>
              </a:rPr>
              <a:t>NPO/NGO’s Association CFI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3018" y="2463283"/>
            <a:ext cx="193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Arial" pitchFamily="34" charset="0"/>
                <a:cs typeface="Arial" pitchFamily="34" charset="0"/>
              </a:rPr>
              <a:t>Soweto residents CFI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8409" y="3670011"/>
            <a:ext cx="193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Arial" pitchFamily="34" charset="0"/>
                <a:cs typeface="Arial" pitchFamily="34" charset="0"/>
              </a:rPr>
              <a:t>Informal traders CFI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7625" y="1266445"/>
            <a:ext cx="193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Arial" pitchFamily="34" charset="0"/>
                <a:cs typeface="Arial" pitchFamily="34" charset="0"/>
              </a:rPr>
              <a:t>Small business Association CFI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585371" y="1692276"/>
            <a:ext cx="1272254" cy="41227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Donut 13"/>
          <p:cNvSpPr>
            <a:spLocks noChangeArrowheads="1"/>
          </p:cNvSpPr>
          <p:nvPr/>
        </p:nvSpPr>
        <p:spPr bwMode="auto">
          <a:xfrm flipV="1">
            <a:off x="6768176" y="4661402"/>
            <a:ext cx="1941534" cy="96996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E7521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1734" y="4869294"/>
            <a:ext cx="193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Arial" pitchFamily="34" charset="0"/>
                <a:cs typeface="Arial" pitchFamily="34" charset="0"/>
              </a:rPr>
              <a:t>Soweto </a:t>
            </a:r>
            <a:r>
              <a:rPr lang="en-ZA" sz="1600" dirty="0" err="1" smtClean="0">
                <a:latin typeface="Arial" pitchFamily="34" charset="0"/>
                <a:cs typeface="Arial" pitchFamily="34" charset="0"/>
              </a:rPr>
              <a:t>Stokvels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 CFI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0" y="-304800"/>
            <a:ext cx="9092380" cy="92124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ZA" sz="8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514350" indent="-514350"/>
            <a:endParaRPr lang="en-ZA" sz="8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514350" indent="-514350">
              <a:buAutoNum type="arabicPeriod" startAt="5"/>
            </a:pP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CASE STUDY – SOWETO –</a:t>
            </a:r>
          </a:p>
          <a:p>
            <a:pPr algn="r"/>
            <a:r>
              <a:rPr lang="en-ZA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Revitalisation through Coop Banking</a:t>
            </a:r>
            <a:endParaRPr lang="en-ZA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21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007558" y="893883"/>
            <a:ext cx="5347721" cy="4974153"/>
            <a:chOff x="3415764" y="2285527"/>
            <a:chExt cx="2312472" cy="2286946"/>
          </a:xfrm>
          <a:solidFill>
            <a:srgbClr val="E7521D"/>
          </a:solidFill>
        </p:grpSpPr>
        <p:sp>
          <p:nvSpPr>
            <p:cNvPr id="5" name="Freeform 256"/>
            <p:cNvSpPr>
              <a:spLocks/>
            </p:cNvSpPr>
            <p:nvPr/>
          </p:nvSpPr>
          <p:spPr bwMode="auto">
            <a:xfrm>
              <a:off x="3500989" y="2285527"/>
              <a:ext cx="1223342" cy="837473"/>
            </a:xfrm>
            <a:custGeom>
              <a:avLst/>
              <a:gdLst>
                <a:gd name="T0" fmla="*/ 464973279 w 969"/>
                <a:gd name="T1" fmla="*/ 1330221954 h 664"/>
                <a:gd name="T2" fmla="*/ 503052344 w 969"/>
                <a:gd name="T3" fmla="*/ 1246081133 h 664"/>
                <a:gd name="T4" fmla="*/ 547144622 w 969"/>
                <a:gd name="T5" fmla="*/ 1161940628 h 664"/>
                <a:gd name="T6" fmla="*/ 597250116 w 969"/>
                <a:gd name="T7" fmla="*/ 1083810790 h 664"/>
                <a:gd name="T8" fmla="*/ 651362736 w 969"/>
                <a:gd name="T9" fmla="*/ 1009686380 h 664"/>
                <a:gd name="T10" fmla="*/ 711488728 w 969"/>
                <a:gd name="T11" fmla="*/ 939568661 h 664"/>
                <a:gd name="T12" fmla="*/ 775622952 w 969"/>
                <a:gd name="T13" fmla="*/ 871454919 h 664"/>
                <a:gd name="T14" fmla="*/ 845770390 w 969"/>
                <a:gd name="T15" fmla="*/ 809351844 h 664"/>
                <a:gd name="T16" fmla="*/ 921929781 w 969"/>
                <a:gd name="T17" fmla="*/ 751254197 h 664"/>
                <a:gd name="T18" fmla="*/ 1000092735 w 969"/>
                <a:gd name="T19" fmla="*/ 699167217 h 664"/>
                <a:gd name="T20" fmla="*/ 1080260514 w 969"/>
                <a:gd name="T21" fmla="*/ 653090747 h 664"/>
                <a:gd name="T22" fmla="*/ 1166441509 w 969"/>
                <a:gd name="T23" fmla="*/ 611021126 h 664"/>
                <a:gd name="T24" fmla="*/ 1254626066 w 969"/>
                <a:gd name="T25" fmla="*/ 576963623 h 664"/>
                <a:gd name="T26" fmla="*/ 1344814503 w 969"/>
                <a:gd name="T27" fmla="*/ 548916788 h 664"/>
                <a:gd name="T28" fmla="*/ 1439012275 w 969"/>
                <a:gd name="T29" fmla="*/ 524876644 h 664"/>
                <a:gd name="T30" fmla="*/ 1537217174 w 969"/>
                <a:gd name="T31" fmla="*/ 510852595 h 664"/>
                <a:gd name="T32" fmla="*/ 1635423335 w 969"/>
                <a:gd name="T33" fmla="*/ 502839214 h 664"/>
                <a:gd name="T34" fmla="*/ 1701561122 w 969"/>
                <a:gd name="T35" fmla="*/ 0 h 664"/>
                <a:gd name="T36" fmla="*/ 1627406557 w 969"/>
                <a:gd name="T37" fmla="*/ 4006692 h 664"/>
                <a:gd name="T38" fmla="*/ 1485108117 w 969"/>
                <a:gd name="T39" fmla="*/ 14022792 h 664"/>
                <a:gd name="T40" fmla="*/ 1346819328 w 969"/>
                <a:gd name="T41" fmla="*/ 34057512 h 664"/>
                <a:gd name="T42" fmla="*/ 1212537351 w 969"/>
                <a:gd name="T43" fmla="*/ 66111048 h 664"/>
                <a:gd name="T44" fmla="*/ 1082265340 w 969"/>
                <a:gd name="T45" fmla="*/ 108180689 h 664"/>
                <a:gd name="T46" fmla="*/ 958005282 w 969"/>
                <a:gd name="T47" fmla="*/ 156260978 h 664"/>
                <a:gd name="T48" fmla="*/ 835748787 w 969"/>
                <a:gd name="T49" fmla="*/ 216361378 h 664"/>
                <a:gd name="T50" fmla="*/ 719505506 w 969"/>
                <a:gd name="T51" fmla="*/ 284475121 h 664"/>
                <a:gd name="T52" fmla="*/ 609275283 w 969"/>
                <a:gd name="T53" fmla="*/ 358598347 h 664"/>
                <a:gd name="T54" fmla="*/ 503052344 w 969"/>
                <a:gd name="T55" fmla="*/ 440736138 h 664"/>
                <a:gd name="T56" fmla="*/ 404847445 w 969"/>
                <a:gd name="T57" fmla="*/ 530887311 h 664"/>
                <a:gd name="T58" fmla="*/ 312654419 w 969"/>
                <a:gd name="T59" fmla="*/ 627047888 h 664"/>
                <a:gd name="T60" fmla="*/ 230481814 w 969"/>
                <a:gd name="T61" fmla="*/ 731220743 h 664"/>
                <a:gd name="T62" fmla="*/ 154322384 w 969"/>
                <a:gd name="T63" fmla="*/ 839401393 h 664"/>
                <a:gd name="T64" fmla="*/ 84176208 w 969"/>
                <a:gd name="T65" fmla="*/ 953592710 h 664"/>
                <a:gd name="T66" fmla="*/ 24050344 w 969"/>
                <a:gd name="T67" fmla="*/ 1073793432 h 664"/>
                <a:gd name="T68" fmla="*/ 312654419 w 969"/>
                <a:gd name="T69" fmla="*/ 985646236 h 6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9"/>
                <a:gd name="T106" fmla="*/ 0 h 664"/>
                <a:gd name="T107" fmla="*/ 969 w 969"/>
                <a:gd name="T108" fmla="*/ 664 h 6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9" h="664">
                  <a:moveTo>
                    <a:pt x="232" y="664"/>
                  </a:moveTo>
                  <a:lnTo>
                    <a:pt x="232" y="664"/>
                  </a:lnTo>
                  <a:lnTo>
                    <a:pt x="241" y="644"/>
                  </a:lnTo>
                  <a:lnTo>
                    <a:pt x="251" y="622"/>
                  </a:lnTo>
                  <a:lnTo>
                    <a:pt x="261" y="601"/>
                  </a:lnTo>
                  <a:lnTo>
                    <a:pt x="273" y="580"/>
                  </a:lnTo>
                  <a:lnTo>
                    <a:pt x="285" y="561"/>
                  </a:lnTo>
                  <a:lnTo>
                    <a:pt x="298" y="541"/>
                  </a:lnTo>
                  <a:lnTo>
                    <a:pt x="311" y="522"/>
                  </a:lnTo>
                  <a:lnTo>
                    <a:pt x="325" y="504"/>
                  </a:lnTo>
                  <a:lnTo>
                    <a:pt x="339" y="485"/>
                  </a:lnTo>
                  <a:lnTo>
                    <a:pt x="355" y="469"/>
                  </a:lnTo>
                  <a:lnTo>
                    <a:pt x="372" y="452"/>
                  </a:lnTo>
                  <a:lnTo>
                    <a:pt x="387" y="435"/>
                  </a:lnTo>
                  <a:lnTo>
                    <a:pt x="404" y="419"/>
                  </a:lnTo>
                  <a:lnTo>
                    <a:pt x="422" y="404"/>
                  </a:lnTo>
                  <a:lnTo>
                    <a:pt x="440" y="389"/>
                  </a:lnTo>
                  <a:lnTo>
                    <a:pt x="460" y="375"/>
                  </a:lnTo>
                  <a:lnTo>
                    <a:pt x="478" y="362"/>
                  </a:lnTo>
                  <a:lnTo>
                    <a:pt x="499" y="349"/>
                  </a:lnTo>
                  <a:lnTo>
                    <a:pt x="518" y="338"/>
                  </a:lnTo>
                  <a:lnTo>
                    <a:pt x="539" y="326"/>
                  </a:lnTo>
                  <a:lnTo>
                    <a:pt x="560" y="316"/>
                  </a:lnTo>
                  <a:lnTo>
                    <a:pt x="582" y="305"/>
                  </a:lnTo>
                  <a:lnTo>
                    <a:pt x="604" y="296"/>
                  </a:lnTo>
                  <a:lnTo>
                    <a:pt x="626" y="288"/>
                  </a:lnTo>
                  <a:lnTo>
                    <a:pt x="648" y="281"/>
                  </a:lnTo>
                  <a:lnTo>
                    <a:pt x="671" y="274"/>
                  </a:lnTo>
                  <a:lnTo>
                    <a:pt x="694" y="268"/>
                  </a:lnTo>
                  <a:lnTo>
                    <a:pt x="718" y="262"/>
                  </a:lnTo>
                  <a:lnTo>
                    <a:pt x="742" y="258"/>
                  </a:lnTo>
                  <a:lnTo>
                    <a:pt x="767" y="255"/>
                  </a:lnTo>
                  <a:lnTo>
                    <a:pt x="792" y="252"/>
                  </a:lnTo>
                  <a:lnTo>
                    <a:pt x="816" y="251"/>
                  </a:lnTo>
                  <a:lnTo>
                    <a:pt x="969" y="129"/>
                  </a:lnTo>
                  <a:lnTo>
                    <a:pt x="849" y="0"/>
                  </a:lnTo>
                  <a:lnTo>
                    <a:pt x="812" y="2"/>
                  </a:lnTo>
                  <a:lnTo>
                    <a:pt x="777" y="3"/>
                  </a:lnTo>
                  <a:lnTo>
                    <a:pt x="741" y="7"/>
                  </a:lnTo>
                  <a:lnTo>
                    <a:pt x="707" y="12"/>
                  </a:lnTo>
                  <a:lnTo>
                    <a:pt x="672" y="17"/>
                  </a:lnTo>
                  <a:lnTo>
                    <a:pt x="639" y="25"/>
                  </a:lnTo>
                  <a:lnTo>
                    <a:pt x="605" y="33"/>
                  </a:lnTo>
                  <a:lnTo>
                    <a:pt x="573" y="43"/>
                  </a:lnTo>
                  <a:lnTo>
                    <a:pt x="540" y="54"/>
                  </a:lnTo>
                  <a:lnTo>
                    <a:pt x="509" y="65"/>
                  </a:lnTo>
                  <a:lnTo>
                    <a:pt x="478" y="78"/>
                  </a:lnTo>
                  <a:lnTo>
                    <a:pt x="447" y="93"/>
                  </a:lnTo>
                  <a:lnTo>
                    <a:pt x="417" y="108"/>
                  </a:lnTo>
                  <a:lnTo>
                    <a:pt x="387" y="124"/>
                  </a:lnTo>
                  <a:lnTo>
                    <a:pt x="359" y="142"/>
                  </a:lnTo>
                  <a:lnTo>
                    <a:pt x="331" y="160"/>
                  </a:lnTo>
                  <a:lnTo>
                    <a:pt x="304" y="179"/>
                  </a:lnTo>
                  <a:lnTo>
                    <a:pt x="277" y="199"/>
                  </a:lnTo>
                  <a:lnTo>
                    <a:pt x="251" y="220"/>
                  </a:lnTo>
                  <a:lnTo>
                    <a:pt x="226" y="242"/>
                  </a:lnTo>
                  <a:lnTo>
                    <a:pt x="202" y="265"/>
                  </a:lnTo>
                  <a:lnTo>
                    <a:pt x="180" y="288"/>
                  </a:lnTo>
                  <a:lnTo>
                    <a:pt x="156" y="313"/>
                  </a:lnTo>
                  <a:lnTo>
                    <a:pt x="136" y="339"/>
                  </a:lnTo>
                  <a:lnTo>
                    <a:pt x="115" y="365"/>
                  </a:lnTo>
                  <a:lnTo>
                    <a:pt x="95" y="392"/>
                  </a:lnTo>
                  <a:lnTo>
                    <a:pt x="77" y="419"/>
                  </a:lnTo>
                  <a:lnTo>
                    <a:pt x="59" y="448"/>
                  </a:lnTo>
                  <a:lnTo>
                    <a:pt x="42" y="476"/>
                  </a:lnTo>
                  <a:lnTo>
                    <a:pt x="27" y="506"/>
                  </a:lnTo>
                  <a:lnTo>
                    <a:pt x="12" y="536"/>
                  </a:lnTo>
                  <a:lnTo>
                    <a:pt x="0" y="567"/>
                  </a:lnTo>
                  <a:lnTo>
                    <a:pt x="156" y="492"/>
                  </a:lnTo>
                  <a:lnTo>
                    <a:pt x="232" y="664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65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257"/>
            <p:cNvSpPr>
              <a:spLocks/>
            </p:cNvSpPr>
            <p:nvPr/>
          </p:nvSpPr>
          <p:spPr bwMode="auto">
            <a:xfrm>
              <a:off x="4580724" y="2288211"/>
              <a:ext cx="1103222" cy="1011276"/>
            </a:xfrm>
            <a:custGeom>
              <a:avLst/>
              <a:gdLst>
                <a:gd name="T0" fmla="*/ 0 w 875"/>
                <a:gd name="T1" fmla="*/ 498679259 h 801"/>
                <a:gd name="T2" fmla="*/ 106110624 w 875"/>
                <a:gd name="T3" fmla="*/ 502684708 h 801"/>
                <a:gd name="T4" fmla="*/ 210218544 w 875"/>
                <a:gd name="T5" fmla="*/ 516703151 h 801"/>
                <a:gd name="T6" fmla="*/ 312323718 w 875"/>
                <a:gd name="T7" fmla="*/ 536730399 h 801"/>
                <a:gd name="T8" fmla="*/ 410426084 w 875"/>
                <a:gd name="T9" fmla="*/ 564768546 h 801"/>
                <a:gd name="T10" fmla="*/ 506525665 w 875"/>
                <a:gd name="T11" fmla="*/ 598815498 h 801"/>
                <a:gd name="T12" fmla="*/ 596618392 w 875"/>
                <a:gd name="T13" fmla="*/ 640872087 h 801"/>
                <a:gd name="T14" fmla="*/ 682708389 w 875"/>
                <a:gd name="T15" fmla="*/ 690940995 h 801"/>
                <a:gd name="T16" fmla="*/ 768796967 w 875"/>
                <a:gd name="T17" fmla="*/ 745013933 h 801"/>
                <a:gd name="T18" fmla="*/ 846878507 w 875"/>
                <a:gd name="T19" fmla="*/ 807099032 h 801"/>
                <a:gd name="T20" fmla="*/ 918953193 w 875"/>
                <a:gd name="T21" fmla="*/ 871186225 h 801"/>
                <a:gd name="T22" fmla="*/ 989025174 w 875"/>
                <a:gd name="T23" fmla="*/ 945286411 h 801"/>
                <a:gd name="T24" fmla="*/ 1051090118 w 875"/>
                <a:gd name="T25" fmla="*/ 1023393309 h 801"/>
                <a:gd name="T26" fmla="*/ 1109149651 w 875"/>
                <a:gd name="T27" fmla="*/ 1103502300 h 801"/>
                <a:gd name="T28" fmla="*/ 1161203591 w 875"/>
                <a:gd name="T29" fmla="*/ 1189618835 h 801"/>
                <a:gd name="T30" fmla="*/ 1205249232 w 875"/>
                <a:gd name="T31" fmla="*/ 1277738725 h 801"/>
                <a:gd name="T32" fmla="*/ 1241286575 w 875"/>
                <a:gd name="T33" fmla="*/ 1369864380 h 801"/>
                <a:gd name="T34" fmla="*/ 1751816547 w 875"/>
                <a:gd name="T35" fmla="*/ 1305776872 h 801"/>
                <a:gd name="T36" fmla="*/ 1729793096 w 875"/>
                <a:gd name="T37" fmla="*/ 1237684229 h 801"/>
                <a:gd name="T38" fmla="*/ 1679741861 w 875"/>
                <a:gd name="T39" fmla="*/ 1105504394 h 801"/>
                <a:gd name="T40" fmla="*/ 1617676918 w 875"/>
                <a:gd name="T41" fmla="*/ 975327914 h 801"/>
                <a:gd name="T42" fmla="*/ 1547604937 w 875"/>
                <a:gd name="T43" fmla="*/ 853161072 h 801"/>
                <a:gd name="T44" fmla="*/ 1467521952 w 875"/>
                <a:gd name="T45" fmla="*/ 739006390 h 801"/>
                <a:gd name="T46" fmla="*/ 1379430669 w 875"/>
                <a:gd name="T47" fmla="*/ 628855739 h 801"/>
                <a:gd name="T48" fmla="*/ 1283330773 w 875"/>
                <a:gd name="T49" fmla="*/ 526717406 h 801"/>
                <a:gd name="T50" fmla="*/ 1179222893 w 875"/>
                <a:gd name="T51" fmla="*/ 430586616 h 801"/>
                <a:gd name="T52" fmla="*/ 1069108159 w 875"/>
                <a:gd name="T53" fmla="*/ 344468820 h 801"/>
                <a:gd name="T54" fmla="*/ 950986387 w 875"/>
                <a:gd name="T55" fmla="*/ 266363105 h 801"/>
                <a:gd name="T56" fmla="*/ 824855056 w 875"/>
                <a:gd name="T57" fmla="*/ 196267107 h 801"/>
                <a:gd name="T58" fmla="*/ 696722281 w 875"/>
                <a:gd name="T59" fmla="*/ 138188680 h 801"/>
                <a:gd name="T60" fmla="*/ 560581049 w 875"/>
                <a:gd name="T61" fmla="*/ 88119930 h 801"/>
                <a:gd name="T62" fmla="*/ 424439976 w 875"/>
                <a:gd name="T63" fmla="*/ 48065414 h 801"/>
                <a:gd name="T64" fmla="*/ 278289081 w 875"/>
                <a:gd name="T65" fmla="*/ 20027253 h 801"/>
                <a:gd name="T66" fmla="*/ 130135520 w 875"/>
                <a:gd name="T67" fmla="*/ 2003356 h 801"/>
                <a:gd name="T68" fmla="*/ 298309827 w 875"/>
                <a:gd name="T69" fmla="*/ 256348851 h 8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5"/>
                <a:gd name="T106" fmla="*/ 0 h 801"/>
                <a:gd name="T107" fmla="*/ 875 w 875"/>
                <a:gd name="T108" fmla="*/ 801 h 8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5" h="801">
                  <a:moveTo>
                    <a:pt x="0" y="249"/>
                  </a:moveTo>
                  <a:lnTo>
                    <a:pt x="0" y="249"/>
                  </a:lnTo>
                  <a:lnTo>
                    <a:pt x="26" y="249"/>
                  </a:lnTo>
                  <a:lnTo>
                    <a:pt x="53" y="251"/>
                  </a:lnTo>
                  <a:lnTo>
                    <a:pt x="79" y="254"/>
                  </a:lnTo>
                  <a:lnTo>
                    <a:pt x="105" y="258"/>
                  </a:lnTo>
                  <a:lnTo>
                    <a:pt x="131" y="262"/>
                  </a:lnTo>
                  <a:lnTo>
                    <a:pt x="156" y="268"/>
                  </a:lnTo>
                  <a:lnTo>
                    <a:pt x="180" y="275"/>
                  </a:lnTo>
                  <a:lnTo>
                    <a:pt x="205" y="282"/>
                  </a:lnTo>
                  <a:lnTo>
                    <a:pt x="228" y="290"/>
                  </a:lnTo>
                  <a:lnTo>
                    <a:pt x="253" y="299"/>
                  </a:lnTo>
                  <a:lnTo>
                    <a:pt x="275" y="310"/>
                  </a:lnTo>
                  <a:lnTo>
                    <a:pt x="298" y="320"/>
                  </a:lnTo>
                  <a:lnTo>
                    <a:pt x="320" y="333"/>
                  </a:lnTo>
                  <a:lnTo>
                    <a:pt x="341" y="345"/>
                  </a:lnTo>
                  <a:lnTo>
                    <a:pt x="363" y="359"/>
                  </a:lnTo>
                  <a:lnTo>
                    <a:pt x="384" y="372"/>
                  </a:lnTo>
                  <a:lnTo>
                    <a:pt x="403" y="387"/>
                  </a:lnTo>
                  <a:lnTo>
                    <a:pt x="423" y="403"/>
                  </a:lnTo>
                  <a:lnTo>
                    <a:pt x="441" y="419"/>
                  </a:lnTo>
                  <a:lnTo>
                    <a:pt x="459" y="435"/>
                  </a:lnTo>
                  <a:lnTo>
                    <a:pt x="477" y="454"/>
                  </a:lnTo>
                  <a:lnTo>
                    <a:pt x="494" y="472"/>
                  </a:lnTo>
                  <a:lnTo>
                    <a:pt x="510" y="491"/>
                  </a:lnTo>
                  <a:lnTo>
                    <a:pt x="525" y="511"/>
                  </a:lnTo>
                  <a:lnTo>
                    <a:pt x="540" y="530"/>
                  </a:lnTo>
                  <a:lnTo>
                    <a:pt x="554" y="551"/>
                  </a:lnTo>
                  <a:lnTo>
                    <a:pt x="567" y="572"/>
                  </a:lnTo>
                  <a:lnTo>
                    <a:pt x="580" y="594"/>
                  </a:lnTo>
                  <a:lnTo>
                    <a:pt x="591" y="616"/>
                  </a:lnTo>
                  <a:lnTo>
                    <a:pt x="602" y="638"/>
                  </a:lnTo>
                  <a:lnTo>
                    <a:pt x="611" y="661"/>
                  </a:lnTo>
                  <a:lnTo>
                    <a:pt x="620" y="684"/>
                  </a:lnTo>
                  <a:lnTo>
                    <a:pt x="778" y="801"/>
                  </a:lnTo>
                  <a:lnTo>
                    <a:pt x="875" y="652"/>
                  </a:lnTo>
                  <a:lnTo>
                    <a:pt x="864" y="618"/>
                  </a:lnTo>
                  <a:lnTo>
                    <a:pt x="852" y="584"/>
                  </a:lnTo>
                  <a:lnTo>
                    <a:pt x="839" y="552"/>
                  </a:lnTo>
                  <a:lnTo>
                    <a:pt x="823" y="520"/>
                  </a:lnTo>
                  <a:lnTo>
                    <a:pt x="808" y="487"/>
                  </a:lnTo>
                  <a:lnTo>
                    <a:pt x="791" y="457"/>
                  </a:lnTo>
                  <a:lnTo>
                    <a:pt x="773" y="426"/>
                  </a:lnTo>
                  <a:lnTo>
                    <a:pt x="753" y="398"/>
                  </a:lnTo>
                  <a:lnTo>
                    <a:pt x="733" y="369"/>
                  </a:lnTo>
                  <a:lnTo>
                    <a:pt x="712" y="341"/>
                  </a:lnTo>
                  <a:lnTo>
                    <a:pt x="689" y="314"/>
                  </a:lnTo>
                  <a:lnTo>
                    <a:pt x="665" y="288"/>
                  </a:lnTo>
                  <a:lnTo>
                    <a:pt x="641" y="263"/>
                  </a:lnTo>
                  <a:lnTo>
                    <a:pt x="616" y="238"/>
                  </a:lnTo>
                  <a:lnTo>
                    <a:pt x="589" y="215"/>
                  </a:lnTo>
                  <a:lnTo>
                    <a:pt x="562" y="193"/>
                  </a:lnTo>
                  <a:lnTo>
                    <a:pt x="534" y="172"/>
                  </a:lnTo>
                  <a:lnTo>
                    <a:pt x="505" y="153"/>
                  </a:lnTo>
                  <a:lnTo>
                    <a:pt x="475" y="133"/>
                  </a:lnTo>
                  <a:lnTo>
                    <a:pt x="445" y="115"/>
                  </a:lnTo>
                  <a:lnTo>
                    <a:pt x="412" y="98"/>
                  </a:lnTo>
                  <a:lnTo>
                    <a:pt x="381" y="83"/>
                  </a:lnTo>
                  <a:lnTo>
                    <a:pt x="348" y="69"/>
                  </a:lnTo>
                  <a:lnTo>
                    <a:pt x="315" y="56"/>
                  </a:lnTo>
                  <a:lnTo>
                    <a:pt x="280" y="44"/>
                  </a:lnTo>
                  <a:lnTo>
                    <a:pt x="247" y="33"/>
                  </a:lnTo>
                  <a:lnTo>
                    <a:pt x="212" y="24"/>
                  </a:lnTo>
                  <a:lnTo>
                    <a:pt x="175" y="17"/>
                  </a:lnTo>
                  <a:lnTo>
                    <a:pt x="139" y="10"/>
                  </a:lnTo>
                  <a:lnTo>
                    <a:pt x="103" y="5"/>
                  </a:lnTo>
                  <a:lnTo>
                    <a:pt x="65" y="1"/>
                  </a:lnTo>
                  <a:lnTo>
                    <a:pt x="27" y="0"/>
                  </a:lnTo>
                  <a:lnTo>
                    <a:pt x="149" y="128"/>
                  </a:lnTo>
                  <a:lnTo>
                    <a:pt x="0" y="24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/>
              <a:endParaRPr lang="en-US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258"/>
            <p:cNvSpPr>
              <a:spLocks/>
            </p:cNvSpPr>
            <p:nvPr/>
          </p:nvSpPr>
          <p:spPr bwMode="auto">
            <a:xfrm>
              <a:off x="5076637" y="3150514"/>
              <a:ext cx="651599" cy="1163605"/>
            </a:xfrm>
            <a:custGeom>
              <a:avLst/>
              <a:gdLst>
                <a:gd name="T0" fmla="*/ 2147483647 w 516"/>
                <a:gd name="T1" fmla="*/ 2147483647 h 922"/>
                <a:gd name="T2" fmla="*/ 2147483647 w 516"/>
                <a:gd name="T3" fmla="*/ 2147483647 h 922"/>
                <a:gd name="T4" fmla="*/ 2147483647 w 516"/>
                <a:gd name="T5" fmla="*/ 2147483647 h 922"/>
                <a:gd name="T6" fmla="*/ 2147483647 w 516"/>
                <a:gd name="T7" fmla="*/ 2147483647 h 922"/>
                <a:gd name="T8" fmla="*/ 2147483647 w 516"/>
                <a:gd name="T9" fmla="*/ 2147483647 h 922"/>
                <a:gd name="T10" fmla="*/ 2147483647 w 516"/>
                <a:gd name="T11" fmla="*/ 2147483647 h 922"/>
                <a:gd name="T12" fmla="*/ 2147483647 w 516"/>
                <a:gd name="T13" fmla="*/ 2147483647 h 922"/>
                <a:gd name="T14" fmla="*/ 2147483647 w 516"/>
                <a:gd name="T15" fmla="*/ 2147483647 h 922"/>
                <a:gd name="T16" fmla="*/ 2147483647 w 516"/>
                <a:gd name="T17" fmla="*/ 2147483647 h 922"/>
                <a:gd name="T18" fmla="*/ 2147483647 w 516"/>
                <a:gd name="T19" fmla="*/ 0 h 922"/>
                <a:gd name="T20" fmla="*/ 2147483647 w 516"/>
                <a:gd name="T21" fmla="*/ 2147483647 h 922"/>
                <a:gd name="T22" fmla="*/ 2147483647 w 516"/>
                <a:gd name="T23" fmla="*/ 2147483647 h 922"/>
                <a:gd name="T24" fmla="*/ 2147483647 w 516"/>
                <a:gd name="T25" fmla="*/ 2147483647 h 922"/>
                <a:gd name="T26" fmla="*/ 2147483647 w 516"/>
                <a:gd name="T27" fmla="*/ 2147483647 h 922"/>
                <a:gd name="T28" fmla="*/ 2147483647 w 516"/>
                <a:gd name="T29" fmla="*/ 2147483647 h 922"/>
                <a:gd name="T30" fmla="*/ 2147483647 w 516"/>
                <a:gd name="T31" fmla="*/ 2147483647 h 922"/>
                <a:gd name="T32" fmla="*/ 2147483647 w 516"/>
                <a:gd name="T33" fmla="*/ 2147483647 h 922"/>
                <a:gd name="T34" fmla="*/ 2147483647 w 516"/>
                <a:gd name="T35" fmla="*/ 2147483647 h 922"/>
                <a:gd name="T36" fmla="*/ 2147483647 w 516"/>
                <a:gd name="T37" fmla="*/ 2147483647 h 922"/>
                <a:gd name="T38" fmla="*/ 2147483647 w 516"/>
                <a:gd name="T39" fmla="*/ 2147483647 h 922"/>
                <a:gd name="T40" fmla="*/ 2147483647 w 516"/>
                <a:gd name="T41" fmla="*/ 2147483647 h 922"/>
                <a:gd name="T42" fmla="*/ 2147483647 w 516"/>
                <a:gd name="T43" fmla="*/ 2147483647 h 922"/>
                <a:gd name="T44" fmla="*/ 2147483647 w 516"/>
                <a:gd name="T45" fmla="*/ 2147483647 h 922"/>
                <a:gd name="T46" fmla="*/ 2147483647 w 516"/>
                <a:gd name="T47" fmla="*/ 2147483647 h 922"/>
                <a:gd name="T48" fmla="*/ 2147483647 w 516"/>
                <a:gd name="T49" fmla="*/ 2147483647 h 922"/>
                <a:gd name="T50" fmla="*/ 2147483647 w 516"/>
                <a:gd name="T51" fmla="*/ 2147483647 h 922"/>
                <a:gd name="T52" fmla="*/ 2147483647 w 516"/>
                <a:gd name="T53" fmla="*/ 2147483647 h 922"/>
                <a:gd name="T54" fmla="*/ 2147483647 w 516"/>
                <a:gd name="T55" fmla="*/ 2147483647 h 922"/>
                <a:gd name="T56" fmla="*/ 2147483647 w 516"/>
                <a:gd name="T57" fmla="*/ 2147483647 h 922"/>
                <a:gd name="T58" fmla="*/ 2147483647 w 516"/>
                <a:gd name="T59" fmla="*/ 2147483647 h 922"/>
                <a:gd name="T60" fmla="*/ 2147483647 w 516"/>
                <a:gd name="T61" fmla="*/ 2147483647 h 922"/>
                <a:gd name="T62" fmla="*/ 2147483647 w 516"/>
                <a:gd name="T63" fmla="*/ 2147483647 h 922"/>
                <a:gd name="T64" fmla="*/ 2147483647 w 516"/>
                <a:gd name="T65" fmla="*/ 2147483647 h 922"/>
                <a:gd name="T66" fmla="*/ 2147483647 w 516"/>
                <a:gd name="T67" fmla="*/ 2147483647 h 922"/>
                <a:gd name="T68" fmla="*/ 2147483647 w 516"/>
                <a:gd name="T69" fmla="*/ 2147483647 h 922"/>
                <a:gd name="T70" fmla="*/ 2147483647 w 516"/>
                <a:gd name="T71" fmla="*/ 2147483647 h 922"/>
                <a:gd name="T72" fmla="*/ 2147483647 w 516"/>
                <a:gd name="T73" fmla="*/ 2147483647 h 922"/>
                <a:gd name="T74" fmla="*/ 2147483647 w 516"/>
                <a:gd name="T75" fmla="*/ 2147483647 h 922"/>
                <a:gd name="T76" fmla="*/ 0 w 516"/>
                <a:gd name="T77" fmla="*/ 2147483647 h 922"/>
                <a:gd name="T78" fmla="*/ 2147483647 w 516"/>
                <a:gd name="T79" fmla="*/ 2147483647 h 922"/>
                <a:gd name="T80" fmla="*/ 2147483647 w 516"/>
                <a:gd name="T81" fmla="*/ 2147483647 h 922"/>
                <a:gd name="T82" fmla="*/ 2147483647 w 516"/>
                <a:gd name="T83" fmla="*/ 2147483647 h 922"/>
                <a:gd name="T84" fmla="*/ 2147483647 w 516"/>
                <a:gd name="T85" fmla="*/ 2147483647 h 922"/>
                <a:gd name="T86" fmla="*/ 2147483647 w 516"/>
                <a:gd name="T87" fmla="*/ 2147483647 h 922"/>
                <a:gd name="T88" fmla="*/ 2147483647 w 516"/>
                <a:gd name="T89" fmla="*/ 2147483647 h 922"/>
                <a:gd name="T90" fmla="*/ 2147483647 w 516"/>
                <a:gd name="T91" fmla="*/ 2147483647 h 922"/>
                <a:gd name="T92" fmla="*/ 2147483647 w 516"/>
                <a:gd name="T93" fmla="*/ 2147483647 h 922"/>
                <a:gd name="T94" fmla="*/ 2147483647 w 516"/>
                <a:gd name="T95" fmla="*/ 2147483647 h 922"/>
                <a:gd name="T96" fmla="*/ 2147483647 w 516"/>
                <a:gd name="T97" fmla="*/ 2147483647 h 922"/>
                <a:gd name="T98" fmla="*/ 2147483647 w 516"/>
                <a:gd name="T99" fmla="*/ 2147483647 h 922"/>
                <a:gd name="T100" fmla="*/ 2147483647 w 516"/>
                <a:gd name="T101" fmla="*/ 2147483647 h 922"/>
                <a:gd name="T102" fmla="*/ 2147483647 w 516"/>
                <a:gd name="T103" fmla="*/ 2147483647 h 922"/>
                <a:gd name="T104" fmla="*/ 2147483647 w 516"/>
                <a:gd name="T105" fmla="*/ 2147483647 h 922"/>
                <a:gd name="T106" fmla="*/ 2147483647 w 516"/>
                <a:gd name="T107" fmla="*/ 2147483647 h 922"/>
                <a:gd name="T108" fmla="*/ 2147483647 w 516"/>
                <a:gd name="T109" fmla="*/ 2147483647 h 922"/>
                <a:gd name="T110" fmla="*/ 2147483647 w 516"/>
                <a:gd name="T111" fmla="*/ 2147483647 h 922"/>
                <a:gd name="T112" fmla="*/ 2147483647 w 516"/>
                <a:gd name="T113" fmla="*/ 2147483647 h 922"/>
                <a:gd name="T114" fmla="*/ 2147483647 w 516"/>
                <a:gd name="T115" fmla="*/ 2147483647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6"/>
                <a:gd name="T175" fmla="*/ 0 h 922"/>
                <a:gd name="T176" fmla="*/ 516 w 516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6" h="922">
                  <a:moveTo>
                    <a:pt x="516" y="221"/>
                  </a:moveTo>
                  <a:lnTo>
                    <a:pt x="516" y="221"/>
                  </a:lnTo>
                  <a:lnTo>
                    <a:pt x="516" y="192"/>
                  </a:lnTo>
                  <a:lnTo>
                    <a:pt x="515" y="164"/>
                  </a:lnTo>
                  <a:lnTo>
                    <a:pt x="512" y="136"/>
                  </a:lnTo>
                  <a:lnTo>
                    <a:pt x="510" y="108"/>
                  </a:lnTo>
                  <a:lnTo>
                    <a:pt x="506" y="81"/>
                  </a:lnTo>
                  <a:lnTo>
                    <a:pt x="501" y="53"/>
                  </a:lnTo>
                  <a:lnTo>
                    <a:pt x="496" y="26"/>
                  </a:lnTo>
                  <a:lnTo>
                    <a:pt x="489" y="0"/>
                  </a:lnTo>
                  <a:lnTo>
                    <a:pt x="391" y="152"/>
                  </a:lnTo>
                  <a:lnTo>
                    <a:pt x="239" y="39"/>
                  </a:lnTo>
                  <a:lnTo>
                    <a:pt x="245" y="61"/>
                  </a:lnTo>
                  <a:lnTo>
                    <a:pt x="251" y="83"/>
                  </a:lnTo>
                  <a:lnTo>
                    <a:pt x="254" y="105"/>
                  </a:lnTo>
                  <a:lnTo>
                    <a:pt x="258" y="129"/>
                  </a:lnTo>
                  <a:lnTo>
                    <a:pt x="261" y="151"/>
                  </a:lnTo>
                  <a:lnTo>
                    <a:pt x="264" y="174"/>
                  </a:lnTo>
                  <a:lnTo>
                    <a:pt x="265" y="197"/>
                  </a:lnTo>
                  <a:lnTo>
                    <a:pt x="265" y="221"/>
                  </a:lnTo>
                  <a:lnTo>
                    <a:pt x="264" y="258"/>
                  </a:lnTo>
                  <a:lnTo>
                    <a:pt x="261" y="295"/>
                  </a:lnTo>
                  <a:lnTo>
                    <a:pt x="256" y="331"/>
                  </a:lnTo>
                  <a:lnTo>
                    <a:pt x="249" y="366"/>
                  </a:lnTo>
                  <a:lnTo>
                    <a:pt x="240" y="400"/>
                  </a:lnTo>
                  <a:lnTo>
                    <a:pt x="228" y="433"/>
                  </a:lnTo>
                  <a:lnTo>
                    <a:pt x="217" y="467"/>
                  </a:lnTo>
                  <a:lnTo>
                    <a:pt x="203" y="499"/>
                  </a:lnTo>
                  <a:lnTo>
                    <a:pt x="187" y="531"/>
                  </a:lnTo>
                  <a:lnTo>
                    <a:pt x="169" y="560"/>
                  </a:lnTo>
                  <a:lnTo>
                    <a:pt x="151" y="590"/>
                  </a:lnTo>
                  <a:lnTo>
                    <a:pt x="130" y="617"/>
                  </a:lnTo>
                  <a:lnTo>
                    <a:pt x="108" y="645"/>
                  </a:lnTo>
                  <a:lnTo>
                    <a:pt x="85" y="671"/>
                  </a:lnTo>
                  <a:lnTo>
                    <a:pt x="60" y="695"/>
                  </a:lnTo>
                  <a:lnTo>
                    <a:pt x="34" y="719"/>
                  </a:lnTo>
                  <a:lnTo>
                    <a:pt x="0" y="899"/>
                  </a:lnTo>
                  <a:lnTo>
                    <a:pt x="181" y="922"/>
                  </a:lnTo>
                  <a:lnTo>
                    <a:pt x="218" y="890"/>
                  </a:lnTo>
                  <a:lnTo>
                    <a:pt x="254" y="856"/>
                  </a:lnTo>
                  <a:lnTo>
                    <a:pt x="288" y="820"/>
                  </a:lnTo>
                  <a:lnTo>
                    <a:pt x="319" y="782"/>
                  </a:lnTo>
                  <a:lnTo>
                    <a:pt x="349" y="743"/>
                  </a:lnTo>
                  <a:lnTo>
                    <a:pt x="378" y="702"/>
                  </a:lnTo>
                  <a:lnTo>
                    <a:pt x="402" y="659"/>
                  </a:lnTo>
                  <a:lnTo>
                    <a:pt x="426" y="615"/>
                  </a:lnTo>
                  <a:lnTo>
                    <a:pt x="446" y="569"/>
                  </a:lnTo>
                  <a:lnTo>
                    <a:pt x="464" y="523"/>
                  </a:lnTo>
                  <a:lnTo>
                    <a:pt x="480" y="475"/>
                  </a:lnTo>
                  <a:lnTo>
                    <a:pt x="493" y="427"/>
                  </a:lnTo>
                  <a:lnTo>
                    <a:pt x="503" y="376"/>
                  </a:lnTo>
                  <a:lnTo>
                    <a:pt x="511" y="326"/>
                  </a:lnTo>
                  <a:lnTo>
                    <a:pt x="515" y="274"/>
                  </a:lnTo>
                  <a:lnTo>
                    <a:pt x="516" y="22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65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259"/>
            <p:cNvSpPr>
              <a:spLocks/>
            </p:cNvSpPr>
            <p:nvPr/>
          </p:nvSpPr>
          <p:spPr bwMode="auto">
            <a:xfrm>
              <a:off x="3828466" y="4086631"/>
              <a:ext cx="1441436" cy="485842"/>
            </a:xfrm>
            <a:custGeom>
              <a:avLst/>
              <a:gdLst>
                <a:gd name="T0" fmla="*/ 2147483647 w 1143"/>
                <a:gd name="T1" fmla="*/ 0 h 385"/>
                <a:gd name="T2" fmla="*/ 2147483647 w 1143"/>
                <a:gd name="T3" fmla="*/ 2147483647 h 385"/>
                <a:gd name="T4" fmla="*/ 2147483647 w 1143"/>
                <a:gd name="T5" fmla="*/ 2147483647 h 385"/>
                <a:gd name="T6" fmla="*/ 2147483647 w 1143"/>
                <a:gd name="T7" fmla="*/ 2147483647 h 385"/>
                <a:gd name="T8" fmla="*/ 2147483647 w 1143"/>
                <a:gd name="T9" fmla="*/ 2147483647 h 385"/>
                <a:gd name="T10" fmla="*/ 2147483647 w 1143"/>
                <a:gd name="T11" fmla="*/ 2147483647 h 385"/>
                <a:gd name="T12" fmla="*/ 2147483647 w 1143"/>
                <a:gd name="T13" fmla="*/ 2147483647 h 385"/>
                <a:gd name="T14" fmla="*/ 2147483647 w 1143"/>
                <a:gd name="T15" fmla="*/ 2147483647 h 385"/>
                <a:gd name="T16" fmla="*/ 2147483647 w 1143"/>
                <a:gd name="T17" fmla="*/ 2147483647 h 385"/>
                <a:gd name="T18" fmla="*/ 2147483647 w 1143"/>
                <a:gd name="T19" fmla="*/ 2147483647 h 385"/>
                <a:gd name="T20" fmla="*/ 2147483647 w 1143"/>
                <a:gd name="T21" fmla="*/ 2147483647 h 385"/>
                <a:gd name="T22" fmla="*/ 2147483647 w 1143"/>
                <a:gd name="T23" fmla="*/ 2147483647 h 385"/>
                <a:gd name="T24" fmla="*/ 2147483647 w 1143"/>
                <a:gd name="T25" fmla="*/ 2147483647 h 385"/>
                <a:gd name="T26" fmla="*/ 2147483647 w 1143"/>
                <a:gd name="T27" fmla="*/ 2147483647 h 385"/>
                <a:gd name="T28" fmla="*/ 2147483647 w 1143"/>
                <a:gd name="T29" fmla="*/ 2147483647 h 385"/>
                <a:gd name="T30" fmla="*/ 2147483647 w 1143"/>
                <a:gd name="T31" fmla="*/ 2147483647 h 385"/>
                <a:gd name="T32" fmla="*/ 2147483647 w 1143"/>
                <a:gd name="T33" fmla="*/ 2147483647 h 385"/>
                <a:gd name="T34" fmla="*/ 0 w 1143"/>
                <a:gd name="T35" fmla="*/ 2147483647 h 385"/>
                <a:gd name="T36" fmla="*/ 2147483647 w 1143"/>
                <a:gd name="T37" fmla="*/ 2147483647 h 385"/>
                <a:gd name="T38" fmla="*/ 2147483647 w 1143"/>
                <a:gd name="T39" fmla="*/ 2147483647 h 385"/>
                <a:gd name="T40" fmla="*/ 2147483647 w 1143"/>
                <a:gd name="T41" fmla="*/ 2147483647 h 385"/>
                <a:gd name="T42" fmla="*/ 2147483647 w 1143"/>
                <a:gd name="T43" fmla="*/ 2147483647 h 385"/>
                <a:gd name="T44" fmla="*/ 2147483647 w 1143"/>
                <a:gd name="T45" fmla="*/ 2147483647 h 385"/>
                <a:gd name="T46" fmla="*/ 2147483647 w 1143"/>
                <a:gd name="T47" fmla="*/ 2147483647 h 385"/>
                <a:gd name="T48" fmla="*/ 2147483647 w 1143"/>
                <a:gd name="T49" fmla="*/ 2147483647 h 385"/>
                <a:gd name="T50" fmla="*/ 2147483647 w 1143"/>
                <a:gd name="T51" fmla="*/ 2147483647 h 385"/>
                <a:gd name="T52" fmla="*/ 2147483647 w 1143"/>
                <a:gd name="T53" fmla="*/ 2147483647 h 385"/>
                <a:gd name="T54" fmla="*/ 2147483647 w 1143"/>
                <a:gd name="T55" fmla="*/ 2147483647 h 385"/>
                <a:gd name="T56" fmla="*/ 2147483647 w 1143"/>
                <a:gd name="T57" fmla="*/ 2147483647 h 385"/>
                <a:gd name="T58" fmla="*/ 2147483647 w 1143"/>
                <a:gd name="T59" fmla="*/ 2147483647 h 385"/>
                <a:gd name="T60" fmla="*/ 2147483647 w 1143"/>
                <a:gd name="T61" fmla="*/ 2147483647 h 385"/>
                <a:gd name="T62" fmla="*/ 2147483647 w 1143"/>
                <a:gd name="T63" fmla="*/ 2147483647 h 385"/>
                <a:gd name="T64" fmla="*/ 2147483647 w 1143"/>
                <a:gd name="T65" fmla="*/ 2147483647 h 385"/>
                <a:gd name="T66" fmla="*/ 2147483647 w 1143"/>
                <a:gd name="T67" fmla="*/ 2147483647 h 385"/>
                <a:gd name="T68" fmla="*/ 2147483647 w 1143"/>
                <a:gd name="T69" fmla="*/ 2147483647 h 385"/>
                <a:gd name="T70" fmla="*/ 2147483647 w 1143"/>
                <a:gd name="T71" fmla="*/ 2147483647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3"/>
                <a:gd name="T109" fmla="*/ 0 h 385"/>
                <a:gd name="T110" fmla="*/ 1143 w 1143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3" h="385">
                  <a:moveTo>
                    <a:pt x="996" y="0"/>
                  </a:moveTo>
                  <a:lnTo>
                    <a:pt x="996" y="0"/>
                  </a:lnTo>
                  <a:lnTo>
                    <a:pt x="975" y="15"/>
                  </a:lnTo>
                  <a:lnTo>
                    <a:pt x="953" y="30"/>
                  </a:lnTo>
                  <a:lnTo>
                    <a:pt x="929" y="44"/>
                  </a:lnTo>
                  <a:lnTo>
                    <a:pt x="906" y="57"/>
                  </a:lnTo>
                  <a:lnTo>
                    <a:pt x="883" y="69"/>
                  </a:lnTo>
                  <a:lnTo>
                    <a:pt x="858" y="80"/>
                  </a:lnTo>
                  <a:lnTo>
                    <a:pt x="833" y="91"/>
                  </a:lnTo>
                  <a:lnTo>
                    <a:pt x="808" y="100"/>
                  </a:lnTo>
                  <a:lnTo>
                    <a:pt x="783" y="108"/>
                  </a:lnTo>
                  <a:lnTo>
                    <a:pt x="756" y="115"/>
                  </a:lnTo>
                  <a:lnTo>
                    <a:pt x="730" y="122"/>
                  </a:lnTo>
                  <a:lnTo>
                    <a:pt x="702" y="127"/>
                  </a:lnTo>
                  <a:lnTo>
                    <a:pt x="675" y="131"/>
                  </a:lnTo>
                  <a:lnTo>
                    <a:pt x="647" y="133"/>
                  </a:lnTo>
                  <a:lnTo>
                    <a:pt x="618" y="136"/>
                  </a:lnTo>
                  <a:lnTo>
                    <a:pt x="590" y="136"/>
                  </a:lnTo>
                  <a:lnTo>
                    <a:pt x="562" y="136"/>
                  </a:lnTo>
                  <a:lnTo>
                    <a:pt x="534" y="133"/>
                  </a:lnTo>
                  <a:lnTo>
                    <a:pt x="507" y="131"/>
                  </a:lnTo>
                  <a:lnTo>
                    <a:pt x="480" y="127"/>
                  </a:lnTo>
                  <a:lnTo>
                    <a:pt x="454" y="122"/>
                  </a:lnTo>
                  <a:lnTo>
                    <a:pt x="426" y="115"/>
                  </a:lnTo>
                  <a:lnTo>
                    <a:pt x="400" y="109"/>
                  </a:lnTo>
                  <a:lnTo>
                    <a:pt x="374" y="101"/>
                  </a:lnTo>
                  <a:lnTo>
                    <a:pt x="350" y="92"/>
                  </a:lnTo>
                  <a:lnTo>
                    <a:pt x="325" y="82"/>
                  </a:lnTo>
                  <a:lnTo>
                    <a:pt x="302" y="71"/>
                  </a:lnTo>
                  <a:lnTo>
                    <a:pt x="277" y="58"/>
                  </a:lnTo>
                  <a:lnTo>
                    <a:pt x="255" y="47"/>
                  </a:lnTo>
                  <a:lnTo>
                    <a:pt x="232" y="32"/>
                  </a:lnTo>
                  <a:lnTo>
                    <a:pt x="211" y="18"/>
                  </a:lnTo>
                  <a:lnTo>
                    <a:pt x="189" y="3"/>
                  </a:lnTo>
                  <a:lnTo>
                    <a:pt x="0" y="26"/>
                  </a:lnTo>
                  <a:lnTo>
                    <a:pt x="27" y="193"/>
                  </a:lnTo>
                  <a:lnTo>
                    <a:pt x="56" y="215"/>
                  </a:lnTo>
                  <a:lnTo>
                    <a:pt x="87" y="236"/>
                  </a:lnTo>
                  <a:lnTo>
                    <a:pt x="118" y="255"/>
                  </a:lnTo>
                  <a:lnTo>
                    <a:pt x="150" y="273"/>
                  </a:lnTo>
                  <a:lnTo>
                    <a:pt x="184" y="292"/>
                  </a:lnTo>
                  <a:lnTo>
                    <a:pt x="218" y="307"/>
                  </a:lnTo>
                  <a:lnTo>
                    <a:pt x="251" y="321"/>
                  </a:lnTo>
                  <a:lnTo>
                    <a:pt x="286" y="334"/>
                  </a:lnTo>
                  <a:lnTo>
                    <a:pt x="323" y="346"/>
                  </a:lnTo>
                  <a:lnTo>
                    <a:pt x="359" y="356"/>
                  </a:lnTo>
                  <a:lnTo>
                    <a:pt x="397" y="366"/>
                  </a:lnTo>
                  <a:lnTo>
                    <a:pt x="434" y="372"/>
                  </a:lnTo>
                  <a:lnTo>
                    <a:pt x="473" y="377"/>
                  </a:lnTo>
                  <a:lnTo>
                    <a:pt x="512" y="382"/>
                  </a:lnTo>
                  <a:lnTo>
                    <a:pt x="551" y="385"/>
                  </a:lnTo>
                  <a:lnTo>
                    <a:pt x="590" y="385"/>
                  </a:lnTo>
                  <a:lnTo>
                    <a:pt x="629" y="385"/>
                  </a:lnTo>
                  <a:lnTo>
                    <a:pt x="667" y="382"/>
                  </a:lnTo>
                  <a:lnTo>
                    <a:pt x="705" y="378"/>
                  </a:lnTo>
                  <a:lnTo>
                    <a:pt x="743" y="373"/>
                  </a:lnTo>
                  <a:lnTo>
                    <a:pt x="780" y="366"/>
                  </a:lnTo>
                  <a:lnTo>
                    <a:pt x="817" y="358"/>
                  </a:lnTo>
                  <a:lnTo>
                    <a:pt x="852" y="347"/>
                  </a:lnTo>
                  <a:lnTo>
                    <a:pt x="887" y="337"/>
                  </a:lnTo>
                  <a:lnTo>
                    <a:pt x="922" y="324"/>
                  </a:lnTo>
                  <a:lnTo>
                    <a:pt x="955" y="310"/>
                  </a:lnTo>
                  <a:lnTo>
                    <a:pt x="989" y="296"/>
                  </a:lnTo>
                  <a:lnTo>
                    <a:pt x="1021" y="279"/>
                  </a:lnTo>
                  <a:lnTo>
                    <a:pt x="1054" y="262"/>
                  </a:lnTo>
                  <a:lnTo>
                    <a:pt x="1084" y="242"/>
                  </a:lnTo>
                  <a:lnTo>
                    <a:pt x="1115" y="223"/>
                  </a:lnTo>
                  <a:lnTo>
                    <a:pt x="1143" y="201"/>
                  </a:lnTo>
                  <a:lnTo>
                    <a:pt x="962" y="178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260"/>
            <p:cNvSpPr>
              <a:spLocks/>
            </p:cNvSpPr>
            <p:nvPr/>
          </p:nvSpPr>
          <p:spPr bwMode="auto">
            <a:xfrm>
              <a:off x="3415764" y="2947184"/>
              <a:ext cx="618046" cy="1354183"/>
            </a:xfrm>
            <a:custGeom>
              <a:avLst/>
              <a:gdLst>
                <a:gd name="T0" fmla="*/ 2147483647 w 490"/>
                <a:gd name="T1" fmla="*/ 2147483647 h 1074"/>
                <a:gd name="T2" fmla="*/ 2147483647 w 490"/>
                <a:gd name="T3" fmla="*/ 2147483647 h 1074"/>
                <a:gd name="T4" fmla="*/ 2147483647 w 490"/>
                <a:gd name="T5" fmla="*/ 2147483647 h 1074"/>
                <a:gd name="T6" fmla="*/ 2147483647 w 490"/>
                <a:gd name="T7" fmla="*/ 2147483647 h 1074"/>
                <a:gd name="T8" fmla="*/ 2147483647 w 490"/>
                <a:gd name="T9" fmla="*/ 2147483647 h 1074"/>
                <a:gd name="T10" fmla="*/ 2147483647 w 490"/>
                <a:gd name="T11" fmla="*/ 2147483647 h 1074"/>
                <a:gd name="T12" fmla="*/ 2147483647 w 490"/>
                <a:gd name="T13" fmla="*/ 2147483647 h 1074"/>
                <a:gd name="T14" fmla="*/ 2147483647 w 490"/>
                <a:gd name="T15" fmla="*/ 2147483647 h 1074"/>
                <a:gd name="T16" fmla="*/ 2147483647 w 490"/>
                <a:gd name="T17" fmla="*/ 2147483647 h 1074"/>
                <a:gd name="T18" fmla="*/ 2147483647 w 490"/>
                <a:gd name="T19" fmla="*/ 2147483647 h 1074"/>
                <a:gd name="T20" fmla="*/ 2147483647 w 490"/>
                <a:gd name="T21" fmla="*/ 2147483647 h 1074"/>
                <a:gd name="T22" fmla="*/ 2147483647 w 490"/>
                <a:gd name="T23" fmla="*/ 2147483647 h 1074"/>
                <a:gd name="T24" fmla="*/ 2147483647 w 490"/>
                <a:gd name="T25" fmla="*/ 2147483647 h 1074"/>
                <a:gd name="T26" fmla="*/ 2147483647 w 490"/>
                <a:gd name="T27" fmla="*/ 2147483647 h 1074"/>
                <a:gd name="T28" fmla="*/ 2147483647 w 490"/>
                <a:gd name="T29" fmla="*/ 2147483647 h 1074"/>
                <a:gd name="T30" fmla="*/ 2147483647 w 490"/>
                <a:gd name="T31" fmla="*/ 2147483647 h 1074"/>
                <a:gd name="T32" fmla="*/ 2147483647 w 490"/>
                <a:gd name="T33" fmla="*/ 2147483647 h 1074"/>
                <a:gd name="T34" fmla="*/ 2147483647 w 490"/>
                <a:gd name="T35" fmla="*/ 2147483647 h 1074"/>
                <a:gd name="T36" fmla="*/ 2147483647 w 490"/>
                <a:gd name="T37" fmla="*/ 2147483647 h 1074"/>
                <a:gd name="T38" fmla="*/ 2147483647 w 490"/>
                <a:gd name="T39" fmla="*/ 2147483647 h 1074"/>
                <a:gd name="T40" fmla="*/ 2147483647 w 490"/>
                <a:gd name="T41" fmla="*/ 2147483647 h 1074"/>
                <a:gd name="T42" fmla="*/ 2147483647 w 490"/>
                <a:gd name="T43" fmla="*/ 2147483647 h 1074"/>
                <a:gd name="T44" fmla="*/ 2147483647 w 490"/>
                <a:gd name="T45" fmla="*/ 2147483647 h 1074"/>
                <a:gd name="T46" fmla="*/ 2147483647 w 490"/>
                <a:gd name="T47" fmla="*/ 2147483647 h 1074"/>
                <a:gd name="T48" fmla="*/ 2147483647 w 490"/>
                <a:gd name="T49" fmla="*/ 2147483647 h 1074"/>
                <a:gd name="T50" fmla="*/ 2147483647 w 490"/>
                <a:gd name="T51" fmla="*/ 2147483647 h 1074"/>
                <a:gd name="T52" fmla="*/ 2147483647 w 490"/>
                <a:gd name="T53" fmla="*/ 2147483647 h 1074"/>
                <a:gd name="T54" fmla="*/ 2147483647 w 490"/>
                <a:gd name="T55" fmla="*/ 0 h 1074"/>
                <a:gd name="T56" fmla="*/ 2147483647 w 490"/>
                <a:gd name="T57" fmla="*/ 2147483647 h 1074"/>
                <a:gd name="T58" fmla="*/ 2147483647 w 490"/>
                <a:gd name="T59" fmla="*/ 2147483647 h 1074"/>
                <a:gd name="T60" fmla="*/ 2147483647 w 490"/>
                <a:gd name="T61" fmla="*/ 2147483647 h 1074"/>
                <a:gd name="T62" fmla="*/ 2147483647 w 490"/>
                <a:gd name="T63" fmla="*/ 2147483647 h 1074"/>
                <a:gd name="T64" fmla="*/ 2147483647 w 490"/>
                <a:gd name="T65" fmla="*/ 2147483647 h 1074"/>
                <a:gd name="T66" fmla="*/ 2147483647 w 490"/>
                <a:gd name="T67" fmla="*/ 2147483647 h 1074"/>
                <a:gd name="T68" fmla="*/ 2147483647 w 490"/>
                <a:gd name="T69" fmla="*/ 2147483647 h 1074"/>
                <a:gd name="T70" fmla="*/ 2147483647 w 490"/>
                <a:gd name="T71" fmla="*/ 2147483647 h 1074"/>
                <a:gd name="T72" fmla="*/ 2147483647 w 490"/>
                <a:gd name="T73" fmla="*/ 2147483647 h 1074"/>
                <a:gd name="T74" fmla="*/ 0 w 490"/>
                <a:gd name="T75" fmla="*/ 2147483647 h 1074"/>
                <a:gd name="T76" fmla="*/ 0 w 490"/>
                <a:gd name="T77" fmla="*/ 2147483647 h 1074"/>
                <a:gd name="T78" fmla="*/ 2147483647 w 490"/>
                <a:gd name="T79" fmla="*/ 2147483647 h 1074"/>
                <a:gd name="T80" fmla="*/ 2147483647 w 490"/>
                <a:gd name="T81" fmla="*/ 2147483647 h 1074"/>
                <a:gd name="T82" fmla="*/ 2147483647 w 490"/>
                <a:gd name="T83" fmla="*/ 2147483647 h 1074"/>
                <a:gd name="T84" fmla="*/ 2147483647 w 490"/>
                <a:gd name="T85" fmla="*/ 2147483647 h 1074"/>
                <a:gd name="T86" fmla="*/ 2147483647 w 490"/>
                <a:gd name="T87" fmla="*/ 2147483647 h 1074"/>
                <a:gd name="T88" fmla="*/ 2147483647 w 490"/>
                <a:gd name="T89" fmla="*/ 2147483647 h 1074"/>
                <a:gd name="T90" fmla="*/ 2147483647 w 490"/>
                <a:gd name="T91" fmla="*/ 2147483647 h 1074"/>
                <a:gd name="T92" fmla="*/ 2147483647 w 490"/>
                <a:gd name="T93" fmla="*/ 2147483647 h 1074"/>
                <a:gd name="T94" fmla="*/ 2147483647 w 490"/>
                <a:gd name="T95" fmla="*/ 2147483647 h 1074"/>
                <a:gd name="T96" fmla="*/ 2147483647 w 490"/>
                <a:gd name="T97" fmla="*/ 2147483647 h 1074"/>
                <a:gd name="T98" fmla="*/ 2147483647 w 490"/>
                <a:gd name="T99" fmla="*/ 2147483647 h 1074"/>
                <a:gd name="T100" fmla="*/ 2147483647 w 490"/>
                <a:gd name="T101" fmla="*/ 2147483647 h 1074"/>
                <a:gd name="T102" fmla="*/ 2147483647 w 490"/>
                <a:gd name="T103" fmla="*/ 2147483647 h 1074"/>
                <a:gd name="T104" fmla="*/ 2147483647 w 490"/>
                <a:gd name="T105" fmla="*/ 2147483647 h 1074"/>
                <a:gd name="T106" fmla="*/ 2147483647 w 490"/>
                <a:gd name="T107" fmla="*/ 2147483647 h 1074"/>
                <a:gd name="T108" fmla="*/ 2147483647 w 490"/>
                <a:gd name="T109" fmla="*/ 2147483647 h 1074"/>
                <a:gd name="T110" fmla="*/ 2147483647 w 490"/>
                <a:gd name="T111" fmla="*/ 2147483647 h 1074"/>
                <a:gd name="T112" fmla="*/ 2147483647 w 490"/>
                <a:gd name="T113" fmla="*/ 2147483647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1074"/>
                <a:gd name="T173" fmla="*/ 490 w 490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1074">
                  <a:moveTo>
                    <a:pt x="490" y="886"/>
                  </a:moveTo>
                  <a:lnTo>
                    <a:pt x="490" y="886"/>
                  </a:lnTo>
                  <a:lnTo>
                    <a:pt x="463" y="862"/>
                  </a:lnTo>
                  <a:lnTo>
                    <a:pt x="438" y="838"/>
                  </a:lnTo>
                  <a:lnTo>
                    <a:pt x="414" y="812"/>
                  </a:lnTo>
                  <a:lnTo>
                    <a:pt x="392" y="785"/>
                  </a:lnTo>
                  <a:lnTo>
                    <a:pt x="371" y="756"/>
                  </a:lnTo>
                  <a:lnTo>
                    <a:pt x="351" y="726"/>
                  </a:lnTo>
                  <a:lnTo>
                    <a:pt x="333" y="696"/>
                  </a:lnTo>
                  <a:lnTo>
                    <a:pt x="316" y="665"/>
                  </a:lnTo>
                  <a:lnTo>
                    <a:pt x="302" y="632"/>
                  </a:lnTo>
                  <a:lnTo>
                    <a:pt x="289" y="599"/>
                  </a:lnTo>
                  <a:lnTo>
                    <a:pt x="279" y="564"/>
                  </a:lnTo>
                  <a:lnTo>
                    <a:pt x="270" y="529"/>
                  </a:lnTo>
                  <a:lnTo>
                    <a:pt x="262" y="494"/>
                  </a:lnTo>
                  <a:lnTo>
                    <a:pt x="257" y="458"/>
                  </a:lnTo>
                  <a:lnTo>
                    <a:pt x="254" y="420"/>
                  </a:lnTo>
                  <a:lnTo>
                    <a:pt x="253" y="383"/>
                  </a:lnTo>
                  <a:lnTo>
                    <a:pt x="253" y="356"/>
                  </a:lnTo>
                  <a:lnTo>
                    <a:pt x="255" y="328"/>
                  </a:lnTo>
                  <a:lnTo>
                    <a:pt x="258" y="302"/>
                  </a:lnTo>
                  <a:lnTo>
                    <a:pt x="262" y="275"/>
                  </a:lnTo>
                  <a:lnTo>
                    <a:pt x="267" y="249"/>
                  </a:lnTo>
                  <a:lnTo>
                    <a:pt x="272" y="223"/>
                  </a:lnTo>
                  <a:lnTo>
                    <a:pt x="280" y="199"/>
                  </a:lnTo>
                  <a:lnTo>
                    <a:pt x="288" y="174"/>
                  </a:lnTo>
                  <a:lnTo>
                    <a:pt x="211" y="0"/>
                  </a:lnTo>
                  <a:lnTo>
                    <a:pt x="55" y="77"/>
                  </a:lnTo>
                  <a:lnTo>
                    <a:pt x="42" y="113"/>
                  </a:lnTo>
                  <a:lnTo>
                    <a:pt x="31" y="149"/>
                  </a:lnTo>
                  <a:lnTo>
                    <a:pt x="22" y="187"/>
                  </a:lnTo>
                  <a:lnTo>
                    <a:pt x="14" y="226"/>
                  </a:lnTo>
                  <a:lnTo>
                    <a:pt x="8" y="263"/>
                  </a:lnTo>
                  <a:lnTo>
                    <a:pt x="4" y="304"/>
                  </a:lnTo>
                  <a:lnTo>
                    <a:pt x="1" y="343"/>
                  </a:lnTo>
                  <a:lnTo>
                    <a:pt x="0" y="383"/>
                  </a:lnTo>
                  <a:lnTo>
                    <a:pt x="3" y="435"/>
                  </a:lnTo>
                  <a:lnTo>
                    <a:pt x="7" y="485"/>
                  </a:lnTo>
                  <a:lnTo>
                    <a:pt x="13" y="536"/>
                  </a:lnTo>
                  <a:lnTo>
                    <a:pt x="23" y="585"/>
                  </a:lnTo>
                  <a:lnTo>
                    <a:pt x="36" y="633"/>
                  </a:lnTo>
                  <a:lnTo>
                    <a:pt x="51" y="680"/>
                  </a:lnTo>
                  <a:lnTo>
                    <a:pt x="69" y="725"/>
                  </a:lnTo>
                  <a:lnTo>
                    <a:pt x="88" y="770"/>
                  </a:lnTo>
                  <a:lnTo>
                    <a:pt x="110" y="813"/>
                  </a:lnTo>
                  <a:lnTo>
                    <a:pt x="135" y="856"/>
                  </a:lnTo>
                  <a:lnTo>
                    <a:pt x="162" y="896"/>
                  </a:lnTo>
                  <a:lnTo>
                    <a:pt x="191" y="935"/>
                  </a:lnTo>
                  <a:lnTo>
                    <a:pt x="222" y="973"/>
                  </a:lnTo>
                  <a:lnTo>
                    <a:pt x="254" y="1008"/>
                  </a:lnTo>
                  <a:lnTo>
                    <a:pt x="288" y="1043"/>
                  </a:lnTo>
                  <a:lnTo>
                    <a:pt x="324" y="1074"/>
                  </a:lnTo>
                  <a:lnTo>
                    <a:pt x="298" y="909"/>
                  </a:lnTo>
                  <a:lnTo>
                    <a:pt x="490" y="886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 rot="2295975">
            <a:off x="5230730" y="1769350"/>
            <a:ext cx="1929360" cy="369332"/>
          </a:xfrm>
          <a:prstGeom prst="rect">
            <a:avLst/>
          </a:prstGeom>
          <a:solidFill>
            <a:srgbClr val="E7521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Savings facilities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 rot="-1969035">
            <a:off x="2941966" y="1334485"/>
            <a:ext cx="1506537" cy="369888"/>
          </a:xfrm>
          <a:prstGeom prst="rect">
            <a:avLst/>
          </a:prstGeom>
          <a:solidFill>
            <a:srgbClr val="E7521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Ownership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 rot="-6380890">
            <a:off x="1757468" y="3801190"/>
            <a:ext cx="1506537" cy="368300"/>
          </a:xfrm>
          <a:prstGeom prst="rect">
            <a:avLst/>
          </a:prstGeom>
          <a:solidFill>
            <a:srgbClr val="E7521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Service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 rot="6909295">
            <a:off x="5729335" y="4098409"/>
            <a:ext cx="1850969" cy="369332"/>
          </a:xfrm>
          <a:prstGeom prst="rect">
            <a:avLst/>
          </a:prstGeom>
          <a:solidFill>
            <a:srgbClr val="E7521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Loans facilities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3753528" y="5280025"/>
            <a:ext cx="1885272" cy="369332"/>
          </a:xfrm>
          <a:prstGeom prst="rect">
            <a:avLst/>
          </a:prstGeom>
          <a:solidFill>
            <a:srgbClr val="E7521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Other products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rot="5400000" flipV="1">
            <a:off x="1822080" y="3859875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ktangel 63"/>
          <p:cNvSpPr/>
          <p:nvPr/>
        </p:nvSpPr>
        <p:spPr bwMode="auto">
          <a:xfrm>
            <a:off x="266906" y="4571845"/>
            <a:ext cx="1855100" cy="1323439"/>
          </a:xfrm>
          <a:prstGeom prst="rect">
            <a:avLst/>
          </a:prstGeom>
          <a:solidFill>
            <a:srgbClr val="E7521D"/>
          </a:solidFill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Customer service orientated, since the customer is the owner</a:t>
            </a:r>
            <a:endParaRPr lang="en-US" sz="1400" noProof="1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rot="5400000" flipV="1">
            <a:off x="1592194" y="1055688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ktangel 63"/>
          <p:cNvSpPr/>
          <p:nvPr/>
        </p:nvSpPr>
        <p:spPr bwMode="auto">
          <a:xfrm>
            <a:off x="208722" y="1641033"/>
            <a:ext cx="1765866" cy="1569660"/>
          </a:xfrm>
          <a:prstGeom prst="rect">
            <a:avLst/>
          </a:prstGeom>
          <a:solidFill>
            <a:srgbClr val="E7521D"/>
          </a:solidFill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latin typeface="Arial" pitchFamily="34" charset="0"/>
                <a:cs typeface="Arial" pitchFamily="34" charset="0"/>
              </a:rPr>
              <a:t>As the owner you form part of the decision making and share in the profits</a:t>
            </a:r>
            <a:endParaRPr lang="en-US" sz="14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5400000" flipV="1">
            <a:off x="8052496" y="2976919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ktangel 63"/>
          <p:cNvSpPr/>
          <p:nvPr/>
        </p:nvSpPr>
        <p:spPr bwMode="auto">
          <a:xfrm>
            <a:off x="7729889" y="3210693"/>
            <a:ext cx="1300162" cy="1077218"/>
          </a:xfrm>
          <a:prstGeom prst="rect">
            <a:avLst/>
          </a:prstGeom>
          <a:solidFill>
            <a:srgbClr val="E7521D"/>
          </a:solidFill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Access to affordable tailor made credit</a:t>
            </a:r>
            <a:endParaRPr lang="en-US" sz="1400" noProof="1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rot="5400000" flipV="1">
            <a:off x="7225094" y="619317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ktangel 63"/>
          <p:cNvSpPr/>
          <p:nvPr/>
        </p:nvSpPr>
        <p:spPr bwMode="auto">
          <a:xfrm>
            <a:off x="7375598" y="878583"/>
            <a:ext cx="1499217" cy="1077218"/>
          </a:xfrm>
          <a:prstGeom prst="rect">
            <a:avLst/>
          </a:prstGeom>
          <a:solidFill>
            <a:srgbClr val="E7521D"/>
          </a:solidFill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latin typeface="Arial" pitchFamily="34" charset="0"/>
                <a:cs typeface="Arial" pitchFamily="34" charset="0"/>
              </a:rPr>
              <a:t>Specially designed for member’s needs</a:t>
            </a:r>
            <a:r>
              <a:rPr lang="en-US" sz="1400" noProof="1" smtClean="0">
                <a:latin typeface="Arial" pitchFamily="34" charset="0"/>
                <a:cs typeface="Arial" pitchFamily="34" charset="0"/>
              </a:rPr>
              <a:t>. </a:t>
            </a:r>
            <a:endParaRPr lang="en-US" sz="14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rot="5400000" flipV="1">
            <a:off x="6195410" y="4761807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ktangel 63"/>
          <p:cNvSpPr/>
          <p:nvPr/>
        </p:nvSpPr>
        <p:spPr bwMode="auto">
          <a:xfrm>
            <a:off x="6654820" y="5280025"/>
            <a:ext cx="2297790" cy="1323439"/>
          </a:xfrm>
          <a:prstGeom prst="rect">
            <a:avLst/>
          </a:prstGeom>
          <a:solidFill>
            <a:srgbClr val="E7521D"/>
          </a:solidFill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Additional products to suit members needs i.e. funeral policy, small business loans</a:t>
            </a:r>
            <a:endParaRPr lang="en-US" sz="1400" noProof="1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0" y="-304800"/>
            <a:ext cx="9092380" cy="92124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5"/>
            </a:pPr>
            <a:endParaRPr lang="en-ZA" sz="8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514350" indent="-514350">
              <a:buAutoNum type="arabicPeriod" startAt="5"/>
            </a:pPr>
            <a:endParaRPr lang="en-ZA" sz="8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514350" indent="-514350"/>
            <a:endParaRPr lang="en-ZA" sz="800" b="1" dirty="0" smtClean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514350" indent="-514350">
              <a:buAutoNum type="arabicPeriod" startAt="5"/>
            </a:pPr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CASE STUDY – SOWETO –</a:t>
            </a:r>
          </a:p>
          <a:p>
            <a:pPr algn="r"/>
            <a:r>
              <a:rPr lang="en-ZA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Coop banking advantages</a:t>
            </a:r>
            <a:endParaRPr lang="en-ZA" sz="14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488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7225" y="2163403"/>
            <a:ext cx="1741289" cy="870644"/>
            <a:chOff x="744" y="1052524"/>
            <a:chExt cx="1741289" cy="8706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744" y="1052524"/>
              <a:ext cx="1741289" cy="8706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6244" y="1078024"/>
              <a:ext cx="1690289" cy="8196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Calibri" panose="020F0502020204030204" pitchFamily="34" charset="0"/>
                </a:rPr>
                <a:t>HUMAN CAPITAL</a:t>
              </a:r>
              <a:endParaRPr lang="en-US" b="1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1219200" y="2929264"/>
            <a:ext cx="174128" cy="652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52983"/>
                </a:lnTo>
                <a:lnTo>
                  <a:pt x="174128" y="652983"/>
                </a:lnTo>
              </a:path>
            </a:pathLst>
          </a:cu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1361355" y="2929264"/>
            <a:ext cx="1606970" cy="1742328"/>
            <a:chOff x="321240" y="2166330"/>
            <a:chExt cx="1395292" cy="1181830"/>
          </a:xfrm>
        </p:grpSpPr>
        <p:sp>
          <p:nvSpPr>
            <p:cNvPr id="23" name="Rounded Rectangle 22"/>
            <p:cNvSpPr/>
            <p:nvPr/>
          </p:nvSpPr>
          <p:spPr>
            <a:xfrm>
              <a:off x="321240" y="2477516"/>
              <a:ext cx="1393031" cy="87064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Education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Skills 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Training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Rounded Rectangle 7"/>
            <p:cNvSpPr/>
            <p:nvPr/>
          </p:nvSpPr>
          <p:spPr>
            <a:xfrm>
              <a:off x="374501" y="2166330"/>
              <a:ext cx="1342031" cy="8196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48260" rIns="7239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85501" y="2137378"/>
            <a:ext cx="1741289" cy="870644"/>
            <a:chOff x="2177355" y="1052524"/>
            <a:chExt cx="1741289" cy="8706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2177355" y="1052524"/>
              <a:ext cx="1741289" cy="8706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9"/>
            <p:cNvSpPr/>
            <p:nvPr/>
          </p:nvSpPr>
          <p:spPr>
            <a:xfrm>
              <a:off x="2202855" y="1078024"/>
              <a:ext cx="1690289" cy="8196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Calibri" panose="020F0502020204030204" pitchFamily="34" charset="0"/>
                </a:rPr>
                <a:t>BUSINESS CAPITAL</a:t>
              </a:r>
              <a:endParaRPr lang="en-US" b="1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Straight Connector 10"/>
          <p:cNvSpPr/>
          <p:nvPr/>
        </p:nvSpPr>
        <p:spPr>
          <a:xfrm>
            <a:off x="3826422" y="3034047"/>
            <a:ext cx="174128" cy="652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52983"/>
                </a:lnTo>
                <a:lnTo>
                  <a:pt x="174128" y="652983"/>
                </a:lnTo>
              </a:path>
            </a:pathLst>
          </a:cu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4000550" y="3212253"/>
            <a:ext cx="1604366" cy="1337137"/>
            <a:chOff x="2525613" y="2078987"/>
            <a:chExt cx="1393031" cy="906987"/>
          </a:xfrm>
        </p:grpSpPr>
        <p:sp>
          <p:nvSpPr>
            <p:cNvPr id="19" name="Rounded Rectangle 18"/>
            <p:cNvSpPr/>
            <p:nvPr/>
          </p:nvSpPr>
          <p:spPr>
            <a:xfrm>
              <a:off x="2525613" y="2078987"/>
              <a:ext cx="1393031" cy="87064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SMME growth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Employment creation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ounded Rectangle 12"/>
            <p:cNvSpPr/>
            <p:nvPr/>
          </p:nvSpPr>
          <p:spPr>
            <a:xfrm>
              <a:off x="2551113" y="2166330"/>
              <a:ext cx="1342031" cy="8196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345" tIns="62230" rIns="93345" bIns="62230" numCol="1" spcCol="1270" anchor="ctr" anchorCtr="0">
              <a:noAutofit/>
            </a:bodyPr>
            <a:lstStyle/>
            <a:p>
              <a:pPr marL="685800" lvl="0" indent="-68580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49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77966" y="2151240"/>
            <a:ext cx="1741289" cy="870644"/>
            <a:chOff x="4353966" y="1052524"/>
            <a:chExt cx="1741289" cy="8706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4353966" y="1052524"/>
              <a:ext cx="1741289" cy="8706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4"/>
            <p:cNvSpPr/>
            <p:nvPr/>
          </p:nvSpPr>
          <p:spPr>
            <a:xfrm>
              <a:off x="4379466" y="1078024"/>
              <a:ext cx="1690289" cy="8196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345" tIns="62230" rIns="93345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Calibri" panose="020F0502020204030204" pitchFamily="34" charset="0"/>
                </a:rPr>
                <a:t>PHYSICAL CAPITAL</a:t>
              </a:r>
              <a:endParaRPr lang="en-US" b="1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Straight Connector 15"/>
          <p:cNvSpPr/>
          <p:nvPr/>
        </p:nvSpPr>
        <p:spPr>
          <a:xfrm>
            <a:off x="6035533" y="2885761"/>
            <a:ext cx="174128" cy="652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52983"/>
                </a:lnTo>
                <a:lnTo>
                  <a:pt x="174128" y="652983"/>
                </a:lnTo>
              </a:path>
            </a:pathLst>
          </a:cu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6232513" y="3212253"/>
            <a:ext cx="1604366" cy="1283558"/>
            <a:chOff x="4718849" y="2140830"/>
            <a:chExt cx="1393031" cy="870644"/>
          </a:xfrm>
        </p:grpSpPr>
        <p:sp>
          <p:nvSpPr>
            <p:cNvPr id="15" name="Rounded Rectangle 14"/>
            <p:cNvSpPr/>
            <p:nvPr/>
          </p:nvSpPr>
          <p:spPr>
            <a:xfrm>
              <a:off x="4718849" y="2140830"/>
              <a:ext cx="1393031" cy="87064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Housing 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Renewable energy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T</a:t>
              </a:r>
              <a:r>
                <a:rPr lang="en-US" dirty="0" smtClean="0">
                  <a:latin typeface="Calibri" panose="020F0502020204030204" pitchFamily="34" charset="0"/>
                </a:rPr>
                <a:t>echnology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ounded Rectangle 17"/>
            <p:cNvSpPr/>
            <p:nvPr/>
          </p:nvSpPr>
          <p:spPr>
            <a:xfrm>
              <a:off x="4727724" y="2166330"/>
              <a:ext cx="1342031" cy="8196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48260" rIns="7239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" y="1219200"/>
            <a:ext cx="8391877" cy="929905"/>
            <a:chOff x="744" y="1028148"/>
            <a:chExt cx="1741289" cy="8950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744" y="1052524"/>
              <a:ext cx="1741289" cy="870644"/>
            </a:xfrm>
            <a:prstGeom prst="leftRightArrow">
              <a:avLst>
                <a:gd name="adj1" fmla="val 64703"/>
                <a:gd name="adj2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b="1" dirty="0" smtClean="0">
                  <a:solidFill>
                    <a:srgbClr val="174576"/>
                  </a:solidFill>
                  <a:latin typeface="Calibri" panose="020F0502020204030204" pitchFamily="34" charset="0"/>
                </a:rPr>
                <a:t>Self driven </a:t>
              </a:r>
              <a:r>
                <a:rPr lang="en-US" sz="2800" b="1" dirty="0" smtClean="0">
                  <a:solidFill>
                    <a:srgbClr val="174576"/>
                  </a:solidFill>
                  <a:latin typeface="Calibri" panose="020F0502020204030204" pitchFamily="34" charset="0"/>
                </a:rPr>
                <a:t>ASSET BUILDING </a:t>
              </a:r>
              <a:r>
                <a:rPr lang="en-US" b="1" dirty="0" smtClean="0">
                  <a:solidFill>
                    <a:srgbClr val="174576"/>
                  </a:solidFill>
                  <a:latin typeface="Calibri" panose="020F0502020204030204" pitchFamily="34" charset="0"/>
                </a:rPr>
                <a:t>towards independence &amp; self-reliance </a:t>
              </a:r>
              <a:endParaRPr lang="en-US" b="1" dirty="0">
                <a:solidFill>
                  <a:srgbClr val="17457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12418" y="1028148"/>
              <a:ext cx="1690289" cy="819644"/>
            </a:xfrm>
            <a:prstGeom prst="leftRightArrow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>
                <a:latin typeface="Calibri" panose="020F050202020403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52400" y="1219200"/>
            <a:ext cx="8991600" cy="40835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ular Callout 31"/>
          <p:cNvSpPr/>
          <p:nvPr/>
        </p:nvSpPr>
        <p:spPr>
          <a:xfrm>
            <a:off x="-1" y="5571055"/>
            <a:ext cx="9067799" cy="949896"/>
          </a:xfrm>
          <a:prstGeom prst="wedgeRectCallout">
            <a:avLst>
              <a:gd name="adj1" fmla="val 60021"/>
              <a:gd name="adj2" fmla="val -69832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Aligned to the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NDP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- township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revitalization &amp; employment creation 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Tool for other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govt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departments – SEFA, DSBD, Transport, Housing, EDD, etc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0" y="0"/>
            <a:ext cx="9092380" cy="9906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8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endParaRPr lang="en-ZA" sz="8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Communities moving towards self-reliance </a:t>
            </a:r>
          </a:p>
          <a:p>
            <a:pPr algn="ct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through coop banking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3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mbria" pitchFamily="18" charset="0"/>
              </a:rPr>
              <a:t>THANK YOU</a:t>
            </a:r>
            <a:endParaRPr lang="en-US" sz="4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419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2286000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1. 	FINANCIAL SECTOR STRUCTURE &amp; 	TRANSFORMATION 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-26233"/>
            <a:ext cx="92201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1.1		FINANCIAL SECTOR CONTEXT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Cambria" pitchFamily="18" charset="0"/>
              </a:rPr>
              <a:t>Context of Financial Transformation</a:t>
            </a:r>
          </a:p>
          <a:p>
            <a:endParaRPr lang="en-ZA" sz="2400" b="1" dirty="0" smtClean="0">
              <a:latin typeface="Cambria" pitchFamily="18" charset="0"/>
            </a:endParaRPr>
          </a:p>
          <a:p>
            <a:r>
              <a:rPr lang="en-ZA" sz="2400" b="1" dirty="0" smtClean="0">
                <a:latin typeface="Cambria" pitchFamily="18" charset="0"/>
              </a:rPr>
              <a:t>Legacy:</a:t>
            </a:r>
            <a:r>
              <a:rPr lang="en-ZA" sz="2400" dirty="0" smtClean="0">
                <a:latin typeface="Cambria" pitchFamily="18" charset="0"/>
              </a:rPr>
              <a:t> The legacy of the past in South-Africa created an economy, with a concentrated formal sector controlling the economy to the exclusion of the majority of the population. This created an unequal society.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r>
              <a:rPr lang="en-ZA" sz="2400" dirty="0" smtClean="0">
                <a:latin typeface="Cambria" pitchFamily="18" charset="0"/>
              </a:rPr>
              <a:t>The focus of this discussion is on the Transformation of the Financial Services Sector using cooperative banking as a tool.</a:t>
            </a:r>
            <a:endParaRPr lang="en-ZA" sz="2400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7188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600200"/>
            <a:ext cx="9143999" cy="4525963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Cambria" pitchFamily="18" charset="0"/>
              </a:rPr>
              <a:t>Economic Transformation:</a:t>
            </a:r>
          </a:p>
          <a:p>
            <a:endParaRPr lang="en-ZA" sz="2400" b="1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>
                <a:latin typeface="Cambria" pitchFamily="18" charset="0"/>
              </a:rPr>
              <a:t>The economy must be transformed to be inclusive for all its citizens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ZA" sz="2400" dirty="0" smtClean="0">
                <a:latin typeface="Cambria" pitchFamily="18" charset="0"/>
              </a:rPr>
              <a:t>Co-operatives and Co-operative Financial Institutions (CFIs) including cooperative banks have the potential to play a significant role in the transformation of the economy, and as such should be at the fore-front of the financial sector transformation agenda.</a:t>
            </a:r>
          </a:p>
          <a:p>
            <a:endParaRPr lang="en-ZA" sz="24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ZA"/>
          </a:p>
        </p:txBody>
      </p:sp>
      <p:sp>
        <p:nvSpPr>
          <p:cNvPr id="4" name="Pentagon 3"/>
          <p:cNvSpPr/>
          <p:nvPr/>
        </p:nvSpPr>
        <p:spPr>
          <a:xfrm>
            <a:off x="0" y="-8744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1.2 	WHAT NEEDS TO BE DONE?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43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245054"/>
            <a:ext cx="9143999" cy="5612945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Cambria" pitchFamily="18" charset="0"/>
              </a:rPr>
              <a:t>Financial Services Transformation:</a:t>
            </a:r>
          </a:p>
          <a:p>
            <a:endParaRPr lang="en-ZA" sz="2400" b="1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i="1" dirty="0" smtClean="0">
                <a:latin typeface="Cambria" pitchFamily="18" charset="0"/>
              </a:rPr>
              <a:t>Ownership</a:t>
            </a:r>
            <a:r>
              <a:rPr lang="en-ZA" sz="2400" dirty="0" smtClean="0">
                <a:latin typeface="Cambria" pitchFamily="18" charset="0"/>
              </a:rPr>
              <a:t> – previously disadvantaged excluded in participating meaningfully in mainstream banking as owners of financial services institutions</a:t>
            </a:r>
          </a:p>
          <a:p>
            <a:endParaRPr lang="en-ZA" sz="2400" dirty="0" smtClean="0">
              <a:latin typeface="Cambri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ZA" sz="2400" b="1" i="1" dirty="0" smtClean="0">
                <a:latin typeface="Cambria" pitchFamily="18" charset="0"/>
              </a:rPr>
              <a:t>Concentration – </a:t>
            </a:r>
            <a:r>
              <a:rPr lang="en-ZA" sz="2400" dirty="0" smtClean="0">
                <a:latin typeface="Cambria" pitchFamily="18" charset="0"/>
              </a:rPr>
              <a:t>new entrants could bring about fair competition and as such lower costs, thus addressing issues of financial inclusion  </a:t>
            </a:r>
          </a:p>
          <a:p>
            <a:pPr marL="342900" indent="-342900">
              <a:buFont typeface="Arial" charset="0"/>
              <a:buChar char="•"/>
            </a:pPr>
            <a:endParaRPr lang="en-ZA" sz="2400" b="1" i="1" dirty="0" smtClean="0">
              <a:latin typeface="Cambri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ZA" sz="2400" b="1" i="1" dirty="0" smtClean="0">
                <a:latin typeface="Cambria" pitchFamily="18" charset="0"/>
              </a:rPr>
              <a:t>Inclusive growth	– </a:t>
            </a:r>
            <a:r>
              <a:rPr lang="en-ZA" sz="2400" dirty="0" smtClean="0">
                <a:latin typeface="Cambria" pitchFamily="18" charset="0"/>
              </a:rPr>
              <a:t>stimulation of township and rural economies through focus on SMME financing, incubation and development – to an extent also addressing issues of inequality</a:t>
            </a:r>
            <a:endParaRPr lang="en-ZA" sz="2400" b="1" i="1" dirty="0" smtClean="0">
              <a:latin typeface="Cambria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en-ZA" sz="2400" dirty="0" smtClean="0">
              <a:latin typeface="Cambria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en-ZA" sz="2400" dirty="0" smtClean="0">
              <a:latin typeface="Cambria" pitchFamily="18" charset="0"/>
            </a:endParaRPr>
          </a:p>
          <a:p>
            <a:endParaRPr lang="en-ZA" sz="2400" dirty="0">
              <a:latin typeface="Cambri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-8744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1.3 	WHAT COMPONENTS SHOULD BE LOOKED AT?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03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2286000"/>
            <a:ext cx="9092380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2.	COOPERATIVE BANKING AS ONE OF THE PROPOSED SOLUTIONS</a:t>
            </a:r>
            <a:endParaRPr lang="en-ZA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5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3998" cy="4525963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Cambria" pitchFamily="18" charset="0"/>
              </a:rPr>
              <a:t>Like credit unions, cooperative banks are owned by their </a:t>
            </a:r>
            <a:r>
              <a:rPr lang="en-ZA" sz="2400" dirty="0" smtClean="0">
                <a:latin typeface="Cambria" pitchFamily="18" charset="0"/>
              </a:rPr>
              <a:t>members </a:t>
            </a:r>
            <a:r>
              <a:rPr lang="en-ZA" sz="2400" dirty="0">
                <a:latin typeface="Cambria" pitchFamily="18" charset="0"/>
              </a:rPr>
              <a:t>and follow the </a:t>
            </a:r>
            <a:r>
              <a:rPr lang="en-ZA" sz="2400" dirty="0">
                <a:latin typeface="Cambria" pitchFamily="18" charset="0"/>
                <a:hlinkClick r:id="rId2" tooltip="Rochdale Principles"/>
              </a:rPr>
              <a:t>cooperative </a:t>
            </a:r>
            <a:r>
              <a:rPr lang="en-ZA" sz="2400" dirty="0" smtClean="0">
                <a:latin typeface="Cambria" pitchFamily="18" charset="0"/>
                <a:hlinkClick r:id="rId2" tooltip="Rochdale Principles"/>
              </a:rPr>
              <a:t>principle</a:t>
            </a:r>
            <a:r>
              <a:rPr lang="en-ZA" sz="2400" dirty="0" smtClean="0">
                <a:latin typeface="Cambria" pitchFamily="18" charset="0"/>
              </a:rPr>
              <a:t>s </a:t>
            </a:r>
            <a:r>
              <a:rPr lang="en-ZA" sz="2400" dirty="0">
                <a:latin typeface="Cambria" pitchFamily="18" charset="0"/>
              </a:rPr>
              <a:t>of one person, one vote. Unlike credit unions, however, cooperative banks are often regulated under both banking and cooperative legislation. They provide services such as savings and loans to </a:t>
            </a:r>
            <a:r>
              <a:rPr lang="en-ZA" sz="2400" dirty="0" smtClean="0">
                <a:latin typeface="Cambria" pitchFamily="18" charset="0"/>
              </a:rPr>
              <a:t>members</a:t>
            </a:r>
            <a:r>
              <a:rPr lang="en-ZA" sz="2400" dirty="0">
                <a:latin typeface="Cambria" pitchFamily="18" charset="0"/>
              </a:rPr>
              <a:t>, and some participate in the wholesale markets for bonds, money and even equities.</a:t>
            </a:r>
            <a:r>
              <a:rPr lang="en-ZA" sz="2400" baseline="30000" dirty="0">
                <a:latin typeface="Cambria" pitchFamily="18" charset="0"/>
                <a:hlinkClick r:id="rId3"/>
              </a:rPr>
              <a:t>[</a:t>
            </a:r>
            <a:r>
              <a:rPr lang="en-ZA" sz="2400" baseline="30000" dirty="0" smtClean="0">
                <a:latin typeface="Cambria" pitchFamily="18" charset="0"/>
                <a:hlinkClick r:id="rId3"/>
              </a:rPr>
              <a:t>2- Wikipedia]</a:t>
            </a:r>
            <a:endParaRPr lang="en-ZA" sz="2400" dirty="0">
              <a:latin typeface="Cambri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-1" y="0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2.1		WHAT IS CO-OPERATIVE BANKING?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5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1" y="0"/>
            <a:ext cx="9143999" cy="12575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ZA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mbria" pitchFamily="18" charset="0"/>
              </a:rPr>
              <a:t>2.2		BENEFITS OF CO-OPERATIVE BANKING?</a:t>
            </a:r>
            <a:endParaRPr lang="en-ZA" sz="2800" b="1" dirty="0">
              <a:ln w="18415" cmpd="sng">
                <a:noFill/>
                <a:prstDash val="solid"/>
              </a:ln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1" y="1257547"/>
            <a:ext cx="9144001" cy="560045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Investment </a:t>
            </a:r>
            <a:r>
              <a:rPr lang="en-ZA" dirty="0">
                <a:latin typeface="Cambria" pitchFamily="18" charset="0"/>
              </a:rPr>
              <a:t>in local communities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Localisation</a:t>
            </a:r>
            <a:r>
              <a:rPr lang="en-ZA" dirty="0">
                <a:latin typeface="Cambria" pitchFamily="18" charset="0"/>
              </a:rPr>
              <a:t>, and investment into local community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Network </a:t>
            </a:r>
            <a:r>
              <a:rPr lang="en-ZA" dirty="0">
                <a:latin typeface="Cambria" pitchFamily="18" charset="0"/>
              </a:rPr>
              <a:t>amongst co-operative banks to provide economies of scale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Savings</a:t>
            </a:r>
            <a:r>
              <a:rPr lang="en-ZA" dirty="0">
                <a:latin typeface="Cambria" pitchFamily="18" charset="0"/>
              </a:rPr>
              <a:t>, loans and insurance products that take all classes needs into account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Investments </a:t>
            </a:r>
            <a:r>
              <a:rPr lang="en-ZA" dirty="0">
                <a:latin typeface="Cambria" pitchFamily="18" charset="0"/>
              </a:rPr>
              <a:t>into </a:t>
            </a:r>
            <a:r>
              <a:rPr lang="en-ZA" dirty="0" smtClean="0">
                <a:latin typeface="Cambria" pitchFamily="18" charset="0"/>
              </a:rPr>
              <a:t>technology </a:t>
            </a:r>
            <a:r>
              <a:rPr lang="en-ZA" dirty="0">
                <a:latin typeface="Cambria" pitchFamily="18" charset="0"/>
              </a:rPr>
              <a:t>and economy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dirty="0" smtClean="0">
                <a:latin typeface="Cambria" pitchFamily="18" charset="0"/>
              </a:rPr>
              <a:t>Ownership </a:t>
            </a:r>
            <a:r>
              <a:rPr lang="en-ZA" dirty="0">
                <a:latin typeface="Cambria" pitchFamily="18" charset="0"/>
              </a:rPr>
              <a:t>and control of the </a:t>
            </a:r>
            <a:r>
              <a:rPr lang="en-ZA" dirty="0" smtClean="0">
                <a:latin typeface="Cambria" pitchFamily="18" charset="0"/>
              </a:rPr>
              <a:t>institutions </a:t>
            </a:r>
            <a:r>
              <a:rPr lang="en-ZA" dirty="0">
                <a:latin typeface="Cambria" pitchFamily="18" charset="0"/>
              </a:rPr>
              <a:t>localised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85849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1127</Words>
  <Application>Microsoft Office PowerPoint</Application>
  <PresentationFormat>On-screen Show (4:3)</PresentationFormat>
  <Paragraphs>327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Role of Cooperative Banking in the transformation of the financial services sector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Prudential Authority</dc:title>
  <dc:creator>Nomadelo Sauli</dc:creator>
  <cp:lastModifiedBy>PUMZA</cp:lastModifiedBy>
  <cp:revision>133</cp:revision>
  <cp:lastPrinted>2017-04-26T11:54:11Z</cp:lastPrinted>
  <dcterms:created xsi:type="dcterms:W3CDTF">2017-04-24T13:23:34Z</dcterms:created>
  <dcterms:modified xsi:type="dcterms:W3CDTF">2017-08-24T12:31:30Z</dcterms:modified>
</cp:coreProperties>
</file>