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8"/>
  </p:notesMasterIdLst>
  <p:handoutMasterIdLst>
    <p:handoutMasterId r:id="rId59"/>
  </p:handoutMasterIdLst>
  <p:sldIdLst>
    <p:sldId id="256" r:id="rId3"/>
    <p:sldId id="385" r:id="rId4"/>
    <p:sldId id="387" r:id="rId5"/>
    <p:sldId id="386" r:id="rId6"/>
    <p:sldId id="260" r:id="rId7"/>
    <p:sldId id="289" r:id="rId8"/>
    <p:sldId id="414" r:id="rId9"/>
    <p:sldId id="416" r:id="rId10"/>
    <p:sldId id="311" r:id="rId11"/>
    <p:sldId id="395" r:id="rId12"/>
    <p:sldId id="310" r:id="rId13"/>
    <p:sldId id="388" r:id="rId14"/>
    <p:sldId id="347" r:id="rId15"/>
    <p:sldId id="417" r:id="rId16"/>
    <p:sldId id="349" r:id="rId17"/>
    <p:sldId id="409" r:id="rId18"/>
    <p:sldId id="389" r:id="rId19"/>
    <p:sldId id="352" r:id="rId20"/>
    <p:sldId id="410" r:id="rId21"/>
    <p:sldId id="312" r:id="rId22"/>
    <p:sldId id="313" r:id="rId23"/>
    <p:sldId id="316" r:id="rId24"/>
    <p:sldId id="317" r:id="rId25"/>
    <p:sldId id="318" r:id="rId26"/>
    <p:sldId id="321" r:id="rId27"/>
    <p:sldId id="323" r:id="rId28"/>
    <p:sldId id="324" r:id="rId29"/>
    <p:sldId id="326" r:id="rId30"/>
    <p:sldId id="327" r:id="rId31"/>
    <p:sldId id="390" r:id="rId32"/>
    <p:sldId id="330" r:id="rId33"/>
    <p:sldId id="331" r:id="rId34"/>
    <p:sldId id="337" r:id="rId35"/>
    <p:sldId id="354" r:id="rId36"/>
    <p:sldId id="332" r:id="rId37"/>
    <p:sldId id="333" r:id="rId38"/>
    <p:sldId id="339" r:id="rId39"/>
    <p:sldId id="334" r:id="rId40"/>
    <p:sldId id="335" r:id="rId41"/>
    <p:sldId id="340" r:id="rId42"/>
    <p:sldId id="336" r:id="rId43"/>
    <p:sldId id="341" r:id="rId44"/>
    <p:sldId id="398" r:id="rId45"/>
    <p:sldId id="399" r:id="rId46"/>
    <p:sldId id="400" r:id="rId47"/>
    <p:sldId id="401" r:id="rId48"/>
    <p:sldId id="402" r:id="rId49"/>
    <p:sldId id="403" r:id="rId50"/>
    <p:sldId id="404" r:id="rId51"/>
    <p:sldId id="405" r:id="rId52"/>
    <p:sldId id="406" r:id="rId53"/>
    <p:sldId id="407" r:id="rId54"/>
    <p:sldId id="408" r:id="rId55"/>
    <p:sldId id="393" r:id="rId56"/>
    <p:sldId id="258" r:id="rId5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3" autoAdjust="0"/>
    <p:restoredTop sz="89068" autoAdjust="0"/>
  </p:normalViewPr>
  <p:slideViewPr>
    <p:cSldViewPr>
      <p:cViewPr varScale="1">
        <p:scale>
          <a:sx n="97" d="100"/>
          <a:sy n="97" d="100"/>
        </p:scale>
        <p:origin x="390"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4896"/>
          </a:xfrm>
          <a:prstGeom prst="rect">
            <a:avLst/>
          </a:prstGeom>
        </p:spPr>
        <p:txBody>
          <a:bodyPr vert="horz" lIns="91044" tIns="45522" rIns="91044" bIns="45522" rtlCol="0"/>
          <a:lstStyle>
            <a:lvl1pPr algn="l">
              <a:defRPr sz="1200"/>
            </a:lvl1pPr>
          </a:lstStyle>
          <a:p>
            <a:endParaRPr lang="en-GB"/>
          </a:p>
        </p:txBody>
      </p:sp>
      <p:sp>
        <p:nvSpPr>
          <p:cNvPr id="3" name="Date Placeholder 2"/>
          <p:cNvSpPr>
            <a:spLocks noGrp="1"/>
          </p:cNvSpPr>
          <p:nvPr>
            <p:ph type="dt" sz="quarter" idx="1"/>
          </p:nvPr>
        </p:nvSpPr>
        <p:spPr>
          <a:xfrm>
            <a:off x="3970160" y="0"/>
            <a:ext cx="3038604" cy="464896"/>
          </a:xfrm>
          <a:prstGeom prst="rect">
            <a:avLst/>
          </a:prstGeom>
        </p:spPr>
        <p:txBody>
          <a:bodyPr vert="horz" lIns="91044" tIns="45522" rIns="91044" bIns="45522" rtlCol="0"/>
          <a:lstStyle>
            <a:lvl1pPr algn="r">
              <a:defRPr sz="1200"/>
            </a:lvl1pPr>
          </a:lstStyle>
          <a:p>
            <a:fld id="{DDD90F57-2313-42A6-9829-8D8EB89F44F7}" type="datetimeFigureOut">
              <a:rPr lang="en-GB" smtClean="0"/>
              <a:t>22/08/2017</a:t>
            </a:fld>
            <a:endParaRPr lang="en-GB"/>
          </a:p>
        </p:txBody>
      </p:sp>
      <p:sp>
        <p:nvSpPr>
          <p:cNvPr id="4" name="Footer Placeholder 3"/>
          <p:cNvSpPr>
            <a:spLocks noGrp="1"/>
          </p:cNvSpPr>
          <p:nvPr>
            <p:ph type="ftr" sz="quarter" idx="2"/>
          </p:nvPr>
        </p:nvSpPr>
        <p:spPr>
          <a:xfrm>
            <a:off x="0" y="8830010"/>
            <a:ext cx="3038604" cy="464895"/>
          </a:xfrm>
          <a:prstGeom prst="rect">
            <a:avLst/>
          </a:prstGeom>
        </p:spPr>
        <p:txBody>
          <a:bodyPr vert="horz" lIns="91044" tIns="45522" rIns="91044" bIns="45522" rtlCol="0" anchor="b"/>
          <a:lstStyle>
            <a:lvl1pPr algn="l">
              <a:defRPr sz="1200"/>
            </a:lvl1pPr>
          </a:lstStyle>
          <a:p>
            <a:endParaRPr lang="en-GB"/>
          </a:p>
        </p:txBody>
      </p:sp>
      <p:sp>
        <p:nvSpPr>
          <p:cNvPr id="5" name="Slide Number Placeholder 4"/>
          <p:cNvSpPr>
            <a:spLocks noGrp="1"/>
          </p:cNvSpPr>
          <p:nvPr>
            <p:ph type="sldNum" sz="quarter" idx="3"/>
          </p:nvPr>
        </p:nvSpPr>
        <p:spPr>
          <a:xfrm>
            <a:off x="3970160" y="8830010"/>
            <a:ext cx="3038604" cy="464895"/>
          </a:xfrm>
          <a:prstGeom prst="rect">
            <a:avLst/>
          </a:prstGeom>
        </p:spPr>
        <p:txBody>
          <a:bodyPr vert="horz" lIns="91044" tIns="45522" rIns="91044" bIns="45522" rtlCol="0" anchor="b"/>
          <a:lstStyle>
            <a:lvl1pPr algn="r">
              <a:defRPr sz="1200"/>
            </a:lvl1pPr>
          </a:lstStyle>
          <a:p>
            <a:fld id="{08BD6E88-6C0A-470B-BD25-262276BB05E5}" type="slidenum">
              <a:rPr lang="en-GB" smtClean="0"/>
              <a:t>‹#›</a:t>
            </a:fld>
            <a:endParaRPr lang="en-GB"/>
          </a:p>
        </p:txBody>
      </p:sp>
    </p:spTree>
    <p:extLst>
      <p:ext uri="{BB962C8B-B14F-4D97-AF65-F5344CB8AC3E}">
        <p14:creationId xmlns:p14="http://schemas.microsoft.com/office/powerpoint/2010/main" val="4919304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1" cy="464820"/>
          </a:xfrm>
          <a:prstGeom prst="rect">
            <a:avLst/>
          </a:prstGeom>
        </p:spPr>
        <p:txBody>
          <a:bodyPr vert="horz" lIns="90578" tIns="45288" rIns="90578" bIns="45288" rtlCol="0"/>
          <a:lstStyle>
            <a:lvl1pPr algn="l">
              <a:defRPr sz="1200"/>
            </a:lvl1pPr>
          </a:lstStyle>
          <a:p>
            <a:endParaRPr lang="en-ZA"/>
          </a:p>
        </p:txBody>
      </p:sp>
      <p:sp>
        <p:nvSpPr>
          <p:cNvPr id="3" name="Date Placeholder 2"/>
          <p:cNvSpPr>
            <a:spLocks noGrp="1"/>
          </p:cNvSpPr>
          <p:nvPr>
            <p:ph type="dt" idx="1"/>
          </p:nvPr>
        </p:nvSpPr>
        <p:spPr>
          <a:xfrm>
            <a:off x="3970940" y="2"/>
            <a:ext cx="3037841" cy="464820"/>
          </a:xfrm>
          <a:prstGeom prst="rect">
            <a:avLst/>
          </a:prstGeom>
        </p:spPr>
        <p:txBody>
          <a:bodyPr vert="horz" lIns="90578" tIns="45288" rIns="90578" bIns="45288" rtlCol="0"/>
          <a:lstStyle>
            <a:lvl1pPr algn="r">
              <a:defRPr sz="1200"/>
            </a:lvl1pPr>
          </a:lstStyle>
          <a:p>
            <a:fld id="{56574840-B85B-458F-A223-5AB5A6ABBAB9}" type="datetimeFigureOut">
              <a:rPr lang="en-ZA" smtClean="0"/>
              <a:pPr/>
              <a:t>2017/08/22</a:t>
            </a:fld>
            <a:endParaRPr lang="en-ZA"/>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0578" tIns="45288" rIns="90578" bIns="45288" rtlCol="0" anchor="ctr"/>
          <a:lstStyle/>
          <a:p>
            <a:endParaRPr lang="en-ZA"/>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0578" tIns="45288" rIns="90578" bIns="452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9"/>
            <a:ext cx="3037841" cy="464820"/>
          </a:xfrm>
          <a:prstGeom prst="rect">
            <a:avLst/>
          </a:prstGeom>
        </p:spPr>
        <p:txBody>
          <a:bodyPr vert="horz" lIns="90578" tIns="45288" rIns="90578" bIns="45288" rtlCol="0" anchor="b"/>
          <a:lstStyle>
            <a:lvl1pPr algn="l">
              <a:defRPr sz="1200"/>
            </a:lvl1pPr>
          </a:lstStyle>
          <a:p>
            <a:endParaRPr lang="en-ZA"/>
          </a:p>
        </p:txBody>
      </p:sp>
      <p:sp>
        <p:nvSpPr>
          <p:cNvPr id="7" name="Slide Number Placeholder 6"/>
          <p:cNvSpPr>
            <a:spLocks noGrp="1"/>
          </p:cNvSpPr>
          <p:nvPr>
            <p:ph type="sldNum" sz="quarter" idx="5"/>
          </p:nvPr>
        </p:nvSpPr>
        <p:spPr>
          <a:xfrm>
            <a:off x="3970940" y="8829969"/>
            <a:ext cx="3037841" cy="464820"/>
          </a:xfrm>
          <a:prstGeom prst="rect">
            <a:avLst/>
          </a:prstGeom>
        </p:spPr>
        <p:txBody>
          <a:bodyPr vert="horz" lIns="90578" tIns="45288" rIns="90578" bIns="45288" rtlCol="0" anchor="b"/>
          <a:lstStyle>
            <a:lvl1pPr algn="r">
              <a:defRPr sz="1200"/>
            </a:lvl1pPr>
          </a:lstStyle>
          <a:p>
            <a:fld id="{2BA39DF1-0B0A-42B0-8E96-D9E67B4C40A0}" type="slidenum">
              <a:rPr lang="en-ZA" smtClean="0"/>
              <a:pPr/>
              <a:t>‹#›</a:t>
            </a:fld>
            <a:endParaRPr lang="en-ZA"/>
          </a:p>
        </p:txBody>
      </p:sp>
    </p:spTree>
    <p:extLst>
      <p:ext uri="{BB962C8B-B14F-4D97-AF65-F5344CB8AC3E}">
        <p14:creationId xmlns:p14="http://schemas.microsoft.com/office/powerpoint/2010/main" val="3830895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601D90C-0FCC-49EF-BD70-21AFE968F916}" type="slidenum">
              <a:rPr lang="en-US" smtClean="0"/>
              <a:pPr/>
              <a:t>5</a:t>
            </a:fld>
            <a:endParaRPr lang="en-US"/>
          </a:p>
        </p:txBody>
      </p:sp>
    </p:spTree>
    <p:extLst>
      <p:ext uri="{BB962C8B-B14F-4D97-AF65-F5344CB8AC3E}">
        <p14:creationId xmlns:p14="http://schemas.microsoft.com/office/powerpoint/2010/main" val="1972637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6</a:t>
            </a:fld>
            <a:endParaRPr lang="en-ZA"/>
          </a:p>
        </p:txBody>
      </p:sp>
    </p:spTree>
    <p:extLst>
      <p:ext uri="{BB962C8B-B14F-4D97-AF65-F5344CB8AC3E}">
        <p14:creationId xmlns:p14="http://schemas.microsoft.com/office/powerpoint/2010/main" val="2584916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7</a:t>
            </a:fld>
            <a:endParaRPr lang="en-ZA"/>
          </a:p>
        </p:txBody>
      </p:sp>
    </p:spTree>
    <p:extLst>
      <p:ext uri="{BB962C8B-B14F-4D97-AF65-F5344CB8AC3E}">
        <p14:creationId xmlns:p14="http://schemas.microsoft.com/office/powerpoint/2010/main" val="911129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8</a:t>
            </a:fld>
            <a:endParaRPr lang="en-ZA"/>
          </a:p>
        </p:txBody>
      </p:sp>
    </p:spTree>
    <p:extLst>
      <p:ext uri="{BB962C8B-B14F-4D97-AF65-F5344CB8AC3E}">
        <p14:creationId xmlns:p14="http://schemas.microsoft.com/office/powerpoint/2010/main" val="911129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9</a:t>
            </a:fld>
            <a:endParaRPr lang="en-ZA"/>
          </a:p>
        </p:txBody>
      </p:sp>
    </p:spTree>
    <p:extLst>
      <p:ext uri="{BB962C8B-B14F-4D97-AF65-F5344CB8AC3E}">
        <p14:creationId xmlns:p14="http://schemas.microsoft.com/office/powerpoint/2010/main" val="911129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10</a:t>
            </a:fld>
            <a:endParaRPr lang="en-ZA"/>
          </a:p>
        </p:txBody>
      </p:sp>
    </p:spTree>
    <p:extLst>
      <p:ext uri="{BB962C8B-B14F-4D97-AF65-F5344CB8AC3E}">
        <p14:creationId xmlns:p14="http://schemas.microsoft.com/office/powerpoint/2010/main" val="911129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11</a:t>
            </a:fld>
            <a:endParaRPr lang="en-ZA"/>
          </a:p>
        </p:txBody>
      </p:sp>
    </p:spTree>
    <p:extLst>
      <p:ext uri="{BB962C8B-B14F-4D97-AF65-F5344CB8AC3E}">
        <p14:creationId xmlns:p14="http://schemas.microsoft.com/office/powerpoint/2010/main" val="911129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BA39DF1-0B0A-42B0-8E96-D9E67B4C40A0}" type="slidenum">
              <a:rPr lang="en-ZA" smtClean="0"/>
              <a:pPr/>
              <a:t>20</a:t>
            </a:fld>
            <a:endParaRPr lang="en-ZA"/>
          </a:p>
        </p:txBody>
      </p:sp>
    </p:spTree>
    <p:extLst>
      <p:ext uri="{BB962C8B-B14F-4D97-AF65-F5344CB8AC3E}">
        <p14:creationId xmlns:p14="http://schemas.microsoft.com/office/powerpoint/2010/main" val="2347345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7CADAF-4E4C-7748-8860-42DC140FE915}" type="slidenum">
              <a:rPr lang="en-ZA" altLang="en-US" smtClean="0"/>
              <a:pPr/>
              <a:t>53</a:t>
            </a:fld>
            <a:endParaRPr lang="en-ZA" altLang="en-US"/>
          </a:p>
        </p:txBody>
      </p:sp>
    </p:spTree>
    <p:extLst>
      <p:ext uri="{BB962C8B-B14F-4D97-AF65-F5344CB8AC3E}">
        <p14:creationId xmlns:p14="http://schemas.microsoft.com/office/powerpoint/2010/main" val="2714101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val="145442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pPr/>
              <a:t>2017/08/22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val="345924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pPr/>
              <a:t>2017/08/22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val="1010363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val="30150565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val="40784332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val="30780506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val="20089604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9" name="Slide Number Placeholder 5"/>
          <p:cNvSpPr>
            <a:spLocks noGrp="1"/>
          </p:cNvSpPr>
          <p:nvPr>
            <p:ph type="sldNum" sz="quarter" idx="10"/>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val="2525796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val="13108458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val="1767997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val="2407585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4021440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val="12164002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val="28762641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60BCC8-86EE-4993-A50D-2F143866510F}" type="slidenum">
              <a:rPr lang="en-ZA" smtClean="0"/>
              <a:pPr/>
              <a:t>‹#›</a:t>
            </a:fld>
            <a:endParaRPr lang="en-ZA" dirty="0"/>
          </a:p>
        </p:txBody>
      </p:sp>
    </p:spTree>
    <p:extLst>
      <p:ext uri="{BB962C8B-B14F-4D97-AF65-F5344CB8AC3E}">
        <p14:creationId xmlns:p14="http://schemas.microsoft.com/office/powerpoint/2010/main" val="258670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707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113514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64637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5E91D56-F3D6-4C57-902C-021CF4EA8EF7}" type="datetimeFigureOut">
              <a:rPr lang="en-ZA" smtClean="0"/>
              <a:pPr/>
              <a:t>2017/08/22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val="10174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91D56-F3D6-4C57-902C-021CF4EA8EF7}" type="datetimeFigureOut">
              <a:rPr lang="en-ZA" smtClean="0"/>
              <a:pPr/>
              <a:t>2017/08/22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val="10249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pPr/>
              <a:t>2017/08/22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val="4025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pPr/>
              <a:t>2017/08/22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val="291527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91D56-F3D6-4C57-902C-021CF4EA8EF7}" type="datetimeFigureOut">
              <a:rPr lang="en-ZA" smtClean="0"/>
              <a:pPr/>
              <a:t>2017/08/22</a:t>
            </a:fld>
            <a:endParaRPr lang="en-Z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pPr/>
              <a:t>‹#›</a:t>
            </a:fld>
            <a:endParaRPr lang="en-ZA"/>
          </a:p>
        </p:txBody>
      </p:sp>
    </p:spTree>
    <p:extLst>
      <p:ext uri="{BB962C8B-B14F-4D97-AF65-F5344CB8AC3E}">
        <p14:creationId xmlns:p14="http://schemas.microsoft.com/office/powerpoint/2010/main" val="48102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28A3B54F-4D6D-439C-9A2C-B6799378E1A1}" type="slidenum">
              <a:rPr lang="en-ZA" smtClean="0"/>
              <a:pPr/>
              <a:t>‹#›</a:t>
            </a:fld>
            <a:endParaRPr lang="en-ZA" dirty="0"/>
          </a:p>
        </p:txBody>
      </p:sp>
    </p:spTree>
    <p:extLst>
      <p:ext uri="{BB962C8B-B14F-4D97-AF65-F5344CB8AC3E}">
        <p14:creationId xmlns:p14="http://schemas.microsoft.com/office/powerpoint/2010/main" val="3976354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11660" y="1124744"/>
            <a:ext cx="6120680" cy="2016223"/>
          </a:xfrm>
        </p:spPr>
        <p:txBody>
          <a:bodyPr>
            <a:normAutofit/>
          </a:bodyPr>
          <a:lstStyle/>
          <a:p>
            <a:r>
              <a:rPr lang="en-GB" sz="4000" b="1" dirty="0" smtClean="0">
                <a:solidFill>
                  <a:schemeClr val="accent2">
                    <a:lumMod val="75000"/>
                  </a:schemeClr>
                </a:solidFill>
                <a:latin typeface="+mn-lt"/>
              </a:rPr>
              <a:t>VOTE 14: BASIC EDUCATION</a:t>
            </a:r>
            <a:endParaRPr lang="en-ZA" sz="4000" b="1" dirty="0">
              <a:solidFill>
                <a:schemeClr val="accent2">
                  <a:lumMod val="75000"/>
                </a:schemeClr>
              </a:solidFill>
              <a:latin typeface="+mn-lt"/>
            </a:endParaRPr>
          </a:p>
        </p:txBody>
      </p:sp>
      <p:sp>
        <p:nvSpPr>
          <p:cNvPr id="3" name="Subtitle 2"/>
          <p:cNvSpPr>
            <a:spLocks noGrp="1"/>
          </p:cNvSpPr>
          <p:nvPr>
            <p:ph type="subTitle" idx="1"/>
          </p:nvPr>
        </p:nvSpPr>
        <p:spPr>
          <a:xfrm>
            <a:off x="1475656" y="2708921"/>
            <a:ext cx="6400800" cy="2232248"/>
          </a:xfrm>
        </p:spPr>
        <p:txBody>
          <a:bodyPr>
            <a:noAutofit/>
          </a:bodyPr>
          <a:lstStyle/>
          <a:p>
            <a:pPr marL="342900" indent="-342900" eaLnBrk="0" hangingPunct="0">
              <a:defRPr/>
            </a:pPr>
            <a:r>
              <a:rPr lang="en-GB" sz="4000" b="1" dirty="0" smtClean="0">
                <a:solidFill>
                  <a:schemeClr val="accent1">
                    <a:lumMod val="75000"/>
                  </a:schemeClr>
                </a:solidFill>
              </a:rPr>
              <a:t>STANDING  COMMITTEE ON </a:t>
            </a:r>
            <a:r>
              <a:rPr lang="en-GB" sz="4000" b="1" dirty="0">
                <a:solidFill>
                  <a:schemeClr val="accent1">
                    <a:lumMod val="75000"/>
                  </a:schemeClr>
                </a:solidFill>
              </a:rPr>
              <a:t>APPROPRIATION</a:t>
            </a:r>
            <a:endParaRPr lang="en-GB" sz="4000" b="1" dirty="0" smtClean="0">
              <a:solidFill>
                <a:schemeClr val="accent1">
                  <a:lumMod val="75000"/>
                </a:schemeClr>
              </a:solidFill>
            </a:endParaRPr>
          </a:p>
          <a:p>
            <a:pPr marL="342900" indent="-342900" eaLnBrk="0" hangingPunct="0">
              <a:defRPr/>
            </a:pPr>
            <a:r>
              <a:rPr lang="en-GB" sz="4000" b="1" dirty="0" smtClean="0">
                <a:solidFill>
                  <a:schemeClr val="accent2">
                    <a:lumMod val="75000"/>
                  </a:schemeClr>
                </a:solidFill>
              </a:rPr>
              <a:t>23 August 2017</a:t>
            </a:r>
          </a:p>
          <a:p>
            <a:pPr marL="342900" indent="-342900" eaLnBrk="0" hangingPunct="0">
              <a:defRPr/>
            </a:pPr>
            <a:r>
              <a:rPr lang="en-GB" sz="2000" b="1" dirty="0" smtClean="0">
                <a:solidFill>
                  <a:schemeClr val="tx1"/>
                </a:solidFill>
              </a:rPr>
              <a:t>MR HM MWELI</a:t>
            </a:r>
          </a:p>
          <a:p>
            <a:pPr marL="342900" indent="-342900" eaLnBrk="0" hangingPunct="0">
              <a:defRPr/>
            </a:pPr>
            <a:r>
              <a:rPr lang="en-GB" sz="2000" b="1" dirty="0" smtClean="0">
                <a:solidFill>
                  <a:schemeClr val="tx1"/>
                </a:solidFill>
              </a:rPr>
              <a:t>Director-General</a:t>
            </a:r>
          </a:p>
        </p:txBody>
      </p:sp>
    </p:spTree>
    <p:extLst>
      <p:ext uri="{BB962C8B-B14F-4D97-AF65-F5344CB8AC3E}">
        <p14:creationId xmlns:p14="http://schemas.microsoft.com/office/powerpoint/2010/main" val="4178644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a:xfrm>
            <a:off x="0" y="1"/>
            <a:ext cx="9144000" cy="620687"/>
          </a:xfrm>
        </p:spPr>
        <p:txBody>
          <a:bodyPr>
            <a:noAutofit/>
          </a:bodyPr>
          <a:lstStyle/>
          <a:p>
            <a:pPr eaLnBrk="1" hangingPunct="1"/>
            <a:r>
              <a:rPr lang="en-ZA" altLang="en-US" sz="4000" b="1" dirty="0" smtClean="0">
                <a:solidFill>
                  <a:schemeClr val="accent2">
                    <a:lumMod val="75000"/>
                  </a:schemeClr>
                </a:solidFill>
              </a:rPr>
              <a:t>UNDER-EXPENDITURE</a:t>
            </a:r>
          </a:p>
        </p:txBody>
      </p:sp>
      <p:graphicFrame>
        <p:nvGraphicFramePr>
          <p:cNvPr id="2" name="Table 1"/>
          <p:cNvGraphicFramePr>
            <a:graphicFrameLocks noGrp="1"/>
          </p:cNvGraphicFramePr>
          <p:nvPr>
            <p:extLst>
              <p:ext uri="{D42A27DB-BD31-4B8C-83A1-F6EECF244321}">
                <p14:modId xmlns:p14="http://schemas.microsoft.com/office/powerpoint/2010/main" val="981590858"/>
              </p:ext>
            </p:extLst>
          </p:nvPr>
        </p:nvGraphicFramePr>
        <p:xfrm>
          <a:off x="323528" y="692696"/>
          <a:ext cx="8568952" cy="5667289"/>
        </p:xfrm>
        <a:graphic>
          <a:graphicData uri="http://schemas.openxmlformats.org/drawingml/2006/table">
            <a:tbl>
              <a:tblPr firstRow="1" bandRow="1">
                <a:tableStyleId>{5DA37D80-6434-44D0-A028-1B22A696006F}</a:tableStyleId>
              </a:tblPr>
              <a:tblGrid>
                <a:gridCol w="2757248"/>
                <a:gridCol w="2905852"/>
                <a:gridCol w="2905852"/>
              </a:tblGrid>
              <a:tr h="243088">
                <a:tc>
                  <a:txBody>
                    <a:bodyPr/>
                    <a:lstStyle/>
                    <a:p>
                      <a:pPr algn="ctr"/>
                      <a:r>
                        <a:rPr lang="en-ZA" sz="1600" dirty="0" smtClean="0"/>
                        <a:t>Projects</a:t>
                      </a:r>
                      <a:endParaRPr lang="en-ZA" sz="1600" dirty="0"/>
                    </a:p>
                  </a:txBody>
                  <a:tcPr marL="91431" marR="91431" marT="45721" marB="45721"/>
                </a:tc>
                <a:tc>
                  <a:txBody>
                    <a:bodyPr/>
                    <a:lstStyle/>
                    <a:p>
                      <a:pPr algn="ctr"/>
                      <a:r>
                        <a:rPr lang="en-ZA" sz="1600" dirty="0" smtClean="0"/>
                        <a:t>Reasons</a:t>
                      </a:r>
                      <a:endParaRPr lang="en-ZA" sz="1600" dirty="0"/>
                    </a:p>
                  </a:txBody>
                  <a:tcPr marL="91431" marR="91431" marT="45721" marB="45721"/>
                </a:tc>
                <a:tc>
                  <a:txBody>
                    <a:bodyPr/>
                    <a:lstStyle/>
                    <a:p>
                      <a:pPr algn="ctr"/>
                      <a:r>
                        <a:rPr lang="en-US" sz="1800" dirty="0" smtClean="0"/>
                        <a:t>Remedial Measures</a:t>
                      </a:r>
                      <a:endParaRPr lang="en-ZA" sz="1800" dirty="0"/>
                    </a:p>
                  </a:txBody>
                  <a:tcPr marL="91431" marR="91431" marT="45721" marB="45721"/>
                </a:tc>
              </a:tr>
              <a:tr h="72135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EDUCATIONAL ENRICHMENT SERVICES</a:t>
                      </a:r>
                      <a:endParaRPr lang="en-ZA" sz="2400" b="1" dirty="0"/>
                    </a:p>
                  </a:txBody>
                  <a:tcPr marL="91431" marR="91431" marT="45721" marB="45721"/>
                </a:tc>
                <a:tc hMerge="1">
                  <a:txBody>
                    <a:bodyPr/>
                    <a:lstStyle/>
                    <a:p>
                      <a:pPr algn="ctr"/>
                      <a:endParaRPr lang="en-ZA" sz="1800" dirty="0"/>
                    </a:p>
                  </a:txBody>
                  <a:tcPr marL="91431" marR="91431" marT="45721" marB="4572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ZA" sz="2800" b="1" dirty="0"/>
                    </a:p>
                  </a:txBody>
                  <a:tcPr marL="91431" marR="91431" marT="45721" marB="45721"/>
                </a:tc>
              </a:tr>
              <a:tr h="4580168">
                <a:tc>
                  <a:txBody>
                    <a:bodyPr/>
                    <a:lstStyle/>
                    <a:p>
                      <a:pPr marL="0" indent="0" algn="l" rtl="0" fontAlgn="t">
                        <a:buFont typeface="Arial" panose="020B0604020202020204" pitchFamily="34" charset="0"/>
                        <a:buNone/>
                      </a:pPr>
                      <a:r>
                        <a:rPr lang="en-US" sz="2000" b="1" u="none" strike="noStrike" dirty="0" smtClean="0"/>
                        <a:t>HIV and</a:t>
                      </a:r>
                      <a:r>
                        <a:rPr lang="en-US" sz="2000" b="1" u="none" strike="noStrike" baseline="0" dirty="0" smtClean="0"/>
                        <a:t> Aids conditional grant (Limpopo Province)</a:t>
                      </a:r>
                      <a:endParaRPr lang="en-US" sz="2000" b="1" i="0" u="none" strike="noStrike" dirty="0" smtClean="0">
                        <a:solidFill>
                          <a:srgbClr val="000000"/>
                        </a:solidFill>
                        <a:latin typeface="Arial" pitchFamily="34" charset="0"/>
                        <a:cs typeface="Arial" pitchFamily="34" charset="0"/>
                      </a:endParaRPr>
                    </a:p>
                  </a:txBody>
                  <a:tcPr marL="91431" marR="91431" marT="45721" marB="45721"/>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dirty="0" smtClean="0">
                          <a:solidFill>
                            <a:schemeClr val="tx1"/>
                          </a:solidFill>
                          <a:effectLst/>
                        </a:rPr>
                        <a:t>Delays</a:t>
                      </a:r>
                      <a:r>
                        <a:rPr lang="en-ZA" sz="1600" b="0" baseline="0" dirty="0" smtClean="0">
                          <a:solidFill>
                            <a:schemeClr val="tx1"/>
                          </a:solidFill>
                          <a:effectLst/>
                        </a:rPr>
                        <a:t> in</a:t>
                      </a:r>
                      <a:r>
                        <a:rPr lang="en-ZA" sz="1600" b="0" dirty="0" smtClean="0">
                          <a:solidFill>
                            <a:schemeClr val="tx1"/>
                          </a:solidFill>
                          <a:effectLst/>
                        </a:rPr>
                        <a:t> (</a:t>
                      </a:r>
                      <a:r>
                        <a:rPr lang="en-ZA" sz="1600" b="0" dirty="0" err="1" smtClean="0">
                          <a:solidFill>
                            <a:schemeClr val="tx1"/>
                          </a:solidFill>
                          <a:effectLst/>
                        </a:rPr>
                        <a:t>i</a:t>
                      </a:r>
                      <a:r>
                        <a:rPr lang="en-ZA" sz="1600" b="0" dirty="0" smtClean="0">
                          <a:solidFill>
                            <a:schemeClr val="tx1"/>
                          </a:solidFill>
                          <a:effectLst/>
                        </a:rPr>
                        <a:t>) </a:t>
                      </a:r>
                      <a:r>
                        <a:rPr lang="en-ZA" sz="1600" b="1" dirty="0" smtClean="0">
                          <a:solidFill>
                            <a:schemeClr val="tx1"/>
                          </a:solidFill>
                          <a:effectLst/>
                        </a:rPr>
                        <a:t>provincial approval of bids </a:t>
                      </a:r>
                      <a:r>
                        <a:rPr lang="en-ZA" sz="1600" b="0" dirty="0" smtClean="0">
                          <a:solidFill>
                            <a:schemeClr val="tx1"/>
                          </a:solidFill>
                          <a:effectLst/>
                        </a:rPr>
                        <a:t>due to provincial </a:t>
                      </a:r>
                      <a:r>
                        <a:rPr lang="en-ZA" sz="1600" b="1" dirty="0" smtClean="0">
                          <a:solidFill>
                            <a:schemeClr val="tx1"/>
                          </a:solidFill>
                          <a:effectLst/>
                        </a:rPr>
                        <a:t>public</a:t>
                      </a:r>
                      <a:r>
                        <a:rPr lang="en-ZA" sz="1600" b="1" baseline="0" dirty="0" smtClean="0">
                          <a:solidFill>
                            <a:schemeClr val="tx1"/>
                          </a:solidFill>
                          <a:effectLst/>
                        </a:rPr>
                        <a:t> service strike</a:t>
                      </a:r>
                      <a:r>
                        <a:rPr lang="en-ZA" sz="1600" b="0" dirty="0" smtClean="0">
                          <a:solidFill>
                            <a:schemeClr val="tx1"/>
                          </a:solidFill>
                          <a:effectLst/>
                        </a:rPr>
                        <a:t>;</a:t>
                      </a:r>
                      <a:r>
                        <a:rPr lang="en-ZA" sz="1600" b="0" baseline="0" dirty="0" smtClean="0">
                          <a:solidFill>
                            <a:schemeClr val="tx1"/>
                          </a:solidFill>
                          <a:effectLst/>
                        </a:rPr>
                        <a:t> </a:t>
                      </a:r>
                      <a:r>
                        <a:rPr lang="en-ZA" sz="1600" b="0" dirty="0" smtClean="0">
                          <a:solidFill>
                            <a:schemeClr val="tx1"/>
                          </a:solidFill>
                          <a:effectLst/>
                        </a:rPr>
                        <a:t>(ii) filling of 4 vacant posts to enhance provincial capacity to manage the programme; (iii) Awarding of a bid to a service </a:t>
                      </a:r>
                      <a:r>
                        <a:rPr lang="en-ZA" sz="1600" b="1" dirty="0" smtClean="0">
                          <a:solidFill>
                            <a:schemeClr val="tx1"/>
                          </a:solidFill>
                          <a:effectLst/>
                        </a:rPr>
                        <a:t>provider that did not have capacity to deliver </a:t>
                      </a:r>
                      <a:r>
                        <a:rPr lang="en-ZA" sz="1600" b="0" dirty="0" smtClean="0">
                          <a:solidFill>
                            <a:schemeClr val="tx1"/>
                          </a:solidFill>
                          <a:effectLst/>
                        </a:rPr>
                        <a:t>the service; (iv) as well as </a:t>
                      </a:r>
                      <a:r>
                        <a:rPr lang="en-ZA" sz="1600" b="1" dirty="0" smtClean="0">
                          <a:solidFill>
                            <a:schemeClr val="tx1"/>
                          </a:solidFill>
                          <a:effectLst/>
                        </a:rPr>
                        <a:t>delays in payment of invoices </a:t>
                      </a:r>
                      <a:r>
                        <a:rPr lang="en-ZA" sz="1600" b="0" dirty="0" smtClean="0">
                          <a:solidFill>
                            <a:schemeClr val="tx1"/>
                          </a:solidFill>
                          <a:effectLst/>
                        </a:rPr>
                        <a:t>for activities conducted.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dirty="0" smtClean="0">
                          <a:solidFill>
                            <a:schemeClr val="tx1"/>
                          </a:solidFill>
                          <a:effectLst/>
                        </a:rPr>
                        <a:t>In addition, the </a:t>
                      </a:r>
                      <a:r>
                        <a:rPr lang="en-ZA" sz="1600" b="1" dirty="0" smtClean="0">
                          <a:solidFill>
                            <a:schemeClr val="tx1"/>
                          </a:solidFill>
                          <a:effectLst/>
                        </a:rPr>
                        <a:t>approval</a:t>
                      </a:r>
                      <a:r>
                        <a:rPr lang="en-ZA" sz="1600" b="0" dirty="0" smtClean="0">
                          <a:solidFill>
                            <a:schemeClr val="tx1"/>
                          </a:solidFill>
                          <a:effectLst/>
                        </a:rPr>
                        <a:t> by National Treasury to pay the stipends for 108 Learner Support Agents was only approved in </a:t>
                      </a:r>
                      <a:r>
                        <a:rPr lang="en-ZA" sz="1600" b="1" dirty="0" smtClean="0">
                          <a:solidFill>
                            <a:schemeClr val="tx1"/>
                          </a:solidFill>
                          <a:effectLst/>
                        </a:rPr>
                        <a:t>March 2017</a:t>
                      </a:r>
                      <a:r>
                        <a:rPr lang="en-ZA" sz="1600" dirty="0" smtClean="0">
                          <a:solidFill>
                            <a:schemeClr val="tx1"/>
                          </a:solidFill>
                          <a:effectLst/>
                        </a:rPr>
                        <a:t>.</a:t>
                      </a:r>
                      <a:endParaRPr lang="en-ZA" sz="1800" baseline="0" dirty="0" smtClean="0">
                        <a:solidFill>
                          <a:schemeClr val="tx1"/>
                        </a:solidFill>
                        <a:effectLst/>
                        <a:latin typeface="Arial" pitchFamily="34" charset="0"/>
                        <a:ea typeface="Calibri"/>
                        <a:cs typeface="Arial" pitchFamily="34" charset="0"/>
                      </a:endParaRPr>
                    </a:p>
                  </a:txBody>
                  <a:tcPr marL="91431" marR="91431" marT="45721" marB="45721"/>
                </a:tc>
                <a:tc>
                  <a:txBody>
                    <a:bodyPr/>
                    <a:lstStyle/>
                    <a:p>
                      <a:pPr marL="285750" indent="-285750">
                        <a:buFont typeface="Arial" panose="020B0604020202020204" pitchFamily="34" charset="0"/>
                        <a:buChar char="•"/>
                      </a:pPr>
                      <a:r>
                        <a:rPr lang="en-ZA" sz="1800" kern="1200" dirty="0" smtClean="0">
                          <a:solidFill>
                            <a:schemeClr val="tx1"/>
                          </a:solidFill>
                          <a:effectLst/>
                          <a:latin typeface="+mn-lt"/>
                          <a:ea typeface="+mn-ea"/>
                          <a:cs typeface="+mn-cs"/>
                        </a:rPr>
                        <a:t>The department is working with National Treasury to come up with </a:t>
                      </a:r>
                      <a:r>
                        <a:rPr lang="en-ZA" sz="1800" b="1" kern="1200" dirty="0" smtClean="0">
                          <a:solidFill>
                            <a:schemeClr val="tx1"/>
                          </a:solidFill>
                          <a:effectLst/>
                          <a:latin typeface="+mn-lt"/>
                          <a:ea typeface="+mn-ea"/>
                          <a:cs typeface="+mn-cs"/>
                        </a:rPr>
                        <a:t>transversal tenders </a:t>
                      </a:r>
                      <a:r>
                        <a:rPr lang="en-ZA" sz="1800" kern="1200" dirty="0" smtClean="0">
                          <a:solidFill>
                            <a:schemeClr val="tx1"/>
                          </a:solidFill>
                          <a:effectLst/>
                          <a:latin typeface="+mn-lt"/>
                          <a:ea typeface="+mn-ea"/>
                          <a:cs typeface="+mn-cs"/>
                        </a:rPr>
                        <a:t>to address such identified challenges. </a:t>
                      </a:r>
                    </a:p>
                    <a:p>
                      <a:pPr marL="285750" indent="-285750">
                        <a:buFont typeface="Arial" panose="020B0604020202020204" pitchFamily="34" charset="0"/>
                        <a:buChar char="•"/>
                      </a:pPr>
                      <a:r>
                        <a:rPr lang="en-ZA" sz="1800" kern="1200" dirty="0" smtClean="0">
                          <a:solidFill>
                            <a:schemeClr val="tx1"/>
                          </a:solidFill>
                          <a:effectLst/>
                          <a:latin typeface="+mn-lt"/>
                          <a:ea typeface="+mn-ea"/>
                          <a:cs typeface="+mn-cs"/>
                        </a:rPr>
                        <a:t>DBE is </a:t>
                      </a:r>
                      <a:r>
                        <a:rPr lang="en-ZA" sz="1800" b="1" kern="1200" dirty="0" smtClean="0">
                          <a:solidFill>
                            <a:schemeClr val="tx1"/>
                          </a:solidFill>
                          <a:effectLst/>
                          <a:latin typeface="+mn-lt"/>
                          <a:ea typeface="+mn-ea"/>
                          <a:cs typeface="+mn-cs"/>
                        </a:rPr>
                        <a:t>strengthening </a:t>
                      </a:r>
                      <a:r>
                        <a:rPr lang="en-ZA" sz="1800" kern="1200" dirty="0" smtClean="0">
                          <a:solidFill>
                            <a:schemeClr val="tx1"/>
                          </a:solidFill>
                          <a:effectLst/>
                          <a:latin typeface="+mn-lt"/>
                          <a:ea typeface="+mn-ea"/>
                          <a:cs typeface="+mn-cs"/>
                        </a:rPr>
                        <a:t>its </a:t>
                      </a:r>
                      <a:r>
                        <a:rPr lang="en-ZA" sz="1800" b="1" kern="1200" dirty="0" smtClean="0">
                          <a:solidFill>
                            <a:schemeClr val="tx1"/>
                          </a:solidFill>
                          <a:effectLst/>
                          <a:latin typeface="+mn-lt"/>
                          <a:ea typeface="+mn-ea"/>
                          <a:cs typeface="+mn-cs"/>
                        </a:rPr>
                        <a:t>monitoring</a:t>
                      </a:r>
                      <a:r>
                        <a:rPr lang="en-ZA" sz="1800" kern="1200" dirty="0" smtClean="0">
                          <a:solidFill>
                            <a:schemeClr val="tx1"/>
                          </a:solidFill>
                          <a:effectLst/>
                          <a:latin typeface="+mn-lt"/>
                          <a:ea typeface="+mn-ea"/>
                          <a:cs typeface="+mn-cs"/>
                        </a:rPr>
                        <a:t>.</a:t>
                      </a:r>
                      <a:endParaRPr lang="en-ZA" sz="2000" baseline="0" dirty="0" smtClean="0">
                        <a:solidFill>
                          <a:schemeClr val="tx1"/>
                        </a:solidFill>
                        <a:effectLst/>
                        <a:latin typeface="Arial" pitchFamily="34" charset="0"/>
                        <a:ea typeface="Calibri"/>
                        <a:cs typeface="Arial" pitchFamily="34" charset="0"/>
                      </a:endParaRPr>
                    </a:p>
                  </a:txBody>
                  <a:tcPr marL="91431" marR="91431" marT="45721" marB="45721"/>
                </a:tc>
              </a:tr>
            </a:tbl>
          </a:graphicData>
        </a:graphic>
      </p:graphicFrame>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10</a:t>
            </a:r>
            <a:endParaRPr lang="en-ZA" dirty="0"/>
          </a:p>
        </p:txBody>
      </p:sp>
    </p:spTree>
    <p:extLst>
      <p:ext uri="{BB962C8B-B14F-4D97-AF65-F5344CB8AC3E}">
        <p14:creationId xmlns:p14="http://schemas.microsoft.com/office/powerpoint/2010/main" val="1335287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a:xfrm>
            <a:off x="0" y="1"/>
            <a:ext cx="9144000" cy="836712"/>
          </a:xfrm>
        </p:spPr>
        <p:txBody>
          <a:bodyPr>
            <a:normAutofit/>
          </a:bodyPr>
          <a:lstStyle/>
          <a:p>
            <a:pPr eaLnBrk="1" hangingPunct="1"/>
            <a:r>
              <a:rPr lang="en-ZA" altLang="en-US" sz="2800" b="1" dirty="0" smtClean="0">
                <a:solidFill>
                  <a:schemeClr val="accent2">
                    <a:lumMod val="75000"/>
                  </a:schemeClr>
                </a:solidFill>
              </a:rPr>
              <a:t>OVER EXPENDITURE ON GOODS AND SERVICES</a:t>
            </a:r>
          </a:p>
        </p:txBody>
      </p:sp>
      <p:graphicFrame>
        <p:nvGraphicFramePr>
          <p:cNvPr id="2" name="Table 1"/>
          <p:cNvGraphicFramePr>
            <a:graphicFrameLocks noGrp="1"/>
          </p:cNvGraphicFramePr>
          <p:nvPr>
            <p:extLst>
              <p:ext uri="{D42A27DB-BD31-4B8C-83A1-F6EECF244321}">
                <p14:modId xmlns:p14="http://schemas.microsoft.com/office/powerpoint/2010/main" val="3791045693"/>
              </p:ext>
            </p:extLst>
          </p:nvPr>
        </p:nvGraphicFramePr>
        <p:xfrm>
          <a:off x="467544" y="836712"/>
          <a:ext cx="8496945" cy="5553394"/>
        </p:xfrm>
        <a:graphic>
          <a:graphicData uri="http://schemas.openxmlformats.org/drawingml/2006/table">
            <a:tbl>
              <a:tblPr firstRow="1" bandRow="1">
                <a:tableStyleId>{5DA37D80-6434-44D0-A028-1B22A696006F}</a:tableStyleId>
              </a:tblPr>
              <a:tblGrid>
                <a:gridCol w="2832315"/>
                <a:gridCol w="2832315"/>
                <a:gridCol w="2832315"/>
              </a:tblGrid>
              <a:tr h="454991">
                <a:tc>
                  <a:txBody>
                    <a:bodyPr/>
                    <a:lstStyle/>
                    <a:p>
                      <a:pPr algn="ctr"/>
                      <a:r>
                        <a:rPr lang="en-ZA" sz="1800" dirty="0" smtClean="0"/>
                        <a:t>Project</a:t>
                      </a:r>
                      <a:endParaRPr lang="en-ZA" sz="1800" dirty="0"/>
                    </a:p>
                  </a:txBody>
                  <a:tcPr marL="91431" marR="91431" marT="45721" marB="45721"/>
                </a:tc>
                <a:tc>
                  <a:txBody>
                    <a:bodyPr/>
                    <a:lstStyle/>
                    <a:p>
                      <a:pPr algn="ctr"/>
                      <a:r>
                        <a:rPr lang="en-ZA" sz="1800" dirty="0" smtClean="0"/>
                        <a:t>Reasons</a:t>
                      </a:r>
                      <a:endParaRPr lang="en-ZA" sz="1800" dirty="0"/>
                    </a:p>
                  </a:txBody>
                  <a:tcPr marL="91431" marR="91431" marT="45721" marB="45721"/>
                </a:tc>
                <a:tc>
                  <a:txBody>
                    <a:bodyPr/>
                    <a:lstStyle/>
                    <a:p>
                      <a:pPr algn="ctr"/>
                      <a:r>
                        <a:rPr lang="en-US" sz="1800" dirty="0" smtClean="0"/>
                        <a:t>Remedial Measures</a:t>
                      </a:r>
                      <a:endParaRPr lang="en-ZA" sz="1800" dirty="0"/>
                    </a:p>
                  </a:txBody>
                  <a:tcPr marL="91431" marR="91431" marT="45721" marB="45721"/>
                </a:tc>
              </a:tr>
              <a:tr h="454991">
                <a:tc gridSpan="3">
                  <a:txBody>
                    <a:bodyPr/>
                    <a:lstStyle/>
                    <a:p>
                      <a:pPr algn="ctr"/>
                      <a:r>
                        <a:rPr lang="en-US" sz="2800" b="1" u="none" strike="noStrike" dirty="0" smtClean="0"/>
                        <a:t>PLANNING, INFORMATION AND ASSESSMENT  (GOODS AND SERVICES)</a:t>
                      </a:r>
                      <a:endParaRPr lang="en-ZA" sz="2800" dirty="0"/>
                    </a:p>
                  </a:txBody>
                  <a:tcPr marL="91431" marR="91431" marT="45721" marB="45721"/>
                </a:tc>
                <a:tc hMerge="1">
                  <a:txBody>
                    <a:bodyPr/>
                    <a:lstStyle/>
                    <a:p>
                      <a:pPr algn="ctr"/>
                      <a:endParaRPr lang="en-ZA" sz="1800" dirty="0"/>
                    </a:p>
                  </a:txBody>
                  <a:tcPr marL="91431" marR="91431" marT="45721" marB="45721"/>
                </a:tc>
                <a:tc hMerge="1">
                  <a:txBody>
                    <a:bodyPr/>
                    <a:lstStyle/>
                    <a:p>
                      <a:pPr algn="ctr"/>
                      <a:endParaRPr lang="en-ZA" sz="2800" dirty="0"/>
                    </a:p>
                  </a:txBody>
                  <a:tcPr marL="91431" marR="91431" marT="45721" marB="45721"/>
                </a:tc>
              </a:tr>
              <a:tr h="4153521">
                <a:tc>
                  <a:txBody>
                    <a:bodyPr/>
                    <a:lstStyle/>
                    <a:p>
                      <a:pPr marL="0" lvl="0" indent="0" algn="just">
                        <a:lnSpc>
                          <a:spcPct val="150000"/>
                        </a:lnSpc>
                        <a:buFont typeface="Arial" panose="020B0604020202020204" pitchFamily="34" charset="0"/>
                        <a:buNone/>
                      </a:pPr>
                      <a:r>
                        <a:rPr lang="en-ZA" sz="2400" b="1" dirty="0" smtClean="0"/>
                        <a:t>ASIDI</a:t>
                      </a:r>
                      <a:r>
                        <a:rPr lang="en-ZA" sz="2400" b="1" baseline="0" dirty="0" smtClean="0"/>
                        <a:t> Programme</a:t>
                      </a:r>
                      <a:endParaRPr lang="en-ZA" sz="2400" b="1" dirty="0" smtClean="0">
                        <a:solidFill>
                          <a:schemeClr val="tx1"/>
                        </a:solidFill>
                        <a:latin typeface="Arial"/>
                        <a:ea typeface="Times New Roman"/>
                      </a:endParaRPr>
                    </a:p>
                  </a:txBody>
                  <a:tcPr marL="91431" marR="91431" marT="45721" marB="45721"/>
                </a:tc>
                <a:tc>
                  <a:txBody>
                    <a:bodyPr/>
                    <a:lstStyle/>
                    <a:p>
                      <a:pPr marL="171450" indent="-171450" algn="l">
                        <a:lnSpc>
                          <a:spcPct val="100000"/>
                        </a:lnSpc>
                        <a:buFont typeface="Arial" panose="020B0604020202020204" pitchFamily="34" charset="0"/>
                        <a:buChar char="•"/>
                      </a:pPr>
                      <a:r>
                        <a:rPr lang="en-US" sz="1600" kern="1200" dirty="0" smtClean="0">
                          <a:effectLst/>
                        </a:rPr>
                        <a:t>The DBE appointed a team to </a:t>
                      </a:r>
                      <a:r>
                        <a:rPr lang="en-US" sz="1600" b="1" kern="1200" dirty="0" smtClean="0">
                          <a:effectLst/>
                        </a:rPr>
                        <a:t>fast track the rationalization </a:t>
                      </a:r>
                      <a:r>
                        <a:rPr lang="en-US" sz="1600" kern="1200" dirty="0" smtClean="0">
                          <a:effectLst/>
                        </a:rPr>
                        <a:t>of ASIDI schools in the EC, in order to meet its targets</a:t>
                      </a:r>
                    </a:p>
                    <a:p>
                      <a:pPr marL="171450" indent="-171450" algn="l">
                        <a:lnSpc>
                          <a:spcPct val="100000"/>
                        </a:lnSpc>
                        <a:buFont typeface="Arial" panose="020B0604020202020204" pitchFamily="34" charset="0"/>
                        <a:buNone/>
                      </a:pPr>
                      <a:endParaRPr lang="en-US" sz="1600" kern="1200" dirty="0" smtClean="0">
                        <a:effectLst/>
                      </a:endParaRPr>
                    </a:p>
                    <a:p>
                      <a:pPr marL="171450" indent="-171450" algn="l">
                        <a:lnSpc>
                          <a:spcPct val="100000"/>
                        </a:lnSpc>
                        <a:buFont typeface="Arial" panose="020B0604020202020204" pitchFamily="34" charset="0"/>
                        <a:buChar char="•"/>
                      </a:pPr>
                      <a:r>
                        <a:rPr lang="en-US" sz="1600" b="1" kern="1200" dirty="0" smtClean="0">
                          <a:effectLst/>
                        </a:rPr>
                        <a:t>Projects that were terminated </a:t>
                      </a:r>
                      <a:r>
                        <a:rPr lang="en-US" sz="1600" kern="1200" dirty="0" smtClean="0">
                          <a:effectLst/>
                        </a:rPr>
                        <a:t>from implementing agents, </a:t>
                      </a:r>
                      <a:r>
                        <a:rPr lang="en-US" sz="1600" kern="1200" dirty="0" err="1" smtClean="0">
                          <a:effectLst/>
                        </a:rPr>
                        <a:t>e.g</a:t>
                      </a:r>
                      <a:r>
                        <a:rPr lang="en-US" sz="1600" kern="1200" dirty="0" smtClean="0">
                          <a:effectLst/>
                        </a:rPr>
                        <a:t> CSIR, were in the interim, </a:t>
                      </a:r>
                      <a:r>
                        <a:rPr lang="en-US" sz="1600" b="1" kern="1200" dirty="0" smtClean="0">
                          <a:effectLst/>
                        </a:rPr>
                        <a:t>managed by the DBE </a:t>
                      </a:r>
                      <a:r>
                        <a:rPr lang="en-US" sz="1600" kern="1200" dirty="0" smtClean="0">
                          <a:effectLst/>
                        </a:rPr>
                        <a:t>through the Programme Support Unit, and additional resources were solicited to manage these projects.</a:t>
                      </a:r>
                      <a:endParaRPr lang="en-ZA" sz="1600" kern="1200" dirty="0" smtClean="0">
                        <a:effectLst/>
                      </a:endParaRPr>
                    </a:p>
                    <a:p>
                      <a:pPr algn="just">
                        <a:lnSpc>
                          <a:spcPct val="150000"/>
                        </a:lnSpc>
                      </a:pPr>
                      <a:r>
                        <a:rPr lang="en-US" sz="1100" kern="1200" dirty="0" smtClean="0">
                          <a:effectLst/>
                        </a:rPr>
                        <a:t> </a:t>
                      </a:r>
                      <a:endParaRPr lang="en-ZA" sz="1100" kern="1200" dirty="0" smtClean="0">
                        <a:effectLst/>
                      </a:endParaRPr>
                    </a:p>
                    <a:p>
                      <a:pPr marL="171450" indent="-171450">
                        <a:lnSpc>
                          <a:spcPct val="150000"/>
                        </a:lnSpc>
                        <a:buFont typeface="Arial" panose="020B0604020202020204" pitchFamily="34" charset="0"/>
                        <a:buChar char="•"/>
                      </a:pPr>
                      <a:endParaRPr lang="en-ZA" sz="1100" dirty="0" smtClean="0">
                        <a:solidFill>
                          <a:schemeClr val="tx1"/>
                        </a:solidFill>
                        <a:latin typeface="Arial" panose="020B0604020202020204" pitchFamily="34" charset="0"/>
                        <a:cs typeface="Arial" panose="020B0604020202020204" pitchFamily="34" charset="0"/>
                      </a:endParaRPr>
                    </a:p>
                  </a:txBody>
                  <a:tcPr marL="91431" marR="91431" marT="45721" marB="45721"/>
                </a:tc>
                <a:tc>
                  <a:txBody>
                    <a:bodyPr/>
                    <a:lstStyle/>
                    <a:p>
                      <a:pPr marL="171450" indent="-171450">
                        <a:lnSpc>
                          <a:spcPct val="100000"/>
                        </a:lnSpc>
                        <a:buFont typeface="Arial" panose="020B0604020202020204" pitchFamily="34" charset="0"/>
                        <a:buChar char="•"/>
                      </a:pPr>
                      <a:r>
                        <a:rPr lang="en-US" sz="1600" dirty="0" smtClean="0">
                          <a:solidFill>
                            <a:schemeClr val="tx1"/>
                          </a:solidFill>
                          <a:latin typeface="Arial" panose="020B0604020202020204" pitchFamily="34" charset="0"/>
                          <a:cs typeface="Arial" panose="020B0604020202020204" pitchFamily="34" charset="0"/>
                        </a:rPr>
                        <a:t>The </a:t>
                      </a:r>
                      <a:r>
                        <a:rPr lang="en-US" sz="1600" b="1" dirty="0" err="1" smtClean="0">
                          <a:solidFill>
                            <a:schemeClr val="tx1"/>
                          </a:solidFill>
                          <a:latin typeface="Arial" panose="020B0604020202020204" pitchFamily="34" charset="0"/>
                          <a:cs typeface="Arial" panose="020B0604020202020204" pitchFamily="34" charset="0"/>
                        </a:rPr>
                        <a:t>rationalisation</a:t>
                      </a:r>
                      <a:r>
                        <a:rPr lang="en-US" sz="1600" dirty="0" smtClean="0">
                          <a:solidFill>
                            <a:schemeClr val="tx1"/>
                          </a:solidFill>
                          <a:latin typeface="Arial" panose="020B0604020202020204" pitchFamily="34" charset="0"/>
                          <a:cs typeface="Arial" panose="020B0604020202020204" pitchFamily="34" charset="0"/>
                        </a:rPr>
                        <a:t>  of ASIDI schools in the EC has been </a:t>
                      </a:r>
                      <a:r>
                        <a:rPr lang="en-US" sz="1600" b="1" dirty="0" smtClean="0">
                          <a:solidFill>
                            <a:schemeClr val="tx1"/>
                          </a:solidFill>
                          <a:latin typeface="Arial" panose="020B0604020202020204" pitchFamily="34" charset="0"/>
                          <a:cs typeface="Arial" panose="020B0604020202020204" pitchFamily="34" charset="0"/>
                        </a:rPr>
                        <a:t>completed </a:t>
                      </a:r>
                      <a:r>
                        <a:rPr lang="en-US" sz="1600" dirty="0" smtClean="0">
                          <a:solidFill>
                            <a:schemeClr val="tx1"/>
                          </a:solidFill>
                          <a:latin typeface="Arial" panose="020B0604020202020204" pitchFamily="34" charset="0"/>
                          <a:cs typeface="Arial" panose="020B0604020202020204" pitchFamily="34" charset="0"/>
                        </a:rPr>
                        <a:t>and the process of appointing contractors is in progress</a:t>
                      </a:r>
                    </a:p>
                    <a:p>
                      <a:pPr marL="171450" indent="-171450">
                        <a:lnSpc>
                          <a:spcPct val="100000"/>
                        </a:lnSpc>
                        <a:buFont typeface="Arial" panose="020B0604020202020204" pitchFamily="34" charset="0"/>
                        <a:buChar char="•"/>
                      </a:pPr>
                      <a:endParaRPr lang="en-US" sz="1600" dirty="0" smtClean="0">
                        <a:solidFill>
                          <a:schemeClr val="tx1"/>
                        </a:solidFill>
                        <a:latin typeface="Arial" panose="020B0604020202020204" pitchFamily="34" charset="0"/>
                        <a:cs typeface="Arial" panose="020B0604020202020204" pitchFamily="34" charset="0"/>
                      </a:endParaRPr>
                    </a:p>
                    <a:p>
                      <a:pPr marL="171450" indent="-171450">
                        <a:lnSpc>
                          <a:spcPct val="100000"/>
                        </a:lnSpc>
                        <a:buFont typeface="Arial" panose="020B0604020202020204" pitchFamily="34" charset="0"/>
                        <a:buChar char="•"/>
                      </a:pPr>
                      <a:r>
                        <a:rPr lang="en-US" sz="1600" dirty="0" smtClean="0">
                          <a:solidFill>
                            <a:schemeClr val="tx1"/>
                          </a:solidFill>
                          <a:latin typeface="Arial" panose="020B0604020202020204" pitchFamily="34" charset="0"/>
                          <a:cs typeface="Arial" panose="020B0604020202020204" pitchFamily="34" charset="0"/>
                        </a:rPr>
                        <a:t>Replacement </a:t>
                      </a:r>
                    </a:p>
                    <a:p>
                      <a:pPr marL="174625" indent="-174625">
                        <a:lnSpc>
                          <a:spcPct val="100000"/>
                        </a:lnSpc>
                        <a:buFont typeface="Arial" panose="020B0604020202020204" pitchFamily="34" charset="0"/>
                        <a:buNone/>
                      </a:pPr>
                      <a:r>
                        <a:rPr lang="en-US" sz="1600" dirty="0" smtClean="0">
                          <a:solidFill>
                            <a:schemeClr val="tx1"/>
                          </a:solidFill>
                          <a:latin typeface="Arial" panose="020B0604020202020204" pitchFamily="34" charset="0"/>
                          <a:cs typeface="Arial" panose="020B0604020202020204" pitchFamily="34" charset="0"/>
                        </a:rPr>
                        <a:t>   </a:t>
                      </a:r>
                      <a:r>
                        <a:rPr lang="en-US" sz="1600" b="1" dirty="0" smtClean="0">
                          <a:solidFill>
                            <a:schemeClr val="tx1"/>
                          </a:solidFill>
                          <a:latin typeface="Arial" panose="020B0604020202020204" pitchFamily="34" charset="0"/>
                          <a:cs typeface="Arial" panose="020B0604020202020204" pitchFamily="34" charset="0"/>
                        </a:rPr>
                        <a:t>Implementing  Agents </a:t>
                      </a:r>
                      <a:r>
                        <a:rPr lang="en-US" sz="1600" dirty="0" smtClean="0">
                          <a:solidFill>
                            <a:schemeClr val="tx1"/>
                          </a:solidFill>
                          <a:latin typeface="Arial" panose="020B0604020202020204" pitchFamily="34" charset="0"/>
                          <a:cs typeface="Arial" panose="020B0604020202020204" pitchFamily="34" charset="0"/>
                        </a:rPr>
                        <a:t>have been </a:t>
                      </a:r>
                      <a:r>
                        <a:rPr lang="en-US" sz="1600" b="1" dirty="0" smtClean="0">
                          <a:solidFill>
                            <a:schemeClr val="tx1"/>
                          </a:solidFill>
                          <a:latin typeface="Arial" panose="020B0604020202020204" pitchFamily="34" charset="0"/>
                          <a:cs typeface="Arial" panose="020B0604020202020204" pitchFamily="34" charset="0"/>
                        </a:rPr>
                        <a:t>appointed</a:t>
                      </a:r>
                      <a:endParaRPr lang="en-ZA" sz="1600" b="1" dirty="0" smtClean="0">
                        <a:solidFill>
                          <a:schemeClr val="tx1"/>
                        </a:solidFill>
                        <a:latin typeface="Arial" panose="020B0604020202020204" pitchFamily="34" charset="0"/>
                        <a:cs typeface="Arial" panose="020B0604020202020204" pitchFamily="34" charset="0"/>
                      </a:endParaRPr>
                    </a:p>
                  </a:txBody>
                  <a:tcPr marL="91431" marR="91431" marT="45721" marB="45721"/>
                </a:tc>
              </a:tr>
            </a:tbl>
          </a:graphicData>
        </a:graphic>
      </p:graphicFrame>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11</a:t>
            </a:r>
            <a:endParaRPr lang="en-ZA" dirty="0"/>
          </a:p>
        </p:txBody>
      </p:sp>
    </p:spTree>
    <p:extLst>
      <p:ext uri="{BB962C8B-B14F-4D97-AF65-F5344CB8AC3E}">
        <p14:creationId xmlns:p14="http://schemas.microsoft.com/office/powerpoint/2010/main" val="700649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3"/>
            <a:ext cx="8229600" cy="4929412"/>
          </a:xfrm>
        </p:spPr>
        <p:txBody>
          <a:bodyPr>
            <a:normAutofit/>
          </a:bodyPr>
          <a:lstStyle/>
          <a:p>
            <a:pPr marL="0" indent="0" algn="ctr">
              <a:buNone/>
            </a:pPr>
            <a:endParaRPr lang="en-US" sz="6000" b="1" dirty="0" smtClean="0">
              <a:solidFill>
                <a:schemeClr val="accent2">
                  <a:lumMod val="75000"/>
                </a:schemeClr>
              </a:solidFill>
            </a:endParaRPr>
          </a:p>
          <a:p>
            <a:pPr marL="0" indent="0" algn="ctr">
              <a:buNone/>
            </a:pPr>
            <a:r>
              <a:rPr lang="en-US" sz="7200" b="1" dirty="0" smtClean="0">
                <a:solidFill>
                  <a:schemeClr val="accent2">
                    <a:lumMod val="75000"/>
                  </a:schemeClr>
                </a:solidFill>
              </a:rPr>
              <a:t>PERFORMANCE INFORMATION</a:t>
            </a:r>
            <a:endParaRPr lang="en-ZA" sz="7200" b="1" dirty="0">
              <a:solidFill>
                <a:schemeClr val="accent2">
                  <a:lumMod val="75000"/>
                </a:schemeClr>
              </a:solidFill>
            </a:endParaRPr>
          </a:p>
        </p:txBody>
      </p:sp>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12</a:t>
            </a:r>
            <a:endParaRPr lang="en-ZA" dirty="0"/>
          </a:p>
        </p:txBody>
      </p:sp>
    </p:spTree>
    <p:extLst>
      <p:ext uri="{BB962C8B-B14F-4D97-AF65-F5344CB8AC3E}">
        <p14:creationId xmlns:p14="http://schemas.microsoft.com/office/powerpoint/2010/main" val="941820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46647"/>
            <a:ext cx="8229600" cy="922113"/>
          </a:xfrm>
        </p:spPr>
        <p:txBody>
          <a:bodyPr>
            <a:noAutofit/>
          </a:bodyPr>
          <a:lstStyle/>
          <a:p>
            <a:r>
              <a:rPr lang="en-US" sz="4000" b="1" dirty="0" smtClean="0">
                <a:solidFill>
                  <a:srgbClr val="C0504D">
                    <a:lumMod val="75000"/>
                  </a:srgbClr>
                </a:solidFill>
                <a:cs typeface="Calibri" pitchFamily="34" charset="0"/>
              </a:rPr>
              <a:t>2016/17 ANNUAL STATUS </a:t>
            </a:r>
            <a:r>
              <a:rPr lang="en-US" sz="4000" b="1" dirty="0">
                <a:solidFill>
                  <a:srgbClr val="C0504D">
                    <a:lumMod val="75000"/>
                  </a:srgbClr>
                </a:solidFill>
                <a:cs typeface="Calibri" pitchFamily="34" charset="0"/>
              </a:rPr>
              <a:t>BAR FOR INDICATORS</a:t>
            </a:r>
            <a:endParaRPr lang="en-US" sz="4000" dirty="0">
              <a:solidFill>
                <a:schemeClr val="accent2">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6700892"/>
              </p:ext>
            </p:extLst>
          </p:nvPr>
        </p:nvGraphicFramePr>
        <p:xfrm>
          <a:off x="179512" y="1484784"/>
          <a:ext cx="8640959" cy="3499485"/>
        </p:xfrm>
        <a:graphic>
          <a:graphicData uri="http://schemas.openxmlformats.org/drawingml/2006/table">
            <a:tbl>
              <a:tblPr/>
              <a:tblGrid>
                <a:gridCol w="1152128"/>
                <a:gridCol w="1152127"/>
                <a:gridCol w="1512169"/>
                <a:gridCol w="1059829"/>
                <a:gridCol w="945726"/>
                <a:gridCol w="912023"/>
                <a:gridCol w="928201"/>
                <a:gridCol w="978756"/>
              </a:tblGrid>
              <a:tr h="281181">
                <a:tc rowSpan="2">
                  <a:txBody>
                    <a:bodyPr/>
                    <a:lstStyle/>
                    <a:p>
                      <a:pPr marL="0" marR="0" algn="r">
                        <a:lnSpc>
                          <a:spcPct val="100000"/>
                        </a:lnSpc>
                        <a:spcBef>
                          <a:spcPts val="0"/>
                        </a:spcBef>
                        <a:spcAft>
                          <a:spcPts val="1000"/>
                        </a:spcAft>
                      </a:pPr>
                      <a:r>
                        <a:rPr lang="en-US" sz="1600" b="1" dirty="0">
                          <a:latin typeface="Calibri"/>
                          <a:ea typeface="Calibri"/>
                          <a:cs typeface="Times New Roman"/>
                        </a:rPr>
                        <a:t>Programme</a:t>
                      </a:r>
                      <a:r>
                        <a:rPr lang="en-US" sz="1600" dirty="0">
                          <a:latin typeface="Calibri"/>
                          <a:ea typeface="Calibri"/>
                          <a:cs typeface="Times New Roman"/>
                        </a:rPr>
                        <a:t> </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rowSpan="2">
                  <a:txBody>
                    <a:bodyPr/>
                    <a:lstStyle/>
                    <a:p>
                      <a:pPr marL="0" marR="0">
                        <a:lnSpc>
                          <a:spcPct val="100000"/>
                        </a:lnSpc>
                        <a:spcBef>
                          <a:spcPts val="0"/>
                        </a:spcBef>
                        <a:spcAft>
                          <a:spcPts val="1000"/>
                        </a:spcAft>
                      </a:pPr>
                      <a:r>
                        <a:rPr lang="en-US" sz="1600" b="1" dirty="0">
                          <a:latin typeface="Calibri"/>
                          <a:ea typeface="Calibri"/>
                          <a:cs typeface="Times New Roman"/>
                        </a:rPr>
                        <a:t>No. of indicators per </a:t>
                      </a:r>
                      <a:r>
                        <a:rPr lang="en-US" sz="1600" b="1" dirty="0" err="1">
                          <a:latin typeface="Calibri"/>
                          <a:ea typeface="Calibri"/>
                          <a:cs typeface="Times New Roman"/>
                        </a:rPr>
                        <a:t>programme</a:t>
                      </a:r>
                      <a:r>
                        <a:rPr lang="en-US" sz="1600" dirty="0">
                          <a:latin typeface="Calibri"/>
                          <a:ea typeface="Calibri"/>
                          <a:cs typeface="Times New Roman"/>
                        </a:rPr>
                        <a:t> </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rowSpan="2">
                  <a:txBody>
                    <a:bodyPr/>
                    <a:lstStyle/>
                    <a:p>
                      <a:pPr marL="0" marR="0">
                        <a:lnSpc>
                          <a:spcPct val="100000"/>
                        </a:lnSpc>
                        <a:spcBef>
                          <a:spcPts val="0"/>
                        </a:spcBef>
                        <a:spcAft>
                          <a:spcPts val="1000"/>
                        </a:spcAft>
                      </a:pPr>
                      <a:r>
                        <a:rPr lang="en-US" sz="1600" b="1" kern="1200" dirty="0" smtClean="0">
                          <a:solidFill>
                            <a:schemeClr val="tx1"/>
                          </a:solidFill>
                          <a:latin typeface="Calibri"/>
                          <a:ea typeface="Calibri"/>
                          <a:cs typeface="Times New Roman"/>
                        </a:rPr>
                        <a:t>Annual Targets</a:t>
                      </a:r>
                      <a:endParaRPr lang="en-US" sz="1600" b="1" kern="1200" dirty="0">
                        <a:solidFill>
                          <a:schemeClr val="tx1"/>
                        </a:solidFill>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rowSpan="2">
                  <a:txBody>
                    <a:bodyPr/>
                    <a:lstStyle/>
                    <a:p>
                      <a:pPr marL="0" marR="0">
                        <a:lnSpc>
                          <a:spcPct val="100000"/>
                        </a:lnSpc>
                        <a:spcBef>
                          <a:spcPts val="0"/>
                        </a:spcBef>
                        <a:spcAft>
                          <a:spcPts val="1000"/>
                        </a:spcAft>
                      </a:pPr>
                      <a:r>
                        <a:rPr lang="en-US" sz="1600" b="1" kern="1200" dirty="0" smtClean="0">
                          <a:solidFill>
                            <a:schemeClr val="tx1"/>
                          </a:solidFill>
                          <a:latin typeface="Calibri"/>
                          <a:ea typeface="Calibri"/>
                          <a:cs typeface="Times New Roman"/>
                        </a:rPr>
                        <a:t>Quarterly Targets</a:t>
                      </a:r>
                      <a:endParaRPr lang="en-US" sz="1600" b="1" kern="1200" dirty="0">
                        <a:solidFill>
                          <a:schemeClr val="tx1"/>
                        </a:solidFill>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rowSpan="2">
                  <a:txBody>
                    <a:bodyPr/>
                    <a:lstStyle/>
                    <a:p>
                      <a:pPr marL="0" marR="0">
                        <a:lnSpc>
                          <a:spcPct val="100000"/>
                        </a:lnSpc>
                        <a:spcBef>
                          <a:spcPts val="0"/>
                        </a:spcBef>
                        <a:spcAft>
                          <a:spcPts val="1000"/>
                        </a:spcAft>
                      </a:pPr>
                      <a:r>
                        <a:rPr lang="en-US" sz="1600" b="1" kern="1200" dirty="0" smtClean="0">
                          <a:solidFill>
                            <a:schemeClr val="tx1"/>
                          </a:solidFill>
                          <a:latin typeface="Calibri"/>
                          <a:ea typeface="Calibri"/>
                          <a:cs typeface="Times New Roman"/>
                        </a:rPr>
                        <a:t>Bi-annual Targets</a:t>
                      </a:r>
                      <a:endParaRPr lang="en-US" sz="1600" b="1" kern="1200" dirty="0">
                        <a:solidFill>
                          <a:schemeClr val="tx1"/>
                        </a:solidFill>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gridSpan="3">
                  <a:txBody>
                    <a:bodyPr/>
                    <a:lstStyle/>
                    <a:p>
                      <a:pPr>
                        <a:lnSpc>
                          <a:spcPct val="100000"/>
                        </a:lnSpc>
                      </a:pPr>
                      <a:r>
                        <a:rPr lang="en-ZA" sz="1600" b="1" dirty="0" smtClean="0"/>
                        <a:t>Achievements</a:t>
                      </a:r>
                      <a:r>
                        <a:rPr lang="en-ZA" sz="1600" b="1" baseline="0" dirty="0" smtClean="0"/>
                        <a:t> to reach the Annual Targets</a:t>
                      </a:r>
                      <a:endParaRPr lang="en-ZA" sz="1600" b="1"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hMerge="1">
                  <a:txBody>
                    <a:bodyPr/>
                    <a:lstStyle/>
                    <a:p>
                      <a:endParaRPr lang="en-ZA"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hMerge="1">
                  <a:txBody>
                    <a:bodyPr/>
                    <a:lstStyle/>
                    <a:p>
                      <a:endParaRPr lang="en-ZA" dirty="0"/>
                    </a:p>
                  </a:txBody>
                  <a:tcPr marL="68580" marR="68580" marT="9525"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0">
                <a:tc vMerge="1">
                  <a:txBody>
                    <a:bodyPr/>
                    <a:lstStyle/>
                    <a:p>
                      <a:endParaRPr lang="en-ZA"/>
                    </a:p>
                  </a:txBody>
                  <a:tcPr/>
                </a:tc>
                <a:tc vMerge="1">
                  <a:txBody>
                    <a:bodyPr/>
                    <a:lstStyle/>
                    <a:p>
                      <a:endParaRPr lang="en-ZA"/>
                    </a:p>
                  </a:txBody>
                  <a:tcPr/>
                </a:tc>
                <a:tc vMerge="1">
                  <a:txBody>
                    <a:bodyPr/>
                    <a:lstStyle/>
                    <a:p>
                      <a:endParaRPr lang="en-ZA" dirty="0"/>
                    </a:p>
                  </a:txBody>
                  <a:tcPr/>
                </a:tc>
                <a:tc vMerge="1">
                  <a:txBody>
                    <a:bodyPr/>
                    <a:lstStyle/>
                    <a:p>
                      <a:endParaRPr lang="en-ZA" dirty="0"/>
                    </a:p>
                  </a:txBody>
                  <a:tcPr/>
                </a:tc>
                <a:tc vMerge="1">
                  <a:txBody>
                    <a:bodyPr/>
                    <a:lstStyle/>
                    <a:p>
                      <a:endParaRPr lang="en-ZA" dirty="0"/>
                    </a:p>
                  </a:txBody>
                  <a:tcPr/>
                </a:tc>
                <a:tc>
                  <a:txBody>
                    <a:bodyPr/>
                    <a:lstStyle/>
                    <a:p>
                      <a:pPr marL="0" marR="0" algn="ctr">
                        <a:lnSpc>
                          <a:spcPct val="100000"/>
                        </a:lnSpc>
                        <a:spcBef>
                          <a:spcPts val="0"/>
                        </a:spcBef>
                        <a:spcAft>
                          <a:spcPts val="1000"/>
                        </a:spcAft>
                      </a:pPr>
                      <a:r>
                        <a:rPr lang="en-ZA" sz="1600" b="1" dirty="0" smtClean="0">
                          <a:latin typeface="Calibri"/>
                          <a:ea typeface="Calibri"/>
                          <a:cs typeface="Times New Roman"/>
                        </a:rPr>
                        <a:t>Not achieved</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4F4F"/>
                    </a:solidFill>
                  </a:tcPr>
                </a:tc>
                <a:tc>
                  <a:txBody>
                    <a:bodyPr/>
                    <a:lstStyle/>
                    <a:p>
                      <a:pPr marL="0" marR="0" algn="ctr">
                        <a:lnSpc>
                          <a:spcPct val="100000"/>
                        </a:lnSpc>
                        <a:spcBef>
                          <a:spcPts val="0"/>
                        </a:spcBef>
                        <a:spcAft>
                          <a:spcPts val="1000"/>
                        </a:spcAft>
                      </a:pPr>
                      <a:r>
                        <a:rPr lang="en-ZA" sz="1600" b="1" dirty="0" smtClean="0">
                          <a:latin typeface="Calibri"/>
                          <a:ea typeface="Calibri"/>
                          <a:cs typeface="Times New Roman"/>
                        </a:rPr>
                        <a:t>Partially</a:t>
                      </a:r>
                      <a:r>
                        <a:rPr lang="en-ZA" sz="1600" b="1" baseline="0" dirty="0" smtClean="0">
                          <a:latin typeface="Calibri"/>
                          <a:ea typeface="Calibri"/>
                          <a:cs typeface="Times New Roman"/>
                        </a:rPr>
                        <a:t> achieved</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marL="0" marR="0" algn="ctr">
                        <a:lnSpc>
                          <a:spcPct val="100000"/>
                        </a:lnSpc>
                        <a:spcBef>
                          <a:spcPts val="0"/>
                        </a:spcBef>
                        <a:spcAft>
                          <a:spcPts val="1000"/>
                        </a:spcAft>
                      </a:pPr>
                      <a:r>
                        <a:rPr lang="en-ZA" sz="1600" b="1" baseline="0" dirty="0" smtClean="0">
                          <a:latin typeface="Calibri"/>
                          <a:ea typeface="Calibri"/>
                          <a:cs typeface="Times New Roman"/>
                        </a:rPr>
                        <a:t>Achieved</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0">
                <a:tc>
                  <a:txBody>
                    <a:bodyPr/>
                    <a:lstStyle/>
                    <a:p>
                      <a:pPr marL="0" marR="0" algn="r">
                        <a:lnSpc>
                          <a:spcPct val="100000"/>
                        </a:lnSpc>
                        <a:spcBef>
                          <a:spcPts val="0"/>
                        </a:spcBef>
                        <a:spcAft>
                          <a:spcPts val="1000"/>
                        </a:spcAft>
                      </a:pPr>
                      <a:r>
                        <a:rPr lang="en-US" sz="1600" b="1" dirty="0">
                          <a:latin typeface="Calibri"/>
                          <a:ea typeface="Calibri"/>
                          <a:cs typeface="Times New Roman"/>
                        </a:rPr>
                        <a:t>One </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3</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0</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3</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pPr>
                      <a:r>
                        <a:rPr lang="en-ZA" sz="1600" dirty="0" smtClean="0"/>
                        <a:t>-</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4F4F"/>
                    </a:solidFill>
                  </a:tcPr>
                </a:tc>
                <a:tc>
                  <a:txBody>
                    <a:bodyPr/>
                    <a:lstStyle/>
                    <a:p>
                      <a:pPr algn="ctr">
                        <a:lnSpc>
                          <a:spcPct val="100000"/>
                        </a:lnSpc>
                      </a:pPr>
                      <a:r>
                        <a:rPr lang="en-ZA" sz="1600" dirty="0" smtClean="0"/>
                        <a:t>1</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lnSpc>
                          <a:spcPct val="100000"/>
                        </a:lnSpc>
                      </a:pPr>
                      <a:r>
                        <a:rPr lang="en-ZA" sz="1600" dirty="0" smtClean="0"/>
                        <a:t>2</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0">
                <a:tc>
                  <a:txBody>
                    <a:bodyPr/>
                    <a:lstStyle/>
                    <a:p>
                      <a:pPr marL="0" marR="0" algn="r">
                        <a:lnSpc>
                          <a:spcPct val="100000"/>
                        </a:lnSpc>
                        <a:spcBef>
                          <a:spcPts val="0"/>
                        </a:spcBef>
                        <a:spcAft>
                          <a:spcPts val="1000"/>
                        </a:spcAft>
                      </a:pPr>
                      <a:r>
                        <a:rPr lang="en-US" sz="1600" b="1" dirty="0">
                          <a:latin typeface="Calibri"/>
                          <a:ea typeface="Calibri"/>
                          <a:cs typeface="Times New Roman"/>
                        </a:rPr>
                        <a:t>Two </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16</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12</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2</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2</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pPr>
                      <a:r>
                        <a:rPr lang="en-ZA" sz="1600" dirty="0" smtClean="0"/>
                        <a:t>-</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4F4F"/>
                    </a:solidFill>
                  </a:tcPr>
                </a:tc>
                <a:tc>
                  <a:txBody>
                    <a:bodyPr/>
                    <a:lstStyle/>
                    <a:p>
                      <a:pPr algn="ctr">
                        <a:lnSpc>
                          <a:spcPct val="100000"/>
                        </a:lnSpc>
                      </a:pPr>
                      <a:r>
                        <a:rPr lang="en-ZA" sz="1600" dirty="0" smtClean="0"/>
                        <a:t>3</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lnSpc>
                          <a:spcPct val="100000"/>
                        </a:lnSpc>
                      </a:pPr>
                      <a:r>
                        <a:rPr lang="en-ZA" sz="1600" dirty="0" smtClean="0"/>
                        <a:t>13</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0">
                <a:tc>
                  <a:txBody>
                    <a:bodyPr/>
                    <a:lstStyle/>
                    <a:p>
                      <a:pPr marL="0" marR="0" algn="r">
                        <a:lnSpc>
                          <a:spcPct val="100000"/>
                        </a:lnSpc>
                        <a:spcBef>
                          <a:spcPts val="0"/>
                        </a:spcBef>
                        <a:spcAft>
                          <a:spcPts val="1000"/>
                        </a:spcAft>
                      </a:pPr>
                      <a:r>
                        <a:rPr lang="en-US" sz="1600" b="1" dirty="0">
                          <a:latin typeface="Calibri"/>
                          <a:ea typeface="Calibri"/>
                          <a:cs typeface="Times New Roman"/>
                        </a:rPr>
                        <a:t>Three </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8</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6</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2</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pPr>
                      <a:r>
                        <a:rPr lang="en-ZA" sz="1600" dirty="0" smtClean="0"/>
                        <a:t>2</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4F4F"/>
                    </a:solidFill>
                  </a:tcPr>
                </a:tc>
                <a:tc>
                  <a:txBody>
                    <a:bodyPr/>
                    <a:lstStyle/>
                    <a:p>
                      <a:pPr algn="ctr">
                        <a:lnSpc>
                          <a:spcPct val="100000"/>
                        </a:lnSpc>
                      </a:pPr>
                      <a:r>
                        <a:rPr lang="en-ZA" sz="1600" dirty="0" smtClean="0"/>
                        <a:t>-</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lnSpc>
                          <a:spcPct val="100000"/>
                        </a:lnSpc>
                      </a:pPr>
                      <a:r>
                        <a:rPr lang="en-ZA" sz="1600" dirty="0" smtClean="0"/>
                        <a:t>6</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0">
                <a:tc>
                  <a:txBody>
                    <a:bodyPr/>
                    <a:lstStyle/>
                    <a:p>
                      <a:pPr marL="0" marR="0" algn="r">
                        <a:lnSpc>
                          <a:spcPct val="100000"/>
                        </a:lnSpc>
                        <a:spcBef>
                          <a:spcPts val="0"/>
                        </a:spcBef>
                        <a:spcAft>
                          <a:spcPts val="1000"/>
                        </a:spcAft>
                      </a:pPr>
                      <a:r>
                        <a:rPr lang="en-US" sz="1600" b="1" dirty="0">
                          <a:latin typeface="Calibri"/>
                          <a:ea typeface="Calibri"/>
                          <a:cs typeface="Times New Roman"/>
                        </a:rPr>
                        <a:t>Four </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13 </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10</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2</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1</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pPr>
                      <a:r>
                        <a:rPr lang="en-ZA" sz="1600" dirty="0" smtClean="0"/>
                        <a:t>4</a:t>
                      </a:r>
                    </a:p>
                    <a:p>
                      <a:pPr algn="ctr">
                        <a:lnSpc>
                          <a:spcPct val="100000"/>
                        </a:lnSpc>
                      </a:pPr>
                      <a:r>
                        <a:rPr lang="en-ZA" sz="1600" dirty="0" smtClean="0"/>
                        <a:t>1</a:t>
                      </a:r>
                      <a:r>
                        <a:rPr lang="en-ZA" sz="1600" baseline="0" dirty="0" smtClean="0"/>
                        <a:t> (ANA)</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4F4F"/>
                    </a:solidFill>
                  </a:tcPr>
                </a:tc>
                <a:tc>
                  <a:txBody>
                    <a:bodyPr/>
                    <a:lstStyle/>
                    <a:p>
                      <a:pPr algn="ctr">
                        <a:lnSpc>
                          <a:spcPct val="100000"/>
                        </a:lnSpc>
                      </a:pPr>
                      <a:r>
                        <a:rPr lang="en-ZA" sz="1600" dirty="0" smtClean="0"/>
                        <a:t>3</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lnSpc>
                          <a:spcPct val="100000"/>
                        </a:lnSpc>
                      </a:pPr>
                      <a:r>
                        <a:rPr lang="en-ZA" sz="1600" dirty="0" smtClean="0"/>
                        <a:t>5</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0">
                <a:tc>
                  <a:txBody>
                    <a:bodyPr/>
                    <a:lstStyle/>
                    <a:p>
                      <a:pPr marL="0" marR="0" algn="r">
                        <a:lnSpc>
                          <a:spcPct val="100000"/>
                        </a:lnSpc>
                        <a:spcBef>
                          <a:spcPts val="0"/>
                        </a:spcBef>
                        <a:spcAft>
                          <a:spcPts val="1000"/>
                        </a:spcAft>
                      </a:pPr>
                      <a:r>
                        <a:rPr lang="en-US" sz="1600" b="1" dirty="0">
                          <a:latin typeface="Calibri"/>
                          <a:ea typeface="Calibri"/>
                          <a:cs typeface="Times New Roman"/>
                        </a:rPr>
                        <a:t>Five </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4</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3</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1</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lnSpc>
                          <a:spcPct val="100000"/>
                        </a:lnSpc>
                        <a:spcBef>
                          <a:spcPts val="0"/>
                        </a:spcBef>
                        <a:spcAft>
                          <a:spcPts val="1000"/>
                        </a:spcAft>
                      </a:pP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pPr>
                      <a:r>
                        <a:rPr lang="en-ZA" sz="1600" dirty="0" smtClean="0"/>
                        <a:t>-</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4F4F"/>
                    </a:solidFill>
                  </a:tcPr>
                </a:tc>
                <a:tc>
                  <a:txBody>
                    <a:bodyPr/>
                    <a:lstStyle/>
                    <a:p>
                      <a:pPr algn="ctr">
                        <a:lnSpc>
                          <a:spcPct val="100000"/>
                        </a:lnSpc>
                      </a:pPr>
                      <a:r>
                        <a:rPr lang="en-ZA" sz="1600" dirty="0" smtClean="0"/>
                        <a:t>1</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lnSpc>
                          <a:spcPct val="100000"/>
                        </a:lnSpc>
                      </a:pPr>
                      <a:r>
                        <a:rPr lang="en-ZA" sz="1600" dirty="0" smtClean="0"/>
                        <a:t>3</a:t>
                      </a:r>
                      <a:endParaRPr lang="en-ZA" sz="1600" dirty="0"/>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0">
                <a:tc>
                  <a:txBody>
                    <a:bodyPr/>
                    <a:lstStyle/>
                    <a:p>
                      <a:pPr marL="0" marR="0" algn="r">
                        <a:lnSpc>
                          <a:spcPct val="100000"/>
                        </a:lnSpc>
                        <a:spcBef>
                          <a:spcPts val="0"/>
                        </a:spcBef>
                        <a:spcAft>
                          <a:spcPts val="1000"/>
                        </a:spcAft>
                      </a:pPr>
                      <a:r>
                        <a:rPr lang="en-US" sz="1600" b="1" dirty="0">
                          <a:latin typeface="Calibri"/>
                          <a:ea typeface="Calibri"/>
                          <a:cs typeface="Times New Roman"/>
                        </a:rPr>
                        <a:t>Total </a:t>
                      </a:r>
                      <a:r>
                        <a:rPr lang="en-US" sz="1600" b="1" dirty="0" smtClean="0">
                          <a:latin typeface="Calibri"/>
                          <a:ea typeface="Calibri"/>
                          <a:cs typeface="Times New Roman"/>
                        </a:rPr>
                        <a:t>distribution</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44</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31</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10</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dirty="0" smtClean="0">
                          <a:latin typeface="Calibri"/>
                          <a:ea typeface="Calibri"/>
                          <a:cs typeface="Times New Roman"/>
                        </a:rPr>
                        <a:t>3</a:t>
                      </a:r>
                      <a:endParaRPr lang="en-US" sz="1600"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 7</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4F4F"/>
                    </a:solidFill>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8</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29</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0">
                <a:tc>
                  <a:txBody>
                    <a:bodyPr/>
                    <a:lstStyle/>
                    <a:p>
                      <a:pPr marL="0" marR="0" algn="r">
                        <a:lnSpc>
                          <a:spcPct val="100000"/>
                        </a:lnSpc>
                        <a:spcBef>
                          <a:spcPts val="0"/>
                        </a:spcBef>
                        <a:spcAft>
                          <a:spcPts val="1000"/>
                        </a:spcAft>
                      </a:pPr>
                      <a:r>
                        <a:rPr lang="en-US" sz="1600" b="1" dirty="0" smtClean="0">
                          <a:latin typeface="Calibri"/>
                          <a:ea typeface="Calibri"/>
                          <a:cs typeface="Times New Roman"/>
                        </a:rPr>
                        <a:t>Percentage distribution</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100%</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70%</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23%</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7%</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1000"/>
                        </a:spcAft>
                      </a:pPr>
                      <a:r>
                        <a:rPr lang="en-US" sz="1600" b="1" smtClean="0">
                          <a:latin typeface="Calibri"/>
                          <a:ea typeface="Calibri"/>
                          <a:cs typeface="Times New Roman"/>
                        </a:rPr>
                        <a:t>16%</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4F4F"/>
                    </a:solidFill>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18%</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marL="0" marR="0" algn="ctr">
                        <a:lnSpc>
                          <a:spcPct val="100000"/>
                        </a:lnSpc>
                        <a:spcBef>
                          <a:spcPts val="0"/>
                        </a:spcBef>
                        <a:spcAft>
                          <a:spcPts val="1000"/>
                        </a:spcAft>
                      </a:pPr>
                      <a:r>
                        <a:rPr lang="en-US" sz="1600" b="1" dirty="0" smtClean="0">
                          <a:latin typeface="Calibri"/>
                          <a:ea typeface="Calibri"/>
                          <a:cs typeface="Times New Roman"/>
                        </a:rPr>
                        <a:t>66%</a:t>
                      </a:r>
                      <a:endParaRPr lang="en-US" sz="1600" b="1" dirty="0">
                        <a:latin typeface="Calibri"/>
                        <a:ea typeface="Calibri"/>
                        <a:cs typeface="Times New Roman"/>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bl>
          </a:graphicData>
        </a:graphic>
      </p:graphicFrame>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13</a:t>
            </a:fld>
            <a:endParaRPr lang="en-ZA" dirty="0">
              <a:solidFill>
                <a:prstClr val="black">
                  <a:tint val="75000"/>
                </a:prstClr>
              </a:solidFill>
            </a:endParaRPr>
          </a:p>
        </p:txBody>
      </p:sp>
      <p:sp>
        <p:nvSpPr>
          <p:cNvPr id="5" name="Rectangle 20"/>
          <p:cNvSpPr txBox="1">
            <a:spLocks noChangeArrowheads="1"/>
          </p:cNvSpPr>
          <p:nvPr/>
        </p:nvSpPr>
        <p:spPr bwMode="auto">
          <a:xfrm>
            <a:off x="179512" y="4991327"/>
            <a:ext cx="8640960" cy="1015663"/>
          </a:xfrm>
          <a:prstGeom prst="rect">
            <a:avLst/>
          </a:prstGeom>
          <a:solidFill>
            <a:schemeClr val="tx1">
              <a:lumMod val="75000"/>
              <a:lumOff val="25000"/>
            </a:schemeClr>
          </a:solid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base">
              <a:spcBef>
                <a:spcPct val="0"/>
              </a:spcBef>
              <a:spcAft>
                <a:spcPct val="0"/>
              </a:spcAft>
              <a:buFontTx/>
              <a:buChar char="•"/>
            </a:pPr>
            <a:r>
              <a:rPr lang="en-ZA" sz="1500" b="1" dirty="0" smtClean="0">
                <a:solidFill>
                  <a:schemeClr val="bg1"/>
                </a:solidFill>
                <a:ea typeface="Times New Roman" pitchFamily="18" charset="0"/>
                <a:cs typeface="Times New Roman" pitchFamily="18" charset="0"/>
              </a:rPr>
              <a:t>All Annual Targets are White unless </a:t>
            </a:r>
            <a:r>
              <a:rPr lang="en-ZA" sz="1500" b="1" dirty="0" smtClean="0">
                <a:solidFill>
                  <a:srgbClr val="00B050"/>
                </a:solidFill>
                <a:ea typeface="Times New Roman" pitchFamily="18" charset="0"/>
                <a:cs typeface="Times New Roman" pitchFamily="18" charset="0"/>
              </a:rPr>
              <a:t>FULLY ACHIEVED</a:t>
            </a:r>
            <a:r>
              <a:rPr lang="en-ZA" sz="1500" b="1" dirty="0" smtClean="0">
                <a:solidFill>
                  <a:schemeClr val="bg1"/>
                </a:solidFill>
                <a:ea typeface="Times New Roman" pitchFamily="18" charset="0"/>
                <a:cs typeface="Times New Roman" pitchFamily="18" charset="0"/>
              </a:rPr>
              <a:t>.</a:t>
            </a:r>
          </a:p>
          <a:p>
            <a:pPr marL="0" indent="0" fontAlgn="base">
              <a:spcBef>
                <a:spcPct val="0"/>
              </a:spcBef>
              <a:spcAft>
                <a:spcPct val="0"/>
              </a:spcAft>
              <a:buFontTx/>
              <a:buChar char="•"/>
            </a:pPr>
            <a:r>
              <a:rPr lang="en-ZA" sz="1500" b="1" dirty="0" smtClean="0">
                <a:solidFill>
                  <a:srgbClr val="FF0000"/>
                </a:solidFill>
                <a:ea typeface="Times New Roman" pitchFamily="18" charset="0"/>
                <a:cs typeface="Times New Roman" pitchFamily="18" charset="0"/>
              </a:rPr>
              <a:t>Where  50% of the </a:t>
            </a:r>
            <a:r>
              <a:rPr lang="en-ZA" sz="1500" b="1" dirty="0">
                <a:solidFill>
                  <a:srgbClr val="FF0000"/>
                </a:solidFill>
                <a:ea typeface="Times New Roman" pitchFamily="18" charset="0"/>
                <a:cs typeface="Times New Roman" pitchFamily="18" charset="0"/>
              </a:rPr>
              <a:t>target </a:t>
            </a:r>
            <a:r>
              <a:rPr lang="en-ZA" sz="1500" b="1" dirty="0" smtClean="0">
                <a:solidFill>
                  <a:srgbClr val="FF0000"/>
                </a:solidFill>
                <a:ea typeface="Times New Roman" pitchFamily="18" charset="0"/>
                <a:cs typeface="Times New Roman" pitchFamily="18" charset="0"/>
              </a:rPr>
              <a:t>has not been achieved, the status will be reflected as red. </a:t>
            </a:r>
            <a:endParaRPr lang="en-ZA" sz="1500" dirty="0" smtClean="0">
              <a:solidFill>
                <a:srgbClr val="FF0000"/>
              </a:solidFill>
              <a:cs typeface="Arial" pitchFamily="34" charset="0"/>
            </a:endParaRPr>
          </a:p>
          <a:p>
            <a:pPr marL="0" indent="0" eaLnBrk="0" fontAlgn="base" hangingPunct="0">
              <a:spcBef>
                <a:spcPct val="0"/>
              </a:spcBef>
              <a:spcAft>
                <a:spcPct val="0"/>
              </a:spcAft>
              <a:buFontTx/>
              <a:buChar char="•"/>
            </a:pPr>
            <a:r>
              <a:rPr lang="en-ZA" sz="1500" b="1" dirty="0" smtClean="0">
                <a:solidFill>
                  <a:srgbClr val="FFC000"/>
                </a:solidFill>
                <a:ea typeface="Times New Roman" pitchFamily="18" charset="0"/>
                <a:cs typeface="Times New Roman" pitchFamily="18" charset="0"/>
              </a:rPr>
              <a:t>Where 50% or more of the target</a:t>
            </a:r>
            <a:r>
              <a:rPr lang="en-ZA" sz="1500" b="1" dirty="0">
                <a:solidFill>
                  <a:srgbClr val="FFC000"/>
                </a:solidFill>
                <a:ea typeface="Times New Roman" pitchFamily="18" charset="0"/>
                <a:cs typeface="Times New Roman" pitchFamily="18" charset="0"/>
              </a:rPr>
              <a:t> has </a:t>
            </a:r>
            <a:r>
              <a:rPr lang="en-ZA" sz="1500" b="1" dirty="0" smtClean="0">
                <a:solidFill>
                  <a:srgbClr val="FFC000"/>
                </a:solidFill>
                <a:ea typeface="Times New Roman" pitchFamily="18" charset="0"/>
                <a:cs typeface="Times New Roman" pitchFamily="18" charset="0"/>
              </a:rPr>
              <a:t>been realised, the status will be reflected as amber.</a:t>
            </a:r>
            <a:endParaRPr lang="en-ZA" sz="1500" dirty="0" smtClean="0">
              <a:solidFill>
                <a:srgbClr val="FFC000"/>
              </a:solidFill>
              <a:cs typeface="Arial" pitchFamily="34" charset="0"/>
            </a:endParaRPr>
          </a:p>
          <a:p>
            <a:pPr marL="0" indent="0" eaLnBrk="0" fontAlgn="base" hangingPunct="0">
              <a:spcBef>
                <a:spcPct val="0"/>
              </a:spcBef>
              <a:spcAft>
                <a:spcPct val="0"/>
              </a:spcAft>
              <a:buFontTx/>
              <a:buChar char="•"/>
            </a:pPr>
            <a:r>
              <a:rPr lang="en-ZA" sz="1500" b="1" dirty="0" smtClean="0">
                <a:solidFill>
                  <a:srgbClr val="00B050"/>
                </a:solidFill>
                <a:ea typeface="Times New Roman" pitchFamily="18" charset="0"/>
                <a:cs typeface="Times New Roman" pitchFamily="18" charset="0"/>
              </a:rPr>
              <a:t>Where the target has been achieved, the status will be reflected as green.</a:t>
            </a:r>
            <a:endParaRPr lang="en-ZA" sz="1500" dirty="0" smtClean="0">
              <a:solidFill>
                <a:srgbClr val="00B050"/>
              </a:solidFill>
              <a:cs typeface="Arial" pitchFamily="34" charset="0"/>
            </a:endParaRPr>
          </a:p>
        </p:txBody>
      </p:sp>
      <p:sp>
        <p:nvSpPr>
          <p:cNvPr id="7" name="TextBox 6"/>
          <p:cNvSpPr txBox="1"/>
          <p:nvPr/>
        </p:nvSpPr>
        <p:spPr>
          <a:xfrm>
            <a:off x="7020272" y="6525344"/>
            <a:ext cx="792088" cy="369332"/>
          </a:xfrm>
          <a:prstGeom prst="rect">
            <a:avLst/>
          </a:prstGeom>
          <a:noFill/>
        </p:spPr>
        <p:txBody>
          <a:bodyPr wrap="square" rtlCol="0">
            <a:spAutoFit/>
          </a:bodyPr>
          <a:lstStyle/>
          <a:p>
            <a:pPr algn="ctr"/>
            <a:r>
              <a:rPr lang="en-US" dirty="0" smtClean="0"/>
              <a:t>13</a:t>
            </a:r>
            <a:endParaRPr lang="en-ZA" dirty="0"/>
          </a:p>
        </p:txBody>
      </p:sp>
    </p:spTree>
    <p:extLst>
      <p:ext uri="{BB962C8B-B14F-4D97-AF65-F5344CB8AC3E}">
        <p14:creationId xmlns:p14="http://schemas.microsoft.com/office/powerpoint/2010/main" val="3273719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99392"/>
            <a:ext cx="8229600" cy="864096"/>
          </a:xfrm>
        </p:spPr>
        <p:txBody>
          <a:bodyPr>
            <a:noAutofit/>
          </a:bodyPr>
          <a:lstStyle/>
          <a:p>
            <a:r>
              <a:rPr lang="en-ZA" sz="3600" b="1" dirty="0" smtClean="0">
                <a:solidFill>
                  <a:schemeClr val="accent2">
                    <a:lumMod val="75000"/>
                  </a:schemeClr>
                </a:solidFill>
              </a:rPr>
              <a:t>APP INDICATORS NOT ACHIEVED</a:t>
            </a:r>
            <a:endParaRPr lang="en-ZA" sz="36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8237050"/>
              </p:ext>
            </p:extLst>
          </p:nvPr>
        </p:nvGraphicFramePr>
        <p:xfrm>
          <a:off x="35495" y="703453"/>
          <a:ext cx="9108504" cy="6154547"/>
        </p:xfrm>
        <a:graphic>
          <a:graphicData uri="http://schemas.openxmlformats.org/drawingml/2006/table">
            <a:tbl>
              <a:tblPr firstRow="1" bandRow="1">
                <a:tableStyleId>{21E4AEA4-8DFA-4A89-87EB-49C32662AFE0}</a:tableStyleId>
              </a:tblPr>
              <a:tblGrid>
                <a:gridCol w="606510"/>
                <a:gridCol w="1409715"/>
                <a:gridCol w="1245537"/>
                <a:gridCol w="1591103"/>
                <a:gridCol w="4255639"/>
              </a:tblGrid>
              <a:tr h="798515">
                <a:tc>
                  <a:txBody>
                    <a:bodyPr/>
                    <a:lstStyle/>
                    <a:p>
                      <a:pPr algn="l">
                        <a:lnSpc>
                          <a:spcPct val="100000"/>
                        </a:lnSpc>
                        <a:spcAft>
                          <a:spcPts val="0"/>
                        </a:spcAft>
                      </a:pPr>
                      <a:r>
                        <a:rPr lang="en-ZA" sz="1300" b="1" dirty="0" smtClean="0">
                          <a:latin typeface="Arial" panose="020B0604020202020204" pitchFamily="34" charset="0"/>
                          <a:ea typeface="Calibri"/>
                          <a:cs typeface="Arial" panose="020B0604020202020204" pitchFamily="34" charset="0"/>
                        </a:rPr>
                        <a:t>#</a:t>
                      </a:r>
                      <a:endParaRPr lang="en-ZA" sz="1300" b="1" dirty="0">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US" sz="1300" b="1" dirty="0">
                          <a:latin typeface="Arial" panose="020B0604020202020204" pitchFamily="34" charset="0"/>
                          <a:cs typeface="Arial" panose="020B0604020202020204" pitchFamily="34" charset="0"/>
                        </a:rPr>
                        <a:t>PERFORMANCE INDICATORS</a:t>
                      </a:r>
                      <a:endParaRPr lang="en-ZA" sz="1300" b="1" dirty="0">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US" sz="1300" b="1" dirty="0" smtClean="0">
                          <a:latin typeface="Arial" panose="020B0604020202020204" pitchFamily="34" charset="0"/>
                          <a:cs typeface="Arial" panose="020B0604020202020204" pitchFamily="34" charset="0"/>
                        </a:rPr>
                        <a:t>TARGET FOR 2016/17 AS PER APP</a:t>
                      </a:r>
                      <a:endParaRPr lang="en-ZA" sz="1300" b="1" dirty="0">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300" b="1" baseline="0" dirty="0" smtClean="0">
                          <a:latin typeface="Arial" panose="020B0604020202020204" pitchFamily="34" charset="0"/>
                          <a:ea typeface="+mn-ea"/>
                          <a:cs typeface="Arial" panose="020B0604020202020204" pitchFamily="34" charset="0"/>
                        </a:rPr>
                        <a:t>ANNUAL OUTPUT 2016/17</a:t>
                      </a:r>
                      <a:endParaRPr lang="en-ZA" sz="1300" b="1" dirty="0" smtClean="0">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ZA" sz="1300" b="1" dirty="0" smtClean="0">
                          <a:latin typeface="Arial" panose="020B0604020202020204" pitchFamily="34" charset="0"/>
                          <a:ea typeface="Calibri"/>
                          <a:cs typeface="Arial" panose="020B0604020202020204" pitchFamily="34" charset="0"/>
                        </a:rPr>
                        <a:t>ANNUAL STATUS</a:t>
                      </a:r>
                      <a:endParaRPr lang="en-ZA" sz="1300" b="1" dirty="0">
                        <a:latin typeface="Arial" panose="020B0604020202020204" pitchFamily="34" charset="0"/>
                        <a:ea typeface="Calibri"/>
                        <a:cs typeface="Arial" panose="020B0604020202020204" pitchFamily="34" charset="0"/>
                      </a:endParaRPr>
                    </a:p>
                  </a:txBody>
                  <a:tcPr marL="68580" marR="68580" marT="0" marB="0"/>
                </a:tc>
              </a:tr>
              <a:tr h="1084365">
                <a:tc>
                  <a:txBody>
                    <a:bodyPr/>
                    <a:lstStyle/>
                    <a:p>
                      <a:pPr algn="l">
                        <a:lnSpc>
                          <a:spcPct val="100000"/>
                        </a:lnSpc>
                        <a:spcAft>
                          <a:spcPts val="0"/>
                        </a:spcAft>
                      </a:pPr>
                      <a:r>
                        <a:rPr lang="en-ZA" sz="1300" b="1" dirty="0" smtClean="0">
                          <a:effectLst/>
                          <a:latin typeface="Arial" panose="020B0604020202020204" pitchFamily="34" charset="0"/>
                          <a:ea typeface="Calibri"/>
                          <a:cs typeface="Arial" panose="020B0604020202020204" pitchFamily="34" charset="0"/>
                        </a:rPr>
                        <a:t>3.3.1</a:t>
                      </a:r>
                      <a:endParaRPr lang="en-ZA" sz="13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ZA" sz="1300" b="1" dirty="0">
                          <a:effectLst/>
                          <a:latin typeface="Arial" panose="020B0604020202020204" pitchFamily="34" charset="0"/>
                          <a:ea typeface="Calibri"/>
                          <a:cs typeface="Arial" panose="020B0604020202020204" pitchFamily="34" charset="0"/>
                        </a:rPr>
                        <a:t>Number of teachers participating</a:t>
                      </a:r>
                    </a:p>
                    <a:p>
                      <a:pPr algn="l">
                        <a:lnSpc>
                          <a:spcPct val="100000"/>
                        </a:lnSpc>
                        <a:spcAft>
                          <a:spcPts val="0"/>
                        </a:spcAft>
                      </a:pPr>
                      <a:r>
                        <a:rPr lang="en-ZA" sz="1300" b="1" dirty="0">
                          <a:effectLst/>
                          <a:latin typeface="Arial" panose="020B0604020202020204" pitchFamily="34" charset="0"/>
                          <a:ea typeface="Calibri"/>
                          <a:cs typeface="Arial" panose="020B0604020202020204" pitchFamily="34" charset="0"/>
                        </a:rPr>
                        <a:t>in the EFAL diagnostic tests</a:t>
                      </a:r>
                    </a:p>
                  </a:txBody>
                  <a:tcPr marL="68580" marR="68580" marT="0" marB="0"/>
                </a:tc>
                <a:tc>
                  <a:txBody>
                    <a:bodyPr/>
                    <a:lstStyle/>
                    <a:p>
                      <a:pPr algn="l">
                        <a:lnSpc>
                          <a:spcPct val="100000"/>
                        </a:lnSpc>
                        <a:spcAft>
                          <a:spcPts val="0"/>
                        </a:spcAft>
                      </a:pPr>
                      <a:r>
                        <a:rPr lang="en-ZA" sz="1300" b="1" dirty="0">
                          <a:effectLst/>
                          <a:latin typeface="Arial" panose="020B0604020202020204" pitchFamily="34" charset="0"/>
                          <a:ea typeface="Calibri"/>
                          <a:cs typeface="Arial" panose="020B0604020202020204" pitchFamily="34" charset="0"/>
                        </a:rPr>
                        <a:t>10 000</a:t>
                      </a:r>
                    </a:p>
                    <a:p>
                      <a:pPr algn="l">
                        <a:lnSpc>
                          <a:spcPct val="100000"/>
                        </a:lnSpc>
                        <a:spcAft>
                          <a:spcPts val="0"/>
                        </a:spcAft>
                      </a:pPr>
                      <a:r>
                        <a:rPr lang="en-ZA" sz="1300" b="1" dirty="0" smtClean="0">
                          <a:effectLst/>
                          <a:latin typeface="Arial" panose="020B0604020202020204" pitchFamily="34" charset="0"/>
                          <a:ea typeface="Calibri"/>
                          <a:cs typeface="Arial" panose="020B0604020202020204" pitchFamily="34" charset="0"/>
                        </a:rPr>
                        <a:t>Annually</a:t>
                      </a:r>
                      <a:endParaRPr lang="en-ZA" sz="13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300" b="1" dirty="0" smtClean="0">
                          <a:solidFill>
                            <a:schemeClr val="tx1"/>
                          </a:solidFill>
                          <a:latin typeface="Arial" panose="020B0604020202020204" pitchFamily="34" charset="0"/>
                          <a:ea typeface="Calibri"/>
                          <a:cs typeface="Arial" panose="020B0604020202020204" pitchFamily="34" charset="0"/>
                        </a:rPr>
                        <a:t>ANNUAL: </a:t>
                      </a:r>
                      <a:r>
                        <a:rPr lang="en-ZA" sz="1300" b="0" dirty="0" smtClean="0">
                          <a:solidFill>
                            <a:schemeClr val="tx1"/>
                          </a:solidFill>
                          <a:latin typeface="Arial" panose="020B0604020202020204" pitchFamily="34" charset="0"/>
                          <a:ea typeface="Calibri"/>
                          <a:cs typeface="Arial" panose="020B0604020202020204" pitchFamily="34" charset="0"/>
                        </a:rPr>
                        <a:t>2 242 EFAL Teachers have been tested</a:t>
                      </a:r>
                    </a:p>
                  </a:txBody>
                  <a:tcPr marL="68580" marR="68580" marT="0" marB="0"/>
                </a:tc>
                <a:tc>
                  <a:txBody>
                    <a:bodyPr/>
                    <a:lstStyle/>
                    <a:p>
                      <a:pPr algn="l">
                        <a:lnSpc>
                          <a:spcPct val="100000"/>
                        </a:lnSpc>
                        <a:spcAft>
                          <a:spcPts val="0"/>
                        </a:spcAft>
                      </a:pPr>
                      <a:r>
                        <a:rPr lang="en-ZA" sz="1300" b="1" dirty="0" smtClean="0">
                          <a:latin typeface="Arial" panose="020B0604020202020204" pitchFamily="34" charset="0"/>
                          <a:ea typeface="Calibri"/>
                          <a:cs typeface="Arial" panose="020B0604020202020204" pitchFamily="34" charset="0"/>
                        </a:rPr>
                        <a:t>2</a:t>
                      </a:r>
                      <a:r>
                        <a:rPr lang="en-ZA" sz="1300" b="1" baseline="0" dirty="0" smtClean="0">
                          <a:latin typeface="Arial" panose="020B0604020202020204" pitchFamily="34" charset="0"/>
                          <a:ea typeface="Calibri"/>
                          <a:cs typeface="Arial" panose="020B0604020202020204" pitchFamily="34" charset="0"/>
                        </a:rPr>
                        <a:t> 242 </a:t>
                      </a:r>
                      <a:r>
                        <a:rPr lang="en-ZA" sz="1300" b="1" dirty="0" smtClean="0">
                          <a:latin typeface="Arial" panose="020B0604020202020204" pitchFamily="34" charset="0"/>
                          <a:ea typeface="Calibri"/>
                          <a:cs typeface="Arial" panose="020B0604020202020204" pitchFamily="34" charset="0"/>
                        </a:rPr>
                        <a:t>- 10 000 =</a:t>
                      </a:r>
                      <a:r>
                        <a:rPr lang="en-ZA" sz="1300" b="1" baseline="0" dirty="0" smtClean="0">
                          <a:latin typeface="Arial" panose="020B0604020202020204" pitchFamily="34" charset="0"/>
                          <a:ea typeface="Calibri"/>
                          <a:cs typeface="Arial" panose="020B0604020202020204" pitchFamily="34" charset="0"/>
                        </a:rPr>
                        <a:t> </a:t>
                      </a:r>
                      <a:r>
                        <a:rPr lang="en-ZA" sz="1300" b="1" dirty="0" smtClean="0">
                          <a:latin typeface="Arial" panose="020B0604020202020204" pitchFamily="34" charset="0"/>
                          <a:ea typeface="Calibri"/>
                          <a:cs typeface="Arial" panose="020B0604020202020204" pitchFamily="34" charset="0"/>
                        </a:rPr>
                        <a:t>-7</a:t>
                      </a:r>
                      <a:r>
                        <a:rPr lang="en-ZA" sz="1300" b="1" baseline="0" dirty="0" smtClean="0">
                          <a:latin typeface="Arial" panose="020B0604020202020204" pitchFamily="34" charset="0"/>
                          <a:ea typeface="Calibri"/>
                          <a:cs typeface="Arial" panose="020B0604020202020204" pitchFamily="34" charset="0"/>
                        </a:rPr>
                        <a:t> 758</a:t>
                      </a:r>
                      <a:r>
                        <a:rPr lang="en-ZA" sz="1300" b="1" dirty="0" smtClean="0">
                          <a:latin typeface="Arial" panose="020B0604020202020204" pitchFamily="34" charset="0"/>
                          <a:ea typeface="Calibri"/>
                          <a:cs typeface="Arial" panose="020B0604020202020204" pitchFamily="34" charset="0"/>
                        </a:rPr>
                        <a:t> negative deviation</a:t>
                      </a:r>
                    </a:p>
                    <a:p>
                      <a:pPr algn="l">
                        <a:lnSpc>
                          <a:spcPct val="100000"/>
                        </a:lnSpc>
                        <a:spcAft>
                          <a:spcPts val="0"/>
                        </a:spcAft>
                      </a:pPr>
                      <a:r>
                        <a:rPr lang="en-ZA" sz="1300" b="0" dirty="0" smtClean="0">
                          <a:latin typeface="Arial" panose="020B0604020202020204" pitchFamily="34" charset="0"/>
                          <a:ea typeface="Calibri"/>
                          <a:cs typeface="Arial" panose="020B0604020202020204" pitchFamily="34" charset="0"/>
                        </a:rPr>
                        <a:t>(refer</a:t>
                      </a:r>
                      <a:r>
                        <a:rPr lang="en-ZA" sz="1300" b="0" baseline="0" dirty="0" smtClean="0">
                          <a:latin typeface="Arial" panose="020B0604020202020204" pitchFamily="34" charset="0"/>
                          <a:ea typeface="Calibri"/>
                          <a:cs typeface="Arial" panose="020B0604020202020204" pitchFamily="34" charset="0"/>
                        </a:rPr>
                        <a:t> to 3.3.2 for reason for variation and remedial actions) </a:t>
                      </a:r>
                      <a:endParaRPr lang="en-ZA" sz="1300" b="0" dirty="0">
                        <a:latin typeface="Arial" panose="020B0604020202020204" pitchFamily="34" charset="0"/>
                        <a:ea typeface="Calibri"/>
                        <a:cs typeface="Arial" panose="020B0604020202020204" pitchFamily="34" charset="0"/>
                      </a:endParaRPr>
                    </a:p>
                  </a:txBody>
                  <a:tcPr marL="68580" marR="68580" marT="0" marB="0">
                    <a:solidFill>
                      <a:srgbClr val="FF0000"/>
                    </a:solidFill>
                  </a:tcPr>
                </a:tc>
              </a:tr>
              <a:tr h="3254220">
                <a:tc>
                  <a:txBody>
                    <a:bodyPr/>
                    <a:lstStyle/>
                    <a:p>
                      <a:pPr algn="l">
                        <a:lnSpc>
                          <a:spcPct val="100000"/>
                        </a:lnSpc>
                        <a:spcAft>
                          <a:spcPts val="0"/>
                        </a:spcAft>
                      </a:pPr>
                      <a:r>
                        <a:rPr lang="en-ZA" sz="1300" b="1" dirty="0" smtClean="0">
                          <a:effectLst/>
                          <a:latin typeface="Arial" panose="020B0604020202020204" pitchFamily="34" charset="0"/>
                          <a:ea typeface="Calibri"/>
                          <a:cs typeface="Arial" panose="020B0604020202020204" pitchFamily="34" charset="0"/>
                        </a:rPr>
                        <a:t>3.3.2</a:t>
                      </a:r>
                      <a:endParaRPr lang="en-ZA" sz="13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ZA" sz="1300" b="1" dirty="0">
                          <a:effectLst/>
                          <a:latin typeface="Arial" panose="020B0604020202020204" pitchFamily="34" charset="0"/>
                          <a:ea typeface="Calibri"/>
                          <a:cs typeface="Arial" panose="020B0604020202020204" pitchFamily="34" charset="0"/>
                        </a:rPr>
                        <a:t>Number of teachers participating</a:t>
                      </a:r>
                    </a:p>
                    <a:p>
                      <a:pPr algn="l">
                        <a:lnSpc>
                          <a:spcPct val="100000"/>
                        </a:lnSpc>
                        <a:spcAft>
                          <a:spcPts val="0"/>
                        </a:spcAft>
                      </a:pPr>
                      <a:r>
                        <a:rPr lang="en-ZA" sz="1300" b="1" dirty="0">
                          <a:effectLst/>
                          <a:latin typeface="Arial" panose="020B0604020202020204" pitchFamily="34" charset="0"/>
                          <a:ea typeface="Calibri"/>
                          <a:cs typeface="Arial" panose="020B0604020202020204" pitchFamily="34" charset="0"/>
                        </a:rPr>
                        <a:t>in the Mathematics diagnostic tests</a:t>
                      </a:r>
                    </a:p>
                  </a:txBody>
                  <a:tcPr marL="68580" marR="68580" marT="0" marB="0"/>
                </a:tc>
                <a:tc>
                  <a:txBody>
                    <a:bodyPr/>
                    <a:lstStyle/>
                    <a:p>
                      <a:pPr algn="l">
                        <a:lnSpc>
                          <a:spcPct val="100000"/>
                        </a:lnSpc>
                        <a:spcAft>
                          <a:spcPts val="0"/>
                        </a:spcAft>
                      </a:pPr>
                      <a:r>
                        <a:rPr lang="en-ZA" sz="1300" b="1" dirty="0">
                          <a:effectLst/>
                          <a:latin typeface="Arial" panose="020B0604020202020204" pitchFamily="34" charset="0"/>
                          <a:ea typeface="Calibri"/>
                          <a:cs typeface="Arial" panose="020B0604020202020204" pitchFamily="34" charset="0"/>
                        </a:rPr>
                        <a:t>10 </a:t>
                      </a:r>
                      <a:r>
                        <a:rPr lang="en-ZA" sz="1300" b="1" dirty="0" smtClean="0">
                          <a:effectLst/>
                          <a:latin typeface="Arial" panose="020B0604020202020204" pitchFamily="34" charset="0"/>
                          <a:ea typeface="Calibri"/>
                          <a:cs typeface="Arial" panose="020B0604020202020204" pitchFamily="34" charset="0"/>
                        </a:rPr>
                        <a:t>000:</a:t>
                      </a:r>
                      <a:endParaRPr lang="en-ZA" sz="1300" b="1" dirty="0">
                        <a:effectLst/>
                        <a:latin typeface="Arial" panose="020B0604020202020204" pitchFamily="34" charset="0"/>
                        <a:ea typeface="Calibri"/>
                        <a:cs typeface="Arial" panose="020B0604020202020204" pitchFamily="34" charset="0"/>
                      </a:endParaRPr>
                    </a:p>
                    <a:p>
                      <a:pPr algn="l">
                        <a:lnSpc>
                          <a:spcPct val="100000"/>
                        </a:lnSpc>
                        <a:spcAft>
                          <a:spcPts val="0"/>
                        </a:spcAft>
                      </a:pPr>
                      <a:r>
                        <a:rPr lang="en-ZA" sz="1300" b="1" dirty="0" smtClean="0">
                          <a:effectLst/>
                          <a:latin typeface="Arial" panose="020B0604020202020204" pitchFamily="34" charset="0"/>
                          <a:ea typeface="Calibri"/>
                          <a:cs typeface="Arial" panose="020B0604020202020204" pitchFamily="34" charset="0"/>
                        </a:rPr>
                        <a:t>Annually</a:t>
                      </a:r>
                      <a:endParaRPr lang="en-ZA" sz="13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300" b="0" i="0" u="none" strike="noStrike" kern="1200" cap="none" spc="0" normalizeH="0" baseline="0" noProof="0" dirty="0" smtClean="0">
                        <a:ln>
                          <a:noFill/>
                        </a:ln>
                        <a:solidFill>
                          <a:schemeClr val="tx1"/>
                        </a:solidFill>
                        <a:effectLst/>
                        <a:uLnTx/>
                        <a:uFillTx/>
                        <a:latin typeface="Arial" panose="020B0604020202020204" pitchFamily="34" charset="0"/>
                        <a:ea typeface="Calibri"/>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300" b="1" i="0" u="none" strike="noStrike" kern="1200" cap="none" spc="0" normalizeH="0" baseline="0" noProof="0" dirty="0" smtClean="0">
                          <a:ln>
                            <a:noFill/>
                          </a:ln>
                          <a:solidFill>
                            <a:schemeClr val="tx1"/>
                          </a:solidFill>
                          <a:effectLst/>
                          <a:uLnTx/>
                          <a:uFillTx/>
                          <a:latin typeface="Arial" panose="020B0604020202020204" pitchFamily="34" charset="0"/>
                          <a:ea typeface="Calibri"/>
                          <a:cs typeface="Arial" panose="020B0604020202020204" pitchFamily="34" charset="0"/>
                        </a:rPr>
                        <a:t>ANNUAL</a:t>
                      </a:r>
                      <a:r>
                        <a:rPr kumimoji="0" lang="en-ZA" sz="1300" b="0" i="0" u="none" strike="noStrike" kern="1200" cap="none" spc="0" normalizeH="0" baseline="0" noProof="0" dirty="0" smtClean="0">
                          <a:ln>
                            <a:noFill/>
                          </a:ln>
                          <a:solidFill>
                            <a:schemeClr val="tx1"/>
                          </a:solidFill>
                          <a:effectLst/>
                          <a:uLnTx/>
                          <a:uFillTx/>
                          <a:latin typeface="Arial" panose="020B0604020202020204" pitchFamily="34" charset="0"/>
                          <a:ea typeface="Calibri"/>
                          <a:cs typeface="Arial" panose="020B0604020202020204" pitchFamily="34" charset="0"/>
                        </a:rPr>
                        <a:t>: 1 892 Mathematics teacher have been tested</a:t>
                      </a:r>
                    </a:p>
                  </a:txBody>
                  <a:tcPr marL="68580" marR="68580" marT="0" marB="0"/>
                </a:tc>
                <a:tc>
                  <a:txBody>
                    <a:bodyPr/>
                    <a:lstStyle/>
                    <a:p>
                      <a:pPr algn="l">
                        <a:lnSpc>
                          <a:spcPct val="100000"/>
                        </a:lnSpc>
                        <a:spcAft>
                          <a:spcPts val="0"/>
                        </a:spcAft>
                      </a:pPr>
                      <a:r>
                        <a:rPr lang="en-ZA" sz="1300" b="1" dirty="0" smtClean="0">
                          <a:solidFill>
                            <a:schemeClr val="tx1"/>
                          </a:solidFill>
                          <a:latin typeface="Arial" panose="020B0604020202020204" pitchFamily="34" charset="0"/>
                          <a:ea typeface="Calibri"/>
                          <a:cs typeface="Arial" panose="020B0604020202020204" pitchFamily="34" charset="0"/>
                        </a:rPr>
                        <a:t>1 892 - 10 000 = - 8 108 negative deviation</a:t>
                      </a:r>
                    </a:p>
                    <a:p>
                      <a:pPr marL="0" indent="0" algn="just">
                        <a:lnSpc>
                          <a:spcPct val="115000"/>
                        </a:lnSpc>
                        <a:spcAft>
                          <a:spcPts val="0"/>
                        </a:spcAft>
                        <a:buFont typeface="Arial" panose="020B0604020202020204" pitchFamily="34" charset="0"/>
                        <a:buNone/>
                      </a:pPr>
                      <a:r>
                        <a:rPr lang="en-US" sz="1300" dirty="0" smtClean="0">
                          <a:solidFill>
                            <a:schemeClr val="tx1"/>
                          </a:solidFill>
                          <a:effectLst/>
                          <a:latin typeface="Arial" panose="020B0604020202020204" pitchFamily="34" charset="0"/>
                          <a:ea typeface="Times New Roman"/>
                          <a:cs typeface="Arial" panose="020B0604020202020204" pitchFamily="34" charset="0"/>
                        </a:rPr>
                        <a:t>Delays in the administration of tests due to</a:t>
                      </a:r>
                      <a:r>
                        <a:rPr lang="en-US" sz="1300" baseline="0" dirty="0" smtClean="0">
                          <a:solidFill>
                            <a:schemeClr val="tx1"/>
                          </a:solidFill>
                          <a:effectLst/>
                          <a:latin typeface="Arial" panose="020B0604020202020204" pitchFamily="34" charset="0"/>
                          <a:ea typeface="Times New Roman"/>
                          <a:cs typeface="Arial" panose="020B0604020202020204" pitchFamily="34" charset="0"/>
                        </a:rPr>
                        <a:t> union resistance to testing at provincial level slowed the processes down as did development partner funding delays (EU). </a:t>
                      </a:r>
                      <a:endParaRPr lang="en-ZA" sz="1300" b="1" dirty="0">
                        <a:solidFill>
                          <a:schemeClr val="tx1"/>
                        </a:solidFill>
                        <a:latin typeface="Arial" panose="020B0604020202020204" pitchFamily="34" charset="0"/>
                        <a:ea typeface="Calibri"/>
                        <a:cs typeface="Arial" panose="020B0604020202020204" pitchFamily="34" charset="0"/>
                      </a:endParaRPr>
                    </a:p>
                  </a:txBody>
                  <a:tcPr marL="68580" marR="68580" marT="0" marB="0">
                    <a:solidFill>
                      <a:srgbClr val="FF0000"/>
                    </a:solidFill>
                  </a:tcPr>
                </a:tc>
              </a:tr>
              <a:tr h="1017447">
                <a:tc gridSpan="5">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b="1" baseline="0" dirty="0" smtClean="0">
                          <a:solidFill>
                            <a:schemeClr val="tx1"/>
                          </a:solidFill>
                          <a:effectLst/>
                          <a:latin typeface="Arial" panose="020B0604020202020204" pitchFamily="34" charset="0"/>
                          <a:ea typeface="Times New Roman"/>
                          <a:cs typeface="Arial" panose="020B0604020202020204" pitchFamily="34" charset="0"/>
                        </a:rPr>
                        <a:t>Remedial Action: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baseline="0" dirty="0" smtClean="0">
                          <a:solidFill>
                            <a:schemeClr val="tx1"/>
                          </a:solidFill>
                          <a:effectLst/>
                          <a:latin typeface="Arial" panose="020B0604020202020204" pitchFamily="34" charset="0"/>
                          <a:ea typeface="Times New Roman"/>
                          <a:cs typeface="Arial" panose="020B0604020202020204" pitchFamily="34" charset="0"/>
                        </a:rPr>
                        <a:t>A collaboration agreement was subsequently reached with the ETDP SETA  (R1.7 million allocation) and VODACOM (provided R500 000) to assist with the administration of the tests in EFAL.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kern="1200" baseline="0" dirty="0" smtClean="0">
                          <a:solidFill>
                            <a:schemeClr val="tx1"/>
                          </a:solidFill>
                          <a:effectLst/>
                          <a:latin typeface="Arial" panose="020B0604020202020204" pitchFamily="34" charset="0"/>
                          <a:ea typeface="Times New Roman"/>
                          <a:cs typeface="Arial" panose="020B0604020202020204" pitchFamily="34" charset="0"/>
                        </a:rPr>
                        <a:t>The DBE engaged officials in NW, KZN, FS and MP provinces on how to deal effectively with resistance from the teacher unions</a:t>
                      </a:r>
                      <a:r>
                        <a:rPr lang="en-US" sz="1300" kern="1200" baseline="0" dirty="0" smtClean="0">
                          <a:solidFill>
                            <a:srgbClr val="FF0000"/>
                          </a:solidFill>
                          <a:effectLst/>
                          <a:latin typeface="Arial" panose="020B0604020202020204" pitchFamily="34" charset="0"/>
                          <a:ea typeface="Times New Roman"/>
                          <a:cs typeface="Arial" panose="020B0604020202020204" pitchFamily="34" charset="0"/>
                        </a:rPr>
                        <a:t>.</a:t>
                      </a:r>
                    </a:p>
                  </a:txBody>
                  <a:tcPr marL="68580" marR="68580" marT="0" marB="0"/>
                </a:tc>
                <a:tc hMerge="1">
                  <a:txBody>
                    <a:bodyPr/>
                    <a:lstStyle/>
                    <a:p>
                      <a:pPr algn="l">
                        <a:lnSpc>
                          <a:spcPct val="100000"/>
                        </a:lnSpc>
                        <a:spcAft>
                          <a:spcPts val="0"/>
                        </a:spcAft>
                      </a:pPr>
                      <a:endParaRPr lang="en-ZA" sz="1200" b="1"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algn="l">
                        <a:lnSpc>
                          <a:spcPct val="100000"/>
                        </a:lnSpc>
                        <a:spcAft>
                          <a:spcPts val="0"/>
                        </a:spcAft>
                      </a:pPr>
                      <a:endParaRPr lang="en-ZA" sz="1200" b="1"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schemeClr val="tx1"/>
                        </a:solidFill>
                        <a:effectLst/>
                        <a:uLnTx/>
                        <a:uFillTx/>
                        <a:latin typeface="Arial" panose="020B0604020202020204" pitchFamily="34" charset="0"/>
                        <a:ea typeface="Calibri"/>
                        <a:cs typeface="Arial" panose="020B0604020202020204" pitchFamily="34" charset="0"/>
                      </a:endParaRPr>
                    </a:p>
                  </a:txBody>
                  <a:tcPr marL="68580" marR="68580" marT="0" marB="0"/>
                </a:tc>
                <a:tc hMerge="1">
                  <a:txBody>
                    <a:bodyPr/>
                    <a:lstStyle/>
                    <a:p>
                      <a:pPr algn="l">
                        <a:lnSpc>
                          <a:spcPct val="100000"/>
                        </a:lnSpc>
                        <a:spcAft>
                          <a:spcPts val="0"/>
                        </a:spcAft>
                      </a:pPr>
                      <a:endParaRPr lang="en-ZA" sz="1200" b="1" dirty="0">
                        <a:latin typeface="Arial" panose="020B0604020202020204" pitchFamily="34" charset="0"/>
                        <a:ea typeface="Calibri"/>
                        <a:cs typeface="Arial" panose="020B0604020202020204" pitchFamily="34" charset="0"/>
                      </a:endParaRPr>
                    </a:p>
                  </a:txBody>
                  <a:tcPr marL="68580" marR="68580" marT="0" marB="0">
                    <a:solidFill>
                      <a:srgbClr val="FF0000"/>
                    </a:solidFill>
                  </a:tcPr>
                </a:tc>
              </a:tr>
            </a:tbl>
          </a:graphicData>
        </a:graphic>
      </p:graphicFrame>
      <p:sp>
        <p:nvSpPr>
          <p:cNvPr id="3" name="Slide Number Placeholder 2"/>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14</a:t>
            </a:fld>
            <a:endParaRPr lang="en-ZA">
              <a:solidFill>
                <a:prstClr val="black">
                  <a:tint val="75000"/>
                </a:prstClr>
              </a:solidFill>
            </a:endParaRPr>
          </a:p>
        </p:txBody>
      </p:sp>
    </p:spTree>
    <p:extLst>
      <p:ext uri="{BB962C8B-B14F-4D97-AF65-F5344CB8AC3E}">
        <p14:creationId xmlns:p14="http://schemas.microsoft.com/office/powerpoint/2010/main" val="3294050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27384"/>
            <a:ext cx="8229600" cy="634081"/>
          </a:xfrm>
        </p:spPr>
        <p:txBody>
          <a:bodyPr>
            <a:noAutofit/>
          </a:bodyPr>
          <a:lstStyle/>
          <a:p>
            <a:r>
              <a:rPr lang="en-ZA" sz="3600" b="1" dirty="0" smtClean="0">
                <a:solidFill>
                  <a:schemeClr val="accent2">
                    <a:lumMod val="75000"/>
                  </a:schemeClr>
                </a:solidFill>
              </a:rPr>
              <a:t>APP INDICATORS NOT ACHIEVED</a:t>
            </a:r>
            <a:endParaRPr lang="en-ZA" sz="36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5237853"/>
              </p:ext>
            </p:extLst>
          </p:nvPr>
        </p:nvGraphicFramePr>
        <p:xfrm>
          <a:off x="2" y="692697"/>
          <a:ext cx="9108502" cy="6120680"/>
        </p:xfrm>
        <a:graphic>
          <a:graphicData uri="http://schemas.openxmlformats.org/drawingml/2006/table">
            <a:tbl>
              <a:tblPr firstRow="1" bandRow="1">
                <a:tableStyleId>{21E4AEA4-8DFA-4A89-87EB-49C32662AFE0}</a:tableStyleId>
              </a:tblPr>
              <a:tblGrid>
                <a:gridCol w="755574"/>
                <a:gridCol w="1368152"/>
                <a:gridCol w="1224136"/>
                <a:gridCol w="1944216"/>
                <a:gridCol w="3816424"/>
              </a:tblGrid>
              <a:tr h="730577">
                <a:tc>
                  <a:txBody>
                    <a:bodyPr/>
                    <a:lstStyle/>
                    <a:p>
                      <a:pPr algn="l">
                        <a:lnSpc>
                          <a:spcPct val="100000"/>
                        </a:lnSpc>
                        <a:spcAft>
                          <a:spcPts val="0"/>
                        </a:spcAft>
                      </a:pPr>
                      <a:r>
                        <a:rPr lang="en-ZA" sz="1200" dirty="0" smtClean="0">
                          <a:latin typeface="Arial" panose="020B0604020202020204" pitchFamily="34" charset="0"/>
                          <a:ea typeface="Calibri"/>
                          <a:cs typeface="Arial" panose="020B0604020202020204" pitchFamily="34" charset="0"/>
                        </a:rPr>
                        <a:t>#</a:t>
                      </a:r>
                      <a:endParaRPr lang="en-ZA" sz="1200" dirty="0">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US" sz="1200" dirty="0">
                          <a:latin typeface="Arial" panose="020B0604020202020204" pitchFamily="34" charset="0"/>
                          <a:cs typeface="Arial" panose="020B0604020202020204" pitchFamily="34" charset="0"/>
                        </a:rPr>
                        <a:t>PERFORMANCE INDICATORS</a:t>
                      </a:r>
                      <a:endParaRPr lang="en-ZA" sz="1200" dirty="0">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US" sz="1200" dirty="0" smtClean="0">
                          <a:latin typeface="Arial" panose="020B0604020202020204" pitchFamily="34" charset="0"/>
                          <a:cs typeface="Arial" panose="020B0604020202020204" pitchFamily="34" charset="0"/>
                        </a:rPr>
                        <a:t>TARGET FOR 2016/17 AS PER APP</a:t>
                      </a:r>
                      <a:endParaRPr lang="en-ZA" sz="1200" dirty="0">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baseline="0" dirty="0" smtClean="0">
                          <a:latin typeface="Arial" panose="020B0604020202020204" pitchFamily="34" charset="0"/>
                          <a:ea typeface="+mn-ea"/>
                          <a:cs typeface="Arial" panose="020B0604020202020204" pitchFamily="34" charset="0"/>
                        </a:rPr>
                        <a:t>ANNUAL OUTPUT 2016/17</a:t>
                      </a:r>
                      <a:endParaRPr lang="en-ZA" sz="1200" b="1" dirty="0" smtClean="0">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ZA" sz="1200" dirty="0" smtClean="0">
                          <a:latin typeface="Arial" panose="020B0604020202020204" pitchFamily="34" charset="0"/>
                          <a:ea typeface="Calibri"/>
                          <a:cs typeface="Arial" panose="020B0604020202020204" pitchFamily="34" charset="0"/>
                        </a:rPr>
                        <a:t>ANNUAL STATUS</a:t>
                      </a:r>
                      <a:endParaRPr lang="en-ZA" sz="1200" dirty="0">
                        <a:latin typeface="Arial" panose="020B0604020202020204" pitchFamily="34" charset="0"/>
                        <a:ea typeface="Calibri"/>
                        <a:cs typeface="Arial" panose="020B0604020202020204" pitchFamily="34" charset="0"/>
                      </a:endParaRPr>
                    </a:p>
                  </a:txBody>
                  <a:tcPr marL="68580" marR="68580" marT="0" marB="0"/>
                </a:tc>
              </a:tr>
              <a:tr h="742183">
                <a:tc>
                  <a:txBody>
                    <a:bodyPr/>
                    <a:lstStyle/>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4.3.1</a:t>
                      </a:r>
                      <a:endParaRPr lang="en-ZA" sz="12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Number of new schools built and </a:t>
                      </a:r>
                      <a:r>
                        <a:rPr lang="en-ZA" sz="1200" b="1" dirty="0" smtClean="0">
                          <a:effectLst/>
                          <a:latin typeface="Arial" panose="020B0604020202020204" pitchFamily="34" charset="0"/>
                          <a:ea typeface="Calibri"/>
                          <a:cs typeface="Arial" panose="020B0604020202020204" pitchFamily="34" charset="0"/>
                        </a:rPr>
                        <a:t>completed through </a:t>
                      </a:r>
                      <a:r>
                        <a:rPr lang="en-ZA" sz="1200" b="1" dirty="0">
                          <a:effectLst/>
                          <a:latin typeface="Arial" panose="020B0604020202020204" pitchFamily="34" charset="0"/>
                          <a:ea typeface="Calibri"/>
                          <a:cs typeface="Arial" panose="020B0604020202020204" pitchFamily="34" charset="0"/>
                        </a:rPr>
                        <a:t>ASIDI</a:t>
                      </a:r>
                    </a:p>
                  </a:txBody>
                  <a:tcPr marL="68580" marR="68580" marT="0" marB="0"/>
                </a:tc>
                <a:tc>
                  <a:txBody>
                    <a:bodyPr/>
                    <a:lstStyle/>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59</a:t>
                      </a:r>
                    </a:p>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Annually</a:t>
                      </a:r>
                      <a:endParaRPr lang="en-ZA" sz="12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solidFill>
                            <a:schemeClr val="tx1"/>
                          </a:solidFill>
                          <a:latin typeface="Arial" panose="020B0604020202020204" pitchFamily="34" charset="0"/>
                          <a:ea typeface="Calibri"/>
                          <a:cs typeface="Arial" panose="020B0604020202020204" pitchFamily="34" charset="0"/>
                        </a:rPr>
                        <a:t>ANNUAL: </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dirty="0" smtClean="0">
                          <a:solidFill>
                            <a:schemeClr val="tx1"/>
                          </a:solidFill>
                          <a:latin typeface="Arial" panose="020B0604020202020204" pitchFamily="34" charset="0"/>
                          <a:ea typeface="Calibri"/>
                          <a:cs typeface="Arial" panose="020B0604020202020204" pitchFamily="34" charset="0"/>
                        </a:rPr>
                        <a:t>16 in 2016/17</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dirty="0" smtClean="0">
                          <a:solidFill>
                            <a:schemeClr val="tx1"/>
                          </a:solidFill>
                          <a:latin typeface="Arial" panose="020B0604020202020204" pitchFamily="34" charset="0"/>
                          <a:ea typeface="Calibri"/>
                          <a:cs typeface="Arial" panose="020B0604020202020204" pitchFamily="34" charset="0"/>
                        </a:rPr>
                        <a:t>179 in total</a:t>
                      </a:r>
                    </a:p>
                  </a:txBody>
                  <a:tcPr marL="68580" marR="68580" marT="0" marB="0"/>
                </a:tc>
                <a:tc rowSpan="4">
                  <a:txBody>
                    <a:bodyPr/>
                    <a:lstStyle/>
                    <a:p>
                      <a:pPr marL="0" lvl="0" indent="0">
                        <a:lnSpc>
                          <a:spcPct val="115000"/>
                        </a:lnSpc>
                        <a:spcAft>
                          <a:spcPts val="0"/>
                        </a:spcAft>
                        <a:buFont typeface="Arial" panose="020B0604020202020204" pitchFamily="34" charset="0"/>
                        <a:buNone/>
                        <a:tabLst>
                          <a:tab pos="228600" algn="l"/>
                        </a:tabLst>
                      </a:pPr>
                      <a:r>
                        <a:rPr lang="en-US" sz="1200" b="1" dirty="0" smtClean="0">
                          <a:solidFill>
                            <a:srgbClr val="000000"/>
                          </a:solidFill>
                          <a:effectLst/>
                          <a:latin typeface="Arial"/>
                          <a:ea typeface="Times New Roman"/>
                          <a:cs typeface="Times New Roman"/>
                        </a:rPr>
                        <a:t>Negative</a:t>
                      </a:r>
                      <a:r>
                        <a:rPr lang="en-US" sz="1200" b="1" baseline="0" dirty="0" smtClean="0">
                          <a:solidFill>
                            <a:srgbClr val="000000"/>
                          </a:solidFill>
                          <a:effectLst/>
                          <a:latin typeface="Arial"/>
                          <a:ea typeface="Times New Roman"/>
                          <a:cs typeface="Times New Roman"/>
                        </a:rPr>
                        <a:t> deviations</a:t>
                      </a:r>
                      <a:endParaRPr lang="en-US" sz="1200" b="1" dirty="0" smtClean="0">
                        <a:solidFill>
                          <a:srgbClr val="000000"/>
                        </a:solidFill>
                        <a:effectLst/>
                        <a:latin typeface="Arial"/>
                        <a:ea typeface="Times New Roman"/>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tab pos="228600" algn="l"/>
                        </a:tabLst>
                        <a:defRPr/>
                      </a:pPr>
                      <a:r>
                        <a:rPr lang="en-US" sz="1200" dirty="0" smtClean="0">
                          <a:solidFill>
                            <a:schemeClr val="tx1"/>
                          </a:solidFill>
                          <a:effectLst/>
                          <a:latin typeface="Arial"/>
                          <a:ea typeface="Times New Roman"/>
                          <a:cs typeface="Times New Roman"/>
                        </a:rPr>
                        <a:t>The process of </a:t>
                      </a:r>
                      <a:r>
                        <a:rPr lang="en-US" sz="1200" dirty="0" err="1" smtClean="0">
                          <a:solidFill>
                            <a:schemeClr val="tx1"/>
                          </a:solidFill>
                          <a:effectLst/>
                          <a:latin typeface="Arial"/>
                          <a:ea typeface="Times New Roman"/>
                          <a:cs typeface="Times New Roman"/>
                        </a:rPr>
                        <a:t>rationalisation</a:t>
                      </a:r>
                      <a:r>
                        <a:rPr lang="en-US" sz="1200" dirty="0" smtClean="0">
                          <a:solidFill>
                            <a:schemeClr val="tx1"/>
                          </a:solidFill>
                          <a:effectLst/>
                          <a:latin typeface="Arial"/>
                          <a:ea typeface="Times New Roman"/>
                          <a:cs typeface="Times New Roman"/>
                        </a:rPr>
                        <a:t> and mergers of schools on the ASIDI </a:t>
                      </a:r>
                      <a:r>
                        <a:rPr lang="en-US" sz="1200" dirty="0" err="1" smtClean="0">
                          <a:solidFill>
                            <a:schemeClr val="tx1"/>
                          </a:solidFill>
                          <a:effectLst/>
                          <a:latin typeface="Arial"/>
                          <a:ea typeface="Times New Roman"/>
                          <a:cs typeface="Times New Roman"/>
                        </a:rPr>
                        <a:t>programme</a:t>
                      </a:r>
                      <a:r>
                        <a:rPr lang="en-US" sz="1200" dirty="0" smtClean="0">
                          <a:solidFill>
                            <a:schemeClr val="tx1"/>
                          </a:solidFill>
                          <a:effectLst/>
                          <a:latin typeface="Arial"/>
                          <a:ea typeface="Times New Roman"/>
                          <a:cs typeface="Times New Roman"/>
                        </a:rPr>
                        <a:t> also contributed to the set targets not being achieved. </a:t>
                      </a:r>
                    </a:p>
                    <a:p>
                      <a:pPr marL="171450" lvl="0" indent="-171450">
                        <a:lnSpc>
                          <a:spcPct val="115000"/>
                        </a:lnSpc>
                        <a:spcAft>
                          <a:spcPts val="0"/>
                        </a:spcAft>
                        <a:buFont typeface="Arial" panose="020B0604020202020204" pitchFamily="34" charset="0"/>
                        <a:buChar char="•"/>
                        <a:tabLst>
                          <a:tab pos="228600" algn="l"/>
                        </a:tabLst>
                      </a:pPr>
                      <a:r>
                        <a:rPr lang="en-US" sz="1200" dirty="0" smtClean="0">
                          <a:solidFill>
                            <a:srgbClr val="000000"/>
                          </a:solidFill>
                          <a:effectLst/>
                          <a:latin typeface="Arial"/>
                          <a:ea typeface="Times New Roman"/>
                          <a:cs typeface="Times New Roman"/>
                        </a:rPr>
                        <a:t>Poor </a:t>
                      </a:r>
                      <a:r>
                        <a:rPr lang="en-US" sz="1200" dirty="0">
                          <a:solidFill>
                            <a:srgbClr val="000000"/>
                          </a:solidFill>
                          <a:effectLst/>
                          <a:latin typeface="Arial"/>
                          <a:ea typeface="Times New Roman"/>
                          <a:cs typeface="Times New Roman"/>
                        </a:rPr>
                        <a:t>performance by the Professional Service Providers resulting in inferior quality of work which had to be redone,</a:t>
                      </a:r>
                      <a:endParaRPr lang="en-ZA" sz="1200" dirty="0">
                        <a:effectLst/>
                        <a:latin typeface="Calibri"/>
                        <a:ea typeface="Times New Roman"/>
                        <a:cs typeface="Times New Roman"/>
                      </a:endParaRPr>
                    </a:p>
                    <a:p>
                      <a:pPr marL="171450" lvl="0" indent="-171450">
                        <a:lnSpc>
                          <a:spcPct val="115000"/>
                        </a:lnSpc>
                        <a:spcAft>
                          <a:spcPts val="0"/>
                        </a:spcAft>
                        <a:buFont typeface="Arial" panose="020B0604020202020204" pitchFamily="34" charset="0"/>
                        <a:buChar char="•"/>
                        <a:tabLst>
                          <a:tab pos="228600" algn="l"/>
                        </a:tabLst>
                      </a:pPr>
                      <a:r>
                        <a:rPr lang="en-US" sz="1200" dirty="0">
                          <a:solidFill>
                            <a:srgbClr val="000000"/>
                          </a:solidFill>
                          <a:effectLst/>
                          <a:latin typeface="Arial"/>
                          <a:ea typeface="Times New Roman"/>
                          <a:cs typeface="Times New Roman"/>
                        </a:rPr>
                        <a:t>Poor performance by Implementing Agents (IA). The DBE had to terminate some contracts with the IAs or reduced the scope of work due to poor performance,</a:t>
                      </a:r>
                      <a:endParaRPr lang="en-ZA" sz="1200" dirty="0">
                        <a:effectLst/>
                        <a:latin typeface="Calibri"/>
                        <a:ea typeface="Times New Roman"/>
                        <a:cs typeface="Times New Roman"/>
                      </a:endParaRPr>
                    </a:p>
                    <a:p>
                      <a:pPr marL="171450" lvl="0" indent="-171450">
                        <a:lnSpc>
                          <a:spcPct val="115000"/>
                        </a:lnSpc>
                        <a:spcAft>
                          <a:spcPts val="0"/>
                        </a:spcAft>
                        <a:buFont typeface="Arial" panose="020B0604020202020204" pitchFamily="34" charset="0"/>
                        <a:buChar char="•"/>
                        <a:tabLst>
                          <a:tab pos="228600" algn="l"/>
                        </a:tabLst>
                      </a:pPr>
                      <a:r>
                        <a:rPr lang="en-US" sz="1200" dirty="0">
                          <a:solidFill>
                            <a:srgbClr val="000000"/>
                          </a:solidFill>
                          <a:effectLst/>
                          <a:latin typeface="Arial"/>
                          <a:ea typeface="Times New Roman"/>
                          <a:cs typeface="Times New Roman"/>
                        </a:rPr>
                        <a:t>Inclement weather,</a:t>
                      </a:r>
                      <a:endParaRPr lang="en-ZA" sz="1200" dirty="0">
                        <a:effectLst/>
                        <a:latin typeface="Calibri"/>
                        <a:ea typeface="Times New Roman"/>
                        <a:cs typeface="Times New Roman"/>
                      </a:endParaRPr>
                    </a:p>
                    <a:p>
                      <a:pPr marL="171450" lvl="0" indent="-171450">
                        <a:lnSpc>
                          <a:spcPct val="115000"/>
                        </a:lnSpc>
                        <a:spcAft>
                          <a:spcPts val="0"/>
                        </a:spcAft>
                        <a:buFont typeface="Arial" panose="020B0604020202020204" pitchFamily="34" charset="0"/>
                        <a:buChar char="•"/>
                        <a:tabLst>
                          <a:tab pos="228600" algn="l"/>
                        </a:tabLst>
                      </a:pPr>
                      <a:r>
                        <a:rPr lang="en-US" sz="1200" dirty="0" smtClean="0">
                          <a:solidFill>
                            <a:srgbClr val="000000"/>
                          </a:solidFill>
                          <a:effectLst/>
                          <a:latin typeface="Arial"/>
                          <a:ea typeface="Times New Roman"/>
                          <a:cs typeface="Times New Roman"/>
                        </a:rPr>
                        <a:t>Construction </a:t>
                      </a:r>
                      <a:r>
                        <a:rPr lang="en-US" sz="1200" dirty="0">
                          <a:solidFill>
                            <a:srgbClr val="000000"/>
                          </a:solidFill>
                          <a:effectLst/>
                          <a:latin typeface="Arial"/>
                          <a:ea typeface="Times New Roman"/>
                          <a:cs typeface="Times New Roman"/>
                        </a:rPr>
                        <a:t>work disruptions due to community unrest,</a:t>
                      </a:r>
                      <a:endParaRPr lang="en-ZA" sz="1200" dirty="0">
                        <a:effectLst/>
                        <a:latin typeface="Calibri"/>
                        <a:ea typeface="Times New Roman"/>
                        <a:cs typeface="Times New Roman"/>
                      </a:endParaRPr>
                    </a:p>
                    <a:p>
                      <a:pPr marL="171450" lvl="0" indent="-171450">
                        <a:lnSpc>
                          <a:spcPct val="115000"/>
                        </a:lnSpc>
                        <a:spcAft>
                          <a:spcPts val="0"/>
                        </a:spcAft>
                        <a:buFont typeface="Arial" panose="020B0604020202020204" pitchFamily="34" charset="0"/>
                        <a:buChar char="•"/>
                        <a:tabLst>
                          <a:tab pos="228600" algn="l"/>
                        </a:tabLst>
                      </a:pPr>
                      <a:r>
                        <a:rPr lang="en-US" sz="1200" dirty="0">
                          <a:solidFill>
                            <a:srgbClr val="000000"/>
                          </a:solidFill>
                          <a:effectLst/>
                          <a:latin typeface="Arial"/>
                          <a:ea typeface="Times New Roman"/>
                          <a:cs typeface="Times New Roman"/>
                        </a:rPr>
                        <a:t>The process of </a:t>
                      </a:r>
                      <a:r>
                        <a:rPr lang="en-US" sz="1200" dirty="0" err="1" smtClean="0">
                          <a:solidFill>
                            <a:srgbClr val="000000"/>
                          </a:solidFill>
                          <a:effectLst/>
                          <a:latin typeface="Arial"/>
                          <a:ea typeface="Times New Roman"/>
                          <a:cs typeface="Times New Roman"/>
                        </a:rPr>
                        <a:t>rationalisation</a:t>
                      </a:r>
                      <a:r>
                        <a:rPr lang="en-US" sz="1200" dirty="0" smtClean="0">
                          <a:solidFill>
                            <a:srgbClr val="000000"/>
                          </a:solidFill>
                          <a:effectLst/>
                          <a:latin typeface="Arial"/>
                          <a:ea typeface="Times New Roman"/>
                          <a:cs typeface="Times New Roman"/>
                        </a:rPr>
                        <a:t> </a:t>
                      </a:r>
                      <a:r>
                        <a:rPr lang="en-US" sz="1200" dirty="0">
                          <a:solidFill>
                            <a:srgbClr val="000000"/>
                          </a:solidFill>
                          <a:effectLst/>
                          <a:latin typeface="Arial"/>
                          <a:ea typeface="Times New Roman"/>
                          <a:cs typeface="Times New Roman"/>
                        </a:rPr>
                        <a:t>and mergers of schools on the ASIDI </a:t>
                      </a:r>
                      <a:r>
                        <a:rPr lang="en-US" sz="1200" dirty="0" err="1">
                          <a:solidFill>
                            <a:srgbClr val="000000"/>
                          </a:solidFill>
                          <a:effectLst/>
                          <a:latin typeface="Arial"/>
                          <a:ea typeface="Times New Roman"/>
                          <a:cs typeface="Times New Roman"/>
                        </a:rPr>
                        <a:t>programme</a:t>
                      </a:r>
                      <a:r>
                        <a:rPr lang="en-US" sz="1200" dirty="0">
                          <a:solidFill>
                            <a:srgbClr val="000000"/>
                          </a:solidFill>
                          <a:effectLst/>
                          <a:latin typeface="Arial"/>
                          <a:ea typeface="Times New Roman"/>
                          <a:cs typeface="Times New Roman"/>
                        </a:rPr>
                        <a:t> also contributed to the set targets not being achieved. </a:t>
                      </a:r>
                      <a:endParaRPr lang="en-ZA" sz="1200" dirty="0">
                        <a:effectLst/>
                        <a:latin typeface="Calibri"/>
                        <a:ea typeface="Times New Roman"/>
                        <a:cs typeface="Times New Roman"/>
                      </a:endParaRPr>
                    </a:p>
                  </a:txBody>
                  <a:tcPr marL="68580" marR="68580" marT="0" marB="0">
                    <a:solidFill>
                      <a:srgbClr val="FF0000"/>
                    </a:solidFill>
                  </a:tcPr>
                </a:tc>
              </a:tr>
              <a:tr h="1113275">
                <a:tc>
                  <a:txBody>
                    <a:bodyPr/>
                    <a:lstStyle/>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4.3.2</a:t>
                      </a:r>
                      <a:endParaRPr lang="en-ZA" sz="12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Number of schools provided with</a:t>
                      </a:r>
                    </a:p>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sanitation facilities through ASIDI</a:t>
                      </a:r>
                    </a:p>
                  </a:txBody>
                  <a:tcPr marL="68580" marR="68580" marT="0" marB="0"/>
                </a:tc>
                <a:tc>
                  <a:txBody>
                    <a:bodyPr/>
                    <a:lstStyle/>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265</a:t>
                      </a:r>
                    </a:p>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Annually</a:t>
                      </a:r>
                      <a:endParaRPr lang="en-ZA" sz="1200" b="1" dirty="0">
                        <a:effectLst/>
                        <a:latin typeface="Arial" panose="020B0604020202020204" pitchFamily="34" charset="0"/>
                        <a:ea typeface="Calibri"/>
                        <a:cs typeface="Arial" panose="020B0604020202020204" pitchFamily="34" charset="0"/>
                      </a:endParaRPr>
                    </a:p>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 </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baseline="0" dirty="0" smtClean="0">
                          <a:solidFill>
                            <a:schemeClr val="tx1"/>
                          </a:solidFill>
                          <a:latin typeface="Arial" panose="020B0604020202020204" pitchFamily="34" charset="0"/>
                          <a:ea typeface="Calibri"/>
                          <a:cs typeface="Arial" panose="020B0604020202020204" pitchFamily="34" charset="0"/>
                        </a:rPr>
                        <a:t>ANNUAL:</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baseline="0" dirty="0" smtClean="0">
                          <a:solidFill>
                            <a:schemeClr val="tx1"/>
                          </a:solidFill>
                          <a:latin typeface="Arial" panose="020B0604020202020204" pitchFamily="34" charset="0"/>
                          <a:ea typeface="Calibri"/>
                          <a:cs typeface="Arial" panose="020B0604020202020204" pitchFamily="34" charset="0"/>
                        </a:rPr>
                        <a:t>30 in 2016/17</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baseline="0" dirty="0" smtClean="0">
                          <a:solidFill>
                            <a:schemeClr val="tx1"/>
                          </a:solidFill>
                          <a:latin typeface="Arial" panose="020B0604020202020204" pitchFamily="34" charset="0"/>
                          <a:ea typeface="Calibri"/>
                          <a:cs typeface="Arial" panose="020B0604020202020204" pitchFamily="34" charset="0"/>
                        </a:rPr>
                        <a:t>446 in total</a:t>
                      </a:r>
                    </a:p>
                  </a:txBody>
                  <a:tcPr marL="68580" marR="68580" marT="0" marB="0"/>
                </a:tc>
                <a:tc vMerge="1">
                  <a:txBody>
                    <a:bodyPr/>
                    <a:lstStyle/>
                    <a:p>
                      <a:pPr algn="l">
                        <a:lnSpc>
                          <a:spcPct val="100000"/>
                        </a:lnSpc>
                        <a:spcAft>
                          <a:spcPts val="0"/>
                        </a:spcAft>
                      </a:pPr>
                      <a:endParaRPr lang="en-ZA" sz="1200" b="0" dirty="0" smtClean="0">
                        <a:latin typeface="Arial" panose="020B0604020202020204" pitchFamily="34" charset="0"/>
                        <a:ea typeface="Calibri"/>
                        <a:cs typeface="Arial" panose="020B0604020202020204" pitchFamily="34" charset="0"/>
                      </a:endParaRPr>
                    </a:p>
                  </a:txBody>
                  <a:tcPr marL="68580" marR="68580" marT="0" marB="0">
                    <a:solidFill>
                      <a:srgbClr val="FF0000"/>
                    </a:solidFill>
                  </a:tcPr>
                </a:tc>
              </a:tr>
              <a:tr h="927728">
                <a:tc>
                  <a:txBody>
                    <a:bodyPr/>
                    <a:lstStyle/>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4.3.3</a:t>
                      </a:r>
                      <a:endParaRPr lang="en-ZA" sz="12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Number of schools provided with </a:t>
                      </a:r>
                      <a:r>
                        <a:rPr lang="en-ZA" sz="1200" b="1" dirty="0" smtClean="0">
                          <a:effectLst/>
                          <a:latin typeface="Arial" panose="020B0604020202020204" pitchFamily="34" charset="0"/>
                          <a:ea typeface="Calibri"/>
                          <a:cs typeface="Arial" panose="020B0604020202020204" pitchFamily="34" charset="0"/>
                        </a:rPr>
                        <a:t>water through </a:t>
                      </a:r>
                      <a:r>
                        <a:rPr lang="en-ZA" sz="1200" b="1" dirty="0">
                          <a:effectLst/>
                          <a:latin typeface="Arial" panose="020B0604020202020204" pitchFamily="34" charset="0"/>
                          <a:ea typeface="Calibri"/>
                          <a:cs typeface="Arial" panose="020B0604020202020204" pitchFamily="34" charset="0"/>
                        </a:rPr>
                        <a:t>ASIDI</a:t>
                      </a:r>
                    </a:p>
                  </a:txBody>
                  <a:tcPr marL="68580" marR="68580" marT="0" marB="0"/>
                </a:tc>
                <a:tc>
                  <a:txBody>
                    <a:bodyPr/>
                    <a:lstStyle/>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280</a:t>
                      </a:r>
                    </a:p>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Annually</a:t>
                      </a:r>
                      <a:endParaRPr lang="en-ZA" sz="1200" b="1" dirty="0">
                        <a:effectLst/>
                        <a:latin typeface="Arial" panose="020B0604020202020204" pitchFamily="34" charset="0"/>
                        <a:ea typeface="Calibri"/>
                        <a:cs typeface="Arial" panose="020B0604020202020204" pitchFamily="34" charset="0"/>
                      </a:endParaRPr>
                    </a:p>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 </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baseline="0" dirty="0" smtClean="0">
                          <a:solidFill>
                            <a:schemeClr val="tx1"/>
                          </a:solidFill>
                          <a:latin typeface="Arial" panose="020B0604020202020204" pitchFamily="34" charset="0"/>
                          <a:ea typeface="Calibri"/>
                          <a:cs typeface="Arial" panose="020B0604020202020204" pitchFamily="34" charset="0"/>
                        </a:rPr>
                        <a:t>ANNUAL:</a:t>
                      </a:r>
                      <a:endParaRPr lang="en-ZA" sz="1200" b="1" dirty="0" smtClean="0">
                        <a:solidFill>
                          <a:schemeClr val="tx1"/>
                        </a:solidFill>
                        <a:latin typeface="Arial" panose="020B0604020202020204" pitchFamily="34" charset="0"/>
                        <a:ea typeface="Calibri"/>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baseline="0" dirty="0" smtClean="0">
                          <a:solidFill>
                            <a:schemeClr val="tx1"/>
                          </a:solidFill>
                          <a:latin typeface="Arial" panose="020B0604020202020204" pitchFamily="34" charset="0"/>
                          <a:ea typeface="Calibri"/>
                          <a:cs typeface="Arial" panose="020B0604020202020204" pitchFamily="34" charset="0"/>
                        </a:rPr>
                        <a:t>29 in 2016/17</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baseline="0" dirty="0" smtClean="0">
                          <a:solidFill>
                            <a:schemeClr val="tx1"/>
                          </a:solidFill>
                          <a:latin typeface="Arial" panose="020B0604020202020204" pitchFamily="34" charset="0"/>
                          <a:ea typeface="Calibri"/>
                          <a:cs typeface="Arial" panose="020B0604020202020204" pitchFamily="34" charset="0"/>
                        </a:rPr>
                        <a:t>634 in total</a:t>
                      </a:r>
                    </a:p>
                  </a:txBody>
                  <a:tcPr marL="68580" marR="68580" marT="0" marB="0"/>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b="1" dirty="0" smtClean="0">
                        <a:latin typeface="Arial" panose="020B0604020202020204" pitchFamily="34" charset="0"/>
                        <a:ea typeface="Calibri"/>
                        <a:cs typeface="Arial" panose="020B0604020202020204" pitchFamily="34" charset="0"/>
                      </a:endParaRPr>
                    </a:p>
                  </a:txBody>
                  <a:tcPr marL="68580" marR="68580" marT="0" marB="0">
                    <a:solidFill>
                      <a:srgbClr val="FF0000"/>
                    </a:solidFill>
                  </a:tcPr>
                </a:tc>
              </a:tr>
              <a:tr h="927728">
                <a:tc>
                  <a:txBody>
                    <a:bodyPr/>
                    <a:lstStyle/>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4.3.4</a:t>
                      </a:r>
                      <a:endParaRPr lang="en-ZA" sz="12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Number of schools provided with</a:t>
                      </a:r>
                    </a:p>
                    <a:p>
                      <a:pPr algn="l">
                        <a:lnSpc>
                          <a:spcPct val="100000"/>
                        </a:lnSpc>
                        <a:spcAft>
                          <a:spcPts val="0"/>
                        </a:spcAft>
                      </a:pPr>
                      <a:r>
                        <a:rPr lang="en-ZA" sz="1200" b="1" dirty="0">
                          <a:effectLst/>
                          <a:latin typeface="Arial" panose="020B0604020202020204" pitchFamily="34" charset="0"/>
                          <a:ea typeface="Calibri"/>
                          <a:cs typeface="Arial" panose="020B0604020202020204" pitchFamily="34" charset="0"/>
                        </a:rPr>
                        <a:t>electricity through </a:t>
                      </a:r>
                      <a:r>
                        <a:rPr lang="en-ZA" sz="1200" b="1" dirty="0" smtClean="0">
                          <a:effectLst/>
                          <a:latin typeface="Arial" panose="020B0604020202020204" pitchFamily="34" charset="0"/>
                          <a:ea typeface="Calibri"/>
                          <a:cs typeface="Arial" panose="020B0604020202020204" pitchFamily="34" charset="0"/>
                        </a:rPr>
                        <a:t>ASIDI</a:t>
                      </a:r>
                      <a:r>
                        <a:rPr lang="en-ZA" sz="1200" b="1" dirty="0">
                          <a:effectLst/>
                          <a:latin typeface="Arial" panose="020B0604020202020204" pitchFamily="34" charset="0"/>
                          <a:ea typeface="Calibri"/>
                          <a:cs typeface="Arial" panose="020B0604020202020204" pitchFamily="34" charset="0"/>
                        </a:rPr>
                        <a:t> </a:t>
                      </a:r>
                    </a:p>
                  </a:txBody>
                  <a:tcPr marL="68580" marR="68580" marT="0" marB="0"/>
                </a:tc>
                <a:tc>
                  <a:txBody>
                    <a:bodyPr/>
                    <a:lstStyle/>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620</a:t>
                      </a:r>
                    </a:p>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Bi-annually</a:t>
                      </a:r>
                    </a:p>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Q1: 310</a:t>
                      </a:r>
                    </a:p>
                    <a:p>
                      <a:pPr algn="l">
                        <a:lnSpc>
                          <a:spcPct val="100000"/>
                        </a:lnSpc>
                        <a:spcAft>
                          <a:spcPts val="0"/>
                        </a:spcAft>
                      </a:pPr>
                      <a:r>
                        <a:rPr lang="en-ZA" sz="1200" b="1" dirty="0" smtClean="0">
                          <a:effectLst/>
                          <a:latin typeface="Arial" panose="020B0604020202020204" pitchFamily="34" charset="0"/>
                          <a:ea typeface="Calibri"/>
                          <a:cs typeface="Arial" panose="020B0604020202020204" pitchFamily="34" charset="0"/>
                        </a:rPr>
                        <a:t>Q2: 310</a:t>
                      </a:r>
                      <a:endParaRPr lang="en-ZA" sz="1200" b="1"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dirty="0" smtClean="0">
                          <a:solidFill>
                            <a:schemeClr val="tx1"/>
                          </a:solidFill>
                          <a:latin typeface="Arial" panose="020B0604020202020204" pitchFamily="34" charset="0"/>
                          <a:ea typeface="Calibri"/>
                          <a:cs typeface="Arial" panose="020B0604020202020204" pitchFamily="34" charset="0"/>
                        </a:rPr>
                        <a:t>ANNUAL:</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dirty="0" smtClean="0">
                          <a:solidFill>
                            <a:schemeClr val="tx1"/>
                          </a:solidFill>
                          <a:latin typeface="Arial" panose="020B0604020202020204" pitchFamily="34" charset="0"/>
                          <a:ea typeface="Calibri"/>
                          <a:cs typeface="Arial" panose="020B0604020202020204" pitchFamily="34" charset="0"/>
                        </a:rPr>
                        <a:t>0</a:t>
                      </a:r>
                      <a:r>
                        <a:rPr lang="en-ZA" sz="1200" b="0" baseline="0" dirty="0" smtClean="0">
                          <a:solidFill>
                            <a:schemeClr val="tx1"/>
                          </a:solidFill>
                          <a:latin typeface="Arial" panose="020B0604020202020204" pitchFamily="34" charset="0"/>
                          <a:ea typeface="Calibri"/>
                          <a:cs typeface="Arial" panose="020B0604020202020204" pitchFamily="34" charset="0"/>
                        </a:rPr>
                        <a:t> in 2016/17</a:t>
                      </a:r>
                      <a:endParaRPr lang="en-ZA" sz="1200" b="0" dirty="0" smtClean="0">
                        <a:solidFill>
                          <a:schemeClr val="tx1"/>
                        </a:solidFill>
                        <a:latin typeface="Arial" panose="020B0604020202020204" pitchFamily="34" charset="0"/>
                        <a:ea typeface="Calibri"/>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dirty="0" smtClean="0">
                          <a:solidFill>
                            <a:schemeClr val="tx1"/>
                          </a:solidFill>
                          <a:latin typeface="Arial" panose="020B0604020202020204" pitchFamily="34" charset="0"/>
                          <a:ea typeface="Calibri"/>
                          <a:cs typeface="Arial" panose="020B0604020202020204" pitchFamily="34" charset="0"/>
                        </a:rPr>
                        <a:t>306 in total</a:t>
                      </a:r>
                    </a:p>
                  </a:txBody>
                  <a:tcPr marL="68580" marR="68580" marT="0" marB="0"/>
                </a:tc>
                <a:tc vMerge="1">
                  <a:txBody>
                    <a:bodyPr/>
                    <a:lstStyle/>
                    <a:p>
                      <a:pPr marL="171450" lvl="0" indent="-171450">
                        <a:lnSpc>
                          <a:spcPct val="115000"/>
                        </a:lnSpc>
                        <a:spcAft>
                          <a:spcPts val="0"/>
                        </a:spcAft>
                        <a:buFont typeface="Arial" panose="020B0604020202020204" pitchFamily="34" charset="0"/>
                        <a:buChar char="•"/>
                        <a:tabLst>
                          <a:tab pos="228600" algn="l"/>
                        </a:tabLst>
                      </a:pPr>
                      <a:endParaRPr lang="en-ZA" sz="1100" dirty="0">
                        <a:effectLst/>
                        <a:latin typeface="Calibri"/>
                        <a:ea typeface="Times New Roman"/>
                        <a:cs typeface="Times New Roman"/>
                      </a:endParaRPr>
                    </a:p>
                  </a:txBody>
                  <a:tcPr marL="68580" marR="68580" marT="0" marB="0">
                    <a:solidFill>
                      <a:srgbClr val="FF0000"/>
                    </a:solidFill>
                  </a:tcPr>
                </a:tc>
              </a:tr>
              <a:tr h="1679189">
                <a:tc gridSpan="5">
                  <a:txBody>
                    <a:bodyPr/>
                    <a:lstStyle/>
                    <a:p>
                      <a:pPr algn="l">
                        <a:lnSpc>
                          <a:spcPct val="100000"/>
                        </a:lnSpc>
                        <a:spcAft>
                          <a:spcPts val="0"/>
                        </a:spcAft>
                      </a:pPr>
                      <a:r>
                        <a:rPr lang="en-ZA" sz="1200" b="1" dirty="0" smtClean="0">
                          <a:solidFill>
                            <a:schemeClr val="tx1"/>
                          </a:solidFill>
                          <a:effectLst/>
                          <a:latin typeface="Arial" panose="020B0604020202020204" pitchFamily="34" charset="0"/>
                          <a:ea typeface="Calibri"/>
                          <a:cs typeface="Arial" panose="020B0604020202020204" pitchFamily="34" charset="0"/>
                        </a:rPr>
                        <a:t>Remedial</a:t>
                      </a:r>
                      <a:r>
                        <a:rPr lang="en-ZA" sz="1200" b="1" baseline="0" dirty="0" smtClean="0">
                          <a:solidFill>
                            <a:schemeClr val="tx1"/>
                          </a:solidFill>
                          <a:effectLst/>
                          <a:latin typeface="Arial" panose="020B0604020202020204" pitchFamily="34" charset="0"/>
                          <a:ea typeface="Calibri"/>
                          <a:cs typeface="Arial" panose="020B0604020202020204" pitchFamily="34" charset="0"/>
                        </a:rPr>
                        <a:t> Actions:</a:t>
                      </a:r>
                    </a:p>
                    <a:p>
                      <a:pPr marL="171450" marR="0" lvl="0" indent="-171450" algn="just"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1" kern="1200" dirty="0" smtClean="0">
                          <a:solidFill>
                            <a:schemeClr val="tx1"/>
                          </a:solidFill>
                          <a:latin typeface="Arial" panose="020B0604020202020204" pitchFamily="34" charset="0"/>
                          <a:ea typeface="Times New Roman"/>
                          <a:cs typeface="Arial" panose="020B0604020202020204" pitchFamily="34" charset="0"/>
                        </a:rPr>
                        <a:t>Weekly</a:t>
                      </a:r>
                      <a:r>
                        <a:rPr lang="en-US" sz="1200" b="1" kern="1200" baseline="0" dirty="0" smtClean="0">
                          <a:solidFill>
                            <a:schemeClr val="tx1"/>
                          </a:solidFill>
                          <a:latin typeface="Arial" panose="020B0604020202020204" pitchFamily="34" charset="0"/>
                          <a:ea typeface="Times New Roman"/>
                          <a:cs typeface="Arial" panose="020B0604020202020204" pitchFamily="34" charset="0"/>
                        </a:rPr>
                        <a:t> accountability meetings </a:t>
                      </a:r>
                      <a:r>
                        <a:rPr lang="en-US" sz="1200" kern="1200" baseline="0" dirty="0" smtClean="0">
                          <a:solidFill>
                            <a:schemeClr val="tx1"/>
                          </a:solidFill>
                          <a:latin typeface="Arial" panose="020B0604020202020204" pitchFamily="34" charset="0"/>
                          <a:ea typeface="Times New Roman"/>
                          <a:cs typeface="Arial" panose="020B0604020202020204" pitchFamily="34" charset="0"/>
                        </a:rPr>
                        <a:t>chaired by the DG held with implementing agents;</a:t>
                      </a:r>
                      <a:endParaRPr lang="en-US" sz="1200" kern="1200" dirty="0" smtClean="0">
                        <a:solidFill>
                          <a:schemeClr val="tx1"/>
                        </a:solidFill>
                        <a:latin typeface="Arial" panose="020B0604020202020204" pitchFamily="34" charset="0"/>
                        <a:ea typeface="Times New Roman"/>
                        <a:cs typeface="Arial" panose="020B0604020202020204" pitchFamily="34" charset="0"/>
                      </a:endParaRPr>
                    </a:p>
                    <a:p>
                      <a:pPr marL="171450" marR="0" lvl="0" indent="-171450" algn="just" defTabSz="914400" rtl="0" eaLnBrk="1" fontAlgn="auto" latinLnBrk="0" hangingPunct="1">
                        <a:lnSpc>
                          <a:spcPct val="115000"/>
                        </a:lnSpc>
                        <a:spcBef>
                          <a:spcPts val="0"/>
                        </a:spcBef>
                        <a:spcAft>
                          <a:spcPts val="0"/>
                        </a:spcAft>
                        <a:buClrTx/>
                        <a:buSzTx/>
                        <a:buFont typeface="Arial" pitchFamily="34" charset="0"/>
                        <a:buChar char="•"/>
                        <a:tabLst/>
                        <a:defRPr/>
                      </a:pPr>
                      <a:r>
                        <a:rPr lang="en-US" sz="1200" kern="1200" dirty="0" smtClean="0">
                          <a:solidFill>
                            <a:schemeClr val="tx1"/>
                          </a:solidFill>
                          <a:latin typeface="Arial" panose="020B0604020202020204" pitchFamily="34" charset="0"/>
                          <a:ea typeface="Times New Roman"/>
                          <a:cs typeface="Arial" panose="020B0604020202020204" pitchFamily="34" charset="0"/>
                        </a:rPr>
                        <a:t>DBE constituted a </a:t>
                      </a:r>
                      <a:r>
                        <a:rPr lang="en-US" sz="1200" b="1" kern="1200" dirty="0" smtClean="0">
                          <a:solidFill>
                            <a:schemeClr val="tx1"/>
                          </a:solidFill>
                          <a:latin typeface="Arial" panose="020B0604020202020204" pitchFamily="34" charset="0"/>
                          <a:ea typeface="Times New Roman"/>
                          <a:cs typeface="Arial" panose="020B0604020202020204" pitchFamily="34" charset="0"/>
                        </a:rPr>
                        <a:t>task team </a:t>
                      </a:r>
                      <a:r>
                        <a:rPr lang="en-US" sz="1200" kern="1200" dirty="0" smtClean="0">
                          <a:solidFill>
                            <a:schemeClr val="tx1"/>
                          </a:solidFill>
                          <a:latin typeface="Arial" panose="020B0604020202020204" pitchFamily="34" charset="0"/>
                          <a:ea typeface="Times New Roman"/>
                          <a:cs typeface="Arial" panose="020B0604020202020204" pitchFamily="34" charset="0"/>
                        </a:rPr>
                        <a:t>to conclude the rationalization process on</a:t>
                      </a:r>
                      <a:r>
                        <a:rPr lang="en-US" sz="1200" kern="1200" baseline="0" dirty="0" smtClean="0">
                          <a:solidFill>
                            <a:schemeClr val="tx1"/>
                          </a:solidFill>
                          <a:latin typeface="Arial" panose="020B0604020202020204" pitchFamily="34" charset="0"/>
                          <a:ea typeface="Times New Roman"/>
                          <a:cs typeface="Arial" panose="020B0604020202020204" pitchFamily="34" charset="0"/>
                        </a:rPr>
                        <a:t> ASIDI schools in the Eastern Cape;</a:t>
                      </a:r>
                      <a:endParaRPr lang="en-US" sz="1200" kern="1200" dirty="0" smtClean="0">
                        <a:solidFill>
                          <a:schemeClr val="tx1"/>
                        </a:solidFill>
                        <a:latin typeface="Arial" panose="020B0604020202020204" pitchFamily="34" charset="0"/>
                        <a:ea typeface="Times New Roman"/>
                        <a:cs typeface="Arial" panose="020B0604020202020204" pitchFamily="34" charset="0"/>
                      </a:endParaRPr>
                    </a:p>
                    <a:p>
                      <a:pPr marL="171450" marR="0" lvl="0" indent="-171450" algn="just" defTabSz="914400" rtl="0" eaLnBrk="1" fontAlgn="auto" latinLnBrk="0" hangingPunct="1">
                        <a:lnSpc>
                          <a:spcPct val="115000"/>
                        </a:lnSpc>
                        <a:spcBef>
                          <a:spcPts val="0"/>
                        </a:spcBef>
                        <a:spcAft>
                          <a:spcPts val="0"/>
                        </a:spcAft>
                        <a:buClrTx/>
                        <a:buSzTx/>
                        <a:buFont typeface="Arial" pitchFamily="34" charset="0"/>
                        <a:buChar char="•"/>
                        <a:tabLst/>
                        <a:defRPr/>
                      </a:pPr>
                      <a:r>
                        <a:rPr lang="en-US" sz="1200" kern="1200" dirty="0" smtClean="0">
                          <a:solidFill>
                            <a:schemeClr val="tx1"/>
                          </a:solidFill>
                          <a:latin typeface="Arial" panose="020B0604020202020204" pitchFamily="34" charset="0"/>
                          <a:ea typeface="Times New Roman"/>
                          <a:cs typeface="Arial" panose="020B0604020202020204" pitchFamily="34" charset="0"/>
                        </a:rPr>
                        <a:t>Projects </a:t>
                      </a:r>
                      <a:r>
                        <a:rPr lang="en-US" sz="1200" b="1" kern="1200" dirty="0" smtClean="0">
                          <a:solidFill>
                            <a:schemeClr val="tx1"/>
                          </a:solidFill>
                          <a:latin typeface="Arial" panose="020B0604020202020204" pitchFamily="34" charset="0"/>
                          <a:ea typeface="Times New Roman"/>
                          <a:cs typeface="Arial" panose="020B0604020202020204" pitchFamily="34" charset="0"/>
                        </a:rPr>
                        <a:t>re-allocated from poor</a:t>
                      </a:r>
                      <a:r>
                        <a:rPr lang="en-US" sz="1200" b="1" kern="1200" baseline="0" dirty="0" smtClean="0">
                          <a:solidFill>
                            <a:schemeClr val="tx1"/>
                          </a:solidFill>
                          <a:latin typeface="Arial" panose="020B0604020202020204" pitchFamily="34" charset="0"/>
                          <a:ea typeface="Times New Roman"/>
                          <a:cs typeface="Arial" panose="020B0604020202020204" pitchFamily="34" charset="0"/>
                        </a:rPr>
                        <a:t> </a:t>
                      </a:r>
                      <a:r>
                        <a:rPr lang="en-US" sz="1200" b="1" kern="1200" dirty="0" smtClean="0">
                          <a:solidFill>
                            <a:schemeClr val="tx1"/>
                          </a:solidFill>
                          <a:latin typeface="Arial" panose="020B0604020202020204" pitchFamily="34" charset="0"/>
                          <a:ea typeface="Times New Roman"/>
                          <a:cs typeface="Arial" panose="020B0604020202020204" pitchFamily="34" charset="0"/>
                        </a:rPr>
                        <a:t>performing </a:t>
                      </a:r>
                      <a:r>
                        <a:rPr lang="en-US" sz="1200" kern="1200" dirty="0" smtClean="0">
                          <a:solidFill>
                            <a:schemeClr val="tx1"/>
                          </a:solidFill>
                          <a:latin typeface="Arial" panose="020B0604020202020204" pitchFamily="34" charset="0"/>
                          <a:ea typeface="Times New Roman"/>
                          <a:cs typeface="Arial" panose="020B0604020202020204" pitchFamily="34" charset="0"/>
                        </a:rPr>
                        <a:t>implementing agents and </a:t>
                      </a:r>
                      <a:r>
                        <a:rPr lang="en-US" sz="1200" b="1" kern="1200" dirty="0" smtClean="0">
                          <a:solidFill>
                            <a:schemeClr val="tx1"/>
                          </a:solidFill>
                          <a:latin typeface="Arial" panose="020B0604020202020204" pitchFamily="34" charset="0"/>
                          <a:ea typeface="Times New Roman"/>
                          <a:cs typeface="Arial" panose="020B0604020202020204" pitchFamily="34" charset="0"/>
                        </a:rPr>
                        <a:t>allocated to performing implementing agents </a:t>
                      </a:r>
                      <a:r>
                        <a:rPr lang="en-US" sz="1200" kern="1200" dirty="0" smtClean="0">
                          <a:solidFill>
                            <a:schemeClr val="tx1"/>
                          </a:solidFill>
                          <a:latin typeface="Arial" panose="020B0604020202020204" pitchFamily="34" charset="0"/>
                          <a:ea typeface="Times New Roman"/>
                          <a:cs typeface="Arial" panose="020B0604020202020204" pitchFamily="34" charset="0"/>
                        </a:rPr>
                        <a:t>like DBSA;</a:t>
                      </a:r>
                      <a:r>
                        <a:rPr lang="en-US" sz="1200" kern="1200" baseline="0" dirty="0" smtClean="0">
                          <a:solidFill>
                            <a:schemeClr val="tx1"/>
                          </a:solidFill>
                          <a:latin typeface="Arial" panose="020B0604020202020204" pitchFamily="34" charset="0"/>
                          <a:ea typeface="Times New Roman"/>
                          <a:cs typeface="Arial" panose="020B0604020202020204" pitchFamily="34" charset="0"/>
                        </a:rPr>
                        <a:t> </a:t>
                      </a:r>
                      <a:r>
                        <a:rPr lang="en-US" sz="1200" kern="1200" dirty="0" smtClean="0">
                          <a:solidFill>
                            <a:schemeClr val="tx1"/>
                          </a:solidFill>
                          <a:latin typeface="Arial" panose="020B0604020202020204" pitchFamily="34" charset="0"/>
                          <a:ea typeface="Times New Roman"/>
                          <a:cs typeface="Arial" panose="020B0604020202020204" pitchFamily="34" charset="0"/>
                        </a:rPr>
                        <a:t>CDC and </a:t>
                      </a:r>
                      <a:r>
                        <a:rPr lang="en-US" sz="1200" kern="1200" dirty="0" err="1" smtClean="0">
                          <a:solidFill>
                            <a:schemeClr val="tx1"/>
                          </a:solidFill>
                          <a:latin typeface="Arial" panose="020B0604020202020204" pitchFamily="34" charset="0"/>
                          <a:ea typeface="Times New Roman"/>
                          <a:cs typeface="Arial" panose="020B0604020202020204" pitchFamily="34" charset="0"/>
                        </a:rPr>
                        <a:t>Mvula</a:t>
                      </a:r>
                      <a:r>
                        <a:rPr lang="en-US" sz="1200" kern="1200" dirty="0" smtClean="0">
                          <a:solidFill>
                            <a:schemeClr val="tx1"/>
                          </a:solidFill>
                          <a:latin typeface="Arial" panose="020B0604020202020204" pitchFamily="34" charset="0"/>
                          <a:ea typeface="Times New Roman"/>
                          <a:cs typeface="Arial" panose="020B0604020202020204" pitchFamily="34" charset="0"/>
                        </a:rPr>
                        <a:t> Trust.</a:t>
                      </a:r>
                    </a:p>
                    <a:p>
                      <a:pPr marL="171450" marR="0" lvl="0" indent="-171450" algn="just"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1" kern="1200" dirty="0" smtClean="0">
                          <a:solidFill>
                            <a:schemeClr val="tx1"/>
                          </a:solidFill>
                          <a:latin typeface="Arial" panose="020B0604020202020204" pitchFamily="34" charset="0"/>
                          <a:ea typeface="Times New Roman"/>
                          <a:cs typeface="Arial" panose="020B0604020202020204" pitchFamily="34" charset="0"/>
                        </a:rPr>
                        <a:t>Contracts</a:t>
                      </a:r>
                      <a:r>
                        <a:rPr lang="en-US" sz="1200" kern="1200" dirty="0" smtClean="0">
                          <a:solidFill>
                            <a:schemeClr val="tx1"/>
                          </a:solidFill>
                          <a:latin typeface="Arial" panose="020B0604020202020204" pitchFamily="34" charset="0"/>
                          <a:ea typeface="Times New Roman"/>
                          <a:cs typeface="Arial" panose="020B0604020202020204" pitchFamily="34" charset="0"/>
                        </a:rPr>
                        <a:t> of poor performing contractors </a:t>
                      </a:r>
                      <a:r>
                        <a:rPr lang="en-US" sz="1200" b="1" kern="1200" dirty="0" smtClean="0">
                          <a:solidFill>
                            <a:schemeClr val="tx1"/>
                          </a:solidFill>
                          <a:latin typeface="Arial" panose="020B0604020202020204" pitchFamily="34" charset="0"/>
                          <a:ea typeface="Times New Roman"/>
                          <a:cs typeface="Arial" panose="020B0604020202020204" pitchFamily="34" charset="0"/>
                        </a:rPr>
                        <a:t>terminated</a:t>
                      </a:r>
                      <a:r>
                        <a:rPr lang="en-US" sz="1200" kern="1200" dirty="0" smtClean="0">
                          <a:solidFill>
                            <a:schemeClr val="tx1"/>
                          </a:solidFill>
                          <a:latin typeface="Arial" panose="020B0604020202020204" pitchFamily="34" charset="0"/>
                          <a:ea typeface="Times New Roman"/>
                          <a:cs typeface="Arial" panose="020B0604020202020204" pitchFamily="34" charset="0"/>
                        </a:rPr>
                        <a:t>;</a:t>
                      </a:r>
                    </a:p>
                    <a:p>
                      <a:pPr marL="171450" marR="0" lvl="0" indent="-171450" algn="just" defTabSz="914400" rtl="0" eaLnBrk="1" fontAlgn="auto" latinLnBrk="0" hangingPunct="1">
                        <a:lnSpc>
                          <a:spcPct val="115000"/>
                        </a:lnSpc>
                        <a:spcBef>
                          <a:spcPts val="0"/>
                        </a:spcBef>
                        <a:spcAft>
                          <a:spcPts val="0"/>
                        </a:spcAft>
                        <a:buClrTx/>
                        <a:buSzTx/>
                        <a:buFont typeface="Arial" pitchFamily="34" charset="0"/>
                        <a:buChar char="•"/>
                        <a:tabLst/>
                        <a:defRPr/>
                      </a:pPr>
                      <a:r>
                        <a:rPr lang="en-US" sz="1200" kern="1200" dirty="0" smtClean="0">
                          <a:solidFill>
                            <a:schemeClr val="tx1"/>
                          </a:solidFill>
                          <a:latin typeface="Arial" panose="020B0604020202020204" pitchFamily="34" charset="0"/>
                          <a:ea typeface="Times New Roman"/>
                          <a:cs typeface="Arial" panose="020B0604020202020204" pitchFamily="34" charset="0"/>
                        </a:rPr>
                        <a:t>Use of the </a:t>
                      </a:r>
                      <a:r>
                        <a:rPr lang="en-US" sz="1200" b="1" kern="1200" dirty="0" err="1" smtClean="0">
                          <a:solidFill>
                            <a:schemeClr val="tx1"/>
                          </a:solidFill>
                          <a:latin typeface="Arial" panose="020B0604020202020204" pitchFamily="34" charset="0"/>
                          <a:ea typeface="Times New Roman"/>
                          <a:cs typeface="Arial" panose="020B0604020202020204" pitchFamily="34" charset="0"/>
                        </a:rPr>
                        <a:t>Programme</a:t>
                      </a:r>
                      <a:r>
                        <a:rPr lang="en-US" sz="1200" b="1" kern="1200" dirty="0" smtClean="0">
                          <a:solidFill>
                            <a:schemeClr val="tx1"/>
                          </a:solidFill>
                          <a:latin typeface="Arial" panose="020B0604020202020204" pitchFamily="34" charset="0"/>
                          <a:ea typeface="Times New Roman"/>
                          <a:cs typeface="Arial" panose="020B0604020202020204" pitchFamily="34" charset="0"/>
                        </a:rPr>
                        <a:t> Support Unit </a:t>
                      </a:r>
                      <a:r>
                        <a:rPr lang="en-US" sz="1200" kern="1200" dirty="0" smtClean="0">
                          <a:solidFill>
                            <a:schemeClr val="tx1"/>
                          </a:solidFill>
                          <a:latin typeface="Arial" panose="020B0604020202020204" pitchFamily="34" charset="0"/>
                          <a:ea typeface="Times New Roman"/>
                          <a:cs typeface="Arial" panose="020B0604020202020204" pitchFamily="34" charset="0"/>
                        </a:rPr>
                        <a:t>and internal capacity to implement some projects;</a:t>
                      </a:r>
                    </a:p>
                    <a:p>
                      <a:pPr marL="171450" marR="0" lvl="0" indent="-171450" algn="just" defTabSz="914400" rtl="0" eaLnBrk="1" fontAlgn="auto" latinLnBrk="0" hangingPunct="1">
                        <a:lnSpc>
                          <a:spcPct val="115000"/>
                        </a:lnSpc>
                        <a:spcBef>
                          <a:spcPts val="0"/>
                        </a:spcBef>
                        <a:spcAft>
                          <a:spcPts val="0"/>
                        </a:spcAft>
                        <a:buClrTx/>
                        <a:buSzTx/>
                        <a:buFont typeface="Arial" pitchFamily="34" charset="0"/>
                        <a:buChar char="•"/>
                        <a:tabLst/>
                        <a:defRPr/>
                      </a:pPr>
                      <a:r>
                        <a:rPr lang="en-US" sz="1200" b="1" kern="1200" dirty="0" smtClean="0">
                          <a:solidFill>
                            <a:schemeClr val="tx1"/>
                          </a:solidFill>
                          <a:latin typeface="Arial" panose="020B0604020202020204" pitchFamily="34" charset="0"/>
                          <a:ea typeface="Times New Roman"/>
                          <a:cs typeface="Arial" panose="020B0604020202020204" pitchFamily="34" charset="0"/>
                        </a:rPr>
                        <a:t>Social facilitation intensified </a:t>
                      </a:r>
                      <a:r>
                        <a:rPr lang="en-US" sz="1200" kern="1200" dirty="0" smtClean="0">
                          <a:solidFill>
                            <a:schemeClr val="tx1"/>
                          </a:solidFill>
                          <a:latin typeface="Arial" panose="020B0604020202020204" pitchFamily="34" charset="0"/>
                          <a:ea typeface="Times New Roman"/>
                          <a:cs typeface="Arial" panose="020B0604020202020204" pitchFamily="34" charset="0"/>
                        </a:rPr>
                        <a:t>in communities</a:t>
                      </a:r>
                      <a:r>
                        <a:rPr lang="en-US" sz="1200" kern="1200" baseline="0" dirty="0" smtClean="0">
                          <a:solidFill>
                            <a:schemeClr val="tx1"/>
                          </a:solidFill>
                          <a:latin typeface="Arial" panose="020B0604020202020204" pitchFamily="34" charset="0"/>
                          <a:ea typeface="Times New Roman"/>
                          <a:cs typeface="Arial" panose="020B0604020202020204" pitchFamily="34" charset="0"/>
                        </a:rPr>
                        <a:t> that are prone to disruptions.</a:t>
                      </a:r>
                      <a:endParaRPr lang="en-ZA" sz="1200" b="1" dirty="0">
                        <a:solidFill>
                          <a:schemeClr val="tx1"/>
                        </a:solidFill>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algn="l">
                        <a:lnSpc>
                          <a:spcPct val="100000"/>
                        </a:lnSpc>
                        <a:spcAft>
                          <a:spcPts val="0"/>
                        </a:spcAft>
                      </a:pPr>
                      <a:endParaRPr lang="en-ZA" sz="1200" b="1"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algn="l">
                        <a:lnSpc>
                          <a:spcPct val="100000"/>
                        </a:lnSpc>
                        <a:spcAft>
                          <a:spcPts val="0"/>
                        </a:spcAft>
                      </a:pPr>
                      <a:endParaRPr lang="en-ZA" sz="1200" b="1" dirty="0">
                        <a:effectLst/>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dirty="0" smtClean="0">
                        <a:solidFill>
                          <a:schemeClr val="tx1"/>
                        </a:solidFill>
                        <a:latin typeface="Arial" panose="020B0604020202020204" pitchFamily="34" charset="0"/>
                        <a:ea typeface="Calibri"/>
                        <a:cs typeface="Arial" panose="020B0604020202020204" pitchFamily="34" charset="0"/>
                      </a:endParaRPr>
                    </a:p>
                  </a:txBody>
                  <a:tcPr marL="68580" marR="68580" marT="0" marB="0"/>
                </a:tc>
                <a:tc hMerge="1">
                  <a:txBody>
                    <a:bodyPr/>
                    <a:lstStyle/>
                    <a:p>
                      <a:pPr marL="0" marR="0" algn="just">
                        <a:lnSpc>
                          <a:spcPct val="115000"/>
                        </a:lnSpc>
                        <a:spcBef>
                          <a:spcPts val="0"/>
                        </a:spcBef>
                        <a:spcAft>
                          <a:spcPts val="0"/>
                        </a:spcAft>
                        <a:buFont typeface="Arial" pitchFamily="34" charset="0"/>
                        <a:buChar char="•"/>
                      </a:pPr>
                      <a:endParaRPr lang="en-ZA" sz="1200" b="1" dirty="0" smtClean="0">
                        <a:latin typeface="Arial" panose="020B0604020202020204" pitchFamily="34" charset="0"/>
                        <a:ea typeface="Calibri"/>
                        <a:cs typeface="Arial" panose="020B0604020202020204" pitchFamily="34" charset="0"/>
                      </a:endParaRPr>
                    </a:p>
                  </a:txBody>
                  <a:tcPr marL="68580" marR="68580" marT="0" marB="0">
                    <a:solidFill>
                      <a:srgbClr val="FF0000"/>
                    </a:solidFill>
                  </a:tcPr>
                </a:tc>
              </a:tr>
            </a:tbl>
          </a:graphicData>
        </a:graphic>
      </p:graphicFrame>
      <p:sp>
        <p:nvSpPr>
          <p:cNvPr id="3" name="Slide Number Placeholder 2"/>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15</a:t>
            </a:fld>
            <a:endParaRPr lang="en-ZA" dirty="0">
              <a:solidFill>
                <a:prstClr val="black">
                  <a:tint val="75000"/>
                </a:prstClr>
              </a:solidFill>
            </a:endParaRPr>
          </a:p>
        </p:txBody>
      </p:sp>
    </p:spTree>
    <p:extLst>
      <p:ext uri="{BB962C8B-B14F-4D97-AF65-F5344CB8AC3E}">
        <p14:creationId xmlns:p14="http://schemas.microsoft.com/office/powerpoint/2010/main" val="653560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3752"/>
            <a:ext cx="8229600" cy="1143000"/>
          </a:xfrm>
        </p:spPr>
        <p:txBody>
          <a:bodyPr>
            <a:normAutofit/>
          </a:bodyPr>
          <a:lstStyle/>
          <a:p>
            <a:r>
              <a:rPr lang="en-ZA" sz="4000" b="1" dirty="0">
                <a:solidFill>
                  <a:srgbClr val="AA2B1E">
                    <a:lumMod val="75000"/>
                  </a:srgbClr>
                </a:solidFill>
              </a:rPr>
              <a:t>PUBLIC ENTITIES </a:t>
            </a:r>
            <a:endParaRPr lang="en-ZA"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37338141"/>
              </p:ext>
            </p:extLst>
          </p:nvPr>
        </p:nvGraphicFramePr>
        <p:xfrm>
          <a:off x="0" y="908720"/>
          <a:ext cx="9144000" cy="5832649"/>
        </p:xfrm>
        <a:graphic>
          <a:graphicData uri="http://schemas.openxmlformats.org/drawingml/2006/table">
            <a:tbl>
              <a:tblPr firstRow="1" bandRow="1">
                <a:tableStyleId>{21E4AEA4-8DFA-4A89-87EB-49C32662AFE0}</a:tableStyleId>
              </a:tblPr>
              <a:tblGrid>
                <a:gridCol w="2286000"/>
                <a:gridCol w="2286000"/>
                <a:gridCol w="2592288"/>
                <a:gridCol w="1979712"/>
              </a:tblGrid>
              <a:tr h="393033">
                <a:tc>
                  <a:txBody>
                    <a:bodyPr/>
                    <a:lstStyle/>
                    <a:p>
                      <a:pPr algn="l"/>
                      <a:r>
                        <a:rPr lang="en-ZA" sz="1600" dirty="0" smtClean="0">
                          <a:solidFill>
                            <a:schemeClr val="tx1"/>
                          </a:solidFill>
                        </a:rPr>
                        <a:t> </a:t>
                      </a:r>
                      <a:r>
                        <a:rPr lang="en-ZA" sz="1600" b="1" dirty="0" smtClean="0">
                          <a:solidFill>
                            <a:schemeClr val="tx1"/>
                          </a:solidFill>
                        </a:rPr>
                        <a:t>ENTITIES</a:t>
                      </a:r>
                      <a:r>
                        <a:rPr lang="en-ZA" sz="1600" b="1" baseline="0" dirty="0" smtClean="0">
                          <a:solidFill>
                            <a:schemeClr val="tx1"/>
                          </a:solidFill>
                        </a:rPr>
                        <a:t> </a:t>
                      </a:r>
                      <a:endParaRPr lang="en-ZA" sz="1600" dirty="0">
                        <a:solidFill>
                          <a:schemeClr val="tx1"/>
                        </a:solidFill>
                      </a:endParaRPr>
                    </a:p>
                  </a:txBody>
                  <a:tcPr anchor="ctr"/>
                </a:tc>
                <a:tc>
                  <a:txBody>
                    <a:bodyPr/>
                    <a:lstStyle/>
                    <a:p>
                      <a:pPr algn="l"/>
                      <a:r>
                        <a:rPr lang="en-ZA" sz="1600" dirty="0" smtClean="0">
                          <a:solidFill>
                            <a:schemeClr val="tx1"/>
                          </a:solidFill>
                        </a:rPr>
                        <a:t>MANDATE </a:t>
                      </a:r>
                      <a:endParaRPr lang="en-ZA" sz="1600" dirty="0">
                        <a:solidFill>
                          <a:schemeClr val="tx1"/>
                        </a:solidFill>
                      </a:endParaRPr>
                    </a:p>
                  </a:txBody>
                  <a:tcPr anchor="ctr"/>
                </a:tc>
                <a:tc>
                  <a:txBody>
                    <a:bodyPr/>
                    <a:lstStyle/>
                    <a:p>
                      <a:pPr algn="l"/>
                      <a:r>
                        <a:rPr lang="en-ZA" sz="1600" dirty="0" smtClean="0">
                          <a:solidFill>
                            <a:schemeClr val="tx1"/>
                          </a:solidFill>
                        </a:rPr>
                        <a:t>MAJOR</a:t>
                      </a:r>
                      <a:r>
                        <a:rPr lang="en-ZA" sz="1600" baseline="0" dirty="0" smtClean="0">
                          <a:solidFill>
                            <a:schemeClr val="tx1"/>
                          </a:solidFill>
                        </a:rPr>
                        <a:t> </a:t>
                      </a:r>
                      <a:r>
                        <a:rPr lang="en-ZA" sz="1600" dirty="0" smtClean="0">
                          <a:solidFill>
                            <a:schemeClr val="tx1"/>
                          </a:solidFill>
                        </a:rPr>
                        <a:t>RISKS</a:t>
                      </a:r>
                      <a:r>
                        <a:rPr lang="en-ZA" sz="1600" baseline="0" dirty="0" smtClean="0">
                          <a:solidFill>
                            <a:schemeClr val="tx1"/>
                          </a:solidFill>
                        </a:rPr>
                        <a:t> </a:t>
                      </a:r>
                      <a:endParaRPr lang="en-ZA" sz="1600" dirty="0">
                        <a:solidFill>
                          <a:schemeClr val="tx1"/>
                        </a:solidFill>
                      </a:endParaRPr>
                    </a:p>
                  </a:txBody>
                  <a:tcPr anchor="ctr"/>
                </a:tc>
                <a:tc>
                  <a:txBody>
                    <a:bodyPr/>
                    <a:lstStyle/>
                    <a:p>
                      <a:pPr algn="l"/>
                      <a:r>
                        <a:rPr lang="en-ZA" sz="1600" dirty="0" smtClean="0">
                          <a:solidFill>
                            <a:schemeClr val="tx1"/>
                          </a:solidFill>
                        </a:rPr>
                        <a:t>OPPORTUNITIES </a:t>
                      </a:r>
                      <a:endParaRPr lang="en-ZA" sz="1600" dirty="0">
                        <a:solidFill>
                          <a:schemeClr val="tx1"/>
                        </a:solidFill>
                      </a:endParaRPr>
                    </a:p>
                  </a:txBody>
                  <a:tcPr anchor="ctr"/>
                </a:tc>
              </a:tr>
              <a:tr h="2531007">
                <a:tc>
                  <a:txBody>
                    <a:bodyPr/>
                    <a:lstStyle/>
                    <a:p>
                      <a:pPr algn="l"/>
                      <a:r>
                        <a:rPr lang="en-ZA" sz="1400" b="1" dirty="0" smtClean="0">
                          <a:solidFill>
                            <a:schemeClr val="tx1"/>
                          </a:solidFill>
                        </a:rPr>
                        <a:t>UMALUSI</a:t>
                      </a:r>
                      <a:r>
                        <a:rPr lang="en-ZA" sz="1400" b="1" baseline="0" dirty="0" smtClean="0">
                          <a:solidFill>
                            <a:schemeClr val="tx1"/>
                          </a:solidFill>
                        </a:rPr>
                        <a:t> </a:t>
                      </a:r>
                      <a:endParaRPr lang="en-ZA" sz="14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rPr>
                        <a:t>To </a:t>
                      </a:r>
                      <a:r>
                        <a:rPr lang="en-ZA" sz="1400" b="1" dirty="0" smtClean="0">
                          <a:solidFill>
                            <a:schemeClr val="tx1"/>
                          </a:solidFill>
                        </a:rPr>
                        <a:t>set and monitor standards </a:t>
                      </a:r>
                      <a:r>
                        <a:rPr lang="en-ZA" sz="1400" dirty="0" smtClean="0">
                          <a:solidFill>
                            <a:schemeClr val="tx1"/>
                          </a:solidFill>
                        </a:rPr>
                        <a:t>for general and further education as contemplated in the National Qualifications Framework Act (Section 28) and the General &amp; Further  Education and Training Quality Assurance Act.</a:t>
                      </a:r>
                      <a:r>
                        <a:rPr lang="en-ZA" sz="1400" baseline="0" dirty="0" smtClean="0">
                          <a:solidFill>
                            <a:schemeClr val="tx1"/>
                          </a:solidFill>
                        </a:rPr>
                        <a:t>  </a:t>
                      </a:r>
                      <a:r>
                        <a:rPr lang="en-ZA" sz="1400" b="1" baseline="0" dirty="0" err="1" smtClean="0">
                          <a:solidFill>
                            <a:schemeClr val="tx1"/>
                          </a:solidFill>
                        </a:rPr>
                        <a:t>Umalusi</a:t>
                      </a:r>
                      <a:r>
                        <a:rPr lang="en-ZA" sz="1400" baseline="0" dirty="0" smtClean="0">
                          <a:solidFill>
                            <a:schemeClr val="tx1"/>
                          </a:solidFill>
                        </a:rPr>
                        <a:t> quality assures the </a:t>
                      </a:r>
                      <a:r>
                        <a:rPr lang="en-ZA" sz="1400" b="1" baseline="0" dirty="0" smtClean="0">
                          <a:solidFill>
                            <a:schemeClr val="tx1"/>
                          </a:solidFill>
                        </a:rPr>
                        <a:t>NSC</a:t>
                      </a:r>
                      <a:r>
                        <a:rPr lang="en-ZA" sz="1400" baseline="0" dirty="0" smtClean="0">
                          <a:solidFill>
                            <a:schemeClr val="tx1"/>
                          </a:solidFill>
                        </a:rPr>
                        <a:t>. </a:t>
                      </a:r>
                      <a:endParaRPr lang="en-ZA" sz="1400" dirty="0" smtClean="0">
                        <a:solidFill>
                          <a:schemeClr val="tx1"/>
                        </a:solidFill>
                      </a:endParaRPr>
                    </a:p>
                  </a:txBody>
                  <a:tcPr/>
                </a:tc>
                <a:tc>
                  <a:txBody>
                    <a:bodyPr/>
                    <a:lstStyle/>
                    <a:p>
                      <a:pPr marL="285750" indent="-285750" algn="l">
                        <a:buFont typeface="Arial" panose="020B0604020202020204" pitchFamily="34" charset="0"/>
                        <a:buChar char="•"/>
                      </a:pPr>
                      <a:r>
                        <a:rPr lang="en-ZA" sz="1400" b="1" baseline="0" dirty="0" smtClean="0">
                          <a:solidFill>
                            <a:schemeClr val="tx1"/>
                          </a:solidFill>
                        </a:rPr>
                        <a:t>Resource constraints  </a:t>
                      </a:r>
                      <a:r>
                        <a:rPr lang="en-ZA" sz="1400" baseline="0" dirty="0" smtClean="0">
                          <a:solidFill>
                            <a:schemeClr val="tx1"/>
                          </a:solidFill>
                        </a:rPr>
                        <a:t>(staff personnel and </a:t>
                      </a:r>
                      <a:r>
                        <a:rPr lang="en-ZA" sz="1400" dirty="0" smtClean="0">
                          <a:solidFill>
                            <a:schemeClr val="tx1"/>
                          </a:solidFill>
                        </a:rPr>
                        <a:t> expertise) for full elaboration of UMALUSI mandate in respect of the</a:t>
                      </a:r>
                      <a:r>
                        <a:rPr lang="en-ZA" sz="1400" baseline="0" dirty="0" smtClean="0">
                          <a:solidFill>
                            <a:schemeClr val="tx1"/>
                          </a:solidFill>
                        </a:rPr>
                        <a:t> quality assurance mandate. </a:t>
                      </a:r>
                      <a:r>
                        <a:rPr lang="en-ZA" sz="1400" dirty="0" smtClean="0">
                          <a:solidFill>
                            <a:schemeClr val="tx1"/>
                          </a:solidFill>
                        </a:rPr>
                        <a:t> </a:t>
                      </a:r>
                    </a:p>
                    <a:p>
                      <a:pPr marL="285750" indent="-285750" algn="l">
                        <a:buFont typeface="Arial" panose="020B0604020202020204" pitchFamily="34" charset="0"/>
                        <a:buChar char="•"/>
                      </a:pPr>
                      <a:r>
                        <a:rPr lang="en-ZA" sz="1400" b="1" kern="1200" dirty="0" smtClean="0">
                          <a:solidFill>
                            <a:schemeClr val="tx1"/>
                          </a:solidFill>
                          <a:latin typeface="+mn-lt"/>
                          <a:ea typeface="+mn-ea"/>
                          <a:cs typeface="+mn-cs"/>
                        </a:rPr>
                        <a:t>Lack of agreement </a:t>
                      </a:r>
                      <a:r>
                        <a:rPr lang="en-ZA" sz="1400" kern="1200" dirty="0" smtClean="0">
                          <a:solidFill>
                            <a:schemeClr val="tx1"/>
                          </a:solidFill>
                          <a:latin typeface="+mn-lt"/>
                          <a:ea typeface="+mn-ea"/>
                          <a:cs typeface="+mn-cs"/>
                        </a:rPr>
                        <a:t>regarding roles and responsibilities in qualification development and implementation in the sector.</a:t>
                      </a:r>
                      <a:r>
                        <a:rPr lang="en-ZA" sz="1400" kern="1200" baseline="0" dirty="0" smtClean="0">
                          <a:solidFill>
                            <a:schemeClr val="tx1"/>
                          </a:solidFill>
                          <a:latin typeface="+mn-lt"/>
                          <a:ea typeface="+mn-ea"/>
                          <a:cs typeface="+mn-cs"/>
                        </a:rPr>
                        <a:t> </a:t>
                      </a:r>
                    </a:p>
                    <a:p>
                      <a:pPr marL="285750" indent="-285750" algn="l">
                        <a:buFont typeface="Arial" panose="020B0604020202020204" pitchFamily="34" charset="0"/>
                        <a:buChar char="•"/>
                      </a:pPr>
                      <a:r>
                        <a:rPr lang="en-ZA" sz="1400" kern="1200" baseline="0" dirty="0" smtClean="0">
                          <a:solidFill>
                            <a:schemeClr val="tx1"/>
                          </a:solidFill>
                          <a:latin typeface="+mn-lt"/>
                          <a:ea typeface="+mn-ea"/>
                          <a:cs typeface="+mn-cs"/>
                        </a:rPr>
                        <a:t>Irregularities in the system</a:t>
                      </a:r>
                      <a:endParaRPr lang="en-ZA" sz="1400" kern="1200" dirty="0" smtClean="0">
                        <a:solidFill>
                          <a:schemeClr val="tx1"/>
                        </a:solidFill>
                        <a:latin typeface="+mn-lt"/>
                        <a:ea typeface="+mn-ea"/>
                        <a:cs typeface="+mn-cs"/>
                      </a:endParaRPr>
                    </a:p>
                  </a:txBody>
                  <a:tcPr/>
                </a:tc>
                <a:tc>
                  <a:txBody>
                    <a:bodyPr/>
                    <a:lstStyle/>
                    <a:p>
                      <a:pPr marL="285750" indent="-285750" algn="l">
                        <a:buFont typeface="Arial" panose="020B0604020202020204" pitchFamily="34" charset="0"/>
                        <a:buChar char="•"/>
                      </a:pPr>
                      <a:r>
                        <a:rPr lang="en-ZA" sz="1400" b="1" dirty="0" smtClean="0">
                          <a:solidFill>
                            <a:schemeClr val="tx1"/>
                          </a:solidFill>
                        </a:rPr>
                        <a:t>Collaboration</a:t>
                      </a:r>
                      <a:r>
                        <a:rPr lang="en-ZA" sz="1400" dirty="0" smtClean="0">
                          <a:solidFill>
                            <a:schemeClr val="tx1"/>
                          </a:solidFill>
                        </a:rPr>
                        <a:t> with DBE in</a:t>
                      </a:r>
                      <a:r>
                        <a:rPr lang="en-ZA" sz="1400" baseline="0" dirty="0" smtClean="0">
                          <a:solidFill>
                            <a:schemeClr val="tx1"/>
                          </a:solidFill>
                        </a:rPr>
                        <a:t> curriculum implementation and development.</a:t>
                      </a:r>
                    </a:p>
                    <a:p>
                      <a:pPr marL="285750" indent="-285750" algn="l">
                        <a:buFont typeface="Arial" panose="020B0604020202020204" pitchFamily="34" charset="0"/>
                        <a:buChar char="•"/>
                      </a:pPr>
                      <a:r>
                        <a:rPr lang="en-ZA" sz="1400" baseline="0" dirty="0" smtClean="0">
                          <a:solidFill>
                            <a:schemeClr val="tx1"/>
                          </a:solidFill>
                        </a:rPr>
                        <a:t>Improvement in </a:t>
                      </a:r>
                      <a:r>
                        <a:rPr lang="en-ZA" sz="1400" b="1" baseline="0" dirty="0" smtClean="0">
                          <a:solidFill>
                            <a:schemeClr val="tx1"/>
                          </a:solidFill>
                        </a:rPr>
                        <a:t>standards of qualifications </a:t>
                      </a:r>
                      <a:r>
                        <a:rPr lang="en-ZA" sz="1400" baseline="0" dirty="0" smtClean="0">
                          <a:solidFill>
                            <a:schemeClr val="tx1"/>
                          </a:solidFill>
                        </a:rPr>
                        <a:t>and  curriculum.</a:t>
                      </a:r>
                    </a:p>
                    <a:p>
                      <a:pPr marL="285750" indent="-285750" algn="l">
                        <a:buFont typeface="Arial" panose="020B0604020202020204" pitchFamily="34" charset="0"/>
                        <a:buChar char="•"/>
                      </a:pPr>
                      <a:r>
                        <a:rPr lang="en-ZA" sz="1400" b="1" dirty="0" smtClean="0">
                          <a:solidFill>
                            <a:schemeClr val="tx1"/>
                          </a:solidFill>
                        </a:rPr>
                        <a:t>Improved quality</a:t>
                      </a:r>
                      <a:r>
                        <a:rPr lang="en-ZA" sz="1400" b="1" baseline="0" dirty="0" smtClean="0">
                          <a:solidFill>
                            <a:schemeClr val="tx1"/>
                          </a:solidFill>
                        </a:rPr>
                        <a:t> of education and training providers</a:t>
                      </a:r>
                      <a:r>
                        <a:rPr lang="en-ZA" sz="1400" baseline="0" dirty="0" smtClean="0">
                          <a:solidFill>
                            <a:schemeClr val="tx1"/>
                          </a:solidFill>
                        </a:rPr>
                        <a:t>.</a:t>
                      </a:r>
                      <a:endParaRPr lang="en-ZA" sz="1400" dirty="0">
                        <a:solidFill>
                          <a:schemeClr val="tx1"/>
                        </a:solidFill>
                      </a:endParaRPr>
                    </a:p>
                  </a:txBody>
                  <a:tcPr/>
                </a:tc>
              </a:tr>
              <a:tr h="2908609">
                <a:tc>
                  <a:txBody>
                    <a:bodyPr/>
                    <a:lstStyle/>
                    <a:p>
                      <a:pPr algn="l"/>
                      <a:r>
                        <a:rPr lang="en-ZA" sz="1400" b="1" dirty="0" smtClean="0">
                          <a:solidFill>
                            <a:schemeClr val="tx1"/>
                          </a:solidFill>
                        </a:rPr>
                        <a:t>SACE</a:t>
                      </a:r>
                      <a:endParaRPr lang="en-ZA" sz="14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dirty="0" smtClean="0">
                          <a:solidFill>
                            <a:schemeClr val="tx1"/>
                          </a:solidFill>
                        </a:rPr>
                        <a:t>To regulate, protect and promote the teaching profession . </a:t>
                      </a:r>
                      <a:r>
                        <a:rPr lang="en-ZA" sz="1400" b="1" dirty="0" smtClean="0">
                          <a:solidFill>
                            <a:schemeClr val="tx1"/>
                          </a:solidFill>
                        </a:rPr>
                        <a:t>SACE</a:t>
                      </a:r>
                      <a:r>
                        <a:rPr lang="en-ZA" sz="1400" dirty="0" smtClean="0">
                          <a:solidFill>
                            <a:schemeClr val="tx1"/>
                          </a:solidFill>
                        </a:rPr>
                        <a:t> has successfully</a:t>
                      </a:r>
                      <a:r>
                        <a:rPr lang="en-ZA" sz="1400" baseline="0" dirty="0" smtClean="0">
                          <a:solidFill>
                            <a:schemeClr val="tx1"/>
                          </a:solidFill>
                        </a:rPr>
                        <a:t> evaluated and accredited professional development providers, registered </a:t>
                      </a:r>
                      <a:endParaRPr lang="en-ZA" sz="1400" dirty="0" smtClean="0">
                        <a:solidFill>
                          <a:schemeClr val="tx1"/>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0" i="0" u="none" strike="noStrike" kern="1200" cap="none" spc="0" normalizeH="0" baseline="0" noProof="0" dirty="0" smtClean="0">
                          <a:ln>
                            <a:noFill/>
                          </a:ln>
                          <a:solidFill>
                            <a:schemeClr val="tx1"/>
                          </a:solidFill>
                          <a:effectLst/>
                          <a:uLnTx/>
                          <a:uFillTx/>
                          <a:latin typeface="+mn-lt"/>
                          <a:ea typeface="+mn-ea"/>
                          <a:cs typeface="+mn-cs"/>
                        </a:rPr>
                        <a:t>Institutional challenges.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400" b="1" i="0" u="none" strike="noStrike" kern="1200" cap="none" spc="0" normalizeH="0" baseline="0" noProof="0" dirty="0" smtClean="0">
                          <a:ln>
                            <a:noFill/>
                          </a:ln>
                          <a:solidFill>
                            <a:schemeClr val="tx1"/>
                          </a:solidFill>
                          <a:effectLst/>
                          <a:uLnTx/>
                          <a:uFillTx/>
                          <a:latin typeface="+mn-lt"/>
                          <a:ea typeface="+mn-ea"/>
                          <a:cs typeface="+mn-cs"/>
                        </a:rPr>
                        <a:t>Resistance by Teacher  Unions</a:t>
                      </a:r>
                      <a:r>
                        <a:rPr kumimoji="0" lang="en-ZA" sz="1400" b="0" i="0" u="none" strike="noStrike" kern="1200" cap="none" spc="0" normalizeH="0" baseline="0" noProof="0" dirty="0" smtClean="0">
                          <a:ln>
                            <a:noFill/>
                          </a:ln>
                          <a:solidFill>
                            <a:schemeClr val="tx1"/>
                          </a:solidFill>
                          <a:effectLst/>
                          <a:uLnTx/>
                          <a:uFillTx/>
                          <a:latin typeface="+mn-lt"/>
                          <a:ea typeface="+mn-ea"/>
                          <a:cs typeface="+mn-cs"/>
                        </a:rPr>
                        <a:t> to participate on some activities linked to SACE including Professional development.  Lack of buy in by teachers to participate in on SACE-linked activities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1" dirty="0" smtClean="0">
                          <a:solidFill>
                            <a:schemeClr val="tx1"/>
                          </a:solidFill>
                        </a:rPr>
                        <a:t>Irregularities</a:t>
                      </a:r>
                      <a:r>
                        <a:rPr lang="en-ZA" sz="1400" baseline="0" dirty="0" smtClean="0">
                          <a:solidFill>
                            <a:schemeClr val="tx1"/>
                          </a:solidFill>
                        </a:rPr>
                        <a:t> oversight</a:t>
                      </a:r>
                      <a:endParaRPr lang="en-ZA" sz="140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smtClean="0">
                          <a:solidFill>
                            <a:schemeClr val="tx1"/>
                          </a:solidFill>
                        </a:rPr>
                        <a:t>MTSF/NDP alignment</a:t>
                      </a:r>
                      <a:r>
                        <a:rPr lang="en-ZA" sz="1400" baseline="0" dirty="0" smtClean="0">
                          <a:solidFill>
                            <a:schemeClr val="tx1"/>
                          </a:solidFill>
                        </a:rPr>
                        <a:t> needs strengthening in terms of sector outcome.  </a:t>
                      </a:r>
                      <a:endParaRPr lang="en-ZA" sz="1400" dirty="0">
                        <a:solidFill>
                          <a:schemeClr val="tx1"/>
                        </a:solidFill>
                      </a:endParaRPr>
                    </a:p>
                  </a:txBody>
                  <a:tcPr/>
                </a:tc>
                <a:tc>
                  <a:txBody>
                    <a:bodyPr/>
                    <a:lstStyle/>
                    <a:p>
                      <a:pPr marL="285750" indent="-285750" algn="l">
                        <a:buFont typeface="Arial" panose="020B0604020202020204" pitchFamily="34" charset="0"/>
                        <a:buChar char="•"/>
                      </a:pPr>
                      <a:r>
                        <a:rPr lang="en-ZA" sz="1400" baseline="0" dirty="0" smtClean="0">
                          <a:solidFill>
                            <a:schemeClr val="tx1"/>
                          </a:solidFill>
                        </a:rPr>
                        <a:t>Developing </a:t>
                      </a:r>
                      <a:r>
                        <a:rPr lang="en-ZA" sz="1400" b="1" baseline="0" dirty="0" smtClean="0">
                          <a:solidFill>
                            <a:schemeClr val="tx1"/>
                          </a:solidFill>
                        </a:rPr>
                        <a:t>professional standards  </a:t>
                      </a:r>
                      <a:r>
                        <a:rPr lang="en-ZA" sz="1400" baseline="0" dirty="0" smtClean="0">
                          <a:solidFill>
                            <a:schemeClr val="tx1"/>
                          </a:solidFill>
                        </a:rPr>
                        <a:t>and ethics for teachers will assist in improving teacher quality.  </a:t>
                      </a:r>
                    </a:p>
                    <a:p>
                      <a:pPr marL="285750" indent="-285750" algn="l">
                        <a:buFont typeface="Arial" panose="020B0604020202020204" pitchFamily="34" charset="0"/>
                        <a:buChar char="•"/>
                      </a:pPr>
                      <a:r>
                        <a:rPr lang="en-ZA" sz="1400" b="1" baseline="0" dirty="0" smtClean="0">
                          <a:solidFill>
                            <a:schemeClr val="tx1"/>
                          </a:solidFill>
                        </a:rPr>
                        <a:t>Excellent coverage and reach </a:t>
                      </a:r>
                      <a:r>
                        <a:rPr lang="en-ZA" sz="1400" baseline="0" dirty="0" smtClean="0">
                          <a:solidFill>
                            <a:schemeClr val="tx1"/>
                          </a:solidFill>
                        </a:rPr>
                        <a:t>as a registration body, so can contribute to understanding teaching corps.</a:t>
                      </a:r>
                    </a:p>
                  </a:txBody>
                  <a:tcPr/>
                </a:tc>
              </a:tr>
            </a:tbl>
          </a:graphicData>
        </a:graphic>
      </p:graphicFrame>
      <p:sp>
        <p:nvSpPr>
          <p:cNvPr id="4" name="Slide Number Placeholder 3"/>
          <p:cNvSpPr>
            <a:spLocks noGrp="1"/>
          </p:cNvSpPr>
          <p:nvPr>
            <p:ph type="sldNum" sz="quarter" idx="4"/>
          </p:nvPr>
        </p:nvSpPr>
        <p:spPr/>
        <p:txBody>
          <a:bodyPr/>
          <a:lstStyle/>
          <a:p>
            <a:fld id="{28A3B54F-4D6D-439C-9A2C-B6799378E1A1}" type="slidenum">
              <a:rPr lang="en-ZA" smtClean="0"/>
              <a:pPr/>
              <a:t>16</a:t>
            </a:fld>
            <a:endParaRPr lang="en-ZA" dirty="0"/>
          </a:p>
        </p:txBody>
      </p:sp>
    </p:spTree>
    <p:extLst>
      <p:ext uri="{BB962C8B-B14F-4D97-AF65-F5344CB8AC3E}">
        <p14:creationId xmlns:p14="http://schemas.microsoft.com/office/powerpoint/2010/main" val="3924591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b="1" dirty="0" smtClean="0">
              <a:solidFill>
                <a:schemeClr val="accent2">
                  <a:lumMod val="75000"/>
                </a:schemeClr>
              </a:solidFill>
            </a:endParaRPr>
          </a:p>
          <a:p>
            <a:pPr marL="0" indent="0" algn="ctr">
              <a:buNone/>
            </a:pPr>
            <a:r>
              <a:rPr lang="en-US" sz="7200" b="1" dirty="0" smtClean="0">
                <a:solidFill>
                  <a:schemeClr val="accent2">
                    <a:lumMod val="75000"/>
                  </a:schemeClr>
                </a:solidFill>
              </a:rPr>
              <a:t>ADDRESSING  AGSA FINDINGS</a:t>
            </a:r>
            <a:endParaRPr lang="en-ZA" sz="7200" b="1" dirty="0">
              <a:solidFill>
                <a:schemeClr val="accent2">
                  <a:lumMod val="75000"/>
                </a:schemeClr>
              </a:solidFill>
            </a:endParaRPr>
          </a:p>
        </p:txBody>
      </p:sp>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17</a:t>
            </a:r>
            <a:endParaRPr lang="en-ZA" dirty="0"/>
          </a:p>
        </p:txBody>
      </p:sp>
    </p:spTree>
    <p:extLst>
      <p:ext uri="{BB962C8B-B14F-4D97-AF65-F5344CB8AC3E}">
        <p14:creationId xmlns:p14="http://schemas.microsoft.com/office/powerpoint/2010/main" val="2978600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56" y="144016"/>
            <a:ext cx="7596336" cy="836712"/>
          </a:xfrm>
        </p:spPr>
        <p:txBody>
          <a:bodyPr>
            <a:normAutofit/>
          </a:bodyPr>
          <a:lstStyle/>
          <a:p>
            <a:r>
              <a:rPr lang="en-US" sz="2800" b="1" dirty="0" smtClean="0">
                <a:solidFill>
                  <a:schemeClr val="accent2">
                    <a:lumMod val="75000"/>
                  </a:schemeClr>
                </a:solidFill>
              </a:rPr>
              <a:t>PROGRESS IN ADDRESSING AGSA CHALLENGES…</a:t>
            </a:r>
            <a:endParaRPr lang="en-US" sz="2800" dirty="0">
              <a:solidFill>
                <a:schemeClr val="accent2">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solidFill>
                  <a:prstClr val="black">
                    <a:tint val="75000"/>
                  </a:prstClr>
                </a:solidFill>
              </a:rPr>
              <a:pPr/>
              <a:t>18</a:t>
            </a:fld>
            <a:endParaRPr lang="en-ZA" dirty="0">
              <a:solidFill>
                <a:prstClr val="black">
                  <a:tint val="75000"/>
                </a:prstClr>
              </a:solidFill>
            </a:endParaRPr>
          </a:p>
        </p:txBody>
      </p:sp>
      <p:sp>
        <p:nvSpPr>
          <p:cNvPr id="5" name="Content Placeholder 2"/>
          <p:cNvSpPr>
            <a:spLocks noGrp="1"/>
          </p:cNvSpPr>
          <p:nvPr>
            <p:ph idx="1"/>
          </p:nvPr>
        </p:nvSpPr>
        <p:spPr>
          <a:xfrm>
            <a:off x="124562" y="836712"/>
            <a:ext cx="9036496" cy="5328592"/>
          </a:xfrm>
        </p:spPr>
        <p:txBody>
          <a:bodyPr>
            <a:noAutofit/>
          </a:bodyPr>
          <a:lstStyle/>
          <a:p>
            <a:pPr algn="just">
              <a:buNone/>
              <a:defRPr/>
            </a:pPr>
            <a:r>
              <a:rPr lang="en-ZA" sz="1800" b="1" dirty="0" smtClean="0">
                <a:cs typeface="Arial" panose="020B0604020202020204" pitchFamily="34" charset="0"/>
              </a:rPr>
              <a:t>The Department of Basic Education ( DBE) has strengthened the management of Performance</a:t>
            </a:r>
          </a:p>
          <a:p>
            <a:pPr algn="just">
              <a:buNone/>
              <a:defRPr/>
            </a:pPr>
            <a:r>
              <a:rPr lang="en-ZA" sz="1800" b="1" dirty="0" smtClean="0">
                <a:cs typeface="Arial" panose="020B0604020202020204" pitchFamily="34" charset="0"/>
              </a:rPr>
              <a:t>Information in conducting the following</a:t>
            </a:r>
            <a:r>
              <a:rPr lang="en-ZA" sz="1800" dirty="0" smtClean="0">
                <a:cs typeface="Arial" panose="020B0604020202020204" pitchFamily="34" charset="0"/>
              </a:rPr>
              <a:t>:</a:t>
            </a:r>
          </a:p>
          <a:p>
            <a:pPr algn="just">
              <a:buNone/>
              <a:defRPr/>
            </a:pPr>
            <a:endParaRPr lang="en-ZA" sz="1800" dirty="0">
              <a:cs typeface="Arial" panose="020B0604020202020204" pitchFamily="34" charset="0"/>
            </a:endParaRPr>
          </a:p>
          <a:p>
            <a:pPr>
              <a:lnSpc>
                <a:spcPct val="115000"/>
              </a:lnSpc>
              <a:spcAft>
                <a:spcPts val="1000"/>
              </a:spcAft>
              <a:buFont typeface="Wingdings" panose="05000000000000000000" pitchFamily="2" charset="2"/>
              <a:buChar char="v"/>
            </a:pPr>
            <a:r>
              <a:rPr lang="en-ZA" sz="1800" b="1" dirty="0" smtClean="0">
                <a:ea typeface="Calibri"/>
                <a:cs typeface="Times New Roman"/>
              </a:rPr>
              <a:t>Early </a:t>
            </a:r>
            <a:r>
              <a:rPr lang="en-ZA" sz="1800" b="1" dirty="0">
                <a:ea typeface="Calibri"/>
                <a:cs typeface="Times New Roman"/>
              </a:rPr>
              <a:t>warning</a:t>
            </a:r>
            <a:r>
              <a:rPr lang="en-ZA" sz="1800" dirty="0">
                <a:ea typeface="Calibri"/>
                <a:cs typeface="Times New Roman"/>
              </a:rPr>
              <a:t>: Quarterly </a:t>
            </a:r>
            <a:r>
              <a:rPr lang="en-ZA" sz="1800" dirty="0" smtClean="0">
                <a:ea typeface="Calibri"/>
                <a:cs typeface="Times New Roman"/>
              </a:rPr>
              <a:t>Reporting </a:t>
            </a:r>
            <a:r>
              <a:rPr lang="en-ZA" sz="1800" dirty="0">
                <a:ea typeface="Calibri"/>
                <a:cs typeface="Times New Roman"/>
              </a:rPr>
              <a:t>systems </a:t>
            </a:r>
            <a:r>
              <a:rPr lang="en-ZA" sz="1800" dirty="0" smtClean="0">
                <a:ea typeface="Calibri"/>
                <a:cs typeface="Times New Roman"/>
              </a:rPr>
              <a:t>established </a:t>
            </a:r>
            <a:r>
              <a:rPr lang="en-ZA" sz="1800" dirty="0">
                <a:ea typeface="Calibri"/>
                <a:cs typeface="Times New Roman"/>
              </a:rPr>
              <a:t>to </a:t>
            </a:r>
            <a:r>
              <a:rPr lang="en-ZA" sz="1800" b="1" dirty="0">
                <a:ea typeface="Calibri"/>
                <a:cs typeface="Times New Roman"/>
              </a:rPr>
              <a:t>alert key managers </a:t>
            </a:r>
            <a:r>
              <a:rPr lang="en-ZA" sz="1800" dirty="0">
                <a:ea typeface="Calibri"/>
                <a:cs typeface="Times New Roman"/>
              </a:rPr>
              <a:t>at Quarterly Branch Reviews on Programme Performance ( achievements and non achievements</a:t>
            </a:r>
            <a:r>
              <a:rPr lang="en-ZA" sz="1800" dirty="0" smtClean="0">
                <a:ea typeface="Calibri"/>
                <a:cs typeface="Times New Roman"/>
              </a:rPr>
              <a:t>).</a:t>
            </a:r>
          </a:p>
          <a:p>
            <a:pPr>
              <a:lnSpc>
                <a:spcPct val="115000"/>
              </a:lnSpc>
              <a:spcAft>
                <a:spcPts val="1000"/>
              </a:spcAft>
              <a:buFont typeface="Wingdings" panose="05000000000000000000" pitchFamily="2" charset="2"/>
              <a:buChar char="v"/>
            </a:pPr>
            <a:r>
              <a:rPr lang="en-ZA" sz="1800" b="1" dirty="0" smtClean="0"/>
              <a:t>DBE strengthened </a:t>
            </a:r>
            <a:r>
              <a:rPr lang="en-ZA" sz="1800" b="1" dirty="0"/>
              <a:t>process </a:t>
            </a:r>
            <a:r>
              <a:rPr lang="en-ZA" sz="1800" b="1" dirty="0" smtClean="0"/>
              <a:t>systems: </a:t>
            </a:r>
            <a:r>
              <a:rPr lang="en-ZA" sz="1800" dirty="0" smtClean="0"/>
              <a:t> </a:t>
            </a:r>
            <a:r>
              <a:rPr lang="en-ZA" sz="1800" dirty="0"/>
              <a:t>managing performance information and </a:t>
            </a:r>
            <a:r>
              <a:rPr lang="en-ZA" sz="1800" b="1" dirty="0"/>
              <a:t>heightening evidence </a:t>
            </a:r>
            <a:r>
              <a:rPr lang="en-ZA" sz="1800" dirty="0"/>
              <a:t>reported by Branches.</a:t>
            </a:r>
          </a:p>
          <a:p>
            <a:pPr>
              <a:lnSpc>
                <a:spcPct val="115000"/>
              </a:lnSpc>
              <a:spcAft>
                <a:spcPts val="1000"/>
              </a:spcAft>
              <a:buFont typeface="Wingdings" panose="05000000000000000000" pitchFamily="2" charset="2"/>
              <a:buChar char="v"/>
            </a:pPr>
            <a:r>
              <a:rPr lang="en-ZA" sz="1800" b="1" dirty="0"/>
              <a:t>Sanctions applied </a:t>
            </a:r>
            <a:r>
              <a:rPr lang="en-ZA" sz="1800" dirty="0"/>
              <a:t>in terms of </a:t>
            </a:r>
            <a:r>
              <a:rPr lang="en-ZA" sz="1800" b="1" dirty="0"/>
              <a:t>consequence management </a:t>
            </a:r>
            <a:r>
              <a:rPr lang="en-ZA" sz="1800" dirty="0"/>
              <a:t>in areas of non- </a:t>
            </a:r>
            <a:r>
              <a:rPr lang="en-ZA" sz="1800" dirty="0" smtClean="0"/>
              <a:t>performance.</a:t>
            </a:r>
            <a:endParaRPr lang="en-ZA" sz="1800" dirty="0"/>
          </a:p>
          <a:p>
            <a:pPr>
              <a:lnSpc>
                <a:spcPct val="115000"/>
              </a:lnSpc>
              <a:spcAft>
                <a:spcPts val="1000"/>
              </a:spcAft>
              <a:buFont typeface="Wingdings" panose="05000000000000000000" pitchFamily="2" charset="2"/>
              <a:buChar char="v"/>
            </a:pPr>
            <a:r>
              <a:rPr lang="en-ZA" sz="1800" b="1" dirty="0">
                <a:ea typeface="Calibri"/>
                <a:cs typeface="Times New Roman"/>
              </a:rPr>
              <a:t>Performance </a:t>
            </a:r>
            <a:r>
              <a:rPr lang="en-ZA" sz="1800" b="1" dirty="0" smtClean="0">
                <a:ea typeface="Calibri"/>
                <a:cs typeface="Times New Roman"/>
              </a:rPr>
              <a:t>agreements and assessments </a:t>
            </a:r>
            <a:r>
              <a:rPr lang="en-ZA" sz="1800" dirty="0">
                <a:ea typeface="Calibri"/>
                <a:cs typeface="Times New Roman"/>
              </a:rPr>
              <a:t>for all </a:t>
            </a:r>
            <a:r>
              <a:rPr lang="en-ZA" sz="1800" dirty="0" err="1">
                <a:ea typeface="Calibri"/>
                <a:cs typeface="Times New Roman"/>
              </a:rPr>
              <a:t>sms</a:t>
            </a:r>
            <a:r>
              <a:rPr lang="en-ZA" sz="1800" dirty="0">
                <a:ea typeface="Calibri"/>
                <a:cs typeface="Times New Roman"/>
              </a:rPr>
              <a:t> </a:t>
            </a:r>
            <a:r>
              <a:rPr lang="en-ZA" sz="1800" dirty="0" smtClean="0">
                <a:ea typeface="Calibri"/>
                <a:cs typeface="Times New Roman"/>
              </a:rPr>
              <a:t>members for </a:t>
            </a:r>
            <a:r>
              <a:rPr lang="en-ZA" sz="1800" dirty="0">
                <a:ea typeface="Calibri"/>
                <a:cs typeface="Times New Roman"/>
              </a:rPr>
              <a:t>financial and programme management emphasised in relation to targets.</a:t>
            </a:r>
          </a:p>
          <a:p>
            <a:pPr>
              <a:lnSpc>
                <a:spcPct val="115000"/>
              </a:lnSpc>
              <a:spcAft>
                <a:spcPts val="1000"/>
              </a:spcAft>
              <a:buFont typeface="Wingdings" panose="05000000000000000000" pitchFamily="2" charset="2"/>
              <a:buChar char="v"/>
            </a:pPr>
            <a:r>
              <a:rPr lang="en-ZA" sz="1800" b="1" dirty="0">
                <a:ea typeface="Calibri"/>
                <a:cs typeface="Times New Roman"/>
              </a:rPr>
              <a:t>Weekly </a:t>
            </a:r>
            <a:r>
              <a:rPr lang="en-ZA" sz="1800" b="1" dirty="0" smtClean="0">
                <a:ea typeface="Calibri"/>
                <a:cs typeface="Times New Roman"/>
              </a:rPr>
              <a:t>Senior Management meeting</a:t>
            </a:r>
            <a:r>
              <a:rPr lang="en-ZA" sz="1800" dirty="0" smtClean="0">
                <a:ea typeface="Calibri"/>
                <a:cs typeface="Times New Roman"/>
              </a:rPr>
              <a:t> </a:t>
            </a:r>
            <a:r>
              <a:rPr lang="en-ZA" sz="1800" dirty="0">
                <a:ea typeface="Calibri"/>
                <a:cs typeface="Times New Roman"/>
              </a:rPr>
              <a:t>reports</a:t>
            </a:r>
            <a:r>
              <a:rPr lang="en-ZA" sz="1800" dirty="0" smtClean="0">
                <a:ea typeface="Calibri"/>
                <a:cs typeface="Times New Roman"/>
              </a:rPr>
              <a:t>, comprising of </a:t>
            </a:r>
            <a:r>
              <a:rPr lang="en-ZA" sz="1800" dirty="0">
                <a:ea typeface="Calibri"/>
                <a:cs typeface="Times New Roman"/>
              </a:rPr>
              <a:t>progress per Branch </a:t>
            </a:r>
            <a:r>
              <a:rPr lang="en-ZA" sz="1800" dirty="0" smtClean="0">
                <a:ea typeface="Calibri"/>
                <a:cs typeface="Times New Roman"/>
              </a:rPr>
              <a:t>within each  </a:t>
            </a:r>
            <a:r>
              <a:rPr lang="en-ZA" sz="1800" dirty="0">
                <a:ea typeface="Calibri"/>
                <a:cs typeface="Times New Roman"/>
              </a:rPr>
              <a:t>Programme with regards to statutory Planning and Reporting obligations to feed into Quarterly Reporting improvements.</a:t>
            </a:r>
          </a:p>
          <a:p>
            <a:pPr marL="0" indent="0">
              <a:lnSpc>
                <a:spcPct val="115000"/>
              </a:lnSpc>
              <a:spcAft>
                <a:spcPts val="1000"/>
              </a:spcAft>
              <a:buNone/>
            </a:pPr>
            <a:endParaRPr lang="en-ZA" sz="1800" dirty="0">
              <a:solidFill>
                <a:srgbClr val="00B050"/>
              </a:solidFill>
              <a:ea typeface="Calibri"/>
              <a:cs typeface="Times New Roman"/>
            </a:endParaRPr>
          </a:p>
          <a:p>
            <a:pPr marL="0" indent="0" algn="just">
              <a:lnSpc>
                <a:spcPct val="120000"/>
              </a:lnSpc>
              <a:buNone/>
              <a:defRPr/>
            </a:pPr>
            <a:endParaRPr lang="en-ZA" sz="1800" dirty="0" smtClean="0">
              <a:solidFill>
                <a:srgbClr val="00B050"/>
              </a:solidFill>
            </a:endParaRPr>
          </a:p>
          <a:p>
            <a:pPr algn="just"/>
            <a:endParaRPr lang="en-ZA" sz="1800" dirty="0">
              <a:solidFill>
                <a:srgbClr val="00B050"/>
              </a:solidFill>
            </a:endParaRPr>
          </a:p>
        </p:txBody>
      </p:sp>
      <p:sp>
        <p:nvSpPr>
          <p:cNvPr id="6" name="TextBox 5"/>
          <p:cNvSpPr txBox="1"/>
          <p:nvPr/>
        </p:nvSpPr>
        <p:spPr>
          <a:xfrm>
            <a:off x="6872875" y="6488668"/>
            <a:ext cx="792088" cy="369332"/>
          </a:xfrm>
          <a:prstGeom prst="rect">
            <a:avLst/>
          </a:prstGeom>
          <a:noFill/>
        </p:spPr>
        <p:txBody>
          <a:bodyPr wrap="square" rtlCol="0">
            <a:spAutoFit/>
          </a:bodyPr>
          <a:lstStyle/>
          <a:p>
            <a:pPr algn="ctr"/>
            <a:r>
              <a:rPr lang="en-US" dirty="0" smtClean="0"/>
              <a:t>18</a:t>
            </a:r>
            <a:endParaRPr lang="en-ZA" dirty="0"/>
          </a:p>
        </p:txBody>
      </p:sp>
    </p:spTree>
    <p:extLst>
      <p:ext uri="{BB962C8B-B14F-4D97-AF65-F5344CB8AC3E}">
        <p14:creationId xmlns:p14="http://schemas.microsoft.com/office/powerpoint/2010/main" val="4001590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56" y="144016"/>
            <a:ext cx="7596336" cy="836712"/>
          </a:xfrm>
        </p:spPr>
        <p:txBody>
          <a:bodyPr>
            <a:normAutofit/>
          </a:bodyPr>
          <a:lstStyle/>
          <a:p>
            <a:r>
              <a:rPr lang="en-US" sz="2800" b="1" dirty="0" smtClean="0">
                <a:solidFill>
                  <a:schemeClr val="accent2">
                    <a:lumMod val="75000"/>
                  </a:schemeClr>
                </a:solidFill>
              </a:rPr>
              <a:t>PROGRESS IN ADDRESSING AGSA CHALLENGES</a:t>
            </a:r>
            <a:endParaRPr lang="en-US" sz="2800" dirty="0">
              <a:solidFill>
                <a:schemeClr val="accent2">
                  <a:lumMod val="75000"/>
                </a:schemeClr>
              </a:solidFill>
            </a:endParaRPr>
          </a:p>
        </p:txBody>
      </p:sp>
      <p:sp>
        <p:nvSpPr>
          <p:cNvPr id="4" name="Slide Number Placeholder 3"/>
          <p:cNvSpPr>
            <a:spLocks noGrp="1"/>
          </p:cNvSpPr>
          <p:nvPr>
            <p:ph type="sldNum" sz="quarter" idx="4294967295"/>
          </p:nvPr>
        </p:nvSpPr>
        <p:spPr>
          <a:xfrm>
            <a:off x="5364088" y="6492875"/>
            <a:ext cx="2133600" cy="365125"/>
          </a:xfrm>
          <a:prstGeom prst="rect">
            <a:avLst/>
          </a:prstGeom>
        </p:spPr>
        <p:txBody>
          <a:bodyPr/>
          <a:lstStyle/>
          <a:p>
            <a:fld id="{E2C0AE55-7E06-4976-960B-3D98813CB3CF}" type="slidenum">
              <a:rPr lang="en-ZA" smtClean="0">
                <a:solidFill>
                  <a:prstClr val="black">
                    <a:tint val="75000"/>
                  </a:prstClr>
                </a:solidFill>
              </a:rPr>
              <a:pPr/>
              <a:t>19</a:t>
            </a:fld>
            <a:endParaRPr lang="en-ZA" dirty="0">
              <a:solidFill>
                <a:prstClr val="black">
                  <a:tint val="75000"/>
                </a:prstClr>
              </a:solidFill>
            </a:endParaRPr>
          </a:p>
        </p:txBody>
      </p:sp>
      <p:sp>
        <p:nvSpPr>
          <p:cNvPr id="5" name="Content Placeholder 2"/>
          <p:cNvSpPr>
            <a:spLocks noGrp="1"/>
          </p:cNvSpPr>
          <p:nvPr>
            <p:ph idx="1"/>
          </p:nvPr>
        </p:nvSpPr>
        <p:spPr>
          <a:xfrm>
            <a:off x="124562" y="836712"/>
            <a:ext cx="9036496" cy="5328592"/>
          </a:xfrm>
        </p:spPr>
        <p:txBody>
          <a:bodyPr>
            <a:noAutofit/>
          </a:bodyPr>
          <a:lstStyle/>
          <a:p>
            <a:pPr algn="just">
              <a:buNone/>
              <a:defRPr/>
            </a:pPr>
            <a:r>
              <a:rPr lang="en-ZA" sz="1800" b="1" dirty="0" smtClean="0">
                <a:solidFill>
                  <a:prstClr val="black"/>
                </a:solidFill>
                <a:cs typeface="Arial" panose="020B0604020202020204" pitchFamily="34" charset="0"/>
              </a:rPr>
              <a:t>The </a:t>
            </a:r>
            <a:r>
              <a:rPr lang="en-ZA" sz="1800" b="1" dirty="0">
                <a:solidFill>
                  <a:prstClr val="black"/>
                </a:solidFill>
                <a:cs typeface="Arial" panose="020B0604020202020204" pitchFamily="34" charset="0"/>
              </a:rPr>
              <a:t>Basic Education </a:t>
            </a:r>
            <a:r>
              <a:rPr lang="en-ZA" sz="1800" b="1" dirty="0" smtClean="0">
                <a:solidFill>
                  <a:prstClr val="black"/>
                </a:solidFill>
                <a:cs typeface="Arial" panose="020B0604020202020204" pitchFamily="34" charset="0"/>
              </a:rPr>
              <a:t> and Sector </a:t>
            </a:r>
            <a:r>
              <a:rPr lang="en-ZA" sz="1800" b="1" dirty="0">
                <a:solidFill>
                  <a:prstClr val="black"/>
                </a:solidFill>
                <a:cs typeface="Arial" panose="020B0604020202020204" pitchFamily="34" charset="0"/>
              </a:rPr>
              <a:t>plans to strengthen the monitoring of the MTSF by </a:t>
            </a:r>
            <a:endParaRPr lang="en-ZA" sz="1800" b="1" dirty="0" smtClean="0">
              <a:solidFill>
                <a:prstClr val="black"/>
              </a:solidFill>
              <a:cs typeface="Arial" panose="020B0604020202020204" pitchFamily="34" charset="0"/>
            </a:endParaRPr>
          </a:p>
          <a:p>
            <a:pPr algn="just">
              <a:buNone/>
              <a:defRPr/>
            </a:pPr>
            <a:r>
              <a:rPr lang="en-ZA" sz="1800" b="1" dirty="0" smtClean="0">
                <a:solidFill>
                  <a:prstClr val="black"/>
                </a:solidFill>
                <a:cs typeface="Arial" panose="020B0604020202020204" pitchFamily="34" charset="0"/>
              </a:rPr>
              <a:t>undertaking </a:t>
            </a:r>
            <a:r>
              <a:rPr lang="en-ZA" sz="1800" b="1" dirty="0">
                <a:solidFill>
                  <a:prstClr val="black"/>
                </a:solidFill>
                <a:cs typeface="Arial" panose="020B0604020202020204" pitchFamily="34" charset="0"/>
              </a:rPr>
              <a:t>the following</a:t>
            </a:r>
            <a:r>
              <a:rPr lang="en-ZA" sz="1800" dirty="0" smtClean="0">
                <a:solidFill>
                  <a:prstClr val="black"/>
                </a:solidFill>
                <a:cs typeface="Arial" panose="020B0604020202020204" pitchFamily="34" charset="0"/>
              </a:rPr>
              <a:t>:</a:t>
            </a:r>
          </a:p>
          <a:p>
            <a:pPr algn="just">
              <a:buNone/>
              <a:defRPr/>
            </a:pPr>
            <a:endParaRPr lang="en-ZA" sz="1800" dirty="0">
              <a:solidFill>
                <a:prstClr val="black"/>
              </a:solidFill>
              <a:cs typeface="Arial" panose="020B0604020202020204" pitchFamily="34" charset="0"/>
            </a:endParaRPr>
          </a:p>
          <a:p>
            <a:pPr marL="0" indent="0" algn="just">
              <a:lnSpc>
                <a:spcPct val="120000"/>
              </a:lnSpc>
              <a:buFont typeface="Wingdings" pitchFamily="2" charset="2"/>
              <a:buChar char="v"/>
              <a:defRPr/>
            </a:pPr>
            <a:r>
              <a:rPr lang="en-ZA" sz="1800" dirty="0">
                <a:solidFill>
                  <a:prstClr val="black"/>
                </a:solidFill>
                <a:cs typeface="Arial" panose="020B0604020202020204" pitchFamily="34" charset="0"/>
              </a:rPr>
              <a:t>    </a:t>
            </a:r>
            <a:r>
              <a:rPr lang="en-ZA" sz="1800" b="1" dirty="0" smtClean="0">
                <a:solidFill>
                  <a:prstClr val="black"/>
                </a:solidFill>
                <a:cs typeface="Arial" panose="020B0604020202020204" pitchFamily="34" charset="0"/>
              </a:rPr>
              <a:t>Strengthening and refining </a:t>
            </a:r>
            <a:r>
              <a:rPr lang="en-ZA" sz="1800" dirty="0" smtClean="0">
                <a:solidFill>
                  <a:prstClr val="black"/>
                </a:solidFill>
                <a:cs typeface="Arial" panose="020B0604020202020204" pitchFamily="34" charset="0"/>
              </a:rPr>
              <a:t>the DBE  Technical Indicator Descriptions (TID)   </a:t>
            </a:r>
          </a:p>
          <a:p>
            <a:pPr marL="0" indent="0" algn="just">
              <a:lnSpc>
                <a:spcPct val="120000"/>
              </a:lnSpc>
              <a:buNone/>
              <a:defRPr/>
            </a:pPr>
            <a:r>
              <a:rPr lang="en-ZA" sz="1800" dirty="0">
                <a:solidFill>
                  <a:prstClr val="black"/>
                </a:solidFill>
                <a:cs typeface="Arial" panose="020B0604020202020204" pitchFamily="34" charset="0"/>
              </a:rPr>
              <a:t> </a:t>
            </a:r>
            <a:r>
              <a:rPr lang="en-ZA" sz="1800" dirty="0" smtClean="0">
                <a:solidFill>
                  <a:prstClr val="black"/>
                </a:solidFill>
                <a:cs typeface="Arial" panose="020B0604020202020204" pitchFamily="34" charset="0"/>
              </a:rPr>
              <a:t>        to close the gaps identified with the 2016/17 audit process.   </a:t>
            </a:r>
          </a:p>
          <a:p>
            <a:pPr algn="just">
              <a:lnSpc>
                <a:spcPct val="120000"/>
              </a:lnSpc>
              <a:buFont typeface="Wingdings" panose="05000000000000000000" pitchFamily="2" charset="2"/>
              <a:buChar char="v"/>
              <a:defRPr/>
            </a:pPr>
            <a:r>
              <a:rPr lang="en-ZA" sz="1800" dirty="0">
                <a:solidFill>
                  <a:prstClr val="black"/>
                </a:solidFill>
                <a:cs typeface="Arial" panose="020B0604020202020204" pitchFamily="34" charset="0"/>
              </a:rPr>
              <a:t> </a:t>
            </a:r>
            <a:r>
              <a:rPr lang="en-ZA" sz="1800" dirty="0" smtClean="0">
                <a:solidFill>
                  <a:prstClr val="black"/>
                </a:solidFill>
                <a:cs typeface="Arial" panose="020B0604020202020204" pitchFamily="34" charset="0"/>
              </a:rPr>
              <a:t>  </a:t>
            </a:r>
            <a:r>
              <a:rPr lang="en-ZA" sz="1800" b="1" dirty="0" smtClean="0">
                <a:solidFill>
                  <a:prstClr val="black"/>
                </a:solidFill>
                <a:cs typeface="Arial" panose="020B0604020202020204" pitchFamily="34" charset="0"/>
              </a:rPr>
              <a:t>Strengthening alignment </a:t>
            </a:r>
            <a:r>
              <a:rPr lang="en-ZA" sz="1800" dirty="0" smtClean="0">
                <a:solidFill>
                  <a:prstClr val="black"/>
                </a:solidFill>
                <a:cs typeface="Arial" panose="020B0604020202020204" pitchFamily="34" charset="0"/>
              </a:rPr>
              <a:t>of </a:t>
            </a:r>
            <a:r>
              <a:rPr lang="en-ZA" sz="1800" b="1" dirty="0" smtClean="0">
                <a:solidFill>
                  <a:prstClr val="black"/>
                </a:solidFill>
                <a:cs typeface="Arial" panose="020B0604020202020204" pitchFamily="34" charset="0"/>
              </a:rPr>
              <a:t>DBE </a:t>
            </a:r>
            <a:r>
              <a:rPr lang="en-ZA" sz="1800" dirty="0" smtClean="0">
                <a:solidFill>
                  <a:prstClr val="black"/>
                </a:solidFill>
                <a:cs typeface="Arial" panose="020B0604020202020204" pitchFamily="34" charset="0"/>
              </a:rPr>
              <a:t>Annual Performance Plan (APP) and Medium- Term   </a:t>
            </a:r>
          </a:p>
          <a:p>
            <a:pPr marL="0" indent="0" algn="just">
              <a:lnSpc>
                <a:spcPct val="120000"/>
              </a:lnSpc>
              <a:buNone/>
              <a:defRPr/>
            </a:pPr>
            <a:r>
              <a:rPr lang="en-ZA" sz="1800" dirty="0" smtClean="0">
                <a:solidFill>
                  <a:prstClr val="black"/>
                </a:solidFill>
                <a:cs typeface="Arial" panose="020B0604020202020204" pitchFamily="34" charset="0"/>
              </a:rPr>
              <a:t>          Strategic Framework ( MTSF) to strengthen Outcome 1 reporting.</a:t>
            </a:r>
          </a:p>
          <a:p>
            <a:pPr marL="0" indent="0" algn="just">
              <a:lnSpc>
                <a:spcPct val="120000"/>
              </a:lnSpc>
              <a:buFont typeface="Wingdings" pitchFamily="2" charset="2"/>
              <a:buChar char="v"/>
              <a:defRPr/>
            </a:pPr>
            <a:r>
              <a:rPr lang="en-ZA" sz="1800" b="1" dirty="0" smtClean="0">
                <a:solidFill>
                  <a:prstClr val="black"/>
                </a:solidFill>
                <a:cs typeface="Arial" panose="020B0604020202020204" pitchFamily="34" charset="0"/>
              </a:rPr>
              <a:t>    Strengthening </a:t>
            </a:r>
            <a:r>
              <a:rPr lang="en-ZA" sz="1800" b="1" dirty="0">
                <a:solidFill>
                  <a:prstClr val="black"/>
                </a:solidFill>
                <a:cs typeface="Arial" panose="020B0604020202020204" pitchFamily="34" charset="0"/>
              </a:rPr>
              <a:t>the monitoring </a:t>
            </a:r>
            <a:r>
              <a:rPr lang="en-ZA" sz="1800" dirty="0">
                <a:solidFill>
                  <a:prstClr val="black"/>
                </a:solidFill>
                <a:cs typeface="Arial" panose="020B0604020202020204" pitchFamily="34" charset="0"/>
              </a:rPr>
              <a:t>systems on </a:t>
            </a:r>
            <a:r>
              <a:rPr lang="en-ZA" sz="1800" b="1" dirty="0">
                <a:solidFill>
                  <a:prstClr val="black"/>
                </a:solidFill>
                <a:cs typeface="Arial" panose="020B0604020202020204" pitchFamily="34" charset="0"/>
              </a:rPr>
              <a:t>MTSF </a:t>
            </a:r>
            <a:r>
              <a:rPr lang="en-ZA" sz="1800" b="1" dirty="0" smtClean="0">
                <a:solidFill>
                  <a:prstClr val="black"/>
                </a:solidFill>
                <a:cs typeface="Arial" panose="020B0604020202020204" pitchFamily="34" charset="0"/>
              </a:rPr>
              <a:t>indicators</a:t>
            </a:r>
            <a:r>
              <a:rPr lang="en-ZA" sz="1800" dirty="0" smtClean="0">
                <a:solidFill>
                  <a:prstClr val="black"/>
                </a:solidFill>
                <a:cs typeface="Arial" panose="020B0604020202020204" pitchFamily="34" charset="0"/>
              </a:rPr>
              <a:t> with provincially</a:t>
            </a:r>
          </a:p>
          <a:p>
            <a:pPr marL="400050" lvl="1" indent="0" algn="just">
              <a:lnSpc>
                <a:spcPct val="120000"/>
              </a:lnSpc>
              <a:buNone/>
              <a:defRPr/>
            </a:pPr>
            <a:r>
              <a:rPr lang="en-ZA" sz="1800" dirty="0" smtClean="0">
                <a:solidFill>
                  <a:prstClr val="black"/>
                </a:solidFill>
                <a:cs typeface="Arial" panose="020B0604020202020204" pitchFamily="34" charset="0"/>
              </a:rPr>
              <a:t> segregated information;</a:t>
            </a:r>
            <a:endParaRPr lang="en-ZA" sz="1800" dirty="0">
              <a:solidFill>
                <a:prstClr val="black"/>
              </a:solidFill>
              <a:cs typeface="Arial" panose="020B0604020202020204" pitchFamily="34" charset="0"/>
            </a:endParaRPr>
          </a:p>
          <a:p>
            <a:pPr marL="0" indent="0" algn="just">
              <a:lnSpc>
                <a:spcPct val="120000"/>
              </a:lnSpc>
              <a:buFont typeface="Wingdings" pitchFamily="2" charset="2"/>
              <a:buChar char="v"/>
              <a:defRPr/>
            </a:pPr>
            <a:r>
              <a:rPr lang="en-ZA" sz="1800" dirty="0">
                <a:solidFill>
                  <a:prstClr val="black"/>
                </a:solidFill>
                <a:cs typeface="Arial" panose="020B0604020202020204" pitchFamily="34" charset="0"/>
              </a:rPr>
              <a:t>    </a:t>
            </a:r>
            <a:r>
              <a:rPr lang="en-ZA" sz="1800" dirty="0" smtClean="0">
                <a:solidFill>
                  <a:prstClr val="black"/>
                </a:solidFill>
                <a:cs typeface="Arial" panose="020B0604020202020204" pitchFamily="34" charset="0"/>
              </a:rPr>
              <a:t>Developing  </a:t>
            </a:r>
            <a:r>
              <a:rPr lang="en-ZA" sz="1800" b="1" dirty="0">
                <a:solidFill>
                  <a:prstClr val="black"/>
                </a:solidFill>
                <a:cs typeface="Arial" panose="020B0604020202020204" pitchFamily="34" charset="0"/>
              </a:rPr>
              <a:t>Standardised Technical Indicator Descriptions </a:t>
            </a:r>
            <a:r>
              <a:rPr lang="en-US" sz="1800" dirty="0" smtClean="0">
                <a:solidFill>
                  <a:prstClr val="black"/>
                </a:solidFill>
                <a:cs typeface="Arial" panose="020B0604020202020204" pitchFamily="34" charset="0"/>
              </a:rPr>
              <a:t>(</a:t>
            </a:r>
            <a:r>
              <a:rPr lang="en-US" sz="1800" dirty="0">
                <a:solidFill>
                  <a:prstClr val="black"/>
                </a:solidFill>
                <a:cs typeface="Arial" panose="020B0604020202020204" pitchFamily="34" charset="0"/>
              </a:rPr>
              <a:t>TIDs) for </a:t>
            </a:r>
            <a:r>
              <a:rPr lang="en-US" sz="1800" dirty="0" smtClean="0">
                <a:solidFill>
                  <a:prstClr val="black"/>
                </a:solidFill>
                <a:cs typeface="Arial" panose="020B0604020202020204" pitchFamily="34" charset="0"/>
              </a:rPr>
              <a:t>all</a:t>
            </a:r>
          </a:p>
          <a:p>
            <a:pPr marL="0" indent="0" algn="just">
              <a:lnSpc>
                <a:spcPct val="120000"/>
              </a:lnSpc>
              <a:buNone/>
              <a:defRPr/>
            </a:pPr>
            <a:r>
              <a:rPr lang="en-US" sz="1800" dirty="0" smtClean="0">
                <a:solidFill>
                  <a:prstClr val="black"/>
                </a:solidFill>
                <a:cs typeface="Arial" panose="020B0604020202020204" pitchFamily="34" charset="0"/>
              </a:rPr>
              <a:t>        Provincial </a:t>
            </a:r>
            <a:r>
              <a:rPr lang="en-US" sz="1800" dirty="0">
                <a:solidFill>
                  <a:prstClr val="black"/>
                </a:solidFill>
                <a:cs typeface="Arial" panose="020B0604020202020204" pitchFamily="34" charset="0"/>
              </a:rPr>
              <a:t>Education Departments (PEDs</a:t>
            </a:r>
            <a:r>
              <a:rPr lang="en-US" sz="1800" dirty="0" smtClean="0">
                <a:solidFill>
                  <a:prstClr val="black"/>
                </a:solidFill>
                <a:cs typeface="Arial" panose="020B0604020202020204" pitchFamily="34" charset="0"/>
              </a:rPr>
              <a:t>) but more work is still required;                                   </a:t>
            </a:r>
            <a:endParaRPr lang="en-ZA" sz="1800" dirty="0">
              <a:solidFill>
                <a:prstClr val="black"/>
              </a:solidFill>
              <a:cs typeface="Arial" panose="020B0604020202020204" pitchFamily="34" charset="0"/>
            </a:endParaRPr>
          </a:p>
          <a:p>
            <a:pPr marL="0" indent="0" algn="just">
              <a:lnSpc>
                <a:spcPct val="120000"/>
              </a:lnSpc>
              <a:buFont typeface="Wingdings" pitchFamily="2" charset="2"/>
              <a:buChar char="v"/>
              <a:defRPr/>
            </a:pPr>
            <a:r>
              <a:rPr lang="en-ZA" sz="1800" dirty="0" smtClean="0">
                <a:solidFill>
                  <a:prstClr val="black"/>
                </a:solidFill>
                <a:cs typeface="Arial" panose="020B0604020202020204" pitchFamily="34" charset="0"/>
              </a:rPr>
              <a:t>    </a:t>
            </a:r>
            <a:r>
              <a:rPr lang="en-ZA" sz="1800" b="1" dirty="0" smtClean="0">
                <a:solidFill>
                  <a:prstClr val="black"/>
                </a:solidFill>
                <a:cs typeface="Arial" panose="020B0604020202020204" pitchFamily="34" charset="0"/>
              </a:rPr>
              <a:t>Development </a:t>
            </a:r>
            <a:r>
              <a:rPr lang="en-ZA" sz="1800" dirty="0" smtClean="0">
                <a:solidFill>
                  <a:prstClr val="black"/>
                </a:solidFill>
                <a:cs typeface="Arial" panose="020B0604020202020204" pitchFamily="34" charset="0"/>
              </a:rPr>
              <a:t>and </a:t>
            </a:r>
            <a:r>
              <a:rPr lang="en-ZA" sz="1800" b="1" dirty="0" smtClean="0">
                <a:solidFill>
                  <a:prstClr val="black"/>
                </a:solidFill>
                <a:cs typeface="Arial" panose="020B0604020202020204" pitchFamily="34" charset="0"/>
              </a:rPr>
              <a:t>Inclusion of MTSF standardised indicators  </a:t>
            </a:r>
            <a:r>
              <a:rPr lang="en-ZA" sz="1800" dirty="0" smtClean="0">
                <a:solidFill>
                  <a:prstClr val="black"/>
                </a:solidFill>
                <a:cs typeface="Arial" panose="020B0604020202020204" pitchFamily="34" charset="0"/>
              </a:rPr>
              <a:t>for the Sector </a:t>
            </a:r>
            <a:endParaRPr lang="en-ZA" sz="1800" dirty="0">
              <a:solidFill>
                <a:prstClr val="black"/>
              </a:solidFill>
              <a:cs typeface="Arial" panose="020B0604020202020204" pitchFamily="34" charset="0"/>
            </a:endParaRPr>
          </a:p>
          <a:p>
            <a:pPr marL="0" indent="0" algn="just">
              <a:lnSpc>
                <a:spcPct val="120000"/>
              </a:lnSpc>
              <a:buFont typeface="Wingdings" pitchFamily="2" charset="2"/>
              <a:buChar char="v"/>
              <a:defRPr/>
            </a:pPr>
            <a:r>
              <a:rPr lang="en-ZA" sz="1800" dirty="0">
                <a:solidFill>
                  <a:prstClr val="black"/>
                </a:solidFill>
                <a:cs typeface="Arial" panose="020B0604020202020204" pitchFamily="34" charset="0"/>
              </a:rPr>
              <a:t>    </a:t>
            </a:r>
            <a:r>
              <a:rPr lang="en-ZA" sz="1800" b="1" dirty="0" smtClean="0">
                <a:solidFill>
                  <a:prstClr val="black"/>
                </a:solidFill>
                <a:cs typeface="Arial" panose="020B0604020202020204" pitchFamily="34" charset="0"/>
              </a:rPr>
              <a:t>Validating </a:t>
            </a:r>
            <a:r>
              <a:rPr lang="en-ZA" sz="1800" b="1" dirty="0">
                <a:solidFill>
                  <a:prstClr val="black"/>
                </a:solidFill>
                <a:cs typeface="Arial" panose="020B0604020202020204" pitchFamily="34" charset="0"/>
              </a:rPr>
              <a:t>information </a:t>
            </a:r>
            <a:r>
              <a:rPr lang="en-ZA" sz="1800" dirty="0">
                <a:solidFill>
                  <a:prstClr val="black"/>
                </a:solidFill>
                <a:cs typeface="Arial" panose="020B0604020202020204" pitchFamily="34" charset="0"/>
              </a:rPr>
              <a:t>reported by the sector </a:t>
            </a:r>
            <a:r>
              <a:rPr lang="en-ZA" sz="1800" b="1" dirty="0">
                <a:solidFill>
                  <a:prstClr val="black"/>
                </a:solidFill>
                <a:cs typeface="Arial" panose="020B0604020202020204" pitchFamily="34" charset="0"/>
              </a:rPr>
              <a:t>using </a:t>
            </a:r>
            <a:r>
              <a:rPr lang="en-ZA" sz="1800" b="1" dirty="0" smtClean="0">
                <a:solidFill>
                  <a:prstClr val="black"/>
                </a:solidFill>
                <a:cs typeface="Arial" panose="020B0604020202020204" pitchFamily="34" charset="0"/>
              </a:rPr>
              <a:t>EMIS and specialised </a:t>
            </a:r>
            <a:endParaRPr lang="en-ZA" sz="1800" b="1" dirty="0">
              <a:solidFill>
                <a:prstClr val="black"/>
              </a:solidFill>
              <a:cs typeface="Arial" panose="020B0604020202020204" pitchFamily="34" charset="0"/>
            </a:endParaRPr>
          </a:p>
          <a:p>
            <a:pPr marL="0" indent="0" algn="just">
              <a:lnSpc>
                <a:spcPct val="120000"/>
              </a:lnSpc>
              <a:buNone/>
              <a:defRPr/>
            </a:pPr>
            <a:r>
              <a:rPr lang="en-ZA" sz="1800" b="1" dirty="0" smtClean="0">
                <a:solidFill>
                  <a:prstClr val="black"/>
                </a:solidFill>
                <a:cs typeface="Arial" panose="020B0604020202020204" pitchFamily="34" charset="0"/>
              </a:rPr>
              <a:t>        surveys.</a:t>
            </a:r>
            <a:endParaRPr lang="en-US" sz="1800" dirty="0" smtClean="0">
              <a:solidFill>
                <a:prstClr val="black"/>
              </a:solidFill>
              <a:cs typeface="Arial" panose="020B0604020202020204" pitchFamily="34" charset="0"/>
            </a:endParaRPr>
          </a:p>
          <a:p>
            <a:pPr marL="0" indent="0" algn="just">
              <a:buFont typeface="Arial" panose="020B0604020202020204" pitchFamily="34" charset="0"/>
              <a:buNone/>
              <a:defRPr/>
            </a:pPr>
            <a:endParaRPr lang="en-ZA" sz="1800" dirty="0" smtClean="0"/>
          </a:p>
          <a:p>
            <a:pPr algn="just"/>
            <a:endParaRPr lang="en-ZA" sz="1800" dirty="0"/>
          </a:p>
        </p:txBody>
      </p:sp>
    </p:spTree>
    <p:extLst>
      <p:ext uri="{BB962C8B-B14F-4D97-AF65-F5344CB8AC3E}">
        <p14:creationId xmlns:p14="http://schemas.microsoft.com/office/powerpoint/2010/main" val="2302375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PRESENTATION OUTLINE</a:t>
            </a:r>
            <a:endParaRPr lang="en-ZA" b="1" dirty="0">
              <a:solidFill>
                <a:schemeClr val="accent2">
                  <a:lumMod val="7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Purpose</a:t>
            </a:r>
          </a:p>
          <a:p>
            <a:r>
              <a:rPr lang="en-US" dirty="0" smtClean="0"/>
              <a:t>Under/Over-Expenditure</a:t>
            </a:r>
          </a:p>
          <a:p>
            <a:r>
              <a:rPr lang="en-US" dirty="0" smtClean="0"/>
              <a:t>Performance Information</a:t>
            </a:r>
          </a:p>
          <a:p>
            <a:r>
              <a:rPr lang="en-US" dirty="0" smtClean="0"/>
              <a:t>Service Delivery Implications</a:t>
            </a:r>
          </a:p>
          <a:p>
            <a:r>
              <a:rPr lang="en-US" dirty="0" smtClean="0"/>
              <a:t>Addressing AGSA Findings </a:t>
            </a:r>
          </a:p>
          <a:p>
            <a:r>
              <a:rPr lang="en-US" dirty="0" smtClean="0"/>
              <a:t>Addressing Recommendations</a:t>
            </a:r>
          </a:p>
          <a:p>
            <a:r>
              <a:rPr lang="en-US" dirty="0" smtClean="0"/>
              <a:t>Scholar Transport</a:t>
            </a:r>
          </a:p>
          <a:p>
            <a:r>
              <a:rPr lang="en-US" dirty="0" smtClean="0"/>
              <a:t>Infrastructure</a:t>
            </a:r>
          </a:p>
          <a:p>
            <a:r>
              <a:rPr lang="en-US" dirty="0" smtClean="0"/>
              <a:t>Recommendation </a:t>
            </a:r>
          </a:p>
          <a:p>
            <a:r>
              <a:rPr lang="en-US" dirty="0" smtClean="0"/>
              <a:t>Additional Information </a:t>
            </a:r>
            <a:endParaRPr lang="en-ZA" dirty="0"/>
          </a:p>
        </p:txBody>
      </p:sp>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2</a:t>
            </a:r>
            <a:endParaRPr lang="en-ZA" dirty="0"/>
          </a:p>
        </p:txBody>
      </p:sp>
    </p:spTree>
    <p:extLst>
      <p:ext uri="{BB962C8B-B14F-4D97-AF65-F5344CB8AC3E}">
        <p14:creationId xmlns:p14="http://schemas.microsoft.com/office/powerpoint/2010/main" val="136339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08720"/>
          </a:xfrm>
        </p:spPr>
        <p:txBody>
          <a:bodyPr>
            <a:normAutofit/>
          </a:bodyPr>
          <a:lstStyle/>
          <a:p>
            <a:r>
              <a:rPr lang="en-ZA" sz="3600" b="1" dirty="0" smtClean="0">
                <a:solidFill>
                  <a:schemeClr val="accent2">
                    <a:lumMod val="75000"/>
                  </a:schemeClr>
                </a:solidFill>
              </a:rPr>
              <a:t>PROGRESS ON 2015/16 AUDIT FINDINGS</a:t>
            </a:r>
            <a:endParaRPr lang="en-ZA" sz="36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9791959"/>
              </p:ext>
            </p:extLst>
          </p:nvPr>
        </p:nvGraphicFramePr>
        <p:xfrm>
          <a:off x="457200" y="836711"/>
          <a:ext cx="8229600" cy="5736665"/>
        </p:xfrm>
        <a:graphic>
          <a:graphicData uri="http://schemas.openxmlformats.org/drawingml/2006/table">
            <a:tbl>
              <a:tblPr firstRow="1" bandRow="1">
                <a:tableStyleId>{5DA37D80-6434-44D0-A028-1B22A696006F}</a:tableStyleId>
              </a:tblPr>
              <a:tblGrid>
                <a:gridCol w="1882552"/>
                <a:gridCol w="3603848"/>
                <a:gridCol w="2743200"/>
              </a:tblGrid>
              <a:tr h="432049">
                <a:tc>
                  <a:txBody>
                    <a:bodyPr/>
                    <a:lstStyle/>
                    <a:p>
                      <a:pPr algn="ctr">
                        <a:spcAft>
                          <a:spcPts val="0"/>
                        </a:spcAft>
                      </a:pPr>
                      <a:r>
                        <a:rPr lang="en-US" sz="1800" dirty="0">
                          <a:effectLst/>
                        </a:rPr>
                        <a:t> </a:t>
                      </a:r>
                      <a:r>
                        <a:rPr lang="en-US" sz="1800" dirty="0" smtClean="0">
                          <a:effectLst/>
                        </a:rPr>
                        <a:t>Audit finding</a:t>
                      </a:r>
                      <a:endParaRPr lang="en-ZA" sz="1800" dirty="0">
                        <a:effectLst/>
                        <a:latin typeface="+mj-lt"/>
                        <a:ea typeface="Times New Roman" panose="02020603050405020304" pitchFamily="18" charset="0"/>
                        <a:cs typeface="Arial" pitchFamily="34" charset="0"/>
                      </a:endParaRPr>
                    </a:p>
                  </a:txBody>
                  <a:tcPr marL="68580" marR="68580" marT="0" marB="0"/>
                </a:tc>
                <a:tc>
                  <a:txBody>
                    <a:bodyPr/>
                    <a:lstStyle/>
                    <a:p>
                      <a:pPr algn="ctr"/>
                      <a:r>
                        <a:rPr lang="en-ZA" sz="1800" dirty="0" smtClean="0"/>
                        <a:t>Action taken to address findings</a:t>
                      </a:r>
                      <a:endParaRPr lang="en-ZA" sz="1800" dirty="0">
                        <a:latin typeface="+mj-lt"/>
                        <a:cs typeface="Arial" pitchFamily="34" charset="0"/>
                      </a:endParaRPr>
                    </a:p>
                  </a:txBody>
                  <a:tcPr marL="68580" marR="68580" marT="0" marB="0"/>
                </a:tc>
                <a:tc>
                  <a:txBody>
                    <a:bodyPr/>
                    <a:lstStyle/>
                    <a:p>
                      <a:pPr algn="ctr">
                        <a:spcAft>
                          <a:spcPts val="0"/>
                        </a:spcAft>
                        <a:tabLst>
                          <a:tab pos="111125" algn="l"/>
                        </a:tabLst>
                      </a:pPr>
                      <a:r>
                        <a:rPr lang="en-ZA" sz="1800" dirty="0" smtClean="0">
                          <a:effectLst/>
                        </a:rPr>
                        <a:t>Progress made</a:t>
                      </a:r>
                      <a:endParaRPr lang="en-ZA" sz="1800" dirty="0">
                        <a:effectLst/>
                        <a:latin typeface="+mj-lt"/>
                        <a:ea typeface="Times New Roman" panose="02020603050405020304" pitchFamily="18" charset="0"/>
                        <a:cs typeface="Arial" pitchFamily="34" charset="0"/>
                      </a:endParaRPr>
                    </a:p>
                  </a:txBody>
                  <a:tcPr marL="68580" marR="68580" marT="0" marB="0"/>
                </a:tc>
              </a:tr>
              <a:tr h="3384376">
                <a:tc>
                  <a:txBody>
                    <a:bodyPr/>
                    <a:lstStyle/>
                    <a:p>
                      <a:pPr marR="201930" algn="just">
                        <a:spcBef>
                          <a:spcPts val="3000"/>
                        </a:spcBef>
                        <a:spcAft>
                          <a:spcPts val="0"/>
                        </a:spcAft>
                        <a:tabLst>
                          <a:tab pos="382270" algn="l"/>
                          <a:tab pos="652145" algn="l"/>
                        </a:tabLst>
                      </a:pPr>
                      <a:r>
                        <a:rPr lang="en-US" sz="1800" b="1" dirty="0" smtClean="0">
                          <a:effectLst/>
                          <a:latin typeface="+mj-lt"/>
                        </a:rPr>
                        <a:t>ASIDI</a:t>
                      </a:r>
                      <a:r>
                        <a:rPr lang="en-US" sz="1800" b="1" baseline="0" dirty="0" smtClean="0">
                          <a:effectLst/>
                          <a:latin typeface="+mj-lt"/>
                        </a:rPr>
                        <a:t> </a:t>
                      </a:r>
                      <a:r>
                        <a:rPr lang="en-US" sz="1800" b="1" dirty="0" smtClean="0">
                          <a:effectLst/>
                          <a:latin typeface="+mj-lt"/>
                        </a:rPr>
                        <a:t>Commitments</a:t>
                      </a:r>
                      <a:endParaRPr lang="en-ZA" sz="1800" b="1" dirty="0">
                        <a:effectLst/>
                        <a:latin typeface="+mj-lt"/>
                      </a:endParaRPr>
                    </a:p>
                    <a:p>
                      <a:pPr algn="just">
                        <a:spcAft>
                          <a:spcPts val="0"/>
                        </a:spcAft>
                      </a:pPr>
                      <a:endParaRPr lang="en-ZA" sz="1800" dirty="0">
                        <a:effectLst/>
                        <a:latin typeface="+mj-lt"/>
                        <a:ea typeface="Times New Roman" panose="02020603050405020304" pitchFamily="18" charset="0"/>
                        <a:cs typeface="Arial" pitchFamily="34" charset="0"/>
                      </a:endParaRPr>
                    </a:p>
                  </a:txBody>
                  <a:tcPr marL="68580" marR="68580" marT="0" marB="0"/>
                </a:tc>
                <a:tc>
                  <a:txBody>
                    <a:bodyPr/>
                    <a:lstStyle/>
                    <a:p>
                      <a:pPr marL="171450" lvl="0" indent="-171450" algn="just">
                        <a:lnSpc>
                          <a:spcPct val="150000"/>
                        </a:lnSpc>
                        <a:spcAft>
                          <a:spcPts val="0"/>
                        </a:spcAft>
                        <a:buFont typeface="Arial" panose="020B0604020202020204" pitchFamily="34" charset="0"/>
                        <a:buChar char="•"/>
                      </a:pPr>
                      <a:r>
                        <a:rPr lang="en-US" sz="1800" dirty="0" smtClean="0">
                          <a:solidFill>
                            <a:schemeClr val="tx1"/>
                          </a:solidFill>
                          <a:effectLst/>
                          <a:latin typeface="+mj-lt"/>
                          <a:ea typeface="Times New Roman" panose="02020603050405020304" pitchFamily="18" charset="0"/>
                          <a:cs typeface="Arial" pitchFamily="34" charset="0"/>
                        </a:rPr>
                        <a:t>Departmental officials collected all the contracts from the IAs and </a:t>
                      </a:r>
                      <a:r>
                        <a:rPr lang="en-US" sz="1800" b="1" dirty="0" smtClean="0">
                          <a:solidFill>
                            <a:schemeClr val="tx1"/>
                          </a:solidFill>
                          <a:effectLst/>
                          <a:latin typeface="+mj-lt"/>
                          <a:ea typeface="Times New Roman" panose="02020603050405020304" pitchFamily="18" charset="0"/>
                          <a:cs typeface="Arial" pitchFamily="34" charset="0"/>
                        </a:rPr>
                        <a:t>commitments were updated</a:t>
                      </a:r>
                      <a:r>
                        <a:rPr lang="en-US" sz="1800" dirty="0" smtClean="0">
                          <a:solidFill>
                            <a:schemeClr val="tx1"/>
                          </a:solidFill>
                          <a:effectLst/>
                          <a:latin typeface="+mj-lt"/>
                          <a:ea typeface="Times New Roman" panose="02020603050405020304" pitchFamily="18" charset="0"/>
                          <a:cs typeface="Arial" pitchFamily="34" charset="0"/>
                        </a:rPr>
                        <a:t>.</a:t>
                      </a:r>
                      <a:r>
                        <a:rPr lang="en-US" sz="1800" baseline="0" dirty="0" smtClean="0">
                          <a:solidFill>
                            <a:schemeClr val="tx1"/>
                          </a:solidFill>
                          <a:effectLst/>
                          <a:latin typeface="+mj-lt"/>
                          <a:ea typeface="Times New Roman" panose="02020603050405020304" pitchFamily="18" charset="0"/>
                          <a:cs typeface="Arial" pitchFamily="34" charset="0"/>
                        </a:rPr>
                        <a:t> This </a:t>
                      </a:r>
                      <a:r>
                        <a:rPr lang="en-US" sz="1800" b="1" baseline="0" dirty="0" smtClean="0">
                          <a:solidFill>
                            <a:schemeClr val="tx1"/>
                          </a:solidFill>
                          <a:effectLst/>
                          <a:latin typeface="+mj-lt"/>
                          <a:ea typeface="Times New Roman" panose="02020603050405020304" pitchFamily="18" charset="0"/>
                          <a:cs typeface="Arial" pitchFamily="34" charset="0"/>
                        </a:rPr>
                        <a:t>process</a:t>
                      </a:r>
                      <a:r>
                        <a:rPr lang="en-US" sz="1800" baseline="0" dirty="0" smtClean="0">
                          <a:solidFill>
                            <a:schemeClr val="tx1"/>
                          </a:solidFill>
                          <a:effectLst/>
                          <a:latin typeface="+mj-lt"/>
                          <a:ea typeface="Times New Roman" panose="02020603050405020304" pitchFamily="18" charset="0"/>
                          <a:cs typeface="Arial" pitchFamily="34" charset="0"/>
                        </a:rPr>
                        <a:t> was only </a:t>
                      </a:r>
                      <a:r>
                        <a:rPr lang="en-US" sz="1800" b="1" baseline="0" dirty="0" smtClean="0">
                          <a:solidFill>
                            <a:schemeClr val="tx1"/>
                          </a:solidFill>
                          <a:effectLst/>
                          <a:latin typeface="+mj-lt"/>
                          <a:ea typeface="Times New Roman" panose="02020603050405020304" pitchFamily="18" charset="0"/>
                          <a:cs typeface="Arial" pitchFamily="34" charset="0"/>
                        </a:rPr>
                        <a:t>completed</a:t>
                      </a:r>
                      <a:r>
                        <a:rPr lang="en-US" sz="1800" baseline="0" dirty="0" smtClean="0">
                          <a:solidFill>
                            <a:schemeClr val="tx1"/>
                          </a:solidFill>
                          <a:effectLst/>
                          <a:latin typeface="+mj-lt"/>
                          <a:ea typeface="Times New Roman" panose="02020603050405020304" pitchFamily="18" charset="0"/>
                          <a:cs typeface="Arial" pitchFamily="34" charset="0"/>
                        </a:rPr>
                        <a:t> in the current financial year </a:t>
                      </a:r>
                      <a:r>
                        <a:rPr lang="en-US" sz="1800" b="1" baseline="0" dirty="0" smtClean="0">
                          <a:solidFill>
                            <a:schemeClr val="tx1"/>
                          </a:solidFill>
                          <a:effectLst/>
                          <a:latin typeface="+mj-lt"/>
                          <a:ea typeface="Times New Roman" panose="02020603050405020304" pitchFamily="18" charset="0"/>
                          <a:cs typeface="Arial" pitchFamily="34" charset="0"/>
                        </a:rPr>
                        <a:t>(2017/18</a:t>
                      </a:r>
                      <a:r>
                        <a:rPr lang="en-US" sz="1800" baseline="0" dirty="0" smtClean="0">
                          <a:solidFill>
                            <a:schemeClr val="tx1"/>
                          </a:solidFill>
                          <a:effectLst/>
                          <a:latin typeface="+mj-lt"/>
                          <a:ea typeface="Times New Roman" panose="02020603050405020304" pitchFamily="18" charset="0"/>
                          <a:cs typeface="Arial" pitchFamily="34" charset="0"/>
                        </a:rPr>
                        <a:t>)</a:t>
                      </a:r>
                      <a:r>
                        <a:rPr lang="en-US" sz="1800" dirty="0" smtClean="0">
                          <a:solidFill>
                            <a:schemeClr val="tx1"/>
                          </a:solidFill>
                          <a:effectLst/>
                          <a:latin typeface="+mj-lt"/>
                          <a:ea typeface="Times New Roman" panose="02020603050405020304" pitchFamily="18" charset="0"/>
                          <a:cs typeface="Arial" pitchFamily="34" charset="0"/>
                        </a:rPr>
                        <a:t>.</a:t>
                      </a:r>
                    </a:p>
                    <a:p>
                      <a:pPr marL="171450" lvl="0" indent="-171450" algn="just">
                        <a:lnSpc>
                          <a:spcPct val="150000"/>
                        </a:lnSpc>
                        <a:spcAft>
                          <a:spcPts val="0"/>
                        </a:spcAft>
                        <a:buFont typeface="Arial" panose="020B0604020202020204" pitchFamily="34" charset="0"/>
                        <a:buChar char="•"/>
                      </a:pPr>
                      <a:r>
                        <a:rPr lang="en-US" sz="1800" b="1" dirty="0" smtClean="0">
                          <a:solidFill>
                            <a:schemeClr val="tx1"/>
                          </a:solidFill>
                          <a:effectLst/>
                          <a:latin typeface="+mj-lt"/>
                          <a:ea typeface="Times New Roman" panose="02020603050405020304" pitchFamily="18" charset="0"/>
                          <a:cs typeface="Arial" pitchFamily="34" charset="0"/>
                        </a:rPr>
                        <a:t>ESKOM</a:t>
                      </a:r>
                      <a:r>
                        <a:rPr lang="en-US" sz="1800" dirty="0" smtClean="0">
                          <a:solidFill>
                            <a:schemeClr val="tx1"/>
                          </a:solidFill>
                          <a:effectLst/>
                          <a:latin typeface="+mj-lt"/>
                          <a:ea typeface="Times New Roman" panose="02020603050405020304" pitchFamily="18" charset="0"/>
                          <a:cs typeface="Arial" pitchFamily="34" charset="0"/>
                        </a:rPr>
                        <a:t> provided acceptable </a:t>
                      </a:r>
                      <a:r>
                        <a:rPr lang="en-US" sz="1800" b="1" dirty="0" smtClean="0">
                          <a:solidFill>
                            <a:schemeClr val="tx1"/>
                          </a:solidFill>
                          <a:effectLst/>
                          <a:latin typeface="+mj-lt"/>
                          <a:ea typeface="Times New Roman" panose="02020603050405020304" pitchFamily="18" charset="0"/>
                          <a:cs typeface="Arial" pitchFamily="34" charset="0"/>
                        </a:rPr>
                        <a:t>documentation for commitments</a:t>
                      </a:r>
                      <a:r>
                        <a:rPr lang="en-US" sz="1800" dirty="0" smtClean="0">
                          <a:solidFill>
                            <a:schemeClr val="tx1"/>
                          </a:solidFill>
                          <a:effectLst/>
                          <a:latin typeface="+mj-lt"/>
                          <a:ea typeface="Times New Roman" panose="02020603050405020304" pitchFamily="18" charset="0"/>
                          <a:cs typeface="Arial" pitchFamily="34" charset="0"/>
                        </a:rPr>
                        <a:t>.</a:t>
                      </a:r>
                      <a:endParaRPr lang="en-ZA" sz="1800" dirty="0">
                        <a:solidFill>
                          <a:schemeClr val="tx1"/>
                        </a:solidFill>
                        <a:effectLst/>
                        <a:latin typeface="+mj-lt"/>
                        <a:ea typeface="Times New Roman" panose="02020603050405020304" pitchFamily="18" charset="0"/>
                        <a:cs typeface="Arial" pitchFamily="34" charset="0"/>
                      </a:endParaRPr>
                    </a:p>
                  </a:txBody>
                  <a:tcPr marL="68580" marR="68580" marT="0" marB="0"/>
                </a:tc>
                <a:tc>
                  <a:txBody>
                    <a:bodyPr/>
                    <a:lstStyle/>
                    <a:p>
                      <a:pPr marL="458550" indent="-285750" algn="l">
                        <a:lnSpc>
                          <a:spcPct val="150000"/>
                        </a:lnSpc>
                        <a:spcAft>
                          <a:spcPts val="0"/>
                        </a:spcAft>
                        <a:buFont typeface="Arial" panose="020B0604020202020204" pitchFamily="34" charset="0"/>
                        <a:buChar char="•"/>
                      </a:pPr>
                      <a:r>
                        <a:rPr lang="en-US" sz="1800" dirty="0" smtClean="0">
                          <a:solidFill>
                            <a:schemeClr val="tx1"/>
                          </a:solidFill>
                          <a:effectLst/>
                          <a:latin typeface="+mj-lt"/>
                          <a:ea typeface="Times New Roman" panose="02020603050405020304" pitchFamily="18" charset="0"/>
                          <a:cs typeface="Arial" pitchFamily="34" charset="0"/>
                        </a:rPr>
                        <a:t>The</a:t>
                      </a:r>
                      <a:r>
                        <a:rPr lang="en-US" sz="1800" baseline="0" dirty="0" smtClean="0">
                          <a:solidFill>
                            <a:schemeClr val="tx1"/>
                          </a:solidFill>
                          <a:effectLst/>
                          <a:latin typeface="+mj-lt"/>
                          <a:ea typeface="Times New Roman" panose="02020603050405020304" pitchFamily="18" charset="0"/>
                          <a:cs typeface="Arial" pitchFamily="34" charset="0"/>
                        </a:rPr>
                        <a:t> </a:t>
                      </a:r>
                      <a:r>
                        <a:rPr lang="en-US" sz="1800" b="1" baseline="0" dirty="0" smtClean="0">
                          <a:solidFill>
                            <a:schemeClr val="tx1"/>
                          </a:solidFill>
                          <a:effectLst/>
                          <a:latin typeface="+mj-lt"/>
                          <a:ea typeface="Times New Roman" panose="02020603050405020304" pitchFamily="18" charset="0"/>
                          <a:cs typeface="Arial" pitchFamily="34" charset="0"/>
                        </a:rPr>
                        <a:t>commitment register </a:t>
                      </a:r>
                      <a:r>
                        <a:rPr lang="en-US" sz="1800" baseline="0" dirty="0" smtClean="0">
                          <a:solidFill>
                            <a:schemeClr val="tx1"/>
                          </a:solidFill>
                          <a:effectLst/>
                          <a:latin typeface="+mj-lt"/>
                          <a:ea typeface="Times New Roman" panose="02020603050405020304" pitchFamily="18" charset="0"/>
                          <a:cs typeface="Arial" pitchFamily="34" charset="0"/>
                        </a:rPr>
                        <a:t>was fully updated during the 2017/18 financial year.</a:t>
                      </a:r>
                      <a:r>
                        <a:rPr lang="en-US" sz="1800" dirty="0" smtClean="0">
                          <a:solidFill>
                            <a:schemeClr val="tx1"/>
                          </a:solidFill>
                          <a:effectLst/>
                          <a:latin typeface="+mj-lt"/>
                          <a:ea typeface="Times New Roman" panose="02020603050405020304" pitchFamily="18" charset="0"/>
                          <a:cs typeface="Arial" pitchFamily="34" charset="0"/>
                        </a:rPr>
                        <a:t> </a:t>
                      </a:r>
                      <a:endParaRPr lang="en-ZA" sz="1800" dirty="0">
                        <a:solidFill>
                          <a:schemeClr val="tx1"/>
                        </a:solidFill>
                        <a:effectLst/>
                        <a:latin typeface="+mj-lt"/>
                        <a:ea typeface="Times New Roman" panose="02020603050405020304" pitchFamily="18" charset="0"/>
                        <a:cs typeface="Arial" pitchFamily="34" charset="0"/>
                      </a:endParaRPr>
                    </a:p>
                    <a:p>
                      <a:pPr algn="just">
                        <a:spcAft>
                          <a:spcPts val="0"/>
                        </a:spcAft>
                      </a:pPr>
                      <a:r>
                        <a:rPr lang="en-US" sz="1800" dirty="0">
                          <a:solidFill>
                            <a:schemeClr val="tx1"/>
                          </a:solidFill>
                          <a:effectLst/>
                          <a:latin typeface="+mj-lt"/>
                          <a:ea typeface="Times New Roman" panose="02020603050405020304" pitchFamily="18" charset="0"/>
                          <a:cs typeface="Arial" pitchFamily="34" charset="0"/>
                        </a:rPr>
                        <a:t> </a:t>
                      </a:r>
                      <a:endParaRPr lang="en-ZA" sz="1800" dirty="0">
                        <a:solidFill>
                          <a:schemeClr val="tx1"/>
                        </a:solidFill>
                        <a:effectLst/>
                        <a:latin typeface="+mj-lt"/>
                        <a:ea typeface="Times New Roman" panose="02020603050405020304" pitchFamily="18" charset="0"/>
                        <a:cs typeface="Arial" pitchFamily="34" charset="0"/>
                      </a:endParaRPr>
                    </a:p>
                    <a:p>
                      <a:pPr algn="just">
                        <a:spcAft>
                          <a:spcPts val="0"/>
                        </a:spcAft>
                      </a:pPr>
                      <a:r>
                        <a:rPr lang="en-US" sz="1800" dirty="0">
                          <a:solidFill>
                            <a:schemeClr val="tx1"/>
                          </a:solidFill>
                          <a:effectLst/>
                          <a:latin typeface="+mj-lt"/>
                          <a:ea typeface="Times New Roman" panose="02020603050405020304" pitchFamily="18" charset="0"/>
                          <a:cs typeface="Arial" pitchFamily="34" charset="0"/>
                        </a:rPr>
                        <a:t> </a:t>
                      </a:r>
                      <a:endParaRPr lang="en-ZA" sz="1800" dirty="0">
                        <a:solidFill>
                          <a:schemeClr val="tx1"/>
                        </a:solidFill>
                        <a:effectLst/>
                        <a:latin typeface="+mj-lt"/>
                        <a:ea typeface="Times New Roman" panose="02020603050405020304" pitchFamily="18" charset="0"/>
                        <a:cs typeface="Arial" pitchFamily="34" charset="0"/>
                      </a:endParaRPr>
                    </a:p>
                    <a:p>
                      <a:pPr marL="458550" indent="-285750" algn="just">
                        <a:lnSpc>
                          <a:spcPct val="150000"/>
                        </a:lnSpc>
                        <a:spcAft>
                          <a:spcPts val="0"/>
                        </a:spcAft>
                        <a:buFont typeface="Arial" panose="020B0604020202020204" pitchFamily="34" charset="0"/>
                        <a:buChar char="•"/>
                      </a:pPr>
                      <a:r>
                        <a:rPr lang="en-US" sz="1800" dirty="0">
                          <a:solidFill>
                            <a:schemeClr val="tx1"/>
                          </a:solidFill>
                          <a:effectLst/>
                          <a:latin typeface="+mj-lt"/>
                          <a:ea typeface="Times New Roman" panose="02020603050405020304" pitchFamily="18" charset="0"/>
                          <a:cs typeface="Arial" pitchFamily="34" charset="0"/>
                        </a:rPr>
                        <a:t> </a:t>
                      </a:r>
                      <a:r>
                        <a:rPr lang="en-US" sz="1800" dirty="0" smtClean="0">
                          <a:solidFill>
                            <a:schemeClr val="tx1"/>
                          </a:solidFill>
                          <a:effectLst/>
                          <a:latin typeface="+mj-lt"/>
                          <a:ea typeface="Times New Roman" panose="02020603050405020304" pitchFamily="18" charset="0"/>
                          <a:cs typeface="Arial" pitchFamily="34" charset="0"/>
                        </a:rPr>
                        <a:t>ESKOM </a:t>
                      </a:r>
                      <a:r>
                        <a:rPr lang="en-US" sz="1800" b="1" dirty="0" smtClean="0">
                          <a:solidFill>
                            <a:schemeClr val="tx1"/>
                          </a:solidFill>
                          <a:effectLst/>
                          <a:latin typeface="+mj-lt"/>
                          <a:ea typeface="Times New Roman" panose="02020603050405020304" pitchFamily="18" charset="0"/>
                          <a:cs typeface="Arial" pitchFamily="34" charset="0"/>
                        </a:rPr>
                        <a:t>commitments</a:t>
                      </a:r>
                      <a:r>
                        <a:rPr lang="en-US" sz="1800" dirty="0" smtClean="0">
                          <a:solidFill>
                            <a:schemeClr val="tx1"/>
                          </a:solidFill>
                          <a:effectLst/>
                          <a:latin typeface="+mj-lt"/>
                          <a:ea typeface="Times New Roman" panose="02020603050405020304" pitchFamily="18" charset="0"/>
                          <a:cs typeface="Arial" pitchFamily="34" charset="0"/>
                        </a:rPr>
                        <a:t> have been </a:t>
                      </a:r>
                      <a:r>
                        <a:rPr lang="en-US" sz="1800" b="1" dirty="0" smtClean="0">
                          <a:solidFill>
                            <a:schemeClr val="tx1"/>
                          </a:solidFill>
                          <a:effectLst/>
                          <a:latin typeface="+mj-lt"/>
                          <a:ea typeface="Times New Roman" panose="02020603050405020304" pitchFamily="18" charset="0"/>
                          <a:cs typeface="Arial" pitchFamily="34" charset="0"/>
                        </a:rPr>
                        <a:t>updated</a:t>
                      </a:r>
                      <a:r>
                        <a:rPr lang="en-US" sz="1800" dirty="0" smtClean="0">
                          <a:solidFill>
                            <a:schemeClr val="tx1"/>
                          </a:solidFill>
                          <a:effectLst/>
                          <a:latin typeface="+mj-lt"/>
                          <a:ea typeface="Times New Roman" panose="02020603050405020304" pitchFamily="18" charset="0"/>
                          <a:cs typeface="Arial" pitchFamily="34" charset="0"/>
                        </a:rPr>
                        <a:t>.</a:t>
                      </a:r>
                      <a:endParaRPr lang="en-ZA" sz="1800" dirty="0">
                        <a:solidFill>
                          <a:schemeClr val="tx1"/>
                        </a:solidFill>
                        <a:effectLst/>
                        <a:latin typeface="+mj-lt"/>
                        <a:ea typeface="Times New Roman" panose="02020603050405020304" pitchFamily="18" charset="0"/>
                        <a:cs typeface="Arial" pitchFamily="34" charset="0"/>
                      </a:endParaRPr>
                    </a:p>
                    <a:p>
                      <a:pPr algn="just">
                        <a:spcAft>
                          <a:spcPts val="0"/>
                        </a:spcAft>
                      </a:pPr>
                      <a:r>
                        <a:rPr lang="en-US" sz="1800" dirty="0">
                          <a:solidFill>
                            <a:srgbClr val="FF0000"/>
                          </a:solidFill>
                          <a:effectLst/>
                          <a:latin typeface="+mj-lt"/>
                          <a:ea typeface="Times New Roman" panose="02020603050405020304" pitchFamily="18" charset="0"/>
                          <a:cs typeface="Arial" pitchFamily="34" charset="0"/>
                        </a:rPr>
                        <a:t> </a:t>
                      </a:r>
                      <a:endParaRPr lang="en-ZA" sz="1800" dirty="0">
                        <a:solidFill>
                          <a:srgbClr val="FF0000"/>
                        </a:solidFill>
                        <a:effectLst/>
                        <a:latin typeface="+mj-lt"/>
                        <a:ea typeface="Times New Roman" panose="02020603050405020304" pitchFamily="18" charset="0"/>
                        <a:cs typeface="Arial" pitchFamily="34" charset="0"/>
                      </a:endParaRPr>
                    </a:p>
                  </a:txBody>
                  <a:tcPr marL="68580" marR="68580" marT="0" marB="0"/>
                </a:tc>
              </a:tr>
              <a:tr h="848784">
                <a:tc>
                  <a:txBody>
                    <a:bodyPr/>
                    <a:lstStyle/>
                    <a:p>
                      <a:pPr marR="291465" algn="l">
                        <a:spcBef>
                          <a:spcPts val="3000"/>
                        </a:spcBef>
                        <a:spcAft>
                          <a:spcPts val="0"/>
                        </a:spcAft>
                        <a:tabLst>
                          <a:tab pos="561975" algn="l"/>
                        </a:tabLst>
                      </a:pPr>
                      <a:r>
                        <a:rPr lang="en-ZA" sz="1800" b="1" dirty="0" smtClean="0">
                          <a:effectLst/>
                          <a:latin typeface="+mj-lt"/>
                        </a:rPr>
                        <a:t>Expired </a:t>
                      </a:r>
                      <a:r>
                        <a:rPr lang="en-ZA" sz="1800" b="1" dirty="0" err="1" smtClean="0">
                          <a:effectLst/>
                          <a:latin typeface="+mj-lt"/>
                        </a:rPr>
                        <a:t>MoAs</a:t>
                      </a:r>
                      <a:r>
                        <a:rPr lang="en-ZA" sz="1800" b="1" dirty="0" smtClean="0">
                          <a:effectLst/>
                          <a:latin typeface="+mj-lt"/>
                        </a:rPr>
                        <a:t> of Implementing Agencies not being extended (ASIDI)</a:t>
                      </a:r>
                      <a:endParaRPr lang="en-ZA" sz="1800" b="1" dirty="0">
                        <a:effectLst/>
                        <a:latin typeface="+mj-lt"/>
                        <a:ea typeface="Times New Roman" panose="02020603050405020304" pitchFamily="18" charset="0"/>
                        <a:cs typeface="Arial" pitchFamily="34" charset="0"/>
                      </a:endParaRPr>
                    </a:p>
                  </a:txBody>
                  <a:tcPr marL="68580" marR="68580" marT="0" marB="0"/>
                </a:tc>
                <a:tc>
                  <a:txBody>
                    <a:bodyPr/>
                    <a:lstStyle/>
                    <a:p>
                      <a:pPr algn="just">
                        <a:lnSpc>
                          <a:spcPct val="150000"/>
                        </a:lnSpc>
                        <a:spcAft>
                          <a:spcPts val="0"/>
                        </a:spcAft>
                      </a:pPr>
                      <a:r>
                        <a:rPr lang="en-US" sz="1800" dirty="0">
                          <a:effectLst/>
                          <a:latin typeface="+mj-lt"/>
                        </a:rPr>
                        <a:t>All the </a:t>
                      </a:r>
                      <a:r>
                        <a:rPr lang="en-US" sz="1800" b="1" dirty="0">
                          <a:effectLst/>
                          <a:latin typeface="+mj-lt"/>
                        </a:rPr>
                        <a:t>existing </a:t>
                      </a:r>
                      <a:r>
                        <a:rPr lang="en-US" sz="1800" b="1" dirty="0" err="1" smtClean="0">
                          <a:effectLst/>
                          <a:latin typeface="+mj-lt"/>
                        </a:rPr>
                        <a:t>MoAs</a:t>
                      </a:r>
                      <a:r>
                        <a:rPr lang="en-US" sz="1800" b="1" dirty="0" smtClean="0">
                          <a:effectLst/>
                          <a:latin typeface="+mj-lt"/>
                        </a:rPr>
                        <a:t> </a:t>
                      </a:r>
                      <a:r>
                        <a:rPr lang="en-US" sz="1800" dirty="0">
                          <a:effectLst/>
                          <a:latin typeface="+mj-lt"/>
                        </a:rPr>
                        <a:t>with different Implementing Agents on the ASIDI Programme have been </a:t>
                      </a:r>
                      <a:r>
                        <a:rPr lang="en-US" sz="1800" b="1" dirty="0">
                          <a:effectLst/>
                          <a:latin typeface="+mj-lt"/>
                        </a:rPr>
                        <a:t>extended till the 31 March 2018.</a:t>
                      </a:r>
                      <a:endParaRPr lang="en-ZA" sz="1800" b="1" dirty="0">
                        <a:effectLst/>
                        <a:latin typeface="+mj-lt"/>
                        <a:ea typeface="Times New Roman" panose="02020603050405020304" pitchFamily="18" charset="0"/>
                      </a:endParaRPr>
                    </a:p>
                  </a:txBody>
                  <a:tcPr marL="68580" marR="68580" marT="0" marB="0"/>
                </a:tc>
                <a:tc>
                  <a:txBody>
                    <a:bodyPr/>
                    <a:lstStyle/>
                    <a:p>
                      <a:pPr algn="just">
                        <a:lnSpc>
                          <a:spcPct val="150000"/>
                        </a:lnSpc>
                        <a:spcAft>
                          <a:spcPts val="0"/>
                        </a:spcAft>
                        <a:tabLst>
                          <a:tab pos="111125" algn="l"/>
                        </a:tabLst>
                      </a:pPr>
                      <a:r>
                        <a:rPr lang="en-US" sz="1800" dirty="0">
                          <a:effectLst/>
                          <a:latin typeface="+mj-lt"/>
                        </a:rPr>
                        <a:t>A </a:t>
                      </a:r>
                      <a:r>
                        <a:rPr lang="en-US" sz="1800" b="1" dirty="0">
                          <a:effectLst/>
                          <a:latin typeface="+mj-lt"/>
                        </a:rPr>
                        <a:t>schedule and copies </a:t>
                      </a:r>
                      <a:r>
                        <a:rPr lang="en-US" sz="1800" dirty="0">
                          <a:effectLst/>
                          <a:latin typeface="+mj-lt"/>
                        </a:rPr>
                        <a:t>of extended </a:t>
                      </a:r>
                      <a:r>
                        <a:rPr lang="en-US" sz="1800" dirty="0" err="1" smtClean="0">
                          <a:effectLst/>
                          <a:latin typeface="+mj-lt"/>
                        </a:rPr>
                        <a:t>MoAs</a:t>
                      </a:r>
                      <a:r>
                        <a:rPr lang="en-US" sz="1800" dirty="0" smtClean="0">
                          <a:effectLst/>
                          <a:latin typeface="+mj-lt"/>
                        </a:rPr>
                        <a:t> </a:t>
                      </a:r>
                      <a:r>
                        <a:rPr lang="en-US" sz="1800" dirty="0">
                          <a:effectLst/>
                          <a:latin typeface="+mj-lt"/>
                        </a:rPr>
                        <a:t>have been submitted and </a:t>
                      </a:r>
                      <a:r>
                        <a:rPr lang="en-US" sz="1800" b="1" dirty="0">
                          <a:effectLst/>
                          <a:latin typeface="+mj-lt"/>
                        </a:rPr>
                        <a:t>filed</a:t>
                      </a:r>
                      <a:r>
                        <a:rPr lang="en-US" sz="1800" dirty="0">
                          <a:effectLst/>
                          <a:latin typeface="+mj-lt"/>
                        </a:rPr>
                        <a:t> by Directorate Finance.</a:t>
                      </a:r>
                      <a:endParaRPr lang="en-ZA" sz="1800" dirty="0">
                        <a:effectLst/>
                        <a:latin typeface="+mj-lt"/>
                        <a:ea typeface="Times New Roman" panose="02020603050405020304"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08720"/>
          </a:xfrm>
        </p:spPr>
        <p:txBody>
          <a:bodyPr>
            <a:normAutofit/>
          </a:bodyPr>
          <a:lstStyle/>
          <a:p>
            <a:r>
              <a:rPr lang="en-ZA" sz="2800" b="1" dirty="0" smtClean="0">
                <a:solidFill>
                  <a:schemeClr val="accent2">
                    <a:lumMod val="75000"/>
                  </a:schemeClr>
                </a:solidFill>
              </a:rPr>
              <a:t>PROGRESS ON 2015/16 AUDIT FINDINGS</a:t>
            </a:r>
            <a:endParaRPr lang="en-ZA" sz="2800" b="1"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3364459"/>
              </p:ext>
            </p:extLst>
          </p:nvPr>
        </p:nvGraphicFramePr>
        <p:xfrm>
          <a:off x="251520" y="836712"/>
          <a:ext cx="8640960" cy="5106128"/>
        </p:xfrm>
        <a:graphic>
          <a:graphicData uri="http://schemas.openxmlformats.org/drawingml/2006/table">
            <a:tbl>
              <a:tblPr firstRow="1" bandRow="1">
                <a:tableStyleId>{5DA37D80-6434-44D0-A028-1B22A696006F}</a:tableStyleId>
              </a:tblPr>
              <a:tblGrid>
                <a:gridCol w="2160240"/>
                <a:gridCol w="3677696"/>
                <a:gridCol w="2803024"/>
              </a:tblGrid>
              <a:tr h="504056">
                <a:tc>
                  <a:txBody>
                    <a:bodyPr/>
                    <a:lstStyle/>
                    <a:p>
                      <a:pPr algn="ctr">
                        <a:spcAft>
                          <a:spcPts val="0"/>
                        </a:spcAft>
                      </a:pPr>
                      <a:r>
                        <a:rPr lang="en-US" sz="1800" dirty="0">
                          <a:effectLst/>
                        </a:rPr>
                        <a:t> </a:t>
                      </a:r>
                      <a:r>
                        <a:rPr lang="en-US" sz="1800" dirty="0" smtClean="0">
                          <a:effectLst/>
                        </a:rPr>
                        <a:t>Audit finding</a:t>
                      </a:r>
                      <a:endParaRPr lang="en-ZA" sz="1800" dirty="0">
                        <a:effectLst/>
                        <a:latin typeface="+mj-lt"/>
                        <a:ea typeface="Times New Roman" panose="02020603050405020304" pitchFamily="18" charset="0"/>
                        <a:cs typeface="Arial" pitchFamily="34" charset="0"/>
                      </a:endParaRPr>
                    </a:p>
                  </a:txBody>
                  <a:tcPr marL="68580" marR="68580" marT="0" marB="0"/>
                </a:tc>
                <a:tc>
                  <a:txBody>
                    <a:bodyPr/>
                    <a:lstStyle/>
                    <a:p>
                      <a:pPr algn="ctr"/>
                      <a:r>
                        <a:rPr lang="en-ZA" sz="1800" dirty="0" smtClean="0"/>
                        <a:t>Action taken to address findings</a:t>
                      </a:r>
                      <a:endParaRPr lang="en-ZA" sz="1800" dirty="0">
                        <a:latin typeface="+mj-lt"/>
                        <a:cs typeface="Arial" pitchFamily="34" charset="0"/>
                      </a:endParaRPr>
                    </a:p>
                  </a:txBody>
                  <a:tcPr marL="68580" marR="68580" marT="0" marB="0"/>
                </a:tc>
                <a:tc>
                  <a:txBody>
                    <a:bodyPr/>
                    <a:lstStyle/>
                    <a:p>
                      <a:pPr algn="ctr">
                        <a:spcAft>
                          <a:spcPts val="0"/>
                        </a:spcAft>
                        <a:tabLst>
                          <a:tab pos="111125" algn="l"/>
                        </a:tabLst>
                      </a:pPr>
                      <a:r>
                        <a:rPr lang="en-ZA" sz="1800" dirty="0" smtClean="0">
                          <a:effectLst/>
                        </a:rPr>
                        <a:t>Progress made</a:t>
                      </a:r>
                      <a:endParaRPr lang="en-ZA" sz="1800" dirty="0">
                        <a:effectLst/>
                        <a:latin typeface="+mj-lt"/>
                        <a:ea typeface="Times New Roman" panose="02020603050405020304" pitchFamily="18" charset="0"/>
                        <a:cs typeface="Arial" pitchFamily="34" charset="0"/>
                      </a:endParaRPr>
                    </a:p>
                  </a:txBody>
                  <a:tcPr marL="68580" marR="68580" marT="0" marB="0"/>
                </a:tc>
              </a:tr>
              <a:tr h="2133192">
                <a:tc>
                  <a:txBody>
                    <a:bodyPr/>
                    <a:lstStyle/>
                    <a:p>
                      <a:pPr marR="291465" algn="l">
                        <a:lnSpc>
                          <a:spcPct val="150000"/>
                        </a:lnSpc>
                        <a:spcBef>
                          <a:spcPts val="0"/>
                        </a:spcBef>
                        <a:spcAft>
                          <a:spcPts val="0"/>
                        </a:spcAft>
                        <a:tabLst>
                          <a:tab pos="561975" algn="l"/>
                        </a:tabLst>
                      </a:pPr>
                      <a:r>
                        <a:rPr lang="en-US" sz="1200" b="1" dirty="0" smtClean="0">
                          <a:effectLst/>
                        </a:rPr>
                        <a:t>Section 42 (Transfer</a:t>
                      </a:r>
                      <a:r>
                        <a:rPr lang="en-US" sz="1200" b="1" baseline="0" dirty="0" smtClean="0">
                          <a:effectLst/>
                        </a:rPr>
                        <a:t> of completed schools to provinces)</a:t>
                      </a:r>
                      <a:endParaRPr lang="en-ZA" sz="1200" b="1" dirty="0">
                        <a:effectLst/>
                      </a:endParaRPr>
                    </a:p>
                    <a:p>
                      <a:pPr algn="just">
                        <a:spcAft>
                          <a:spcPts val="0"/>
                        </a:spcAft>
                      </a:pPr>
                      <a:r>
                        <a:rPr lang="en-US" sz="1200" dirty="0">
                          <a:effectLst/>
                        </a:rPr>
                        <a:t> </a:t>
                      </a:r>
                      <a:endParaRPr lang="en-ZA" sz="1200" dirty="0">
                        <a:effectLst/>
                      </a:endParaRPr>
                    </a:p>
                    <a:p>
                      <a:pPr algn="just">
                        <a:spcAft>
                          <a:spcPts val="0"/>
                        </a:spcAft>
                      </a:pPr>
                      <a:r>
                        <a:rPr lang="en-US" sz="1200" dirty="0">
                          <a:effectLst/>
                        </a:rPr>
                        <a:t> </a:t>
                      </a:r>
                      <a:endParaRPr lang="en-ZA" sz="1200" dirty="0">
                        <a:effectLst/>
                        <a:latin typeface="Arial" pitchFamily="34" charset="0"/>
                        <a:ea typeface="Times New Roman" panose="02020603050405020304" pitchFamily="18" charset="0"/>
                        <a:cs typeface="Arial" pitchFamily="34" charset="0"/>
                      </a:endParaRPr>
                    </a:p>
                  </a:txBody>
                  <a:tcPr marL="68580" marR="68580" marT="0" marB="0"/>
                </a:tc>
                <a:tc>
                  <a:txBody>
                    <a:bodyPr/>
                    <a:lstStyle/>
                    <a:p>
                      <a:pPr algn="just">
                        <a:lnSpc>
                          <a:spcPct val="150000"/>
                        </a:lnSpc>
                        <a:spcAft>
                          <a:spcPts val="0"/>
                        </a:spcAft>
                      </a:pPr>
                      <a:r>
                        <a:rPr lang="en-US" sz="1200" dirty="0" smtClean="0">
                          <a:effectLst/>
                        </a:rPr>
                        <a:t>There were </a:t>
                      </a:r>
                      <a:r>
                        <a:rPr lang="en-US" sz="1200" b="1" dirty="0">
                          <a:effectLst/>
                        </a:rPr>
                        <a:t>discussions and work sessions with the DBSA </a:t>
                      </a:r>
                      <a:r>
                        <a:rPr lang="en-US" sz="1200" dirty="0">
                          <a:effectLst/>
                        </a:rPr>
                        <a:t>and their appointed PSP </a:t>
                      </a:r>
                      <a:r>
                        <a:rPr lang="en-US" sz="1200" dirty="0" smtClean="0">
                          <a:effectLst/>
                        </a:rPr>
                        <a:t>to transfer the first </a:t>
                      </a:r>
                      <a:r>
                        <a:rPr lang="en-US" sz="1200" b="1" dirty="0">
                          <a:effectLst/>
                        </a:rPr>
                        <a:t>49 Schools</a:t>
                      </a:r>
                      <a:r>
                        <a:rPr lang="en-US" sz="1200" dirty="0">
                          <a:effectLst/>
                        </a:rPr>
                        <a:t> </a:t>
                      </a:r>
                      <a:r>
                        <a:rPr lang="en-US" sz="1200" dirty="0" smtClean="0">
                          <a:effectLst/>
                        </a:rPr>
                        <a:t>built</a:t>
                      </a:r>
                      <a:r>
                        <a:rPr lang="en-US" sz="1200" baseline="0" dirty="0" smtClean="0">
                          <a:effectLst/>
                        </a:rPr>
                        <a:t> in the Eastern Cape</a:t>
                      </a:r>
                      <a:r>
                        <a:rPr lang="en-US" sz="1200" dirty="0" smtClean="0">
                          <a:effectLst/>
                        </a:rPr>
                        <a:t>. Due to the schools being issued with clustered contracts, </a:t>
                      </a:r>
                      <a:r>
                        <a:rPr lang="en-US" sz="1200" dirty="0">
                          <a:effectLst/>
                        </a:rPr>
                        <a:t>it was decided that the </a:t>
                      </a:r>
                      <a:r>
                        <a:rPr lang="en-US" sz="1200" b="1" dirty="0">
                          <a:effectLst/>
                        </a:rPr>
                        <a:t>schools can only be transferred once all 49 Schools’ Close-out reports </a:t>
                      </a:r>
                      <a:r>
                        <a:rPr lang="en-US" sz="1200" dirty="0">
                          <a:effectLst/>
                        </a:rPr>
                        <a:t>are received. </a:t>
                      </a:r>
                      <a:endParaRPr lang="en-ZA" sz="1200" dirty="0">
                        <a:effectLst/>
                        <a:latin typeface="Arial" pitchFamily="34" charset="0"/>
                        <a:ea typeface="Times New Roman" panose="02020603050405020304" pitchFamily="18" charset="0"/>
                        <a:cs typeface="Arial" pitchFamily="34" charset="0"/>
                      </a:endParaRPr>
                    </a:p>
                  </a:txBody>
                  <a:tcPr marL="68580" marR="68580" marT="0" marB="0"/>
                </a:tc>
                <a:tc>
                  <a:txBody>
                    <a:bodyPr/>
                    <a:lstStyle/>
                    <a:p>
                      <a:pPr marL="185738" indent="-92075" algn="just">
                        <a:lnSpc>
                          <a:spcPct val="150000"/>
                        </a:lnSpc>
                        <a:spcAft>
                          <a:spcPts val="0"/>
                        </a:spcAft>
                        <a:buFont typeface="Arial" pitchFamily="34" charset="0"/>
                        <a:buChar char="•"/>
                      </a:pPr>
                      <a:r>
                        <a:rPr lang="en-US" sz="1200" dirty="0">
                          <a:effectLst/>
                        </a:rPr>
                        <a:t>Still </a:t>
                      </a:r>
                      <a:r>
                        <a:rPr lang="en-US" sz="1200" b="1" dirty="0">
                          <a:effectLst/>
                        </a:rPr>
                        <a:t>awaiting Close-out reports </a:t>
                      </a:r>
                      <a:r>
                        <a:rPr lang="en-US" sz="1200" dirty="0">
                          <a:effectLst/>
                        </a:rPr>
                        <a:t>that are being compiled by DBSA for the 49 schools.</a:t>
                      </a:r>
                      <a:endParaRPr lang="en-ZA" sz="1200" dirty="0">
                        <a:effectLst/>
                      </a:endParaRPr>
                    </a:p>
                    <a:p>
                      <a:pPr marL="185738" indent="-92075" algn="just">
                        <a:lnSpc>
                          <a:spcPct val="150000"/>
                        </a:lnSpc>
                        <a:spcAft>
                          <a:spcPts val="0"/>
                        </a:spcAft>
                        <a:buFont typeface="Arial" pitchFamily="34" charset="0"/>
                        <a:buChar char="•"/>
                      </a:pPr>
                      <a:r>
                        <a:rPr lang="en-US" sz="1200" dirty="0" smtClean="0">
                          <a:effectLst/>
                        </a:rPr>
                        <a:t>The </a:t>
                      </a:r>
                      <a:r>
                        <a:rPr lang="en-US" sz="1200" dirty="0">
                          <a:effectLst/>
                        </a:rPr>
                        <a:t>Department has been working on getting the </a:t>
                      </a:r>
                      <a:r>
                        <a:rPr lang="en-US" sz="1200" b="1" dirty="0">
                          <a:effectLst/>
                        </a:rPr>
                        <a:t>supporting documents </a:t>
                      </a:r>
                      <a:r>
                        <a:rPr lang="en-US" sz="1200" dirty="0">
                          <a:effectLst/>
                        </a:rPr>
                        <a:t>from the IAs to </a:t>
                      </a:r>
                      <a:r>
                        <a:rPr lang="en-US" sz="1200" b="1" dirty="0" smtClean="0">
                          <a:effectLst/>
                        </a:rPr>
                        <a:t>breakdown/split </a:t>
                      </a:r>
                      <a:r>
                        <a:rPr lang="en-US" sz="1200" b="1" dirty="0">
                          <a:effectLst/>
                        </a:rPr>
                        <a:t>the clustered </a:t>
                      </a:r>
                      <a:r>
                        <a:rPr lang="en-US" sz="1200" b="1" dirty="0" smtClean="0">
                          <a:effectLst/>
                        </a:rPr>
                        <a:t>schools.</a:t>
                      </a:r>
                      <a:endParaRPr lang="en-ZA" sz="1200" b="1" dirty="0">
                        <a:effectLst/>
                        <a:latin typeface="Arial" pitchFamily="34" charset="0"/>
                        <a:ea typeface="Times New Roman" panose="02020603050405020304" pitchFamily="18" charset="0"/>
                        <a:cs typeface="Arial" pitchFamily="34" charset="0"/>
                      </a:endParaRPr>
                    </a:p>
                  </a:txBody>
                  <a:tcPr marL="68580" marR="68580" marT="0" marB="0"/>
                </a:tc>
              </a:tr>
              <a:tr h="2403843">
                <a:tc>
                  <a:txBody>
                    <a:bodyPr/>
                    <a:lstStyle/>
                    <a:p>
                      <a:pPr algn="l">
                        <a:lnSpc>
                          <a:spcPct val="150000"/>
                        </a:lnSpc>
                        <a:spcBef>
                          <a:spcPts val="0"/>
                        </a:spcBef>
                        <a:spcAft>
                          <a:spcPts val="0"/>
                        </a:spcAft>
                        <a:tabLst>
                          <a:tab pos="201930" algn="l"/>
                        </a:tabLst>
                      </a:pPr>
                      <a:r>
                        <a:rPr lang="en-US" sz="1200" b="1" dirty="0" smtClean="0">
                          <a:effectLst/>
                        </a:rPr>
                        <a:t>Non</a:t>
                      </a:r>
                      <a:r>
                        <a:rPr lang="en-US" sz="1200" b="1" baseline="0" dirty="0" smtClean="0">
                          <a:effectLst/>
                        </a:rPr>
                        <a:t> compliance with the Supply Chain Management process when appointing a</a:t>
                      </a:r>
                      <a:r>
                        <a:rPr lang="en-US" sz="1200" b="1" dirty="0" smtClean="0">
                          <a:effectLst/>
                        </a:rPr>
                        <a:t> </a:t>
                      </a:r>
                      <a:r>
                        <a:rPr lang="en-US" sz="1200" b="1" dirty="0">
                          <a:effectLst/>
                        </a:rPr>
                        <a:t>service provider to render a </a:t>
                      </a:r>
                      <a:r>
                        <a:rPr lang="en-US" sz="1200" b="1" dirty="0" smtClean="0">
                          <a:effectLst/>
                        </a:rPr>
                        <a:t>project management </a:t>
                      </a:r>
                      <a:r>
                        <a:rPr lang="en-US" sz="1200" b="1" dirty="0">
                          <a:effectLst/>
                        </a:rPr>
                        <a:t>service for the </a:t>
                      </a:r>
                      <a:r>
                        <a:rPr lang="en-US" sz="1200" b="1" dirty="0" err="1">
                          <a:effectLst/>
                        </a:rPr>
                        <a:t>Kha</a:t>
                      </a:r>
                      <a:r>
                        <a:rPr lang="en-US" sz="1200" b="1" dirty="0">
                          <a:effectLst/>
                        </a:rPr>
                        <a:t> </a:t>
                      </a:r>
                      <a:r>
                        <a:rPr lang="en-US" sz="1200" b="1" dirty="0" err="1">
                          <a:effectLst/>
                        </a:rPr>
                        <a:t>Ri</a:t>
                      </a:r>
                      <a:r>
                        <a:rPr lang="en-US" sz="1200" b="1" dirty="0">
                          <a:effectLst/>
                        </a:rPr>
                        <a:t> </a:t>
                      </a:r>
                      <a:r>
                        <a:rPr lang="en-US" sz="1200" b="1" dirty="0" err="1">
                          <a:effectLst/>
                        </a:rPr>
                        <a:t>Gude</a:t>
                      </a:r>
                      <a:r>
                        <a:rPr lang="en-US" sz="1200" b="1" dirty="0">
                          <a:effectLst/>
                        </a:rPr>
                        <a:t> mass literacy campaign for a three-year period: Tender number DBE 036 </a:t>
                      </a:r>
                      <a:endParaRPr lang="en-ZA" sz="1200" b="1" dirty="0">
                        <a:solidFill>
                          <a:srgbClr val="000000"/>
                        </a:solidFill>
                        <a:effectLst/>
                        <a:latin typeface="Arial" pitchFamily="34" charset="0"/>
                        <a:ea typeface="Times New Roman" panose="02020603050405020304" pitchFamily="18" charset="0"/>
                        <a:cs typeface="Arial" pitchFamily="34" charset="0"/>
                      </a:endParaRPr>
                    </a:p>
                  </a:txBody>
                  <a:tcPr marL="68580" marR="68580" marT="0" marB="0"/>
                </a:tc>
                <a:tc>
                  <a:txBody>
                    <a:bodyPr/>
                    <a:lstStyle/>
                    <a:p>
                      <a:pPr algn="just">
                        <a:lnSpc>
                          <a:spcPct val="150000"/>
                        </a:lnSpc>
                        <a:spcAft>
                          <a:spcPts val="0"/>
                        </a:spcAft>
                      </a:pPr>
                      <a:r>
                        <a:rPr lang="en-US" sz="1200" dirty="0">
                          <a:effectLst/>
                        </a:rPr>
                        <a:t>The BEC </a:t>
                      </a:r>
                      <a:r>
                        <a:rPr lang="en-US" sz="1200" dirty="0" smtClean="0">
                          <a:effectLst/>
                        </a:rPr>
                        <a:t>members are </a:t>
                      </a:r>
                      <a:r>
                        <a:rPr lang="en-US" sz="1200" dirty="0">
                          <a:effectLst/>
                        </a:rPr>
                        <a:t>taken through the </a:t>
                      </a:r>
                      <a:r>
                        <a:rPr lang="en-US" sz="1200" b="1" dirty="0">
                          <a:effectLst/>
                        </a:rPr>
                        <a:t>Specification/ Terms of Reference of all tenders</a:t>
                      </a:r>
                      <a:r>
                        <a:rPr lang="en-US" sz="1200" dirty="0">
                          <a:effectLst/>
                        </a:rPr>
                        <a:t> before they start with the evaluation in order to understand the Evaluation Criteria. The process will </a:t>
                      </a:r>
                      <a:r>
                        <a:rPr lang="en-US" sz="1200" b="1" dirty="0" smtClean="0">
                          <a:effectLst/>
                        </a:rPr>
                        <a:t>minimize </a:t>
                      </a:r>
                      <a:r>
                        <a:rPr lang="en-US" sz="1200" b="1" dirty="0">
                          <a:effectLst/>
                        </a:rPr>
                        <a:t>the misinterpretation </a:t>
                      </a:r>
                      <a:r>
                        <a:rPr lang="en-US" sz="1200" dirty="0">
                          <a:effectLst/>
                        </a:rPr>
                        <a:t>of the Evaluation criteria. All </a:t>
                      </a:r>
                      <a:r>
                        <a:rPr lang="en-US" sz="1200" b="1" dirty="0">
                          <a:effectLst/>
                        </a:rPr>
                        <a:t>processes</a:t>
                      </a:r>
                      <a:r>
                        <a:rPr lang="en-US" sz="1200" dirty="0">
                          <a:effectLst/>
                        </a:rPr>
                        <a:t> followed are </a:t>
                      </a:r>
                      <a:r>
                        <a:rPr lang="en-US" sz="1200" b="1" dirty="0">
                          <a:effectLst/>
                        </a:rPr>
                        <a:t>guided</a:t>
                      </a:r>
                      <a:r>
                        <a:rPr lang="en-US" sz="1200" dirty="0">
                          <a:effectLst/>
                        </a:rPr>
                        <a:t> by National Treasury’s </a:t>
                      </a:r>
                      <a:r>
                        <a:rPr lang="en-US" sz="1200" b="1" dirty="0">
                          <a:effectLst/>
                        </a:rPr>
                        <a:t>Instruction Notes, SCM Policy.</a:t>
                      </a:r>
                      <a:endParaRPr lang="en-ZA" sz="1200" b="1" dirty="0">
                        <a:effectLst/>
                        <a:latin typeface="Arial" pitchFamily="34" charset="0"/>
                        <a:ea typeface="Times New Roman" panose="02020603050405020304" pitchFamily="18" charset="0"/>
                        <a:cs typeface="Arial" pitchFamily="34" charset="0"/>
                      </a:endParaRPr>
                    </a:p>
                  </a:txBody>
                  <a:tcPr marL="68580" marR="68580" marT="0" marB="0"/>
                </a:tc>
                <a:tc>
                  <a:txBody>
                    <a:bodyPr/>
                    <a:lstStyle/>
                    <a:p>
                      <a:pPr algn="just">
                        <a:spcAft>
                          <a:spcPts val="0"/>
                        </a:spcAft>
                        <a:tabLst>
                          <a:tab pos="111125" algn="l"/>
                        </a:tabLst>
                      </a:pPr>
                      <a:r>
                        <a:rPr lang="en-US" sz="1200" dirty="0">
                          <a:effectLst/>
                        </a:rPr>
                        <a:t>Ongoing.</a:t>
                      </a:r>
                      <a:endParaRPr lang="en-ZA" sz="1200" b="0" dirty="0">
                        <a:effectLst/>
                        <a:latin typeface="Arial" pitchFamily="34" charset="0"/>
                        <a:ea typeface="Times New Roman" panose="02020603050405020304" pitchFamily="18" charset="0"/>
                        <a:cs typeface="Arial" pitchFamily="34" charset="0"/>
                      </a:endParaRPr>
                    </a:p>
                  </a:txBody>
                  <a:tcPr marL="68580" marR="68580" marT="0" marB="0"/>
                </a:tc>
              </a:tr>
            </a:tbl>
          </a:graphicData>
        </a:graphic>
      </p:graphicFrame>
      <p:sp>
        <p:nvSpPr>
          <p:cNvPr id="5" name="TextBox 4"/>
          <p:cNvSpPr txBox="1"/>
          <p:nvPr/>
        </p:nvSpPr>
        <p:spPr>
          <a:xfrm>
            <a:off x="7020272" y="6525344"/>
            <a:ext cx="792088" cy="369332"/>
          </a:xfrm>
          <a:prstGeom prst="rect">
            <a:avLst/>
          </a:prstGeom>
          <a:noFill/>
        </p:spPr>
        <p:txBody>
          <a:bodyPr wrap="square" rtlCol="0">
            <a:spAutoFit/>
          </a:bodyPr>
          <a:lstStyle/>
          <a:p>
            <a:pPr algn="ctr"/>
            <a:r>
              <a:rPr lang="en-US" smtClean="0"/>
              <a:t>21</a:t>
            </a:r>
            <a:endParaRPr lang="en-Z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1"/>
            <a:ext cx="8229600" cy="648071"/>
          </a:xfrm>
        </p:spPr>
        <p:txBody>
          <a:bodyPr>
            <a:normAutofit/>
          </a:bodyPr>
          <a:lstStyle/>
          <a:p>
            <a:r>
              <a:rPr lang="en-ZA" sz="3600" b="1" dirty="0" smtClean="0">
                <a:solidFill>
                  <a:schemeClr val="accent2">
                    <a:lumMod val="75000"/>
                  </a:schemeClr>
                </a:solidFill>
              </a:rPr>
              <a:t>PROGRESS ON 2015/16 AUDIT FINDINGS</a:t>
            </a:r>
            <a:endParaRPr lang="en-ZA" sz="3600"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4838466"/>
              </p:ext>
            </p:extLst>
          </p:nvPr>
        </p:nvGraphicFramePr>
        <p:xfrm>
          <a:off x="251520" y="980727"/>
          <a:ext cx="8640960" cy="4888241"/>
        </p:xfrm>
        <a:graphic>
          <a:graphicData uri="http://schemas.openxmlformats.org/drawingml/2006/table">
            <a:tbl>
              <a:tblPr firstRow="1" bandRow="1">
                <a:tableStyleId>{5DA37D80-6434-44D0-A028-1B22A696006F}</a:tableStyleId>
              </a:tblPr>
              <a:tblGrid>
                <a:gridCol w="2052260"/>
                <a:gridCol w="3708380"/>
                <a:gridCol w="2880320"/>
              </a:tblGrid>
              <a:tr h="499121">
                <a:tc>
                  <a:txBody>
                    <a:bodyPr/>
                    <a:lstStyle/>
                    <a:p>
                      <a:pPr algn="ctr">
                        <a:spcAft>
                          <a:spcPts val="0"/>
                        </a:spcAft>
                      </a:pPr>
                      <a:r>
                        <a:rPr lang="en-US" sz="1800" dirty="0">
                          <a:effectLst/>
                        </a:rPr>
                        <a:t> </a:t>
                      </a:r>
                      <a:r>
                        <a:rPr lang="en-US" sz="1800" dirty="0" smtClean="0">
                          <a:effectLst/>
                        </a:rPr>
                        <a:t>Audit finding</a:t>
                      </a:r>
                      <a:endParaRPr lang="en-ZA" sz="1800" dirty="0">
                        <a:effectLst/>
                        <a:latin typeface="+mj-lt"/>
                        <a:ea typeface="Times New Roman" panose="02020603050405020304" pitchFamily="18" charset="0"/>
                        <a:cs typeface="Arial" pitchFamily="34" charset="0"/>
                      </a:endParaRPr>
                    </a:p>
                  </a:txBody>
                  <a:tcPr marL="68580" marR="68580" marT="0" marB="0"/>
                </a:tc>
                <a:tc>
                  <a:txBody>
                    <a:bodyPr/>
                    <a:lstStyle/>
                    <a:p>
                      <a:pPr algn="ctr"/>
                      <a:r>
                        <a:rPr lang="en-ZA" sz="1800" dirty="0" smtClean="0"/>
                        <a:t>Action taken to address findings</a:t>
                      </a:r>
                      <a:endParaRPr lang="en-ZA" sz="1800" dirty="0">
                        <a:latin typeface="+mj-lt"/>
                        <a:cs typeface="Arial" pitchFamily="34" charset="0"/>
                      </a:endParaRPr>
                    </a:p>
                  </a:txBody>
                  <a:tcPr marL="68580" marR="68580" marT="0" marB="0"/>
                </a:tc>
                <a:tc>
                  <a:txBody>
                    <a:bodyPr/>
                    <a:lstStyle/>
                    <a:p>
                      <a:pPr algn="ctr">
                        <a:spcAft>
                          <a:spcPts val="0"/>
                        </a:spcAft>
                        <a:tabLst>
                          <a:tab pos="111125" algn="l"/>
                        </a:tabLst>
                      </a:pPr>
                      <a:r>
                        <a:rPr lang="en-ZA" sz="1800" dirty="0" smtClean="0">
                          <a:effectLst/>
                        </a:rPr>
                        <a:t>Progress made</a:t>
                      </a:r>
                      <a:endParaRPr lang="en-ZA" sz="1800" dirty="0">
                        <a:effectLst/>
                        <a:latin typeface="+mj-lt"/>
                        <a:ea typeface="Times New Roman" panose="02020603050405020304" pitchFamily="18" charset="0"/>
                        <a:cs typeface="Arial" pitchFamily="34" charset="0"/>
                      </a:endParaRPr>
                    </a:p>
                  </a:txBody>
                  <a:tcPr marL="68580" marR="68580" marT="0" marB="0"/>
                </a:tc>
              </a:tr>
              <a:tr h="4181400">
                <a:tc>
                  <a:txBody>
                    <a:bodyPr/>
                    <a:lstStyle/>
                    <a:p>
                      <a:pPr marR="291465" algn="just">
                        <a:spcBef>
                          <a:spcPts val="3000"/>
                        </a:spcBef>
                        <a:spcAft>
                          <a:spcPts val="0"/>
                        </a:spcAft>
                        <a:tabLst>
                          <a:tab pos="201930" algn="l"/>
                        </a:tabLst>
                      </a:pPr>
                      <a:r>
                        <a:rPr lang="en-US" sz="1600" b="1" dirty="0" smtClean="0">
                          <a:effectLst/>
                        </a:rPr>
                        <a:t>Immovable Assets (ASIDI)</a:t>
                      </a:r>
                      <a:endParaRPr lang="en-ZA" sz="1600" b="1" dirty="0">
                        <a:effectLst/>
                      </a:endParaRPr>
                    </a:p>
                    <a:p>
                      <a:pPr>
                        <a:spcAft>
                          <a:spcPts val="0"/>
                        </a:spcAft>
                      </a:pPr>
                      <a:r>
                        <a:rPr lang="en-US" sz="1600" dirty="0">
                          <a:effectLst/>
                        </a:rPr>
                        <a:t> </a:t>
                      </a:r>
                      <a:endParaRPr lang="en-ZA" sz="1600" dirty="0">
                        <a:effectLst/>
                      </a:endParaRPr>
                    </a:p>
                    <a:p>
                      <a:pPr>
                        <a:spcAft>
                          <a:spcPts val="0"/>
                        </a:spcAft>
                      </a:pPr>
                      <a:r>
                        <a:rPr lang="en-US" sz="1600" dirty="0">
                          <a:effectLst/>
                        </a:rPr>
                        <a:t> </a:t>
                      </a:r>
                      <a:endParaRPr lang="en-ZA"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285750" indent="-285750" algn="just">
                        <a:lnSpc>
                          <a:spcPct val="100000"/>
                        </a:lnSpc>
                        <a:spcAft>
                          <a:spcPts val="0"/>
                        </a:spcAft>
                        <a:buFont typeface="Arial" panose="020B0604020202020204" pitchFamily="34" charset="0"/>
                        <a:buChar char="•"/>
                      </a:pPr>
                      <a:r>
                        <a:rPr lang="en-US" sz="1800" b="1" dirty="0" smtClean="0">
                          <a:effectLst/>
                        </a:rPr>
                        <a:t>Monthly </a:t>
                      </a:r>
                      <a:r>
                        <a:rPr lang="en-US" sz="1800" b="1" dirty="0">
                          <a:effectLst/>
                        </a:rPr>
                        <a:t>reports </a:t>
                      </a:r>
                      <a:r>
                        <a:rPr lang="en-US" sz="1800" dirty="0">
                          <a:effectLst/>
                        </a:rPr>
                        <a:t>are prepared by both the Implementing Agents and the ASIDI PSU indicating the </a:t>
                      </a:r>
                      <a:r>
                        <a:rPr lang="en-US" sz="1800" b="1" dirty="0">
                          <a:effectLst/>
                        </a:rPr>
                        <a:t>progress </a:t>
                      </a:r>
                      <a:r>
                        <a:rPr lang="en-US" sz="1800" dirty="0">
                          <a:effectLst/>
                        </a:rPr>
                        <a:t>of the ASIDI Programme. The reports are reviewed by the ASIDI Programme Manager and are safely kept for records</a:t>
                      </a:r>
                      <a:r>
                        <a:rPr lang="en-US" sz="1800" dirty="0" smtClean="0">
                          <a:effectLst/>
                        </a:rPr>
                        <a:t>.</a:t>
                      </a:r>
                      <a:endParaRPr lang="en-ZA" sz="1800" dirty="0">
                        <a:effectLst/>
                      </a:endParaRPr>
                    </a:p>
                    <a:p>
                      <a:pPr marL="285750" indent="-285750" algn="just">
                        <a:lnSpc>
                          <a:spcPct val="100000"/>
                        </a:lnSpc>
                        <a:spcAft>
                          <a:spcPts val="0"/>
                        </a:spcAft>
                        <a:buFont typeface="Arial" panose="020B0604020202020204" pitchFamily="34" charset="0"/>
                        <a:buChar char="•"/>
                      </a:pPr>
                      <a:r>
                        <a:rPr lang="en-US" sz="1800" dirty="0" smtClean="0">
                          <a:effectLst/>
                        </a:rPr>
                        <a:t>A </a:t>
                      </a:r>
                      <a:r>
                        <a:rPr lang="en-US" sz="1800" dirty="0">
                          <a:effectLst/>
                        </a:rPr>
                        <a:t>letter detailing the </a:t>
                      </a:r>
                      <a:r>
                        <a:rPr lang="en-US" sz="1800" b="1" dirty="0">
                          <a:effectLst/>
                        </a:rPr>
                        <a:t>areas of concerns </a:t>
                      </a:r>
                      <a:r>
                        <a:rPr lang="en-US" sz="1800" dirty="0">
                          <a:effectLst/>
                        </a:rPr>
                        <a:t>and </a:t>
                      </a:r>
                      <a:r>
                        <a:rPr lang="en-US" sz="1800" b="1" dirty="0">
                          <a:effectLst/>
                        </a:rPr>
                        <a:t>reporting timelines </a:t>
                      </a:r>
                      <a:r>
                        <a:rPr lang="en-US" sz="1800" dirty="0">
                          <a:effectLst/>
                        </a:rPr>
                        <a:t>will be drafted and sent to all IAs through the office of the Director-General</a:t>
                      </a:r>
                      <a:r>
                        <a:rPr lang="en-US" sz="1800" dirty="0" smtClean="0">
                          <a:effectLst/>
                        </a:rPr>
                        <a:t>.</a:t>
                      </a:r>
                      <a:endParaRPr lang="en-ZA" sz="1800" dirty="0">
                        <a:effectLst/>
                      </a:endParaRPr>
                    </a:p>
                    <a:p>
                      <a:pPr marL="285750" indent="-285750" algn="just">
                        <a:lnSpc>
                          <a:spcPct val="100000"/>
                        </a:lnSpc>
                        <a:spcAft>
                          <a:spcPts val="0"/>
                        </a:spcAft>
                        <a:buFont typeface="Arial" panose="020B0604020202020204" pitchFamily="34" charset="0"/>
                        <a:buChar char="•"/>
                      </a:pPr>
                      <a:r>
                        <a:rPr lang="en-US" sz="1800" dirty="0" smtClean="0">
                          <a:effectLst/>
                        </a:rPr>
                        <a:t>In </a:t>
                      </a:r>
                      <a:r>
                        <a:rPr lang="en-US" sz="1800" dirty="0">
                          <a:effectLst/>
                        </a:rPr>
                        <a:t>the process of </a:t>
                      </a:r>
                      <a:r>
                        <a:rPr lang="en-US" sz="1800" b="1" dirty="0">
                          <a:effectLst/>
                        </a:rPr>
                        <a:t>reviewing the role of the PSU </a:t>
                      </a:r>
                      <a:r>
                        <a:rPr lang="en-US" sz="1800" dirty="0">
                          <a:effectLst/>
                        </a:rPr>
                        <a:t>which when </a:t>
                      </a:r>
                      <a:r>
                        <a:rPr lang="en-US" sz="1800" dirty="0" err="1">
                          <a:effectLst/>
                        </a:rPr>
                        <a:t>finalised</a:t>
                      </a:r>
                      <a:r>
                        <a:rPr lang="en-US" sz="1800" dirty="0">
                          <a:effectLst/>
                        </a:rPr>
                        <a:t> will result in better reporting from the ASIDI Unit. </a:t>
                      </a:r>
                      <a:endParaRPr lang="en-ZA" sz="1800" dirty="0">
                        <a:effectLst/>
                        <a:latin typeface="Arial" pitchFamily="34" charset="0"/>
                        <a:ea typeface="Times New Roman" panose="02020603050405020304" pitchFamily="18" charset="0"/>
                        <a:cs typeface="Arial" pitchFamily="34" charset="0"/>
                      </a:endParaRPr>
                    </a:p>
                  </a:txBody>
                  <a:tcPr marL="68580" marR="68580" marT="0" marB="0"/>
                </a:tc>
                <a:tc>
                  <a:txBody>
                    <a:bodyPr/>
                    <a:lstStyle/>
                    <a:p>
                      <a:pPr algn="l">
                        <a:lnSpc>
                          <a:spcPct val="100000"/>
                        </a:lnSpc>
                        <a:spcAft>
                          <a:spcPts val="0"/>
                        </a:spcAft>
                        <a:tabLst>
                          <a:tab pos="111125" algn="l"/>
                        </a:tabLst>
                      </a:pPr>
                      <a:r>
                        <a:rPr lang="en-US" sz="1800" dirty="0" smtClean="0">
                          <a:effectLst/>
                          <a:latin typeface="+mn-lt"/>
                          <a:ea typeface="Times New Roman" panose="02020603050405020304" pitchFamily="18" charset="0"/>
                          <a:cs typeface="Arial" pitchFamily="34" charset="0"/>
                        </a:rPr>
                        <a:t>From September 2016, </a:t>
                      </a:r>
                      <a:r>
                        <a:rPr lang="en-US" sz="1800" b="1" dirty="0" smtClean="0">
                          <a:effectLst/>
                          <a:latin typeface="+mn-lt"/>
                          <a:ea typeface="Times New Roman" panose="02020603050405020304" pitchFamily="18" charset="0"/>
                          <a:cs typeface="Arial" pitchFamily="34" charset="0"/>
                        </a:rPr>
                        <a:t>a monthly BAS vs Immovable Asset/WIP reconciliation was performed</a:t>
                      </a:r>
                      <a:r>
                        <a:rPr lang="en-US" sz="1800" dirty="0" smtClean="0">
                          <a:effectLst/>
                          <a:latin typeface="+mn-lt"/>
                          <a:ea typeface="Times New Roman" panose="02020603050405020304" pitchFamily="18" charset="0"/>
                          <a:cs typeface="Arial" pitchFamily="34" charset="0"/>
                        </a:rPr>
                        <a:t> and accounted for correctly. A </a:t>
                      </a:r>
                      <a:r>
                        <a:rPr lang="en-US" sz="1800" b="1" dirty="0" smtClean="0">
                          <a:effectLst/>
                          <a:latin typeface="+mn-lt"/>
                          <a:ea typeface="Times New Roman" panose="02020603050405020304" pitchFamily="18" charset="0"/>
                          <a:cs typeface="Arial" pitchFamily="34" charset="0"/>
                        </a:rPr>
                        <a:t>detailed Work</a:t>
                      </a:r>
                      <a:r>
                        <a:rPr lang="en-US" sz="1800" b="1" baseline="0" dirty="0" smtClean="0">
                          <a:effectLst/>
                          <a:latin typeface="+mn-lt"/>
                          <a:ea typeface="Times New Roman" panose="02020603050405020304" pitchFamily="18" charset="0"/>
                          <a:cs typeface="Arial" pitchFamily="34" charset="0"/>
                        </a:rPr>
                        <a:t> </a:t>
                      </a:r>
                      <a:r>
                        <a:rPr lang="en-US" sz="1800" b="1" dirty="0" smtClean="0">
                          <a:effectLst/>
                          <a:latin typeface="+mn-lt"/>
                          <a:ea typeface="Times New Roman" panose="02020603050405020304" pitchFamily="18" charset="0"/>
                          <a:cs typeface="Arial" pitchFamily="34" charset="0"/>
                        </a:rPr>
                        <a:t>In Progress and Practical Completion  certificates </a:t>
                      </a:r>
                      <a:r>
                        <a:rPr lang="en-US" sz="1800" b="1" baseline="0" dirty="0" smtClean="0">
                          <a:effectLst/>
                          <a:latin typeface="+mn-lt"/>
                          <a:ea typeface="Times New Roman" panose="02020603050405020304" pitchFamily="18" charset="0"/>
                          <a:cs typeface="Arial" pitchFamily="34" charset="0"/>
                        </a:rPr>
                        <a:t>r</a:t>
                      </a:r>
                      <a:r>
                        <a:rPr lang="en-US" sz="1800" b="1" dirty="0" smtClean="0">
                          <a:effectLst/>
                          <a:latin typeface="+mn-lt"/>
                          <a:ea typeface="Times New Roman" panose="02020603050405020304" pitchFamily="18" charset="0"/>
                          <a:cs typeface="Arial" pitchFamily="34" charset="0"/>
                        </a:rPr>
                        <a:t>econciliation</a:t>
                      </a:r>
                      <a:r>
                        <a:rPr lang="en-US" sz="1800" baseline="0" dirty="0" smtClean="0">
                          <a:effectLst/>
                          <a:latin typeface="+mn-lt"/>
                          <a:ea typeface="Times New Roman" panose="02020603050405020304" pitchFamily="18" charset="0"/>
                          <a:cs typeface="Arial" pitchFamily="34" charset="0"/>
                        </a:rPr>
                        <a:t> </a:t>
                      </a:r>
                      <a:r>
                        <a:rPr lang="en-US" sz="1800" dirty="0" smtClean="0">
                          <a:effectLst/>
                          <a:latin typeface="+mn-lt"/>
                          <a:ea typeface="Times New Roman" panose="02020603050405020304" pitchFamily="18" charset="0"/>
                          <a:cs typeface="Arial" pitchFamily="34" charset="0"/>
                        </a:rPr>
                        <a:t>was also performed for year-end at a per school level that balances back to BAS for 2011 to 2017.</a:t>
                      </a:r>
                      <a:endParaRPr lang="en-ZA" sz="1800" dirty="0">
                        <a:effectLst/>
                        <a:latin typeface="+mn-lt"/>
                        <a:ea typeface="Times New Roman" panose="02020603050405020304" pitchFamily="18" charset="0"/>
                        <a:cs typeface="Arial" pitchFamily="34" charset="0"/>
                      </a:endParaRPr>
                    </a:p>
                  </a:txBody>
                  <a:tcPr marL="68580" marR="68580" marT="0" marB="0"/>
                </a:tc>
              </a:tr>
            </a:tbl>
          </a:graphicData>
        </a:graphic>
      </p:graphicFrame>
      <p:sp>
        <p:nvSpPr>
          <p:cNvPr id="5" name="TextBox 4"/>
          <p:cNvSpPr txBox="1"/>
          <p:nvPr/>
        </p:nvSpPr>
        <p:spPr>
          <a:xfrm>
            <a:off x="7020272" y="6525344"/>
            <a:ext cx="792088" cy="369332"/>
          </a:xfrm>
          <a:prstGeom prst="rect">
            <a:avLst/>
          </a:prstGeom>
          <a:noFill/>
        </p:spPr>
        <p:txBody>
          <a:bodyPr wrap="square" rtlCol="0">
            <a:spAutoFit/>
          </a:bodyPr>
          <a:lstStyle/>
          <a:p>
            <a:pPr algn="ctr"/>
            <a:r>
              <a:rPr lang="en-US" dirty="0" smtClean="0"/>
              <a:t>22</a:t>
            </a:r>
            <a:endParaRPr lang="en-Z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06089"/>
          </a:xfrm>
        </p:spPr>
        <p:txBody>
          <a:bodyPr>
            <a:normAutofit/>
          </a:bodyPr>
          <a:lstStyle/>
          <a:p>
            <a:r>
              <a:rPr lang="en-ZA" sz="3200" b="1" dirty="0" smtClean="0">
                <a:solidFill>
                  <a:schemeClr val="accent2">
                    <a:lumMod val="75000"/>
                  </a:schemeClr>
                </a:solidFill>
              </a:rPr>
              <a:t>PROGRESS ON 2015/16 AUDIT FINDINGS</a:t>
            </a:r>
            <a:endParaRPr lang="en-ZA" sz="3200"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3172621"/>
              </p:ext>
            </p:extLst>
          </p:nvPr>
        </p:nvGraphicFramePr>
        <p:xfrm>
          <a:off x="179512" y="980726"/>
          <a:ext cx="8784976" cy="5101072"/>
        </p:xfrm>
        <a:graphic>
          <a:graphicData uri="http://schemas.openxmlformats.org/drawingml/2006/table">
            <a:tbl>
              <a:tblPr firstRow="1" bandRow="1">
                <a:tableStyleId>{5DA37D80-6434-44D0-A028-1B22A696006F}</a:tableStyleId>
              </a:tblPr>
              <a:tblGrid>
                <a:gridCol w="2240198"/>
                <a:gridCol w="3920242"/>
                <a:gridCol w="2624536"/>
              </a:tblGrid>
              <a:tr h="451864">
                <a:tc>
                  <a:txBody>
                    <a:bodyPr/>
                    <a:lstStyle/>
                    <a:p>
                      <a:pPr algn="ctr">
                        <a:spcAft>
                          <a:spcPts val="0"/>
                        </a:spcAft>
                      </a:pPr>
                      <a:r>
                        <a:rPr lang="en-US" sz="1800" dirty="0">
                          <a:effectLst/>
                        </a:rPr>
                        <a:t> </a:t>
                      </a:r>
                      <a:r>
                        <a:rPr lang="en-US" sz="1800" dirty="0" smtClean="0">
                          <a:effectLst/>
                        </a:rPr>
                        <a:t>Audit finding</a:t>
                      </a:r>
                      <a:endParaRPr lang="en-ZA" sz="1800" dirty="0">
                        <a:effectLst/>
                        <a:latin typeface="+mj-lt"/>
                        <a:ea typeface="Times New Roman" panose="02020603050405020304" pitchFamily="18" charset="0"/>
                        <a:cs typeface="Arial" pitchFamily="34" charset="0"/>
                      </a:endParaRPr>
                    </a:p>
                  </a:txBody>
                  <a:tcPr marL="68580" marR="68580" marT="0" marB="0"/>
                </a:tc>
                <a:tc>
                  <a:txBody>
                    <a:bodyPr/>
                    <a:lstStyle/>
                    <a:p>
                      <a:pPr algn="ctr"/>
                      <a:r>
                        <a:rPr lang="en-ZA" sz="1800" dirty="0" smtClean="0"/>
                        <a:t>Action taken to address findings</a:t>
                      </a:r>
                      <a:endParaRPr lang="en-ZA" sz="1800" dirty="0">
                        <a:latin typeface="+mj-lt"/>
                        <a:cs typeface="Arial" pitchFamily="34" charset="0"/>
                      </a:endParaRPr>
                    </a:p>
                  </a:txBody>
                  <a:tcPr marL="68580" marR="68580" marT="0" marB="0"/>
                </a:tc>
                <a:tc>
                  <a:txBody>
                    <a:bodyPr/>
                    <a:lstStyle/>
                    <a:p>
                      <a:pPr algn="ctr">
                        <a:spcAft>
                          <a:spcPts val="0"/>
                        </a:spcAft>
                        <a:tabLst>
                          <a:tab pos="111125" algn="l"/>
                        </a:tabLst>
                      </a:pPr>
                      <a:r>
                        <a:rPr lang="en-ZA" sz="1800" dirty="0" smtClean="0">
                          <a:effectLst/>
                        </a:rPr>
                        <a:t>Progress made</a:t>
                      </a:r>
                      <a:endParaRPr lang="en-ZA" sz="1800" dirty="0">
                        <a:effectLst/>
                        <a:latin typeface="+mj-lt"/>
                        <a:ea typeface="Times New Roman" panose="02020603050405020304" pitchFamily="18" charset="0"/>
                        <a:cs typeface="Arial" pitchFamily="34" charset="0"/>
                      </a:endParaRPr>
                    </a:p>
                  </a:txBody>
                  <a:tcPr marL="68580" marR="68580" marT="0" marB="0"/>
                </a:tc>
              </a:tr>
              <a:tr h="2454648">
                <a:tc>
                  <a:txBody>
                    <a:bodyPr/>
                    <a:lstStyle/>
                    <a:p>
                      <a:pPr>
                        <a:lnSpc>
                          <a:spcPct val="150000"/>
                        </a:lnSpc>
                        <a:spcAft>
                          <a:spcPts val="0"/>
                        </a:spcAft>
                      </a:pPr>
                      <a:r>
                        <a:rPr lang="en-US" sz="1600" b="1" dirty="0" smtClean="0">
                          <a:effectLst/>
                          <a:latin typeface="+mn-lt"/>
                        </a:rPr>
                        <a:t>LTSM </a:t>
                      </a:r>
                      <a:r>
                        <a:rPr lang="en-US" sz="1600" b="1" dirty="0">
                          <a:effectLst/>
                          <a:latin typeface="+mn-lt"/>
                        </a:rPr>
                        <a:t>Textbook </a:t>
                      </a:r>
                      <a:r>
                        <a:rPr lang="en-US" sz="1600" b="1" dirty="0" smtClean="0">
                          <a:effectLst/>
                          <a:latin typeface="+mn-lt"/>
                        </a:rPr>
                        <a:t>catalogue</a:t>
                      </a:r>
                      <a:endParaRPr lang="en-ZA" sz="1600" b="1" dirty="0">
                        <a:effectLst/>
                        <a:latin typeface="+mn-lt"/>
                        <a:ea typeface="Times New Roman" panose="02020603050405020304" pitchFamily="18" charset="0"/>
                        <a:cs typeface="Arial" pitchFamily="34" charset="0"/>
                      </a:endParaRPr>
                    </a:p>
                  </a:txBody>
                  <a:tcPr marL="68580" marR="68580" marT="0" marB="0"/>
                </a:tc>
                <a:tc>
                  <a:txBody>
                    <a:bodyPr/>
                    <a:lstStyle/>
                    <a:p>
                      <a:pPr marL="0" indent="0" algn="just">
                        <a:lnSpc>
                          <a:spcPct val="150000"/>
                        </a:lnSpc>
                        <a:spcAft>
                          <a:spcPts val="0"/>
                        </a:spcAft>
                        <a:buFont typeface="Arial" pitchFamily="34" charset="0"/>
                        <a:buNone/>
                      </a:pPr>
                      <a:r>
                        <a:rPr lang="en-US" sz="1600" dirty="0" smtClean="0">
                          <a:effectLst/>
                          <a:latin typeface="+mn-lt"/>
                          <a:ea typeface="Times New Roman" panose="02020603050405020304" pitchFamily="18" charset="0"/>
                          <a:cs typeface="Arial" pitchFamily="34" charset="0"/>
                        </a:rPr>
                        <a:t>The Department </a:t>
                      </a:r>
                      <a:r>
                        <a:rPr lang="en-US" sz="1600" b="1" dirty="0" smtClean="0">
                          <a:effectLst/>
                          <a:latin typeface="+mn-lt"/>
                          <a:ea typeface="Times New Roman" panose="02020603050405020304" pitchFamily="18" charset="0"/>
                          <a:cs typeface="Arial" pitchFamily="34" charset="0"/>
                        </a:rPr>
                        <a:t>requested exemption </a:t>
                      </a:r>
                      <a:r>
                        <a:rPr lang="en-US" sz="1600" dirty="0" smtClean="0">
                          <a:effectLst/>
                          <a:latin typeface="+mn-lt"/>
                          <a:ea typeface="Times New Roman" panose="02020603050405020304" pitchFamily="18" charset="0"/>
                          <a:cs typeface="Arial" pitchFamily="34" charset="0"/>
                        </a:rPr>
                        <a:t>from supply chain management process </a:t>
                      </a:r>
                      <a:r>
                        <a:rPr lang="en-US" sz="1600" dirty="0">
                          <a:effectLst/>
                          <a:latin typeface="+mn-lt"/>
                          <a:ea typeface="Times New Roman" panose="02020603050405020304" pitchFamily="18" charset="0"/>
                          <a:cs typeface="Arial" pitchFamily="34" charset="0"/>
                        </a:rPr>
                        <a:t>from National </a:t>
                      </a:r>
                      <a:r>
                        <a:rPr lang="en-US" sz="1600" dirty="0" smtClean="0">
                          <a:effectLst/>
                          <a:latin typeface="+mn-lt"/>
                          <a:ea typeface="Times New Roman" panose="02020603050405020304" pitchFamily="18" charset="0"/>
                          <a:cs typeface="Arial" pitchFamily="34" charset="0"/>
                        </a:rPr>
                        <a:t>Treasury for the </a:t>
                      </a:r>
                      <a:r>
                        <a:rPr lang="en-US" sz="1600" b="1" dirty="0" smtClean="0">
                          <a:effectLst/>
                          <a:latin typeface="+mn-lt"/>
                          <a:ea typeface="Times New Roman" panose="02020603050405020304" pitchFamily="18" charset="0"/>
                          <a:cs typeface="Arial" pitchFamily="34" charset="0"/>
                        </a:rPr>
                        <a:t>compilation of the national </a:t>
                      </a:r>
                      <a:r>
                        <a:rPr lang="en-US" sz="1600" b="1" dirty="0">
                          <a:effectLst/>
                          <a:latin typeface="+mn-lt"/>
                          <a:ea typeface="Times New Roman" panose="02020603050405020304" pitchFamily="18" charset="0"/>
                          <a:cs typeface="Arial" pitchFamily="34" charset="0"/>
                        </a:rPr>
                        <a:t>catalogue </a:t>
                      </a:r>
                      <a:r>
                        <a:rPr lang="en-US" sz="1600" b="1" dirty="0" smtClean="0">
                          <a:effectLst/>
                          <a:latin typeface="+mn-lt"/>
                          <a:ea typeface="Times New Roman" panose="02020603050405020304" pitchFamily="18" charset="0"/>
                          <a:cs typeface="Arial" pitchFamily="34" charset="0"/>
                        </a:rPr>
                        <a:t>.</a:t>
                      </a:r>
                      <a:endParaRPr lang="en-ZA" sz="1600" b="1" dirty="0">
                        <a:effectLst/>
                        <a:latin typeface="+mn-lt"/>
                        <a:ea typeface="Times New Roman" panose="02020603050405020304" pitchFamily="18" charset="0"/>
                        <a:cs typeface="Arial" pitchFamily="34" charset="0"/>
                      </a:endParaRPr>
                    </a:p>
                  </a:txBody>
                  <a:tcPr marL="68580" marR="68580" marT="0" marB="0"/>
                </a:tc>
                <a:tc>
                  <a:txBody>
                    <a:bodyPr/>
                    <a:lstStyle/>
                    <a:p>
                      <a:pPr>
                        <a:lnSpc>
                          <a:spcPct val="150000"/>
                        </a:lnSpc>
                        <a:spcAft>
                          <a:spcPts val="0"/>
                        </a:spcAft>
                      </a:pPr>
                      <a:r>
                        <a:rPr lang="en-US" sz="1600" dirty="0" smtClean="0">
                          <a:effectLst/>
                          <a:latin typeface="+mn-lt"/>
                          <a:ea typeface="Times New Roman" panose="02020603050405020304" pitchFamily="18" charset="0"/>
                          <a:cs typeface="Arial" pitchFamily="34" charset="0"/>
                        </a:rPr>
                        <a:t>National Treasury </a:t>
                      </a:r>
                      <a:r>
                        <a:rPr lang="en-US" sz="1600" b="1" dirty="0" smtClean="0">
                          <a:effectLst/>
                          <a:latin typeface="+mn-lt"/>
                          <a:ea typeface="Times New Roman" panose="02020603050405020304" pitchFamily="18" charset="0"/>
                          <a:cs typeface="Arial" pitchFamily="34" charset="0"/>
                        </a:rPr>
                        <a:t>granted approval for deviation </a:t>
                      </a:r>
                      <a:r>
                        <a:rPr lang="en-US" sz="1600" dirty="0" smtClean="0">
                          <a:effectLst/>
                          <a:latin typeface="+mn-lt"/>
                          <a:ea typeface="Times New Roman" panose="02020603050405020304" pitchFamily="18" charset="0"/>
                          <a:cs typeface="Arial" pitchFamily="34" charset="0"/>
                        </a:rPr>
                        <a:t>/ exemption on 3 March 2017. Completed.</a:t>
                      </a:r>
                      <a:endParaRPr lang="en-ZA" sz="1600" dirty="0">
                        <a:effectLst/>
                        <a:latin typeface="+mn-lt"/>
                        <a:ea typeface="Times New Roman" panose="02020603050405020304" pitchFamily="18" charset="0"/>
                        <a:cs typeface="Arial" pitchFamily="34" charset="0"/>
                      </a:endParaRPr>
                    </a:p>
                    <a:p>
                      <a:pPr>
                        <a:lnSpc>
                          <a:spcPct val="150000"/>
                        </a:lnSpc>
                        <a:spcAft>
                          <a:spcPts val="0"/>
                        </a:spcAft>
                      </a:pPr>
                      <a:r>
                        <a:rPr lang="en-US" sz="1600" dirty="0">
                          <a:effectLst/>
                          <a:latin typeface="+mn-lt"/>
                          <a:ea typeface="Times New Roman" panose="02020603050405020304" pitchFamily="18" charset="0"/>
                          <a:cs typeface="Arial" pitchFamily="34" charset="0"/>
                        </a:rPr>
                        <a:t> </a:t>
                      </a:r>
                      <a:endParaRPr lang="en-ZA" sz="1600" dirty="0">
                        <a:effectLst/>
                        <a:latin typeface="+mn-lt"/>
                        <a:ea typeface="Times New Roman" panose="02020603050405020304" pitchFamily="18" charset="0"/>
                        <a:cs typeface="Arial" pitchFamily="34" charset="0"/>
                      </a:endParaRPr>
                    </a:p>
                  </a:txBody>
                  <a:tcPr marL="68580" marR="68580" marT="0" marB="0"/>
                </a:tc>
              </a:tr>
              <a:tr h="2062041">
                <a:tc>
                  <a:txBody>
                    <a:bodyPr/>
                    <a:lstStyle/>
                    <a:p>
                      <a:pPr>
                        <a:lnSpc>
                          <a:spcPct val="150000"/>
                        </a:lnSpc>
                        <a:spcAft>
                          <a:spcPts val="0"/>
                        </a:spcAft>
                      </a:pPr>
                      <a:r>
                        <a:rPr lang="en-US" sz="1600" b="1" dirty="0" smtClean="0">
                          <a:effectLst/>
                          <a:latin typeface="+mn-lt"/>
                        </a:rPr>
                        <a:t>Employee costs</a:t>
                      </a:r>
                      <a:endParaRPr lang="en-ZA" sz="1600" b="1" dirty="0">
                        <a:effectLst/>
                        <a:latin typeface="+mn-lt"/>
                        <a:ea typeface="Times New Roman" panose="02020603050405020304" pitchFamily="18" charset="0"/>
                      </a:endParaRPr>
                    </a:p>
                  </a:txBody>
                  <a:tcPr marL="68580" marR="68580" marT="0" marB="0"/>
                </a:tc>
                <a:tc>
                  <a:txBody>
                    <a:bodyPr/>
                    <a:lstStyle/>
                    <a:p>
                      <a:pPr algn="l">
                        <a:lnSpc>
                          <a:spcPct val="150000"/>
                        </a:lnSpc>
                        <a:spcAft>
                          <a:spcPts val="0"/>
                        </a:spcAft>
                      </a:pPr>
                      <a:r>
                        <a:rPr lang="en-US" sz="1600" b="0" dirty="0">
                          <a:effectLst/>
                          <a:latin typeface="+mn-lt"/>
                          <a:ea typeface="Times New Roman" panose="02020603050405020304" pitchFamily="18" charset="0"/>
                          <a:cs typeface="Arial" pitchFamily="34" charset="0"/>
                        </a:rPr>
                        <a:t> </a:t>
                      </a:r>
                      <a:r>
                        <a:rPr lang="en-US" sz="1600" b="1" dirty="0" smtClean="0">
                          <a:effectLst/>
                          <a:latin typeface="+mn-lt"/>
                          <a:ea typeface="Times New Roman" panose="02020603050405020304" pitchFamily="18" charset="0"/>
                          <a:cs typeface="Arial" pitchFamily="34" charset="0"/>
                        </a:rPr>
                        <a:t>DPSA</a:t>
                      </a:r>
                      <a:r>
                        <a:rPr lang="en-US" sz="1600" b="0" dirty="0" smtClean="0">
                          <a:effectLst/>
                          <a:latin typeface="+mn-lt"/>
                          <a:ea typeface="Times New Roman" panose="02020603050405020304" pitchFamily="18" charset="0"/>
                          <a:cs typeface="Arial" pitchFamily="34" charset="0"/>
                        </a:rPr>
                        <a:t> addressed </a:t>
                      </a:r>
                      <a:r>
                        <a:rPr lang="en-US" sz="1600" b="0" dirty="0">
                          <a:effectLst/>
                          <a:latin typeface="+mn-lt"/>
                          <a:ea typeface="Times New Roman" panose="02020603050405020304" pitchFamily="18" charset="0"/>
                          <a:cs typeface="Arial" pitchFamily="34" charset="0"/>
                        </a:rPr>
                        <a:t>the matter of </a:t>
                      </a:r>
                      <a:r>
                        <a:rPr lang="en-US" sz="1600" b="1" dirty="0" err="1">
                          <a:effectLst/>
                          <a:latin typeface="+mn-lt"/>
                          <a:ea typeface="Times New Roman" panose="02020603050405020304" pitchFamily="18" charset="0"/>
                          <a:cs typeface="Arial" pitchFamily="34" charset="0"/>
                        </a:rPr>
                        <a:t>secondments</a:t>
                      </a:r>
                      <a:r>
                        <a:rPr lang="en-US" sz="1600" b="0" dirty="0">
                          <a:effectLst/>
                          <a:latin typeface="+mn-lt"/>
                          <a:ea typeface="Times New Roman" panose="02020603050405020304" pitchFamily="18" charset="0"/>
                          <a:cs typeface="Arial" pitchFamily="34" charset="0"/>
                        </a:rPr>
                        <a:t>. However, </a:t>
                      </a:r>
                      <a:r>
                        <a:rPr lang="en-US" sz="1600" b="1" dirty="0">
                          <a:effectLst/>
                          <a:latin typeface="+mn-lt"/>
                          <a:ea typeface="Times New Roman" panose="02020603050405020304" pitchFamily="18" charset="0"/>
                          <a:cs typeface="Arial" pitchFamily="34" charset="0"/>
                        </a:rPr>
                        <a:t>the consultant rates were not addressed</a:t>
                      </a:r>
                      <a:r>
                        <a:rPr lang="en-US" sz="1600" b="0" dirty="0">
                          <a:effectLst/>
                          <a:latin typeface="+mn-lt"/>
                          <a:ea typeface="Times New Roman" panose="02020603050405020304" pitchFamily="18" charset="0"/>
                          <a:cs typeface="Arial" pitchFamily="34" charset="0"/>
                        </a:rPr>
                        <a:t>. The Auditor-General indicated that if payments were made on consultant rates, the Department should have followed the SCM processes</a:t>
                      </a:r>
                      <a:r>
                        <a:rPr lang="en-US" sz="1600" b="0" dirty="0" smtClean="0">
                          <a:effectLst/>
                          <a:latin typeface="+mn-lt"/>
                          <a:ea typeface="Times New Roman" panose="02020603050405020304" pitchFamily="18" charset="0"/>
                          <a:cs typeface="Arial" pitchFamily="34" charset="0"/>
                        </a:rPr>
                        <a:t>.</a:t>
                      </a:r>
                      <a:endParaRPr lang="en-ZA" sz="1600" b="0" dirty="0">
                        <a:effectLst/>
                        <a:latin typeface="+mn-lt"/>
                        <a:ea typeface="Times New Roman" panose="02020603050405020304" pitchFamily="18" charset="0"/>
                        <a:cs typeface="Arial" pitchFamily="34" charset="0"/>
                      </a:endParaRPr>
                    </a:p>
                  </a:txBody>
                  <a:tcPr marL="68580" marR="68580" marT="0" marB="0"/>
                </a:tc>
                <a:tc>
                  <a:txBody>
                    <a:bodyPr/>
                    <a:lstStyle/>
                    <a:p>
                      <a:pPr algn="l">
                        <a:lnSpc>
                          <a:spcPct val="150000"/>
                        </a:lnSpc>
                        <a:spcAft>
                          <a:spcPts val="0"/>
                        </a:spcAft>
                      </a:pPr>
                      <a:r>
                        <a:rPr lang="en-US" sz="1600" b="0" dirty="0">
                          <a:effectLst/>
                          <a:latin typeface="+mn-lt"/>
                          <a:ea typeface="Times New Roman" panose="02020603050405020304" pitchFamily="18" charset="0"/>
                          <a:cs typeface="Arial" pitchFamily="34" charset="0"/>
                        </a:rPr>
                        <a:t> </a:t>
                      </a:r>
                      <a:r>
                        <a:rPr lang="en-ZA" sz="1600" b="0" dirty="0" smtClean="0">
                          <a:effectLst/>
                          <a:latin typeface="+mn-lt"/>
                          <a:ea typeface="Times New Roman" panose="02020603050405020304" pitchFamily="18" charset="0"/>
                          <a:cs typeface="Arial" pitchFamily="34" charset="0"/>
                        </a:rPr>
                        <a:t>The</a:t>
                      </a:r>
                      <a:r>
                        <a:rPr lang="en-ZA" sz="1600" b="0" baseline="0" dirty="0" smtClean="0">
                          <a:effectLst/>
                          <a:latin typeface="+mn-lt"/>
                          <a:ea typeface="Times New Roman" panose="02020603050405020304" pitchFamily="18" charset="0"/>
                          <a:cs typeface="Arial" pitchFamily="34" charset="0"/>
                        </a:rPr>
                        <a:t> Department is in the </a:t>
                      </a:r>
                      <a:r>
                        <a:rPr lang="en-ZA" sz="1600" b="1" baseline="0" dirty="0" smtClean="0">
                          <a:effectLst/>
                          <a:latin typeface="+mn-lt"/>
                          <a:ea typeface="Times New Roman" panose="02020603050405020304" pitchFamily="18" charset="0"/>
                          <a:cs typeface="Arial" pitchFamily="34" charset="0"/>
                        </a:rPr>
                        <a:t>process of addressing </a:t>
                      </a:r>
                      <a:r>
                        <a:rPr lang="en-ZA" sz="1600" b="0" baseline="0" dirty="0" smtClean="0">
                          <a:effectLst/>
                          <a:latin typeface="+mn-lt"/>
                          <a:ea typeface="Times New Roman" panose="02020603050405020304" pitchFamily="18" charset="0"/>
                          <a:cs typeface="Arial" pitchFamily="34" charset="0"/>
                        </a:rPr>
                        <a:t>the matter.</a:t>
                      </a:r>
                      <a:endParaRPr lang="en-ZA" sz="1600" b="0" dirty="0">
                        <a:effectLst/>
                        <a:latin typeface="+mn-lt"/>
                        <a:ea typeface="Times New Roman" panose="02020603050405020304" pitchFamily="18" charset="0"/>
                        <a:cs typeface="Arial" pitchFamily="34" charset="0"/>
                      </a:endParaRPr>
                    </a:p>
                  </a:txBody>
                  <a:tcPr marL="68580" marR="68580" marT="0" marB="0"/>
                </a:tc>
              </a:tr>
            </a:tbl>
          </a:graphicData>
        </a:graphic>
      </p:graphicFrame>
      <p:sp>
        <p:nvSpPr>
          <p:cNvPr id="5" name="TextBox 4"/>
          <p:cNvSpPr txBox="1"/>
          <p:nvPr/>
        </p:nvSpPr>
        <p:spPr>
          <a:xfrm>
            <a:off x="7020272" y="6525344"/>
            <a:ext cx="792088" cy="369332"/>
          </a:xfrm>
          <a:prstGeom prst="rect">
            <a:avLst/>
          </a:prstGeom>
          <a:noFill/>
        </p:spPr>
        <p:txBody>
          <a:bodyPr wrap="square" rtlCol="0">
            <a:spAutoFit/>
          </a:bodyPr>
          <a:lstStyle/>
          <a:p>
            <a:pPr algn="ctr"/>
            <a:r>
              <a:rPr lang="en-US" dirty="0" smtClean="0"/>
              <a:t>23</a:t>
            </a:r>
            <a:endParaRPr lang="en-Z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008112"/>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24</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34392998"/>
              </p:ext>
            </p:extLst>
          </p:nvPr>
        </p:nvGraphicFramePr>
        <p:xfrm>
          <a:off x="457200" y="836713"/>
          <a:ext cx="8229600" cy="5294351"/>
        </p:xfrm>
        <a:graphic>
          <a:graphicData uri="http://schemas.openxmlformats.org/drawingml/2006/table">
            <a:tbl>
              <a:tblPr firstRow="1" bandRow="1">
                <a:tableStyleId>{5DA37D80-6434-44D0-A028-1B22A696006F}</a:tableStyleId>
              </a:tblPr>
              <a:tblGrid>
                <a:gridCol w="1954560"/>
                <a:gridCol w="3531840"/>
                <a:gridCol w="2743200"/>
              </a:tblGrid>
              <a:tr h="433136">
                <a:tc>
                  <a:txBody>
                    <a:bodyPr/>
                    <a:lstStyle/>
                    <a:p>
                      <a:pPr algn="ctr">
                        <a:spcAft>
                          <a:spcPts val="0"/>
                        </a:spcAft>
                      </a:pPr>
                      <a:r>
                        <a:rPr lang="en-US" sz="1800" dirty="0">
                          <a:effectLst/>
                        </a:rPr>
                        <a:t> </a:t>
                      </a:r>
                      <a:r>
                        <a:rPr lang="en-US" sz="1800" dirty="0" smtClean="0">
                          <a:effectLst/>
                        </a:rPr>
                        <a:t>Audit finding</a:t>
                      </a:r>
                      <a:endParaRPr lang="en-ZA" sz="1800" dirty="0">
                        <a:effectLst/>
                        <a:latin typeface="+mj-lt"/>
                        <a:ea typeface="Times New Roman" panose="02020603050405020304" pitchFamily="18" charset="0"/>
                        <a:cs typeface="Arial" pitchFamily="34" charset="0"/>
                      </a:endParaRPr>
                    </a:p>
                  </a:txBody>
                  <a:tcPr marL="68580" marR="68580" marT="0" marB="0"/>
                </a:tc>
                <a:tc>
                  <a:txBody>
                    <a:bodyPr/>
                    <a:lstStyle/>
                    <a:p>
                      <a:pPr algn="ctr"/>
                      <a:r>
                        <a:rPr lang="en-ZA" sz="1800" dirty="0" smtClean="0"/>
                        <a:t>Action taken to address findings</a:t>
                      </a:r>
                      <a:endParaRPr lang="en-ZA" sz="1800" dirty="0">
                        <a:latin typeface="+mj-lt"/>
                        <a:cs typeface="Arial" pitchFamily="34" charset="0"/>
                      </a:endParaRPr>
                    </a:p>
                  </a:txBody>
                  <a:tcPr marL="68580" marR="68580" marT="0" marB="0"/>
                </a:tc>
                <a:tc>
                  <a:txBody>
                    <a:bodyPr/>
                    <a:lstStyle/>
                    <a:p>
                      <a:pPr algn="ctr">
                        <a:spcAft>
                          <a:spcPts val="0"/>
                        </a:spcAft>
                        <a:tabLst>
                          <a:tab pos="111125" algn="l"/>
                        </a:tabLst>
                      </a:pPr>
                      <a:r>
                        <a:rPr lang="en-ZA" sz="1800" dirty="0" smtClean="0">
                          <a:effectLst/>
                        </a:rPr>
                        <a:t>Progress made</a:t>
                      </a:r>
                      <a:endParaRPr lang="en-ZA" sz="1800" dirty="0">
                        <a:effectLst/>
                        <a:latin typeface="+mj-lt"/>
                        <a:ea typeface="Times New Roman" panose="02020603050405020304" pitchFamily="18" charset="0"/>
                        <a:cs typeface="Arial" pitchFamily="34" charset="0"/>
                      </a:endParaRPr>
                    </a:p>
                  </a:txBody>
                  <a:tcPr marL="68580" marR="68580" marT="0" marB="0"/>
                </a:tc>
              </a:tr>
              <a:tr h="1295055">
                <a:tc>
                  <a:txBody>
                    <a:bodyPr/>
                    <a:lstStyle/>
                    <a:p>
                      <a:pPr>
                        <a:spcAft>
                          <a:spcPts val="0"/>
                        </a:spcAft>
                      </a:pPr>
                      <a:r>
                        <a:rPr lang="en-US" sz="1300" b="1" dirty="0" smtClean="0">
                          <a:effectLst/>
                          <a:latin typeface="+mn-lt"/>
                        </a:rPr>
                        <a:t>Accruals (ASIDI)</a:t>
                      </a:r>
                      <a:endParaRPr lang="en-ZA" sz="1300" b="1" dirty="0">
                        <a:effectLst/>
                        <a:latin typeface="+mn-lt"/>
                        <a:ea typeface="Times New Roman" panose="02020603050405020304" pitchFamily="18" charset="0"/>
                        <a:cs typeface="Arial" pitchFamily="34" charset="0"/>
                      </a:endParaRPr>
                    </a:p>
                  </a:txBody>
                  <a:tcPr marL="68580" marR="68580" marT="0" marB="0"/>
                </a:tc>
                <a:tc>
                  <a:txBody>
                    <a:bodyPr/>
                    <a:lstStyle/>
                    <a:p>
                      <a:pPr marL="0" indent="0" algn="just">
                        <a:lnSpc>
                          <a:spcPct val="150000"/>
                        </a:lnSpc>
                        <a:spcAft>
                          <a:spcPts val="0"/>
                        </a:spcAft>
                        <a:buFont typeface="Arial" pitchFamily="34" charset="0"/>
                        <a:buNone/>
                      </a:pPr>
                      <a:r>
                        <a:rPr lang="en-US" sz="1300" dirty="0">
                          <a:effectLst/>
                          <a:latin typeface="+mn-lt"/>
                          <a:ea typeface="Times New Roman" panose="02020603050405020304" pitchFamily="18" charset="0"/>
                          <a:cs typeface="Arial" pitchFamily="34" charset="0"/>
                        </a:rPr>
                        <a:t>The IAs are required </a:t>
                      </a:r>
                      <a:r>
                        <a:rPr lang="en-US" sz="1300" b="1" dirty="0">
                          <a:effectLst/>
                          <a:latin typeface="+mn-lt"/>
                          <a:ea typeface="Times New Roman" panose="02020603050405020304" pitchFamily="18" charset="0"/>
                          <a:cs typeface="Arial" pitchFamily="34" charset="0"/>
                        </a:rPr>
                        <a:t>to record all their monthly accruals</a:t>
                      </a:r>
                      <a:r>
                        <a:rPr lang="en-US" sz="1300" dirty="0">
                          <a:effectLst/>
                          <a:latin typeface="+mn-lt"/>
                          <a:ea typeface="Times New Roman" panose="02020603050405020304" pitchFamily="18" charset="0"/>
                          <a:cs typeface="Arial" pitchFamily="34" charset="0"/>
                        </a:rPr>
                        <a:t> in the ACCRUALS AGE ANALYSIS </a:t>
                      </a:r>
                      <a:r>
                        <a:rPr lang="en-US" sz="1300" dirty="0" smtClean="0">
                          <a:effectLst/>
                          <a:latin typeface="+mn-lt"/>
                          <a:ea typeface="Times New Roman" panose="02020603050405020304" pitchFamily="18" charset="0"/>
                          <a:cs typeface="Arial" pitchFamily="34" charset="0"/>
                        </a:rPr>
                        <a:t>SCHEDULE. The</a:t>
                      </a:r>
                      <a:r>
                        <a:rPr lang="en-US" sz="1300" baseline="0" dirty="0" smtClean="0">
                          <a:effectLst/>
                          <a:latin typeface="+mn-lt"/>
                          <a:ea typeface="Times New Roman" panose="02020603050405020304" pitchFamily="18" charset="0"/>
                          <a:cs typeface="Arial" pitchFamily="34" charset="0"/>
                        </a:rPr>
                        <a:t> information submitted must be signed off at an appropriate level.</a:t>
                      </a:r>
                      <a:endParaRPr lang="en-ZA" sz="1300" dirty="0">
                        <a:effectLst/>
                        <a:latin typeface="+mn-lt"/>
                        <a:ea typeface="Times New Roman" panose="02020603050405020304" pitchFamily="18" charset="0"/>
                        <a:cs typeface="Arial" pitchFamily="34" charset="0"/>
                      </a:endParaRPr>
                    </a:p>
                  </a:txBody>
                  <a:tcPr marL="68580" marR="68580" marT="0" marB="0"/>
                </a:tc>
                <a:tc>
                  <a:txBody>
                    <a:bodyPr/>
                    <a:lstStyle/>
                    <a:p>
                      <a:pPr algn="just">
                        <a:lnSpc>
                          <a:spcPct val="150000"/>
                        </a:lnSpc>
                        <a:spcAft>
                          <a:spcPts val="0"/>
                        </a:spcAft>
                        <a:tabLst>
                          <a:tab pos="111125" algn="l"/>
                        </a:tabLst>
                      </a:pPr>
                      <a:r>
                        <a:rPr lang="en-US" sz="1300" dirty="0">
                          <a:effectLst/>
                          <a:latin typeface="+mn-lt"/>
                          <a:ea typeface="Times New Roman" panose="02020603050405020304" pitchFamily="18" charset="0"/>
                          <a:cs typeface="Arial" pitchFamily="34" charset="0"/>
                        </a:rPr>
                        <a:t>ASIDI unit </a:t>
                      </a:r>
                      <a:r>
                        <a:rPr lang="en-US" sz="1300" b="1" dirty="0">
                          <a:effectLst/>
                          <a:latin typeface="+mn-lt"/>
                          <a:ea typeface="Times New Roman" panose="02020603050405020304" pitchFamily="18" charset="0"/>
                          <a:cs typeface="Arial" pitchFamily="34" charset="0"/>
                        </a:rPr>
                        <a:t>submitted all the quarterly </a:t>
                      </a:r>
                      <a:r>
                        <a:rPr lang="en-US" sz="1300" b="1" dirty="0" smtClean="0">
                          <a:effectLst/>
                          <a:latin typeface="+mn-lt"/>
                          <a:ea typeface="Times New Roman" panose="02020603050405020304" pitchFamily="18" charset="0"/>
                          <a:cs typeface="Arial" pitchFamily="34" charset="0"/>
                        </a:rPr>
                        <a:t>information.</a:t>
                      </a:r>
                      <a:r>
                        <a:rPr lang="en-US" sz="1300" baseline="0" dirty="0" smtClean="0">
                          <a:effectLst/>
                          <a:latin typeface="+mn-lt"/>
                          <a:ea typeface="Times New Roman" panose="02020603050405020304" pitchFamily="18" charset="0"/>
                          <a:cs typeface="Arial" pitchFamily="34" charset="0"/>
                        </a:rPr>
                        <a:t> Signed accruals were received from IAs.</a:t>
                      </a:r>
                      <a:endParaRPr lang="en-ZA" sz="1300" dirty="0">
                        <a:effectLst/>
                        <a:latin typeface="+mn-lt"/>
                        <a:ea typeface="Times New Roman" panose="02020603050405020304" pitchFamily="18" charset="0"/>
                        <a:cs typeface="Arial" pitchFamily="34" charset="0"/>
                      </a:endParaRPr>
                    </a:p>
                    <a:p>
                      <a:pPr algn="just">
                        <a:spcAft>
                          <a:spcPts val="0"/>
                        </a:spcAft>
                        <a:tabLst>
                          <a:tab pos="111125" algn="l"/>
                        </a:tabLst>
                      </a:pPr>
                      <a:r>
                        <a:rPr lang="en-US" sz="1300" dirty="0">
                          <a:effectLst/>
                          <a:latin typeface="+mn-lt"/>
                          <a:ea typeface="Times New Roman" panose="02020603050405020304" pitchFamily="18" charset="0"/>
                          <a:cs typeface="Arial" pitchFamily="34" charset="0"/>
                        </a:rPr>
                        <a:t> </a:t>
                      </a:r>
                      <a:endParaRPr lang="en-ZA" sz="1300" dirty="0">
                        <a:effectLst/>
                        <a:latin typeface="+mn-lt"/>
                        <a:ea typeface="Times New Roman" panose="02020603050405020304" pitchFamily="18" charset="0"/>
                        <a:cs typeface="Arial" pitchFamily="34" charset="0"/>
                      </a:endParaRPr>
                    </a:p>
                  </a:txBody>
                  <a:tcPr marL="68580" marR="68580" marT="0" marB="0"/>
                </a:tc>
              </a:tr>
              <a:tr h="1552165">
                <a:tc>
                  <a:txBody>
                    <a:bodyPr/>
                    <a:lstStyle/>
                    <a:p>
                      <a:pPr marR="291465" algn="l">
                        <a:spcBef>
                          <a:spcPts val="3000"/>
                        </a:spcBef>
                        <a:spcAft>
                          <a:spcPts val="0"/>
                        </a:spcAft>
                      </a:pPr>
                      <a:r>
                        <a:rPr lang="en-US" sz="1300" b="1" dirty="0" smtClean="0">
                          <a:effectLst/>
                          <a:latin typeface="+mn-lt"/>
                        </a:rPr>
                        <a:t>SCM   </a:t>
                      </a:r>
                      <a:r>
                        <a:rPr lang="en-US" sz="1300" b="1" dirty="0">
                          <a:effectLst/>
                          <a:latin typeface="+mn-lt"/>
                        </a:rPr>
                        <a:t>Limitation of </a:t>
                      </a:r>
                      <a:r>
                        <a:rPr lang="en-US" sz="1300" b="1" dirty="0" smtClean="0">
                          <a:effectLst/>
                          <a:latin typeface="+mn-lt"/>
                        </a:rPr>
                        <a:t>Scope (ASIDI</a:t>
                      </a:r>
                      <a:r>
                        <a:rPr lang="en-US" sz="1300" dirty="0" smtClean="0">
                          <a:effectLst/>
                          <a:latin typeface="+mn-lt"/>
                        </a:rPr>
                        <a:t>)</a:t>
                      </a:r>
                      <a:endParaRPr lang="en-ZA" sz="1300" dirty="0">
                        <a:effectLst/>
                        <a:latin typeface="+mn-lt"/>
                      </a:endParaRPr>
                    </a:p>
                    <a:p>
                      <a:pPr>
                        <a:spcAft>
                          <a:spcPts val="0"/>
                        </a:spcAft>
                      </a:pPr>
                      <a:r>
                        <a:rPr lang="en-US" sz="1300" dirty="0">
                          <a:effectLst/>
                          <a:latin typeface="+mn-lt"/>
                        </a:rPr>
                        <a:t> </a:t>
                      </a:r>
                      <a:endParaRPr lang="en-ZA" sz="1300" dirty="0">
                        <a:effectLst/>
                        <a:latin typeface="+mn-lt"/>
                      </a:endParaRPr>
                    </a:p>
                    <a:p>
                      <a:pPr>
                        <a:spcAft>
                          <a:spcPts val="0"/>
                        </a:spcAft>
                      </a:pPr>
                      <a:r>
                        <a:rPr lang="en-US" sz="1300" dirty="0">
                          <a:effectLst/>
                          <a:latin typeface="+mn-lt"/>
                        </a:rPr>
                        <a:t> </a:t>
                      </a:r>
                      <a:endParaRPr lang="en-ZA" sz="1300" dirty="0">
                        <a:effectLst/>
                        <a:latin typeface="+mn-lt"/>
                        <a:ea typeface="Times New Roman" panose="02020603050405020304" pitchFamily="18" charset="0"/>
                        <a:cs typeface="Arial" pitchFamily="34" charset="0"/>
                      </a:endParaRPr>
                    </a:p>
                  </a:txBody>
                  <a:tcPr marL="68580" marR="68580" marT="0" marB="0"/>
                </a:tc>
                <a:tc>
                  <a:txBody>
                    <a:bodyPr/>
                    <a:lstStyle/>
                    <a:p>
                      <a:pPr marL="185738" indent="-185738" algn="just">
                        <a:lnSpc>
                          <a:spcPct val="150000"/>
                        </a:lnSpc>
                        <a:spcAft>
                          <a:spcPts val="0"/>
                        </a:spcAft>
                        <a:buFont typeface="Arial" pitchFamily="34" charset="0"/>
                        <a:buChar char="•"/>
                      </a:pPr>
                      <a:r>
                        <a:rPr lang="en-US" sz="1300" dirty="0" smtClean="0">
                          <a:effectLst/>
                          <a:latin typeface="+mn-lt"/>
                        </a:rPr>
                        <a:t>Direction given that </a:t>
                      </a:r>
                      <a:r>
                        <a:rPr lang="en-US" sz="1300" b="1" dirty="0">
                          <a:effectLst/>
                          <a:latin typeface="+mn-lt"/>
                        </a:rPr>
                        <a:t>all documentation of the </a:t>
                      </a:r>
                      <a:r>
                        <a:rPr lang="en-US" sz="1300" b="1" dirty="0" err="1">
                          <a:effectLst/>
                          <a:latin typeface="+mn-lt"/>
                        </a:rPr>
                        <a:t>programme</a:t>
                      </a:r>
                      <a:r>
                        <a:rPr lang="en-US" sz="1300" b="1" dirty="0">
                          <a:effectLst/>
                          <a:latin typeface="+mn-lt"/>
                        </a:rPr>
                        <a:t> </a:t>
                      </a:r>
                      <a:r>
                        <a:rPr lang="en-US" sz="1300" dirty="0" smtClean="0">
                          <a:effectLst/>
                          <a:latin typeface="+mn-lt"/>
                        </a:rPr>
                        <a:t>has  </a:t>
                      </a:r>
                      <a:r>
                        <a:rPr lang="en-US" sz="1300" dirty="0">
                          <a:effectLst/>
                          <a:latin typeface="+mn-lt"/>
                        </a:rPr>
                        <a:t>to </a:t>
                      </a:r>
                      <a:r>
                        <a:rPr lang="en-US" sz="1300" b="1" dirty="0">
                          <a:effectLst/>
                          <a:latin typeface="+mn-lt"/>
                        </a:rPr>
                        <a:t>reside in the Department</a:t>
                      </a:r>
                      <a:r>
                        <a:rPr lang="en-US" sz="1300" dirty="0">
                          <a:effectLst/>
                          <a:latin typeface="+mn-lt"/>
                        </a:rPr>
                        <a:t>, in particular, SCM documents</a:t>
                      </a:r>
                      <a:r>
                        <a:rPr lang="en-US" sz="1300" dirty="0" smtClean="0">
                          <a:effectLst/>
                          <a:latin typeface="+mn-lt"/>
                        </a:rPr>
                        <a:t>.</a:t>
                      </a:r>
                      <a:endParaRPr lang="en-ZA" sz="1300" dirty="0">
                        <a:effectLst/>
                        <a:latin typeface="+mn-lt"/>
                      </a:endParaRPr>
                    </a:p>
                    <a:p>
                      <a:pPr marL="185738" indent="-185738" algn="just">
                        <a:lnSpc>
                          <a:spcPct val="150000"/>
                        </a:lnSpc>
                        <a:spcAft>
                          <a:spcPts val="0"/>
                        </a:spcAft>
                        <a:buFont typeface="Arial" pitchFamily="34" charset="0"/>
                        <a:buChar char="•"/>
                      </a:pPr>
                      <a:r>
                        <a:rPr lang="en-US" sz="1300" dirty="0" smtClean="0">
                          <a:effectLst/>
                          <a:latin typeface="+mn-lt"/>
                        </a:rPr>
                        <a:t>ASIDI unit be </a:t>
                      </a:r>
                      <a:r>
                        <a:rPr lang="en-US" sz="1300" b="1" dirty="0" smtClean="0">
                          <a:effectLst/>
                          <a:latin typeface="+mn-lt"/>
                        </a:rPr>
                        <a:t>capacitated with additional human resources</a:t>
                      </a:r>
                      <a:r>
                        <a:rPr lang="en-US" sz="1300" dirty="0" smtClean="0">
                          <a:effectLst/>
                          <a:latin typeface="+mn-lt"/>
                        </a:rPr>
                        <a:t> on document management system.</a:t>
                      </a:r>
                      <a:endParaRPr lang="en-ZA" sz="1300" dirty="0">
                        <a:effectLst/>
                        <a:latin typeface="+mn-lt"/>
                        <a:ea typeface="Times New Roman" panose="02020603050405020304" pitchFamily="18" charset="0"/>
                        <a:cs typeface="Arial" pitchFamily="34" charset="0"/>
                      </a:endParaRPr>
                    </a:p>
                  </a:txBody>
                  <a:tcPr marL="68580" marR="68580" marT="0" marB="0"/>
                </a:tc>
                <a:tc>
                  <a:txBody>
                    <a:bodyPr/>
                    <a:lstStyle/>
                    <a:p>
                      <a:pPr algn="just">
                        <a:lnSpc>
                          <a:spcPct val="150000"/>
                        </a:lnSpc>
                        <a:spcAft>
                          <a:spcPts val="0"/>
                        </a:spcAft>
                        <a:tabLst>
                          <a:tab pos="111125" algn="l"/>
                        </a:tabLst>
                      </a:pPr>
                      <a:r>
                        <a:rPr lang="en-US" sz="1300" b="1" dirty="0">
                          <a:effectLst/>
                          <a:latin typeface="+mn-lt"/>
                        </a:rPr>
                        <a:t>Interns were trained </a:t>
                      </a:r>
                      <a:r>
                        <a:rPr lang="en-US" sz="1300" dirty="0">
                          <a:effectLst/>
                          <a:latin typeface="+mn-lt"/>
                        </a:rPr>
                        <a:t>and are actively involved in sourcing required documentation from IA’s. They have already visited a number of IA’s to obtain outstanding information.</a:t>
                      </a:r>
                      <a:endParaRPr lang="en-ZA" sz="1300" dirty="0">
                        <a:effectLst/>
                        <a:latin typeface="+mn-lt"/>
                        <a:ea typeface="Times New Roman" panose="02020603050405020304" pitchFamily="18" charset="0"/>
                        <a:cs typeface="Arial" pitchFamily="34" charset="0"/>
                      </a:endParaRPr>
                    </a:p>
                  </a:txBody>
                  <a:tcPr marL="68580" marR="68580" marT="0" marB="0"/>
                </a:tc>
              </a:tr>
              <a:tr h="1293472">
                <a:tc>
                  <a:txBody>
                    <a:bodyPr/>
                    <a:lstStyle/>
                    <a:p>
                      <a:pPr>
                        <a:spcAft>
                          <a:spcPts val="0"/>
                        </a:spcAft>
                      </a:pPr>
                      <a:r>
                        <a:rPr lang="en-US" sz="1300" b="1" dirty="0" smtClean="0">
                          <a:effectLst/>
                          <a:latin typeface="+mn-lt"/>
                        </a:rPr>
                        <a:t>SCM    on</a:t>
                      </a:r>
                      <a:r>
                        <a:rPr lang="en-US" sz="1300" b="1" baseline="0" dirty="0" smtClean="0">
                          <a:effectLst/>
                          <a:latin typeface="+mn-lt"/>
                        </a:rPr>
                        <a:t> the a</a:t>
                      </a:r>
                      <a:r>
                        <a:rPr lang="en-US" sz="1300" b="1" dirty="0" smtClean="0">
                          <a:effectLst/>
                          <a:latin typeface="+mn-lt"/>
                        </a:rPr>
                        <a:t>ppointment </a:t>
                      </a:r>
                      <a:r>
                        <a:rPr lang="en-US" sz="1300" b="1" dirty="0">
                          <a:effectLst/>
                          <a:latin typeface="+mn-lt"/>
                        </a:rPr>
                        <a:t>of contractors</a:t>
                      </a:r>
                      <a:endParaRPr lang="en-ZA" sz="1300" b="1" dirty="0">
                        <a:effectLst/>
                        <a:latin typeface="+mn-lt"/>
                        <a:ea typeface="Times New Roman" panose="02020603050405020304" pitchFamily="18" charset="0"/>
                        <a:cs typeface="Arial" pitchFamily="34" charset="0"/>
                      </a:endParaRPr>
                    </a:p>
                  </a:txBody>
                  <a:tcPr marL="68580" marR="68580" marT="0" marB="0"/>
                </a:tc>
                <a:tc>
                  <a:txBody>
                    <a:bodyPr/>
                    <a:lstStyle/>
                    <a:p>
                      <a:pPr algn="just">
                        <a:lnSpc>
                          <a:spcPct val="150000"/>
                        </a:lnSpc>
                        <a:spcAft>
                          <a:spcPts val="0"/>
                        </a:spcAft>
                      </a:pPr>
                      <a:r>
                        <a:rPr lang="en-US" sz="1300" b="1" dirty="0">
                          <a:effectLst/>
                          <a:latin typeface="+mn-lt"/>
                        </a:rPr>
                        <a:t>Prior approval </a:t>
                      </a:r>
                      <a:r>
                        <a:rPr lang="en-US" sz="1300" dirty="0">
                          <a:effectLst/>
                          <a:latin typeface="+mn-lt"/>
                        </a:rPr>
                        <a:t>for concurrence to </a:t>
                      </a:r>
                      <a:r>
                        <a:rPr lang="en-US" sz="1300" b="1" dirty="0">
                          <a:effectLst/>
                          <a:latin typeface="+mn-lt"/>
                        </a:rPr>
                        <a:t>appoint any service provider</a:t>
                      </a:r>
                      <a:r>
                        <a:rPr lang="en-US" sz="1300" dirty="0">
                          <a:effectLst/>
                          <a:latin typeface="+mn-lt"/>
                        </a:rPr>
                        <a:t> is sought from the DG to enable the IAs to enter into contractual agreements. The IAs will be required </a:t>
                      </a:r>
                      <a:r>
                        <a:rPr lang="en-US" sz="1300" b="1" dirty="0">
                          <a:effectLst/>
                          <a:latin typeface="+mn-lt"/>
                        </a:rPr>
                        <a:t>to submit all copies of the bid documents</a:t>
                      </a:r>
                      <a:r>
                        <a:rPr lang="en-US" sz="1300" dirty="0">
                          <a:effectLst/>
                          <a:latin typeface="+mn-lt"/>
                        </a:rPr>
                        <a:t> prior to requesting concurrence by the DG.</a:t>
                      </a:r>
                      <a:endParaRPr lang="en-ZA" sz="1300" dirty="0">
                        <a:effectLst/>
                        <a:latin typeface="+mn-lt"/>
                        <a:ea typeface="Times New Roman" panose="02020603050405020304" pitchFamily="18" charset="0"/>
                        <a:cs typeface="Arial" pitchFamily="34" charset="0"/>
                      </a:endParaRPr>
                    </a:p>
                  </a:txBody>
                  <a:tcPr marL="68580" marR="68580" marT="0" marB="0"/>
                </a:tc>
                <a:tc>
                  <a:txBody>
                    <a:bodyPr/>
                    <a:lstStyle/>
                    <a:p>
                      <a:pPr>
                        <a:spcAft>
                          <a:spcPts val="0"/>
                        </a:spcAft>
                        <a:tabLst>
                          <a:tab pos="111125" algn="l"/>
                        </a:tabLst>
                      </a:pPr>
                      <a:r>
                        <a:rPr lang="en-US" sz="1300" dirty="0">
                          <a:effectLst/>
                          <a:latin typeface="+mn-lt"/>
                        </a:rPr>
                        <a:t>On-going</a:t>
                      </a:r>
                      <a:endParaRPr lang="en-ZA" sz="1300" dirty="0">
                        <a:effectLst/>
                        <a:latin typeface="+mn-lt"/>
                      </a:endParaRPr>
                    </a:p>
                    <a:p>
                      <a:pPr algn="just">
                        <a:spcAft>
                          <a:spcPts val="0"/>
                        </a:spcAft>
                        <a:tabLst>
                          <a:tab pos="111125" algn="l"/>
                        </a:tabLst>
                      </a:pPr>
                      <a:r>
                        <a:rPr lang="en-US" sz="1300" dirty="0">
                          <a:effectLst/>
                          <a:latin typeface="+mn-lt"/>
                        </a:rPr>
                        <a:t> </a:t>
                      </a:r>
                      <a:endParaRPr lang="en-ZA" sz="1300" dirty="0">
                        <a:effectLst/>
                        <a:latin typeface="+mn-lt"/>
                        <a:ea typeface="Times New Roman" panose="02020603050405020304" pitchFamily="18" charset="0"/>
                        <a:cs typeface="Arial" pitchFamily="34" charset="0"/>
                      </a:endParaRPr>
                    </a:p>
                  </a:txBody>
                  <a:tcPr marL="68580" marR="68580" marT="0" marB="0"/>
                </a:tc>
              </a:tr>
            </a:tbl>
          </a:graphicData>
        </a:graphic>
      </p:graphicFrame>
      <p:sp>
        <p:nvSpPr>
          <p:cNvPr id="6" name="Rectangle 5"/>
          <p:cNvSpPr/>
          <p:nvPr/>
        </p:nvSpPr>
        <p:spPr>
          <a:xfrm>
            <a:off x="467544" y="260648"/>
            <a:ext cx="8208912" cy="584775"/>
          </a:xfrm>
          <a:prstGeom prst="rect">
            <a:avLst/>
          </a:prstGeom>
        </p:spPr>
        <p:txBody>
          <a:bodyPr wrap="square">
            <a:spAutoFit/>
          </a:bodyPr>
          <a:lstStyle/>
          <a:p>
            <a:pPr algn="ctr"/>
            <a:r>
              <a:rPr lang="en-ZA" sz="3200" b="1" dirty="0" smtClean="0">
                <a:solidFill>
                  <a:schemeClr val="accent2">
                    <a:lumMod val="75000"/>
                  </a:schemeClr>
                </a:solidFill>
              </a:rPr>
              <a:t>PROGRESS ON 2015/16 AUDIT FINDINGS</a:t>
            </a:r>
            <a:endParaRPr lang="en-ZA" sz="3200" dirty="0">
              <a:solidFill>
                <a:schemeClr val="accent2">
                  <a:lumMod val="75000"/>
                </a:schemeClr>
              </a:solidFill>
            </a:endParaRPr>
          </a:p>
        </p:txBody>
      </p:sp>
      <p:sp>
        <p:nvSpPr>
          <p:cNvPr id="8" name="TextBox 7"/>
          <p:cNvSpPr txBox="1"/>
          <p:nvPr/>
        </p:nvSpPr>
        <p:spPr>
          <a:xfrm>
            <a:off x="7020272" y="6525344"/>
            <a:ext cx="792088" cy="369332"/>
          </a:xfrm>
          <a:prstGeom prst="rect">
            <a:avLst/>
          </a:prstGeom>
          <a:noFill/>
        </p:spPr>
        <p:txBody>
          <a:bodyPr wrap="square" rtlCol="0">
            <a:spAutoFit/>
          </a:bodyPr>
          <a:lstStyle/>
          <a:p>
            <a:pPr algn="ctr"/>
            <a:r>
              <a:rPr lang="en-US" dirty="0" smtClean="0"/>
              <a:t>24</a:t>
            </a:r>
            <a:endParaRPr lang="en-ZA" dirty="0"/>
          </a:p>
        </p:txBody>
      </p:sp>
    </p:spTree>
    <p:extLst>
      <p:ext uri="{BB962C8B-B14F-4D97-AF65-F5344CB8AC3E}">
        <p14:creationId xmlns:p14="http://schemas.microsoft.com/office/powerpoint/2010/main" val="20928749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9600" cy="576064"/>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25</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36487395"/>
              </p:ext>
            </p:extLst>
          </p:nvPr>
        </p:nvGraphicFramePr>
        <p:xfrm>
          <a:off x="467544" y="437728"/>
          <a:ext cx="8229600" cy="5521634"/>
        </p:xfrm>
        <a:graphic>
          <a:graphicData uri="http://schemas.openxmlformats.org/drawingml/2006/table">
            <a:tbl>
              <a:tblPr firstRow="1" bandRow="1">
                <a:tableStyleId>{5DA37D80-6434-44D0-A028-1B22A696006F}</a:tableStyleId>
              </a:tblPr>
              <a:tblGrid>
                <a:gridCol w="1954560"/>
                <a:gridCol w="3531840"/>
                <a:gridCol w="2743200"/>
              </a:tblGrid>
              <a:tr h="309554">
                <a:tc>
                  <a:txBody>
                    <a:bodyPr/>
                    <a:lstStyle/>
                    <a:p>
                      <a:pPr algn="ctr">
                        <a:spcAft>
                          <a:spcPts val="0"/>
                        </a:spcAft>
                      </a:pPr>
                      <a:r>
                        <a:rPr lang="en-US" sz="1800" dirty="0">
                          <a:effectLst/>
                        </a:rPr>
                        <a:t> </a:t>
                      </a:r>
                      <a:r>
                        <a:rPr lang="en-US" sz="1800" dirty="0" smtClean="0">
                          <a:effectLst/>
                        </a:rPr>
                        <a:t>Audit finding</a:t>
                      </a:r>
                      <a:endParaRPr lang="en-ZA" sz="1800" dirty="0">
                        <a:effectLst/>
                        <a:latin typeface="+mj-lt"/>
                        <a:ea typeface="Times New Roman" panose="02020603050405020304" pitchFamily="18" charset="0"/>
                        <a:cs typeface="Arial" pitchFamily="34" charset="0"/>
                      </a:endParaRPr>
                    </a:p>
                  </a:txBody>
                  <a:tcPr marL="68580" marR="68580" marT="0" marB="0"/>
                </a:tc>
                <a:tc>
                  <a:txBody>
                    <a:bodyPr/>
                    <a:lstStyle/>
                    <a:p>
                      <a:pPr algn="ctr"/>
                      <a:r>
                        <a:rPr lang="en-ZA" sz="1800" dirty="0" smtClean="0"/>
                        <a:t>Action taken to address findings</a:t>
                      </a:r>
                      <a:endParaRPr lang="en-ZA" sz="1800" dirty="0">
                        <a:latin typeface="+mj-lt"/>
                        <a:cs typeface="Arial" pitchFamily="34" charset="0"/>
                      </a:endParaRPr>
                    </a:p>
                  </a:txBody>
                  <a:tcPr marL="68580" marR="68580" marT="0" marB="0"/>
                </a:tc>
                <a:tc>
                  <a:txBody>
                    <a:bodyPr/>
                    <a:lstStyle/>
                    <a:p>
                      <a:pPr algn="ctr">
                        <a:spcAft>
                          <a:spcPts val="0"/>
                        </a:spcAft>
                        <a:tabLst>
                          <a:tab pos="111125" algn="l"/>
                        </a:tabLst>
                      </a:pPr>
                      <a:r>
                        <a:rPr lang="en-ZA" sz="1800" dirty="0" smtClean="0">
                          <a:effectLst/>
                        </a:rPr>
                        <a:t>Progress made</a:t>
                      </a:r>
                      <a:endParaRPr lang="en-ZA" sz="1800" dirty="0">
                        <a:effectLst/>
                        <a:latin typeface="+mj-lt"/>
                        <a:ea typeface="Times New Roman" panose="02020603050405020304" pitchFamily="18" charset="0"/>
                        <a:cs typeface="Arial" pitchFamily="34" charset="0"/>
                      </a:endParaRPr>
                    </a:p>
                  </a:txBody>
                  <a:tcPr marL="68580" marR="68580" marT="0" marB="0"/>
                </a:tc>
              </a:tr>
              <a:tr h="5201998">
                <a:tc>
                  <a:txBody>
                    <a:bodyPr/>
                    <a:lstStyle/>
                    <a:p>
                      <a:pPr>
                        <a:spcAft>
                          <a:spcPts val="0"/>
                        </a:spcAft>
                      </a:pPr>
                      <a:r>
                        <a:rPr lang="en-US" sz="1800" b="1" dirty="0" smtClean="0">
                          <a:effectLst/>
                          <a:latin typeface="+mn-lt"/>
                        </a:rPr>
                        <a:t>Compliance </a:t>
                      </a:r>
                      <a:r>
                        <a:rPr lang="en-US" sz="1800" b="1" dirty="0">
                          <a:effectLst/>
                          <a:latin typeface="+mn-lt"/>
                        </a:rPr>
                        <a:t>- Internal </a:t>
                      </a:r>
                      <a:r>
                        <a:rPr lang="en-US" sz="1800" b="1" dirty="0" smtClean="0">
                          <a:effectLst/>
                          <a:latin typeface="+mn-lt"/>
                        </a:rPr>
                        <a:t>Audit</a:t>
                      </a:r>
                      <a:endParaRPr lang="en-ZA" sz="1800" dirty="0">
                        <a:effectLst/>
                        <a:latin typeface="+mn-lt"/>
                        <a:ea typeface="Times New Roman" panose="02020603050405020304" pitchFamily="18" charset="0"/>
                      </a:endParaRPr>
                    </a:p>
                  </a:txBody>
                  <a:tcPr marL="68580" marR="68580" marT="0" marB="0"/>
                </a:tc>
                <a:tc>
                  <a:txBody>
                    <a:bodyPr/>
                    <a:lstStyle/>
                    <a:p>
                      <a:pPr marL="285750" indent="-285750" algn="l">
                        <a:spcAft>
                          <a:spcPts val="0"/>
                        </a:spcAft>
                        <a:buFont typeface="Arial" panose="020B0604020202020204" pitchFamily="34" charset="0"/>
                        <a:buChar char="•"/>
                      </a:pPr>
                      <a:r>
                        <a:rPr lang="en-US" sz="1800" dirty="0">
                          <a:effectLst/>
                          <a:latin typeface="+mn-lt"/>
                          <a:ea typeface="Times New Roman" panose="02020603050405020304" pitchFamily="18" charset="0"/>
                        </a:rPr>
                        <a:t>The Directorate has been reorganized by </a:t>
                      </a:r>
                      <a:r>
                        <a:rPr lang="en-US" sz="1800" dirty="0" smtClean="0">
                          <a:effectLst/>
                          <a:latin typeface="+mn-lt"/>
                          <a:ea typeface="Times New Roman" panose="02020603050405020304" pitchFamily="18" charset="0"/>
                        </a:rPr>
                        <a:t>appointing </a:t>
                      </a:r>
                      <a:r>
                        <a:rPr lang="en-US" sz="1800" b="1" dirty="0">
                          <a:effectLst/>
                          <a:latin typeface="+mn-lt"/>
                          <a:ea typeface="Times New Roman" panose="02020603050405020304" pitchFamily="18" charset="0"/>
                        </a:rPr>
                        <a:t>a new Director Internal Audit (Chief Audit Executive) </a:t>
                      </a:r>
                      <a:r>
                        <a:rPr lang="en-US" sz="1800" dirty="0">
                          <a:effectLst/>
                          <a:latin typeface="+mn-lt"/>
                          <a:ea typeface="Times New Roman" panose="02020603050405020304" pitchFamily="18" charset="0"/>
                        </a:rPr>
                        <a:t>on </a:t>
                      </a:r>
                      <a:r>
                        <a:rPr lang="en-US" sz="1800" dirty="0" smtClean="0">
                          <a:effectLst/>
                          <a:latin typeface="+mn-lt"/>
                          <a:ea typeface="Times New Roman" panose="02020603050405020304" pitchFamily="18" charset="0"/>
                        </a:rPr>
                        <a:t>1 </a:t>
                      </a:r>
                      <a:r>
                        <a:rPr lang="en-US" sz="1800" dirty="0">
                          <a:effectLst/>
                          <a:latin typeface="+mn-lt"/>
                          <a:ea typeface="Times New Roman" panose="02020603050405020304" pitchFamily="18" charset="0"/>
                        </a:rPr>
                        <a:t>November </a:t>
                      </a:r>
                      <a:r>
                        <a:rPr lang="en-US" sz="1800" dirty="0" smtClean="0">
                          <a:effectLst/>
                          <a:latin typeface="+mn-lt"/>
                          <a:ea typeface="Times New Roman" panose="02020603050405020304" pitchFamily="18" charset="0"/>
                        </a:rPr>
                        <a:t>2016</a:t>
                      </a:r>
                    </a:p>
                    <a:p>
                      <a:pPr marL="285750" indent="-285750" algn="l">
                        <a:spcAft>
                          <a:spcPts val="0"/>
                        </a:spcAft>
                        <a:buFont typeface="Arial" panose="020B0604020202020204" pitchFamily="34" charset="0"/>
                        <a:buChar char="•"/>
                      </a:pPr>
                      <a:r>
                        <a:rPr lang="en-US" sz="1800" baseline="0" dirty="0" smtClean="0">
                          <a:effectLst/>
                          <a:latin typeface="+mn-lt"/>
                          <a:ea typeface="Times New Roman" panose="02020603050405020304" pitchFamily="18" charset="0"/>
                        </a:rPr>
                        <a:t> </a:t>
                      </a:r>
                      <a:r>
                        <a:rPr lang="en-US" sz="1800" dirty="0" smtClean="0">
                          <a:effectLst/>
                          <a:latin typeface="+mn-lt"/>
                          <a:ea typeface="Times New Roman" panose="02020603050405020304" pitchFamily="18" charset="0"/>
                        </a:rPr>
                        <a:t>the </a:t>
                      </a:r>
                      <a:r>
                        <a:rPr lang="en-US" sz="1800" dirty="0">
                          <a:effectLst/>
                          <a:latin typeface="+mn-lt"/>
                          <a:ea typeface="Times New Roman" panose="02020603050405020304" pitchFamily="18" charset="0"/>
                        </a:rPr>
                        <a:t>Internal Audit Charter </a:t>
                      </a:r>
                      <a:r>
                        <a:rPr lang="en-US" sz="1800" dirty="0" smtClean="0">
                          <a:effectLst/>
                          <a:latin typeface="+mn-lt"/>
                          <a:ea typeface="Times New Roman" panose="02020603050405020304" pitchFamily="18" charset="0"/>
                        </a:rPr>
                        <a:t>and</a:t>
                      </a:r>
                      <a:r>
                        <a:rPr lang="en-US" sz="1800" baseline="0" dirty="0" smtClean="0">
                          <a:effectLst/>
                          <a:latin typeface="+mn-lt"/>
                          <a:ea typeface="Times New Roman" panose="02020603050405020304" pitchFamily="18" charset="0"/>
                        </a:rPr>
                        <a:t> the </a:t>
                      </a:r>
                      <a:r>
                        <a:rPr lang="en-US" sz="1800" dirty="0" smtClean="0">
                          <a:effectLst/>
                          <a:latin typeface="+mn-lt"/>
                          <a:ea typeface="Times New Roman" panose="02020603050405020304" pitchFamily="18" charset="0"/>
                        </a:rPr>
                        <a:t>Audit </a:t>
                      </a:r>
                      <a:r>
                        <a:rPr lang="en-US" sz="1800" dirty="0">
                          <a:effectLst/>
                          <a:latin typeface="+mn-lt"/>
                          <a:ea typeface="Times New Roman" panose="02020603050405020304" pitchFamily="18" charset="0"/>
                        </a:rPr>
                        <a:t>Committee Charter for </a:t>
                      </a:r>
                      <a:r>
                        <a:rPr lang="en-US" sz="1800" dirty="0" smtClean="0">
                          <a:effectLst/>
                          <a:latin typeface="+mn-lt"/>
                          <a:ea typeface="Times New Roman" panose="02020603050405020304" pitchFamily="18" charset="0"/>
                        </a:rPr>
                        <a:t>2016/17 were </a:t>
                      </a:r>
                      <a:r>
                        <a:rPr lang="en-US" sz="1800" baseline="0" dirty="0" smtClean="0">
                          <a:effectLst/>
                          <a:latin typeface="+mn-lt"/>
                          <a:ea typeface="Times New Roman" panose="02020603050405020304" pitchFamily="18" charset="0"/>
                        </a:rPr>
                        <a:t>r</a:t>
                      </a:r>
                      <a:r>
                        <a:rPr lang="en-US" sz="1800" dirty="0" smtClean="0">
                          <a:effectLst/>
                          <a:latin typeface="+mn-lt"/>
                          <a:ea typeface="Times New Roman" panose="02020603050405020304" pitchFamily="18" charset="0"/>
                        </a:rPr>
                        <a:t>eviewed</a:t>
                      </a:r>
                    </a:p>
                    <a:p>
                      <a:pPr marL="285750" indent="-285750" algn="l">
                        <a:spcAft>
                          <a:spcPts val="0"/>
                        </a:spcAft>
                        <a:buFont typeface="Arial" panose="020B0604020202020204" pitchFamily="34" charset="0"/>
                        <a:buChar char="•"/>
                      </a:pPr>
                      <a:r>
                        <a:rPr lang="en-US" sz="1800" baseline="0" dirty="0" smtClean="0">
                          <a:effectLst/>
                          <a:latin typeface="+mn-lt"/>
                          <a:ea typeface="Times New Roman" panose="02020603050405020304" pitchFamily="18" charset="0"/>
                        </a:rPr>
                        <a:t> A</a:t>
                      </a:r>
                      <a:r>
                        <a:rPr lang="en-US" sz="1800" b="1" baseline="0" dirty="0" smtClean="0">
                          <a:effectLst/>
                          <a:latin typeface="+mn-lt"/>
                          <a:ea typeface="Times New Roman" panose="02020603050405020304" pitchFamily="18" charset="0"/>
                        </a:rPr>
                        <a:t>ppointed the</a:t>
                      </a:r>
                      <a:r>
                        <a:rPr lang="en-US" sz="1800" b="1" dirty="0" smtClean="0">
                          <a:effectLst/>
                          <a:latin typeface="+mn-lt"/>
                          <a:ea typeface="Times New Roman" panose="02020603050405020304" pitchFamily="18" charset="0"/>
                        </a:rPr>
                        <a:t> </a:t>
                      </a:r>
                      <a:r>
                        <a:rPr lang="en-US" sz="1800" b="1" dirty="0">
                          <a:effectLst/>
                          <a:latin typeface="+mn-lt"/>
                          <a:ea typeface="Times New Roman" panose="02020603050405020304" pitchFamily="18" charset="0"/>
                        </a:rPr>
                        <a:t>new Audit Committee </a:t>
                      </a:r>
                      <a:r>
                        <a:rPr lang="en-US" sz="1800" dirty="0">
                          <a:effectLst/>
                          <a:latin typeface="+mn-lt"/>
                          <a:ea typeface="Times New Roman" panose="02020603050405020304" pitchFamily="18" charset="0"/>
                        </a:rPr>
                        <a:t>and </a:t>
                      </a:r>
                      <a:r>
                        <a:rPr lang="en-US" sz="1800" b="1" dirty="0">
                          <a:effectLst/>
                          <a:latin typeface="+mn-lt"/>
                          <a:ea typeface="Times New Roman" panose="02020603050405020304" pitchFamily="18" charset="0"/>
                        </a:rPr>
                        <a:t>Risk Management Committee </a:t>
                      </a:r>
                      <a:r>
                        <a:rPr lang="en-US" sz="1800" dirty="0" smtClean="0">
                          <a:effectLst/>
                          <a:latin typeface="+mn-lt"/>
                          <a:ea typeface="Times New Roman" panose="02020603050405020304" pitchFamily="18" charset="0"/>
                        </a:rPr>
                        <a:t>Chairperson,</a:t>
                      </a:r>
                      <a:r>
                        <a:rPr lang="en-US" sz="1800" baseline="0" dirty="0" smtClean="0">
                          <a:effectLst/>
                          <a:latin typeface="+mn-lt"/>
                          <a:ea typeface="Times New Roman" panose="02020603050405020304" pitchFamily="18" charset="0"/>
                        </a:rPr>
                        <a:t> </a:t>
                      </a:r>
                    </a:p>
                    <a:p>
                      <a:pPr marL="285750" indent="-285750" algn="l">
                        <a:spcAft>
                          <a:spcPts val="0"/>
                        </a:spcAft>
                        <a:buFont typeface="Arial" panose="020B0604020202020204" pitchFamily="34" charset="0"/>
                        <a:buChar char="•"/>
                      </a:pPr>
                      <a:r>
                        <a:rPr lang="en-US" sz="1800" b="1" baseline="0" dirty="0" smtClean="0">
                          <a:effectLst/>
                          <a:latin typeface="+mn-lt"/>
                          <a:ea typeface="Times New Roman" panose="02020603050405020304" pitchFamily="18" charset="0"/>
                        </a:rPr>
                        <a:t>Updated the risk registe</a:t>
                      </a:r>
                      <a:r>
                        <a:rPr lang="en-US" sz="1800" baseline="0" dirty="0" smtClean="0">
                          <a:effectLst/>
                          <a:latin typeface="+mn-lt"/>
                          <a:ea typeface="Times New Roman" panose="02020603050405020304" pitchFamily="18" charset="0"/>
                        </a:rPr>
                        <a:t>r, </a:t>
                      </a:r>
                      <a:r>
                        <a:rPr lang="en-US" sz="1800" dirty="0" smtClean="0">
                          <a:effectLst/>
                          <a:latin typeface="+mn-lt"/>
                          <a:ea typeface="Times New Roman" panose="02020603050405020304" pitchFamily="18" charset="0"/>
                        </a:rPr>
                        <a:t> </a:t>
                      </a:r>
                      <a:r>
                        <a:rPr lang="en-US" sz="1800" dirty="0">
                          <a:effectLst/>
                          <a:latin typeface="+mn-lt"/>
                          <a:ea typeface="Times New Roman" panose="02020603050405020304" pitchFamily="18" charset="0"/>
                        </a:rPr>
                        <a:t>Internal Audit plan </a:t>
                      </a:r>
                      <a:r>
                        <a:rPr lang="en-US" sz="1800" dirty="0" smtClean="0">
                          <a:effectLst/>
                          <a:latin typeface="+mn-lt"/>
                          <a:ea typeface="Times New Roman" panose="02020603050405020304" pitchFamily="18" charset="0"/>
                        </a:rPr>
                        <a:t>revised to </a:t>
                      </a:r>
                      <a:r>
                        <a:rPr lang="en-US" sz="1800" dirty="0">
                          <a:effectLst/>
                          <a:latin typeface="+mn-lt"/>
                          <a:ea typeface="Times New Roman" panose="02020603050405020304" pitchFamily="18" charset="0"/>
                        </a:rPr>
                        <a:t>ensure </a:t>
                      </a:r>
                      <a:r>
                        <a:rPr lang="en-US" sz="1800" b="1" dirty="0">
                          <a:effectLst/>
                          <a:latin typeface="+mn-lt"/>
                          <a:ea typeface="Times New Roman" panose="02020603050405020304" pitchFamily="18" charset="0"/>
                        </a:rPr>
                        <a:t>focus on high risk areas</a:t>
                      </a:r>
                      <a:r>
                        <a:rPr lang="en-US" sz="1800" dirty="0">
                          <a:effectLst/>
                          <a:latin typeface="+mn-lt"/>
                          <a:ea typeface="Times New Roman" panose="02020603050405020304" pitchFamily="18" charset="0"/>
                        </a:rPr>
                        <a:t>: </a:t>
                      </a:r>
                      <a:r>
                        <a:rPr lang="en-US" sz="1800" dirty="0" smtClean="0">
                          <a:effectLst/>
                          <a:latin typeface="+mn-lt"/>
                          <a:ea typeface="Times New Roman" panose="02020603050405020304" pitchFamily="18" charset="0"/>
                        </a:rPr>
                        <a:t>e.g</a:t>
                      </a:r>
                      <a:r>
                        <a:rPr lang="en-US" sz="1800" dirty="0">
                          <a:effectLst/>
                          <a:latin typeface="+mn-lt"/>
                          <a:ea typeface="Times New Roman" panose="02020603050405020304" pitchFamily="18" charset="0"/>
                        </a:rPr>
                        <a:t>. </a:t>
                      </a:r>
                      <a:r>
                        <a:rPr lang="en-US" sz="1800" dirty="0" smtClean="0">
                          <a:effectLst/>
                          <a:latin typeface="+mn-lt"/>
                          <a:ea typeface="Times New Roman" panose="02020603050405020304" pitchFamily="18" charset="0"/>
                        </a:rPr>
                        <a:t>ASIDI, Performance </a:t>
                      </a:r>
                      <a:r>
                        <a:rPr lang="en-US" sz="1800" dirty="0">
                          <a:effectLst/>
                          <a:latin typeface="+mn-lt"/>
                          <a:ea typeface="Times New Roman" panose="02020603050405020304" pitchFamily="18" charset="0"/>
                        </a:rPr>
                        <a:t>Audit </a:t>
                      </a:r>
                      <a:r>
                        <a:rPr lang="en-US" sz="1800" dirty="0" smtClean="0">
                          <a:effectLst/>
                          <a:latin typeface="+mn-lt"/>
                          <a:ea typeface="Times New Roman" panose="02020603050405020304" pitchFamily="18" charset="0"/>
                        </a:rPr>
                        <a:t>(Predetermined Objectives) and </a:t>
                      </a:r>
                      <a:r>
                        <a:rPr lang="en-US" sz="1800" dirty="0" err="1" smtClean="0">
                          <a:effectLst/>
                          <a:latin typeface="+mn-lt"/>
                          <a:ea typeface="Times New Roman" panose="02020603050405020304" pitchFamily="18" charset="0"/>
                        </a:rPr>
                        <a:t>Kha</a:t>
                      </a:r>
                      <a:r>
                        <a:rPr lang="en-US" sz="1800" dirty="0" smtClean="0">
                          <a:effectLst/>
                          <a:latin typeface="+mn-lt"/>
                          <a:ea typeface="Times New Roman" panose="02020603050405020304" pitchFamily="18" charset="0"/>
                        </a:rPr>
                        <a:t> </a:t>
                      </a:r>
                      <a:r>
                        <a:rPr lang="en-US" sz="1800" dirty="0" err="1">
                          <a:effectLst/>
                          <a:latin typeface="+mn-lt"/>
                          <a:ea typeface="Times New Roman" panose="02020603050405020304" pitchFamily="18" charset="0"/>
                        </a:rPr>
                        <a:t>Ri</a:t>
                      </a:r>
                      <a:r>
                        <a:rPr lang="en-US" sz="1800" dirty="0">
                          <a:effectLst/>
                          <a:latin typeface="+mn-lt"/>
                          <a:ea typeface="Times New Roman" panose="02020603050405020304" pitchFamily="18" charset="0"/>
                        </a:rPr>
                        <a:t> </a:t>
                      </a:r>
                      <a:r>
                        <a:rPr lang="en-US" sz="1800" dirty="0" err="1" smtClean="0">
                          <a:effectLst/>
                          <a:latin typeface="+mn-lt"/>
                          <a:ea typeface="Times New Roman" panose="02020603050405020304" pitchFamily="18" charset="0"/>
                        </a:rPr>
                        <a:t>Gude</a:t>
                      </a:r>
                      <a:r>
                        <a:rPr lang="en-US" sz="1800" dirty="0" smtClean="0">
                          <a:effectLst/>
                          <a:latin typeface="+mn-lt"/>
                          <a:ea typeface="Times New Roman" panose="02020603050405020304" pitchFamily="18" charset="0"/>
                        </a:rPr>
                        <a:t> and</a:t>
                      </a:r>
                      <a:r>
                        <a:rPr lang="en-US" sz="1800" baseline="0" dirty="0" smtClean="0">
                          <a:effectLst/>
                          <a:latin typeface="+mn-lt"/>
                          <a:ea typeface="Times New Roman" panose="02020603050405020304" pitchFamily="18" charset="0"/>
                        </a:rPr>
                        <a:t> the </a:t>
                      </a:r>
                      <a:r>
                        <a:rPr lang="en-US" sz="1800" baseline="0" dirty="0" err="1" smtClean="0">
                          <a:effectLst/>
                          <a:latin typeface="+mn-lt"/>
                          <a:ea typeface="Times New Roman" panose="02020603050405020304" pitchFamily="18" charset="0"/>
                        </a:rPr>
                        <a:t>f</a:t>
                      </a:r>
                      <a:r>
                        <a:rPr lang="en-US" sz="1800" dirty="0" err="1" smtClean="0">
                          <a:effectLst/>
                          <a:latin typeface="+mn-lt"/>
                          <a:ea typeface="Times New Roman" panose="02020603050405020304" pitchFamily="18" charset="0"/>
                        </a:rPr>
                        <a:t>inalisation</a:t>
                      </a:r>
                      <a:r>
                        <a:rPr lang="en-US" sz="1800" dirty="0" smtClean="0">
                          <a:effectLst/>
                          <a:latin typeface="+mn-lt"/>
                          <a:ea typeface="Times New Roman" panose="02020603050405020304" pitchFamily="18" charset="0"/>
                        </a:rPr>
                        <a:t> </a:t>
                      </a:r>
                      <a:r>
                        <a:rPr lang="en-US" sz="1800" dirty="0">
                          <a:effectLst/>
                          <a:latin typeface="+mn-lt"/>
                          <a:ea typeface="Times New Roman" panose="02020603050405020304" pitchFamily="18" charset="0"/>
                        </a:rPr>
                        <a:t>of projects that were incomplete</a:t>
                      </a:r>
                      <a:r>
                        <a:rPr lang="en-US" sz="1800" dirty="0" smtClean="0">
                          <a:effectLst/>
                          <a:latin typeface="+mn-lt"/>
                          <a:ea typeface="Times New Roman" panose="02020603050405020304" pitchFamily="18" charset="0"/>
                        </a:rPr>
                        <a:t>.</a:t>
                      </a:r>
                      <a:endParaRPr lang="en-ZA" sz="1800" dirty="0">
                        <a:effectLst/>
                        <a:latin typeface="+mn-lt"/>
                        <a:ea typeface="Times New Roman" panose="02020603050405020304" pitchFamily="18" charset="0"/>
                      </a:endParaRPr>
                    </a:p>
                  </a:txBody>
                  <a:tcPr marL="68580" marR="68580" marT="0" marB="0"/>
                </a:tc>
                <a:tc>
                  <a:txBody>
                    <a:bodyPr/>
                    <a:lstStyle/>
                    <a:p>
                      <a:pPr marL="285750" indent="-285750" algn="just">
                        <a:spcAft>
                          <a:spcPts val="0"/>
                        </a:spcAft>
                        <a:buFont typeface="Arial" panose="020B0604020202020204" pitchFamily="34" charset="0"/>
                        <a:buChar char="•"/>
                        <a:tabLst>
                          <a:tab pos="111125" algn="l"/>
                        </a:tabLst>
                      </a:pPr>
                      <a:r>
                        <a:rPr lang="en-US" sz="1800" dirty="0">
                          <a:effectLst/>
                          <a:latin typeface="+mn-lt"/>
                          <a:ea typeface="Times New Roman" panose="02020603050405020304" pitchFamily="18" charset="0"/>
                        </a:rPr>
                        <a:t>Completed</a:t>
                      </a:r>
                      <a:r>
                        <a:rPr lang="en-US" sz="1800" dirty="0" smtClean="0">
                          <a:effectLst/>
                          <a:latin typeface="+mn-lt"/>
                          <a:ea typeface="Times New Roman" panose="02020603050405020304" pitchFamily="18" charset="0"/>
                        </a:rPr>
                        <a:t>.</a:t>
                      </a:r>
                    </a:p>
                    <a:p>
                      <a:pPr marL="285750" indent="-285750" algn="just">
                        <a:spcAft>
                          <a:spcPts val="0"/>
                        </a:spcAft>
                        <a:buFont typeface="Arial" panose="020B0604020202020204" pitchFamily="34" charset="0"/>
                        <a:buChar char="•"/>
                        <a:tabLst>
                          <a:tab pos="111125" algn="l"/>
                        </a:tabLst>
                      </a:pPr>
                      <a:r>
                        <a:rPr lang="en-US" sz="1800" dirty="0" smtClean="0">
                          <a:effectLst/>
                          <a:latin typeface="+mn-lt"/>
                          <a:ea typeface="Times New Roman" panose="02020603050405020304" pitchFamily="18" charset="0"/>
                        </a:rPr>
                        <a:t>Internal </a:t>
                      </a:r>
                      <a:r>
                        <a:rPr lang="en-US" sz="1800" dirty="0">
                          <a:effectLst/>
                          <a:latin typeface="+mn-lt"/>
                          <a:ea typeface="Times New Roman" panose="02020603050405020304" pitchFamily="18" charset="0"/>
                        </a:rPr>
                        <a:t>audit and Audit Committee </a:t>
                      </a:r>
                      <a:r>
                        <a:rPr lang="en-US" sz="1800" b="1" dirty="0" smtClean="0">
                          <a:effectLst/>
                          <a:latin typeface="+mn-lt"/>
                          <a:ea typeface="Times New Roman" panose="02020603050405020304" pitchFamily="18" charset="0"/>
                        </a:rPr>
                        <a:t>Charters</a:t>
                      </a:r>
                      <a:r>
                        <a:rPr lang="en-US" sz="1800" dirty="0" smtClean="0">
                          <a:effectLst/>
                          <a:latin typeface="+mn-lt"/>
                          <a:ea typeface="Times New Roman" panose="02020603050405020304" pitchFamily="18" charset="0"/>
                        </a:rPr>
                        <a:t> have been </a:t>
                      </a:r>
                      <a:r>
                        <a:rPr lang="en-US" sz="1800" b="1" dirty="0" smtClean="0">
                          <a:effectLst/>
                          <a:latin typeface="+mn-lt"/>
                          <a:ea typeface="Times New Roman" panose="02020603050405020304" pitchFamily="18" charset="0"/>
                        </a:rPr>
                        <a:t>approved</a:t>
                      </a:r>
                      <a:r>
                        <a:rPr lang="en-US" sz="1800" dirty="0" smtClean="0">
                          <a:effectLst/>
                          <a:latin typeface="+mn-lt"/>
                          <a:ea typeface="Times New Roman" panose="02020603050405020304" pitchFamily="18" charset="0"/>
                        </a:rPr>
                        <a:t>. </a:t>
                      </a:r>
                      <a:r>
                        <a:rPr lang="en-US" sz="1800" dirty="0">
                          <a:effectLst/>
                          <a:latin typeface="+mn-lt"/>
                          <a:ea typeface="Times New Roman" panose="02020603050405020304" pitchFamily="18" charset="0"/>
                        </a:rPr>
                        <a:t>(Completed).</a:t>
                      </a:r>
                      <a:endParaRPr lang="en-ZA" sz="1800" dirty="0">
                        <a:effectLst/>
                        <a:latin typeface="+mn-lt"/>
                        <a:ea typeface="Times New Roman" panose="02020603050405020304" pitchFamily="18" charset="0"/>
                      </a:endParaRPr>
                    </a:p>
                    <a:p>
                      <a:pPr marL="285750" indent="-285750" algn="just">
                        <a:spcAft>
                          <a:spcPts val="0"/>
                        </a:spcAft>
                        <a:buFont typeface="Arial" panose="020B0604020202020204" pitchFamily="34" charset="0"/>
                        <a:buChar char="•"/>
                        <a:tabLst>
                          <a:tab pos="111125" algn="l"/>
                        </a:tabLst>
                      </a:pPr>
                      <a:r>
                        <a:rPr lang="en-US" sz="1800" dirty="0" smtClean="0">
                          <a:effectLst/>
                          <a:latin typeface="+mn-lt"/>
                          <a:ea typeface="Times New Roman" panose="02020603050405020304" pitchFamily="18" charset="0"/>
                        </a:rPr>
                        <a:t>The </a:t>
                      </a:r>
                      <a:r>
                        <a:rPr lang="en-US" sz="1800" dirty="0">
                          <a:effectLst/>
                          <a:latin typeface="+mn-lt"/>
                          <a:ea typeface="Times New Roman" panose="02020603050405020304" pitchFamily="18" charset="0"/>
                        </a:rPr>
                        <a:t>Risk Management Committee </a:t>
                      </a:r>
                      <a:r>
                        <a:rPr lang="en-US" sz="1800" b="1" dirty="0">
                          <a:effectLst/>
                          <a:latin typeface="+mn-lt"/>
                          <a:ea typeface="Times New Roman" panose="02020603050405020304" pitchFamily="18" charset="0"/>
                        </a:rPr>
                        <a:t>Chairperson </a:t>
                      </a:r>
                      <a:r>
                        <a:rPr lang="en-US" sz="1800" dirty="0">
                          <a:effectLst/>
                          <a:latin typeface="+mn-lt"/>
                          <a:ea typeface="Times New Roman" panose="02020603050405020304" pitchFamily="18" charset="0"/>
                        </a:rPr>
                        <a:t>was </a:t>
                      </a:r>
                      <a:r>
                        <a:rPr lang="en-US" sz="1800" b="1" dirty="0" smtClean="0">
                          <a:effectLst/>
                          <a:latin typeface="+mn-lt"/>
                          <a:ea typeface="Times New Roman" panose="02020603050405020304" pitchFamily="18" charset="0"/>
                        </a:rPr>
                        <a:t>appointed</a:t>
                      </a:r>
                      <a:r>
                        <a:rPr lang="en-US" sz="1800" dirty="0" smtClean="0">
                          <a:effectLst/>
                          <a:latin typeface="+mn-lt"/>
                          <a:ea typeface="Times New Roman" panose="02020603050405020304" pitchFamily="18" charset="0"/>
                        </a:rPr>
                        <a:t>.</a:t>
                      </a:r>
                      <a:r>
                        <a:rPr lang="en-US" sz="1800" dirty="0">
                          <a:effectLst/>
                          <a:latin typeface="+mn-lt"/>
                          <a:ea typeface="Times New Roman" panose="02020603050405020304" pitchFamily="18" charset="0"/>
                        </a:rPr>
                        <a:t> </a:t>
                      </a:r>
                      <a:endParaRPr lang="en-US" sz="1800" dirty="0" smtClean="0">
                        <a:effectLst/>
                        <a:latin typeface="+mn-lt"/>
                        <a:ea typeface="Times New Roman" panose="02020603050405020304" pitchFamily="18" charset="0"/>
                      </a:endParaRPr>
                    </a:p>
                    <a:p>
                      <a:pPr marL="285750" indent="-285750" algn="just">
                        <a:spcAft>
                          <a:spcPts val="0"/>
                        </a:spcAft>
                        <a:buFont typeface="Arial" panose="020B0604020202020204" pitchFamily="34" charset="0"/>
                        <a:buChar char="•"/>
                        <a:tabLst>
                          <a:tab pos="111125" algn="l"/>
                        </a:tabLst>
                      </a:pPr>
                      <a:r>
                        <a:rPr lang="en-US" sz="1800" b="1" dirty="0" smtClean="0">
                          <a:effectLst/>
                          <a:latin typeface="+mn-lt"/>
                          <a:ea typeface="Times New Roman" panose="02020603050405020304" pitchFamily="18" charset="0"/>
                        </a:rPr>
                        <a:t>Risk register </a:t>
                      </a:r>
                      <a:r>
                        <a:rPr lang="en-US" sz="1800" dirty="0" smtClean="0">
                          <a:effectLst/>
                          <a:latin typeface="+mn-lt"/>
                          <a:ea typeface="Times New Roman" panose="02020603050405020304" pitchFamily="18" charset="0"/>
                        </a:rPr>
                        <a:t>was updated. </a:t>
                      </a:r>
                      <a:endParaRPr lang="en-ZA" sz="1800" dirty="0">
                        <a:effectLst/>
                        <a:latin typeface="+mn-lt"/>
                        <a:ea typeface="Times New Roman" panose="02020603050405020304" pitchFamily="18" charset="0"/>
                      </a:endParaRPr>
                    </a:p>
                    <a:p>
                      <a:pPr marL="285750" indent="-285750" algn="just">
                        <a:spcAft>
                          <a:spcPts val="0"/>
                        </a:spcAft>
                        <a:buFont typeface="Arial" panose="020B0604020202020204" pitchFamily="34" charset="0"/>
                        <a:buChar char="•"/>
                        <a:tabLst>
                          <a:tab pos="111125" algn="l"/>
                        </a:tabLst>
                      </a:pPr>
                      <a:r>
                        <a:rPr lang="en-US" sz="1800" dirty="0" smtClean="0">
                          <a:effectLst/>
                          <a:latin typeface="+mn-lt"/>
                          <a:ea typeface="Times New Roman" panose="02020603050405020304" pitchFamily="18" charset="0"/>
                        </a:rPr>
                        <a:t>Finalized </a:t>
                      </a:r>
                      <a:r>
                        <a:rPr lang="en-US" sz="1800" dirty="0">
                          <a:effectLst/>
                          <a:latin typeface="+mn-lt"/>
                          <a:ea typeface="Times New Roman" panose="02020603050405020304" pitchFamily="18" charset="0"/>
                        </a:rPr>
                        <a:t>and </a:t>
                      </a:r>
                      <a:r>
                        <a:rPr lang="en-US" sz="1800" b="1" dirty="0">
                          <a:effectLst/>
                          <a:latin typeface="+mn-lt"/>
                          <a:ea typeface="Times New Roman" panose="02020603050405020304" pitchFamily="18" charset="0"/>
                        </a:rPr>
                        <a:t>approved 3 year strategic rolling plan</a:t>
                      </a:r>
                      <a:r>
                        <a:rPr lang="en-US" sz="1800" dirty="0">
                          <a:effectLst/>
                          <a:latin typeface="+mn-lt"/>
                          <a:ea typeface="Times New Roman" panose="02020603050405020304" pitchFamily="18" charset="0"/>
                        </a:rPr>
                        <a:t> and Annual Operational Plan for Internal Audit (completed</a:t>
                      </a:r>
                      <a:r>
                        <a:rPr lang="en-US" sz="1800" dirty="0" smtClean="0">
                          <a:effectLst/>
                          <a:latin typeface="+mn-lt"/>
                          <a:ea typeface="Times New Roman" panose="02020603050405020304" pitchFamily="18" charset="0"/>
                        </a:rPr>
                        <a:t>).</a:t>
                      </a:r>
                    </a:p>
                    <a:p>
                      <a:pPr marL="285750" indent="-285750" algn="just">
                        <a:spcAft>
                          <a:spcPts val="0"/>
                        </a:spcAft>
                        <a:buFont typeface="Arial" panose="020B0604020202020204" pitchFamily="34" charset="0"/>
                        <a:buChar char="•"/>
                        <a:tabLst>
                          <a:tab pos="111125" algn="l"/>
                        </a:tabLst>
                      </a:pPr>
                      <a:r>
                        <a:rPr lang="en-US" sz="1800" dirty="0" smtClean="0">
                          <a:effectLst/>
                          <a:latin typeface="+mn-lt"/>
                          <a:ea typeface="Times New Roman" panose="02020603050405020304" pitchFamily="18" charset="0"/>
                        </a:rPr>
                        <a:t>The </a:t>
                      </a:r>
                      <a:r>
                        <a:rPr lang="en-US" sz="1800" b="1" baseline="0" dirty="0" smtClean="0">
                          <a:effectLst/>
                          <a:latin typeface="+mn-lt"/>
                          <a:ea typeface="Times New Roman" panose="02020603050405020304" pitchFamily="18" charset="0"/>
                        </a:rPr>
                        <a:t>high risk areas </a:t>
                      </a:r>
                      <a:r>
                        <a:rPr lang="en-US" sz="1800" baseline="0" dirty="0" smtClean="0">
                          <a:effectLst/>
                          <a:latin typeface="+mn-lt"/>
                          <a:ea typeface="Times New Roman" panose="02020603050405020304" pitchFamily="18" charset="0"/>
                        </a:rPr>
                        <a:t>were audited.</a:t>
                      </a:r>
                    </a:p>
                  </a:txBody>
                  <a:tcPr marL="68580" marR="68580" marT="0" marB="0"/>
                </a:tc>
              </a:tr>
            </a:tbl>
          </a:graphicData>
        </a:graphic>
      </p:graphicFrame>
      <p:sp>
        <p:nvSpPr>
          <p:cNvPr id="5" name="Rectangle 4"/>
          <p:cNvSpPr/>
          <p:nvPr/>
        </p:nvSpPr>
        <p:spPr>
          <a:xfrm>
            <a:off x="539552" y="0"/>
            <a:ext cx="8064896" cy="523220"/>
          </a:xfrm>
          <a:prstGeom prst="rect">
            <a:avLst/>
          </a:prstGeom>
        </p:spPr>
        <p:txBody>
          <a:bodyPr wrap="square">
            <a:spAutoFit/>
          </a:bodyPr>
          <a:lstStyle/>
          <a:p>
            <a:pPr algn="ctr"/>
            <a:r>
              <a:rPr lang="en-ZA" sz="2800" b="1" dirty="0" smtClean="0">
                <a:solidFill>
                  <a:schemeClr val="accent2">
                    <a:lumMod val="75000"/>
                  </a:schemeClr>
                </a:solidFill>
              </a:rPr>
              <a:t>PROGRESS ON 2015/16 AUDIT FINDINGS</a:t>
            </a:r>
            <a:endParaRPr lang="en-ZA" sz="2800" dirty="0">
              <a:solidFill>
                <a:schemeClr val="accent2">
                  <a:lumMod val="75000"/>
                </a:schemeClr>
              </a:solidFill>
            </a:endParaRPr>
          </a:p>
        </p:txBody>
      </p:sp>
      <p:sp>
        <p:nvSpPr>
          <p:cNvPr id="6" name="TextBox 5"/>
          <p:cNvSpPr txBox="1"/>
          <p:nvPr/>
        </p:nvSpPr>
        <p:spPr>
          <a:xfrm>
            <a:off x="7020272" y="6525344"/>
            <a:ext cx="792088" cy="369332"/>
          </a:xfrm>
          <a:prstGeom prst="rect">
            <a:avLst/>
          </a:prstGeom>
          <a:noFill/>
        </p:spPr>
        <p:txBody>
          <a:bodyPr wrap="square" rtlCol="0">
            <a:spAutoFit/>
          </a:bodyPr>
          <a:lstStyle/>
          <a:p>
            <a:pPr algn="ctr"/>
            <a:r>
              <a:rPr lang="en-US" dirty="0" smtClean="0"/>
              <a:t>25</a:t>
            </a:r>
            <a:endParaRPr lang="en-ZA" dirty="0"/>
          </a:p>
        </p:txBody>
      </p:sp>
    </p:spTree>
    <p:extLst>
      <p:ext uri="{BB962C8B-B14F-4D97-AF65-F5344CB8AC3E}">
        <p14:creationId xmlns:p14="http://schemas.microsoft.com/office/powerpoint/2010/main" val="10209761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26</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11281756"/>
              </p:ext>
            </p:extLst>
          </p:nvPr>
        </p:nvGraphicFramePr>
        <p:xfrm>
          <a:off x="251519" y="524201"/>
          <a:ext cx="8640961" cy="6209215"/>
        </p:xfrm>
        <a:graphic>
          <a:graphicData uri="http://schemas.openxmlformats.org/drawingml/2006/table">
            <a:tbl>
              <a:tblPr firstRow="1" bandRow="1">
                <a:tableStyleId>{5DA37D80-6434-44D0-A028-1B22A696006F}</a:tableStyleId>
              </a:tblPr>
              <a:tblGrid>
                <a:gridCol w="2052260"/>
                <a:gridCol w="3708381"/>
                <a:gridCol w="2880320"/>
              </a:tblGrid>
              <a:tr h="368282">
                <a:tc>
                  <a:txBody>
                    <a:bodyPr/>
                    <a:lstStyle/>
                    <a:p>
                      <a:pPr algn="ctr">
                        <a:spcAft>
                          <a:spcPts val="0"/>
                        </a:spcAft>
                      </a:pPr>
                      <a:r>
                        <a:rPr lang="en-US" sz="1800" dirty="0">
                          <a:effectLst/>
                        </a:rPr>
                        <a:t> </a:t>
                      </a:r>
                      <a:r>
                        <a:rPr lang="en-US" sz="1800" dirty="0" smtClean="0">
                          <a:effectLst/>
                        </a:rPr>
                        <a:t>Audit finding</a:t>
                      </a:r>
                      <a:endParaRPr lang="en-ZA" sz="1800" dirty="0">
                        <a:effectLst/>
                        <a:latin typeface="+mj-lt"/>
                        <a:ea typeface="Times New Roman" panose="02020603050405020304" pitchFamily="18" charset="0"/>
                        <a:cs typeface="Arial" pitchFamily="34" charset="0"/>
                      </a:endParaRPr>
                    </a:p>
                  </a:txBody>
                  <a:tcPr marL="68580" marR="68580" marT="0" marB="0"/>
                </a:tc>
                <a:tc>
                  <a:txBody>
                    <a:bodyPr/>
                    <a:lstStyle/>
                    <a:p>
                      <a:pPr algn="ctr"/>
                      <a:r>
                        <a:rPr lang="en-ZA" sz="1800" dirty="0" smtClean="0"/>
                        <a:t>Action taken to address findings</a:t>
                      </a:r>
                      <a:endParaRPr lang="en-ZA" sz="1800" dirty="0">
                        <a:latin typeface="+mj-lt"/>
                        <a:cs typeface="Arial" pitchFamily="34" charset="0"/>
                      </a:endParaRPr>
                    </a:p>
                  </a:txBody>
                  <a:tcPr marL="68580" marR="68580" marT="0" marB="0"/>
                </a:tc>
                <a:tc>
                  <a:txBody>
                    <a:bodyPr/>
                    <a:lstStyle/>
                    <a:p>
                      <a:pPr algn="ctr">
                        <a:spcAft>
                          <a:spcPts val="0"/>
                        </a:spcAft>
                        <a:tabLst>
                          <a:tab pos="111125" algn="l"/>
                        </a:tabLst>
                      </a:pPr>
                      <a:r>
                        <a:rPr lang="en-ZA" sz="1800" dirty="0" smtClean="0">
                          <a:effectLst/>
                        </a:rPr>
                        <a:t>Progress made</a:t>
                      </a:r>
                      <a:endParaRPr lang="en-ZA" sz="1800" dirty="0">
                        <a:effectLst/>
                        <a:latin typeface="+mj-lt"/>
                        <a:ea typeface="Times New Roman" panose="02020603050405020304" pitchFamily="18" charset="0"/>
                        <a:cs typeface="Arial" pitchFamily="34" charset="0"/>
                      </a:endParaRPr>
                    </a:p>
                  </a:txBody>
                  <a:tcPr marL="68580" marR="68580" marT="0" marB="0"/>
                </a:tc>
              </a:tr>
              <a:tr h="2320493">
                <a:tc>
                  <a:txBody>
                    <a:bodyPr/>
                    <a:lstStyle/>
                    <a:p>
                      <a:pPr>
                        <a:spcAft>
                          <a:spcPts val="0"/>
                        </a:spcAft>
                      </a:pPr>
                      <a:r>
                        <a:rPr lang="en-US" sz="1400" b="1" dirty="0" smtClean="0">
                          <a:effectLst/>
                          <a:latin typeface="+mj-lt"/>
                        </a:rPr>
                        <a:t>Guarantees (ASIDI)</a:t>
                      </a:r>
                      <a:endParaRPr lang="en-ZA" sz="1400" b="1" dirty="0">
                        <a:effectLst/>
                        <a:latin typeface="+mj-lt"/>
                      </a:endParaRPr>
                    </a:p>
                    <a:p>
                      <a:pPr>
                        <a:spcAft>
                          <a:spcPts val="0"/>
                        </a:spcAft>
                      </a:pPr>
                      <a:r>
                        <a:rPr lang="en-US" sz="1400" dirty="0">
                          <a:effectLst/>
                          <a:latin typeface="+mj-lt"/>
                        </a:rPr>
                        <a:t> </a:t>
                      </a:r>
                      <a:endParaRPr lang="en-ZA" sz="1400" dirty="0">
                        <a:effectLst/>
                        <a:latin typeface="+mj-lt"/>
                      </a:endParaRPr>
                    </a:p>
                    <a:p>
                      <a:pPr>
                        <a:spcAft>
                          <a:spcPts val="0"/>
                        </a:spcAft>
                      </a:pPr>
                      <a:r>
                        <a:rPr lang="en-US" sz="1400" dirty="0">
                          <a:effectLst/>
                          <a:latin typeface="+mj-lt"/>
                        </a:rPr>
                        <a:t> </a:t>
                      </a:r>
                      <a:endParaRPr lang="en-ZA" sz="1400" dirty="0">
                        <a:effectLst/>
                        <a:latin typeface="+mj-lt"/>
                        <a:ea typeface="Times New Roman" panose="02020603050405020304" pitchFamily="18" charset="0"/>
                        <a:cs typeface="Arial" pitchFamily="34" charset="0"/>
                      </a:endParaRPr>
                    </a:p>
                  </a:txBody>
                  <a:tcPr marL="68580" marR="68580" marT="0" marB="0"/>
                </a:tc>
                <a:tc>
                  <a:txBody>
                    <a:bodyPr/>
                    <a:lstStyle/>
                    <a:p>
                      <a:pPr algn="just">
                        <a:lnSpc>
                          <a:spcPct val="150000"/>
                        </a:lnSpc>
                        <a:spcAft>
                          <a:spcPts val="0"/>
                        </a:spcAft>
                      </a:pPr>
                      <a:r>
                        <a:rPr lang="en-US" sz="1400" dirty="0">
                          <a:effectLst/>
                          <a:latin typeface="+mj-lt"/>
                          <a:ea typeface="Times New Roman" panose="02020603050405020304" pitchFamily="18" charset="0"/>
                          <a:cs typeface="Arial" pitchFamily="34" charset="0"/>
                        </a:rPr>
                        <a:t>The IAs </a:t>
                      </a:r>
                      <a:r>
                        <a:rPr lang="en-US" sz="1400" dirty="0" smtClean="0">
                          <a:effectLst/>
                          <a:latin typeface="+mj-lt"/>
                          <a:ea typeface="Times New Roman" panose="02020603050405020304" pitchFamily="18" charset="0"/>
                          <a:cs typeface="Arial" pitchFamily="34" charset="0"/>
                        </a:rPr>
                        <a:t>are </a:t>
                      </a:r>
                      <a:r>
                        <a:rPr lang="en-US" sz="1400" dirty="0">
                          <a:effectLst/>
                          <a:latin typeface="+mj-lt"/>
                          <a:ea typeface="Times New Roman" panose="02020603050405020304" pitchFamily="18" charset="0"/>
                          <a:cs typeface="Arial" pitchFamily="34" charset="0"/>
                        </a:rPr>
                        <a:t>required to </a:t>
                      </a:r>
                      <a:r>
                        <a:rPr lang="en-US" sz="1400" b="1" dirty="0">
                          <a:effectLst/>
                          <a:latin typeface="+mj-lt"/>
                          <a:ea typeface="Times New Roman" panose="02020603050405020304" pitchFamily="18" charset="0"/>
                          <a:cs typeface="Arial" pitchFamily="34" charset="0"/>
                        </a:rPr>
                        <a:t>submit a register of all guarantees </a:t>
                      </a:r>
                      <a:r>
                        <a:rPr lang="en-US" sz="1400" dirty="0">
                          <a:effectLst/>
                          <a:latin typeface="+mj-lt"/>
                          <a:ea typeface="Times New Roman" panose="02020603050405020304" pitchFamily="18" charset="0"/>
                          <a:cs typeface="Arial" pitchFamily="34" charset="0"/>
                        </a:rPr>
                        <a:t>detailing their status on a quarterly basis. These will be included in the letter to be sent to the </a:t>
                      </a:r>
                      <a:r>
                        <a:rPr lang="en-US" sz="1400" dirty="0" smtClean="0">
                          <a:effectLst/>
                          <a:latin typeface="+mj-lt"/>
                          <a:ea typeface="Times New Roman" panose="02020603050405020304" pitchFamily="18" charset="0"/>
                          <a:cs typeface="Arial" pitchFamily="34" charset="0"/>
                        </a:rPr>
                        <a:t>IAs.</a:t>
                      </a:r>
                      <a:endParaRPr lang="en-ZA" sz="1400" dirty="0">
                        <a:effectLst/>
                        <a:latin typeface="+mj-lt"/>
                        <a:ea typeface="Times New Roman" panose="02020603050405020304" pitchFamily="18" charset="0"/>
                        <a:cs typeface="Arial" pitchFamily="34" charset="0"/>
                      </a:endParaRPr>
                    </a:p>
                  </a:txBody>
                  <a:tcPr marL="68580" marR="68580" marT="0" marB="0"/>
                </a:tc>
                <a:tc>
                  <a:txBody>
                    <a:bodyPr/>
                    <a:lstStyle/>
                    <a:p>
                      <a:pPr marL="185738" indent="-185738" algn="just">
                        <a:lnSpc>
                          <a:spcPct val="150000"/>
                        </a:lnSpc>
                        <a:spcAft>
                          <a:spcPts val="0"/>
                        </a:spcAft>
                        <a:buFont typeface="Arial" pitchFamily="34" charset="0"/>
                        <a:buChar char="•"/>
                        <a:tabLst>
                          <a:tab pos="111125" algn="l"/>
                        </a:tabLst>
                      </a:pPr>
                      <a:r>
                        <a:rPr lang="en-US" sz="1400" b="0" dirty="0" smtClean="0">
                          <a:effectLst/>
                          <a:latin typeface="+mj-lt"/>
                          <a:ea typeface="Times New Roman" panose="02020603050405020304" pitchFamily="18" charset="0"/>
                          <a:cs typeface="Arial" pitchFamily="34" charset="0"/>
                        </a:rPr>
                        <a:t>A </a:t>
                      </a:r>
                      <a:r>
                        <a:rPr lang="en-US" sz="1400" b="0" dirty="0">
                          <a:effectLst/>
                          <a:latin typeface="+mj-lt"/>
                          <a:ea typeface="Times New Roman" panose="02020603050405020304" pitchFamily="18" charset="0"/>
                          <a:cs typeface="Arial" pitchFamily="34" charset="0"/>
                        </a:rPr>
                        <a:t>detailed </a:t>
                      </a:r>
                      <a:r>
                        <a:rPr lang="en-US" sz="1400" b="1" dirty="0">
                          <a:effectLst/>
                          <a:latin typeface="+mj-lt"/>
                          <a:ea typeface="Times New Roman" panose="02020603050405020304" pitchFamily="18" charset="0"/>
                          <a:cs typeface="Arial" pitchFamily="34" charset="0"/>
                        </a:rPr>
                        <a:t>reconciliation was performed</a:t>
                      </a:r>
                      <a:r>
                        <a:rPr lang="en-US" sz="1400" b="0" dirty="0">
                          <a:effectLst/>
                          <a:latin typeface="+mj-lt"/>
                          <a:ea typeface="Times New Roman" panose="02020603050405020304" pitchFamily="18" charset="0"/>
                          <a:cs typeface="Arial" pitchFamily="34" charset="0"/>
                        </a:rPr>
                        <a:t> of all cases where construction guarantees were called </a:t>
                      </a:r>
                      <a:r>
                        <a:rPr lang="en-US" sz="1400" b="0" dirty="0" smtClean="0">
                          <a:effectLst/>
                          <a:latin typeface="+mj-lt"/>
                          <a:ea typeface="Times New Roman" panose="02020603050405020304" pitchFamily="18" charset="0"/>
                          <a:cs typeface="Arial" pitchFamily="34" charset="0"/>
                        </a:rPr>
                        <a:t>up.</a:t>
                      </a:r>
                      <a:endParaRPr lang="en-ZA" sz="1400" b="0" dirty="0">
                        <a:effectLst/>
                        <a:latin typeface="+mj-lt"/>
                        <a:ea typeface="Times New Roman" panose="02020603050405020304" pitchFamily="18" charset="0"/>
                        <a:cs typeface="Arial" pitchFamily="34" charset="0"/>
                      </a:endParaRPr>
                    </a:p>
                    <a:p>
                      <a:pPr marL="171450" indent="-171450" algn="just">
                        <a:lnSpc>
                          <a:spcPct val="150000"/>
                        </a:lnSpc>
                        <a:spcAft>
                          <a:spcPts val="0"/>
                        </a:spcAft>
                        <a:buFont typeface="Arial" panose="020B0604020202020204" pitchFamily="34" charset="0"/>
                        <a:buChar char="•"/>
                        <a:tabLst>
                          <a:tab pos="111125" algn="l"/>
                        </a:tabLst>
                      </a:pPr>
                      <a:r>
                        <a:rPr lang="en-US" sz="1400" b="1" dirty="0" smtClean="0">
                          <a:effectLst/>
                          <a:latin typeface="+mj-lt"/>
                          <a:ea typeface="Times New Roman" panose="02020603050405020304" pitchFamily="18" charset="0"/>
                          <a:cs typeface="Arial" pitchFamily="34" charset="0"/>
                        </a:rPr>
                        <a:t>Guarantees</a:t>
                      </a:r>
                      <a:r>
                        <a:rPr lang="en-US" sz="1400" b="0" dirty="0" smtClean="0">
                          <a:effectLst/>
                          <a:latin typeface="+mj-lt"/>
                          <a:ea typeface="Times New Roman" panose="02020603050405020304" pitchFamily="18" charset="0"/>
                          <a:cs typeface="Arial" pitchFamily="34" charset="0"/>
                        </a:rPr>
                        <a:t> do </a:t>
                      </a:r>
                      <a:r>
                        <a:rPr lang="en-US" sz="1400" b="0" dirty="0">
                          <a:effectLst/>
                          <a:latin typeface="+mj-lt"/>
                          <a:ea typeface="Times New Roman" panose="02020603050405020304" pitchFamily="18" charset="0"/>
                          <a:cs typeface="Arial" pitchFamily="34" charset="0"/>
                        </a:rPr>
                        <a:t>not apply to basic Services as they work on a retention basis</a:t>
                      </a:r>
                      <a:r>
                        <a:rPr lang="en-US" sz="1400" b="0" dirty="0" smtClean="0">
                          <a:effectLst/>
                          <a:latin typeface="+mj-lt"/>
                          <a:ea typeface="Times New Roman" panose="02020603050405020304" pitchFamily="18" charset="0"/>
                          <a:cs typeface="Arial" pitchFamily="34" charset="0"/>
                        </a:rPr>
                        <a:t>.</a:t>
                      </a:r>
                      <a:endParaRPr lang="en-ZA" sz="1400" b="0" dirty="0">
                        <a:effectLst/>
                        <a:latin typeface="+mj-lt"/>
                        <a:ea typeface="Times New Roman" panose="02020603050405020304" pitchFamily="18" charset="0"/>
                        <a:cs typeface="Arial" pitchFamily="34" charset="0"/>
                      </a:endParaRPr>
                    </a:p>
                  </a:txBody>
                  <a:tcPr marL="68580" marR="68580" marT="0" marB="0"/>
                </a:tc>
              </a:tr>
              <a:tr h="3426783">
                <a:tc>
                  <a:txBody>
                    <a:bodyPr/>
                    <a:lstStyle/>
                    <a:p>
                      <a:pPr>
                        <a:spcAft>
                          <a:spcPts val="0"/>
                        </a:spcAft>
                      </a:pPr>
                      <a:r>
                        <a:rPr lang="en-US" sz="1400" b="1" dirty="0" smtClean="0">
                          <a:effectLst/>
                          <a:latin typeface="+mj-lt"/>
                        </a:rPr>
                        <a:t>Overpayments </a:t>
                      </a:r>
                      <a:r>
                        <a:rPr lang="en-US" sz="1400" b="1" dirty="0">
                          <a:effectLst/>
                          <a:latin typeface="+mj-lt"/>
                        </a:rPr>
                        <a:t>of contract amounts awarded for </a:t>
                      </a:r>
                      <a:r>
                        <a:rPr lang="en-US" sz="1400" b="1" dirty="0" smtClean="0">
                          <a:effectLst/>
                          <a:latin typeface="+mj-lt"/>
                        </a:rPr>
                        <a:t>construction  (ASIDI)</a:t>
                      </a:r>
                      <a:endParaRPr lang="en-ZA" sz="1400" b="1" dirty="0">
                        <a:effectLst/>
                        <a:latin typeface="+mj-lt"/>
                        <a:ea typeface="Times New Roman" panose="02020603050405020304" pitchFamily="18" charset="0"/>
                        <a:cs typeface="Arial" pitchFamily="34" charset="0"/>
                      </a:endParaRPr>
                    </a:p>
                  </a:txBody>
                  <a:tcPr marL="68580" marR="68580" marT="0" marB="0"/>
                </a:tc>
                <a:tc>
                  <a:txBody>
                    <a:bodyPr/>
                    <a:lstStyle/>
                    <a:p>
                      <a:pPr marL="185738" indent="-185738" algn="just">
                        <a:lnSpc>
                          <a:spcPct val="150000"/>
                        </a:lnSpc>
                        <a:spcAft>
                          <a:spcPts val="0"/>
                        </a:spcAft>
                        <a:buFont typeface="Arial" pitchFamily="34" charset="0"/>
                        <a:buChar char="•"/>
                      </a:pPr>
                      <a:r>
                        <a:rPr lang="en-US" sz="1400" dirty="0" smtClean="0">
                          <a:effectLst/>
                          <a:latin typeface="+mj-lt"/>
                          <a:ea typeface="Times New Roman" panose="02020603050405020304" pitchFamily="18" charset="0"/>
                          <a:cs typeface="Arial" pitchFamily="34" charset="0"/>
                        </a:rPr>
                        <a:t>Implementing </a:t>
                      </a:r>
                      <a:r>
                        <a:rPr lang="en-US" sz="1400" dirty="0">
                          <a:effectLst/>
                          <a:latin typeface="+mj-lt"/>
                          <a:ea typeface="Times New Roman" panose="02020603050405020304" pitchFamily="18" charset="0"/>
                          <a:cs typeface="Arial" pitchFamily="34" charset="0"/>
                        </a:rPr>
                        <a:t>Agents </a:t>
                      </a:r>
                      <a:r>
                        <a:rPr lang="en-US" sz="1400" dirty="0" smtClean="0">
                          <a:effectLst/>
                          <a:latin typeface="+mj-lt"/>
                          <a:ea typeface="Times New Roman" panose="02020603050405020304" pitchFamily="18" charset="0"/>
                          <a:cs typeface="Arial" pitchFamily="34" charset="0"/>
                        </a:rPr>
                        <a:t>have been reminded </a:t>
                      </a:r>
                      <a:r>
                        <a:rPr lang="en-US" sz="1400" dirty="0">
                          <a:effectLst/>
                          <a:latin typeface="+mj-lt"/>
                          <a:ea typeface="Times New Roman" panose="02020603050405020304" pitchFamily="18" charset="0"/>
                          <a:cs typeface="Arial" pitchFamily="34" charset="0"/>
                        </a:rPr>
                        <a:t>that all </a:t>
                      </a:r>
                      <a:r>
                        <a:rPr lang="en-US" sz="1400" b="1" dirty="0">
                          <a:effectLst/>
                          <a:latin typeface="+mj-lt"/>
                          <a:ea typeface="Times New Roman" panose="02020603050405020304" pitchFamily="18" charset="0"/>
                          <a:cs typeface="Arial" pitchFamily="34" charset="0"/>
                        </a:rPr>
                        <a:t>Variation Orders are to be approved </a:t>
                      </a:r>
                      <a:r>
                        <a:rPr lang="en-US" sz="1400" dirty="0">
                          <a:effectLst/>
                          <a:latin typeface="+mj-lt"/>
                          <a:ea typeface="Times New Roman" panose="02020603050405020304" pitchFamily="18" charset="0"/>
                          <a:cs typeface="Arial" pitchFamily="34" charset="0"/>
                        </a:rPr>
                        <a:t>by the Director-General prior to implementing them</a:t>
                      </a:r>
                      <a:r>
                        <a:rPr lang="en-US" sz="1400" dirty="0" smtClean="0">
                          <a:effectLst/>
                          <a:latin typeface="+mj-lt"/>
                          <a:ea typeface="Times New Roman" panose="02020603050405020304" pitchFamily="18" charset="0"/>
                          <a:cs typeface="Arial" pitchFamily="34" charset="0"/>
                        </a:rPr>
                        <a:t>.</a:t>
                      </a:r>
                      <a:endParaRPr lang="en-ZA" sz="1400" dirty="0">
                        <a:effectLst/>
                        <a:latin typeface="+mj-lt"/>
                        <a:ea typeface="Times New Roman" panose="02020603050405020304" pitchFamily="18" charset="0"/>
                        <a:cs typeface="Arial" pitchFamily="34" charset="0"/>
                      </a:endParaRPr>
                    </a:p>
                    <a:p>
                      <a:pPr marL="185738" indent="-185738" algn="just">
                        <a:lnSpc>
                          <a:spcPct val="150000"/>
                        </a:lnSpc>
                        <a:spcAft>
                          <a:spcPts val="0"/>
                        </a:spcAft>
                        <a:buFont typeface="Arial" pitchFamily="34" charset="0"/>
                        <a:buChar char="•"/>
                      </a:pPr>
                      <a:r>
                        <a:rPr lang="en-US" sz="1400" dirty="0">
                          <a:effectLst/>
                          <a:latin typeface="+mj-lt"/>
                          <a:ea typeface="Times New Roman" panose="02020603050405020304" pitchFamily="18" charset="0"/>
                          <a:cs typeface="Arial" pitchFamily="34" charset="0"/>
                        </a:rPr>
                        <a:t>All </a:t>
                      </a:r>
                      <a:r>
                        <a:rPr lang="en-US" sz="1400" b="1" dirty="0" smtClean="0">
                          <a:effectLst/>
                          <a:latin typeface="+mj-lt"/>
                          <a:ea typeface="Times New Roman" panose="02020603050405020304" pitchFamily="18" charset="0"/>
                          <a:cs typeface="Arial" pitchFamily="34" charset="0"/>
                        </a:rPr>
                        <a:t>balances of commitments </a:t>
                      </a:r>
                      <a:r>
                        <a:rPr lang="en-US" sz="1400" dirty="0" smtClean="0">
                          <a:effectLst/>
                          <a:latin typeface="+mj-lt"/>
                          <a:ea typeface="Times New Roman" panose="02020603050405020304" pitchFamily="18" charset="0"/>
                          <a:cs typeface="Arial" pitchFamily="34" charset="0"/>
                        </a:rPr>
                        <a:t>are </a:t>
                      </a:r>
                      <a:r>
                        <a:rPr lang="en-US" sz="1400" dirty="0">
                          <a:effectLst/>
                          <a:latin typeface="+mj-lt"/>
                          <a:ea typeface="Times New Roman" panose="02020603050405020304" pitchFamily="18" charset="0"/>
                          <a:cs typeface="Arial" pitchFamily="34" charset="0"/>
                        </a:rPr>
                        <a:t>individually </a:t>
                      </a:r>
                      <a:r>
                        <a:rPr lang="en-US" sz="1400" b="1" dirty="0">
                          <a:effectLst/>
                          <a:latin typeface="+mj-lt"/>
                          <a:ea typeface="Times New Roman" panose="02020603050405020304" pitchFamily="18" charset="0"/>
                          <a:cs typeface="Arial" pitchFamily="34" charset="0"/>
                        </a:rPr>
                        <a:t>recorded on BAS </a:t>
                      </a:r>
                      <a:r>
                        <a:rPr lang="en-US" sz="1400" dirty="0">
                          <a:effectLst/>
                          <a:latin typeface="+mj-lt"/>
                          <a:ea typeface="Times New Roman" panose="02020603050405020304" pitchFamily="18" charset="0"/>
                          <a:cs typeface="Arial" pitchFamily="34" charset="0"/>
                        </a:rPr>
                        <a:t>to minimize risk of overpayments.</a:t>
                      </a:r>
                      <a:endParaRPr lang="en-ZA" sz="1400" dirty="0">
                        <a:effectLst/>
                        <a:latin typeface="+mj-lt"/>
                        <a:ea typeface="Times New Roman" panose="02020603050405020304" pitchFamily="18" charset="0"/>
                        <a:cs typeface="Arial" pitchFamily="34" charset="0"/>
                      </a:endParaRPr>
                    </a:p>
                    <a:p>
                      <a:pPr marL="185738" indent="-185738" algn="just">
                        <a:lnSpc>
                          <a:spcPct val="150000"/>
                        </a:lnSpc>
                        <a:spcAft>
                          <a:spcPts val="0"/>
                        </a:spcAft>
                        <a:buFont typeface="Arial" pitchFamily="34" charset="0"/>
                        <a:buChar char="•"/>
                      </a:pPr>
                      <a:r>
                        <a:rPr lang="en-US" sz="1400" dirty="0">
                          <a:effectLst/>
                          <a:latin typeface="+mj-lt"/>
                          <a:ea typeface="Times New Roman" panose="02020603050405020304" pitchFamily="18" charset="0"/>
                          <a:cs typeface="Arial" pitchFamily="34" charset="0"/>
                        </a:rPr>
                        <a:t>The IA </a:t>
                      </a:r>
                      <a:r>
                        <a:rPr lang="en-US" sz="1400" b="1" dirty="0">
                          <a:effectLst/>
                          <a:latin typeface="+mj-lt"/>
                          <a:ea typeface="Times New Roman" panose="02020603050405020304" pitchFamily="18" charset="0"/>
                          <a:cs typeface="Arial" pitchFamily="34" charset="0"/>
                        </a:rPr>
                        <a:t>Cash Flows </a:t>
                      </a:r>
                      <a:r>
                        <a:rPr lang="en-US" sz="1400" dirty="0" smtClean="0">
                          <a:effectLst/>
                          <a:latin typeface="+mj-lt"/>
                          <a:ea typeface="Times New Roman" panose="02020603050405020304" pitchFamily="18" charset="0"/>
                          <a:cs typeface="Arial" pitchFamily="34" charset="0"/>
                        </a:rPr>
                        <a:t>are </a:t>
                      </a:r>
                      <a:r>
                        <a:rPr lang="en-US" sz="1400" dirty="0">
                          <a:effectLst/>
                          <a:latin typeface="+mj-lt"/>
                          <a:ea typeface="Times New Roman" panose="02020603050405020304" pitchFamily="18" charset="0"/>
                          <a:cs typeface="Arial" pitchFamily="34" charset="0"/>
                        </a:rPr>
                        <a:t>checked by the delegated </a:t>
                      </a:r>
                      <a:r>
                        <a:rPr lang="en-US" sz="1400" b="1" dirty="0">
                          <a:effectLst/>
                          <a:latin typeface="+mj-lt"/>
                          <a:ea typeface="Times New Roman" panose="02020603050405020304" pitchFamily="18" charset="0"/>
                          <a:cs typeface="Arial" pitchFamily="34" charset="0"/>
                        </a:rPr>
                        <a:t>PSU Finance Administrators </a:t>
                      </a:r>
                      <a:r>
                        <a:rPr lang="en-US" sz="1400" dirty="0">
                          <a:effectLst/>
                          <a:latin typeface="+mj-lt"/>
                          <a:ea typeface="Times New Roman" panose="02020603050405020304" pitchFamily="18" charset="0"/>
                          <a:cs typeface="Arial" pitchFamily="34" charset="0"/>
                        </a:rPr>
                        <a:t>to ensure early detection of possible overpayments.</a:t>
                      </a:r>
                      <a:endParaRPr lang="en-ZA" sz="1400" dirty="0">
                        <a:effectLst/>
                        <a:latin typeface="+mj-lt"/>
                        <a:ea typeface="Times New Roman" panose="02020603050405020304" pitchFamily="18" charset="0"/>
                        <a:cs typeface="Arial" pitchFamily="34" charset="0"/>
                      </a:endParaRPr>
                    </a:p>
                  </a:txBody>
                  <a:tcPr marL="68580" marR="68580" marT="0" marB="0"/>
                </a:tc>
                <a:tc>
                  <a:txBody>
                    <a:bodyPr/>
                    <a:lstStyle/>
                    <a:p>
                      <a:pPr algn="just">
                        <a:lnSpc>
                          <a:spcPct val="150000"/>
                        </a:lnSpc>
                        <a:spcAft>
                          <a:spcPts val="0"/>
                        </a:spcAft>
                        <a:tabLst>
                          <a:tab pos="111125" algn="l"/>
                        </a:tabLst>
                      </a:pPr>
                      <a:r>
                        <a:rPr lang="en-US" sz="1400" dirty="0">
                          <a:effectLst/>
                          <a:latin typeface="+mj-lt"/>
                          <a:ea typeface="Times New Roman" panose="02020603050405020304" pitchFamily="18" charset="0"/>
                          <a:cs typeface="Arial" pitchFamily="34" charset="0"/>
                        </a:rPr>
                        <a:t>Currently </a:t>
                      </a:r>
                      <a:r>
                        <a:rPr lang="en-US" sz="1400" dirty="0" smtClean="0">
                          <a:effectLst/>
                          <a:latin typeface="+mj-lt"/>
                          <a:ea typeface="Times New Roman" panose="02020603050405020304" pitchFamily="18" charset="0"/>
                          <a:cs typeface="Arial" pitchFamily="34" charset="0"/>
                        </a:rPr>
                        <a:t>VOs </a:t>
                      </a:r>
                      <a:r>
                        <a:rPr lang="en-US" sz="1400" dirty="0">
                          <a:effectLst/>
                          <a:latin typeface="+mj-lt"/>
                          <a:ea typeface="Times New Roman" panose="02020603050405020304" pitchFamily="18" charset="0"/>
                          <a:cs typeface="Arial" pitchFamily="34" charset="0"/>
                        </a:rPr>
                        <a:t>are no longer submitted frequently  due to </a:t>
                      </a:r>
                      <a:r>
                        <a:rPr lang="en-US" sz="1400" b="1" dirty="0">
                          <a:effectLst/>
                          <a:latin typeface="+mj-lt"/>
                          <a:ea typeface="Times New Roman" panose="02020603050405020304" pitchFamily="18" charset="0"/>
                          <a:cs typeface="Arial" pitchFamily="34" charset="0"/>
                        </a:rPr>
                        <a:t>proper planning. </a:t>
                      </a:r>
                      <a:endParaRPr lang="en-ZA" sz="1400" b="1" dirty="0">
                        <a:effectLst/>
                        <a:latin typeface="+mj-lt"/>
                        <a:ea typeface="Times New Roman" panose="02020603050405020304" pitchFamily="18" charset="0"/>
                        <a:cs typeface="Arial" pitchFamily="34" charset="0"/>
                      </a:endParaRPr>
                    </a:p>
                    <a:p>
                      <a:pPr algn="just">
                        <a:lnSpc>
                          <a:spcPct val="150000"/>
                        </a:lnSpc>
                        <a:spcAft>
                          <a:spcPts val="0"/>
                        </a:spcAft>
                        <a:tabLst>
                          <a:tab pos="111125" algn="l"/>
                        </a:tabLst>
                      </a:pPr>
                      <a:r>
                        <a:rPr lang="en-US" sz="1400" dirty="0">
                          <a:effectLst/>
                          <a:latin typeface="+mj-lt"/>
                          <a:ea typeface="Times New Roman" panose="02020603050405020304" pitchFamily="18" charset="0"/>
                          <a:cs typeface="Arial" pitchFamily="34" charset="0"/>
                        </a:rPr>
                        <a:t> </a:t>
                      </a:r>
                      <a:endParaRPr lang="en-ZA" sz="1400" dirty="0">
                        <a:effectLst/>
                        <a:latin typeface="+mj-lt"/>
                        <a:ea typeface="Times New Roman" panose="02020603050405020304" pitchFamily="18" charset="0"/>
                        <a:cs typeface="Arial" pitchFamily="34" charset="0"/>
                      </a:endParaRPr>
                    </a:p>
                    <a:p>
                      <a:pPr algn="just">
                        <a:lnSpc>
                          <a:spcPct val="150000"/>
                        </a:lnSpc>
                        <a:spcAft>
                          <a:spcPts val="0"/>
                        </a:spcAft>
                        <a:tabLst>
                          <a:tab pos="111125" algn="l"/>
                        </a:tabLst>
                      </a:pPr>
                      <a:r>
                        <a:rPr lang="en-US" sz="1400" dirty="0">
                          <a:effectLst/>
                          <a:latin typeface="+mj-lt"/>
                          <a:ea typeface="Times New Roman" panose="02020603050405020304" pitchFamily="18" charset="0"/>
                          <a:cs typeface="Arial" pitchFamily="34" charset="0"/>
                        </a:rPr>
                        <a:t>Cash Flows are </a:t>
                      </a:r>
                      <a:r>
                        <a:rPr lang="en-US" sz="1400" b="1" dirty="0">
                          <a:effectLst/>
                          <a:latin typeface="+mj-lt"/>
                          <a:ea typeface="Times New Roman" panose="02020603050405020304" pitchFamily="18" charset="0"/>
                          <a:cs typeface="Arial" pitchFamily="34" charset="0"/>
                        </a:rPr>
                        <a:t>checked monthly </a:t>
                      </a:r>
                      <a:r>
                        <a:rPr lang="en-US" sz="1400" dirty="0">
                          <a:effectLst/>
                          <a:latin typeface="+mj-lt"/>
                          <a:ea typeface="Times New Roman" panose="02020603050405020304" pitchFamily="18" charset="0"/>
                          <a:cs typeface="Arial" pitchFamily="34" charset="0"/>
                        </a:rPr>
                        <a:t>and </a:t>
                      </a:r>
                      <a:r>
                        <a:rPr lang="en-US" sz="1400" dirty="0" err="1">
                          <a:effectLst/>
                          <a:latin typeface="+mj-lt"/>
                          <a:ea typeface="Times New Roman" panose="02020603050405020304" pitchFamily="18" charset="0"/>
                          <a:cs typeface="Arial" pitchFamily="34" charset="0"/>
                        </a:rPr>
                        <a:t>scrutinised</a:t>
                      </a:r>
                      <a:r>
                        <a:rPr lang="en-US" sz="1400" dirty="0">
                          <a:effectLst/>
                          <a:latin typeface="+mj-lt"/>
                          <a:ea typeface="Times New Roman" panose="02020603050405020304" pitchFamily="18" charset="0"/>
                          <a:cs typeface="Arial" pitchFamily="34" charset="0"/>
                        </a:rPr>
                        <a:t> by the PSU Finance Administrators </a:t>
                      </a:r>
                      <a:r>
                        <a:rPr lang="en-US" sz="1400" b="1" dirty="0">
                          <a:effectLst/>
                          <a:latin typeface="+mj-lt"/>
                          <a:ea typeface="Times New Roman" panose="02020603050405020304" pitchFamily="18" charset="0"/>
                          <a:cs typeface="Arial" pitchFamily="34" charset="0"/>
                        </a:rPr>
                        <a:t>before any claim is submitted </a:t>
                      </a:r>
                      <a:r>
                        <a:rPr lang="en-US" sz="1400" dirty="0">
                          <a:effectLst/>
                          <a:latin typeface="+mj-lt"/>
                          <a:ea typeface="Times New Roman" panose="02020603050405020304" pitchFamily="18" charset="0"/>
                          <a:cs typeface="Arial" pitchFamily="34" charset="0"/>
                        </a:rPr>
                        <a:t>to Finance for processing on BAS.</a:t>
                      </a:r>
                      <a:endParaRPr lang="en-ZA" sz="1400" dirty="0">
                        <a:effectLst/>
                        <a:latin typeface="+mj-lt"/>
                        <a:ea typeface="Times New Roman" panose="02020603050405020304" pitchFamily="18" charset="0"/>
                        <a:cs typeface="Arial" pitchFamily="34" charset="0"/>
                      </a:endParaRPr>
                    </a:p>
                  </a:txBody>
                  <a:tcPr marL="68580" marR="68580" marT="0" marB="0"/>
                </a:tc>
              </a:tr>
            </a:tbl>
          </a:graphicData>
        </a:graphic>
      </p:graphicFrame>
      <p:sp>
        <p:nvSpPr>
          <p:cNvPr id="5" name="Rectangle 4"/>
          <p:cNvSpPr/>
          <p:nvPr/>
        </p:nvSpPr>
        <p:spPr>
          <a:xfrm>
            <a:off x="539552" y="0"/>
            <a:ext cx="8032680" cy="584775"/>
          </a:xfrm>
          <a:prstGeom prst="rect">
            <a:avLst/>
          </a:prstGeom>
        </p:spPr>
        <p:txBody>
          <a:bodyPr wrap="square">
            <a:spAutoFit/>
          </a:bodyPr>
          <a:lstStyle/>
          <a:p>
            <a:pPr algn="ctr"/>
            <a:r>
              <a:rPr lang="en-ZA" sz="3200" b="1" dirty="0" smtClean="0">
                <a:solidFill>
                  <a:schemeClr val="accent2">
                    <a:lumMod val="75000"/>
                  </a:schemeClr>
                </a:solidFill>
              </a:rPr>
              <a:t>PROGRESS ON 2015/16 AUDIT FINDINGS</a:t>
            </a:r>
            <a:endParaRPr lang="en-ZA" sz="3200" dirty="0">
              <a:solidFill>
                <a:schemeClr val="accent2">
                  <a:lumMod val="75000"/>
                </a:schemeClr>
              </a:solidFill>
            </a:endParaRPr>
          </a:p>
        </p:txBody>
      </p:sp>
    </p:spTree>
    <p:extLst>
      <p:ext uri="{BB962C8B-B14F-4D97-AF65-F5344CB8AC3E}">
        <p14:creationId xmlns:p14="http://schemas.microsoft.com/office/powerpoint/2010/main" val="35365623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27</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26240"/>
              </p:ext>
            </p:extLst>
          </p:nvPr>
        </p:nvGraphicFramePr>
        <p:xfrm>
          <a:off x="251519" y="764705"/>
          <a:ext cx="8640961" cy="5133595"/>
        </p:xfrm>
        <a:graphic>
          <a:graphicData uri="http://schemas.openxmlformats.org/drawingml/2006/table">
            <a:tbl>
              <a:tblPr firstRow="1" bandRow="1">
                <a:tableStyleId>{21E4AEA4-8DFA-4A89-87EB-49C32662AFE0}</a:tableStyleId>
              </a:tblPr>
              <a:tblGrid>
                <a:gridCol w="2052260"/>
                <a:gridCol w="3708381"/>
                <a:gridCol w="2880320"/>
              </a:tblGrid>
              <a:tr h="291077">
                <a:tc>
                  <a:txBody>
                    <a:bodyPr/>
                    <a:lstStyle/>
                    <a:p>
                      <a:pPr algn="ctr">
                        <a:spcAft>
                          <a:spcPts val="0"/>
                        </a:spcAft>
                      </a:pPr>
                      <a:r>
                        <a:rPr lang="en-US" sz="1800" dirty="0">
                          <a:effectLst/>
                        </a:rPr>
                        <a:t> </a:t>
                      </a:r>
                      <a:r>
                        <a:rPr lang="en-US" sz="1800" dirty="0" smtClean="0">
                          <a:effectLst/>
                        </a:rPr>
                        <a:t>Audit finding</a:t>
                      </a:r>
                      <a:endParaRPr lang="en-ZA" sz="1800" dirty="0">
                        <a:effectLst/>
                        <a:latin typeface="+mj-lt"/>
                        <a:ea typeface="Times New Roman" panose="02020603050405020304" pitchFamily="18" charset="0"/>
                        <a:cs typeface="Arial" pitchFamily="34" charset="0"/>
                      </a:endParaRPr>
                    </a:p>
                  </a:txBody>
                  <a:tcPr marL="68580" marR="68580" marT="0" marB="0"/>
                </a:tc>
                <a:tc>
                  <a:txBody>
                    <a:bodyPr/>
                    <a:lstStyle/>
                    <a:p>
                      <a:pPr algn="ctr"/>
                      <a:r>
                        <a:rPr lang="en-ZA" sz="1800" dirty="0" smtClean="0"/>
                        <a:t>Action taken to address findings</a:t>
                      </a:r>
                      <a:endParaRPr lang="en-ZA" sz="1800" dirty="0">
                        <a:latin typeface="+mj-lt"/>
                        <a:cs typeface="Arial" pitchFamily="34" charset="0"/>
                      </a:endParaRPr>
                    </a:p>
                  </a:txBody>
                  <a:tcPr marL="68580" marR="68580" marT="0" marB="0"/>
                </a:tc>
                <a:tc>
                  <a:txBody>
                    <a:bodyPr/>
                    <a:lstStyle/>
                    <a:p>
                      <a:pPr algn="ctr">
                        <a:spcAft>
                          <a:spcPts val="0"/>
                        </a:spcAft>
                        <a:tabLst>
                          <a:tab pos="111125" algn="l"/>
                        </a:tabLst>
                      </a:pPr>
                      <a:r>
                        <a:rPr lang="en-ZA" sz="1800" dirty="0" smtClean="0">
                          <a:effectLst/>
                        </a:rPr>
                        <a:t>Progress made</a:t>
                      </a:r>
                      <a:endParaRPr lang="en-ZA" sz="1800" dirty="0">
                        <a:effectLst/>
                        <a:latin typeface="+mj-lt"/>
                        <a:ea typeface="Times New Roman" panose="02020603050405020304" pitchFamily="18" charset="0"/>
                        <a:cs typeface="Arial" pitchFamily="34" charset="0"/>
                      </a:endParaRPr>
                    </a:p>
                  </a:txBody>
                  <a:tcPr marL="68580" marR="68580" marT="0" marB="0"/>
                </a:tc>
              </a:tr>
              <a:tr h="3597354">
                <a:tc>
                  <a:txBody>
                    <a:bodyPr/>
                    <a:lstStyle/>
                    <a:p>
                      <a:pPr>
                        <a:spcAft>
                          <a:spcPts val="0"/>
                        </a:spcAft>
                      </a:pPr>
                      <a:r>
                        <a:rPr lang="en-US" sz="1400" b="1" dirty="0" smtClean="0">
                          <a:effectLst/>
                        </a:rPr>
                        <a:t>SCM </a:t>
                      </a:r>
                      <a:r>
                        <a:rPr lang="en-US" sz="1400" b="1" dirty="0">
                          <a:effectLst/>
                        </a:rPr>
                        <a:t>Director  Post </a:t>
                      </a:r>
                      <a:r>
                        <a:rPr lang="en-US" sz="1400" b="1" dirty="0" smtClean="0">
                          <a:effectLst/>
                        </a:rPr>
                        <a:t> and officials</a:t>
                      </a:r>
                      <a:r>
                        <a:rPr lang="en-US" sz="1400" b="1" baseline="0" dirty="0" smtClean="0">
                          <a:effectLst/>
                        </a:rPr>
                        <a:t> doing remunerative outside their sphere of appointment</a:t>
                      </a:r>
                      <a:endParaRPr lang="en-ZA" sz="1400" b="1" dirty="0">
                        <a:effectLst/>
                        <a:latin typeface="Arial" pitchFamily="34" charset="0"/>
                        <a:ea typeface="Times New Roman" panose="02020603050405020304" pitchFamily="18" charset="0"/>
                        <a:cs typeface="Arial" pitchFamily="34" charset="0"/>
                      </a:endParaRPr>
                    </a:p>
                  </a:txBody>
                  <a:tcPr marL="68580" marR="68580" marT="0" marB="0"/>
                </a:tc>
                <a:tc>
                  <a:txBody>
                    <a:bodyPr/>
                    <a:lstStyle/>
                    <a:p>
                      <a:pPr marL="171450" lvl="0" indent="-171450" algn="just">
                        <a:lnSpc>
                          <a:spcPct val="100000"/>
                        </a:lnSpc>
                        <a:spcAft>
                          <a:spcPts val="0"/>
                        </a:spcAft>
                        <a:buFont typeface="Arial" panose="020B0604020202020204" pitchFamily="34" charset="0"/>
                        <a:buChar char="•"/>
                      </a:pPr>
                      <a:r>
                        <a:rPr lang="en-US" sz="1400" dirty="0">
                          <a:effectLst/>
                        </a:rPr>
                        <a:t>The recommended declaration already forms part of the "</a:t>
                      </a:r>
                      <a:r>
                        <a:rPr lang="en-GB" sz="1400" b="1" dirty="0">
                          <a:effectLst/>
                        </a:rPr>
                        <a:t>Letter of Acceptance of Post and Assumption of Duty</a:t>
                      </a:r>
                      <a:r>
                        <a:rPr lang="en-GB" sz="1400" dirty="0">
                          <a:effectLst/>
                        </a:rPr>
                        <a:t>" documentation </a:t>
                      </a:r>
                      <a:r>
                        <a:rPr lang="en-GB" sz="1400" dirty="0" smtClean="0">
                          <a:effectLst/>
                        </a:rPr>
                        <a:t>.</a:t>
                      </a:r>
                      <a:endParaRPr lang="en-ZA" sz="1400" dirty="0">
                        <a:effectLst/>
                      </a:endParaRPr>
                    </a:p>
                    <a:p>
                      <a:pPr marL="171450" lvl="0" indent="-171450" algn="just">
                        <a:lnSpc>
                          <a:spcPct val="100000"/>
                        </a:lnSpc>
                        <a:spcAft>
                          <a:spcPts val="0"/>
                        </a:spcAft>
                        <a:buFont typeface="Arial" panose="020B0604020202020204" pitchFamily="34" charset="0"/>
                        <a:buChar char="•"/>
                      </a:pPr>
                      <a:r>
                        <a:rPr lang="en-GB" sz="1400" dirty="0">
                          <a:effectLst/>
                        </a:rPr>
                        <a:t>A </a:t>
                      </a:r>
                      <a:r>
                        <a:rPr lang="en-GB" sz="1400" b="1" dirty="0">
                          <a:effectLst/>
                        </a:rPr>
                        <a:t>circular</a:t>
                      </a:r>
                      <a:r>
                        <a:rPr lang="en-GB" sz="1400" dirty="0">
                          <a:effectLst/>
                        </a:rPr>
                        <a:t> informing officials of their responsibilities regarding </a:t>
                      </a:r>
                      <a:r>
                        <a:rPr lang="en-GB" sz="1400" b="1" dirty="0">
                          <a:effectLst/>
                        </a:rPr>
                        <a:t>remunerative work outside their spheres of appointment </a:t>
                      </a:r>
                      <a:r>
                        <a:rPr lang="en-GB" sz="1400" dirty="0">
                          <a:effectLst/>
                        </a:rPr>
                        <a:t>with the DBE </a:t>
                      </a:r>
                      <a:r>
                        <a:rPr lang="en-GB" sz="1400" dirty="0" smtClean="0">
                          <a:effectLst/>
                        </a:rPr>
                        <a:t> was circulated </a:t>
                      </a:r>
                      <a:r>
                        <a:rPr lang="en-GB" sz="1400" dirty="0">
                          <a:effectLst/>
                        </a:rPr>
                        <a:t>to </a:t>
                      </a:r>
                      <a:r>
                        <a:rPr lang="en-GB" sz="1400" dirty="0" smtClean="0">
                          <a:effectLst/>
                        </a:rPr>
                        <a:t>officials on </a:t>
                      </a:r>
                      <a:r>
                        <a:rPr lang="en-GB" sz="1400" dirty="0">
                          <a:effectLst/>
                        </a:rPr>
                        <a:t>21 July 2016.</a:t>
                      </a:r>
                      <a:endParaRPr lang="en-ZA" sz="1400" dirty="0">
                        <a:effectLst/>
                      </a:endParaRPr>
                    </a:p>
                    <a:p>
                      <a:pPr marL="171450" lvl="0" indent="-171450" algn="just">
                        <a:lnSpc>
                          <a:spcPct val="100000"/>
                        </a:lnSpc>
                        <a:spcAft>
                          <a:spcPts val="0"/>
                        </a:spcAft>
                        <a:buFont typeface="Arial" panose="020B0604020202020204" pitchFamily="34" charset="0"/>
                        <a:buChar char="•"/>
                      </a:pPr>
                      <a:r>
                        <a:rPr lang="en-GB" sz="1400" b="1" dirty="0">
                          <a:effectLst/>
                        </a:rPr>
                        <a:t>Letters</a:t>
                      </a:r>
                      <a:r>
                        <a:rPr lang="en-GB" sz="1400" dirty="0">
                          <a:effectLst/>
                        </a:rPr>
                        <a:t> have been signed by DG and </a:t>
                      </a:r>
                      <a:r>
                        <a:rPr lang="en-GB" sz="1400" b="1" dirty="0">
                          <a:effectLst/>
                        </a:rPr>
                        <a:t>sent to officials concerned.</a:t>
                      </a:r>
                      <a:endParaRPr lang="en-ZA" sz="1400" b="1" dirty="0">
                        <a:effectLst/>
                      </a:endParaRPr>
                    </a:p>
                    <a:p>
                      <a:pPr marL="171450" lvl="0" indent="-171450" algn="just">
                        <a:lnSpc>
                          <a:spcPct val="100000"/>
                        </a:lnSpc>
                        <a:spcAft>
                          <a:spcPts val="0"/>
                        </a:spcAft>
                        <a:buFont typeface="Arial" panose="020B0604020202020204" pitchFamily="34" charset="0"/>
                        <a:buChar char="•"/>
                      </a:pPr>
                      <a:r>
                        <a:rPr lang="en-GB" sz="1400" dirty="0">
                          <a:effectLst/>
                        </a:rPr>
                        <a:t>HRM managed to </a:t>
                      </a:r>
                      <a:r>
                        <a:rPr lang="en-GB" sz="1400" b="1" dirty="0">
                          <a:effectLst/>
                        </a:rPr>
                        <a:t>register for access to the CIPC database</a:t>
                      </a:r>
                      <a:r>
                        <a:rPr lang="en-GB" sz="1400" dirty="0">
                          <a:effectLst/>
                        </a:rPr>
                        <a:t> so that pre-appointment checks can be done</a:t>
                      </a:r>
                      <a:r>
                        <a:rPr lang="en-GB" sz="1400" dirty="0" smtClean="0">
                          <a:effectLst/>
                        </a:rPr>
                        <a:t>.</a:t>
                      </a:r>
                      <a:endParaRPr lang="en-ZA" sz="1400" dirty="0">
                        <a:effectLst/>
                      </a:endParaRPr>
                    </a:p>
                    <a:p>
                      <a:pPr marL="171450" indent="-171450" algn="just">
                        <a:lnSpc>
                          <a:spcPct val="100000"/>
                        </a:lnSpc>
                        <a:spcAft>
                          <a:spcPts val="0"/>
                        </a:spcAft>
                        <a:buFont typeface="Arial" panose="020B0604020202020204" pitchFamily="34" charset="0"/>
                        <a:buChar char="•"/>
                        <a:tabLst>
                          <a:tab pos="111125" algn="l"/>
                        </a:tabLst>
                      </a:pPr>
                      <a:r>
                        <a:rPr lang="en-US" sz="1400" dirty="0">
                          <a:effectLst/>
                        </a:rPr>
                        <a:t>The </a:t>
                      </a:r>
                      <a:r>
                        <a:rPr lang="en-US" sz="1400" dirty="0" smtClean="0">
                          <a:effectLst/>
                        </a:rPr>
                        <a:t>post </a:t>
                      </a:r>
                      <a:r>
                        <a:rPr lang="en-US" sz="1400" dirty="0">
                          <a:effectLst/>
                        </a:rPr>
                        <a:t>of the </a:t>
                      </a:r>
                      <a:r>
                        <a:rPr lang="en-US" sz="1400" b="1" dirty="0">
                          <a:effectLst/>
                        </a:rPr>
                        <a:t>Director: SCM </a:t>
                      </a:r>
                      <a:r>
                        <a:rPr lang="en-US" sz="1400" dirty="0">
                          <a:effectLst/>
                        </a:rPr>
                        <a:t>has been </a:t>
                      </a:r>
                      <a:r>
                        <a:rPr lang="en-US" sz="1400" dirty="0" smtClean="0">
                          <a:effectLst/>
                        </a:rPr>
                        <a:t>re-advertised.</a:t>
                      </a:r>
                      <a:endParaRPr lang="en-ZA" sz="1400" dirty="0">
                        <a:effectLst/>
                        <a:latin typeface="Arial" pitchFamily="34" charset="0"/>
                        <a:ea typeface="Times New Roman" panose="02020603050405020304" pitchFamily="18" charset="0"/>
                        <a:cs typeface="Arial" pitchFamily="34" charset="0"/>
                      </a:endParaRPr>
                    </a:p>
                  </a:txBody>
                  <a:tcPr marL="68580" marR="68580" marT="0" marB="0"/>
                </a:tc>
                <a:tc>
                  <a:txBody>
                    <a:bodyPr/>
                    <a:lstStyle/>
                    <a:p>
                      <a:pPr>
                        <a:spcAft>
                          <a:spcPts val="0"/>
                        </a:spcAft>
                        <a:tabLst>
                          <a:tab pos="111125" algn="l"/>
                        </a:tabLst>
                      </a:pPr>
                      <a:r>
                        <a:rPr lang="en-US" sz="1400" dirty="0" smtClean="0">
                          <a:effectLst/>
                        </a:rPr>
                        <a:t>Completed</a:t>
                      </a:r>
                      <a:endParaRPr lang="en-ZA" sz="1400" dirty="0">
                        <a:effectLst/>
                      </a:endParaRPr>
                    </a:p>
                    <a:p>
                      <a:pPr>
                        <a:spcAft>
                          <a:spcPts val="0"/>
                        </a:spcAft>
                        <a:tabLst>
                          <a:tab pos="111125" algn="l"/>
                        </a:tabLst>
                      </a:pPr>
                      <a:r>
                        <a:rPr lang="en-US" sz="1400" dirty="0">
                          <a:effectLst/>
                        </a:rPr>
                        <a:t> </a:t>
                      </a:r>
                      <a:endParaRPr lang="en-ZA" sz="1400" dirty="0">
                        <a:effectLst/>
                      </a:endParaRPr>
                    </a:p>
                    <a:p>
                      <a:pPr>
                        <a:spcAft>
                          <a:spcPts val="0"/>
                        </a:spcAft>
                        <a:tabLst>
                          <a:tab pos="111125" algn="l"/>
                        </a:tabLst>
                      </a:pPr>
                      <a:r>
                        <a:rPr lang="en-US" sz="1400" dirty="0">
                          <a:effectLst/>
                        </a:rPr>
                        <a:t> </a:t>
                      </a:r>
                      <a:endParaRPr lang="en-ZA" sz="1400" dirty="0">
                        <a:effectLst/>
                      </a:endParaRPr>
                    </a:p>
                    <a:p>
                      <a:pPr>
                        <a:spcAft>
                          <a:spcPts val="0"/>
                        </a:spcAft>
                        <a:tabLst>
                          <a:tab pos="111125" algn="l"/>
                        </a:tabLst>
                      </a:pPr>
                      <a:r>
                        <a:rPr lang="en-US" sz="1400" dirty="0">
                          <a:effectLst/>
                        </a:rPr>
                        <a:t> </a:t>
                      </a:r>
                      <a:r>
                        <a:rPr lang="en-US" sz="1400" dirty="0" smtClean="0">
                          <a:effectLst/>
                        </a:rPr>
                        <a:t>Completed</a:t>
                      </a:r>
                      <a:endParaRPr lang="en-ZA" sz="1400" dirty="0">
                        <a:effectLst/>
                      </a:endParaRPr>
                    </a:p>
                    <a:p>
                      <a:pPr>
                        <a:spcAft>
                          <a:spcPts val="0"/>
                        </a:spcAft>
                        <a:tabLst>
                          <a:tab pos="111125" algn="l"/>
                        </a:tabLst>
                      </a:pPr>
                      <a:r>
                        <a:rPr lang="en-US" sz="1400" dirty="0">
                          <a:effectLst/>
                        </a:rPr>
                        <a:t> </a:t>
                      </a:r>
                      <a:endParaRPr lang="en-ZA" sz="1400" dirty="0">
                        <a:effectLst/>
                      </a:endParaRPr>
                    </a:p>
                    <a:p>
                      <a:pPr>
                        <a:spcAft>
                          <a:spcPts val="0"/>
                        </a:spcAft>
                        <a:tabLst>
                          <a:tab pos="111125" algn="l"/>
                        </a:tabLst>
                      </a:pPr>
                      <a:r>
                        <a:rPr lang="en-US" sz="1400" dirty="0">
                          <a:effectLst/>
                        </a:rPr>
                        <a:t> </a:t>
                      </a:r>
                      <a:endParaRPr lang="en-ZA" sz="1400" dirty="0">
                        <a:effectLst/>
                      </a:endParaRPr>
                    </a:p>
                    <a:p>
                      <a:pPr>
                        <a:spcAft>
                          <a:spcPts val="0"/>
                        </a:spcAft>
                        <a:tabLst>
                          <a:tab pos="111125" algn="l"/>
                        </a:tabLst>
                      </a:pPr>
                      <a:r>
                        <a:rPr lang="en-US" sz="1400" dirty="0">
                          <a:effectLst/>
                        </a:rPr>
                        <a:t> </a:t>
                      </a:r>
                      <a:endParaRPr lang="en-ZA" sz="1400" dirty="0">
                        <a:effectLst/>
                      </a:endParaRPr>
                    </a:p>
                    <a:p>
                      <a:pPr>
                        <a:spcAft>
                          <a:spcPts val="0"/>
                        </a:spcAft>
                        <a:tabLst>
                          <a:tab pos="111125" algn="l"/>
                        </a:tabLst>
                      </a:pPr>
                      <a:r>
                        <a:rPr lang="en-US" sz="1400" dirty="0">
                          <a:effectLst/>
                        </a:rPr>
                        <a:t>Completed</a:t>
                      </a:r>
                      <a:endParaRPr lang="en-ZA" sz="1400" dirty="0">
                        <a:effectLst/>
                      </a:endParaRPr>
                    </a:p>
                    <a:p>
                      <a:pPr>
                        <a:spcAft>
                          <a:spcPts val="0"/>
                        </a:spcAft>
                        <a:tabLst>
                          <a:tab pos="111125" algn="l"/>
                        </a:tabLst>
                      </a:pPr>
                      <a:r>
                        <a:rPr lang="en-US" sz="1400" dirty="0">
                          <a:effectLst/>
                        </a:rPr>
                        <a:t> </a:t>
                      </a:r>
                      <a:endParaRPr lang="en-ZA" sz="1400" dirty="0">
                        <a:effectLst/>
                      </a:endParaRPr>
                    </a:p>
                    <a:p>
                      <a:pPr>
                        <a:spcAft>
                          <a:spcPts val="0"/>
                        </a:spcAft>
                        <a:tabLst>
                          <a:tab pos="111125" algn="l"/>
                        </a:tabLst>
                      </a:pPr>
                      <a:r>
                        <a:rPr lang="en-US" sz="1400" dirty="0">
                          <a:effectLst/>
                        </a:rPr>
                        <a:t> </a:t>
                      </a:r>
                      <a:endParaRPr lang="en-ZA" sz="1400" dirty="0">
                        <a:effectLst/>
                      </a:endParaRPr>
                    </a:p>
                    <a:p>
                      <a:pPr>
                        <a:spcAft>
                          <a:spcPts val="0"/>
                        </a:spcAft>
                        <a:tabLst>
                          <a:tab pos="111125" algn="l"/>
                        </a:tabLst>
                      </a:pPr>
                      <a:r>
                        <a:rPr lang="en-US" sz="1400" dirty="0">
                          <a:effectLst/>
                        </a:rPr>
                        <a:t>Completed</a:t>
                      </a:r>
                      <a:endParaRPr lang="en-ZA" sz="1400" dirty="0">
                        <a:effectLst/>
                      </a:endParaRPr>
                    </a:p>
                    <a:p>
                      <a:pPr>
                        <a:spcAft>
                          <a:spcPts val="0"/>
                        </a:spcAft>
                        <a:tabLst>
                          <a:tab pos="111125" algn="l"/>
                        </a:tabLst>
                      </a:pPr>
                      <a:r>
                        <a:rPr lang="en-US" sz="1400" dirty="0">
                          <a:effectLst/>
                        </a:rPr>
                        <a:t> </a:t>
                      </a:r>
                      <a:endParaRPr lang="en-ZA" sz="1400" dirty="0">
                        <a:effectLst/>
                      </a:endParaRPr>
                    </a:p>
                    <a:p>
                      <a:pPr algn="just">
                        <a:lnSpc>
                          <a:spcPct val="150000"/>
                        </a:lnSpc>
                        <a:spcAft>
                          <a:spcPts val="0"/>
                        </a:spcAft>
                        <a:tabLst>
                          <a:tab pos="111125" algn="l"/>
                        </a:tabLst>
                      </a:pPr>
                      <a:r>
                        <a:rPr lang="en-US" sz="1400" dirty="0" smtClean="0">
                          <a:effectLst/>
                        </a:rPr>
                        <a:t>The </a:t>
                      </a:r>
                      <a:r>
                        <a:rPr lang="en-US" sz="1400" dirty="0">
                          <a:effectLst/>
                        </a:rPr>
                        <a:t>post has been re-advertised in the </a:t>
                      </a:r>
                      <a:r>
                        <a:rPr lang="en-US" sz="1400" b="1" dirty="0">
                          <a:effectLst/>
                        </a:rPr>
                        <a:t>National print media on 23 July 2017.</a:t>
                      </a:r>
                      <a:endParaRPr lang="en-ZA" sz="1400" b="1" dirty="0">
                        <a:effectLst/>
                        <a:latin typeface="Arial" pitchFamily="34" charset="0"/>
                        <a:ea typeface="Times New Roman" panose="02020603050405020304" pitchFamily="18" charset="0"/>
                        <a:cs typeface="Arial" pitchFamily="34" charset="0"/>
                      </a:endParaRPr>
                    </a:p>
                  </a:txBody>
                  <a:tcPr marL="68580" marR="68580" marT="0" marB="0"/>
                </a:tc>
              </a:tr>
              <a:tr h="1245164">
                <a:tc>
                  <a:txBody>
                    <a:bodyPr/>
                    <a:lstStyle/>
                    <a:p>
                      <a:pPr>
                        <a:spcAft>
                          <a:spcPts val="0"/>
                        </a:spcAft>
                      </a:pPr>
                      <a:r>
                        <a:rPr lang="en-US" sz="1400" b="1" dirty="0" smtClean="0">
                          <a:effectLst/>
                        </a:rPr>
                        <a:t>Key </a:t>
                      </a:r>
                      <a:r>
                        <a:rPr lang="en-US" sz="1400" b="1" dirty="0">
                          <a:effectLst/>
                        </a:rPr>
                        <a:t>management </a:t>
                      </a:r>
                      <a:r>
                        <a:rPr lang="en-US" sz="1400" b="1" dirty="0" smtClean="0">
                          <a:effectLst/>
                        </a:rPr>
                        <a:t>personnel</a:t>
                      </a:r>
                      <a:endParaRPr lang="en-ZA" sz="1400" dirty="0">
                        <a:effectLst/>
                        <a:latin typeface="Arial" pitchFamily="34" charset="0"/>
                        <a:ea typeface="Times New Roman" panose="02020603050405020304" pitchFamily="18" charset="0"/>
                        <a:cs typeface="Arial" pitchFamily="34" charset="0"/>
                      </a:endParaRPr>
                    </a:p>
                  </a:txBody>
                  <a:tcPr marL="68580" marR="68580" marT="0" marB="0"/>
                </a:tc>
                <a:tc>
                  <a:txBody>
                    <a:bodyPr/>
                    <a:lstStyle/>
                    <a:p>
                      <a:pPr algn="just">
                        <a:lnSpc>
                          <a:spcPct val="150000"/>
                        </a:lnSpc>
                        <a:spcAft>
                          <a:spcPts val="0"/>
                        </a:spcAft>
                      </a:pPr>
                      <a:r>
                        <a:rPr lang="en-US" sz="1400" dirty="0" smtClean="0">
                          <a:effectLst/>
                        </a:rPr>
                        <a:t>The </a:t>
                      </a:r>
                      <a:r>
                        <a:rPr lang="en-US" sz="1400" dirty="0">
                          <a:effectLst/>
                        </a:rPr>
                        <a:t>adjustment was </a:t>
                      </a:r>
                      <a:r>
                        <a:rPr lang="en-US" sz="1400" b="1" dirty="0">
                          <a:effectLst/>
                        </a:rPr>
                        <a:t>completed and submitted </a:t>
                      </a:r>
                      <a:r>
                        <a:rPr lang="en-US" sz="1400" dirty="0">
                          <a:effectLst/>
                        </a:rPr>
                        <a:t>to the AG's office. Family members of key management personnel were included. </a:t>
                      </a:r>
                      <a:endParaRPr lang="en-ZA" sz="1400" dirty="0">
                        <a:effectLst/>
                      </a:endParaRPr>
                    </a:p>
                    <a:p>
                      <a:pPr algn="just">
                        <a:spcAft>
                          <a:spcPts val="0"/>
                        </a:spcAft>
                      </a:pPr>
                      <a:r>
                        <a:rPr lang="en-US" sz="1400" dirty="0">
                          <a:effectLst/>
                        </a:rPr>
                        <a:t> </a:t>
                      </a:r>
                      <a:endParaRPr lang="en-ZA" sz="1400" dirty="0">
                        <a:effectLst/>
                        <a:latin typeface="Arial" pitchFamily="34" charset="0"/>
                        <a:ea typeface="Times New Roman" panose="02020603050405020304" pitchFamily="18" charset="0"/>
                        <a:cs typeface="Arial" pitchFamily="34" charset="0"/>
                      </a:endParaRPr>
                    </a:p>
                  </a:txBody>
                  <a:tcPr marL="68580" marR="68580" marT="0" marB="0"/>
                </a:tc>
                <a:tc>
                  <a:txBody>
                    <a:bodyPr/>
                    <a:lstStyle/>
                    <a:p>
                      <a:pPr>
                        <a:spcAft>
                          <a:spcPts val="0"/>
                        </a:spcAft>
                        <a:tabLst>
                          <a:tab pos="111125" algn="l"/>
                        </a:tabLst>
                      </a:pPr>
                      <a:r>
                        <a:rPr lang="en-US" sz="1400" dirty="0" smtClean="0">
                          <a:effectLst/>
                        </a:rPr>
                        <a:t>Completed</a:t>
                      </a:r>
                      <a:endParaRPr lang="en-ZA" sz="1400" dirty="0">
                        <a:effectLst/>
                        <a:latin typeface="Arial" pitchFamily="34" charset="0"/>
                        <a:ea typeface="Times New Roman" panose="02020603050405020304" pitchFamily="18" charset="0"/>
                        <a:cs typeface="Arial" pitchFamily="34" charset="0"/>
                      </a:endParaRPr>
                    </a:p>
                  </a:txBody>
                  <a:tcPr marL="68580" marR="68580" marT="0" marB="0"/>
                </a:tc>
              </a:tr>
            </a:tbl>
          </a:graphicData>
        </a:graphic>
      </p:graphicFrame>
      <p:sp>
        <p:nvSpPr>
          <p:cNvPr id="5" name="Rectangle 4"/>
          <p:cNvSpPr/>
          <p:nvPr/>
        </p:nvSpPr>
        <p:spPr>
          <a:xfrm>
            <a:off x="539552" y="0"/>
            <a:ext cx="8032680" cy="523220"/>
          </a:xfrm>
          <a:prstGeom prst="rect">
            <a:avLst/>
          </a:prstGeom>
        </p:spPr>
        <p:txBody>
          <a:bodyPr wrap="square">
            <a:spAutoFit/>
          </a:bodyPr>
          <a:lstStyle/>
          <a:p>
            <a:pPr algn="ctr"/>
            <a:r>
              <a:rPr lang="en-ZA" sz="2800" b="1" dirty="0" smtClean="0">
                <a:solidFill>
                  <a:schemeClr val="accent2">
                    <a:lumMod val="75000"/>
                  </a:schemeClr>
                </a:solidFill>
              </a:rPr>
              <a:t>PROGRESS ON 2015/16 AUDIT FINDINGS</a:t>
            </a:r>
            <a:endParaRPr lang="en-ZA" sz="2800" dirty="0">
              <a:solidFill>
                <a:schemeClr val="accent2">
                  <a:lumMod val="75000"/>
                </a:schemeClr>
              </a:solidFill>
            </a:endParaRPr>
          </a:p>
        </p:txBody>
      </p:sp>
      <p:sp>
        <p:nvSpPr>
          <p:cNvPr id="6" name="TextBox 5"/>
          <p:cNvSpPr txBox="1"/>
          <p:nvPr/>
        </p:nvSpPr>
        <p:spPr>
          <a:xfrm>
            <a:off x="7020272" y="6525344"/>
            <a:ext cx="792088" cy="369332"/>
          </a:xfrm>
          <a:prstGeom prst="rect">
            <a:avLst/>
          </a:prstGeom>
          <a:noFill/>
        </p:spPr>
        <p:txBody>
          <a:bodyPr wrap="square" rtlCol="0">
            <a:spAutoFit/>
          </a:bodyPr>
          <a:lstStyle/>
          <a:p>
            <a:pPr algn="ctr"/>
            <a:r>
              <a:rPr lang="en-US" dirty="0" smtClean="0"/>
              <a:t>27</a:t>
            </a:r>
            <a:endParaRPr lang="en-ZA" dirty="0"/>
          </a:p>
        </p:txBody>
      </p:sp>
    </p:spTree>
    <p:extLst>
      <p:ext uri="{BB962C8B-B14F-4D97-AF65-F5344CB8AC3E}">
        <p14:creationId xmlns:p14="http://schemas.microsoft.com/office/powerpoint/2010/main" val="35365623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404664"/>
          </a:xfrm>
        </p:spPr>
        <p:txBody>
          <a:bodyPr>
            <a:noAutofit/>
          </a:bodyPr>
          <a:lstStyle/>
          <a:p>
            <a:r>
              <a:rPr lang="en-ZA" sz="2400" b="1" dirty="0" smtClean="0">
                <a:solidFill>
                  <a:schemeClr val="accent2">
                    <a:lumMod val="75000"/>
                  </a:schemeClr>
                </a:solidFill>
              </a:rPr>
              <a:t>PROGRESS ON 2015/16 AUDIT FINDINGS</a:t>
            </a:r>
            <a:endParaRPr lang="en-ZA" sz="2400" dirty="0">
              <a:solidFill>
                <a:schemeClr val="accent2">
                  <a:lumMod val="75000"/>
                </a:schemeClr>
              </a:solidFill>
            </a:endParaRPr>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28</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98819401"/>
              </p:ext>
            </p:extLst>
          </p:nvPr>
        </p:nvGraphicFramePr>
        <p:xfrm>
          <a:off x="323528" y="692696"/>
          <a:ext cx="8640960" cy="5688632"/>
        </p:xfrm>
        <a:graphic>
          <a:graphicData uri="http://schemas.openxmlformats.org/drawingml/2006/table">
            <a:tbl>
              <a:tblPr firstRow="1" bandRow="1">
                <a:tableStyleId>{21E4AEA4-8DFA-4A89-87EB-49C32662AFE0}</a:tableStyleId>
              </a:tblPr>
              <a:tblGrid>
                <a:gridCol w="1559636"/>
                <a:gridCol w="4056988"/>
                <a:gridCol w="3024336"/>
              </a:tblGrid>
              <a:tr h="361596">
                <a:tc>
                  <a:txBody>
                    <a:bodyPr/>
                    <a:lstStyle/>
                    <a:p>
                      <a:r>
                        <a:rPr lang="en-US" sz="1800" kern="1200" dirty="0" smtClean="0">
                          <a:effectLst/>
                        </a:rPr>
                        <a:t>Audit finding</a:t>
                      </a:r>
                      <a:endParaRPr lang="en-ZA" dirty="0"/>
                    </a:p>
                  </a:txBody>
                  <a:tcPr/>
                </a:tc>
                <a:tc>
                  <a:txBody>
                    <a:bodyPr/>
                    <a:lstStyle/>
                    <a:p>
                      <a:pPr algn="ctr"/>
                      <a:r>
                        <a:rPr lang="en-ZA" sz="1800" kern="1200" dirty="0" smtClean="0"/>
                        <a:t>Action taken to address findings</a:t>
                      </a:r>
                      <a:endParaRPr lang="en-ZA" sz="1800" b="1" kern="1200" dirty="0">
                        <a:solidFill>
                          <a:schemeClr val="lt1"/>
                        </a:solidFill>
                        <a:latin typeface="+mn-lt"/>
                        <a:ea typeface="+mn-ea"/>
                        <a:cs typeface="Arial" pitchFamily="34" charset="0"/>
                      </a:endParaRPr>
                    </a:p>
                  </a:txBody>
                  <a:tcPr/>
                </a:tc>
                <a:tc>
                  <a:txBody>
                    <a:bodyPr/>
                    <a:lstStyle/>
                    <a:p>
                      <a:r>
                        <a:rPr lang="en-ZA" dirty="0" smtClean="0"/>
                        <a:t>Progress</a:t>
                      </a:r>
                      <a:endParaRPr lang="en-ZA" dirty="0"/>
                    </a:p>
                  </a:txBody>
                  <a:tcPr/>
                </a:tc>
              </a:tr>
              <a:tr h="5322872">
                <a:tc>
                  <a:txBody>
                    <a:bodyPr/>
                    <a:lstStyle/>
                    <a:p>
                      <a:pPr>
                        <a:spcAft>
                          <a:spcPts val="0"/>
                        </a:spcAft>
                      </a:pPr>
                      <a:r>
                        <a:rPr lang="en-US" sz="1000" b="1" dirty="0" err="1" smtClean="0">
                          <a:effectLst/>
                        </a:rPr>
                        <a:t>Kha</a:t>
                      </a:r>
                      <a:r>
                        <a:rPr lang="en-US" sz="1000" b="1" dirty="0" smtClean="0">
                          <a:effectLst/>
                        </a:rPr>
                        <a:t> </a:t>
                      </a:r>
                      <a:r>
                        <a:rPr lang="en-US" sz="1000" b="1" dirty="0" err="1">
                          <a:effectLst/>
                        </a:rPr>
                        <a:t>Ri</a:t>
                      </a:r>
                      <a:r>
                        <a:rPr lang="en-US" sz="1000" b="1" dirty="0">
                          <a:effectLst/>
                        </a:rPr>
                        <a:t> </a:t>
                      </a:r>
                      <a:r>
                        <a:rPr lang="en-US" sz="1000" b="1" dirty="0" err="1">
                          <a:effectLst/>
                        </a:rPr>
                        <a:t>Gude</a:t>
                      </a:r>
                      <a:endParaRPr lang="en-ZA" sz="12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0"/>
                        </a:spcAft>
                        <a:buClrTx/>
                        <a:buSzTx/>
                        <a:buFontTx/>
                        <a:buNone/>
                        <a:tabLst>
                          <a:tab pos="111125" algn="l"/>
                        </a:tabLst>
                        <a:defRPr/>
                      </a:pPr>
                      <a:r>
                        <a:rPr lang="en-US" sz="1050" dirty="0" smtClean="0">
                          <a:effectLst/>
                        </a:rPr>
                        <a:t>For 2015/16</a:t>
                      </a:r>
                      <a:r>
                        <a:rPr lang="en-US" sz="1050" baseline="0" dirty="0" smtClean="0">
                          <a:effectLst/>
                        </a:rPr>
                        <a:t> financial year, t</a:t>
                      </a:r>
                      <a:r>
                        <a:rPr lang="en-US" sz="1050" dirty="0" smtClean="0">
                          <a:effectLst/>
                        </a:rPr>
                        <a:t>he Director-General appointed an </a:t>
                      </a:r>
                      <a:r>
                        <a:rPr lang="en-US" sz="1050" b="1" dirty="0" smtClean="0">
                          <a:effectLst/>
                        </a:rPr>
                        <a:t>external audit firm to investigate</a:t>
                      </a:r>
                      <a:r>
                        <a:rPr lang="en-US" sz="1050" dirty="0" smtClean="0">
                          <a:effectLst/>
                        </a:rPr>
                        <a:t> the amount declared fruitless and</a:t>
                      </a:r>
                      <a:r>
                        <a:rPr lang="en-US" sz="1050" baseline="0" dirty="0" smtClean="0">
                          <a:effectLst/>
                        </a:rPr>
                        <a:t> wasteful expenditure.</a:t>
                      </a:r>
                      <a:endParaRPr lang="en-US" sz="1050" dirty="0" smtClean="0">
                        <a:effectLst/>
                      </a:endParaRPr>
                    </a:p>
                    <a:p>
                      <a:pPr marL="0" marR="0" indent="0" algn="just" defTabSz="914400" rtl="0" eaLnBrk="1" fontAlgn="auto" latinLnBrk="0" hangingPunct="1">
                        <a:lnSpc>
                          <a:spcPct val="150000"/>
                        </a:lnSpc>
                        <a:spcBef>
                          <a:spcPts val="0"/>
                        </a:spcBef>
                        <a:spcAft>
                          <a:spcPts val="0"/>
                        </a:spcAft>
                        <a:buClrTx/>
                        <a:buSzTx/>
                        <a:buFontTx/>
                        <a:buNone/>
                        <a:tabLst>
                          <a:tab pos="111125" algn="l"/>
                        </a:tabLst>
                        <a:defRPr/>
                      </a:pPr>
                      <a:endParaRPr lang="en-US" sz="1050" dirty="0" smtClean="0">
                        <a:effectLst/>
                      </a:endParaRPr>
                    </a:p>
                    <a:p>
                      <a:pPr marL="0" marR="0" indent="0" algn="just" defTabSz="914400" rtl="0" eaLnBrk="1" fontAlgn="auto" latinLnBrk="0" hangingPunct="1">
                        <a:lnSpc>
                          <a:spcPct val="150000"/>
                        </a:lnSpc>
                        <a:spcBef>
                          <a:spcPts val="0"/>
                        </a:spcBef>
                        <a:spcAft>
                          <a:spcPts val="0"/>
                        </a:spcAft>
                        <a:buClrTx/>
                        <a:buSzTx/>
                        <a:buFontTx/>
                        <a:buNone/>
                        <a:tabLst>
                          <a:tab pos="111125" algn="l"/>
                        </a:tabLst>
                        <a:defRPr/>
                      </a:pPr>
                      <a:r>
                        <a:rPr lang="en-US" sz="1050" dirty="0" smtClean="0">
                          <a:effectLst/>
                        </a:rPr>
                        <a:t>For 2016/17</a:t>
                      </a:r>
                      <a:r>
                        <a:rPr lang="en-US" sz="1050" baseline="0" dirty="0" smtClean="0">
                          <a:effectLst/>
                        </a:rPr>
                        <a:t> financial year, t</a:t>
                      </a:r>
                      <a:r>
                        <a:rPr lang="en-US" sz="1050" dirty="0" smtClean="0">
                          <a:effectLst/>
                        </a:rPr>
                        <a:t>he </a:t>
                      </a:r>
                      <a:r>
                        <a:rPr lang="en-US" sz="1050" dirty="0">
                          <a:effectLst/>
                        </a:rPr>
                        <a:t>Director-General </a:t>
                      </a:r>
                      <a:r>
                        <a:rPr lang="en-US" sz="1050" b="1" dirty="0">
                          <a:effectLst/>
                        </a:rPr>
                        <a:t>appointed an </a:t>
                      </a:r>
                      <a:r>
                        <a:rPr lang="en-US" sz="1050" b="1" dirty="0" smtClean="0">
                          <a:effectLst/>
                        </a:rPr>
                        <a:t>internal investigation </a:t>
                      </a:r>
                      <a:r>
                        <a:rPr lang="en-US" sz="1050" b="1" dirty="0">
                          <a:effectLst/>
                        </a:rPr>
                        <a:t>team</a:t>
                      </a:r>
                      <a:r>
                        <a:rPr lang="en-US" sz="1050" dirty="0">
                          <a:effectLst/>
                        </a:rPr>
                        <a:t> to investigate reported cases of fraud and corruption. The Team consisted of senior officials from </a:t>
                      </a:r>
                      <a:r>
                        <a:rPr lang="en-US" sz="1050" dirty="0" smtClean="0">
                          <a:effectLst/>
                        </a:rPr>
                        <a:t>the </a:t>
                      </a:r>
                      <a:r>
                        <a:rPr lang="en-US" sz="1050" baseline="0" dirty="0" smtClean="0">
                          <a:effectLst/>
                        </a:rPr>
                        <a:t>following </a:t>
                      </a:r>
                      <a:r>
                        <a:rPr lang="en-US" sz="1050" dirty="0" smtClean="0">
                          <a:effectLst/>
                        </a:rPr>
                        <a:t>directorates:</a:t>
                      </a:r>
                      <a:r>
                        <a:rPr lang="en-US" sz="1050" baseline="0" dirty="0" smtClean="0">
                          <a:effectLst/>
                        </a:rPr>
                        <a:t> </a:t>
                      </a:r>
                      <a:r>
                        <a:rPr lang="en-US" sz="1050" dirty="0" smtClean="0">
                          <a:effectLst/>
                        </a:rPr>
                        <a:t>Internal </a:t>
                      </a:r>
                      <a:r>
                        <a:rPr lang="en-US" sz="1050" dirty="0">
                          <a:effectLst/>
                        </a:rPr>
                        <a:t>Audit</a:t>
                      </a:r>
                      <a:r>
                        <a:rPr lang="en-US" sz="1050" dirty="0" smtClean="0">
                          <a:effectLst/>
                        </a:rPr>
                        <a:t>; Finance; </a:t>
                      </a:r>
                      <a:r>
                        <a:rPr lang="en-US" sz="1050" dirty="0" err="1" smtClean="0">
                          <a:effectLst/>
                        </a:rPr>
                        <a:t>Labour</a:t>
                      </a:r>
                      <a:r>
                        <a:rPr lang="en-US" sz="1050" dirty="0" smtClean="0">
                          <a:effectLst/>
                        </a:rPr>
                        <a:t> Relations; Legal Services; and </a:t>
                      </a:r>
                      <a:r>
                        <a:rPr lang="en-US" sz="1050" dirty="0" err="1" smtClean="0">
                          <a:effectLst/>
                        </a:rPr>
                        <a:t>Kha</a:t>
                      </a:r>
                      <a:r>
                        <a:rPr lang="en-US" sz="1050" dirty="0" smtClean="0">
                          <a:effectLst/>
                        </a:rPr>
                        <a:t> </a:t>
                      </a:r>
                      <a:r>
                        <a:rPr lang="en-US" sz="1050" dirty="0" err="1" smtClean="0">
                          <a:effectLst/>
                        </a:rPr>
                        <a:t>Ri</a:t>
                      </a:r>
                      <a:r>
                        <a:rPr lang="en-US" sz="1050" dirty="0" smtClean="0">
                          <a:effectLst/>
                        </a:rPr>
                        <a:t> </a:t>
                      </a:r>
                      <a:r>
                        <a:rPr lang="en-US" sz="1050" dirty="0" err="1" smtClean="0">
                          <a:effectLst/>
                        </a:rPr>
                        <a:t>Gude</a:t>
                      </a:r>
                      <a:r>
                        <a:rPr lang="en-US" sz="1050" dirty="0" smtClean="0">
                          <a:effectLst/>
                        </a:rPr>
                        <a:t>.</a:t>
                      </a:r>
                      <a:endParaRPr lang="en-ZA" sz="1050" dirty="0">
                        <a:effectLst/>
                      </a:endParaRPr>
                    </a:p>
                    <a:p>
                      <a:pPr algn="just">
                        <a:lnSpc>
                          <a:spcPct val="150000"/>
                        </a:lnSpc>
                        <a:spcAft>
                          <a:spcPts val="0"/>
                        </a:spcAft>
                        <a:tabLst>
                          <a:tab pos="111125" algn="l"/>
                        </a:tabLst>
                      </a:pPr>
                      <a:r>
                        <a:rPr lang="en-US" sz="1050" dirty="0" smtClean="0">
                          <a:effectLst/>
                        </a:rPr>
                        <a:t>The </a:t>
                      </a:r>
                      <a:r>
                        <a:rPr lang="en-US" sz="1050" dirty="0">
                          <a:effectLst/>
                        </a:rPr>
                        <a:t>Team conducted </a:t>
                      </a:r>
                      <a:r>
                        <a:rPr lang="en-US" sz="1050" b="1" dirty="0">
                          <a:effectLst/>
                        </a:rPr>
                        <a:t>investigations in 7 provinces</a:t>
                      </a:r>
                      <a:r>
                        <a:rPr lang="en-US" sz="1050" dirty="0">
                          <a:effectLst/>
                        </a:rPr>
                        <a:t>, except in NC and WC. The Team established that there were </a:t>
                      </a:r>
                      <a:r>
                        <a:rPr lang="en-US" sz="1050" b="1" dirty="0">
                          <a:effectLst/>
                        </a:rPr>
                        <a:t>40 566 learners who were affected by corrupt and fraudulent practices</a:t>
                      </a:r>
                      <a:r>
                        <a:rPr lang="en-US" sz="1050" dirty="0">
                          <a:effectLst/>
                        </a:rPr>
                        <a:t>. Included in the 40 566 were learners who were fictitious, learners with matric and learners who never attended classes. The total number also includes learners who have Grade 9 that were identified by the Auditor-General.</a:t>
                      </a:r>
                      <a:endParaRPr lang="en-ZA" sz="1050" dirty="0">
                        <a:effectLst/>
                      </a:endParaRPr>
                    </a:p>
                    <a:p>
                      <a:pPr algn="just">
                        <a:lnSpc>
                          <a:spcPct val="150000"/>
                        </a:lnSpc>
                        <a:spcAft>
                          <a:spcPts val="0"/>
                        </a:spcAft>
                        <a:tabLst>
                          <a:tab pos="111125" algn="l"/>
                        </a:tabLst>
                      </a:pPr>
                      <a:r>
                        <a:rPr lang="en-US" sz="1050" dirty="0">
                          <a:effectLst/>
                        </a:rPr>
                        <a:t> </a:t>
                      </a:r>
                      <a:endParaRPr lang="en-ZA" sz="1050" dirty="0">
                        <a:effectLst/>
                      </a:endParaRPr>
                    </a:p>
                    <a:p>
                      <a:pPr algn="just">
                        <a:lnSpc>
                          <a:spcPct val="150000"/>
                        </a:lnSpc>
                        <a:spcAft>
                          <a:spcPts val="0"/>
                        </a:spcAft>
                        <a:tabLst>
                          <a:tab pos="111125" algn="l"/>
                        </a:tabLst>
                      </a:pPr>
                      <a:r>
                        <a:rPr lang="en-US" sz="1050" dirty="0">
                          <a:effectLst/>
                        </a:rPr>
                        <a:t>The </a:t>
                      </a:r>
                      <a:r>
                        <a:rPr lang="en-US" sz="1050" b="1" dirty="0">
                          <a:effectLst/>
                        </a:rPr>
                        <a:t>initial</a:t>
                      </a:r>
                      <a:r>
                        <a:rPr lang="en-US" sz="1050" dirty="0">
                          <a:effectLst/>
                        </a:rPr>
                        <a:t> total number learners reached was </a:t>
                      </a:r>
                      <a:r>
                        <a:rPr lang="en-US" sz="1050" b="1" dirty="0">
                          <a:effectLst/>
                        </a:rPr>
                        <a:t>164 481</a:t>
                      </a:r>
                      <a:r>
                        <a:rPr lang="en-US" sz="1050" dirty="0">
                          <a:effectLst/>
                        </a:rPr>
                        <a:t>. After the investigation, the Team recommended that the Department </a:t>
                      </a:r>
                      <a:r>
                        <a:rPr lang="en-US" sz="1050" dirty="0" smtClean="0">
                          <a:effectLst/>
                        </a:rPr>
                        <a:t>subtract </a:t>
                      </a:r>
                      <a:r>
                        <a:rPr lang="en-US" sz="1050" dirty="0">
                          <a:effectLst/>
                        </a:rPr>
                        <a:t>40 566 </a:t>
                      </a:r>
                      <a:r>
                        <a:rPr lang="en-US" sz="1050" dirty="0" smtClean="0">
                          <a:effectLst/>
                        </a:rPr>
                        <a:t> from </a:t>
                      </a:r>
                      <a:r>
                        <a:rPr lang="en-US" sz="1050" dirty="0">
                          <a:effectLst/>
                        </a:rPr>
                        <a:t>the 164 481. </a:t>
                      </a:r>
                      <a:endParaRPr lang="en-ZA" sz="1050" dirty="0">
                        <a:effectLst/>
                      </a:endParaRPr>
                    </a:p>
                    <a:p>
                      <a:pPr algn="just">
                        <a:lnSpc>
                          <a:spcPct val="150000"/>
                        </a:lnSpc>
                        <a:spcAft>
                          <a:spcPts val="0"/>
                        </a:spcAft>
                        <a:tabLst>
                          <a:tab pos="111125" algn="l"/>
                        </a:tabLst>
                      </a:pPr>
                      <a:r>
                        <a:rPr lang="en-US" sz="1050" dirty="0">
                          <a:effectLst/>
                        </a:rPr>
                        <a:t>This means that that the Department remained with </a:t>
                      </a:r>
                      <a:r>
                        <a:rPr lang="en-US" sz="1050" b="1" dirty="0">
                          <a:effectLst/>
                        </a:rPr>
                        <a:t>123 914 learners who have registered in the 2016/17 Campaign</a:t>
                      </a:r>
                      <a:r>
                        <a:rPr lang="en-US" sz="1050" b="1" dirty="0" smtClean="0">
                          <a:effectLst/>
                        </a:rPr>
                        <a:t>.</a:t>
                      </a:r>
                      <a:endParaRPr lang="en-ZA" sz="1050" b="1" dirty="0">
                        <a:effectLst/>
                      </a:endParaRPr>
                    </a:p>
                  </a:txBody>
                  <a:tcPr marL="68580" marR="68580" marT="0" marB="0"/>
                </a:tc>
                <a:tc>
                  <a:txBody>
                    <a:bodyPr/>
                    <a:lstStyle/>
                    <a:p>
                      <a:pPr algn="just">
                        <a:lnSpc>
                          <a:spcPct val="150000"/>
                        </a:lnSpc>
                        <a:spcAft>
                          <a:spcPts val="0"/>
                        </a:spcAft>
                      </a:pPr>
                      <a:r>
                        <a:rPr lang="en-US" sz="1050" dirty="0" smtClean="0">
                          <a:effectLst/>
                        </a:rPr>
                        <a:t>Only </a:t>
                      </a:r>
                      <a:r>
                        <a:rPr lang="en-US" sz="1050" b="1" dirty="0" smtClean="0">
                          <a:effectLst/>
                        </a:rPr>
                        <a:t>R1.5</a:t>
                      </a:r>
                      <a:r>
                        <a:rPr lang="en-US" sz="1050" b="1" baseline="0" dirty="0" smtClean="0">
                          <a:effectLst/>
                        </a:rPr>
                        <a:t> million was found to be fruitless and wasteful expenditure</a:t>
                      </a:r>
                      <a:r>
                        <a:rPr lang="en-US" sz="1050" baseline="0" dirty="0" smtClean="0">
                          <a:effectLst/>
                        </a:rPr>
                        <a:t>. The </a:t>
                      </a:r>
                      <a:r>
                        <a:rPr lang="en-US" sz="1050" b="1" baseline="0" dirty="0" smtClean="0">
                          <a:effectLst/>
                        </a:rPr>
                        <a:t>remainder</a:t>
                      </a:r>
                      <a:r>
                        <a:rPr lang="en-US" sz="1050" baseline="0" dirty="0" smtClean="0">
                          <a:effectLst/>
                        </a:rPr>
                        <a:t> was declared </a:t>
                      </a:r>
                      <a:r>
                        <a:rPr lang="en-US" sz="1050" b="1" baseline="0" dirty="0" smtClean="0">
                          <a:effectLst/>
                        </a:rPr>
                        <a:t>irregular expenditure </a:t>
                      </a:r>
                      <a:r>
                        <a:rPr lang="en-US" sz="1050" baseline="0" dirty="0" smtClean="0">
                          <a:effectLst/>
                        </a:rPr>
                        <a:t>since the policy used to pay on a sliding scale was not approved at the correct level. </a:t>
                      </a:r>
                      <a:endParaRPr lang="en-ZA" sz="1050" dirty="0">
                        <a:effectLst/>
                      </a:endParaRPr>
                    </a:p>
                    <a:p>
                      <a:pPr marL="0" lvl="0" indent="0" algn="just">
                        <a:lnSpc>
                          <a:spcPct val="150000"/>
                        </a:lnSpc>
                        <a:spcAft>
                          <a:spcPts val="0"/>
                        </a:spcAft>
                        <a:buFont typeface="+mj-lt"/>
                        <a:buNone/>
                        <a:tabLst>
                          <a:tab pos="111125" algn="l"/>
                        </a:tabLst>
                      </a:pPr>
                      <a:endParaRPr lang="en-US" sz="1050" dirty="0" smtClean="0">
                        <a:effectLst/>
                      </a:endParaRPr>
                    </a:p>
                    <a:p>
                      <a:pPr marL="0" lvl="0" indent="0" algn="just">
                        <a:lnSpc>
                          <a:spcPct val="150000"/>
                        </a:lnSpc>
                        <a:spcAft>
                          <a:spcPts val="0"/>
                        </a:spcAft>
                        <a:buFont typeface="+mj-lt"/>
                        <a:buNone/>
                        <a:tabLst>
                          <a:tab pos="111125" algn="l"/>
                        </a:tabLst>
                      </a:pPr>
                      <a:r>
                        <a:rPr lang="en-US" sz="1050" dirty="0" smtClean="0">
                          <a:effectLst/>
                        </a:rPr>
                        <a:t>At </a:t>
                      </a:r>
                      <a:r>
                        <a:rPr lang="en-US" sz="1050" dirty="0">
                          <a:effectLst/>
                        </a:rPr>
                        <a:t>the beginning of the Campaign the total learner target was </a:t>
                      </a:r>
                      <a:r>
                        <a:rPr lang="en-US" sz="1050" b="1" dirty="0">
                          <a:effectLst/>
                        </a:rPr>
                        <a:t>295 000 for the 2016/17 KRG Mass Literacy Campaign. </a:t>
                      </a:r>
                      <a:endParaRPr lang="en-ZA" sz="1050" b="1" dirty="0">
                        <a:effectLst/>
                      </a:endParaRPr>
                    </a:p>
                    <a:p>
                      <a:pPr marL="0" lvl="0" indent="0" algn="just">
                        <a:lnSpc>
                          <a:spcPct val="150000"/>
                        </a:lnSpc>
                        <a:spcAft>
                          <a:spcPts val="0"/>
                        </a:spcAft>
                        <a:buFont typeface="+mj-lt"/>
                        <a:buNone/>
                        <a:tabLst>
                          <a:tab pos="111125" algn="l"/>
                        </a:tabLst>
                      </a:pPr>
                      <a:r>
                        <a:rPr lang="en-US" sz="1050" dirty="0">
                          <a:effectLst/>
                        </a:rPr>
                        <a:t>The verification process further reduced the number of learners after the Department discovered that Volunteers recruited learners whose IDs were either declared by the Department of Home Affairs (DHA) as invalid, or some of the recruited learners were found by the DHA to be deceased.  </a:t>
                      </a:r>
                      <a:endParaRPr lang="en-US" sz="1050" dirty="0" smtClean="0">
                        <a:effectLst/>
                      </a:endParaRPr>
                    </a:p>
                    <a:p>
                      <a:pPr marL="0" lvl="0" indent="0" algn="just">
                        <a:lnSpc>
                          <a:spcPct val="150000"/>
                        </a:lnSpc>
                        <a:spcAft>
                          <a:spcPts val="0"/>
                        </a:spcAft>
                        <a:buFont typeface="+mj-lt"/>
                        <a:buNone/>
                        <a:tabLst>
                          <a:tab pos="111125" algn="l"/>
                        </a:tabLst>
                      </a:pPr>
                      <a:r>
                        <a:rPr lang="en-US" sz="1050" dirty="0" smtClean="0">
                          <a:effectLst/>
                        </a:rPr>
                        <a:t>Fraudulent</a:t>
                      </a:r>
                      <a:r>
                        <a:rPr lang="en-US" sz="1050" baseline="0" dirty="0" smtClean="0">
                          <a:effectLst/>
                        </a:rPr>
                        <a:t> payments will be deducted from the affected volunteers since the final payments have not been made.</a:t>
                      </a:r>
                      <a:endParaRPr lang="en-ZA" sz="1050" dirty="0">
                        <a:effectLst/>
                      </a:endParaRPr>
                    </a:p>
                  </a:txBody>
                  <a:tcPr marL="68580" marR="68580" marT="0" marB="0"/>
                </a:tc>
              </a:tr>
            </a:tbl>
          </a:graphicData>
        </a:graphic>
      </p:graphicFrame>
      <p:sp>
        <p:nvSpPr>
          <p:cNvPr id="5" name="TextBox 4"/>
          <p:cNvSpPr txBox="1"/>
          <p:nvPr/>
        </p:nvSpPr>
        <p:spPr>
          <a:xfrm>
            <a:off x="7020272" y="6525344"/>
            <a:ext cx="792088" cy="369332"/>
          </a:xfrm>
          <a:prstGeom prst="rect">
            <a:avLst/>
          </a:prstGeom>
          <a:noFill/>
        </p:spPr>
        <p:txBody>
          <a:bodyPr wrap="square" rtlCol="0">
            <a:spAutoFit/>
          </a:bodyPr>
          <a:lstStyle/>
          <a:p>
            <a:pPr algn="ctr"/>
            <a:r>
              <a:rPr lang="en-US" dirty="0" smtClean="0"/>
              <a:t>28</a:t>
            </a:r>
            <a:endParaRPr lang="en-ZA" dirty="0"/>
          </a:p>
        </p:txBody>
      </p:sp>
    </p:spTree>
    <p:extLst>
      <p:ext uri="{BB962C8B-B14F-4D97-AF65-F5344CB8AC3E}">
        <p14:creationId xmlns:p14="http://schemas.microsoft.com/office/powerpoint/2010/main" val="22434973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29</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072820"/>
              </p:ext>
            </p:extLst>
          </p:nvPr>
        </p:nvGraphicFramePr>
        <p:xfrm>
          <a:off x="457200" y="692696"/>
          <a:ext cx="8229600" cy="5536624"/>
        </p:xfrm>
        <a:graphic>
          <a:graphicData uri="http://schemas.openxmlformats.org/drawingml/2006/table">
            <a:tbl>
              <a:tblPr firstRow="1" bandRow="1">
                <a:tableStyleId>{21E4AEA4-8DFA-4A89-87EB-49C32662AFE0}</a:tableStyleId>
              </a:tblPr>
              <a:tblGrid>
                <a:gridCol w="1954560"/>
                <a:gridCol w="3531840"/>
                <a:gridCol w="2743200"/>
              </a:tblGrid>
              <a:tr h="432048">
                <a:tc>
                  <a:txBody>
                    <a:bodyPr/>
                    <a:lstStyle/>
                    <a:p>
                      <a:r>
                        <a:rPr lang="en-ZA" dirty="0" smtClean="0"/>
                        <a:t>Audit</a:t>
                      </a:r>
                      <a:r>
                        <a:rPr lang="en-ZA" baseline="0" dirty="0" smtClean="0"/>
                        <a:t> finding</a:t>
                      </a:r>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kern="1200" dirty="0" smtClean="0"/>
                        <a:t>Action taken to address findings</a:t>
                      </a:r>
                    </a:p>
                    <a:p>
                      <a:endParaRPr lang="en-ZA" dirty="0"/>
                    </a:p>
                  </a:txBody>
                  <a:tcPr/>
                </a:tc>
                <a:tc>
                  <a:txBody>
                    <a:bodyPr/>
                    <a:lstStyle/>
                    <a:p>
                      <a:r>
                        <a:rPr lang="en-ZA" dirty="0" smtClean="0"/>
                        <a:t>Progress</a:t>
                      </a:r>
                      <a:endParaRPr lang="en-ZA" dirty="0"/>
                    </a:p>
                  </a:txBody>
                  <a:tcPr/>
                </a:tc>
              </a:tr>
              <a:tr h="4201167">
                <a:tc>
                  <a:txBody>
                    <a:bodyPr/>
                    <a:lstStyle/>
                    <a:p>
                      <a:pPr>
                        <a:spcAft>
                          <a:spcPts val="0"/>
                        </a:spcAft>
                      </a:pPr>
                      <a:r>
                        <a:rPr lang="en-US" sz="1100" b="1" dirty="0" err="1" smtClean="0">
                          <a:effectLst/>
                        </a:rPr>
                        <a:t>Kha</a:t>
                      </a:r>
                      <a:r>
                        <a:rPr lang="en-US" sz="1100" b="1" dirty="0" smtClean="0">
                          <a:effectLst/>
                        </a:rPr>
                        <a:t> </a:t>
                      </a:r>
                      <a:r>
                        <a:rPr lang="en-US" sz="1100" b="1" dirty="0" err="1">
                          <a:effectLst/>
                        </a:rPr>
                        <a:t>Ri</a:t>
                      </a:r>
                      <a:r>
                        <a:rPr lang="en-US" sz="1100" b="1" dirty="0">
                          <a:effectLst/>
                        </a:rPr>
                        <a:t> </a:t>
                      </a:r>
                      <a:r>
                        <a:rPr lang="en-US" sz="1100" b="1" dirty="0" err="1">
                          <a:effectLst/>
                        </a:rPr>
                        <a:t>Gude</a:t>
                      </a:r>
                      <a:endParaRPr lang="en-ZA" sz="11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tabLst>
                          <a:tab pos="111125" algn="l"/>
                        </a:tabLst>
                      </a:pPr>
                      <a:r>
                        <a:rPr lang="en-US" sz="1100" dirty="0" smtClean="0">
                          <a:effectLst/>
                        </a:rPr>
                        <a:t>The investigation further determined the monies based on the affected learners. The </a:t>
                      </a:r>
                      <a:r>
                        <a:rPr lang="en-US" sz="1100" b="1" dirty="0" smtClean="0">
                          <a:effectLst/>
                        </a:rPr>
                        <a:t>monies were determined based on the LTSM, stationery and stipend paid to volunteers </a:t>
                      </a:r>
                      <a:r>
                        <a:rPr lang="en-US" sz="1100" dirty="0" smtClean="0">
                          <a:effectLst/>
                        </a:rPr>
                        <a:t>for these learners. The monies paid to the service providers were also included. The </a:t>
                      </a:r>
                      <a:r>
                        <a:rPr lang="en-US" sz="1100" b="1" dirty="0" smtClean="0">
                          <a:effectLst/>
                        </a:rPr>
                        <a:t>money amounted to R11.184 million </a:t>
                      </a:r>
                      <a:r>
                        <a:rPr lang="en-US" sz="1100" dirty="0" smtClean="0">
                          <a:effectLst/>
                        </a:rPr>
                        <a:t>that the Department disclosed as fruitless and wasteful expenditure in the 2016/17 financial year.</a:t>
                      </a:r>
                    </a:p>
                    <a:p>
                      <a:pPr algn="just">
                        <a:lnSpc>
                          <a:spcPct val="150000"/>
                        </a:lnSpc>
                        <a:spcAft>
                          <a:spcPts val="0"/>
                        </a:spcAft>
                        <a:tabLst>
                          <a:tab pos="111125" algn="l"/>
                        </a:tabLst>
                      </a:pPr>
                      <a:r>
                        <a:rPr lang="en-US" sz="1100" dirty="0" smtClean="0">
                          <a:effectLst/>
                        </a:rPr>
                        <a:t>The Investigation Team reported fraud and corruption cases to the </a:t>
                      </a:r>
                      <a:r>
                        <a:rPr lang="en-US" sz="1100" b="1" dirty="0" smtClean="0">
                          <a:effectLst/>
                        </a:rPr>
                        <a:t>HAWKS and Special Investigation Unit (SIU</a:t>
                      </a:r>
                      <a:r>
                        <a:rPr lang="en-US" sz="1100" dirty="0" smtClean="0">
                          <a:effectLst/>
                        </a:rPr>
                        <a:t>). The Team submitted the following documents when reporting the cases:</a:t>
                      </a:r>
                      <a:endParaRPr lang="en-ZA" sz="1100" dirty="0" smtClean="0">
                        <a:effectLst/>
                      </a:endParaRPr>
                    </a:p>
                    <a:p>
                      <a:pPr marL="342900" lvl="0" indent="-342900" algn="just">
                        <a:lnSpc>
                          <a:spcPct val="150000"/>
                        </a:lnSpc>
                        <a:spcAft>
                          <a:spcPts val="0"/>
                        </a:spcAft>
                        <a:buFont typeface="Wingdings" panose="05000000000000000000" pitchFamily="2" charset="2"/>
                        <a:buChar char=""/>
                      </a:pPr>
                      <a:r>
                        <a:rPr lang="en-US" sz="1100" dirty="0" smtClean="0">
                          <a:effectLst/>
                        </a:rPr>
                        <a:t>List of whistles blowers; </a:t>
                      </a:r>
                      <a:endParaRPr lang="en-ZA" sz="1100" dirty="0" smtClean="0">
                        <a:effectLst/>
                      </a:endParaRPr>
                    </a:p>
                    <a:p>
                      <a:pPr marL="342900" lvl="0" indent="-342900" algn="just">
                        <a:lnSpc>
                          <a:spcPct val="150000"/>
                        </a:lnSpc>
                        <a:spcAft>
                          <a:spcPts val="0"/>
                        </a:spcAft>
                        <a:buFont typeface="Wingdings" panose="05000000000000000000" pitchFamily="2" charset="2"/>
                        <a:buChar char=""/>
                      </a:pPr>
                      <a:r>
                        <a:rPr lang="en-US" sz="1100" dirty="0" smtClean="0">
                          <a:effectLst/>
                        </a:rPr>
                        <a:t>List volunteers alleged to be involved in fraud and corruption practices;</a:t>
                      </a:r>
                      <a:endParaRPr lang="en-ZA" sz="1100" dirty="0" smtClean="0">
                        <a:effectLst/>
                      </a:endParaRPr>
                    </a:p>
                    <a:p>
                      <a:pPr marL="342900" lvl="0" indent="-342900" algn="just">
                        <a:lnSpc>
                          <a:spcPct val="150000"/>
                        </a:lnSpc>
                        <a:spcAft>
                          <a:spcPts val="0"/>
                        </a:spcAft>
                        <a:buFont typeface="Wingdings" panose="05000000000000000000" pitchFamily="2" charset="2"/>
                        <a:buChar char=""/>
                      </a:pPr>
                      <a:r>
                        <a:rPr lang="en-US" sz="1100" dirty="0" smtClean="0">
                          <a:effectLst/>
                        </a:rPr>
                        <a:t>Submitted reports by whistle blowers; and</a:t>
                      </a:r>
                      <a:endParaRPr lang="en-ZA" sz="1100" dirty="0" smtClean="0">
                        <a:effectLst/>
                      </a:endParaRPr>
                    </a:p>
                    <a:p>
                      <a:pPr marL="342900" lvl="0" indent="-342900" algn="just">
                        <a:lnSpc>
                          <a:spcPct val="150000"/>
                        </a:lnSpc>
                        <a:spcAft>
                          <a:spcPts val="0"/>
                        </a:spcAft>
                        <a:buFont typeface="Wingdings" panose="05000000000000000000" pitchFamily="2" charset="2"/>
                        <a:buChar char=""/>
                      </a:pPr>
                      <a:r>
                        <a:rPr lang="en-US" sz="1100" dirty="0" smtClean="0">
                          <a:effectLst/>
                        </a:rPr>
                        <a:t>Summary report of the Investigation Team.</a:t>
                      </a:r>
                      <a:endParaRPr lang="en-ZA"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0215" indent="-446405" algn="just">
                        <a:spcAft>
                          <a:spcPts val="0"/>
                        </a:spcAft>
                      </a:pPr>
                      <a:r>
                        <a:rPr lang="en-US" sz="1100" b="1" dirty="0">
                          <a:effectLst/>
                        </a:rPr>
                        <a:t> </a:t>
                      </a:r>
                      <a:r>
                        <a:rPr lang="en-US" sz="1100" b="1" dirty="0" smtClean="0">
                          <a:effectLst/>
                        </a:rPr>
                        <a:t>Investigations </a:t>
                      </a:r>
                      <a:r>
                        <a:rPr lang="en-US" sz="1100" dirty="0" smtClean="0">
                          <a:effectLst/>
                        </a:rPr>
                        <a:t>by the HAWKS</a:t>
                      </a:r>
                      <a:r>
                        <a:rPr lang="en-US" sz="1100" baseline="0" dirty="0" smtClean="0">
                          <a:effectLst/>
                        </a:rPr>
                        <a:t> and SIU are</a:t>
                      </a:r>
                    </a:p>
                    <a:p>
                      <a:pPr marL="450215" indent="-446405" algn="just">
                        <a:spcAft>
                          <a:spcPts val="0"/>
                        </a:spcAft>
                      </a:pPr>
                      <a:r>
                        <a:rPr lang="en-US" sz="1100" baseline="0" dirty="0" smtClean="0">
                          <a:effectLst/>
                        </a:rPr>
                        <a:t> continuing.</a:t>
                      </a:r>
                      <a:endParaRPr lang="en-ZA" sz="1100" dirty="0">
                        <a:effectLst/>
                        <a:latin typeface="Times New Roman" panose="02020603050405020304" pitchFamily="18" charset="0"/>
                        <a:ea typeface="Times New Roman" panose="02020603050405020304" pitchFamily="18" charset="0"/>
                      </a:endParaRPr>
                    </a:p>
                  </a:txBody>
                  <a:tcPr marL="68580" marR="68580" marT="0" marB="0"/>
                </a:tc>
              </a:tr>
              <a:tr h="695377">
                <a:tc>
                  <a:txBody>
                    <a:bodyPr/>
                    <a:lstStyle/>
                    <a:p>
                      <a:pPr>
                        <a:spcAft>
                          <a:spcPts val="0"/>
                        </a:spcAft>
                      </a:pPr>
                      <a:r>
                        <a:rPr lang="en-US" sz="1100" b="1" dirty="0" smtClean="0">
                          <a:effectLst/>
                        </a:rPr>
                        <a:t>Consequence </a:t>
                      </a:r>
                      <a:r>
                        <a:rPr lang="en-US" sz="1100" b="1" dirty="0">
                          <a:effectLst/>
                        </a:rPr>
                        <a:t>Management on IA’s not complying </a:t>
                      </a:r>
                      <a:endParaRPr lang="en-ZA" sz="11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en-US" sz="1100" b="1" dirty="0">
                          <a:effectLst/>
                        </a:rPr>
                        <a:t>Warning letters </a:t>
                      </a:r>
                      <a:r>
                        <a:rPr lang="en-US" sz="1100" dirty="0">
                          <a:effectLst/>
                        </a:rPr>
                        <a:t>were signed by the DG and submitted to affected officials on 26 October 2016.</a:t>
                      </a:r>
                      <a:endParaRPr lang="en-ZA"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tabLst>
                          <a:tab pos="111125" algn="l"/>
                        </a:tabLst>
                      </a:pPr>
                      <a:r>
                        <a:rPr lang="en-US" sz="1100" dirty="0" smtClean="0">
                          <a:effectLst/>
                        </a:rPr>
                        <a:t>Completed</a:t>
                      </a:r>
                      <a:endParaRPr lang="en-ZA" sz="1100" dirty="0">
                        <a:effectLst/>
                      </a:endParaRPr>
                    </a:p>
                    <a:p>
                      <a:pPr>
                        <a:spcAft>
                          <a:spcPts val="0"/>
                        </a:spcAft>
                        <a:tabLst>
                          <a:tab pos="111125" algn="l"/>
                        </a:tabLst>
                      </a:pPr>
                      <a:r>
                        <a:rPr lang="en-US" sz="1100" dirty="0">
                          <a:effectLst/>
                        </a:rPr>
                        <a:t> </a:t>
                      </a:r>
                      <a:endParaRPr lang="en-ZA" sz="11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5" name="Rectangle 4"/>
          <p:cNvSpPr/>
          <p:nvPr/>
        </p:nvSpPr>
        <p:spPr>
          <a:xfrm>
            <a:off x="395536" y="188640"/>
            <a:ext cx="8208912" cy="584775"/>
          </a:xfrm>
          <a:prstGeom prst="rect">
            <a:avLst/>
          </a:prstGeom>
        </p:spPr>
        <p:txBody>
          <a:bodyPr wrap="square">
            <a:spAutoFit/>
          </a:bodyPr>
          <a:lstStyle/>
          <a:p>
            <a:pPr algn="ctr"/>
            <a:r>
              <a:rPr lang="en-ZA" sz="3200" b="1" dirty="0" smtClean="0">
                <a:solidFill>
                  <a:schemeClr val="accent2">
                    <a:lumMod val="75000"/>
                  </a:schemeClr>
                </a:solidFill>
              </a:rPr>
              <a:t>PROGRESS ON 2015/16 AUDIT FINDINGS</a:t>
            </a:r>
            <a:endParaRPr lang="en-ZA" sz="3200" dirty="0">
              <a:solidFill>
                <a:schemeClr val="accent2">
                  <a:lumMod val="75000"/>
                </a:schemeClr>
              </a:solidFill>
            </a:endParaRPr>
          </a:p>
        </p:txBody>
      </p:sp>
      <p:sp>
        <p:nvSpPr>
          <p:cNvPr id="6" name="TextBox 5"/>
          <p:cNvSpPr txBox="1"/>
          <p:nvPr/>
        </p:nvSpPr>
        <p:spPr>
          <a:xfrm>
            <a:off x="7020272" y="6525344"/>
            <a:ext cx="792088" cy="369332"/>
          </a:xfrm>
          <a:prstGeom prst="rect">
            <a:avLst/>
          </a:prstGeom>
          <a:noFill/>
        </p:spPr>
        <p:txBody>
          <a:bodyPr wrap="square" rtlCol="0">
            <a:spAutoFit/>
          </a:bodyPr>
          <a:lstStyle/>
          <a:p>
            <a:pPr algn="ctr"/>
            <a:r>
              <a:rPr lang="en-ZA" dirty="0" smtClean="0"/>
              <a:t>29</a:t>
            </a:r>
            <a:endParaRPr lang="en-ZA" dirty="0"/>
          </a:p>
        </p:txBody>
      </p:sp>
    </p:spTree>
    <p:extLst>
      <p:ext uri="{BB962C8B-B14F-4D97-AF65-F5344CB8AC3E}">
        <p14:creationId xmlns:p14="http://schemas.microsoft.com/office/powerpoint/2010/main" val="2243497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accent2">
                    <a:lumMod val="75000"/>
                  </a:schemeClr>
                </a:solidFill>
              </a:rPr>
              <a:t>PURPOSE</a:t>
            </a:r>
            <a:endParaRPr lang="en-ZA" sz="5400" b="1" dirty="0">
              <a:solidFill>
                <a:schemeClr val="accent2">
                  <a:lumMod val="75000"/>
                </a:schemeClr>
              </a:solidFill>
            </a:endParaRPr>
          </a:p>
        </p:txBody>
      </p:sp>
      <p:sp>
        <p:nvSpPr>
          <p:cNvPr id="3" name="Content Placeholder 2"/>
          <p:cNvSpPr>
            <a:spLocks noGrp="1"/>
          </p:cNvSpPr>
          <p:nvPr>
            <p:ph idx="1"/>
          </p:nvPr>
        </p:nvSpPr>
        <p:spPr/>
        <p:txBody>
          <a:bodyPr/>
          <a:lstStyle/>
          <a:p>
            <a:pPr marL="0" indent="0" algn="just">
              <a:buNone/>
            </a:pPr>
            <a:r>
              <a:rPr lang="en-US" sz="6000" dirty="0" smtClean="0"/>
              <a:t>To present a </a:t>
            </a:r>
            <a:r>
              <a:rPr lang="en-US" sz="6000" b="1" dirty="0" smtClean="0"/>
              <a:t>progress report </a:t>
            </a:r>
            <a:r>
              <a:rPr lang="en-US" sz="6000" dirty="0" smtClean="0"/>
              <a:t>on key matters to the Standing Committee on Appropriation</a:t>
            </a:r>
            <a:r>
              <a:rPr lang="en-US" dirty="0" smtClean="0"/>
              <a:t>.</a:t>
            </a:r>
            <a:endParaRPr lang="en-ZA" dirty="0"/>
          </a:p>
        </p:txBody>
      </p:sp>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3</a:t>
            </a:r>
            <a:endParaRPr lang="en-ZA" dirty="0"/>
          </a:p>
        </p:txBody>
      </p:sp>
    </p:spTree>
    <p:extLst>
      <p:ext uri="{BB962C8B-B14F-4D97-AF65-F5344CB8AC3E}">
        <p14:creationId xmlns:p14="http://schemas.microsoft.com/office/powerpoint/2010/main" val="29614836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b="1" dirty="0" smtClean="0">
                <a:solidFill>
                  <a:schemeClr val="accent2">
                    <a:lumMod val="75000"/>
                  </a:schemeClr>
                </a:solidFill>
              </a:rPr>
              <a:t>RESPONSES </a:t>
            </a:r>
          </a:p>
          <a:p>
            <a:pPr marL="0" indent="0" algn="ctr">
              <a:buNone/>
            </a:pPr>
            <a:r>
              <a:rPr lang="en-US" sz="6000" b="1" dirty="0" smtClean="0">
                <a:solidFill>
                  <a:schemeClr val="accent2">
                    <a:lumMod val="75000"/>
                  </a:schemeClr>
                </a:solidFill>
              </a:rPr>
              <a:t>TO </a:t>
            </a:r>
          </a:p>
          <a:p>
            <a:pPr marL="0" indent="0" algn="ctr">
              <a:buNone/>
            </a:pPr>
            <a:r>
              <a:rPr lang="en-US" sz="6000" b="1" dirty="0" smtClean="0">
                <a:solidFill>
                  <a:schemeClr val="accent2">
                    <a:lumMod val="75000"/>
                  </a:schemeClr>
                </a:solidFill>
              </a:rPr>
              <a:t>RECOMMENDATIONS</a:t>
            </a:r>
            <a:endParaRPr lang="en-ZA" sz="6000" b="1" dirty="0">
              <a:solidFill>
                <a:schemeClr val="accent2">
                  <a:lumMod val="75000"/>
                </a:schemeClr>
              </a:solidFill>
            </a:endParaRPr>
          </a:p>
        </p:txBody>
      </p:sp>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30</a:t>
            </a:r>
            <a:endParaRPr lang="en-ZA" dirty="0"/>
          </a:p>
        </p:txBody>
      </p:sp>
    </p:spTree>
    <p:extLst>
      <p:ext uri="{BB962C8B-B14F-4D97-AF65-F5344CB8AC3E}">
        <p14:creationId xmlns:p14="http://schemas.microsoft.com/office/powerpoint/2010/main" val="23151528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31</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09487531"/>
              </p:ext>
            </p:extLst>
          </p:nvPr>
        </p:nvGraphicFramePr>
        <p:xfrm>
          <a:off x="16339" y="0"/>
          <a:ext cx="9127660" cy="6858000"/>
        </p:xfrm>
        <a:graphic>
          <a:graphicData uri="http://schemas.openxmlformats.org/drawingml/2006/table">
            <a:tbl>
              <a:tblPr firstRow="1" bandRow="1">
                <a:tableStyleId>{21E4AEA4-8DFA-4A89-87EB-49C32662AFE0}</a:tableStyleId>
              </a:tblPr>
              <a:tblGrid>
                <a:gridCol w="2133203"/>
                <a:gridCol w="2907808"/>
                <a:gridCol w="4086649"/>
              </a:tblGrid>
              <a:tr h="44926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2000" dirty="0" smtClean="0"/>
                        <a:t>Detailed  Responses to Recommendations</a:t>
                      </a:r>
                      <a:r>
                        <a:rPr lang="en-ZA" sz="2000" baseline="0" dirty="0" smtClean="0"/>
                        <a:t> from Tabled Reports</a:t>
                      </a:r>
                      <a:endParaRPr lang="en-ZA" sz="2000" dirty="0" smtClean="0"/>
                    </a:p>
                  </a:txBody>
                  <a:tcPr/>
                </a:tc>
                <a:tc hMerge="1">
                  <a:txBody>
                    <a:bodyPr/>
                    <a:lstStyle/>
                    <a:p>
                      <a:endParaRPr lang="en-ZA" dirty="0"/>
                    </a:p>
                  </a:txBody>
                  <a:tcPr/>
                </a:tc>
                <a:tc hMerge="1">
                  <a:txBody>
                    <a:bodyPr/>
                    <a:lstStyle/>
                    <a:p>
                      <a:endParaRPr lang="en-ZA" dirty="0"/>
                    </a:p>
                  </a:txBody>
                  <a:tcPr/>
                </a:tc>
              </a:tr>
              <a:tr h="6408740">
                <a:tc>
                  <a:txBody>
                    <a:bodyPr/>
                    <a:lstStyle/>
                    <a:p>
                      <a:pPr>
                        <a:lnSpc>
                          <a:spcPct val="100000"/>
                        </a:lnSpc>
                        <a:spcAft>
                          <a:spcPts val="0"/>
                        </a:spcAft>
                      </a:pPr>
                      <a:r>
                        <a:rPr lang="en-US" sz="1400" b="1" dirty="0">
                          <a:effectLst/>
                        </a:rPr>
                        <a:t>REPORT OF THE STANDING COMMITTEE ON APPROPRIATIONS ON THE FOURTH QUARTER EXPENDITURE PATTERNS FOR THE 2015/16 FINANCIAL YEAR AND FIRST QUARTER EXPENDITURE PATTERNS FOR THE 2016/17 FINANCIAL YEAR , DATED 29 NOVEMBER 2016</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US" sz="1400" dirty="0">
                          <a:effectLst/>
                        </a:rPr>
                        <a:t>That the Minister of Basic Education should ensure the following: </a:t>
                      </a:r>
                      <a:endParaRPr lang="en-ZA" sz="1400" dirty="0">
                        <a:effectLst/>
                      </a:endParaRPr>
                    </a:p>
                    <a:p>
                      <a:pPr marL="342900" lvl="0" indent="-342900" algn="just">
                        <a:lnSpc>
                          <a:spcPct val="100000"/>
                        </a:lnSpc>
                        <a:spcAft>
                          <a:spcPts val="0"/>
                        </a:spcAft>
                        <a:buFont typeface="Symbol" panose="05050102010706020507" pitchFamily="18" charset="2"/>
                        <a:buChar char=""/>
                      </a:pPr>
                      <a:r>
                        <a:rPr lang="en-US" sz="1400" dirty="0">
                          <a:effectLst/>
                        </a:rPr>
                        <a:t>That the Department of Basic Education together with the Department of Planning, Monitoring and Evaluation and other stakeholders should </a:t>
                      </a:r>
                      <a:r>
                        <a:rPr lang="en-US" sz="1400" b="1" dirty="0">
                          <a:effectLst/>
                        </a:rPr>
                        <a:t>develop mechanisms for appropriate sanctions </a:t>
                      </a:r>
                      <a:r>
                        <a:rPr lang="en-US" sz="1400" dirty="0">
                          <a:effectLst/>
                        </a:rPr>
                        <a:t>to discourage poor performance, especially in ensuring that the attainment of targets in the annual performance plans is aligned to budget planning and spending performance. </a:t>
                      </a:r>
                      <a:endParaRPr lang="en-ZA" sz="1400" dirty="0">
                        <a:effectLst/>
                      </a:endParaRPr>
                    </a:p>
                    <a:p>
                      <a:pPr marL="457200">
                        <a:lnSpc>
                          <a:spcPct val="100000"/>
                        </a:lnSpc>
                        <a:spcAft>
                          <a:spcPts val="0"/>
                        </a:spcAft>
                      </a:pPr>
                      <a:r>
                        <a:rPr lang="en-US" sz="1400" dirty="0">
                          <a:effectLst/>
                        </a:rPr>
                        <a:t> </a:t>
                      </a:r>
                      <a:endParaRPr lang="en-ZA" sz="1400" dirty="0" smtClean="0">
                        <a:effectLst/>
                      </a:endParaRPr>
                    </a:p>
                    <a:p>
                      <a:pPr marL="342900" lvl="0" indent="-342900" algn="just">
                        <a:lnSpc>
                          <a:spcPct val="100000"/>
                        </a:lnSpc>
                        <a:spcAft>
                          <a:spcPts val="0"/>
                        </a:spcAft>
                        <a:buFont typeface="Symbol" panose="05050102010706020507" pitchFamily="18" charset="2"/>
                        <a:buChar char=""/>
                      </a:pPr>
                      <a:r>
                        <a:rPr lang="en-US" sz="1400" dirty="0" smtClean="0">
                          <a:effectLst/>
                        </a:rPr>
                        <a:t>That the Department of Basic Education together with the National Treasury and other stakeholders should </a:t>
                      </a:r>
                      <a:r>
                        <a:rPr lang="en-US" sz="1400" b="1" dirty="0" smtClean="0">
                          <a:effectLst/>
                        </a:rPr>
                        <a:t>develop mechanisms aimed at dealing expeditiously with non-performing contractors </a:t>
                      </a:r>
                      <a:r>
                        <a:rPr lang="en-US" sz="1400" dirty="0" smtClean="0">
                          <a:effectLst/>
                        </a:rPr>
                        <a:t>for the effective provision and maintenance of schools’ infrastructure.  </a:t>
                      </a:r>
                      <a:endParaRPr lang="en-ZA" sz="1400" dirty="0" smtClean="0">
                        <a:effectLst/>
                      </a:endParaRPr>
                    </a:p>
                    <a:p>
                      <a:pPr marL="457200">
                        <a:lnSpc>
                          <a:spcPct val="100000"/>
                        </a:lnSpc>
                        <a:spcAft>
                          <a:spcPts val="0"/>
                        </a:spcAft>
                      </a:pPr>
                      <a:r>
                        <a:rPr lang="en-US" sz="1400" dirty="0">
                          <a:effectLst/>
                        </a:rPr>
                        <a:t> </a:t>
                      </a:r>
                      <a:endParaRPr lang="en-ZA" sz="1400" dirty="0">
                        <a:effectLst/>
                        <a:latin typeface="Arial" pitchFamily="34" charset="0"/>
                        <a:ea typeface="Calibri" panose="020F0502020204030204" pitchFamily="34" charset="0"/>
                        <a:cs typeface="Arial" pitchFamily="34" charset="0"/>
                      </a:endParaRPr>
                    </a:p>
                  </a:txBody>
                  <a:tcPr marL="68580" marR="68580" marT="0" marB="0"/>
                </a:tc>
                <a:tc>
                  <a:txBody>
                    <a:bodyPr/>
                    <a:lstStyle/>
                    <a:p>
                      <a:pPr marL="342900" lvl="0" indent="-157163" algn="just">
                        <a:lnSpc>
                          <a:spcPct val="100000"/>
                        </a:lnSpc>
                        <a:spcAft>
                          <a:spcPts val="0"/>
                        </a:spcAft>
                        <a:buFont typeface="Symbol" panose="05050102010706020507" pitchFamily="18" charset="2"/>
                        <a:buChar char=""/>
                      </a:pPr>
                      <a:r>
                        <a:rPr lang="en-US" sz="1400" dirty="0" smtClean="0">
                          <a:effectLst/>
                        </a:rPr>
                        <a:t>The DBE with the support of DPME has developed a </a:t>
                      </a:r>
                      <a:r>
                        <a:rPr lang="en-US" sz="1400" b="1" dirty="0" smtClean="0">
                          <a:effectLst/>
                        </a:rPr>
                        <a:t>set of Programme Performance Indicators </a:t>
                      </a:r>
                      <a:r>
                        <a:rPr lang="en-US" sz="1400" dirty="0" smtClean="0">
                          <a:effectLst/>
                        </a:rPr>
                        <a:t>that will assist in tracking and improving performance with the Education Sector. The DBE also </a:t>
                      </a:r>
                      <a:r>
                        <a:rPr lang="en-US" sz="1400" b="1" dirty="0" smtClean="0">
                          <a:effectLst/>
                        </a:rPr>
                        <a:t>convenes quarterly Outcome 1 Meetings </a:t>
                      </a:r>
                      <a:r>
                        <a:rPr lang="en-US" sz="1400" dirty="0" smtClean="0">
                          <a:effectLst/>
                        </a:rPr>
                        <a:t>where performance issues are discussed and means to improve on reporting and performance of the Sector Indicators.</a:t>
                      </a:r>
                      <a:endParaRPr lang="en-ZA" sz="1400" dirty="0" smtClean="0">
                        <a:effectLst/>
                      </a:endParaRPr>
                    </a:p>
                    <a:p>
                      <a:pPr marL="117475" algn="just">
                        <a:lnSpc>
                          <a:spcPct val="100000"/>
                        </a:lnSpc>
                        <a:spcAft>
                          <a:spcPts val="0"/>
                        </a:spcAft>
                      </a:pPr>
                      <a:r>
                        <a:rPr lang="en-US" sz="1400" dirty="0">
                          <a:effectLst/>
                        </a:rPr>
                        <a:t> </a:t>
                      </a:r>
                      <a:endParaRPr lang="en-ZA" sz="1400" dirty="0">
                        <a:effectLst/>
                      </a:endParaRPr>
                    </a:p>
                    <a:p>
                      <a:pPr marL="342900" lvl="0" indent="-157163" algn="just">
                        <a:lnSpc>
                          <a:spcPct val="100000"/>
                        </a:lnSpc>
                        <a:spcAft>
                          <a:spcPts val="0"/>
                        </a:spcAft>
                        <a:buFont typeface="Symbol" panose="05050102010706020507" pitchFamily="18" charset="2"/>
                        <a:buChar char=""/>
                      </a:pPr>
                      <a:r>
                        <a:rPr lang="en-US" sz="1400" dirty="0">
                          <a:effectLst/>
                        </a:rPr>
                        <a:t>Contract between the parties is regulated by the JBCC contracts which has provision to deal with delinquent contractors. </a:t>
                      </a:r>
                      <a:r>
                        <a:rPr lang="en-US" sz="1400" b="1" dirty="0">
                          <a:effectLst/>
                        </a:rPr>
                        <a:t>Construction guarantees which are normally signed prior to engagement </a:t>
                      </a:r>
                      <a:r>
                        <a:rPr lang="en-US" sz="1400" dirty="0">
                          <a:effectLst/>
                        </a:rPr>
                        <a:t>with the contractors are </a:t>
                      </a:r>
                      <a:r>
                        <a:rPr lang="en-US" sz="1400" b="1" dirty="0">
                          <a:effectLst/>
                        </a:rPr>
                        <a:t>recalled</a:t>
                      </a:r>
                      <a:r>
                        <a:rPr lang="en-US" sz="1400" dirty="0">
                          <a:effectLst/>
                        </a:rPr>
                        <a:t> to reimburse the Implementing Agents/National Treasury should the contractor be found to be non-performing. Further, the Department of Basic Education and the National Treasury have developed a </a:t>
                      </a:r>
                      <a:r>
                        <a:rPr lang="en-US" sz="1400" b="1" dirty="0">
                          <a:effectLst/>
                        </a:rPr>
                        <a:t>maintenance policy to ensure that 20% </a:t>
                      </a:r>
                      <a:r>
                        <a:rPr lang="en-US" sz="1400" b="1" dirty="0" smtClean="0">
                          <a:effectLst/>
                        </a:rPr>
                        <a:t>of the </a:t>
                      </a:r>
                      <a:r>
                        <a:rPr lang="en-US" sz="1400" b="1" dirty="0">
                          <a:effectLst/>
                        </a:rPr>
                        <a:t>infrastructure amount is allocated for maintenance.</a:t>
                      </a:r>
                      <a:r>
                        <a:rPr lang="en-US" sz="1400" dirty="0">
                          <a:effectLst/>
                        </a:rPr>
                        <a:t> </a:t>
                      </a:r>
                      <a:r>
                        <a:rPr lang="en-US" sz="1400" b="1" dirty="0">
                          <a:effectLst/>
                        </a:rPr>
                        <a:t>Contractual agreements </a:t>
                      </a:r>
                      <a:r>
                        <a:rPr lang="en-US" sz="1400" dirty="0">
                          <a:effectLst/>
                        </a:rPr>
                        <a:t>with implementing Agents have </a:t>
                      </a:r>
                      <a:r>
                        <a:rPr lang="en-US" sz="1400" b="1" dirty="0">
                          <a:effectLst/>
                        </a:rPr>
                        <a:t>been reviewed to strengthen the enforcement of contractual agreement </a:t>
                      </a:r>
                      <a:r>
                        <a:rPr lang="en-US" sz="1400" dirty="0">
                          <a:effectLst/>
                        </a:rPr>
                        <a:t>with contractors to ensure effective provision and maintenance of schools’ infrastructure</a:t>
                      </a:r>
                      <a:r>
                        <a:rPr lang="en-US" sz="1400" dirty="0" smtClean="0">
                          <a:effectLst/>
                        </a:rPr>
                        <a:t>.</a:t>
                      </a:r>
                      <a:r>
                        <a:rPr lang="en-ZA" sz="1400" dirty="0" smtClean="0">
                          <a:effectLst/>
                        </a:rPr>
                        <a:t>.</a:t>
                      </a:r>
                      <a:endParaRPr lang="en-ZA" sz="1400" dirty="0">
                        <a:effectLst/>
                        <a:latin typeface="Arial" pitchFamily="34" charset="0"/>
                        <a:ea typeface="Calibri" panose="020F0502020204030204"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902201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32</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93062305"/>
              </p:ext>
            </p:extLst>
          </p:nvPr>
        </p:nvGraphicFramePr>
        <p:xfrm>
          <a:off x="0" y="0"/>
          <a:ext cx="9144001" cy="6858000"/>
        </p:xfrm>
        <a:graphic>
          <a:graphicData uri="http://schemas.openxmlformats.org/drawingml/2006/table">
            <a:tbl>
              <a:tblPr firstRow="1" bandRow="1">
                <a:tableStyleId>{21E4AEA4-8DFA-4A89-87EB-49C32662AFE0}</a:tableStyleId>
              </a:tblPr>
              <a:tblGrid>
                <a:gridCol w="971600"/>
                <a:gridCol w="2480276"/>
                <a:gridCol w="5692125"/>
              </a:tblGrid>
              <a:tr h="76069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2400" dirty="0" smtClean="0"/>
                        <a:t>Detailed  Responses to Recommendations</a:t>
                      </a:r>
                      <a:r>
                        <a:rPr lang="en-ZA" sz="2400" baseline="0" dirty="0" smtClean="0"/>
                        <a:t> from Tabled Reports</a:t>
                      </a:r>
                      <a:endParaRPr lang="en-ZA" sz="2400" dirty="0" smtClean="0"/>
                    </a:p>
                  </a:txBody>
                  <a:tcPr/>
                </a:tc>
                <a:tc hMerge="1">
                  <a:txBody>
                    <a:bodyPr/>
                    <a:lstStyle/>
                    <a:p>
                      <a:endParaRPr lang="en-ZA" dirty="0"/>
                    </a:p>
                  </a:txBody>
                  <a:tcPr/>
                </a:tc>
                <a:tc hMerge="1">
                  <a:txBody>
                    <a:bodyPr/>
                    <a:lstStyle/>
                    <a:p>
                      <a:endParaRPr lang="en-ZA" dirty="0"/>
                    </a:p>
                  </a:txBody>
                  <a:tcPr/>
                </a:tc>
              </a:tr>
              <a:tr h="6097310">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b="1" dirty="0" smtClean="0">
                          <a:effectLst/>
                        </a:rPr>
                        <a:t>That the Department of Basic Education together with the National Treasury and other stakeholders should develop mechanisms aimed at dealing expeditiously with non-performing contractors for the effective provision and maintenance of schools’ infrastructure.  </a:t>
                      </a:r>
                      <a:endParaRPr lang="en-ZA" sz="1600" b="1" dirty="0" smtClean="0">
                        <a:effectLst/>
                      </a:endParaRPr>
                    </a:p>
                    <a:p>
                      <a:pPr>
                        <a:lnSpc>
                          <a:spcPct val="100000"/>
                        </a:lnSpc>
                        <a:spcAft>
                          <a:spcPts val="0"/>
                        </a:spcAft>
                      </a:pP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buFont typeface="Arial" pitchFamily="34" charset="0"/>
                        <a:buNone/>
                      </a:pPr>
                      <a:r>
                        <a:rPr lang="en-US" sz="1600" dirty="0" smtClean="0">
                          <a:effectLst/>
                        </a:rPr>
                        <a:t>Contract </a:t>
                      </a:r>
                      <a:r>
                        <a:rPr lang="en-US" sz="1600" dirty="0">
                          <a:effectLst/>
                        </a:rPr>
                        <a:t>between the parties is </a:t>
                      </a:r>
                      <a:r>
                        <a:rPr lang="en-US" sz="1600" b="1" dirty="0">
                          <a:effectLst/>
                        </a:rPr>
                        <a:t>regulated by the JBCC contracts </a:t>
                      </a:r>
                      <a:r>
                        <a:rPr lang="en-US" sz="1600" dirty="0">
                          <a:effectLst/>
                        </a:rPr>
                        <a:t>which has provision to </a:t>
                      </a:r>
                      <a:r>
                        <a:rPr lang="en-US" sz="1600" b="1" dirty="0">
                          <a:effectLst/>
                        </a:rPr>
                        <a:t>deal with delinquent contractors</a:t>
                      </a:r>
                      <a:r>
                        <a:rPr lang="en-US" sz="1600" dirty="0">
                          <a:effectLst/>
                        </a:rPr>
                        <a:t>. Construction guarantees which are normally signed prior to engagement with the contractors are </a:t>
                      </a:r>
                      <a:r>
                        <a:rPr lang="en-US" sz="1600" b="1" dirty="0">
                          <a:effectLst/>
                        </a:rPr>
                        <a:t>recalled to reimburse the Implementing Agents/National Treasury</a:t>
                      </a:r>
                      <a:r>
                        <a:rPr lang="en-US" sz="1600" dirty="0">
                          <a:effectLst/>
                        </a:rPr>
                        <a:t> should the contractor be found to be </a:t>
                      </a:r>
                      <a:r>
                        <a:rPr lang="en-US" sz="1600" b="1" dirty="0">
                          <a:effectLst/>
                        </a:rPr>
                        <a:t>non-performing</a:t>
                      </a:r>
                      <a:r>
                        <a:rPr lang="en-US" sz="1600" dirty="0">
                          <a:effectLst/>
                        </a:rPr>
                        <a:t>. Further, the Department of Basic Education and the National Treasury have developed a </a:t>
                      </a:r>
                      <a:r>
                        <a:rPr lang="en-US" sz="1600" b="1" dirty="0">
                          <a:effectLst/>
                        </a:rPr>
                        <a:t>maintenance policy </a:t>
                      </a:r>
                      <a:r>
                        <a:rPr lang="en-US" sz="1600" dirty="0">
                          <a:effectLst/>
                        </a:rPr>
                        <a:t>to ensure that 20% of infrastructure amount is allocated for maintenance. Contractual agreements with implementing Agents </a:t>
                      </a:r>
                      <a:r>
                        <a:rPr lang="en-US" sz="1600" b="1" dirty="0">
                          <a:effectLst/>
                        </a:rPr>
                        <a:t>have been reviewed </a:t>
                      </a:r>
                      <a:r>
                        <a:rPr lang="en-US" sz="1600" dirty="0">
                          <a:effectLst/>
                        </a:rPr>
                        <a:t>to strengthen the enforcement of contractual agreement with contractors to ensure effective provision and maintenance of schools’ infrastructure.</a:t>
                      </a:r>
                      <a:r>
                        <a:rPr lang="en-US" sz="1600" kern="1200" dirty="0">
                          <a:effectLst/>
                        </a:rPr>
                        <a:t> </a:t>
                      </a:r>
                      <a:r>
                        <a:rPr lang="en-GB" sz="1600" b="1" dirty="0">
                          <a:effectLst/>
                        </a:rPr>
                        <a:t>Effective monitoring of the provision of infrastructure  </a:t>
                      </a:r>
                      <a:r>
                        <a:rPr lang="en-GB" sz="1600" dirty="0">
                          <a:effectLst/>
                        </a:rPr>
                        <a:t>Professional Service Providers (PSP’s) and Implementing Agents (IAs) that the Department of Basic Education and provinces are utilising for the implementation of the infrastructure programme</a:t>
                      </a:r>
                      <a:r>
                        <a:rPr lang="en-ZA" sz="1600" dirty="0">
                          <a:effectLst/>
                        </a:rPr>
                        <a:t>. </a:t>
                      </a:r>
                      <a:r>
                        <a:rPr lang="en-ZA" sz="1600" b="1" dirty="0">
                          <a:effectLst/>
                        </a:rPr>
                        <a:t>Monitoring addresses planning, budgeting, expenditure, procurement and project management</a:t>
                      </a:r>
                      <a:r>
                        <a:rPr lang="en-ZA" sz="1600" dirty="0">
                          <a:effectLst/>
                        </a:rPr>
                        <a:t>. These are interrogated and a sample of projects are visited. Based on the findings from these visits, remedial actions are devised with the province and monitored by the DBE. Monitoring deals with both programme and project </a:t>
                      </a:r>
                      <a:r>
                        <a:rPr lang="en-ZA" sz="1600" dirty="0" smtClean="0">
                          <a:effectLst/>
                        </a:rPr>
                        <a:t>matters.</a:t>
                      </a:r>
                      <a:endParaRPr lang="en-ZA" sz="1600" dirty="0">
                        <a:effectLst/>
                      </a:endParaRPr>
                    </a:p>
                  </a:txBody>
                  <a:tcPr marL="68580" marR="68580" marT="0" marB="0"/>
                </a:tc>
              </a:tr>
            </a:tbl>
          </a:graphicData>
        </a:graphic>
      </p:graphicFrame>
    </p:spTree>
    <p:extLst>
      <p:ext uri="{BB962C8B-B14F-4D97-AF65-F5344CB8AC3E}">
        <p14:creationId xmlns:p14="http://schemas.microsoft.com/office/powerpoint/2010/main" val="1839350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33</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8654433"/>
              </p:ext>
            </p:extLst>
          </p:nvPr>
        </p:nvGraphicFramePr>
        <p:xfrm>
          <a:off x="0" y="14468"/>
          <a:ext cx="9143999" cy="6968183"/>
        </p:xfrm>
        <a:graphic>
          <a:graphicData uri="http://schemas.openxmlformats.org/drawingml/2006/table">
            <a:tbl>
              <a:tblPr firstRow="1" bandRow="1">
                <a:tableStyleId>{21E4AEA4-8DFA-4A89-87EB-49C32662AFE0}</a:tableStyleId>
              </a:tblPr>
              <a:tblGrid>
                <a:gridCol w="2171733"/>
                <a:gridCol w="2720302"/>
                <a:gridCol w="4251964"/>
              </a:tblGrid>
              <a:tr h="62834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215188">
                <a:tc>
                  <a:txBody>
                    <a:bodyPr/>
                    <a:lstStyle/>
                    <a:p>
                      <a:pPr>
                        <a:lnSpc>
                          <a:spcPct val="100000"/>
                        </a:lnSpc>
                        <a:spcAft>
                          <a:spcPts val="0"/>
                        </a:spcAft>
                      </a:pPr>
                      <a:endParaRPr lang="en-ZA"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US" sz="1600" dirty="0" smtClean="0">
                          <a:effectLst/>
                          <a:latin typeface="+mj-lt"/>
                        </a:rPr>
                        <a:t>That the Department of Basic Education together with the National Treasury and other stakeholders </a:t>
                      </a:r>
                      <a:r>
                        <a:rPr lang="en-US" sz="1600" b="1" dirty="0" smtClean="0">
                          <a:effectLst/>
                          <a:latin typeface="+mj-lt"/>
                        </a:rPr>
                        <a:t>should develop mechanisms aimed at dealing expeditiously with non-performing contractors</a:t>
                      </a:r>
                      <a:r>
                        <a:rPr lang="en-US" sz="1600" dirty="0" smtClean="0">
                          <a:effectLst/>
                          <a:latin typeface="+mj-lt"/>
                        </a:rPr>
                        <a:t> for the effective provision and maintenance of schools’ infrastructure</a:t>
                      </a:r>
                      <a:endParaRPr lang="en-ZA" sz="16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ZA" sz="1600" dirty="0" smtClean="0">
                          <a:effectLst/>
                          <a:latin typeface="+mj-lt"/>
                        </a:rPr>
                        <a:t>Programme </a:t>
                      </a:r>
                      <a:r>
                        <a:rPr lang="en-ZA" sz="1600" dirty="0">
                          <a:effectLst/>
                          <a:latin typeface="+mj-lt"/>
                        </a:rPr>
                        <a:t>matters include:</a:t>
                      </a:r>
                    </a:p>
                    <a:p>
                      <a:pPr marL="342900" lvl="0" indent="-342900" algn="just">
                        <a:lnSpc>
                          <a:spcPct val="100000"/>
                        </a:lnSpc>
                        <a:spcAft>
                          <a:spcPts val="0"/>
                        </a:spcAft>
                        <a:buFont typeface="Symbol" panose="05050102010706020507" pitchFamily="18" charset="2"/>
                        <a:buChar char=""/>
                      </a:pPr>
                      <a:r>
                        <a:rPr lang="en-ZA" sz="1600" dirty="0">
                          <a:effectLst/>
                          <a:latin typeface="+mj-lt"/>
                        </a:rPr>
                        <a:t>The pattern of </a:t>
                      </a:r>
                      <a:r>
                        <a:rPr lang="en-ZA" sz="1600" b="1" dirty="0">
                          <a:effectLst/>
                          <a:latin typeface="+mj-lt"/>
                        </a:rPr>
                        <a:t>overall expenditure</a:t>
                      </a:r>
                      <a:r>
                        <a:rPr lang="en-ZA" sz="1600" dirty="0">
                          <a:effectLst/>
                          <a:latin typeface="+mj-lt"/>
                        </a:rPr>
                        <a:t> being achieved;</a:t>
                      </a:r>
                    </a:p>
                    <a:p>
                      <a:pPr marL="342900" lvl="0" indent="-342900" algn="just">
                        <a:lnSpc>
                          <a:spcPct val="100000"/>
                        </a:lnSpc>
                        <a:spcAft>
                          <a:spcPts val="0"/>
                        </a:spcAft>
                        <a:buFont typeface="Symbol" panose="05050102010706020507" pitchFamily="18" charset="2"/>
                        <a:buChar char=""/>
                      </a:pPr>
                      <a:r>
                        <a:rPr lang="en-ZA" sz="1600" dirty="0">
                          <a:effectLst/>
                          <a:latin typeface="+mj-lt"/>
                        </a:rPr>
                        <a:t>Comparisons of </a:t>
                      </a:r>
                      <a:r>
                        <a:rPr lang="en-ZA" sz="1600" b="1" dirty="0">
                          <a:effectLst/>
                          <a:latin typeface="+mj-lt"/>
                        </a:rPr>
                        <a:t>expenditure to projected cash flows</a:t>
                      </a:r>
                      <a:r>
                        <a:rPr lang="en-ZA" sz="1600" dirty="0">
                          <a:effectLst/>
                          <a:latin typeface="+mj-lt"/>
                        </a:rPr>
                        <a:t>;</a:t>
                      </a:r>
                    </a:p>
                    <a:p>
                      <a:pPr marL="342900" lvl="0" indent="-342900" algn="just">
                        <a:lnSpc>
                          <a:spcPct val="100000"/>
                        </a:lnSpc>
                        <a:spcAft>
                          <a:spcPts val="0"/>
                        </a:spcAft>
                        <a:buFont typeface="Symbol" panose="05050102010706020507" pitchFamily="18" charset="2"/>
                        <a:buChar char=""/>
                      </a:pPr>
                      <a:r>
                        <a:rPr lang="en-ZA" sz="1600" b="1" dirty="0">
                          <a:effectLst/>
                          <a:latin typeface="+mj-lt"/>
                        </a:rPr>
                        <a:t>Progress</a:t>
                      </a:r>
                      <a:r>
                        <a:rPr lang="en-ZA" sz="1600" dirty="0">
                          <a:effectLst/>
                          <a:latin typeface="+mj-lt"/>
                        </a:rPr>
                        <a:t> being made with </a:t>
                      </a:r>
                      <a:r>
                        <a:rPr lang="en-ZA" sz="1600" b="1" dirty="0">
                          <a:effectLst/>
                          <a:latin typeface="+mj-lt"/>
                        </a:rPr>
                        <a:t>key groups of projects </a:t>
                      </a:r>
                      <a:r>
                        <a:rPr lang="en-ZA" sz="1600" dirty="0">
                          <a:effectLst/>
                          <a:latin typeface="+mj-lt"/>
                        </a:rPr>
                        <a:t>[e.g. Water, sanitation, libraries, laboratories, Grade R]; and</a:t>
                      </a:r>
                    </a:p>
                    <a:p>
                      <a:pPr marL="342900" lvl="0" indent="-342900" algn="just">
                        <a:lnSpc>
                          <a:spcPct val="100000"/>
                        </a:lnSpc>
                        <a:spcAft>
                          <a:spcPts val="0"/>
                        </a:spcAft>
                        <a:buFont typeface="Symbol" panose="05050102010706020507" pitchFamily="18" charset="2"/>
                        <a:buChar char=""/>
                      </a:pPr>
                      <a:r>
                        <a:rPr lang="en-ZA" sz="1600" b="1" dirty="0">
                          <a:effectLst/>
                          <a:latin typeface="+mj-lt"/>
                        </a:rPr>
                        <a:t>Management of the portfolio of projects </a:t>
                      </a:r>
                      <a:r>
                        <a:rPr lang="en-ZA" sz="1600" dirty="0">
                          <a:effectLst/>
                          <a:latin typeface="+mj-lt"/>
                        </a:rPr>
                        <a:t>[</a:t>
                      </a:r>
                      <a:r>
                        <a:rPr lang="en-ZA" sz="1600" dirty="0" err="1">
                          <a:effectLst/>
                          <a:latin typeface="+mj-lt"/>
                        </a:rPr>
                        <a:t>ie</a:t>
                      </a:r>
                      <a:r>
                        <a:rPr lang="en-ZA" sz="1600" dirty="0">
                          <a:effectLst/>
                          <a:latin typeface="+mj-lt"/>
                        </a:rPr>
                        <a:t> evidence that the programme of projects is being managed effectively through the project cycle].</a:t>
                      </a:r>
                    </a:p>
                    <a:p>
                      <a:pPr marL="381635" algn="just">
                        <a:lnSpc>
                          <a:spcPct val="100000"/>
                        </a:lnSpc>
                        <a:spcAft>
                          <a:spcPts val="0"/>
                        </a:spcAft>
                      </a:pPr>
                      <a:r>
                        <a:rPr lang="en-US" sz="1600" dirty="0">
                          <a:effectLst/>
                          <a:latin typeface="+mj-lt"/>
                        </a:rPr>
                        <a:t> </a:t>
                      </a:r>
                      <a:endParaRPr lang="en-ZA" sz="1600" dirty="0">
                        <a:effectLst/>
                        <a:latin typeface="+mj-lt"/>
                      </a:endParaRPr>
                    </a:p>
                    <a:p>
                      <a:pPr algn="just">
                        <a:lnSpc>
                          <a:spcPct val="100000"/>
                        </a:lnSpc>
                        <a:spcAft>
                          <a:spcPts val="0"/>
                        </a:spcAft>
                      </a:pPr>
                      <a:r>
                        <a:rPr lang="en-ZA" sz="1600" dirty="0">
                          <a:effectLst/>
                          <a:latin typeface="+mj-lt"/>
                        </a:rPr>
                        <a:t>At the Project level the focus is on ensuring:</a:t>
                      </a:r>
                    </a:p>
                    <a:p>
                      <a:pPr marL="742950" lvl="1" indent="-285750" algn="just">
                        <a:lnSpc>
                          <a:spcPct val="100000"/>
                        </a:lnSpc>
                        <a:spcAft>
                          <a:spcPts val="0"/>
                        </a:spcAft>
                        <a:buFont typeface="Courier New" panose="02070309020205020404" pitchFamily="49" charset="0"/>
                        <a:buChar char="o"/>
                      </a:pPr>
                      <a:r>
                        <a:rPr lang="en-ZA" sz="1600" dirty="0">
                          <a:effectLst/>
                          <a:latin typeface="+mj-lt"/>
                        </a:rPr>
                        <a:t>that </a:t>
                      </a:r>
                      <a:r>
                        <a:rPr lang="en-ZA" sz="1600" b="1" dirty="0">
                          <a:effectLst/>
                          <a:latin typeface="+mj-lt"/>
                        </a:rPr>
                        <a:t>PSP appointments </a:t>
                      </a:r>
                      <a:r>
                        <a:rPr lang="en-ZA" sz="1600" dirty="0">
                          <a:effectLst/>
                          <a:latin typeface="+mj-lt"/>
                        </a:rPr>
                        <a:t>are being made;</a:t>
                      </a:r>
                    </a:p>
                    <a:p>
                      <a:pPr marL="742950" lvl="1" indent="-285750" algn="just">
                        <a:lnSpc>
                          <a:spcPct val="100000"/>
                        </a:lnSpc>
                        <a:spcAft>
                          <a:spcPts val="0"/>
                        </a:spcAft>
                        <a:buFont typeface="Courier New" panose="02070309020205020404" pitchFamily="49" charset="0"/>
                        <a:buChar char="o"/>
                      </a:pPr>
                      <a:r>
                        <a:rPr lang="en-ZA" sz="1600" dirty="0" smtClean="0">
                          <a:effectLst/>
                          <a:latin typeface="+mj-lt"/>
                        </a:rPr>
                        <a:t>that </a:t>
                      </a:r>
                      <a:r>
                        <a:rPr lang="en-ZA" sz="1600" b="1" dirty="0">
                          <a:effectLst/>
                          <a:latin typeface="+mj-lt"/>
                        </a:rPr>
                        <a:t>planning and design processes </a:t>
                      </a:r>
                      <a:r>
                        <a:rPr lang="en-ZA" sz="1600" dirty="0">
                          <a:effectLst/>
                          <a:latin typeface="+mj-lt"/>
                        </a:rPr>
                        <a:t>are progressing; </a:t>
                      </a:r>
                    </a:p>
                    <a:p>
                      <a:pPr marL="457200" lvl="0" indent="0" algn="just">
                        <a:lnSpc>
                          <a:spcPct val="100000"/>
                        </a:lnSpc>
                        <a:spcAft>
                          <a:spcPts val="0"/>
                        </a:spcAft>
                        <a:buFont typeface="Courier New" panose="02070309020205020404" pitchFamily="49" charset="0"/>
                        <a:buChar char="o"/>
                      </a:pPr>
                      <a:r>
                        <a:rPr lang="en-ZA" sz="1600" dirty="0" smtClean="0">
                          <a:effectLst/>
                          <a:latin typeface="+mj-lt"/>
                        </a:rPr>
                        <a:t>    that </a:t>
                      </a:r>
                      <a:r>
                        <a:rPr lang="en-ZA" sz="1600" dirty="0">
                          <a:effectLst/>
                          <a:latin typeface="+mj-lt"/>
                        </a:rPr>
                        <a:t>the </a:t>
                      </a:r>
                      <a:r>
                        <a:rPr lang="en-ZA" sz="1600" b="1" dirty="0">
                          <a:effectLst/>
                          <a:latin typeface="+mj-lt"/>
                        </a:rPr>
                        <a:t>tender process </a:t>
                      </a:r>
                      <a:r>
                        <a:rPr lang="en-ZA" sz="1600" dirty="0">
                          <a:effectLst/>
                          <a:latin typeface="+mj-lt"/>
                        </a:rPr>
                        <a:t>for the appointment of contractors is progressing, that construction is progressing satisfactorily, [i.e. on programme, on budget, at acceptable quality…]; and that projects are being handed over and closed out and that final accounts are being wrapped up.</a:t>
                      </a:r>
                    </a:p>
                    <a:p>
                      <a:pPr marL="117475" algn="just">
                        <a:lnSpc>
                          <a:spcPct val="100000"/>
                        </a:lnSpc>
                        <a:spcAft>
                          <a:spcPts val="0"/>
                        </a:spcAft>
                      </a:pPr>
                      <a:r>
                        <a:rPr lang="en-US" sz="1600" dirty="0">
                          <a:effectLst/>
                          <a:latin typeface="+mj-lt"/>
                        </a:rPr>
                        <a:t> </a:t>
                      </a:r>
                      <a:endParaRPr lang="en-ZA" sz="1600" dirty="0">
                        <a:effectLst/>
                        <a:latin typeface="+mj-lt"/>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8393500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34</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990265"/>
              </p:ext>
            </p:extLst>
          </p:nvPr>
        </p:nvGraphicFramePr>
        <p:xfrm>
          <a:off x="-17626" y="518"/>
          <a:ext cx="9161625" cy="6857482"/>
        </p:xfrm>
        <a:graphic>
          <a:graphicData uri="http://schemas.openxmlformats.org/drawingml/2006/table">
            <a:tbl>
              <a:tblPr firstRow="1" bandRow="1">
                <a:tableStyleId>{21E4AEA4-8DFA-4A89-87EB-49C32662AFE0}</a:tableStyleId>
              </a:tblPr>
              <a:tblGrid>
                <a:gridCol w="2175919"/>
                <a:gridCol w="2725546"/>
                <a:gridCol w="4260160"/>
              </a:tblGrid>
              <a:tr h="75583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101649">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lvl="0" algn="just">
                        <a:lnSpc>
                          <a:spcPct val="100000"/>
                        </a:lnSpc>
                      </a:pPr>
                      <a:r>
                        <a:rPr lang="en-US" sz="1600" kern="1200" dirty="0" smtClean="0"/>
                        <a:t>That the Department of Basic Education (DBE) should </a:t>
                      </a:r>
                      <a:r>
                        <a:rPr lang="en-US" sz="1600" b="1" kern="1200" dirty="0" err="1" smtClean="0"/>
                        <a:t>finalise</a:t>
                      </a:r>
                      <a:r>
                        <a:rPr lang="en-US" sz="1600" b="1" kern="1200" dirty="0" smtClean="0"/>
                        <a:t> the </a:t>
                      </a:r>
                      <a:r>
                        <a:rPr lang="en-US" sz="1600" b="1" kern="1200" dirty="0" err="1" smtClean="0"/>
                        <a:t>rationalisation</a:t>
                      </a:r>
                      <a:r>
                        <a:rPr lang="en-US" sz="1600" b="1" kern="1200" dirty="0" smtClean="0"/>
                        <a:t> </a:t>
                      </a:r>
                      <a:r>
                        <a:rPr lang="en-US" sz="1600" kern="1200" dirty="0" smtClean="0"/>
                        <a:t>of schools process expeditiously. </a:t>
                      </a:r>
                      <a:endParaRPr lang="en-ZA" sz="1600" kern="1200" dirty="0">
                        <a:solidFill>
                          <a:schemeClr val="dk1"/>
                        </a:solidFill>
                        <a:latin typeface="Arial" pitchFamily="34" charset="0"/>
                        <a:ea typeface="+mn-ea"/>
                        <a:cs typeface="Arial" pitchFamily="34" charset="0"/>
                      </a:endParaRPr>
                    </a:p>
                  </a:txBody>
                  <a:tcPr marL="68580" marR="68580" marT="0" marB="0"/>
                </a:tc>
                <a:tc>
                  <a:txBody>
                    <a:bodyPr/>
                    <a:lstStyle/>
                    <a:p>
                      <a:pPr algn="just">
                        <a:lnSpc>
                          <a:spcPct val="100000"/>
                        </a:lnSpc>
                      </a:pPr>
                      <a:r>
                        <a:rPr lang="en-US" sz="1600" kern="1200" dirty="0" smtClean="0"/>
                        <a:t>The DBE has established a </a:t>
                      </a:r>
                      <a:r>
                        <a:rPr lang="en-US" sz="1600" b="1" kern="1200" dirty="0" smtClean="0"/>
                        <a:t>national project team </a:t>
                      </a:r>
                      <a:r>
                        <a:rPr lang="en-US" sz="1600" kern="1200" dirty="0" smtClean="0"/>
                        <a:t>consisting of officials from different disciplines to </a:t>
                      </a:r>
                      <a:r>
                        <a:rPr lang="en-US" sz="1600" b="1" kern="1200" dirty="0" smtClean="0"/>
                        <a:t>monitor and support </a:t>
                      </a:r>
                      <a:r>
                        <a:rPr lang="en-US" sz="1600" kern="1200" dirty="0" smtClean="0"/>
                        <a:t>the Provincial Education Departments (PEDs) with the implementation of the </a:t>
                      </a:r>
                      <a:r>
                        <a:rPr lang="en-US" sz="1600" kern="1200" dirty="0" err="1" smtClean="0"/>
                        <a:t>rationalisation</a:t>
                      </a:r>
                      <a:r>
                        <a:rPr lang="en-US" sz="1600" kern="1200" dirty="0" smtClean="0"/>
                        <a:t> of small and non-viable schools.</a:t>
                      </a:r>
                    </a:p>
                    <a:p>
                      <a:pPr algn="just">
                        <a:lnSpc>
                          <a:spcPct val="100000"/>
                        </a:lnSpc>
                      </a:pPr>
                      <a:endParaRPr lang="en-ZA" sz="1600" kern="1200" dirty="0" smtClean="0"/>
                    </a:p>
                    <a:p>
                      <a:pPr lvl="0" algn="just">
                        <a:lnSpc>
                          <a:spcPct val="100000"/>
                        </a:lnSpc>
                      </a:pPr>
                      <a:r>
                        <a:rPr lang="en-US" sz="1600" kern="1200" dirty="0" smtClean="0"/>
                        <a:t>The Heads of Education Committee (HEDCOM) resolved that </a:t>
                      </a:r>
                      <a:r>
                        <a:rPr lang="en-US" sz="1600" b="1" kern="1200" dirty="0" smtClean="0"/>
                        <a:t>ongoing monitoring </a:t>
                      </a:r>
                      <a:r>
                        <a:rPr lang="en-US" sz="1600" kern="1200" dirty="0" smtClean="0"/>
                        <a:t>should be strengthened in the Eastern Cape (EC), KwaZulu-Natal (KZN) and Limpopo (LP)</a:t>
                      </a:r>
                    </a:p>
                    <a:p>
                      <a:pPr lvl="0" algn="just">
                        <a:lnSpc>
                          <a:spcPct val="100000"/>
                        </a:lnSpc>
                      </a:pPr>
                      <a:endParaRPr lang="en-ZA" sz="1600" kern="1200" dirty="0" smtClean="0"/>
                    </a:p>
                    <a:p>
                      <a:pPr lvl="0" algn="just">
                        <a:lnSpc>
                          <a:spcPct val="100000"/>
                        </a:lnSpc>
                      </a:pPr>
                      <a:r>
                        <a:rPr lang="en-US" sz="1600" kern="1200" dirty="0" smtClean="0"/>
                        <a:t>The </a:t>
                      </a:r>
                      <a:r>
                        <a:rPr lang="en-US" sz="1600" b="1" kern="1200" dirty="0" smtClean="0"/>
                        <a:t>national project team </a:t>
                      </a:r>
                      <a:r>
                        <a:rPr lang="en-US" sz="1600" kern="1200" dirty="0" smtClean="0"/>
                        <a:t>has determined a schedule of dates for </a:t>
                      </a:r>
                      <a:r>
                        <a:rPr lang="en-US" sz="1600" b="1" kern="1200" dirty="0" smtClean="0"/>
                        <a:t>ongoing monthly monitoring and support visits </a:t>
                      </a:r>
                      <a:r>
                        <a:rPr lang="en-US" sz="1600" kern="1200" dirty="0" smtClean="0"/>
                        <a:t>in the EC, KZN and LP. The first visits were on 04 July 2017, 14 July 2017 and 21 July 2017, respectively.  </a:t>
                      </a:r>
                    </a:p>
                    <a:p>
                      <a:pPr lvl="0" algn="just">
                        <a:lnSpc>
                          <a:spcPct val="100000"/>
                        </a:lnSpc>
                      </a:pPr>
                      <a:endParaRPr lang="en-ZA" sz="1600" kern="1200" dirty="0" smtClean="0"/>
                    </a:p>
                    <a:p>
                      <a:pPr lvl="0" algn="just">
                        <a:lnSpc>
                          <a:spcPct val="100000"/>
                        </a:lnSpc>
                      </a:pPr>
                      <a:r>
                        <a:rPr lang="en-US" sz="1600" kern="1200" dirty="0" smtClean="0"/>
                        <a:t>The HEDCOM also resolved that all PEDs should </a:t>
                      </a:r>
                      <a:r>
                        <a:rPr lang="en-US" sz="1600" b="1" kern="1200" dirty="0" smtClean="0"/>
                        <a:t>develop multi-year plans on </a:t>
                      </a:r>
                      <a:r>
                        <a:rPr lang="en-US" sz="1600" b="1" kern="1200" dirty="0" err="1" smtClean="0"/>
                        <a:t>rationalisation</a:t>
                      </a:r>
                      <a:r>
                        <a:rPr lang="en-US" sz="1600" kern="1200" dirty="0" smtClean="0"/>
                        <a:t>. These plans have subsequently been requested from all PEDs except for EC and WC, however it should be noted that responses were positive. </a:t>
                      </a:r>
                      <a:endParaRPr lang="en-ZA" sz="1600" kern="1200" dirty="0">
                        <a:solidFill>
                          <a:schemeClr val="dk1"/>
                        </a:solidFill>
                        <a:latin typeface="Arial" pitchFamily="34" charset="0"/>
                        <a:ea typeface="+mn-ea"/>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18393500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35</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938225"/>
              </p:ext>
            </p:extLst>
          </p:nvPr>
        </p:nvGraphicFramePr>
        <p:xfrm>
          <a:off x="0" y="0"/>
          <a:ext cx="9144000" cy="6858000"/>
        </p:xfrm>
        <a:graphic>
          <a:graphicData uri="http://schemas.openxmlformats.org/drawingml/2006/table">
            <a:tbl>
              <a:tblPr firstRow="1" bandRow="1">
                <a:tableStyleId>{21E4AEA4-8DFA-4A89-87EB-49C32662AFE0}</a:tableStyleId>
              </a:tblPr>
              <a:tblGrid>
                <a:gridCol w="2223588"/>
                <a:gridCol w="3017726"/>
                <a:gridCol w="3902686"/>
              </a:tblGrid>
              <a:tr h="564942">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293058">
                <a:tc>
                  <a:txBody>
                    <a:bodyPr/>
                    <a:lstStyle/>
                    <a:p>
                      <a:pPr>
                        <a:lnSpc>
                          <a:spcPct val="100000"/>
                        </a:lnSpc>
                        <a:spcAft>
                          <a:spcPts val="0"/>
                        </a:spcAft>
                      </a:pPr>
                      <a:r>
                        <a:rPr lang="en-US" sz="1400" b="1" dirty="0">
                          <a:effectLst/>
                        </a:rPr>
                        <a:t>REPORT OF THE STANDING COMMITTEE ON APPROPRIATIONS ON THE ADJUSTMENTS APPROPRIATION BILL [B16 – 2016] [NATIONAL ASSEMBLY (SECTION 77)], DATED 5 DECEMBER 2016  </a:t>
                      </a:r>
                      <a:endParaRPr lang="en-ZA" sz="1400" b="1" dirty="0">
                        <a:effectLst/>
                      </a:endParaRPr>
                    </a:p>
                    <a:p>
                      <a:pPr>
                        <a:lnSpc>
                          <a:spcPct val="100000"/>
                        </a:lnSpc>
                        <a:spcAft>
                          <a:spcPts val="0"/>
                        </a:spcAft>
                      </a:pPr>
                      <a:r>
                        <a:rPr lang="en-US" sz="1400" dirty="0">
                          <a:effectLst/>
                        </a:rPr>
                        <a:t> </a:t>
                      </a:r>
                      <a:endParaRPr lang="en-ZA" sz="1400" dirty="0">
                        <a:effectLst/>
                        <a:latin typeface="Arial" pitchFamily="34" charset="0"/>
                        <a:ea typeface="Calibri" panose="020F0502020204030204" pitchFamily="34" charset="0"/>
                        <a:cs typeface="Arial" pitchFamily="34" charset="0"/>
                      </a:endParaRPr>
                    </a:p>
                  </a:txBody>
                  <a:tcPr marL="68580" marR="68580" marT="0" marB="0"/>
                </a:tc>
                <a:tc>
                  <a:txBody>
                    <a:bodyPr/>
                    <a:lstStyle/>
                    <a:p>
                      <a:pPr>
                        <a:lnSpc>
                          <a:spcPct val="100000"/>
                        </a:lnSpc>
                        <a:spcAft>
                          <a:spcPts val="0"/>
                        </a:spcAft>
                      </a:pPr>
                      <a:r>
                        <a:rPr lang="en-US" sz="1400" dirty="0">
                          <a:effectLst/>
                        </a:rPr>
                        <a:t>The Minister of Basic Education should ensure the following:   </a:t>
                      </a:r>
                      <a:endParaRPr lang="en-ZA" sz="1400" dirty="0">
                        <a:effectLst/>
                      </a:endParaRPr>
                    </a:p>
                    <a:p>
                      <a:pPr marL="342900" lvl="0" indent="-342900" algn="just">
                        <a:lnSpc>
                          <a:spcPct val="100000"/>
                        </a:lnSpc>
                        <a:spcAft>
                          <a:spcPts val="0"/>
                        </a:spcAft>
                        <a:buFont typeface="Symbol" panose="05050102010706020507" pitchFamily="18" charset="2"/>
                        <a:buChar char=""/>
                      </a:pPr>
                      <a:r>
                        <a:rPr lang="en-US" sz="1400" dirty="0">
                          <a:effectLst/>
                        </a:rPr>
                        <a:t>That the Department </a:t>
                      </a:r>
                      <a:r>
                        <a:rPr lang="en-US" sz="1400" b="1" dirty="0">
                          <a:effectLst/>
                        </a:rPr>
                        <a:t>aligns and enhances its budget planning and strategic planning function</a:t>
                      </a:r>
                      <a:r>
                        <a:rPr lang="en-US" sz="1400" dirty="0">
                          <a:effectLst/>
                        </a:rPr>
                        <a:t> in order to ensure that annual performance plans align with programmes budget allocations.   </a:t>
                      </a:r>
                      <a:endParaRPr lang="en-ZA" sz="1400" dirty="0">
                        <a:effectLst/>
                      </a:endParaRPr>
                    </a:p>
                    <a:p>
                      <a:pPr marL="342900" lvl="0" indent="-342900">
                        <a:lnSpc>
                          <a:spcPct val="100000"/>
                        </a:lnSpc>
                        <a:spcAft>
                          <a:spcPts val="0"/>
                        </a:spcAft>
                        <a:buFont typeface="Symbol" panose="05050102010706020507" pitchFamily="18" charset="2"/>
                        <a:buChar char=""/>
                      </a:pPr>
                      <a:r>
                        <a:rPr lang="en-US" sz="1400" dirty="0">
                          <a:effectLst/>
                        </a:rPr>
                        <a:t>That the Department </a:t>
                      </a:r>
                      <a:r>
                        <a:rPr lang="en-US" sz="1400" b="1" dirty="0">
                          <a:effectLst/>
                        </a:rPr>
                        <a:t>ensures that all payments to suppliers</a:t>
                      </a:r>
                      <a:r>
                        <a:rPr lang="en-US" sz="1400" dirty="0">
                          <a:effectLst/>
                        </a:rPr>
                        <a:t> are paid within 30 days.  </a:t>
                      </a:r>
                      <a:endParaRPr lang="en-ZA" sz="1400" dirty="0">
                        <a:effectLst/>
                      </a:endParaRPr>
                    </a:p>
                    <a:p>
                      <a:pPr marL="342900" lvl="0" indent="-342900">
                        <a:lnSpc>
                          <a:spcPct val="100000"/>
                        </a:lnSpc>
                        <a:spcAft>
                          <a:spcPts val="0"/>
                        </a:spcAft>
                        <a:buFont typeface="Symbol" panose="05050102010706020507" pitchFamily="18" charset="2"/>
                        <a:buChar char=""/>
                      </a:pPr>
                      <a:r>
                        <a:rPr lang="en-US" sz="1400" dirty="0">
                          <a:effectLst/>
                        </a:rPr>
                        <a:t>That the Department ensures that all </a:t>
                      </a:r>
                      <a:r>
                        <a:rPr lang="en-US" sz="1400" b="1" dirty="0">
                          <a:effectLst/>
                        </a:rPr>
                        <a:t>critical vacant posts are filled </a:t>
                      </a:r>
                      <a:r>
                        <a:rPr lang="en-US" sz="1400" dirty="0" err="1">
                          <a:effectLst/>
                        </a:rPr>
                        <a:t>timeously</a:t>
                      </a:r>
                      <a:r>
                        <a:rPr lang="en-US" sz="1400" dirty="0" smtClean="0">
                          <a:effectLst/>
                        </a:rPr>
                        <a:t>.</a:t>
                      </a:r>
                      <a:endParaRPr lang="en-ZA" sz="1400" dirty="0">
                        <a:effectLst/>
                        <a:latin typeface="Arial" pitchFamily="34" charset="0"/>
                        <a:ea typeface="Calibri" panose="020F0502020204030204" pitchFamily="34" charset="0"/>
                        <a:cs typeface="Arial" pitchFamily="34" charset="0"/>
                      </a:endParaRPr>
                    </a:p>
                  </a:txBody>
                  <a:tcPr marL="68580" marR="68580" marT="0" marB="0"/>
                </a:tc>
                <a:tc>
                  <a:txBody>
                    <a:bodyPr/>
                    <a:lstStyle/>
                    <a:p>
                      <a:pPr marL="171450" indent="-171450">
                        <a:lnSpc>
                          <a:spcPct val="100000"/>
                        </a:lnSpc>
                        <a:spcAft>
                          <a:spcPts val="0"/>
                        </a:spcAft>
                        <a:buFont typeface="Arial" panose="020B0604020202020204" pitchFamily="34" charset="0"/>
                        <a:buChar char="•"/>
                      </a:pPr>
                      <a:r>
                        <a:rPr lang="en-US" sz="1400" dirty="0">
                          <a:effectLst/>
                        </a:rPr>
                        <a:t> </a:t>
                      </a:r>
                      <a:r>
                        <a:rPr lang="en-US" sz="1400" dirty="0" smtClean="0">
                          <a:effectLst/>
                        </a:rPr>
                        <a:t>The DBE develops the </a:t>
                      </a:r>
                      <a:r>
                        <a:rPr lang="en-US" sz="1400" b="1" dirty="0" smtClean="0">
                          <a:effectLst/>
                        </a:rPr>
                        <a:t>Annual Performance Plans </a:t>
                      </a:r>
                      <a:r>
                        <a:rPr lang="en-US" sz="1400" dirty="0" smtClean="0">
                          <a:effectLst/>
                        </a:rPr>
                        <a:t>with the inputs from Finance to ensure that there is alignment with planned </a:t>
                      </a:r>
                      <a:r>
                        <a:rPr lang="en-US" sz="1400" b="1" kern="1200" dirty="0" smtClean="0">
                          <a:solidFill>
                            <a:schemeClr val="dk1"/>
                          </a:solidFill>
                          <a:effectLst/>
                          <a:latin typeface="+mn-lt"/>
                          <a:ea typeface="+mn-ea"/>
                          <a:cs typeface="+mn-cs"/>
                        </a:rPr>
                        <a:t>targets</a:t>
                      </a:r>
                      <a:r>
                        <a:rPr lang="en-US" sz="1400" dirty="0" smtClean="0">
                          <a:effectLst/>
                        </a:rPr>
                        <a:t> and budgeted funds. The DBE also convenes </a:t>
                      </a:r>
                      <a:r>
                        <a:rPr lang="en-US" sz="1400" b="1" dirty="0" smtClean="0">
                          <a:effectLst/>
                        </a:rPr>
                        <a:t>Quarterly Review Sessions </a:t>
                      </a:r>
                      <a:r>
                        <a:rPr lang="en-US" sz="1400" dirty="0" smtClean="0">
                          <a:effectLst/>
                        </a:rPr>
                        <a:t>that discusses issues of alignment of the MTSF to strengthen alignment of Performance Information within the department.</a:t>
                      </a:r>
                      <a:endParaRPr lang="en-ZA" sz="1400" dirty="0" smtClean="0">
                        <a:effectLst/>
                      </a:endParaRPr>
                    </a:p>
                    <a:p>
                      <a:pPr marL="171450" indent="-171450">
                        <a:lnSpc>
                          <a:spcPct val="100000"/>
                        </a:lnSpc>
                        <a:spcAft>
                          <a:spcPts val="0"/>
                        </a:spcAft>
                        <a:buFont typeface="Arial" panose="020B0604020202020204" pitchFamily="34" charset="0"/>
                        <a:buChar char="•"/>
                      </a:pPr>
                      <a:r>
                        <a:rPr lang="en-US" sz="1400" b="1" dirty="0" smtClean="0">
                          <a:effectLst/>
                        </a:rPr>
                        <a:t>Two </a:t>
                      </a:r>
                      <a:r>
                        <a:rPr lang="en-US" sz="1400" b="1" dirty="0">
                          <a:effectLst/>
                        </a:rPr>
                        <a:t>tools i.e. Invoice Receipt Register as well Invoice Tracking Register </a:t>
                      </a:r>
                      <a:r>
                        <a:rPr lang="en-US" sz="1400" dirty="0">
                          <a:effectLst/>
                        </a:rPr>
                        <a:t>have been implemented and </a:t>
                      </a:r>
                      <a:r>
                        <a:rPr lang="en-US" sz="1400" dirty="0" smtClean="0">
                          <a:effectLst/>
                        </a:rPr>
                        <a:t>is working well </a:t>
                      </a:r>
                      <a:r>
                        <a:rPr lang="en-US" sz="1400" dirty="0">
                          <a:effectLst/>
                        </a:rPr>
                        <a:t>to ensure payments to suppliers within 30 days  </a:t>
                      </a:r>
                      <a:endParaRPr lang="en-ZA" sz="1400" dirty="0" smtClean="0">
                        <a:effectLst/>
                      </a:endParaRPr>
                    </a:p>
                    <a:p>
                      <a:pPr marL="171450" indent="-171450">
                        <a:lnSpc>
                          <a:spcPct val="100000"/>
                        </a:lnSpc>
                        <a:spcAft>
                          <a:spcPts val="0"/>
                        </a:spcAft>
                        <a:buFont typeface="Arial" panose="020B0604020202020204" pitchFamily="34" charset="0"/>
                        <a:buChar char="•"/>
                      </a:pPr>
                      <a:r>
                        <a:rPr lang="en-US" sz="1400" dirty="0" smtClean="0">
                          <a:effectLst/>
                        </a:rPr>
                        <a:t>All critical </a:t>
                      </a:r>
                      <a:r>
                        <a:rPr lang="en-US" sz="1400" b="1" dirty="0" smtClean="0">
                          <a:effectLst/>
                        </a:rPr>
                        <a:t>vacant posts </a:t>
                      </a:r>
                      <a:r>
                        <a:rPr lang="en-US" sz="1400" dirty="0" smtClean="0">
                          <a:effectLst/>
                        </a:rPr>
                        <a:t>have been </a:t>
                      </a:r>
                      <a:r>
                        <a:rPr lang="en-US" sz="1400" b="1" dirty="0" smtClean="0">
                          <a:effectLst/>
                        </a:rPr>
                        <a:t>advertised</a:t>
                      </a:r>
                      <a:r>
                        <a:rPr lang="en-US" sz="1400" dirty="0" smtClean="0">
                          <a:effectLst/>
                        </a:rPr>
                        <a:t>. However, </a:t>
                      </a:r>
                      <a:r>
                        <a:rPr lang="en-US" sz="1400" b="1" dirty="0" smtClean="0">
                          <a:effectLst/>
                        </a:rPr>
                        <a:t>not all vacant posts</a:t>
                      </a:r>
                      <a:r>
                        <a:rPr lang="en-US" sz="1400" dirty="0" smtClean="0">
                          <a:effectLst/>
                        </a:rPr>
                        <a:t> can be filled as a result of budgetary cuts on the Compensation of Employees budget.  The posts of Director: Logistical Services, Director: National Assessments, as well as posts of Chief Director: Quality Enhancement Programmes, Chief Director: National Institute for Curriculum Development and Chief Director: Legal and Legislative Services were advertised.</a:t>
                      </a:r>
                    </a:p>
                    <a:p>
                      <a:pPr marL="171450" indent="-171450">
                        <a:lnSpc>
                          <a:spcPct val="100000"/>
                        </a:lnSpc>
                        <a:spcAft>
                          <a:spcPts val="0"/>
                        </a:spcAft>
                        <a:buFont typeface="Arial" panose="020B0604020202020204" pitchFamily="34" charset="0"/>
                        <a:buChar char="•"/>
                      </a:pPr>
                      <a:r>
                        <a:rPr lang="en-US" sz="1400" dirty="0" smtClean="0">
                          <a:effectLst/>
                        </a:rPr>
                        <a:t>The </a:t>
                      </a:r>
                      <a:r>
                        <a:rPr lang="en-US" sz="1400" dirty="0">
                          <a:effectLst/>
                        </a:rPr>
                        <a:t>following </a:t>
                      </a:r>
                      <a:r>
                        <a:rPr lang="en-US" sz="1400" b="1" dirty="0">
                          <a:effectLst/>
                        </a:rPr>
                        <a:t>6 posts of Director</a:t>
                      </a:r>
                      <a:r>
                        <a:rPr lang="en-US" sz="1400" dirty="0">
                          <a:effectLst/>
                        </a:rPr>
                        <a:t>: Sport and Enrichment, Director: GET, Director: FET, Director: Strategic Planning and Reporting, Director: Research Co-ordination, Monitoring and Evaluation, and Director: Internal and External Liaison have been filled.</a:t>
                      </a:r>
                      <a:endParaRPr lang="en-ZA" sz="1400" dirty="0">
                        <a:effectLst/>
                        <a:latin typeface="Arial" pitchFamily="34" charset="0"/>
                        <a:ea typeface="Calibri" panose="020F0502020204030204"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41811042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36</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38392159"/>
              </p:ext>
            </p:extLst>
          </p:nvPr>
        </p:nvGraphicFramePr>
        <p:xfrm>
          <a:off x="15776" y="0"/>
          <a:ext cx="9128224" cy="6858000"/>
        </p:xfrm>
        <a:graphic>
          <a:graphicData uri="http://schemas.openxmlformats.org/drawingml/2006/table">
            <a:tbl>
              <a:tblPr firstRow="1" bandRow="1">
                <a:tableStyleId>{21E4AEA4-8DFA-4A89-87EB-49C32662AFE0}</a:tableStyleId>
              </a:tblPr>
              <a:tblGrid>
                <a:gridCol w="2167986"/>
                <a:gridCol w="2875351"/>
                <a:gridCol w="4084887"/>
              </a:tblGrid>
              <a:tr h="400192">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457808">
                <a:tc>
                  <a:txBody>
                    <a:bodyPr/>
                    <a:lstStyle/>
                    <a:p>
                      <a:pPr>
                        <a:lnSpc>
                          <a:spcPct val="100000"/>
                        </a:lnSpc>
                        <a:spcAft>
                          <a:spcPts val="0"/>
                        </a:spcAft>
                      </a:pPr>
                      <a:r>
                        <a:rPr lang="en-US" sz="1450" b="1" dirty="0">
                          <a:effectLst/>
                        </a:rPr>
                        <a:t>REPORT OF THE STANDING COMMITTEE ON APPROPRIATIONS ON THE 2016 MEDIUM TERM BUDGET POLICY STATEMENT, DATED 05 DECEMBER 2016 </a:t>
                      </a:r>
                      <a:endParaRPr lang="en-ZA" sz="1450" b="1" dirty="0">
                        <a:effectLst/>
                        <a:latin typeface="Arial" pitchFamily="34" charset="0"/>
                        <a:ea typeface="Calibri" panose="020F0502020204030204" pitchFamily="34" charset="0"/>
                        <a:cs typeface="Arial" pitchFamily="34" charset="0"/>
                      </a:endParaRPr>
                    </a:p>
                  </a:txBody>
                  <a:tcPr marL="68580" marR="68580" marT="0" marB="0"/>
                </a:tc>
                <a:tc>
                  <a:txBody>
                    <a:bodyPr/>
                    <a:lstStyle/>
                    <a:p>
                      <a:pPr algn="just">
                        <a:lnSpc>
                          <a:spcPct val="100000"/>
                        </a:lnSpc>
                        <a:spcAft>
                          <a:spcPts val="0"/>
                        </a:spcAft>
                      </a:pPr>
                      <a:r>
                        <a:rPr lang="en-US" sz="1450" dirty="0">
                          <a:effectLst/>
                        </a:rPr>
                        <a:t>The Minister of Basic Education should ensure that: </a:t>
                      </a:r>
                      <a:endParaRPr lang="en-ZA" sz="1450" dirty="0">
                        <a:effectLst/>
                      </a:endParaRPr>
                    </a:p>
                    <a:p>
                      <a:pPr marL="342900" lvl="0" indent="-342900" algn="just">
                        <a:lnSpc>
                          <a:spcPct val="100000"/>
                        </a:lnSpc>
                        <a:spcAft>
                          <a:spcPts val="0"/>
                        </a:spcAft>
                        <a:buFont typeface="Symbol" panose="05050102010706020507" pitchFamily="18" charset="2"/>
                        <a:buChar char=""/>
                      </a:pPr>
                      <a:r>
                        <a:rPr lang="en-US" sz="1450" dirty="0">
                          <a:effectLst/>
                        </a:rPr>
                        <a:t>The Department of Basic Education, in partnership with the Department of Planning, Monitoring and Evaluation and relevant stakeholders should immediately embark on a </a:t>
                      </a:r>
                      <a:r>
                        <a:rPr lang="en-US" sz="1450" b="1" dirty="0">
                          <a:effectLst/>
                        </a:rPr>
                        <a:t>programme for the establishment of systems for the collection, verification and monitoring of data and indicators on the scholar transport programme</a:t>
                      </a:r>
                      <a:r>
                        <a:rPr lang="en-US" sz="1450" dirty="0">
                          <a:effectLst/>
                        </a:rPr>
                        <a:t> especially in rural areas.  </a:t>
                      </a:r>
                      <a:endParaRPr lang="en-ZA" sz="1450" dirty="0">
                        <a:effectLst/>
                      </a:endParaRPr>
                    </a:p>
                    <a:p>
                      <a:pPr marL="342900" lvl="0" indent="-342900" algn="just">
                        <a:lnSpc>
                          <a:spcPct val="100000"/>
                        </a:lnSpc>
                        <a:spcAft>
                          <a:spcPts val="0"/>
                        </a:spcAft>
                        <a:buFont typeface="Symbol" panose="05050102010706020507" pitchFamily="18" charset="2"/>
                        <a:buChar char=""/>
                      </a:pPr>
                      <a:r>
                        <a:rPr lang="en-US" sz="1450" dirty="0">
                          <a:effectLst/>
                        </a:rPr>
                        <a:t>The Department of Basic Education, in partnership with the National Treasury and all relevant stakeholders should </a:t>
                      </a:r>
                      <a:r>
                        <a:rPr lang="en-US" sz="1450" b="1" dirty="0">
                          <a:effectLst/>
                        </a:rPr>
                        <a:t>consider the development of innovative ways </a:t>
                      </a:r>
                      <a:r>
                        <a:rPr lang="en-US" sz="1450" dirty="0">
                          <a:effectLst/>
                        </a:rPr>
                        <a:t>of ensuring the </a:t>
                      </a:r>
                      <a:r>
                        <a:rPr lang="en-US" sz="1450" b="1" dirty="0">
                          <a:effectLst/>
                        </a:rPr>
                        <a:t>scholar transport </a:t>
                      </a:r>
                      <a:r>
                        <a:rPr lang="en-US" sz="1450" dirty="0">
                          <a:effectLst/>
                        </a:rPr>
                        <a:t>is effective, affordable and adheres to the principles of value for money. </a:t>
                      </a:r>
                      <a:endParaRPr lang="en-ZA" sz="1450" dirty="0">
                        <a:effectLst/>
                      </a:endParaRPr>
                    </a:p>
                    <a:p>
                      <a:pPr marL="254635">
                        <a:lnSpc>
                          <a:spcPct val="100000"/>
                        </a:lnSpc>
                        <a:spcAft>
                          <a:spcPts val="0"/>
                        </a:spcAft>
                      </a:pPr>
                      <a:r>
                        <a:rPr lang="en-US" sz="1450" dirty="0">
                          <a:effectLst/>
                        </a:rPr>
                        <a:t> </a:t>
                      </a:r>
                      <a:endParaRPr lang="en-ZA" sz="14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gn="just">
                        <a:lnSpc>
                          <a:spcPct val="100000"/>
                        </a:lnSpc>
                        <a:spcAft>
                          <a:spcPts val="0"/>
                        </a:spcAft>
                        <a:buFont typeface="Symbol" panose="05050102010706020507" pitchFamily="18" charset="2"/>
                        <a:buChar char=""/>
                      </a:pPr>
                      <a:r>
                        <a:rPr lang="en-US" sz="1450" dirty="0">
                          <a:effectLst/>
                        </a:rPr>
                        <a:t>The Department of Basic Education, in collaboration with the Department of transport, and as per the prescripts of the Learner Transport Policy, </a:t>
                      </a:r>
                      <a:r>
                        <a:rPr lang="en-US" sz="1450" b="1" dirty="0">
                          <a:effectLst/>
                        </a:rPr>
                        <a:t>established the National Inter-Departmental Committee (NIDC</a:t>
                      </a:r>
                      <a:r>
                        <a:rPr lang="en-US" sz="1450" dirty="0">
                          <a:effectLst/>
                        </a:rPr>
                        <a:t>) to oversee the implementation of the learner transport </a:t>
                      </a:r>
                      <a:r>
                        <a:rPr lang="en-US" sz="1450" dirty="0" err="1">
                          <a:effectLst/>
                        </a:rPr>
                        <a:t>programme</a:t>
                      </a:r>
                      <a:r>
                        <a:rPr lang="en-US" sz="1450" dirty="0">
                          <a:effectLst/>
                        </a:rPr>
                        <a:t>. The committee is comprised of national and Provincial Departments of Transport and Education. The </a:t>
                      </a:r>
                      <a:r>
                        <a:rPr lang="en-US" sz="1450" b="1" dirty="0">
                          <a:effectLst/>
                        </a:rPr>
                        <a:t>Committee meets on quarterly basis </a:t>
                      </a:r>
                      <a:r>
                        <a:rPr lang="en-US" sz="1450" dirty="0">
                          <a:effectLst/>
                        </a:rPr>
                        <a:t>to receive progress on the implementation of the learner transport </a:t>
                      </a:r>
                      <a:r>
                        <a:rPr lang="en-US" sz="1450" dirty="0" err="1">
                          <a:effectLst/>
                        </a:rPr>
                        <a:t>programme</a:t>
                      </a:r>
                      <a:r>
                        <a:rPr lang="en-US" sz="1450" dirty="0">
                          <a:effectLst/>
                        </a:rPr>
                        <a:t> and reports to the Ministers of Basic Education and Transport. The following are standard matters addressed and reported on:</a:t>
                      </a:r>
                      <a:endParaRPr lang="en-ZA" sz="1450" dirty="0">
                        <a:effectLst/>
                      </a:endParaRPr>
                    </a:p>
                    <a:p>
                      <a:pPr marL="342900" lvl="0" indent="-342900" algn="just">
                        <a:lnSpc>
                          <a:spcPct val="100000"/>
                        </a:lnSpc>
                        <a:spcAft>
                          <a:spcPts val="0"/>
                        </a:spcAft>
                        <a:buFont typeface="Symbol" panose="05050102010706020507" pitchFamily="18" charset="2"/>
                        <a:buChar char=""/>
                      </a:pPr>
                      <a:r>
                        <a:rPr lang="en-US" sz="1450" dirty="0">
                          <a:effectLst/>
                        </a:rPr>
                        <a:t>Progress on implementation of the policy ;</a:t>
                      </a:r>
                      <a:endParaRPr lang="en-ZA" sz="1450" dirty="0">
                        <a:effectLst/>
                      </a:endParaRPr>
                    </a:p>
                    <a:p>
                      <a:pPr marL="342900" lvl="0" indent="-342900" algn="just">
                        <a:lnSpc>
                          <a:spcPct val="100000"/>
                        </a:lnSpc>
                        <a:spcAft>
                          <a:spcPts val="0"/>
                        </a:spcAft>
                        <a:buFont typeface="Symbol" panose="05050102010706020507" pitchFamily="18" charset="2"/>
                        <a:buChar char=""/>
                      </a:pPr>
                      <a:r>
                        <a:rPr lang="en-US" sz="1450" dirty="0">
                          <a:effectLst/>
                        </a:rPr>
                        <a:t>Plans for learner transport per province;</a:t>
                      </a:r>
                      <a:endParaRPr lang="en-ZA" sz="1450" dirty="0">
                        <a:effectLst/>
                      </a:endParaRPr>
                    </a:p>
                    <a:p>
                      <a:pPr marL="342900" lvl="0" indent="-342900" algn="just">
                        <a:lnSpc>
                          <a:spcPct val="100000"/>
                        </a:lnSpc>
                        <a:spcAft>
                          <a:spcPts val="0"/>
                        </a:spcAft>
                        <a:buFont typeface="Symbol" panose="05050102010706020507" pitchFamily="18" charset="2"/>
                        <a:buChar char=""/>
                      </a:pPr>
                      <a:r>
                        <a:rPr lang="en-US" sz="1450" dirty="0">
                          <a:effectLst/>
                        </a:rPr>
                        <a:t>Learners transported quarterly per province;</a:t>
                      </a:r>
                      <a:endParaRPr lang="en-ZA" sz="1450" dirty="0">
                        <a:effectLst/>
                      </a:endParaRPr>
                    </a:p>
                    <a:p>
                      <a:pPr marL="342900" lvl="0" indent="-342900" algn="just">
                        <a:lnSpc>
                          <a:spcPct val="100000"/>
                        </a:lnSpc>
                        <a:spcAft>
                          <a:spcPts val="0"/>
                        </a:spcAft>
                        <a:buFont typeface="Symbol" panose="05050102010706020507" pitchFamily="18" charset="2"/>
                        <a:buChar char=""/>
                      </a:pPr>
                      <a:r>
                        <a:rPr lang="en-US" sz="1450" dirty="0">
                          <a:effectLst/>
                        </a:rPr>
                        <a:t>Budget/financial performance per province;</a:t>
                      </a:r>
                      <a:endParaRPr lang="en-ZA" sz="1450" dirty="0">
                        <a:effectLst/>
                      </a:endParaRPr>
                    </a:p>
                    <a:p>
                      <a:pPr marL="342900" lvl="0" indent="-342900" algn="just">
                        <a:lnSpc>
                          <a:spcPct val="100000"/>
                        </a:lnSpc>
                        <a:spcAft>
                          <a:spcPts val="0"/>
                        </a:spcAft>
                        <a:buFont typeface="Symbol" panose="05050102010706020507" pitchFamily="18" charset="2"/>
                        <a:buChar char=""/>
                      </a:pPr>
                      <a:r>
                        <a:rPr lang="en-US" sz="1450" dirty="0">
                          <a:effectLst/>
                        </a:rPr>
                        <a:t>Accident information per quarter;</a:t>
                      </a:r>
                      <a:endParaRPr lang="en-ZA" sz="1450" dirty="0">
                        <a:effectLst/>
                      </a:endParaRPr>
                    </a:p>
                    <a:p>
                      <a:pPr marL="342900" lvl="0" indent="-342900" algn="just">
                        <a:lnSpc>
                          <a:spcPct val="100000"/>
                        </a:lnSpc>
                        <a:spcAft>
                          <a:spcPts val="0"/>
                        </a:spcAft>
                        <a:buFont typeface="Symbol" panose="05050102010706020507" pitchFamily="18" charset="2"/>
                        <a:buChar char=""/>
                      </a:pPr>
                      <a:r>
                        <a:rPr lang="en-US" sz="1450" dirty="0">
                          <a:effectLst/>
                        </a:rPr>
                        <a:t>Transportation of learners with disabilities; and</a:t>
                      </a:r>
                      <a:endParaRPr lang="en-ZA" sz="1450" dirty="0">
                        <a:effectLst/>
                      </a:endParaRPr>
                    </a:p>
                    <a:p>
                      <a:pPr marL="342900" lvl="0" indent="-342900" algn="just">
                        <a:lnSpc>
                          <a:spcPct val="100000"/>
                        </a:lnSpc>
                        <a:spcAft>
                          <a:spcPts val="0"/>
                        </a:spcAft>
                        <a:buFont typeface="Symbol" panose="05050102010706020507" pitchFamily="18" charset="2"/>
                        <a:buChar char=""/>
                      </a:pPr>
                      <a:r>
                        <a:rPr lang="en-US" sz="1450" dirty="0">
                          <a:effectLst/>
                        </a:rPr>
                        <a:t>Challenges and mitigation</a:t>
                      </a:r>
                      <a:r>
                        <a:rPr lang="en-US" sz="1450" dirty="0" smtClean="0">
                          <a:effectLst/>
                        </a:rPr>
                        <a:t>.</a:t>
                      </a:r>
                      <a:endParaRPr lang="en-ZA" sz="1450" dirty="0">
                        <a:effectLst/>
                        <a:latin typeface="Arial" pitchFamily="34" charset="0"/>
                        <a:ea typeface="Calibri" panose="020F0502020204030204"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85636660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37</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9268469"/>
              </p:ext>
            </p:extLst>
          </p:nvPr>
        </p:nvGraphicFramePr>
        <p:xfrm>
          <a:off x="0" y="12778"/>
          <a:ext cx="9144000" cy="6845222"/>
        </p:xfrm>
        <a:graphic>
          <a:graphicData uri="http://schemas.openxmlformats.org/drawingml/2006/table">
            <a:tbl>
              <a:tblPr firstRow="1" bandRow="1">
                <a:tableStyleId>{21E4AEA4-8DFA-4A89-87EB-49C32662AFE0}</a:tableStyleId>
              </a:tblPr>
              <a:tblGrid>
                <a:gridCol w="2171733"/>
                <a:gridCol w="2880320"/>
                <a:gridCol w="4091947"/>
              </a:tblGrid>
              <a:tr h="42315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422068">
                <a:tc>
                  <a:txBody>
                    <a:bodyPr/>
                    <a:lstStyle/>
                    <a:p>
                      <a:pPr>
                        <a:lnSpc>
                          <a:spcPct val="100000"/>
                        </a:lnSpc>
                        <a:spcAft>
                          <a:spcPts val="0"/>
                        </a:spcAft>
                      </a:pPr>
                      <a:r>
                        <a:rPr lang="en-US" sz="1800" b="1" dirty="0">
                          <a:effectLst/>
                        </a:rPr>
                        <a:t>REPORT OF THE STANDING COMMITTEE ON APPROPRIATIONS ON THE 2016 MEDIUM TERM BUDGET POLICY STATEMENT, DATED 05 DECEMBER 2016 </a:t>
                      </a:r>
                      <a:endParaRPr lang="en-ZA"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US" sz="1800" dirty="0">
                          <a:effectLst/>
                        </a:rPr>
                        <a:t>The Minister of Basic Education should ensure that: </a:t>
                      </a:r>
                      <a:endParaRPr lang="en-ZA" sz="1800" dirty="0">
                        <a:effectLst/>
                      </a:endParaRPr>
                    </a:p>
                    <a:p>
                      <a:pPr marL="254635">
                        <a:lnSpc>
                          <a:spcPct val="100000"/>
                        </a:lnSpc>
                        <a:spcAft>
                          <a:spcPts val="0"/>
                        </a:spcAft>
                      </a:pPr>
                      <a:r>
                        <a:rPr lang="en-US" sz="1800" dirty="0">
                          <a:effectLst/>
                        </a:rPr>
                        <a:t> </a:t>
                      </a:r>
                      <a:r>
                        <a:rPr lang="en-US" sz="1800" dirty="0" smtClean="0">
                          <a:effectLst/>
                        </a:rPr>
                        <a:t> </a:t>
                      </a:r>
                    </a:p>
                    <a:p>
                      <a:pPr marL="263525" lvl="0" indent="-263525" algn="just">
                        <a:lnSpc>
                          <a:spcPct val="100000"/>
                        </a:lnSpc>
                        <a:spcAft>
                          <a:spcPts val="0"/>
                        </a:spcAft>
                        <a:buFont typeface="Symbol" panose="05050102010706020507" pitchFamily="18" charset="2"/>
                        <a:buChar char=""/>
                      </a:pPr>
                      <a:r>
                        <a:rPr lang="en-US" sz="1800" dirty="0" smtClean="0">
                          <a:effectLst/>
                        </a:rPr>
                        <a:t>The Department of Basic Education, in partnership with the National Treasury and all relevant stakeholders should ensure the </a:t>
                      </a:r>
                      <a:r>
                        <a:rPr lang="en-US" sz="1800" b="1" dirty="0" smtClean="0">
                          <a:effectLst/>
                        </a:rPr>
                        <a:t>appointment of critical technical skills; enhance support and oversight to contractors </a:t>
                      </a:r>
                      <a:r>
                        <a:rPr lang="en-US" sz="1800" dirty="0" smtClean="0">
                          <a:effectLst/>
                        </a:rPr>
                        <a:t>especially in the rural areas and strengthen oversight over implementing agents in the rollout of schools’ infrastructure programme. </a:t>
                      </a:r>
                      <a:endParaRPr lang="en-ZA" sz="1800" dirty="0">
                        <a:effectLst/>
                        <a:latin typeface="Arial" pitchFamily="34" charset="0"/>
                        <a:ea typeface="Calibri" panose="020F0502020204030204" pitchFamily="34" charset="0"/>
                        <a:cs typeface="Arial" pitchFamily="34" charset="0"/>
                      </a:endParaRPr>
                    </a:p>
                  </a:txBody>
                  <a:tcPr marL="68580" marR="68580" marT="0" marB="0"/>
                </a:tc>
                <a:tc>
                  <a:txBody>
                    <a:bodyPr/>
                    <a:lstStyle/>
                    <a:p>
                      <a:pPr marL="263525" lvl="0" indent="-169863" algn="just">
                        <a:lnSpc>
                          <a:spcPct val="100000"/>
                        </a:lnSpc>
                        <a:spcAft>
                          <a:spcPts val="0"/>
                        </a:spcAft>
                        <a:buFont typeface="Symbol" panose="05050102010706020507" pitchFamily="18" charset="2"/>
                        <a:buChar char=""/>
                      </a:pPr>
                      <a:r>
                        <a:rPr lang="en-US" sz="1800" dirty="0" smtClean="0">
                          <a:effectLst/>
                        </a:rPr>
                        <a:t>Through the Division of Revenue Act, DBE and NT continue to </a:t>
                      </a:r>
                      <a:r>
                        <a:rPr lang="en-US" sz="1800" b="1" dirty="0" smtClean="0">
                          <a:effectLst/>
                        </a:rPr>
                        <a:t>support provinces with the employment of critical technical skills </a:t>
                      </a:r>
                      <a:r>
                        <a:rPr lang="en-US" sz="1800" dirty="0" smtClean="0">
                          <a:effectLst/>
                        </a:rPr>
                        <a:t>to enhance support and oversight to contractors through the HR capacitation Programme. The </a:t>
                      </a:r>
                      <a:r>
                        <a:rPr lang="en-US" sz="1800" b="1" dirty="0" smtClean="0">
                          <a:effectLst/>
                        </a:rPr>
                        <a:t>HR Oversight Committee meets quarterly to review progress,</a:t>
                      </a:r>
                      <a:r>
                        <a:rPr lang="en-US" sz="1800" dirty="0" smtClean="0">
                          <a:effectLst/>
                        </a:rPr>
                        <a:t> and provide reports. To date, </a:t>
                      </a:r>
                      <a:r>
                        <a:rPr lang="en-US" sz="1800" b="1" dirty="0" smtClean="0">
                          <a:effectLst/>
                        </a:rPr>
                        <a:t>322 built environment professionals</a:t>
                      </a:r>
                      <a:r>
                        <a:rPr lang="en-US" sz="1800" dirty="0" smtClean="0">
                          <a:effectLst/>
                        </a:rPr>
                        <a:t> e.g. electrical, mechanical and civil engineers, quantity surveyors, architects, town and regional planners, works inspectors and project managers have been appointed.</a:t>
                      </a:r>
                      <a:endParaRPr lang="en-ZA" sz="1800" dirty="0">
                        <a:effectLst/>
                        <a:latin typeface="Arial" pitchFamily="34" charset="0"/>
                        <a:ea typeface="Calibri" panose="020F0502020204030204"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8563666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38</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84105786"/>
              </p:ext>
            </p:extLst>
          </p:nvPr>
        </p:nvGraphicFramePr>
        <p:xfrm>
          <a:off x="0" y="0"/>
          <a:ext cx="9144000" cy="6858000"/>
        </p:xfrm>
        <a:graphic>
          <a:graphicData uri="http://schemas.openxmlformats.org/drawingml/2006/table">
            <a:tbl>
              <a:tblPr firstRow="1" bandRow="1">
                <a:tableStyleId>{21E4AEA4-8DFA-4A89-87EB-49C32662AFE0}</a:tableStyleId>
              </a:tblPr>
              <a:tblGrid>
                <a:gridCol w="2171733"/>
                <a:gridCol w="3120347"/>
                <a:gridCol w="3851920"/>
              </a:tblGrid>
              <a:tr h="48197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376030">
                <a:tc>
                  <a:txBody>
                    <a:bodyPr/>
                    <a:lstStyle/>
                    <a:p>
                      <a:pPr>
                        <a:lnSpc>
                          <a:spcPct val="107000"/>
                        </a:lnSpc>
                        <a:spcAft>
                          <a:spcPts val="0"/>
                        </a:spcAft>
                      </a:pPr>
                      <a:r>
                        <a:rPr lang="en-US" sz="1400" b="1" dirty="0">
                          <a:effectLst/>
                        </a:rPr>
                        <a:t>REPORT OF THE STANDING COMMITTEE ON APPROPRIATIONS ON THE DIVISION OF REVENUE BILL [B4 –2017] (NATIONAL ASSEMBLY – SECTION 76), DATED 14 MARCH 2017</a:t>
                      </a:r>
                      <a:endParaRPr lang="en-ZA"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400" dirty="0">
                          <a:effectLst/>
                        </a:rPr>
                        <a:t>That the Ministers of Finance, Basic Education, and Transport should ensure the following: </a:t>
                      </a:r>
                      <a:endParaRPr lang="en-ZA" sz="1400" dirty="0">
                        <a:effectLst/>
                      </a:endParaRPr>
                    </a:p>
                    <a:p>
                      <a:pPr marL="342900" lvl="0" indent="-342900">
                        <a:lnSpc>
                          <a:spcPct val="107000"/>
                        </a:lnSpc>
                        <a:spcAft>
                          <a:spcPts val="0"/>
                        </a:spcAft>
                        <a:buFont typeface="Symbol" panose="05050102010706020507" pitchFamily="18" charset="2"/>
                        <a:buChar char=""/>
                      </a:pPr>
                      <a:r>
                        <a:rPr lang="en-US" sz="1400" dirty="0">
                          <a:effectLst/>
                        </a:rPr>
                        <a:t>That the </a:t>
                      </a:r>
                      <a:r>
                        <a:rPr lang="en-US" sz="1400" b="1" dirty="0">
                          <a:effectLst/>
                        </a:rPr>
                        <a:t>scholar transport function </a:t>
                      </a:r>
                      <a:r>
                        <a:rPr lang="en-US" sz="1400" dirty="0">
                          <a:effectLst/>
                        </a:rPr>
                        <a:t>within provinces </a:t>
                      </a:r>
                      <a:r>
                        <a:rPr lang="en-US" sz="1400" b="1" dirty="0">
                          <a:effectLst/>
                        </a:rPr>
                        <a:t>is clearly assigned </a:t>
                      </a:r>
                      <a:r>
                        <a:rPr lang="en-US" sz="1400" dirty="0">
                          <a:effectLst/>
                        </a:rPr>
                        <a:t>with defined sector roles for the Departments of Basic Education and Transport. </a:t>
                      </a:r>
                      <a:endParaRPr lang="en-ZA" sz="1400" dirty="0">
                        <a:effectLst/>
                      </a:endParaRPr>
                    </a:p>
                    <a:p>
                      <a:pPr marL="164465">
                        <a:lnSpc>
                          <a:spcPct val="107000"/>
                        </a:lnSpc>
                        <a:spcAft>
                          <a:spcPts val="0"/>
                        </a:spcAft>
                      </a:pPr>
                      <a:r>
                        <a:rPr lang="en-US" sz="1400" dirty="0">
                          <a:effectLst/>
                        </a:rPr>
                        <a:t> </a:t>
                      </a:r>
                      <a:endParaRPr lang="en-ZA" sz="1400" dirty="0">
                        <a:effectLst/>
                      </a:endParaRPr>
                    </a:p>
                    <a:p>
                      <a:pPr marL="342900" lvl="0" indent="-342900">
                        <a:lnSpc>
                          <a:spcPct val="107000"/>
                        </a:lnSpc>
                        <a:spcAft>
                          <a:spcPts val="0"/>
                        </a:spcAft>
                        <a:buFont typeface="Symbol" panose="05050102010706020507" pitchFamily="18" charset="2"/>
                        <a:buChar char=""/>
                      </a:pPr>
                      <a:r>
                        <a:rPr lang="en-US" sz="1400" dirty="0">
                          <a:effectLst/>
                        </a:rPr>
                        <a:t>That there is </a:t>
                      </a:r>
                      <a:r>
                        <a:rPr lang="en-US" sz="1400" b="1" dirty="0">
                          <a:effectLst/>
                        </a:rPr>
                        <a:t>effective coordination </a:t>
                      </a:r>
                      <a:r>
                        <a:rPr lang="en-US" sz="1400" dirty="0">
                          <a:effectLst/>
                        </a:rPr>
                        <a:t>between the Department of Transport and the Department of Basic Education</a:t>
                      </a:r>
                      <a:r>
                        <a:rPr lang="en-US" sz="1400" dirty="0" smtClean="0">
                          <a:effectLst/>
                        </a:rPr>
                        <a:t>;</a:t>
                      </a:r>
                      <a:endParaRPr lang="en-ZA" sz="1400" dirty="0">
                        <a:effectLst/>
                      </a:endParaRPr>
                    </a:p>
                    <a:p>
                      <a:pPr marL="164465">
                        <a:lnSpc>
                          <a:spcPct val="107000"/>
                        </a:lnSpc>
                        <a:spcAft>
                          <a:spcPts val="0"/>
                        </a:spcAft>
                      </a:pPr>
                      <a:r>
                        <a:rPr lang="en-US" sz="1400" dirty="0">
                          <a:effectLst/>
                        </a:rPr>
                        <a:t>  </a:t>
                      </a:r>
                      <a:endParaRPr lang="en-ZA" sz="1400" dirty="0" smtClean="0">
                        <a:effectLst/>
                      </a:endParaRPr>
                    </a:p>
                    <a:p>
                      <a:pPr marL="342900" lvl="0" indent="-342900">
                        <a:lnSpc>
                          <a:spcPct val="107000"/>
                        </a:lnSpc>
                        <a:spcAft>
                          <a:spcPts val="0"/>
                        </a:spcAft>
                        <a:buFont typeface="Symbol" panose="05050102010706020507" pitchFamily="18" charset="2"/>
                        <a:buChar char=""/>
                      </a:pPr>
                      <a:r>
                        <a:rPr lang="en-US" sz="1400" dirty="0" smtClean="0">
                          <a:effectLst/>
                        </a:rPr>
                        <a:t>That there is </a:t>
                      </a:r>
                      <a:r>
                        <a:rPr lang="en-US" sz="1400" b="1" dirty="0" smtClean="0">
                          <a:effectLst/>
                        </a:rPr>
                        <a:t>reliable, accurate and consistent data </a:t>
                      </a:r>
                      <a:r>
                        <a:rPr lang="en-US" sz="1400" dirty="0" smtClean="0">
                          <a:effectLst/>
                        </a:rPr>
                        <a:t>on the number of learners in need of scholar transport; </a:t>
                      </a:r>
                      <a:r>
                        <a:rPr lang="en-US" sz="1400" baseline="0" dirty="0" smtClean="0">
                          <a:effectLst/>
                        </a:rPr>
                        <a:t> and</a:t>
                      </a:r>
                      <a:endParaRPr lang="en-ZA" sz="1400" dirty="0" smtClean="0">
                        <a:effectLst/>
                      </a:endParaRPr>
                    </a:p>
                    <a:p>
                      <a:pPr marL="164465">
                        <a:lnSpc>
                          <a:spcPct val="107000"/>
                        </a:lnSpc>
                        <a:spcAft>
                          <a:spcPts val="0"/>
                        </a:spcAft>
                      </a:pPr>
                      <a:r>
                        <a:rPr lang="en-US" sz="1400" dirty="0">
                          <a:effectLst/>
                        </a:rPr>
                        <a:t> </a:t>
                      </a:r>
                      <a:endParaRPr lang="en-ZA" sz="1400" dirty="0" smtClean="0">
                        <a:effectLst/>
                      </a:endParaRPr>
                    </a:p>
                    <a:p>
                      <a:pPr marL="342900" lvl="0" indent="-342900">
                        <a:lnSpc>
                          <a:spcPct val="107000"/>
                        </a:lnSpc>
                        <a:spcAft>
                          <a:spcPts val="0"/>
                        </a:spcAft>
                        <a:buFont typeface="Symbol" panose="05050102010706020507" pitchFamily="18" charset="2"/>
                        <a:buChar char=""/>
                      </a:pPr>
                      <a:r>
                        <a:rPr lang="en-US" sz="1400" dirty="0" smtClean="0">
                          <a:effectLst/>
                        </a:rPr>
                        <a:t>That </a:t>
                      </a:r>
                      <a:r>
                        <a:rPr lang="en-US" sz="1400" b="1" dirty="0">
                          <a:effectLst/>
                        </a:rPr>
                        <a:t>budget allocations </a:t>
                      </a:r>
                      <a:r>
                        <a:rPr lang="en-US" sz="1400" dirty="0">
                          <a:effectLst/>
                        </a:rPr>
                        <a:t>are responsive and aligned to scholar transport needs and requirements in provinces. </a:t>
                      </a:r>
                      <a:endParaRPr lang="en-ZA" sz="1400" dirty="0">
                        <a:effectLst/>
                        <a:latin typeface="Arial" pitchFamily="34" charset="0"/>
                        <a:ea typeface="Calibri" panose="020F0502020204030204" pitchFamily="34" charset="0"/>
                        <a:cs typeface="Arial" pitchFamily="34" charset="0"/>
                      </a:endParaRPr>
                    </a:p>
                  </a:txBody>
                  <a:tcPr marL="68580" marR="68580" marT="0" marB="0"/>
                </a:tc>
                <a:tc>
                  <a:txBody>
                    <a:bodyPr/>
                    <a:lstStyle/>
                    <a:p>
                      <a:pPr marL="185738" lvl="0" indent="-185738" algn="just">
                        <a:lnSpc>
                          <a:spcPct val="107000"/>
                        </a:lnSpc>
                        <a:spcAft>
                          <a:spcPts val="800"/>
                        </a:spcAft>
                        <a:buFont typeface="Symbol" panose="05050102010706020507" pitchFamily="18" charset="2"/>
                        <a:buChar char=""/>
                      </a:pPr>
                      <a:r>
                        <a:rPr lang="en-US" sz="1400" dirty="0">
                          <a:effectLst/>
                        </a:rPr>
                        <a:t>The scholar transport policy clearly </a:t>
                      </a:r>
                      <a:r>
                        <a:rPr lang="en-US" sz="1400" b="1" dirty="0">
                          <a:effectLst/>
                        </a:rPr>
                        <a:t>assigns roles and responsibilities </a:t>
                      </a:r>
                      <a:r>
                        <a:rPr lang="en-US" sz="1400" dirty="0">
                          <a:effectLst/>
                        </a:rPr>
                        <a:t>for the Departments of Basic Education and Transport.   </a:t>
                      </a:r>
                      <a:endParaRPr lang="en-ZA" sz="1400" dirty="0">
                        <a:effectLst/>
                      </a:endParaRPr>
                    </a:p>
                    <a:p>
                      <a:pPr marL="185738" lvl="0" indent="-185738" algn="just">
                        <a:lnSpc>
                          <a:spcPct val="107000"/>
                        </a:lnSpc>
                        <a:spcAft>
                          <a:spcPts val="800"/>
                        </a:spcAft>
                        <a:buFont typeface="Symbol" panose="05050102010706020507" pitchFamily="18" charset="2"/>
                        <a:buChar char=""/>
                      </a:pPr>
                      <a:r>
                        <a:rPr lang="en-US" sz="1400" dirty="0">
                          <a:effectLst/>
                        </a:rPr>
                        <a:t>The Scholar Transport policy provides clarity in terms of ensuring </a:t>
                      </a:r>
                      <a:r>
                        <a:rPr lang="en-US" sz="1400" b="1" dirty="0">
                          <a:effectLst/>
                        </a:rPr>
                        <a:t>effective coordination between the Department of Transport and the Department of Basic Education. </a:t>
                      </a:r>
                      <a:r>
                        <a:rPr lang="en-US" sz="1400" dirty="0">
                          <a:effectLst/>
                        </a:rPr>
                        <a:t>This is done through the National Inter-Departmental Committee (NIDC) to oversee the implementation of the learner transport </a:t>
                      </a:r>
                      <a:r>
                        <a:rPr lang="en-US" sz="1400" dirty="0" err="1" smtClean="0">
                          <a:effectLst/>
                        </a:rPr>
                        <a:t>programme</a:t>
                      </a:r>
                      <a:r>
                        <a:rPr lang="en-US" sz="1400" dirty="0" smtClean="0">
                          <a:effectLst/>
                        </a:rPr>
                        <a:t>. </a:t>
                      </a:r>
                      <a:r>
                        <a:rPr lang="en-US" sz="1400" dirty="0">
                          <a:effectLst/>
                        </a:rPr>
                        <a:t>Key stakeholders are being engaged to ensure improved effective coordination. </a:t>
                      </a:r>
                      <a:endParaRPr lang="en-ZA" sz="1400" dirty="0" smtClean="0">
                        <a:effectLst/>
                      </a:endParaRPr>
                    </a:p>
                    <a:p>
                      <a:pPr marL="185738" lvl="0" indent="-185738" algn="just">
                        <a:lnSpc>
                          <a:spcPct val="107000"/>
                        </a:lnSpc>
                        <a:spcAft>
                          <a:spcPts val="800"/>
                        </a:spcAft>
                        <a:buFont typeface="Symbol" panose="05050102010706020507" pitchFamily="18" charset="2"/>
                        <a:buChar char=""/>
                      </a:pPr>
                      <a:r>
                        <a:rPr lang="en-US" sz="1400" dirty="0" smtClean="0">
                          <a:effectLst/>
                        </a:rPr>
                        <a:t>Department of Basic Education, National Treasury and Department of Transport have </a:t>
                      </a:r>
                      <a:r>
                        <a:rPr lang="en-US" sz="1400" b="1" dirty="0" smtClean="0">
                          <a:effectLst/>
                        </a:rPr>
                        <a:t>put in place quality assurance mechanisms</a:t>
                      </a:r>
                      <a:r>
                        <a:rPr lang="en-US" sz="1400" dirty="0" smtClean="0">
                          <a:effectLst/>
                        </a:rPr>
                        <a:t> to ensure that there is reliable, accurate and consistent data on the number of learners in need of scholar transport.</a:t>
                      </a:r>
                      <a:endParaRPr lang="en-ZA" sz="1400" dirty="0">
                        <a:effectLst/>
                      </a:endParaRPr>
                    </a:p>
                    <a:p>
                      <a:pPr marL="185738" lvl="0" indent="-185738" algn="just">
                        <a:lnSpc>
                          <a:spcPct val="107000"/>
                        </a:lnSpc>
                        <a:spcAft>
                          <a:spcPts val="800"/>
                        </a:spcAft>
                        <a:buFont typeface="Symbol" panose="05050102010706020507" pitchFamily="18" charset="2"/>
                        <a:buChar char=""/>
                        <a:tabLst>
                          <a:tab pos="185738" algn="l"/>
                        </a:tabLst>
                      </a:pPr>
                      <a:r>
                        <a:rPr lang="en-US" sz="1400" dirty="0">
                          <a:effectLst/>
                        </a:rPr>
                        <a:t>One of the deliverables of the review of the learner transport </a:t>
                      </a:r>
                      <a:r>
                        <a:rPr lang="en-US" sz="1400" dirty="0" err="1">
                          <a:effectLst/>
                        </a:rPr>
                        <a:t>programme</a:t>
                      </a:r>
                      <a:r>
                        <a:rPr lang="en-US" sz="1400" dirty="0">
                          <a:effectLst/>
                        </a:rPr>
                        <a:t> is to </a:t>
                      </a:r>
                      <a:r>
                        <a:rPr lang="en-US" sz="1400" b="1" dirty="0">
                          <a:effectLst/>
                        </a:rPr>
                        <a:t>ensure that adequate funding and funding mechanisms </a:t>
                      </a:r>
                      <a:r>
                        <a:rPr lang="en-US" sz="1400" dirty="0">
                          <a:effectLst/>
                        </a:rPr>
                        <a:t>are developed and put in place to ensure that allocations are responsive to needs and requirements.</a:t>
                      </a:r>
                      <a:endParaRPr lang="en-ZA" sz="1400" dirty="0">
                        <a:effectLst/>
                      </a:endParaRPr>
                    </a:p>
                    <a:p>
                      <a:pPr marL="201930" algn="just">
                        <a:lnSpc>
                          <a:spcPct val="107000"/>
                        </a:lnSpc>
                        <a:spcAft>
                          <a:spcPts val="0"/>
                        </a:spcAft>
                      </a:pPr>
                      <a:r>
                        <a:rPr lang="en-US" sz="1400" dirty="0">
                          <a:effectLst/>
                        </a:rPr>
                        <a:t> </a:t>
                      </a:r>
                      <a:endParaRPr lang="en-ZA" sz="1400" dirty="0">
                        <a:effectLst/>
                        <a:latin typeface="Arial" pitchFamily="34" charset="0"/>
                        <a:ea typeface="Calibri" panose="020F0502020204030204"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7461749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39</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14557235"/>
              </p:ext>
            </p:extLst>
          </p:nvPr>
        </p:nvGraphicFramePr>
        <p:xfrm>
          <a:off x="-31576" y="15032"/>
          <a:ext cx="9175577" cy="6842968"/>
        </p:xfrm>
        <a:graphic>
          <a:graphicData uri="http://schemas.openxmlformats.org/drawingml/2006/table">
            <a:tbl>
              <a:tblPr firstRow="1" bandRow="1">
                <a:tableStyleId>{21E4AEA4-8DFA-4A89-87EB-49C32662AFE0}</a:tableStyleId>
              </a:tblPr>
              <a:tblGrid>
                <a:gridCol w="2179233"/>
                <a:gridCol w="3050837"/>
                <a:gridCol w="3945507"/>
              </a:tblGrid>
              <a:tr h="40087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442095">
                <a:tc>
                  <a:txBody>
                    <a:bodyPr/>
                    <a:lstStyle/>
                    <a:p>
                      <a:pPr>
                        <a:lnSpc>
                          <a:spcPct val="100000"/>
                        </a:lnSpc>
                        <a:spcAft>
                          <a:spcPts val="0"/>
                        </a:spcAft>
                      </a:pPr>
                      <a:r>
                        <a:rPr lang="en-US" sz="1200" b="1" dirty="0">
                          <a:effectLst/>
                        </a:rPr>
                        <a:t>REPORT OF THE STANDING COMMITTEE ON APPROPRIATIONS ON THE APPROPRIATION BILL [B5-2017] (NATIONAL ASSEMBLY – SECTION 77), DATED 7 JUNE 2017 </a:t>
                      </a:r>
                      <a:endParaRPr lang="en-ZA" sz="1200" b="1" dirty="0">
                        <a:effectLst/>
                      </a:endParaRPr>
                    </a:p>
                    <a:p>
                      <a:pPr>
                        <a:lnSpc>
                          <a:spcPct val="100000"/>
                        </a:lnSpc>
                        <a:spcAft>
                          <a:spcPts val="0"/>
                        </a:spcAft>
                      </a:pPr>
                      <a:r>
                        <a:rPr lang="en-US" sz="1200" b="1" dirty="0">
                          <a:effectLst/>
                        </a:rPr>
                        <a:t> </a:t>
                      </a:r>
                      <a:endParaRPr lang="en-Z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effectLst/>
                        </a:rPr>
                        <a:t>The Minister of Basic Education should ensure that: </a:t>
                      </a:r>
                      <a:endParaRPr lang="en-US" sz="1200" dirty="0" smtClean="0">
                        <a:effectLst/>
                      </a:endParaRPr>
                    </a:p>
                    <a:p>
                      <a:pPr marL="342900" lvl="0" indent="-342900">
                        <a:lnSpc>
                          <a:spcPct val="100000"/>
                        </a:lnSpc>
                        <a:spcAft>
                          <a:spcPts val="0"/>
                        </a:spcAft>
                        <a:buFont typeface="Symbol" panose="05050102010706020507" pitchFamily="18" charset="2"/>
                        <a:buChar char=""/>
                      </a:pPr>
                      <a:r>
                        <a:rPr lang="en-US" sz="1200" dirty="0" smtClean="0">
                          <a:solidFill>
                            <a:schemeClr val="tx1"/>
                          </a:solidFill>
                          <a:effectLst/>
                        </a:rPr>
                        <a:t>The Department of Basic Education strengthen </a:t>
                      </a:r>
                      <a:r>
                        <a:rPr lang="en-US" sz="1200" b="1" dirty="0" smtClean="0">
                          <a:solidFill>
                            <a:schemeClr val="tx1"/>
                          </a:solidFill>
                          <a:effectLst/>
                        </a:rPr>
                        <a:t>learner support programmes s</a:t>
                      </a:r>
                      <a:r>
                        <a:rPr lang="en-US" sz="1200" dirty="0" smtClean="0">
                          <a:solidFill>
                            <a:schemeClr val="tx1"/>
                          </a:solidFill>
                          <a:effectLst/>
                        </a:rPr>
                        <a:t>uch as learner counselling in order to improve throughput rates and </a:t>
                      </a:r>
                      <a:r>
                        <a:rPr lang="en-US" sz="1200" dirty="0" err="1" smtClean="0">
                          <a:solidFill>
                            <a:schemeClr val="tx1"/>
                          </a:solidFill>
                          <a:effectLst/>
                        </a:rPr>
                        <a:t>minimise</a:t>
                      </a:r>
                      <a:r>
                        <a:rPr lang="en-US" sz="1200" dirty="0" smtClean="0">
                          <a:solidFill>
                            <a:schemeClr val="tx1"/>
                          </a:solidFill>
                          <a:effectLst/>
                        </a:rPr>
                        <a:t> learner dropouts.</a:t>
                      </a:r>
                      <a:endParaRPr lang="en-ZA" sz="1200" dirty="0" smtClean="0">
                        <a:solidFill>
                          <a:schemeClr val="tx1"/>
                        </a:solidFill>
                        <a:effectLst/>
                      </a:endParaRPr>
                    </a:p>
                    <a:p>
                      <a:pPr marL="74295" indent="-74295">
                        <a:lnSpc>
                          <a:spcPct val="100000"/>
                        </a:lnSpc>
                        <a:spcAft>
                          <a:spcPts val="0"/>
                        </a:spcAft>
                      </a:pPr>
                      <a:r>
                        <a:rPr lang="en-US" sz="1200" dirty="0">
                          <a:effectLst/>
                        </a:rPr>
                        <a:t> </a:t>
                      </a:r>
                      <a:endParaRPr lang="en-ZA" sz="1200" dirty="0">
                        <a:effectLst/>
                      </a:endParaRPr>
                    </a:p>
                    <a:p>
                      <a:pPr marL="74295">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r>
                        <a:rPr lang="en-US" sz="1200" dirty="0">
                          <a:effectLst/>
                        </a:rPr>
                        <a:t> </a:t>
                      </a:r>
                      <a:endParaRPr lang="en-ZA" sz="1200" dirty="0">
                        <a:effectLst/>
                      </a:endParaRPr>
                    </a:p>
                    <a:p>
                      <a:pPr>
                        <a:lnSpc>
                          <a:spcPct val="100000"/>
                        </a:lnSpc>
                        <a:spcAft>
                          <a:spcPts val="0"/>
                        </a:spcAft>
                      </a:pPr>
                      <a:endParaRPr lang="en-ZA" sz="1200" dirty="0">
                        <a:effectLst/>
                        <a:latin typeface="Arial" pitchFamily="34" charset="0"/>
                        <a:ea typeface="Calibri" panose="020F0502020204030204" pitchFamily="34" charset="0"/>
                        <a:cs typeface="Arial" pitchFamily="34" charset="0"/>
                      </a:endParaRPr>
                    </a:p>
                  </a:txBody>
                  <a:tcPr marL="68580" marR="68580" marT="0" marB="0"/>
                </a:tc>
                <a:tc>
                  <a:txBody>
                    <a:bodyPr/>
                    <a:lstStyle/>
                    <a:p>
                      <a:pPr marL="342900" lvl="0" indent="-342900" algn="just">
                        <a:lnSpc>
                          <a:spcPct val="100000"/>
                        </a:lnSpc>
                        <a:spcAft>
                          <a:spcPts val="0"/>
                        </a:spcAft>
                        <a:buFont typeface="Symbol" panose="05050102010706020507" pitchFamily="18" charset="2"/>
                        <a:buChar char=""/>
                      </a:pPr>
                      <a:r>
                        <a:rPr lang="en-US" sz="1200" dirty="0" smtClean="0">
                          <a:effectLst/>
                        </a:rPr>
                        <a:t>Department </a:t>
                      </a:r>
                      <a:r>
                        <a:rPr lang="en-US" sz="1200" dirty="0">
                          <a:effectLst/>
                        </a:rPr>
                        <a:t>of Basic Education and National Treasury have prioritized the </a:t>
                      </a:r>
                      <a:r>
                        <a:rPr lang="en-US" sz="1200" b="1" dirty="0">
                          <a:effectLst/>
                        </a:rPr>
                        <a:t>provision of basic services </a:t>
                      </a:r>
                      <a:r>
                        <a:rPr lang="en-US" sz="1200" dirty="0">
                          <a:effectLst/>
                        </a:rPr>
                        <a:t>by including the programmes in the sector’s budget as well as in the Accelerated School’s Infrastructure Delivery Initiative (ASIDI).</a:t>
                      </a:r>
                      <a:endParaRPr lang="en-ZA" sz="1200" dirty="0">
                        <a:effectLst/>
                      </a:endParaRPr>
                    </a:p>
                    <a:p>
                      <a:pPr algn="just">
                        <a:lnSpc>
                          <a:spcPct val="100000"/>
                        </a:lnSpc>
                        <a:spcAft>
                          <a:spcPts val="0"/>
                        </a:spcAft>
                      </a:pPr>
                      <a:r>
                        <a:rPr lang="en-US" sz="1200" dirty="0">
                          <a:effectLst/>
                        </a:rPr>
                        <a:t> </a:t>
                      </a:r>
                      <a:endParaRPr lang="en-ZA" sz="1200" dirty="0">
                        <a:effectLst/>
                      </a:endParaRPr>
                    </a:p>
                    <a:p>
                      <a:pPr algn="just">
                        <a:lnSpc>
                          <a:spcPct val="100000"/>
                        </a:lnSpc>
                        <a:spcAft>
                          <a:spcPts val="800"/>
                        </a:spcAft>
                      </a:pPr>
                      <a:r>
                        <a:rPr lang="en-US" sz="1200" dirty="0">
                          <a:effectLst/>
                        </a:rPr>
                        <a:t>The Department of Basic Education has implemented the following innovative ideas to strengthen learner support programmes: </a:t>
                      </a:r>
                      <a:endParaRPr lang="en-ZA" sz="1200" dirty="0">
                        <a:effectLst/>
                      </a:endParaRPr>
                    </a:p>
                    <a:p>
                      <a:pPr algn="just">
                        <a:lnSpc>
                          <a:spcPct val="100000"/>
                        </a:lnSpc>
                        <a:spcAft>
                          <a:spcPts val="800"/>
                        </a:spcAft>
                      </a:pPr>
                      <a:r>
                        <a:rPr lang="en-US" sz="1200" u="sng" dirty="0">
                          <a:effectLst/>
                        </a:rPr>
                        <a:t>Health Promotion</a:t>
                      </a:r>
                      <a:endParaRPr lang="en-ZA" sz="1200" dirty="0">
                        <a:effectLst/>
                      </a:endParaRPr>
                    </a:p>
                    <a:p>
                      <a:pPr marL="111760" indent="-90170" algn="just">
                        <a:lnSpc>
                          <a:spcPct val="100000"/>
                        </a:lnSpc>
                        <a:spcAft>
                          <a:spcPts val="800"/>
                        </a:spcAft>
                      </a:pPr>
                      <a:r>
                        <a:rPr lang="en-US" sz="1200" dirty="0">
                          <a:effectLst/>
                        </a:rPr>
                        <a:t>The Minister has launched the </a:t>
                      </a:r>
                      <a:r>
                        <a:rPr lang="en-US" sz="1200" b="1" dirty="0">
                          <a:effectLst/>
                        </a:rPr>
                        <a:t>National School Hygiene Programme, </a:t>
                      </a:r>
                      <a:r>
                        <a:rPr lang="en-US" sz="1200" dirty="0">
                          <a:effectLst/>
                        </a:rPr>
                        <a:t>a collaboration with Unilever South Africa, where all Grade 1 learners in the country will be provided with soap for </a:t>
                      </a:r>
                      <a:r>
                        <a:rPr lang="en-US" sz="1200" dirty="0" err="1">
                          <a:effectLst/>
                        </a:rPr>
                        <a:t>handwashing</a:t>
                      </a:r>
                      <a:r>
                        <a:rPr lang="en-US" sz="1200" dirty="0">
                          <a:effectLst/>
                        </a:rPr>
                        <a:t>, toothbrush and toothpaste for oral hygiene and </a:t>
                      </a:r>
                      <a:r>
                        <a:rPr lang="en-US" sz="1200" dirty="0" err="1">
                          <a:effectLst/>
                        </a:rPr>
                        <a:t>dosmestos</a:t>
                      </a:r>
                      <a:r>
                        <a:rPr lang="en-US" sz="1200" dirty="0">
                          <a:effectLst/>
                        </a:rPr>
                        <a:t> disinfectant for schools with water-resourced ablution facilities. This is a </a:t>
                      </a:r>
                      <a:r>
                        <a:rPr lang="en-US" sz="1200" b="1" dirty="0">
                          <a:effectLst/>
                        </a:rPr>
                        <a:t>behavior change programmes</a:t>
                      </a:r>
                      <a:r>
                        <a:rPr lang="en-US" sz="1200" dirty="0">
                          <a:effectLst/>
                        </a:rPr>
                        <a:t> that will educate learners about personal hygiene to prevent worm infestation and other infections that keep vulnerable learners away from school.</a:t>
                      </a:r>
                      <a:endParaRPr lang="en-ZA" sz="1200" dirty="0">
                        <a:effectLst/>
                      </a:endParaRPr>
                    </a:p>
                    <a:p>
                      <a:pPr algn="just">
                        <a:lnSpc>
                          <a:spcPct val="100000"/>
                        </a:lnSpc>
                        <a:spcAft>
                          <a:spcPts val="800"/>
                        </a:spcAft>
                      </a:pPr>
                      <a:r>
                        <a:rPr lang="en-US" sz="1200" u="sng" dirty="0">
                          <a:effectLst/>
                        </a:rPr>
                        <a:t>National School Nutrition Programme</a:t>
                      </a:r>
                      <a:endParaRPr lang="en-ZA" sz="1200" dirty="0">
                        <a:effectLst/>
                      </a:endParaRPr>
                    </a:p>
                    <a:p>
                      <a:pPr algn="just">
                        <a:lnSpc>
                          <a:spcPct val="100000"/>
                        </a:lnSpc>
                        <a:spcAft>
                          <a:spcPts val="800"/>
                        </a:spcAft>
                      </a:pPr>
                      <a:r>
                        <a:rPr lang="en-US" sz="1200" dirty="0">
                          <a:effectLst/>
                        </a:rPr>
                        <a:t>The Department has managed to consolidate innovations around </a:t>
                      </a:r>
                      <a:r>
                        <a:rPr lang="en-US" sz="1200" b="1" dirty="0">
                          <a:effectLst/>
                        </a:rPr>
                        <a:t>NSNP to ensure maximum access and optimal quality of the lunch menu</a:t>
                      </a:r>
                      <a:r>
                        <a:rPr lang="en-US" sz="1200" dirty="0">
                          <a:effectLst/>
                        </a:rPr>
                        <a:t>. However, the need for an </a:t>
                      </a:r>
                      <a:r>
                        <a:rPr lang="en-US" sz="1200" b="1" dirty="0">
                          <a:effectLst/>
                        </a:rPr>
                        <a:t>in-school breakfast feeding </a:t>
                      </a:r>
                      <a:r>
                        <a:rPr lang="en-US" sz="1200" b="1" dirty="0" err="1">
                          <a:effectLst/>
                        </a:rPr>
                        <a:t>programme</a:t>
                      </a:r>
                      <a:r>
                        <a:rPr lang="en-US" sz="1200" b="1" dirty="0">
                          <a:effectLst/>
                        </a:rPr>
                        <a:t> prevails.</a:t>
                      </a:r>
                      <a:r>
                        <a:rPr lang="en-US" sz="1200" dirty="0">
                          <a:effectLst/>
                        </a:rPr>
                        <a:t> With partners, an in-school breakfast feeding </a:t>
                      </a:r>
                      <a:r>
                        <a:rPr lang="en-US" sz="1200" dirty="0" err="1">
                          <a:effectLst/>
                        </a:rPr>
                        <a:t>programme</a:t>
                      </a:r>
                      <a:r>
                        <a:rPr lang="en-US" sz="1200" dirty="0">
                          <a:effectLst/>
                        </a:rPr>
                        <a:t> has started in a modest number of selected schools. The DBE is working with more partners to take on more schools for same</a:t>
                      </a:r>
                      <a:r>
                        <a:rPr lang="en-US" sz="1200" dirty="0" smtClean="0">
                          <a:effectLst/>
                        </a:rPr>
                        <a:t>.</a:t>
                      </a:r>
                      <a:endParaRPr lang="en-ZA" sz="1200" dirty="0">
                        <a:effectLst/>
                        <a:latin typeface="Arial" pitchFamily="34" charset="0"/>
                        <a:ea typeface="Calibri" panose="020F0502020204030204"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431838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4525963"/>
          </a:xfrm>
        </p:spPr>
        <p:txBody>
          <a:bodyPr>
            <a:normAutofit/>
          </a:bodyPr>
          <a:lstStyle/>
          <a:p>
            <a:pPr marL="0" indent="0" algn="ctr">
              <a:buNone/>
            </a:pPr>
            <a:endParaRPr lang="en-US" sz="4800" b="1" dirty="0" smtClean="0"/>
          </a:p>
          <a:p>
            <a:pPr marL="0" indent="0" algn="ctr">
              <a:buNone/>
            </a:pPr>
            <a:r>
              <a:rPr lang="en-US" sz="6000" b="1" dirty="0" smtClean="0">
                <a:solidFill>
                  <a:schemeClr val="accent2">
                    <a:lumMod val="75000"/>
                  </a:schemeClr>
                </a:solidFill>
              </a:rPr>
              <a:t>UNDER </a:t>
            </a:r>
          </a:p>
          <a:p>
            <a:pPr marL="0" indent="0" algn="ctr">
              <a:buNone/>
            </a:pPr>
            <a:r>
              <a:rPr lang="en-US" sz="6000" b="1" dirty="0" smtClean="0">
                <a:solidFill>
                  <a:schemeClr val="accent2">
                    <a:lumMod val="75000"/>
                  </a:schemeClr>
                </a:solidFill>
              </a:rPr>
              <a:t>OR </a:t>
            </a:r>
          </a:p>
          <a:p>
            <a:pPr marL="0" indent="0" algn="ctr">
              <a:buNone/>
            </a:pPr>
            <a:r>
              <a:rPr lang="en-US" sz="6000" b="1" dirty="0" smtClean="0">
                <a:solidFill>
                  <a:schemeClr val="accent2">
                    <a:lumMod val="75000"/>
                  </a:schemeClr>
                </a:solidFill>
              </a:rPr>
              <a:t>OVER-EXPENDITURE</a:t>
            </a:r>
            <a:endParaRPr lang="en-US" sz="6000" b="1" dirty="0">
              <a:solidFill>
                <a:schemeClr val="accent2">
                  <a:lumMod val="75000"/>
                </a:schemeClr>
              </a:solidFill>
            </a:endParaRPr>
          </a:p>
        </p:txBody>
      </p:sp>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4</a:t>
            </a:r>
            <a:endParaRPr lang="en-ZA" dirty="0"/>
          </a:p>
        </p:txBody>
      </p:sp>
    </p:spTree>
    <p:extLst>
      <p:ext uri="{BB962C8B-B14F-4D97-AF65-F5344CB8AC3E}">
        <p14:creationId xmlns:p14="http://schemas.microsoft.com/office/powerpoint/2010/main" val="16960990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40</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77632424"/>
              </p:ext>
            </p:extLst>
          </p:nvPr>
        </p:nvGraphicFramePr>
        <p:xfrm>
          <a:off x="0" y="0"/>
          <a:ext cx="9144000" cy="6858000"/>
        </p:xfrm>
        <a:graphic>
          <a:graphicData uri="http://schemas.openxmlformats.org/drawingml/2006/table">
            <a:tbl>
              <a:tblPr firstRow="1" bandRow="1">
                <a:tableStyleId>{21E4AEA4-8DFA-4A89-87EB-49C32662AFE0}</a:tableStyleId>
              </a:tblPr>
              <a:tblGrid>
                <a:gridCol w="2171733"/>
                <a:gridCol w="3040338"/>
                <a:gridCol w="3931929"/>
              </a:tblGrid>
              <a:tr h="48452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373476">
                <a:tc>
                  <a:txBody>
                    <a:bodyPr/>
                    <a:lstStyle/>
                    <a:p>
                      <a:pPr>
                        <a:lnSpc>
                          <a:spcPct val="100000"/>
                        </a:lnSpc>
                        <a:spcAft>
                          <a:spcPts val="0"/>
                        </a:spcAft>
                      </a:pPr>
                      <a:r>
                        <a:rPr lang="en-US" sz="1600" dirty="0">
                          <a:effectLst/>
                        </a:rPr>
                        <a:t>REPORT OF THE STANDING COMMITTEE ON APPROPRIATIONS ON THE APPROPRIATION BILL [B5-2017] (NATIONAL ASSEMBLY – SECTION 77), DATED 7 JUNE 2017 </a:t>
                      </a:r>
                      <a:endParaRPr lang="en-ZA" sz="1600" dirty="0">
                        <a:effectLst/>
                      </a:endParaRPr>
                    </a:p>
                    <a:p>
                      <a:pPr>
                        <a:lnSpc>
                          <a:spcPct val="100000"/>
                        </a:lnSpc>
                        <a:spcAft>
                          <a:spcPts val="0"/>
                        </a:spcAft>
                      </a:pPr>
                      <a:r>
                        <a:rPr lang="en-US"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US" sz="1600" dirty="0">
                          <a:effectLst/>
                        </a:rPr>
                        <a:t>The Minister of Basic Education should ensure that: </a:t>
                      </a:r>
                      <a:endParaRPr lang="en-US" sz="1600" dirty="0" smtClean="0">
                        <a:effectLst/>
                      </a:endParaRPr>
                    </a:p>
                    <a:p>
                      <a:pPr>
                        <a:lnSpc>
                          <a:spcPct val="100000"/>
                        </a:lnSpc>
                        <a:spcAft>
                          <a:spcPts val="0"/>
                        </a:spcAft>
                      </a:pPr>
                      <a:endParaRPr lang="en-ZA" sz="1600" dirty="0">
                        <a:effectLst/>
                      </a:endParaRPr>
                    </a:p>
                    <a:p>
                      <a:pPr marL="342900" lvl="0" indent="-342900">
                        <a:lnSpc>
                          <a:spcPct val="100000"/>
                        </a:lnSpc>
                        <a:spcAft>
                          <a:spcPts val="0"/>
                        </a:spcAft>
                        <a:buFont typeface="Symbol" panose="05050102010706020507" pitchFamily="18" charset="2"/>
                        <a:buChar char=""/>
                      </a:pPr>
                      <a:r>
                        <a:rPr lang="en-US" sz="1600" dirty="0" smtClean="0">
                          <a:solidFill>
                            <a:schemeClr val="tx1"/>
                          </a:solidFill>
                          <a:effectLst/>
                        </a:rPr>
                        <a:t>The Department of Basic Education strengthen </a:t>
                      </a:r>
                      <a:r>
                        <a:rPr lang="en-US" sz="1600" b="1" dirty="0" smtClean="0">
                          <a:solidFill>
                            <a:schemeClr val="tx1"/>
                          </a:solidFill>
                          <a:effectLst/>
                        </a:rPr>
                        <a:t>learner support programmes s</a:t>
                      </a:r>
                      <a:r>
                        <a:rPr lang="en-US" sz="1600" dirty="0" smtClean="0">
                          <a:solidFill>
                            <a:schemeClr val="tx1"/>
                          </a:solidFill>
                          <a:effectLst/>
                        </a:rPr>
                        <a:t>uch as learner counselling in order to improve throughput rates and </a:t>
                      </a:r>
                      <a:r>
                        <a:rPr lang="en-US" sz="1600" dirty="0" err="1" smtClean="0">
                          <a:solidFill>
                            <a:schemeClr val="tx1"/>
                          </a:solidFill>
                          <a:effectLst/>
                        </a:rPr>
                        <a:t>minimise</a:t>
                      </a:r>
                      <a:r>
                        <a:rPr lang="en-US" sz="1600" dirty="0" smtClean="0">
                          <a:solidFill>
                            <a:schemeClr val="tx1"/>
                          </a:solidFill>
                          <a:effectLst/>
                        </a:rPr>
                        <a:t> learner dropouts.</a:t>
                      </a:r>
                      <a:endParaRPr lang="en-ZA" sz="1600" dirty="0" smtClean="0">
                        <a:solidFill>
                          <a:schemeClr val="tx1"/>
                        </a:solidFill>
                        <a:effectLst/>
                      </a:endParaRPr>
                    </a:p>
                    <a:p>
                      <a:pPr marL="74295">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endParaRPr>
                    </a:p>
                    <a:p>
                      <a:pPr>
                        <a:lnSpc>
                          <a:spcPct val="100000"/>
                        </a:lnSpc>
                        <a:spcAft>
                          <a:spcPts val="0"/>
                        </a:spcAft>
                      </a:pPr>
                      <a:r>
                        <a:rPr lang="en-US" sz="1600" dirty="0">
                          <a:effectLst/>
                        </a:rPr>
                        <a:t> </a:t>
                      </a:r>
                      <a:endParaRPr lang="en-ZA" sz="1600" dirty="0">
                        <a:effectLst/>
                        <a:latin typeface="Arial" pitchFamily="34" charset="0"/>
                        <a:ea typeface="Calibri" panose="020F0502020204030204" pitchFamily="34" charset="0"/>
                        <a:cs typeface="Arial" pitchFamily="34" charset="0"/>
                      </a:endParaRPr>
                    </a:p>
                  </a:txBody>
                  <a:tcPr marL="68580" marR="68580" marT="0" marB="0"/>
                </a:tc>
                <a:tc>
                  <a:txBody>
                    <a:bodyPr/>
                    <a:lstStyle/>
                    <a:p>
                      <a:pPr marL="201613" indent="-201613" algn="just">
                        <a:lnSpc>
                          <a:spcPct val="100000"/>
                        </a:lnSpc>
                        <a:spcAft>
                          <a:spcPts val="0"/>
                        </a:spcAft>
                      </a:pPr>
                      <a:r>
                        <a:rPr lang="en-US" sz="1600" u="sng" dirty="0" smtClean="0">
                          <a:solidFill>
                            <a:schemeClr val="tx1"/>
                          </a:solidFill>
                          <a:effectLst/>
                        </a:rPr>
                        <a:t>Psychosocial Support</a:t>
                      </a:r>
                      <a:endParaRPr lang="en-ZA" sz="1600" dirty="0" smtClean="0">
                        <a:solidFill>
                          <a:schemeClr val="tx1"/>
                        </a:solidFill>
                        <a:effectLst/>
                      </a:endParaRPr>
                    </a:p>
                    <a:p>
                      <a:pPr algn="just">
                        <a:lnSpc>
                          <a:spcPct val="100000"/>
                        </a:lnSpc>
                        <a:spcAft>
                          <a:spcPts val="800"/>
                        </a:spcAft>
                      </a:pPr>
                      <a:r>
                        <a:rPr lang="en-US" sz="1600" dirty="0" smtClean="0">
                          <a:solidFill>
                            <a:schemeClr val="tx1"/>
                          </a:solidFill>
                          <a:effectLst/>
                        </a:rPr>
                        <a:t>In many instances, the Social Workers who are available in communities are not accessible to schools as they cover the entire community. Learners could benefit a great deal from a Social Worker accessible to schools. The Department is </a:t>
                      </a:r>
                      <a:r>
                        <a:rPr lang="en-US" sz="1600" b="1" dirty="0" smtClean="0">
                          <a:solidFill>
                            <a:schemeClr val="tx1"/>
                          </a:solidFill>
                          <a:effectLst/>
                        </a:rPr>
                        <a:t>working</a:t>
                      </a:r>
                      <a:r>
                        <a:rPr lang="en-US" sz="1600" dirty="0" smtClean="0">
                          <a:solidFill>
                            <a:schemeClr val="tx1"/>
                          </a:solidFill>
                          <a:effectLst/>
                        </a:rPr>
                        <a:t> with the National Committee on School Social Work Education and Practice South Africa (NACOSSWEP - SA) </a:t>
                      </a:r>
                      <a:r>
                        <a:rPr lang="en-US" sz="1600" b="1" dirty="0" smtClean="0">
                          <a:solidFill>
                            <a:schemeClr val="tx1"/>
                          </a:solidFill>
                          <a:effectLst/>
                        </a:rPr>
                        <a:t>to explore the design of School Social Work specialization</a:t>
                      </a:r>
                      <a:r>
                        <a:rPr lang="en-US" sz="1600" dirty="0" smtClean="0">
                          <a:solidFill>
                            <a:schemeClr val="tx1"/>
                          </a:solidFill>
                          <a:effectLst/>
                        </a:rPr>
                        <a:t>.</a:t>
                      </a:r>
                      <a:endParaRPr lang="en-ZA" sz="1600" dirty="0" smtClean="0">
                        <a:solidFill>
                          <a:schemeClr val="tx1"/>
                        </a:solidFill>
                        <a:effectLst/>
                      </a:endParaRPr>
                    </a:p>
                    <a:p>
                      <a:pPr algn="just">
                        <a:lnSpc>
                          <a:spcPct val="100000"/>
                        </a:lnSpc>
                        <a:spcAft>
                          <a:spcPts val="800"/>
                        </a:spcAft>
                      </a:pPr>
                      <a:r>
                        <a:rPr lang="en-US" sz="1600" u="sng" dirty="0" smtClean="0">
                          <a:solidFill>
                            <a:schemeClr val="tx1"/>
                          </a:solidFill>
                          <a:effectLst/>
                        </a:rPr>
                        <a:t>School Safety</a:t>
                      </a:r>
                      <a:endParaRPr lang="en-ZA" sz="1600" dirty="0" smtClean="0">
                        <a:solidFill>
                          <a:schemeClr val="tx1"/>
                        </a:solidFill>
                        <a:effectLst/>
                      </a:endParaRPr>
                    </a:p>
                    <a:p>
                      <a:pPr algn="just">
                        <a:lnSpc>
                          <a:spcPct val="100000"/>
                        </a:lnSpc>
                        <a:spcAft>
                          <a:spcPts val="800"/>
                        </a:spcAft>
                      </a:pPr>
                      <a:r>
                        <a:rPr lang="en-US" sz="1600" dirty="0" smtClean="0">
                          <a:solidFill>
                            <a:schemeClr val="tx1"/>
                          </a:solidFill>
                          <a:effectLst/>
                        </a:rPr>
                        <a:t>With the plight of bullying in our schools, which has been identified as one of the negative elements that affect learner performance and keep learners away from school, the </a:t>
                      </a:r>
                      <a:r>
                        <a:rPr lang="en-US" sz="1600" b="1" dirty="0" smtClean="0">
                          <a:solidFill>
                            <a:schemeClr val="tx1"/>
                          </a:solidFill>
                          <a:effectLst/>
                        </a:rPr>
                        <a:t>Department has developed an anti-bullying campaign </a:t>
                      </a:r>
                      <a:r>
                        <a:rPr lang="en-US" sz="1600" dirty="0" smtClean="0">
                          <a:solidFill>
                            <a:schemeClr val="tx1"/>
                          </a:solidFill>
                          <a:effectLst/>
                        </a:rPr>
                        <a:t>that consists of a television production, social media campaign and toolkits for educators to deal with bullying in schools.</a:t>
                      </a:r>
                      <a:endParaRPr lang="en-ZA" sz="1600" dirty="0">
                        <a:effectLst/>
                        <a:latin typeface="Arial" pitchFamily="34" charset="0"/>
                        <a:ea typeface="Calibri" panose="020F0502020204030204"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4318387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41</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47988744"/>
              </p:ext>
            </p:extLst>
          </p:nvPr>
        </p:nvGraphicFramePr>
        <p:xfrm>
          <a:off x="0" y="27292"/>
          <a:ext cx="9144000" cy="6830707"/>
        </p:xfrm>
        <a:graphic>
          <a:graphicData uri="http://schemas.openxmlformats.org/drawingml/2006/table">
            <a:tbl>
              <a:tblPr firstRow="1" bandRow="1">
                <a:tableStyleId>{21E4AEA4-8DFA-4A89-87EB-49C32662AFE0}</a:tableStyleId>
              </a:tblPr>
              <a:tblGrid>
                <a:gridCol w="2171733"/>
                <a:gridCol w="3280365"/>
                <a:gridCol w="3691902"/>
              </a:tblGrid>
              <a:tr h="415978">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414729">
                <a:tc>
                  <a:txBody>
                    <a:bodyPr/>
                    <a:lstStyle/>
                    <a:p>
                      <a:pPr>
                        <a:lnSpc>
                          <a:spcPct val="100000"/>
                        </a:lnSpc>
                        <a:spcAft>
                          <a:spcPts val="0"/>
                        </a:spcAft>
                      </a:pPr>
                      <a:endParaRPr lang="en-ZA" sz="12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0"/>
                        </a:spcAft>
                      </a:pPr>
                      <a:r>
                        <a:rPr lang="en-US" sz="1600" dirty="0" smtClean="0">
                          <a:effectLst/>
                          <a:latin typeface="+mj-lt"/>
                        </a:rPr>
                        <a:t>The Ministers Basic Education, Higher Education and Training should ensure that the Departments of Basic Education, Higher Education and Training:</a:t>
                      </a:r>
                      <a:endParaRPr lang="en-ZA" sz="1600" dirty="0" smtClean="0">
                        <a:effectLst/>
                        <a:latin typeface="+mj-lt"/>
                      </a:endParaRPr>
                    </a:p>
                    <a:p>
                      <a:pPr marL="342900" lvl="0" indent="-342900" algn="just">
                        <a:lnSpc>
                          <a:spcPct val="100000"/>
                        </a:lnSpc>
                        <a:spcAft>
                          <a:spcPts val="0"/>
                        </a:spcAft>
                        <a:buFont typeface="Symbol" panose="05050102010706020507" pitchFamily="18" charset="2"/>
                        <a:buChar char=""/>
                      </a:pPr>
                      <a:r>
                        <a:rPr lang="en-US" sz="1600" dirty="0" smtClean="0">
                          <a:effectLst/>
                          <a:latin typeface="+mj-lt"/>
                        </a:rPr>
                        <a:t>strengthen </a:t>
                      </a:r>
                      <a:r>
                        <a:rPr lang="en-US" sz="1600" b="1" dirty="0" smtClean="0">
                          <a:effectLst/>
                          <a:latin typeface="+mj-lt"/>
                        </a:rPr>
                        <a:t>policy aimed at improving the quality of school curriculums </a:t>
                      </a:r>
                      <a:r>
                        <a:rPr lang="en-US" sz="1600" dirty="0" smtClean="0">
                          <a:effectLst/>
                          <a:latin typeface="+mj-lt"/>
                        </a:rPr>
                        <a:t>and the student throughput rates to meet the needs of a modern economy </a:t>
                      </a:r>
                      <a:endParaRPr lang="en-ZA" sz="1600" dirty="0" smtClean="0">
                        <a:effectLst/>
                        <a:latin typeface="+mj-lt"/>
                      </a:endParaRPr>
                    </a:p>
                    <a:p>
                      <a:pPr algn="just">
                        <a:lnSpc>
                          <a:spcPct val="100000"/>
                        </a:lnSpc>
                        <a:spcAft>
                          <a:spcPts val="0"/>
                        </a:spcAft>
                      </a:pPr>
                      <a:endParaRPr lang="en-ZA" sz="1600" dirty="0">
                        <a:effectLst/>
                        <a:latin typeface="+mj-lt"/>
                        <a:ea typeface="Calibri" panose="020F0502020204030204" pitchFamily="34" charset="0"/>
                        <a:cs typeface="Arial" pitchFamily="34" charset="0"/>
                      </a:endParaRPr>
                    </a:p>
                  </a:txBody>
                  <a:tcPr marL="68580" marR="68580" marT="0" marB="0"/>
                </a:tc>
                <a:tc>
                  <a:txBody>
                    <a:bodyPr/>
                    <a:lstStyle/>
                    <a:p>
                      <a:pPr algn="just">
                        <a:lnSpc>
                          <a:spcPct val="100000"/>
                        </a:lnSpc>
                        <a:spcAft>
                          <a:spcPts val="800"/>
                        </a:spcAft>
                      </a:pPr>
                      <a:r>
                        <a:rPr lang="en-US" sz="1600" dirty="0" smtClean="0">
                          <a:effectLst/>
                          <a:latin typeface="+mj-lt"/>
                        </a:rPr>
                        <a:t>The </a:t>
                      </a:r>
                      <a:r>
                        <a:rPr lang="en-US" sz="1600" dirty="0" err="1" smtClean="0">
                          <a:effectLst/>
                          <a:latin typeface="+mj-lt"/>
                        </a:rPr>
                        <a:t>Maths</a:t>
                      </a:r>
                      <a:r>
                        <a:rPr lang="en-US" sz="1600" dirty="0" smtClean="0">
                          <a:effectLst/>
                          <a:latin typeface="+mj-lt"/>
                        </a:rPr>
                        <a:t>, Science and Technology (MST) Conditional grant is </a:t>
                      </a:r>
                      <a:r>
                        <a:rPr lang="en-US" sz="1600" b="1" dirty="0" smtClean="0">
                          <a:effectLst/>
                          <a:latin typeface="+mj-lt"/>
                        </a:rPr>
                        <a:t>responsive to the MST targets set in Chapter 9 of the NDP and Goals 1-9, 16 and 20 of the Action Plan 2019, Towards Schooling 2030</a:t>
                      </a:r>
                      <a:r>
                        <a:rPr lang="en-US" sz="1600" dirty="0" smtClean="0">
                          <a:effectLst/>
                          <a:latin typeface="+mj-lt"/>
                        </a:rPr>
                        <a:t>.</a:t>
                      </a:r>
                      <a:endParaRPr lang="en-ZA" sz="1600" dirty="0" smtClean="0">
                        <a:effectLst/>
                        <a:latin typeface="+mj-lt"/>
                      </a:endParaRPr>
                    </a:p>
                    <a:p>
                      <a:pPr algn="just">
                        <a:lnSpc>
                          <a:spcPct val="100000"/>
                        </a:lnSpc>
                        <a:spcAft>
                          <a:spcPts val="800"/>
                        </a:spcAft>
                      </a:pPr>
                      <a:r>
                        <a:rPr lang="en-US" sz="1600" dirty="0" smtClean="0">
                          <a:effectLst/>
                          <a:latin typeface="+mj-lt"/>
                        </a:rPr>
                        <a:t> The schools were supported during the financial year 2016/17:</a:t>
                      </a:r>
                      <a:endParaRPr lang="en-ZA" sz="1600" dirty="0" smtClean="0">
                        <a:effectLst/>
                        <a:latin typeface="+mj-lt"/>
                      </a:endParaRPr>
                    </a:p>
                    <a:p>
                      <a:pPr marL="342900" lvl="0" indent="-342900" algn="just">
                        <a:lnSpc>
                          <a:spcPct val="100000"/>
                        </a:lnSpc>
                        <a:spcAft>
                          <a:spcPts val="800"/>
                        </a:spcAft>
                        <a:buFont typeface="Symbol" panose="05050102010706020507" pitchFamily="18" charset="2"/>
                        <a:buChar char=""/>
                      </a:pPr>
                      <a:r>
                        <a:rPr lang="en-US" sz="1600" b="1" dirty="0" smtClean="0">
                          <a:effectLst/>
                          <a:latin typeface="+mj-lt"/>
                        </a:rPr>
                        <a:t>44 schools</a:t>
                      </a:r>
                      <a:r>
                        <a:rPr lang="en-US" sz="1600" dirty="0" smtClean="0">
                          <a:effectLst/>
                          <a:latin typeface="+mj-lt"/>
                        </a:rPr>
                        <a:t>, were supplied with Information, Communication and Technology (ICT) resources such as laptops, tablets and software for </a:t>
                      </a:r>
                      <a:r>
                        <a:rPr lang="en-US" sz="1600" dirty="0" err="1" smtClean="0">
                          <a:effectLst/>
                          <a:latin typeface="+mj-lt"/>
                        </a:rPr>
                        <a:t>Maths</a:t>
                      </a:r>
                      <a:r>
                        <a:rPr lang="en-US" sz="1600" dirty="0" smtClean="0">
                          <a:effectLst/>
                          <a:latin typeface="+mj-lt"/>
                        </a:rPr>
                        <a:t>, Science and Technology curriculum to support curriculum and teaching methodology</a:t>
                      </a:r>
                      <a:endParaRPr lang="en-ZA" sz="1600" dirty="0" smtClean="0">
                        <a:effectLst/>
                        <a:latin typeface="+mj-lt"/>
                      </a:endParaRPr>
                    </a:p>
                    <a:p>
                      <a:pPr marL="342900" lvl="0" indent="-342900" algn="just">
                        <a:lnSpc>
                          <a:spcPct val="100000"/>
                        </a:lnSpc>
                        <a:spcAft>
                          <a:spcPts val="800"/>
                        </a:spcAft>
                        <a:buFont typeface="Symbol" panose="05050102010706020507" pitchFamily="18" charset="2"/>
                        <a:buChar char=""/>
                      </a:pPr>
                      <a:r>
                        <a:rPr lang="en-US" sz="1600" b="1" dirty="0" smtClean="0">
                          <a:effectLst/>
                          <a:latin typeface="+mj-lt"/>
                        </a:rPr>
                        <a:t>223 workshops </a:t>
                      </a:r>
                      <a:r>
                        <a:rPr lang="en-US" sz="1600" dirty="0" smtClean="0">
                          <a:effectLst/>
                          <a:latin typeface="+mj-lt"/>
                        </a:rPr>
                        <a:t>were supplied with equipment, tools and machinery for Technology to support curriculum and practical teaching methodology at FET level; (18 workshops: Free state; 136 workshops: Mpumalanga; 45 workshops: Northern Cape; and 24 workshops: Western Cape)</a:t>
                      </a:r>
                      <a:endParaRPr lang="en-ZA" sz="1600" dirty="0" smtClean="0">
                        <a:effectLst/>
                        <a:latin typeface="+mj-lt"/>
                      </a:endParaRPr>
                    </a:p>
                    <a:p>
                      <a:pPr algn="just">
                        <a:lnSpc>
                          <a:spcPct val="100000"/>
                        </a:lnSpc>
                        <a:spcAft>
                          <a:spcPts val="0"/>
                        </a:spcAft>
                      </a:pPr>
                      <a:endParaRPr lang="en-ZA" sz="1600" dirty="0">
                        <a:effectLst/>
                        <a:latin typeface="+mj-lt"/>
                        <a:ea typeface="Calibri" panose="020F0502020204030204"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23653373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normAutofit fontScale="90000"/>
          </a:bodyPr>
          <a:lstStyle/>
          <a:p>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42</a:t>
            </a:fld>
            <a:endParaRPr lang="en-Z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03529954"/>
              </p:ext>
            </p:extLst>
          </p:nvPr>
        </p:nvGraphicFramePr>
        <p:xfrm>
          <a:off x="-24950" y="12778"/>
          <a:ext cx="9168950" cy="6845222"/>
        </p:xfrm>
        <a:graphic>
          <a:graphicData uri="http://schemas.openxmlformats.org/drawingml/2006/table">
            <a:tbl>
              <a:tblPr firstRow="1" bandRow="1">
                <a:tableStyleId>{21E4AEA4-8DFA-4A89-87EB-49C32662AFE0}</a:tableStyleId>
              </a:tblPr>
              <a:tblGrid>
                <a:gridCol w="2177659"/>
                <a:gridCol w="3289315"/>
                <a:gridCol w="3701976"/>
              </a:tblGrid>
              <a:tr h="55957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dirty="0" smtClean="0"/>
                        <a:t>Detailed  Responses to Recommendations</a:t>
                      </a:r>
                      <a:r>
                        <a:rPr lang="en-ZA" baseline="0" dirty="0" smtClean="0"/>
                        <a:t> from Tabled Reports</a:t>
                      </a:r>
                      <a:endParaRPr lang="en-ZA" dirty="0" smtClean="0"/>
                    </a:p>
                  </a:txBody>
                  <a:tcPr/>
                </a:tc>
                <a:tc hMerge="1">
                  <a:txBody>
                    <a:bodyPr/>
                    <a:lstStyle/>
                    <a:p>
                      <a:endParaRPr lang="en-ZA" dirty="0"/>
                    </a:p>
                  </a:txBody>
                  <a:tcPr/>
                </a:tc>
                <a:tc hMerge="1">
                  <a:txBody>
                    <a:bodyPr/>
                    <a:lstStyle/>
                    <a:p>
                      <a:endParaRPr lang="en-ZA" dirty="0"/>
                    </a:p>
                  </a:txBody>
                  <a:tcPr/>
                </a:tc>
              </a:tr>
              <a:tr h="6285646">
                <a:tc>
                  <a:txBody>
                    <a:bodyPr/>
                    <a:lstStyle/>
                    <a:p>
                      <a:pPr>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400" dirty="0" smtClean="0">
                          <a:effectLst/>
                        </a:rPr>
                        <a:t>The Ministers Basic Education, Higher Education and Training should ensure that the Departments of Basic Education, Higher Education and Training:</a:t>
                      </a:r>
                      <a:endParaRPr lang="en-ZA" sz="1400" dirty="0" smtClean="0">
                        <a:effectLst/>
                      </a:endParaRPr>
                    </a:p>
                    <a:p>
                      <a:pPr marL="342900" lvl="0" indent="-342900" algn="just">
                        <a:lnSpc>
                          <a:spcPct val="107000"/>
                        </a:lnSpc>
                        <a:spcAft>
                          <a:spcPts val="0"/>
                        </a:spcAft>
                        <a:buFont typeface="Symbol" panose="05050102010706020507" pitchFamily="18" charset="2"/>
                        <a:buChar char=""/>
                      </a:pPr>
                      <a:r>
                        <a:rPr lang="en-US" sz="1400" dirty="0" smtClean="0">
                          <a:effectLst/>
                        </a:rPr>
                        <a:t>strengthen policy aimed at improving the </a:t>
                      </a:r>
                      <a:r>
                        <a:rPr lang="en-US" sz="1400" b="1" dirty="0" smtClean="0">
                          <a:effectLst/>
                        </a:rPr>
                        <a:t>quality of school curriculums </a:t>
                      </a:r>
                      <a:r>
                        <a:rPr lang="en-US" sz="1400" dirty="0" smtClean="0">
                          <a:effectLst/>
                        </a:rPr>
                        <a:t>and the student throughput rates to meet the needs of a modern economy </a:t>
                      </a:r>
                      <a:endParaRPr lang="en-ZA" sz="1400" dirty="0" smtClean="0">
                        <a:effectLst/>
                      </a:endParaRPr>
                    </a:p>
                    <a:p>
                      <a:pPr>
                        <a:lnSpc>
                          <a:spcPct val="107000"/>
                        </a:lnSpc>
                        <a:spcAft>
                          <a:spcPts val="0"/>
                        </a:spcAft>
                      </a:pPr>
                      <a:endParaRPr lang="en-ZA" sz="1400" dirty="0">
                        <a:effectLst/>
                        <a:latin typeface="Arial" pitchFamily="34" charset="0"/>
                        <a:ea typeface="Calibri" panose="020F0502020204030204" pitchFamily="34" charset="0"/>
                        <a:cs typeface="Arial" pitchFamily="34" charset="0"/>
                      </a:endParaRPr>
                    </a:p>
                  </a:txBody>
                  <a:tcPr marL="68580" marR="68580" marT="0" marB="0"/>
                </a:tc>
                <a:tc>
                  <a:txBody>
                    <a:bodyPr/>
                    <a:lstStyle/>
                    <a:p>
                      <a:pPr algn="just">
                        <a:lnSpc>
                          <a:spcPct val="107000"/>
                        </a:lnSpc>
                        <a:spcAft>
                          <a:spcPts val="800"/>
                        </a:spcAft>
                      </a:pPr>
                      <a:r>
                        <a:rPr lang="en-US" sz="1400" dirty="0" smtClean="0">
                          <a:effectLst/>
                        </a:rPr>
                        <a:t>The 296 Physical Sciences Laboratories; (977: Free State; 136: Mpumalanga; 10 Northern Cape and 73: Western Cape), were supplied with consumables and subject related apparatus to support curriculum and practical teaching methodology</a:t>
                      </a:r>
                      <a:endParaRPr lang="en-ZA" sz="1400" dirty="0" smtClean="0">
                        <a:effectLst/>
                      </a:endParaRPr>
                    </a:p>
                    <a:p>
                      <a:pPr marL="342900" lvl="0" indent="-342900" algn="just">
                        <a:lnSpc>
                          <a:spcPct val="107000"/>
                        </a:lnSpc>
                        <a:spcAft>
                          <a:spcPts val="800"/>
                        </a:spcAft>
                        <a:buFont typeface="Symbol" panose="05050102010706020507" pitchFamily="18" charset="2"/>
                        <a:buChar char=""/>
                      </a:pPr>
                      <a:r>
                        <a:rPr lang="en-US" sz="1400" b="1" dirty="0" smtClean="0">
                          <a:effectLst/>
                        </a:rPr>
                        <a:t>3641 learners </a:t>
                      </a:r>
                      <a:r>
                        <a:rPr lang="en-US" sz="1400" dirty="0" smtClean="0">
                          <a:effectLst/>
                        </a:rPr>
                        <a:t>(650: Free State; 237: Northern Cape, 2754 learners: Western Cape), were funded to participate in </a:t>
                      </a:r>
                      <a:r>
                        <a:rPr lang="en-US" sz="1400" dirty="0" err="1" smtClean="0">
                          <a:effectLst/>
                        </a:rPr>
                        <a:t>Maths</a:t>
                      </a:r>
                      <a:r>
                        <a:rPr lang="en-US" sz="1400" dirty="0" smtClean="0">
                          <a:effectLst/>
                        </a:rPr>
                        <a:t> and Science Competitions including Coaching and Revision Camps to improve learner preparedness for the NSC examinations:</a:t>
                      </a:r>
                      <a:endParaRPr lang="en-ZA" sz="1400" dirty="0" smtClean="0">
                        <a:effectLst/>
                      </a:endParaRPr>
                    </a:p>
                    <a:p>
                      <a:pPr marL="171450" indent="-171450" algn="just">
                        <a:lnSpc>
                          <a:spcPct val="107000"/>
                        </a:lnSpc>
                        <a:spcAft>
                          <a:spcPts val="800"/>
                        </a:spcAft>
                        <a:buFont typeface="Arial" panose="020B0604020202020204" pitchFamily="34" charset="0"/>
                        <a:buChar char="•"/>
                      </a:pPr>
                      <a:r>
                        <a:rPr lang="en-US" sz="1400" dirty="0" smtClean="0">
                          <a:effectLst/>
                        </a:rPr>
                        <a:t> </a:t>
                      </a:r>
                      <a:r>
                        <a:rPr lang="en-US" sz="1400" b="1" dirty="0" smtClean="0">
                          <a:effectLst/>
                        </a:rPr>
                        <a:t>Subjects Specialists and Teachers </a:t>
                      </a:r>
                      <a:r>
                        <a:rPr lang="en-US" sz="1400" dirty="0" smtClean="0">
                          <a:effectLst/>
                        </a:rPr>
                        <a:t>were trained in 2016, in preparation for implementation of CAPS for Technical Schools in Grade 11 in 2017:</a:t>
                      </a:r>
                      <a:endParaRPr lang="en-ZA" sz="1400" dirty="0" smtClean="0">
                        <a:effectLst/>
                      </a:endParaRPr>
                    </a:p>
                    <a:p>
                      <a:pPr marL="342900" lvl="0" indent="-342900" algn="just">
                        <a:lnSpc>
                          <a:spcPct val="107000"/>
                        </a:lnSpc>
                        <a:spcAft>
                          <a:spcPts val="800"/>
                        </a:spcAft>
                        <a:buFont typeface="Symbol" panose="05050102010706020507" pitchFamily="18" charset="2"/>
                        <a:buChar char=""/>
                      </a:pPr>
                      <a:r>
                        <a:rPr lang="en-US" sz="1400" b="1" dirty="0" smtClean="0">
                          <a:effectLst/>
                        </a:rPr>
                        <a:t>1647 Grade 11 Educators trained in </a:t>
                      </a:r>
                      <a:r>
                        <a:rPr lang="en-US" sz="1400" b="1" dirty="0" err="1" smtClean="0">
                          <a:effectLst/>
                        </a:rPr>
                        <a:t>Specialisations</a:t>
                      </a:r>
                      <a:r>
                        <a:rPr lang="en-US" sz="1400" b="1" dirty="0" smtClean="0">
                          <a:effectLst/>
                        </a:rPr>
                        <a:t> </a:t>
                      </a:r>
                      <a:r>
                        <a:rPr lang="en-US" sz="1400" dirty="0" smtClean="0">
                          <a:effectLst/>
                        </a:rPr>
                        <a:t>(Civil Technology, Electrical Technology &amp; Mechanical Technology) in 2016.</a:t>
                      </a:r>
                      <a:endParaRPr lang="en-ZA" sz="1400" dirty="0" smtClean="0">
                        <a:effectLst/>
                      </a:endParaRPr>
                    </a:p>
                    <a:p>
                      <a:pPr marL="342900" lvl="0" indent="-342900" algn="just">
                        <a:lnSpc>
                          <a:spcPct val="107000"/>
                        </a:lnSpc>
                        <a:spcAft>
                          <a:spcPts val="0"/>
                        </a:spcAft>
                        <a:buFont typeface="Symbol" panose="05050102010706020507" pitchFamily="18" charset="2"/>
                        <a:buChar char=""/>
                      </a:pPr>
                      <a:r>
                        <a:rPr lang="en-US" sz="1400" b="1" dirty="0" smtClean="0">
                          <a:effectLst/>
                        </a:rPr>
                        <a:t>345 Grade 11 Subject Advisors </a:t>
                      </a:r>
                      <a:r>
                        <a:rPr lang="en-US" sz="1400" dirty="0" smtClean="0">
                          <a:effectLst/>
                        </a:rPr>
                        <a:t>trained in Technical Mathematics &amp; Technical Sciences in 2016</a:t>
                      </a:r>
                      <a:endParaRPr lang="en-ZA" sz="1400" dirty="0" smtClean="0">
                        <a:effectLst/>
                      </a:endParaRPr>
                    </a:p>
                    <a:p>
                      <a:pPr>
                        <a:lnSpc>
                          <a:spcPct val="107000"/>
                        </a:lnSpc>
                        <a:spcAft>
                          <a:spcPts val="0"/>
                        </a:spcAft>
                      </a:pPr>
                      <a:endParaRPr lang="en-ZA" sz="1400" dirty="0">
                        <a:effectLst/>
                        <a:latin typeface="Arial" pitchFamily="34" charset="0"/>
                        <a:ea typeface="Calibri" panose="020F0502020204030204" pitchFamily="34" charset="0"/>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23653373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pPr marL="0" indent="0" algn="ctr">
              <a:buNone/>
            </a:pPr>
            <a:endParaRPr lang="en-US" sz="6000" b="1" dirty="0" smtClean="0">
              <a:solidFill>
                <a:schemeClr val="accent2">
                  <a:lumMod val="75000"/>
                </a:schemeClr>
              </a:solidFill>
            </a:endParaRPr>
          </a:p>
          <a:p>
            <a:pPr marL="0" indent="0" algn="ctr">
              <a:buNone/>
            </a:pPr>
            <a:r>
              <a:rPr lang="en-US" sz="6000" b="1" dirty="0" smtClean="0">
                <a:solidFill>
                  <a:schemeClr val="accent2">
                    <a:lumMod val="75000"/>
                  </a:schemeClr>
                </a:solidFill>
              </a:rPr>
              <a:t>SCHOLAR TRANSPORT</a:t>
            </a:r>
            <a:endParaRPr lang="en-ZA" sz="6000" b="1" dirty="0">
              <a:solidFill>
                <a:schemeClr val="accent2">
                  <a:lumMod val="75000"/>
                </a:schemeClr>
              </a:solidFill>
            </a:endParaRPr>
          </a:p>
        </p:txBody>
      </p:sp>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43</a:t>
            </a:r>
            <a:endParaRPr lang="en-ZA" dirty="0"/>
          </a:p>
        </p:txBody>
      </p:sp>
    </p:spTree>
    <p:extLst>
      <p:ext uri="{BB962C8B-B14F-4D97-AF65-F5344CB8AC3E}">
        <p14:creationId xmlns:p14="http://schemas.microsoft.com/office/powerpoint/2010/main" val="24173918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216024"/>
          </a:xfrm>
        </p:spPr>
        <p:txBody>
          <a:bodyPr>
            <a:normAutofit fontScale="90000"/>
          </a:bodyPr>
          <a:lstStyle/>
          <a:p>
            <a:pPr lvl="0"/>
            <a:r>
              <a:rPr lang="en-ZA" sz="4000" b="1" dirty="0" smtClean="0">
                <a:solidFill>
                  <a:schemeClr val="accent2">
                    <a:lumMod val="75000"/>
                  </a:schemeClr>
                </a:solidFill>
              </a:rPr>
              <a:t>SCHOLAR TRANSPORT</a:t>
            </a:r>
            <a:r>
              <a:rPr lang="en-ZA" b="1" dirty="0"/>
              <a:t/>
            </a:r>
            <a:br>
              <a:rPr lang="en-ZA" b="1" dirty="0"/>
            </a:br>
            <a:endParaRPr lang="en-ZA" dirty="0"/>
          </a:p>
        </p:txBody>
      </p:sp>
      <p:sp>
        <p:nvSpPr>
          <p:cNvPr id="3" name="Content Placeholder 2"/>
          <p:cNvSpPr>
            <a:spLocks noGrp="1"/>
          </p:cNvSpPr>
          <p:nvPr>
            <p:ph idx="1"/>
          </p:nvPr>
        </p:nvSpPr>
        <p:spPr>
          <a:xfrm>
            <a:off x="457200" y="548680"/>
            <a:ext cx="8229600" cy="5976664"/>
          </a:xfrm>
        </p:spPr>
        <p:txBody>
          <a:bodyPr>
            <a:noAutofit/>
          </a:bodyPr>
          <a:lstStyle/>
          <a:p>
            <a:pPr algn="just">
              <a:lnSpc>
                <a:spcPct val="150000"/>
              </a:lnSpc>
              <a:spcBef>
                <a:spcPts val="0"/>
              </a:spcBef>
            </a:pPr>
            <a:r>
              <a:rPr lang="en-ZA" sz="1375" dirty="0" smtClean="0">
                <a:latin typeface="Arial" pitchFamily="34" charset="0"/>
                <a:cs typeface="Arial" pitchFamily="34" charset="0"/>
              </a:rPr>
              <a:t>The </a:t>
            </a:r>
            <a:r>
              <a:rPr lang="en-ZA" sz="1375" b="1" dirty="0">
                <a:latin typeface="Arial" pitchFamily="34" charset="0"/>
                <a:cs typeface="Arial" pitchFamily="34" charset="0"/>
              </a:rPr>
              <a:t>National Learner Transport Policy was approved by Cabinet </a:t>
            </a:r>
            <a:r>
              <a:rPr lang="en-ZA" sz="1375" dirty="0">
                <a:latin typeface="Arial" pitchFamily="34" charset="0"/>
                <a:cs typeface="Arial" pitchFamily="34" charset="0"/>
              </a:rPr>
              <a:t>in May 2015 after consultations with various stakeholders</a:t>
            </a:r>
            <a:r>
              <a:rPr lang="en-ZA" sz="1375" dirty="0" smtClean="0">
                <a:latin typeface="Arial" pitchFamily="34" charset="0"/>
                <a:cs typeface="Arial" pitchFamily="34" charset="0"/>
              </a:rPr>
              <a:t>.</a:t>
            </a:r>
          </a:p>
          <a:p>
            <a:pPr algn="just">
              <a:lnSpc>
                <a:spcPct val="150000"/>
              </a:lnSpc>
              <a:spcBef>
                <a:spcPts val="0"/>
              </a:spcBef>
            </a:pPr>
            <a:r>
              <a:rPr lang="en-ZA" sz="1375" dirty="0" smtClean="0">
                <a:latin typeface="Arial" pitchFamily="34" charset="0"/>
                <a:cs typeface="Arial" pitchFamily="34" charset="0"/>
              </a:rPr>
              <a:t> </a:t>
            </a:r>
            <a:r>
              <a:rPr lang="en-ZA" sz="1375" dirty="0">
                <a:latin typeface="Arial" pitchFamily="34" charset="0"/>
                <a:cs typeface="Arial" pitchFamily="34" charset="0"/>
              </a:rPr>
              <a:t>The National Policy provides that </a:t>
            </a:r>
            <a:r>
              <a:rPr lang="en-ZA" sz="1375" b="1" dirty="0">
                <a:latin typeface="Arial" pitchFamily="34" charset="0"/>
                <a:cs typeface="Arial" pitchFamily="34" charset="0"/>
              </a:rPr>
              <a:t>national government will oversee the implementation of the </a:t>
            </a:r>
            <a:r>
              <a:rPr lang="en-ZA" sz="1375" b="1" dirty="0" smtClean="0">
                <a:latin typeface="Arial" pitchFamily="34" charset="0"/>
                <a:cs typeface="Arial" pitchFamily="34" charset="0"/>
              </a:rPr>
              <a:t>policy</a:t>
            </a:r>
            <a:r>
              <a:rPr lang="en-ZA" sz="1375" dirty="0" smtClean="0">
                <a:latin typeface="Arial" pitchFamily="34" charset="0"/>
                <a:cs typeface="Arial" pitchFamily="34" charset="0"/>
              </a:rPr>
              <a:t> </a:t>
            </a:r>
            <a:r>
              <a:rPr lang="en-ZA" sz="1375" dirty="0">
                <a:latin typeface="Arial" pitchFamily="34" charset="0"/>
                <a:cs typeface="Arial" pitchFamily="34" charset="0"/>
              </a:rPr>
              <a:t>in consultation with relevant stakeholders, including provinces, municipalities and school governing bodies (SGBs). </a:t>
            </a:r>
            <a:endParaRPr lang="en-ZA" sz="1375" dirty="0" smtClean="0">
              <a:latin typeface="Arial" pitchFamily="34" charset="0"/>
              <a:cs typeface="Arial" pitchFamily="34" charset="0"/>
            </a:endParaRPr>
          </a:p>
          <a:p>
            <a:pPr algn="just">
              <a:lnSpc>
                <a:spcPct val="150000"/>
              </a:lnSpc>
              <a:spcBef>
                <a:spcPts val="0"/>
              </a:spcBef>
            </a:pPr>
            <a:r>
              <a:rPr lang="en-ZA" sz="1375" dirty="0" smtClean="0">
                <a:latin typeface="Arial" pitchFamily="34" charset="0"/>
                <a:cs typeface="Arial" pitchFamily="34" charset="0"/>
              </a:rPr>
              <a:t>The </a:t>
            </a:r>
            <a:r>
              <a:rPr lang="en-ZA" sz="1375" dirty="0">
                <a:latin typeface="Arial" pitchFamily="34" charset="0"/>
                <a:cs typeface="Arial" pitchFamily="34" charset="0"/>
              </a:rPr>
              <a:t>policy further provides for a </a:t>
            </a:r>
            <a:r>
              <a:rPr lang="en-ZA" sz="1375" b="1" dirty="0">
                <a:latin typeface="Arial" pitchFamily="34" charset="0"/>
                <a:cs typeface="Arial" pitchFamily="34" charset="0"/>
              </a:rPr>
              <a:t>National Interdepartmental Committee (NIDC) to oversee and monitor </a:t>
            </a:r>
            <a:r>
              <a:rPr lang="en-ZA" sz="1375" dirty="0">
                <a:latin typeface="Arial" pitchFamily="34" charset="0"/>
                <a:cs typeface="Arial" pitchFamily="34" charset="0"/>
              </a:rPr>
              <a:t>the implementation of the Policy. The NIDC consist of representatives from the DoT, DBE and provinces. The NIDC reports to the Ministers of Transport and Basic Education on the overall implementation of learner transport programmes</a:t>
            </a:r>
            <a:r>
              <a:rPr lang="en-ZA" sz="1375" dirty="0" smtClean="0">
                <a:latin typeface="Arial" pitchFamily="34" charset="0"/>
                <a:cs typeface="Arial" pitchFamily="34" charset="0"/>
              </a:rPr>
              <a:t>.</a:t>
            </a:r>
          </a:p>
          <a:p>
            <a:pPr algn="just">
              <a:lnSpc>
                <a:spcPct val="150000"/>
              </a:lnSpc>
              <a:spcBef>
                <a:spcPts val="0"/>
              </a:spcBef>
            </a:pPr>
            <a:r>
              <a:rPr lang="en-ZA" sz="1375" dirty="0" smtClean="0">
                <a:latin typeface="Arial" pitchFamily="34" charset="0"/>
                <a:cs typeface="Arial" pitchFamily="34" charset="0"/>
              </a:rPr>
              <a:t>The </a:t>
            </a:r>
            <a:r>
              <a:rPr lang="en-ZA" sz="1375" dirty="0">
                <a:latin typeface="Arial" pitchFamily="34" charset="0"/>
                <a:cs typeface="Arial" pitchFamily="34" charset="0"/>
              </a:rPr>
              <a:t>NIDC submits a </a:t>
            </a:r>
            <a:r>
              <a:rPr lang="en-ZA" sz="1375" b="1" dirty="0">
                <a:latin typeface="Arial" pitchFamily="34" charset="0"/>
                <a:cs typeface="Arial" pitchFamily="34" charset="0"/>
              </a:rPr>
              <a:t>quarterly report </a:t>
            </a:r>
            <a:r>
              <a:rPr lang="en-ZA" sz="1375" dirty="0">
                <a:latin typeface="Arial" pitchFamily="34" charset="0"/>
                <a:cs typeface="Arial" pitchFamily="34" charset="0"/>
              </a:rPr>
              <a:t>and meet quarterly to </a:t>
            </a:r>
            <a:r>
              <a:rPr lang="en-ZA" sz="1375" b="1" dirty="0">
                <a:latin typeface="Arial" pitchFamily="34" charset="0"/>
                <a:cs typeface="Arial" pitchFamily="34" charset="0"/>
              </a:rPr>
              <a:t>discuss the progress </a:t>
            </a:r>
            <a:r>
              <a:rPr lang="en-ZA" sz="1375" dirty="0">
                <a:latin typeface="Arial" pitchFamily="34" charset="0"/>
                <a:cs typeface="Arial" pitchFamily="34" charset="0"/>
              </a:rPr>
              <a:t>on implementation of learner transport nationally. The following issues are discussed in meetings:</a:t>
            </a:r>
          </a:p>
          <a:p>
            <a:pPr lvl="0" algn="just">
              <a:lnSpc>
                <a:spcPct val="150000"/>
              </a:lnSpc>
              <a:spcBef>
                <a:spcPts val="0"/>
              </a:spcBef>
            </a:pPr>
            <a:r>
              <a:rPr lang="en-ZA" sz="1375" dirty="0">
                <a:latin typeface="Arial" pitchFamily="34" charset="0"/>
                <a:cs typeface="Arial" pitchFamily="34" charset="0"/>
              </a:rPr>
              <a:t>Progress on implementation of the policy; </a:t>
            </a:r>
          </a:p>
          <a:p>
            <a:pPr lvl="0" algn="just">
              <a:lnSpc>
                <a:spcPct val="150000"/>
              </a:lnSpc>
              <a:spcBef>
                <a:spcPts val="0"/>
              </a:spcBef>
            </a:pPr>
            <a:r>
              <a:rPr lang="en-ZA" sz="1375" dirty="0">
                <a:latin typeface="Arial" pitchFamily="34" charset="0"/>
                <a:cs typeface="Arial" pitchFamily="34" charset="0"/>
              </a:rPr>
              <a:t>Plans for learner transport per province;</a:t>
            </a:r>
          </a:p>
          <a:p>
            <a:pPr lvl="0" algn="just">
              <a:lnSpc>
                <a:spcPct val="150000"/>
              </a:lnSpc>
              <a:spcBef>
                <a:spcPts val="0"/>
              </a:spcBef>
            </a:pPr>
            <a:r>
              <a:rPr lang="en-ZA" sz="1375" dirty="0">
                <a:latin typeface="Arial" pitchFamily="34" charset="0"/>
                <a:cs typeface="Arial" pitchFamily="34" charset="0"/>
              </a:rPr>
              <a:t>Learners transported quarterly per province;</a:t>
            </a:r>
          </a:p>
          <a:p>
            <a:pPr lvl="0" algn="just">
              <a:lnSpc>
                <a:spcPct val="150000"/>
              </a:lnSpc>
              <a:spcBef>
                <a:spcPts val="0"/>
              </a:spcBef>
            </a:pPr>
            <a:r>
              <a:rPr lang="en-ZA" sz="1375" dirty="0">
                <a:latin typeface="Arial" pitchFamily="34" charset="0"/>
                <a:cs typeface="Arial" pitchFamily="34" charset="0"/>
              </a:rPr>
              <a:t>Budget/financial performance per province;</a:t>
            </a:r>
          </a:p>
          <a:p>
            <a:pPr lvl="0" algn="just">
              <a:lnSpc>
                <a:spcPct val="150000"/>
              </a:lnSpc>
              <a:spcBef>
                <a:spcPts val="0"/>
              </a:spcBef>
            </a:pPr>
            <a:r>
              <a:rPr lang="en-ZA" sz="1375" dirty="0">
                <a:latin typeface="Arial" pitchFamily="34" charset="0"/>
                <a:cs typeface="Arial" pitchFamily="34" charset="0"/>
              </a:rPr>
              <a:t>Accident information per quarter;</a:t>
            </a:r>
          </a:p>
          <a:p>
            <a:pPr lvl="0" algn="just">
              <a:lnSpc>
                <a:spcPct val="150000"/>
              </a:lnSpc>
              <a:spcBef>
                <a:spcPts val="0"/>
              </a:spcBef>
            </a:pPr>
            <a:r>
              <a:rPr lang="en-ZA" sz="1375" dirty="0">
                <a:latin typeface="Arial" pitchFamily="34" charset="0"/>
                <a:cs typeface="Arial" pitchFamily="34" charset="0"/>
              </a:rPr>
              <a:t>Transportation of learners with disabilities; and</a:t>
            </a:r>
          </a:p>
          <a:p>
            <a:pPr lvl="0" algn="just">
              <a:lnSpc>
                <a:spcPct val="150000"/>
              </a:lnSpc>
              <a:spcBef>
                <a:spcPts val="0"/>
              </a:spcBef>
            </a:pPr>
            <a:r>
              <a:rPr lang="en-ZA" sz="1375" dirty="0">
                <a:latin typeface="Arial" pitchFamily="34" charset="0"/>
                <a:cs typeface="Arial" pitchFamily="34" charset="0"/>
              </a:rPr>
              <a:t>Challenges and mitigation measures</a:t>
            </a:r>
          </a:p>
          <a:p>
            <a:endParaRPr lang="en-ZA" sz="1600" dirty="0"/>
          </a:p>
          <a:p>
            <a:endParaRPr lang="en-ZA" sz="1200" dirty="0"/>
          </a:p>
          <a:p>
            <a:endParaRPr lang="en-ZA" sz="1100"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44</a:t>
            </a:fld>
            <a:endParaRPr lang="en-ZA" dirty="0"/>
          </a:p>
        </p:txBody>
      </p:sp>
    </p:spTree>
    <p:extLst>
      <p:ext uri="{BB962C8B-B14F-4D97-AF65-F5344CB8AC3E}">
        <p14:creationId xmlns:p14="http://schemas.microsoft.com/office/powerpoint/2010/main" val="31683079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834" y="332656"/>
            <a:ext cx="8251966" cy="6192688"/>
          </a:xfrm>
        </p:spPr>
        <p:txBody>
          <a:bodyPr/>
          <a:lstStyle/>
          <a:p>
            <a:pPr marL="0" lvl="0" indent="0" algn="ctr">
              <a:buNone/>
            </a:pPr>
            <a:r>
              <a:rPr lang="en-ZA" sz="1600" b="1" dirty="0" smtClean="0">
                <a:solidFill>
                  <a:schemeClr val="accent2">
                    <a:lumMod val="75000"/>
                  </a:schemeClr>
                </a:solidFill>
              </a:rPr>
              <a:t>LEARNER TRANSPORT NEEDS AND PLANS FOR 2016/17 FINANCIAL YEAR</a:t>
            </a:r>
          </a:p>
          <a:p>
            <a:pPr marL="0" indent="0">
              <a:buNone/>
            </a:pPr>
            <a:endParaRPr lang="en-ZA" sz="800" dirty="0" smtClean="0"/>
          </a:p>
          <a:p>
            <a:pPr marL="0" indent="0">
              <a:buNone/>
            </a:pPr>
            <a:r>
              <a:rPr lang="en-ZA" sz="1400" b="1" dirty="0" smtClean="0"/>
              <a:t>Table </a:t>
            </a:r>
            <a:r>
              <a:rPr lang="en-ZA" sz="1400" b="1" dirty="0"/>
              <a:t>1: Learner Transport 2016/17 plans</a:t>
            </a:r>
          </a:p>
          <a:p>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45</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2485963903"/>
              </p:ext>
            </p:extLst>
          </p:nvPr>
        </p:nvGraphicFramePr>
        <p:xfrm>
          <a:off x="434834" y="1052736"/>
          <a:ext cx="7787209" cy="4486656"/>
        </p:xfrm>
        <a:graphic>
          <a:graphicData uri="http://schemas.openxmlformats.org/drawingml/2006/table">
            <a:tbl>
              <a:tblPr firstRow="1" firstCol="1" bandRow="1">
                <a:tableStyleId>{21E4AEA4-8DFA-4A89-87EB-49C32662AFE0}</a:tableStyleId>
              </a:tblPr>
              <a:tblGrid>
                <a:gridCol w="1810545"/>
                <a:gridCol w="1584176"/>
                <a:gridCol w="1368152"/>
                <a:gridCol w="1584176"/>
                <a:gridCol w="1440160"/>
              </a:tblGrid>
              <a:tr h="1368148">
                <a:tc>
                  <a:txBody>
                    <a:bodyPr/>
                    <a:lstStyle/>
                    <a:p>
                      <a:pPr>
                        <a:lnSpc>
                          <a:spcPct val="115000"/>
                        </a:lnSpc>
                        <a:spcAft>
                          <a:spcPts val="0"/>
                        </a:spcAft>
                      </a:pPr>
                      <a:r>
                        <a:rPr lang="en-ZA" sz="1600" dirty="0">
                          <a:effectLst/>
                        </a:rPr>
                        <a:t>PROVINCE NAME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600" dirty="0">
                          <a:effectLst/>
                        </a:rPr>
                        <a:t>Total enrolment in public schools as per 2016/17 snap survey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600" dirty="0">
                          <a:effectLst/>
                        </a:rPr>
                        <a:t>Total number of learners that  require learner transport in 2016/17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600" dirty="0">
                          <a:effectLst/>
                        </a:rPr>
                        <a:t>Number of learners to be transported  2016/17 (planned)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600" dirty="0">
                          <a:effectLst/>
                        </a:rPr>
                        <a:t>%learners to be transported  2016/17 (planned) against the need</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dirty="0">
                          <a:effectLst/>
                        </a:rPr>
                        <a:t>Eastern Cape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1 898 723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111 406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68 576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62%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dirty="0">
                          <a:effectLst/>
                        </a:rPr>
                        <a:t>Free State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671 712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9 736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8 053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83%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dirty="0">
                          <a:effectLst/>
                        </a:rPr>
                        <a:t>Gauteng</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2 048 558</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97 114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97 114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dirty="0">
                          <a:effectLst/>
                        </a:rPr>
                        <a:t>KwaZulu-Natal</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2 808 137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71 000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47 747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67%</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dirty="0">
                          <a:effectLst/>
                        </a:rPr>
                        <a:t>Limpopo</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1 706 725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37 272</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23 391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63%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dirty="0">
                          <a:effectLst/>
                        </a:rPr>
                        <a:t>Mpumalanga</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1 046 234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60 231</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60 231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100%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a:effectLst/>
                        </a:rPr>
                        <a:t>Northern Cape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288 515</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27 803</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22 874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82%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a:effectLst/>
                        </a:rPr>
                        <a:t>North West</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810 260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52 684</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37 254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71%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a:effectLst/>
                        </a:rPr>
                        <a:t>Western Cape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1 063 349</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57 416</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a:effectLst/>
                        </a:rPr>
                        <a:t>55 000</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96%</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2734">
                <a:tc>
                  <a:txBody>
                    <a:bodyPr/>
                    <a:lstStyle/>
                    <a:p>
                      <a:pPr>
                        <a:lnSpc>
                          <a:spcPct val="115000"/>
                        </a:lnSpc>
                        <a:spcAft>
                          <a:spcPts val="0"/>
                        </a:spcAft>
                      </a:pPr>
                      <a:r>
                        <a:rPr lang="en-ZA" sz="1600" dirty="0">
                          <a:effectLst/>
                        </a:rPr>
                        <a:t>TOTAL</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12 342 213</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524 662</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420 240</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en-ZA" sz="1600" dirty="0">
                          <a:effectLst/>
                        </a:rPr>
                        <a:t>80%</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854795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23695"/>
          </a:xfrm>
        </p:spPr>
        <p:txBody>
          <a:bodyPr>
            <a:normAutofit/>
          </a:bodyPr>
          <a:lstStyle/>
          <a:p>
            <a:pPr algn="just"/>
            <a:r>
              <a:rPr lang="en-ZA" sz="1400" dirty="0" smtClean="0">
                <a:latin typeface="Arial" pitchFamily="34" charset="0"/>
                <a:cs typeface="Arial" pitchFamily="34" charset="0"/>
              </a:rPr>
              <a:t>Provinces have identified </a:t>
            </a:r>
            <a:r>
              <a:rPr lang="en-ZA" sz="1400" b="1" dirty="0" smtClean="0">
                <a:latin typeface="Arial" pitchFamily="34" charset="0"/>
                <a:cs typeface="Arial" pitchFamily="34" charset="0"/>
              </a:rPr>
              <a:t>524 662 learners who are in need of learner transport</a:t>
            </a:r>
            <a:r>
              <a:rPr lang="en-ZA" sz="1400" dirty="0" smtClean="0">
                <a:latin typeface="Arial" pitchFamily="34" charset="0"/>
                <a:cs typeface="Arial" pitchFamily="34" charset="0"/>
              </a:rPr>
              <a:t>. The plan for 2016/17 financial year was to transport </a:t>
            </a:r>
            <a:r>
              <a:rPr lang="en-ZA" sz="1400" b="1" dirty="0" smtClean="0">
                <a:latin typeface="Arial" pitchFamily="34" charset="0"/>
                <a:cs typeface="Arial" pitchFamily="34" charset="0"/>
              </a:rPr>
              <a:t>420 240 learners</a:t>
            </a:r>
            <a:r>
              <a:rPr lang="en-ZA" sz="1400" dirty="0" smtClean="0">
                <a:latin typeface="Arial" pitchFamily="34" charset="0"/>
                <a:cs typeface="Arial" pitchFamily="34" charset="0"/>
              </a:rPr>
              <a:t>, which amounts to 80% of all learners who needed transport for the 2016/17 financial year. </a:t>
            </a:r>
            <a:r>
              <a:rPr lang="en-ZA" sz="1400" b="1" dirty="0" smtClean="0">
                <a:latin typeface="Arial" pitchFamily="34" charset="0"/>
                <a:cs typeface="Arial" pitchFamily="34" charset="0"/>
              </a:rPr>
              <a:t>GP, MP and WC </a:t>
            </a:r>
            <a:r>
              <a:rPr lang="en-ZA" sz="1400" dirty="0" smtClean="0">
                <a:latin typeface="Arial" pitchFamily="34" charset="0"/>
                <a:cs typeface="Arial" pitchFamily="34" charset="0"/>
              </a:rPr>
              <a:t>provided transportation for all the learners in need, whilst </a:t>
            </a:r>
            <a:r>
              <a:rPr lang="en-ZA" sz="1400" b="1" dirty="0" smtClean="0">
                <a:latin typeface="Arial" pitchFamily="34" charset="0"/>
                <a:cs typeface="Arial" pitchFamily="34" charset="0"/>
              </a:rPr>
              <a:t>other provinces </a:t>
            </a:r>
            <a:r>
              <a:rPr lang="en-ZA" sz="1400" dirty="0" smtClean="0">
                <a:latin typeface="Arial" pitchFamily="34" charset="0"/>
                <a:cs typeface="Arial" pitchFamily="34" charset="0"/>
              </a:rPr>
              <a:t>provided less than the numbers requiring transport due to financial constraints. </a:t>
            </a:r>
            <a:r>
              <a:rPr lang="en-ZA" sz="1400" b="1" dirty="0" smtClean="0">
                <a:latin typeface="Arial" pitchFamily="34" charset="0"/>
                <a:cs typeface="Arial" pitchFamily="34" charset="0"/>
              </a:rPr>
              <a:t>EC has the highest number of learners </a:t>
            </a:r>
            <a:r>
              <a:rPr lang="en-ZA" sz="1400" dirty="0" smtClean="0">
                <a:latin typeface="Arial" pitchFamily="34" charset="0"/>
                <a:cs typeface="Arial" pitchFamily="34" charset="0"/>
              </a:rPr>
              <a:t>in need and provided for only </a:t>
            </a:r>
            <a:r>
              <a:rPr lang="en-ZA" sz="1400" b="1" dirty="0" smtClean="0">
                <a:latin typeface="Arial" pitchFamily="34" charset="0"/>
                <a:cs typeface="Arial" pitchFamily="34" charset="0"/>
              </a:rPr>
              <a:t>62%</a:t>
            </a:r>
            <a:r>
              <a:rPr lang="en-ZA" sz="1400" dirty="0" smtClean="0">
                <a:latin typeface="Arial" pitchFamily="34" charset="0"/>
                <a:cs typeface="Arial" pitchFamily="34" charset="0"/>
              </a:rPr>
              <a:t> of the learners against the need.</a:t>
            </a:r>
          </a:p>
          <a:p>
            <a:pPr algn="just"/>
            <a:endParaRPr lang="en-ZA" sz="1000" dirty="0" smtClean="0"/>
          </a:p>
          <a:p>
            <a:pPr marL="0" indent="0">
              <a:spcAft>
                <a:spcPts val="1200"/>
              </a:spcAft>
              <a:buNone/>
            </a:pPr>
            <a:r>
              <a:rPr lang="en-ZA" sz="2000" b="1" dirty="0" smtClean="0"/>
              <a:t>Learners </a:t>
            </a:r>
            <a:r>
              <a:rPr lang="en-ZA" sz="2000" b="1" dirty="0"/>
              <a:t>transported per </a:t>
            </a:r>
            <a:r>
              <a:rPr lang="en-ZA" sz="2000" b="1" dirty="0" smtClean="0"/>
              <a:t>quarter</a:t>
            </a:r>
          </a:p>
          <a:p>
            <a:pPr marL="0" indent="0">
              <a:buNone/>
            </a:pPr>
            <a:r>
              <a:rPr lang="en-ZA" sz="1400" dirty="0"/>
              <a:t>Table 2: Learners Transported in quarter 4</a:t>
            </a:r>
          </a:p>
          <a:p>
            <a:pPr marL="0" indent="0">
              <a:buNone/>
            </a:pPr>
            <a:endParaRPr lang="en-ZA"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46</a:t>
            </a:fld>
            <a:endParaRPr lang="en-ZA" dirty="0"/>
          </a:p>
        </p:txBody>
      </p:sp>
      <p:graphicFrame>
        <p:nvGraphicFramePr>
          <p:cNvPr id="8" name="Table 7"/>
          <p:cNvGraphicFramePr>
            <a:graphicFrameLocks noGrp="1"/>
          </p:cNvGraphicFramePr>
          <p:nvPr>
            <p:extLst>
              <p:ext uri="{D42A27DB-BD31-4B8C-83A1-F6EECF244321}">
                <p14:modId xmlns:p14="http://schemas.microsoft.com/office/powerpoint/2010/main" val="3713851031"/>
              </p:ext>
            </p:extLst>
          </p:nvPr>
        </p:nvGraphicFramePr>
        <p:xfrm>
          <a:off x="611560" y="2816745"/>
          <a:ext cx="7416822" cy="3680460"/>
        </p:xfrm>
        <a:graphic>
          <a:graphicData uri="http://schemas.openxmlformats.org/drawingml/2006/table">
            <a:tbl>
              <a:tblPr firstRow="1" firstCol="1" bandRow="1">
                <a:tableStyleId>{21E4AEA4-8DFA-4A89-87EB-49C32662AFE0}</a:tableStyleId>
              </a:tblPr>
              <a:tblGrid>
                <a:gridCol w="1728191"/>
                <a:gridCol w="1152128"/>
                <a:gridCol w="1080120"/>
                <a:gridCol w="1152128"/>
                <a:gridCol w="1152128"/>
                <a:gridCol w="1152127"/>
              </a:tblGrid>
              <a:tr h="835368">
                <a:tc>
                  <a:txBody>
                    <a:bodyPr/>
                    <a:lstStyle/>
                    <a:p>
                      <a:pPr>
                        <a:lnSpc>
                          <a:spcPct val="115000"/>
                        </a:lnSpc>
                        <a:spcAft>
                          <a:spcPts val="0"/>
                        </a:spcAft>
                      </a:pPr>
                      <a:r>
                        <a:rPr lang="en-ZA" sz="1400" dirty="0">
                          <a:effectLst/>
                        </a:rPr>
                        <a:t>PROVINCE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ZA" sz="1400" dirty="0">
                          <a:effectLst/>
                        </a:rPr>
                        <a:t> No of learners in need of transport  2016/17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ZA" sz="1400" dirty="0">
                          <a:effectLst/>
                        </a:rPr>
                        <a:t>Target for  2016/17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ZA" sz="1400" dirty="0">
                          <a:effectLst/>
                        </a:rPr>
                        <a:t>Actual No transported Q4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ZA" sz="1400">
                          <a:effectLst/>
                        </a:rPr>
                        <a:t>% of learners transported in Q4 against the need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ZA" sz="1400">
                          <a:effectLst/>
                        </a:rPr>
                        <a:t>% of learners transported against the target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0986">
                <a:tc>
                  <a:txBody>
                    <a:bodyPr/>
                    <a:lstStyle/>
                    <a:p>
                      <a:pPr>
                        <a:lnSpc>
                          <a:spcPct val="115000"/>
                        </a:lnSpc>
                        <a:spcAft>
                          <a:spcPts val="0"/>
                        </a:spcAft>
                      </a:pPr>
                      <a:r>
                        <a:rPr lang="en-ZA" sz="1400">
                          <a:effectLst/>
                        </a:rPr>
                        <a:t>Eastern Cape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111 406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68 576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78 061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70%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114%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0986">
                <a:tc>
                  <a:txBody>
                    <a:bodyPr/>
                    <a:lstStyle/>
                    <a:p>
                      <a:pPr>
                        <a:lnSpc>
                          <a:spcPct val="115000"/>
                        </a:lnSpc>
                        <a:spcAft>
                          <a:spcPts val="0"/>
                        </a:spcAft>
                      </a:pPr>
                      <a:r>
                        <a:rPr lang="en-ZA" sz="1400">
                          <a:effectLst/>
                        </a:rPr>
                        <a:t>Free State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9 736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8 053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11 929</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123%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148%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0986">
                <a:tc>
                  <a:txBody>
                    <a:bodyPr/>
                    <a:lstStyle/>
                    <a:p>
                      <a:pPr>
                        <a:lnSpc>
                          <a:spcPct val="115000"/>
                        </a:lnSpc>
                        <a:spcAft>
                          <a:spcPts val="0"/>
                        </a:spcAft>
                      </a:pPr>
                      <a:r>
                        <a:rPr lang="en-ZA" sz="1400">
                          <a:effectLst/>
                        </a:rPr>
                        <a:t>Gauteng</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97 114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97 114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109 618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113%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113%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0986">
                <a:tc>
                  <a:txBody>
                    <a:bodyPr/>
                    <a:lstStyle/>
                    <a:p>
                      <a:pPr>
                        <a:lnSpc>
                          <a:spcPct val="115000"/>
                        </a:lnSpc>
                        <a:spcAft>
                          <a:spcPts val="0"/>
                        </a:spcAft>
                      </a:pPr>
                      <a:r>
                        <a:rPr lang="en-ZA" sz="1400">
                          <a:effectLst/>
                        </a:rPr>
                        <a:t>KwaZulu-Natal</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71 000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47 747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47 747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67%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0986">
                <a:tc>
                  <a:txBody>
                    <a:bodyPr/>
                    <a:lstStyle/>
                    <a:p>
                      <a:pPr>
                        <a:lnSpc>
                          <a:spcPct val="115000"/>
                        </a:lnSpc>
                        <a:spcAft>
                          <a:spcPts val="0"/>
                        </a:spcAft>
                      </a:pPr>
                      <a:r>
                        <a:rPr lang="en-ZA" sz="1400">
                          <a:effectLst/>
                        </a:rPr>
                        <a:t>Limpopo</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37 272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23 391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34 321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92%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147%</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0986">
                <a:tc>
                  <a:txBody>
                    <a:bodyPr/>
                    <a:lstStyle/>
                    <a:p>
                      <a:pPr>
                        <a:lnSpc>
                          <a:spcPct val="115000"/>
                        </a:lnSpc>
                        <a:spcAft>
                          <a:spcPts val="0"/>
                        </a:spcAft>
                      </a:pPr>
                      <a:r>
                        <a:rPr lang="en-ZA" sz="1400">
                          <a:effectLst/>
                        </a:rPr>
                        <a:t>Mpumalanga</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60 231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60 231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60 119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100%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016">
                <a:tc>
                  <a:txBody>
                    <a:bodyPr/>
                    <a:lstStyle/>
                    <a:p>
                      <a:pPr>
                        <a:lnSpc>
                          <a:spcPct val="115000"/>
                        </a:lnSpc>
                        <a:spcAft>
                          <a:spcPts val="0"/>
                        </a:spcAft>
                      </a:pPr>
                      <a:r>
                        <a:rPr lang="en-ZA" sz="1400">
                          <a:effectLst/>
                        </a:rPr>
                        <a:t>Northern Cape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27 803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22 874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23 684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85%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104%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0986">
                <a:tc>
                  <a:txBody>
                    <a:bodyPr/>
                    <a:lstStyle/>
                    <a:p>
                      <a:pPr>
                        <a:lnSpc>
                          <a:spcPct val="115000"/>
                        </a:lnSpc>
                        <a:spcAft>
                          <a:spcPts val="0"/>
                        </a:spcAft>
                      </a:pPr>
                      <a:r>
                        <a:rPr lang="en-ZA" sz="1400">
                          <a:effectLst/>
                        </a:rPr>
                        <a:t>North West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52 684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37 254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42 281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80%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113%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45016">
                <a:tc>
                  <a:txBody>
                    <a:bodyPr/>
                    <a:lstStyle/>
                    <a:p>
                      <a:pPr>
                        <a:lnSpc>
                          <a:spcPct val="115000"/>
                        </a:lnSpc>
                        <a:spcAft>
                          <a:spcPts val="0"/>
                        </a:spcAft>
                      </a:pPr>
                      <a:r>
                        <a:rPr lang="en-ZA" sz="1400">
                          <a:effectLst/>
                        </a:rPr>
                        <a:t>Western Cape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57 416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55 000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58 217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101%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106%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0986">
                <a:tc>
                  <a:txBody>
                    <a:bodyPr/>
                    <a:lstStyle/>
                    <a:p>
                      <a:pPr>
                        <a:lnSpc>
                          <a:spcPct val="115000"/>
                        </a:lnSpc>
                        <a:spcAft>
                          <a:spcPts val="0"/>
                        </a:spcAft>
                      </a:pPr>
                      <a:r>
                        <a:rPr lang="en-ZA" sz="1400">
                          <a:effectLst/>
                        </a:rPr>
                        <a:t>TOTAL</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524 662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420 240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465 977</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89%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111%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4305505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662" y="332656"/>
            <a:ext cx="8229600" cy="4525963"/>
          </a:xfrm>
        </p:spPr>
        <p:txBody>
          <a:bodyPr/>
          <a:lstStyle/>
          <a:p>
            <a:pPr lvl="0"/>
            <a:r>
              <a:rPr lang="en-ZA" sz="1800" b="1" dirty="0"/>
              <a:t>Budget and expenditure in 4</a:t>
            </a:r>
            <a:r>
              <a:rPr lang="en-ZA" sz="1800" b="1" baseline="30000" dirty="0"/>
              <a:t>th</a:t>
            </a:r>
            <a:r>
              <a:rPr lang="en-ZA" sz="1800" b="1" dirty="0"/>
              <a:t> quarter </a:t>
            </a:r>
            <a:r>
              <a:rPr lang="en-ZA" sz="1800" b="1" dirty="0" smtClean="0"/>
              <a:t>2016/17</a:t>
            </a:r>
          </a:p>
          <a:p>
            <a:pPr lvl="0"/>
            <a:endParaRPr lang="en-ZA" sz="1800" b="1" dirty="0"/>
          </a:p>
          <a:p>
            <a:pPr marL="0" indent="0">
              <a:buNone/>
            </a:pPr>
            <a:r>
              <a:rPr lang="en-ZA" sz="1400" dirty="0"/>
              <a:t>Table 3: Budget and expenditure 2016/17</a:t>
            </a:r>
          </a:p>
          <a:p>
            <a:pPr marL="0" indent="0">
              <a:buNone/>
            </a:pPr>
            <a:endParaRPr lang="en-ZA" sz="900" dirty="0"/>
          </a:p>
        </p:txBody>
      </p:sp>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47</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1063225077"/>
              </p:ext>
            </p:extLst>
          </p:nvPr>
        </p:nvGraphicFramePr>
        <p:xfrm>
          <a:off x="683568" y="1345576"/>
          <a:ext cx="7995694" cy="3379566"/>
        </p:xfrm>
        <a:graphic>
          <a:graphicData uri="http://schemas.openxmlformats.org/drawingml/2006/table">
            <a:tbl>
              <a:tblPr firstRow="1" firstCol="1" bandRow="1">
                <a:tableStyleId>{21E4AEA4-8DFA-4A89-87EB-49C32662AFE0}</a:tableStyleId>
              </a:tblPr>
              <a:tblGrid>
                <a:gridCol w="1954127"/>
                <a:gridCol w="2201919"/>
                <a:gridCol w="2256312"/>
                <a:gridCol w="1583336"/>
              </a:tblGrid>
              <a:tr h="267967">
                <a:tc gridSpan="4">
                  <a:txBody>
                    <a:bodyPr/>
                    <a:lstStyle/>
                    <a:p>
                      <a:pPr algn="ctr">
                        <a:lnSpc>
                          <a:spcPct val="115000"/>
                        </a:lnSpc>
                        <a:spcAft>
                          <a:spcPts val="0"/>
                        </a:spcAft>
                      </a:pPr>
                      <a:r>
                        <a:rPr lang="en-ZA" sz="1400" dirty="0">
                          <a:effectLst/>
                        </a:rPr>
                        <a:t>Budget and expenditure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ZA"/>
                    </a:p>
                  </a:txBody>
                  <a:tcPr/>
                </a:tc>
                <a:tc hMerge="1">
                  <a:txBody>
                    <a:bodyPr/>
                    <a:lstStyle/>
                    <a:p>
                      <a:endParaRPr lang="en-ZA"/>
                    </a:p>
                  </a:txBody>
                  <a:tcPr/>
                </a:tc>
                <a:tc hMerge="1">
                  <a:txBody>
                    <a:bodyPr/>
                    <a:lstStyle/>
                    <a:p>
                      <a:endParaRPr lang="en-ZA"/>
                    </a:p>
                  </a:txBody>
                  <a:tcPr/>
                </a:tc>
              </a:tr>
              <a:tr h="518599">
                <a:tc>
                  <a:txBody>
                    <a:bodyPr/>
                    <a:lstStyle/>
                    <a:p>
                      <a:pPr>
                        <a:lnSpc>
                          <a:spcPct val="115000"/>
                        </a:lnSpc>
                        <a:spcAft>
                          <a:spcPts val="0"/>
                        </a:spcAft>
                      </a:pPr>
                      <a:r>
                        <a:rPr lang="en-ZA" sz="1400" dirty="0">
                          <a:effectLst/>
                        </a:rPr>
                        <a:t>PROVINCE NAME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ZA" sz="1400" dirty="0">
                          <a:effectLst/>
                        </a:rPr>
                        <a:t>Budget allocation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ZA" sz="1400">
                          <a:effectLst/>
                        </a:rPr>
                        <a:t>Actual expenditure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ZA" sz="1400">
                          <a:effectLst/>
                        </a:rPr>
                        <a:t>Actual expenditure%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a:effectLst/>
                        </a:rPr>
                        <a:t>EC</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R 435 000 000.00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460 706 460.13</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105.90%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a:effectLst/>
                        </a:rPr>
                        <a:t>FS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40 000 000.00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R 46 000 000.00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126.00%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a:effectLst/>
                        </a:rPr>
                        <a:t>GP</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535 896 000.00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R 681 216 162.56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127.10%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a:effectLst/>
                        </a:rPr>
                        <a:t>KZN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186 000 000.00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R 254 033 130.50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136.58%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a:effectLst/>
                        </a:rPr>
                        <a:t>LP</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R 226 691 000.00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R 218 555 692.86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96.40%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a:effectLst/>
                        </a:rPr>
                        <a:t>MP</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455 329 000.00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R 448 334 259.75</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98.50%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a:effectLst/>
                        </a:rPr>
                        <a:t>NC</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121 524 000.00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86 528 696.44</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71.20%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a:effectLst/>
                        </a:rPr>
                        <a:t>NW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272 640 000.00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272 139 395.26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99.80%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a:effectLst/>
                        </a:rPr>
                        <a:t>WC</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359 755 000.00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329 298 018.00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dirty="0">
                          <a:effectLst/>
                        </a:rPr>
                        <a:t>91.50%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9300">
                <a:tc>
                  <a:txBody>
                    <a:bodyPr/>
                    <a:lstStyle/>
                    <a:p>
                      <a:pPr>
                        <a:lnSpc>
                          <a:spcPct val="115000"/>
                        </a:lnSpc>
                        <a:spcAft>
                          <a:spcPts val="0"/>
                        </a:spcAft>
                      </a:pPr>
                      <a:r>
                        <a:rPr lang="en-ZA" sz="1400" dirty="0">
                          <a:effectLst/>
                        </a:rPr>
                        <a:t>Total</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en-ZA" sz="1400">
                          <a:effectLst/>
                        </a:rPr>
                        <a:t>R 2 632 835 000.00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a:effectLst/>
                        </a:rPr>
                        <a:t>R 2 796 811 815.50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15000"/>
                        </a:lnSpc>
                        <a:spcAft>
                          <a:spcPts val="0"/>
                        </a:spcAft>
                      </a:pPr>
                      <a:r>
                        <a:rPr lang="en-ZA" sz="1400" dirty="0">
                          <a:effectLst/>
                        </a:rPr>
                        <a:t>106%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
        <p:nvSpPr>
          <p:cNvPr id="6" name="Rectangle 5"/>
          <p:cNvSpPr/>
          <p:nvPr/>
        </p:nvSpPr>
        <p:spPr>
          <a:xfrm>
            <a:off x="179512" y="4858619"/>
            <a:ext cx="8499750" cy="1118768"/>
          </a:xfrm>
          <a:prstGeom prst="rect">
            <a:avLst/>
          </a:prstGeom>
        </p:spPr>
        <p:txBody>
          <a:bodyPr wrap="square">
            <a:spAutoFit/>
          </a:bodyPr>
          <a:lstStyle/>
          <a:p>
            <a:pPr algn="just">
              <a:lnSpc>
                <a:spcPct val="115000"/>
              </a:lnSpc>
              <a:spcAft>
                <a:spcPts val="1000"/>
              </a:spcAft>
            </a:pPr>
            <a:r>
              <a:rPr lang="en-ZA" sz="1400" dirty="0">
                <a:latin typeface="Arial" panose="020B0604020202020204" pitchFamily="34" charset="0"/>
                <a:ea typeface="Calibri" panose="020F0502020204030204" pitchFamily="34" charset="0"/>
                <a:cs typeface="Times New Roman" panose="02020603050405020304" pitchFamily="18" charset="0"/>
              </a:rPr>
              <a:t>The </a:t>
            </a:r>
            <a:r>
              <a:rPr lang="en-ZA" sz="1400" b="1" dirty="0">
                <a:latin typeface="Arial" panose="020B0604020202020204" pitchFamily="34" charset="0"/>
                <a:ea typeface="Calibri" panose="020F0502020204030204" pitchFamily="34" charset="0"/>
                <a:cs typeface="Times New Roman" panose="02020603050405020304" pitchFamily="18" charset="0"/>
              </a:rPr>
              <a:t>total budget allocation </a:t>
            </a:r>
            <a:r>
              <a:rPr lang="en-ZA" sz="1400" dirty="0">
                <a:latin typeface="Arial" panose="020B0604020202020204" pitchFamily="34" charset="0"/>
                <a:ea typeface="Calibri" panose="020F0502020204030204" pitchFamily="34" charset="0"/>
                <a:cs typeface="Times New Roman" panose="02020603050405020304" pitchFamily="18" charset="0"/>
              </a:rPr>
              <a:t>was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 2 632 835 000.00 </a:t>
            </a:r>
            <a:r>
              <a:rPr lang="en-ZA"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for the 2016/17 financial year.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Total expenditure </a:t>
            </a:r>
            <a:r>
              <a:rPr lang="en-ZA"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as at end of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March 2017 </a:t>
            </a:r>
            <a:r>
              <a:rPr lang="en-ZA"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was at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 2 796 811 815.50</a:t>
            </a:r>
            <a:r>
              <a:rPr lang="en-ZA"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indicating an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over expenditure of 6% in the 2016/17 </a:t>
            </a:r>
            <a:r>
              <a:rPr lang="en-ZA"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financial year.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Four provinces, </a:t>
            </a:r>
            <a:r>
              <a:rPr lang="en-ZA"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EC,GP,FS and KZN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overspent their budgets</a:t>
            </a:r>
            <a:r>
              <a:rPr lang="en-ZA"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whilst the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five</a:t>
            </a:r>
            <a:r>
              <a:rPr lang="en-ZA"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provinces</a:t>
            </a:r>
            <a:r>
              <a:rPr lang="en-ZA" sz="1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LP,NC,MP,NC and WC </a:t>
            </a:r>
            <a:r>
              <a:rPr lang="en-ZA" sz="1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underspent</a:t>
            </a:r>
            <a:r>
              <a:rPr lang="en-ZA" sz="1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46768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356351"/>
            <a:ext cx="2133600" cy="365125"/>
          </a:xfrm>
          <a:prstGeom prst="rect">
            <a:avLst/>
          </a:prstGeom>
        </p:spPr>
        <p:txBody>
          <a:bodyPr/>
          <a:lstStyle/>
          <a:p>
            <a:fld id="{E2C0AE55-7E06-4976-960B-3D98813CB3CF}" type="slidenum">
              <a:rPr lang="en-ZA" smtClean="0"/>
              <a:pPr/>
              <a:t>48</a:t>
            </a:fld>
            <a:endParaRPr lang="en-ZA" dirty="0"/>
          </a:p>
        </p:txBody>
      </p:sp>
      <p:sp>
        <p:nvSpPr>
          <p:cNvPr id="5" name="Title 1"/>
          <p:cNvSpPr>
            <a:spLocks noGrp="1"/>
          </p:cNvSpPr>
          <p:nvPr>
            <p:ph idx="1"/>
          </p:nvPr>
        </p:nvSpPr>
        <p:spPr>
          <a:xfrm>
            <a:off x="457200" y="548681"/>
            <a:ext cx="8229600" cy="5577484"/>
          </a:xfrm>
        </p:spPr>
        <p:txBody>
          <a:bodyPr>
            <a:normAutofit/>
          </a:bodyPr>
          <a:lstStyle/>
          <a:p>
            <a:pPr marL="0" lvl="0" indent="0" algn="ctr">
              <a:buNone/>
            </a:pPr>
            <a:r>
              <a:rPr lang="en-ZA" sz="1400" b="1" dirty="0" smtClean="0"/>
              <a:t> </a:t>
            </a:r>
            <a:r>
              <a:rPr lang="en-ZA" sz="1400" b="1" dirty="0" smtClean="0">
                <a:solidFill>
                  <a:schemeClr val="accent2">
                    <a:lumMod val="75000"/>
                  </a:schemeClr>
                </a:solidFill>
              </a:rPr>
              <a:t>CHALLENGES AND MITIGATION STRATEGIES ON LEARNER TRANSPORT </a:t>
            </a:r>
          </a:p>
          <a:p>
            <a:pPr marL="0" lvl="0" indent="0">
              <a:buNone/>
            </a:pPr>
            <a:endParaRPr lang="en-ZA" sz="1400" b="1" dirty="0"/>
          </a:p>
          <a:p>
            <a:pPr algn="just">
              <a:spcAft>
                <a:spcPts val="1200"/>
              </a:spcAft>
            </a:pPr>
            <a:r>
              <a:rPr lang="en-ZA" sz="1400" b="1" dirty="0" smtClean="0"/>
              <a:t>Insufficient </a:t>
            </a:r>
            <a:r>
              <a:rPr lang="en-ZA" sz="1400" b="1" dirty="0"/>
              <a:t>funding</a:t>
            </a:r>
            <a:r>
              <a:rPr lang="en-ZA" sz="1400" dirty="0"/>
              <a:t>- Most provinces have reported that </a:t>
            </a:r>
            <a:r>
              <a:rPr lang="en-ZA" sz="1400" b="1" dirty="0"/>
              <a:t>funding is a challenge </a:t>
            </a:r>
            <a:r>
              <a:rPr lang="en-ZA" sz="1400" dirty="0"/>
              <a:t>as the </a:t>
            </a:r>
            <a:r>
              <a:rPr lang="en-ZA" sz="1400" b="1" dirty="0"/>
              <a:t>demand for learner transport always exceeds the supply,</a:t>
            </a:r>
            <a:r>
              <a:rPr lang="en-ZA" sz="1400" dirty="0"/>
              <a:t> which </a:t>
            </a:r>
            <a:r>
              <a:rPr lang="en-ZA" sz="1400" dirty="0" smtClean="0"/>
              <a:t>results </a:t>
            </a:r>
            <a:r>
              <a:rPr lang="en-ZA" sz="1400" dirty="0"/>
              <a:t>in the exclusion of a number of qualifying leaners. This is particularly so in the provinces such as EC, NW, KZN. Some provinces had to require additional funding to cater for the increasing demand for learner transport in their services. </a:t>
            </a:r>
          </a:p>
          <a:p>
            <a:pPr algn="just">
              <a:spcAft>
                <a:spcPts val="1200"/>
              </a:spcAft>
            </a:pPr>
            <a:r>
              <a:rPr lang="en-ZA" sz="1400" b="1" dirty="0"/>
              <a:t>Integration of Learner Transport with other educational programmes</a:t>
            </a:r>
            <a:r>
              <a:rPr lang="en-ZA" sz="1400" dirty="0"/>
              <a:t>: </a:t>
            </a:r>
            <a:r>
              <a:rPr lang="en-ZA" sz="1400" b="1" dirty="0"/>
              <a:t>Lack of integration with programmes like school infrastructure programme and rationalisation of schools </a:t>
            </a:r>
            <a:r>
              <a:rPr lang="en-ZA" sz="1400" dirty="0"/>
              <a:t>have an effect on the provision of learner transport. There should be </a:t>
            </a:r>
            <a:r>
              <a:rPr lang="en-ZA" sz="1400" b="1" dirty="0"/>
              <a:t>integration </a:t>
            </a:r>
            <a:r>
              <a:rPr lang="en-ZA" sz="1400" dirty="0"/>
              <a:t>to ensure that a common objective is achieved as these programmes can have an effect of increasing demand for transport, which results in increasing costs and inability to provide full coverage</a:t>
            </a:r>
            <a:r>
              <a:rPr lang="en-ZA" sz="1400" dirty="0" smtClean="0"/>
              <a:t>.</a:t>
            </a:r>
            <a:r>
              <a:rPr lang="en-ZA" sz="1400" b="1" dirty="0"/>
              <a:t> </a:t>
            </a:r>
            <a:endParaRPr lang="en-ZA" sz="1400" b="1" dirty="0" smtClean="0"/>
          </a:p>
          <a:p>
            <a:pPr algn="just">
              <a:spcAft>
                <a:spcPts val="1200"/>
              </a:spcAft>
            </a:pPr>
            <a:r>
              <a:rPr lang="en-ZA" sz="1400" b="1" dirty="0" smtClean="0"/>
              <a:t>Road </a:t>
            </a:r>
            <a:r>
              <a:rPr lang="en-ZA" sz="1400" b="1" dirty="0"/>
              <a:t>Safety: </a:t>
            </a:r>
            <a:r>
              <a:rPr lang="en-ZA" sz="1400" dirty="0"/>
              <a:t>Lack of </a:t>
            </a:r>
            <a:r>
              <a:rPr lang="en-ZA" sz="1400" b="1" dirty="0"/>
              <a:t>focused learner transport road safety programme </a:t>
            </a:r>
            <a:r>
              <a:rPr lang="en-ZA" sz="1400" dirty="0"/>
              <a:t>focusing on the learner transport operators, parents and learners in order to raise awareness about road safety and law enforcement is critical. This is particularly so in privately arranged learner transport where there is minimal involvement of government as contracts are entered into by parents and operators. </a:t>
            </a:r>
          </a:p>
          <a:p>
            <a:pPr algn="just">
              <a:spcAft>
                <a:spcPts val="1200"/>
              </a:spcAft>
            </a:pPr>
            <a:r>
              <a:rPr lang="en-ZA" sz="1400" dirty="0" smtClean="0"/>
              <a:t>Evaluation of the learner transport programme: The </a:t>
            </a:r>
            <a:r>
              <a:rPr lang="en-ZA" sz="1400" dirty="0"/>
              <a:t>Department of Transport in conjunction with the Department of Performance, Monitoring and Evaluation (DPME), Department of Basic Education (DBE), National Treasury (NT) is </a:t>
            </a:r>
            <a:r>
              <a:rPr lang="en-ZA" sz="1400" b="1" dirty="0"/>
              <a:t>undertaking an evaluation review of the current learner transport programme</a:t>
            </a:r>
            <a:r>
              <a:rPr lang="en-ZA" sz="1400" dirty="0"/>
              <a:t>. The focus of the evaluation is to assess the efficacy in terms its efficiency and effectiveness. The project is co-funded by the Department of Transport, Department of Basic Education and Department of Performance, Monitoring and Evaluation (DPME). The project is expected to be completed in March 2018</a:t>
            </a:r>
          </a:p>
          <a:p>
            <a:pPr algn="just">
              <a:spcAft>
                <a:spcPts val="1200"/>
              </a:spcAft>
            </a:pPr>
            <a:endParaRPr lang="en-ZA" sz="1400" dirty="0"/>
          </a:p>
          <a:p>
            <a:endParaRPr lang="en-ZA" sz="1400" dirty="0"/>
          </a:p>
        </p:txBody>
      </p:sp>
    </p:spTree>
    <p:extLst>
      <p:ext uri="{BB962C8B-B14F-4D97-AF65-F5344CB8AC3E}">
        <p14:creationId xmlns:p14="http://schemas.microsoft.com/office/powerpoint/2010/main" val="6620099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b="1" dirty="0" smtClean="0">
              <a:solidFill>
                <a:schemeClr val="accent2">
                  <a:lumMod val="75000"/>
                </a:schemeClr>
              </a:solidFill>
            </a:endParaRPr>
          </a:p>
          <a:p>
            <a:pPr marL="0" indent="0" algn="ctr">
              <a:buNone/>
            </a:pPr>
            <a:r>
              <a:rPr lang="en-US" sz="7200" b="1" dirty="0" smtClean="0">
                <a:solidFill>
                  <a:schemeClr val="accent2">
                    <a:lumMod val="75000"/>
                  </a:schemeClr>
                </a:solidFill>
              </a:rPr>
              <a:t>INFRASTRUCTURE</a:t>
            </a:r>
            <a:endParaRPr lang="en-ZA" sz="7200" b="1" dirty="0">
              <a:solidFill>
                <a:schemeClr val="accent2">
                  <a:lumMod val="75000"/>
                </a:schemeClr>
              </a:solidFill>
            </a:endParaRPr>
          </a:p>
        </p:txBody>
      </p:sp>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49</a:t>
            </a:r>
            <a:endParaRPr lang="en-ZA" dirty="0"/>
          </a:p>
        </p:txBody>
      </p:sp>
    </p:spTree>
    <p:extLst>
      <p:ext uri="{BB962C8B-B14F-4D97-AF65-F5344CB8AC3E}">
        <p14:creationId xmlns:p14="http://schemas.microsoft.com/office/powerpoint/2010/main" val="1490917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43000"/>
          </a:xfrm>
        </p:spPr>
        <p:txBody>
          <a:bodyPr>
            <a:normAutofit fontScale="90000"/>
          </a:bodyPr>
          <a:lstStyle/>
          <a:p>
            <a:r>
              <a:rPr lang="en-US" sz="2700" dirty="0" smtClean="0">
                <a:solidFill>
                  <a:schemeClr val="accent2">
                    <a:lumMod val="75000"/>
                  </a:schemeClr>
                </a:solidFill>
              </a:rPr>
              <a:t/>
            </a:r>
            <a:br>
              <a:rPr lang="en-US" sz="2700" dirty="0" smtClean="0">
                <a:solidFill>
                  <a:schemeClr val="accent2">
                    <a:lumMod val="75000"/>
                  </a:schemeClr>
                </a:solidFill>
              </a:rPr>
            </a:br>
            <a:r>
              <a:rPr lang="en-US" sz="2700" dirty="0" smtClean="0">
                <a:solidFill>
                  <a:schemeClr val="accent2">
                    <a:lumMod val="75000"/>
                  </a:schemeClr>
                </a:solidFill>
              </a:rPr>
              <a:t/>
            </a:r>
            <a:br>
              <a:rPr lang="en-US" sz="2700" dirty="0" smtClean="0">
                <a:solidFill>
                  <a:schemeClr val="accent2">
                    <a:lumMod val="75000"/>
                  </a:schemeClr>
                </a:solidFill>
              </a:rPr>
            </a:br>
            <a:r>
              <a:rPr lang="en-US" sz="2200" b="1" dirty="0" smtClean="0">
                <a:solidFill>
                  <a:schemeClr val="accent2">
                    <a:lumMod val="75000"/>
                  </a:schemeClr>
                </a:solidFill>
              </a:rPr>
              <a:t>ALLOCATION AGAINST ACTUAL EXPENDITURE PER PROGRAMME FOR THE 2016/17 FINANCIAL YEAR</a:t>
            </a:r>
            <a:r>
              <a:rPr lang="en-US" dirty="0" smtClean="0">
                <a:solidFill>
                  <a:schemeClr val="accent2">
                    <a:lumMod val="75000"/>
                  </a:schemeClr>
                </a:solidFill>
              </a:rPr>
              <a:t/>
            </a:r>
            <a:br>
              <a:rPr lang="en-US" dirty="0" smtClean="0">
                <a:solidFill>
                  <a:schemeClr val="accent2">
                    <a:lumMod val="75000"/>
                  </a:schemeClr>
                </a:solidFill>
              </a:rPr>
            </a:br>
            <a:endParaRPr lang="en-ZA"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4831178"/>
              </p:ext>
            </p:extLst>
          </p:nvPr>
        </p:nvGraphicFramePr>
        <p:xfrm>
          <a:off x="179512" y="1340768"/>
          <a:ext cx="8784976" cy="4398880"/>
        </p:xfrm>
        <a:graphic>
          <a:graphicData uri="http://schemas.openxmlformats.org/drawingml/2006/table">
            <a:tbl>
              <a:tblPr firstRow="1" bandRow="1">
                <a:tableStyleId>{21E4AEA4-8DFA-4A89-87EB-49C32662AFE0}</a:tableStyleId>
              </a:tblPr>
              <a:tblGrid>
                <a:gridCol w="3666773"/>
                <a:gridCol w="1331576"/>
                <a:gridCol w="1363185"/>
                <a:gridCol w="1201183"/>
                <a:gridCol w="1222259"/>
              </a:tblGrid>
              <a:tr h="264753">
                <a:tc rowSpan="3">
                  <a:txBody>
                    <a:bodyPr/>
                    <a:lstStyle/>
                    <a:p>
                      <a:pPr marL="0" algn="ctr" defTabSz="914400" rtl="0" eaLnBrk="1" fontAlgn="t" latinLnBrk="0" hangingPunct="1"/>
                      <a:r>
                        <a:rPr lang="en-US" sz="1200" u="none" strike="noStrike" kern="1200" dirty="0" smtClean="0"/>
                        <a:t>Programmes</a:t>
                      </a:r>
                      <a:endParaRPr lang="en-US" sz="1200" b="1" i="0" u="none" strike="noStrike" kern="1200" dirty="0">
                        <a:solidFill>
                          <a:srgbClr val="000000"/>
                        </a:solidFill>
                        <a:latin typeface="Arial"/>
                        <a:ea typeface="+mn-ea"/>
                        <a:cs typeface="+mn-cs"/>
                      </a:endParaRPr>
                    </a:p>
                  </a:txBody>
                  <a:tcPr marL="0" marR="0" marT="0" marB="0" anchor="ctr"/>
                </a:tc>
                <a:tc gridSpan="3">
                  <a:txBody>
                    <a:bodyPr/>
                    <a:lstStyle/>
                    <a:p>
                      <a:pPr algn="ctr" rtl="0" fontAlgn="t"/>
                      <a:r>
                        <a:rPr lang="en-US" sz="1600" u="none" strike="noStrike" dirty="0" smtClean="0"/>
                        <a:t>2016/17</a:t>
                      </a:r>
                      <a:endParaRPr lang="en-US" sz="1600" b="1" i="0" u="none" strike="noStrike" dirty="0">
                        <a:solidFill>
                          <a:srgbClr val="000000"/>
                        </a:solidFill>
                        <a:latin typeface="Arial"/>
                      </a:endParaRPr>
                    </a:p>
                  </a:txBody>
                  <a:tcPr marL="0" marR="0" marT="0" marB="0" anchor="ctr"/>
                </a:tc>
                <a:tc hMerge="1">
                  <a:txBody>
                    <a:bodyPr/>
                    <a:lstStyle/>
                    <a:p>
                      <a:pPr algn="ctr" rtl="0" fontAlgn="t"/>
                      <a:endParaRPr lang="en-US" sz="1600" b="1" i="0" u="none" strike="noStrike" dirty="0">
                        <a:solidFill>
                          <a:srgbClr val="000000"/>
                        </a:solidFill>
                        <a:latin typeface="Arial"/>
                      </a:endParaRPr>
                    </a:p>
                  </a:txBody>
                  <a:tcPr marL="0" marR="0" marT="0" marB="0" anchor="ctr"/>
                </a:tc>
                <a:tc hMerge="1">
                  <a:txBody>
                    <a:bodyPr/>
                    <a:lstStyle/>
                    <a:p>
                      <a:pPr algn="ctr" rtl="0" fontAlgn="t"/>
                      <a:endParaRPr lang="en-US" sz="1600" b="1" i="0" u="none" strike="noStrike" dirty="0">
                        <a:solidFill>
                          <a:srgbClr val="000000"/>
                        </a:solidFill>
                        <a:latin typeface="Arial"/>
                      </a:endParaRPr>
                    </a:p>
                  </a:txBody>
                  <a:tcPr marL="0" marR="0" marT="0" marB="0" anchor="ctr"/>
                </a:tc>
                <a:tc rowSpan="3">
                  <a:txBody>
                    <a:bodyPr/>
                    <a:lstStyle/>
                    <a:p>
                      <a:pPr marL="0" algn="ctr" defTabSz="914400" rtl="0" eaLnBrk="1" fontAlgn="t" latinLnBrk="0" hangingPunct="1"/>
                      <a:r>
                        <a:rPr lang="en-US" sz="1200" u="none" strike="noStrike" kern="1200" dirty="0" smtClean="0"/>
                        <a:t>Expenditure as % of </a:t>
                      </a:r>
                      <a:r>
                        <a:rPr lang="en-US" sz="1200" u="none" strike="noStrike" kern="1200" dirty="0" err="1" smtClean="0"/>
                        <a:t>Appropria-tion</a:t>
                      </a:r>
                      <a:endParaRPr lang="en-US" sz="1200" b="1" i="0" u="none" strike="noStrike" kern="1200" dirty="0">
                        <a:solidFill>
                          <a:srgbClr val="000000"/>
                        </a:solidFill>
                        <a:latin typeface="Arial"/>
                        <a:ea typeface="+mn-ea"/>
                        <a:cs typeface="+mn-cs"/>
                      </a:endParaRPr>
                    </a:p>
                  </a:txBody>
                  <a:tcPr marL="0" marR="0" marT="0" marB="0" anchor="ctr"/>
                </a:tc>
              </a:tr>
              <a:tr h="529506">
                <a:tc vMerge="1">
                  <a:txBody>
                    <a:bodyPr/>
                    <a:lstStyle/>
                    <a:p>
                      <a:endParaRPr lang="en-GB"/>
                    </a:p>
                  </a:txBody>
                  <a:tcPr/>
                </a:tc>
                <a:tc>
                  <a:txBody>
                    <a:bodyPr/>
                    <a:lstStyle/>
                    <a:p>
                      <a:pPr algn="ctr" rtl="0" fontAlgn="t"/>
                      <a:r>
                        <a:rPr lang="en-US" sz="1200" u="none" strike="noStrike" dirty="0" smtClean="0"/>
                        <a:t>Appropriation</a:t>
                      </a:r>
                      <a:endParaRPr lang="en-US" sz="1200" b="1" i="0" u="none" strike="noStrike" dirty="0">
                        <a:solidFill>
                          <a:srgbClr val="000000"/>
                        </a:solidFill>
                        <a:latin typeface="Arial"/>
                      </a:endParaRPr>
                    </a:p>
                  </a:txBody>
                  <a:tcPr marL="0" marR="0" marT="0" marB="0" anchor="ctr"/>
                </a:tc>
                <a:tc>
                  <a:txBody>
                    <a:bodyPr/>
                    <a:lstStyle/>
                    <a:p>
                      <a:pPr algn="ctr" rtl="0" fontAlgn="t"/>
                      <a:r>
                        <a:rPr lang="en-US" sz="1200" u="none" strike="noStrike" dirty="0" smtClean="0"/>
                        <a:t>Actual</a:t>
                      </a:r>
                      <a:r>
                        <a:rPr lang="en-US" sz="1200" u="none" strike="noStrike" baseline="0" dirty="0" smtClean="0"/>
                        <a:t> Expenditure</a:t>
                      </a:r>
                      <a:endParaRPr lang="en-US" sz="1200" b="1" i="0" u="none" strike="noStrike" dirty="0">
                        <a:solidFill>
                          <a:srgbClr val="000000"/>
                        </a:solidFill>
                        <a:latin typeface="Arial"/>
                      </a:endParaRPr>
                    </a:p>
                  </a:txBody>
                  <a:tcPr marL="0" marR="0" marT="0" marB="0" anchor="ctr"/>
                </a:tc>
                <a:tc>
                  <a:txBody>
                    <a:bodyPr/>
                    <a:lstStyle/>
                    <a:p>
                      <a:pPr algn="ctr" rtl="0" fontAlgn="t"/>
                      <a:r>
                        <a:rPr lang="en-US" sz="1200" u="none" strike="noStrike" dirty="0" smtClean="0"/>
                        <a:t>Variance</a:t>
                      </a:r>
                      <a:endParaRPr lang="en-US" sz="1200" b="1" i="0" u="none" strike="noStrike" dirty="0">
                        <a:solidFill>
                          <a:srgbClr val="000000"/>
                        </a:solidFill>
                        <a:latin typeface="Arial"/>
                      </a:endParaRPr>
                    </a:p>
                  </a:txBody>
                  <a:tcPr marL="0" marR="0" marT="0" marB="0" anchor="ctr"/>
                </a:tc>
                <a:tc vMerge="1">
                  <a:txBody>
                    <a:bodyPr/>
                    <a:lstStyle/>
                    <a:p>
                      <a:pPr algn="ctr" rtl="0" fontAlgn="t"/>
                      <a:endParaRPr lang="en-US" sz="1600" b="1" i="0" u="none" strike="noStrike" dirty="0">
                        <a:solidFill>
                          <a:srgbClr val="000000"/>
                        </a:solidFill>
                        <a:latin typeface="Arial"/>
                      </a:endParaRPr>
                    </a:p>
                  </a:txBody>
                  <a:tcPr marL="0" marR="0" marT="0" marB="0"/>
                </a:tc>
              </a:tr>
              <a:tr h="264753">
                <a:tc vMerge="1">
                  <a:txBody>
                    <a:bodyPr/>
                    <a:lstStyle/>
                    <a:p>
                      <a:endParaRPr lang="en-US"/>
                    </a:p>
                  </a:txBody>
                  <a:tcPr/>
                </a:tc>
                <a:tc>
                  <a:txBody>
                    <a:bodyPr/>
                    <a:lstStyle/>
                    <a:p>
                      <a:pPr marL="0" algn="ctr" defTabSz="914400" rtl="0" eaLnBrk="1" fontAlgn="t" latinLnBrk="0" hangingPunct="1"/>
                      <a:r>
                        <a:rPr lang="en-US" sz="1200" u="none" strike="noStrike" kern="1200" dirty="0"/>
                        <a:t>R’000</a:t>
                      </a:r>
                      <a:endParaRPr lang="en-US" sz="1200" b="1" i="0" u="none" strike="noStrike" kern="1200" dirty="0">
                        <a:solidFill>
                          <a:srgbClr val="000000"/>
                        </a:solidFill>
                        <a:latin typeface="Arial"/>
                        <a:ea typeface="+mn-ea"/>
                        <a:cs typeface="+mn-cs"/>
                      </a:endParaRPr>
                    </a:p>
                  </a:txBody>
                  <a:tcPr marL="0" marR="0" marT="0" marB="0" anchor="ctr"/>
                </a:tc>
                <a:tc>
                  <a:txBody>
                    <a:bodyPr/>
                    <a:lstStyle/>
                    <a:p>
                      <a:pPr marL="0" algn="ctr" defTabSz="914400" rtl="0" eaLnBrk="1" fontAlgn="t" latinLnBrk="0" hangingPunct="1"/>
                      <a:r>
                        <a:rPr lang="en-US" sz="1200" u="none" strike="noStrike" kern="1200" dirty="0"/>
                        <a:t>R’000</a:t>
                      </a:r>
                      <a:endParaRPr lang="en-US" sz="1200" b="1" i="0" u="none" strike="noStrike" kern="1200" dirty="0">
                        <a:solidFill>
                          <a:srgbClr val="000000"/>
                        </a:solidFill>
                        <a:latin typeface="Arial"/>
                        <a:ea typeface="+mn-ea"/>
                        <a:cs typeface="+mn-cs"/>
                      </a:endParaRPr>
                    </a:p>
                  </a:txBody>
                  <a:tcPr marL="0" marR="0" marT="0" marB="0" anchor="ctr"/>
                </a:tc>
                <a:tc>
                  <a:txBody>
                    <a:bodyPr/>
                    <a:lstStyle/>
                    <a:p>
                      <a:pPr marL="0" algn="ctr" defTabSz="914400" rtl="0" eaLnBrk="1" fontAlgn="t" latinLnBrk="0" hangingPunct="1"/>
                      <a:r>
                        <a:rPr lang="en-US" sz="1200" u="none" strike="noStrike" kern="1200" dirty="0" smtClean="0"/>
                        <a:t>R’000</a:t>
                      </a:r>
                      <a:endParaRPr lang="en-US" sz="1200" b="1" i="0" u="none" strike="noStrike" kern="1200" dirty="0">
                        <a:solidFill>
                          <a:srgbClr val="000000"/>
                        </a:solidFill>
                        <a:latin typeface="Arial"/>
                        <a:ea typeface="+mn-ea"/>
                        <a:cs typeface="+mn-cs"/>
                      </a:endParaRPr>
                    </a:p>
                  </a:txBody>
                  <a:tcPr marL="0" marR="0" marT="0" marB="0" anchor="ctr"/>
                </a:tc>
                <a:tc vMerge="1">
                  <a:txBody>
                    <a:bodyPr/>
                    <a:lstStyle/>
                    <a:p>
                      <a:pPr algn="ctr" rtl="0" fontAlgn="t"/>
                      <a:endParaRPr lang="en-US" sz="1600" b="1" i="0" u="none" strike="noStrike" dirty="0">
                        <a:solidFill>
                          <a:srgbClr val="000000"/>
                        </a:solidFill>
                        <a:latin typeface="Arial"/>
                      </a:endParaRPr>
                    </a:p>
                  </a:txBody>
                  <a:tcPr marL="0" marR="0" marT="0" marB="0"/>
                </a:tc>
              </a:tr>
              <a:tr h="453156">
                <a:tc>
                  <a:txBody>
                    <a:bodyPr/>
                    <a:lstStyle/>
                    <a:p>
                      <a:pPr algn="l" rtl="0" fontAlgn="t"/>
                      <a:r>
                        <a:rPr lang="en-US" sz="1400" u="none" strike="noStrike" dirty="0" smtClean="0"/>
                        <a:t>Administration</a:t>
                      </a:r>
                      <a:endParaRPr lang="en-US" sz="1400" b="0" i="0" u="none" strike="noStrike" dirty="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u="none" strike="noStrike" dirty="0">
                          <a:effectLst/>
                        </a:rPr>
                        <a:t>419 000</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418 301</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699</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99.83%</a:t>
                      </a:r>
                      <a:endParaRPr lang="en-ZA"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r>
              <a:tr h="529506">
                <a:tc>
                  <a:txBody>
                    <a:bodyPr/>
                    <a:lstStyle/>
                    <a:p>
                      <a:pPr algn="l" rtl="0" fontAlgn="t"/>
                      <a:r>
                        <a:rPr lang="en-US" sz="1400" u="none" strike="noStrike" dirty="0"/>
                        <a:t>Curriculum Policy, Support and </a:t>
                      </a:r>
                      <a:r>
                        <a:rPr lang="en-US" sz="1400" u="none" strike="noStrike" dirty="0" smtClean="0"/>
                        <a:t>Monitoring</a:t>
                      </a:r>
                      <a:endParaRPr lang="en-US" sz="1400" b="1" i="0" u="none" strike="noStrike" dirty="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u="none" strike="noStrike" dirty="0">
                          <a:effectLst/>
                        </a:rPr>
                        <a:t>1 877 954</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1 826 691</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51 263</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97.27%</a:t>
                      </a:r>
                      <a:endParaRPr lang="en-ZA"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r>
              <a:tr h="794259">
                <a:tc>
                  <a:txBody>
                    <a:bodyPr/>
                    <a:lstStyle/>
                    <a:p>
                      <a:pPr algn="l" rtl="0" fontAlgn="t"/>
                      <a:r>
                        <a:rPr lang="en-US" sz="1400" u="none" strike="noStrike" dirty="0" smtClean="0"/>
                        <a:t>Teachers,</a:t>
                      </a:r>
                      <a:r>
                        <a:rPr lang="en-US" sz="1400" u="none" strike="noStrike" baseline="0" dirty="0" smtClean="0"/>
                        <a:t> </a:t>
                      </a:r>
                      <a:r>
                        <a:rPr lang="en-US" sz="1400" u="none" strike="noStrike" dirty="0" smtClean="0"/>
                        <a:t>Education </a:t>
                      </a:r>
                      <a:r>
                        <a:rPr lang="en-US" sz="1400" u="none" strike="noStrike" dirty="0"/>
                        <a:t>Human </a:t>
                      </a:r>
                      <a:r>
                        <a:rPr lang="en-US" sz="1400" u="none" strike="noStrike" dirty="0" smtClean="0"/>
                        <a:t>Resources Development and Institutional Development</a:t>
                      </a:r>
                      <a:endParaRPr lang="en-US" sz="1400" b="0" i="0" u="none" strike="noStrike" dirty="0" smtClean="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u="none" strike="noStrike" dirty="0">
                          <a:effectLst/>
                        </a:rPr>
                        <a:t>1 179 040</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1 177 397</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1 643</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99.86%</a:t>
                      </a:r>
                      <a:endParaRPr lang="en-ZA"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r>
              <a:tr h="476435">
                <a:tc>
                  <a:txBody>
                    <a:bodyPr/>
                    <a:lstStyle/>
                    <a:p>
                      <a:pPr algn="l" rtl="0" fontAlgn="t"/>
                      <a:r>
                        <a:rPr lang="en-US" sz="1400" u="none" strike="noStrike" dirty="0" smtClean="0"/>
                        <a:t>Planning</a:t>
                      </a:r>
                      <a:r>
                        <a:rPr lang="en-US" sz="1400" u="none" strike="noStrike" dirty="0"/>
                        <a:t>, </a:t>
                      </a:r>
                      <a:r>
                        <a:rPr lang="en-US" sz="1400" u="none" strike="noStrike" dirty="0" smtClean="0"/>
                        <a:t>Information and Assessment</a:t>
                      </a:r>
                      <a:endParaRPr lang="en-US" sz="1400" b="1" i="0" u="none" strike="noStrike" dirty="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u="none" strike="noStrike" dirty="0">
                          <a:effectLst/>
                        </a:rPr>
                        <a:t>12 594 706</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11 719 953</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874 753</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93.05%</a:t>
                      </a:r>
                      <a:endParaRPr lang="en-ZA"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r>
              <a:tr h="504056">
                <a:tc>
                  <a:txBody>
                    <a:bodyPr/>
                    <a:lstStyle/>
                    <a:p>
                      <a:pPr algn="l" rtl="0" fontAlgn="t"/>
                      <a:r>
                        <a:rPr lang="en-US" sz="1400" u="none" strike="noStrike" dirty="0" smtClean="0"/>
                        <a:t>Educational Enrichment Services</a:t>
                      </a:r>
                      <a:endParaRPr lang="en-US" sz="1400" b="1" i="0" u="none" strike="noStrike" baseline="30000" dirty="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u="none" strike="noStrike" dirty="0">
                          <a:effectLst/>
                        </a:rPr>
                        <a:t>6 342 761</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6 333 722</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9 039</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99.86%</a:t>
                      </a:r>
                      <a:endParaRPr lang="en-ZA"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r>
              <a:tr h="582456">
                <a:tc>
                  <a:txBody>
                    <a:bodyPr/>
                    <a:lstStyle/>
                    <a:p>
                      <a:pPr algn="l" rtl="0" fontAlgn="t"/>
                      <a:r>
                        <a:rPr lang="en-US" sz="1400" b="1" u="none" strike="noStrike" dirty="0"/>
                        <a:t>Total</a:t>
                      </a:r>
                      <a:endParaRPr lang="en-US" sz="1400" b="1" i="0" u="none" strike="noStrike" dirty="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b="1" u="none" strike="noStrike" dirty="0">
                          <a:effectLst/>
                        </a:rPr>
                        <a:t>22 413 461</a:t>
                      </a:r>
                      <a:endParaRPr lang="en-ZA" sz="14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b="1" u="none" strike="noStrike" kern="1200" dirty="0">
                          <a:effectLst/>
                        </a:rPr>
                        <a:t>21 476 064</a:t>
                      </a:r>
                      <a:endParaRPr lang="en-ZA"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b="1" u="none" strike="noStrike" kern="1200" dirty="0">
                          <a:effectLst/>
                        </a:rPr>
                        <a:t>937 397</a:t>
                      </a:r>
                      <a:endParaRPr lang="en-ZA"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b="1" u="none" strike="noStrike" kern="1200" dirty="0">
                          <a:effectLst/>
                        </a:rPr>
                        <a:t>95.82%</a:t>
                      </a:r>
                      <a:endParaRPr lang="en-ZA" sz="1400" b="1"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r>
            </a:tbl>
          </a:graphicData>
        </a:graphic>
      </p:graphicFrame>
      <p:sp>
        <p:nvSpPr>
          <p:cNvPr id="5" name="Slide Number Placeholder 4"/>
          <p:cNvSpPr>
            <a:spLocks noGrp="1"/>
          </p:cNvSpPr>
          <p:nvPr>
            <p:ph type="sldNum" sz="quarter" idx="4294967295"/>
          </p:nvPr>
        </p:nvSpPr>
        <p:spPr>
          <a:xfrm>
            <a:off x="6553200" y="6356350"/>
            <a:ext cx="2590800" cy="365125"/>
          </a:xfrm>
          <a:prstGeom prst="rect">
            <a:avLst/>
          </a:prstGeom>
        </p:spPr>
        <p:txBody>
          <a:bodyPr/>
          <a:lstStyle/>
          <a:p>
            <a:fld id="{3DB53F8B-4788-43D9-B19C-7CDD71F53993}" type="slidenum">
              <a:rPr lang="en-ZA" smtClean="0"/>
              <a:pPr/>
              <a:t>5</a:t>
            </a:fld>
            <a:endParaRPr lang="en-ZA" dirty="0"/>
          </a:p>
        </p:txBody>
      </p:sp>
      <p:sp>
        <p:nvSpPr>
          <p:cNvPr id="6" name="TextBox 5"/>
          <p:cNvSpPr txBox="1"/>
          <p:nvPr/>
        </p:nvSpPr>
        <p:spPr>
          <a:xfrm>
            <a:off x="7020272" y="6525344"/>
            <a:ext cx="792088" cy="369332"/>
          </a:xfrm>
          <a:prstGeom prst="rect">
            <a:avLst/>
          </a:prstGeom>
          <a:noFill/>
        </p:spPr>
        <p:txBody>
          <a:bodyPr wrap="square" rtlCol="0">
            <a:spAutoFit/>
          </a:bodyPr>
          <a:lstStyle/>
          <a:p>
            <a:pPr algn="ctr"/>
            <a:r>
              <a:rPr lang="en-US" dirty="0" smtClean="0"/>
              <a:t>5</a:t>
            </a:r>
            <a:endParaRPr lang="en-ZA" dirty="0"/>
          </a:p>
        </p:txBody>
      </p:sp>
    </p:spTree>
    <p:extLst>
      <p:ext uri="{BB962C8B-B14F-4D97-AF65-F5344CB8AC3E}">
        <p14:creationId xmlns:p14="http://schemas.microsoft.com/office/powerpoint/2010/main" val="14822038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58888" y="6021388"/>
            <a:ext cx="5599112" cy="276225"/>
          </a:xfrm>
          <a:prstGeom prst="rect">
            <a:avLst/>
          </a:prstGeom>
        </p:spPr>
        <p:txBody>
          <a:bodyPr>
            <a:spAutoFit/>
          </a:bodyPr>
          <a:lstStyle/>
          <a:p>
            <a:pPr lvl="1">
              <a:defRPr/>
            </a:pPr>
            <a:endParaRPr lang="en-US" sz="1200" dirty="0">
              <a:solidFill>
                <a:schemeClr val="accent2">
                  <a:lumMod val="75000"/>
                </a:schemeClr>
              </a:solidFill>
              <a:cs typeface="Arial" charset="0"/>
            </a:endParaRPr>
          </a:p>
        </p:txBody>
      </p:sp>
      <p:pic>
        <p:nvPicPr>
          <p:cNvPr id="19460"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9512" y="0"/>
            <a:ext cx="8964488" cy="62976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020272" y="6525344"/>
            <a:ext cx="792088" cy="369332"/>
          </a:xfrm>
          <a:prstGeom prst="rect">
            <a:avLst/>
          </a:prstGeom>
          <a:noFill/>
        </p:spPr>
        <p:txBody>
          <a:bodyPr wrap="square" rtlCol="0">
            <a:spAutoFit/>
          </a:bodyPr>
          <a:lstStyle/>
          <a:p>
            <a:pPr algn="ctr"/>
            <a:r>
              <a:rPr lang="en-US" dirty="0" smtClean="0"/>
              <a:t>50</a:t>
            </a:r>
            <a:endParaRPr lang="en-ZA" dirty="0"/>
          </a:p>
        </p:txBody>
      </p:sp>
    </p:spTree>
    <p:extLst>
      <p:ext uri="{BB962C8B-B14F-4D97-AF65-F5344CB8AC3E}">
        <p14:creationId xmlns:p14="http://schemas.microsoft.com/office/powerpoint/2010/main" val="40054862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16346"/>
            <a:ext cx="8229600" cy="722313"/>
          </a:xfrm>
        </p:spPr>
        <p:txBody>
          <a:bodyPr>
            <a:noAutofit/>
          </a:bodyPr>
          <a:lstStyle/>
          <a:p>
            <a:pPr>
              <a:defRPr/>
            </a:pPr>
            <a:r>
              <a:rPr lang="en-ZA" altLang="en-US" sz="3200" b="1" dirty="0" smtClean="0"/>
              <a:t/>
            </a:r>
            <a:br>
              <a:rPr lang="en-ZA" altLang="en-US" sz="3200" b="1" dirty="0" smtClean="0"/>
            </a:br>
            <a:r>
              <a:rPr lang="en-ZA" altLang="en-US" sz="2800" b="1" dirty="0" smtClean="0">
                <a:solidFill>
                  <a:schemeClr val="accent2">
                    <a:lumMod val="75000"/>
                  </a:schemeClr>
                </a:solidFill>
              </a:rPr>
              <a:t>TOTAL NUMBER OF SCHOOLS COMPLETED SINCE 2009</a:t>
            </a:r>
            <a:r>
              <a:rPr lang="en-ZA" altLang="en-US" sz="2800" b="1" dirty="0">
                <a:solidFill>
                  <a:schemeClr val="accent2">
                    <a:lumMod val="75000"/>
                  </a:schemeClr>
                </a:solidFill>
              </a:rPr>
              <a:t/>
            </a:r>
            <a:br>
              <a:rPr lang="en-ZA" altLang="en-US" sz="2800" b="1" dirty="0">
                <a:solidFill>
                  <a:schemeClr val="accent2">
                    <a:lumMod val="75000"/>
                  </a:schemeClr>
                </a:solidFill>
              </a:rPr>
            </a:br>
            <a:endParaRPr lang="en-ZA" altLang="en-US" sz="2800" b="1" dirty="0" smtClean="0">
              <a:solidFill>
                <a:schemeClr val="accent2">
                  <a:lumMod val="75000"/>
                </a:schemeClr>
              </a:solidFill>
            </a:endParaRPr>
          </a:p>
        </p:txBody>
      </p:sp>
      <p:graphicFrame>
        <p:nvGraphicFramePr>
          <p:cNvPr id="2" name="Table 1"/>
          <p:cNvGraphicFramePr>
            <a:graphicFrameLocks noGrp="1"/>
          </p:cNvGraphicFramePr>
          <p:nvPr/>
        </p:nvGraphicFramePr>
        <p:xfrm>
          <a:off x="250825" y="766763"/>
          <a:ext cx="8713788" cy="5541962"/>
        </p:xfrm>
        <a:graphic>
          <a:graphicData uri="http://schemas.openxmlformats.org/drawingml/2006/table">
            <a:tbl>
              <a:tblPr/>
              <a:tblGrid>
                <a:gridCol w="633449"/>
                <a:gridCol w="787949"/>
                <a:gridCol w="787949"/>
                <a:gridCol w="799536"/>
                <a:gridCol w="811123"/>
                <a:gridCol w="787949"/>
                <a:gridCol w="787949"/>
                <a:gridCol w="845887"/>
                <a:gridCol w="787949"/>
                <a:gridCol w="787949"/>
                <a:gridCol w="896099"/>
              </a:tblGrid>
              <a:tr h="900127">
                <a:tc rowSpan="2">
                  <a:txBody>
                    <a:bodyPr/>
                    <a:lstStyle/>
                    <a:p>
                      <a:pPr algn="ctr" fontAlgn="ctr"/>
                      <a:r>
                        <a:rPr lang="en-US" sz="1100" b="1" i="0" u="none" strike="noStrike" dirty="0" err="1">
                          <a:solidFill>
                            <a:srgbClr val="000000"/>
                          </a:solidFill>
                          <a:effectLst/>
                          <a:latin typeface="Calibri" panose="020F0502020204030204" pitchFamily="34" charset="0"/>
                        </a:rPr>
                        <a:t>Prov</a:t>
                      </a:r>
                      <a:endParaRPr lang="en-US" sz="1100" b="1" i="0" u="none" strike="noStrike" dirty="0">
                        <a:solidFill>
                          <a:srgbClr val="000000"/>
                        </a:solidFill>
                        <a:effectLst/>
                        <a:latin typeface="Calibri" panose="020F0502020204030204" pitchFamily="34" charset="0"/>
                      </a:endParaRP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gridSpan="9">
                  <a:txBody>
                    <a:bodyPr/>
                    <a:lstStyle/>
                    <a:p>
                      <a:pPr algn="ctr" fontAlgn="ctr"/>
                      <a:r>
                        <a:rPr lang="en-US" sz="1100" b="1" i="0" u="none" strike="noStrike" dirty="0">
                          <a:solidFill>
                            <a:srgbClr val="000000"/>
                          </a:solidFill>
                          <a:effectLst/>
                          <a:latin typeface="Calibri" panose="020F0502020204030204" pitchFamily="34" charset="0"/>
                        </a:rPr>
                        <a:t>TOTAL NUMBER OF SCHOOLS COMPLETED (ASIDI AND PROVINCIAL)</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1100" b="1" i="0" u="none" strike="noStrike">
                          <a:solidFill>
                            <a:srgbClr val="000000"/>
                          </a:solidFill>
                          <a:effectLst/>
                          <a:latin typeface="Calibri" panose="020F0502020204030204" pitchFamily="34" charset="0"/>
                        </a:rPr>
                        <a:t>Total School Delivered</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r>
              <a:tr h="653033">
                <a:tc vMerge="1">
                  <a:txBody>
                    <a:bodyPr/>
                    <a:lstStyle/>
                    <a:p>
                      <a:endParaRPr lang="en-US"/>
                    </a:p>
                  </a:txBody>
                  <a:tcPr/>
                </a:tc>
                <a:tc>
                  <a:txBody>
                    <a:bodyPr/>
                    <a:lstStyle/>
                    <a:p>
                      <a:pPr algn="l" fontAlgn="ctr"/>
                      <a:r>
                        <a:rPr lang="en-US" sz="1100" b="1" i="0" u="none" strike="noStrike">
                          <a:solidFill>
                            <a:srgbClr val="000000"/>
                          </a:solidFill>
                          <a:effectLst/>
                          <a:latin typeface="Calibri" panose="020F0502020204030204" pitchFamily="34" charset="0"/>
                        </a:rPr>
                        <a:t>2009/2010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1100" b="1" i="0" u="none" strike="noStrike">
                          <a:solidFill>
                            <a:srgbClr val="000000"/>
                          </a:solidFill>
                          <a:effectLst/>
                          <a:latin typeface="Calibri" panose="020F0502020204030204" pitchFamily="34" charset="0"/>
                        </a:rPr>
                        <a:t>2010/2011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1100" b="1" i="0" u="none" strike="noStrike">
                          <a:solidFill>
                            <a:srgbClr val="000000"/>
                          </a:solidFill>
                          <a:effectLst/>
                          <a:latin typeface="Calibri" panose="020F0502020204030204" pitchFamily="34" charset="0"/>
                        </a:rPr>
                        <a:t>2011/2012</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1100" b="1" i="0" u="none" strike="noStrike">
                          <a:solidFill>
                            <a:srgbClr val="000000"/>
                          </a:solidFill>
                          <a:effectLst/>
                          <a:latin typeface="Calibri" panose="020F0502020204030204" pitchFamily="34" charset="0"/>
                        </a:rPr>
                        <a:t>2012/2013</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1100" b="1" i="0" u="none" strike="noStrike">
                          <a:solidFill>
                            <a:srgbClr val="000000"/>
                          </a:solidFill>
                          <a:effectLst/>
                          <a:latin typeface="Calibri" panose="020F0502020204030204" pitchFamily="34" charset="0"/>
                        </a:rPr>
                        <a:t>2013/2014</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1100" b="1" i="0" u="none" strike="noStrike">
                          <a:solidFill>
                            <a:srgbClr val="000000"/>
                          </a:solidFill>
                          <a:effectLst/>
                          <a:latin typeface="Calibri" panose="020F0502020204030204" pitchFamily="34" charset="0"/>
                        </a:rPr>
                        <a:t>2014/2015</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1100" b="1" i="0" u="none" strike="noStrike">
                          <a:solidFill>
                            <a:srgbClr val="000000"/>
                          </a:solidFill>
                          <a:effectLst/>
                          <a:latin typeface="Calibri" panose="020F0502020204030204" pitchFamily="34" charset="0"/>
                        </a:rPr>
                        <a:t>2015/2016</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1100" b="1" i="0" u="none" strike="noStrike">
                          <a:solidFill>
                            <a:srgbClr val="000000"/>
                          </a:solidFill>
                          <a:effectLst/>
                          <a:latin typeface="Calibri" panose="020F0502020204030204" pitchFamily="34" charset="0"/>
                        </a:rPr>
                        <a:t>2016/2017</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a:txBody>
                    <a:bodyPr/>
                    <a:lstStyle/>
                    <a:p>
                      <a:pPr algn="l" fontAlgn="ctr"/>
                      <a:r>
                        <a:rPr lang="en-US" sz="1100" b="1" i="0" u="none" strike="noStrike" dirty="0">
                          <a:solidFill>
                            <a:srgbClr val="000000"/>
                          </a:solidFill>
                          <a:effectLst/>
                          <a:latin typeface="Calibri" panose="020F0502020204030204" pitchFamily="34" charset="0"/>
                        </a:rPr>
                        <a:t>ASIDI</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vMerge="1">
                  <a:txBody>
                    <a:bodyPr/>
                    <a:lstStyle/>
                    <a:p>
                      <a:endParaRPr lang="en-US"/>
                    </a:p>
                  </a:txBody>
                  <a:tcPr/>
                </a:tc>
              </a:tr>
              <a:tr h="370641">
                <a:tc>
                  <a:txBody>
                    <a:bodyPr/>
                    <a:lstStyle/>
                    <a:p>
                      <a:pPr algn="l" fontAlgn="b"/>
                      <a:r>
                        <a:rPr lang="en-US" sz="1100" b="1" i="0" u="none" strike="noStrike">
                          <a:solidFill>
                            <a:srgbClr val="000000"/>
                          </a:solidFill>
                          <a:effectLst/>
                          <a:latin typeface="Calibri" panose="020F0502020204030204" pitchFamily="34" charset="0"/>
                        </a:rPr>
                        <a:t>EC</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34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62</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33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5</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panose="020F0502020204030204" pitchFamily="34" charset="0"/>
                        </a:rPr>
                        <a:t>32</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11</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10</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1" i="0" u="none" strike="noStrike">
                          <a:solidFill>
                            <a:srgbClr val="000000"/>
                          </a:solidFill>
                          <a:effectLst/>
                          <a:latin typeface="Calibri" panose="020F0502020204030204" pitchFamily="34" charset="0"/>
                        </a:rPr>
                        <a:t>134</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1" i="0" u="none" strike="noStrike">
                          <a:solidFill>
                            <a:srgbClr val="000000"/>
                          </a:solidFill>
                          <a:effectLst/>
                          <a:latin typeface="Calibri" panose="020F0502020204030204" pitchFamily="34" charset="0"/>
                        </a:rPr>
                        <a:t>334</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0641">
                <a:tc>
                  <a:txBody>
                    <a:bodyPr/>
                    <a:lstStyle/>
                    <a:p>
                      <a:pPr algn="l" fontAlgn="b"/>
                      <a:r>
                        <a:rPr lang="en-US" sz="1100" b="1" i="0" u="none" strike="noStrike">
                          <a:solidFill>
                            <a:srgbClr val="000000"/>
                          </a:solidFill>
                          <a:effectLst/>
                          <a:latin typeface="Calibri" panose="020F0502020204030204" pitchFamily="34" charset="0"/>
                        </a:rPr>
                        <a:t>FS</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0</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5</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3</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1" i="0" u="none" strike="noStrike">
                          <a:solidFill>
                            <a:srgbClr val="000000"/>
                          </a:solidFill>
                          <a:effectLst/>
                          <a:latin typeface="Calibri" panose="020F0502020204030204" pitchFamily="34" charset="0"/>
                        </a:rPr>
                        <a:t>12</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1" i="0" u="none" strike="noStrike">
                          <a:solidFill>
                            <a:srgbClr val="000000"/>
                          </a:solidFill>
                          <a:effectLst/>
                          <a:latin typeface="Calibri" panose="020F0502020204030204" pitchFamily="34" charset="0"/>
                        </a:rPr>
                        <a:t>45</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0641">
                <a:tc>
                  <a:txBody>
                    <a:bodyPr/>
                    <a:lstStyle/>
                    <a:p>
                      <a:pPr algn="l" fontAlgn="b"/>
                      <a:r>
                        <a:rPr lang="en-US" sz="1100" b="1" i="0" u="none" strike="noStrike">
                          <a:solidFill>
                            <a:srgbClr val="000000"/>
                          </a:solidFill>
                          <a:effectLst/>
                          <a:latin typeface="Calibri" panose="020F0502020204030204" pitchFamily="34" charset="0"/>
                        </a:rPr>
                        <a:t>GP</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10</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10</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21</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12</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6</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1" i="0" u="none" strike="noStrike">
                          <a:solidFill>
                            <a:srgbClr val="000000"/>
                          </a:solidFill>
                          <a:effectLst/>
                          <a:latin typeface="Calibri" panose="020F0502020204030204" pitchFamily="34" charset="0"/>
                        </a:rPr>
                        <a:t>0</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1" i="0" u="none" strike="noStrike">
                          <a:solidFill>
                            <a:srgbClr val="000000"/>
                          </a:solidFill>
                          <a:effectLst/>
                          <a:latin typeface="Calibri" panose="020F0502020204030204" pitchFamily="34" charset="0"/>
                        </a:rPr>
                        <a:t>110</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0641">
                <a:tc>
                  <a:txBody>
                    <a:bodyPr/>
                    <a:lstStyle/>
                    <a:p>
                      <a:pPr algn="l" fontAlgn="b"/>
                      <a:r>
                        <a:rPr lang="en-US" sz="1100" b="1" i="0" u="none" strike="noStrike">
                          <a:solidFill>
                            <a:srgbClr val="000000"/>
                          </a:solidFill>
                          <a:effectLst/>
                          <a:latin typeface="Calibri" panose="020F0502020204030204" pitchFamily="34" charset="0"/>
                        </a:rPr>
                        <a:t>KZN</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6</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19</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10</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17</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12</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11</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10</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1" i="0" u="none" strike="noStrike">
                          <a:solidFill>
                            <a:srgbClr val="000000"/>
                          </a:solidFill>
                          <a:effectLst/>
                          <a:latin typeface="Calibri" panose="020F0502020204030204" pitchFamily="34" charset="0"/>
                        </a:rPr>
                        <a:t>0</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1" i="0" u="none" strike="noStrike">
                          <a:solidFill>
                            <a:srgbClr val="000000"/>
                          </a:solidFill>
                          <a:effectLst/>
                          <a:latin typeface="Calibri" panose="020F0502020204030204" pitchFamily="34" charset="0"/>
                        </a:rPr>
                        <a:t>87</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0641">
                <a:tc>
                  <a:txBody>
                    <a:bodyPr/>
                    <a:lstStyle/>
                    <a:p>
                      <a:pPr algn="l" fontAlgn="b"/>
                      <a:r>
                        <a:rPr lang="en-US" sz="1100" b="1" i="0" u="none" strike="noStrike">
                          <a:solidFill>
                            <a:srgbClr val="000000"/>
                          </a:solidFill>
                          <a:effectLst/>
                          <a:latin typeface="Calibri" panose="020F0502020204030204" pitchFamily="34" charset="0"/>
                        </a:rPr>
                        <a:t>LP</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34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7</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7</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17</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0</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1" i="0" u="none" strike="noStrike">
                          <a:solidFill>
                            <a:srgbClr val="000000"/>
                          </a:solidFill>
                          <a:effectLst/>
                          <a:latin typeface="Calibri" panose="020F0502020204030204" pitchFamily="34" charset="0"/>
                        </a:rPr>
                        <a:t>3</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1" i="0" u="none" strike="noStrike">
                          <a:solidFill>
                            <a:srgbClr val="000000"/>
                          </a:solidFill>
                          <a:effectLst/>
                          <a:latin typeface="Calibri" panose="020F0502020204030204" pitchFamily="34" charset="0"/>
                        </a:rPr>
                        <a:t>99</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0641">
                <a:tc>
                  <a:txBody>
                    <a:bodyPr/>
                    <a:lstStyle/>
                    <a:p>
                      <a:pPr algn="l" fontAlgn="b"/>
                      <a:r>
                        <a:rPr lang="en-US" sz="1100" b="1" i="0" u="none" strike="noStrike">
                          <a:solidFill>
                            <a:srgbClr val="000000"/>
                          </a:solidFill>
                          <a:effectLst/>
                          <a:latin typeface="Calibri" panose="020F0502020204030204" pitchFamily="34" charset="0"/>
                        </a:rPr>
                        <a:t>MP</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11</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7</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19</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1" i="0" u="none" strike="noStrike">
                          <a:solidFill>
                            <a:srgbClr val="000000"/>
                          </a:solidFill>
                          <a:effectLst/>
                          <a:latin typeface="Calibri" panose="020F0502020204030204" pitchFamily="34" charset="0"/>
                        </a:rPr>
                        <a:t>5</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1" i="0" u="none" strike="noStrike">
                          <a:solidFill>
                            <a:srgbClr val="000000"/>
                          </a:solidFill>
                          <a:effectLst/>
                          <a:latin typeface="Calibri" panose="020F0502020204030204" pitchFamily="34" charset="0"/>
                        </a:rPr>
                        <a:t>66</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0641">
                <a:tc>
                  <a:txBody>
                    <a:bodyPr/>
                    <a:lstStyle/>
                    <a:p>
                      <a:pPr algn="l" fontAlgn="b"/>
                      <a:r>
                        <a:rPr lang="en-US" sz="1100" b="1" i="0" u="none" strike="noStrike">
                          <a:solidFill>
                            <a:srgbClr val="000000"/>
                          </a:solidFill>
                          <a:effectLst/>
                          <a:latin typeface="Calibri" panose="020F0502020204030204" pitchFamily="34" charset="0"/>
                        </a:rPr>
                        <a:t>NC</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0</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3</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1" i="0" u="none" strike="noStrike">
                          <a:solidFill>
                            <a:srgbClr val="000000"/>
                          </a:solidFill>
                          <a:effectLst/>
                          <a:latin typeface="Calibri" panose="020F0502020204030204" pitchFamily="34" charset="0"/>
                        </a:rPr>
                        <a:t>1</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1" i="0" u="none" strike="noStrike">
                          <a:solidFill>
                            <a:srgbClr val="000000"/>
                          </a:solidFill>
                          <a:effectLst/>
                          <a:latin typeface="Calibri" panose="020F0502020204030204" pitchFamily="34" charset="0"/>
                        </a:rPr>
                        <a:t>20</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0641">
                <a:tc>
                  <a:txBody>
                    <a:bodyPr/>
                    <a:lstStyle/>
                    <a:p>
                      <a:pPr algn="l" fontAlgn="b"/>
                      <a:r>
                        <a:rPr lang="en-US" sz="1100" b="1" i="0" u="none" strike="noStrike">
                          <a:solidFill>
                            <a:srgbClr val="000000"/>
                          </a:solidFill>
                          <a:effectLst/>
                          <a:latin typeface="Calibri" panose="020F0502020204030204" pitchFamily="34" charset="0"/>
                        </a:rPr>
                        <a:t>NW</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0</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7</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7</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8</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5</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100" b="1" i="0" u="none" strike="noStrike">
                          <a:solidFill>
                            <a:srgbClr val="000000"/>
                          </a:solidFill>
                          <a:effectLst/>
                          <a:latin typeface="Calibri" panose="020F0502020204030204" pitchFamily="34" charset="0"/>
                        </a:rPr>
                        <a:t>2</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1" i="0" u="none" strike="noStrike">
                          <a:solidFill>
                            <a:srgbClr val="000000"/>
                          </a:solidFill>
                          <a:effectLst/>
                          <a:latin typeface="Calibri" panose="020F0502020204030204" pitchFamily="34" charset="0"/>
                        </a:rPr>
                        <a:t>38</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370641">
                <a:tc>
                  <a:txBody>
                    <a:bodyPr/>
                    <a:lstStyle/>
                    <a:p>
                      <a:pPr algn="l" fontAlgn="b"/>
                      <a:r>
                        <a:rPr lang="en-US" sz="1100" b="1" i="0" u="none" strike="noStrike">
                          <a:solidFill>
                            <a:srgbClr val="000000"/>
                          </a:solidFill>
                          <a:effectLst/>
                          <a:latin typeface="Calibri" panose="020F0502020204030204" pitchFamily="34" charset="0"/>
                        </a:rPr>
                        <a:t>WC</a:t>
                      </a:r>
                    </a:p>
                  </a:txBody>
                  <a:tcPr marL="9526" marR="9526" marT="952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6</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9</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19</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5</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14</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23</a:t>
                      </a:r>
                    </a:p>
                  </a:txBody>
                  <a:tcPr marL="9526" marR="9526" marT="95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19</a:t>
                      </a:r>
                    </a:p>
                  </a:txBody>
                  <a:tcPr marL="9526" marR="9526" marT="95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100" b="1" i="0" u="none" strike="noStrike">
                          <a:solidFill>
                            <a:srgbClr val="000000"/>
                          </a:solidFill>
                          <a:effectLst/>
                          <a:latin typeface="Calibri" panose="020F0502020204030204" pitchFamily="34" charset="0"/>
                        </a:rPr>
                        <a:t>22</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b"/>
                      <a:r>
                        <a:rPr lang="en-US" sz="1100" b="1" i="0" u="none" strike="noStrike">
                          <a:solidFill>
                            <a:srgbClr val="000000"/>
                          </a:solidFill>
                          <a:effectLst/>
                          <a:latin typeface="Calibri" panose="020F0502020204030204" pitchFamily="34" charset="0"/>
                        </a:rPr>
                        <a:t>121</a:t>
                      </a:r>
                    </a:p>
                  </a:txBody>
                  <a:tcPr marL="9526" marR="9526" marT="95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653033">
                <a:tc>
                  <a:txBody>
                    <a:bodyPr/>
                    <a:lstStyle/>
                    <a:p>
                      <a:pPr algn="l" fontAlgn="ctr"/>
                      <a:r>
                        <a:rPr lang="en-US" sz="1100" b="1" i="0" u="none" strike="noStrike">
                          <a:solidFill>
                            <a:srgbClr val="000000"/>
                          </a:solidFill>
                          <a:effectLst/>
                          <a:latin typeface="Calibri" panose="020F0502020204030204" pitchFamily="34" charset="0"/>
                        </a:rPr>
                        <a:t>TOTAL</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111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111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103</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72</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66</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121</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100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effectLst/>
                          <a:latin typeface="Calibri" panose="020F0502020204030204" pitchFamily="34" charset="0"/>
                        </a:rPr>
                        <a:t>57</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US" sz="1100" b="1" i="0" u="none" strike="noStrike" dirty="0">
                          <a:solidFill>
                            <a:srgbClr val="000000"/>
                          </a:solidFill>
                          <a:effectLst/>
                          <a:latin typeface="Calibri" panose="020F0502020204030204" pitchFamily="34" charset="0"/>
                        </a:rPr>
                        <a:t>179</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dirty="0">
                          <a:solidFill>
                            <a:srgbClr val="000000"/>
                          </a:solidFill>
                          <a:effectLst/>
                          <a:latin typeface="Calibri" panose="020F0502020204030204" pitchFamily="34" charset="0"/>
                        </a:rPr>
                        <a:t>920</a:t>
                      </a:r>
                    </a:p>
                  </a:txBody>
                  <a:tcPr marL="9526" marR="9526" marT="9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bl>
          </a:graphicData>
        </a:graphic>
      </p:graphicFrame>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51</a:t>
            </a:r>
            <a:endParaRPr lang="en-ZA" dirty="0"/>
          </a:p>
        </p:txBody>
      </p:sp>
    </p:spTree>
    <p:extLst>
      <p:ext uri="{BB962C8B-B14F-4D97-AF65-F5344CB8AC3E}">
        <p14:creationId xmlns:p14="http://schemas.microsoft.com/office/powerpoint/2010/main" val="21983829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8313" y="115888"/>
            <a:ext cx="8229600" cy="722312"/>
          </a:xfrm>
        </p:spPr>
        <p:txBody>
          <a:bodyPr>
            <a:noAutofit/>
          </a:bodyPr>
          <a:lstStyle/>
          <a:p>
            <a:r>
              <a:rPr lang="en-ZA" altLang="en-US" sz="3200" b="1" dirty="0" smtClean="0">
                <a:solidFill>
                  <a:schemeClr val="accent2">
                    <a:lumMod val="75000"/>
                  </a:schemeClr>
                </a:solidFill>
                <a:latin typeface="Arial" charset="0"/>
                <a:cs typeface="Arial" charset="0"/>
              </a:rPr>
              <a:t>PROGRESS ON ASIDI</a:t>
            </a:r>
            <a:br>
              <a:rPr lang="en-ZA" altLang="en-US" sz="3200" b="1" dirty="0" smtClean="0">
                <a:solidFill>
                  <a:schemeClr val="accent2">
                    <a:lumMod val="75000"/>
                  </a:schemeClr>
                </a:solidFill>
                <a:latin typeface="Arial" charset="0"/>
                <a:cs typeface="Arial" charset="0"/>
              </a:rPr>
            </a:br>
            <a:r>
              <a:rPr lang="en-ZA" altLang="en-US" sz="3200" b="1" dirty="0" smtClean="0">
                <a:solidFill>
                  <a:schemeClr val="accent2">
                    <a:lumMod val="75000"/>
                  </a:schemeClr>
                </a:solidFill>
                <a:latin typeface="Arial" charset="0"/>
                <a:cs typeface="Arial" charset="0"/>
              </a:rPr>
              <a:t>(as at 31 March 2017)</a:t>
            </a:r>
          </a:p>
        </p:txBody>
      </p:sp>
      <p:graphicFrame>
        <p:nvGraphicFramePr>
          <p:cNvPr id="3" name="Table 2"/>
          <p:cNvGraphicFramePr>
            <a:graphicFrameLocks noGrp="1"/>
          </p:cNvGraphicFramePr>
          <p:nvPr>
            <p:extLst>
              <p:ext uri="{D42A27DB-BD31-4B8C-83A1-F6EECF244321}">
                <p14:modId xmlns:p14="http://schemas.microsoft.com/office/powerpoint/2010/main" val="844603279"/>
              </p:ext>
            </p:extLst>
          </p:nvPr>
        </p:nvGraphicFramePr>
        <p:xfrm>
          <a:off x="107950" y="981075"/>
          <a:ext cx="8891587" cy="5237163"/>
        </p:xfrm>
        <a:graphic>
          <a:graphicData uri="http://schemas.openxmlformats.org/drawingml/2006/table">
            <a:tbl>
              <a:tblPr>
                <a:tableStyleId>{284E427A-3D55-4303-BF80-6455036E1DE7}</a:tableStyleId>
              </a:tblPr>
              <a:tblGrid>
                <a:gridCol w="995593"/>
                <a:gridCol w="995593"/>
                <a:gridCol w="988824"/>
                <a:gridCol w="931247"/>
                <a:gridCol w="995593"/>
                <a:gridCol w="924479"/>
                <a:gridCol w="1037113"/>
                <a:gridCol w="1008112"/>
                <a:gridCol w="1015033"/>
              </a:tblGrid>
              <a:tr h="518187">
                <a:tc rowSpan="2">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Province</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gridSpan="2">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Inappropriate Structures</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Electricity</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Sanitation</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gridSpan="2">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Water</a:t>
                      </a:r>
                      <a:endParaRPr kumimoji="0" lang="en-US" altLang="en-US" sz="14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33" marR="9143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452924">
                <a:tc vMerge="1">
                  <a:txBody>
                    <a:bodyPr/>
                    <a:lstStyle/>
                    <a:p>
                      <a:endParaRPr lang="en-ZA"/>
                    </a:p>
                  </a:txBody>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u="none" strike="noStrike" cap="none" normalizeH="0" baseline="0" dirty="0" smtClean="0">
                          <a:ln>
                            <a:noFill/>
                          </a:ln>
                          <a:effectLst/>
                        </a:rPr>
                        <a:t>Baseline</a:t>
                      </a:r>
                      <a:endPar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u="none" strike="noStrike" cap="none" normalizeH="0" baseline="0" dirty="0" smtClean="0">
                          <a:ln>
                            <a:noFill/>
                          </a:ln>
                          <a:effectLst/>
                        </a:rPr>
                        <a:t>Completed</a:t>
                      </a:r>
                      <a:endPar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u="none" strike="noStrike" cap="none" normalizeH="0" baseline="0" dirty="0" smtClean="0">
                          <a:ln>
                            <a:noFill/>
                          </a:ln>
                          <a:effectLst/>
                        </a:rPr>
                        <a:t>Baseline</a:t>
                      </a:r>
                      <a:endPar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u="none" strike="noStrike" cap="none" normalizeH="0" baseline="0" dirty="0" smtClean="0">
                          <a:ln>
                            <a:noFill/>
                          </a:ln>
                          <a:effectLst/>
                        </a:rPr>
                        <a:t>Completed</a:t>
                      </a:r>
                      <a:endPar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u="none" strike="noStrike" cap="none" normalizeH="0" baseline="0" dirty="0" smtClean="0">
                          <a:ln>
                            <a:noFill/>
                          </a:ln>
                          <a:effectLst/>
                        </a:rPr>
                        <a:t>Baseline</a:t>
                      </a:r>
                      <a:endPar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u="none" strike="noStrike" cap="none" normalizeH="0" baseline="0" dirty="0" smtClean="0">
                          <a:ln>
                            <a:noFill/>
                          </a:ln>
                          <a:effectLst/>
                        </a:rPr>
                        <a:t>Completed</a:t>
                      </a:r>
                      <a:endPar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u="none" strike="noStrike" cap="none" normalizeH="0" baseline="0" dirty="0" smtClean="0">
                          <a:ln>
                            <a:noFill/>
                          </a:ln>
                          <a:effectLst/>
                        </a:rPr>
                        <a:t>Baseline</a:t>
                      </a:r>
                      <a:endPar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200" b="1" u="none" strike="noStrike" cap="none" normalizeH="0" baseline="0" dirty="0" smtClean="0">
                          <a:ln>
                            <a:noFill/>
                          </a:ln>
                          <a:effectLst/>
                        </a:rPr>
                        <a:t>Completed</a:t>
                      </a:r>
                      <a:endParaRPr kumimoji="0" lang="en-US" altLang="en-US" sz="1200" b="1" i="0" u="none" strike="noStrike" cap="none" normalizeH="0" baseline="0" dirty="0" smtClean="0">
                        <a:ln>
                          <a:noFill/>
                        </a:ln>
                        <a:solidFill>
                          <a:schemeClr val="bg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r>
              <a:tr h="387644">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EC</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a:txBody>
                    <a:bodyPr/>
                    <a:lstStyle/>
                    <a:p>
                      <a:pPr algn="ctr" rtl="0" fontAlgn="b"/>
                      <a:r>
                        <a:rPr lang="en-ZA" sz="1600" u="none" strike="noStrike" dirty="0" smtClean="0">
                          <a:effectLst/>
                        </a:rPr>
                        <a:t>442</a:t>
                      </a:r>
                      <a:endParaRPr lang="en-ZA" sz="1600" b="0" i="0" u="none" strike="noStrike" dirty="0">
                        <a:solidFill>
                          <a:schemeClr val="tx1"/>
                        </a:solidFill>
                        <a:effectLst/>
                        <a:latin typeface="Calibri"/>
                      </a:endParaRPr>
                    </a:p>
                  </a:txBody>
                  <a:tcPr marL="6348" marR="6348" marT="6350" marB="0" anchor="ctr"/>
                </a:tc>
                <a:tc>
                  <a:txBody>
                    <a:bodyPr/>
                    <a:lstStyle/>
                    <a:p>
                      <a:pPr algn="ctr" rtl="0" fontAlgn="b"/>
                      <a:r>
                        <a:rPr lang="en-ZA" sz="1600" u="none" strike="noStrike" dirty="0" smtClean="0">
                          <a:effectLst/>
                        </a:rPr>
                        <a:t>134</a:t>
                      </a:r>
                      <a:endParaRPr lang="en-ZA" sz="1600" b="0" i="0" u="none" strike="noStrike" dirty="0">
                        <a:solidFill>
                          <a:schemeClr val="tx1"/>
                        </a:solidFill>
                        <a:effectLst/>
                        <a:latin typeface="+mn-lt"/>
                      </a:endParaRPr>
                    </a:p>
                  </a:txBody>
                  <a:tcPr marL="6348" marR="6348" marT="6350" marB="0" anchor="ctr"/>
                </a:tc>
                <a:tc>
                  <a:txBody>
                    <a:bodyPr/>
                    <a:lstStyle/>
                    <a:p>
                      <a:pPr algn="ctr" rtl="0" fontAlgn="b"/>
                      <a:r>
                        <a:rPr lang="en-ZA" sz="1600" u="none" strike="noStrike" dirty="0" smtClean="0">
                          <a:effectLst/>
                        </a:rPr>
                        <a:t>317</a:t>
                      </a:r>
                      <a:endParaRPr lang="en-ZA" sz="1600" b="0" i="0" u="none" strike="noStrike" dirty="0">
                        <a:solidFill>
                          <a:schemeClr val="tx1"/>
                        </a:solidFill>
                        <a:effectLst/>
                        <a:latin typeface="Calibri"/>
                      </a:endParaRPr>
                    </a:p>
                  </a:txBody>
                  <a:tcPr marL="6348" marR="6348" marT="6350" marB="0" anchor="ct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180</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344</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167</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619</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248</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r>
              <a:tr h="361219">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FS</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a:txBody>
                    <a:bodyPr/>
                    <a:lstStyle/>
                    <a:p>
                      <a:pPr algn="ctr" rtl="0" fontAlgn="b"/>
                      <a:r>
                        <a:rPr lang="en-ZA" sz="1600" u="none" strike="noStrike" dirty="0" smtClean="0">
                          <a:effectLst/>
                        </a:rPr>
                        <a:t>30</a:t>
                      </a:r>
                      <a:endParaRPr lang="en-ZA" sz="1600" b="0" i="0" u="none" strike="noStrike" dirty="0">
                        <a:solidFill>
                          <a:schemeClr val="tx1"/>
                        </a:solidFill>
                        <a:effectLst/>
                        <a:latin typeface="Calibri"/>
                      </a:endParaRPr>
                    </a:p>
                  </a:txBody>
                  <a:tcPr marL="6348" marR="6348" marT="6350" marB="0" anchor="ctr"/>
                </a:tc>
                <a:tc>
                  <a:txBody>
                    <a:bodyPr/>
                    <a:lstStyle/>
                    <a:p>
                      <a:pPr algn="ctr" rtl="0" fontAlgn="b"/>
                      <a:r>
                        <a:rPr lang="en-ZA" sz="1600" u="none" strike="noStrike" dirty="0" smtClean="0">
                          <a:effectLst/>
                        </a:rPr>
                        <a:t>12</a:t>
                      </a:r>
                      <a:endParaRPr lang="en-ZA" sz="1600" b="0" i="0" u="none" strike="noStrike" dirty="0">
                        <a:solidFill>
                          <a:schemeClr val="tx1"/>
                        </a:solidFill>
                        <a:effectLst/>
                        <a:latin typeface="+mn-lt"/>
                      </a:endParaRPr>
                    </a:p>
                  </a:txBody>
                  <a:tcPr marL="6348" marR="6348" marT="6350" marB="0" anchor="ctr"/>
                </a:tc>
                <a:tc>
                  <a:txBody>
                    <a:bodyPr/>
                    <a:lstStyle/>
                    <a:p>
                      <a:pPr algn="ctr" rtl="0" fontAlgn="b"/>
                      <a:r>
                        <a:rPr lang="en-ZA" sz="1600" u="none" strike="noStrike" dirty="0" smtClean="0">
                          <a:effectLst/>
                        </a:rPr>
                        <a:t>143</a:t>
                      </a:r>
                      <a:endParaRPr lang="en-ZA" sz="1600" b="0" i="0" u="none" strike="noStrike" dirty="0">
                        <a:solidFill>
                          <a:schemeClr val="tx1"/>
                        </a:solidFill>
                        <a:effectLst/>
                        <a:latin typeface="Calibri"/>
                      </a:endParaRPr>
                    </a:p>
                  </a:txBody>
                  <a:tcPr marL="6348" marR="6348" marT="6350" marB="0" anchor="ct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23</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68</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12</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101</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49</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r>
              <a:tr h="409170">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GT</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a:txBody>
                    <a:bodyPr/>
                    <a:lstStyle/>
                    <a:p>
                      <a:pPr algn="ctr" rtl="0" fontAlgn="b"/>
                      <a:r>
                        <a:rPr lang="en-ZA" sz="1600" u="none" strike="noStrike" dirty="0" smtClean="0">
                          <a:effectLst/>
                        </a:rPr>
                        <a:t>3</a:t>
                      </a:r>
                      <a:endParaRPr lang="en-ZA" sz="1600" b="0" i="0" u="none" strike="noStrike" dirty="0">
                        <a:solidFill>
                          <a:schemeClr val="tx1"/>
                        </a:solidFill>
                        <a:effectLst/>
                        <a:latin typeface="Calibri"/>
                      </a:endParaRPr>
                    </a:p>
                  </a:txBody>
                  <a:tcPr marL="6348" marR="6348" marT="6350" marB="0" anchor="ctr"/>
                </a:tc>
                <a:tc>
                  <a:txBody>
                    <a:bodyPr/>
                    <a:lstStyle/>
                    <a:p>
                      <a:pPr algn="ctr" rtl="0" fontAlgn="b"/>
                      <a:r>
                        <a:rPr lang="en-ZA" sz="1600" u="none" strike="noStrike" dirty="0" smtClean="0">
                          <a:effectLst/>
                        </a:rPr>
                        <a:t>0</a:t>
                      </a:r>
                      <a:endParaRPr lang="en-ZA" sz="1600" b="0" i="0" u="none" strike="noStrike" dirty="0">
                        <a:solidFill>
                          <a:schemeClr val="tx1"/>
                        </a:solidFill>
                        <a:effectLst/>
                        <a:latin typeface="+mn-lt"/>
                      </a:endParaRPr>
                    </a:p>
                  </a:txBody>
                  <a:tcPr marL="6348" marR="6348" marT="6350" marB="0" anchor="ctr"/>
                </a:tc>
                <a:tc>
                  <a:txBody>
                    <a:bodyPr/>
                    <a:lstStyle/>
                    <a:p>
                      <a:pPr algn="ctr" rtl="0" fontAlgn="b"/>
                      <a:r>
                        <a:rPr lang="en-ZA" sz="1600" u="none" strike="noStrike" dirty="0" smtClean="0">
                          <a:effectLst/>
                        </a:rPr>
                        <a:t>2</a:t>
                      </a:r>
                      <a:endParaRPr lang="en-ZA" sz="1600" b="0" i="0" u="none" strike="noStrike" dirty="0">
                        <a:solidFill>
                          <a:schemeClr val="tx1"/>
                        </a:solidFill>
                        <a:effectLst/>
                        <a:latin typeface="Calibri"/>
                      </a:endParaRPr>
                    </a:p>
                  </a:txBody>
                  <a:tcPr marL="6348" marR="6348" marT="6350" marB="0" anchor="ct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28</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14</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0</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n/a</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r>
              <a:tr h="398790">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KZN</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a:txBody>
                    <a:bodyPr/>
                    <a:lstStyle/>
                    <a:p>
                      <a:pPr algn="ctr" rtl="0" fontAlgn="b"/>
                      <a:r>
                        <a:rPr lang="en-ZA" sz="1600" u="none" strike="noStrike" dirty="0" smtClean="0">
                          <a:effectLst/>
                        </a:rPr>
                        <a:t>3</a:t>
                      </a:r>
                      <a:endParaRPr lang="en-ZA" sz="1600" b="0" i="0" u="none" strike="noStrike" dirty="0">
                        <a:solidFill>
                          <a:schemeClr val="tx1"/>
                        </a:solidFill>
                        <a:effectLst/>
                        <a:latin typeface="Calibri"/>
                      </a:endParaRPr>
                    </a:p>
                  </a:txBody>
                  <a:tcPr marL="6348" marR="6348" marT="6350" marB="0" anchor="ctr"/>
                </a:tc>
                <a:tc>
                  <a:txBody>
                    <a:bodyPr/>
                    <a:lstStyle/>
                    <a:p>
                      <a:pPr algn="ctr" rtl="0" fontAlgn="b"/>
                      <a:r>
                        <a:rPr lang="en-ZA" sz="1600" u="none" strike="noStrike" dirty="0" smtClean="0">
                          <a:effectLst/>
                        </a:rPr>
                        <a:t>0</a:t>
                      </a:r>
                      <a:endParaRPr lang="en-ZA" sz="1600" b="0" i="0" u="none" strike="noStrike" dirty="0">
                        <a:solidFill>
                          <a:schemeClr val="tx1"/>
                        </a:solidFill>
                        <a:effectLst/>
                        <a:latin typeface="+mn-lt"/>
                      </a:endParaRPr>
                    </a:p>
                  </a:txBody>
                  <a:tcPr marL="6348" marR="6348" marT="6350" marB="0" anchor="ctr"/>
                </a:tc>
                <a:tc>
                  <a:txBody>
                    <a:bodyPr/>
                    <a:lstStyle/>
                    <a:p>
                      <a:pPr algn="ctr" rtl="0" fontAlgn="b"/>
                      <a:r>
                        <a:rPr lang="en-ZA" sz="1600" u="none" strike="noStrike" dirty="0" smtClean="0">
                          <a:effectLst/>
                        </a:rPr>
                        <a:t>116</a:t>
                      </a:r>
                      <a:endParaRPr lang="en-ZA" sz="1600" b="0" i="0" u="none" strike="noStrike" dirty="0">
                        <a:solidFill>
                          <a:schemeClr val="tx1"/>
                        </a:solidFill>
                        <a:effectLst/>
                        <a:latin typeface="Calibri"/>
                      </a:endParaRPr>
                    </a:p>
                  </a:txBody>
                  <a:tcPr marL="6348" marR="6348" marT="6350" marB="0" anchor="ct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43</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140</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91</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230</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197</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r>
              <a:tr h="398790">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LP</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a:txBody>
                    <a:bodyPr/>
                    <a:lstStyle/>
                    <a:p>
                      <a:pPr algn="ctr" rtl="0" fontAlgn="b"/>
                      <a:r>
                        <a:rPr lang="en-ZA" sz="1600" u="none" strike="noStrike" dirty="0" smtClean="0">
                          <a:effectLst/>
                        </a:rPr>
                        <a:t>3</a:t>
                      </a:r>
                      <a:endParaRPr lang="en-ZA" sz="1600" b="0" i="0" u="none" strike="noStrike" dirty="0">
                        <a:solidFill>
                          <a:schemeClr val="tx1"/>
                        </a:solidFill>
                        <a:effectLst/>
                        <a:latin typeface="Calibri"/>
                      </a:endParaRPr>
                    </a:p>
                  </a:txBody>
                  <a:tcPr marL="6348" marR="6348" marT="6350" marB="0" anchor="ctr"/>
                </a:tc>
                <a:tc>
                  <a:txBody>
                    <a:bodyPr/>
                    <a:lstStyle/>
                    <a:p>
                      <a:pPr algn="ctr" rtl="0" fontAlgn="b"/>
                      <a:r>
                        <a:rPr lang="en-ZA" sz="1600" u="none" strike="noStrike" dirty="0" smtClean="0">
                          <a:effectLst/>
                        </a:rPr>
                        <a:t>3</a:t>
                      </a:r>
                      <a:endParaRPr lang="en-ZA" sz="1600" b="0" i="0" u="none" strike="noStrike" dirty="0">
                        <a:solidFill>
                          <a:schemeClr val="tx1"/>
                        </a:solidFill>
                        <a:effectLst/>
                        <a:latin typeface="+mn-lt"/>
                      </a:endParaRPr>
                    </a:p>
                  </a:txBody>
                  <a:tcPr marL="6348" marR="6348" marT="6350" marB="0" anchor="ctr"/>
                </a:tc>
                <a:tc>
                  <a:txBody>
                    <a:bodyPr/>
                    <a:lstStyle/>
                    <a:p>
                      <a:pPr algn="ctr" rtl="0" fontAlgn="b"/>
                      <a:r>
                        <a:rPr lang="en-ZA" sz="1600" u="none" strike="noStrike" dirty="0" smtClean="0">
                          <a:effectLst/>
                        </a:rPr>
                        <a:t>142</a:t>
                      </a:r>
                      <a:endParaRPr lang="en-ZA" sz="1600" b="0" i="0" u="none" strike="noStrike" dirty="0">
                        <a:solidFill>
                          <a:schemeClr val="tx1"/>
                        </a:solidFill>
                        <a:effectLst/>
                        <a:latin typeface="Calibri"/>
                      </a:endParaRPr>
                    </a:p>
                  </a:txBody>
                  <a:tcPr marL="6348" marR="6348" marT="6350" marB="0" anchor="ct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5</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77</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75</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121</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95</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r>
              <a:tr h="398790">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MP</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a:txBody>
                    <a:bodyPr/>
                    <a:lstStyle/>
                    <a:p>
                      <a:pPr algn="ctr" rtl="0" fontAlgn="b"/>
                      <a:r>
                        <a:rPr lang="en-ZA" sz="1600" u="none" strike="noStrike" dirty="0" smtClean="0">
                          <a:effectLst/>
                        </a:rPr>
                        <a:t>5</a:t>
                      </a:r>
                      <a:endParaRPr lang="en-ZA" sz="1600" b="0" i="0" u="none" strike="noStrike" dirty="0">
                        <a:solidFill>
                          <a:schemeClr val="tx1"/>
                        </a:solidFill>
                        <a:effectLst/>
                        <a:latin typeface="Calibri"/>
                      </a:endParaRPr>
                    </a:p>
                  </a:txBody>
                  <a:tcPr marL="6348" marR="6348" marT="6350" marB="0" anchor="ctr"/>
                </a:tc>
                <a:tc>
                  <a:txBody>
                    <a:bodyPr/>
                    <a:lstStyle/>
                    <a:p>
                      <a:pPr algn="ctr" rtl="0" fontAlgn="b"/>
                      <a:r>
                        <a:rPr lang="en-ZA" sz="1600" u="none" strike="noStrike" dirty="0" smtClean="0">
                          <a:effectLst/>
                        </a:rPr>
                        <a:t>5</a:t>
                      </a:r>
                      <a:endParaRPr lang="en-ZA" sz="1600" b="0" i="0" u="none" strike="noStrike" dirty="0">
                        <a:solidFill>
                          <a:schemeClr val="tx1"/>
                        </a:solidFill>
                        <a:effectLst/>
                        <a:latin typeface="+mn-lt"/>
                      </a:endParaRPr>
                    </a:p>
                  </a:txBody>
                  <a:tcPr marL="6348" marR="6348" marT="6350" marB="0" anchor="ctr"/>
                </a:tc>
                <a:tc>
                  <a:txBody>
                    <a:bodyPr/>
                    <a:lstStyle/>
                    <a:p>
                      <a:pPr algn="ctr" rtl="0" fontAlgn="b"/>
                      <a:r>
                        <a:rPr lang="en-ZA" sz="1600" u="none" strike="noStrike" dirty="0" smtClean="0">
                          <a:effectLst/>
                        </a:rPr>
                        <a:t>148</a:t>
                      </a:r>
                      <a:endParaRPr lang="en-ZA" sz="1600" b="0" i="0" u="none" strike="noStrike" dirty="0">
                        <a:solidFill>
                          <a:schemeClr val="tx1"/>
                        </a:solidFill>
                        <a:effectLst/>
                        <a:latin typeface="Calibri"/>
                      </a:endParaRPr>
                    </a:p>
                  </a:txBody>
                  <a:tcPr marL="6348" marR="6348" marT="6350" marB="0" anchor="ct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44</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8</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27</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17</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20</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r>
              <a:tr h="378745">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NC</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a:txBody>
                    <a:bodyPr/>
                    <a:lstStyle/>
                    <a:p>
                      <a:pPr algn="ctr" rtl="0" fontAlgn="b"/>
                      <a:r>
                        <a:rPr lang="en-ZA" sz="1600" u="none" strike="noStrike" dirty="0" smtClean="0">
                          <a:effectLst/>
                        </a:rPr>
                        <a:t>1</a:t>
                      </a:r>
                      <a:endParaRPr lang="en-ZA" sz="1600" b="0" i="0" u="none" strike="noStrike" dirty="0">
                        <a:solidFill>
                          <a:schemeClr val="tx1"/>
                        </a:solidFill>
                        <a:effectLst/>
                        <a:latin typeface="Calibri"/>
                      </a:endParaRPr>
                    </a:p>
                  </a:txBody>
                  <a:tcPr marL="6348" marR="6348" marT="6350" marB="0" anchor="ctr"/>
                </a:tc>
                <a:tc>
                  <a:txBody>
                    <a:bodyPr/>
                    <a:lstStyle/>
                    <a:p>
                      <a:pPr algn="ctr" rtl="0" fontAlgn="b"/>
                      <a:r>
                        <a:rPr lang="en-ZA" sz="1600" u="none" strike="noStrike" dirty="0" smtClean="0">
                          <a:effectLst/>
                        </a:rPr>
                        <a:t>1</a:t>
                      </a:r>
                      <a:endParaRPr lang="en-ZA" sz="1600" b="0" i="0" u="none" strike="noStrike" dirty="0">
                        <a:solidFill>
                          <a:schemeClr val="tx1"/>
                        </a:solidFill>
                        <a:effectLst/>
                        <a:latin typeface="+mn-lt"/>
                      </a:endParaRPr>
                    </a:p>
                  </a:txBody>
                  <a:tcPr marL="6348" marR="6348" marT="6350" marB="0" anchor="ctr"/>
                </a:tc>
                <a:tc>
                  <a:txBody>
                    <a:bodyPr/>
                    <a:lstStyle/>
                    <a:p>
                      <a:pPr algn="ctr" rtl="0" fontAlgn="b"/>
                      <a:r>
                        <a:rPr lang="en-ZA" sz="1600" u="none" strike="noStrike" dirty="0" smtClean="0">
                          <a:effectLst/>
                        </a:rPr>
                        <a:t>0</a:t>
                      </a:r>
                      <a:endParaRPr lang="en-ZA" sz="1600" b="0" i="0" u="none" strike="noStrike" dirty="0">
                        <a:solidFill>
                          <a:schemeClr val="tx1"/>
                        </a:solidFill>
                        <a:effectLst/>
                        <a:latin typeface="Calibri"/>
                      </a:endParaRPr>
                    </a:p>
                  </a:txBody>
                  <a:tcPr marL="6348" marR="6348" marT="6350" marB="0" anchor="ct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0</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26</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10</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12</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0</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r>
              <a:tr h="392505">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NW</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a:txBody>
                    <a:bodyPr/>
                    <a:lstStyle/>
                    <a:p>
                      <a:pPr algn="ctr" rtl="0" fontAlgn="b"/>
                      <a:r>
                        <a:rPr lang="en-ZA" sz="1600" u="none" strike="noStrike" dirty="0" smtClean="0">
                          <a:effectLst/>
                        </a:rPr>
                        <a:t>1</a:t>
                      </a:r>
                      <a:endParaRPr lang="en-ZA" sz="1600" b="0" i="0" u="none" strike="noStrike" dirty="0">
                        <a:solidFill>
                          <a:schemeClr val="tx1"/>
                        </a:solidFill>
                        <a:effectLst/>
                        <a:latin typeface="Calibri"/>
                      </a:endParaRPr>
                    </a:p>
                  </a:txBody>
                  <a:tcPr marL="6348" marR="6348" marT="6350" marB="0" anchor="ctr"/>
                </a:tc>
                <a:tc>
                  <a:txBody>
                    <a:bodyPr/>
                    <a:lstStyle/>
                    <a:p>
                      <a:pPr algn="ctr" rtl="0" fontAlgn="b"/>
                      <a:r>
                        <a:rPr lang="en-ZA" sz="1600" u="none" strike="noStrike" dirty="0" smtClean="0">
                          <a:effectLst/>
                        </a:rPr>
                        <a:t>2</a:t>
                      </a:r>
                      <a:endParaRPr lang="en-ZA" sz="1600" b="0" i="0" u="none" strike="noStrike" dirty="0">
                        <a:solidFill>
                          <a:schemeClr val="tx1"/>
                        </a:solidFill>
                        <a:effectLst/>
                        <a:latin typeface="+mn-lt"/>
                      </a:endParaRPr>
                    </a:p>
                  </a:txBody>
                  <a:tcPr marL="6348" marR="6348" marT="6350" marB="0" anchor="ctr"/>
                </a:tc>
                <a:tc>
                  <a:txBody>
                    <a:bodyPr/>
                    <a:lstStyle/>
                    <a:p>
                      <a:pPr algn="ctr" rtl="0" fontAlgn="b"/>
                      <a:r>
                        <a:rPr lang="en-ZA" sz="1600" u="none" strike="noStrike" dirty="0" smtClean="0">
                          <a:effectLst/>
                        </a:rPr>
                        <a:t>41</a:t>
                      </a:r>
                      <a:endParaRPr lang="en-ZA" sz="1600" b="0" i="0" u="none" strike="noStrike" dirty="0">
                        <a:solidFill>
                          <a:schemeClr val="tx1"/>
                        </a:solidFill>
                        <a:effectLst/>
                        <a:latin typeface="Calibri"/>
                      </a:endParaRPr>
                    </a:p>
                  </a:txBody>
                  <a:tcPr marL="6348" marR="6348" marT="6350" marB="0" anchor="ct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29</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10</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16</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3</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r>
              <a:tr h="402520">
                <a:tc>
                  <a:txBody>
                    <a:bodyPr/>
                    <a:lstStyle>
                      <a:lvl1pPr defTabSz="457200">
                        <a:spcBef>
                          <a:spcPct val="20000"/>
                        </a:spcBef>
                        <a:buFont typeface="Arial" panose="020B0604020202020204" pitchFamily="34" charset="0"/>
                        <a:defRPr sz="28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defTabSz="457200">
                        <a:spcBef>
                          <a:spcPct val="20000"/>
                        </a:spcBef>
                        <a:buFont typeface="Arial" panose="020B0604020202020204" pitchFamily="34" charset="0"/>
                        <a:defRPr sz="24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1143000" indent="-228600" defTabSz="457200">
                        <a:spcBef>
                          <a:spcPct val="20000"/>
                        </a:spcBef>
                        <a:buFont typeface="Arial" panose="020B0604020202020204" pitchFamily="34" charset="0"/>
                        <a:defRPr sz="2000">
                          <a:solidFill>
                            <a:schemeClr val="tx1"/>
                          </a:solidFill>
                          <a:latin typeface="Arial" panose="020B0604020202020204" pitchFamily="34" charset="0"/>
                          <a:ea typeface="ヒラギノ角ゴ Pro W3"/>
                          <a:cs typeface="Arial" panose="020B0604020202020204" pitchFamily="34" charset="0"/>
                        </a:defRPr>
                      </a:lvl3pPr>
                      <a:lvl4pPr marL="16002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4pPr>
                      <a:lvl5pPr marL="2057400" indent="-228600" defTabSz="457200">
                        <a:spcBef>
                          <a:spcPct val="20000"/>
                        </a:spcBef>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a:solidFill>
                            <a:schemeClr val="tx1"/>
                          </a:solidFill>
                          <a:latin typeface="Arial" panose="020B0604020202020204" pitchFamily="34" charset="0"/>
                          <a:ea typeface="ヒラギノ角ゴ Pro W3"/>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WC</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anchor="ctr" horzOverflow="overflow"/>
                </a:tc>
                <a:tc>
                  <a:txBody>
                    <a:bodyPr/>
                    <a:lstStyle/>
                    <a:p>
                      <a:pPr algn="ctr" rtl="0" fontAlgn="b"/>
                      <a:r>
                        <a:rPr lang="en-ZA" sz="1600" u="none" strike="noStrike" dirty="0" smtClean="0">
                          <a:effectLst/>
                        </a:rPr>
                        <a:t>22</a:t>
                      </a:r>
                      <a:endParaRPr lang="en-ZA" sz="1600" b="0" i="0" u="none" strike="noStrike" dirty="0">
                        <a:solidFill>
                          <a:schemeClr val="tx1"/>
                        </a:solidFill>
                        <a:effectLst/>
                        <a:latin typeface="Calibri"/>
                      </a:endParaRPr>
                    </a:p>
                  </a:txBody>
                  <a:tcPr marL="6348" marR="6348" marT="6350" marB="0" anchor="ctr"/>
                </a:tc>
                <a:tc>
                  <a:txBody>
                    <a:bodyPr/>
                    <a:lstStyle/>
                    <a:p>
                      <a:pPr algn="ctr" rtl="0" fontAlgn="b"/>
                      <a:r>
                        <a:rPr lang="en-ZA" sz="1600" u="none" strike="noStrike" dirty="0" smtClean="0">
                          <a:effectLst/>
                        </a:rPr>
                        <a:t>22</a:t>
                      </a:r>
                      <a:endParaRPr lang="en-ZA" sz="1600" b="0" i="0" u="none" strike="noStrike" dirty="0">
                        <a:solidFill>
                          <a:schemeClr val="tx1"/>
                        </a:solidFill>
                        <a:effectLst/>
                        <a:latin typeface="+mn-lt"/>
                      </a:endParaRPr>
                    </a:p>
                  </a:txBody>
                  <a:tcPr marL="6348" marR="6348" marT="6350" marB="0" anchor="ctr"/>
                </a:tc>
                <a:tc>
                  <a:txBody>
                    <a:bodyPr/>
                    <a:lstStyle/>
                    <a:p>
                      <a:pPr algn="ctr" rtl="0" fontAlgn="b"/>
                      <a:r>
                        <a:rPr lang="en-ZA" sz="1600" u="none" strike="noStrike" dirty="0" smtClean="0">
                          <a:effectLst/>
                        </a:rPr>
                        <a:t>7</a:t>
                      </a:r>
                      <a:endParaRPr lang="en-ZA" sz="1600" b="0" i="0" u="none" strike="noStrike" dirty="0">
                        <a:solidFill>
                          <a:schemeClr val="tx1"/>
                        </a:solidFill>
                        <a:effectLst/>
                        <a:latin typeface="Calibri"/>
                      </a:endParaRPr>
                    </a:p>
                  </a:txBody>
                  <a:tcPr marL="6348" marR="6348" marT="6350" marB="0" anchor="ct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7</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21</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19</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4</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400" u="none" strike="noStrike" cap="none" normalizeH="0" baseline="0" dirty="0" smtClean="0">
                          <a:ln>
                            <a:noFill/>
                          </a:ln>
                          <a:effectLst/>
                        </a:rPr>
                        <a:t>3</a:t>
                      </a:r>
                      <a:endParaRPr kumimoji="0" lang="en-ZA" altLang="en-US" sz="14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8119" marR="8119" marT="8119" marB="0" anchor="ctr" horzOverflow="overflow"/>
                </a:tc>
              </a:tr>
              <a:tr h="737879">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400" b="1" u="none" strike="noStrike" cap="none" normalizeH="0" baseline="0" dirty="0" smtClean="0">
                          <a:ln>
                            <a:noFill/>
                          </a:ln>
                          <a:effectLst/>
                        </a:rPr>
                        <a:t>Totals</a:t>
                      </a:r>
                      <a:endParaRPr kumimoji="0" lang="en-US" altLang="en-US" sz="14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91415" marR="91415" marT="45712" marB="45712" horzOverflow="overflow"/>
                </a:tc>
                <a:tc>
                  <a:txBody>
                    <a:bodyPr/>
                    <a:lstStyle/>
                    <a:p>
                      <a:pPr algn="ctr" fontAlgn="b"/>
                      <a:r>
                        <a:rPr lang="en-ZA" sz="1600" b="1" u="none" strike="noStrike" dirty="0" smtClean="0">
                          <a:effectLst/>
                        </a:rPr>
                        <a:t>510</a:t>
                      </a:r>
                      <a:endParaRPr lang="en-ZA" sz="1600" b="1" i="0" u="none" strike="noStrike" dirty="0">
                        <a:solidFill>
                          <a:srgbClr val="000000"/>
                        </a:solidFill>
                        <a:effectLst/>
                        <a:latin typeface="Calibri"/>
                      </a:endParaRPr>
                    </a:p>
                  </a:txBody>
                  <a:tcPr marL="6348" marR="6348" marT="6350" marB="0"/>
                </a:tc>
                <a:tc>
                  <a:txBody>
                    <a:bodyPr/>
                    <a:lstStyle/>
                    <a:p>
                      <a:pPr algn="ctr" fontAlgn="b"/>
                      <a:r>
                        <a:rPr lang="en-ZA" sz="1600" b="1" u="none" strike="noStrike" dirty="0" smtClean="0">
                          <a:effectLst/>
                        </a:rPr>
                        <a:t>179</a:t>
                      </a:r>
                    </a:p>
                    <a:p>
                      <a:pPr algn="ctr" fontAlgn="b"/>
                      <a:endParaRPr lang="en-ZA" sz="1600" b="1" u="none" strike="noStrike" dirty="0" smtClean="0">
                        <a:effectLst/>
                      </a:endParaRPr>
                    </a:p>
                    <a:p>
                      <a:pPr algn="ctr" fontAlgn="b"/>
                      <a:endParaRPr lang="en-ZA" sz="1600" b="1" i="0" u="none" strike="noStrike" dirty="0" smtClean="0">
                        <a:solidFill>
                          <a:srgbClr val="000000"/>
                        </a:solidFill>
                        <a:effectLst/>
                        <a:latin typeface="+mn-lt"/>
                      </a:endParaRPr>
                    </a:p>
                  </a:txBody>
                  <a:tcPr marL="6348" marR="6348" marT="6350" marB="0"/>
                </a:tc>
                <a:tc>
                  <a:txBody>
                    <a:bodyPr/>
                    <a:lstStyle/>
                    <a:p>
                      <a:pPr algn="ctr" fontAlgn="b"/>
                      <a:r>
                        <a:rPr lang="en-ZA" sz="1600" b="1" u="none" strike="noStrike" dirty="0" smtClean="0">
                          <a:effectLst/>
                        </a:rPr>
                        <a:t>916</a:t>
                      </a:r>
                      <a:endParaRPr lang="en-ZA" sz="1600" b="1" i="0" u="none" strike="noStrike" dirty="0">
                        <a:solidFill>
                          <a:srgbClr val="000000"/>
                        </a:solidFill>
                        <a:effectLst/>
                        <a:latin typeface="Calibri"/>
                      </a:endParaRPr>
                    </a:p>
                  </a:txBody>
                  <a:tcPr marL="6348" marR="6348" marT="6350" marB="0"/>
                </a:tc>
                <a:tc>
                  <a:txBody>
                    <a:bodyPr/>
                    <a:lstStyle/>
                    <a:p>
                      <a:pPr algn="ctr" fontAlgn="b"/>
                      <a:r>
                        <a:rPr lang="en-ZA" sz="1600" b="1" u="none" strike="noStrike" dirty="0" smtClean="0">
                          <a:effectLst/>
                        </a:rPr>
                        <a:t>306</a:t>
                      </a:r>
                    </a:p>
                    <a:p>
                      <a:pPr algn="ctr" fontAlgn="b"/>
                      <a:endParaRPr lang="en-ZA" sz="1600" b="1" i="0" u="none" strike="noStrike" dirty="0" smtClean="0">
                        <a:solidFill>
                          <a:srgbClr val="000000"/>
                        </a:solidFill>
                        <a:effectLst/>
                        <a:latin typeface="Calibri"/>
                      </a:endParaRPr>
                    </a:p>
                  </a:txBody>
                  <a:tcPr marL="6348" marR="6348" marT="6350" marB="0"/>
                </a:tc>
                <a:tc>
                  <a:txBody>
                    <a:bodyPr/>
                    <a:lstStyle/>
                    <a:p>
                      <a:pPr algn="ctr" fontAlgn="b"/>
                      <a:r>
                        <a:rPr lang="en-ZA" sz="1600" b="1" u="none" strike="noStrike" dirty="0" smtClean="0">
                          <a:effectLst/>
                        </a:rPr>
                        <a:t>741</a:t>
                      </a:r>
                      <a:endParaRPr lang="en-ZA" sz="1600" b="1" i="0" u="none" strike="noStrike" dirty="0">
                        <a:solidFill>
                          <a:srgbClr val="000000"/>
                        </a:solidFill>
                        <a:effectLst/>
                        <a:latin typeface="Calibri"/>
                      </a:endParaRPr>
                    </a:p>
                  </a:txBody>
                  <a:tcPr marL="6348" marR="6348" marT="6350" marB="0"/>
                </a:tc>
                <a:tc>
                  <a:txBody>
                    <a:bodyPr/>
                    <a:lstStyle/>
                    <a:p>
                      <a:pPr algn="ctr" fontAlgn="b"/>
                      <a:r>
                        <a:rPr lang="en-ZA" sz="1600" b="1" u="none" strike="noStrike" dirty="0" smtClean="0">
                          <a:effectLst/>
                        </a:rPr>
                        <a:t>425</a:t>
                      </a:r>
                      <a:endParaRPr lang="en-ZA" sz="1600" b="1" i="0" u="none" strike="noStrike" dirty="0" smtClean="0">
                        <a:solidFill>
                          <a:srgbClr val="000000"/>
                        </a:solidFill>
                        <a:effectLst/>
                        <a:latin typeface="Calibri"/>
                      </a:endParaRPr>
                    </a:p>
                  </a:txBody>
                  <a:tcPr marL="6348" marR="6348" marT="6350" marB="0"/>
                </a:tc>
                <a:tc>
                  <a:txBody>
                    <a:bodyPr/>
                    <a:lstStyle/>
                    <a:p>
                      <a:pPr algn="ctr" fontAlgn="b"/>
                      <a:r>
                        <a:rPr lang="en-ZA" sz="1600" b="1" u="none" strike="noStrike" dirty="0" smtClean="0">
                          <a:effectLst/>
                        </a:rPr>
                        <a:t>1 120</a:t>
                      </a:r>
                      <a:endParaRPr lang="en-ZA" sz="1600" b="1" i="0" u="none" strike="noStrike" dirty="0">
                        <a:solidFill>
                          <a:srgbClr val="000000"/>
                        </a:solidFill>
                        <a:effectLst/>
                        <a:latin typeface="Calibri"/>
                      </a:endParaRPr>
                    </a:p>
                  </a:txBody>
                  <a:tcPr marL="6348" marR="6348" marT="6350" marB="0"/>
                </a:tc>
                <a:tc>
                  <a:txBody>
                    <a:bodyPr/>
                    <a:lstStyle/>
                    <a:p>
                      <a:pPr algn="ctr" fontAlgn="b"/>
                      <a:r>
                        <a:rPr lang="en-ZA" sz="1600" b="1" u="none" strike="noStrike" dirty="0" smtClean="0">
                          <a:effectLst/>
                        </a:rPr>
                        <a:t>615</a:t>
                      </a:r>
                      <a:endParaRPr lang="en-ZA" sz="1600" b="1" i="0" u="none" strike="noStrike" dirty="0" smtClean="0">
                        <a:solidFill>
                          <a:srgbClr val="000000"/>
                        </a:solidFill>
                        <a:effectLst/>
                        <a:latin typeface="Calibri"/>
                      </a:endParaRPr>
                    </a:p>
                  </a:txBody>
                  <a:tcPr marL="6348" marR="6348" marT="6350" marB="0"/>
                </a:tc>
              </a:tr>
            </a:tbl>
          </a:graphicData>
        </a:graphic>
      </p:graphicFrame>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52</a:t>
            </a:r>
            <a:endParaRPr lang="en-ZA" dirty="0"/>
          </a:p>
        </p:txBody>
      </p:sp>
    </p:spTree>
    <p:extLst>
      <p:ext uri="{BB962C8B-B14F-4D97-AF65-F5344CB8AC3E}">
        <p14:creationId xmlns:p14="http://schemas.microsoft.com/office/powerpoint/2010/main" val="19653788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6821"/>
            <a:ext cx="8229600" cy="722313"/>
          </a:xfrm>
        </p:spPr>
        <p:txBody>
          <a:bodyPr>
            <a:noAutofit/>
          </a:bodyPr>
          <a:lstStyle/>
          <a:p>
            <a:pPr>
              <a:defRPr/>
            </a:pPr>
            <a:r>
              <a:rPr lang="en-ZA" altLang="en-US" sz="4000" b="1" dirty="0" smtClean="0"/>
              <a:t/>
            </a:r>
            <a:br>
              <a:rPr lang="en-ZA" altLang="en-US" sz="4000" b="1" dirty="0" smtClean="0"/>
            </a:br>
            <a:r>
              <a:rPr lang="en-ZA" altLang="en-US" sz="4000" b="1" dirty="0" smtClean="0">
                <a:solidFill>
                  <a:schemeClr val="accent2">
                    <a:lumMod val="75000"/>
                  </a:schemeClr>
                </a:solidFill>
              </a:rPr>
              <a:t>PROGRESS </a:t>
            </a:r>
            <a:r>
              <a:rPr lang="en-ZA" altLang="en-US" sz="4000" b="1" dirty="0">
                <a:solidFill>
                  <a:schemeClr val="accent2">
                    <a:lumMod val="75000"/>
                  </a:schemeClr>
                </a:solidFill>
              </a:rPr>
              <a:t>ON ASIDI</a:t>
            </a:r>
            <a:br>
              <a:rPr lang="en-ZA" altLang="en-US" sz="4000" b="1" dirty="0">
                <a:solidFill>
                  <a:schemeClr val="accent2">
                    <a:lumMod val="75000"/>
                  </a:schemeClr>
                </a:solidFill>
              </a:rPr>
            </a:br>
            <a:endParaRPr lang="en-ZA" altLang="en-US" sz="4000" b="1" dirty="0" smtClean="0">
              <a:solidFill>
                <a:schemeClr val="accent2">
                  <a:lumMod val="75000"/>
                </a:schemeClr>
              </a:solidFill>
            </a:endParaRPr>
          </a:p>
        </p:txBody>
      </p:sp>
      <p:sp>
        <p:nvSpPr>
          <p:cNvPr id="2" name="TextBox 1"/>
          <p:cNvSpPr txBox="1"/>
          <p:nvPr/>
        </p:nvSpPr>
        <p:spPr>
          <a:xfrm>
            <a:off x="550074" y="4293096"/>
            <a:ext cx="8054374" cy="1492716"/>
          </a:xfrm>
          <a:prstGeom prst="rect">
            <a:avLst/>
          </a:prstGeom>
          <a:noFill/>
        </p:spPr>
        <p:txBody>
          <a:bodyPr wrap="square">
            <a:spAutoFit/>
          </a:bodyPr>
          <a:lstStyle/>
          <a:p>
            <a:pPr>
              <a:defRPr/>
            </a:pPr>
            <a:r>
              <a:rPr lang="en-US" sz="1300" dirty="0" smtClean="0">
                <a:solidFill>
                  <a:srgbClr val="1F497D"/>
                </a:solidFill>
                <a:ea typeface="+mn-ea"/>
              </a:rPr>
              <a:t>*</a:t>
            </a:r>
            <a:r>
              <a:rPr lang="en-US" sz="1300" b="1" dirty="0" smtClean="0">
                <a:ea typeface="+mn-ea"/>
              </a:rPr>
              <a:t>No of schools being addressed includes non-ASIDI schools benefitting as a result of being merged with ASIDI schools</a:t>
            </a:r>
          </a:p>
          <a:p>
            <a:pPr>
              <a:defRPr/>
            </a:pPr>
            <a:endParaRPr lang="en-US" sz="1300" b="1" dirty="0" smtClean="0">
              <a:ea typeface="+mn-ea"/>
            </a:endParaRPr>
          </a:p>
          <a:p>
            <a:pPr>
              <a:defRPr/>
            </a:pPr>
            <a:r>
              <a:rPr lang="en-US" sz="1300" b="1" dirty="0" smtClean="0">
                <a:ea typeface="+mn-ea"/>
              </a:rPr>
              <a:t>Revision </a:t>
            </a:r>
            <a:r>
              <a:rPr lang="en-US" sz="1300" b="1" dirty="0">
                <a:ea typeface="+mn-ea"/>
              </a:rPr>
              <a:t>of the No of </a:t>
            </a:r>
            <a:r>
              <a:rPr lang="en-US" sz="1300" b="1" dirty="0" smtClean="0">
                <a:ea typeface="+mn-ea"/>
              </a:rPr>
              <a:t>projects being implemented is due </a:t>
            </a:r>
            <a:r>
              <a:rPr lang="en-US" sz="1300" b="1" dirty="0">
                <a:ea typeface="+mn-ea"/>
              </a:rPr>
              <a:t>to:</a:t>
            </a:r>
          </a:p>
          <a:p>
            <a:pPr marL="285750" indent="-285750">
              <a:buFontTx/>
              <a:buChar char="-"/>
              <a:defRPr/>
            </a:pPr>
            <a:r>
              <a:rPr lang="en-US" sz="1300" b="1" dirty="0">
                <a:ea typeface="+mn-ea"/>
              </a:rPr>
              <a:t>Closure of schools initially on the list</a:t>
            </a:r>
          </a:p>
          <a:p>
            <a:pPr marL="285750" indent="-285750">
              <a:buFontTx/>
              <a:buChar char="-"/>
              <a:defRPr/>
            </a:pPr>
            <a:r>
              <a:rPr lang="en-US" sz="1300" b="1" dirty="0">
                <a:ea typeface="+mn-ea"/>
              </a:rPr>
              <a:t>Mergers of schools</a:t>
            </a:r>
          </a:p>
          <a:p>
            <a:pPr marL="285750" indent="-285750">
              <a:buFontTx/>
              <a:buChar char="-"/>
              <a:defRPr/>
            </a:pPr>
            <a:r>
              <a:rPr lang="en-US" sz="1300" b="1" dirty="0">
                <a:ea typeface="+mn-ea"/>
              </a:rPr>
              <a:t>Facilities </a:t>
            </a:r>
            <a:r>
              <a:rPr lang="en-US" sz="1300" b="1" dirty="0" smtClean="0">
                <a:ea typeface="+mn-ea"/>
              </a:rPr>
              <a:t>having been provided </a:t>
            </a:r>
            <a:r>
              <a:rPr lang="en-US" sz="1300" b="1" dirty="0">
                <a:ea typeface="+mn-ea"/>
              </a:rPr>
              <a:t>though other </a:t>
            </a:r>
            <a:r>
              <a:rPr lang="en-US" sz="1300" b="1" dirty="0" err="1">
                <a:ea typeface="+mn-ea"/>
              </a:rPr>
              <a:t>programmes</a:t>
            </a:r>
            <a:r>
              <a:rPr lang="en-US" sz="1300" b="1" dirty="0">
                <a:ea typeface="+mn-ea"/>
              </a:rPr>
              <a:t> </a:t>
            </a:r>
          </a:p>
        </p:txBody>
      </p:sp>
      <p:sp>
        <p:nvSpPr>
          <p:cNvPr id="24581" name="TextBox 2"/>
          <p:cNvSpPr txBox="1">
            <a:spLocks noChangeArrowheads="1"/>
          </p:cNvSpPr>
          <p:nvPr/>
        </p:nvSpPr>
        <p:spPr bwMode="auto">
          <a:xfrm>
            <a:off x="550074" y="5785812"/>
            <a:ext cx="8198390" cy="382092"/>
          </a:xfrm>
          <a:prstGeom prst="rect">
            <a:avLst/>
          </a:prstGeom>
          <a:noFill/>
          <a:ln w="9525">
            <a:noFill/>
            <a:miter lim="800000"/>
            <a:headEnd/>
            <a:tailEnd/>
          </a:ln>
        </p:spPr>
        <p:txBody>
          <a:bodyPr wrap="square">
            <a:spAutoFit/>
          </a:bodyPr>
          <a:lstStyle/>
          <a:p>
            <a:pPr>
              <a:lnSpc>
                <a:spcPct val="150000"/>
              </a:lnSpc>
            </a:pPr>
            <a:r>
              <a:rPr lang="en-US" altLang="en-US" sz="1400" b="1" dirty="0" smtClean="0">
                <a:ea typeface="+mn-ea"/>
              </a:rPr>
              <a:t>A total of  647 schools will be addressed under the ASIDI </a:t>
            </a:r>
            <a:r>
              <a:rPr lang="en-US" altLang="en-US" sz="1400" b="1" dirty="0" err="1" smtClean="0">
                <a:ea typeface="+mn-ea"/>
              </a:rPr>
              <a:t>programme</a:t>
            </a:r>
            <a:r>
              <a:rPr lang="en-US" altLang="en-US" sz="1400" b="1" dirty="0" smtClean="0">
                <a:ea typeface="+mn-ea"/>
              </a:rPr>
              <a:t> as a result of mergers</a:t>
            </a:r>
            <a:endParaRPr lang="en-US" altLang="en-US" sz="1400" b="1" dirty="0">
              <a:ea typeface="+mn-ea"/>
            </a:endParaRPr>
          </a:p>
        </p:txBody>
      </p:sp>
      <p:graphicFrame>
        <p:nvGraphicFramePr>
          <p:cNvPr id="3" name="Table 2"/>
          <p:cNvGraphicFramePr>
            <a:graphicFrameLocks noGrp="1"/>
          </p:cNvGraphicFramePr>
          <p:nvPr>
            <p:extLst>
              <p:ext uri="{D42A27DB-BD31-4B8C-83A1-F6EECF244321}">
                <p14:modId xmlns:p14="http://schemas.microsoft.com/office/powerpoint/2010/main" val="1511071968"/>
              </p:ext>
            </p:extLst>
          </p:nvPr>
        </p:nvGraphicFramePr>
        <p:xfrm>
          <a:off x="550074" y="1196752"/>
          <a:ext cx="8424937" cy="2856657"/>
        </p:xfrm>
        <a:graphic>
          <a:graphicData uri="http://schemas.openxmlformats.org/drawingml/2006/table">
            <a:tbl>
              <a:tblPr>
                <a:tableStyleId>{284E427A-3D55-4303-BF80-6455036E1DE7}</a:tableStyleId>
              </a:tblPr>
              <a:tblGrid>
                <a:gridCol w="1357630"/>
                <a:gridCol w="864096"/>
                <a:gridCol w="1080120"/>
                <a:gridCol w="1080120"/>
                <a:gridCol w="1080120"/>
                <a:gridCol w="1584176"/>
                <a:gridCol w="1378675"/>
              </a:tblGrid>
              <a:tr h="1378626">
                <a:tc>
                  <a:txBody>
                    <a:bodyPr/>
                    <a:lstStyle/>
                    <a:p>
                      <a:pPr algn="ctr" fontAlgn="ctr"/>
                      <a:r>
                        <a:rPr lang="en-US" sz="1600" b="1" u="none" strike="noStrike" dirty="0" smtClean="0">
                          <a:effectLst/>
                        </a:rPr>
                        <a:t>SUB-PROGRAMME</a:t>
                      </a:r>
                      <a:endParaRPr lang="en-US" sz="1600" b="1" i="0" u="none" strike="noStrike" dirty="0">
                        <a:solidFill>
                          <a:srgbClr val="000000"/>
                        </a:solidFill>
                        <a:effectLst/>
                        <a:latin typeface="Arial"/>
                      </a:endParaRPr>
                    </a:p>
                  </a:txBody>
                  <a:tcPr marL="9525" marR="9525" marT="9525" marB="0" anchor="ctr"/>
                </a:tc>
                <a:tc>
                  <a:txBody>
                    <a:bodyPr/>
                    <a:lstStyle/>
                    <a:p>
                      <a:pPr algn="ctr" fontAlgn="ctr"/>
                      <a:r>
                        <a:rPr lang="en-US" sz="1600" b="1" u="none" strike="noStrike" dirty="0" smtClean="0">
                          <a:effectLst/>
                        </a:rPr>
                        <a:t>IPMP BASELINE</a:t>
                      </a:r>
                      <a:endParaRPr lang="en-US" sz="1600" b="1" i="0" u="none" strike="noStrike" dirty="0">
                        <a:solidFill>
                          <a:srgbClr val="000000"/>
                        </a:solidFill>
                        <a:effectLst/>
                        <a:latin typeface="Arial"/>
                      </a:endParaRPr>
                    </a:p>
                  </a:txBody>
                  <a:tcPr marL="9525" marR="9525" marT="9525" marB="0" anchor="ctr"/>
                </a:tc>
                <a:tc>
                  <a:txBody>
                    <a:bodyPr/>
                    <a:lstStyle/>
                    <a:p>
                      <a:pPr algn="ctr" fontAlgn="ctr"/>
                      <a:r>
                        <a:rPr lang="en-US" sz="1600" b="1" u="none" strike="noStrike" dirty="0" smtClean="0">
                          <a:effectLst/>
                        </a:rPr>
                        <a:t>NO OF SCHOOLS CANCELLED</a:t>
                      </a:r>
                      <a:endParaRPr lang="en-US" sz="1600" b="1" i="0" u="none" strike="noStrike" dirty="0">
                        <a:solidFill>
                          <a:srgbClr val="000000"/>
                        </a:solidFill>
                        <a:effectLst/>
                        <a:latin typeface="Arial"/>
                      </a:endParaRPr>
                    </a:p>
                  </a:txBody>
                  <a:tcPr marL="9525" marR="9525" marT="9525" marB="0" anchor="ctr"/>
                </a:tc>
                <a:tc>
                  <a:txBody>
                    <a:bodyPr/>
                    <a:lstStyle/>
                    <a:p>
                      <a:pPr algn="ctr" fontAlgn="ctr"/>
                      <a:r>
                        <a:rPr lang="en-US" sz="1600" b="1" u="none" strike="noStrike" dirty="0" smtClean="0">
                          <a:effectLst/>
                        </a:rPr>
                        <a:t>*TOTAL NO OF SCHOOLS BEING ADDRESSED</a:t>
                      </a:r>
                      <a:endParaRPr lang="en-US" sz="1600" b="1" i="0" u="none" strike="noStrike" dirty="0">
                        <a:solidFill>
                          <a:srgbClr val="000000"/>
                        </a:solidFill>
                        <a:effectLst/>
                        <a:latin typeface="Arial"/>
                      </a:endParaRPr>
                    </a:p>
                  </a:txBody>
                  <a:tcPr marL="9525" marR="9525" marT="9525" marB="0" anchor="ctr"/>
                </a:tc>
                <a:tc>
                  <a:txBody>
                    <a:bodyPr/>
                    <a:lstStyle/>
                    <a:p>
                      <a:pPr algn="ctr" fontAlgn="ctr"/>
                      <a:r>
                        <a:rPr lang="en-US" sz="1600" b="1" u="none" strike="noStrike" dirty="0" smtClean="0">
                          <a:effectLst/>
                        </a:rPr>
                        <a:t>NO</a:t>
                      </a:r>
                    </a:p>
                    <a:p>
                      <a:pPr algn="ctr" fontAlgn="ctr"/>
                      <a:r>
                        <a:rPr lang="en-US" sz="1600" b="1" u="none" strike="noStrike" dirty="0" smtClean="0">
                          <a:effectLst/>
                        </a:rPr>
                        <a:t>PROJECTS COMPLETED</a:t>
                      </a:r>
                      <a:endParaRPr lang="en-US" sz="1600" b="1" i="0" u="none" strike="noStrike" dirty="0">
                        <a:solidFill>
                          <a:srgbClr val="000000"/>
                        </a:solidFill>
                        <a:effectLst/>
                        <a:latin typeface="Arial"/>
                      </a:endParaRPr>
                    </a:p>
                  </a:txBody>
                  <a:tcPr marL="9525" marR="9525" marT="9525" marB="0" anchor="ctr"/>
                </a:tc>
                <a:tc>
                  <a:txBody>
                    <a:bodyPr/>
                    <a:lstStyle/>
                    <a:p>
                      <a:pPr algn="ctr" fontAlgn="ctr"/>
                      <a:r>
                        <a:rPr lang="en-US" sz="1600" b="1" u="none" strike="noStrike" dirty="0" smtClean="0">
                          <a:effectLst/>
                        </a:rPr>
                        <a:t>NO OF PROJECTS AT DIFFERENT STAGES OF IMPLEMENTATION</a:t>
                      </a:r>
                      <a:endParaRPr lang="en-US" sz="1600" b="1" i="0" u="none" strike="noStrike" dirty="0">
                        <a:solidFill>
                          <a:srgbClr val="000000"/>
                        </a:solidFill>
                        <a:effectLst/>
                        <a:latin typeface="Arial"/>
                      </a:endParaRPr>
                    </a:p>
                  </a:txBody>
                  <a:tcPr marL="9525" marR="9525" marT="9525" marB="0" anchor="ctr"/>
                </a:tc>
                <a:tc>
                  <a:txBody>
                    <a:bodyPr/>
                    <a:lstStyle/>
                    <a:p>
                      <a:pPr algn="ctr" fontAlgn="ctr"/>
                      <a:r>
                        <a:rPr lang="en-US" sz="1600" b="1" u="none" strike="noStrike" dirty="0" smtClean="0">
                          <a:effectLst/>
                        </a:rPr>
                        <a:t>PROJECTS COMPLETED + PROJECTS BEING IMPLEMENTED</a:t>
                      </a:r>
                      <a:endParaRPr lang="en-US" sz="1600" b="1" i="0" u="none" strike="noStrike" dirty="0">
                        <a:solidFill>
                          <a:srgbClr val="000000"/>
                        </a:solidFill>
                        <a:effectLst/>
                        <a:latin typeface="Arial"/>
                      </a:endParaRPr>
                    </a:p>
                  </a:txBody>
                  <a:tcPr marL="9525" marR="9525" marT="9525" marB="0" anchor="ctr"/>
                </a:tc>
              </a:tr>
              <a:tr h="357422">
                <a:tc>
                  <a:txBody>
                    <a:bodyPr/>
                    <a:lstStyle/>
                    <a:p>
                      <a:pPr algn="ctr" fontAlgn="ctr"/>
                      <a:r>
                        <a:rPr lang="en-US" sz="1300" u="none" strike="noStrike" dirty="0">
                          <a:effectLst/>
                        </a:rPr>
                        <a:t>Inappropriate Structures</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510</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225</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647</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 </a:t>
                      </a:r>
                      <a:r>
                        <a:rPr lang="en-US" sz="1300" u="none" strike="noStrike" dirty="0" smtClean="0">
                          <a:effectLst/>
                        </a:rPr>
                        <a:t>180</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 </a:t>
                      </a:r>
                      <a:r>
                        <a:rPr lang="en-US" sz="1300" u="none" strike="noStrike" dirty="0" smtClean="0">
                          <a:effectLst/>
                        </a:rPr>
                        <a:t>190</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a:effectLst/>
                        </a:rPr>
                        <a:t>370</a:t>
                      </a:r>
                      <a:endParaRPr lang="en-US" sz="1300" b="0" i="0" u="none" strike="noStrike">
                        <a:solidFill>
                          <a:srgbClr val="000000"/>
                        </a:solidFill>
                        <a:effectLst/>
                        <a:latin typeface="Arial"/>
                      </a:endParaRPr>
                    </a:p>
                  </a:txBody>
                  <a:tcPr marL="9525" marR="9525" marT="9525" marB="0" anchor="ctr"/>
                </a:tc>
              </a:tr>
              <a:tr h="357422">
                <a:tc>
                  <a:txBody>
                    <a:bodyPr/>
                    <a:lstStyle/>
                    <a:p>
                      <a:pPr algn="ctr" fontAlgn="ctr"/>
                      <a:r>
                        <a:rPr lang="en-US" sz="1300" u="none" strike="noStrike" dirty="0">
                          <a:effectLst/>
                        </a:rPr>
                        <a:t>Sanitation</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a:effectLst/>
                        </a:rPr>
                        <a:t>741</a:t>
                      </a:r>
                      <a:endParaRPr lang="en-US" sz="1300" b="0" i="0" u="none" strike="noStrike">
                        <a:solidFill>
                          <a:srgbClr val="000000"/>
                        </a:solidFill>
                        <a:effectLst/>
                        <a:latin typeface="Arial"/>
                      </a:endParaRPr>
                    </a:p>
                  </a:txBody>
                  <a:tcPr marL="9525" marR="9525" marT="9525" marB="0" anchor="ctr"/>
                </a:tc>
                <a:tc>
                  <a:txBody>
                    <a:bodyPr/>
                    <a:lstStyle/>
                    <a:p>
                      <a:pPr algn="ctr" fontAlgn="ctr"/>
                      <a:r>
                        <a:rPr lang="en-US" sz="1300" u="none" strike="noStrike" dirty="0">
                          <a:effectLst/>
                        </a:rPr>
                        <a:t>275</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993</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 </a:t>
                      </a:r>
                      <a:r>
                        <a:rPr lang="en-US" sz="1300" u="none" strike="noStrike" dirty="0" smtClean="0">
                          <a:effectLst/>
                        </a:rPr>
                        <a:t>445</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smtClean="0">
                          <a:effectLst/>
                        </a:rPr>
                        <a:t>548</a:t>
                      </a:r>
                      <a:r>
                        <a:rPr lang="en-US" sz="1300" u="none" strike="noStrike" dirty="0">
                          <a:effectLst/>
                        </a:rPr>
                        <a:t> </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993</a:t>
                      </a:r>
                      <a:endParaRPr lang="en-US" sz="1300" b="0" i="0" u="none" strike="noStrike" dirty="0">
                        <a:solidFill>
                          <a:srgbClr val="000000"/>
                        </a:solidFill>
                        <a:effectLst/>
                        <a:latin typeface="Arial"/>
                      </a:endParaRPr>
                    </a:p>
                  </a:txBody>
                  <a:tcPr marL="9525" marR="9525" marT="9525" marB="0" anchor="ctr"/>
                </a:tc>
              </a:tr>
              <a:tr h="357422">
                <a:tc>
                  <a:txBody>
                    <a:bodyPr/>
                    <a:lstStyle/>
                    <a:p>
                      <a:pPr algn="ctr" fontAlgn="ctr"/>
                      <a:r>
                        <a:rPr lang="en-US" sz="1300" u="none" strike="noStrike" dirty="0">
                          <a:effectLst/>
                        </a:rPr>
                        <a:t>Water</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a:effectLst/>
                        </a:rPr>
                        <a:t>1120</a:t>
                      </a:r>
                      <a:endParaRPr lang="en-US" sz="1300" b="0" i="0" u="none" strike="noStrike">
                        <a:solidFill>
                          <a:srgbClr val="000000"/>
                        </a:solidFill>
                        <a:effectLst/>
                        <a:latin typeface="Arial"/>
                      </a:endParaRPr>
                    </a:p>
                  </a:txBody>
                  <a:tcPr marL="9525" marR="9525" marT="9525" marB="0" anchor="ctr"/>
                </a:tc>
                <a:tc>
                  <a:txBody>
                    <a:bodyPr/>
                    <a:lstStyle/>
                    <a:p>
                      <a:pPr algn="ctr" fontAlgn="ctr"/>
                      <a:r>
                        <a:rPr lang="en-US" sz="1300" u="none" strike="noStrike">
                          <a:effectLst/>
                        </a:rPr>
                        <a:t>273</a:t>
                      </a:r>
                      <a:endParaRPr lang="en-US" sz="1300" b="0" i="0" u="none" strike="noStrike">
                        <a:solidFill>
                          <a:srgbClr val="000000"/>
                        </a:solidFill>
                        <a:effectLst/>
                        <a:latin typeface="Arial"/>
                      </a:endParaRPr>
                    </a:p>
                  </a:txBody>
                  <a:tcPr marL="9525" marR="9525" marT="9525" marB="0" anchor="ctr"/>
                </a:tc>
                <a:tc>
                  <a:txBody>
                    <a:bodyPr/>
                    <a:lstStyle/>
                    <a:p>
                      <a:pPr algn="ctr" fontAlgn="ctr"/>
                      <a:r>
                        <a:rPr lang="en-US" sz="1300" u="none" strike="noStrike" dirty="0">
                          <a:effectLst/>
                        </a:rPr>
                        <a:t>1305</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 </a:t>
                      </a:r>
                      <a:r>
                        <a:rPr lang="en-US" sz="1300" u="none" strike="noStrike" dirty="0" smtClean="0">
                          <a:effectLst/>
                        </a:rPr>
                        <a:t>635</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 </a:t>
                      </a:r>
                      <a:r>
                        <a:rPr lang="en-US" sz="1300" u="none" strike="noStrike" dirty="0" smtClean="0">
                          <a:effectLst/>
                        </a:rPr>
                        <a:t>670</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1305</a:t>
                      </a:r>
                      <a:endParaRPr lang="en-US" sz="1300" b="0" i="0" u="none" strike="noStrike" dirty="0">
                        <a:solidFill>
                          <a:srgbClr val="000000"/>
                        </a:solidFill>
                        <a:effectLst/>
                        <a:latin typeface="Arial"/>
                      </a:endParaRPr>
                    </a:p>
                  </a:txBody>
                  <a:tcPr marL="9525" marR="9525" marT="9525" marB="0" anchor="ctr"/>
                </a:tc>
              </a:tr>
              <a:tr h="357422">
                <a:tc>
                  <a:txBody>
                    <a:bodyPr/>
                    <a:lstStyle/>
                    <a:p>
                      <a:pPr algn="ctr" fontAlgn="ctr"/>
                      <a:r>
                        <a:rPr lang="en-US" sz="1300" u="none" strike="noStrike" dirty="0">
                          <a:effectLst/>
                        </a:rPr>
                        <a:t>Electricity</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a:effectLst/>
                        </a:rPr>
                        <a:t>510</a:t>
                      </a:r>
                      <a:endParaRPr lang="en-US" sz="1300" b="0" i="0" u="none" strike="noStrike">
                        <a:solidFill>
                          <a:srgbClr val="000000"/>
                        </a:solidFill>
                        <a:effectLst/>
                        <a:latin typeface="Arial"/>
                      </a:endParaRPr>
                    </a:p>
                  </a:txBody>
                  <a:tcPr marL="9525" marR="9525" marT="9525" marB="0" anchor="ctr"/>
                </a:tc>
                <a:tc>
                  <a:txBody>
                    <a:bodyPr/>
                    <a:lstStyle/>
                    <a:p>
                      <a:pPr algn="ctr" fontAlgn="ctr"/>
                      <a:r>
                        <a:rPr lang="en-US" sz="1300" u="none" strike="noStrike">
                          <a:effectLst/>
                        </a:rPr>
                        <a:t>225</a:t>
                      </a:r>
                      <a:endParaRPr lang="en-US" sz="1300" b="0" i="0" u="none" strike="noStrike">
                        <a:solidFill>
                          <a:srgbClr val="000000"/>
                        </a:solidFill>
                        <a:effectLst/>
                        <a:latin typeface="Arial"/>
                      </a:endParaRPr>
                    </a:p>
                  </a:txBody>
                  <a:tcPr marL="9525" marR="9525" marT="9525" marB="0" anchor="ctr"/>
                </a:tc>
                <a:tc>
                  <a:txBody>
                    <a:bodyPr/>
                    <a:lstStyle/>
                    <a:p>
                      <a:pPr algn="ctr" fontAlgn="ctr"/>
                      <a:r>
                        <a:rPr lang="en-US" sz="1300" u="none" strike="noStrike" dirty="0">
                          <a:effectLst/>
                        </a:rPr>
                        <a:t>383</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 </a:t>
                      </a:r>
                      <a:r>
                        <a:rPr lang="en-US" sz="1300" u="none" strike="noStrike" dirty="0" smtClean="0">
                          <a:effectLst/>
                        </a:rPr>
                        <a:t>306</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 </a:t>
                      </a:r>
                      <a:r>
                        <a:rPr lang="en-US" sz="1300" u="none" strike="noStrike" dirty="0" smtClean="0">
                          <a:effectLst/>
                        </a:rPr>
                        <a:t>77</a:t>
                      </a:r>
                      <a:endParaRPr lang="en-US" sz="1300" b="0" i="0" u="none" strike="noStrike" dirty="0">
                        <a:solidFill>
                          <a:srgbClr val="000000"/>
                        </a:solidFill>
                        <a:effectLst/>
                        <a:latin typeface="Arial"/>
                      </a:endParaRPr>
                    </a:p>
                  </a:txBody>
                  <a:tcPr marL="9525" marR="9525" marT="9525" marB="0" anchor="ctr"/>
                </a:tc>
                <a:tc>
                  <a:txBody>
                    <a:bodyPr/>
                    <a:lstStyle/>
                    <a:p>
                      <a:pPr algn="ctr" fontAlgn="ctr"/>
                      <a:r>
                        <a:rPr lang="en-US" sz="1300" u="none" strike="noStrike" dirty="0">
                          <a:effectLst/>
                        </a:rPr>
                        <a:t>383</a:t>
                      </a:r>
                      <a:endParaRPr lang="en-US" sz="1300" b="0" i="0" u="none" strike="noStrike" dirty="0">
                        <a:solidFill>
                          <a:srgbClr val="000000"/>
                        </a:solidFill>
                        <a:effectLst/>
                        <a:latin typeface="Arial"/>
                      </a:endParaRPr>
                    </a:p>
                  </a:txBody>
                  <a:tcPr marL="9525" marR="9525" marT="9525" marB="0" anchor="ctr"/>
                </a:tc>
              </a:tr>
            </a:tbl>
          </a:graphicData>
        </a:graphic>
      </p:graphicFrame>
      <p:sp>
        <p:nvSpPr>
          <p:cNvPr id="6" name="TextBox 5"/>
          <p:cNvSpPr txBox="1"/>
          <p:nvPr/>
        </p:nvSpPr>
        <p:spPr>
          <a:xfrm>
            <a:off x="7020272" y="6525344"/>
            <a:ext cx="792088" cy="369332"/>
          </a:xfrm>
          <a:prstGeom prst="rect">
            <a:avLst/>
          </a:prstGeom>
          <a:noFill/>
        </p:spPr>
        <p:txBody>
          <a:bodyPr wrap="square" rtlCol="0">
            <a:spAutoFit/>
          </a:bodyPr>
          <a:lstStyle/>
          <a:p>
            <a:pPr algn="ctr"/>
            <a:r>
              <a:rPr lang="en-US" dirty="0" smtClean="0"/>
              <a:t>53</a:t>
            </a:r>
            <a:endParaRPr lang="en-ZA" dirty="0"/>
          </a:p>
        </p:txBody>
      </p:sp>
    </p:spTree>
    <p:extLst>
      <p:ext uri="{BB962C8B-B14F-4D97-AF65-F5344CB8AC3E}">
        <p14:creationId xmlns:p14="http://schemas.microsoft.com/office/powerpoint/2010/main" val="25733043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RECOMMENDATION</a:t>
            </a:r>
            <a:endParaRPr lang="en-ZA" b="1" dirty="0">
              <a:solidFill>
                <a:schemeClr val="accent2">
                  <a:lumMod val="75000"/>
                </a:schemeClr>
              </a:solidFill>
            </a:endParaRPr>
          </a:p>
        </p:txBody>
      </p:sp>
      <p:sp>
        <p:nvSpPr>
          <p:cNvPr id="3" name="Content Placeholder 2"/>
          <p:cNvSpPr>
            <a:spLocks noGrp="1"/>
          </p:cNvSpPr>
          <p:nvPr>
            <p:ph idx="1"/>
          </p:nvPr>
        </p:nvSpPr>
        <p:spPr/>
        <p:txBody>
          <a:bodyPr>
            <a:noAutofit/>
          </a:bodyPr>
          <a:lstStyle/>
          <a:p>
            <a:pPr marL="0" indent="0" algn="just">
              <a:buNone/>
            </a:pPr>
            <a:r>
              <a:rPr lang="en-US" sz="4400" dirty="0" smtClean="0"/>
              <a:t>It is recommended that the SCOA </a:t>
            </a:r>
            <a:r>
              <a:rPr lang="en-US" sz="4400" b="1" dirty="0" smtClean="0"/>
              <a:t>discusses</a:t>
            </a:r>
            <a:r>
              <a:rPr lang="en-US" sz="4400" dirty="0" smtClean="0"/>
              <a:t> </a:t>
            </a:r>
            <a:r>
              <a:rPr lang="en-US" sz="4400" b="1" dirty="0" smtClean="0"/>
              <a:t>the report</a:t>
            </a:r>
            <a:r>
              <a:rPr lang="en-US" sz="4400" dirty="0" smtClean="0"/>
              <a:t> on key matters pertaining to the Department of Basic Education.</a:t>
            </a:r>
            <a:endParaRPr lang="en-ZA" sz="4400" dirty="0"/>
          </a:p>
        </p:txBody>
      </p:sp>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54</a:t>
            </a:r>
            <a:endParaRPr lang="en-ZA" dirty="0"/>
          </a:p>
        </p:txBody>
      </p:sp>
    </p:spTree>
    <p:extLst>
      <p:ext uri="{BB962C8B-B14F-4D97-AF65-F5344CB8AC3E}">
        <p14:creationId xmlns:p14="http://schemas.microsoft.com/office/powerpoint/2010/main" val="41172066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5737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16357"/>
          </a:xfrm>
        </p:spPr>
        <p:txBody>
          <a:bodyPr/>
          <a:lstStyle/>
          <a:p>
            <a:r>
              <a:rPr lang="en-US" sz="2000" b="1" dirty="0">
                <a:solidFill>
                  <a:schemeClr val="accent2">
                    <a:lumMod val="75000"/>
                  </a:schemeClr>
                </a:solidFill>
                <a:latin typeface="Arial" panose="020B0604020202020204" pitchFamily="34" charset="0"/>
                <a:cs typeface="Arial" panose="020B0604020202020204" pitchFamily="34" charset="0"/>
              </a:rPr>
              <a:t>ALLOCATION AGAINST ACTUAL EXPENDITURE PER ECONOMIC CLASSIFICATION FOR THE </a:t>
            </a:r>
            <a:r>
              <a:rPr lang="en-US" sz="2000" b="1" dirty="0" smtClean="0">
                <a:solidFill>
                  <a:schemeClr val="accent2">
                    <a:lumMod val="75000"/>
                  </a:schemeClr>
                </a:solidFill>
                <a:latin typeface="Arial" panose="020B0604020202020204" pitchFamily="34" charset="0"/>
                <a:cs typeface="Arial" panose="020B0604020202020204" pitchFamily="34" charset="0"/>
              </a:rPr>
              <a:t>2016/17 </a:t>
            </a:r>
            <a:r>
              <a:rPr lang="en-US" sz="2000" b="1" dirty="0">
                <a:solidFill>
                  <a:schemeClr val="accent2">
                    <a:lumMod val="75000"/>
                  </a:schemeClr>
                </a:solidFill>
                <a:latin typeface="Arial" panose="020B0604020202020204" pitchFamily="34" charset="0"/>
                <a:cs typeface="Arial" panose="020B0604020202020204" pitchFamily="34" charset="0"/>
              </a:rPr>
              <a:t>FINANCIAL YEAR</a:t>
            </a:r>
            <a:endParaRPr lang="en-ZA"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4232251"/>
              </p:ext>
            </p:extLst>
          </p:nvPr>
        </p:nvGraphicFramePr>
        <p:xfrm>
          <a:off x="179512" y="1268757"/>
          <a:ext cx="8856984" cy="5155585"/>
        </p:xfrm>
        <a:graphic>
          <a:graphicData uri="http://schemas.openxmlformats.org/drawingml/2006/table">
            <a:tbl>
              <a:tblPr firstRow="1" bandRow="1">
                <a:tableStyleId>{5DA37D80-6434-44D0-A028-1B22A696006F}</a:tableStyleId>
              </a:tblPr>
              <a:tblGrid>
                <a:gridCol w="3421024"/>
                <a:gridCol w="1394955"/>
                <a:gridCol w="1394955"/>
                <a:gridCol w="1317459"/>
                <a:gridCol w="1328591"/>
              </a:tblGrid>
              <a:tr h="574718">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u="none" strike="noStrike" kern="1200" dirty="0" smtClean="0"/>
                        <a:t>Economic Classification</a:t>
                      </a:r>
                    </a:p>
                    <a:p>
                      <a:pPr marL="0" algn="ctr" defTabSz="914400" rtl="0" eaLnBrk="1" fontAlgn="t" latinLnBrk="0" hangingPunct="1"/>
                      <a:endParaRPr lang="en-ZA" sz="1200" b="1" i="0" u="none" strike="noStrike" kern="1200" dirty="0">
                        <a:solidFill>
                          <a:srgbClr val="000000"/>
                        </a:solidFill>
                        <a:latin typeface="Arial"/>
                        <a:ea typeface="+mn-ea"/>
                        <a:cs typeface="+mn-cs"/>
                      </a:endParaRPr>
                    </a:p>
                  </a:txBody>
                  <a:tcPr/>
                </a:tc>
                <a:tc gridSpan="3">
                  <a:txBody>
                    <a:bodyPr/>
                    <a:lstStyle/>
                    <a:p>
                      <a:pPr algn="ctr" rtl="0" fontAlgn="t"/>
                      <a:r>
                        <a:rPr lang="en-US" sz="1200" u="none" strike="noStrike" dirty="0" smtClean="0"/>
                        <a:t>2016/17</a:t>
                      </a:r>
                      <a:endParaRPr lang="en-US" sz="1200" b="1" i="0" u="none" strike="noStrike" dirty="0">
                        <a:solidFill>
                          <a:srgbClr val="000000"/>
                        </a:solidFill>
                        <a:latin typeface="Arial"/>
                      </a:endParaRPr>
                    </a:p>
                  </a:txBody>
                  <a:tcPr/>
                </a:tc>
                <a:tc hMerge="1">
                  <a:txBody>
                    <a:bodyPr/>
                    <a:lstStyle/>
                    <a:p>
                      <a:pPr algn="ctr" rtl="0" fontAlgn="t"/>
                      <a:endParaRPr lang="en-US" sz="1600" b="1" i="0" u="none" strike="noStrike" dirty="0">
                        <a:solidFill>
                          <a:srgbClr val="000000"/>
                        </a:solidFill>
                        <a:latin typeface="Arial"/>
                      </a:endParaRPr>
                    </a:p>
                  </a:txBody>
                  <a:tcPr/>
                </a:tc>
                <a:tc hMerge="1">
                  <a:txBody>
                    <a:bodyPr/>
                    <a:lstStyle/>
                    <a:p>
                      <a:pPr algn="ctr" rtl="0" fontAlgn="t"/>
                      <a:endParaRPr lang="en-US" sz="1600" b="1" i="0" u="none" strike="noStrike" dirty="0">
                        <a:solidFill>
                          <a:srgbClr val="000000"/>
                        </a:solidFill>
                        <a:latin typeface="Arial"/>
                      </a:endParaRPr>
                    </a:p>
                  </a:txBody>
                  <a:tcPr/>
                </a:tc>
                <a:tc row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200" u="none" strike="noStrike" kern="1200" dirty="0" smtClean="0"/>
                        <a:t>Expenditure as % of Appropriation</a:t>
                      </a:r>
                    </a:p>
                    <a:p>
                      <a:pPr marL="0" algn="ctr" defTabSz="914400" rtl="0" eaLnBrk="1" fontAlgn="t" latinLnBrk="0" hangingPunct="1"/>
                      <a:endParaRPr lang="en-ZA" sz="1200" b="1" i="0" u="none" strike="noStrike" kern="1200" dirty="0">
                        <a:solidFill>
                          <a:srgbClr val="000000"/>
                        </a:solidFill>
                        <a:latin typeface="Arial"/>
                        <a:ea typeface="+mn-ea"/>
                        <a:cs typeface="+mn-cs"/>
                      </a:endParaRPr>
                    </a:p>
                  </a:txBody>
                  <a:tcPr/>
                </a:tc>
              </a:tr>
              <a:tr h="574718">
                <a:tc vMerge="1">
                  <a:txBody>
                    <a:bodyPr/>
                    <a:lstStyle/>
                    <a:p>
                      <a:endParaRPr lang="en-ZA" dirty="0"/>
                    </a:p>
                  </a:txBody>
                  <a:tcPr/>
                </a:tc>
                <a:tc>
                  <a:txBody>
                    <a:bodyPr/>
                    <a:lstStyle/>
                    <a:p>
                      <a:pPr marL="0" algn="ctr" defTabSz="914400" rtl="0" eaLnBrk="1" fontAlgn="t" latinLnBrk="0" hangingPunct="1"/>
                      <a:r>
                        <a:rPr lang="en-US" sz="1200" u="none" strike="noStrike" kern="1200" dirty="0" smtClean="0"/>
                        <a:t>Appropriation</a:t>
                      </a:r>
                      <a:endParaRPr lang="en-US" sz="1200" b="1" i="0" u="none" strike="noStrike" kern="1200" dirty="0">
                        <a:solidFill>
                          <a:srgbClr val="000000"/>
                        </a:solidFill>
                        <a:latin typeface="Arial"/>
                        <a:ea typeface="+mn-ea"/>
                        <a:cs typeface="+mn-cs"/>
                      </a:endParaRPr>
                    </a:p>
                  </a:txBody>
                  <a:tcPr marL="0" marR="0" marT="0" marB="0" anchor="ctr"/>
                </a:tc>
                <a:tc>
                  <a:txBody>
                    <a:bodyPr/>
                    <a:lstStyle/>
                    <a:p>
                      <a:pPr marL="0" algn="ctr" defTabSz="914400" rtl="0" eaLnBrk="1" fontAlgn="t" latinLnBrk="0" hangingPunct="1"/>
                      <a:r>
                        <a:rPr lang="en-US" sz="1200" u="none" strike="noStrike" kern="1200" dirty="0" smtClean="0"/>
                        <a:t>Actual Expenditure</a:t>
                      </a:r>
                      <a:endParaRPr lang="en-US" sz="1200" b="1" i="0" u="none" strike="noStrike" kern="1200" dirty="0">
                        <a:solidFill>
                          <a:srgbClr val="000000"/>
                        </a:solidFill>
                        <a:latin typeface="Arial"/>
                        <a:ea typeface="+mn-ea"/>
                        <a:cs typeface="+mn-cs"/>
                      </a:endParaRPr>
                    </a:p>
                  </a:txBody>
                  <a:tcPr marL="0" marR="0" marT="0" marB="0" anchor="ctr"/>
                </a:tc>
                <a:tc>
                  <a:txBody>
                    <a:bodyPr/>
                    <a:lstStyle/>
                    <a:p>
                      <a:pPr marL="0" algn="ctr" defTabSz="914400" rtl="0" eaLnBrk="1" fontAlgn="t" latinLnBrk="0" hangingPunct="1"/>
                      <a:r>
                        <a:rPr lang="en-US" sz="1200" u="none" strike="noStrike" kern="1200" dirty="0" smtClean="0"/>
                        <a:t>Variance</a:t>
                      </a:r>
                      <a:endParaRPr lang="en-US" sz="1200" b="1" i="0" u="none" strike="noStrike" kern="1200" dirty="0">
                        <a:solidFill>
                          <a:srgbClr val="000000"/>
                        </a:solidFill>
                        <a:latin typeface="Arial"/>
                        <a:ea typeface="+mn-ea"/>
                        <a:cs typeface="+mn-cs"/>
                      </a:endParaRPr>
                    </a:p>
                  </a:txBody>
                  <a:tcPr marL="0" marR="0" marT="0" marB="0" anchor="ctr"/>
                </a:tc>
                <a:tc vMerge="1">
                  <a:txBody>
                    <a:bodyPr/>
                    <a:lstStyle/>
                    <a:p>
                      <a:endParaRPr lang="en-ZA" dirty="0"/>
                    </a:p>
                  </a:txBody>
                  <a:tcPr/>
                </a:tc>
              </a:tr>
              <a:tr h="506751">
                <a:tc vMerge="1">
                  <a:txBody>
                    <a:bodyPr/>
                    <a:lstStyle/>
                    <a:p>
                      <a:endParaRPr lang="en-ZA" dirty="0"/>
                    </a:p>
                  </a:txBody>
                  <a:tcPr/>
                </a:tc>
                <a:tc>
                  <a:txBody>
                    <a:bodyPr/>
                    <a:lstStyle/>
                    <a:p>
                      <a:pPr marL="0" algn="ctr" defTabSz="914400" rtl="0" eaLnBrk="1" fontAlgn="t" latinLnBrk="0" hangingPunct="1"/>
                      <a:r>
                        <a:rPr lang="en-US" sz="1200" u="none" strike="noStrike" kern="1200" dirty="0"/>
                        <a:t>R’000</a:t>
                      </a:r>
                      <a:endParaRPr lang="en-US" sz="1200" b="1" i="0" u="none" strike="noStrike" kern="1200" dirty="0">
                        <a:solidFill>
                          <a:srgbClr val="000000"/>
                        </a:solidFill>
                        <a:latin typeface="Arial"/>
                        <a:ea typeface="+mn-ea"/>
                        <a:cs typeface="+mn-cs"/>
                      </a:endParaRPr>
                    </a:p>
                  </a:txBody>
                  <a:tcPr marL="0" marR="0" marT="0" marB="0" anchor="ctr"/>
                </a:tc>
                <a:tc>
                  <a:txBody>
                    <a:bodyPr/>
                    <a:lstStyle/>
                    <a:p>
                      <a:pPr marL="0" algn="ctr" defTabSz="914400" rtl="0" eaLnBrk="1" fontAlgn="t" latinLnBrk="0" hangingPunct="1"/>
                      <a:r>
                        <a:rPr lang="en-US" sz="1200" u="none" strike="noStrike" kern="1200" dirty="0"/>
                        <a:t>R’000</a:t>
                      </a:r>
                      <a:endParaRPr lang="en-US" sz="1200" b="1" i="0" u="none" strike="noStrike" kern="1200" dirty="0">
                        <a:solidFill>
                          <a:srgbClr val="000000"/>
                        </a:solidFill>
                        <a:latin typeface="Arial"/>
                        <a:ea typeface="+mn-ea"/>
                        <a:cs typeface="+mn-cs"/>
                      </a:endParaRPr>
                    </a:p>
                  </a:txBody>
                  <a:tcPr marL="0" marR="0" marT="0" marB="0" anchor="ctr"/>
                </a:tc>
                <a:tc>
                  <a:txBody>
                    <a:bodyPr/>
                    <a:lstStyle/>
                    <a:p>
                      <a:pPr marL="0" algn="ctr" defTabSz="914400" rtl="0" eaLnBrk="1" fontAlgn="t" latinLnBrk="0" hangingPunct="1"/>
                      <a:r>
                        <a:rPr lang="en-US" sz="1200" u="none" strike="noStrike" kern="1200" dirty="0" smtClean="0"/>
                        <a:t>R’000</a:t>
                      </a:r>
                      <a:endParaRPr lang="en-US" sz="1200" b="1" i="0" u="none" strike="noStrike" kern="1200" dirty="0">
                        <a:solidFill>
                          <a:srgbClr val="000000"/>
                        </a:solidFill>
                        <a:latin typeface="Arial"/>
                        <a:ea typeface="+mn-ea"/>
                        <a:cs typeface="+mn-cs"/>
                      </a:endParaRPr>
                    </a:p>
                  </a:txBody>
                  <a:tcPr marL="0" marR="0" marT="0" marB="0" anchor="ctr"/>
                </a:tc>
                <a:tc vMerge="1">
                  <a:txBody>
                    <a:bodyPr/>
                    <a:lstStyle/>
                    <a:p>
                      <a:endParaRPr lang="en-ZA" dirty="0"/>
                    </a:p>
                  </a:txBody>
                  <a:tcPr/>
                </a:tc>
              </a:tr>
              <a:tr h="546370">
                <a:tc>
                  <a:txBody>
                    <a:bodyPr/>
                    <a:lstStyle/>
                    <a:p>
                      <a:pPr algn="l" rtl="0" fontAlgn="t"/>
                      <a:r>
                        <a:rPr lang="en-US" sz="1400" u="none" strike="noStrike" dirty="0" smtClean="0"/>
                        <a:t>Compensation of Employees</a:t>
                      </a:r>
                      <a:endParaRPr lang="en-US" sz="1400" b="0" i="0" u="none" strike="noStrike" dirty="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u="none" strike="noStrike" dirty="0">
                          <a:effectLst/>
                        </a:rPr>
                        <a:t>468 690</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454 375</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14 315</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96.95%</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r>
              <a:tr h="574718">
                <a:tc>
                  <a:txBody>
                    <a:bodyPr/>
                    <a:lstStyle/>
                    <a:p>
                      <a:pPr algn="l" rtl="0" fontAlgn="t"/>
                      <a:r>
                        <a:rPr lang="en-US" sz="1400" u="none" strike="noStrike" dirty="0" smtClean="0"/>
                        <a:t>Goods and Services</a:t>
                      </a:r>
                      <a:endParaRPr lang="en-US" sz="1400" b="1" i="0" u="none" strike="noStrike" dirty="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u="none" strike="noStrike" dirty="0">
                          <a:effectLst/>
                        </a:rPr>
                        <a:t>2 </a:t>
                      </a:r>
                      <a:r>
                        <a:rPr lang="en-ZA" sz="1400" u="none" strike="noStrike" dirty="0" smtClean="0">
                          <a:effectLst/>
                        </a:rPr>
                        <a:t>050 375</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2 066 112</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a:t>
                      </a:r>
                      <a:r>
                        <a:rPr lang="en-ZA" sz="1400" u="none" strike="noStrike" kern="1200" dirty="0" smtClean="0">
                          <a:effectLst/>
                        </a:rPr>
                        <a:t>15 737)</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100.77%</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r>
              <a:tr h="574718">
                <a:tc>
                  <a:txBody>
                    <a:bodyPr/>
                    <a:lstStyle/>
                    <a:p>
                      <a:pPr algn="l" rtl="0" fontAlgn="t"/>
                      <a:r>
                        <a:rPr lang="en-US" sz="1400" b="0" i="0" u="none" strike="noStrike" dirty="0" smtClean="0">
                          <a:solidFill>
                            <a:srgbClr val="000000"/>
                          </a:solidFill>
                          <a:latin typeface="Arial" panose="020B0604020202020204" pitchFamily="34" charset="0"/>
                          <a:cs typeface="Arial" panose="020B0604020202020204" pitchFamily="34" charset="0"/>
                        </a:rPr>
                        <a:t>Interest and Rent on Land</a:t>
                      </a:r>
                      <a:endParaRPr lang="en-US" sz="1400" b="0" i="0" u="none" strike="noStrike" dirty="0" smtClean="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b="0" i="0" u="none" strike="noStrike" dirty="0" smtClean="0">
                          <a:solidFill>
                            <a:schemeClr val="tx1"/>
                          </a:solidFill>
                          <a:effectLst/>
                          <a:latin typeface="Arial" panose="020B0604020202020204" pitchFamily="34" charset="0"/>
                          <a:cs typeface="Arial" panose="020B0604020202020204" pitchFamily="34" charset="0"/>
                        </a:rPr>
                        <a:t>46 321</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b="0" i="0" u="none" strike="noStrike" kern="1200" dirty="0" smtClean="0">
                          <a:solidFill>
                            <a:schemeClr val="tx1"/>
                          </a:solidFill>
                          <a:effectLst/>
                          <a:latin typeface="Arial" panose="020B0604020202020204" pitchFamily="34" charset="0"/>
                          <a:ea typeface="+mn-ea"/>
                          <a:cs typeface="Arial" panose="020B0604020202020204" pitchFamily="34" charset="0"/>
                        </a:rPr>
                        <a:t>46</a:t>
                      </a:r>
                      <a:r>
                        <a:rPr lang="en-ZA" sz="14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321</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b="0" i="0" u="none" strike="noStrike" kern="1200" dirty="0" smtClean="0">
                          <a:solidFill>
                            <a:schemeClr val="tx1"/>
                          </a:solidFill>
                          <a:effectLst/>
                          <a:latin typeface="Arial" panose="020B0604020202020204" pitchFamily="34" charset="0"/>
                          <a:ea typeface="+mn-ea"/>
                          <a:cs typeface="Arial" panose="020B0604020202020204" pitchFamily="34" charset="0"/>
                        </a:rPr>
                        <a:t>0</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b="0" i="0" u="none" strike="noStrike" kern="1200" dirty="0" smtClean="0">
                          <a:solidFill>
                            <a:schemeClr val="tx1"/>
                          </a:solidFill>
                          <a:effectLst/>
                          <a:latin typeface="Arial" panose="020B0604020202020204" pitchFamily="34" charset="0"/>
                          <a:ea typeface="+mn-ea"/>
                          <a:cs typeface="Arial" panose="020B0604020202020204" pitchFamily="34" charset="0"/>
                        </a:rPr>
                        <a:t>100%</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r>
              <a:tr h="574718">
                <a:tc>
                  <a:txBody>
                    <a:bodyPr/>
                    <a:lstStyle/>
                    <a:p>
                      <a:pPr algn="l" rtl="0" fontAlgn="t"/>
                      <a:r>
                        <a:rPr lang="en-US" sz="1400" u="none" strike="noStrike" dirty="0" smtClean="0"/>
                        <a:t>Transfers and Subsidies</a:t>
                      </a:r>
                      <a:endParaRPr lang="en-US" sz="1400" b="0" i="0" u="none" strike="noStrike" dirty="0" smtClean="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u="none" strike="noStrike" dirty="0">
                          <a:effectLst/>
                        </a:rPr>
                        <a:t>17 852 413</a:t>
                      </a:r>
                      <a:endParaRPr lang="en-ZA" sz="1400" b="0"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17 845 764</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6 649</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99.96%</a:t>
                      </a:r>
                      <a:endParaRPr lang="en-ZA" sz="140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0" marR="0" marT="0" marB="0" anchor="b"/>
                </a:tc>
              </a:tr>
              <a:tr h="574718">
                <a:tc>
                  <a:txBody>
                    <a:bodyPr/>
                    <a:lstStyle/>
                    <a:p>
                      <a:pPr algn="l" rtl="0" fontAlgn="t"/>
                      <a:r>
                        <a:rPr lang="en-US" sz="1400" u="none" strike="noStrike" dirty="0" smtClean="0"/>
                        <a:t>Payment</a:t>
                      </a:r>
                      <a:r>
                        <a:rPr lang="en-US" sz="1400" u="none" strike="noStrike" baseline="0" dirty="0" smtClean="0"/>
                        <a:t> for Capital Assets</a:t>
                      </a:r>
                      <a:endParaRPr lang="en-US" sz="1400" b="1" i="0" u="none" strike="noStrike" dirty="0">
                        <a:solidFill>
                          <a:srgbClr val="000000"/>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u="none" strike="noStrike" dirty="0">
                          <a:effectLst/>
                        </a:rPr>
                        <a:t>1 995 662</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1 063 492</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932 170</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u="none" strike="noStrike" kern="1200" dirty="0">
                          <a:effectLst/>
                        </a:rPr>
                        <a:t>53.29%</a:t>
                      </a:r>
                      <a:endParaRPr lang="en-ZA" sz="14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r>
              <a:tr h="654156">
                <a:tc>
                  <a:txBody>
                    <a:bodyPr/>
                    <a:lstStyle/>
                    <a:p>
                      <a:pPr algn="l" rtl="0" fontAlgn="t"/>
                      <a:endParaRPr lang="en-US" sz="1400" b="1" u="none" strike="noStrike" dirty="0" smtClean="0"/>
                    </a:p>
                    <a:p>
                      <a:pPr algn="l" rtl="0" fontAlgn="t"/>
                      <a:r>
                        <a:rPr lang="en-US" sz="1400" b="1" u="none" strike="noStrike" dirty="0" smtClean="0"/>
                        <a:t>Total</a:t>
                      </a:r>
                      <a:endParaRPr lang="en-US" sz="1400" b="1" i="0" u="none" strike="noStrike" dirty="0">
                        <a:solidFill>
                          <a:schemeClr val="tx1"/>
                        </a:solidFill>
                        <a:latin typeface="Arial" panose="020B0604020202020204" pitchFamily="34" charset="0"/>
                        <a:cs typeface="Arial" panose="020B0604020202020204" pitchFamily="34" charset="0"/>
                      </a:endParaRPr>
                    </a:p>
                  </a:txBody>
                  <a:tcPr marR="0" marT="0" marB="0" anchor="b"/>
                </a:tc>
                <a:tc>
                  <a:txBody>
                    <a:bodyPr/>
                    <a:lstStyle/>
                    <a:p>
                      <a:pPr algn="r" fontAlgn="b"/>
                      <a:r>
                        <a:rPr lang="en-ZA" sz="1400" b="1" u="none" strike="noStrike" dirty="0">
                          <a:effectLst/>
                        </a:rPr>
                        <a:t>22 413 461</a:t>
                      </a:r>
                      <a:endParaRPr lang="en-ZA"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marL="0" algn="r" defTabSz="914400" rtl="0" eaLnBrk="1" fontAlgn="b" latinLnBrk="0" hangingPunct="1"/>
                      <a:r>
                        <a:rPr lang="en-ZA" sz="1400" b="1" u="none" strike="noStrike" kern="1200" dirty="0">
                          <a:effectLst/>
                        </a:rPr>
                        <a:t>21 476 064</a:t>
                      </a:r>
                      <a:endParaRPr lang="en-ZA" sz="14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b="1" u="none" strike="noStrike" kern="1200" dirty="0">
                          <a:effectLst/>
                        </a:rPr>
                        <a:t>937 397</a:t>
                      </a:r>
                      <a:endParaRPr lang="en-ZA" sz="14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c>
                  <a:txBody>
                    <a:bodyPr/>
                    <a:lstStyle/>
                    <a:p>
                      <a:pPr marL="0" algn="r" defTabSz="914400" rtl="0" eaLnBrk="1" fontAlgn="b" latinLnBrk="0" hangingPunct="1"/>
                      <a:r>
                        <a:rPr lang="en-ZA" sz="1400" b="1" u="none" strike="noStrike" kern="1200" dirty="0">
                          <a:effectLst/>
                        </a:rPr>
                        <a:t>95.82%</a:t>
                      </a:r>
                      <a:endParaRPr lang="en-ZA" sz="14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0" marR="0" marT="0" marB="0" anchor="b"/>
                </a:tc>
              </a:tr>
            </a:tbl>
          </a:graphicData>
        </a:graphic>
      </p:graphicFrame>
      <p:sp>
        <p:nvSpPr>
          <p:cNvPr id="5" name="Slide Number Placeholder 4"/>
          <p:cNvSpPr txBox="1">
            <a:spLocks/>
          </p:cNvSpPr>
          <p:nvPr/>
        </p:nvSpPr>
        <p:spPr>
          <a:xfrm>
            <a:off x="6553200" y="6356350"/>
            <a:ext cx="2590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dirty="0"/>
          </a:p>
        </p:txBody>
      </p:sp>
      <p:sp>
        <p:nvSpPr>
          <p:cNvPr id="6" name="Slide Number Placeholder 4"/>
          <p:cNvSpPr txBox="1">
            <a:spLocks/>
          </p:cNvSpPr>
          <p:nvPr/>
        </p:nvSpPr>
        <p:spPr>
          <a:xfrm>
            <a:off x="6705600" y="6508750"/>
            <a:ext cx="2590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dirty="0"/>
          </a:p>
        </p:txBody>
      </p:sp>
      <p:sp>
        <p:nvSpPr>
          <p:cNvPr id="8" name="TextBox 7"/>
          <p:cNvSpPr txBox="1"/>
          <p:nvPr/>
        </p:nvSpPr>
        <p:spPr>
          <a:xfrm>
            <a:off x="7020272" y="6525344"/>
            <a:ext cx="792088" cy="369332"/>
          </a:xfrm>
          <a:prstGeom prst="rect">
            <a:avLst/>
          </a:prstGeom>
          <a:noFill/>
        </p:spPr>
        <p:txBody>
          <a:bodyPr wrap="square" rtlCol="0">
            <a:spAutoFit/>
          </a:bodyPr>
          <a:lstStyle/>
          <a:p>
            <a:pPr algn="ctr"/>
            <a:r>
              <a:rPr lang="en-US" dirty="0" smtClean="0"/>
              <a:t>6</a:t>
            </a:r>
            <a:endParaRPr lang="en-ZA" dirty="0"/>
          </a:p>
        </p:txBody>
      </p:sp>
    </p:spTree>
    <p:extLst>
      <p:ext uri="{BB962C8B-B14F-4D97-AF65-F5344CB8AC3E}">
        <p14:creationId xmlns:p14="http://schemas.microsoft.com/office/powerpoint/2010/main" val="2315388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a:xfrm>
            <a:off x="0" y="1"/>
            <a:ext cx="9144000" cy="620687"/>
          </a:xfrm>
        </p:spPr>
        <p:txBody>
          <a:bodyPr>
            <a:noAutofit/>
          </a:bodyPr>
          <a:lstStyle/>
          <a:p>
            <a:pPr eaLnBrk="1" hangingPunct="1"/>
            <a:r>
              <a:rPr lang="en-ZA" altLang="en-US" b="1" dirty="0" smtClean="0">
                <a:solidFill>
                  <a:schemeClr val="accent2">
                    <a:lumMod val="75000"/>
                  </a:schemeClr>
                </a:solidFill>
              </a:rPr>
              <a:t>UNDER-EXPENDITURE</a:t>
            </a:r>
          </a:p>
        </p:txBody>
      </p:sp>
      <p:graphicFrame>
        <p:nvGraphicFramePr>
          <p:cNvPr id="2" name="Table 1"/>
          <p:cNvGraphicFramePr>
            <a:graphicFrameLocks noGrp="1"/>
          </p:cNvGraphicFramePr>
          <p:nvPr>
            <p:extLst>
              <p:ext uri="{D42A27DB-BD31-4B8C-83A1-F6EECF244321}">
                <p14:modId xmlns:p14="http://schemas.microsoft.com/office/powerpoint/2010/main" val="3889173797"/>
              </p:ext>
            </p:extLst>
          </p:nvPr>
        </p:nvGraphicFramePr>
        <p:xfrm>
          <a:off x="323528" y="-13863101"/>
          <a:ext cx="8568952" cy="5335229"/>
        </p:xfrm>
        <a:graphic>
          <a:graphicData uri="http://schemas.openxmlformats.org/drawingml/2006/table">
            <a:tbl>
              <a:tblPr firstRow="1" bandRow="1">
                <a:tableStyleId>{21E4AEA4-8DFA-4A89-87EB-49C32662AFE0}</a:tableStyleId>
              </a:tblPr>
              <a:tblGrid>
                <a:gridCol w="4172048"/>
                <a:gridCol w="4396904"/>
              </a:tblGrid>
              <a:tr h="465098">
                <a:tc>
                  <a:txBody>
                    <a:bodyPr/>
                    <a:lstStyle/>
                    <a:p>
                      <a:endParaRPr lang="en-ZA"/>
                    </a:p>
                  </a:txBody>
                  <a:tcPr marL="91431" marR="91431" marT="45721" marB="45721"/>
                </a:tc>
                <a:tc>
                  <a:txBody>
                    <a:bodyPr/>
                    <a:lstStyle/>
                    <a:p>
                      <a:endParaRPr lang="en-ZA"/>
                    </a:p>
                  </a:txBody>
                  <a:tcPr marL="91431" marR="91431" marT="45721" marB="45721"/>
                </a:tc>
              </a:tr>
              <a:tr h="465098">
                <a:tc gridSpan="2">
                  <a:txBody>
                    <a:bodyPr/>
                    <a:lstStyle/>
                    <a:p>
                      <a:endParaRPr lang="en-ZA"/>
                    </a:p>
                  </a:txBody>
                  <a:tcPr marL="91431" marR="91431" marT="45721" marB="45721"/>
                </a:tc>
                <a:tc hMerge="1">
                  <a:txBody>
                    <a:bodyPr/>
                    <a:lstStyle/>
                    <a:p>
                      <a:pPr algn="ctr"/>
                      <a:endParaRPr lang="en-ZA" sz="1800" dirty="0"/>
                    </a:p>
                  </a:txBody>
                  <a:tcPr marL="91431" marR="91431" marT="45721" marB="45721"/>
                </a:tc>
              </a:tr>
              <a:tr h="4405033">
                <a:tc>
                  <a:txBody>
                    <a:bodyPr/>
                    <a:lstStyle/>
                    <a:p>
                      <a:endParaRPr lang="en-ZA"/>
                    </a:p>
                  </a:txBody>
                  <a:tcPr marL="91431" marR="91431" marT="45721" marB="45721"/>
                </a:tc>
                <a:tc>
                  <a:txBody>
                    <a:bodyPr/>
                    <a:lstStyle/>
                    <a:p>
                      <a:endParaRPr lang="en-ZA" dirty="0"/>
                    </a:p>
                  </a:txBody>
                  <a:tcPr marL="91431" marR="91431" marT="45721" marB="45721"/>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112382044"/>
              </p:ext>
            </p:extLst>
          </p:nvPr>
        </p:nvGraphicFramePr>
        <p:xfrm>
          <a:off x="0" y="692696"/>
          <a:ext cx="9144001" cy="6821631"/>
        </p:xfrm>
        <a:graphic>
          <a:graphicData uri="http://schemas.openxmlformats.org/drawingml/2006/table">
            <a:tbl>
              <a:tblPr firstRow="1" bandRow="1">
                <a:tableStyleId>{21E4AEA4-8DFA-4A89-87EB-49C32662AFE0}</a:tableStyleId>
              </a:tblPr>
              <a:tblGrid>
                <a:gridCol w="2942283"/>
                <a:gridCol w="3100859"/>
                <a:gridCol w="3100859"/>
              </a:tblGrid>
              <a:tr h="382705">
                <a:tc>
                  <a:txBody>
                    <a:bodyPr/>
                    <a:lstStyle/>
                    <a:p>
                      <a:pPr algn="ctr"/>
                      <a:r>
                        <a:rPr lang="en-ZA" sz="1800" dirty="0" smtClean="0"/>
                        <a:t>Projects</a:t>
                      </a:r>
                      <a:endParaRPr lang="en-ZA" sz="1800" dirty="0"/>
                    </a:p>
                  </a:txBody>
                  <a:tcPr marL="91431" marR="91431" marT="45721" marB="45721"/>
                </a:tc>
                <a:tc>
                  <a:txBody>
                    <a:bodyPr/>
                    <a:lstStyle/>
                    <a:p>
                      <a:pPr algn="ctr"/>
                      <a:r>
                        <a:rPr lang="en-ZA" sz="1800" dirty="0" smtClean="0"/>
                        <a:t>Reasons</a:t>
                      </a:r>
                      <a:endParaRPr lang="en-ZA" sz="1800" dirty="0"/>
                    </a:p>
                  </a:txBody>
                  <a:tcPr marL="91431" marR="91431" marT="45721" marB="45721"/>
                </a:tc>
                <a:tc>
                  <a:txBody>
                    <a:bodyPr/>
                    <a:lstStyle/>
                    <a:p>
                      <a:pPr algn="ctr"/>
                      <a:r>
                        <a:rPr lang="en-US" sz="1800" dirty="0" smtClean="0"/>
                        <a:t>Remedial Measures</a:t>
                      </a:r>
                      <a:endParaRPr lang="en-ZA" sz="1800" dirty="0"/>
                    </a:p>
                  </a:txBody>
                  <a:tcPr marL="91431" marR="91431" marT="45721" marB="45721"/>
                </a:tc>
              </a:tr>
              <a:tr h="86108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smtClean="0"/>
                        <a:t>Curriculum Policy, Support and Monitoring (Goods and Services)</a:t>
                      </a:r>
                      <a:endParaRPr lang="en-ZA" sz="2400" b="1" dirty="0"/>
                    </a:p>
                  </a:txBody>
                  <a:tcPr marL="91431" marR="91431" marT="45721" marB="45721"/>
                </a:tc>
                <a:tc hMerge="1">
                  <a:txBody>
                    <a:bodyPr/>
                    <a:lstStyle/>
                    <a:p>
                      <a:pPr algn="ctr"/>
                      <a:endParaRPr lang="en-ZA" sz="1800" dirty="0"/>
                    </a:p>
                  </a:txBody>
                  <a:tcPr marL="91431" marR="91431" marT="45721" marB="45721"/>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ZA" sz="2400" b="1" dirty="0"/>
                    </a:p>
                  </a:txBody>
                  <a:tcPr marL="91431" marR="91431" marT="45721" marB="45721"/>
                </a:tc>
              </a:tr>
              <a:tr h="5262169">
                <a:tc>
                  <a:txBody>
                    <a:bodyPr/>
                    <a:lstStyle/>
                    <a:p>
                      <a:pPr marL="0" lvl="0" indent="0" algn="just">
                        <a:lnSpc>
                          <a:spcPct val="150000"/>
                        </a:lnSpc>
                        <a:buFont typeface="Arial" panose="020B0604020202020204" pitchFamily="34" charset="0"/>
                        <a:buNone/>
                      </a:pPr>
                      <a:r>
                        <a:rPr lang="en-ZA" sz="2000" b="1" baseline="0" dirty="0" smtClean="0"/>
                        <a:t>Kha Ri Gude programme (EPWP) </a:t>
                      </a:r>
                      <a:endParaRPr lang="en-ZA" sz="2000" baseline="0" dirty="0" smtClean="0"/>
                    </a:p>
                    <a:p>
                      <a:pPr marL="0" lvl="0" indent="0" algn="just">
                        <a:lnSpc>
                          <a:spcPct val="150000"/>
                        </a:lnSpc>
                        <a:buFont typeface="Arial" panose="020B0604020202020204" pitchFamily="34" charset="0"/>
                        <a:buNone/>
                      </a:pPr>
                      <a:endParaRPr lang="en-ZA" sz="2000" dirty="0" smtClean="0"/>
                    </a:p>
                    <a:p>
                      <a:pPr marL="171450" lvl="0" indent="-171450" algn="just">
                        <a:lnSpc>
                          <a:spcPct val="150000"/>
                        </a:lnSpc>
                        <a:buFont typeface="Arial" panose="020B0604020202020204" pitchFamily="34" charset="0"/>
                        <a:buChar char="•"/>
                      </a:pPr>
                      <a:endParaRPr lang="en-ZA" sz="2000" dirty="0" smtClean="0"/>
                    </a:p>
                    <a:p>
                      <a:pPr marL="171450" lvl="0" indent="-171450" algn="just">
                        <a:lnSpc>
                          <a:spcPct val="150000"/>
                        </a:lnSpc>
                        <a:buFont typeface="Arial" panose="020B0604020202020204" pitchFamily="34" charset="0"/>
                        <a:buChar char="•"/>
                      </a:pPr>
                      <a:endParaRPr lang="en-ZA" sz="2000" dirty="0" smtClean="0"/>
                    </a:p>
                    <a:p>
                      <a:pPr marL="171450" lvl="0" indent="-171450" algn="just">
                        <a:lnSpc>
                          <a:spcPct val="150000"/>
                        </a:lnSpc>
                        <a:buFont typeface="Arial" panose="020B0604020202020204" pitchFamily="34" charset="0"/>
                        <a:buChar char="•"/>
                      </a:pPr>
                      <a:endParaRPr lang="en-ZA" sz="2000" dirty="0" smtClean="0"/>
                    </a:p>
                    <a:p>
                      <a:pPr marL="171450" lvl="0" indent="-171450" algn="just">
                        <a:lnSpc>
                          <a:spcPct val="150000"/>
                        </a:lnSpc>
                        <a:buFont typeface="Arial" panose="020B0604020202020204" pitchFamily="34" charset="0"/>
                        <a:buChar char="•"/>
                      </a:pPr>
                      <a:endParaRPr lang="en-ZA" sz="2000" dirty="0" smtClean="0"/>
                    </a:p>
                    <a:p>
                      <a:pPr marL="171450" lvl="0" indent="-171450" algn="just">
                        <a:lnSpc>
                          <a:spcPct val="150000"/>
                        </a:lnSpc>
                        <a:buFont typeface="Arial" panose="020B0604020202020204" pitchFamily="34" charset="0"/>
                        <a:buChar char="•"/>
                      </a:pPr>
                      <a:endParaRPr lang="en-ZA" sz="2000" dirty="0" smtClean="0"/>
                    </a:p>
                    <a:p>
                      <a:pPr marL="171450" lvl="0" indent="-171450" algn="just">
                        <a:lnSpc>
                          <a:spcPct val="150000"/>
                        </a:lnSpc>
                        <a:buFont typeface="Arial" panose="020B0604020202020204" pitchFamily="34" charset="0"/>
                        <a:buChar char="•"/>
                      </a:pPr>
                      <a:endParaRPr lang="en-ZA" sz="2000" dirty="0" smtClean="0"/>
                    </a:p>
                    <a:p>
                      <a:pPr marL="171450" lvl="0" indent="-171450" algn="just">
                        <a:lnSpc>
                          <a:spcPct val="150000"/>
                        </a:lnSpc>
                        <a:buFont typeface="Arial" panose="020B0604020202020204" pitchFamily="34" charset="0"/>
                        <a:buChar char="•"/>
                      </a:pPr>
                      <a:endParaRPr lang="en-ZA" sz="2000" dirty="0" smtClean="0"/>
                    </a:p>
                    <a:p>
                      <a:pPr marL="171450" lvl="0" indent="-171450" algn="just">
                        <a:lnSpc>
                          <a:spcPct val="150000"/>
                        </a:lnSpc>
                        <a:buFont typeface="Arial" panose="020B0604020202020204" pitchFamily="34" charset="0"/>
                        <a:buChar char="•"/>
                      </a:pPr>
                      <a:endParaRPr lang="en-ZA" sz="2000" dirty="0" smtClean="0"/>
                    </a:p>
                    <a:p>
                      <a:pPr marL="171450" lvl="0" indent="-171450" algn="just">
                        <a:lnSpc>
                          <a:spcPct val="150000"/>
                        </a:lnSpc>
                        <a:buFont typeface="Arial" panose="020B0604020202020204" pitchFamily="34" charset="0"/>
                        <a:buNone/>
                      </a:pPr>
                      <a:endParaRPr lang="en-US" sz="2000" b="0" i="0" u="none" strike="noStrike" dirty="0" smtClean="0">
                        <a:solidFill>
                          <a:srgbClr val="000000"/>
                        </a:solidFill>
                        <a:latin typeface="Arial" panose="020B0604020202020204" pitchFamily="34" charset="0"/>
                        <a:cs typeface="Arial" panose="020B0604020202020204" pitchFamily="34" charset="0"/>
                      </a:endParaRPr>
                    </a:p>
                  </a:txBody>
                  <a:tcPr marL="91431" marR="91431" marT="45721" marB="45721"/>
                </a:tc>
                <a:tc>
                  <a:txBody>
                    <a:bodyPr/>
                    <a:lstStyle/>
                    <a:p>
                      <a:pPr marL="185738" indent="-185738" algn="just">
                        <a:lnSpc>
                          <a:spcPct val="100000"/>
                        </a:lnSpc>
                        <a:buFont typeface="Arial" pitchFamily="34" charset="0"/>
                        <a:buChar char="•"/>
                      </a:pPr>
                      <a:r>
                        <a:rPr lang="en-US" sz="1600" b="0" i="0" kern="1200" baseline="0" dirty="0" smtClean="0">
                          <a:solidFill>
                            <a:schemeClr val="tx1"/>
                          </a:solidFill>
                        </a:rPr>
                        <a:t>The main cost driver is stipends paid to volunteer educators whose number depends on the number of learners in the </a:t>
                      </a:r>
                      <a:r>
                        <a:rPr lang="en-US" sz="1600" b="0" i="0" kern="1200" baseline="0" dirty="0" err="1" smtClean="0">
                          <a:solidFill>
                            <a:schemeClr val="tx1"/>
                          </a:solidFill>
                        </a:rPr>
                        <a:t>programme</a:t>
                      </a:r>
                      <a:r>
                        <a:rPr lang="en-US" sz="1600" b="0" i="0" kern="1200" baseline="0" dirty="0" smtClean="0">
                          <a:solidFill>
                            <a:schemeClr val="tx1"/>
                          </a:solidFill>
                        </a:rPr>
                        <a:t>.</a:t>
                      </a:r>
                    </a:p>
                    <a:p>
                      <a:pPr marL="185738" indent="-185738" algn="just">
                        <a:lnSpc>
                          <a:spcPct val="100000"/>
                        </a:lnSpc>
                        <a:buFont typeface="Arial" pitchFamily="34" charset="0"/>
                        <a:buChar char="•"/>
                      </a:pPr>
                      <a:r>
                        <a:rPr lang="en-US" sz="1600" i="0" kern="1200" baseline="0" dirty="0" smtClean="0">
                          <a:solidFill>
                            <a:schemeClr val="tx1"/>
                          </a:solidFill>
                        </a:rPr>
                        <a:t>The </a:t>
                      </a:r>
                      <a:r>
                        <a:rPr lang="en-US" sz="1600" b="1" i="0" kern="1200" baseline="0" dirty="0" smtClean="0">
                          <a:solidFill>
                            <a:schemeClr val="tx1"/>
                          </a:solidFill>
                        </a:rPr>
                        <a:t>target</a:t>
                      </a:r>
                      <a:r>
                        <a:rPr lang="en-US" sz="1600" i="0" kern="1200" baseline="0" dirty="0" smtClean="0">
                          <a:solidFill>
                            <a:schemeClr val="tx1"/>
                          </a:solidFill>
                        </a:rPr>
                        <a:t> number of learners was </a:t>
                      </a:r>
                      <a:r>
                        <a:rPr lang="en-US" sz="1600" b="1" i="0" kern="1200" baseline="0" dirty="0" smtClean="0">
                          <a:solidFill>
                            <a:schemeClr val="tx1"/>
                          </a:solidFill>
                        </a:rPr>
                        <a:t>295 000 </a:t>
                      </a:r>
                      <a:r>
                        <a:rPr lang="en-US" sz="1600" i="0" kern="1200" baseline="0" dirty="0" smtClean="0">
                          <a:solidFill>
                            <a:schemeClr val="tx1"/>
                          </a:solidFill>
                        </a:rPr>
                        <a:t>for </a:t>
                      </a:r>
                      <a:r>
                        <a:rPr lang="en-US" sz="1600" b="1" i="0" kern="1200" baseline="0" dirty="0" smtClean="0">
                          <a:solidFill>
                            <a:schemeClr val="tx1"/>
                          </a:solidFill>
                        </a:rPr>
                        <a:t>2016/17</a:t>
                      </a:r>
                    </a:p>
                    <a:p>
                      <a:pPr marL="185738" marR="0" indent="-185738"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i="0" kern="1200" baseline="0" dirty="0" smtClean="0">
                          <a:solidFill>
                            <a:schemeClr val="tx1"/>
                          </a:solidFill>
                        </a:rPr>
                        <a:t>Verification of authentic learners showed a </a:t>
                      </a:r>
                      <a:r>
                        <a:rPr lang="en-US" sz="1600" b="1" i="0" kern="1200" baseline="0" dirty="0" smtClean="0">
                          <a:solidFill>
                            <a:schemeClr val="tx1"/>
                          </a:solidFill>
                        </a:rPr>
                        <a:t>reduced number </a:t>
                      </a:r>
                      <a:r>
                        <a:rPr lang="en-US" sz="1600" i="0" kern="1200" baseline="0" dirty="0" smtClean="0">
                          <a:solidFill>
                            <a:schemeClr val="tx1"/>
                          </a:solidFill>
                        </a:rPr>
                        <a:t>of </a:t>
                      </a:r>
                      <a:r>
                        <a:rPr lang="en-US" sz="1600" b="1" i="0" kern="1200" dirty="0" smtClean="0">
                          <a:solidFill>
                            <a:schemeClr val="tx1"/>
                          </a:solidFill>
                        </a:rPr>
                        <a:t>123 914 learners.</a:t>
                      </a:r>
                      <a:r>
                        <a:rPr lang="en-US" sz="1600" b="1" i="0" kern="1200" baseline="0" dirty="0" smtClean="0">
                          <a:solidFill>
                            <a:schemeClr val="tx1"/>
                          </a:solidFill>
                        </a:rPr>
                        <a:t> </a:t>
                      </a:r>
                    </a:p>
                    <a:p>
                      <a:pPr marL="185738" marR="0" indent="-185738"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i="0" kern="1200" baseline="0" dirty="0" smtClean="0">
                          <a:solidFill>
                            <a:schemeClr val="tx1"/>
                          </a:solidFill>
                        </a:rPr>
                        <a:t>The reduction in numbers affected the number of volunteers to be recruited and paid. </a:t>
                      </a:r>
                    </a:p>
                    <a:p>
                      <a:pPr marL="185738" marR="0" indent="-185738"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1" i="0" dirty="0" smtClean="0">
                          <a:solidFill>
                            <a:schemeClr val="tx1"/>
                          </a:solidFill>
                        </a:rPr>
                        <a:t>Intensified verification</a:t>
                      </a:r>
                      <a:r>
                        <a:rPr lang="en-US" sz="1600" b="1" i="0" baseline="0" dirty="0" smtClean="0">
                          <a:solidFill>
                            <a:schemeClr val="tx1"/>
                          </a:solidFill>
                        </a:rPr>
                        <a:t> of</a:t>
                      </a:r>
                      <a:r>
                        <a:rPr lang="en-US" sz="1600" b="1" i="0" dirty="0" smtClean="0">
                          <a:solidFill>
                            <a:schemeClr val="tx1"/>
                          </a:solidFill>
                        </a:rPr>
                        <a:t> </a:t>
                      </a:r>
                      <a:r>
                        <a:rPr lang="en-US" sz="1600" i="0" dirty="0" smtClean="0">
                          <a:solidFill>
                            <a:schemeClr val="tx1"/>
                          </a:solidFill>
                        </a:rPr>
                        <a:t>learners  </a:t>
                      </a:r>
                      <a:r>
                        <a:rPr lang="en-US" sz="1600" i="0" kern="1200" dirty="0" smtClean="0">
                          <a:solidFill>
                            <a:schemeClr val="tx1"/>
                          </a:solidFill>
                        </a:rPr>
                        <a:t>further caused withholding of payment of stipends for three to four months</a:t>
                      </a:r>
                      <a:endParaRPr lang="en-ZA" sz="1600" i="0" dirty="0" smtClean="0">
                        <a:solidFill>
                          <a:schemeClr val="tx1"/>
                        </a:solidFill>
                      </a:endParaRPr>
                    </a:p>
                    <a:p>
                      <a:pPr marL="185738" indent="-185738" algn="just">
                        <a:lnSpc>
                          <a:spcPct val="100000"/>
                        </a:lnSpc>
                        <a:buFont typeface="Arial" pitchFamily="34" charset="0"/>
                        <a:buChar char="•"/>
                      </a:pPr>
                      <a:endParaRPr lang="en-ZA" sz="1600" baseline="0" dirty="0" smtClean="0">
                        <a:solidFill>
                          <a:schemeClr val="tx1"/>
                        </a:solidFill>
                        <a:effectLst/>
                        <a:latin typeface="Arial"/>
                        <a:ea typeface="Calibri"/>
                        <a:cs typeface="+mn-cs"/>
                      </a:endParaRPr>
                    </a:p>
                  </a:txBody>
                  <a:tcPr marL="91431" marR="91431" marT="45721" marB="45721"/>
                </a:tc>
                <a:tc>
                  <a:txBody>
                    <a:bodyPr/>
                    <a:lstStyle/>
                    <a:p>
                      <a:pPr marL="185738" marR="0" indent="-185738" algn="just" defTabSz="914400" rtl="0" eaLnBrk="1" fontAlgn="auto" latinLnBrk="0" hangingPunct="1">
                        <a:lnSpc>
                          <a:spcPct val="100000"/>
                        </a:lnSpc>
                        <a:spcBef>
                          <a:spcPts val="0"/>
                        </a:spcBef>
                        <a:spcAft>
                          <a:spcPts val="0"/>
                        </a:spcAft>
                        <a:buClrTx/>
                        <a:buSzTx/>
                        <a:buFont typeface="Arial" pitchFamily="34" charset="0"/>
                        <a:buChar char="•"/>
                        <a:tabLst/>
                        <a:defRPr/>
                      </a:pPr>
                      <a:r>
                        <a:rPr lang="en-ZA" sz="1600" i="0" dirty="0" smtClean="0">
                          <a:solidFill>
                            <a:schemeClr val="tx1"/>
                          </a:solidFill>
                        </a:rPr>
                        <a:t>The </a:t>
                      </a:r>
                      <a:r>
                        <a:rPr lang="en-ZA" sz="1600" b="1" i="0" dirty="0" smtClean="0">
                          <a:solidFill>
                            <a:schemeClr val="tx1"/>
                          </a:solidFill>
                        </a:rPr>
                        <a:t>campaign </a:t>
                      </a:r>
                      <a:r>
                        <a:rPr lang="en-ZA" sz="1600" i="0" dirty="0" smtClean="0">
                          <a:solidFill>
                            <a:schemeClr val="tx1"/>
                          </a:solidFill>
                        </a:rPr>
                        <a:t>has been </a:t>
                      </a:r>
                      <a:r>
                        <a:rPr lang="en-ZA" sz="1600" b="1" i="0" dirty="0" smtClean="0">
                          <a:solidFill>
                            <a:schemeClr val="tx1"/>
                          </a:solidFill>
                        </a:rPr>
                        <a:t>concluded</a:t>
                      </a:r>
                      <a:r>
                        <a:rPr lang="en-ZA" sz="1600" i="0" dirty="0" smtClean="0">
                          <a:solidFill>
                            <a:schemeClr val="tx1"/>
                          </a:solidFill>
                        </a:rPr>
                        <a:t> as it has reached its target.</a:t>
                      </a:r>
                    </a:p>
                    <a:p>
                      <a:pPr marL="185738" indent="-185738" algn="just">
                        <a:lnSpc>
                          <a:spcPct val="100000"/>
                        </a:lnSpc>
                        <a:buFont typeface="Arial" pitchFamily="34" charset="0"/>
                        <a:buChar char="•"/>
                      </a:pPr>
                      <a:endParaRPr lang="en-ZA" sz="1600" b="1" baseline="0" dirty="0" smtClean="0">
                        <a:solidFill>
                          <a:schemeClr val="tx1"/>
                        </a:solidFill>
                        <a:effectLst/>
                        <a:latin typeface="Arial"/>
                        <a:ea typeface="Calibri"/>
                        <a:cs typeface="+mn-cs"/>
                      </a:endParaRPr>
                    </a:p>
                  </a:txBody>
                  <a:tcPr marL="91431" marR="91431" marT="45721" marB="45721"/>
                </a:tc>
              </a:tr>
            </a:tbl>
          </a:graphicData>
        </a:graphic>
      </p:graphicFrame>
      <p:sp>
        <p:nvSpPr>
          <p:cNvPr id="5" name="TextBox 4"/>
          <p:cNvSpPr txBox="1"/>
          <p:nvPr/>
        </p:nvSpPr>
        <p:spPr>
          <a:xfrm>
            <a:off x="7020272" y="6525344"/>
            <a:ext cx="792088" cy="369332"/>
          </a:xfrm>
          <a:prstGeom prst="rect">
            <a:avLst/>
          </a:prstGeom>
          <a:noFill/>
        </p:spPr>
        <p:txBody>
          <a:bodyPr wrap="square" rtlCol="0">
            <a:spAutoFit/>
          </a:bodyPr>
          <a:lstStyle/>
          <a:p>
            <a:pPr algn="ctr"/>
            <a:r>
              <a:rPr lang="en-US" dirty="0" smtClean="0"/>
              <a:t>7</a:t>
            </a:r>
            <a:endParaRPr lang="en-ZA" dirty="0"/>
          </a:p>
        </p:txBody>
      </p:sp>
    </p:spTree>
    <p:extLst>
      <p:ext uri="{BB962C8B-B14F-4D97-AF65-F5344CB8AC3E}">
        <p14:creationId xmlns:p14="http://schemas.microsoft.com/office/powerpoint/2010/main" val="3848845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a:xfrm>
            <a:off x="0" y="1"/>
            <a:ext cx="9144000" cy="620687"/>
          </a:xfrm>
        </p:spPr>
        <p:txBody>
          <a:bodyPr>
            <a:noAutofit/>
          </a:bodyPr>
          <a:lstStyle/>
          <a:p>
            <a:pPr eaLnBrk="1" hangingPunct="1"/>
            <a:r>
              <a:rPr lang="en-ZA" altLang="en-US" sz="4000" b="1" dirty="0" smtClean="0">
                <a:solidFill>
                  <a:schemeClr val="accent2">
                    <a:lumMod val="75000"/>
                  </a:schemeClr>
                </a:solidFill>
              </a:rPr>
              <a:t>UNDER-EXPENDITURE</a:t>
            </a:r>
          </a:p>
        </p:txBody>
      </p:sp>
      <p:graphicFrame>
        <p:nvGraphicFramePr>
          <p:cNvPr id="2" name="Table 1"/>
          <p:cNvGraphicFramePr>
            <a:graphicFrameLocks noGrp="1"/>
          </p:cNvGraphicFramePr>
          <p:nvPr>
            <p:extLst>
              <p:ext uri="{D42A27DB-BD31-4B8C-83A1-F6EECF244321}">
                <p14:modId xmlns:p14="http://schemas.microsoft.com/office/powerpoint/2010/main" val="1576050410"/>
              </p:ext>
            </p:extLst>
          </p:nvPr>
        </p:nvGraphicFramePr>
        <p:xfrm>
          <a:off x="0" y="608904"/>
          <a:ext cx="9143999" cy="6347466"/>
        </p:xfrm>
        <a:graphic>
          <a:graphicData uri="http://schemas.openxmlformats.org/drawingml/2006/table">
            <a:tbl>
              <a:tblPr firstRow="1" bandRow="1">
                <a:tableStyleId>{21E4AEA4-8DFA-4A89-87EB-49C32662AFE0}</a:tableStyleId>
              </a:tblPr>
              <a:tblGrid>
                <a:gridCol w="932057"/>
                <a:gridCol w="255567"/>
                <a:gridCol w="3850404"/>
                <a:gridCol w="4105971"/>
              </a:tblGrid>
              <a:tr h="0">
                <a:tc gridSpan="2">
                  <a:txBody>
                    <a:bodyPr/>
                    <a:lstStyle/>
                    <a:p>
                      <a:pPr algn="ctr"/>
                      <a:r>
                        <a:rPr lang="en-ZA" sz="2000" dirty="0" smtClean="0"/>
                        <a:t>Projects</a:t>
                      </a:r>
                      <a:endParaRPr lang="en-ZA" sz="2000" dirty="0"/>
                    </a:p>
                  </a:txBody>
                  <a:tcPr marL="91431" marR="91431" marT="45721" marB="45721"/>
                </a:tc>
                <a:tc hMerge="1">
                  <a:txBody>
                    <a:bodyPr/>
                    <a:lstStyle/>
                    <a:p>
                      <a:pPr algn="ctr"/>
                      <a:endParaRPr lang="en-ZA" sz="1800" dirty="0"/>
                    </a:p>
                  </a:txBody>
                  <a:tcPr marL="91431" marR="91431" marT="45721" marB="45721"/>
                </a:tc>
                <a:tc>
                  <a:txBody>
                    <a:bodyPr/>
                    <a:lstStyle/>
                    <a:p>
                      <a:pPr algn="ctr"/>
                      <a:r>
                        <a:rPr lang="en-ZA" sz="2000" dirty="0" smtClean="0"/>
                        <a:t>Reasons</a:t>
                      </a:r>
                      <a:endParaRPr lang="en-ZA" sz="2000" dirty="0"/>
                    </a:p>
                  </a:txBody>
                  <a:tcPr marL="91431" marR="91431" marT="45721" marB="45721"/>
                </a:tc>
                <a:tc>
                  <a:txBody>
                    <a:bodyPr/>
                    <a:lstStyle/>
                    <a:p>
                      <a:pPr algn="ctr"/>
                      <a:r>
                        <a:rPr lang="en-US" sz="2000" dirty="0" smtClean="0"/>
                        <a:t>Remedial Measures</a:t>
                      </a:r>
                      <a:endParaRPr lang="en-ZA" sz="2000" dirty="0"/>
                    </a:p>
                  </a:txBody>
                  <a:tcPr marL="91431" marR="91431" marT="45721" marB="45721"/>
                </a:tc>
              </a:tr>
              <a:tr h="222086">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t>Curriculum Policy, Support and Monitoring (Goods and Services)</a:t>
                      </a:r>
                      <a:endParaRPr lang="en-ZA" sz="1100" b="1" dirty="0"/>
                    </a:p>
                  </a:txBody>
                  <a:tcPr marL="91431" marR="91431" marT="45721" marB="45721"/>
                </a:tc>
                <a:tc hMerge="1">
                  <a:txBody>
                    <a:bodyPr/>
                    <a:lstStyle/>
                    <a:p>
                      <a:pPr algn="ctr"/>
                      <a:endParaRPr lang="en-ZA" sz="1800" dirty="0"/>
                    </a:p>
                  </a:txBody>
                  <a:tcPr marL="91431" marR="91431" marT="45721" marB="45721"/>
                </a:tc>
                <a:tc hMerge="1">
                  <a:txBody>
                    <a:bodyPr/>
                    <a:lstStyle/>
                    <a:p>
                      <a:endParaRPr lang="en-ZA"/>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ZA" sz="1100" b="1" dirty="0"/>
                    </a:p>
                  </a:txBody>
                  <a:tcPr marL="91431" marR="91431" marT="45721" marB="45721"/>
                </a:tc>
              </a:tr>
              <a:tr h="5079519">
                <a:tc>
                  <a:txBody>
                    <a:bodyPr/>
                    <a:lstStyle/>
                    <a:p>
                      <a:pPr marL="0" lvl="0" indent="0" algn="just">
                        <a:lnSpc>
                          <a:spcPct val="150000"/>
                        </a:lnSpc>
                        <a:buFont typeface="Arial" panose="020B0604020202020204" pitchFamily="34" charset="0"/>
                        <a:buNone/>
                      </a:pPr>
                      <a:r>
                        <a:rPr lang="en-ZA" sz="1800" b="1" baseline="0" dirty="0" smtClean="0"/>
                        <a:t>Second Chance</a:t>
                      </a:r>
                    </a:p>
                    <a:p>
                      <a:r>
                        <a:rPr lang="en-ZA" sz="2000" kern="1200" dirty="0" smtClean="0">
                          <a:solidFill>
                            <a:schemeClr val="dk1"/>
                          </a:solidFill>
                          <a:effectLst/>
                          <a:latin typeface="+mn-lt"/>
                          <a:ea typeface="+mn-ea"/>
                          <a:cs typeface="+mn-cs"/>
                        </a:rPr>
                        <a:t>	</a:t>
                      </a:r>
                      <a:endParaRPr lang="en-ZA" sz="1800" dirty="0" smtClean="0"/>
                    </a:p>
                    <a:p>
                      <a:pPr marL="171450" lvl="0" indent="-171450" algn="just">
                        <a:lnSpc>
                          <a:spcPct val="150000"/>
                        </a:lnSpc>
                        <a:buFont typeface="Arial" panose="020B0604020202020204" pitchFamily="34" charset="0"/>
                        <a:buChar char="•"/>
                      </a:pPr>
                      <a:endParaRPr lang="en-ZA" sz="1800" dirty="0" smtClean="0"/>
                    </a:p>
                    <a:p>
                      <a:pPr marL="171450" lvl="0" indent="-171450" algn="just">
                        <a:lnSpc>
                          <a:spcPct val="150000"/>
                        </a:lnSpc>
                        <a:buFont typeface="Arial" panose="020B0604020202020204" pitchFamily="34" charset="0"/>
                        <a:buChar char="•"/>
                      </a:pPr>
                      <a:endParaRPr lang="en-ZA" sz="1800" dirty="0" smtClean="0"/>
                    </a:p>
                    <a:p>
                      <a:pPr marL="171450" lvl="0" indent="-171450" algn="just">
                        <a:lnSpc>
                          <a:spcPct val="150000"/>
                        </a:lnSpc>
                        <a:buFont typeface="Arial" panose="020B0604020202020204" pitchFamily="34" charset="0"/>
                        <a:buChar char="•"/>
                      </a:pPr>
                      <a:endParaRPr lang="en-ZA" sz="1800" dirty="0" smtClean="0"/>
                    </a:p>
                    <a:p>
                      <a:pPr marL="171450" lvl="0" indent="-171450" algn="just">
                        <a:lnSpc>
                          <a:spcPct val="150000"/>
                        </a:lnSpc>
                        <a:buFont typeface="Arial" panose="020B0604020202020204" pitchFamily="34" charset="0"/>
                        <a:buChar char="•"/>
                      </a:pPr>
                      <a:endParaRPr lang="en-ZA" sz="1800" dirty="0" smtClean="0"/>
                    </a:p>
                    <a:p>
                      <a:pPr marL="171450" lvl="0" indent="-171450" algn="just">
                        <a:lnSpc>
                          <a:spcPct val="150000"/>
                        </a:lnSpc>
                        <a:buFont typeface="Arial" panose="020B0604020202020204" pitchFamily="34" charset="0"/>
                        <a:buChar char="•"/>
                      </a:pPr>
                      <a:endParaRPr lang="en-ZA" sz="1800" dirty="0" smtClean="0"/>
                    </a:p>
                    <a:p>
                      <a:pPr marL="171450" lvl="0" indent="-171450" algn="just">
                        <a:lnSpc>
                          <a:spcPct val="150000"/>
                        </a:lnSpc>
                        <a:buFont typeface="Arial" panose="020B0604020202020204" pitchFamily="34" charset="0"/>
                        <a:buChar char="•"/>
                      </a:pPr>
                      <a:endParaRPr lang="en-ZA" sz="1800" dirty="0" smtClean="0"/>
                    </a:p>
                    <a:p>
                      <a:pPr marL="171450" lvl="0" indent="-171450" algn="just">
                        <a:lnSpc>
                          <a:spcPct val="150000"/>
                        </a:lnSpc>
                        <a:buFont typeface="Arial" panose="020B0604020202020204" pitchFamily="34" charset="0"/>
                        <a:buChar char="•"/>
                      </a:pPr>
                      <a:endParaRPr lang="en-ZA" sz="1800" dirty="0" smtClean="0"/>
                    </a:p>
                    <a:p>
                      <a:pPr marL="171450" lvl="0" indent="-171450" algn="just">
                        <a:lnSpc>
                          <a:spcPct val="150000"/>
                        </a:lnSpc>
                        <a:buFont typeface="Arial" panose="020B0604020202020204" pitchFamily="34" charset="0"/>
                        <a:buNone/>
                      </a:pPr>
                      <a:endParaRPr lang="en-US" sz="1800" b="0" i="0" u="none" strike="noStrike" dirty="0" smtClean="0">
                        <a:solidFill>
                          <a:srgbClr val="000000"/>
                        </a:solidFill>
                        <a:latin typeface="Arial" panose="020B0604020202020204" pitchFamily="34" charset="0"/>
                        <a:cs typeface="Arial" panose="020B0604020202020204" pitchFamily="34" charset="0"/>
                      </a:endParaRPr>
                    </a:p>
                  </a:txBody>
                  <a:tcPr marL="91431" marR="91431" marT="45721" marB="45721"/>
                </a:tc>
                <a:tc gridSpan="2">
                  <a:txBody>
                    <a:bodyPr/>
                    <a:lstStyle/>
                    <a:p>
                      <a:pPr marL="285750" indent="-285750" algn="just">
                        <a:lnSpc>
                          <a:spcPct val="100000"/>
                        </a:lnSpc>
                        <a:buFont typeface="Arial" panose="020B0604020202020204" pitchFamily="34" charset="0"/>
                        <a:buChar char="•"/>
                      </a:pPr>
                      <a:r>
                        <a:rPr lang="en-ZA" sz="1850" kern="1200" dirty="0" smtClean="0">
                          <a:solidFill>
                            <a:schemeClr val="tx1"/>
                          </a:solidFill>
                          <a:effectLst/>
                          <a:latin typeface="+mn-lt"/>
                          <a:ea typeface="+mn-ea"/>
                          <a:cs typeface="+mn-cs"/>
                        </a:rPr>
                        <a:t>The programme had budgeted for the payment of teachers and centre managers for the face to face classes. </a:t>
                      </a:r>
                    </a:p>
                    <a:p>
                      <a:pPr marL="285750" indent="-285750" algn="just">
                        <a:lnSpc>
                          <a:spcPct val="100000"/>
                        </a:lnSpc>
                        <a:buFont typeface="Arial" panose="020B0604020202020204" pitchFamily="34" charset="0"/>
                        <a:buChar char="•"/>
                      </a:pPr>
                      <a:r>
                        <a:rPr lang="en-ZA" sz="1850" kern="1200" dirty="0" smtClean="0">
                          <a:solidFill>
                            <a:schemeClr val="tx1"/>
                          </a:solidFill>
                          <a:effectLst/>
                          <a:latin typeface="+mn-lt"/>
                          <a:ea typeface="+mn-ea"/>
                          <a:cs typeface="+mn-cs"/>
                        </a:rPr>
                        <a:t>However, there was low expenditure on this item</a:t>
                      </a:r>
                      <a:r>
                        <a:rPr lang="en-ZA" sz="1850" kern="1200" baseline="0" dirty="0" smtClean="0">
                          <a:solidFill>
                            <a:schemeClr val="tx1"/>
                          </a:solidFill>
                          <a:effectLst/>
                          <a:latin typeface="+mn-lt"/>
                          <a:ea typeface="+mn-ea"/>
                          <a:cs typeface="+mn-cs"/>
                        </a:rPr>
                        <a:t> due to </a:t>
                      </a:r>
                      <a:r>
                        <a:rPr lang="en-ZA" sz="1850" kern="1200" dirty="0" smtClean="0">
                          <a:solidFill>
                            <a:schemeClr val="tx1"/>
                          </a:solidFill>
                          <a:effectLst/>
                          <a:latin typeface="+mn-lt"/>
                          <a:ea typeface="+mn-ea"/>
                          <a:cs typeface="+mn-cs"/>
                        </a:rPr>
                        <a:t>low and/or no enrolments for face to face classes in some provinces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50" b="1" kern="1200" dirty="0" smtClean="0">
                          <a:solidFill>
                            <a:schemeClr val="tx1"/>
                          </a:solidFill>
                          <a:effectLst/>
                          <a:latin typeface="+mn-lt"/>
                          <a:ea typeface="+mn-ea"/>
                          <a:cs typeface="+mn-cs"/>
                        </a:rPr>
                        <a:t>Study Guides </a:t>
                      </a:r>
                      <a:r>
                        <a:rPr lang="en-ZA" sz="1850" kern="1200" dirty="0" smtClean="0">
                          <a:solidFill>
                            <a:schemeClr val="tx1"/>
                          </a:solidFill>
                          <a:effectLst/>
                          <a:latin typeface="+mn-lt"/>
                          <a:ea typeface="+mn-ea"/>
                          <a:cs typeface="+mn-cs"/>
                        </a:rPr>
                        <a:t>for Agricultural Science, History and Business Studies could not be delivered on time (the expenses will be born in the 2017/18 financial year).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50" kern="1200" dirty="0" smtClean="0">
                          <a:solidFill>
                            <a:schemeClr val="tx1"/>
                          </a:solidFill>
                          <a:effectLst/>
                          <a:latin typeface="+mn-lt"/>
                          <a:ea typeface="+mn-ea"/>
                          <a:cs typeface="+mn-cs"/>
                        </a:rPr>
                        <a:t>Planning for the </a:t>
                      </a:r>
                      <a:r>
                        <a:rPr lang="en-ZA" sz="1850" b="1" kern="1200" dirty="0" smtClean="0">
                          <a:solidFill>
                            <a:schemeClr val="tx1"/>
                          </a:solidFill>
                          <a:effectLst/>
                          <a:latin typeface="+mn-lt"/>
                          <a:ea typeface="+mn-ea"/>
                          <a:cs typeface="+mn-cs"/>
                        </a:rPr>
                        <a:t>Digital platform and initial development </a:t>
                      </a:r>
                      <a:r>
                        <a:rPr lang="en-ZA" sz="1850" kern="1200" dirty="0" smtClean="0">
                          <a:solidFill>
                            <a:schemeClr val="tx1"/>
                          </a:solidFill>
                          <a:effectLst/>
                          <a:latin typeface="+mn-lt"/>
                          <a:ea typeface="+mn-ea"/>
                          <a:cs typeface="+mn-cs"/>
                        </a:rPr>
                        <a:t>was conducted as part of the </a:t>
                      </a:r>
                      <a:r>
                        <a:rPr lang="en-ZA" sz="1850" kern="1200" dirty="0" err="1" smtClean="0">
                          <a:solidFill>
                            <a:schemeClr val="tx1"/>
                          </a:solidFill>
                          <a:effectLst/>
                          <a:latin typeface="+mn-lt"/>
                          <a:ea typeface="+mn-ea"/>
                          <a:cs typeface="+mn-cs"/>
                        </a:rPr>
                        <a:t>Phakisa</a:t>
                      </a:r>
                      <a:r>
                        <a:rPr lang="en-ZA" sz="1850" kern="1200" dirty="0" smtClean="0">
                          <a:solidFill>
                            <a:schemeClr val="tx1"/>
                          </a:solidFill>
                          <a:effectLst/>
                          <a:latin typeface="+mn-lt"/>
                          <a:ea typeface="+mn-ea"/>
                          <a:cs typeface="+mn-cs"/>
                        </a:rPr>
                        <a:t> Project and hence the project did not incur the expenses. </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ZA" sz="1600" kern="1200" dirty="0" smtClean="0">
                        <a:solidFill>
                          <a:schemeClr val="dk1"/>
                        </a:solidFill>
                        <a:effectLst/>
                        <a:latin typeface="+mn-lt"/>
                        <a:ea typeface="+mn-ea"/>
                        <a:cs typeface="+mn-cs"/>
                      </a:endParaRPr>
                    </a:p>
                  </a:txBody>
                  <a:tcPr marL="91431" marR="91431" marT="45721" marB="45721"/>
                </a:tc>
                <a:tc hMerge="1">
                  <a:txBody>
                    <a:bodyPr/>
                    <a:lstStyle/>
                    <a:p>
                      <a:endParaRPr lang="en-ZA"/>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ZA" sz="1850" b="1" i="0" dirty="0" smtClean="0">
                          <a:solidFill>
                            <a:schemeClr val="tx1"/>
                          </a:solidFill>
                          <a:latin typeface="+mn-lt"/>
                        </a:rPr>
                        <a:t>Strengthened advocacy </a:t>
                      </a:r>
                      <a:r>
                        <a:rPr lang="en-ZA" sz="1850" i="0" dirty="0" smtClean="0">
                          <a:solidFill>
                            <a:schemeClr val="tx1"/>
                          </a:solidFill>
                          <a:latin typeface="+mn-lt"/>
                        </a:rPr>
                        <a:t>viz. ministerial roadshows</a:t>
                      </a:r>
                      <a:r>
                        <a:rPr lang="en-ZA" sz="1850" i="0" baseline="0" dirty="0" smtClean="0">
                          <a:solidFill>
                            <a:schemeClr val="tx1"/>
                          </a:solidFill>
                          <a:latin typeface="+mn-lt"/>
                        </a:rPr>
                        <a:t> and activations sessions</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ZA" sz="1850" b="1" i="0" baseline="0" dirty="0" smtClean="0">
                          <a:solidFill>
                            <a:schemeClr val="tx1"/>
                          </a:solidFill>
                          <a:latin typeface="+mn-lt"/>
                        </a:rPr>
                        <a:t>Strengthened planning</a:t>
                      </a:r>
                      <a:r>
                        <a:rPr lang="en-ZA" sz="1850" i="0" baseline="0" dirty="0" smtClean="0">
                          <a:solidFill>
                            <a:schemeClr val="tx1"/>
                          </a:solidFill>
                          <a:latin typeface="+mn-lt"/>
                        </a:rPr>
                        <a:t> and </a:t>
                      </a:r>
                      <a:r>
                        <a:rPr lang="en-ZA" sz="1850" b="1" i="0" baseline="0" dirty="0" smtClean="0">
                          <a:solidFill>
                            <a:schemeClr val="tx1"/>
                          </a:solidFill>
                          <a:latin typeface="+mn-lt"/>
                        </a:rPr>
                        <a:t>communication</a:t>
                      </a:r>
                      <a:r>
                        <a:rPr lang="en-ZA" sz="1850" i="0" baseline="0" dirty="0" smtClean="0">
                          <a:solidFill>
                            <a:schemeClr val="tx1"/>
                          </a:solidFill>
                          <a:latin typeface="+mn-lt"/>
                        </a:rPr>
                        <a:t> with PEDs</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ZA" sz="1850" b="1" i="0" baseline="0" dirty="0" smtClean="0">
                          <a:solidFill>
                            <a:schemeClr val="tx1"/>
                          </a:solidFill>
                          <a:latin typeface="+mn-lt"/>
                        </a:rPr>
                        <a:t>Increased Digital options</a:t>
                      </a:r>
                      <a:r>
                        <a:rPr lang="en-ZA" sz="1850" i="0" baseline="0" dirty="0" smtClean="0">
                          <a:solidFill>
                            <a:schemeClr val="tx1"/>
                          </a:solidFill>
                          <a:latin typeface="+mn-lt"/>
                        </a:rPr>
                        <a:t> to encourage learners to utilize more online options</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ZA" sz="1850" i="0" baseline="0" dirty="0" smtClean="0">
                          <a:solidFill>
                            <a:schemeClr val="tx1"/>
                          </a:solidFill>
                          <a:latin typeface="+mn-lt"/>
                        </a:rPr>
                        <a:t>Printing scheduled for </a:t>
                      </a:r>
                      <a:r>
                        <a:rPr lang="en-ZA" sz="1850" b="1" i="0" baseline="0" dirty="0" smtClean="0">
                          <a:solidFill>
                            <a:schemeClr val="tx1"/>
                          </a:solidFill>
                          <a:latin typeface="+mn-lt"/>
                        </a:rPr>
                        <a:t>early</a:t>
                      </a:r>
                      <a:r>
                        <a:rPr lang="en-ZA" sz="1850" i="0" baseline="0" dirty="0" smtClean="0">
                          <a:solidFill>
                            <a:schemeClr val="tx1"/>
                          </a:solidFill>
                          <a:latin typeface="+mn-lt"/>
                        </a:rPr>
                        <a:t> in the financial year</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ZA" sz="1600" b="1" kern="1200" dirty="0" smtClean="0">
                        <a:solidFill>
                          <a:schemeClr val="dk1"/>
                        </a:solidFill>
                        <a:effectLst/>
                        <a:latin typeface="+mn-lt"/>
                        <a:ea typeface="+mn-ea"/>
                        <a:cs typeface="+mn-cs"/>
                      </a:endParaRPr>
                    </a:p>
                  </a:txBody>
                  <a:tcPr marL="91431" marR="91431" marT="45721" marB="45721"/>
                </a:tc>
              </a:tr>
            </a:tbl>
          </a:graphicData>
        </a:graphic>
      </p:graphicFrame>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8</a:t>
            </a:r>
            <a:endParaRPr lang="en-ZA" dirty="0"/>
          </a:p>
        </p:txBody>
      </p:sp>
    </p:spTree>
    <p:extLst>
      <p:ext uri="{BB962C8B-B14F-4D97-AF65-F5344CB8AC3E}">
        <p14:creationId xmlns:p14="http://schemas.microsoft.com/office/powerpoint/2010/main" val="1529157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a:xfrm>
            <a:off x="0" y="1"/>
            <a:ext cx="9144000" cy="620687"/>
          </a:xfrm>
        </p:spPr>
        <p:txBody>
          <a:bodyPr>
            <a:noAutofit/>
          </a:bodyPr>
          <a:lstStyle/>
          <a:p>
            <a:pPr eaLnBrk="1" hangingPunct="1"/>
            <a:r>
              <a:rPr lang="en-ZA" altLang="en-US" sz="4000" b="1" dirty="0" smtClean="0">
                <a:solidFill>
                  <a:schemeClr val="accent2">
                    <a:lumMod val="75000"/>
                  </a:schemeClr>
                </a:solidFill>
              </a:rPr>
              <a:t>UNDER-EXPENDITURE</a:t>
            </a:r>
          </a:p>
        </p:txBody>
      </p:sp>
      <p:graphicFrame>
        <p:nvGraphicFramePr>
          <p:cNvPr id="2" name="Table 1"/>
          <p:cNvGraphicFramePr>
            <a:graphicFrameLocks noGrp="1"/>
          </p:cNvGraphicFramePr>
          <p:nvPr>
            <p:extLst>
              <p:ext uri="{D42A27DB-BD31-4B8C-83A1-F6EECF244321}">
                <p14:modId xmlns:p14="http://schemas.microsoft.com/office/powerpoint/2010/main" val="2757734138"/>
              </p:ext>
            </p:extLst>
          </p:nvPr>
        </p:nvGraphicFramePr>
        <p:xfrm>
          <a:off x="287524" y="764704"/>
          <a:ext cx="8568952" cy="6354270"/>
        </p:xfrm>
        <a:graphic>
          <a:graphicData uri="http://schemas.openxmlformats.org/drawingml/2006/table">
            <a:tbl>
              <a:tblPr firstRow="1" bandRow="1">
                <a:tableStyleId>{5DA37D80-6434-44D0-A028-1B22A696006F}</a:tableStyleId>
              </a:tblPr>
              <a:tblGrid>
                <a:gridCol w="2757248"/>
                <a:gridCol w="2905852"/>
                <a:gridCol w="2905852"/>
              </a:tblGrid>
              <a:tr h="427499">
                <a:tc>
                  <a:txBody>
                    <a:bodyPr/>
                    <a:lstStyle/>
                    <a:p>
                      <a:pPr algn="ctr"/>
                      <a:r>
                        <a:rPr lang="en-ZA" sz="1800" dirty="0" smtClean="0"/>
                        <a:t>Projects</a:t>
                      </a:r>
                      <a:endParaRPr lang="en-ZA" sz="1800" dirty="0"/>
                    </a:p>
                  </a:txBody>
                  <a:tcPr marL="91431" marR="91431" marT="45721" marB="45721"/>
                </a:tc>
                <a:tc>
                  <a:txBody>
                    <a:bodyPr/>
                    <a:lstStyle/>
                    <a:p>
                      <a:pPr algn="ctr"/>
                      <a:r>
                        <a:rPr lang="en-ZA" sz="1800" dirty="0" smtClean="0"/>
                        <a:t>Reasons</a:t>
                      </a:r>
                      <a:endParaRPr lang="en-ZA" sz="1800" dirty="0"/>
                    </a:p>
                  </a:txBody>
                  <a:tcPr marL="91431" marR="91431" marT="45721" marB="45721"/>
                </a:tc>
                <a:tc>
                  <a:txBody>
                    <a:bodyPr/>
                    <a:lstStyle/>
                    <a:p>
                      <a:pPr algn="ctr"/>
                      <a:r>
                        <a:rPr lang="en-US" sz="1800" dirty="0" smtClean="0"/>
                        <a:t>Remedial Measures</a:t>
                      </a:r>
                      <a:endParaRPr lang="en-ZA" sz="1800" dirty="0"/>
                    </a:p>
                  </a:txBody>
                  <a:tcPr marL="91431" marR="91431" marT="45721" marB="45721"/>
                </a:tc>
              </a:tr>
              <a:tr h="86864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u="none" strike="noStrike" dirty="0" smtClean="0"/>
                        <a:t>PLANNING, INFORMATION AND ASSESSMENT (Payment of Capital</a:t>
                      </a:r>
                      <a:r>
                        <a:rPr lang="en-US" sz="2400" b="1" u="none" strike="noStrike" baseline="0" dirty="0" smtClean="0"/>
                        <a:t> Assets)</a:t>
                      </a:r>
                      <a:endParaRPr lang="en-ZA" sz="1800" dirty="0"/>
                    </a:p>
                  </a:txBody>
                  <a:tcPr marL="91431" marR="91431" marT="45721" marB="45721"/>
                </a:tc>
                <a:tc hMerge="1">
                  <a:txBody>
                    <a:bodyPr/>
                    <a:lstStyle/>
                    <a:p>
                      <a:pPr algn="ctr"/>
                      <a:endParaRPr lang="en-ZA" sz="1800" dirty="0"/>
                    </a:p>
                  </a:txBody>
                  <a:tcPr marL="91431" marR="91431"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800" dirty="0"/>
                    </a:p>
                  </a:txBody>
                  <a:tcPr marL="91431" marR="91431" marT="45721" marB="45721"/>
                </a:tc>
              </a:tr>
              <a:tr h="5058127">
                <a:tc>
                  <a:txBody>
                    <a:bodyPr/>
                    <a:lstStyle/>
                    <a:p>
                      <a:pPr marL="0" indent="0" algn="l" rtl="0" fontAlgn="t">
                        <a:buFont typeface="Arial" panose="020B0604020202020204" pitchFamily="34" charset="0"/>
                        <a:buNone/>
                      </a:pPr>
                      <a:r>
                        <a:rPr lang="en-US" sz="2800" b="1" u="none" strike="noStrike" dirty="0" smtClean="0"/>
                        <a:t>ASIDI Programme</a:t>
                      </a:r>
                    </a:p>
                    <a:p>
                      <a:pPr marL="171450" indent="-171450" algn="l" rtl="0" fontAlgn="t">
                        <a:buFont typeface="Arial" panose="020B0604020202020204" pitchFamily="34" charset="0"/>
                        <a:buChar char="•"/>
                      </a:pPr>
                      <a:endParaRPr lang="en-US" sz="1600" u="none" strike="noStrike" dirty="0" smtClean="0"/>
                    </a:p>
                    <a:p>
                      <a:pPr marL="171450" indent="-171450" algn="l" rtl="0" fontAlgn="t">
                        <a:buFont typeface="Arial" panose="020B0604020202020204" pitchFamily="34" charset="0"/>
                        <a:buChar char="•"/>
                      </a:pPr>
                      <a:endParaRPr lang="en-US" sz="1600" u="none" strike="noStrike" dirty="0" smtClean="0"/>
                    </a:p>
                    <a:p>
                      <a:pPr marL="171450" indent="-171450" algn="l" rtl="0" fontAlgn="t">
                        <a:buFont typeface="Arial" panose="020B0604020202020204" pitchFamily="34" charset="0"/>
                        <a:buChar char="•"/>
                      </a:pPr>
                      <a:endParaRPr lang="en-US" sz="1600" u="none" strike="noStrike" dirty="0" smtClean="0"/>
                    </a:p>
                    <a:p>
                      <a:pPr marL="171450" indent="-171450" algn="l" rtl="0" fontAlgn="t">
                        <a:buFont typeface="Arial" panose="020B0604020202020204" pitchFamily="34" charset="0"/>
                        <a:buChar char="•"/>
                      </a:pPr>
                      <a:endParaRPr lang="en-US" sz="1600" u="none" strike="noStrike" dirty="0" smtClean="0"/>
                    </a:p>
                    <a:p>
                      <a:pPr marL="171450" indent="-171450" algn="l" rtl="0" fontAlgn="t">
                        <a:buFont typeface="Arial" panose="020B0604020202020204" pitchFamily="34" charset="0"/>
                        <a:buChar char="•"/>
                      </a:pPr>
                      <a:endParaRPr lang="en-US" sz="1600" u="none" strike="noStrike" dirty="0" smtClean="0"/>
                    </a:p>
                    <a:p>
                      <a:pPr marL="171450" indent="-171450" algn="l" rtl="0" fontAlgn="t">
                        <a:buFont typeface="Arial" panose="020B0604020202020204" pitchFamily="34" charset="0"/>
                        <a:buChar char="•"/>
                      </a:pPr>
                      <a:endParaRPr lang="en-US" sz="1600" u="none" strike="noStrike" dirty="0" smtClean="0"/>
                    </a:p>
                    <a:p>
                      <a:pPr marL="171450" indent="-171450" algn="l" rtl="0" fontAlgn="t">
                        <a:buFont typeface="Arial" panose="020B0604020202020204" pitchFamily="34" charset="0"/>
                        <a:buChar char="•"/>
                      </a:pPr>
                      <a:endParaRPr lang="en-US" sz="1600" u="none" strike="noStrike" dirty="0" smtClean="0"/>
                    </a:p>
                    <a:p>
                      <a:pPr marL="171450" indent="-171450" algn="l" rtl="0" fontAlgn="t">
                        <a:buFont typeface="Arial" panose="020B0604020202020204" pitchFamily="34" charset="0"/>
                        <a:buChar char="•"/>
                      </a:pPr>
                      <a:endParaRPr lang="en-US" sz="1600" u="none" strike="noStrike" dirty="0" smtClean="0"/>
                    </a:p>
                    <a:p>
                      <a:pPr marL="0" indent="0" algn="l" rtl="0" fontAlgn="t">
                        <a:buFont typeface="Arial" panose="020B0604020202020204" pitchFamily="34" charset="0"/>
                        <a:buNone/>
                      </a:pPr>
                      <a:endParaRPr lang="en-US" sz="1600" u="none" strike="noStrike" dirty="0" smtClean="0"/>
                    </a:p>
                  </a:txBody>
                  <a:tcPr marL="91431" marR="91431" marT="45721" marB="45721"/>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smtClean="0">
                          <a:effectLst/>
                        </a:rPr>
                        <a:t>Poor performance </a:t>
                      </a:r>
                      <a:r>
                        <a:rPr lang="en-US" sz="1800" dirty="0" smtClean="0">
                          <a:effectLst/>
                        </a:rPr>
                        <a:t>by implementing agents, professional service</a:t>
                      </a:r>
                      <a:r>
                        <a:rPr lang="en-US" sz="1800" baseline="0" dirty="0" smtClean="0">
                          <a:effectLst/>
                        </a:rPr>
                        <a:t> </a:t>
                      </a:r>
                      <a:r>
                        <a:rPr lang="en-US" sz="1800" dirty="0" smtClean="0">
                          <a:effectLst/>
                        </a:rPr>
                        <a:t>providers and contractors, which necessitated the </a:t>
                      </a:r>
                      <a:r>
                        <a:rPr lang="en-US" sz="1800" b="1" dirty="0" smtClean="0">
                          <a:effectLst/>
                        </a:rPr>
                        <a:t>termination of contracts </a:t>
                      </a:r>
                      <a:r>
                        <a:rPr lang="en-US" sz="1800" dirty="0" smtClean="0">
                          <a:effectLst/>
                        </a:rPr>
                        <a:t>and the process of appointing replacements.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effectLst/>
                        </a:rPr>
                        <a:t>The process of </a:t>
                      </a:r>
                      <a:r>
                        <a:rPr lang="en-US" sz="1800" b="1" dirty="0" err="1" smtClean="0">
                          <a:effectLst/>
                        </a:rPr>
                        <a:t>rationalisation</a:t>
                      </a:r>
                      <a:r>
                        <a:rPr lang="en-US" sz="1800" b="1" dirty="0" smtClean="0">
                          <a:effectLst/>
                        </a:rPr>
                        <a:t> and mergers </a:t>
                      </a:r>
                      <a:r>
                        <a:rPr lang="en-US" sz="1800" dirty="0" smtClean="0">
                          <a:effectLst/>
                        </a:rPr>
                        <a:t>of schools especially in the Eastern Cape Province, also delayed the achievement of targets.</a:t>
                      </a:r>
                      <a:endParaRPr lang="en-US" sz="2400" dirty="0" smtClean="0">
                        <a:effectLst/>
                      </a:endParaRPr>
                    </a:p>
                  </a:txBody>
                  <a:tcPr marL="91431" marR="91431" marT="45721" marB="45721"/>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1"/>
                          </a:solidFill>
                          <a:latin typeface="+mn-lt"/>
                          <a:ea typeface="Times New Roman"/>
                          <a:cs typeface="Arial" panose="020B0604020202020204" pitchFamily="34" charset="0"/>
                        </a:rPr>
                        <a:t>DBE constituted a </a:t>
                      </a:r>
                      <a:r>
                        <a:rPr lang="en-US" sz="1600" b="1" kern="1200" dirty="0" smtClean="0">
                          <a:solidFill>
                            <a:schemeClr val="tx1"/>
                          </a:solidFill>
                          <a:latin typeface="+mn-lt"/>
                          <a:ea typeface="Times New Roman"/>
                          <a:cs typeface="Arial" panose="020B0604020202020204" pitchFamily="34" charset="0"/>
                        </a:rPr>
                        <a:t>task team </a:t>
                      </a:r>
                      <a:r>
                        <a:rPr lang="en-US" sz="1600" kern="1200" dirty="0" smtClean="0">
                          <a:solidFill>
                            <a:schemeClr val="tx1"/>
                          </a:solidFill>
                          <a:latin typeface="+mn-lt"/>
                          <a:ea typeface="Times New Roman"/>
                          <a:cs typeface="Arial" panose="020B0604020202020204" pitchFamily="34" charset="0"/>
                        </a:rPr>
                        <a:t>to fast</a:t>
                      </a:r>
                      <a:r>
                        <a:rPr lang="en-US" sz="1600" kern="1200" baseline="0" dirty="0" smtClean="0">
                          <a:solidFill>
                            <a:schemeClr val="tx1"/>
                          </a:solidFill>
                          <a:latin typeface="+mn-lt"/>
                          <a:ea typeface="Times New Roman"/>
                          <a:cs typeface="Arial" panose="020B0604020202020204" pitchFamily="34" charset="0"/>
                        </a:rPr>
                        <a:t> track and </a:t>
                      </a:r>
                      <a:r>
                        <a:rPr lang="en-US" sz="1600" kern="1200" dirty="0" smtClean="0">
                          <a:solidFill>
                            <a:schemeClr val="tx1"/>
                          </a:solidFill>
                          <a:latin typeface="+mn-lt"/>
                          <a:ea typeface="Times New Roman"/>
                          <a:cs typeface="Arial" panose="020B0604020202020204" pitchFamily="34" charset="0"/>
                        </a:rPr>
                        <a:t>conclude the rationalization process on</a:t>
                      </a:r>
                      <a:r>
                        <a:rPr lang="en-US" sz="1600" kern="1200" baseline="0" dirty="0" smtClean="0">
                          <a:solidFill>
                            <a:schemeClr val="tx1"/>
                          </a:solidFill>
                          <a:latin typeface="+mn-lt"/>
                          <a:ea typeface="Times New Roman"/>
                          <a:cs typeface="Arial" panose="020B0604020202020204" pitchFamily="34" charset="0"/>
                        </a:rPr>
                        <a:t> ASIDI schools in the Eastern Cape;</a:t>
                      </a:r>
                      <a:endParaRPr lang="en-US" sz="1600" kern="1200" dirty="0" smtClean="0">
                        <a:solidFill>
                          <a:schemeClr val="tx1"/>
                        </a:solidFill>
                        <a:latin typeface="+mn-lt"/>
                        <a:ea typeface="Times New Roman"/>
                        <a:cs typeface="Arial" panose="020B0604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1"/>
                          </a:solidFill>
                          <a:latin typeface="+mn-lt"/>
                          <a:ea typeface="Times New Roman"/>
                          <a:cs typeface="Arial" panose="020B0604020202020204" pitchFamily="34" charset="0"/>
                        </a:rPr>
                        <a:t>Projects </a:t>
                      </a:r>
                      <a:r>
                        <a:rPr lang="en-US" sz="1600" b="1" kern="1200" dirty="0" smtClean="0">
                          <a:solidFill>
                            <a:schemeClr val="tx1"/>
                          </a:solidFill>
                          <a:latin typeface="+mn-lt"/>
                          <a:ea typeface="Times New Roman"/>
                          <a:cs typeface="Arial" panose="020B0604020202020204" pitchFamily="34" charset="0"/>
                        </a:rPr>
                        <a:t>re-allocated from poor</a:t>
                      </a:r>
                      <a:r>
                        <a:rPr lang="en-US" sz="1600" b="1" kern="1200" baseline="0" dirty="0" smtClean="0">
                          <a:solidFill>
                            <a:schemeClr val="tx1"/>
                          </a:solidFill>
                          <a:latin typeface="+mn-lt"/>
                          <a:ea typeface="Times New Roman"/>
                          <a:cs typeface="Arial" panose="020B0604020202020204" pitchFamily="34" charset="0"/>
                        </a:rPr>
                        <a:t> </a:t>
                      </a:r>
                      <a:r>
                        <a:rPr lang="en-US" sz="1600" b="1" kern="1200" dirty="0" smtClean="0">
                          <a:solidFill>
                            <a:schemeClr val="tx1"/>
                          </a:solidFill>
                          <a:latin typeface="+mn-lt"/>
                          <a:ea typeface="Times New Roman"/>
                          <a:cs typeface="Arial" panose="020B0604020202020204" pitchFamily="34" charset="0"/>
                        </a:rPr>
                        <a:t>performing </a:t>
                      </a:r>
                      <a:r>
                        <a:rPr lang="en-US" sz="1600" b="0" kern="1200" dirty="0" smtClean="0">
                          <a:solidFill>
                            <a:schemeClr val="tx1"/>
                          </a:solidFill>
                          <a:latin typeface="+mn-lt"/>
                          <a:ea typeface="Times New Roman"/>
                          <a:cs typeface="Arial" panose="020B0604020202020204" pitchFamily="34" charset="0"/>
                        </a:rPr>
                        <a:t>IAs</a:t>
                      </a:r>
                      <a:r>
                        <a:rPr lang="en-US" sz="1600" kern="1200" dirty="0" smtClean="0">
                          <a:solidFill>
                            <a:schemeClr val="tx1"/>
                          </a:solidFill>
                          <a:latin typeface="+mn-lt"/>
                          <a:ea typeface="Times New Roman"/>
                          <a:cs typeface="Arial" panose="020B0604020202020204" pitchFamily="34" charset="0"/>
                        </a:rPr>
                        <a:t> and </a:t>
                      </a:r>
                      <a:r>
                        <a:rPr lang="en-US" sz="1600" b="1" kern="1200" dirty="0" smtClean="0">
                          <a:solidFill>
                            <a:schemeClr val="tx1"/>
                          </a:solidFill>
                          <a:latin typeface="+mn-lt"/>
                          <a:ea typeface="Times New Roman"/>
                          <a:cs typeface="Arial" panose="020B0604020202020204" pitchFamily="34" charset="0"/>
                        </a:rPr>
                        <a:t>allocated to performing IAs </a:t>
                      </a:r>
                      <a:r>
                        <a:rPr lang="en-US" sz="1600" kern="1200" dirty="0" smtClean="0">
                          <a:solidFill>
                            <a:schemeClr val="tx1"/>
                          </a:solidFill>
                          <a:latin typeface="+mn-lt"/>
                          <a:ea typeface="Times New Roman"/>
                          <a:cs typeface="Arial" panose="020B0604020202020204" pitchFamily="34" charset="0"/>
                        </a:rPr>
                        <a:t>like DBSA;</a:t>
                      </a:r>
                      <a:r>
                        <a:rPr lang="en-US" sz="1600" kern="1200" baseline="0" dirty="0" smtClean="0">
                          <a:solidFill>
                            <a:schemeClr val="tx1"/>
                          </a:solidFill>
                          <a:latin typeface="+mn-lt"/>
                          <a:ea typeface="Times New Roman"/>
                          <a:cs typeface="Arial" panose="020B0604020202020204" pitchFamily="34" charset="0"/>
                        </a:rPr>
                        <a:t> </a:t>
                      </a:r>
                      <a:r>
                        <a:rPr lang="en-US" sz="1600" kern="1200" dirty="0" smtClean="0">
                          <a:solidFill>
                            <a:schemeClr val="tx1"/>
                          </a:solidFill>
                          <a:latin typeface="+mn-lt"/>
                          <a:ea typeface="Times New Roman"/>
                          <a:cs typeface="Arial" panose="020B0604020202020204" pitchFamily="34" charset="0"/>
                        </a:rPr>
                        <a:t>CDC and </a:t>
                      </a:r>
                      <a:r>
                        <a:rPr lang="en-US" sz="1600" kern="1200" dirty="0" err="1" smtClean="0">
                          <a:solidFill>
                            <a:schemeClr val="tx1"/>
                          </a:solidFill>
                          <a:latin typeface="+mn-lt"/>
                          <a:ea typeface="Times New Roman"/>
                          <a:cs typeface="Arial" panose="020B0604020202020204" pitchFamily="34" charset="0"/>
                        </a:rPr>
                        <a:t>Mvula</a:t>
                      </a:r>
                      <a:r>
                        <a:rPr lang="en-US" sz="1600" kern="1200" dirty="0" smtClean="0">
                          <a:solidFill>
                            <a:schemeClr val="tx1"/>
                          </a:solidFill>
                          <a:latin typeface="+mn-lt"/>
                          <a:ea typeface="Times New Roman"/>
                          <a:cs typeface="Arial" panose="020B0604020202020204" pitchFamily="34" charset="0"/>
                        </a:rPr>
                        <a:t> Trust.</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1" kern="1200" dirty="0" smtClean="0">
                          <a:solidFill>
                            <a:schemeClr val="tx1"/>
                          </a:solidFill>
                          <a:latin typeface="+mn-lt"/>
                          <a:ea typeface="Times New Roman"/>
                          <a:cs typeface="Arial" panose="020B0604020202020204" pitchFamily="34" charset="0"/>
                        </a:rPr>
                        <a:t>Contracts</a:t>
                      </a:r>
                      <a:r>
                        <a:rPr lang="en-US" sz="1600" kern="1200" dirty="0" smtClean="0">
                          <a:solidFill>
                            <a:schemeClr val="tx1"/>
                          </a:solidFill>
                          <a:latin typeface="+mn-lt"/>
                          <a:ea typeface="Times New Roman"/>
                          <a:cs typeface="Arial" panose="020B0604020202020204" pitchFamily="34" charset="0"/>
                        </a:rPr>
                        <a:t> of poor performing contractors </a:t>
                      </a:r>
                      <a:r>
                        <a:rPr lang="en-US" sz="1600" b="1" kern="1200" dirty="0" smtClean="0">
                          <a:solidFill>
                            <a:schemeClr val="tx1"/>
                          </a:solidFill>
                          <a:latin typeface="+mn-lt"/>
                          <a:ea typeface="Times New Roman"/>
                          <a:cs typeface="Arial" panose="020B0604020202020204" pitchFamily="34" charset="0"/>
                        </a:rPr>
                        <a:t>terminated</a:t>
                      </a:r>
                      <a:r>
                        <a:rPr lang="en-US" sz="1600" kern="1200" dirty="0" smtClean="0">
                          <a:solidFill>
                            <a:schemeClr val="tx1"/>
                          </a:solidFill>
                          <a:latin typeface="+mn-lt"/>
                          <a:ea typeface="Times New Roman"/>
                          <a:cs typeface="Arial" panose="020B0604020202020204" pitchFamily="34" charset="0"/>
                        </a:rPr>
                        <a:t>;</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1"/>
                          </a:solidFill>
                          <a:latin typeface="+mn-lt"/>
                          <a:ea typeface="Times New Roman"/>
                          <a:cs typeface="Arial" panose="020B0604020202020204" pitchFamily="34" charset="0"/>
                        </a:rPr>
                        <a:t>Use of the </a:t>
                      </a:r>
                      <a:r>
                        <a:rPr lang="en-US" sz="1600" b="1" kern="1200" dirty="0" smtClean="0">
                          <a:solidFill>
                            <a:schemeClr val="tx1"/>
                          </a:solidFill>
                          <a:latin typeface="+mn-lt"/>
                          <a:ea typeface="Times New Roman"/>
                          <a:cs typeface="Arial" panose="020B0604020202020204" pitchFamily="34" charset="0"/>
                        </a:rPr>
                        <a:t>Programme Support Unit </a:t>
                      </a:r>
                      <a:r>
                        <a:rPr lang="en-US" sz="1600" kern="1200" dirty="0" smtClean="0">
                          <a:solidFill>
                            <a:schemeClr val="tx1"/>
                          </a:solidFill>
                          <a:latin typeface="+mn-lt"/>
                          <a:ea typeface="Times New Roman"/>
                          <a:cs typeface="Arial" panose="020B0604020202020204" pitchFamily="34" charset="0"/>
                        </a:rPr>
                        <a:t>and internal capacity to implement some projects.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b="1" dirty="0" smtClean="0">
                        <a:effectLst/>
                      </a:endParaRPr>
                    </a:p>
                  </a:txBody>
                  <a:tcPr marL="91431" marR="91431" marT="45721" marB="45721"/>
                </a:tc>
              </a:tr>
            </a:tbl>
          </a:graphicData>
        </a:graphic>
      </p:graphicFrame>
      <p:sp>
        <p:nvSpPr>
          <p:cNvPr id="4" name="TextBox 3"/>
          <p:cNvSpPr txBox="1"/>
          <p:nvPr/>
        </p:nvSpPr>
        <p:spPr>
          <a:xfrm>
            <a:off x="7020272" y="6525344"/>
            <a:ext cx="792088" cy="369332"/>
          </a:xfrm>
          <a:prstGeom prst="rect">
            <a:avLst/>
          </a:prstGeom>
          <a:noFill/>
        </p:spPr>
        <p:txBody>
          <a:bodyPr wrap="square" rtlCol="0">
            <a:spAutoFit/>
          </a:bodyPr>
          <a:lstStyle/>
          <a:p>
            <a:pPr algn="ctr"/>
            <a:r>
              <a:rPr lang="en-US" dirty="0" smtClean="0"/>
              <a:t>9</a:t>
            </a:r>
            <a:endParaRPr lang="en-Z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DBE Presentation template</Template>
  <TotalTime>10414</TotalTime>
  <Words>6784</Words>
  <Application>Microsoft Office PowerPoint</Application>
  <PresentationFormat>On-screen Show (4:3)</PresentationFormat>
  <Paragraphs>1258</Paragraphs>
  <Slides>55</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55</vt:i4>
      </vt:variant>
    </vt:vector>
  </HeadingPairs>
  <TitlesOfParts>
    <vt:vector size="65" baseType="lpstr">
      <vt:lpstr>ＭＳ Ｐゴシック</vt:lpstr>
      <vt:lpstr>Arial</vt:lpstr>
      <vt:lpstr>Calibri</vt:lpstr>
      <vt:lpstr>Century Gothic</vt:lpstr>
      <vt:lpstr>Courier New</vt:lpstr>
      <vt:lpstr>Symbol</vt:lpstr>
      <vt:lpstr>Times New Roman</vt:lpstr>
      <vt:lpstr>Wingdings</vt:lpstr>
      <vt:lpstr>New DBE Presentation template</vt:lpstr>
      <vt:lpstr>Theme1</vt:lpstr>
      <vt:lpstr>VOTE 14: BASIC EDUCATION</vt:lpstr>
      <vt:lpstr>PRESENTATION OUTLINE</vt:lpstr>
      <vt:lpstr>PURPOSE</vt:lpstr>
      <vt:lpstr>PowerPoint Presentation</vt:lpstr>
      <vt:lpstr>  ALLOCATION AGAINST ACTUAL EXPENDITURE PER PROGRAMME FOR THE 2016/17 FINANCIAL YEAR </vt:lpstr>
      <vt:lpstr>ALLOCATION AGAINST ACTUAL EXPENDITURE PER ECONOMIC CLASSIFICATION FOR THE 2016/17 FINANCIAL YEAR</vt:lpstr>
      <vt:lpstr>UNDER-EXPENDITURE</vt:lpstr>
      <vt:lpstr>UNDER-EXPENDITURE</vt:lpstr>
      <vt:lpstr>UNDER-EXPENDITURE</vt:lpstr>
      <vt:lpstr>UNDER-EXPENDITURE</vt:lpstr>
      <vt:lpstr>OVER EXPENDITURE ON GOODS AND SERVICES</vt:lpstr>
      <vt:lpstr>PowerPoint Presentation</vt:lpstr>
      <vt:lpstr>2016/17 ANNUAL STATUS BAR FOR INDICATORS</vt:lpstr>
      <vt:lpstr>APP INDICATORS NOT ACHIEVED</vt:lpstr>
      <vt:lpstr>APP INDICATORS NOT ACHIEVED</vt:lpstr>
      <vt:lpstr>PUBLIC ENTITIES </vt:lpstr>
      <vt:lpstr>PowerPoint Presentation</vt:lpstr>
      <vt:lpstr>PROGRESS IN ADDRESSING AGSA CHALLENGES…</vt:lpstr>
      <vt:lpstr>PROGRESS IN ADDRESSING AGSA CHALLENGES</vt:lpstr>
      <vt:lpstr>PROGRESS ON 2015/16 AUDIT FINDINGS</vt:lpstr>
      <vt:lpstr>PROGRESS ON 2015/16 AUDIT FINDINGS</vt:lpstr>
      <vt:lpstr>PROGRESS ON 2015/16 AUDIT FINDINGS</vt:lpstr>
      <vt:lpstr>PROGRESS ON 2015/16 AUDIT FINDINGS</vt:lpstr>
      <vt:lpstr> </vt:lpstr>
      <vt:lpstr> </vt:lpstr>
      <vt:lpstr> </vt:lpstr>
      <vt:lpstr> </vt:lpstr>
      <vt:lpstr>PROGRESS ON 2015/16 AUDIT FINDINGS</vt:lpstr>
      <vt:lpstr> </vt:lpstr>
      <vt:lpstr>PowerPoint Presentation</vt:lpstr>
      <vt:lpstr> </vt:lpstr>
      <vt:lpstr> </vt:lpstr>
      <vt:lpstr> </vt:lpstr>
      <vt:lpstr> </vt:lpstr>
      <vt:lpstr> </vt:lpstr>
      <vt:lpstr> </vt:lpstr>
      <vt:lpstr> </vt:lpstr>
      <vt:lpstr> </vt:lpstr>
      <vt:lpstr> </vt:lpstr>
      <vt:lpstr> </vt:lpstr>
      <vt:lpstr> </vt:lpstr>
      <vt:lpstr> </vt:lpstr>
      <vt:lpstr>PowerPoint Presentation</vt:lpstr>
      <vt:lpstr>SCHOLAR TRANSPORT </vt:lpstr>
      <vt:lpstr>PowerPoint Presentation</vt:lpstr>
      <vt:lpstr>PowerPoint Presentation</vt:lpstr>
      <vt:lpstr>PowerPoint Presentation</vt:lpstr>
      <vt:lpstr>PowerPoint Presentation</vt:lpstr>
      <vt:lpstr>PowerPoint Presentation</vt:lpstr>
      <vt:lpstr>PowerPoint Presentation</vt:lpstr>
      <vt:lpstr> TOTAL NUMBER OF SCHOOLS COMPLETED SINCE 2009 </vt:lpstr>
      <vt:lpstr>PROGRESS ON ASIDI (as at 31 March 2017)</vt:lpstr>
      <vt:lpstr> PROGRESS ON ASIDI </vt:lpstr>
      <vt:lpstr>RECOMMENDATION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Title here</dc:title>
  <dc:creator>Moja Boitumelo</dc:creator>
  <cp:lastModifiedBy>Mahada.L</cp:lastModifiedBy>
  <cp:revision>451</cp:revision>
  <cp:lastPrinted>2017-08-07T07:26:11Z</cp:lastPrinted>
  <dcterms:created xsi:type="dcterms:W3CDTF">2016-04-18T12:36:04Z</dcterms:created>
  <dcterms:modified xsi:type="dcterms:W3CDTF">2017-08-22T11:47:44Z</dcterms:modified>
</cp:coreProperties>
</file>